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27"/>
  </p:notesMasterIdLst>
  <p:handoutMasterIdLst>
    <p:handoutMasterId r:id="rId28"/>
  </p:handoutMasterIdLst>
  <p:sldIdLst>
    <p:sldId id="523" r:id="rId2"/>
    <p:sldId id="450" r:id="rId3"/>
    <p:sldId id="499" r:id="rId4"/>
    <p:sldId id="509" r:id="rId5"/>
    <p:sldId id="500" r:id="rId6"/>
    <p:sldId id="474" r:id="rId7"/>
    <p:sldId id="475" r:id="rId8"/>
    <p:sldId id="453" r:id="rId9"/>
    <p:sldId id="510" r:id="rId10"/>
    <p:sldId id="477" r:id="rId11"/>
    <p:sldId id="513" r:id="rId12"/>
    <p:sldId id="507" r:id="rId13"/>
    <p:sldId id="508" r:id="rId14"/>
    <p:sldId id="485" r:id="rId15"/>
    <p:sldId id="524" r:id="rId16"/>
    <p:sldId id="418" r:id="rId17"/>
    <p:sldId id="302" r:id="rId18"/>
    <p:sldId id="396" r:id="rId19"/>
    <p:sldId id="529" r:id="rId20"/>
    <p:sldId id="519" r:id="rId21"/>
    <p:sldId id="518" r:id="rId22"/>
    <p:sldId id="525" r:id="rId23"/>
    <p:sldId id="526" r:id="rId24"/>
    <p:sldId id="527" r:id="rId25"/>
    <p:sldId id="52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F2FCE"/>
    <a:srgbClr val="C90000"/>
    <a:srgbClr val="FFFF00"/>
    <a:srgbClr val="CFB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63" autoAdjust="0"/>
    <p:restoredTop sz="97454" autoAdjust="0"/>
  </p:normalViewPr>
  <p:slideViewPr>
    <p:cSldViewPr snapToGrid="0" snapToObjects="1">
      <p:cViewPr>
        <p:scale>
          <a:sx n="100" d="100"/>
          <a:sy n="100" d="100"/>
        </p:scale>
        <p:origin x="-52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763FA-3F29-474A-9CD2-883E624A86C6}" type="datetime1">
              <a:rPr lang="en-US" smtClean="0"/>
              <a:pPr/>
              <a:t>7/20/17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82975-29AB-AD4F-97FA-ED7609E49A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13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AFFFC-4CF0-C244-94A4-AE385A65368A}" type="datetime1">
              <a:rPr lang="en-US" smtClean="0"/>
              <a:pPr/>
              <a:t>7/20/17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02235-20BB-0043-9BA6-3CA39F5413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231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0957BD7-F297-FB4A-8BC7-2116F06B73CF}" type="slidenum">
              <a:rPr lang="en-GB"/>
              <a:pPr/>
              <a:t>1</a:t>
            </a:fld>
            <a:endParaRPr lang="en-GB"/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999869" y="686475"/>
            <a:ext cx="4859795" cy="34281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Text Box 2"/>
          <p:cNvSpPr>
            <a:spLocks noGrp="1" noChangeArrowheads="1"/>
          </p:cNvSpPr>
          <p:nvPr>
            <p:ph type="body"/>
          </p:nvPr>
        </p:nvSpPr>
        <p:spPr>
          <a:xfrm>
            <a:off x="683960" y="4341522"/>
            <a:ext cx="5490080" cy="4116006"/>
          </a:xfrm>
          <a:noFill/>
          <a:ln/>
        </p:spPr>
        <p:txBody>
          <a:bodyPr lIns="95400" tIns="67320" rIns="95400" bIns="47520"/>
          <a:lstStyle/>
          <a:p>
            <a:pPr eaLnBrk="1" hangingPunct="1">
              <a:lnSpc>
                <a:spcPct val="87000"/>
              </a:lnSpc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mtClean="0">
                <a:latin typeface="Arial" charset="0"/>
                <a:ea typeface="Arial Unicode MS" charset="0"/>
                <a:cs typeface="Arial Unicode MS" charset="0"/>
              </a:rPr>
              <a:t>S. Fazio – Brookhaven National Laboratory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5893EC8-E9A1-6245-A657-7D8555C0DA8C}" type="slidenum">
              <a:rPr lang="en-GB"/>
              <a:pPr/>
              <a:t>17</a:t>
            </a:fld>
            <a:endParaRPr lang="en-GB"/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999869" y="686475"/>
            <a:ext cx="4859795" cy="34281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8" name="Text Box 2"/>
          <p:cNvSpPr>
            <a:spLocks noGrp="1" noChangeArrowheads="1"/>
          </p:cNvSpPr>
          <p:nvPr>
            <p:ph type="body"/>
          </p:nvPr>
        </p:nvSpPr>
        <p:spPr>
          <a:xfrm>
            <a:off x="683960" y="4341522"/>
            <a:ext cx="5454810" cy="408480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65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3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6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60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85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03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89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19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3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1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emf"/><Relationship Id="rId7" Type="http://schemas.openxmlformats.org/officeDocument/2006/relationships/image" Target="../media/image6.png"/><Relationship Id="rId8" Type="http://schemas.openxmlformats.org/officeDocument/2006/relationships/image" Target="../media/image7.emf"/><Relationship Id="rId9" Type="http://schemas.openxmlformats.org/officeDocument/2006/relationships/image" Target="../media/image8.emf"/><Relationship Id="rId10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16.emf"/><Relationship Id="rId6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2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5938388"/>
            <a:ext cx="4660900" cy="895644"/>
          </a:xfrm>
          <a:noFill/>
        </p:spPr>
        <p:txBody>
          <a:bodyPr lIns="93789" tIns="110429" rIns="93789" bIns="46894">
            <a:noAutofit/>
          </a:bodyPr>
          <a:lstStyle/>
          <a:p>
            <a:pPr>
              <a:spcBef>
                <a:spcPts val="420"/>
              </a:spcBef>
              <a:tabLst>
                <a:tab pos="360216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000" b="1" dirty="0" smtClean="0">
                <a:ln w="18000">
                  <a:noFill/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Electron-Ion Collider User Group  Meeting</a:t>
            </a:r>
          </a:p>
          <a:p>
            <a:pPr>
              <a:spcBef>
                <a:spcPts val="420"/>
              </a:spcBef>
              <a:tabLst>
                <a:tab pos="360216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000" b="1" dirty="0" smtClean="0">
                <a:ln w="18000">
                  <a:noFill/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Trieste (Italy) July 18-22, 2017</a:t>
            </a:r>
            <a:endParaRPr lang="en-GB" sz="2000" b="1" i="1" dirty="0" smtClean="0">
              <a:ln w="18000">
                <a:noFill/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143231" y="72301"/>
            <a:ext cx="8860857" cy="7188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44450" prstMaterial="matte">
              <a:bevelT w="6350" h="939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DejaVu Sans" charset="0"/>
                <a:cs typeface="DejaVu Sans" charset="0"/>
              </a:rPr>
              <a:t>Measuring Nuclear Structure Functions at an EIC</a:t>
            </a:r>
          </a:p>
        </p:txBody>
      </p:sp>
      <p:sp>
        <p:nvSpPr>
          <p:cNvPr id="1843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" y="981644"/>
            <a:ext cx="3187699" cy="796356"/>
          </a:xfrm>
        </p:spPr>
        <p:txBody>
          <a:bodyPr lIns="93789" tIns="81309" rIns="93789" bIns="46894">
            <a:normAutofit fontScale="90000"/>
          </a:bodyPr>
          <a:lstStyle/>
          <a:p>
            <a:pPr algn="l">
              <a:lnSpc>
                <a:spcPct val="87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Salvatore </a:t>
            </a:r>
            <a:r>
              <a:rPr lang="en-GB" sz="3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Fazio</a:t>
            </a:r>
            <a:r>
              <a:rPr lang="en-GB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GB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GB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Brookhaven National Lab </a:t>
            </a:r>
            <a:endParaRPr lang="en-GB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 descr="70_100_BNL_Locku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41"/>
          <a:stretch/>
        </p:blipFill>
        <p:spPr>
          <a:xfrm>
            <a:off x="7035800" y="6060874"/>
            <a:ext cx="2128955" cy="698499"/>
          </a:xfrm>
          <a:prstGeom prst="rect">
            <a:avLst/>
          </a:prstGeom>
        </p:spPr>
      </p:pic>
      <p:pic>
        <p:nvPicPr>
          <p:cNvPr id="5" name="Picture 4" descr="DO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" y="6067625"/>
            <a:ext cx="2284403" cy="73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839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3954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F</a:t>
            </a:r>
            <a:r>
              <a:rPr lang="en-US" sz="2900" b="1" baseline="-25000" dirty="0" smtClean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 (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e+Au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422" y="787400"/>
            <a:ext cx="5829721" cy="5661888"/>
            <a:chOff x="-422" y="787400"/>
            <a:chExt cx="5829721" cy="5661888"/>
          </a:xfrm>
        </p:grpSpPr>
        <p:pic>
          <p:nvPicPr>
            <p:cNvPr id="5" name="Picture 4" descr="plot_FLerrors_global_versionC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2" y="787400"/>
              <a:ext cx="5829721" cy="566188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480540" y="1456251"/>
              <a:ext cx="1642248" cy="678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Shape 236"/>
          <p:cNvSpPr/>
          <p:nvPr/>
        </p:nvSpPr>
        <p:spPr>
          <a:xfrm>
            <a:off x="5477985" y="2449988"/>
            <a:ext cx="3774024" cy="2960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254000" marR="41275" lvl="1" defTabSz="914400">
              <a:spcBef>
                <a:spcPts val="400"/>
              </a:spcBef>
              <a:buClr>
                <a:srgbClr val="FF2600"/>
              </a:buClr>
              <a:buSzPct val="150000"/>
              <a:defRPr sz="22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dirty="0">
                <a:solidFill>
                  <a:srgbClr val="000000"/>
                </a:solidFill>
              </a:rPr>
              <a:t>Errors dominated by </a:t>
            </a: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dirty="0" smtClean="0">
                <a:solidFill>
                  <a:srgbClr val="000000"/>
                </a:solidFill>
              </a:rPr>
              <a:t>systematic</a:t>
            </a:r>
            <a:r>
              <a:rPr lang="en-US" dirty="0" smtClean="0">
                <a:solidFill>
                  <a:srgbClr val="000000"/>
                </a:solidFill>
              </a:rPr>
              <a:t>s</a:t>
            </a:r>
            <a:r>
              <a:rPr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in the cross section measurement</a:t>
            </a:r>
            <a:r>
              <a:rPr dirty="0" smtClean="0">
                <a:solidFill>
                  <a:srgbClr val="000000"/>
                </a:solidFill>
              </a:rPr>
              <a:t> </a:t>
            </a:r>
            <a:endParaRPr lang="en-US" dirty="0" smtClean="0">
              <a:solidFill>
                <a:srgbClr val="000000"/>
              </a:solidFill>
            </a:endParaRPr>
          </a:p>
          <a:p>
            <a:pPr marL="254000" marR="41275" lvl="1" defTabSz="914400">
              <a:spcBef>
                <a:spcPts val="400"/>
              </a:spcBef>
              <a:buClr>
                <a:srgbClr val="FF2600"/>
              </a:buClr>
              <a:buSzPct val="150000"/>
              <a:defRPr sz="22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dirty="0" smtClean="0">
                <a:solidFill>
                  <a:srgbClr val="FF0000"/>
                </a:solidFill>
              </a:rPr>
              <a:t>Not </a:t>
            </a:r>
            <a:r>
              <a:rPr dirty="0">
                <a:solidFill>
                  <a:srgbClr val="FF0000"/>
                </a:solidFill>
              </a:rPr>
              <a:t>luminosity </a:t>
            </a:r>
            <a:r>
              <a:rPr dirty="0" smtClean="0">
                <a:solidFill>
                  <a:srgbClr val="FF0000"/>
                </a:solidFill>
              </a:rPr>
              <a:t>hungry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  <a:p>
            <a:pPr marL="749300" marR="41275" lvl="1" defTabSz="914400">
              <a:spcBef>
                <a:spcPts val="400"/>
              </a:spcBef>
              <a:buClr>
                <a:srgbClr val="FF2600"/>
              </a:buClr>
              <a:buSzPct val="150000"/>
              <a:defRPr sz="22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Study: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10 fb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-1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100 fb</a:t>
            </a:r>
            <a:r>
              <a:rPr lang="en-US" baseline="30000" dirty="0">
                <a:solidFill>
                  <a:srgbClr val="0000FF"/>
                </a:solidFill>
                <a:sym typeface="Wingdings"/>
              </a:rPr>
              <a:t>-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1 </a:t>
            </a:r>
          </a:p>
          <a:p>
            <a:pPr marL="749300" marR="41275" lvl="1" defTabSz="914400">
              <a:spcBef>
                <a:spcPts val="400"/>
              </a:spcBef>
              <a:buClr>
                <a:srgbClr val="FF2600"/>
              </a:buClr>
              <a:buSzPct val="150000"/>
              <a:defRPr sz="22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has negligible impact</a:t>
            </a:r>
          </a:p>
          <a:p>
            <a:pPr marL="749300" marR="41275" lvl="1" defTabSz="914400">
              <a:spcBef>
                <a:spcPts val="400"/>
              </a:spcBef>
              <a:buClr>
                <a:srgbClr val="FF2600"/>
              </a:buClr>
              <a:buSzPct val="150000"/>
              <a:defRPr sz="22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(see backup slide)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77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97" y="1697445"/>
            <a:ext cx="2826704" cy="271204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4495" y="4591268"/>
            <a:ext cx="86981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select </a:t>
            </a:r>
            <a:r>
              <a:rPr lang="en-US" sz="2400" b="1" dirty="0" smtClean="0">
                <a:solidFill>
                  <a:srgbClr val="FF0000"/>
                </a:solidFill>
              </a:rPr>
              <a:t>kaons</a:t>
            </a:r>
            <a:r>
              <a:rPr lang="en-US" sz="2400" dirty="0" smtClean="0"/>
              <a:t> in the final state of the </a:t>
            </a:r>
            <a:r>
              <a:rPr lang="en-US" sz="2400" b="1" i="1" dirty="0" smtClean="0"/>
              <a:t>D</a:t>
            </a:r>
            <a:r>
              <a:rPr lang="en-US" sz="2400" dirty="0" smtClean="0"/>
              <a:t> meson decay, looking for: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 displaced vertex: </a:t>
            </a:r>
            <a:r>
              <a:rPr lang="en-US" sz="2000" dirty="0" smtClean="0">
                <a:solidFill>
                  <a:srgbClr val="0000FF"/>
                </a:solidFill>
              </a:rPr>
              <a:t>0.01 cm &lt;|Vertex|&lt; 3 </a:t>
            </a:r>
            <a:r>
              <a:rPr lang="en-US" sz="2000" dirty="0">
                <a:solidFill>
                  <a:srgbClr val="0000FF"/>
                </a:solidFill>
              </a:rPr>
              <a:t>cm </a:t>
            </a:r>
            <a:r>
              <a:rPr lang="en-US" sz="2000" dirty="0" smtClean="0">
                <a:solidFill>
                  <a:srgbClr val="0000FF"/>
                </a:solidFill>
              </a:rPr>
              <a:t> 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Momentum within the acceptance of an EIC model detector (</a:t>
            </a:r>
            <a:r>
              <a:rPr lang="en-US" sz="2000" dirty="0" err="1" smtClean="0">
                <a:solidFill>
                  <a:srgbClr val="000000"/>
                </a:solidFill>
              </a:rPr>
              <a:t>BeAST</a:t>
            </a:r>
            <a:r>
              <a:rPr lang="en-US" sz="2000" dirty="0" smtClean="0">
                <a:solidFill>
                  <a:srgbClr val="000000"/>
                </a:solidFill>
              </a:rPr>
              <a:t> @ eRHIC)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3827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Charm production: a unique tool!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8909" y="5674320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FORWARD (1 &lt; </a:t>
            </a:r>
            <a:r>
              <a:rPr lang="en-US" b="1" dirty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&lt; 3.5</a:t>
            </a:r>
            <a:r>
              <a:rPr lang="en-US" b="1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RICH </a:t>
            </a:r>
            <a:r>
              <a:rPr lang="en-US" dirty="0">
                <a:solidFill>
                  <a:srgbClr val="0000FF"/>
                </a:solidFill>
              </a:rPr>
              <a:t>-&gt; 2 GeV &lt; P &lt; 40 </a:t>
            </a:r>
            <a:r>
              <a:rPr lang="en-US" dirty="0" smtClean="0">
                <a:solidFill>
                  <a:srgbClr val="0000FF"/>
                </a:solidFill>
              </a:rPr>
              <a:t>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68881" y="5697140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REAR (-3.5 &lt; </a:t>
            </a:r>
            <a:r>
              <a:rPr lang="en-US" b="1" dirty="0">
                <a:latin typeface="Symbol" charset="2"/>
                <a:cs typeface="Symbol" charset="2"/>
              </a:rPr>
              <a:t>h</a:t>
            </a:r>
            <a:r>
              <a:rPr lang="en-US" b="1" dirty="0" smtClean="0"/>
              <a:t> </a:t>
            </a:r>
            <a:r>
              <a:rPr lang="en-US" b="1" dirty="0"/>
              <a:t>&lt; </a:t>
            </a:r>
            <a:r>
              <a:rPr lang="en-US" b="1" dirty="0" smtClean="0"/>
              <a:t>-1)</a:t>
            </a:r>
            <a:endParaRPr lang="en-US" b="1" dirty="0"/>
          </a:p>
          <a:p>
            <a:pPr algn="ctr"/>
            <a:r>
              <a:rPr lang="en-US" dirty="0" smtClean="0"/>
              <a:t> </a:t>
            </a:r>
            <a:r>
              <a:rPr lang="en-US" dirty="0">
                <a:solidFill>
                  <a:srgbClr val="0000FF"/>
                </a:solidFill>
              </a:rPr>
              <a:t>RICH -&gt; 2 GeV &lt; P &lt; 15 GeV </a:t>
            </a:r>
            <a:endParaRPr lang="en-US" sz="16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9016" y="5687020"/>
            <a:ext cx="3271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CENTRAL DETECTOR (-1 &lt; </a:t>
            </a:r>
            <a:r>
              <a:rPr lang="en-US" b="1" dirty="0" smtClean="0">
                <a:latin typeface="Symbol" charset="2"/>
                <a:cs typeface="Symbol" charset="2"/>
              </a:rPr>
              <a:t>h</a:t>
            </a:r>
            <a:r>
              <a:rPr lang="en-US" b="1" dirty="0" smtClean="0"/>
              <a:t> </a:t>
            </a:r>
            <a:r>
              <a:rPr lang="en-US" b="1" dirty="0"/>
              <a:t>&lt; 1</a:t>
            </a:r>
            <a:r>
              <a:rPr lang="en-US" b="1" dirty="0" smtClean="0">
                <a:solidFill>
                  <a:srgbClr val="000000"/>
                </a:solidFill>
              </a:rPr>
              <a:t>)</a:t>
            </a:r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dE</a:t>
            </a:r>
            <a:r>
              <a:rPr lang="en-US" dirty="0">
                <a:solidFill>
                  <a:srgbClr val="0000FF"/>
                </a:solidFill>
              </a:rPr>
              <a:t>/dx -&gt; 0.2 GeV &lt; P &lt; 0.8 GeV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RICH </a:t>
            </a:r>
            <a:r>
              <a:rPr lang="en-US" dirty="0">
                <a:solidFill>
                  <a:srgbClr val="0000FF"/>
                </a:solidFill>
              </a:rPr>
              <a:t>-&gt; 2 GeV &lt; P &lt; 5 GeV </a:t>
            </a:r>
          </a:p>
        </p:txBody>
      </p:sp>
      <p:pic>
        <p:nvPicPr>
          <p:cNvPr id="12" name="Picture 11" descr="desy04-156.fig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0" y="863600"/>
            <a:ext cx="2617906" cy="1829248"/>
          </a:xfrm>
          <a:prstGeom prst="rect">
            <a:avLst/>
          </a:prstGeom>
        </p:spPr>
      </p:pic>
      <p:sp>
        <p:nvSpPr>
          <p:cNvPr id="13" name="Shape 242"/>
          <p:cNvSpPr/>
          <p:nvPr/>
        </p:nvSpPr>
        <p:spPr>
          <a:xfrm>
            <a:off x="3036216" y="774102"/>
            <a:ext cx="567068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914400">
              <a:defRPr sz="2200">
                <a:solidFill>
                  <a:srgbClr val="021EA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342900" indent="-342900">
              <a:buFont typeface="Wingdings" charset="2"/>
              <a:buChar char="v"/>
            </a:pPr>
            <a:r>
              <a:rPr dirty="0"/>
              <a:t>Direct access to gluons at medium to high </a:t>
            </a:r>
            <a:r>
              <a:rPr i="1" dirty="0"/>
              <a:t>x</a:t>
            </a:r>
            <a:r>
              <a:rPr dirty="0"/>
              <a:t> by tagging photon-</a:t>
            </a:r>
            <a:r>
              <a:rPr dirty="0" smtClean="0"/>
              <a:t>gluon</a:t>
            </a:r>
            <a:endParaRPr lang="en-US" dirty="0" smtClean="0"/>
          </a:p>
          <a:p>
            <a:pPr marL="342900" indent="-342900">
              <a:buFont typeface="Wingdings" charset="2"/>
              <a:buChar char="v"/>
            </a:pPr>
            <a:r>
              <a:rPr lang="en-US" dirty="0" smtClean="0"/>
              <a:t>Helps determining heavy quarks mass scheme</a:t>
            </a:r>
            <a:endParaRPr dirty="0"/>
          </a:p>
        </p:txBody>
      </p:sp>
      <p:sp>
        <p:nvSpPr>
          <p:cNvPr id="14" name="TextBox 13"/>
          <p:cNvSpPr txBox="1"/>
          <p:nvPr/>
        </p:nvSpPr>
        <p:spPr>
          <a:xfrm>
            <a:off x="301316" y="2709653"/>
            <a:ext cx="213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Novel probe!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16" y="4078842"/>
            <a:ext cx="575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Selection of charm-production events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9" name="Picture 8" descr="plot_Kaon_VTX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03" y="1726265"/>
            <a:ext cx="3513594" cy="252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6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Shape 216"/>
          <p:cNvSpPr txBox="1">
            <a:spLocks/>
          </p:cNvSpPr>
          <p:nvPr/>
        </p:nvSpPr>
        <p:spPr>
          <a:xfrm>
            <a:off x="3994150" y="4787900"/>
            <a:ext cx="3314700" cy="164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Clr>
                <a:srgbClr val="FF6600"/>
              </a:buClr>
              <a:buFont typeface="Wingdings" charset="2"/>
              <a:buChar char="²"/>
              <a:defRPr sz="2400"/>
            </a:pPr>
            <a:endParaRPr lang="en-US" sz="2400" dirty="0" smtClean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3827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Charm - reduced Cross Section </a:t>
            </a:r>
            <a:r>
              <a:rPr lang="en-US" sz="2900" b="1" dirty="0" smtClean="0">
                <a:solidFill>
                  <a:srgbClr val="FF0000"/>
                </a:solidFill>
              </a:rPr>
              <a:t>&amp; </a:t>
            </a:r>
            <a:r>
              <a:rPr lang="en-US" sz="2900" b="1" dirty="0">
                <a:solidFill>
                  <a:srgbClr val="FF0000"/>
                </a:solidFill>
              </a:rPr>
              <a:t>F</a:t>
            </a:r>
            <a:r>
              <a:rPr lang="en-US" sz="2900" b="1" baseline="-25000" dirty="0">
                <a:solidFill>
                  <a:srgbClr val="FF0000"/>
                </a:solidFill>
              </a:rPr>
              <a:t>2 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 (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e+Au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398" y="800100"/>
            <a:ext cx="5664202" cy="5556250"/>
            <a:chOff x="330198" y="800100"/>
            <a:chExt cx="5245101" cy="5067300"/>
          </a:xfrm>
        </p:grpSpPr>
        <p:pic>
          <p:nvPicPr>
            <p:cNvPr id="18" name="Picture 17" descr="plot_RedCrossSecMinLog_charm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854" y="800100"/>
              <a:ext cx="5214445" cy="50673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6200000">
              <a:off x="373720" y="2897137"/>
              <a:ext cx="374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Arial"/>
                  <a:cs typeface="Arial"/>
                </a:rPr>
                <a:t>σ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pic>
        <p:nvPicPr>
          <p:cNvPr id="7" name="Picture 6" descr="desy04-156.fig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942084"/>
            <a:ext cx="2832100" cy="1978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3200" y="3096404"/>
            <a:ext cx="37211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Clr>
                <a:srgbClr val="FF6600"/>
              </a:buClr>
              <a:buFont typeface="Wingdings" charset="2"/>
              <a:buChar char="²"/>
              <a:defRPr sz="2400"/>
            </a:pPr>
            <a:r>
              <a:rPr lang="en-US" sz="2000" dirty="0"/>
              <a:t>Systematics = 7%</a:t>
            </a:r>
          </a:p>
          <a:p>
            <a:pPr marL="342900" lvl="1" indent="-342900">
              <a:buClr>
                <a:srgbClr val="FF6600"/>
              </a:buClr>
              <a:buFont typeface="Wingdings" charset="2"/>
              <a:buChar char="²"/>
              <a:defRPr sz="2400"/>
            </a:pPr>
            <a:r>
              <a:rPr lang="en-US" sz="2000" dirty="0"/>
              <a:t>Stat. and Sys. error summed in quadrature </a:t>
            </a:r>
            <a:r>
              <a:rPr lang="en-US" sz="2000" b="1" dirty="0">
                <a:solidFill>
                  <a:srgbClr val="FF0000"/>
                </a:solidFill>
              </a:rPr>
              <a:t>(Sys. dominate!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</a:p>
          <a:p>
            <a:pPr marL="342900" lvl="1" indent="-342900">
              <a:buClr>
                <a:srgbClr val="FF6600"/>
              </a:buClr>
              <a:buFont typeface="Wingdings" charset="2"/>
              <a:buChar char="²"/>
              <a:defRPr sz="2400"/>
            </a:pPr>
            <a:r>
              <a:rPr lang="en-US" sz="2000" dirty="0" smtClean="0">
                <a:solidFill>
                  <a:srgbClr val="0000FF"/>
                </a:solidFill>
              </a:rPr>
              <a:t>No world data exist!</a:t>
            </a:r>
            <a:endParaRPr lang="en-US" sz="20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763802"/>
            <a:ext cx="5317317" cy="516727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59401" y="4991100"/>
            <a:ext cx="3708399" cy="923330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Large expected impact on current theory uncertainty, especially at low-x and low-Q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9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401" y="911831"/>
            <a:ext cx="5867400" cy="5758844"/>
            <a:chOff x="386409" y="623953"/>
            <a:chExt cx="5263428" cy="506793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09" y="623953"/>
              <a:ext cx="5263428" cy="506793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702348" y="1214820"/>
              <a:ext cx="1473200" cy="596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3954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Charm - F</a:t>
            </a:r>
            <a:r>
              <a:rPr lang="en-US" sz="2900" b="1" baseline="-25000" dirty="0" smtClean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 (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e+Au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0194" y="709132"/>
            <a:ext cx="521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Enough Lever Arm required (three points, y+ &gt; 0.2)</a:t>
            </a:r>
          </a:p>
        </p:txBody>
      </p:sp>
      <p:sp>
        <p:nvSpPr>
          <p:cNvPr id="15" name="Shape 236"/>
          <p:cNvSpPr/>
          <p:nvPr/>
        </p:nvSpPr>
        <p:spPr>
          <a:xfrm>
            <a:off x="5477985" y="2449988"/>
            <a:ext cx="3774024" cy="2960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254000" marR="41275" lvl="1" defTabSz="914400">
              <a:spcBef>
                <a:spcPts val="400"/>
              </a:spcBef>
              <a:buClr>
                <a:srgbClr val="FF2600"/>
              </a:buClr>
              <a:buSzPct val="150000"/>
              <a:defRPr sz="22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dirty="0">
                <a:solidFill>
                  <a:srgbClr val="000000"/>
                </a:solidFill>
              </a:rPr>
              <a:t>Errors dominated by </a:t>
            </a: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dirty="0" smtClean="0">
                <a:solidFill>
                  <a:srgbClr val="000000"/>
                </a:solidFill>
              </a:rPr>
              <a:t>systematic</a:t>
            </a:r>
            <a:r>
              <a:rPr lang="en-US" dirty="0" smtClean="0">
                <a:solidFill>
                  <a:srgbClr val="000000"/>
                </a:solidFill>
              </a:rPr>
              <a:t>s</a:t>
            </a:r>
            <a:r>
              <a:rPr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in the cross section measurement</a:t>
            </a:r>
            <a:r>
              <a:rPr dirty="0" smtClean="0">
                <a:solidFill>
                  <a:srgbClr val="000000"/>
                </a:solidFill>
              </a:rPr>
              <a:t> </a:t>
            </a:r>
            <a:endParaRPr lang="en-US" dirty="0" smtClean="0">
              <a:solidFill>
                <a:srgbClr val="000000"/>
              </a:solidFill>
            </a:endParaRPr>
          </a:p>
          <a:p>
            <a:pPr marL="254000" marR="41275" lvl="1" defTabSz="914400">
              <a:spcBef>
                <a:spcPts val="400"/>
              </a:spcBef>
              <a:buClr>
                <a:srgbClr val="FF2600"/>
              </a:buClr>
              <a:buSzPct val="150000"/>
              <a:defRPr sz="22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dirty="0" smtClean="0">
                <a:solidFill>
                  <a:srgbClr val="FF0000"/>
                </a:solidFill>
              </a:rPr>
              <a:t>Not </a:t>
            </a:r>
            <a:r>
              <a:rPr dirty="0">
                <a:solidFill>
                  <a:srgbClr val="FF0000"/>
                </a:solidFill>
              </a:rPr>
              <a:t>luminosity </a:t>
            </a:r>
            <a:r>
              <a:rPr dirty="0" smtClean="0">
                <a:solidFill>
                  <a:srgbClr val="FF0000"/>
                </a:solidFill>
              </a:rPr>
              <a:t>hungry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  <a:p>
            <a:pPr marL="749300" marR="41275" lvl="1" defTabSz="914400">
              <a:spcBef>
                <a:spcPts val="400"/>
              </a:spcBef>
              <a:buClr>
                <a:srgbClr val="FF2600"/>
              </a:buClr>
              <a:buSzPct val="150000"/>
              <a:defRPr sz="22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Study: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10 fb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-1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100 fb</a:t>
            </a:r>
            <a:r>
              <a:rPr lang="en-US" baseline="30000" dirty="0">
                <a:solidFill>
                  <a:srgbClr val="0000FF"/>
                </a:solidFill>
                <a:sym typeface="Wingdings"/>
              </a:rPr>
              <a:t>-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1 </a:t>
            </a:r>
          </a:p>
          <a:p>
            <a:pPr marL="749300" marR="41275" lvl="1" defTabSz="914400">
              <a:spcBef>
                <a:spcPts val="400"/>
              </a:spcBef>
              <a:buClr>
                <a:srgbClr val="FF2600"/>
              </a:buClr>
              <a:buSzPct val="150000"/>
              <a:defRPr sz="22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has negligible impact</a:t>
            </a:r>
          </a:p>
          <a:p>
            <a:pPr marL="749300" marR="41275" lvl="1" defTabSz="914400">
              <a:spcBef>
                <a:spcPts val="400"/>
              </a:spcBef>
              <a:buClr>
                <a:srgbClr val="FF2600"/>
              </a:buClr>
              <a:buSzPct val="150000"/>
              <a:defRPr sz="22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(see backup slide)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8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3954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900" b="1" dirty="0">
                <a:solidFill>
                  <a:srgbClr val="FF0000"/>
                </a:solidFill>
              </a:rPr>
              <a:t>Charm </a:t>
            </a:r>
            <a:r>
              <a:rPr lang="en-US" sz="2900" b="1" dirty="0" smtClean="0">
                <a:solidFill>
                  <a:srgbClr val="FF0000"/>
                </a:solidFill>
              </a:rPr>
              <a:t>selection: </a:t>
            </a:r>
            <a:r>
              <a:rPr lang="en-US" sz="2900" b="1" dirty="0">
                <a:solidFill>
                  <a:srgbClr val="FF0000"/>
                </a:solidFill>
                <a:latin typeface="+mj-lt"/>
              </a:rPr>
              <a:t>b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ackground &amp; efficiency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9700" y="1099234"/>
            <a:ext cx="8877299" cy="215443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Background study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We look at background from DIS events with kaons that pass the whole selection but are not coming from a charm decay.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The </a:t>
            </a:r>
            <a:r>
              <a:rPr lang="en-US" b="1" dirty="0">
                <a:solidFill>
                  <a:srgbClr val="0000FF"/>
                </a:solidFill>
              </a:rPr>
              <a:t>fraction of background </a:t>
            </a:r>
            <a:r>
              <a:rPr lang="en-US" b="1" dirty="0" smtClean="0">
                <a:solidFill>
                  <a:srgbClr val="0000FF"/>
                </a:solidFill>
              </a:rPr>
              <a:t>over </a:t>
            </a:r>
            <a:r>
              <a:rPr lang="en-US" b="1" dirty="0">
                <a:solidFill>
                  <a:srgbClr val="0000FF"/>
                </a:solidFill>
              </a:rPr>
              <a:t>signal </a:t>
            </a:r>
            <a:r>
              <a:rPr lang="en-US" b="1" dirty="0" smtClean="0">
                <a:solidFill>
                  <a:srgbClr val="0000FF"/>
                </a:solidFill>
              </a:rPr>
              <a:t>events is:</a:t>
            </a:r>
            <a:endParaRPr lang="en-US" b="1" dirty="0">
              <a:solidFill>
                <a:srgbClr val="0000FF"/>
              </a:solidFill>
            </a:endParaRPr>
          </a:p>
          <a:p>
            <a:pPr algn="ctr"/>
            <a:r>
              <a:rPr lang="en-US" dirty="0"/>
              <a:t> </a:t>
            </a:r>
            <a:r>
              <a:rPr lang="en-US" dirty="0" smtClean="0"/>
              <a:t>(selected </a:t>
            </a:r>
            <a:r>
              <a:rPr lang="en-US" dirty="0" err="1" smtClean="0"/>
              <a:t>bkg</a:t>
            </a:r>
            <a:r>
              <a:rPr lang="en-US" dirty="0" smtClean="0"/>
              <a:t> events) / (selected Charm Events)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Conclusion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dirty="0"/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The B/S fraction is expected in the order of </a:t>
            </a:r>
            <a:r>
              <a:rPr lang="en-US" b="1" dirty="0">
                <a:solidFill>
                  <a:srgbClr val="FF0000"/>
                </a:solidFill>
              </a:rPr>
              <a:t>~1%</a:t>
            </a:r>
            <a:r>
              <a:rPr lang="en-US" b="1" dirty="0">
                <a:solidFill>
                  <a:srgbClr val="0000FF"/>
                </a:solidFill>
              </a:rPr>
              <a:t> with a very light energy </a:t>
            </a:r>
            <a:r>
              <a:rPr lang="en-US" b="1" dirty="0" smtClean="0">
                <a:solidFill>
                  <a:srgbClr val="0000FF"/>
                </a:solidFill>
              </a:rPr>
              <a:t>dependence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9700" y="3740834"/>
            <a:ext cx="8877299" cy="1877437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Efficiency study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We look at the efficiency of selection charm production events. </a:t>
            </a:r>
            <a:r>
              <a:rPr lang="en-US" b="1" dirty="0">
                <a:solidFill>
                  <a:srgbClr val="0000FF"/>
                </a:solidFill>
              </a:rPr>
              <a:t>T</a:t>
            </a:r>
            <a:r>
              <a:rPr lang="en-US" b="1" dirty="0" smtClean="0">
                <a:solidFill>
                  <a:srgbClr val="0000FF"/>
                </a:solidFill>
              </a:rPr>
              <a:t>he efficiency is defined as</a:t>
            </a:r>
            <a:r>
              <a:rPr lang="en-US" b="1" dirty="0">
                <a:solidFill>
                  <a:srgbClr val="0000FF"/>
                </a:solidFill>
              </a:rPr>
              <a:t>:</a:t>
            </a:r>
          </a:p>
          <a:p>
            <a:pPr algn="ctr"/>
            <a:r>
              <a:rPr lang="en-US" dirty="0"/>
              <a:t>(</a:t>
            </a:r>
            <a:r>
              <a:rPr lang="en-US" dirty="0" smtClean="0"/>
              <a:t>selected Charm Events) </a:t>
            </a:r>
            <a:r>
              <a:rPr lang="en-US" dirty="0"/>
              <a:t>/ </a:t>
            </a:r>
            <a:r>
              <a:rPr lang="en-US" dirty="0" smtClean="0"/>
              <a:t>(charm Events in Acceptance)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Conclusion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  <a:r>
              <a:rPr lang="en-US" sz="2000" dirty="0"/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The charm selection efficiency is expected in the order of </a:t>
            </a:r>
            <a:r>
              <a:rPr lang="en-US" b="1" dirty="0">
                <a:solidFill>
                  <a:srgbClr val="FF0000"/>
                </a:solidFill>
              </a:rPr>
              <a:t>~28% </a:t>
            </a:r>
            <a:r>
              <a:rPr lang="en-US" b="1" dirty="0">
                <a:solidFill>
                  <a:srgbClr val="0000FF"/>
                </a:solidFill>
              </a:rPr>
              <a:t>with no significant energy </a:t>
            </a:r>
            <a:r>
              <a:rPr lang="en-US" b="1" dirty="0" smtClean="0">
                <a:solidFill>
                  <a:srgbClr val="0000FF"/>
                </a:solidFill>
              </a:rPr>
              <a:t>dependence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4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65049" y="748978"/>
            <a:ext cx="2146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high-energy scenario </a:t>
            </a:r>
            <a:endParaRPr lang="en-US" dirty="0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37290" y="116007"/>
            <a:ext cx="882695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The EIC impact </a:t>
            </a:r>
            <a:r>
              <a:rPr lang="mr-IN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–</a:t>
            </a: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 </a:t>
            </a: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gluons</a:t>
            </a:r>
            <a:endParaRPr lang="en-GB" sz="2800" b="1" baseline="30000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73200" y="748978"/>
            <a:ext cx="214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low-energy</a:t>
            </a:r>
            <a:r>
              <a:rPr lang="en-US" dirty="0"/>
              <a:t> </a:t>
            </a:r>
            <a:r>
              <a:rPr lang="en-US" dirty="0" smtClean="0"/>
              <a:t>scenario </a:t>
            </a:r>
            <a:endParaRPr lang="en-US" dirty="0"/>
          </a:p>
        </p:txBody>
      </p:sp>
      <p:sp>
        <p:nvSpPr>
          <p:cNvPr id="25" name="Shape 248"/>
          <p:cNvSpPr/>
          <p:nvPr/>
        </p:nvSpPr>
        <p:spPr>
          <a:xfrm>
            <a:off x="415777" y="4737100"/>
            <a:ext cx="8180968" cy="42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68653" marR="41275" indent="-268653" defTabSz="914400">
              <a:spcBef>
                <a:spcPts val="400"/>
              </a:spcBef>
              <a:buClr>
                <a:srgbClr val="FF2600"/>
              </a:buClr>
              <a:buSzPct val="175000"/>
              <a:buChar char="•"/>
              <a:defRPr sz="22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86153" marR="41275" indent="-268653" defTabSz="914400">
              <a:spcBef>
                <a:spcPts val="400"/>
              </a:spcBef>
              <a:buClr>
                <a:srgbClr val="011993"/>
              </a:buClr>
              <a:buSzPct val="104999"/>
              <a:buFont typeface="Lucida Grande"/>
              <a:buChar char="‣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</a:lstStyle>
          <a:p>
            <a:pPr marL="317500" lvl="1" indent="0" algn="ctr">
              <a:buNone/>
            </a:pPr>
            <a:r>
              <a:rPr lang="en-US" b="1" dirty="0" smtClean="0">
                <a:solidFill>
                  <a:srgbClr val="0000FF"/>
                </a:solidFill>
              </a:rPr>
              <a:t>Charm</a:t>
            </a:r>
            <a:r>
              <a:rPr b="1" dirty="0" smtClean="0">
                <a:solidFill>
                  <a:srgbClr val="0000FF"/>
                </a:solidFill>
              </a:rPr>
              <a:t> </a:t>
            </a:r>
            <a:r>
              <a:rPr b="1" dirty="0">
                <a:solidFill>
                  <a:srgbClr val="0000FF"/>
                </a:solidFill>
              </a:rPr>
              <a:t>has a dramatic effect at high-</a:t>
            </a:r>
            <a:r>
              <a:rPr b="1" i="1" dirty="0">
                <a:solidFill>
                  <a:srgbClr val="0000FF"/>
                </a:solidFill>
              </a:rPr>
              <a:t>x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"/>
          <a:stretch/>
        </p:blipFill>
        <p:spPr>
          <a:xfrm>
            <a:off x="744" y="1094317"/>
            <a:ext cx="4590567" cy="35594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"/>
          <a:stretch/>
        </p:blipFill>
        <p:spPr>
          <a:xfrm>
            <a:off x="4585527" y="1118310"/>
            <a:ext cx="4558473" cy="3559456"/>
          </a:xfrm>
          <a:prstGeom prst="rect">
            <a:avLst/>
          </a:prstGeom>
        </p:spPr>
      </p:pic>
      <p:sp>
        <p:nvSpPr>
          <p:cNvPr id="30" name="Shape 248"/>
          <p:cNvSpPr/>
          <p:nvPr/>
        </p:nvSpPr>
        <p:spPr>
          <a:xfrm>
            <a:off x="308082" y="4445000"/>
            <a:ext cx="8180968" cy="42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68653" marR="41275" indent="-268653" defTabSz="914400">
              <a:spcBef>
                <a:spcPts val="400"/>
              </a:spcBef>
              <a:buClr>
                <a:srgbClr val="FF2600"/>
              </a:buClr>
              <a:buSzPct val="175000"/>
              <a:buChar char="•"/>
              <a:defRPr sz="22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86153" marR="41275" indent="-268653" defTabSz="914400">
              <a:spcBef>
                <a:spcPts val="400"/>
              </a:spcBef>
              <a:buClr>
                <a:srgbClr val="011993"/>
              </a:buClr>
              <a:buSzPct val="104999"/>
              <a:buFont typeface="Lucida Grande"/>
              <a:buChar char="‣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</a:lstStyle>
          <a:p>
            <a:pPr marL="317500" lvl="1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Inclusive DIS alone</a:t>
            </a:r>
            <a:r>
              <a:rPr b="1" dirty="0" smtClean="0">
                <a:solidFill>
                  <a:srgbClr val="FF0000"/>
                </a:solidFill>
              </a:rPr>
              <a:t> </a:t>
            </a:r>
            <a:r>
              <a:rPr b="1" dirty="0">
                <a:solidFill>
                  <a:srgbClr val="FF0000"/>
                </a:solidFill>
              </a:rPr>
              <a:t>has a </a:t>
            </a:r>
            <a:r>
              <a:rPr lang="en-US" b="1" dirty="0" smtClean="0">
                <a:solidFill>
                  <a:srgbClr val="FF0000"/>
                </a:solidFill>
              </a:rPr>
              <a:t>huge</a:t>
            </a:r>
            <a:r>
              <a:rPr b="1" dirty="0" smtClean="0">
                <a:solidFill>
                  <a:srgbClr val="FF0000"/>
                </a:solidFill>
              </a:rPr>
              <a:t> </a:t>
            </a:r>
            <a:r>
              <a:rPr b="1" dirty="0">
                <a:solidFill>
                  <a:srgbClr val="FF0000"/>
                </a:solidFill>
              </a:rPr>
              <a:t>effect at </a:t>
            </a:r>
            <a:r>
              <a:rPr lang="en-US" b="1" dirty="0" smtClean="0">
                <a:solidFill>
                  <a:srgbClr val="FF0000"/>
                </a:solidFill>
              </a:rPr>
              <a:t>low</a:t>
            </a:r>
            <a:r>
              <a:rPr b="1" dirty="0" smtClean="0">
                <a:solidFill>
                  <a:srgbClr val="FF0000"/>
                </a:solidFill>
              </a:rPr>
              <a:t>-</a:t>
            </a:r>
            <a:r>
              <a:rPr b="1" i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5491" y="5112311"/>
            <a:ext cx="8621345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cs typeface="Comic Sans MS"/>
              </a:rPr>
              <a:t>Not only for nuclei! </a:t>
            </a:r>
          </a:p>
          <a:p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Comparab</a:t>
            </a:r>
            <a:r>
              <a:rPr lang="en-US" sz="2000" dirty="0">
                <a:solidFill>
                  <a:srgbClr val="0000FF"/>
                </a:solidFill>
                <a:cs typeface="Comic Sans MS"/>
              </a:rPr>
              <a:t>l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e precision for proton Structure Functions in </a:t>
            </a:r>
            <a:r>
              <a:rPr lang="en-US" sz="2000" dirty="0" err="1" smtClean="0">
                <a:solidFill>
                  <a:srgbClr val="0000FF"/>
                </a:solidFill>
                <a:cs typeface="Comic Sans MS"/>
              </a:rPr>
              <a:t>e+p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 scattering, to even higher Q</a:t>
            </a:r>
            <a:r>
              <a:rPr lang="en-US" sz="2000" baseline="30000" dirty="0" smtClean="0">
                <a:solidFill>
                  <a:srgbClr val="0000FF"/>
                </a:solidFill>
                <a:cs typeface="Comic Sans MS"/>
              </a:rPr>
              <a:t>2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 at high x</a:t>
            </a:r>
            <a:endParaRPr lang="en-US" sz="1000" dirty="0" smtClean="0">
              <a:solidFill>
                <a:srgbClr val="322F31"/>
              </a:solidFill>
              <a:cs typeface="Comic Sans MS"/>
            </a:endParaRPr>
          </a:p>
          <a:p>
            <a:r>
              <a:rPr lang="en-US" sz="2000" dirty="0" smtClean="0">
                <a:solidFill>
                  <a:srgbClr val="322F31"/>
                </a:solidFill>
                <a:cs typeface="Comic Sans MS"/>
                <a:sym typeface="Wingdings"/>
              </a:rPr>
              <a:t>	 </a:t>
            </a:r>
            <a:r>
              <a:rPr lang="en-US" sz="2000" dirty="0">
                <a:solidFill>
                  <a:srgbClr val="322F31"/>
                </a:solidFill>
                <a:cs typeface="Comic Sans MS"/>
                <a:sym typeface="Wingdings"/>
              </a:rPr>
              <a:t>B</a:t>
            </a:r>
            <a:r>
              <a:rPr lang="en-US" sz="2000" dirty="0" smtClean="0">
                <a:solidFill>
                  <a:srgbClr val="322F31"/>
                </a:solidFill>
                <a:cs typeface="Comic Sans MS"/>
                <a:sym typeface="Wingdings"/>
              </a:rPr>
              <a:t>eyond what HERA achieved: 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  <a:sym typeface="Wingdings"/>
              </a:rPr>
              <a:t>precise measurement of proton F</a:t>
            </a:r>
            <a:r>
              <a:rPr lang="en-US" sz="2000" baseline="-25000" dirty="0" smtClean="0">
                <a:solidFill>
                  <a:srgbClr val="0000FF"/>
                </a:solidFill>
                <a:cs typeface="Comic Sans MS"/>
                <a:sym typeface="Wingdings"/>
              </a:rPr>
              <a:t>L 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 </a:t>
            </a:r>
          </a:p>
        </p:txBody>
      </p:sp>
      <p:sp>
        <p:nvSpPr>
          <p:cNvPr id="21" name="Oval 20"/>
          <p:cNvSpPr/>
          <p:nvPr/>
        </p:nvSpPr>
        <p:spPr>
          <a:xfrm>
            <a:off x="711944" y="1429309"/>
            <a:ext cx="8111392" cy="216591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Pia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Zurita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will tell you everything and more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9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16</a:t>
            </a:fld>
            <a:endParaRPr lang="en-US" altLang="ja-JP" dirty="0"/>
          </a:p>
        </p:txBody>
      </p:sp>
      <p:sp>
        <p:nvSpPr>
          <p:cNvPr id="28" name="TextBox 27"/>
          <p:cNvSpPr txBox="1"/>
          <p:nvPr/>
        </p:nvSpPr>
        <p:spPr>
          <a:xfrm>
            <a:off x="137291" y="5508628"/>
            <a:ext cx="5262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endParaRPr lang="en-US" sz="800" dirty="0"/>
          </a:p>
          <a:p>
            <a:pPr>
              <a:buClr>
                <a:srgbClr val="0000FF"/>
              </a:buClr>
            </a:pPr>
            <a:r>
              <a:rPr lang="en-US" sz="1600" dirty="0" smtClean="0">
                <a:solidFill>
                  <a:srgbClr val="3366FF"/>
                </a:solidFill>
              </a:rPr>
              <a:t>Additional material on the BNL EIC Science Task Force page:</a:t>
            </a:r>
            <a:endParaRPr lang="en-US" sz="1600" dirty="0">
              <a:solidFill>
                <a:srgbClr val="3366FF"/>
              </a:solidFill>
            </a:endParaRPr>
          </a:p>
          <a:p>
            <a:pPr>
              <a:buClr>
                <a:srgbClr val="0000FF"/>
              </a:buClr>
            </a:pPr>
            <a:r>
              <a:rPr lang="en-US" sz="1600" dirty="0"/>
              <a:t>https://</a:t>
            </a:r>
            <a:r>
              <a:rPr lang="en-US" sz="1600" dirty="0" err="1"/>
              <a:t>wiki.bnl.gov</a:t>
            </a:r>
            <a:r>
              <a:rPr lang="en-US" sz="1600" dirty="0"/>
              <a:t>/</a:t>
            </a:r>
            <a:r>
              <a:rPr lang="en-US" sz="1600" dirty="0" err="1"/>
              <a:t>eic</a:t>
            </a:r>
            <a:r>
              <a:rPr lang="en-US" sz="1600" dirty="0"/>
              <a:t>/</a:t>
            </a:r>
            <a:r>
              <a:rPr lang="en-US" sz="1600" dirty="0" err="1" smtClean="0"/>
              <a:t>index.php</a:t>
            </a:r>
            <a:endParaRPr lang="en-US" sz="1600" dirty="0"/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37290" y="116007"/>
            <a:ext cx="882695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Conclusions</a:t>
            </a:r>
            <a:endParaRPr lang="en-GB" sz="2800" b="1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291" y="889000"/>
            <a:ext cx="891781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buClr>
                <a:srgbClr val="FF0000"/>
              </a:buClr>
              <a:tabLst>
                <a:tab pos="520700" algn="l"/>
              </a:tabLst>
            </a:pPr>
            <a:r>
              <a:rPr lang="en-US" sz="2400" dirty="0" err="1" smtClean="0">
                <a:solidFill>
                  <a:srgbClr val="0000FF"/>
                </a:solidFill>
              </a:rPr>
              <a:t>e</a:t>
            </a:r>
            <a:r>
              <a:rPr lang="en-US" sz="2400" dirty="0" err="1">
                <a:solidFill>
                  <a:srgbClr val="0000FF"/>
                </a:solidFill>
              </a:rPr>
              <a:t>+A</a:t>
            </a:r>
            <a:r>
              <a:rPr lang="en-US" sz="2400" dirty="0">
                <a:solidFill>
                  <a:srgbClr val="0000FF"/>
                </a:solidFill>
              </a:rPr>
              <a:t> physics </a:t>
            </a:r>
            <a:r>
              <a:rPr lang="en-US" sz="2400" dirty="0" smtClean="0">
                <a:solidFill>
                  <a:srgbClr val="0000FF"/>
                </a:solidFill>
              </a:rPr>
              <a:t>program </a:t>
            </a:r>
            <a:r>
              <a:rPr lang="en-US" sz="2400" dirty="0">
                <a:solidFill>
                  <a:srgbClr val="0000FF"/>
                </a:solidFill>
              </a:rPr>
              <a:t>at </a:t>
            </a:r>
            <a:r>
              <a:rPr lang="en-US" sz="2400" dirty="0" smtClean="0">
                <a:solidFill>
                  <a:srgbClr val="0000FF"/>
                </a:solidFill>
              </a:rPr>
              <a:t>a future Electron-Ion Collider provides </a:t>
            </a:r>
            <a:r>
              <a:rPr lang="en-US" sz="2400" dirty="0">
                <a:solidFill>
                  <a:srgbClr val="0000FF"/>
                </a:solidFill>
              </a:rPr>
              <a:t>an unprecedented opportunity to </a:t>
            </a:r>
            <a:r>
              <a:rPr lang="en-US" sz="2400" dirty="0" smtClean="0">
                <a:solidFill>
                  <a:srgbClr val="0000FF"/>
                </a:solidFill>
              </a:rPr>
              <a:t>study quarks and gluons </a:t>
            </a:r>
            <a:r>
              <a:rPr lang="en-US" sz="2400" dirty="0">
                <a:solidFill>
                  <a:srgbClr val="0000FF"/>
                </a:solidFill>
              </a:rPr>
              <a:t>in </a:t>
            </a:r>
            <a:r>
              <a:rPr lang="en-US" sz="2400" dirty="0" smtClean="0">
                <a:solidFill>
                  <a:srgbClr val="0000FF"/>
                </a:solidFill>
              </a:rPr>
              <a:t>nuclei</a:t>
            </a:r>
          </a:p>
          <a:p>
            <a:pPr marL="63500">
              <a:buClr>
                <a:srgbClr val="FF0000"/>
              </a:buClr>
              <a:tabLst>
                <a:tab pos="520700" algn="l"/>
              </a:tabLst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457200" indent="-393700">
              <a:buClr>
                <a:srgbClr val="FF0000"/>
              </a:buClr>
              <a:buFont typeface="Wingdings" charset="2"/>
              <a:buChar char="²"/>
              <a:tabLst>
                <a:tab pos="520700" algn="l"/>
              </a:tabLst>
            </a:pPr>
            <a:r>
              <a:rPr lang="en-US" sz="2400" dirty="0" smtClean="0">
                <a:solidFill>
                  <a:srgbClr val="0000FF"/>
                </a:solidFill>
              </a:rPr>
              <a:t>Precise measurements of nuclear structure functions in a large phase-space</a:t>
            </a:r>
          </a:p>
          <a:p>
            <a:pPr marL="457200" indent="-393700">
              <a:buClr>
                <a:srgbClr val="FF0000"/>
              </a:buClr>
              <a:buFont typeface="Wingdings" charset="2"/>
              <a:buChar char="²"/>
              <a:tabLst>
                <a:tab pos="520700" algn="l"/>
              </a:tabLst>
            </a:pPr>
            <a:r>
              <a:rPr lang="en-US" sz="2400" dirty="0">
                <a:solidFill>
                  <a:srgbClr val="0000FF"/>
                </a:solidFill>
              </a:rPr>
              <a:t>Constrain gluon </a:t>
            </a:r>
            <a:r>
              <a:rPr lang="en-US" sz="2400" dirty="0" err="1">
                <a:solidFill>
                  <a:srgbClr val="0000FF"/>
                </a:solidFill>
              </a:rPr>
              <a:t>nPDFs</a:t>
            </a:r>
            <a:r>
              <a:rPr lang="en-US" sz="2400" dirty="0">
                <a:solidFill>
                  <a:srgbClr val="0000FF"/>
                </a:solidFill>
              </a:rPr>
              <a:t> at large-</a:t>
            </a:r>
            <a:r>
              <a:rPr lang="en-US" sz="2400" i="1" dirty="0">
                <a:solidFill>
                  <a:srgbClr val="0000FF"/>
                </a:solidFill>
              </a:rPr>
              <a:t>x</a:t>
            </a:r>
            <a:r>
              <a:rPr lang="en-US" sz="2400" dirty="0">
                <a:solidFill>
                  <a:srgbClr val="0000FF"/>
                </a:solidFill>
              </a:rPr>
              <a:t> by tagging photon-gluon fusion through precise measurements of charm </a:t>
            </a:r>
            <a:r>
              <a:rPr lang="en-US" sz="2400" dirty="0" smtClean="0">
                <a:solidFill>
                  <a:srgbClr val="0000FF"/>
                </a:solidFill>
              </a:rPr>
              <a:t>production</a:t>
            </a:r>
          </a:p>
          <a:p>
            <a:pPr marL="457200" indent="-393700">
              <a:buClr>
                <a:srgbClr val="FF0000"/>
              </a:buClr>
              <a:buFont typeface="Wingdings" charset="2"/>
              <a:buChar char="²"/>
              <a:tabLst>
                <a:tab pos="520700" algn="l"/>
              </a:tabLst>
            </a:pPr>
            <a:r>
              <a:rPr lang="en-US" sz="2400" dirty="0" smtClean="0">
                <a:solidFill>
                  <a:srgbClr val="0000FF"/>
                </a:solidFill>
              </a:rPr>
              <a:t>Large impact in constraining gluon </a:t>
            </a:r>
            <a:r>
              <a:rPr lang="en-US" sz="2400" dirty="0" err="1" smtClean="0">
                <a:solidFill>
                  <a:srgbClr val="0000FF"/>
                </a:solidFill>
              </a:rPr>
              <a:t>nPDFs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at low-</a:t>
            </a:r>
            <a:r>
              <a:rPr lang="en-US" sz="2400" i="1" dirty="0" smtClean="0">
                <a:solidFill>
                  <a:srgbClr val="0000FF"/>
                </a:solidFill>
              </a:rPr>
              <a:t>x</a:t>
            </a:r>
          </a:p>
          <a:p>
            <a:pPr marL="457200" indent="-393700">
              <a:buClr>
                <a:srgbClr val="FF0000"/>
              </a:buClr>
              <a:buFont typeface="Wingdings" charset="2"/>
              <a:buChar char="²"/>
              <a:tabLst>
                <a:tab pos="520700" algn="l"/>
              </a:tabLst>
            </a:pPr>
            <a:r>
              <a:rPr lang="en-US" sz="2400" dirty="0" smtClean="0">
                <a:solidFill>
                  <a:srgbClr val="0000FF"/>
                </a:solidFill>
              </a:rPr>
              <a:t>Same or better precision expected for proton SFs too!</a:t>
            </a:r>
          </a:p>
          <a:p>
            <a:pPr marL="457200" indent="-393700">
              <a:buClr>
                <a:srgbClr val="FF0000"/>
              </a:buClr>
              <a:buFont typeface="Wingdings" charset="2"/>
              <a:buChar char="²"/>
              <a:tabLst>
                <a:tab pos="520700" algn="l"/>
              </a:tabLst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63500" algn="ctr">
              <a:buClr>
                <a:srgbClr val="FF0000"/>
              </a:buClr>
              <a:tabLst>
                <a:tab pos="520700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Now we are working on a publication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8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 descr="bakc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1397000"/>
            <a:ext cx="3810000" cy="381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8" name="Picture 47" descr="plot_FLerrors_global_versionB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"/>
          <a:stretch/>
        </p:blipFill>
        <p:spPr>
          <a:xfrm>
            <a:off x="106317" y="319482"/>
            <a:ext cx="4414883" cy="5854700"/>
          </a:xfrm>
          <a:prstGeom prst="rect">
            <a:avLst/>
          </a:prstGeom>
        </p:spPr>
      </p:pic>
      <p:pic>
        <p:nvPicPr>
          <p:cNvPr id="18" name="Picture 17" descr="plot_FLerrors_Charm_global_version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44" y="319482"/>
            <a:ext cx="4515209" cy="5853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Fl_H1ZEUS_201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832343"/>
            <a:ext cx="8331200" cy="56129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19400" y="114300"/>
            <a:ext cx="3351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Proton F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L</a:t>
            </a:r>
            <a:r>
              <a:rPr lang="en-US" sz="3600" b="1" dirty="0" smtClean="0">
                <a:solidFill>
                  <a:srgbClr val="FF0000"/>
                </a:solidFill>
              </a:rPr>
              <a:t> - HERA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1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418258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Proton PDFs from HERA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0752" y="749340"/>
            <a:ext cx="4169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cs typeface="Comic Sans MS"/>
              </a:rPr>
              <a:t>What we Know: </a:t>
            </a:r>
          </a:p>
          <a:p>
            <a:pPr marL="233363" indent="-233363">
              <a:buFont typeface="Wingdings" charset="2"/>
              <a:buChar char="ü"/>
            </a:pPr>
            <a:r>
              <a:rPr lang="en-US" b="1" dirty="0" smtClean="0">
                <a:cs typeface="Symbol" charset="2"/>
              </a:rPr>
              <a:t>Extensive program carried at HERA</a:t>
            </a:r>
          </a:p>
          <a:p>
            <a:pPr marL="233363" indent="-233363">
              <a:buFont typeface="Wingdings" charset="2"/>
              <a:buChar char="ü"/>
            </a:pPr>
            <a:r>
              <a:rPr lang="en-US" b="1" dirty="0" smtClean="0">
                <a:cs typeface="Symbol" charset="2"/>
              </a:rPr>
              <a:t>F</a:t>
            </a:r>
            <a:r>
              <a:rPr lang="en-US" b="1" baseline="-25000" dirty="0" smtClean="0">
                <a:cs typeface="Symbol" charset="2"/>
              </a:rPr>
              <a:t>2 </a:t>
            </a:r>
            <a:r>
              <a:rPr lang="en-US" b="1" dirty="0" smtClean="0">
                <a:cs typeface="Symbol" charset="2"/>
              </a:rPr>
              <a:t>precisely measured in a large-</a:t>
            </a:r>
            <a:r>
              <a:rPr lang="en-US" b="1" i="1" dirty="0" smtClean="0">
                <a:cs typeface="Symbol" charset="2"/>
              </a:rPr>
              <a:t>x </a:t>
            </a:r>
            <a:r>
              <a:rPr lang="en-US" b="1" dirty="0" smtClean="0">
                <a:cs typeface="Symbol" charset="2"/>
              </a:rPr>
              <a:t>range</a:t>
            </a:r>
          </a:p>
          <a:p>
            <a:pPr marL="233363" indent="-233363">
              <a:buFont typeface="Wingdings" charset="2"/>
              <a:buChar char="ü"/>
            </a:pPr>
            <a:r>
              <a:rPr lang="en-US" b="1" dirty="0" smtClean="0">
                <a:cs typeface="Symbol" charset="2"/>
              </a:rPr>
              <a:t>At low-</a:t>
            </a:r>
            <a:r>
              <a:rPr lang="en-US" b="1" i="1" dirty="0" err="1" smtClean="0">
                <a:cs typeface="Symbol" charset="2"/>
              </a:rPr>
              <a:t>x</a:t>
            </a:r>
            <a:r>
              <a:rPr lang="en-US" b="1" dirty="0" smtClean="0">
                <a:cs typeface="Symbol" charset="2"/>
              </a:rPr>
              <a:t> gluons dominate</a:t>
            </a:r>
            <a:endParaRPr lang="en-US" b="1" baseline="-25000" dirty="0" smtClean="0">
              <a:solidFill>
                <a:srgbClr val="FF0000"/>
              </a:solidFill>
              <a:cs typeface="Symbol" charset="2"/>
            </a:endParaRPr>
          </a:p>
          <a:p>
            <a:endParaRPr lang="en-US" sz="1600" b="1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117891"/>
              </p:ext>
            </p:extLst>
          </p:nvPr>
        </p:nvGraphicFramePr>
        <p:xfrm>
          <a:off x="5345941" y="5446893"/>
          <a:ext cx="3201159" cy="561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" name="Equation" r:id="rId3" imgW="2171700" imgH="381000" progId="Equation.3">
                  <p:embed/>
                </p:oleObj>
              </mc:Choice>
              <mc:Fallback>
                <p:oleObj name="Equation" r:id="rId3" imgW="21717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5941" y="5446893"/>
                        <a:ext cx="3201159" cy="5616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62500" y="5077139"/>
            <a:ext cx="2314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Reduced cross section:</a:t>
            </a:r>
            <a:endParaRPr lang="en-US" dirty="0"/>
          </a:p>
        </p:txBody>
      </p:sp>
      <p:sp>
        <p:nvSpPr>
          <p:cNvPr id="23" name="Line 2"/>
          <p:cNvSpPr>
            <a:spLocks noChangeShapeType="1"/>
          </p:cNvSpPr>
          <p:nvPr/>
        </p:nvSpPr>
        <p:spPr bwMode="auto">
          <a:xfrm>
            <a:off x="304073" y="6172531"/>
            <a:ext cx="8532495" cy="1651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6058" tIns="48029" rIns="96058" bIns="48029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225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642157"/>
              </p:ext>
            </p:extLst>
          </p:nvPr>
        </p:nvGraphicFramePr>
        <p:xfrm>
          <a:off x="1128092" y="5429156"/>
          <a:ext cx="2414587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" name="Equation" r:id="rId5" imgW="1638300" imgH="431800" progId="Equation.3">
                  <p:embed/>
                </p:oleObj>
              </mc:Choice>
              <mc:Fallback>
                <p:oleObj name="Equation" r:id="rId5" imgW="1638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092" y="5429156"/>
                        <a:ext cx="2414587" cy="636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10033" y="5077139"/>
            <a:ext cx="254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Differential cross section: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0462" y="101895"/>
            <a:ext cx="1166757" cy="116675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102910" y="863074"/>
            <a:ext cx="4057528" cy="3984765"/>
            <a:chOff x="-7428" y="1197011"/>
            <a:chExt cx="5159753" cy="5140936"/>
          </a:xfrm>
        </p:grpSpPr>
        <p:pic>
          <p:nvPicPr>
            <p:cNvPr id="21" name="Picture 20" descr="d15-039f81.eps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7" t="11729" r="10246" b="6172"/>
            <a:stretch/>
          </p:blipFill>
          <p:spPr>
            <a:xfrm>
              <a:off x="344601" y="1323352"/>
              <a:ext cx="4807724" cy="4729494"/>
            </a:xfrm>
            <a:prstGeom prst="rect">
              <a:avLst/>
            </a:prstGeom>
          </p:spPr>
        </p:pic>
        <p:pic>
          <p:nvPicPr>
            <p:cNvPr id="24" name="Picture 23" descr="d15-039f81.eps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" t="11728" r="93086" b="72469"/>
            <a:stretch/>
          </p:blipFill>
          <p:spPr>
            <a:xfrm rot="5400000">
              <a:off x="1157970" y="1082424"/>
              <a:ext cx="414866" cy="10837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288164" y="5968615"/>
              <a:ext cx="2486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Resolution (Q</a:t>
              </a:r>
              <a:r>
                <a:rPr lang="en-US" baseline="30000" dirty="0" smtClean="0">
                  <a:latin typeface="Times"/>
                  <a:cs typeface="Times"/>
                </a:rPr>
                <a:t>2</a:t>
              </a:r>
              <a:r>
                <a:rPr lang="en-US" dirty="0" smtClean="0">
                  <a:latin typeface="Times"/>
                  <a:cs typeface="Times"/>
                </a:rPr>
                <a:t> / GeV</a:t>
              </a:r>
              <a:r>
                <a:rPr lang="en-US" baseline="30000" dirty="0" smtClean="0">
                  <a:latin typeface="Times"/>
                  <a:cs typeface="Times"/>
                </a:rPr>
                <a:t>2</a:t>
              </a:r>
              <a:r>
                <a:rPr lang="en-US" dirty="0" smtClean="0">
                  <a:latin typeface="Times"/>
                  <a:cs typeface="Times"/>
                </a:rPr>
                <a:t>) 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-1273219" y="2462802"/>
              <a:ext cx="3001243" cy="469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Reduced Cross Section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3959605" y="3482737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parton</a:t>
              </a:r>
              <a:r>
                <a:rPr lang="en-US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density</a:t>
              </a:r>
              <a:endParaRPr lang="en-US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" name="Up Arrow 28"/>
            <p:cNvSpPr/>
            <p:nvPr/>
          </p:nvSpPr>
          <p:spPr bwMode="auto">
            <a:xfrm>
              <a:off x="4869779" y="1476135"/>
              <a:ext cx="211657" cy="4328581"/>
            </a:xfrm>
            <a:prstGeom prst="upArrow">
              <a:avLst/>
            </a:prstGeom>
            <a:gradFill flip="none" rotWithShape="1">
              <a:gsLst>
                <a:gs pos="0">
                  <a:srgbClr val="3366FF"/>
                </a:gs>
                <a:gs pos="100000">
                  <a:srgbClr val="0000FF"/>
                </a:gs>
                <a:gs pos="50000">
                  <a:schemeClr val="bg1"/>
                </a:gs>
              </a:gsLst>
              <a:lin ang="0" scaled="1"/>
              <a:tileRect/>
            </a:gra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7" name="Picture 6" descr="mediu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96117"/>
            <a:ext cx="2882900" cy="312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4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plot_StatErrorFraction_5x5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596900"/>
            <a:ext cx="3688657" cy="2921000"/>
          </a:xfrm>
          <a:prstGeom prst="rect">
            <a:avLst/>
          </a:prstGeom>
        </p:spPr>
      </p:pic>
      <p:pic>
        <p:nvPicPr>
          <p:cNvPr id="7" name="Picture 6" descr="plot_StatErrorFraction_5x10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00" y="615950"/>
            <a:ext cx="3664600" cy="2901950"/>
          </a:xfrm>
          <a:prstGeom prst="rect">
            <a:avLst/>
          </a:prstGeom>
        </p:spPr>
      </p:pic>
      <p:pic>
        <p:nvPicPr>
          <p:cNvPr id="8" name="Picture 7" descr="plot_StatErrorFraction_20x10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517900"/>
            <a:ext cx="346413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7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L</a:t>
            </a:r>
            <a:r>
              <a:rPr lang="en-US" baseline="30000" dirty="0" smtClean="0"/>
              <a:t>C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2463"/>
            <a:ext cx="6255851" cy="3385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tag charm by displaced </a:t>
            </a:r>
            <a:r>
              <a:rPr lang="en-US" b="1" dirty="0" err="1" smtClean="0">
                <a:solidFill>
                  <a:srgbClr val="0000FF"/>
                </a:solidFill>
              </a:rPr>
              <a:t>kaons</a:t>
            </a:r>
            <a:r>
              <a:rPr lang="en-US" dirty="0" smtClean="0"/>
              <a:t> in the final state </a:t>
            </a:r>
            <a:endParaRPr lang="en-US" sz="1600" dirty="0"/>
          </a:p>
          <a:p>
            <a:r>
              <a:rPr lang="en-US" b="1" dirty="0" smtClean="0">
                <a:solidFill>
                  <a:srgbClr val="0000FF"/>
                </a:solidFill>
              </a:rPr>
              <a:t>0.01</a:t>
            </a:r>
            <a:r>
              <a:rPr lang="en-US" b="1" dirty="0" smtClean="0"/>
              <a:t> cm &lt; |VTX| &lt; 3 cm </a:t>
            </a:r>
            <a:r>
              <a:rPr lang="en-US" b="1" dirty="0" smtClean="0">
                <a:sym typeface="Wingdings"/>
              </a:rPr>
              <a:t></a:t>
            </a:r>
            <a:r>
              <a:rPr lang="en-US" b="1" dirty="0" smtClean="0"/>
              <a:t> Cut </a:t>
            </a:r>
            <a:r>
              <a:rPr lang="en-US" b="1" dirty="0"/>
              <a:t>on the Decay </a:t>
            </a:r>
            <a:r>
              <a:rPr lang="en-US" b="1" dirty="0" smtClean="0"/>
              <a:t>Vertex</a:t>
            </a:r>
          </a:p>
          <a:p>
            <a:endParaRPr lang="en-US" sz="800" b="1" dirty="0"/>
          </a:p>
          <a:p>
            <a:r>
              <a:rPr lang="en-US" sz="2000" dirty="0" smtClean="0">
                <a:solidFill>
                  <a:srgbClr val="0000FF"/>
                </a:solidFill>
              </a:rPr>
              <a:t>Particle ID for </a:t>
            </a:r>
            <a:r>
              <a:rPr lang="en-US" sz="2000" dirty="0" err="1" smtClean="0">
                <a:solidFill>
                  <a:srgbClr val="0000FF"/>
                </a:solidFill>
              </a:rPr>
              <a:t>Kaons</a:t>
            </a:r>
            <a:r>
              <a:rPr lang="en-US" sz="2000" dirty="0" smtClean="0">
                <a:solidFill>
                  <a:srgbClr val="0000FF"/>
                </a:solidFill>
              </a:rPr>
              <a:t>:</a:t>
            </a:r>
          </a:p>
          <a:p>
            <a:endParaRPr lang="en-US" sz="800" dirty="0" smtClean="0">
              <a:solidFill>
                <a:srgbClr val="0000FF"/>
              </a:solidFill>
            </a:endParaRPr>
          </a:p>
          <a:p>
            <a:r>
              <a:rPr lang="en-US" b="1" dirty="0" smtClean="0"/>
              <a:t>CENTRAL DETECTOR (-1 &lt; Eta &lt; 1):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dE</a:t>
            </a:r>
            <a:r>
              <a:rPr lang="en-US" dirty="0" smtClean="0"/>
              <a:t>/dx -&gt; 0.2 GeV &lt; P &lt; </a:t>
            </a:r>
            <a:r>
              <a:rPr lang="en-US" dirty="0" smtClean="0">
                <a:solidFill>
                  <a:srgbClr val="0000FF"/>
                </a:solidFill>
              </a:rPr>
              <a:t>0.8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RICH -&gt; 2 </a:t>
            </a:r>
            <a:r>
              <a:rPr lang="en-US" dirty="0" err="1" smtClean="0"/>
              <a:t>GeV</a:t>
            </a:r>
            <a:r>
              <a:rPr lang="en-US" dirty="0" smtClean="0"/>
              <a:t> &lt; P &lt; </a:t>
            </a:r>
            <a:r>
              <a:rPr lang="en-US" dirty="0" smtClean="0">
                <a:solidFill>
                  <a:srgbClr val="0000FF"/>
                </a:solidFill>
              </a:rPr>
              <a:t>5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sz="800" dirty="0"/>
          </a:p>
          <a:p>
            <a:r>
              <a:rPr lang="en-US" b="1" dirty="0" smtClean="0"/>
              <a:t>FORWARD (1 </a:t>
            </a:r>
            <a:r>
              <a:rPr lang="en-US" b="1" dirty="0"/>
              <a:t>&lt; Eta &lt; </a:t>
            </a:r>
            <a:r>
              <a:rPr lang="en-US" b="1" dirty="0" smtClean="0"/>
              <a:t>3.5):</a:t>
            </a:r>
            <a:endParaRPr lang="en-US" dirty="0"/>
          </a:p>
          <a:p>
            <a:r>
              <a:rPr lang="en-US" dirty="0"/>
              <a:t>   RICH -&gt; 2 </a:t>
            </a:r>
            <a:r>
              <a:rPr lang="en-US" dirty="0" err="1"/>
              <a:t>GeV</a:t>
            </a:r>
            <a:r>
              <a:rPr lang="en-US" dirty="0"/>
              <a:t> &lt; P &lt; </a:t>
            </a:r>
            <a:r>
              <a:rPr lang="en-US" dirty="0" smtClean="0">
                <a:solidFill>
                  <a:srgbClr val="0000FF"/>
                </a:solidFill>
              </a:rPr>
              <a:t>40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sz="800" b="1" dirty="0" smtClean="0"/>
          </a:p>
          <a:p>
            <a:r>
              <a:rPr lang="en-US" b="1" dirty="0" smtClean="0"/>
              <a:t>REAR </a:t>
            </a:r>
            <a:r>
              <a:rPr lang="en-US" b="1" dirty="0"/>
              <a:t>(</a:t>
            </a:r>
            <a:r>
              <a:rPr lang="en-US" b="1" dirty="0" smtClean="0"/>
              <a:t>-3.5 </a:t>
            </a:r>
            <a:r>
              <a:rPr lang="en-US" b="1" dirty="0"/>
              <a:t>&lt; Eta &lt; 1):</a:t>
            </a:r>
            <a:endParaRPr lang="en-US" dirty="0"/>
          </a:p>
          <a:p>
            <a:r>
              <a:rPr lang="en-US" dirty="0"/>
              <a:t>   RICH -&gt; 2 </a:t>
            </a:r>
            <a:r>
              <a:rPr lang="en-US" dirty="0" err="1"/>
              <a:t>GeV</a:t>
            </a:r>
            <a:r>
              <a:rPr lang="en-US" dirty="0"/>
              <a:t> &lt; P &lt; </a:t>
            </a:r>
            <a:r>
              <a:rPr lang="en-US" dirty="0" smtClean="0"/>
              <a:t>15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6" y="3968622"/>
            <a:ext cx="3715071" cy="264503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180618" y="3437255"/>
            <a:ext cx="4963381" cy="3133447"/>
            <a:chOff x="4180618" y="3437255"/>
            <a:chExt cx="4963381" cy="31334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0618" y="3437255"/>
              <a:ext cx="4963381" cy="313344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6729561" y="3571760"/>
              <a:ext cx="229316" cy="14992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74656" y="2213611"/>
            <a:ext cx="4778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sample as for F</a:t>
            </a:r>
            <a:r>
              <a:rPr lang="en-US" baseline="-25000" dirty="0" smtClean="0"/>
              <a:t>L</a:t>
            </a:r>
          </a:p>
          <a:p>
            <a:r>
              <a:rPr lang="en-US" dirty="0" smtClean="0"/>
              <a:t>but increased systematic uncertainty 7%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63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3954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Impact from and on 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p+A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 and A+A physics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Shape 253"/>
          <p:cNvSpPr txBox="1">
            <a:spLocks/>
          </p:cNvSpPr>
          <p:nvPr/>
        </p:nvSpPr>
        <p:spPr>
          <a:xfrm>
            <a:off x="157545" y="756064"/>
            <a:ext cx="8763001" cy="1519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0850">
              <a:buClr>
                <a:schemeClr val="accent6"/>
              </a:buClr>
              <a:buFont typeface="Wingdings" charset="2"/>
              <a:buChar char="Ø"/>
              <a:defRPr sz="2200"/>
            </a:pPr>
            <a:r>
              <a:rPr lang="en-US" sz="2200" dirty="0" err="1" smtClean="0"/>
              <a:t>nPDFs</a:t>
            </a:r>
            <a:r>
              <a:rPr lang="en-US" sz="2200" dirty="0" smtClean="0"/>
              <a:t> required as input to physics in A+A</a:t>
            </a:r>
          </a:p>
          <a:p>
            <a:pPr lvl="1" indent="-450850">
              <a:buClr>
                <a:schemeClr val="accent6"/>
              </a:buClr>
              <a:buFont typeface="Wingdings" charset="2"/>
              <a:buChar char="Ø"/>
              <a:defRPr sz="2200"/>
            </a:pPr>
            <a:r>
              <a:rPr lang="en-US" sz="2200" dirty="0" err="1" smtClean="0"/>
              <a:t>p+A</a:t>
            </a:r>
            <a:r>
              <a:rPr lang="en-US" sz="2200" dirty="0" smtClean="0"/>
              <a:t> @ LHC has so far only moderate impact (see arXiv:1612.05741) on constraining </a:t>
            </a:r>
            <a:r>
              <a:rPr lang="en-US" sz="2200" dirty="0" err="1" smtClean="0"/>
              <a:t>nPDFs</a:t>
            </a:r>
            <a:endParaRPr lang="en-US" sz="2200" dirty="0"/>
          </a:p>
        </p:txBody>
      </p:sp>
      <p:pic>
        <p:nvPicPr>
          <p:cNvPr id="10" name="nPDF_EPPS16_Rang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0" y="2384718"/>
            <a:ext cx="7162822" cy="3270572"/>
          </a:xfrm>
          <a:prstGeom prst="rect">
            <a:avLst/>
          </a:prstGeom>
          <a:ln w="12700"/>
        </p:spPr>
      </p:pic>
      <p:sp>
        <p:nvSpPr>
          <p:cNvPr id="11" name="Shape 256"/>
          <p:cNvSpPr/>
          <p:nvPr/>
        </p:nvSpPr>
        <p:spPr>
          <a:xfrm>
            <a:off x="418310" y="5611382"/>
            <a:ext cx="839549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54000" marR="41275" lvl="1" algn="ctr" defTabSz="914400">
              <a:spcBef>
                <a:spcPts val="400"/>
              </a:spcBef>
              <a:buClr>
                <a:srgbClr val="FF2600"/>
              </a:buClr>
              <a:buSzPct val="150000"/>
              <a:defRPr sz="22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b="1" dirty="0" smtClean="0">
                <a:solidFill>
                  <a:srgbClr val="FF0000"/>
                </a:solidFill>
              </a:rPr>
              <a:t>Higher energy configurations of an EIC</a:t>
            </a:r>
            <a:r>
              <a:rPr dirty="0" smtClean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marL="254000" marR="41275" lvl="1" algn="ctr" defTabSz="914400">
              <a:spcBef>
                <a:spcPts val="400"/>
              </a:spcBef>
              <a:buClr>
                <a:srgbClr val="FF2600"/>
              </a:buClr>
              <a:buSzPct val="150000"/>
              <a:defRPr sz="22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dirty="0" smtClean="0">
                <a:solidFill>
                  <a:srgbClr val="FF0000"/>
                </a:solidFill>
              </a:rPr>
              <a:t>constrain nPDFs </a:t>
            </a:r>
            <a:r>
              <a:rPr lang="en-US" sz="2200" dirty="0">
                <a:solidFill>
                  <a:srgbClr val="FF0000"/>
                </a:solidFill>
                <a:sym typeface="Arial"/>
              </a:rPr>
              <a:t>in </a:t>
            </a:r>
            <a:r>
              <a:rPr lang="en-US" sz="2200" dirty="0" smtClean="0">
                <a:solidFill>
                  <a:srgbClr val="FF0000"/>
                </a:solidFill>
                <a:sym typeface="Arial"/>
              </a:rPr>
              <a:t>an x</a:t>
            </a:r>
            <a:r>
              <a:rPr lang="en-US" sz="2200" dirty="0">
                <a:solidFill>
                  <a:srgbClr val="FF0000"/>
                </a:solidFill>
                <a:sym typeface="Arial"/>
              </a:rPr>
              <a:t>-range critical for </a:t>
            </a:r>
            <a:r>
              <a:rPr lang="en-US" sz="2200" dirty="0" smtClean="0">
                <a:solidFill>
                  <a:srgbClr val="FF0000"/>
                </a:solidFill>
                <a:sym typeface="Arial"/>
              </a:rPr>
              <a:t>the</a:t>
            </a:r>
            <a:r>
              <a:rPr dirty="0" smtClean="0">
                <a:solidFill>
                  <a:srgbClr val="FF0000"/>
                </a:solidFill>
              </a:rPr>
              <a:t> A</a:t>
            </a:r>
            <a:r>
              <a:rPr lang="en-US" dirty="0" smtClean="0">
                <a:solidFill>
                  <a:srgbClr val="FF0000"/>
                </a:solidFill>
              </a:rPr>
              <a:t>+</a:t>
            </a:r>
            <a:r>
              <a:rPr dirty="0" smtClean="0">
                <a:solidFill>
                  <a:srgbClr val="FF0000"/>
                </a:solidFill>
              </a:rPr>
              <a:t>A program at the LHC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2" name="Shape 257"/>
          <p:cNvSpPr/>
          <p:nvPr/>
        </p:nvSpPr>
        <p:spPr>
          <a:xfrm>
            <a:off x="2540000" y="1976536"/>
            <a:ext cx="401320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LHC/</a:t>
            </a:r>
            <a:r>
              <a:rPr dirty="0" smtClean="0"/>
              <a:t>RHIC</a:t>
            </a:r>
            <a:r>
              <a:rPr lang="en-US" dirty="0" smtClean="0"/>
              <a:t> x coverage at rapidity</a:t>
            </a:r>
            <a:r>
              <a:rPr dirty="0" smtClean="0"/>
              <a:t> </a:t>
            </a:r>
            <a:r>
              <a:rPr dirty="0"/>
              <a:t>|y|&lt;1</a:t>
            </a:r>
          </a:p>
        </p:txBody>
      </p:sp>
    </p:spTree>
    <p:extLst>
      <p:ext uri="{BB962C8B-B14F-4D97-AF65-F5344CB8AC3E}">
        <p14:creationId xmlns:p14="http://schemas.microsoft.com/office/powerpoint/2010/main" val="403722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b_allfits_master_higherQ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475" b="64454"/>
          <a:stretch/>
        </p:blipFill>
        <p:spPr>
          <a:xfrm>
            <a:off x="649829" y="1734699"/>
            <a:ext cx="7650714" cy="47359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69912" y="1636061"/>
            <a:ext cx="2146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EIC: √s </a:t>
            </a:r>
            <a:r>
              <a:rPr lang="en-US" sz="1600" dirty="0" smtClean="0"/>
              <a:t>= 32, 39, 45 GeV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765800" y="1636061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EIC: √s </a:t>
            </a:r>
            <a:r>
              <a:rPr lang="en-US" sz="1600" dirty="0" smtClean="0"/>
              <a:t>=63, 78, 89 GeV </a:t>
            </a:r>
            <a:endParaRPr lang="en-US" sz="1600" dirty="0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37290" y="116007"/>
            <a:ext cx="882695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The EIC impact </a:t>
            </a:r>
            <a:r>
              <a:rPr lang="mr-IN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–</a:t>
            </a: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 valence quarks</a:t>
            </a:r>
            <a:endParaRPr lang="en-GB" sz="2800" b="1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0700" y="631729"/>
            <a:ext cx="6215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Fits to the EIC simulated data (including charm)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1667" y="2205447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1667" y="4299466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629" y="989730"/>
            <a:ext cx="907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/>
            <a:r>
              <a:rPr lang="en-US" dirty="0" smtClean="0">
                <a:solidFill>
                  <a:srgbClr val="FF0000"/>
                </a:solidFill>
              </a:rPr>
              <a:t>EPPS16*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EPPS16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using a flexible function with </a:t>
            </a:r>
            <a:r>
              <a:rPr lang="en-US" dirty="0" smtClean="0"/>
              <a:t>a </a:t>
            </a:r>
            <a:r>
              <a:rPr lang="en-US" dirty="0"/>
              <a:t>couple of extra </a:t>
            </a:r>
            <a:r>
              <a:rPr lang="en-US" dirty="0" smtClean="0"/>
              <a:t>free </a:t>
            </a:r>
            <a:r>
              <a:rPr lang="en-US" dirty="0"/>
              <a:t>parameters at small x for gluon (not for the quarks)</a:t>
            </a:r>
          </a:p>
        </p:txBody>
      </p:sp>
    </p:spTree>
    <p:extLst>
      <p:ext uri="{BB962C8B-B14F-4D97-AF65-F5344CB8AC3E}">
        <p14:creationId xmlns:p14="http://schemas.microsoft.com/office/powerpoint/2010/main" val="4241061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37290" y="116007"/>
            <a:ext cx="882695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The EIC impact </a:t>
            </a:r>
            <a:r>
              <a:rPr lang="mr-IN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–</a:t>
            </a: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 sea quarks</a:t>
            </a:r>
            <a:endParaRPr lang="en-GB" sz="2800" b="1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3200" y="659069"/>
            <a:ext cx="6215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Fits to the EIC simulated data (</a:t>
            </a:r>
            <a:r>
              <a:rPr lang="en-US" sz="2400" b="1" dirty="0">
                <a:solidFill>
                  <a:srgbClr val="0000FF"/>
                </a:solidFill>
              </a:rPr>
              <a:t>including charm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23" name="Picture 22" descr="Pb_allfits_master_higherQ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4" t="35261" r="5175" b="32571"/>
          <a:stretch/>
        </p:blipFill>
        <p:spPr>
          <a:xfrm>
            <a:off x="551414" y="1778000"/>
            <a:ext cx="7810500" cy="42862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947712" y="1280461"/>
            <a:ext cx="21467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EIC: √s </a:t>
            </a:r>
            <a:r>
              <a:rPr lang="en-US" sz="1600" dirty="0" smtClean="0"/>
              <a:t>= 32, 39, 45 GeV</a:t>
            </a:r>
          </a:p>
          <a:p>
            <a:r>
              <a:rPr lang="en-US" sz="1600" dirty="0" smtClean="0"/>
              <a:t>low-energy scenario 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5943600" y="1280461"/>
            <a:ext cx="21082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EIC: √s </a:t>
            </a:r>
            <a:r>
              <a:rPr lang="en-US" sz="1600" dirty="0" smtClean="0"/>
              <a:t>=63, 78, 89 GeV</a:t>
            </a:r>
          </a:p>
          <a:p>
            <a:r>
              <a:rPr lang="en-US" sz="1600" dirty="0" smtClean="0"/>
              <a:t>high-</a:t>
            </a:r>
            <a:r>
              <a:rPr lang="en-US" sz="1600" dirty="0"/>
              <a:t>energy scenario 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1699467" y="1887947"/>
            <a:ext cx="857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u-bar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99467" y="3981966"/>
            <a:ext cx="857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d-bar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9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65049" y="748978"/>
            <a:ext cx="2146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high-energy scenario </a:t>
            </a:r>
            <a:endParaRPr lang="en-US" dirty="0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37290" y="116007"/>
            <a:ext cx="882695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The EIC impact </a:t>
            </a:r>
            <a:r>
              <a:rPr lang="mr-IN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–</a:t>
            </a: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 </a:t>
            </a: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gluons</a:t>
            </a:r>
            <a:endParaRPr lang="en-GB" sz="2800" b="1" baseline="30000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1" r="9251" b="23804"/>
          <a:stretch/>
        </p:blipFill>
        <p:spPr>
          <a:xfrm>
            <a:off x="4531661" y="1029084"/>
            <a:ext cx="4551903" cy="3509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4" y="1063380"/>
            <a:ext cx="4902201" cy="35361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3200" y="748978"/>
            <a:ext cx="214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low-energy</a:t>
            </a:r>
            <a:r>
              <a:rPr lang="en-US" dirty="0"/>
              <a:t> </a:t>
            </a:r>
            <a:r>
              <a:rPr lang="en-US" dirty="0" smtClean="0"/>
              <a:t>scenario </a:t>
            </a:r>
            <a:endParaRPr lang="en-US" dirty="0"/>
          </a:p>
        </p:txBody>
      </p:sp>
      <p:sp>
        <p:nvSpPr>
          <p:cNvPr id="25" name="Shape 248"/>
          <p:cNvSpPr/>
          <p:nvPr/>
        </p:nvSpPr>
        <p:spPr>
          <a:xfrm>
            <a:off x="415777" y="4737100"/>
            <a:ext cx="8180968" cy="42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68653" marR="41275" indent="-268653" defTabSz="914400">
              <a:spcBef>
                <a:spcPts val="400"/>
              </a:spcBef>
              <a:buClr>
                <a:srgbClr val="FF2600"/>
              </a:buClr>
              <a:buSzPct val="175000"/>
              <a:buChar char="•"/>
              <a:defRPr sz="22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86153" marR="41275" indent="-268653" defTabSz="914400">
              <a:spcBef>
                <a:spcPts val="400"/>
              </a:spcBef>
              <a:buClr>
                <a:srgbClr val="011993"/>
              </a:buClr>
              <a:buSzPct val="104999"/>
              <a:buFont typeface="Lucida Grande"/>
              <a:buChar char="‣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</a:lstStyle>
          <a:p>
            <a:pPr marL="317500" lvl="1" indent="0" algn="ctr">
              <a:buNone/>
            </a:pPr>
            <a:r>
              <a:rPr lang="en-US" b="1" dirty="0" smtClean="0">
                <a:solidFill>
                  <a:srgbClr val="0000FF"/>
                </a:solidFill>
              </a:rPr>
              <a:t>Charm</a:t>
            </a:r>
            <a:r>
              <a:rPr b="1" dirty="0" smtClean="0">
                <a:solidFill>
                  <a:srgbClr val="0000FF"/>
                </a:solidFill>
              </a:rPr>
              <a:t> </a:t>
            </a:r>
            <a:r>
              <a:rPr b="1" dirty="0">
                <a:solidFill>
                  <a:srgbClr val="0000FF"/>
                </a:solidFill>
              </a:rPr>
              <a:t>has a dramatic effect at high-</a:t>
            </a:r>
            <a:r>
              <a:rPr b="1" i="1" dirty="0">
                <a:solidFill>
                  <a:srgbClr val="0000FF"/>
                </a:solidFill>
              </a:rPr>
              <a:t>x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"/>
          <a:stretch/>
        </p:blipFill>
        <p:spPr>
          <a:xfrm>
            <a:off x="24699" y="1092584"/>
            <a:ext cx="4590567" cy="35594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"/>
          <a:stretch/>
        </p:blipFill>
        <p:spPr>
          <a:xfrm>
            <a:off x="4585527" y="1094317"/>
            <a:ext cx="4558473" cy="355945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 rot="232063">
            <a:off x="609501" y="1681075"/>
            <a:ext cx="1893498" cy="1074792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206426">
            <a:off x="5027016" y="1574984"/>
            <a:ext cx="2143891" cy="986314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1728659">
            <a:off x="7882366" y="1795992"/>
            <a:ext cx="1081880" cy="773062"/>
          </a:xfrm>
          <a:prstGeom prst="ellipse">
            <a:avLst/>
          </a:prstGeom>
          <a:noFill/>
          <a:ln w="254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728659">
            <a:off x="3414068" y="1795991"/>
            <a:ext cx="1081880" cy="773062"/>
          </a:xfrm>
          <a:prstGeom prst="ellipse">
            <a:avLst/>
          </a:prstGeom>
          <a:noFill/>
          <a:ln w="254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hape 248"/>
          <p:cNvSpPr/>
          <p:nvPr/>
        </p:nvSpPr>
        <p:spPr>
          <a:xfrm>
            <a:off x="308082" y="4445000"/>
            <a:ext cx="8180968" cy="42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68653" marR="41275" indent="-268653" defTabSz="914400">
              <a:spcBef>
                <a:spcPts val="400"/>
              </a:spcBef>
              <a:buClr>
                <a:srgbClr val="FF2600"/>
              </a:buClr>
              <a:buSzPct val="175000"/>
              <a:buChar char="•"/>
              <a:defRPr sz="22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86153" marR="41275" indent="-268653" defTabSz="914400">
              <a:spcBef>
                <a:spcPts val="400"/>
              </a:spcBef>
              <a:buClr>
                <a:srgbClr val="011993"/>
              </a:buClr>
              <a:buSzPct val="104999"/>
              <a:buFont typeface="Lucida Grande"/>
              <a:buChar char="‣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</a:lstStyle>
          <a:p>
            <a:pPr marL="317500" lvl="1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Inclusive DIS alone</a:t>
            </a:r>
            <a:r>
              <a:rPr b="1" dirty="0" smtClean="0">
                <a:solidFill>
                  <a:srgbClr val="FF0000"/>
                </a:solidFill>
              </a:rPr>
              <a:t> </a:t>
            </a:r>
            <a:r>
              <a:rPr b="1" dirty="0">
                <a:solidFill>
                  <a:srgbClr val="FF0000"/>
                </a:solidFill>
              </a:rPr>
              <a:t>has a </a:t>
            </a:r>
            <a:r>
              <a:rPr lang="en-US" b="1" dirty="0" smtClean="0">
                <a:solidFill>
                  <a:srgbClr val="FF0000"/>
                </a:solidFill>
              </a:rPr>
              <a:t>huge</a:t>
            </a:r>
            <a:r>
              <a:rPr b="1" dirty="0" smtClean="0">
                <a:solidFill>
                  <a:srgbClr val="FF0000"/>
                </a:solidFill>
              </a:rPr>
              <a:t> </a:t>
            </a:r>
            <a:r>
              <a:rPr b="1" dirty="0">
                <a:solidFill>
                  <a:srgbClr val="FF0000"/>
                </a:solidFill>
              </a:rPr>
              <a:t>effect at </a:t>
            </a:r>
            <a:r>
              <a:rPr lang="en-US" b="1" dirty="0" smtClean="0">
                <a:solidFill>
                  <a:srgbClr val="FF0000"/>
                </a:solidFill>
              </a:rPr>
              <a:t>low</a:t>
            </a:r>
            <a:r>
              <a:rPr b="1" dirty="0" smtClean="0">
                <a:solidFill>
                  <a:srgbClr val="FF0000"/>
                </a:solidFill>
              </a:rPr>
              <a:t>-</a:t>
            </a:r>
            <a:r>
              <a:rPr b="1" i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5491" y="5112311"/>
            <a:ext cx="8621345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cs typeface="Comic Sans MS"/>
              </a:rPr>
              <a:t>Not only for nuclei! </a:t>
            </a:r>
          </a:p>
          <a:p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Comparab</a:t>
            </a:r>
            <a:r>
              <a:rPr lang="en-US" sz="2000" dirty="0">
                <a:solidFill>
                  <a:srgbClr val="0000FF"/>
                </a:solidFill>
                <a:cs typeface="Comic Sans MS"/>
              </a:rPr>
              <a:t>l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e precision for proton Structure Functions in </a:t>
            </a:r>
            <a:r>
              <a:rPr lang="en-US" sz="2000" dirty="0" err="1" smtClean="0">
                <a:solidFill>
                  <a:srgbClr val="0000FF"/>
                </a:solidFill>
                <a:cs typeface="Comic Sans MS"/>
              </a:rPr>
              <a:t>e+p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 scattering, to even higher Q</a:t>
            </a:r>
            <a:r>
              <a:rPr lang="en-US" sz="2000" baseline="30000" dirty="0" smtClean="0">
                <a:solidFill>
                  <a:srgbClr val="0000FF"/>
                </a:solidFill>
                <a:cs typeface="Comic Sans MS"/>
              </a:rPr>
              <a:t>2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 at high x</a:t>
            </a:r>
            <a:endParaRPr lang="en-US" sz="1000" dirty="0" smtClean="0">
              <a:solidFill>
                <a:srgbClr val="322F31"/>
              </a:solidFill>
              <a:cs typeface="Comic Sans MS"/>
            </a:endParaRPr>
          </a:p>
          <a:p>
            <a:r>
              <a:rPr lang="en-US" sz="2000" dirty="0" smtClean="0">
                <a:solidFill>
                  <a:srgbClr val="322F31"/>
                </a:solidFill>
                <a:cs typeface="Comic Sans MS"/>
                <a:sym typeface="Wingdings"/>
              </a:rPr>
              <a:t>	 </a:t>
            </a:r>
            <a:r>
              <a:rPr lang="en-US" sz="2000" dirty="0">
                <a:solidFill>
                  <a:srgbClr val="322F31"/>
                </a:solidFill>
                <a:cs typeface="Comic Sans MS"/>
                <a:sym typeface="Wingdings"/>
              </a:rPr>
              <a:t>B</a:t>
            </a:r>
            <a:r>
              <a:rPr lang="en-US" sz="2000" dirty="0" smtClean="0">
                <a:solidFill>
                  <a:srgbClr val="322F31"/>
                </a:solidFill>
                <a:cs typeface="Comic Sans MS"/>
                <a:sym typeface="Wingdings"/>
              </a:rPr>
              <a:t>eyond what HERA achieved: 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  <a:sym typeface="Wingdings"/>
              </a:rPr>
              <a:t>precise measurement of proton F</a:t>
            </a:r>
            <a:r>
              <a:rPr lang="en-US" sz="2000" baseline="-25000" dirty="0" smtClean="0">
                <a:solidFill>
                  <a:srgbClr val="0000FF"/>
                </a:solidFill>
                <a:cs typeface="Comic Sans MS"/>
                <a:sym typeface="Wingdings"/>
              </a:rPr>
              <a:t>L 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7774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  <p:bldP spid="28" grpId="0" animBg="1"/>
      <p:bldP spid="20" grpId="0" animBg="1"/>
      <p:bldP spid="30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30" name="Group 198"/>
          <p:cNvGrpSpPr/>
          <p:nvPr/>
        </p:nvGrpSpPr>
        <p:grpSpPr>
          <a:xfrm>
            <a:off x="946150" y="1349472"/>
            <a:ext cx="7499350" cy="1370312"/>
            <a:chOff x="0" y="0"/>
            <a:chExt cx="7499350" cy="1370311"/>
          </a:xfrm>
        </p:grpSpPr>
        <p:pic>
          <p:nvPicPr>
            <p:cNvPr id="31" name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510216" cy="62230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2" name="Shape 194"/>
            <p:cNvSpPr/>
            <p:nvPr/>
          </p:nvSpPr>
          <p:spPr>
            <a:xfrm>
              <a:off x="1879600" y="801033"/>
              <a:ext cx="2015999" cy="360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39" marR="40639" defTabSz="914400">
                <a:buClr>
                  <a:srgbClr val="008F00"/>
                </a:buClr>
                <a:buFont typeface="Arial"/>
                <a:defRPr sz="1800" b="1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dirty="0"/>
                <a:t>quark+anti-quark</a:t>
              </a:r>
            </a:p>
          </p:txBody>
        </p:sp>
        <p:sp>
          <p:nvSpPr>
            <p:cNvPr id="33" name="Shape 195"/>
            <p:cNvSpPr/>
            <p:nvPr/>
          </p:nvSpPr>
          <p:spPr>
            <a:xfrm>
              <a:off x="5340350" y="713721"/>
              <a:ext cx="2159000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39" marR="40639" defTabSz="914400">
                <a:buClr>
                  <a:srgbClr val="008F00"/>
                </a:buClr>
                <a:buFont typeface="Arial"/>
                <a:defRPr sz="18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algn="ctr">
                <a:defRPr sz="24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800" b="1" dirty="0" smtClean="0">
                  <a:latin typeface="+mn-lt"/>
                  <a:ea typeface="+mn-ea"/>
                  <a:cs typeface="+mn-cs"/>
                  <a:sym typeface="Arial"/>
                </a:rPr>
                <a:t>gluon</a:t>
              </a:r>
              <a:r>
                <a:rPr lang="en-US" sz="1800" b="1" dirty="0" smtClean="0">
                  <a:latin typeface="+mn-lt"/>
                  <a:ea typeface="+mn-ea"/>
                  <a:cs typeface="+mn-cs"/>
                  <a:sym typeface="Arial"/>
                </a:rPr>
                <a:t>s </a:t>
              </a:r>
            </a:p>
            <a:p>
              <a:pPr algn="ctr">
                <a:defRPr sz="24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en-US" sz="1800" b="1" dirty="0" smtClean="0">
                  <a:latin typeface="+mn-lt"/>
                  <a:ea typeface="+mn-ea"/>
                  <a:cs typeface="+mn-cs"/>
                  <a:sym typeface="Arial"/>
                </a:rPr>
                <a:t>(or tag on F</a:t>
              </a:r>
              <a:r>
                <a:rPr lang="en-US" sz="1800" b="1" baseline="-25000" dirty="0" smtClean="0">
                  <a:latin typeface="+mn-lt"/>
                  <a:ea typeface="+mn-ea"/>
                  <a:cs typeface="+mn-cs"/>
                  <a:sym typeface="Arial"/>
                </a:rPr>
                <a:t>2</a:t>
              </a:r>
              <a:r>
                <a:rPr lang="en-US" sz="1800" b="1" dirty="0" smtClean="0">
                  <a:latin typeface="+mn-lt"/>
                  <a:ea typeface="+mn-ea"/>
                  <a:cs typeface="+mn-cs"/>
                  <a:sym typeface="Arial"/>
                </a:rPr>
                <a:t>-charm)</a:t>
              </a:r>
              <a:endParaRPr sz="1800" b="1" dirty="0"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Shape 196"/>
            <p:cNvSpPr/>
            <p:nvPr/>
          </p:nvSpPr>
          <p:spPr>
            <a:xfrm flipV="1">
              <a:off x="3820274" y="510521"/>
              <a:ext cx="459626" cy="332428"/>
            </a:xfrm>
            <a:prstGeom prst="line">
              <a:avLst/>
            </a:prstGeom>
            <a:noFill/>
            <a:ln w="25400" cap="flat">
              <a:solidFill>
                <a:srgbClr val="0061FF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35" name="Shape 197"/>
            <p:cNvSpPr/>
            <p:nvPr/>
          </p:nvSpPr>
          <p:spPr>
            <a:xfrm flipH="1" flipV="1">
              <a:off x="5880100" y="485121"/>
              <a:ext cx="228601" cy="342901"/>
            </a:xfrm>
            <a:prstGeom prst="line">
              <a:avLst/>
            </a:prstGeom>
            <a:noFill/>
            <a:ln w="25400" cap="flat">
              <a:solidFill>
                <a:srgbClr val="E324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6" name="Shape 199"/>
          <p:cNvSpPr/>
          <p:nvPr/>
        </p:nvSpPr>
        <p:spPr>
          <a:xfrm>
            <a:off x="0" y="2658166"/>
            <a:ext cx="519483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0639" marR="40639" algn="ctr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sz="2000" b="1" dirty="0" smtClean="0"/>
              <a:t>Theory</a:t>
            </a:r>
            <a:r>
              <a:rPr sz="2000" b="1" dirty="0"/>
              <a:t>/models have to be able to describe the structure </a:t>
            </a:r>
            <a:r>
              <a:rPr sz="2000" b="1" dirty="0" smtClean="0"/>
              <a:t>functions </a:t>
            </a:r>
            <a:r>
              <a:rPr sz="2000" b="1" dirty="0"/>
              <a:t>and their </a:t>
            </a:r>
            <a:r>
              <a:rPr sz="2000" b="1" dirty="0" smtClean="0"/>
              <a:t>evolution</a:t>
            </a:r>
            <a:endParaRPr sz="2000" b="1" dirty="0"/>
          </a:p>
        </p:txBody>
      </p:sp>
      <p:sp>
        <p:nvSpPr>
          <p:cNvPr id="37" name="Shape 200"/>
          <p:cNvSpPr/>
          <p:nvPr/>
        </p:nvSpPr>
        <p:spPr>
          <a:xfrm>
            <a:off x="152959" y="756728"/>
            <a:ext cx="447202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Inclusive DIS on </a:t>
            </a:r>
            <a:r>
              <a:rPr dirty="0" smtClean="0"/>
              <a:t>e</a:t>
            </a:r>
            <a:r>
              <a:rPr lang="en-US" dirty="0" smtClean="0"/>
              <a:t>+</a:t>
            </a:r>
            <a:r>
              <a:rPr dirty="0" smtClean="0"/>
              <a:t>A </a:t>
            </a:r>
            <a:r>
              <a:rPr dirty="0"/>
              <a:t>analog </a:t>
            </a:r>
            <a:r>
              <a:rPr lang="en-US" dirty="0" smtClean="0"/>
              <a:t>to </a:t>
            </a:r>
            <a:r>
              <a:rPr dirty="0" smtClean="0"/>
              <a:t>e</a:t>
            </a:r>
            <a:r>
              <a:rPr lang="en-US" dirty="0" smtClean="0"/>
              <a:t>+</a:t>
            </a:r>
            <a:r>
              <a:rPr dirty="0" smtClean="0"/>
              <a:t>p</a:t>
            </a:r>
            <a:r>
              <a:rPr dirty="0"/>
              <a:t>:</a:t>
            </a: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449655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Nuclear Structure </a:t>
            </a:r>
            <a:r>
              <a:rPr lang="en-GB" sz="2900" b="1" dirty="0">
                <a:solidFill>
                  <a:srgbClr val="FF0000"/>
                </a:solidFill>
                <a:latin typeface="+mj-lt"/>
              </a:rPr>
              <a:t>F</a:t>
            </a: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unctions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" name="Shape 203"/>
          <p:cNvSpPr/>
          <p:nvPr/>
        </p:nvSpPr>
        <p:spPr>
          <a:xfrm>
            <a:off x="250635" y="5426959"/>
            <a:ext cx="8617330" cy="777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defTabSz="914400">
              <a:defRPr sz="22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dirty="0">
                <a:solidFill>
                  <a:srgbClr val="FF0000"/>
                </a:solidFill>
              </a:rPr>
              <a:t>Aim at extending our knowledge on structure functions into the realm where gluon saturation effects emerge </a:t>
            </a:r>
            <a:r>
              <a:rPr dirty="0">
                <a:solidFill>
                  <a:srgbClr val="FF0000"/>
                </a:solidFill>
                <a:latin typeface="Symbol"/>
                <a:ea typeface="Symbol"/>
                <a:cs typeface="Symbol"/>
                <a:sym typeface="Symbol"/>
              </a:rPr>
              <a:t>⇒</a:t>
            </a:r>
            <a:r>
              <a:rPr dirty="0">
                <a:solidFill>
                  <a:srgbClr val="FF0000"/>
                </a:solidFill>
              </a:rPr>
              <a:t> different evolution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9" y="3444571"/>
            <a:ext cx="57181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DGLAP: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 smtClean="0"/>
              <a:t>predicts </a:t>
            </a:r>
            <a:r>
              <a:rPr lang="en-US" sz="2000" dirty="0"/>
              <a:t>Q</a:t>
            </a:r>
            <a:r>
              <a:rPr lang="en-US" sz="2000" baseline="30000" dirty="0"/>
              <a:t>2 </a:t>
            </a:r>
            <a:r>
              <a:rPr lang="en-US" sz="2000" dirty="0"/>
              <a:t>but </a:t>
            </a:r>
            <a:r>
              <a:rPr lang="en-US" sz="2000" dirty="0">
                <a:solidFill>
                  <a:srgbClr val="3366FF"/>
                </a:solidFill>
              </a:rPr>
              <a:t>not</a:t>
            </a:r>
            <a:r>
              <a:rPr lang="en-US" sz="2000" dirty="0"/>
              <a:t> A-dependence and x-dependence</a:t>
            </a:r>
          </a:p>
          <a:p>
            <a:r>
              <a:rPr lang="en-US" sz="2000" dirty="0">
                <a:solidFill>
                  <a:srgbClr val="0000FF"/>
                </a:solidFill>
              </a:rPr>
              <a:t>Saturation models: 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/>
              <a:t>predict </a:t>
            </a:r>
            <a:r>
              <a:rPr lang="en-US" sz="2000" dirty="0"/>
              <a:t>A-dependence and x-dependence </a:t>
            </a:r>
            <a:r>
              <a:rPr lang="en-US" sz="2000" dirty="0" smtClean="0"/>
              <a:t>but </a:t>
            </a:r>
            <a:r>
              <a:rPr lang="en-US" sz="2000" dirty="0">
                <a:solidFill>
                  <a:srgbClr val="3366FF"/>
                </a:solidFill>
              </a:rPr>
              <a:t>not</a:t>
            </a:r>
            <a:r>
              <a:rPr lang="en-US" sz="2000" dirty="0"/>
              <a:t> Q</a:t>
            </a:r>
            <a:r>
              <a:rPr lang="en-US" sz="2000" baseline="30000" dirty="0"/>
              <a:t>2</a:t>
            </a:r>
          </a:p>
          <a:p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2000" dirty="0" smtClean="0">
                <a:solidFill>
                  <a:srgbClr val="0000FF"/>
                </a:solidFill>
              </a:rPr>
              <a:t>Need: </a:t>
            </a:r>
            <a:r>
              <a:rPr lang="en-US" sz="2000" dirty="0" smtClean="0"/>
              <a:t>large </a:t>
            </a:r>
            <a:r>
              <a:rPr lang="en-US" sz="2000" dirty="0"/>
              <a:t>Q</a:t>
            </a:r>
            <a:r>
              <a:rPr lang="en-US" sz="2000" baseline="30000" dirty="0"/>
              <a:t>2</a:t>
            </a:r>
            <a:r>
              <a:rPr lang="en-US" sz="2000" dirty="0"/>
              <a:t> lever-arm for fixed x, A-scan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868024" y="2811848"/>
            <a:ext cx="3270680" cy="2639634"/>
            <a:chOff x="5868024" y="2811848"/>
            <a:chExt cx="3270680" cy="2639634"/>
          </a:xfrm>
        </p:grpSpPr>
        <p:pic>
          <p:nvPicPr>
            <p:cNvPr id="38" name="npdf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5868024" y="3006525"/>
              <a:ext cx="3270680" cy="2444957"/>
            </a:xfrm>
            <a:prstGeom prst="rect">
              <a:avLst/>
            </a:prstGeom>
            <a:ln w="12700"/>
          </p:spPr>
        </p:pic>
        <p:sp>
          <p:nvSpPr>
            <p:cNvPr id="18" name="Shape 211"/>
            <p:cNvSpPr/>
            <p:nvPr/>
          </p:nvSpPr>
          <p:spPr>
            <a:xfrm>
              <a:off x="6683873" y="2811848"/>
              <a:ext cx="2228115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defTabSz="914400">
                <a:defRPr sz="2200">
                  <a:solidFill>
                    <a:srgbClr val="021EAA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600" b="1" dirty="0" smtClean="0"/>
                <a:t>Ratio</a:t>
              </a:r>
              <a:r>
                <a:rPr lang="en-US" sz="1600" b="1" dirty="0" smtClean="0"/>
                <a:t>:</a:t>
              </a:r>
              <a:r>
                <a:rPr sz="1600" b="1" dirty="0" smtClean="0"/>
                <a:t> </a:t>
              </a:r>
              <a:r>
                <a:rPr lang="en-US" sz="1600" b="1" dirty="0" smtClean="0"/>
                <a:t>F</a:t>
              </a:r>
              <a:r>
                <a:rPr lang="en-US" sz="1600" b="1" baseline="-25000" dirty="0" smtClean="0"/>
                <a:t>2</a:t>
              </a:r>
              <a:r>
                <a:rPr sz="1600" b="1" dirty="0" smtClean="0"/>
                <a:t>(</a:t>
              </a:r>
              <a:r>
                <a:rPr sz="1600" b="1" dirty="0"/>
                <a:t>x,Q</a:t>
              </a:r>
              <a:r>
                <a:rPr sz="1600" b="1" baseline="30363" dirty="0"/>
                <a:t>2</a:t>
              </a:r>
              <a:r>
                <a:rPr sz="1600" b="1" dirty="0"/>
                <a:t>)</a:t>
              </a:r>
              <a:r>
                <a:rPr sz="1600" b="1" baseline="-21545" dirty="0"/>
                <a:t>Pb</a:t>
              </a:r>
              <a:r>
                <a:rPr sz="1600" b="1" dirty="0" smtClean="0"/>
                <a:t>/</a:t>
              </a:r>
              <a:r>
                <a:rPr lang="en-US" sz="1600" b="1" dirty="0" smtClean="0"/>
                <a:t>F</a:t>
              </a:r>
              <a:r>
                <a:rPr lang="en-US" sz="1600" b="1" baseline="-25000" dirty="0" smtClean="0"/>
                <a:t>2</a:t>
              </a:r>
              <a:r>
                <a:rPr sz="1600" b="1" dirty="0" smtClean="0"/>
                <a:t>(</a:t>
              </a:r>
              <a:r>
                <a:rPr sz="1600" b="1" dirty="0"/>
                <a:t>x,Q</a:t>
              </a:r>
              <a:r>
                <a:rPr sz="1600" b="1" baseline="30363" dirty="0"/>
                <a:t>2</a:t>
              </a:r>
              <a:r>
                <a:rPr sz="1600" b="1" dirty="0"/>
                <a:t>)</a:t>
              </a:r>
              <a:r>
                <a:rPr sz="1600" b="1" baseline="-21545" dirty="0"/>
                <a:t>p</a:t>
              </a:r>
              <a:r>
                <a:rPr sz="1600" b="1" dirty="0"/>
                <a:t> 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5868024" y="3746500"/>
              <a:ext cx="304176" cy="673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9249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15" y="889003"/>
            <a:ext cx="6094471" cy="455119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37290" y="116007"/>
            <a:ext cx="882695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Electron-Ion Collider’s </a:t>
            </a: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P</a:t>
            </a: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hase </a:t>
            </a: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S</a:t>
            </a: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pace </a:t>
            </a:r>
            <a:endParaRPr lang="en-GB" sz="2800" b="1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sp>
        <p:nvSpPr>
          <p:cNvPr id="26" name="Shape 224"/>
          <p:cNvSpPr/>
          <p:nvPr/>
        </p:nvSpPr>
        <p:spPr>
          <a:xfrm>
            <a:off x="330200" y="5468199"/>
            <a:ext cx="8356600" cy="841256"/>
          </a:xfrm>
          <a:prstGeom prst="rect">
            <a:avLst/>
          </a:prstGeom>
          <a:ln w="3175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2400">
                <a:solidFill>
                  <a:srgbClr val="941100"/>
                </a:solidFill>
              </a:defRPr>
            </a:pPr>
            <a:r>
              <a:rPr lang="en-US" dirty="0" smtClean="0">
                <a:solidFill>
                  <a:srgbClr val="FF0000"/>
                </a:solidFill>
              </a:rPr>
              <a:t>An EIC</a:t>
            </a:r>
            <a:r>
              <a:rPr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at its highest </a:t>
            </a:r>
            <a:r>
              <a:rPr lang="en-US" sz="2400" dirty="0" smtClean="0">
                <a:solidFill>
                  <a:srgbClr val="FF0000"/>
                </a:solidFill>
              </a:rPr>
              <a:t>extends </a:t>
            </a:r>
            <a:r>
              <a:rPr lang="en-US" sz="2400" dirty="0">
                <a:solidFill>
                  <a:srgbClr val="FF0000"/>
                </a:solidFill>
              </a:rPr>
              <a:t>kinematic coverage for </a:t>
            </a:r>
            <a:r>
              <a:rPr lang="en-US" sz="2400" dirty="0" err="1" smtClean="0">
                <a:solidFill>
                  <a:srgbClr val="FF0000"/>
                </a:solidFill>
              </a:rPr>
              <a:t>e+A</a:t>
            </a:r>
            <a:r>
              <a:rPr lang="en-US" sz="2400" dirty="0" smtClean="0">
                <a:solidFill>
                  <a:srgbClr val="FF0000"/>
                </a:solidFill>
              </a:rPr>
              <a:t> data</a:t>
            </a:r>
            <a:r>
              <a:rPr lang="en-US" sz="2400" dirty="0">
                <a:solidFill>
                  <a:srgbClr val="FF0000"/>
                </a:solidFill>
              </a:rPr>
              <a:t> by a decade in x at a fixed Q</a:t>
            </a:r>
            <a:r>
              <a:rPr lang="en-US" sz="2400" baseline="30000" dirty="0">
                <a:solidFill>
                  <a:srgbClr val="FF0000"/>
                </a:solidFill>
              </a:rPr>
              <a:t>2 </a:t>
            </a:r>
            <a:r>
              <a:rPr lang="en-US" sz="2400" dirty="0">
                <a:solidFill>
                  <a:srgbClr val="FF0000"/>
                </a:solidFill>
              </a:rPr>
              <a:t>by a decade in Q</a:t>
            </a:r>
            <a:r>
              <a:rPr lang="en-US" sz="2400" baseline="30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 at a fixed x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Shape 209"/>
          <p:cNvSpPr txBox="1">
            <a:spLocks/>
          </p:cNvSpPr>
          <p:nvPr/>
        </p:nvSpPr>
        <p:spPr>
          <a:xfrm>
            <a:off x="38100" y="984587"/>
            <a:ext cx="8940800" cy="27873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 sz="2400">
                <a:solidFill>
                  <a:srgbClr val="021EAA"/>
                </a:solidFill>
              </a:defRPr>
            </a:pPr>
            <a:r>
              <a:rPr lang="en-US" sz="2400" dirty="0" smtClean="0">
                <a:solidFill>
                  <a:srgbClr val="FF0000"/>
                </a:solidFill>
              </a:rPr>
              <a:t>Latest state-of-the-art </a:t>
            </a:r>
            <a:r>
              <a:rPr lang="en-US" sz="2400" dirty="0" err="1" smtClean="0">
                <a:solidFill>
                  <a:srgbClr val="FF0000"/>
                </a:solidFill>
              </a:rPr>
              <a:t>nPDF</a:t>
            </a:r>
            <a:r>
              <a:rPr lang="en-US" sz="2400" dirty="0" smtClean="0">
                <a:solidFill>
                  <a:srgbClr val="FF0000"/>
                </a:solidFill>
              </a:rPr>
              <a:t> is EPPS16 </a:t>
            </a:r>
          </a:p>
          <a:p>
            <a:pPr marL="0" indent="0" algn="ctr">
              <a:buNone/>
              <a:defRPr sz="2400">
                <a:solidFill>
                  <a:srgbClr val="021EAA"/>
                </a:solidFill>
              </a:defRPr>
            </a:pPr>
            <a:r>
              <a:rPr lang="en-US" sz="1800" dirty="0" smtClean="0">
                <a:solidFill>
                  <a:srgbClr val="0000FF"/>
                </a:solidFill>
              </a:rPr>
              <a:t>K. J. </a:t>
            </a:r>
            <a:r>
              <a:rPr lang="en-US" sz="1800" dirty="0" err="1" smtClean="0">
                <a:solidFill>
                  <a:srgbClr val="0000FF"/>
                </a:solidFill>
              </a:rPr>
              <a:t>Eskola</a:t>
            </a:r>
            <a:r>
              <a:rPr lang="en-US" sz="1800" dirty="0" smtClean="0">
                <a:solidFill>
                  <a:srgbClr val="0000FF"/>
                </a:solidFill>
              </a:rPr>
              <a:t>, P. </a:t>
            </a:r>
            <a:r>
              <a:rPr lang="en-US" sz="1800" dirty="0" err="1" smtClean="0">
                <a:solidFill>
                  <a:srgbClr val="0000FF"/>
                </a:solidFill>
              </a:rPr>
              <a:t>Paakkinen</a:t>
            </a:r>
            <a:r>
              <a:rPr lang="en-US" sz="1800" dirty="0" smtClean="0">
                <a:solidFill>
                  <a:srgbClr val="0000FF"/>
                </a:solidFill>
              </a:rPr>
              <a:t>, H. </a:t>
            </a:r>
            <a:r>
              <a:rPr lang="en-US" sz="1800" dirty="0" err="1" smtClean="0">
                <a:solidFill>
                  <a:srgbClr val="0000FF"/>
                </a:solidFill>
              </a:rPr>
              <a:t>Paukkunen</a:t>
            </a:r>
            <a:r>
              <a:rPr lang="en-US" sz="1800" dirty="0" smtClean="0">
                <a:solidFill>
                  <a:srgbClr val="0000FF"/>
                </a:solidFill>
              </a:rPr>
              <a:t>, C. A. Salgado [</a:t>
            </a:r>
            <a:r>
              <a:rPr lang="is-IS" sz="1600" dirty="0" smtClean="0">
                <a:solidFill>
                  <a:srgbClr val="0000FF"/>
                </a:solidFill>
              </a:rPr>
              <a:t>Eur.Phys.J</a:t>
            </a:r>
            <a:r>
              <a:rPr lang="is-IS" sz="1600" dirty="0">
                <a:solidFill>
                  <a:srgbClr val="0000FF"/>
                </a:solidFill>
              </a:rPr>
              <a:t>. C77 (2017) no.3, 163</a:t>
            </a:r>
            <a:r>
              <a:rPr lang="en-US" sz="1800" dirty="0" smtClean="0">
                <a:solidFill>
                  <a:srgbClr val="0000FF"/>
                </a:solidFill>
              </a:rPr>
              <a:t>]</a:t>
            </a:r>
            <a:endParaRPr lang="en-US" sz="1800" dirty="0" smtClean="0">
              <a:solidFill>
                <a:srgbClr val="021EAA"/>
              </a:solidFill>
            </a:endParaRPr>
          </a:p>
          <a:p>
            <a:pPr marL="457200" lvl="1" indent="-393700">
              <a:buClr>
                <a:srgbClr val="FF0000"/>
              </a:buClr>
              <a:buFont typeface="Wingdings" charset="2"/>
              <a:buChar char="Ø"/>
              <a:defRPr sz="2200"/>
            </a:pPr>
            <a:r>
              <a:rPr lang="en-US" sz="1800" dirty="0"/>
              <a:t>R</a:t>
            </a:r>
            <a:r>
              <a:rPr lang="en-US" sz="1800" dirty="0" smtClean="0"/>
              <a:t>eplacing EPS09. Quark flavors are now separated</a:t>
            </a:r>
          </a:p>
          <a:p>
            <a:pPr marL="457200" lvl="1" indent="-393700">
              <a:buClr>
                <a:srgbClr val="FF0000"/>
              </a:buClr>
              <a:buFont typeface="Wingdings" charset="2"/>
              <a:buChar char="Ø"/>
              <a:defRPr sz="2200"/>
            </a:pPr>
            <a:r>
              <a:rPr lang="en-US" sz="1800" dirty="0" smtClean="0"/>
              <a:t>includes latest LHC data</a:t>
            </a:r>
          </a:p>
          <a:p>
            <a:pPr marL="457200" lvl="1" indent="-393700">
              <a:buClr>
                <a:srgbClr val="FF0000"/>
              </a:buClr>
              <a:buFont typeface="Wingdings" charset="2"/>
              <a:buChar char="Ø"/>
              <a:defRPr sz="2200"/>
            </a:pPr>
            <a:r>
              <a:rPr lang="en-US" sz="1800" b="1" dirty="0" smtClean="0"/>
              <a:t>EPPS16*</a:t>
            </a:r>
            <a:r>
              <a:rPr lang="en-US" sz="1800" b="1" dirty="0" smtClean="0">
                <a:sym typeface="Wingdings"/>
              </a:rPr>
              <a:t></a:t>
            </a:r>
            <a:r>
              <a:rPr lang="en-US" sz="1800" b="1" dirty="0" smtClean="0"/>
              <a:t> functional form </a:t>
            </a:r>
            <a:r>
              <a:rPr lang="en-US" sz="1800" dirty="0" smtClean="0"/>
              <a:t>with less constraints (for gluons) in extrapolating for x &lt; </a:t>
            </a:r>
            <a:r>
              <a:rPr lang="en-US" sz="1800" dirty="0" err="1" smtClean="0"/>
              <a:t>x</a:t>
            </a:r>
            <a:r>
              <a:rPr lang="en-US" sz="1800" baseline="-5999" dirty="0" err="1" smtClean="0"/>
              <a:t>data</a:t>
            </a:r>
            <a:r>
              <a:rPr lang="en-US" sz="1800" baseline="-5999" dirty="0" smtClean="0"/>
              <a:t>  </a:t>
            </a:r>
          </a:p>
          <a:p>
            <a:pPr marL="457200" lvl="1" indent="0">
              <a:buClr>
                <a:srgbClr val="FF0000"/>
              </a:buClr>
              <a:buNone/>
              <a:defRPr sz="2200"/>
            </a:pPr>
            <a:r>
              <a:rPr lang="en-US" sz="1800" dirty="0" smtClean="0">
                <a:latin typeface="Symbol"/>
                <a:ea typeface="Symbol"/>
                <a:cs typeface="Symbol"/>
                <a:sym typeface="Symbol"/>
              </a:rPr>
              <a:t>⇒</a:t>
            </a:r>
            <a:r>
              <a:rPr lang="en-US" sz="1800" dirty="0" smtClean="0"/>
              <a:t> </a:t>
            </a:r>
            <a:r>
              <a:rPr lang="en-US" sz="1800" dirty="0"/>
              <a:t>critical  to study the impact of the high precision EIC </a:t>
            </a:r>
            <a:r>
              <a:rPr lang="en-US" sz="1800" dirty="0" smtClean="0"/>
              <a:t>data!</a:t>
            </a:r>
            <a:endParaRPr lang="en-US" sz="1800" baseline="-5999" dirty="0" smtClean="0"/>
          </a:p>
          <a:p>
            <a:pPr marL="457200" lvl="1" indent="-393700">
              <a:buClr>
                <a:srgbClr val="FF0000"/>
              </a:buClr>
              <a:buFont typeface="Wingdings" charset="2"/>
              <a:buChar char="Ø"/>
              <a:defRPr sz="2200"/>
            </a:pPr>
            <a:r>
              <a:rPr lang="en-US" sz="1800" b="1" dirty="0" smtClean="0"/>
              <a:t>What is the possible impact of an Electron-Ion Collider?</a:t>
            </a:r>
            <a:endParaRPr lang="en-US" sz="1800" b="1" dirty="0"/>
          </a:p>
        </p:txBody>
      </p:sp>
      <p:sp>
        <p:nvSpPr>
          <p:cNvPr id="7" name="Shape 211"/>
          <p:cNvSpPr/>
          <p:nvPr/>
        </p:nvSpPr>
        <p:spPr>
          <a:xfrm>
            <a:off x="2914386" y="3469581"/>
            <a:ext cx="2792939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2200">
                <a:solidFill>
                  <a:srgbClr val="021EA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 smtClean="0"/>
              <a:t>Ratio</a:t>
            </a:r>
            <a:r>
              <a:rPr lang="en-US" dirty="0" smtClean="0"/>
              <a:t>:</a:t>
            </a:r>
            <a:r>
              <a:rPr dirty="0" smtClean="0"/>
              <a:t> </a:t>
            </a:r>
            <a:r>
              <a:rPr dirty="0"/>
              <a:t>g(x,Q</a:t>
            </a:r>
            <a:r>
              <a:rPr baseline="30363" dirty="0"/>
              <a:t>2</a:t>
            </a:r>
            <a:r>
              <a:rPr dirty="0"/>
              <a:t>)</a:t>
            </a:r>
            <a:r>
              <a:rPr baseline="-21545" dirty="0"/>
              <a:t>Pb</a:t>
            </a:r>
            <a:r>
              <a:rPr dirty="0"/>
              <a:t>/g(x,Q</a:t>
            </a:r>
            <a:r>
              <a:rPr baseline="30363" dirty="0"/>
              <a:t>2</a:t>
            </a:r>
            <a:r>
              <a:rPr dirty="0"/>
              <a:t>)</a:t>
            </a:r>
            <a:r>
              <a:rPr baseline="-21545" dirty="0"/>
              <a:t>p</a:t>
            </a:r>
            <a:r>
              <a:rPr dirty="0"/>
              <a:t> </a:t>
            </a:r>
          </a:p>
        </p:txBody>
      </p:sp>
      <p:pic>
        <p:nvPicPr>
          <p:cNvPr id="8" name="EPS09vsEPPS16.pdf"/>
          <p:cNvPicPr>
            <a:picLocks noChangeAspect="1"/>
          </p:cNvPicPr>
          <p:nvPr/>
        </p:nvPicPr>
        <p:blipFill rotWithShape="1">
          <a:blip r:embed="rId2">
            <a:extLst/>
          </a:blip>
          <a:srcRect l="48682"/>
          <a:stretch/>
        </p:blipFill>
        <p:spPr>
          <a:xfrm>
            <a:off x="25399" y="4135968"/>
            <a:ext cx="2857499" cy="2261003"/>
          </a:xfrm>
          <a:prstGeom prst="rect">
            <a:avLst/>
          </a:prstGeom>
          <a:ln w="12700"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3827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Nuclear Modifications </a:t>
            </a:r>
            <a:r>
              <a:rPr lang="mr-IN" sz="2900" b="1" dirty="0" smtClean="0">
                <a:solidFill>
                  <a:srgbClr val="FF0000"/>
                </a:solidFill>
                <a:latin typeface="+mj-lt"/>
              </a:rPr>
              <a:t>–</a:t>
            </a: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 Present Knowledge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Picture 9" descr="Screen Shot 2017-03-27 at 4.48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72" y="4103132"/>
            <a:ext cx="2545727" cy="24420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50613" y="389146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EPPS16*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499" y="3864956"/>
            <a:ext cx="7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EPS09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00813" y="733370"/>
            <a:ext cx="610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Measure different structure functions in </a:t>
            </a:r>
            <a:r>
              <a:rPr lang="en-US" dirty="0" err="1" smtClean="0">
                <a:solidFill>
                  <a:srgbClr val="0000FF"/>
                </a:solidFill>
              </a:rPr>
              <a:t>e+A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constrain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nPDF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" name="Picture 1" descr="Screen Shot 2017-03-30 at 4.49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0" y="4110568"/>
            <a:ext cx="2482464" cy="23905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82013" y="389363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EPPS16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388100" y="2946400"/>
            <a:ext cx="2692400" cy="8255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M</a:t>
            </a:r>
            <a:r>
              <a:rPr lang="en-US" sz="1600" dirty="0" smtClean="0">
                <a:solidFill>
                  <a:srgbClr val="FF0000"/>
                </a:solidFill>
              </a:rPr>
              <a:t>ore details on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P</a:t>
            </a:r>
            <a:r>
              <a:rPr lang="en-US" sz="1600" dirty="0" smtClean="0">
                <a:solidFill>
                  <a:srgbClr val="FF0000"/>
                </a:solidFill>
              </a:rPr>
              <a:t>. </a:t>
            </a:r>
            <a:r>
              <a:rPr lang="en-US" sz="1600" dirty="0" err="1" smtClean="0">
                <a:solidFill>
                  <a:srgbClr val="FF0000"/>
                </a:solidFill>
              </a:rPr>
              <a:t>Zurita’s</a:t>
            </a:r>
            <a:r>
              <a:rPr lang="en-US" sz="1600" dirty="0" smtClean="0">
                <a:solidFill>
                  <a:srgbClr val="FF0000"/>
                </a:solidFill>
              </a:rPr>
              <a:t> talk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86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552578"/>
              </p:ext>
            </p:extLst>
          </p:nvPr>
        </p:nvGraphicFramePr>
        <p:xfrm>
          <a:off x="250825" y="792949"/>
          <a:ext cx="4378325" cy="1043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040" name="Equation" r:id="rId3" imgW="2247900" imgH="482600" progId="Equation.3">
                  <p:embed/>
                </p:oleObj>
              </mc:Choice>
              <mc:Fallback>
                <p:oleObj name="Equation" r:id="rId3" imgW="22479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825" y="792949"/>
                        <a:ext cx="4378325" cy="1043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081000"/>
              </p:ext>
            </p:extLst>
          </p:nvPr>
        </p:nvGraphicFramePr>
        <p:xfrm>
          <a:off x="6931243" y="791803"/>
          <a:ext cx="1879600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041" name="Equation" r:id="rId5" imgW="965200" imgH="482600" progId="Equation.3">
                  <p:embed/>
                </p:oleObj>
              </mc:Choice>
              <mc:Fallback>
                <p:oleObj name="Equation" r:id="rId5" imgW="9652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31243" y="791803"/>
                        <a:ext cx="1879600" cy="104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00" y="2032000"/>
            <a:ext cx="9029700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/>
              <a:t>Structure functions can be extracted from the reduced cross section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/>
              <a:t>Pseudo-data </a:t>
            </a:r>
            <a:r>
              <a:rPr lang="en-US" sz="2000" dirty="0"/>
              <a:t>are generated </a:t>
            </a:r>
            <a:r>
              <a:rPr lang="en-US" sz="2000" dirty="0" smtClean="0"/>
              <a:t>using </a:t>
            </a:r>
            <a:r>
              <a:rPr lang="en-US" sz="2000" b="1" dirty="0" smtClean="0"/>
              <a:t>PYTHIA</a:t>
            </a:r>
            <a:r>
              <a:rPr lang="en-US" sz="2000" dirty="0" smtClean="0"/>
              <a:t> and according </a:t>
            </a:r>
            <a:r>
              <a:rPr lang="en-US" sz="2000" dirty="0"/>
              <a:t>to </a:t>
            </a:r>
            <a:r>
              <a:rPr lang="en-US" sz="2000" b="1" dirty="0"/>
              <a:t>EPS09</a:t>
            </a:r>
            <a:r>
              <a:rPr lang="en-US" sz="2000" dirty="0"/>
              <a:t> central </a:t>
            </a:r>
            <a:r>
              <a:rPr lang="en-US" sz="2000" dirty="0" smtClean="0"/>
              <a:t>values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de-DE" sz="2000" dirty="0" smtClean="0"/>
              <a:t>In </a:t>
            </a:r>
            <a:r>
              <a:rPr lang="en-US" sz="2000" dirty="0" smtClean="0"/>
              <a:t>order to extract F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from the reduced cross section, we adopted the same method used at HERA [e.g. see HERMES paper on </a:t>
            </a:r>
            <a:r>
              <a:rPr lang="nb-NO" sz="2000" dirty="0" smtClean="0"/>
              <a:t>arXiv</a:t>
            </a:r>
            <a:r>
              <a:rPr lang="nb-NO" sz="2000" dirty="0"/>
              <a:t>:</a:t>
            </a:r>
            <a:r>
              <a:rPr lang="nb-NO" sz="2000" dirty="0" smtClean="0"/>
              <a:t>1103.5704]</a:t>
            </a:r>
            <a:r>
              <a:rPr lang="en-US" sz="2000" dirty="0" smtClean="0"/>
              <a:t>                            </a:t>
            </a:r>
            <a:endParaRPr lang="en-US" sz="2000" dirty="0"/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 smtClean="0"/>
              <a:t>F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 extracted from the reduced cross section by fitting </a:t>
            </a:r>
            <a:r>
              <a:rPr lang="en-US" sz="2000" dirty="0"/>
              <a:t>the </a:t>
            </a:r>
            <a:r>
              <a:rPr lang="en-US" sz="2000" dirty="0" smtClean="0"/>
              <a:t>slopes in </a:t>
            </a:r>
            <a:r>
              <a:rPr lang="en-US" sz="2000" dirty="0"/>
              <a:t>Y</a:t>
            </a:r>
            <a:r>
              <a:rPr lang="en-US" sz="2000" baseline="30000" dirty="0"/>
              <a:t>+</a:t>
            </a:r>
            <a:r>
              <a:rPr lang="en-US" sz="2000" dirty="0"/>
              <a:t> for different √s at fixed x, </a:t>
            </a:r>
            <a:r>
              <a:rPr lang="en-US" sz="2000" dirty="0" smtClean="0"/>
              <a:t>Q</a:t>
            </a:r>
            <a:r>
              <a:rPr lang="en-US" sz="2000" baseline="30000" dirty="0" smtClean="0"/>
              <a:t>2 </a:t>
            </a:r>
            <a:r>
              <a:rPr lang="en-US" sz="2000" dirty="0" smtClean="0">
                <a:sym typeface="Wingdings"/>
              </a:rPr>
              <a:t> requires running at (at least) three different c-o-m energies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57802" y="4428172"/>
            <a:ext cx="651553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Simulation: </a:t>
            </a:r>
          </a:p>
          <a:p>
            <a:r>
              <a:rPr lang="en-US" dirty="0" err="1"/>
              <a:t>e+Au</a:t>
            </a:r>
            <a:r>
              <a:rPr lang="en-US" dirty="0"/>
              <a:t>  sample simulated </a:t>
            </a:r>
            <a:r>
              <a:rPr lang="en-US" dirty="0" smtClean="0"/>
              <a:t>using </a:t>
            </a:r>
            <a:r>
              <a:rPr lang="en-US" dirty="0"/>
              <a:t>PYTHIA</a:t>
            </a:r>
          </a:p>
          <a:p>
            <a:r>
              <a:rPr lang="en-US" dirty="0"/>
              <a:t>5(20</a:t>
            </a:r>
            <a:r>
              <a:rPr lang="en-US" dirty="0" smtClean="0"/>
              <a:t>) GeV electrons </a:t>
            </a:r>
            <a:r>
              <a:rPr lang="en-US" dirty="0"/>
              <a:t>X</a:t>
            </a:r>
            <a:r>
              <a:rPr lang="en-US" dirty="0" smtClean="0"/>
              <a:t> 50 GeV Au [√</a:t>
            </a:r>
            <a:r>
              <a:rPr lang="en-US" dirty="0"/>
              <a:t>s = </a:t>
            </a:r>
            <a:r>
              <a:rPr lang="en-US" dirty="0" smtClean="0"/>
              <a:t>32(63) GeV] </a:t>
            </a:r>
            <a:r>
              <a:rPr lang="en-US" dirty="0"/>
              <a:t>–&gt; L = 2 fb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r>
              <a:rPr lang="en-US" dirty="0" smtClean="0"/>
              <a:t>/A</a:t>
            </a:r>
            <a:endParaRPr lang="en-US" dirty="0"/>
          </a:p>
          <a:p>
            <a:r>
              <a:rPr lang="en-US" dirty="0"/>
              <a:t>5(20) GeV electrons X </a:t>
            </a:r>
            <a:r>
              <a:rPr lang="en-US" dirty="0" smtClean="0"/>
              <a:t>75 GeV Au </a:t>
            </a:r>
            <a:r>
              <a:rPr lang="en-US" dirty="0"/>
              <a:t>[√s = </a:t>
            </a:r>
            <a:r>
              <a:rPr lang="en-US" dirty="0" smtClean="0"/>
              <a:t>39(78) </a:t>
            </a:r>
            <a:r>
              <a:rPr lang="en-US" dirty="0"/>
              <a:t>GeV</a:t>
            </a:r>
            <a:r>
              <a:rPr lang="en-US" dirty="0" smtClean="0"/>
              <a:t>] </a:t>
            </a:r>
            <a:r>
              <a:rPr lang="en-US" dirty="0"/>
              <a:t>–&gt; L = </a:t>
            </a:r>
            <a:r>
              <a:rPr lang="en-US" dirty="0" smtClean="0"/>
              <a:t>4 </a:t>
            </a:r>
            <a:r>
              <a:rPr lang="en-US" dirty="0"/>
              <a:t>fb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r>
              <a:rPr lang="en-US" dirty="0"/>
              <a:t>/A</a:t>
            </a:r>
          </a:p>
          <a:p>
            <a:r>
              <a:rPr lang="en-US" dirty="0"/>
              <a:t>5(20) GeV electrons </a:t>
            </a:r>
            <a:r>
              <a:rPr lang="en-US" dirty="0" smtClean="0"/>
              <a:t>X 100 GeV Au[</a:t>
            </a:r>
            <a:r>
              <a:rPr lang="en-US" dirty="0"/>
              <a:t>√s = </a:t>
            </a:r>
            <a:r>
              <a:rPr lang="en-US" dirty="0" smtClean="0"/>
              <a:t>45(89) </a:t>
            </a:r>
            <a:r>
              <a:rPr lang="en-US" dirty="0"/>
              <a:t>GeV</a:t>
            </a:r>
            <a:r>
              <a:rPr lang="en-US" dirty="0" smtClean="0"/>
              <a:t>] –&gt;L </a:t>
            </a:r>
            <a:r>
              <a:rPr lang="en-US" dirty="0"/>
              <a:t>= </a:t>
            </a:r>
            <a:r>
              <a:rPr lang="en-US" dirty="0" smtClean="0"/>
              <a:t>4 </a:t>
            </a:r>
            <a:r>
              <a:rPr lang="en-US" dirty="0"/>
              <a:t>fb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r>
              <a:rPr lang="en-US" dirty="0"/>
              <a:t>/A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801" y="5902067"/>
            <a:ext cx="6816942" cy="400110"/>
          </a:xfrm>
          <a:prstGeom prst="rect">
            <a:avLst/>
          </a:prstGeom>
          <a:noFill/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Total simulated event sample </a:t>
            </a:r>
            <a:r>
              <a:rPr lang="en-US" dirty="0" smtClean="0"/>
              <a:t>(for each electron energy) </a:t>
            </a:r>
            <a:r>
              <a:rPr lang="en-US" sz="2000" b="1" dirty="0" smtClean="0">
                <a:solidFill>
                  <a:srgbClr val="FF0000"/>
                </a:solidFill>
              </a:rPr>
              <a:t>L = 10 </a:t>
            </a:r>
            <a:r>
              <a:rPr lang="en-US" sz="2000" b="1" dirty="0">
                <a:solidFill>
                  <a:srgbClr val="FF0000"/>
                </a:solidFill>
              </a:rPr>
              <a:t>fb</a:t>
            </a:r>
            <a:r>
              <a:rPr lang="en-US" sz="2000" b="1" baseline="30000" dirty="0">
                <a:solidFill>
                  <a:srgbClr val="FF0000"/>
                </a:solidFill>
              </a:rPr>
              <a:t>-1</a:t>
            </a:r>
            <a:r>
              <a:rPr lang="en-US" sz="2000" b="1" dirty="0">
                <a:solidFill>
                  <a:srgbClr val="FF0000"/>
                </a:solidFill>
              </a:rPr>
              <a:t>/</a:t>
            </a:r>
            <a:r>
              <a:rPr lang="en-US" sz="2000" b="1" dirty="0" smtClean="0">
                <a:solidFill>
                  <a:srgbClr val="FF0000"/>
                </a:solidFill>
              </a:rPr>
              <a:t>A</a:t>
            </a:r>
            <a:endParaRPr lang="en-US" sz="2000" dirty="0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339534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Reduced Cross </a:t>
            </a:r>
            <a:r>
              <a:rPr lang="en-US" sz="2900" b="1" dirty="0">
                <a:solidFill>
                  <a:srgbClr val="FF0000"/>
                </a:solidFill>
                <a:latin typeface="+mj-lt"/>
              </a:rPr>
              <a:t>S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ection &amp; Structure Functions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998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38100" y="812344"/>
            <a:ext cx="5174837" cy="5306898"/>
            <a:chOff x="139698" y="939800"/>
            <a:chExt cx="5035139" cy="5179442"/>
          </a:xfrm>
        </p:grpSpPr>
        <p:pic>
          <p:nvPicPr>
            <p:cNvPr id="3" name="Picture 2" descr="plot_RedCrossSecMinLog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1" r="8961"/>
            <a:stretch/>
          </p:blipFill>
          <p:spPr>
            <a:xfrm>
              <a:off x="203200" y="939800"/>
              <a:ext cx="4971637" cy="517944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183220" y="2643137"/>
              <a:ext cx="374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Arial"/>
                  <a:cs typeface="Arial"/>
                </a:rPr>
                <a:t>σ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sp>
        <p:nvSpPr>
          <p:cNvPr id="11" name="Shape 216"/>
          <p:cNvSpPr txBox="1">
            <a:spLocks/>
          </p:cNvSpPr>
          <p:nvPr/>
        </p:nvSpPr>
        <p:spPr>
          <a:xfrm>
            <a:off x="5174837" y="1785519"/>
            <a:ext cx="3943763" cy="3495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10000"/>
              </a:lnSpc>
              <a:buClr>
                <a:srgbClr val="FF6600"/>
              </a:buClr>
              <a:buFont typeface="Wingdings" charset="2"/>
              <a:buChar char="²"/>
              <a:defRPr sz="2400"/>
            </a:pPr>
            <a:r>
              <a:rPr lang="en-US" sz="1800" b="1" dirty="0">
                <a:solidFill>
                  <a:srgbClr val="FF0000"/>
                </a:solidFill>
              </a:rPr>
              <a:t>S</a:t>
            </a:r>
            <a:r>
              <a:rPr lang="en-US" sz="1800" b="1" dirty="0" smtClean="0">
                <a:solidFill>
                  <a:srgbClr val="FF0000"/>
                </a:solidFill>
              </a:rPr>
              <a:t>ystematics </a:t>
            </a:r>
            <a:r>
              <a:rPr lang="en-US" sz="1800" b="1" dirty="0">
                <a:solidFill>
                  <a:srgbClr val="FF0000"/>
                </a:solidFill>
              </a:rPr>
              <a:t>= 3</a:t>
            </a:r>
            <a:r>
              <a:rPr lang="en-US" sz="1800" b="1" dirty="0" smtClean="0">
                <a:solidFill>
                  <a:srgbClr val="FF0000"/>
                </a:solidFill>
              </a:rPr>
              <a:t>%</a:t>
            </a:r>
          </a:p>
          <a:p>
            <a:pPr marL="342900" lvl="1" indent="-342900">
              <a:lnSpc>
                <a:spcPct val="110000"/>
              </a:lnSpc>
              <a:buClr>
                <a:srgbClr val="FF6600"/>
              </a:buClr>
              <a:buFont typeface="Wingdings" charset="2"/>
              <a:buChar char="²"/>
              <a:defRPr sz="2400"/>
            </a:pPr>
            <a:r>
              <a:rPr lang="en-US" sz="1800" dirty="0" smtClean="0"/>
              <a:t>Stat. and Sys. error summed in quadrature </a:t>
            </a:r>
            <a:r>
              <a:rPr lang="en-US" sz="1800" b="1" dirty="0" smtClean="0">
                <a:solidFill>
                  <a:srgbClr val="FF0000"/>
                </a:solidFill>
              </a:rPr>
              <a:t>(Sys. dominate!)</a:t>
            </a:r>
            <a:endParaRPr lang="en-US" sz="1800" dirty="0" smtClean="0"/>
          </a:p>
          <a:p>
            <a:pPr marL="342900" lvl="1" indent="-342900">
              <a:lnSpc>
                <a:spcPct val="110000"/>
              </a:lnSpc>
              <a:buClr>
                <a:srgbClr val="FF6600"/>
              </a:buClr>
              <a:buFont typeface="Wingdings" charset="2"/>
              <a:buChar char="²"/>
              <a:defRPr sz="2400"/>
            </a:pPr>
            <a:r>
              <a:rPr lang="en-US" sz="1800" dirty="0" smtClean="0"/>
              <a:t>Gluon extraction via scaling violation </a:t>
            </a:r>
            <a:r>
              <a:rPr lang="en-US" sz="1800" dirty="0" smtClean="0">
                <a:sym typeface="Wingdings"/>
              </a:rPr>
              <a:t></a:t>
            </a:r>
            <a:r>
              <a:rPr lang="mr-IN" sz="1800" dirty="0" smtClean="0"/>
              <a:t> </a:t>
            </a:r>
            <a:r>
              <a:rPr lang="mr-IN" sz="1800" dirty="0" smtClean="0">
                <a:solidFill>
                  <a:srgbClr val="021EAA"/>
                </a:solidFill>
              </a:rPr>
              <a:t>dσ</a:t>
            </a:r>
            <a:r>
              <a:rPr lang="en-US" sz="1800" dirty="0" smtClean="0">
                <a:solidFill>
                  <a:srgbClr val="021EAA"/>
                </a:solidFill>
              </a:rPr>
              <a:t>(</a:t>
            </a:r>
            <a:r>
              <a:rPr lang="mr-IN" sz="1800" dirty="0" smtClean="0">
                <a:solidFill>
                  <a:srgbClr val="021EAA"/>
                </a:solidFill>
              </a:rPr>
              <a:t>x</a:t>
            </a:r>
            <a:r>
              <a:rPr lang="mr-IN" sz="1800" dirty="0">
                <a:solidFill>
                  <a:srgbClr val="021EAA"/>
                </a:solidFill>
              </a:rPr>
              <a:t>,</a:t>
            </a:r>
            <a:r>
              <a:rPr lang="mr-IN" sz="1800" dirty="0" smtClean="0">
                <a:solidFill>
                  <a:srgbClr val="021EAA"/>
                </a:solidFill>
              </a:rPr>
              <a:t>Q</a:t>
            </a:r>
            <a:r>
              <a:rPr lang="mr-IN" sz="1800" baseline="31999" dirty="0" smtClean="0">
                <a:solidFill>
                  <a:srgbClr val="021EAA"/>
                </a:solidFill>
              </a:rPr>
              <a:t>2</a:t>
            </a:r>
            <a:r>
              <a:rPr lang="en-US" sz="1800" dirty="0">
                <a:solidFill>
                  <a:srgbClr val="021EAA"/>
                </a:solidFill>
              </a:rPr>
              <a:t>)</a:t>
            </a:r>
            <a:r>
              <a:rPr lang="mr-IN" sz="1800" dirty="0" smtClean="0">
                <a:solidFill>
                  <a:srgbClr val="021EAA"/>
                </a:solidFill>
              </a:rPr>
              <a:t>/dlnQ</a:t>
            </a:r>
            <a:r>
              <a:rPr lang="mr-IN" sz="1800" baseline="31999" dirty="0" smtClean="0">
                <a:solidFill>
                  <a:srgbClr val="021EAA"/>
                </a:solidFill>
              </a:rPr>
              <a:t>2</a:t>
            </a:r>
            <a:r>
              <a:rPr lang="en-US" sz="1800" baseline="31999" dirty="0" smtClean="0">
                <a:solidFill>
                  <a:srgbClr val="021EAA"/>
                </a:solidFill>
              </a:rPr>
              <a:t> </a:t>
            </a:r>
            <a:r>
              <a:rPr lang="en-US" sz="1800" dirty="0" smtClean="0"/>
              <a:t>(requires ~&gt; 1 decade in Q</a:t>
            </a:r>
            <a:r>
              <a:rPr lang="en-US" sz="1800" baseline="31999" dirty="0" smtClean="0"/>
              <a:t>2 </a:t>
            </a:r>
            <a:r>
              <a:rPr lang="en-US" sz="1800" dirty="0" smtClean="0"/>
              <a:t>at a fixed x) </a:t>
            </a:r>
          </a:p>
          <a:p>
            <a:pPr marL="342900" lvl="1" indent="-342900">
              <a:lnSpc>
                <a:spcPct val="110000"/>
              </a:lnSpc>
              <a:buClr>
                <a:srgbClr val="FF6600"/>
              </a:buClr>
              <a:buFont typeface="Wingdings" charset="2"/>
              <a:buChar char="²"/>
              <a:defRPr sz="2400"/>
            </a:pPr>
            <a:r>
              <a:rPr lang="en-US" sz="1800" dirty="0" smtClean="0"/>
              <a:t>Comparison of linear with non-linear evolution in x will signal saturation </a:t>
            </a:r>
          </a:p>
          <a:p>
            <a:pPr marL="342900" lvl="1" indent="0">
              <a:lnSpc>
                <a:spcPct val="110000"/>
              </a:lnSpc>
              <a:buClr>
                <a:srgbClr val="FF6600"/>
              </a:buClr>
              <a:buNone/>
              <a:tabLst>
                <a:tab pos="406400" algn="l"/>
              </a:tabLst>
              <a:defRPr sz="2400"/>
            </a:pPr>
            <a:r>
              <a:rPr lang="en-US" sz="1800" dirty="0" smtClean="0">
                <a:latin typeface="Symbol"/>
                <a:ea typeface="Symbol"/>
                <a:cs typeface="Symbol"/>
                <a:sym typeface="Symbol"/>
              </a:rPr>
              <a:t>⇒</a:t>
            </a:r>
            <a:r>
              <a:rPr lang="en-US" sz="1800" dirty="0" smtClean="0"/>
              <a:t> needs low-x reach</a:t>
            </a:r>
            <a:endParaRPr lang="en-US" sz="1800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3827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Reduced Cross Section &amp; F</a:t>
            </a:r>
            <a:r>
              <a:rPr lang="en-US" sz="2900" b="1" baseline="-25000" dirty="0" smtClean="0">
                <a:solidFill>
                  <a:srgbClr val="FF0000"/>
                </a:solidFill>
                <a:latin typeface="+mj-lt"/>
              </a:rPr>
              <a:t>2 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e+Au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29871"/>
              </p:ext>
            </p:extLst>
          </p:nvPr>
        </p:nvGraphicFramePr>
        <p:xfrm>
          <a:off x="5539386" y="850444"/>
          <a:ext cx="3412496" cy="813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820" name="Equation" r:id="rId4" imgW="2247900" imgH="482600" progId="Equation.3">
                  <p:embed/>
                </p:oleObj>
              </mc:Choice>
              <mc:Fallback>
                <p:oleObj name="Equation" r:id="rId4" imgW="22479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39386" y="850444"/>
                        <a:ext cx="3412496" cy="813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" y="799322"/>
            <a:ext cx="5146186" cy="50009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6438" y="5660805"/>
            <a:ext cx="4254499" cy="646331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Large expected impact on current theory uncertainty, especially at low-x and low-Q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15" name="Shape 224"/>
          <p:cNvSpPr/>
          <p:nvPr/>
        </p:nvSpPr>
        <p:spPr>
          <a:xfrm>
            <a:off x="5124038" y="4855417"/>
            <a:ext cx="3943762" cy="1579920"/>
          </a:xfrm>
          <a:prstGeom prst="rect">
            <a:avLst/>
          </a:prstGeom>
          <a:ln w="3175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2400">
                <a:solidFill>
                  <a:srgbClr val="941100"/>
                </a:solidFill>
              </a:defRPr>
            </a:pPr>
            <a:r>
              <a:rPr lang="en-US" dirty="0" smtClean="0">
                <a:solidFill>
                  <a:srgbClr val="FF0000"/>
                </a:solidFill>
              </a:rPr>
              <a:t>An EIC</a:t>
            </a:r>
            <a:r>
              <a:rPr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at its highest energy </a:t>
            </a:r>
            <a:r>
              <a:rPr dirty="0" smtClean="0">
                <a:solidFill>
                  <a:srgbClr val="FF0000"/>
                </a:solidFill>
              </a:rPr>
              <a:t>provides </a:t>
            </a:r>
            <a:r>
              <a:rPr dirty="0">
                <a:solidFill>
                  <a:srgbClr val="FF0000"/>
                </a:solidFill>
              </a:rPr>
              <a:t>a factor 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dirty="0" smtClean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larger reach in Q</a:t>
            </a:r>
            <a:r>
              <a:rPr baseline="31999" dirty="0">
                <a:solidFill>
                  <a:srgbClr val="FF0000"/>
                </a:solidFill>
              </a:rPr>
              <a:t>2</a:t>
            </a:r>
            <a:r>
              <a:rPr dirty="0">
                <a:solidFill>
                  <a:srgbClr val="FF0000"/>
                </a:solidFill>
              </a:rPr>
              <a:t> and low-</a:t>
            </a:r>
            <a:r>
              <a:rPr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compared to available data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2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1225183"/>
            <a:ext cx="4587401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3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We look at photons radiated from the electron</a:t>
            </a:r>
          </a:p>
          <a:p>
            <a:r>
              <a:rPr lang="en-US" i="1" dirty="0" smtClean="0"/>
              <a:t>before or after the interaction</a:t>
            </a:r>
          </a:p>
        </p:txBody>
      </p:sp>
      <p:pic>
        <p:nvPicPr>
          <p:cNvPr id="7" name="Picture 6" descr="plot_radPhoton_energy_zoom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/>
          <a:stretch/>
        </p:blipFill>
        <p:spPr>
          <a:xfrm>
            <a:off x="76200" y="1879749"/>
            <a:ext cx="2325890" cy="2367128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901034" y="1429603"/>
            <a:ext cx="522011" cy="266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35745" y="1150352"/>
            <a:ext cx="264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50% events radiate a photon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4081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Radiated photons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3" name="Picture 12" descr="plot_radPhoton_theta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0"/>
          <a:stretch/>
        </p:blipFill>
        <p:spPr>
          <a:xfrm>
            <a:off x="2507483" y="1925540"/>
            <a:ext cx="2156118" cy="225761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6174" y="4145277"/>
            <a:ext cx="52960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Radiated photons are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L</a:t>
            </a:r>
            <a:r>
              <a:rPr lang="en-US" sz="2000" dirty="0" smtClean="0"/>
              <a:t>ow energy </a:t>
            </a:r>
            <a:r>
              <a:rPr lang="en-US" sz="2000" dirty="0"/>
              <a:t>(most of them &lt; 1 GeV</a:t>
            </a:r>
            <a:r>
              <a:rPr lang="en-US" sz="20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uniformly distributed in the azimuthal  angle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collinear to the scattered electron (</a:t>
            </a:r>
            <a:r>
              <a:rPr lang="en-US" sz="2000" dirty="0" err="1" smtClean="0">
                <a:latin typeface="Symbol" charset="2"/>
                <a:cs typeface="Symbol" charset="2"/>
              </a:rPr>
              <a:t>q</a:t>
            </a:r>
            <a:r>
              <a:rPr lang="en-US" sz="20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 &gt; 3 rad)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0"/>
          <a:stretch/>
        </p:blipFill>
        <p:spPr>
          <a:xfrm>
            <a:off x="5423045" y="1933575"/>
            <a:ext cx="3718364" cy="4470400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245159"/>
              </p:ext>
            </p:extLst>
          </p:nvPr>
        </p:nvGraphicFramePr>
        <p:xfrm>
          <a:off x="2870200" y="5492172"/>
          <a:ext cx="25368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962" name="Equation" r:id="rId6" imgW="1244600" imgH="495300" progId="Equation.3">
                  <p:embed/>
                </p:oleObj>
              </mc:Choice>
              <mc:Fallback>
                <p:oleObj name="Equation" r:id="rId6" imgW="12446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70200" y="5492172"/>
                        <a:ext cx="2536825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2700" y="5702300"/>
            <a:ext cx="2816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</a:rPr>
              <a:t>orrection factor: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3107" y="717520"/>
            <a:ext cx="548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use </a:t>
            </a:r>
            <a:r>
              <a:rPr lang="en-US" b="1" dirty="0" err="1" smtClean="0"/>
              <a:t>Django</a:t>
            </a:r>
            <a:r>
              <a:rPr lang="en-US" b="1" dirty="0" smtClean="0"/>
              <a:t> simulator </a:t>
            </a:r>
            <a:r>
              <a:rPr lang="en-US" dirty="0"/>
              <a:t>including O(α) </a:t>
            </a:r>
            <a:r>
              <a:rPr lang="en-US" dirty="0" err="1"/>
              <a:t>radiative</a:t>
            </a:r>
            <a:r>
              <a:rPr lang="en-US" dirty="0"/>
              <a:t> </a:t>
            </a:r>
            <a:r>
              <a:rPr lang="en-US" dirty="0" smtClean="0"/>
              <a:t>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75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EICUG - July,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40501" y="3166130"/>
            <a:ext cx="26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(similarly for larger Q</a:t>
            </a:r>
            <a:r>
              <a:rPr lang="en-US" baseline="30000" dirty="0" smtClean="0"/>
              <a:t>2</a:t>
            </a:r>
            <a:r>
              <a:rPr lang="en-US" dirty="0" smtClean="0"/>
              <a:t> and lower energies) </a:t>
            </a:r>
            <a:endParaRPr lang="en-US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3954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Extracting F</a:t>
            </a:r>
            <a:r>
              <a:rPr lang="en-US" sz="2900" b="1" baseline="-25000" dirty="0" smtClean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 (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e+Au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40500" y="988532"/>
            <a:ext cx="2628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Enough Lever Arm required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(three points, Y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</a:rPr>
              <a:t> &gt; 0.2)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18301" y="2298700"/>
            <a:ext cx="242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Errors still dominated by systematics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58"/>
          <a:stretch/>
        </p:blipFill>
        <p:spPr>
          <a:xfrm>
            <a:off x="2609" y="1089679"/>
            <a:ext cx="6728391" cy="33680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3636" y="780702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Higher energy EIC: √</a:t>
            </a:r>
            <a:r>
              <a:rPr lang="en-US" b="1" dirty="0">
                <a:solidFill>
                  <a:srgbClr val="0000FF"/>
                </a:solidFill>
              </a:rPr>
              <a:t>s = 63, 78, 89 GeV 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14" name="Picture 13" descr="plot_StatErrorFraction_20x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70" y="3035300"/>
            <a:ext cx="4369108" cy="34600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900" y="4495800"/>
            <a:ext cx="492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Fraction of statistical uncertainty over total uncertainty in measuring </a:t>
            </a:r>
            <a:r>
              <a:rPr lang="en-US" sz="20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b="1" baseline="-25000" dirty="0" err="1" smtClean="0">
                <a:solidFill>
                  <a:srgbClr val="FF0000"/>
                </a:solidFill>
              </a:rPr>
              <a:t>r</a:t>
            </a:r>
            <a:endParaRPr lang="en-US" sz="2400" b="1" baseline="-25000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total error = stat. + sys. summed in quadrature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assumed sys. = 3%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Star error dominates only at large-x and very large </a:t>
            </a:r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1444129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53871</TotalTime>
  <Words>2061</Words>
  <Application>Microsoft Macintosh PowerPoint</Application>
  <PresentationFormat>On-screen Show (4:3)</PresentationFormat>
  <Paragraphs>274</Paragraphs>
  <Slides>25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Equation</vt:lpstr>
      <vt:lpstr>Salvatore Fazio Brookhaven National Lab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FLC</vt:lpstr>
      <vt:lpstr>PowerPoint Presentation</vt:lpstr>
      <vt:lpstr>PowerPoint Presentation</vt:lpstr>
      <vt:lpstr>PowerPoint Presentation</vt:lpstr>
      <vt:lpstr>PowerPoint Presentation</vt:lpstr>
    </vt:vector>
  </TitlesOfParts>
  <Company>Brookhaven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Theta_gamma vs Pt</dc:title>
  <dc:creator>Salvatore Fazio</dc:creator>
  <cp:lastModifiedBy>Salvatore Fazio</cp:lastModifiedBy>
  <cp:revision>1050</cp:revision>
  <cp:lastPrinted>2012-03-22T00:20:48Z</cp:lastPrinted>
  <dcterms:created xsi:type="dcterms:W3CDTF">2014-08-28T12:53:18Z</dcterms:created>
  <dcterms:modified xsi:type="dcterms:W3CDTF">2017-07-20T21:50:34Z</dcterms:modified>
</cp:coreProperties>
</file>