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1" r:id="rId5"/>
    <p:sldId id="260" r:id="rId6"/>
    <p:sldId id="259" r:id="rId7"/>
    <p:sldId id="274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8" r:id="rId20"/>
    <p:sldId id="281" r:id="rId21"/>
    <p:sldId id="279" r:id="rId22"/>
    <p:sldId id="280" r:id="rId23"/>
    <p:sldId id="262" r:id="rId24"/>
    <p:sldId id="275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9F5"/>
    <a:srgbClr val="6C2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0"/>
    <p:restoredTop sz="94595"/>
  </p:normalViewPr>
  <p:slideViewPr>
    <p:cSldViewPr snapToGrid="0" snapToObjects="1">
      <p:cViewPr>
        <p:scale>
          <a:sx n="110" d="100"/>
          <a:sy n="110" d="100"/>
        </p:scale>
        <p:origin x="480" y="-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E0FFA-A4E0-5148-B21E-D51B6FC5FB94}" type="datetimeFigureOut">
              <a:rPr lang="en-US" smtClean="0"/>
              <a:t>7/18/17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6F7CB-81E4-7A4E-8A10-98915B9BB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2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7CB-81E4-7A4E-8A10-98915B9BB04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5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6201661"/>
            <a:ext cx="1600200" cy="3778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201661"/>
            <a:ext cx="7827659" cy="377825"/>
          </a:xfrm>
        </p:spPr>
        <p:txBody>
          <a:bodyPr/>
          <a:lstStyle>
            <a:lvl1pPr>
              <a:defRPr sz="1400"/>
            </a:lvl1pPr>
          </a:lstStyle>
          <a:p>
            <a:pPr>
              <a:tabLst>
                <a:tab pos="4106863" algn="ctr"/>
              </a:tabLst>
            </a:pPr>
            <a:r>
              <a:rPr lang="en-US" dirty="0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17406" y="6201661"/>
            <a:ext cx="551167" cy="377825"/>
          </a:xfrm>
        </p:spPr>
        <p:txBody>
          <a:bodyPr/>
          <a:lstStyle>
            <a:lvl1pPr>
              <a:defRPr sz="16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C. Hyde 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em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Relationship Id="rId3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206" y="2210215"/>
            <a:ext cx="9204715" cy="2421464"/>
          </a:xfrm>
        </p:spPr>
        <p:txBody>
          <a:bodyPr/>
          <a:lstStyle/>
          <a:p>
            <a:pPr algn="ctr"/>
            <a:r>
              <a:rPr lang="en-US" dirty="0"/>
              <a:t>Open Charm Production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Nuclear Gluon Densities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795636"/>
            <a:ext cx="7197726" cy="1405467"/>
          </a:xfrm>
        </p:spPr>
        <p:txBody>
          <a:bodyPr/>
          <a:lstStyle/>
          <a:p>
            <a:r>
              <a:rPr lang="en-US" dirty="0" smtClean="0"/>
              <a:t>Charles Hyde</a:t>
            </a:r>
          </a:p>
          <a:p>
            <a:r>
              <a:rPr lang="en-US" dirty="0" smtClean="0"/>
              <a:t>Old Dominion University</a:t>
            </a:r>
          </a:p>
          <a:p>
            <a:r>
              <a:rPr lang="en-US" dirty="0" smtClean="0"/>
              <a:t>Norfolk 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1" y="148459"/>
            <a:ext cx="10058400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Charm:  A Direct probe of Gluons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230" y="1919042"/>
            <a:ext cx="4644481" cy="3649133"/>
          </a:xfrm>
        </p:spPr>
        <p:txBody>
          <a:bodyPr/>
          <a:lstStyle/>
          <a:p>
            <a:r>
              <a:rPr lang="en-US" dirty="0" smtClean="0"/>
              <a:t>EIC:</a:t>
            </a:r>
          </a:p>
          <a:p>
            <a:pPr lvl="1"/>
            <a:r>
              <a:rPr lang="en-US" dirty="0" smtClean="0"/>
              <a:t>Nuclei</a:t>
            </a:r>
          </a:p>
          <a:p>
            <a:pPr lvl="1"/>
            <a:r>
              <a:rPr lang="en-US" dirty="0" smtClean="0"/>
              <a:t>CM Energy</a:t>
            </a:r>
          </a:p>
          <a:p>
            <a:pPr lvl="1"/>
            <a:r>
              <a:rPr lang="en-US" dirty="0" smtClean="0"/>
              <a:t>Luminosity</a:t>
            </a:r>
          </a:p>
          <a:p>
            <a:pPr lvl="2"/>
            <a:r>
              <a:rPr lang="en-US" dirty="0" smtClean="0"/>
              <a:t>Count rate reach to “high”-x</a:t>
            </a:r>
          </a:p>
          <a:p>
            <a:pPr lvl="2"/>
            <a:r>
              <a:rPr lang="en-US" dirty="0" smtClean="0"/>
              <a:t>Small branching fractions</a:t>
            </a:r>
          </a:p>
          <a:p>
            <a:pPr lvl="1"/>
            <a:r>
              <a:rPr lang="en-US" dirty="0" smtClean="0"/>
              <a:t>Particle ID, </a:t>
            </a:r>
            <a:r>
              <a:rPr lang="en-US" dirty="0" err="1" smtClean="0"/>
              <a:t>vertexing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29" y="1949294"/>
            <a:ext cx="3429000" cy="2857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043" y="5217171"/>
            <a:ext cx="5295435" cy="708307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</p:pic>
      <p:pic>
        <p:nvPicPr>
          <p:cNvPr id="11" name="Picture 10" descr="PGF-x_glue_fi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5178" y="1991321"/>
            <a:ext cx="2649904" cy="2815523"/>
          </a:xfrm>
          <a:prstGeom prst="rect">
            <a:avLst/>
          </a:prstGeom>
          <a:solidFill>
            <a:srgbClr val="FFFFFF"/>
          </a:solidFill>
          <a:ln>
            <a:solidFill>
              <a:srgbClr val="623C08"/>
            </a:solidFill>
          </a:ln>
        </p:spPr>
      </p:pic>
    </p:spTree>
    <p:extLst>
      <p:ext uri="{BB962C8B-B14F-4D97-AF65-F5344CB8AC3E}">
        <p14:creationId xmlns:p14="http://schemas.microsoft.com/office/powerpoint/2010/main" val="7598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Charm Production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6250258" cy="3649133"/>
          </a:xfrm>
        </p:spPr>
        <p:txBody>
          <a:bodyPr/>
          <a:lstStyle/>
          <a:p>
            <a:r>
              <a:rPr lang="en-US" dirty="0" smtClean="0"/>
              <a:t>Inclusive Charm rates are robust</a:t>
            </a:r>
          </a:p>
          <a:p>
            <a:pPr lvl="1"/>
            <a:r>
              <a:rPr lang="en-US" dirty="0" smtClean="0"/>
              <a:t>~ 1month @ 10</a:t>
            </a:r>
            <a:r>
              <a:rPr lang="en-US" baseline="30000" dirty="0" smtClean="0"/>
              <a:t>34</a:t>
            </a:r>
            <a:r>
              <a:rPr lang="en-US" dirty="0" smtClean="0"/>
              <a:t>/nucleon</a:t>
            </a:r>
          </a:p>
          <a:p>
            <a:pPr lvl="1"/>
            <a:r>
              <a:rPr lang="en-US" dirty="0" smtClean="0"/>
              <a:t>What is purity and efficiency of charm tagging?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06" y="1650380"/>
            <a:ext cx="5256798" cy="370561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7705493" y="5620215"/>
            <a:ext cx="347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r>
              <a:rPr lang="en-US" dirty="0" smtClean="0"/>
              <a:t> enhances Charm/DIS ratio!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73077" y="4953654"/>
            <a:ext cx="36740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x</a:t>
            </a:r>
            <a:r>
              <a:rPr lang="en-US" i="1" baseline="-25000" smtClean="0">
                <a:solidFill>
                  <a:schemeClr val="bg1"/>
                </a:solidFill>
              </a:rPr>
              <a:t>B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2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of Charm Reconstruction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16645" r="9757" b="17141"/>
          <a:stretch/>
        </p:blipFill>
        <p:spPr>
          <a:xfrm>
            <a:off x="442987" y="1939655"/>
            <a:ext cx="7570074" cy="404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68692"/>
          <a:stretch/>
        </p:blipFill>
        <p:spPr>
          <a:xfrm>
            <a:off x="9114864" y="578224"/>
            <a:ext cx="1645920" cy="13716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r="438"/>
          <a:stretch/>
        </p:blipFill>
        <p:spPr>
          <a:xfrm>
            <a:off x="8406654" y="2088777"/>
            <a:ext cx="3566160" cy="13716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782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67" y="609600"/>
            <a:ext cx="10131425" cy="1456267"/>
          </a:xfrm>
        </p:spPr>
        <p:txBody>
          <a:bodyPr/>
          <a:lstStyle/>
          <a:p>
            <a:r>
              <a:rPr lang="en-US" dirty="0" smtClean="0"/>
              <a:t>Exclusive D-meson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15" y="1740623"/>
            <a:ext cx="10131425" cy="4225279"/>
          </a:xfrm>
        </p:spPr>
        <p:txBody>
          <a:bodyPr/>
          <a:lstStyle/>
          <a:p>
            <a:r>
              <a:rPr lang="en-US" dirty="0" smtClean="0"/>
              <a:t>Decay channels with all charged tracks</a:t>
            </a:r>
          </a:p>
          <a:p>
            <a:pPr lvl="1"/>
            <a:r>
              <a:rPr lang="en-US" dirty="0" smtClean="0"/>
              <a:t>Multiply fragmentation </a:t>
            </a:r>
            <a:r>
              <a:rPr lang="en-US" i="1" dirty="0" smtClean="0"/>
              <a:t>(f) by </a:t>
            </a:r>
            <a:r>
              <a:rPr lang="en-US" dirty="0" smtClean="0"/>
              <a:t>Branching Ration (BR)</a:t>
            </a:r>
          </a:p>
          <a:p>
            <a:r>
              <a:rPr lang="en-US" dirty="0" smtClean="0"/>
              <a:t>D</a:t>
            </a:r>
            <a:r>
              <a:rPr lang="en-US" baseline="30000" dirty="0" smtClean="0"/>
              <a:t>*+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/>
              <a:t>(</a:t>
            </a:r>
            <a:r>
              <a:rPr lang="en-US" dirty="0"/>
              <a:t>slow) + (K</a:t>
            </a:r>
            <a:r>
              <a:rPr lang="en-US" baseline="30000" dirty="0" smtClean="0"/>
              <a:t>− </a:t>
            </a:r>
            <a:r>
              <a:rPr lang="en-US" dirty="0" smtClean="0"/>
              <a:t>π</a:t>
            </a:r>
            <a:r>
              <a:rPr lang="en-US" baseline="30000" dirty="0" smtClean="0"/>
              <a:t>+</a:t>
            </a:r>
            <a:r>
              <a:rPr lang="en-US" dirty="0" smtClean="0"/>
              <a:t>)</a:t>
            </a:r>
            <a:r>
              <a:rPr lang="en-US" baseline="-25000" dirty="0"/>
              <a:t>D0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/>
              <a:t>at HERA w/o PID, </a:t>
            </a:r>
            <a:r>
              <a:rPr lang="en-US" i="1" dirty="0" err="1" smtClean="0"/>
              <a:t>f∙</a:t>
            </a:r>
            <a:r>
              <a:rPr lang="en-US" dirty="0" err="1" smtClean="0"/>
              <a:t>BR</a:t>
            </a:r>
            <a:r>
              <a:rPr lang="en-US" dirty="0" smtClean="0"/>
              <a:t> &lt; 1%</a:t>
            </a:r>
          </a:p>
          <a:p>
            <a:r>
              <a:rPr lang="en-US" dirty="0" smtClean="0"/>
              <a:t>EIC:  PID </a:t>
            </a:r>
            <a:r>
              <a:rPr lang="en-US" dirty="0"/>
              <a:t>+ vertex detection </a:t>
            </a:r>
            <a:endParaRPr lang="en-US" dirty="0" smtClean="0"/>
          </a:p>
          <a:p>
            <a:pPr lvl="1"/>
            <a:r>
              <a:rPr lang="en-US" dirty="0" smtClean="0"/>
              <a:t>Include all  </a:t>
            </a:r>
            <a:r>
              <a:rPr lang="en-US" dirty="0"/>
              <a:t>exclusive channels </a:t>
            </a:r>
            <a:r>
              <a:rPr lang="en-US" i="1" dirty="0" smtClean="0"/>
              <a:t>{D</a:t>
            </a:r>
            <a:r>
              <a:rPr lang="en-US" i="1" baseline="30000" dirty="0" smtClean="0"/>
              <a:t>0</a:t>
            </a:r>
            <a:r>
              <a:rPr lang="en-US" i="1" dirty="0" smtClean="0"/>
              <a:t>, D</a:t>
            </a:r>
            <a:r>
              <a:rPr lang="en-US" i="1" baseline="30000" dirty="0" smtClean="0"/>
              <a:t>+</a:t>
            </a:r>
            <a:r>
              <a:rPr lang="en-US" i="1" dirty="0" smtClean="0"/>
              <a:t>, D</a:t>
            </a:r>
            <a:r>
              <a:rPr lang="en-US" i="1" baseline="-25000" dirty="0" smtClean="0"/>
              <a:t>S</a:t>
            </a:r>
            <a:r>
              <a:rPr lang="en-US" i="1" baseline="30000" dirty="0" smtClean="0"/>
              <a:t>+</a:t>
            </a:r>
            <a:r>
              <a:rPr lang="en-US" i="1" dirty="0" smtClean="0"/>
              <a:t>, 𝛬</a:t>
            </a:r>
            <a:r>
              <a:rPr lang="en-US" i="1" baseline="-25000" dirty="0" smtClean="0"/>
              <a:t>C</a:t>
            </a:r>
            <a:r>
              <a:rPr lang="en-US" i="1" baseline="30000" dirty="0" smtClean="0"/>
              <a:t>+</a:t>
            </a:r>
            <a:r>
              <a:rPr lang="en-US" i="1" dirty="0" smtClean="0"/>
              <a:t>}</a:t>
            </a:r>
            <a:r>
              <a:rPr lang="en-US" i="1" baseline="30000" dirty="0" smtClean="0"/>
              <a:t>  </a:t>
            </a:r>
            <a:r>
              <a:rPr lang="en-US" i="1" dirty="0" smtClean="0">
                <a:sym typeface="Wingdings"/>
              </a:rPr>
              <a:t>  </a:t>
            </a:r>
            <a:r>
              <a:rPr lang="en-US" i="1" dirty="0" err="1" smtClean="0"/>
              <a:t>Σ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f</a:t>
            </a:r>
            <a:r>
              <a:rPr lang="en-US" i="1" baseline="-25000" dirty="0" smtClean="0"/>
              <a:t>i</a:t>
            </a:r>
            <a:r>
              <a:rPr lang="en-US" dirty="0" smtClean="0"/>
              <a:t> ∙</a:t>
            </a:r>
            <a:r>
              <a:rPr lang="en-US" dirty="0" err="1" smtClean="0"/>
              <a:t>BR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 </a:t>
            </a:r>
            <a:r>
              <a:rPr lang="en-US" dirty="0" smtClean="0"/>
              <a:t> ≈10%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43" y="2024858"/>
            <a:ext cx="4082507" cy="23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41248"/>
            <a:ext cx="10131425" cy="1456267"/>
          </a:xfrm>
        </p:spPr>
        <p:txBody>
          <a:bodyPr/>
          <a:lstStyle/>
          <a:p>
            <a:r>
              <a:rPr lang="en-US" dirty="0">
                <a:latin typeface="+mn-lt"/>
              </a:rPr>
              <a:t>Example: D</a:t>
            </a:r>
            <a:r>
              <a:rPr lang="en-US" baseline="30000" dirty="0">
                <a:latin typeface="+mn-lt"/>
              </a:rPr>
              <a:t>0</a:t>
            </a:r>
            <a:r>
              <a:rPr lang="en-US" dirty="0">
                <a:latin typeface="+mn-lt"/>
              </a:rPr>
              <a:t> meson </a:t>
            </a:r>
            <a:r>
              <a:rPr lang="en-US" dirty="0" smtClean="0">
                <a:latin typeface="+mn-lt"/>
              </a:rPr>
              <a:t>reconstruction</a:t>
            </a:r>
            <a:endParaRPr lang="en-US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68961"/>
            <a:ext cx="10131425" cy="3649133"/>
          </a:xfrm>
        </p:spPr>
        <p:txBody>
          <a:bodyPr anchor="t" anchorCtr="0"/>
          <a:lstStyle/>
          <a:p>
            <a:r>
              <a:rPr lang="en-US" dirty="0" smtClean="0"/>
              <a:t>Exclusive </a:t>
            </a:r>
            <a:r>
              <a:rPr lang="en-US" dirty="0"/>
              <a:t>decay </a:t>
            </a:r>
            <a:r>
              <a:rPr lang="en-US" i="1" dirty="0"/>
              <a:t>D</a:t>
            </a:r>
            <a:r>
              <a:rPr lang="en-US" i="1" baseline="30000" dirty="0"/>
              <a:t>0</a:t>
            </a:r>
            <a:r>
              <a:rPr lang="en-US" i="1" dirty="0"/>
              <a:t> </a:t>
            </a:r>
            <a:r>
              <a:rPr lang="en-US" i="1" dirty="0">
                <a:sym typeface="Wingdings"/>
              </a:rPr>
              <a:t></a:t>
            </a:r>
            <a:r>
              <a:rPr lang="en-US" i="1" dirty="0"/>
              <a:t> K</a:t>
            </a:r>
            <a:r>
              <a:rPr lang="en-US" i="1" baseline="30000" dirty="0"/>
              <a:t>− </a:t>
            </a:r>
            <a:r>
              <a:rPr lang="en-US" i="1" dirty="0"/>
              <a:t>π</a:t>
            </a:r>
            <a:r>
              <a:rPr lang="en-US" i="1" baseline="30000" dirty="0"/>
              <a:t>+</a:t>
            </a:r>
            <a:r>
              <a:rPr lang="en-US" dirty="0" smtClean="0"/>
              <a:t> </a:t>
            </a:r>
          </a:p>
          <a:p>
            <a:r>
              <a:rPr lang="en-US" dirty="0"/>
              <a:t>Level-2 </a:t>
            </a:r>
            <a:r>
              <a:rPr lang="en-US" dirty="0" smtClean="0"/>
              <a:t>simulation:</a:t>
            </a:r>
          </a:p>
          <a:p>
            <a:pPr lvl="1"/>
            <a:r>
              <a:rPr lang="en-US" dirty="0" smtClean="0"/>
              <a:t>Combinatorial background</a:t>
            </a:r>
          </a:p>
          <a:p>
            <a:pPr lvl="1"/>
            <a:r>
              <a:rPr lang="en-US" dirty="0" smtClean="0"/>
              <a:t>Realistic momentum-, vertex-resolution</a:t>
            </a:r>
          </a:p>
          <a:p>
            <a:r>
              <a:rPr lang="en-US" dirty="0" smtClean="0"/>
              <a:t>PYTHIA-6, </a:t>
            </a:r>
            <a:r>
              <a:rPr lang="en-US" dirty="0"/>
              <a:t>arbitrary </a:t>
            </a:r>
            <a:r>
              <a:rPr lang="en-US" dirty="0" smtClean="0"/>
              <a:t>statistics, </a:t>
            </a:r>
          </a:p>
          <a:p>
            <a:pPr lvl="1"/>
            <a:r>
              <a:rPr lang="en-US" dirty="0" smtClean="0"/>
              <a:t>Vertex cut ≥ 100 </a:t>
            </a:r>
            <a:r>
              <a:rPr lang="en-US" dirty="0" err="1"/>
              <a:t>μm</a:t>
            </a:r>
            <a:endParaRPr lang="en-US" dirty="0" smtClean="0"/>
          </a:p>
          <a:p>
            <a:r>
              <a:rPr lang="en-US" dirty="0" smtClean="0"/>
              <a:t>DIS </a:t>
            </a:r>
            <a:r>
              <a:rPr lang="en-US" dirty="0"/>
              <a:t>background, </a:t>
            </a:r>
            <a:r>
              <a:rPr lang="en-US" dirty="0" smtClean="0"/>
              <a:t>realistic PID in progress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dirty="0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601"/>
          <a:stretch/>
        </p:blipFill>
        <p:spPr>
          <a:xfrm>
            <a:off x="7793410" y="1546741"/>
            <a:ext cx="384048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4" t="3749" r="-2832" b="21250"/>
          <a:stretch/>
        </p:blipFill>
        <p:spPr>
          <a:xfrm>
            <a:off x="5472538" y="927846"/>
            <a:ext cx="21945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D-Meson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5795681" cy="3841874"/>
          </a:xfrm>
        </p:spPr>
        <p:txBody>
          <a:bodyPr/>
          <a:lstStyle/>
          <a:p>
            <a:r>
              <a:rPr lang="en-US" dirty="0" smtClean="0"/>
              <a:t>e + A </a:t>
            </a:r>
            <a:r>
              <a:rPr lang="en-US" dirty="0" smtClean="0">
                <a:sym typeface="Wingdings"/>
              </a:rPr>
              <a:t> e’ + K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 + X</a:t>
            </a:r>
          </a:p>
          <a:p>
            <a:r>
              <a:rPr lang="en-US" dirty="0" smtClean="0"/>
              <a:t>Vertex distribution of Kaons from PID</a:t>
            </a:r>
          </a:p>
          <a:p>
            <a:r>
              <a:rPr lang="en-US" dirty="0" smtClean="0"/>
              <a:t>No cut:  Use wrong side sample to subtract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/>
              <a:t>z</a:t>
            </a:r>
            <a:r>
              <a:rPr lang="en-US" dirty="0" smtClean="0"/>
              <a:t>=0 sample</a:t>
            </a:r>
          </a:p>
          <a:p>
            <a:r>
              <a:rPr lang="en-US" dirty="0" smtClean="0"/>
              <a:t>Charm-tagging efficiency up to 30%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424" y="309281"/>
            <a:ext cx="2859181" cy="593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4" y="1993900"/>
            <a:ext cx="18288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Charm Production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6250258" cy="3649133"/>
          </a:xfrm>
        </p:spPr>
        <p:txBody>
          <a:bodyPr/>
          <a:lstStyle/>
          <a:p>
            <a:r>
              <a:rPr lang="en-US" dirty="0" smtClean="0"/>
              <a:t>Tagged Open-Charm yield</a:t>
            </a:r>
          </a:p>
          <a:p>
            <a:r>
              <a:rPr lang="en-US" dirty="0" smtClean="0"/>
              <a:t>~ 1 year @ 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r>
              <a:rPr lang="en-US" dirty="0" smtClean="0"/>
              <a:t>/nucleon</a:t>
            </a:r>
          </a:p>
          <a:p>
            <a:pPr lvl="1"/>
            <a:r>
              <a:rPr lang="en-US" dirty="0" smtClean="0"/>
              <a:t>10% Charm tagging efficiency ⊗ purity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06" y="1650380"/>
            <a:ext cx="5256798" cy="370561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7705493" y="5620215"/>
            <a:ext cx="347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r>
              <a:rPr lang="en-US" dirty="0" smtClean="0"/>
              <a:t> enhances Charm/DIS ratio!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733" y="2094753"/>
            <a:ext cx="1746885" cy="28448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03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08848" y="3124203"/>
            <a:ext cx="1842247" cy="5647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01906" y="2554944"/>
            <a:ext cx="1842247" cy="5647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Nuclear Gluon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073" y="1980703"/>
            <a:ext cx="3509680" cy="4312521"/>
          </a:xfrm>
        </p:spPr>
        <p:txBody>
          <a:bodyPr anchor="t" anchorCtr="0"/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g</a:t>
            </a:r>
            <a:r>
              <a:rPr lang="en-US" dirty="0" smtClean="0"/>
              <a:t> =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A</a:t>
            </a:r>
            <a:r>
              <a:rPr lang="en-US" dirty="0" smtClean="0"/>
              <a:t>(x)/[</a:t>
            </a:r>
            <a:r>
              <a:rPr lang="en-US" dirty="0" err="1" smtClean="0"/>
              <a:t>Ag</a:t>
            </a:r>
            <a:r>
              <a:rPr lang="en-US" baseline="-25000" dirty="0" err="1" smtClean="0"/>
              <a:t>N</a:t>
            </a:r>
            <a:r>
              <a:rPr lang="en-US" dirty="0" smtClean="0"/>
              <a:t>(x)</a:t>
            </a:r>
          </a:p>
          <a:p>
            <a:r>
              <a:rPr lang="en-US" dirty="0" smtClean="0"/>
              <a:t>EPS09: 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green band</a:t>
            </a:r>
          </a:p>
          <a:p>
            <a:r>
              <a:rPr lang="en-US" dirty="0" smtClean="0"/>
              <a:t>EIC: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blue band</a:t>
            </a:r>
          </a:p>
          <a:p>
            <a:pPr lvl="1"/>
            <a:r>
              <a:rPr lang="en-US" dirty="0" smtClean="0"/>
              <a:t>Precision measurement of gluon shadowing, anti-shadowing, “EMC-effect”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45982"/>
            <a:ext cx="8001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3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3361764" cy="3649133"/>
          </a:xfrm>
        </p:spPr>
        <p:txBody>
          <a:bodyPr/>
          <a:lstStyle/>
          <a:p>
            <a:r>
              <a:rPr lang="en-US" i="1" dirty="0" err="1"/>
              <a:t>x</a:t>
            </a:r>
            <a:r>
              <a:rPr lang="en-US" i="1" baseline="-25000" dirty="0" err="1"/>
              <a:t>Bj</a:t>
            </a:r>
            <a:r>
              <a:rPr lang="en-US" dirty="0"/>
              <a:t> &lt; </a:t>
            </a:r>
            <a:r>
              <a:rPr lang="en-US" dirty="0" smtClean="0"/>
              <a:t>0.05</a:t>
            </a:r>
          </a:p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smtClean="0"/>
              <a:t> = 1/(2xM) &gt; 2 </a:t>
            </a:r>
            <a:r>
              <a:rPr lang="en-US" dirty="0" err="1" smtClean="0"/>
              <a:t>fm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033858" y="172494"/>
            <a:ext cx="6202487" cy="6202487"/>
            <a:chOff x="2949573" y="172494"/>
            <a:chExt cx="6202487" cy="6202487"/>
          </a:xfrm>
        </p:grpSpPr>
        <p:sp>
          <p:nvSpPr>
            <p:cNvPr id="9" name="Oval 8"/>
            <p:cNvSpPr/>
            <p:nvPr/>
          </p:nvSpPr>
          <p:spPr>
            <a:xfrm>
              <a:off x="2949573" y="172494"/>
              <a:ext cx="6202487" cy="6202487"/>
            </a:xfrm>
            <a:prstGeom prst="ellipse">
              <a:avLst/>
            </a:prstGeom>
            <a:gradFill flip="none" rotWithShape="1">
              <a:gsLst>
                <a:gs pos="68000">
                  <a:srgbClr val="008000">
                    <a:alpha val="36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457200">
                <a:srgbClr val="FFFF00">
                  <a:alpha val="5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685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 rot="20823218">
              <a:off x="7624866" y="2261021"/>
              <a:ext cx="1160451" cy="936285"/>
            </a:xfrm>
            <a:custGeom>
              <a:avLst/>
              <a:gdLst>
                <a:gd name="connsiteX0" fmla="*/ 4648 w 1160451"/>
                <a:gd name="connsiteY0" fmla="*/ 515431 h 892372"/>
                <a:gd name="connsiteX1" fmla="*/ 23698 w 1160451"/>
                <a:gd name="connsiteY1" fmla="*/ 382081 h 892372"/>
                <a:gd name="connsiteX2" fmla="*/ 188798 w 1160451"/>
                <a:gd name="connsiteY2" fmla="*/ 140781 h 892372"/>
                <a:gd name="connsiteX3" fmla="*/ 506298 w 1160451"/>
                <a:gd name="connsiteY3" fmla="*/ 1081 h 892372"/>
                <a:gd name="connsiteX4" fmla="*/ 887298 w 1160451"/>
                <a:gd name="connsiteY4" fmla="*/ 89981 h 892372"/>
                <a:gd name="connsiteX5" fmla="*/ 1109548 w 1160451"/>
                <a:gd name="connsiteY5" fmla="*/ 331281 h 892372"/>
                <a:gd name="connsiteX6" fmla="*/ 1160348 w 1160451"/>
                <a:gd name="connsiteY6" fmla="*/ 566231 h 892372"/>
                <a:gd name="connsiteX7" fmla="*/ 1103198 w 1160451"/>
                <a:gd name="connsiteY7" fmla="*/ 851981 h 892372"/>
                <a:gd name="connsiteX8" fmla="*/ 1065098 w 1160451"/>
                <a:gd name="connsiteY8" fmla="*/ 883731 h 892372"/>
                <a:gd name="connsiteX0" fmla="*/ 4648 w 1160451"/>
                <a:gd name="connsiteY0" fmla="*/ 515431 h 1055779"/>
                <a:gd name="connsiteX1" fmla="*/ 23698 w 1160451"/>
                <a:gd name="connsiteY1" fmla="*/ 382081 h 1055779"/>
                <a:gd name="connsiteX2" fmla="*/ 188798 w 1160451"/>
                <a:gd name="connsiteY2" fmla="*/ 140781 h 1055779"/>
                <a:gd name="connsiteX3" fmla="*/ 506298 w 1160451"/>
                <a:gd name="connsiteY3" fmla="*/ 1081 h 1055779"/>
                <a:gd name="connsiteX4" fmla="*/ 887298 w 1160451"/>
                <a:gd name="connsiteY4" fmla="*/ 89981 h 1055779"/>
                <a:gd name="connsiteX5" fmla="*/ 1109548 w 1160451"/>
                <a:gd name="connsiteY5" fmla="*/ 331281 h 1055779"/>
                <a:gd name="connsiteX6" fmla="*/ 1160348 w 1160451"/>
                <a:gd name="connsiteY6" fmla="*/ 566231 h 1055779"/>
                <a:gd name="connsiteX7" fmla="*/ 1103198 w 1160451"/>
                <a:gd name="connsiteY7" fmla="*/ 851981 h 1055779"/>
                <a:gd name="connsiteX8" fmla="*/ 912698 w 1160451"/>
                <a:gd name="connsiteY8" fmla="*/ 1055181 h 1055779"/>
                <a:gd name="connsiteX0" fmla="*/ 4648 w 1206305"/>
                <a:gd name="connsiteY0" fmla="*/ 515431 h 854904"/>
                <a:gd name="connsiteX1" fmla="*/ 23698 w 1206305"/>
                <a:gd name="connsiteY1" fmla="*/ 382081 h 854904"/>
                <a:gd name="connsiteX2" fmla="*/ 188798 w 1206305"/>
                <a:gd name="connsiteY2" fmla="*/ 140781 h 854904"/>
                <a:gd name="connsiteX3" fmla="*/ 506298 w 1206305"/>
                <a:gd name="connsiteY3" fmla="*/ 1081 h 854904"/>
                <a:gd name="connsiteX4" fmla="*/ 887298 w 1206305"/>
                <a:gd name="connsiteY4" fmla="*/ 89981 h 854904"/>
                <a:gd name="connsiteX5" fmla="*/ 1109548 w 1206305"/>
                <a:gd name="connsiteY5" fmla="*/ 331281 h 854904"/>
                <a:gd name="connsiteX6" fmla="*/ 1160348 w 1206305"/>
                <a:gd name="connsiteY6" fmla="*/ 566231 h 854904"/>
                <a:gd name="connsiteX7" fmla="*/ 1103198 w 1206305"/>
                <a:gd name="connsiteY7" fmla="*/ 851981 h 854904"/>
                <a:gd name="connsiteX8" fmla="*/ 4648 w 1206305"/>
                <a:gd name="connsiteY8" fmla="*/ 718631 h 854904"/>
                <a:gd name="connsiteX0" fmla="*/ 4648 w 1162743"/>
                <a:gd name="connsiteY0" fmla="*/ 515431 h 869832"/>
                <a:gd name="connsiteX1" fmla="*/ 23698 w 1162743"/>
                <a:gd name="connsiteY1" fmla="*/ 382081 h 869832"/>
                <a:gd name="connsiteX2" fmla="*/ 188798 w 1162743"/>
                <a:gd name="connsiteY2" fmla="*/ 140781 h 869832"/>
                <a:gd name="connsiteX3" fmla="*/ 506298 w 1162743"/>
                <a:gd name="connsiteY3" fmla="*/ 1081 h 869832"/>
                <a:gd name="connsiteX4" fmla="*/ 887298 w 1162743"/>
                <a:gd name="connsiteY4" fmla="*/ 89981 h 869832"/>
                <a:gd name="connsiteX5" fmla="*/ 1109548 w 1162743"/>
                <a:gd name="connsiteY5" fmla="*/ 331281 h 869832"/>
                <a:gd name="connsiteX6" fmla="*/ 1160348 w 1162743"/>
                <a:gd name="connsiteY6" fmla="*/ 566231 h 869832"/>
                <a:gd name="connsiteX7" fmla="*/ 1103198 w 1162743"/>
                <a:gd name="connsiteY7" fmla="*/ 851981 h 869832"/>
                <a:gd name="connsiteX8" fmla="*/ 684098 w 1162743"/>
                <a:gd name="connsiteY8" fmla="*/ 826581 h 869832"/>
                <a:gd name="connsiteX9" fmla="*/ 4648 w 1162743"/>
                <a:gd name="connsiteY9" fmla="*/ 718631 h 869832"/>
                <a:gd name="connsiteX0" fmla="*/ 4648 w 1160451"/>
                <a:gd name="connsiteY0" fmla="*/ 515431 h 1076328"/>
                <a:gd name="connsiteX1" fmla="*/ 23698 w 1160451"/>
                <a:gd name="connsiteY1" fmla="*/ 382081 h 1076328"/>
                <a:gd name="connsiteX2" fmla="*/ 188798 w 1160451"/>
                <a:gd name="connsiteY2" fmla="*/ 140781 h 1076328"/>
                <a:gd name="connsiteX3" fmla="*/ 506298 w 1160451"/>
                <a:gd name="connsiteY3" fmla="*/ 1081 h 1076328"/>
                <a:gd name="connsiteX4" fmla="*/ 887298 w 1160451"/>
                <a:gd name="connsiteY4" fmla="*/ 89981 h 1076328"/>
                <a:gd name="connsiteX5" fmla="*/ 1109548 w 1160451"/>
                <a:gd name="connsiteY5" fmla="*/ 331281 h 1076328"/>
                <a:gd name="connsiteX6" fmla="*/ 1160348 w 1160451"/>
                <a:gd name="connsiteY6" fmla="*/ 566231 h 1076328"/>
                <a:gd name="connsiteX7" fmla="*/ 1103198 w 1160451"/>
                <a:gd name="connsiteY7" fmla="*/ 851981 h 1076328"/>
                <a:gd name="connsiteX8" fmla="*/ 855548 w 1160451"/>
                <a:gd name="connsiteY8" fmla="*/ 1074231 h 1076328"/>
                <a:gd name="connsiteX9" fmla="*/ 4648 w 1160451"/>
                <a:gd name="connsiteY9" fmla="*/ 718631 h 1076328"/>
                <a:gd name="connsiteX0" fmla="*/ 4648 w 1160451"/>
                <a:gd name="connsiteY0" fmla="*/ 515431 h 1074786"/>
                <a:gd name="connsiteX1" fmla="*/ 23698 w 1160451"/>
                <a:gd name="connsiteY1" fmla="*/ 382081 h 1074786"/>
                <a:gd name="connsiteX2" fmla="*/ 188798 w 1160451"/>
                <a:gd name="connsiteY2" fmla="*/ 140781 h 1074786"/>
                <a:gd name="connsiteX3" fmla="*/ 506298 w 1160451"/>
                <a:gd name="connsiteY3" fmla="*/ 1081 h 1074786"/>
                <a:gd name="connsiteX4" fmla="*/ 887298 w 1160451"/>
                <a:gd name="connsiteY4" fmla="*/ 89981 h 1074786"/>
                <a:gd name="connsiteX5" fmla="*/ 1109548 w 1160451"/>
                <a:gd name="connsiteY5" fmla="*/ 331281 h 1074786"/>
                <a:gd name="connsiteX6" fmla="*/ 1160348 w 1160451"/>
                <a:gd name="connsiteY6" fmla="*/ 566231 h 1074786"/>
                <a:gd name="connsiteX7" fmla="*/ 1103198 w 1160451"/>
                <a:gd name="connsiteY7" fmla="*/ 851981 h 1074786"/>
                <a:gd name="connsiteX8" fmla="*/ 855548 w 1160451"/>
                <a:gd name="connsiteY8" fmla="*/ 1074231 h 1074786"/>
                <a:gd name="connsiteX9" fmla="*/ 461848 w 1160451"/>
                <a:gd name="connsiteY9" fmla="*/ 909131 h 1074786"/>
                <a:gd name="connsiteX10" fmla="*/ 4648 w 1160451"/>
                <a:gd name="connsiteY10" fmla="*/ 718631 h 1074786"/>
                <a:gd name="connsiteX0" fmla="*/ 4648 w 1160451"/>
                <a:gd name="connsiteY0" fmla="*/ 515431 h 1183667"/>
                <a:gd name="connsiteX1" fmla="*/ 23698 w 1160451"/>
                <a:gd name="connsiteY1" fmla="*/ 382081 h 1183667"/>
                <a:gd name="connsiteX2" fmla="*/ 188798 w 1160451"/>
                <a:gd name="connsiteY2" fmla="*/ 140781 h 1183667"/>
                <a:gd name="connsiteX3" fmla="*/ 506298 w 1160451"/>
                <a:gd name="connsiteY3" fmla="*/ 1081 h 1183667"/>
                <a:gd name="connsiteX4" fmla="*/ 887298 w 1160451"/>
                <a:gd name="connsiteY4" fmla="*/ 89981 h 1183667"/>
                <a:gd name="connsiteX5" fmla="*/ 1109548 w 1160451"/>
                <a:gd name="connsiteY5" fmla="*/ 331281 h 1183667"/>
                <a:gd name="connsiteX6" fmla="*/ 1160348 w 1160451"/>
                <a:gd name="connsiteY6" fmla="*/ 566231 h 1183667"/>
                <a:gd name="connsiteX7" fmla="*/ 1103198 w 1160451"/>
                <a:gd name="connsiteY7" fmla="*/ 851981 h 1183667"/>
                <a:gd name="connsiteX8" fmla="*/ 855548 w 1160451"/>
                <a:gd name="connsiteY8" fmla="*/ 1074231 h 1183667"/>
                <a:gd name="connsiteX9" fmla="*/ 563448 w 1160451"/>
                <a:gd name="connsiteY9" fmla="*/ 1169481 h 1183667"/>
                <a:gd name="connsiteX10" fmla="*/ 4648 w 1160451"/>
                <a:gd name="connsiteY10" fmla="*/ 718631 h 1183667"/>
                <a:gd name="connsiteX0" fmla="*/ 4648 w 1160451"/>
                <a:gd name="connsiteY0" fmla="*/ 515431 h 1169564"/>
                <a:gd name="connsiteX1" fmla="*/ 23698 w 1160451"/>
                <a:gd name="connsiteY1" fmla="*/ 382081 h 1169564"/>
                <a:gd name="connsiteX2" fmla="*/ 188798 w 1160451"/>
                <a:gd name="connsiteY2" fmla="*/ 140781 h 1169564"/>
                <a:gd name="connsiteX3" fmla="*/ 506298 w 1160451"/>
                <a:gd name="connsiteY3" fmla="*/ 1081 h 1169564"/>
                <a:gd name="connsiteX4" fmla="*/ 887298 w 1160451"/>
                <a:gd name="connsiteY4" fmla="*/ 89981 h 1169564"/>
                <a:gd name="connsiteX5" fmla="*/ 1109548 w 1160451"/>
                <a:gd name="connsiteY5" fmla="*/ 331281 h 1169564"/>
                <a:gd name="connsiteX6" fmla="*/ 1160348 w 1160451"/>
                <a:gd name="connsiteY6" fmla="*/ 566231 h 1169564"/>
                <a:gd name="connsiteX7" fmla="*/ 1103198 w 1160451"/>
                <a:gd name="connsiteY7" fmla="*/ 851981 h 1169564"/>
                <a:gd name="connsiteX8" fmla="*/ 855548 w 1160451"/>
                <a:gd name="connsiteY8" fmla="*/ 1074231 h 1169564"/>
                <a:gd name="connsiteX9" fmla="*/ 563448 w 1160451"/>
                <a:gd name="connsiteY9" fmla="*/ 1169481 h 1169564"/>
                <a:gd name="connsiteX10" fmla="*/ 417398 w 1160451"/>
                <a:gd name="connsiteY10" fmla="*/ 1055181 h 1169564"/>
                <a:gd name="connsiteX11" fmla="*/ 4648 w 1160451"/>
                <a:gd name="connsiteY11" fmla="*/ 718631 h 1169564"/>
                <a:gd name="connsiteX0" fmla="*/ 4648 w 1160451"/>
                <a:gd name="connsiteY0" fmla="*/ 515431 h 1169564"/>
                <a:gd name="connsiteX1" fmla="*/ 23698 w 1160451"/>
                <a:gd name="connsiteY1" fmla="*/ 382081 h 1169564"/>
                <a:gd name="connsiteX2" fmla="*/ 188798 w 1160451"/>
                <a:gd name="connsiteY2" fmla="*/ 140781 h 1169564"/>
                <a:gd name="connsiteX3" fmla="*/ 506298 w 1160451"/>
                <a:gd name="connsiteY3" fmla="*/ 1081 h 1169564"/>
                <a:gd name="connsiteX4" fmla="*/ 887298 w 1160451"/>
                <a:gd name="connsiteY4" fmla="*/ 89981 h 1169564"/>
                <a:gd name="connsiteX5" fmla="*/ 1109548 w 1160451"/>
                <a:gd name="connsiteY5" fmla="*/ 331281 h 1169564"/>
                <a:gd name="connsiteX6" fmla="*/ 1160348 w 1160451"/>
                <a:gd name="connsiteY6" fmla="*/ 566231 h 1169564"/>
                <a:gd name="connsiteX7" fmla="*/ 1103198 w 1160451"/>
                <a:gd name="connsiteY7" fmla="*/ 851981 h 1169564"/>
                <a:gd name="connsiteX8" fmla="*/ 855548 w 1160451"/>
                <a:gd name="connsiteY8" fmla="*/ 1074231 h 1169564"/>
                <a:gd name="connsiteX9" fmla="*/ 563448 w 1160451"/>
                <a:gd name="connsiteY9" fmla="*/ 1169481 h 1169564"/>
                <a:gd name="connsiteX10" fmla="*/ 315798 w 1160451"/>
                <a:gd name="connsiteY10" fmla="*/ 1105981 h 1169564"/>
                <a:gd name="connsiteX11" fmla="*/ 4648 w 1160451"/>
                <a:gd name="connsiteY11" fmla="*/ 718631 h 1169564"/>
                <a:gd name="connsiteX0" fmla="*/ 4648 w 1160451"/>
                <a:gd name="connsiteY0" fmla="*/ 515431 h 1169564"/>
                <a:gd name="connsiteX1" fmla="*/ 23698 w 1160451"/>
                <a:gd name="connsiteY1" fmla="*/ 382081 h 1169564"/>
                <a:gd name="connsiteX2" fmla="*/ 188798 w 1160451"/>
                <a:gd name="connsiteY2" fmla="*/ 140781 h 1169564"/>
                <a:gd name="connsiteX3" fmla="*/ 506298 w 1160451"/>
                <a:gd name="connsiteY3" fmla="*/ 1081 h 1169564"/>
                <a:gd name="connsiteX4" fmla="*/ 887298 w 1160451"/>
                <a:gd name="connsiteY4" fmla="*/ 89981 h 1169564"/>
                <a:gd name="connsiteX5" fmla="*/ 1109548 w 1160451"/>
                <a:gd name="connsiteY5" fmla="*/ 331281 h 1169564"/>
                <a:gd name="connsiteX6" fmla="*/ 1160348 w 1160451"/>
                <a:gd name="connsiteY6" fmla="*/ 566231 h 1169564"/>
                <a:gd name="connsiteX7" fmla="*/ 1103198 w 1160451"/>
                <a:gd name="connsiteY7" fmla="*/ 851981 h 1169564"/>
                <a:gd name="connsiteX8" fmla="*/ 855548 w 1160451"/>
                <a:gd name="connsiteY8" fmla="*/ 1074231 h 1169564"/>
                <a:gd name="connsiteX9" fmla="*/ 563448 w 1160451"/>
                <a:gd name="connsiteY9" fmla="*/ 1169481 h 1169564"/>
                <a:gd name="connsiteX10" fmla="*/ 315798 w 1160451"/>
                <a:gd name="connsiteY10" fmla="*/ 1105981 h 1169564"/>
                <a:gd name="connsiteX11" fmla="*/ 131648 w 1160451"/>
                <a:gd name="connsiteY11" fmla="*/ 877381 h 1169564"/>
                <a:gd name="connsiteX12" fmla="*/ 4648 w 1160451"/>
                <a:gd name="connsiteY12" fmla="*/ 718631 h 1169564"/>
                <a:gd name="connsiteX0" fmla="*/ 4648 w 1160451"/>
                <a:gd name="connsiteY0" fmla="*/ 515431 h 1169564"/>
                <a:gd name="connsiteX1" fmla="*/ 23698 w 1160451"/>
                <a:gd name="connsiteY1" fmla="*/ 382081 h 1169564"/>
                <a:gd name="connsiteX2" fmla="*/ 188798 w 1160451"/>
                <a:gd name="connsiteY2" fmla="*/ 140781 h 1169564"/>
                <a:gd name="connsiteX3" fmla="*/ 506298 w 1160451"/>
                <a:gd name="connsiteY3" fmla="*/ 1081 h 1169564"/>
                <a:gd name="connsiteX4" fmla="*/ 887298 w 1160451"/>
                <a:gd name="connsiteY4" fmla="*/ 89981 h 1169564"/>
                <a:gd name="connsiteX5" fmla="*/ 1109548 w 1160451"/>
                <a:gd name="connsiteY5" fmla="*/ 331281 h 1169564"/>
                <a:gd name="connsiteX6" fmla="*/ 1160348 w 1160451"/>
                <a:gd name="connsiteY6" fmla="*/ 566231 h 1169564"/>
                <a:gd name="connsiteX7" fmla="*/ 1103198 w 1160451"/>
                <a:gd name="connsiteY7" fmla="*/ 851981 h 1169564"/>
                <a:gd name="connsiteX8" fmla="*/ 855548 w 1160451"/>
                <a:gd name="connsiteY8" fmla="*/ 1074231 h 1169564"/>
                <a:gd name="connsiteX9" fmla="*/ 563448 w 1160451"/>
                <a:gd name="connsiteY9" fmla="*/ 1169481 h 1169564"/>
                <a:gd name="connsiteX10" fmla="*/ 315798 w 1160451"/>
                <a:gd name="connsiteY10" fmla="*/ 1105981 h 1169564"/>
                <a:gd name="connsiteX11" fmla="*/ 118948 w 1160451"/>
                <a:gd name="connsiteY11" fmla="*/ 896431 h 1169564"/>
                <a:gd name="connsiteX12" fmla="*/ 4648 w 1160451"/>
                <a:gd name="connsiteY12" fmla="*/ 718631 h 1169564"/>
                <a:gd name="connsiteX0" fmla="*/ 4648 w 1160451"/>
                <a:gd name="connsiteY0" fmla="*/ 515431 h 1169558"/>
                <a:gd name="connsiteX1" fmla="*/ 23698 w 1160451"/>
                <a:gd name="connsiteY1" fmla="*/ 382081 h 1169558"/>
                <a:gd name="connsiteX2" fmla="*/ 188798 w 1160451"/>
                <a:gd name="connsiteY2" fmla="*/ 140781 h 1169558"/>
                <a:gd name="connsiteX3" fmla="*/ 506298 w 1160451"/>
                <a:gd name="connsiteY3" fmla="*/ 1081 h 1169558"/>
                <a:gd name="connsiteX4" fmla="*/ 887298 w 1160451"/>
                <a:gd name="connsiteY4" fmla="*/ 89981 h 1169558"/>
                <a:gd name="connsiteX5" fmla="*/ 1109548 w 1160451"/>
                <a:gd name="connsiteY5" fmla="*/ 331281 h 1169558"/>
                <a:gd name="connsiteX6" fmla="*/ 1160348 w 1160451"/>
                <a:gd name="connsiteY6" fmla="*/ 566231 h 1169558"/>
                <a:gd name="connsiteX7" fmla="*/ 1103198 w 1160451"/>
                <a:gd name="connsiteY7" fmla="*/ 851981 h 1169558"/>
                <a:gd name="connsiteX8" fmla="*/ 899998 w 1160451"/>
                <a:gd name="connsiteY8" fmla="*/ 1067881 h 1169558"/>
                <a:gd name="connsiteX9" fmla="*/ 563448 w 1160451"/>
                <a:gd name="connsiteY9" fmla="*/ 1169481 h 1169558"/>
                <a:gd name="connsiteX10" fmla="*/ 315798 w 1160451"/>
                <a:gd name="connsiteY10" fmla="*/ 1105981 h 1169558"/>
                <a:gd name="connsiteX11" fmla="*/ 118948 w 1160451"/>
                <a:gd name="connsiteY11" fmla="*/ 896431 h 1169558"/>
                <a:gd name="connsiteX12" fmla="*/ 4648 w 1160451"/>
                <a:gd name="connsiteY12" fmla="*/ 718631 h 1169558"/>
                <a:gd name="connsiteX0" fmla="*/ 4648 w 1160451"/>
                <a:gd name="connsiteY0" fmla="*/ 515431 h 1169558"/>
                <a:gd name="connsiteX1" fmla="*/ 23698 w 1160451"/>
                <a:gd name="connsiteY1" fmla="*/ 382081 h 1169558"/>
                <a:gd name="connsiteX2" fmla="*/ 188798 w 1160451"/>
                <a:gd name="connsiteY2" fmla="*/ 140781 h 1169558"/>
                <a:gd name="connsiteX3" fmla="*/ 506298 w 1160451"/>
                <a:gd name="connsiteY3" fmla="*/ 1081 h 1169558"/>
                <a:gd name="connsiteX4" fmla="*/ 887298 w 1160451"/>
                <a:gd name="connsiteY4" fmla="*/ 89981 h 1169558"/>
                <a:gd name="connsiteX5" fmla="*/ 1109548 w 1160451"/>
                <a:gd name="connsiteY5" fmla="*/ 331281 h 1169558"/>
                <a:gd name="connsiteX6" fmla="*/ 1160348 w 1160451"/>
                <a:gd name="connsiteY6" fmla="*/ 566231 h 1169558"/>
                <a:gd name="connsiteX7" fmla="*/ 1103198 w 1160451"/>
                <a:gd name="connsiteY7" fmla="*/ 851981 h 1169558"/>
                <a:gd name="connsiteX8" fmla="*/ 899998 w 1160451"/>
                <a:gd name="connsiteY8" fmla="*/ 1067881 h 1169558"/>
                <a:gd name="connsiteX9" fmla="*/ 563448 w 1160451"/>
                <a:gd name="connsiteY9" fmla="*/ 1169481 h 1169558"/>
                <a:gd name="connsiteX10" fmla="*/ 315798 w 1160451"/>
                <a:gd name="connsiteY10" fmla="*/ 1105981 h 1169558"/>
                <a:gd name="connsiteX11" fmla="*/ 118948 w 1160451"/>
                <a:gd name="connsiteY11" fmla="*/ 896431 h 1169558"/>
                <a:gd name="connsiteX12" fmla="*/ 4648 w 1160451"/>
                <a:gd name="connsiteY12" fmla="*/ 718631 h 1169558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06248 w 1160451"/>
                <a:gd name="connsiteY11" fmla="*/ 921831 h 1169622"/>
                <a:gd name="connsiteX12" fmla="*/ 4648 w 1160451"/>
                <a:gd name="connsiteY12" fmla="*/ 718631 h 116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0451" h="1169622">
                  <a:moveTo>
                    <a:pt x="4648" y="515431"/>
                  </a:moveTo>
                  <a:cubicBezTo>
                    <a:pt x="-1173" y="479977"/>
                    <a:pt x="-6994" y="444523"/>
                    <a:pt x="23698" y="382081"/>
                  </a:cubicBezTo>
                  <a:cubicBezTo>
                    <a:pt x="54390" y="319639"/>
                    <a:pt x="108365" y="204281"/>
                    <a:pt x="188798" y="140781"/>
                  </a:cubicBezTo>
                  <a:cubicBezTo>
                    <a:pt x="269231" y="77281"/>
                    <a:pt x="389881" y="9548"/>
                    <a:pt x="506298" y="1081"/>
                  </a:cubicBezTo>
                  <a:cubicBezTo>
                    <a:pt x="622715" y="-7386"/>
                    <a:pt x="786756" y="34948"/>
                    <a:pt x="887298" y="89981"/>
                  </a:cubicBezTo>
                  <a:cubicBezTo>
                    <a:pt x="987840" y="145014"/>
                    <a:pt x="1064040" y="251906"/>
                    <a:pt x="1109548" y="331281"/>
                  </a:cubicBezTo>
                  <a:cubicBezTo>
                    <a:pt x="1155056" y="410656"/>
                    <a:pt x="1161406" y="479448"/>
                    <a:pt x="1160348" y="566231"/>
                  </a:cubicBezTo>
                  <a:cubicBezTo>
                    <a:pt x="1159290" y="653014"/>
                    <a:pt x="1146590" y="768373"/>
                    <a:pt x="1103198" y="851981"/>
                  </a:cubicBezTo>
                  <a:cubicBezTo>
                    <a:pt x="1059806" y="935589"/>
                    <a:pt x="1000540" y="1013906"/>
                    <a:pt x="899998" y="1067881"/>
                  </a:cubicBezTo>
                  <a:cubicBezTo>
                    <a:pt x="780406" y="1121856"/>
                    <a:pt x="636473" y="1172656"/>
                    <a:pt x="563448" y="1169481"/>
                  </a:cubicBezTo>
                  <a:cubicBezTo>
                    <a:pt x="480898" y="1148314"/>
                    <a:pt x="442798" y="1171598"/>
                    <a:pt x="315798" y="1105981"/>
                  </a:cubicBezTo>
                  <a:cubicBezTo>
                    <a:pt x="199381" y="1036131"/>
                    <a:pt x="171865" y="1010731"/>
                    <a:pt x="106248" y="921831"/>
                  </a:cubicBezTo>
                  <a:cubicBezTo>
                    <a:pt x="55448" y="837164"/>
                    <a:pt x="42748" y="777898"/>
                    <a:pt x="4648" y="718631"/>
                  </a:cubicBezTo>
                </a:path>
              </a:pathLst>
            </a:custGeom>
            <a:solidFill>
              <a:srgbClr val="A6A6A6"/>
            </a:solidFill>
            <a:ln>
              <a:noFill/>
            </a:ln>
            <a:effectLst>
              <a:glow rad="711200">
                <a:srgbClr val="FFFF00">
                  <a:alpha val="62000"/>
                </a:srgbClr>
              </a:glow>
              <a:softEdge rad="2667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20823218" flipH="1">
              <a:off x="5675086" y="1983879"/>
              <a:ext cx="1160451" cy="1169622"/>
            </a:xfrm>
            <a:custGeom>
              <a:avLst/>
              <a:gdLst>
                <a:gd name="connsiteX0" fmla="*/ 4648 w 1160451"/>
                <a:gd name="connsiteY0" fmla="*/ 515431 h 892372"/>
                <a:gd name="connsiteX1" fmla="*/ 23698 w 1160451"/>
                <a:gd name="connsiteY1" fmla="*/ 382081 h 892372"/>
                <a:gd name="connsiteX2" fmla="*/ 188798 w 1160451"/>
                <a:gd name="connsiteY2" fmla="*/ 140781 h 892372"/>
                <a:gd name="connsiteX3" fmla="*/ 506298 w 1160451"/>
                <a:gd name="connsiteY3" fmla="*/ 1081 h 892372"/>
                <a:gd name="connsiteX4" fmla="*/ 887298 w 1160451"/>
                <a:gd name="connsiteY4" fmla="*/ 89981 h 892372"/>
                <a:gd name="connsiteX5" fmla="*/ 1109548 w 1160451"/>
                <a:gd name="connsiteY5" fmla="*/ 331281 h 892372"/>
                <a:gd name="connsiteX6" fmla="*/ 1160348 w 1160451"/>
                <a:gd name="connsiteY6" fmla="*/ 566231 h 892372"/>
                <a:gd name="connsiteX7" fmla="*/ 1103198 w 1160451"/>
                <a:gd name="connsiteY7" fmla="*/ 851981 h 892372"/>
                <a:gd name="connsiteX8" fmla="*/ 1065098 w 1160451"/>
                <a:gd name="connsiteY8" fmla="*/ 883731 h 892372"/>
                <a:gd name="connsiteX0" fmla="*/ 4648 w 1160451"/>
                <a:gd name="connsiteY0" fmla="*/ 515431 h 1055779"/>
                <a:gd name="connsiteX1" fmla="*/ 23698 w 1160451"/>
                <a:gd name="connsiteY1" fmla="*/ 382081 h 1055779"/>
                <a:gd name="connsiteX2" fmla="*/ 188798 w 1160451"/>
                <a:gd name="connsiteY2" fmla="*/ 140781 h 1055779"/>
                <a:gd name="connsiteX3" fmla="*/ 506298 w 1160451"/>
                <a:gd name="connsiteY3" fmla="*/ 1081 h 1055779"/>
                <a:gd name="connsiteX4" fmla="*/ 887298 w 1160451"/>
                <a:gd name="connsiteY4" fmla="*/ 89981 h 1055779"/>
                <a:gd name="connsiteX5" fmla="*/ 1109548 w 1160451"/>
                <a:gd name="connsiteY5" fmla="*/ 331281 h 1055779"/>
                <a:gd name="connsiteX6" fmla="*/ 1160348 w 1160451"/>
                <a:gd name="connsiteY6" fmla="*/ 566231 h 1055779"/>
                <a:gd name="connsiteX7" fmla="*/ 1103198 w 1160451"/>
                <a:gd name="connsiteY7" fmla="*/ 851981 h 1055779"/>
                <a:gd name="connsiteX8" fmla="*/ 912698 w 1160451"/>
                <a:gd name="connsiteY8" fmla="*/ 1055181 h 1055779"/>
                <a:gd name="connsiteX0" fmla="*/ 4648 w 1206305"/>
                <a:gd name="connsiteY0" fmla="*/ 515431 h 854904"/>
                <a:gd name="connsiteX1" fmla="*/ 23698 w 1206305"/>
                <a:gd name="connsiteY1" fmla="*/ 382081 h 854904"/>
                <a:gd name="connsiteX2" fmla="*/ 188798 w 1206305"/>
                <a:gd name="connsiteY2" fmla="*/ 140781 h 854904"/>
                <a:gd name="connsiteX3" fmla="*/ 506298 w 1206305"/>
                <a:gd name="connsiteY3" fmla="*/ 1081 h 854904"/>
                <a:gd name="connsiteX4" fmla="*/ 887298 w 1206305"/>
                <a:gd name="connsiteY4" fmla="*/ 89981 h 854904"/>
                <a:gd name="connsiteX5" fmla="*/ 1109548 w 1206305"/>
                <a:gd name="connsiteY5" fmla="*/ 331281 h 854904"/>
                <a:gd name="connsiteX6" fmla="*/ 1160348 w 1206305"/>
                <a:gd name="connsiteY6" fmla="*/ 566231 h 854904"/>
                <a:gd name="connsiteX7" fmla="*/ 1103198 w 1206305"/>
                <a:gd name="connsiteY7" fmla="*/ 851981 h 854904"/>
                <a:gd name="connsiteX8" fmla="*/ 4648 w 1206305"/>
                <a:gd name="connsiteY8" fmla="*/ 718631 h 854904"/>
                <a:gd name="connsiteX0" fmla="*/ 4648 w 1162743"/>
                <a:gd name="connsiteY0" fmla="*/ 515431 h 869832"/>
                <a:gd name="connsiteX1" fmla="*/ 23698 w 1162743"/>
                <a:gd name="connsiteY1" fmla="*/ 382081 h 869832"/>
                <a:gd name="connsiteX2" fmla="*/ 188798 w 1162743"/>
                <a:gd name="connsiteY2" fmla="*/ 140781 h 869832"/>
                <a:gd name="connsiteX3" fmla="*/ 506298 w 1162743"/>
                <a:gd name="connsiteY3" fmla="*/ 1081 h 869832"/>
                <a:gd name="connsiteX4" fmla="*/ 887298 w 1162743"/>
                <a:gd name="connsiteY4" fmla="*/ 89981 h 869832"/>
                <a:gd name="connsiteX5" fmla="*/ 1109548 w 1162743"/>
                <a:gd name="connsiteY5" fmla="*/ 331281 h 869832"/>
                <a:gd name="connsiteX6" fmla="*/ 1160348 w 1162743"/>
                <a:gd name="connsiteY6" fmla="*/ 566231 h 869832"/>
                <a:gd name="connsiteX7" fmla="*/ 1103198 w 1162743"/>
                <a:gd name="connsiteY7" fmla="*/ 851981 h 869832"/>
                <a:gd name="connsiteX8" fmla="*/ 684098 w 1162743"/>
                <a:gd name="connsiteY8" fmla="*/ 826581 h 869832"/>
                <a:gd name="connsiteX9" fmla="*/ 4648 w 1162743"/>
                <a:gd name="connsiteY9" fmla="*/ 718631 h 869832"/>
                <a:gd name="connsiteX0" fmla="*/ 4648 w 1160451"/>
                <a:gd name="connsiteY0" fmla="*/ 515431 h 1076328"/>
                <a:gd name="connsiteX1" fmla="*/ 23698 w 1160451"/>
                <a:gd name="connsiteY1" fmla="*/ 382081 h 1076328"/>
                <a:gd name="connsiteX2" fmla="*/ 188798 w 1160451"/>
                <a:gd name="connsiteY2" fmla="*/ 140781 h 1076328"/>
                <a:gd name="connsiteX3" fmla="*/ 506298 w 1160451"/>
                <a:gd name="connsiteY3" fmla="*/ 1081 h 1076328"/>
                <a:gd name="connsiteX4" fmla="*/ 887298 w 1160451"/>
                <a:gd name="connsiteY4" fmla="*/ 89981 h 1076328"/>
                <a:gd name="connsiteX5" fmla="*/ 1109548 w 1160451"/>
                <a:gd name="connsiteY5" fmla="*/ 331281 h 1076328"/>
                <a:gd name="connsiteX6" fmla="*/ 1160348 w 1160451"/>
                <a:gd name="connsiteY6" fmla="*/ 566231 h 1076328"/>
                <a:gd name="connsiteX7" fmla="*/ 1103198 w 1160451"/>
                <a:gd name="connsiteY7" fmla="*/ 851981 h 1076328"/>
                <a:gd name="connsiteX8" fmla="*/ 855548 w 1160451"/>
                <a:gd name="connsiteY8" fmla="*/ 1074231 h 1076328"/>
                <a:gd name="connsiteX9" fmla="*/ 4648 w 1160451"/>
                <a:gd name="connsiteY9" fmla="*/ 718631 h 1076328"/>
                <a:gd name="connsiteX0" fmla="*/ 4648 w 1160451"/>
                <a:gd name="connsiteY0" fmla="*/ 515431 h 1074786"/>
                <a:gd name="connsiteX1" fmla="*/ 23698 w 1160451"/>
                <a:gd name="connsiteY1" fmla="*/ 382081 h 1074786"/>
                <a:gd name="connsiteX2" fmla="*/ 188798 w 1160451"/>
                <a:gd name="connsiteY2" fmla="*/ 140781 h 1074786"/>
                <a:gd name="connsiteX3" fmla="*/ 506298 w 1160451"/>
                <a:gd name="connsiteY3" fmla="*/ 1081 h 1074786"/>
                <a:gd name="connsiteX4" fmla="*/ 887298 w 1160451"/>
                <a:gd name="connsiteY4" fmla="*/ 89981 h 1074786"/>
                <a:gd name="connsiteX5" fmla="*/ 1109548 w 1160451"/>
                <a:gd name="connsiteY5" fmla="*/ 331281 h 1074786"/>
                <a:gd name="connsiteX6" fmla="*/ 1160348 w 1160451"/>
                <a:gd name="connsiteY6" fmla="*/ 566231 h 1074786"/>
                <a:gd name="connsiteX7" fmla="*/ 1103198 w 1160451"/>
                <a:gd name="connsiteY7" fmla="*/ 851981 h 1074786"/>
                <a:gd name="connsiteX8" fmla="*/ 855548 w 1160451"/>
                <a:gd name="connsiteY8" fmla="*/ 1074231 h 1074786"/>
                <a:gd name="connsiteX9" fmla="*/ 461848 w 1160451"/>
                <a:gd name="connsiteY9" fmla="*/ 909131 h 1074786"/>
                <a:gd name="connsiteX10" fmla="*/ 4648 w 1160451"/>
                <a:gd name="connsiteY10" fmla="*/ 718631 h 1074786"/>
                <a:gd name="connsiteX0" fmla="*/ 4648 w 1160451"/>
                <a:gd name="connsiteY0" fmla="*/ 515431 h 1183667"/>
                <a:gd name="connsiteX1" fmla="*/ 23698 w 1160451"/>
                <a:gd name="connsiteY1" fmla="*/ 382081 h 1183667"/>
                <a:gd name="connsiteX2" fmla="*/ 188798 w 1160451"/>
                <a:gd name="connsiteY2" fmla="*/ 140781 h 1183667"/>
                <a:gd name="connsiteX3" fmla="*/ 506298 w 1160451"/>
                <a:gd name="connsiteY3" fmla="*/ 1081 h 1183667"/>
                <a:gd name="connsiteX4" fmla="*/ 887298 w 1160451"/>
                <a:gd name="connsiteY4" fmla="*/ 89981 h 1183667"/>
                <a:gd name="connsiteX5" fmla="*/ 1109548 w 1160451"/>
                <a:gd name="connsiteY5" fmla="*/ 331281 h 1183667"/>
                <a:gd name="connsiteX6" fmla="*/ 1160348 w 1160451"/>
                <a:gd name="connsiteY6" fmla="*/ 566231 h 1183667"/>
                <a:gd name="connsiteX7" fmla="*/ 1103198 w 1160451"/>
                <a:gd name="connsiteY7" fmla="*/ 851981 h 1183667"/>
                <a:gd name="connsiteX8" fmla="*/ 855548 w 1160451"/>
                <a:gd name="connsiteY8" fmla="*/ 1074231 h 1183667"/>
                <a:gd name="connsiteX9" fmla="*/ 563448 w 1160451"/>
                <a:gd name="connsiteY9" fmla="*/ 1169481 h 1183667"/>
                <a:gd name="connsiteX10" fmla="*/ 4648 w 1160451"/>
                <a:gd name="connsiteY10" fmla="*/ 718631 h 1183667"/>
                <a:gd name="connsiteX0" fmla="*/ 4648 w 1160451"/>
                <a:gd name="connsiteY0" fmla="*/ 515431 h 1169564"/>
                <a:gd name="connsiteX1" fmla="*/ 23698 w 1160451"/>
                <a:gd name="connsiteY1" fmla="*/ 382081 h 1169564"/>
                <a:gd name="connsiteX2" fmla="*/ 188798 w 1160451"/>
                <a:gd name="connsiteY2" fmla="*/ 140781 h 1169564"/>
                <a:gd name="connsiteX3" fmla="*/ 506298 w 1160451"/>
                <a:gd name="connsiteY3" fmla="*/ 1081 h 1169564"/>
                <a:gd name="connsiteX4" fmla="*/ 887298 w 1160451"/>
                <a:gd name="connsiteY4" fmla="*/ 89981 h 1169564"/>
                <a:gd name="connsiteX5" fmla="*/ 1109548 w 1160451"/>
                <a:gd name="connsiteY5" fmla="*/ 331281 h 1169564"/>
                <a:gd name="connsiteX6" fmla="*/ 1160348 w 1160451"/>
                <a:gd name="connsiteY6" fmla="*/ 566231 h 1169564"/>
                <a:gd name="connsiteX7" fmla="*/ 1103198 w 1160451"/>
                <a:gd name="connsiteY7" fmla="*/ 851981 h 1169564"/>
                <a:gd name="connsiteX8" fmla="*/ 855548 w 1160451"/>
                <a:gd name="connsiteY8" fmla="*/ 1074231 h 1169564"/>
                <a:gd name="connsiteX9" fmla="*/ 563448 w 1160451"/>
                <a:gd name="connsiteY9" fmla="*/ 1169481 h 1169564"/>
                <a:gd name="connsiteX10" fmla="*/ 417398 w 1160451"/>
                <a:gd name="connsiteY10" fmla="*/ 1055181 h 1169564"/>
                <a:gd name="connsiteX11" fmla="*/ 4648 w 1160451"/>
                <a:gd name="connsiteY11" fmla="*/ 718631 h 1169564"/>
                <a:gd name="connsiteX0" fmla="*/ 4648 w 1160451"/>
                <a:gd name="connsiteY0" fmla="*/ 515431 h 1169564"/>
                <a:gd name="connsiteX1" fmla="*/ 23698 w 1160451"/>
                <a:gd name="connsiteY1" fmla="*/ 382081 h 1169564"/>
                <a:gd name="connsiteX2" fmla="*/ 188798 w 1160451"/>
                <a:gd name="connsiteY2" fmla="*/ 140781 h 1169564"/>
                <a:gd name="connsiteX3" fmla="*/ 506298 w 1160451"/>
                <a:gd name="connsiteY3" fmla="*/ 1081 h 1169564"/>
                <a:gd name="connsiteX4" fmla="*/ 887298 w 1160451"/>
                <a:gd name="connsiteY4" fmla="*/ 89981 h 1169564"/>
                <a:gd name="connsiteX5" fmla="*/ 1109548 w 1160451"/>
                <a:gd name="connsiteY5" fmla="*/ 331281 h 1169564"/>
                <a:gd name="connsiteX6" fmla="*/ 1160348 w 1160451"/>
                <a:gd name="connsiteY6" fmla="*/ 566231 h 1169564"/>
                <a:gd name="connsiteX7" fmla="*/ 1103198 w 1160451"/>
                <a:gd name="connsiteY7" fmla="*/ 851981 h 1169564"/>
                <a:gd name="connsiteX8" fmla="*/ 855548 w 1160451"/>
                <a:gd name="connsiteY8" fmla="*/ 1074231 h 1169564"/>
                <a:gd name="connsiteX9" fmla="*/ 563448 w 1160451"/>
                <a:gd name="connsiteY9" fmla="*/ 1169481 h 1169564"/>
                <a:gd name="connsiteX10" fmla="*/ 315798 w 1160451"/>
                <a:gd name="connsiteY10" fmla="*/ 1105981 h 1169564"/>
                <a:gd name="connsiteX11" fmla="*/ 4648 w 1160451"/>
                <a:gd name="connsiteY11" fmla="*/ 718631 h 1169564"/>
                <a:gd name="connsiteX0" fmla="*/ 4648 w 1160451"/>
                <a:gd name="connsiteY0" fmla="*/ 515431 h 1169564"/>
                <a:gd name="connsiteX1" fmla="*/ 23698 w 1160451"/>
                <a:gd name="connsiteY1" fmla="*/ 382081 h 1169564"/>
                <a:gd name="connsiteX2" fmla="*/ 188798 w 1160451"/>
                <a:gd name="connsiteY2" fmla="*/ 140781 h 1169564"/>
                <a:gd name="connsiteX3" fmla="*/ 506298 w 1160451"/>
                <a:gd name="connsiteY3" fmla="*/ 1081 h 1169564"/>
                <a:gd name="connsiteX4" fmla="*/ 887298 w 1160451"/>
                <a:gd name="connsiteY4" fmla="*/ 89981 h 1169564"/>
                <a:gd name="connsiteX5" fmla="*/ 1109548 w 1160451"/>
                <a:gd name="connsiteY5" fmla="*/ 331281 h 1169564"/>
                <a:gd name="connsiteX6" fmla="*/ 1160348 w 1160451"/>
                <a:gd name="connsiteY6" fmla="*/ 566231 h 1169564"/>
                <a:gd name="connsiteX7" fmla="*/ 1103198 w 1160451"/>
                <a:gd name="connsiteY7" fmla="*/ 851981 h 1169564"/>
                <a:gd name="connsiteX8" fmla="*/ 855548 w 1160451"/>
                <a:gd name="connsiteY8" fmla="*/ 1074231 h 1169564"/>
                <a:gd name="connsiteX9" fmla="*/ 563448 w 1160451"/>
                <a:gd name="connsiteY9" fmla="*/ 1169481 h 1169564"/>
                <a:gd name="connsiteX10" fmla="*/ 315798 w 1160451"/>
                <a:gd name="connsiteY10" fmla="*/ 1105981 h 1169564"/>
                <a:gd name="connsiteX11" fmla="*/ 131648 w 1160451"/>
                <a:gd name="connsiteY11" fmla="*/ 877381 h 1169564"/>
                <a:gd name="connsiteX12" fmla="*/ 4648 w 1160451"/>
                <a:gd name="connsiteY12" fmla="*/ 718631 h 1169564"/>
                <a:gd name="connsiteX0" fmla="*/ 4648 w 1160451"/>
                <a:gd name="connsiteY0" fmla="*/ 515431 h 1169564"/>
                <a:gd name="connsiteX1" fmla="*/ 23698 w 1160451"/>
                <a:gd name="connsiteY1" fmla="*/ 382081 h 1169564"/>
                <a:gd name="connsiteX2" fmla="*/ 188798 w 1160451"/>
                <a:gd name="connsiteY2" fmla="*/ 140781 h 1169564"/>
                <a:gd name="connsiteX3" fmla="*/ 506298 w 1160451"/>
                <a:gd name="connsiteY3" fmla="*/ 1081 h 1169564"/>
                <a:gd name="connsiteX4" fmla="*/ 887298 w 1160451"/>
                <a:gd name="connsiteY4" fmla="*/ 89981 h 1169564"/>
                <a:gd name="connsiteX5" fmla="*/ 1109548 w 1160451"/>
                <a:gd name="connsiteY5" fmla="*/ 331281 h 1169564"/>
                <a:gd name="connsiteX6" fmla="*/ 1160348 w 1160451"/>
                <a:gd name="connsiteY6" fmla="*/ 566231 h 1169564"/>
                <a:gd name="connsiteX7" fmla="*/ 1103198 w 1160451"/>
                <a:gd name="connsiteY7" fmla="*/ 851981 h 1169564"/>
                <a:gd name="connsiteX8" fmla="*/ 855548 w 1160451"/>
                <a:gd name="connsiteY8" fmla="*/ 1074231 h 1169564"/>
                <a:gd name="connsiteX9" fmla="*/ 563448 w 1160451"/>
                <a:gd name="connsiteY9" fmla="*/ 1169481 h 1169564"/>
                <a:gd name="connsiteX10" fmla="*/ 315798 w 1160451"/>
                <a:gd name="connsiteY10" fmla="*/ 1105981 h 1169564"/>
                <a:gd name="connsiteX11" fmla="*/ 118948 w 1160451"/>
                <a:gd name="connsiteY11" fmla="*/ 896431 h 1169564"/>
                <a:gd name="connsiteX12" fmla="*/ 4648 w 1160451"/>
                <a:gd name="connsiteY12" fmla="*/ 718631 h 1169564"/>
                <a:gd name="connsiteX0" fmla="*/ 4648 w 1160451"/>
                <a:gd name="connsiteY0" fmla="*/ 515431 h 1169558"/>
                <a:gd name="connsiteX1" fmla="*/ 23698 w 1160451"/>
                <a:gd name="connsiteY1" fmla="*/ 382081 h 1169558"/>
                <a:gd name="connsiteX2" fmla="*/ 188798 w 1160451"/>
                <a:gd name="connsiteY2" fmla="*/ 140781 h 1169558"/>
                <a:gd name="connsiteX3" fmla="*/ 506298 w 1160451"/>
                <a:gd name="connsiteY3" fmla="*/ 1081 h 1169558"/>
                <a:gd name="connsiteX4" fmla="*/ 887298 w 1160451"/>
                <a:gd name="connsiteY4" fmla="*/ 89981 h 1169558"/>
                <a:gd name="connsiteX5" fmla="*/ 1109548 w 1160451"/>
                <a:gd name="connsiteY5" fmla="*/ 331281 h 1169558"/>
                <a:gd name="connsiteX6" fmla="*/ 1160348 w 1160451"/>
                <a:gd name="connsiteY6" fmla="*/ 566231 h 1169558"/>
                <a:gd name="connsiteX7" fmla="*/ 1103198 w 1160451"/>
                <a:gd name="connsiteY7" fmla="*/ 851981 h 1169558"/>
                <a:gd name="connsiteX8" fmla="*/ 899998 w 1160451"/>
                <a:gd name="connsiteY8" fmla="*/ 1067881 h 1169558"/>
                <a:gd name="connsiteX9" fmla="*/ 563448 w 1160451"/>
                <a:gd name="connsiteY9" fmla="*/ 1169481 h 1169558"/>
                <a:gd name="connsiteX10" fmla="*/ 315798 w 1160451"/>
                <a:gd name="connsiteY10" fmla="*/ 1105981 h 1169558"/>
                <a:gd name="connsiteX11" fmla="*/ 118948 w 1160451"/>
                <a:gd name="connsiteY11" fmla="*/ 896431 h 1169558"/>
                <a:gd name="connsiteX12" fmla="*/ 4648 w 1160451"/>
                <a:gd name="connsiteY12" fmla="*/ 718631 h 1169558"/>
                <a:gd name="connsiteX0" fmla="*/ 4648 w 1160451"/>
                <a:gd name="connsiteY0" fmla="*/ 515431 h 1169558"/>
                <a:gd name="connsiteX1" fmla="*/ 23698 w 1160451"/>
                <a:gd name="connsiteY1" fmla="*/ 382081 h 1169558"/>
                <a:gd name="connsiteX2" fmla="*/ 188798 w 1160451"/>
                <a:gd name="connsiteY2" fmla="*/ 140781 h 1169558"/>
                <a:gd name="connsiteX3" fmla="*/ 506298 w 1160451"/>
                <a:gd name="connsiteY3" fmla="*/ 1081 h 1169558"/>
                <a:gd name="connsiteX4" fmla="*/ 887298 w 1160451"/>
                <a:gd name="connsiteY4" fmla="*/ 89981 h 1169558"/>
                <a:gd name="connsiteX5" fmla="*/ 1109548 w 1160451"/>
                <a:gd name="connsiteY5" fmla="*/ 331281 h 1169558"/>
                <a:gd name="connsiteX6" fmla="*/ 1160348 w 1160451"/>
                <a:gd name="connsiteY6" fmla="*/ 566231 h 1169558"/>
                <a:gd name="connsiteX7" fmla="*/ 1103198 w 1160451"/>
                <a:gd name="connsiteY7" fmla="*/ 851981 h 1169558"/>
                <a:gd name="connsiteX8" fmla="*/ 899998 w 1160451"/>
                <a:gd name="connsiteY8" fmla="*/ 1067881 h 1169558"/>
                <a:gd name="connsiteX9" fmla="*/ 563448 w 1160451"/>
                <a:gd name="connsiteY9" fmla="*/ 1169481 h 1169558"/>
                <a:gd name="connsiteX10" fmla="*/ 315798 w 1160451"/>
                <a:gd name="connsiteY10" fmla="*/ 1105981 h 1169558"/>
                <a:gd name="connsiteX11" fmla="*/ 118948 w 1160451"/>
                <a:gd name="connsiteY11" fmla="*/ 896431 h 1169558"/>
                <a:gd name="connsiteX12" fmla="*/ 4648 w 1160451"/>
                <a:gd name="connsiteY12" fmla="*/ 718631 h 1169558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18948 w 1160451"/>
                <a:gd name="connsiteY11" fmla="*/ 896431 h 1169622"/>
                <a:gd name="connsiteX12" fmla="*/ 4648 w 1160451"/>
                <a:gd name="connsiteY12" fmla="*/ 718631 h 1169622"/>
                <a:gd name="connsiteX0" fmla="*/ 4648 w 1160451"/>
                <a:gd name="connsiteY0" fmla="*/ 515431 h 1169622"/>
                <a:gd name="connsiteX1" fmla="*/ 23698 w 1160451"/>
                <a:gd name="connsiteY1" fmla="*/ 382081 h 1169622"/>
                <a:gd name="connsiteX2" fmla="*/ 188798 w 1160451"/>
                <a:gd name="connsiteY2" fmla="*/ 140781 h 1169622"/>
                <a:gd name="connsiteX3" fmla="*/ 506298 w 1160451"/>
                <a:gd name="connsiteY3" fmla="*/ 1081 h 1169622"/>
                <a:gd name="connsiteX4" fmla="*/ 887298 w 1160451"/>
                <a:gd name="connsiteY4" fmla="*/ 89981 h 1169622"/>
                <a:gd name="connsiteX5" fmla="*/ 1109548 w 1160451"/>
                <a:gd name="connsiteY5" fmla="*/ 331281 h 1169622"/>
                <a:gd name="connsiteX6" fmla="*/ 1160348 w 1160451"/>
                <a:gd name="connsiteY6" fmla="*/ 566231 h 1169622"/>
                <a:gd name="connsiteX7" fmla="*/ 1103198 w 1160451"/>
                <a:gd name="connsiteY7" fmla="*/ 851981 h 1169622"/>
                <a:gd name="connsiteX8" fmla="*/ 899998 w 1160451"/>
                <a:gd name="connsiteY8" fmla="*/ 1067881 h 1169622"/>
                <a:gd name="connsiteX9" fmla="*/ 563448 w 1160451"/>
                <a:gd name="connsiteY9" fmla="*/ 1169481 h 1169622"/>
                <a:gd name="connsiteX10" fmla="*/ 315798 w 1160451"/>
                <a:gd name="connsiteY10" fmla="*/ 1105981 h 1169622"/>
                <a:gd name="connsiteX11" fmla="*/ 106248 w 1160451"/>
                <a:gd name="connsiteY11" fmla="*/ 921831 h 1169622"/>
                <a:gd name="connsiteX12" fmla="*/ 4648 w 1160451"/>
                <a:gd name="connsiteY12" fmla="*/ 718631 h 116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0451" h="1169622">
                  <a:moveTo>
                    <a:pt x="4648" y="515431"/>
                  </a:moveTo>
                  <a:cubicBezTo>
                    <a:pt x="-1173" y="479977"/>
                    <a:pt x="-6994" y="444523"/>
                    <a:pt x="23698" y="382081"/>
                  </a:cubicBezTo>
                  <a:cubicBezTo>
                    <a:pt x="54390" y="319639"/>
                    <a:pt x="108365" y="204281"/>
                    <a:pt x="188798" y="140781"/>
                  </a:cubicBezTo>
                  <a:cubicBezTo>
                    <a:pt x="269231" y="77281"/>
                    <a:pt x="389881" y="9548"/>
                    <a:pt x="506298" y="1081"/>
                  </a:cubicBezTo>
                  <a:cubicBezTo>
                    <a:pt x="622715" y="-7386"/>
                    <a:pt x="786756" y="34948"/>
                    <a:pt x="887298" y="89981"/>
                  </a:cubicBezTo>
                  <a:cubicBezTo>
                    <a:pt x="987840" y="145014"/>
                    <a:pt x="1064040" y="251906"/>
                    <a:pt x="1109548" y="331281"/>
                  </a:cubicBezTo>
                  <a:cubicBezTo>
                    <a:pt x="1155056" y="410656"/>
                    <a:pt x="1161406" y="479448"/>
                    <a:pt x="1160348" y="566231"/>
                  </a:cubicBezTo>
                  <a:cubicBezTo>
                    <a:pt x="1159290" y="653014"/>
                    <a:pt x="1146590" y="768373"/>
                    <a:pt x="1103198" y="851981"/>
                  </a:cubicBezTo>
                  <a:cubicBezTo>
                    <a:pt x="1059806" y="935589"/>
                    <a:pt x="1000540" y="1013906"/>
                    <a:pt x="899998" y="1067881"/>
                  </a:cubicBezTo>
                  <a:cubicBezTo>
                    <a:pt x="780406" y="1121856"/>
                    <a:pt x="636473" y="1172656"/>
                    <a:pt x="563448" y="1169481"/>
                  </a:cubicBezTo>
                  <a:cubicBezTo>
                    <a:pt x="480898" y="1148314"/>
                    <a:pt x="442798" y="1171598"/>
                    <a:pt x="315798" y="1105981"/>
                  </a:cubicBezTo>
                  <a:cubicBezTo>
                    <a:pt x="199381" y="1036131"/>
                    <a:pt x="171865" y="1010731"/>
                    <a:pt x="106248" y="921831"/>
                  </a:cubicBezTo>
                  <a:cubicBezTo>
                    <a:pt x="55448" y="837164"/>
                    <a:pt x="42748" y="777898"/>
                    <a:pt x="4648" y="718631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glow rad="711200">
                <a:srgbClr val="FFFF00">
                  <a:alpha val="62000"/>
                </a:srgbClr>
              </a:glow>
              <a:softEdge rad="3302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0823218">
              <a:off x="8096600" y="2446727"/>
              <a:ext cx="191317" cy="191317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glow rad="393700">
                <a:schemeClr val="bg1">
                  <a:alpha val="75000"/>
                </a:schemeClr>
              </a:glow>
              <a:softEdge rad="38100"/>
            </a:effectLst>
            <a:scene3d>
              <a:camera prst="orthographicFront"/>
              <a:lightRig rig="threePt" dir="t">
                <a:rot lat="0" lon="0" rev="16200000"/>
              </a:lightRig>
            </a:scene3d>
            <a:sp3d prstMaterial="powder">
              <a:bevelT w="228600" h="228600"/>
              <a:bevelB w="228600" h="2286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0823218">
              <a:off x="8288730" y="2690703"/>
              <a:ext cx="191317" cy="1913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glow rad="393700">
                <a:schemeClr val="bg1">
                  <a:alpha val="65000"/>
                </a:schemeClr>
              </a:glow>
              <a:softEdge rad="38100"/>
            </a:effectLst>
            <a:scene3d>
              <a:camera prst="orthographicFront"/>
              <a:lightRig rig="threePt" dir="t">
                <a:rot lat="0" lon="0" rev="16200000"/>
              </a:lightRig>
            </a:scene3d>
            <a:sp3d prstMaterial="powder">
              <a:bevelT w="228600" h="228600"/>
              <a:bevelB w="228600" h="2286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 rot="20823218">
              <a:off x="7974154" y="2731968"/>
              <a:ext cx="191317" cy="191317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glow rad="393700">
                <a:schemeClr val="bg1">
                  <a:alpha val="65000"/>
                </a:schemeClr>
              </a:glow>
              <a:softEdge rad="38100"/>
            </a:effectLst>
            <a:scene3d>
              <a:camera prst="orthographicFront"/>
              <a:lightRig rig="threePt" dir="t">
                <a:rot lat="0" lon="0" rev="16200000"/>
              </a:lightRig>
            </a:scene3d>
            <a:sp3d prstMaterial="powder">
              <a:bevelT w="228600" h="228600"/>
              <a:bevelB w="228600" h="2286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0823218">
              <a:off x="5971809" y="2515321"/>
              <a:ext cx="191317" cy="191317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glow rad="406400">
                <a:schemeClr val="bg1">
                  <a:alpha val="65000"/>
                </a:schemeClr>
              </a:glow>
              <a:softEdge rad="12700"/>
            </a:effectLst>
            <a:scene3d>
              <a:camera prst="orthographicFront"/>
              <a:lightRig rig="threePt" dir="t">
                <a:rot lat="0" lon="0" rev="16200000"/>
              </a:lightRig>
            </a:scene3d>
            <a:sp3d prstMaterial="powder">
              <a:bevelT w="228600" h="228600"/>
              <a:bevelB w="228600" h="2286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20823218">
              <a:off x="6216120" y="2257428"/>
              <a:ext cx="191317" cy="191317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glow rad="406400">
                <a:schemeClr val="bg1">
                  <a:alpha val="75000"/>
                </a:schemeClr>
              </a:glow>
              <a:softEdge rad="12700"/>
            </a:effectLst>
            <a:scene3d>
              <a:camera prst="orthographicFront"/>
              <a:lightRig rig="threePt" dir="t">
                <a:rot lat="0" lon="0" rev="16200000"/>
              </a:lightRig>
            </a:scene3d>
            <a:sp3d prstMaterial="powder">
              <a:bevelT w="228600" h="228600"/>
              <a:bevelB w="228600" h="2286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20823218">
              <a:off x="6248465" y="2592880"/>
              <a:ext cx="191317" cy="1913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glow rad="406400">
                <a:schemeClr val="bg1">
                  <a:alpha val="65000"/>
                </a:schemeClr>
              </a:glow>
              <a:softEdge rad="12700"/>
            </a:effectLst>
            <a:scene3d>
              <a:camera prst="orthographicFront"/>
              <a:lightRig rig="threePt" dir="t">
                <a:rot lat="0" lon="0" rev="16200000"/>
              </a:lightRig>
            </a:scene3d>
            <a:sp3d prstMaterial="powder">
              <a:bevelT w="228600" h="228600"/>
              <a:bevelB w="228600" h="2286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648025" y="2504015"/>
              <a:ext cx="1143001" cy="614428"/>
            </a:xfrm>
            <a:prstGeom prst="straightConnector1">
              <a:avLst/>
            </a:prstGeom>
            <a:ln w="28575" cmpd="sng">
              <a:solidFill>
                <a:srgbClr val="6C2FD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4568716" y="1628309"/>
              <a:ext cx="1143001" cy="875706"/>
            </a:xfrm>
            <a:prstGeom prst="straightConnector1">
              <a:avLst/>
            </a:prstGeom>
            <a:ln w="28575" cmpd="sng">
              <a:solidFill>
                <a:srgbClr val="6C2FD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5791025" y="2344968"/>
              <a:ext cx="2370843" cy="330238"/>
            </a:xfrm>
            <a:custGeom>
              <a:avLst/>
              <a:gdLst>
                <a:gd name="connsiteX0" fmla="*/ 0 w 2988733"/>
                <a:gd name="connsiteY0" fmla="*/ 245627 h 398390"/>
                <a:gd name="connsiteX1" fmla="*/ 211666 w 2988733"/>
                <a:gd name="connsiteY1" fmla="*/ 245627 h 398390"/>
                <a:gd name="connsiteX2" fmla="*/ 364066 w 2988733"/>
                <a:gd name="connsiteY2" fmla="*/ 50893 h 398390"/>
                <a:gd name="connsiteX3" fmla="*/ 516466 w 2988733"/>
                <a:gd name="connsiteY3" fmla="*/ 228693 h 398390"/>
                <a:gd name="connsiteX4" fmla="*/ 762000 w 2988733"/>
                <a:gd name="connsiteY4" fmla="*/ 381093 h 398390"/>
                <a:gd name="connsiteX5" fmla="*/ 990600 w 2988733"/>
                <a:gd name="connsiteY5" fmla="*/ 203293 h 398390"/>
                <a:gd name="connsiteX6" fmla="*/ 1168400 w 2988733"/>
                <a:gd name="connsiteY6" fmla="*/ 25493 h 398390"/>
                <a:gd name="connsiteX7" fmla="*/ 1447800 w 2988733"/>
                <a:gd name="connsiteY7" fmla="*/ 245627 h 398390"/>
                <a:gd name="connsiteX8" fmla="*/ 1684866 w 2988733"/>
                <a:gd name="connsiteY8" fmla="*/ 398027 h 398390"/>
                <a:gd name="connsiteX9" fmla="*/ 1930400 w 2988733"/>
                <a:gd name="connsiteY9" fmla="*/ 203293 h 398390"/>
                <a:gd name="connsiteX10" fmla="*/ 2159000 w 2988733"/>
                <a:gd name="connsiteY10" fmla="*/ 93 h 398390"/>
                <a:gd name="connsiteX11" fmla="*/ 2489200 w 2988733"/>
                <a:gd name="connsiteY11" fmla="*/ 228693 h 398390"/>
                <a:gd name="connsiteX12" fmla="*/ 2658533 w 2988733"/>
                <a:gd name="connsiteY12" fmla="*/ 372627 h 398390"/>
                <a:gd name="connsiteX13" fmla="*/ 2988733 w 2988733"/>
                <a:gd name="connsiteY13" fmla="*/ 152493 h 398390"/>
                <a:gd name="connsiteX0" fmla="*/ 0 w 2988733"/>
                <a:gd name="connsiteY0" fmla="*/ 245627 h 398390"/>
                <a:gd name="connsiteX1" fmla="*/ 237066 w 2988733"/>
                <a:gd name="connsiteY1" fmla="*/ 220227 h 398390"/>
                <a:gd name="connsiteX2" fmla="*/ 364066 w 2988733"/>
                <a:gd name="connsiteY2" fmla="*/ 50893 h 398390"/>
                <a:gd name="connsiteX3" fmla="*/ 516466 w 2988733"/>
                <a:gd name="connsiteY3" fmla="*/ 228693 h 398390"/>
                <a:gd name="connsiteX4" fmla="*/ 762000 w 2988733"/>
                <a:gd name="connsiteY4" fmla="*/ 381093 h 398390"/>
                <a:gd name="connsiteX5" fmla="*/ 990600 w 2988733"/>
                <a:gd name="connsiteY5" fmla="*/ 203293 h 398390"/>
                <a:gd name="connsiteX6" fmla="*/ 1168400 w 2988733"/>
                <a:gd name="connsiteY6" fmla="*/ 25493 h 398390"/>
                <a:gd name="connsiteX7" fmla="*/ 1447800 w 2988733"/>
                <a:gd name="connsiteY7" fmla="*/ 245627 h 398390"/>
                <a:gd name="connsiteX8" fmla="*/ 1684866 w 2988733"/>
                <a:gd name="connsiteY8" fmla="*/ 398027 h 398390"/>
                <a:gd name="connsiteX9" fmla="*/ 1930400 w 2988733"/>
                <a:gd name="connsiteY9" fmla="*/ 203293 h 398390"/>
                <a:gd name="connsiteX10" fmla="*/ 2159000 w 2988733"/>
                <a:gd name="connsiteY10" fmla="*/ 93 h 398390"/>
                <a:gd name="connsiteX11" fmla="*/ 2489200 w 2988733"/>
                <a:gd name="connsiteY11" fmla="*/ 228693 h 398390"/>
                <a:gd name="connsiteX12" fmla="*/ 2658533 w 2988733"/>
                <a:gd name="connsiteY12" fmla="*/ 372627 h 398390"/>
                <a:gd name="connsiteX13" fmla="*/ 2988733 w 2988733"/>
                <a:gd name="connsiteY13" fmla="*/ 152493 h 398390"/>
                <a:gd name="connsiteX0" fmla="*/ 0 w 2988733"/>
                <a:gd name="connsiteY0" fmla="*/ 245627 h 398390"/>
                <a:gd name="connsiteX1" fmla="*/ 237066 w 2988733"/>
                <a:gd name="connsiteY1" fmla="*/ 220227 h 398390"/>
                <a:gd name="connsiteX2" fmla="*/ 440266 w 2988733"/>
                <a:gd name="connsiteY2" fmla="*/ 25493 h 398390"/>
                <a:gd name="connsiteX3" fmla="*/ 516466 w 2988733"/>
                <a:gd name="connsiteY3" fmla="*/ 228693 h 398390"/>
                <a:gd name="connsiteX4" fmla="*/ 762000 w 2988733"/>
                <a:gd name="connsiteY4" fmla="*/ 381093 h 398390"/>
                <a:gd name="connsiteX5" fmla="*/ 990600 w 2988733"/>
                <a:gd name="connsiteY5" fmla="*/ 203293 h 398390"/>
                <a:gd name="connsiteX6" fmla="*/ 1168400 w 2988733"/>
                <a:gd name="connsiteY6" fmla="*/ 25493 h 398390"/>
                <a:gd name="connsiteX7" fmla="*/ 1447800 w 2988733"/>
                <a:gd name="connsiteY7" fmla="*/ 245627 h 398390"/>
                <a:gd name="connsiteX8" fmla="*/ 1684866 w 2988733"/>
                <a:gd name="connsiteY8" fmla="*/ 398027 h 398390"/>
                <a:gd name="connsiteX9" fmla="*/ 1930400 w 2988733"/>
                <a:gd name="connsiteY9" fmla="*/ 203293 h 398390"/>
                <a:gd name="connsiteX10" fmla="*/ 2159000 w 2988733"/>
                <a:gd name="connsiteY10" fmla="*/ 93 h 398390"/>
                <a:gd name="connsiteX11" fmla="*/ 2489200 w 2988733"/>
                <a:gd name="connsiteY11" fmla="*/ 228693 h 398390"/>
                <a:gd name="connsiteX12" fmla="*/ 2658533 w 2988733"/>
                <a:gd name="connsiteY12" fmla="*/ 372627 h 398390"/>
                <a:gd name="connsiteX13" fmla="*/ 2988733 w 2988733"/>
                <a:gd name="connsiteY13" fmla="*/ 152493 h 398390"/>
                <a:gd name="connsiteX0" fmla="*/ 0 w 2988733"/>
                <a:gd name="connsiteY0" fmla="*/ 245627 h 398390"/>
                <a:gd name="connsiteX1" fmla="*/ 237066 w 2988733"/>
                <a:gd name="connsiteY1" fmla="*/ 220227 h 398390"/>
                <a:gd name="connsiteX2" fmla="*/ 440266 w 2988733"/>
                <a:gd name="connsiteY2" fmla="*/ 25493 h 398390"/>
                <a:gd name="connsiteX3" fmla="*/ 702733 w 2988733"/>
                <a:gd name="connsiteY3" fmla="*/ 254093 h 398390"/>
                <a:gd name="connsiteX4" fmla="*/ 762000 w 2988733"/>
                <a:gd name="connsiteY4" fmla="*/ 381093 h 398390"/>
                <a:gd name="connsiteX5" fmla="*/ 990600 w 2988733"/>
                <a:gd name="connsiteY5" fmla="*/ 203293 h 398390"/>
                <a:gd name="connsiteX6" fmla="*/ 1168400 w 2988733"/>
                <a:gd name="connsiteY6" fmla="*/ 25493 h 398390"/>
                <a:gd name="connsiteX7" fmla="*/ 1447800 w 2988733"/>
                <a:gd name="connsiteY7" fmla="*/ 245627 h 398390"/>
                <a:gd name="connsiteX8" fmla="*/ 1684866 w 2988733"/>
                <a:gd name="connsiteY8" fmla="*/ 398027 h 398390"/>
                <a:gd name="connsiteX9" fmla="*/ 1930400 w 2988733"/>
                <a:gd name="connsiteY9" fmla="*/ 203293 h 398390"/>
                <a:gd name="connsiteX10" fmla="*/ 2159000 w 2988733"/>
                <a:gd name="connsiteY10" fmla="*/ 93 h 398390"/>
                <a:gd name="connsiteX11" fmla="*/ 2489200 w 2988733"/>
                <a:gd name="connsiteY11" fmla="*/ 228693 h 398390"/>
                <a:gd name="connsiteX12" fmla="*/ 2658533 w 2988733"/>
                <a:gd name="connsiteY12" fmla="*/ 372627 h 398390"/>
                <a:gd name="connsiteX13" fmla="*/ 2988733 w 2988733"/>
                <a:gd name="connsiteY13" fmla="*/ 152493 h 398390"/>
                <a:gd name="connsiteX0" fmla="*/ 0 w 2988733"/>
                <a:gd name="connsiteY0" fmla="*/ 245627 h 474561"/>
                <a:gd name="connsiteX1" fmla="*/ 237066 w 2988733"/>
                <a:gd name="connsiteY1" fmla="*/ 220227 h 474561"/>
                <a:gd name="connsiteX2" fmla="*/ 440266 w 2988733"/>
                <a:gd name="connsiteY2" fmla="*/ 25493 h 474561"/>
                <a:gd name="connsiteX3" fmla="*/ 702733 w 2988733"/>
                <a:gd name="connsiteY3" fmla="*/ 254093 h 474561"/>
                <a:gd name="connsiteX4" fmla="*/ 922867 w 2988733"/>
                <a:gd name="connsiteY4" fmla="*/ 474226 h 474561"/>
                <a:gd name="connsiteX5" fmla="*/ 990600 w 2988733"/>
                <a:gd name="connsiteY5" fmla="*/ 203293 h 474561"/>
                <a:gd name="connsiteX6" fmla="*/ 1168400 w 2988733"/>
                <a:gd name="connsiteY6" fmla="*/ 25493 h 474561"/>
                <a:gd name="connsiteX7" fmla="*/ 1447800 w 2988733"/>
                <a:gd name="connsiteY7" fmla="*/ 245627 h 474561"/>
                <a:gd name="connsiteX8" fmla="*/ 1684866 w 2988733"/>
                <a:gd name="connsiteY8" fmla="*/ 398027 h 474561"/>
                <a:gd name="connsiteX9" fmla="*/ 1930400 w 2988733"/>
                <a:gd name="connsiteY9" fmla="*/ 203293 h 474561"/>
                <a:gd name="connsiteX10" fmla="*/ 2159000 w 2988733"/>
                <a:gd name="connsiteY10" fmla="*/ 93 h 474561"/>
                <a:gd name="connsiteX11" fmla="*/ 2489200 w 2988733"/>
                <a:gd name="connsiteY11" fmla="*/ 228693 h 474561"/>
                <a:gd name="connsiteX12" fmla="*/ 2658533 w 2988733"/>
                <a:gd name="connsiteY12" fmla="*/ 372627 h 474561"/>
                <a:gd name="connsiteX13" fmla="*/ 2988733 w 2988733"/>
                <a:gd name="connsiteY13" fmla="*/ 152493 h 474561"/>
                <a:gd name="connsiteX0" fmla="*/ 0 w 2988733"/>
                <a:gd name="connsiteY0" fmla="*/ 245627 h 474561"/>
                <a:gd name="connsiteX1" fmla="*/ 237066 w 2988733"/>
                <a:gd name="connsiteY1" fmla="*/ 220227 h 474561"/>
                <a:gd name="connsiteX2" fmla="*/ 440266 w 2988733"/>
                <a:gd name="connsiteY2" fmla="*/ 25493 h 474561"/>
                <a:gd name="connsiteX3" fmla="*/ 702733 w 2988733"/>
                <a:gd name="connsiteY3" fmla="*/ 254093 h 474561"/>
                <a:gd name="connsiteX4" fmla="*/ 922867 w 2988733"/>
                <a:gd name="connsiteY4" fmla="*/ 474226 h 474561"/>
                <a:gd name="connsiteX5" fmla="*/ 990600 w 2988733"/>
                <a:gd name="connsiteY5" fmla="*/ 203293 h 474561"/>
                <a:gd name="connsiteX6" fmla="*/ 1371600 w 2988733"/>
                <a:gd name="connsiteY6" fmla="*/ 17027 h 474561"/>
                <a:gd name="connsiteX7" fmla="*/ 1447800 w 2988733"/>
                <a:gd name="connsiteY7" fmla="*/ 245627 h 474561"/>
                <a:gd name="connsiteX8" fmla="*/ 1684866 w 2988733"/>
                <a:gd name="connsiteY8" fmla="*/ 398027 h 474561"/>
                <a:gd name="connsiteX9" fmla="*/ 1930400 w 2988733"/>
                <a:gd name="connsiteY9" fmla="*/ 203293 h 474561"/>
                <a:gd name="connsiteX10" fmla="*/ 2159000 w 2988733"/>
                <a:gd name="connsiteY10" fmla="*/ 93 h 474561"/>
                <a:gd name="connsiteX11" fmla="*/ 2489200 w 2988733"/>
                <a:gd name="connsiteY11" fmla="*/ 228693 h 474561"/>
                <a:gd name="connsiteX12" fmla="*/ 2658533 w 2988733"/>
                <a:gd name="connsiteY12" fmla="*/ 372627 h 474561"/>
                <a:gd name="connsiteX13" fmla="*/ 2988733 w 2988733"/>
                <a:gd name="connsiteY13" fmla="*/ 152493 h 474561"/>
                <a:gd name="connsiteX0" fmla="*/ 0 w 2988733"/>
                <a:gd name="connsiteY0" fmla="*/ 245627 h 474236"/>
                <a:gd name="connsiteX1" fmla="*/ 237066 w 2988733"/>
                <a:gd name="connsiteY1" fmla="*/ 220227 h 474236"/>
                <a:gd name="connsiteX2" fmla="*/ 440266 w 2988733"/>
                <a:gd name="connsiteY2" fmla="*/ 25493 h 474236"/>
                <a:gd name="connsiteX3" fmla="*/ 702733 w 2988733"/>
                <a:gd name="connsiteY3" fmla="*/ 254093 h 474236"/>
                <a:gd name="connsiteX4" fmla="*/ 922867 w 2988733"/>
                <a:gd name="connsiteY4" fmla="*/ 474226 h 474236"/>
                <a:gd name="connsiteX5" fmla="*/ 1159934 w 2988733"/>
                <a:gd name="connsiteY5" fmla="*/ 245626 h 474236"/>
                <a:gd name="connsiteX6" fmla="*/ 1371600 w 2988733"/>
                <a:gd name="connsiteY6" fmla="*/ 17027 h 474236"/>
                <a:gd name="connsiteX7" fmla="*/ 1447800 w 2988733"/>
                <a:gd name="connsiteY7" fmla="*/ 245627 h 474236"/>
                <a:gd name="connsiteX8" fmla="*/ 1684866 w 2988733"/>
                <a:gd name="connsiteY8" fmla="*/ 398027 h 474236"/>
                <a:gd name="connsiteX9" fmla="*/ 1930400 w 2988733"/>
                <a:gd name="connsiteY9" fmla="*/ 203293 h 474236"/>
                <a:gd name="connsiteX10" fmla="*/ 2159000 w 2988733"/>
                <a:gd name="connsiteY10" fmla="*/ 93 h 474236"/>
                <a:gd name="connsiteX11" fmla="*/ 2489200 w 2988733"/>
                <a:gd name="connsiteY11" fmla="*/ 228693 h 474236"/>
                <a:gd name="connsiteX12" fmla="*/ 2658533 w 2988733"/>
                <a:gd name="connsiteY12" fmla="*/ 372627 h 474236"/>
                <a:gd name="connsiteX13" fmla="*/ 2988733 w 2988733"/>
                <a:gd name="connsiteY13" fmla="*/ 152493 h 474236"/>
                <a:gd name="connsiteX0" fmla="*/ 0 w 2988733"/>
                <a:gd name="connsiteY0" fmla="*/ 245627 h 474236"/>
                <a:gd name="connsiteX1" fmla="*/ 237066 w 2988733"/>
                <a:gd name="connsiteY1" fmla="*/ 220227 h 474236"/>
                <a:gd name="connsiteX2" fmla="*/ 440266 w 2988733"/>
                <a:gd name="connsiteY2" fmla="*/ 25493 h 474236"/>
                <a:gd name="connsiteX3" fmla="*/ 702733 w 2988733"/>
                <a:gd name="connsiteY3" fmla="*/ 254093 h 474236"/>
                <a:gd name="connsiteX4" fmla="*/ 922867 w 2988733"/>
                <a:gd name="connsiteY4" fmla="*/ 474226 h 474236"/>
                <a:gd name="connsiteX5" fmla="*/ 1159934 w 2988733"/>
                <a:gd name="connsiteY5" fmla="*/ 245626 h 474236"/>
                <a:gd name="connsiteX6" fmla="*/ 1371600 w 2988733"/>
                <a:gd name="connsiteY6" fmla="*/ 17027 h 474236"/>
                <a:gd name="connsiteX7" fmla="*/ 1591734 w 2988733"/>
                <a:gd name="connsiteY7" fmla="*/ 245627 h 474236"/>
                <a:gd name="connsiteX8" fmla="*/ 1684866 w 2988733"/>
                <a:gd name="connsiteY8" fmla="*/ 398027 h 474236"/>
                <a:gd name="connsiteX9" fmla="*/ 1930400 w 2988733"/>
                <a:gd name="connsiteY9" fmla="*/ 203293 h 474236"/>
                <a:gd name="connsiteX10" fmla="*/ 2159000 w 2988733"/>
                <a:gd name="connsiteY10" fmla="*/ 93 h 474236"/>
                <a:gd name="connsiteX11" fmla="*/ 2489200 w 2988733"/>
                <a:gd name="connsiteY11" fmla="*/ 228693 h 474236"/>
                <a:gd name="connsiteX12" fmla="*/ 2658533 w 2988733"/>
                <a:gd name="connsiteY12" fmla="*/ 372627 h 474236"/>
                <a:gd name="connsiteX13" fmla="*/ 2988733 w 2988733"/>
                <a:gd name="connsiteY13" fmla="*/ 152493 h 474236"/>
                <a:gd name="connsiteX0" fmla="*/ 0 w 2988733"/>
                <a:gd name="connsiteY0" fmla="*/ 245637 h 482921"/>
                <a:gd name="connsiteX1" fmla="*/ 237066 w 2988733"/>
                <a:gd name="connsiteY1" fmla="*/ 220237 h 482921"/>
                <a:gd name="connsiteX2" fmla="*/ 440266 w 2988733"/>
                <a:gd name="connsiteY2" fmla="*/ 25503 h 482921"/>
                <a:gd name="connsiteX3" fmla="*/ 702733 w 2988733"/>
                <a:gd name="connsiteY3" fmla="*/ 254103 h 482921"/>
                <a:gd name="connsiteX4" fmla="*/ 922867 w 2988733"/>
                <a:gd name="connsiteY4" fmla="*/ 474236 h 482921"/>
                <a:gd name="connsiteX5" fmla="*/ 1159934 w 2988733"/>
                <a:gd name="connsiteY5" fmla="*/ 245636 h 482921"/>
                <a:gd name="connsiteX6" fmla="*/ 1371600 w 2988733"/>
                <a:gd name="connsiteY6" fmla="*/ 17037 h 482921"/>
                <a:gd name="connsiteX7" fmla="*/ 1591734 w 2988733"/>
                <a:gd name="connsiteY7" fmla="*/ 245637 h 482921"/>
                <a:gd name="connsiteX8" fmla="*/ 1820333 w 2988733"/>
                <a:gd name="connsiteY8" fmla="*/ 482704 h 482921"/>
                <a:gd name="connsiteX9" fmla="*/ 1930400 w 2988733"/>
                <a:gd name="connsiteY9" fmla="*/ 203303 h 482921"/>
                <a:gd name="connsiteX10" fmla="*/ 2159000 w 2988733"/>
                <a:gd name="connsiteY10" fmla="*/ 103 h 482921"/>
                <a:gd name="connsiteX11" fmla="*/ 2489200 w 2988733"/>
                <a:gd name="connsiteY11" fmla="*/ 228703 h 482921"/>
                <a:gd name="connsiteX12" fmla="*/ 2658533 w 2988733"/>
                <a:gd name="connsiteY12" fmla="*/ 372637 h 482921"/>
                <a:gd name="connsiteX13" fmla="*/ 2988733 w 2988733"/>
                <a:gd name="connsiteY13" fmla="*/ 152503 h 482921"/>
                <a:gd name="connsiteX0" fmla="*/ 0 w 2988733"/>
                <a:gd name="connsiteY0" fmla="*/ 245637 h 482921"/>
                <a:gd name="connsiteX1" fmla="*/ 237066 w 2988733"/>
                <a:gd name="connsiteY1" fmla="*/ 220237 h 482921"/>
                <a:gd name="connsiteX2" fmla="*/ 440266 w 2988733"/>
                <a:gd name="connsiteY2" fmla="*/ 25503 h 482921"/>
                <a:gd name="connsiteX3" fmla="*/ 702733 w 2988733"/>
                <a:gd name="connsiteY3" fmla="*/ 254103 h 482921"/>
                <a:gd name="connsiteX4" fmla="*/ 922867 w 2988733"/>
                <a:gd name="connsiteY4" fmla="*/ 474236 h 482921"/>
                <a:gd name="connsiteX5" fmla="*/ 1159934 w 2988733"/>
                <a:gd name="connsiteY5" fmla="*/ 245636 h 482921"/>
                <a:gd name="connsiteX6" fmla="*/ 1371600 w 2988733"/>
                <a:gd name="connsiteY6" fmla="*/ 17037 h 482921"/>
                <a:gd name="connsiteX7" fmla="*/ 1591734 w 2988733"/>
                <a:gd name="connsiteY7" fmla="*/ 245637 h 482921"/>
                <a:gd name="connsiteX8" fmla="*/ 1820333 w 2988733"/>
                <a:gd name="connsiteY8" fmla="*/ 482704 h 482921"/>
                <a:gd name="connsiteX9" fmla="*/ 1930400 w 2988733"/>
                <a:gd name="connsiteY9" fmla="*/ 203303 h 482921"/>
                <a:gd name="connsiteX10" fmla="*/ 2286000 w 2988733"/>
                <a:gd name="connsiteY10" fmla="*/ 103 h 482921"/>
                <a:gd name="connsiteX11" fmla="*/ 2489200 w 2988733"/>
                <a:gd name="connsiteY11" fmla="*/ 228703 h 482921"/>
                <a:gd name="connsiteX12" fmla="*/ 2658533 w 2988733"/>
                <a:gd name="connsiteY12" fmla="*/ 372637 h 482921"/>
                <a:gd name="connsiteX13" fmla="*/ 2988733 w 2988733"/>
                <a:gd name="connsiteY13" fmla="*/ 152503 h 482921"/>
                <a:gd name="connsiteX0" fmla="*/ 0 w 2988733"/>
                <a:gd name="connsiteY0" fmla="*/ 245569 h 482636"/>
                <a:gd name="connsiteX1" fmla="*/ 237066 w 2988733"/>
                <a:gd name="connsiteY1" fmla="*/ 220169 h 482636"/>
                <a:gd name="connsiteX2" fmla="*/ 440266 w 2988733"/>
                <a:gd name="connsiteY2" fmla="*/ 25435 h 482636"/>
                <a:gd name="connsiteX3" fmla="*/ 702733 w 2988733"/>
                <a:gd name="connsiteY3" fmla="*/ 254035 h 482636"/>
                <a:gd name="connsiteX4" fmla="*/ 922867 w 2988733"/>
                <a:gd name="connsiteY4" fmla="*/ 474168 h 482636"/>
                <a:gd name="connsiteX5" fmla="*/ 1159934 w 2988733"/>
                <a:gd name="connsiteY5" fmla="*/ 245568 h 482636"/>
                <a:gd name="connsiteX6" fmla="*/ 1371600 w 2988733"/>
                <a:gd name="connsiteY6" fmla="*/ 16969 h 482636"/>
                <a:gd name="connsiteX7" fmla="*/ 1591734 w 2988733"/>
                <a:gd name="connsiteY7" fmla="*/ 245569 h 482636"/>
                <a:gd name="connsiteX8" fmla="*/ 1820333 w 2988733"/>
                <a:gd name="connsiteY8" fmla="*/ 482636 h 482636"/>
                <a:gd name="connsiteX9" fmla="*/ 2065867 w 2988733"/>
                <a:gd name="connsiteY9" fmla="*/ 245569 h 482636"/>
                <a:gd name="connsiteX10" fmla="*/ 2286000 w 2988733"/>
                <a:gd name="connsiteY10" fmla="*/ 35 h 482636"/>
                <a:gd name="connsiteX11" fmla="*/ 2489200 w 2988733"/>
                <a:gd name="connsiteY11" fmla="*/ 228635 h 482636"/>
                <a:gd name="connsiteX12" fmla="*/ 2658533 w 2988733"/>
                <a:gd name="connsiteY12" fmla="*/ 372569 h 482636"/>
                <a:gd name="connsiteX13" fmla="*/ 2988733 w 2988733"/>
                <a:gd name="connsiteY13" fmla="*/ 152435 h 482636"/>
                <a:gd name="connsiteX0" fmla="*/ 0 w 2988733"/>
                <a:gd name="connsiteY0" fmla="*/ 245569 h 482636"/>
                <a:gd name="connsiteX1" fmla="*/ 237066 w 2988733"/>
                <a:gd name="connsiteY1" fmla="*/ 220169 h 482636"/>
                <a:gd name="connsiteX2" fmla="*/ 440266 w 2988733"/>
                <a:gd name="connsiteY2" fmla="*/ 25435 h 482636"/>
                <a:gd name="connsiteX3" fmla="*/ 702733 w 2988733"/>
                <a:gd name="connsiteY3" fmla="*/ 254035 h 482636"/>
                <a:gd name="connsiteX4" fmla="*/ 922867 w 2988733"/>
                <a:gd name="connsiteY4" fmla="*/ 474168 h 482636"/>
                <a:gd name="connsiteX5" fmla="*/ 1159934 w 2988733"/>
                <a:gd name="connsiteY5" fmla="*/ 245568 h 482636"/>
                <a:gd name="connsiteX6" fmla="*/ 1371600 w 2988733"/>
                <a:gd name="connsiteY6" fmla="*/ 16969 h 482636"/>
                <a:gd name="connsiteX7" fmla="*/ 1591734 w 2988733"/>
                <a:gd name="connsiteY7" fmla="*/ 245569 h 482636"/>
                <a:gd name="connsiteX8" fmla="*/ 1820333 w 2988733"/>
                <a:gd name="connsiteY8" fmla="*/ 482636 h 482636"/>
                <a:gd name="connsiteX9" fmla="*/ 2065867 w 2988733"/>
                <a:gd name="connsiteY9" fmla="*/ 245569 h 482636"/>
                <a:gd name="connsiteX10" fmla="*/ 2286000 w 2988733"/>
                <a:gd name="connsiteY10" fmla="*/ 35 h 482636"/>
                <a:gd name="connsiteX11" fmla="*/ 2523067 w 2988733"/>
                <a:gd name="connsiteY11" fmla="*/ 228635 h 482636"/>
                <a:gd name="connsiteX12" fmla="*/ 2658533 w 2988733"/>
                <a:gd name="connsiteY12" fmla="*/ 372569 h 482636"/>
                <a:gd name="connsiteX13" fmla="*/ 2988733 w 2988733"/>
                <a:gd name="connsiteY13" fmla="*/ 152435 h 482636"/>
                <a:gd name="connsiteX0" fmla="*/ 0 w 2988733"/>
                <a:gd name="connsiteY0" fmla="*/ 245571 h 482638"/>
                <a:gd name="connsiteX1" fmla="*/ 237066 w 2988733"/>
                <a:gd name="connsiteY1" fmla="*/ 220171 h 482638"/>
                <a:gd name="connsiteX2" fmla="*/ 440266 w 2988733"/>
                <a:gd name="connsiteY2" fmla="*/ 25437 h 482638"/>
                <a:gd name="connsiteX3" fmla="*/ 702733 w 2988733"/>
                <a:gd name="connsiteY3" fmla="*/ 254037 h 482638"/>
                <a:gd name="connsiteX4" fmla="*/ 922867 w 2988733"/>
                <a:gd name="connsiteY4" fmla="*/ 474170 h 482638"/>
                <a:gd name="connsiteX5" fmla="*/ 1159934 w 2988733"/>
                <a:gd name="connsiteY5" fmla="*/ 245570 h 482638"/>
                <a:gd name="connsiteX6" fmla="*/ 1371600 w 2988733"/>
                <a:gd name="connsiteY6" fmla="*/ 16971 h 482638"/>
                <a:gd name="connsiteX7" fmla="*/ 1591734 w 2988733"/>
                <a:gd name="connsiteY7" fmla="*/ 245571 h 482638"/>
                <a:gd name="connsiteX8" fmla="*/ 1820333 w 2988733"/>
                <a:gd name="connsiteY8" fmla="*/ 482638 h 482638"/>
                <a:gd name="connsiteX9" fmla="*/ 2065867 w 2988733"/>
                <a:gd name="connsiteY9" fmla="*/ 245571 h 482638"/>
                <a:gd name="connsiteX10" fmla="*/ 2286000 w 2988733"/>
                <a:gd name="connsiteY10" fmla="*/ 37 h 482638"/>
                <a:gd name="connsiteX11" fmla="*/ 2523067 w 2988733"/>
                <a:gd name="connsiteY11" fmla="*/ 228637 h 482638"/>
                <a:gd name="connsiteX12" fmla="*/ 2734733 w 2988733"/>
                <a:gd name="connsiteY12" fmla="*/ 448771 h 482638"/>
                <a:gd name="connsiteX13" fmla="*/ 2988733 w 2988733"/>
                <a:gd name="connsiteY13" fmla="*/ 152437 h 482638"/>
                <a:gd name="connsiteX0" fmla="*/ 0 w 2988733"/>
                <a:gd name="connsiteY0" fmla="*/ 245571 h 482638"/>
                <a:gd name="connsiteX1" fmla="*/ 228600 w 2988733"/>
                <a:gd name="connsiteY1" fmla="*/ 177838 h 482638"/>
                <a:gd name="connsiteX2" fmla="*/ 440266 w 2988733"/>
                <a:gd name="connsiteY2" fmla="*/ 25437 h 482638"/>
                <a:gd name="connsiteX3" fmla="*/ 702733 w 2988733"/>
                <a:gd name="connsiteY3" fmla="*/ 254037 h 482638"/>
                <a:gd name="connsiteX4" fmla="*/ 922867 w 2988733"/>
                <a:gd name="connsiteY4" fmla="*/ 474170 h 482638"/>
                <a:gd name="connsiteX5" fmla="*/ 1159934 w 2988733"/>
                <a:gd name="connsiteY5" fmla="*/ 245570 h 482638"/>
                <a:gd name="connsiteX6" fmla="*/ 1371600 w 2988733"/>
                <a:gd name="connsiteY6" fmla="*/ 16971 h 482638"/>
                <a:gd name="connsiteX7" fmla="*/ 1591734 w 2988733"/>
                <a:gd name="connsiteY7" fmla="*/ 245571 h 482638"/>
                <a:gd name="connsiteX8" fmla="*/ 1820333 w 2988733"/>
                <a:gd name="connsiteY8" fmla="*/ 482638 h 482638"/>
                <a:gd name="connsiteX9" fmla="*/ 2065867 w 2988733"/>
                <a:gd name="connsiteY9" fmla="*/ 245571 h 482638"/>
                <a:gd name="connsiteX10" fmla="*/ 2286000 w 2988733"/>
                <a:gd name="connsiteY10" fmla="*/ 37 h 482638"/>
                <a:gd name="connsiteX11" fmla="*/ 2523067 w 2988733"/>
                <a:gd name="connsiteY11" fmla="*/ 228637 h 482638"/>
                <a:gd name="connsiteX12" fmla="*/ 2734733 w 2988733"/>
                <a:gd name="connsiteY12" fmla="*/ 448771 h 482638"/>
                <a:gd name="connsiteX13" fmla="*/ 2988733 w 2988733"/>
                <a:gd name="connsiteY13" fmla="*/ 152437 h 482638"/>
                <a:gd name="connsiteX0" fmla="*/ 0 w 2988733"/>
                <a:gd name="connsiteY0" fmla="*/ 245571 h 482638"/>
                <a:gd name="connsiteX1" fmla="*/ 228600 w 2988733"/>
                <a:gd name="connsiteY1" fmla="*/ 177838 h 482638"/>
                <a:gd name="connsiteX2" fmla="*/ 440266 w 2988733"/>
                <a:gd name="connsiteY2" fmla="*/ 25437 h 482638"/>
                <a:gd name="connsiteX3" fmla="*/ 702733 w 2988733"/>
                <a:gd name="connsiteY3" fmla="*/ 254037 h 482638"/>
                <a:gd name="connsiteX4" fmla="*/ 922867 w 2988733"/>
                <a:gd name="connsiteY4" fmla="*/ 474170 h 482638"/>
                <a:gd name="connsiteX5" fmla="*/ 1159934 w 2988733"/>
                <a:gd name="connsiteY5" fmla="*/ 245570 h 482638"/>
                <a:gd name="connsiteX6" fmla="*/ 1371600 w 2988733"/>
                <a:gd name="connsiteY6" fmla="*/ 16971 h 482638"/>
                <a:gd name="connsiteX7" fmla="*/ 1591734 w 2988733"/>
                <a:gd name="connsiteY7" fmla="*/ 245571 h 482638"/>
                <a:gd name="connsiteX8" fmla="*/ 1820333 w 2988733"/>
                <a:gd name="connsiteY8" fmla="*/ 482638 h 482638"/>
                <a:gd name="connsiteX9" fmla="*/ 2065867 w 2988733"/>
                <a:gd name="connsiteY9" fmla="*/ 245571 h 482638"/>
                <a:gd name="connsiteX10" fmla="*/ 2286000 w 2988733"/>
                <a:gd name="connsiteY10" fmla="*/ 37 h 482638"/>
                <a:gd name="connsiteX11" fmla="*/ 2523067 w 2988733"/>
                <a:gd name="connsiteY11" fmla="*/ 228637 h 482638"/>
                <a:gd name="connsiteX12" fmla="*/ 2734733 w 2988733"/>
                <a:gd name="connsiteY12" fmla="*/ 448771 h 482638"/>
                <a:gd name="connsiteX13" fmla="*/ 2870200 w 2988733"/>
                <a:gd name="connsiteY13" fmla="*/ 313304 h 482638"/>
                <a:gd name="connsiteX14" fmla="*/ 2988733 w 2988733"/>
                <a:gd name="connsiteY14" fmla="*/ 152437 h 482638"/>
                <a:gd name="connsiteX0" fmla="*/ 0 w 3225799"/>
                <a:gd name="connsiteY0" fmla="*/ 245571 h 482638"/>
                <a:gd name="connsiteX1" fmla="*/ 228600 w 3225799"/>
                <a:gd name="connsiteY1" fmla="*/ 177838 h 482638"/>
                <a:gd name="connsiteX2" fmla="*/ 440266 w 3225799"/>
                <a:gd name="connsiteY2" fmla="*/ 25437 h 482638"/>
                <a:gd name="connsiteX3" fmla="*/ 702733 w 3225799"/>
                <a:gd name="connsiteY3" fmla="*/ 254037 h 482638"/>
                <a:gd name="connsiteX4" fmla="*/ 922867 w 3225799"/>
                <a:gd name="connsiteY4" fmla="*/ 474170 h 482638"/>
                <a:gd name="connsiteX5" fmla="*/ 1159934 w 3225799"/>
                <a:gd name="connsiteY5" fmla="*/ 245570 h 482638"/>
                <a:gd name="connsiteX6" fmla="*/ 1371600 w 3225799"/>
                <a:gd name="connsiteY6" fmla="*/ 16971 h 482638"/>
                <a:gd name="connsiteX7" fmla="*/ 1591734 w 3225799"/>
                <a:gd name="connsiteY7" fmla="*/ 245571 h 482638"/>
                <a:gd name="connsiteX8" fmla="*/ 1820333 w 3225799"/>
                <a:gd name="connsiteY8" fmla="*/ 482638 h 482638"/>
                <a:gd name="connsiteX9" fmla="*/ 2065867 w 3225799"/>
                <a:gd name="connsiteY9" fmla="*/ 245571 h 482638"/>
                <a:gd name="connsiteX10" fmla="*/ 2286000 w 3225799"/>
                <a:gd name="connsiteY10" fmla="*/ 37 h 482638"/>
                <a:gd name="connsiteX11" fmla="*/ 2523067 w 3225799"/>
                <a:gd name="connsiteY11" fmla="*/ 228637 h 482638"/>
                <a:gd name="connsiteX12" fmla="*/ 2734733 w 3225799"/>
                <a:gd name="connsiteY12" fmla="*/ 448771 h 482638"/>
                <a:gd name="connsiteX13" fmla="*/ 2870200 w 3225799"/>
                <a:gd name="connsiteY13" fmla="*/ 313304 h 482638"/>
                <a:gd name="connsiteX14" fmla="*/ 3225799 w 3225799"/>
                <a:gd name="connsiteY14" fmla="*/ 220170 h 482638"/>
                <a:gd name="connsiteX0" fmla="*/ 0 w 3225799"/>
                <a:gd name="connsiteY0" fmla="*/ 245571 h 482638"/>
                <a:gd name="connsiteX1" fmla="*/ 228600 w 3225799"/>
                <a:gd name="connsiteY1" fmla="*/ 177838 h 482638"/>
                <a:gd name="connsiteX2" fmla="*/ 440266 w 3225799"/>
                <a:gd name="connsiteY2" fmla="*/ 25437 h 482638"/>
                <a:gd name="connsiteX3" fmla="*/ 702733 w 3225799"/>
                <a:gd name="connsiteY3" fmla="*/ 254037 h 482638"/>
                <a:gd name="connsiteX4" fmla="*/ 922867 w 3225799"/>
                <a:gd name="connsiteY4" fmla="*/ 474170 h 482638"/>
                <a:gd name="connsiteX5" fmla="*/ 1159934 w 3225799"/>
                <a:gd name="connsiteY5" fmla="*/ 245570 h 482638"/>
                <a:gd name="connsiteX6" fmla="*/ 1371600 w 3225799"/>
                <a:gd name="connsiteY6" fmla="*/ 16971 h 482638"/>
                <a:gd name="connsiteX7" fmla="*/ 1591734 w 3225799"/>
                <a:gd name="connsiteY7" fmla="*/ 245571 h 482638"/>
                <a:gd name="connsiteX8" fmla="*/ 1820333 w 3225799"/>
                <a:gd name="connsiteY8" fmla="*/ 482638 h 482638"/>
                <a:gd name="connsiteX9" fmla="*/ 2065867 w 3225799"/>
                <a:gd name="connsiteY9" fmla="*/ 245571 h 482638"/>
                <a:gd name="connsiteX10" fmla="*/ 2286000 w 3225799"/>
                <a:gd name="connsiteY10" fmla="*/ 37 h 482638"/>
                <a:gd name="connsiteX11" fmla="*/ 2523067 w 3225799"/>
                <a:gd name="connsiteY11" fmla="*/ 228637 h 482638"/>
                <a:gd name="connsiteX12" fmla="*/ 2734733 w 3225799"/>
                <a:gd name="connsiteY12" fmla="*/ 448771 h 482638"/>
                <a:gd name="connsiteX13" fmla="*/ 2980266 w 3225799"/>
                <a:gd name="connsiteY13" fmla="*/ 262504 h 482638"/>
                <a:gd name="connsiteX14" fmla="*/ 3225799 w 3225799"/>
                <a:gd name="connsiteY14" fmla="*/ 220170 h 482638"/>
                <a:gd name="connsiteX0" fmla="*/ 0 w 3225799"/>
                <a:gd name="connsiteY0" fmla="*/ 245571 h 482638"/>
                <a:gd name="connsiteX1" fmla="*/ 228600 w 3225799"/>
                <a:gd name="connsiteY1" fmla="*/ 177838 h 482638"/>
                <a:gd name="connsiteX2" fmla="*/ 440266 w 3225799"/>
                <a:gd name="connsiteY2" fmla="*/ 25437 h 482638"/>
                <a:gd name="connsiteX3" fmla="*/ 702733 w 3225799"/>
                <a:gd name="connsiteY3" fmla="*/ 254037 h 482638"/>
                <a:gd name="connsiteX4" fmla="*/ 922867 w 3225799"/>
                <a:gd name="connsiteY4" fmla="*/ 474170 h 482638"/>
                <a:gd name="connsiteX5" fmla="*/ 1159934 w 3225799"/>
                <a:gd name="connsiteY5" fmla="*/ 245570 h 482638"/>
                <a:gd name="connsiteX6" fmla="*/ 1371600 w 3225799"/>
                <a:gd name="connsiteY6" fmla="*/ 16971 h 482638"/>
                <a:gd name="connsiteX7" fmla="*/ 1591734 w 3225799"/>
                <a:gd name="connsiteY7" fmla="*/ 245571 h 482638"/>
                <a:gd name="connsiteX8" fmla="*/ 1820333 w 3225799"/>
                <a:gd name="connsiteY8" fmla="*/ 482638 h 482638"/>
                <a:gd name="connsiteX9" fmla="*/ 2065867 w 3225799"/>
                <a:gd name="connsiteY9" fmla="*/ 245571 h 482638"/>
                <a:gd name="connsiteX10" fmla="*/ 2286000 w 3225799"/>
                <a:gd name="connsiteY10" fmla="*/ 37 h 482638"/>
                <a:gd name="connsiteX11" fmla="*/ 2523067 w 3225799"/>
                <a:gd name="connsiteY11" fmla="*/ 228637 h 482638"/>
                <a:gd name="connsiteX12" fmla="*/ 2734733 w 3225799"/>
                <a:gd name="connsiteY12" fmla="*/ 448771 h 482638"/>
                <a:gd name="connsiteX13" fmla="*/ 2980266 w 3225799"/>
                <a:gd name="connsiteY13" fmla="*/ 262504 h 482638"/>
                <a:gd name="connsiteX14" fmla="*/ 3225799 w 3225799"/>
                <a:gd name="connsiteY14" fmla="*/ 220170 h 482638"/>
                <a:gd name="connsiteX0" fmla="*/ 0 w 3225799"/>
                <a:gd name="connsiteY0" fmla="*/ 245571 h 482638"/>
                <a:gd name="connsiteX1" fmla="*/ 228600 w 3225799"/>
                <a:gd name="connsiteY1" fmla="*/ 177838 h 482638"/>
                <a:gd name="connsiteX2" fmla="*/ 440266 w 3225799"/>
                <a:gd name="connsiteY2" fmla="*/ 25437 h 482638"/>
                <a:gd name="connsiteX3" fmla="*/ 702733 w 3225799"/>
                <a:gd name="connsiteY3" fmla="*/ 254037 h 482638"/>
                <a:gd name="connsiteX4" fmla="*/ 922867 w 3225799"/>
                <a:gd name="connsiteY4" fmla="*/ 474170 h 482638"/>
                <a:gd name="connsiteX5" fmla="*/ 1159934 w 3225799"/>
                <a:gd name="connsiteY5" fmla="*/ 245570 h 482638"/>
                <a:gd name="connsiteX6" fmla="*/ 1371600 w 3225799"/>
                <a:gd name="connsiteY6" fmla="*/ 16971 h 482638"/>
                <a:gd name="connsiteX7" fmla="*/ 1591734 w 3225799"/>
                <a:gd name="connsiteY7" fmla="*/ 245571 h 482638"/>
                <a:gd name="connsiteX8" fmla="*/ 1820333 w 3225799"/>
                <a:gd name="connsiteY8" fmla="*/ 482638 h 482638"/>
                <a:gd name="connsiteX9" fmla="*/ 2065867 w 3225799"/>
                <a:gd name="connsiteY9" fmla="*/ 245571 h 482638"/>
                <a:gd name="connsiteX10" fmla="*/ 2286000 w 3225799"/>
                <a:gd name="connsiteY10" fmla="*/ 37 h 482638"/>
                <a:gd name="connsiteX11" fmla="*/ 2523067 w 3225799"/>
                <a:gd name="connsiteY11" fmla="*/ 228637 h 482638"/>
                <a:gd name="connsiteX12" fmla="*/ 2734733 w 3225799"/>
                <a:gd name="connsiteY12" fmla="*/ 448771 h 482638"/>
                <a:gd name="connsiteX13" fmla="*/ 2980266 w 3225799"/>
                <a:gd name="connsiteY13" fmla="*/ 262504 h 482638"/>
                <a:gd name="connsiteX14" fmla="*/ 3225799 w 3225799"/>
                <a:gd name="connsiteY14" fmla="*/ 220170 h 482638"/>
                <a:gd name="connsiteX0" fmla="*/ 0 w 3225799"/>
                <a:gd name="connsiteY0" fmla="*/ 245571 h 482638"/>
                <a:gd name="connsiteX1" fmla="*/ 228600 w 3225799"/>
                <a:gd name="connsiteY1" fmla="*/ 177838 h 482638"/>
                <a:gd name="connsiteX2" fmla="*/ 440266 w 3225799"/>
                <a:gd name="connsiteY2" fmla="*/ 25437 h 482638"/>
                <a:gd name="connsiteX3" fmla="*/ 702733 w 3225799"/>
                <a:gd name="connsiteY3" fmla="*/ 254037 h 482638"/>
                <a:gd name="connsiteX4" fmla="*/ 922867 w 3225799"/>
                <a:gd name="connsiteY4" fmla="*/ 474170 h 482638"/>
                <a:gd name="connsiteX5" fmla="*/ 1159934 w 3225799"/>
                <a:gd name="connsiteY5" fmla="*/ 245570 h 482638"/>
                <a:gd name="connsiteX6" fmla="*/ 1371600 w 3225799"/>
                <a:gd name="connsiteY6" fmla="*/ 16971 h 482638"/>
                <a:gd name="connsiteX7" fmla="*/ 1591734 w 3225799"/>
                <a:gd name="connsiteY7" fmla="*/ 245571 h 482638"/>
                <a:gd name="connsiteX8" fmla="*/ 1820333 w 3225799"/>
                <a:gd name="connsiteY8" fmla="*/ 482638 h 482638"/>
                <a:gd name="connsiteX9" fmla="*/ 2065867 w 3225799"/>
                <a:gd name="connsiteY9" fmla="*/ 245571 h 482638"/>
                <a:gd name="connsiteX10" fmla="*/ 2286000 w 3225799"/>
                <a:gd name="connsiteY10" fmla="*/ 37 h 482638"/>
                <a:gd name="connsiteX11" fmla="*/ 2523067 w 3225799"/>
                <a:gd name="connsiteY11" fmla="*/ 228637 h 482638"/>
                <a:gd name="connsiteX12" fmla="*/ 2734733 w 3225799"/>
                <a:gd name="connsiteY12" fmla="*/ 448771 h 482638"/>
                <a:gd name="connsiteX13" fmla="*/ 2980266 w 3225799"/>
                <a:gd name="connsiteY13" fmla="*/ 262504 h 482638"/>
                <a:gd name="connsiteX14" fmla="*/ 3225799 w 3225799"/>
                <a:gd name="connsiteY14" fmla="*/ 220170 h 482638"/>
                <a:gd name="connsiteX0" fmla="*/ 0 w 3225799"/>
                <a:gd name="connsiteY0" fmla="*/ 245571 h 482638"/>
                <a:gd name="connsiteX1" fmla="*/ 228600 w 3225799"/>
                <a:gd name="connsiteY1" fmla="*/ 177838 h 482638"/>
                <a:gd name="connsiteX2" fmla="*/ 440266 w 3225799"/>
                <a:gd name="connsiteY2" fmla="*/ 25437 h 482638"/>
                <a:gd name="connsiteX3" fmla="*/ 702733 w 3225799"/>
                <a:gd name="connsiteY3" fmla="*/ 254037 h 482638"/>
                <a:gd name="connsiteX4" fmla="*/ 922867 w 3225799"/>
                <a:gd name="connsiteY4" fmla="*/ 474170 h 482638"/>
                <a:gd name="connsiteX5" fmla="*/ 1159934 w 3225799"/>
                <a:gd name="connsiteY5" fmla="*/ 245570 h 482638"/>
                <a:gd name="connsiteX6" fmla="*/ 1371600 w 3225799"/>
                <a:gd name="connsiteY6" fmla="*/ 16971 h 482638"/>
                <a:gd name="connsiteX7" fmla="*/ 1591734 w 3225799"/>
                <a:gd name="connsiteY7" fmla="*/ 245571 h 482638"/>
                <a:gd name="connsiteX8" fmla="*/ 1820333 w 3225799"/>
                <a:gd name="connsiteY8" fmla="*/ 482638 h 482638"/>
                <a:gd name="connsiteX9" fmla="*/ 2065867 w 3225799"/>
                <a:gd name="connsiteY9" fmla="*/ 245571 h 482638"/>
                <a:gd name="connsiteX10" fmla="*/ 2286000 w 3225799"/>
                <a:gd name="connsiteY10" fmla="*/ 37 h 482638"/>
                <a:gd name="connsiteX11" fmla="*/ 2523067 w 3225799"/>
                <a:gd name="connsiteY11" fmla="*/ 228637 h 482638"/>
                <a:gd name="connsiteX12" fmla="*/ 2734733 w 3225799"/>
                <a:gd name="connsiteY12" fmla="*/ 448771 h 482638"/>
                <a:gd name="connsiteX13" fmla="*/ 2980266 w 3225799"/>
                <a:gd name="connsiteY13" fmla="*/ 262504 h 482638"/>
                <a:gd name="connsiteX14" fmla="*/ 3225799 w 3225799"/>
                <a:gd name="connsiteY14" fmla="*/ 220170 h 4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25799" h="482638">
                  <a:moveTo>
                    <a:pt x="0" y="245571"/>
                  </a:moveTo>
                  <a:cubicBezTo>
                    <a:pt x="75494" y="261799"/>
                    <a:pt x="155222" y="214527"/>
                    <a:pt x="228600" y="177838"/>
                  </a:cubicBezTo>
                  <a:cubicBezTo>
                    <a:pt x="301978" y="141149"/>
                    <a:pt x="361244" y="12737"/>
                    <a:pt x="440266" y="25437"/>
                  </a:cubicBezTo>
                  <a:cubicBezTo>
                    <a:pt x="519288" y="38137"/>
                    <a:pt x="622300" y="179248"/>
                    <a:pt x="702733" y="254037"/>
                  </a:cubicBezTo>
                  <a:cubicBezTo>
                    <a:pt x="783166" y="328826"/>
                    <a:pt x="846667" y="475581"/>
                    <a:pt x="922867" y="474170"/>
                  </a:cubicBezTo>
                  <a:cubicBezTo>
                    <a:pt x="999067" y="472759"/>
                    <a:pt x="1085145" y="321770"/>
                    <a:pt x="1159934" y="245570"/>
                  </a:cubicBezTo>
                  <a:cubicBezTo>
                    <a:pt x="1234723" y="169370"/>
                    <a:pt x="1299633" y="16971"/>
                    <a:pt x="1371600" y="16971"/>
                  </a:cubicBezTo>
                  <a:cubicBezTo>
                    <a:pt x="1443567" y="16971"/>
                    <a:pt x="1516945" y="167960"/>
                    <a:pt x="1591734" y="245571"/>
                  </a:cubicBezTo>
                  <a:cubicBezTo>
                    <a:pt x="1666523" y="323182"/>
                    <a:pt x="1741311" y="482638"/>
                    <a:pt x="1820333" y="482638"/>
                  </a:cubicBezTo>
                  <a:cubicBezTo>
                    <a:pt x="1899355" y="482638"/>
                    <a:pt x="1988256" y="326004"/>
                    <a:pt x="2065867" y="245571"/>
                  </a:cubicBezTo>
                  <a:cubicBezTo>
                    <a:pt x="2143478" y="165138"/>
                    <a:pt x="2209800" y="2859"/>
                    <a:pt x="2286000" y="37"/>
                  </a:cubicBezTo>
                  <a:cubicBezTo>
                    <a:pt x="2362200" y="-2785"/>
                    <a:pt x="2448278" y="153848"/>
                    <a:pt x="2523067" y="228637"/>
                  </a:cubicBezTo>
                  <a:cubicBezTo>
                    <a:pt x="2597856" y="303426"/>
                    <a:pt x="2658533" y="443127"/>
                    <a:pt x="2734733" y="448771"/>
                  </a:cubicBezTo>
                  <a:cubicBezTo>
                    <a:pt x="2810933" y="454415"/>
                    <a:pt x="2904067" y="371160"/>
                    <a:pt x="2980266" y="262504"/>
                  </a:cubicBezTo>
                  <a:cubicBezTo>
                    <a:pt x="3090333" y="187715"/>
                    <a:pt x="3206044" y="246981"/>
                    <a:pt x="3225799" y="220170"/>
                  </a:cubicBezTo>
                </a:path>
              </a:pathLst>
            </a:custGeom>
            <a:ln w="28575" cmpd="sng">
              <a:solidFill>
                <a:srgbClr val="6C2FD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07" y="304800"/>
            <a:ext cx="10131425" cy="1456267"/>
          </a:xfrm>
        </p:spPr>
        <p:txBody>
          <a:bodyPr/>
          <a:lstStyle/>
          <a:p>
            <a:r>
              <a:rPr lang="en-US" dirty="0" smtClean="0"/>
              <a:t>Shadowing:  Coherent interaction of probe with </a:t>
            </a:r>
            <a:r>
              <a:rPr lang="en-US" dirty="0" err="1" smtClean="0"/>
              <a:t>partons</a:t>
            </a:r>
            <a:r>
              <a:rPr lang="en-US" dirty="0" smtClean="0"/>
              <a:t> from multiple nucleons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17" y="320842"/>
            <a:ext cx="10131425" cy="1456267"/>
          </a:xfrm>
        </p:spPr>
        <p:txBody>
          <a:bodyPr/>
          <a:lstStyle/>
          <a:p>
            <a:r>
              <a:rPr lang="en-US" dirty="0" smtClean="0"/>
              <a:t>Shadowing from Ultra-Peripheral </a:t>
            </a:r>
            <a:r>
              <a:rPr lang="en-US" i="1" dirty="0" smtClean="0"/>
              <a:t>AA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28" y="1965604"/>
            <a:ext cx="2650955" cy="3649133"/>
          </a:xfrm>
        </p:spPr>
        <p:txBody>
          <a:bodyPr/>
          <a:lstStyle/>
          <a:p>
            <a:r>
              <a:rPr lang="en-US" dirty="0" smtClean="0"/>
              <a:t>ALICE, CMS</a:t>
            </a:r>
          </a:p>
          <a:p>
            <a:r>
              <a:rPr lang="en-US" dirty="0" smtClean="0"/>
              <a:t>Talks by </a:t>
            </a:r>
            <a:br>
              <a:rPr lang="en-US" dirty="0" smtClean="0"/>
            </a:br>
            <a:r>
              <a:rPr lang="en-US" dirty="0" smtClean="0"/>
              <a:t>T. </a:t>
            </a:r>
            <a:r>
              <a:rPr lang="en-US" dirty="0" err="1" smtClean="0"/>
              <a:t>Lappi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Scapparone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8005052" y="1870949"/>
            <a:ext cx="3870974" cy="4028649"/>
            <a:chOff x="5069346" y="908423"/>
            <a:chExt cx="3870974" cy="4028649"/>
          </a:xfrm>
        </p:grpSpPr>
        <p:pic>
          <p:nvPicPr>
            <p:cNvPr id="7" name="Immagine 14">
              <a:extLst>
                <a:ext uri="{FF2B5EF4-FFF2-40B4-BE49-F238E27FC236}">
                  <a16:creationId xmlns:a16="http://schemas.microsoft.com/office/drawing/2014/main" xmlns="" id="{444FA8B5-1335-4B41-9B3D-C36C11875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9346" y="908423"/>
              <a:ext cx="3870974" cy="39534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76785" y="4636990"/>
              <a:ext cx="1646605" cy="30008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a</a:t>
              </a:r>
              <a:r>
                <a:rPr lang="it-IT" sz="1350" b="1" dirty="0" err="1">
                  <a:solidFill>
                    <a:srgbClr val="FF0000"/>
                  </a:solidFill>
                </a:rPr>
                <a:t>rXiv</a:t>
              </a:r>
              <a:r>
                <a:rPr lang="it-IT" sz="1350" b="1" dirty="0">
                  <a:solidFill>
                    <a:srgbClr val="FF0000"/>
                  </a:solidFill>
                </a:rPr>
                <a:t>: 1605.06966v1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8790" y="2886502"/>
              <a:ext cx="645068" cy="64506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855597" y="1681598"/>
            <a:ext cx="4742989" cy="4009453"/>
            <a:chOff x="208650" y="927619"/>
            <a:chExt cx="4742989" cy="40094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815" y="1254230"/>
              <a:ext cx="4427499" cy="301355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650" y="927619"/>
              <a:ext cx="2199641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EPJ C73 (2013) 2017 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15" y="4282047"/>
              <a:ext cx="4463078" cy="655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1169" y="1262418"/>
              <a:ext cx="690470" cy="85733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30240" y="3922199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x ~10</a:t>
              </a:r>
              <a:r>
                <a:rPr lang="it-IT" baseline="30000" dirty="0"/>
                <a:t>-3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3743" y="389747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x ~10</a:t>
              </a:r>
              <a:r>
                <a:rPr lang="it-IT" baseline="30000" dirty="0"/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848" y="112058"/>
            <a:ext cx="10131425" cy="1456267"/>
          </a:xfrm>
        </p:spPr>
        <p:txBody>
          <a:bodyPr/>
          <a:lstStyle/>
          <a:p>
            <a:r>
              <a:rPr lang="en-US" dirty="0" smtClean="0"/>
              <a:t>Nuclear Gluons</a:t>
            </a:r>
            <a:br>
              <a:rPr lang="en-US" dirty="0" smtClean="0"/>
            </a:br>
            <a:r>
              <a:rPr lang="en-US" dirty="0" smtClean="0"/>
              <a:t>JLAB LDRD project fy2016,2017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919011" cy="4003239"/>
          </a:xfrm>
        </p:spPr>
        <p:txBody>
          <a:bodyPr/>
          <a:lstStyle/>
          <a:p>
            <a:r>
              <a:rPr lang="en-US" dirty="0" err="1" smtClean="0"/>
              <a:t>Ch.Weiss</a:t>
            </a:r>
            <a:r>
              <a:rPr lang="en-US" dirty="0" smtClean="0"/>
              <a:t>, E. </a:t>
            </a:r>
            <a:r>
              <a:rPr lang="en-US" dirty="0" err="1" smtClean="0"/>
              <a:t>Chudakov</a:t>
            </a:r>
            <a:r>
              <a:rPr lang="en-US" dirty="0" smtClean="0"/>
              <a:t>, </a:t>
            </a:r>
            <a:r>
              <a:rPr lang="en-US" dirty="0" err="1" smtClean="0"/>
              <a:t>Yu.Furletova</a:t>
            </a:r>
            <a:r>
              <a:rPr lang="en-US" dirty="0" smtClean="0"/>
              <a:t>, </a:t>
            </a:r>
            <a:r>
              <a:rPr lang="en-US" dirty="0" err="1" smtClean="0"/>
              <a:t>S.Furletov</a:t>
            </a:r>
            <a:r>
              <a:rPr lang="en-US" dirty="0" smtClean="0"/>
              <a:t>, </a:t>
            </a:r>
            <a:r>
              <a:rPr lang="en-US" dirty="0" err="1" smtClean="0"/>
              <a:t>D.Higinbotham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Zh.Ye</a:t>
            </a:r>
            <a:r>
              <a:rPr lang="en-US" dirty="0" smtClean="0"/>
              <a:t> </a:t>
            </a:r>
            <a:r>
              <a:rPr lang="en-US" dirty="0"/>
              <a:t>(ANL), </a:t>
            </a:r>
            <a:r>
              <a:rPr lang="en-US" dirty="0" smtClean="0"/>
              <a:t>F</a:t>
            </a:r>
            <a:r>
              <a:rPr lang="en-US" dirty="0"/>
              <a:t>. </a:t>
            </a:r>
            <a:r>
              <a:rPr lang="en-US" dirty="0" err="1" smtClean="0"/>
              <a:t>Hauenstein</a:t>
            </a:r>
            <a:r>
              <a:rPr lang="en-US" dirty="0" smtClean="0"/>
              <a:t>, C.H. (ODU), </a:t>
            </a:r>
            <a:r>
              <a:rPr lang="en-US" dirty="0"/>
              <a:t>M. </a:t>
            </a:r>
            <a:r>
              <a:rPr lang="en-US" dirty="0" err="1"/>
              <a:t>Strikman</a:t>
            </a:r>
            <a:r>
              <a:rPr lang="en-US" dirty="0"/>
              <a:t> (Penn State</a:t>
            </a:r>
            <a:r>
              <a:rPr lang="en-US" dirty="0" smtClean="0"/>
              <a:t>), </a:t>
            </a:r>
            <a:br>
              <a:rPr lang="en-US" dirty="0" smtClean="0"/>
            </a:br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err="1"/>
              <a:t>Stratmann</a:t>
            </a:r>
            <a:r>
              <a:rPr lang="en-US" dirty="0"/>
              <a:t> (</a:t>
            </a:r>
            <a:r>
              <a:rPr lang="en-US" dirty="0" err="1"/>
              <a:t>Tübingen</a:t>
            </a:r>
            <a:r>
              <a:rPr lang="en-US" dirty="0" smtClean="0"/>
              <a:t>), N</a:t>
            </a:r>
            <a:r>
              <a:rPr lang="en-US" dirty="0"/>
              <a:t>. Sato (UConn</a:t>
            </a:r>
            <a:r>
              <a:rPr lang="en-US" dirty="0" smtClean="0"/>
              <a:t>), D</a:t>
            </a:r>
            <a:r>
              <a:rPr lang="en-US" dirty="0"/>
              <a:t>. Nguyen (UVA</a:t>
            </a:r>
            <a:r>
              <a:rPr lang="en-US" dirty="0" smtClean="0"/>
              <a:t>)</a:t>
            </a:r>
          </a:p>
          <a:p>
            <a:r>
              <a:rPr lang="en-US" dirty="0" smtClean="0"/>
              <a:t>MC Tools:  </a:t>
            </a:r>
          </a:p>
          <a:p>
            <a:pPr lvl="1"/>
            <a:r>
              <a:rPr lang="en-US" dirty="0" smtClean="0"/>
              <a:t>HVQDIS </a:t>
            </a:r>
            <a:r>
              <a:rPr lang="en-US" dirty="0"/>
              <a:t>MC (HERA), </a:t>
            </a:r>
            <a:endParaRPr lang="en-US" dirty="0" smtClean="0"/>
          </a:p>
          <a:p>
            <a:pPr lvl="1"/>
            <a:r>
              <a:rPr lang="en-US" dirty="0" smtClean="0"/>
              <a:t>PYTHIA/HERWIG </a:t>
            </a:r>
            <a:r>
              <a:rPr lang="en-US" dirty="0"/>
              <a:t>for hadronic final states </a:t>
            </a:r>
            <a:endParaRPr lang="en-US" dirty="0" smtClean="0"/>
          </a:p>
          <a:p>
            <a:pPr lvl="1"/>
            <a:r>
              <a:rPr lang="en-US" dirty="0" smtClean="0"/>
              <a:t>Detector:  GEMC &amp; GENFIT/EVE</a:t>
            </a:r>
            <a:endParaRPr lang="en-US" dirty="0"/>
          </a:p>
          <a:p>
            <a:r>
              <a:rPr lang="en-US" dirty="0" smtClean="0"/>
              <a:t>Materials </a:t>
            </a:r>
            <a:r>
              <a:rPr lang="en-US" dirty="0"/>
              <a:t>publicly available on Wiki: https://</a:t>
            </a:r>
            <a:r>
              <a:rPr lang="en-US" dirty="0" err="1"/>
              <a:t>wiki.jlab.org</a:t>
            </a:r>
            <a:r>
              <a:rPr lang="en-US" dirty="0"/>
              <a:t>/</a:t>
            </a:r>
            <a:r>
              <a:rPr lang="en-US" dirty="0" err="1"/>
              <a:t>nuclear_gluons</a:t>
            </a:r>
            <a:r>
              <a:rPr lang="en-US" dirty="0"/>
              <a:t>/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dirty="0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study the </a:t>
            </a:r>
            <a:r>
              <a:rPr lang="en-US" i="1" dirty="0" smtClean="0"/>
              <a:t>NNN</a:t>
            </a:r>
            <a:r>
              <a:rPr lang="en-US" dirty="0" smtClean="0"/>
              <a:t> interaction at the 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Diffractive Dissociation:</a:t>
            </a:r>
          </a:p>
          <a:p>
            <a:pPr lvl="1"/>
            <a:r>
              <a:rPr lang="en-US" dirty="0" smtClean="0"/>
              <a:t>Partonic Structure: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Gluon Structure: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839" y="3762208"/>
            <a:ext cx="5346700" cy="5207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179" y="5093703"/>
            <a:ext cx="5791200" cy="5207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6394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748589"/>
            <a:ext cx="10131425" cy="4042611"/>
          </a:xfrm>
        </p:spPr>
        <p:txBody>
          <a:bodyPr/>
          <a:lstStyle/>
          <a:p>
            <a:r>
              <a:rPr lang="en-US" dirty="0" smtClean="0"/>
              <a:t>EIC:  A precision probe  of the </a:t>
            </a:r>
            <a:r>
              <a:rPr lang="en-US" dirty="0" err="1" smtClean="0"/>
              <a:t>gluonic</a:t>
            </a:r>
            <a:r>
              <a:rPr lang="en-US" dirty="0" smtClean="0"/>
              <a:t> structure of nuclei over a wide range of kinematics</a:t>
            </a:r>
          </a:p>
          <a:p>
            <a:pPr lvl="1"/>
            <a:r>
              <a:rPr lang="en-US" dirty="0" smtClean="0"/>
              <a:t>Nucleon modification in “EMC-Region”</a:t>
            </a:r>
          </a:p>
          <a:p>
            <a:pPr lvl="1"/>
            <a:r>
              <a:rPr lang="en-US" dirty="0" smtClean="0"/>
              <a:t>NN interaction in “Anti-shadowing”</a:t>
            </a:r>
          </a:p>
          <a:p>
            <a:pPr lvl="1"/>
            <a:r>
              <a:rPr lang="en-US" dirty="0" smtClean="0"/>
              <a:t>Long range coherence of gluons in shadowing</a:t>
            </a:r>
          </a:p>
          <a:p>
            <a:pPr lvl="1"/>
            <a:r>
              <a:rPr lang="en-US" dirty="0" smtClean="0"/>
              <a:t>Transition to saturation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more slides…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Hyde EIC Users Group, Trieste Italy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34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46993"/>
            <a:ext cx="10131425" cy="793531"/>
          </a:xfrm>
        </p:spPr>
        <p:txBody>
          <a:bodyPr/>
          <a:lstStyle/>
          <a:p>
            <a:r>
              <a:rPr lang="en-US" dirty="0" smtClean="0"/>
              <a:t>Dynamic Origin of EMC Effect: Correlations!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145" y="943890"/>
            <a:ext cx="6140669" cy="2035794"/>
          </a:xfrm>
        </p:spPr>
        <p:txBody>
          <a:bodyPr/>
          <a:lstStyle/>
          <a:p>
            <a:r>
              <a:rPr lang="en-US" dirty="0" smtClean="0"/>
              <a:t>EMC Strength: proportional to x&gt;1 plateau (NN correlations)</a:t>
            </a:r>
          </a:p>
          <a:p>
            <a:r>
              <a:rPr lang="en-US" dirty="0" smtClean="0"/>
              <a:t>NOT proportional to average density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dirty="0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3" y="2758967"/>
            <a:ext cx="5041095" cy="3815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17" y="1166647"/>
            <a:ext cx="4648913" cy="4682359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>
            <a:off x="5848350" y="1327807"/>
            <a:ext cx="356038" cy="725214"/>
          </a:xfrm>
          <a:prstGeom prst="rightBrace">
            <a:avLst>
              <a:gd name="adj1" fmla="val 30769"/>
              <a:gd name="adj2" fmla="val 52174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30950" y="1701800"/>
            <a:ext cx="8318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337300" y="2387600"/>
            <a:ext cx="0" cy="3365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44800" y="3073400"/>
            <a:ext cx="1848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J. Arrington,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et al.,</a:t>
            </a:r>
            <a:b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PRC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86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(2012) 065204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07576"/>
            <a:ext cx="10131425" cy="847165"/>
          </a:xfrm>
        </p:spPr>
        <p:txBody>
          <a:bodyPr/>
          <a:lstStyle/>
          <a:p>
            <a:r>
              <a:rPr lang="en-US" dirty="0" smtClean="0"/>
              <a:t>Tracking:   </a:t>
            </a:r>
            <a:r>
              <a:rPr lang="en-US" dirty="0" err="1" smtClean="0"/>
              <a:t>VerTEX</a:t>
            </a:r>
            <a:r>
              <a:rPr lang="en-US" dirty="0" smtClean="0"/>
              <a:t> + Central + Endcaps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Hyde EIC Users Group, Trieste Italy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15" y="1008529"/>
            <a:ext cx="6098540" cy="4933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312" y="2164230"/>
            <a:ext cx="3797300" cy="295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3082" y="1250576"/>
            <a:ext cx="2598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GENFIT/EVE Event Display</a:t>
            </a:r>
          </a:p>
          <a:p>
            <a:r>
              <a:rPr lang="en-US" dirty="0" err="1" smtClean="0"/>
              <a:t>Yulia</a:t>
            </a:r>
            <a:r>
              <a:rPr lang="en-US" dirty="0" smtClean="0"/>
              <a:t> </a:t>
            </a:r>
            <a:r>
              <a:rPr lang="en-US" dirty="0" err="1" smtClean="0"/>
              <a:t>Furletova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7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0952" y="1457200"/>
            <a:ext cx="3133437" cy="1312215"/>
          </a:xfrm>
          <a:prstGeom prst="rect">
            <a:avLst/>
          </a:prstGeom>
          <a:noFill/>
          <a:ln>
            <a:solidFill>
              <a:srgbClr val="3D2805"/>
            </a:solidFill>
          </a:ln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Anti-shadowing is not anti-quarks!</a:t>
            </a:r>
            <a:br>
              <a:rPr lang="en-US" sz="2000" dirty="0" smtClean="0"/>
            </a:br>
            <a:r>
              <a:rPr lang="en-US" sz="2000" dirty="0" err="1" smtClean="0"/>
              <a:t>FermiLab</a:t>
            </a:r>
            <a:r>
              <a:rPr lang="en-US" sz="2000" dirty="0" smtClean="0"/>
              <a:t> </a:t>
            </a:r>
            <a:r>
              <a:rPr lang="en-US" sz="2000" dirty="0" err="1" smtClean="0"/>
              <a:t>Drell</a:t>
            </a:r>
            <a:r>
              <a:rPr lang="en-US" sz="2000" dirty="0" smtClean="0"/>
              <a:t>-Yan E722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30306"/>
            <a:ext cx="10139081" cy="1048871"/>
          </a:xfrm>
        </p:spPr>
        <p:txBody>
          <a:bodyPr/>
          <a:lstStyle/>
          <a:p>
            <a:r>
              <a:rPr lang="en-US"/>
              <a:t>EMC Effect</a:t>
            </a:r>
            <a:r>
              <a:rPr lang="en-US">
                <a:latin typeface="Cambria"/>
                <a:cs typeface="Cambria"/>
              </a:rPr>
              <a:t>’</a:t>
            </a:r>
            <a:r>
              <a:rPr lang="en-US"/>
              <a:t>: Anti-Shadowing</a:t>
            </a:r>
            <a:br>
              <a:rPr lang="en-US"/>
            </a:b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Hyde EIC Users Group, Trieste Italy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GluonCharm-AntiShadow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79" y="1825915"/>
            <a:ext cx="5299244" cy="4017169"/>
          </a:xfrm>
          <a:prstGeom prst="rect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Picture 8" descr="E772-D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6" y="2635351"/>
            <a:ext cx="2971800" cy="2857500"/>
          </a:xfrm>
          <a:prstGeom prst="rect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702846" y="1161366"/>
            <a:ext cx="5194189" cy="550214"/>
          </a:xfrm>
          <a:prstGeom prst="rect">
            <a:avLst/>
          </a:prstGeom>
          <a:noFill/>
          <a:ln>
            <a:solidFill>
              <a:srgbClr val="3D2805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Anti-shadowing </a:t>
            </a:r>
            <a:r>
              <a:rPr lang="en-US" smtClean="0"/>
              <a:t>is </a:t>
            </a:r>
            <a:r>
              <a:rPr lang="en-US" smtClean="0"/>
              <a:t>valence + glue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0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Motivational Goal for the 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the Quark-Gluon Structure of</a:t>
            </a:r>
          </a:p>
          <a:p>
            <a:pPr lvl="1"/>
            <a:r>
              <a:rPr lang="en-US" dirty="0" smtClean="0"/>
              <a:t>NN Force,</a:t>
            </a:r>
          </a:p>
          <a:p>
            <a:pPr lvl="1"/>
            <a:r>
              <a:rPr lang="en-US" dirty="0" smtClean="0"/>
              <a:t>NNN Force, and </a:t>
            </a:r>
          </a:p>
          <a:p>
            <a:pPr lvl="1"/>
            <a:r>
              <a:rPr lang="en-US" dirty="0" smtClean="0"/>
              <a:t>Nuclear Binding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dirty="0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90600"/>
          </a:xfrm>
        </p:spPr>
        <p:txBody>
          <a:bodyPr/>
          <a:lstStyle/>
          <a:p>
            <a:r>
              <a:rPr lang="en-US" dirty="0" smtClean="0"/>
              <a:t>Where are the Gluons?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27095"/>
            <a:ext cx="5336627" cy="4164106"/>
          </a:xfrm>
        </p:spPr>
        <p:txBody>
          <a:bodyPr/>
          <a:lstStyle/>
          <a:p>
            <a:r>
              <a:rPr lang="en-US" dirty="0" smtClean="0"/>
              <a:t>Everywhere!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~</a:t>
            </a:r>
            <a:r>
              <a:rPr lang="en-US" dirty="0"/>
              <a:t>50% of gluon momentum </a:t>
            </a:r>
            <a:r>
              <a:rPr lang="en-US" dirty="0" smtClean="0"/>
              <a:t>sum-rule </a:t>
            </a:r>
            <a:r>
              <a:rPr lang="en-US" dirty="0"/>
              <a:t>is at x &gt; 0.1</a:t>
            </a:r>
          </a:p>
          <a:p>
            <a:pPr lvl="1"/>
            <a:r>
              <a:rPr lang="en-US" i="1" dirty="0"/>
              <a:t>g(x) ≈ </a:t>
            </a:r>
            <a:r>
              <a:rPr lang="en-US" i="1" dirty="0" smtClean="0">
                <a:cs typeface="Symbol" charset="2"/>
              </a:rPr>
              <a:t>d(x</a:t>
            </a:r>
            <a:r>
              <a:rPr lang="en-US" i="1" dirty="0">
                <a:cs typeface="Symbol" charset="2"/>
              </a:rPr>
              <a:t>) </a:t>
            </a:r>
            <a:r>
              <a:rPr lang="en-US" dirty="0" smtClean="0"/>
              <a:t>for </a:t>
            </a:r>
            <a:r>
              <a:rPr lang="en-US" i="1" dirty="0"/>
              <a:t>x ≥ 0.3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(</a:t>
            </a:r>
            <a:r>
              <a:rPr lang="en-US" dirty="0"/>
              <a:t>within errors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Nuclear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 &amp; EMC Effect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Gluons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dirty="0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19" y="1633132"/>
            <a:ext cx="5565229" cy="43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Nucleon Momentum Distributions in NUCLEI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5446984" cy="3649133"/>
          </a:xfrm>
        </p:spPr>
        <p:txBody>
          <a:bodyPr/>
          <a:lstStyle/>
          <a:p>
            <a:r>
              <a:rPr lang="en-US" dirty="0" smtClean="0"/>
              <a:t>A = 2, 3, 4, 16, 56, 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∞</a:t>
            </a:r>
          </a:p>
          <a:p>
            <a:pPr lvl="1"/>
            <a:r>
              <a:rPr lang="it-IT" dirty="0" smtClean="0">
                <a:ea typeface="Abadi MT Condensed Extra Bold" charset="0"/>
                <a:cs typeface="Abadi MT Condensed Extra Bold" charset="0"/>
              </a:rPr>
              <a:t>C. </a:t>
            </a:r>
            <a:r>
              <a:rPr lang="it-IT" dirty="0" err="1" smtClean="0">
                <a:ea typeface="Abadi MT Condensed Extra Bold" charset="0"/>
                <a:cs typeface="Abadi MT Condensed Extra Bold" charset="0"/>
              </a:rPr>
              <a:t>Ciofi</a:t>
            </a:r>
            <a:r>
              <a:rPr lang="it-IT" dirty="0" smtClean="0">
                <a:ea typeface="Abadi MT Condensed Extra Bold" charset="0"/>
                <a:cs typeface="Abadi MT Condensed Extra Bold" charset="0"/>
              </a:rPr>
              <a:t> degli Atti &amp; S. Simula</a:t>
            </a:r>
            <a:r>
              <a:rPr lang="en-US" dirty="0" smtClean="0">
                <a:ea typeface="Abadi MT Condensed Extra Bold" charset="0"/>
                <a:cs typeface="Abadi MT Condensed Extra Bold" charset="0"/>
              </a:rPr>
              <a:t>, </a:t>
            </a:r>
            <a:br>
              <a:rPr lang="en-US" dirty="0" smtClean="0">
                <a:ea typeface="Abadi MT Condensed Extra Bold" charset="0"/>
                <a:cs typeface="Abadi MT Condensed Extra Bold" charset="0"/>
              </a:rPr>
            </a:br>
            <a:r>
              <a:rPr lang="en-US" dirty="0" smtClean="0">
                <a:ea typeface="Abadi MT Condensed Extra Bold" charset="0"/>
                <a:cs typeface="Abadi MT Condensed Extra Bold" charset="0"/>
              </a:rPr>
              <a:t>PRC </a:t>
            </a:r>
            <a:r>
              <a:rPr lang="en-US" b="1" dirty="0" smtClean="0">
                <a:ea typeface="Abadi MT Condensed Extra Bold" charset="0"/>
                <a:cs typeface="Abadi MT Condensed Extra Bold" charset="0"/>
              </a:rPr>
              <a:t>53</a:t>
            </a:r>
            <a:r>
              <a:rPr lang="en-US" dirty="0" smtClean="0">
                <a:ea typeface="Abadi MT Condensed Extra Bold" charset="0"/>
                <a:cs typeface="Abadi MT Condensed Extra Bold" charset="0"/>
              </a:rPr>
              <a:t> (1996) p.1689</a:t>
            </a:r>
          </a:p>
          <a:p>
            <a:r>
              <a:rPr lang="en-US" dirty="0" smtClean="0">
                <a:ea typeface="Abadi MT Condensed Extra Bold" charset="0"/>
                <a:cs typeface="Abadi MT Condensed Extra Bold" charset="0"/>
              </a:rPr>
              <a:t>Universal high momentum tails from short-distance NN &amp; NNN interaction</a:t>
            </a:r>
            <a:endParaRPr lang="en-US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33" y="1792888"/>
            <a:ext cx="3943131" cy="39431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56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70" y="120869"/>
            <a:ext cx="10131425" cy="1456267"/>
          </a:xfrm>
        </p:spPr>
        <p:txBody>
          <a:bodyPr/>
          <a:lstStyle/>
          <a:p>
            <a:r>
              <a:rPr lang="en-US" smtClean="0"/>
              <a:t>Nuclear DIS Ratio to the Deuteron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35" y="2252426"/>
            <a:ext cx="6345619" cy="3649133"/>
          </a:xfrm>
        </p:spPr>
        <p:txBody>
          <a:bodyPr/>
          <a:lstStyle/>
          <a:p>
            <a:r>
              <a:rPr lang="en-US" dirty="0" smtClean="0"/>
              <a:t>The Nucleus </a:t>
            </a:r>
            <a:br>
              <a:rPr lang="en-US" dirty="0" smtClean="0"/>
            </a:br>
            <a:r>
              <a:rPr lang="en-US" dirty="0" smtClean="0"/>
              <a:t>is everywhere!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Parameterize EMC effect by slope for</a:t>
            </a:r>
            <a:br>
              <a:rPr lang="en-US" dirty="0" smtClean="0"/>
            </a:br>
            <a:r>
              <a:rPr lang="en-US" dirty="0" smtClean="0"/>
              <a:t> 0.3 &lt; x &lt; 0.7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98" y="2645982"/>
            <a:ext cx="5243767" cy="386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55" y="1340063"/>
            <a:ext cx="5341518" cy="3452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7215766" y="4094130"/>
            <a:ext cx="0" cy="6982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40924" y="1765738"/>
            <a:ext cx="1072055" cy="283779"/>
          </a:xfrm>
          <a:prstGeom prst="rect">
            <a:avLst/>
          </a:prstGeom>
          <a:solidFill>
            <a:srgbClr val="E5E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14800" y="2427889"/>
            <a:ext cx="985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2060"/>
                </a:solidFill>
              </a:rPr>
              <a:t>Shadowing</a:t>
            </a:r>
            <a:endParaRPr lang="en-US" sz="140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75283" y="1476703"/>
            <a:ext cx="13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2060"/>
                </a:solidFill>
              </a:rPr>
              <a:t>Anti-Shadowing</a:t>
            </a:r>
            <a:endParaRPr lang="en-US" sz="140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48951" y="1340069"/>
            <a:ext cx="234774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Universal high-momentum tail of nucleon momentum distributions</a:t>
            </a:r>
            <a:endParaRPr lang="en-US" sz="2000"/>
          </a:p>
        </p:txBody>
      </p:sp>
      <p:sp>
        <p:nvSpPr>
          <p:cNvPr id="19" name="TextBox 18"/>
          <p:cNvSpPr txBox="1"/>
          <p:nvPr/>
        </p:nvSpPr>
        <p:spPr>
          <a:xfrm>
            <a:off x="9837683" y="252248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CERN Courier </a:t>
            </a:r>
          </a:p>
          <a:p>
            <a:r>
              <a:rPr lang="en-US" smtClean="0"/>
              <a:t>April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2030505" cy="3649133"/>
          </a:xfrm>
        </p:spPr>
        <p:txBody>
          <a:bodyPr/>
          <a:lstStyle/>
          <a:p>
            <a:r>
              <a:rPr lang="en-US" dirty="0" smtClean="0"/>
              <a:t>hello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18049" y="175139"/>
            <a:ext cx="4036484" cy="84492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dirty="0" smtClean="0"/>
              <a:t>The EMC Effect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90607" y="972812"/>
            <a:ext cx="5413251" cy="2226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Quark-gluon imprint of Nuclear Binding</a:t>
            </a:r>
          </a:p>
          <a:p>
            <a:r>
              <a:rPr lang="en-US" sz="2400" dirty="0" smtClean="0"/>
              <a:t>NN Correlations</a:t>
            </a:r>
            <a:endParaRPr lang="en-US" sz="2400" dirty="0"/>
          </a:p>
        </p:txBody>
      </p:sp>
      <p:pic>
        <p:nvPicPr>
          <p:cNvPr id="12" name="Picture 11" descr="EmcSrcFanc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3" y="3078521"/>
            <a:ext cx="4485202" cy="31015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5" y="237004"/>
            <a:ext cx="4264446" cy="265713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4" name="Picture 13" descr="Fig2-NFomin-x=2-PRL108-1107.3583v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561" y="3172650"/>
            <a:ext cx="3288089" cy="303515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TextBox 14"/>
          <p:cNvSpPr txBox="1"/>
          <p:nvPr/>
        </p:nvSpPr>
        <p:spPr>
          <a:xfrm>
            <a:off x="9364133" y="2840349"/>
            <a:ext cx="221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N. </a:t>
            </a:r>
            <a:r>
              <a:rPr lang="en-US" sz="1400" dirty="0" err="1" smtClean="0"/>
              <a:t>Fomin</a:t>
            </a:r>
            <a:r>
              <a:rPr lang="en-US" sz="1400" dirty="0" smtClean="0"/>
              <a:t>, </a:t>
            </a:r>
            <a:r>
              <a:rPr lang="en-US" sz="1400" dirty="0" smtClean="0"/>
              <a:t>(</a:t>
            </a:r>
            <a:r>
              <a:rPr lang="en-US" sz="1400" dirty="0" err="1" smtClean="0"/>
              <a:t>Jlab</a:t>
            </a:r>
            <a:r>
              <a:rPr lang="en-US" sz="1400" dirty="0" smtClean="0"/>
              <a:t> Hall C) </a:t>
            </a:r>
            <a:r>
              <a:rPr lang="en-US" sz="1400" i="1" dirty="0" smtClean="0"/>
              <a:t>et </a:t>
            </a:r>
            <a:r>
              <a:rPr lang="en-US" sz="1400" i="1" dirty="0" smtClean="0"/>
              <a:t>al,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537911" y="3118862"/>
            <a:ext cx="2168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CernCourier</a:t>
            </a:r>
            <a:r>
              <a:rPr lang="en-US" sz="1400" dirty="0" smtClean="0">
                <a:solidFill>
                  <a:schemeClr val="bg1"/>
                </a:solidFill>
              </a:rPr>
              <a:t> April 2013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2235" y="4639235"/>
            <a:ext cx="207781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6075" indent="-333375"/>
            <a:r>
              <a:rPr lang="en-US" dirty="0" smtClean="0"/>
              <a:t>a</a:t>
            </a:r>
            <a:r>
              <a:rPr lang="en-US" baseline="-25000" dirty="0" smtClean="0"/>
              <a:t>2</a:t>
            </a:r>
            <a:r>
              <a:rPr lang="en-US" dirty="0" smtClean="0"/>
              <a:t>= </a:t>
            </a:r>
            <a:r>
              <a:rPr lang="en-US" dirty="0" err="1" smtClean="0"/>
              <a:t>magnitue</a:t>
            </a:r>
            <a:r>
              <a:rPr lang="en-US" dirty="0" smtClean="0"/>
              <a:t> of x&gt;1</a:t>
            </a:r>
            <a:br>
              <a:rPr lang="en-US" dirty="0" smtClean="0"/>
            </a:br>
            <a:r>
              <a:rPr lang="en-US" dirty="0" smtClean="0"/>
              <a:t>plateau</a:t>
            </a:r>
          </a:p>
          <a:p>
            <a:pPr marL="346075" indent="-333375"/>
            <a:r>
              <a:rPr lang="en-US" dirty="0"/>
              <a:t> </a:t>
            </a:r>
            <a:r>
              <a:rPr lang="en-US" dirty="0" smtClean="0"/>
              <a:t>  = strength of </a:t>
            </a:r>
            <a:r>
              <a:rPr lang="en-US" i="1" dirty="0" smtClean="0"/>
              <a:t>NN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correlations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831378" y="4988859"/>
            <a:ext cx="5244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235388" y="5719483"/>
            <a:ext cx="5244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38082" y="1425388"/>
            <a:ext cx="1250577" cy="7126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161365" y="1775012"/>
            <a:ext cx="389964" cy="1842247"/>
          </a:xfrm>
          <a:custGeom>
            <a:avLst/>
            <a:gdLst>
              <a:gd name="connsiteX0" fmla="*/ 520759 w 520759"/>
              <a:gd name="connsiteY0" fmla="*/ 0 h 2057400"/>
              <a:gd name="connsiteX1" fmla="*/ 50112 w 520759"/>
              <a:gd name="connsiteY1" fmla="*/ 470647 h 2057400"/>
              <a:gd name="connsiteX2" fmla="*/ 63559 w 520759"/>
              <a:gd name="connsiteY2" fmla="*/ 1465729 h 2057400"/>
              <a:gd name="connsiteX3" fmla="*/ 493865 w 520759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59" h="2057400">
                <a:moveTo>
                  <a:pt x="520759" y="0"/>
                </a:moveTo>
                <a:cubicBezTo>
                  <a:pt x="323535" y="113179"/>
                  <a:pt x="126312" y="226359"/>
                  <a:pt x="50112" y="470647"/>
                </a:cubicBezTo>
                <a:cubicBezTo>
                  <a:pt x="-26088" y="714935"/>
                  <a:pt x="-10400" y="1201270"/>
                  <a:pt x="63559" y="1465729"/>
                </a:cubicBezTo>
                <a:cubicBezTo>
                  <a:pt x="137518" y="1730188"/>
                  <a:pt x="315691" y="1893794"/>
                  <a:pt x="493865" y="20574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42047" y="393998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EMC slope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Gluons in Nuclei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3962399" cy="3649133"/>
          </a:xfrm>
        </p:spPr>
        <p:txBody>
          <a:bodyPr/>
          <a:lstStyle/>
          <a:p>
            <a:r>
              <a:rPr lang="en-US" dirty="0" smtClean="0"/>
              <a:t>Global fit (EPS09): </a:t>
            </a:r>
          </a:p>
          <a:p>
            <a:pPr lvl="1"/>
            <a:r>
              <a:rPr lang="en-US" dirty="0" smtClean="0"/>
              <a:t>Huge error-bars for gluons</a:t>
            </a:r>
          </a:p>
          <a:p>
            <a:pPr lvl="1"/>
            <a:r>
              <a:rPr lang="en-US" dirty="0" smtClean="0"/>
              <a:t> Strong gluon anti-shadowing for x ≈ 0.1</a:t>
            </a:r>
          </a:p>
          <a:p>
            <a:pPr lvl="1"/>
            <a:r>
              <a:rPr lang="en-US" dirty="0" smtClean="0"/>
              <a:t>No anti-shadowing for sea-quarks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524417"/>
            <a:ext cx="6972300" cy="510168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040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18—22 July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4106863" algn="ctr"/>
              </a:tabLst>
            </a:pPr>
            <a:r>
              <a:rPr lang="en-US" smtClean="0"/>
              <a:t>C. Hyde	EIC Users Group, Trieste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989513" y="-437106"/>
            <a:ext cx="6202487" cy="6202487"/>
          </a:xfrm>
          <a:prstGeom prst="ellipse">
            <a:avLst/>
          </a:prstGeom>
          <a:gradFill flip="none" rotWithShape="1">
            <a:gsLst>
              <a:gs pos="68000">
                <a:srgbClr val="008000">
                  <a:alpha val="36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57200">
              <a:srgbClr val="FFFF00">
                <a:alpha val="5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  <a:softEdge rad="685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0.5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fm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110710" y="1848460"/>
            <a:ext cx="1080978" cy="314163"/>
          </a:xfrm>
          <a:custGeom>
            <a:avLst/>
            <a:gdLst>
              <a:gd name="connsiteX0" fmla="*/ 0 w 2988733"/>
              <a:gd name="connsiteY0" fmla="*/ 245627 h 398390"/>
              <a:gd name="connsiteX1" fmla="*/ 211666 w 2988733"/>
              <a:gd name="connsiteY1" fmla="*/ 245627 h 398390"/>
              <a:gd name="connsiteX2" fmla="*/ 364066 w 2988733"/>
              <a:gd name="connsiteY2" fmla="*/ 508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364066 w 2988733"/>
              <a:gd name="connsiteY2" fmla="*/ 508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440266 w 2988733"/>
              <a:gd name="connsiteY2" fmla="*/ 254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440266 w 2988733"/>
              <a:gd name="connsiteY2" fmla="*/ 25493 h 398390"/>
              <a:gd name="connsiteX3" fmla="*/ 702733 w 2988733"/>
              <a:gd name="connsiteY3" fmla="*/ 2540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474561"/>
              <a:gd name="connsiteX1" fmla="*/ 237066 w 2988733"/>
              <a:gd name="connsiteY1" fmla="*/ 220227 h 474561"/>
              <a:gd name="connsiteX2" fmla="*/ 440266 w 2988733"/>
              <a:gd name="connsiteY2" fmla="*/ 25493 h 474561"/>
              <a:gd name="connsiteX3" fmla="*/ 702733 w 2988733"/>
              <a:gd name="connsiteY3" fmla="*/ 254093 h 474561"/>
              <a:gd name="connsiteX4" fmla="*/ 922867 w 2988733"/>
              <a:gd name="connsiteY4" fmla="*/ 474226 h 474561"/>
              <a:gd name="connsiteX5" fmla="*/ 990600 w 2988733"/>
              <a:gd name="connsiteY5" fmla="*/ 203293 h 474561"/>
              <a:gd name="connsiteX6" fmla="*/ 1168400 w 2988733"/>
              <a:gd name="connsiteY6" fmla="*/ 25493 h 474561"/>
              <a:gd name="connsiteX7" fmla="*/ 1447800 w 2988733"/>
              <a:gd name="connsiteY7" fmla="*/ 245627 h 474561"/>
              <a:gd name="connsiteX8" fmla="*/ 1684866 w 2988733"/>
              <a:gd name="connsiteY8" fmla="*/ 398027 h 474561"/>
              <a:gd name="connsiteX9" fmla="*/ 1930400 w 2988733"/>
              <a:gd name="connsiteY9" fmla="*/ 203293 h 474561"/>
              <a:gd name="connsiteX10" fmla="*/ 2159000 w 2988733"/>
              <a:gd name="connsiteY10" fmla="*/ 93 h 474561"/>
              <a:gd name="connsiteX11" fmla="*/ 2489200 w 2988733"/>
              <a:gd name="connsiteY11" fmla="*/ 228693 h 474561"/>
              <a:gd name="connsiteX12" fmla="*/ 2658533 w 2988733"/>
              <a:gd name="connsiteY12" fmla="*/ 372627 h 474561"/>
              <a:gd name="connsiteX13" fmla="*/ 2988733 w 2988733"/>
              <a:gd name="connsiteY13" fmla="*/ 152493 h 474561"/>
              <a:gd name="connsiteX0" fmla="*/ 0 w 2988733"/>
              <a:gd name="connsiteY0" fmla="*/ 245627 h 474561"/>
              <a:gd name="connsiteX1" fmla="*/ 237066 w 2988733"/>
              <a:gd name="connsiteY1" fmla="*/ 220227 h 474561"/>
              <a:gd name="connsiteX2" fmla="*/ 440266 w 2988733"/>
              <a:gd name="connsiteY2" fmla="*/ 25493 h 474561"/>
              <a:gd name="connsiteX3" fmla="*/ 702733 w 2988733"/>
              <a:gd name="connsiteY3" fmla="*/ 254093 h 474561"/>
              <a:gd name="connsiteX4" fmla="*/ 922867 w 2988733"/>
              <a:gd name="connsiteY4" fmla="*/ 474226 h 474561"/>
              <a:gd name="connsiteX5" fmla="*/ 990600 w 2988733"/>
              <a:gd name="connsiteY5" fmla="*/ 203293 h 474561"/>
              <a:gd name="connsiteX6" fmla="*/ 1371600 w 2988733"/>
              <a:gd name="connsiteY6" fmla="*/ 17027 h 474561"/>
              <a:gd name="connsiteX7" fmla="*/ 1447800 w 2988733"/>
              <a:gd name="connsiteY7" fmla="*/ 245627 h 474561"/>
              <a:gd name="connsiteX8" fmla="*/ 1684866 w 2988733"/>
              <a:gd name="connsiteY8" fmla="*/ 398027 h 474561"/>
              <a:gd name="connsiteX9" fmla="*/ 1930400 w 2988733"/>
              <a:gd name="connsiteY9" fmla="*/ 203293 h 474561"/>
              <a:gd name="connsiteX10" fmla="*/ 2159000 w 2988733"/>
              <a:gd name="connsiteY10" fmla="*/ 93 h 474561"/>
              <a:gd name="connsiteX11" fmla="*/ 2489200 w 2988733"/>
              <a:gd name="connsiteY11" fmla="*/ 228693 h 474561"/>
              <a:gd name="connsiteX12" fmla="*/ 2658533 w 2988733"/>
              <a:gd name="connsiteY12" fmla="*/ 372627 h 474561"/>
              <a:gd name="connsiteX13" fmla="*/ 2988733 w 2988733"/>
              <a:gd name="connsiteY13" fmla="*/ 152493 h 474561"/>
              <a:gd name="connsiteX0" fmla="*/ 0 w 2988733"/>
              <a:gd name="connsiteY0" fmla="*/ 245627 h 474236"/>
              <a:gd name="connsiteX1" fmla="*/ 237066 w 2988733"/>
              <a:gd name="connsiteY1" fmla="*/ 220227 h 474236"/>
              <a:gd name="connsiteX2" fmla="*/ 440266 w 2988733"/>
              <a:gd name="connsiteY2" fmla="*/ 25493 h 474236"/>
              <a:gd name="connsiteX3" fmla="*/ 702733 w 2988733"/>
              <a:gd name="connsiteY3" fmla="*/ 254093 h 474236"/>
              <a:gd name="connsiteX4" fmla="*/ 922867 w 2988733"/>
              <a:gd name="connsiteY4" fmla="*/ 474226 h 474236"/>
              <a:gd name="connsiteX5" fmla="*/ 1159934 w 2988733"/>
              <a:gd name="connsiteY5" fmla="*/ 245626 h 474236"/>
              <a:gd name="connsiteX6" fmla="*/ 1371600 w 2988733"/>
              <a:gd name="connsiteY6" fmla="*/ 17027 h 474236"/>
              <a:gd name="connsiteX7" fmla="*/ 1447800 w 2988733"/>
              <a:gd name="connsiteY7" fmla="*/ 245627 h 474236"/>
              <a:gd name="connsiteX8" fmla="*/ 1684866 w 2988733"/>
              <a:gd name="connsiteY8" fmla="*/ 398027 h 474236"/>
              <a:gd name="connsiteX9" fmla="*/ 1930400 w 2988733"/>
              <a:gd name="connsiteY9" fmla="*/ 203293 h 474236"/>
              <a:gd name="connsiteX10" fmla="*/ 2159000 w 2988733"/>
              <a:gd name="connsiteY10" fmla="*/ 93 h 474236"/>
              <a:gd name="connsiteX11" fmla="*/ 2489200 w 2988733"/>
              <a:gd name="connsiteY11" fmla="*/ 228693 h 474236"/>
              <a:gd name="connsiteX12" fmla="*/ 2658533 w 2988733"/>
              <a:gd name="connsiteY12" fmla="*/ 372627 h 474236"/>
              <a:gd name="connsiteX13" fmla="*/ 2988733 w 2988733"/>
              <a:gd name="connsiteY13" fmla="*/ 152493 h 474236"/>
              <a:gd name="connsiteX0" fmla="*/ 0 w 2988733"/>
              <a:gd name="connsiteY0" fmla="*/ 245627 h 474236"/>
              <a:gd name="connsiteX1" fmla="*/ 237066 w 2988733"/>
              <a:gd name="connsiteY1" fmla="*/ 220227 h 474236"/>
              <a:gd name="connsiteX2" fmla="*/ 440266 w 2988733"/>
              <a:gd name="connsiteY2" fmla="*/ 25493 h 474236"/>
              <a:gd name="connsiteX3" fmla="*/ 702733 w 2988733"/>
              <a:gd name="connsiteY3" fmla="*/ 254093 h 474236"/>
              <a:gd name="connsiteX4" fmla="*/ 922867 w 2988733"/>
              <a:gd name="connsiteY4" fmla="*/ 474226 h 474236"/>
              <a:gd name="connsiteX5" fmla="*/ 1159934 w 2988733"/>
              <a:gd name="connsiteY5" fmla="*/ 245626 h 474236"/>
              <a:gd name="connsiteX6" fmla="*/ 1371600 w 2988733"/>
              <a:gd name="connsiteY6" fmla="*/ 17027 h 474236"/>
              <a:gd name="connsiteX7" fmla="*/ 1591734 w 2988733"/>
              <a:gd name="connsiteY7" fmla="*/ 245627 h 474236"/>
              <a:gd name="connsiteX8" fmla="*/ 1684866 w 2988733"/>
              <a:gd name="connsiteY8" fmla="*/ 398027 h 474236"/>
              <a:gd name="connsiteX9" fmla="*/ 1930400 w 2988733"/>
              <a:gd name="connsiteY9" fmla="*/ 203293 h 474236"/>
              <a:gd name="connsiteX10" fmla="*/ 2159000 w 2988733"/>
              <a:gd name="connsiteY10" fmla="*/ 93 h 474236"/>
              <a:gd name="connsiteX11" fmla="*/ 2489200 w 2988733"/>
              <a:gd name="connsiteY11" fmla="*/ 228693 h 474236"/>
              <a:gd name="connsiteX12" fmla="*/ 2658533 w 2988733"/>
              <a:gd name="connsiteY12" fmla="*/ 372627 h 474236"/>
              <a:gd name="connsiteX13" fmla="*/ 2988733 w 2988733"/>
              <a:gd name="connsiteY13" fmla="*/ 152493 h 474236"/>
              <a:gd name="connsiteX0" fmla="*/ 0 w 2988733"/>
              <a:gd name="connsiteY0" fmla="*/ 245637 h 482921"/>
              <a:gd name="connsiteX1" fmla="*/ 237066 w 2988733"/>
              <a:gd name="connsiteY1" fmla="*/ 220237 h 482921"/>
              <a:gd name="connsiteX2" fmla="*/ 440266 w 2988733"/>
              <a:gd name="connsiteY2" fmla="*/ 25503 h 482921"/>
              <a:gd name="connsiteX3" fmla="*/ 702733 w 2988733"/>
              <a:gd name="connsiteY3" fmla="*/ 254103 h 482921"/>
              <a:gd name="connsiteX4" fmla="*/ 922867 w 2988733"/>
              <a:gd name="connsiteY4" fmla="*/ 474236 h 482921"/>
              <a:gd name="connsiteX5" fmla="*/ 1159934 w 2988733"/>
              <a:gd name="connsiteY5" fmla="*/ 245636 h 482921"/>
              <a:gd name="connsiteX6" fmla="*/ 1371600 w 2988733"/>
              <a:gd name="connsiteY6" fmla="*/ 17037 h 482921"/>
              <a:gd name="connsiteX7" fmla="*/ 1591734 w 2988733"/>
              <a:gd name="connsiteY7" fmla="*/ 245637 h 482921"/>
              <a:gd name="connsiteX8" fmla="*/ 1820333 w 2988733"/>
              <a:gd name="connsiteY8" fmla="*/ 482704 h 482921"/>
              <a:gd name="connsiteX9" fmla="*/ 1930400 w 2988733"/>
              <a:gd name="connsiteY9" fmla="*/ 203303 h 482921"/>
              <a:gd name="connsiteX10" fmla="*/ 2159000 w 2988733"/>
              <a:gd name="connsiteY10" fmla="*/ 103 h 482921"/>
              <a:gd name="connsiteX11" fmla="*/ 2489200 w 2988733"/>
              <a:gd name="connsiteY11" fmla="*/ 228703 h 482921"/>
              <a:gd name="connsiteX12" fmla="*/ 2658533 w 2988733"/>
              <a:gd name="connsiteY12" fmla="*/ 372637 h 482921"/>
              <a:gd name="connsiteX13" fmla="*/ 2988733 w 2988733"/>
              <a:gd name="connsiteY13" fmla="*/ 152503 h 482921"/>
              <a:gd name="connsiteX0" fmla="*/ 0 w 2988733"/>
              <a:gd name="connsiteY0" fmla="*/ 245637 h 482921"/>
              <a:gd name="connsiteX1" fmla="*/ 237066 w 2988733"/>
              <a:gd name="connsiteY1" fmla="*/ 220237 h 482921"/>
              <a:gd name="connsiteX2" fmla="*/ 440266 w 2988733"/>
              <a:gd name="connsiteY2" fmla="*/ 25503 h 482921"/>
              <a:gd name="connsiteX3" fmla="*/ 702733 w 2988733"/>
              <a:gd name="connsiteY3" fmla="*/ 254103 h 482921"/>
              <a:gd name="connsiteX4" fmla="*/ 922867 w 2988733"/>
              <a:gd name="connsiteY4" fmla="*/ 474236 h 482921"/>
              <a:gd name="connsiteX5" fmla="*/ 1159934 w 2988733"/>
              <a:gd name="connsiteY5" fmla="*/ 245636 h 482921"/>
              <a:gd name="connsiteX6" fmla="*/ 1371600 w 2988733"/>
              <a:gd name="connsiteY6" fmla="*/ 17037 h 482921"/>
              <a:gd name="connsiteX7" fmla="*/ 1591734 w 2988733"/>
              <a:gd name="connsiteY7" fmla="*/ 245637 h 482921"/>
              <a:gd name="connsiteX8" fmla="*/ 1820333 w 2988733"/>
              <a:gd name="connsiteY8" fmla="*/ 482704 h 482921"/>
              <a:gd name="connsiteX9" fmla="*/ 1930400 w 2988733"/>
              <a:gd name="connsiteY9" fmla="*/ 203303 h 482921"/>
              <a:gd name="connsiteX10" fmla="*/ 2286000 w 2988733"/>
              <a:gd name="connsiteY10" fmla="*/ 103 h 482921"/>
              <a:gd name="connsiteX11" fmla="*/ 2489200 w 2988733"/>
              <a:gd name="connsiteY11" fmla="*/ 228703 h 482921"/>
              <a:gd name="connsiteX12" fmla="*/ 2658533 w 2988733"/>
              <a:gd name="connsiteY12" fmla="*/ 372637 h 482921"/>
              <a:gd name="connsiteX13" fmla="*/ 2988733 w 2988733"/>
              <a:gd name="connsiteY13" fmla="*/ 152503 h 482921"/>
              <a:gd name="connsiteX0" fmla="*/ 0 w 2988733"/>
              <a:gd name="connsiteY0" fmla="*/ 245569 h 482636"/>
              <a:gd name="connsiteX1" fmla="*/ 237066 w 2988733"/>
              <a:gd name="connsiteY1" fmla="*/ 220169 h 482636"/>
              <a:gd name="connsiteX2" fmla="*/ 440266 w 2988733"/>
              <a:gd name="connsiteY2" fmla="*/ 25435 h 482636"/>
              <a:gd name="connsiteX3" fmla="*/ 702733 w 2988733"/>
              <a:gd name="connsiteY3" fmla="*/ 254035 h 482636"/>
              <a:gd name="connsiteX4" fmla="*/ 922867 w 2988733"/>
              <a:gd name="connsiteY4" fmla="*/ 474168 h 482636"/>
              <a:gd name="connsiteX5" fmla="*/ 1159934 w 2988733"/>
              <a:gd name="connsiteY5" fmla="*/ 245568 h 482636"/>
              <a:gd name="connsiteX6" fmla="*/ 1371600 w 2988733"/>
              <a:gd name="connsiteY6" fmla="*/ 16969 h 482636"/>
              <a:gd name="connsiteX7" fmla="*/ 1591734 w 2988733"/>
              <a:gd name="connsiteY7" fmla="*/ 245569 h 482636"/>
              <a:gd name="connsiteX8" fmla="*/ 1820333 w 2988733"/>
              <a:gd name="connsiteY8" fmla="*/ 482636 h 482636"/>
              <a:gd name="connsiteX9" fmla="*/ 2065867 w 2988733"/>
              <a:gd name="connsiteY9" fmla="*/ 245569 h 482636"/>
              <a:gd name="connsiteX10" fmla="*/ 2286000 w 2988733"/>
              <a:gd name="connsiteY10" fmla="*/ 35 h 482636"/>
              <a:gd name="connsiteX11" fmla="*/ 2489200 w 2988733"/>
              <a:gd name="connsiteY11" fmla="*/ 228635 h 482636"/>
              <a:gd name="connsiteX12" fmla="*/ 2658533 w 2988733"/>
              <a:gd name="connsiteY12" fmla="*/ 372569 h 482636"/>
              <a:gd name="connsiteX13" fmla="*/ 2988733 w 2988733"/>
              <a:gd name="connsiteY13" fmla="*/ 152435 h 482636"/>
              <a:gd name="connsiteX0" fmla="*/ 0 w 2988733"/>
              <a:gd name="connsiteY0" fmla="*/ 245569 h 482636"/>
              <a:gd name="connsiteX1" fmla="*/ 237066 w 2988733"/>
              <a:gd name="connsiteY1" fmla="*/ 220169 h 482636"/>
              <a:gd name="connsiteX2" fmla="*/ 440266 w 2988733"/>
              <a:gd name="connsiteY2" fmla="*/ 25435 h 482636"/>
              <a:gd name="connsiteX3" fmla="*/ 702733 w 2988733"/>
              <a:gd name="connsiteY3" fmla="*/ 254035 h 482636"/>
              <a:gd name="connsiteX4" fmla="*/ 922867 w 2988733"/>
              <a:gd name="connsiteY4" fmla="*/ 474168 h 482636"/>
              <a:gd name="connsiteX5" fmla="*/ 1159934 w 2988733"/>
              <a:gd name="connsiteY5" fmla="*/ 245568 h 482636"/>
              <a:gd name="connsiteX6" fmla="*/ 1371600 w 2988733"/>
              <a:gd name="connsiteY6" fmla="*/ 16969 h 482636"/>
              <a:gd name="connsiteX7" fmla="*/ 1591734 w 2988733"/>
              <a:gd name="connsiteY7" fmla="*/ 245569 h 482636"/>
              <a:gd name="connsiteX8" fmla="*/ 1820333 w 2988733"/>
              <a:gd name="connsiteY8" fmla="*/ 482636 h 482636"/>
              <a:gd name="connsiteX9" fmla="*/ 2065867 w 2988733"/>
              <a:gd name="connsiteY9" fmla="*/ 245569 h 482636"/>
              <a:gd name="connsiteX10" fmla="*/ 2286000 w 2988733"/>
              <a:gd name="connsiteY10" fmla="*/ 35 h 482636"/>
              <a:gd name="connsiteX11" fmla="*/ 2523067 w 2988733"/>
              <a:gd name="connsiteY11" fmla="*/ 228635 h 482636"/>
              <a:gd name="connsiteX12" fmla="*/ 2658533 w 2988733"/>
              <a:gd name="connsiteY12" fmla="*/ 372569 h 482636"/>
              <a:gd name="connsiteX13" fmla="*/ 2988733 w 2988733"/>
              <a:gd name="connsiteY13" fmla="*/ 152435 h 482636"/>
              <a:gd name="connsiteX0" fmla="*/ 0 w 2988733"/>
              <a:gd name="connsiteY0" fmla="*/ 245571 h 482638"/>
              <a:gd name="connsiteX1" fmla="*/ 237066 w 2988733"/>
              <a:gd name="connsiteY1" fmla="*/ 220171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988733 w 2988733"/>
              <a:gd name="connsiteY13" fmla="*/ 152437 h 482638"/>
              <a:gd name="connsiteX0" fmla="*/ 0 w 2988733"/>
              <a:gd name="connsiteY0" fmla="*/ 245571 h 482638"/>
              <a:gd name="connsiteX1" fmla="*/ 228600 w 2988733"/>
              <a:gd name="connsiteY1" fmla="*/ 177838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988733 w 2988733"/>
              <a:gd name="connsiteY13" fmla="*/ 152437 h 482638"/>
              <a:gd name="connsiteX0" fmla="*/ 0 w 2988733"/>
              <a:gd name="connsiteY0" fmla="*/ 245571 h 482638"/>
              <a:gd name="connsiteX1" fmla="*/ 228600 w 2988733"/>
              <a:gd name="connsiteY1" fmla="*/ 177838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870200 w 2988733"/>
              <a:gd name="connsiteY13" fmla="*/ 313304 h 482638"/>
              <a:gd name="connsiteX14" fmla="*/ 2988733 w 2988733"/>
              <a:gd name="connsiteY14" fmla="*/ 152437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870200 w 3225799"/>
              <a:gd name="connsiteY13" fmla="*/ 3133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5799" h="482638">
                <a:moveTo>
                  <a:pt x="0" y="245571"/>
                </a:moveTo>
                <a:cubicBezTo>
                  <a:pt x="75494" y="261799"/>
                  <a:pt x="155222" y="214527"/>
                  <a:pt x="228600" y="177838"/>
                </a:cubicBezTo>
                <a:cubicBezTo>
                  <a:pt x="301978" y="141149"/>
                  <a:pt x="361244" y="12737"/>
                  <a:pt x="440266" y="25437"/>
                </a:cubicBezTo>
                <a:cubicBezTo>
                  <a:pt x="519288" y="38137"/>
                  <a:pt x="622300" y="179248"/>
                  <a:pt x="702733" y="254037"/>
                </a:cubicBezTo>
                <a:cubicBezTo>
                  <a:pt x="783166" y="328826"/>
                  <a:pt x="846667" y="475581"/>
                  <a:pt x="922867" y="474170"/>
                </a:cubicBezTo>
                <a:cubicBezTo>
                  <a:pt x="999067" y="472759"/>
                  <a:pt x="1085145" y="321770"/>
                  <a:pt x="1159934" y="245570"/>
                </a:cubicBezTo>
                <a:cubicBezTo>
                  <a:pt x="1234723" y="169370"/>
                  <a:pt x="1299633" y="16971"/>
                  <a:pt x="1371600" y="16971"/>
                </a:cubicBezTo>
                <a:cubicBezTo>
                  <a:pt x="1443567" y="16971"/>
                  <a:pt x="1516945" y="167960"/>
                  <a:pt x="1591734" y="245571"/>
                </a:cubicBezTo>
                <a:cubicBezTo>
                  <a:pt x="1666523" y="323182"/>
                  <a:pt x="1741311" y="482638"/>
                  <a:pt x="1820333" y="482638"/>
                </a:cubicBezTo>
                <a:cubicBezTo>
                  <a:pt x="1899355" y="482638"/>
                  <a:pt x="1988256" y="326004"/>
                  <a:pt x="2065867" y="245571"/>
                </a:cubicBezTo>
                <a:cubicBezTo>
                  <a:pt x="2143478" y="165138"/>
                  <a:pt x="2209800" y="2859"/>
                  <a:pt x="2286000" y="37"/>
                </a:cubicBezTo>
                <a:cubicBezTo>
                  <a:pt x="2362200" y="-2785"/>
                  <a:pt x="2448278" y="153848"/>
                  <a:pt x="2523067" y="228637"/>
                </a:cubicBezTo>
                <a:cubicBezTo>
                  <a:pt x="2597856" y="303426"/>
                  <a:pt x="2658533" y="443127"/>
                  <a:pt x="2734733" y="448771"/>
                </a:cubicBezTo>
                <a:cubicBezTo>
                  <a:pt x="2810933" y="454415"/>
                  <a:pt x="2904067" y="371160"/>
                  <a:pt x="2980266" y="262504"/>
                </a:cubicBezTo>
                <a:cubicBezTo>
                  <a:pt x="3090333" y="187715"/>
                  <a:pt x="3206044" y="246981"/>
                  <a:pt x="3225799" y="220170"/>
                </a:cubicBezTo>
              </a:path>
            </a:pathLst>
          </a:custGeom>
          <a:ln w="12700" cmpd="sng"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20823218">
            <a:off x="9640063" y="1289113"/>
            <a:ext cx="1160451" cy="818735"/>
          </a:xfrm>
          <a:custGeom>
            <a:avLst/>
            <a:gdLst>
              <a:gd name="connsiteX0" fmla="*/ 4648 w 1160451"/>
              <a:gd name="connsiteY0" fmla="*/ 515431 h 892372"/>
              <a:gd name="connsiteX1" fmla="*/ 23698 w 1160451"/>
              <a:gd name="connsiteY1" fmla="*/ 382081 h 892372"/>
              <a:gd name="connsiteX2" fmla="*/ 188798 w 1160451"/>
              <a:gd name="connsiteY2" fmla="*/ 140781 h 892372"/>
              <a:gd name="connsiteX3" fmla="*/ 506298 w 1160451"/>
              <a:gd name="connsiteY3" fmla="*/ 1081 h 892372"/>
              <a:gd name="connsiteX4" fmla="*/ 887298 w 1160451"/>
              <a:gd name="connsiteY4" fmla="*/ 89981 h 892372"/>
              <a:gd name="connsiteX5" fmla="*/ 1109548 w 1160451"/>
              <a:gd name="connsiteY5" fmla="*/ 331281 h 892372"/>
              <a:gd name="connsiteX6" fmla="*/ 1160348 w 1160451"/>
              <a:gd name="connsiteY6" fmla="*/ 566231 h 892372"/>
              <a:gd name="connsiteX7" fmla="*/ 1103198 w 1160451"/>
              <a:gd name="connsiteY7" fmla="*/ 851981 h 892372"/>
              <a:gd name="connsiteX8" fmla="*/ 1065098 w 1160451"/>
              <a:gd name="connsiteY8" fmla="*/ 883731 h 892372"/>
              <a:gd name="connsiteX0" fmla="*/ 4648 w 1160451"/>
              <a:gd name="connsiteY0" fmla="*/ 515431 h 1055779"/>
              <a:gd name="connsiteX1" fmla="*/ 23698 w 1160451"/>
              <a:gd name="connsiteY1" fmla="*/ 382081 h 1055779"/>
              <a:gd name="connsiteX2" fmla="*/ 188798 w 1160451"/>
              <a:gd name="connsiteY2" fmla="*/ 140781 h 1055779"/>
              <a:gd name="connsiteX3" fmla="*/ 506298 w 1160451"/>
              <a:gd name="connsiteY3" fmla="*/ 1081 h 1055779"/>
              <a:gd name="connsiteX4" fmla="*/ 887298 w 1160451"/>
              <a:gd name="connsiteY4" fmla="*/ 89981 h 1055779"/>
              <a:gd name="connsiteX5" fmla="*/ 1109548 w 1160451"/>
              <a:gd name="connsiteY5" fmla="*/ 331281 h 1055779"/>
              <a:gd name="connsiteX6" fmla="*/ 1160348 w 1160451"/>
              <a:gd name="connsiteY6" fmla="*/ 566231 h 1055779"/>
              <a:gd name="connsiteX7" fmla="*/ 1103198 w 1160451"/>
              <a:gd name="connsiteY7" fmla="*/ 851981 h 1055779"/>
              <a:gd name="connsiteX8" fmla="*/ 912698 w 1160451"/>
              <a:gd name="connsiteY8" fmla="*/ 1055181 h 1055779"/>
              <a:gd name="connsiteX0" fmla="*/ 4648 w 1206305"/>
              <a:gd name="connsiteY0" fmla="*/ 515431 h 854904"/>
              <a:gd name="connsiteX1" fmla="*/ 23698 w 1206305"/>
              <a:gd name="connsiteY1" fmla="*/ 382081 h 854904"/>
              <a:gd name="connsiteX2" fmla="*/ 188798 w 1206305"/>
              <a:gd name="connsiteY2" fmla="*/ 140781 h 854904"/>
              <a:gd name="connsiteX3" fmla="*/ 506298 w 1206305"/>
              <a:gd name="connsiteY3" fmla="*/ 1081 h 854904"/>
              <a:gd name="connsiteX4" fmla="*/ 887298 w 1206305"/>
              <a:gd name="connsiteY4" fmla="*/ 89981 h 854904"/>
              <a:gd name="connsiteX5" fmla="*/ 1109548 w 1206305"/>
              <a:gd name="connsiteY5" fmla="*/ 331281 h 854904"/>
              <a:gd name="connsiteX6" fmla="*/ 1160348 w 1206305"/>
              <a:gd name="connsiteY6" fmla="*/ 566231 h 854904"/>
              <a:gd name="connsiteX7" fmla="*/ 1103198 w 1206305"/>
              <a:gd name="connsiteY7" fmla="*/ 851981 h 854904"/>
              <a:gd name="connsiteX8" fmla="*/ 4648 w 1206305"/>
              <a:gd name="connsiteY8" fmla="*/ 718631 h 854904"/>
              <a:gd name="connsiteX0" fmla="*/ 4648 w 1162743"/>
              <a:gd name="connsiteY0" fmla="*/ 515431 h 869832"/>
              <a:gd name="connsiteX1" fmla="*/ 23698 w 1162743"/>
              <a:gd name="connsiteY1" fmla="*/ 382081 h 869832"/>
              <a:gd name="connsiteX2" fmla="*/ 188798 w 1162743"/>
              <a:gd name="connsiteY2" fmla="*/ 140781 h 869832"/>
              <a:gd name="connsiteX3" fmla="*/ 506298 w 1162743"/>
              <a:gd name="connsiteY3" fmla="*/ 1081 h 869832"/>
              <a:gd name="connsiteX4" fmla="*/ 887298 w 1162743"/>
              <a:gd name="connsiteY4" fmla="*/ 89981 h 869832"/>
              <a:gd name="connsiteX5" fmla="*/ 1109548 w 1162743"/>
              <a:gd name="connsiteY5" fmla="*/ 331281 h 869832"/>
              <a:gd name="connsiteX6" fmla="*/ 1160348 w 1162743"/>
              <a:gd name="connsiteY6" fmla="*/ 566231 h 869832"/>
              <a:gd name="connsiteX7" fmla="*/ 1103198 w 1162743"/>
              <a:gd name="connsiteY7" fmla="*/ 851981 h 869832"/>
              <a:gd name="connsiteX8" fmla="*/ 684098 w 1162743"/>
              <a:gd name="connsiteY8" fmla="*/ 826581 h 869832"/>
              <a:gd name="connsiteX9" fmla="*/ 4648 w 1162743"/>
              <a:gd name="connsiteY9" fmla="*/ 718631 h 869832"/>
              <a:gd name="connsiteX0" fmla="*/ 4648 w 1160451"/>
              <a:gd name="connsiteY0" fmla="*/ 515431 h 1076328"/>
              <a:gd name="connsiteX1" fmla="*/ 23698 w 1160451"/>
              <a:gd name="connsiteY1" fmla="*/ 382081 h 1076328"/>
              <a:gd name="connsiteX2" fmla="*/ 188798 w 1160451"/>
              <a:gd name="connsiteY2" fmla="*/ 140781 h 1076328"/>
              <a:gd name="connsiteX3" fmla="*/ 506298 w 1160451"/>
              <a:gd name="connsiteY3" fmla="*/ 1081 h 1076328"/>
              <a:gd name="connsiteX4" fmla="*/ 887298 w 1160451"/>
              <a:gd name="connsiteY4" fmla="*/ 89981 h 1076328"/>
              <a:gd name="connsiteX5" fmla="*/ 1109548 w 1160451"/>
              <a:gd name="connsiteY5" fmla="*/ 331281 h 1076328"/>
              <a:gd name="connsiteX6" fmla="*/ 1160348 w 1160451"/>
              <a:gd name="connsiteY6" fmla="*/ 566231 h 1076328"/>
              <a:gd name="connsiteX7" fmla="*/ 1103198 w 1160451"/>
              <a:gd name="connsiteY7" fmla="*/ 851981 h 1076328"/>
              <a:gd name="connsiteX8" fmla="*/ 855548 w 1160451"/>
              <a:gd name="connsiteY8" fmla="*/ 1074231 h 1076328"/>
              <a:gd name="connsiteX9" fmla="*/ 4648 w 1160451"/>
              <a:gd name="connsiteY9" fmla="*/ 718631 h 1076328"/>
              <a:gd name="connsiteX0" fmla="*/ 4648 w 1160451"/>
              <a:gd name="connsiteY0" fmla="*/ 515431 h 1074786"/>
              <a:gd name="connsiteX1" fmla="*/ 23698 w 1160451"/>
              <a:gd name="connsiteY1" fmla="*/ 382081 h 1074786"/>
              <a:gd name="connsiteX2" fmla="*/ 188798 w 1160451"/>
              <a:gd name="connsiteY2" fmla="*/ 140781 h 1074786"/>
              <a:gd name="connsiteX3" fmla="*/ 506298 w 1160451"/>
              <a:gd name="connsiteY3" fmla="*/ 1081 h 1074786"/>
              <a:gd name="connsiteX4" fmla="*/ 887298 w 1160451"/>
              <a:gd name="connsiteY4" fmla="*/ 89981 h 1074786"/>
              <a:gd name="connsiteX5" fmla="*/ 1109548 w 1160451"/>
              <a:gd name="connsiteY5" fmla="*/ 331281 h 1074786"/>
              <a:gd name="connsiteX6" fmla="*/ 1160348 w 1160451"/>
              <a:gd name="connsiteY6" fmla="*/ 566231 h 1074786"/>
              <a:gd name="connsiteX7" fmla="*/ 1103198 w 1160451"/>
              <a:gd name="connsiteY7" fmla="*/ 851981 h 1074786"/>
              <a:gd name="connsiteX8" fmla="*/ 855548 w 1160451"/>
              <a:gd name="connsiteY8" fmla="*/ 1074231 h 1074786"/>
              <a:gd name="connsiteX9" fmla="*/ 461848 w 1160451"/>
              <a:gd name="connsiteY9" fmla="*/ 909131 h 1074786"/>
              <a:gd name="connsiteX10" fmla="*/ 4648 w 1160451"/>
              <a:gd name="connsiteY10" fmla="*/ 718631 h 1074786"/>
              <a:gd name="connsiteX0" fmla="*/ 4648 w 1160451"/>
              <a:gd name="connsiteY0" fmla="*/ 515431 h 1183667"/>
              <a:gd name="connsiteX1" fmla="*/ 23698 w 1160451"/>
              <a:gd name="connsiteY1" fmla="*/ 382081 h 1183667"/>
              <a:gd name="connsiteX2" fmla="*/ 188798 w 1160451"/>
              <a:gd name="connsiteY2" fmla="*/ 140781 h 1183667"/>
              <a:gd name="connsiteX3" fmla="*/ 506298 w 1160451"/>
              <a:gd name="connsiteY3" fmla="*/ 1081 h 1183667"/>
              <a:gd name="connsiteX4" fmla="*/ 887298 w 1160451"/>
              <a:gd name="connsiteY4" fmla="*/ 89981 h 1183667"/>
              <a:gd name="connsiteX5" fmla="*/ 1109548 w 1160451"/>
              <a:gd name="connsiteY5" fmla="*/ 331281 h 1183667"/>
              <a:gd name="connsiteX6" fmla="*/ 1160348 w 1160451"/>
              <a:gd name="connsiteY6" fmla="*/ 566231 h 1183667"/>
              <a:gd name="connsiteX7" fmla="*/ 1103198 w 1160451"/>
              <a:gd name="connsiteY7" fmla="*/ 851981 h 1183667"/>
              <a:gd name="connsiteX8" fmla="*/ 855548 w 1160451"/>
              <a:gd name="connsiteY8" fmla="*/ 1074231 h 1183667"/>
              <a:gd name="connsiteX9" fmla="*/ 563448 w 1160451"/>
              <a:gd name="connsiteY9" fmla="*/ 1169481 h 1183667"/>
              <a:gd name="connsiteX10" fmla="*/ 4648 w 1160451"/>
              <a:gd name="connsiteY10" fmla="*/ 718631 h 1183667"/>
              <a:gd name="connsiteX0" fmla="*/ 4648 w 1160451"/>
              <a:gd name="connsiteY0" fmla="*/ 515431 h 1169564"/>
              <a:gd name="connsiteX1" fmla="*/ 23698 w 1160451"/>
              <a:gd name="connsiteY1" fmla="*/ 382081 h 1169564"/>
              <a:gd name="connsiteX2" fmla="*/ 188798 w 1160451"/>
              <a:gd name="connsiteY2" fmla="*/ 140781 h 1169564"/>
              <a:gd name="connsiteX3" fmla="*/ 506298 w 1160451"/>
              <a:gd name="connsiteY3" fmla="*/ 1081 h 1169564"/>
              <a:gd name="connsiteX4" fmla="*/ 887298 w 1160451"/>
              <a:gd name="connsiteY4" fmla="*/ 89981 h 1169564"/>
              <a:gd name="connsiteX5" fmla="*/ 1109548 w 1160451"/>
              <a:gd name="connsiteY5" fmla="*/ 331281 h 1169564"/>
              <a:gd name="connsiteX6" fmla="*/ 1160348 w 1160451"/>
              <a:gd name="connsiteY6" fmla="*/ 566231 h 1169564"/>
              <a:gd name="connsiteX7" fmla="*/ 1103198 w 1160451"/>
              <a:gd name="connsiteY7" fmla="*/ 851981 h 1169564"/>
              <a:gd name="connsiteX8" fmla="*/ 855548 w 1160451"/>
              <a:gd name="connsiteY8" fmla="*/ 1074231 h 1169564"/>
              <a:gd name="connsiteX9" fmla="*/ 563448 w 1160451"/>
              <a:gd name="connsiteY9" fmla="*/ 1169481 h 1169564"/>
              <a:gd name="connsiteX10" fmla="*/ 417398 w 1160451"/>
              <a:gd name="connsiteY10" fmla="*/ 1055181 h 1169564"/>
              <a:gd name="connsiteX11" fmla="*/ 4648 w 1160451"/>
              <a:gd name="connsiteY11" fmla="*/ 718631 h 1169564"/>
              <a:gd name="connsiteX0" fmla="*/ 4648 w 1160451"/>
              <a:gd name="connsiteY0" fmla="*/ 515431 h 1169564"/>
              <a:gd name="connsiteX1" fmla="*/ 23698 w 1160451"/>
              <a:gd name="connsiteY1" fmla="*/ 382081 h 1169564"/>
              <a:gd name="connsiteX2" fmla="*/ 188798 w 1160451"/>
              <a:gd name="connsiteY2" fmla="*/ 140781 h 1169564"/>
              <a:gd name="connsiteX3" fmla="*/ 506298 w 1160451"/>
              <a:gd name="connsiteY3" fmla="*/ 1081 h 1169564"/>
              <a:gd name="connsiteX4" fmla="*/ 887298 w 1160451"/>
              <a:gd name="connsiteY4" fmla="*/ 89981 h 1169564"/>
              <a:gd name="connsiteX5" fmla="*/ 1109548 w 1160451"/>
              <a:gd name="connsiteY5" fmla="*/ 331281 h 1169564"/>
              <a:gd name="connsiteX6" fmla="*/ 1160348 w 1160451"/>
              <a:gd name="connsiteY6" fmla="*/ 566231 h 1169564"/>
              <a:gd name="connsiteX7" fmla="*/ 1103198 w 1160451"/>
              <a:gd name="connsiteY7" fmla="*/ 851981 h 1169564"/>
              <a:gd name="connsiteX8" fmla="*/ 855548 w 1160451"/>
              <a:gd name="connsiteY8" fmla="*/ 1074231 h 1169564"/>
              <a:gd name="connsiteX9" fmla="*/ 563448 w 1160451"/>
              <a:gd name="connsiteY9" fmla="*/ 1169481 h 1169564"/>
              <a:gd name="connsiteX10" fmla="*/ 315798 w 1160451"/>
              <a:gd name="connsiteY10" fmla="*/ 1105981 h 1169564"/>
              <a:gd name="connsiteX11" fmla="*/ 4648 w 1160451"/>
              <a:gd name="connsiteY11" fmla="*/ 718631 h 1169564"/>
              <a:gd name="connsiteX0" fmla="*/ 4648 w 1160451"/>
              <a:gd name="connsiteY0" fmla="*/ 515431 h 1169564"/>
              <a:gd name="connsiteX1" fmla="*/ 23698 w 1160451"/>
              <a:gd name="connsiteY1" fmla="*/ 382081 h 1169564"/>
              <a:gd name="connsiteX2" fmla="*/ 188798 w 1160451"/>
              <a:gd name="connsiteY2" fmla="*/ 140781 h 1169564"/>
              <a:gd name="connsiteX3" fmla="*/ 506298 w 1160451"/>
              <a:gd name="connsiteY3" fmla="*/ 1081 h 1169564"/>
              <a:gd name="connsiteX4" fmla="*/ 887298 w 1160451"/>
              <a:gd name="connsiteY4" fmla="*/ 89981 h 1169564"/>
              <a:gd name="connsiteX5" fmla="*/ 1109548 w 1160451"/>
              <a:gd name="connsiteY5" fmla="*/ 331281 h 1169564"/>
              <a:gd name="connsiteX6" fmla="*/ 1160348 w 1160451"/>
              <a:gd name="connsiteY6" fmla="*/ 566231 h 1169564"/>
              <a:gd name="connsiteX7" fmla="*/ 1103198 w 1160451"/>
              <a:gd name="connsiteY7" fmla="*/ 851981 h 1169564"/>
              <a:gd name="connsiteX8" fmla="*/ 855548 w 1160451"/>
              <a:gd name="connsiteY8" fmla="*/ 1074231 h 1169564"/>
              <a:gd name="connsiteX9" fmla="*/ 563448 w 1160451"/>
              <a:gd name="connsiteY9" fmla="*/ 1169481 h 1169564"/>
              <a:gd name="connsiteX10" fmla="*/ 315798 w 1160451"/>
              <a:gd name="connsiteY10" fmla="*/ 1105981 h 1169564"/>
              <a:gd name="connsiteX11" fmla="*/ 131648 w 1160451"/>
              <a:gd name="connsiteY11" fmla="*/ 877381 h 1169564"/>
              <a:gd name="connsiteX12" fmla="*/ 4648 w 1160451"/>
              <a:gd name="connsiteY12" fmla="*/ 718631 h 1169564"/>
              <a:gd name="connsiteX0" fmla="*/ 4648 w 1160451"/>
              <a:gd name="connsiteY0" fmla="*/ 515431 h 1169564"/>
              <a:gd name="connsiteX1" fmla="*/ 23698 w 1160451"/>
              <a:gd name="connsiteY1" fmla="*/ 382081 h 1169564"/>
              <a:gd name="connsiteX2" fmla="*/ 188798 w 1160451"/>
              <a:gd name="connsiteY2" fmla="*/ 140781 h 1169564"/>
              <a:gd name="connsiteX3" fmla="*/ 506298 w 1160451"/>
              <a:gd name="connsiteY3" fmla="*/ 1081 h 1169564"/>
              <a:gd name="connsiteX4" fmla="*/ 887298 w 1160451"/>
              <a:gd name="connsiteY4" fmla="*/ 89981 h 1169564"/>
              <a:gd name="connsiteX5" fmla="*/ 1109548 w 1160451"/>
              <a:gd name="connsiteY5" fmla="*/ 331281 h 1169564"/>
              <a:gd name="connsiteX6" fmla="*/ 1160348 w 1160451"/>
              <a:gd name="connsiteY6" fmla="*/ 566231 h 1169564"/>
              <a:gd name="connsiteX7" fmla="*/ 1103198 w 1160451"/>
              <a:gd name="connsiteY7" fmla="*/ 851981 h 1169564"/>
              <a:gd name="connsiteX8" fmla="*/ 855548 w 1160451"/>
              <a:gd name="connsiteY8" fmla="*/ 1074231 h 1169564"/>
              <a:gd name="connsiteX9" fmla="*/ 563448 w 1160451"/>
              <a:gd name="connsiteY9" fmla="*/ 1169481 h 1169564"/>
              <a:gd name="connsiteX10" fmla="*/ 315798 w 1160451"/>
              <a:gd name="connsiteY10" fmla="*/ 1105981 h 1169564"/>
              <a:gd name="connsiteX11" fmla="*/ 118948 w 1160451"/>
              <a:gd name="connsiteY11" fmla="*/ 896431 h 1169564"/>
              <a:gd name="connsiteX12" fmla="*/ 4648 w 1160451"/>
              <a:gd name="connsiteY12" fmla="*/ 718631 h 1169564"/>
              <a:gd name="connsiteX0" fmla="*/ 4648 w 1160451"/>
              <a:gd name="connsiteY0" fmla="*/ 515431 h 1169558"/>
              <a:gd name="connsiteX1" fmla="*/ 23698 w 1160451"/>
              <a:gd name="connsiteY1" fmla="*/ 382081 h 1169558"/>
              <a:gd name="connsiteX2" fmla="*/ 188798 w 1160451"/>
              <a:gd name="connsiteY2" fmla="*/ 140781 h 1169558"/>
              <a:gd name="connsiteX3" fmla="*/ 506298 w 1160451"/>
              <a:gd name="connsiteY3" fmla="*/ 1081 h 1169558"/>
              <a:gd name="connsiteX4" fmla="*/ 887298 w 1160451"/>
              <a:gd name="connsiteY4" fmla="*/ 89981 h 1169558"/>
              <a:gd name="connsiteX5" fmla="*/ 1109548 w 1160451"/>
              <a:gd name="connsiteY5" fmla="*/ 331281 h 1169558"/>
              <a:gd name="connsiteX6" fmla="*/ 1160348 w 1160451"/>
              <a:gd name="connsiteY6" fmla="*/ 566231 h 1169558"/>
              <a:gd name="connsiteX7" fmla="*/ 1103198 w 1160451"/>
              <a:gd name="connsiteY7" fmla="*/ 851981 h 1169558"/>
              <a:gd name="connsiteX8" fmla="*/ 899998 w 1160451"/>
              <a:gd name="connsiteY8" fmla="*/ 1067881 h 1169558"/>
              <a:gd name="connsiteX9" fmla="*/ 563448 w 1160451"/>
              <a:gd name="connsiteY9" fmla="*/ 1169481 h 1169558"/>
              <a:gd name="connsiteX10" fmla="*/ 315798 w 1160451"/>
              <a:gd name="connsiteY10" fmla="*/ 1105981 h 1169558"/>
              <a:gd name="connsiteX11" fmla="*/ 118948 w 1160451"/>
              <a:gd name="connsiteY11" fmla="*/ 896431 h 1169558"/>
              <a:gd name="connsiteX12" fmla="*/ 4648 w 1160451"/>
              <a:gd name="connsiteY12" fmla="*/ 718631 h 1169558"/>
              <a:gd name="connsiteX0" fmla="*/ 4648 w 1160451"/>
              <a:gd name="connsiteY0" fmla="*/ 515431 h 1169558"/>
              <a:gd name="connsiteX1" fmla="*/ 23698 w 1160451"/>
              <a:gd name="connsiteY1" fmla="*/ 382081 h 1169558"/>
              <a:gd name="connsiteX2" fmla="*/ 188798 w 1160451"/>
              <a:gd name="connsiteY2" fmla="*/ 140781 h 1169558"/>
              <a:gd name="connsiteX3" fmla="*/ 506298 w 1160451"/>
              <a:gd name="connsiteY3" fmla="*/ 1081 h 1169558"/>
              <a:gd name="connsiteX4" fmla="*/ 887298 w 1160451"/>
              <a:gd name="connsiteY4" fmla="*/ 89981 h 1169558"/>
              <a:gd name="connsiteX5" fmla="*/ 1109548 w 1160451"/>
              <a:gd name="connsiteY5" fmla="*/ 331281 h 1169558"/>
              <a:gd name="connsiteX6" fmla="*/ 1160348 w 1160451"/>
              <a:gd name="connsiteY6" fmla="*/ 566231 h 1169558"/>
              <a:gd name="connsiteX7" fmla="*/ 1103198 w 1160451"/>
              <a:gd name="connsiteY7" fmla="*/ 851981 h 1169558"/>
              <a:gd name="connsiteX8" fmla="*/ 899998 w 1160451"/>
              <a:gd name="connsiteY8" fmla="*/ 1067881 h 1169558"/>
              <a:gd name="connsiteX9" fmla="*/ 563448 w 1160451"/>
              <a:gd name="connsiteY9" fmla="*/ 1169481 h 1169558"/>
              <a:gd name="connsiteX10" fmla="*/ 315798 w 1160451"/>
              <a:gd name="connsiteY10" fmla="*/ 1105981 h 1169558"/>
              <a:gd name="connsiteX11" fmla="*/ 118948 w 1160451"/>
              <a:gd name="connsiteY11" fmla="*/ 896431 h 1169558"/>
              <a:gd name="connsiteX12" fmla="*/ 4648 w 1160451"/>
              <a:gd name="connsiteY12" fmla="*/ 718631 h 1169558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06248 w 1160451"/>
              <a:gd name="connsiteY11" fmla="*/ 921831 h 1169622"/>
              <a:gd name="connsiteX12" fmla="*/ 4648 w 1160451"/>
              <a:gd name="connsiteY12" fmla="*/ 718631 h 116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0451" h="1169622">
                <a:moveTo>
                  <a:pt x="4648" y="515431"/>
                </a:moveTo>
                <a:cubicBezTo>
                  <a:pt x="-1173" y="479977"/>
                  <a:pt x="-6994" y="444523"/>
                  <a:pt x="23698" y="382081"/>
                </a:cubicBezTo>
                <a:cubicBezTo>
                  <a:pt x="54390" y="319639"/>
                  <a:pt x="108365" y="204281"/>
                  <a:pt x="188798" y="140781"/>
                </a:cubicBezTo>
                <a:cubicBezTo>
                  <a:pt x="269231" y="77281"/>
                  <a:pt x="389881" y="9548"/>
                  <a:pt x="506298" y="1081"/>
                </a:cubicBezTo>
                <a:cubicBezTo>
                  <a:pt x="622715" y="-7386"/>
                  <a:pt x="786756" y="34948"/>
                  <a:pt x="887298" y="89981"/>
                </a:cubicBezTo>
                <a:cubicBezTo>
                  <a:pt x="987840" y="145014"/>
                  <a:pt x="1064040" y="251906"/>
                  <a:pt x="1109548" y="331281"/>
                </a:cubicBezTo>
                <a:cubicBezTo>
                  <a:pt x="1155056" y="410656"/>
                  <a:pt x="1161406" y="479448"/>
                  <a:pt x="1160348" y="566231"/>
                </a:cubicBezTo>
                <a:cubicBezTo>
                  <a:pt x="1159290" y="653014"/>
                  <a:pt x="1146590" y="768373"/>
                  <a:pt x="1103198" y="851981"/>
                </a:cubicBezTo>
                <a:cubicBezTo>
                  <a:pt x="1059806" y="935589"/>
                  <a:pt x="1000540" y="1013906"/>
                  <a:pt x="899998" y="1067881"/>
                </a:cubicBezTo>
                <a:cubicBezTo>
                  <a:pt x="780406" y="1121856"/>
                  <a:pt x="636473" y="1172656"/>
                  <a:pt x="563448" y="1169481"/>
                </a:cubicBezTo>
                <a:cubicBezTo>
                  <a:pt x="480898" y="1148314"/>
                  <a:pt x="442798" y="1171598"/>
                  <a:pt x="315798" y="1105981"/>
                </a:cubicBezTo>
                <a:cubicBezTo>
                  <a:pt x="199381" y="1036131"/>
                  <a:pt x="171865" y="1010731"/>
                  <a:pt x="106248" y="921831"/>
                </a:cubicBezTo>
                <a:cubicBezTo>
                  <a:pt x="55448" y="837164"/>
                  <a:pt x="42748" y="777898"/>
                  <a:pt x="4648" y="718631"/>
                </a:cubicBezTo>
              </a:path>
            </a:pathLst>
          </a:custGeom>
          <a:solidFill>
            <a:schemeClr val="tx1"/>
          </a:solidFill>
          <a:ln>
            <a:noFill/>
          </a:ln>
          <a:effectLst>
            <a:glow rad="711200">
              <a:srgbClr val="FFFF00">
                <a:alpha val="62000"/>
              </a:srgbClr>
            </a:glow>
            <a:softEdge rad="266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20823218" flipH="1">
            <a:off x="8701579" y="1437779"/>
            <a:ext cx="1160451" cy="1169622"/>
          </a:xfrm>
          <a:custGeom>
            <a:avLst/>
            <a:gdLst>
              <a:gd name="connsiteX0" fmla="*/ 4648 w 1160451"/>
              <a:gd name="connsiteY0" fmla="*/ 515431 h 892372"/>
              <a:gd name="connsiteX1" fmla="*/ 23698 w 1160451"/>
              <a:gd name="connsiteY1" fmla="*/ 382081 h 892372"/>
              <a:gd name="connsiteX2" fmla="*/ 188798 w 1160451"/>
              <a:gd name="connsiteY2" fmla="*/ 140781 h 892372"/>
              <a:gd name="connsiteX3" fmla="*/ 506298 w 1160451"/>
              <a:gd name="connsiteY3" fmla="*/ 1081 h 892372"/>
              <a:gd name="connsiteX4" fmla="*/ 887298 w 1160451"/>
              <a:gd name="connsiteY4" fmla="*/ 89981 h 892372"/>
              <a:gd name="connsiteX5" fmla="*/ 1109548 w 1160451"/>
              <a:gd name="connsiteY5" fmla="*/ 331281 h 892372"/>
              <a:gd name="connsiteX6" fmla="*/ 1160348 w 1160451"/>
              <a:gd name="connsiteY6" fmla="*/ 566231 h 892372"/>
              <a:gd name="connsiteX7" fmla="*/ 1103198 w 1160451"/>
              <a:gd name="connsiteY7" fmla="*/ 851981 h 892372"/>
              <a:gd name="connsiteX8" fmla="*/ 1065098 w 1160451"/>
              <a:gd name="connsiteY8" fmla="*/ 883731 h 892372"/>
              <a:gd name="connsiteX0" fmla="*/ 4648 w 1160451"/>
              <a:gd name="connsiteY0" fmla="*/ 515431 h 1055779"/>
              <a:gd name="connsiteX1" fmla="*/ 23698 w 1160451"/>
              <a:gd name="connsiteY1" fmla="*/ 382081 h 1055779"/>
              <a:gd name="connsiteX2" fmla="*/ 188798 w 1160451"/>
              <a:gd name="connsiteY2" fmla="*/ 140781 h 1055779"/>
              <a:gd name="connsiteX3" fmla="*/ 506298 w 1160451"/>
              <a:gd name="connsiteY3" fmla="*/ 1081 h 1055779"/>
              <a:gd name="connsiteX4" fmla="*/ 887298 w 1160451"/>
              <a:gd name="connsiteY4" fmla="*/ 89981 h 1055779"/>
              <a:gd name="connsiteX5" fmla="*/ 1109548 w 1160451"/>
              <a:gd name="connsiteY5" fmla="*/ 331281 h 1055779"/>
              <a:gd name="connsiteX6" fmla="*/ 1160348 w 1160451"/>
              <a:gd name="connsiteY6" fmla="*/ 566231 h 1055779"/>
              <a:gd name="connsiteX7" fmla="*/ 1103198 w 1160451"/>
              <a:gd name="connsiteY7" fmla="*/ 851981 h 1055779"/>
              <a:gd name="connsiteX8" fmla="*/ 912698 w 1160451"/>
              <a:gd name="connsiteY8" fmla="*/ 1055181 h 1055779"/>
              <a:gd name="connsiteX0" fmla="*/ 4648 w 1206305"/>
              <a:gd name="connsiteY0" fmla="*/ 515431 h 854904"/>
              <a:gd name="connsiteX1" fmla="*/ 23698 w 1206305"/>
              <a:gd name="connsiteY1" fmla="*/ 382081 h 854904"/>
              <a:gd name="connsiteX2" fmla="*/ 188798 w 1206305"/>
              <a:gd name="connsiteY2" fmla="*/ 140781 h 854904"/>
              <a:gd name="connsiteX3" fmla="*/ 506298 w 1206305"/>
              <a:gd name="connsiteY3" fmla="*/ 1081 h 854904"/>
              <a:gd name="connsiteX4" fmla="*/ 887298 w 1206305"/>
              <a:gd name="connsiteY4" fmla="*/ 89981 h 854904"/>
              <a:gd name="connsiteX5" fmla="*/ 1109548 w 1206305"/>
              <a:gd name="connsiteY5" fmla="*/ 331281 h 854904"/>
              <a:gd name="connsiteX6" fmla="*/ 1160348 w 1206305"/>
              <a:gd name="connsiteY6" fmla="*/ 566231 h 854904"/>
              <a:gd name="connsiteX7" fmla="*/ 1103198 w 1206305"/>
              <a:gd name="connsiteY7" fmla="*/ 851981 h 854904"/>
              <a:gd name="connsiteX8" fmla="*/ 4648 w 1206305"/>
              <a:gd name="connsiteY8" fmla="*/ 718631 h 854904"/>
              <a:gd name="connsiteX0" fmla="*/ 4648 w 1162743"/>
              <a:gd name="connsiteY0" fmla="*/ 515431 h 869832"/>
              <a:gd name="connsiteX1" fmla="*/ 23698 w 1162743"/>
              <a:gd name="connsiteY1" fmla="*/ 382081 h 869832"/>
              <a:gd name="connsiteX2" fmla="*/ 188798 w 1162743"/>
              <a:gd name="connsiteY2" fmla="*/ 140781 h 869832"/>
              <a:gd name="connsiteX3" fmla="*/ 506298 w 1162743"/>
              <a:gd name="connsiteY3" fmla="*/ 1081 h 869832"/>
              <a:gd name="connsiteX4" fmla="*/ 887298 w 1162743"/>
              <a:gd name="connsiteY4" fmla="*/ 89981 h 869832"/>
              <a:gd name="connsiteX5" fmla="*/ 1109548 w 1162743"/>
              <a:gd name="connsiteY5" fmla="*/ 331281 h 869832"/>
              <a:gd name="connsiteX6" fmla="*/ 1160348 w 1162743"/>
              <a:gd name="connsiteY6" fmla="*/ 566231 h 869832"/>
              <a:gd name="connsiteX7" fmla="*/ 1103198 w 1162743"/>
              <a:gd name="connsiteY7" fmla="*/ 851981 h 869832"/>
              <a:gd name="connsiteX8" fmla="*/ 684098 w 1162743"/>
              <a:gd name="connsiteY8" fmla="*/ 826581 h 869832"/>
              <a:gd name="connsiteX9" fmla="*/ 4648 w 1162743"/>
              <a:gd name="connsiteY9" fmla="*/ 718631 h 869832"/>
              <a:gd name="connsiteX0" fmla="*/ 4648 w 1160451"/>
              <a:gd name="connsiteY0" fmla="*/ 515431 h 1076328"/>
              <a:gd name="connsiteX1" fmla="*/ 23698 w 1160451"/>
              <a:gd name="connsiteY1" fmla="*/ 382081 h 1076328"/>
              <a:gd name="connsiteX2" fmla="*/ 188798 w 1160451"/>
              <a:gd name="connsiteY2" fmla="*/ 140781 h 1076328"/>
              <a:gd name="connsiteX3" fmla="*/ 506298 w 1160451"/>
              <a:gd name="connsiteY3" fmla="*/ 1081 h 1076328"/>
              <a:gd name="connsiteX4" fmla="*/ 887298 w 1160451"/>
              <a:gd name="connsiteY4" fmla="*/ 89981 h 1076328"/>
              <a:gd name="connsiteX5" fmla="*/ 1109548 w 1160451"/>
              <a:gd name="connsiteY5" fmla="*/ 331281 h 1076328"/>
              <a:gd name="connsiteX6" fmla="*/ 1160348 w 1160451"/>
              <a:gd name="connsiteY6" fmla="*/ 566231 h 1076328"/>
              <a:gd name="connsiteX7" fmla="*/ 1103198 w 1160451"/>
              <a:gd name="connsiteY7" fmla="*/ 851981 h 1076328"/>
              <a:gd name="connsiteX8" fmla="*/ 855548 w 1160451"/>
              <a:gd name="connsiteY8" fmla="*/ 1074231 h 1076328"/>
              <a:gd name="connsiteX9" fmla="*/ 4648 w 1160451"/>
              <a:gd name="connsiteY9" fmla="*/ 718631 h 1076328"/>
              <a:gd name="connsiteX0" fmla="*/ 4648 w 1160451"/>
              <a:gd name="connsiteY0" fmla="*/ 515431 h 1074786"/>
              <a:gd name="connsiteX1" fmla="*/ 23698 w 1160451"/>
              <a:gd name="connsiteY1" fmla="*/ 382081 h 1074786"/>
              <a:gd name="connsiteX2" fmla="*/ 188798 w 1160451"/>
              <a:gd name="connsiteY2" fmla="*/ 140781 h 1074786"/>
              <a:gd name="connsiteX3" fmla="*/ 506298 w 1160451"/>
              <a:gd name="connsiteY3" fmla="*/ 1081 h 1074786"/>
              <a:gd name="connsiteX4" fmla="*/ 887298 w 1160451"/>
              <a:gd name="connsiteY4" fmla="*/ 89981 h 1074786"/>
              <a:gd name="connsiteX5" fmla="*/ 1109548 w 1160451"/>
              <a:gd name="connsiteY5" fmla="*/ 331281 h 1074786"/>
              <a:gd name="connsiteX6" fmla="*/ 1160348 w 1160451"/>
              <a:gd name="connsiteY6" fmla="*/ 566231 h 1074786"/>
              <a:gd name="connsiteX7" fmla="*/ 1103198 w 1160451"/>
              <a:gd name="connsiteY7" fmla="*/ 851981 h 1074786"/>
              <a:gd name="connsiteX8" fmla="*/ 855548 w 1160451"/>
              <a:gd name="connsiteY8" fmla="*/ 1074231 h 1074786"/>
              <a:gd name="connsiteX9" fmla="*/ 461848 w 1160451"/>
              <a:gd name="connsiteY9" fmla="*/ 909131 h 1074786"/>
              <a:gd name="connsiteX10" fmla="*/ 4648 w 1160451"/>
              <a:gd name="connsiteY10" fmla="*/ 718631 h 1074786"/>
              <a:gd name="connsiteX0" fmla="*/ 4648 w 1160451"/>
              <a:gd name="connsiteY0" fmla="*/ 515431 h 1183667"/>
              <a:gd name="connsiteX1" fmla="*/ 23698 w 1160451"/>
              <a:gd name="connsiteY1" fmla="*/ 382081 h 1183667"/>
              <a:gd name="connsiteX2" fmla="*/ 188798 w 1160451"/>
              <a:gd name="connsiteY2" fmla="*/ 140781 h 1183667"/>
              <a:gd name="connsiteX3" fmla="*/ 506298 w 1160451"/>
              <a:gd name="connsiteY3" fmla="*/ 1081 h 1183667"/>
              <a:gd name="connsiteX4" fmla="*/ 887298 w 1160451"/>
              <a:gd name="connsiteY4" fmla="*/ 89981 h 1183667"/>
              <a:gd name="connsiteX5" fmla="*/ 1109548 w 1160451"/>
              <a:gd name="connsiteY5" fmla="*/ 331281 h 1183667"/>
              <a:gd name="connsiteX6" fmla="*/ 1160348 w 1160451"/>
              <a:gd name="connsiteY6" fmla="*/ 566231 h 1183667"/>
              <a:gd name="connsiteX7" fmla="*/ 1103198 w 1160451"/>
              <a:gd name="connsiteY7" fmla="*/ 851981 h 1183667"/>
              <a:gd name="connsiteX8" fmla="*/ 855548 w 1160451"/>
              <a:gd name="connsiteY8" fmla="*/ 1074231 h 1183667"/>
              <a:gd name="connsiteX9" fmla="*/ 563448 w 1160451"/>
              <a:gd name="connsiteY9" fmla="*/ 1169481 h 1183667"/>
              <a:gd name="connsiteX10" fmla="*/ 4648 w 1160451"/>
              <a:gd name="connsiteY10" fmla="*/ 718631 h 1183667"/>
              <a:gd name="connsiteX0" fmla="*/ 4648 w 1160451"/>
              <a:gd name="connsiteY0" fmla="*/ 515431 h 1169564"/>
              <a:gd name="connsiteX1" fmla="*/ 23698 w 1160451"/>
              <a:gd name="connsiteY1" fmla="*/ 382081 h 1169564"/>
              <a:gd name="connsiteX2" fmla="*/ 188798 w 1160451"/>
              <a:gd name="connsiteY2" fmla="*/ 140781 h 1169564"/>
              <a:gd name="connsiteX3" fmla="*/ 506298 w 1160451"/>
              <a:gd name="connsiteY3" fmla="*/ 1081 h 1169564"/>
              <a:gd name="connsiteX4" fmla="*/ 887298 w 1160451"/>
              <a:gd name="connsiteY4" fmla="*/ 89981 h 1169564"/>
              <a:gd name="connsiteX5" fmla="*/ 1109548 w 1160451"/>
              <a:gd name="connsiteY5" fmla="*/ 331281 h 1169564"/>
              <a:gd name="connsiteX6" fmla="*/ 1160348 w 1160451"/>
              <a:gd name="connsiteY6" fmla="*/ 566231 h 1169564"/>
              <a:gd name="connsiteX7" fmla="*/ 1103198 w 1160451"/>
              <a:gd name="connsiteY7" fmla="*/ 851981 h 1169564"/>
              <a:gd name="connsiteX8" fmla="*/ 855548 w 1160451"/>
              <a:gd name="connsiteY8" fmla="*/ 1074231 h 1169564"/>
              <a:gd name="connsiteX9" fmla="*/ 563448 w 1160451"/>
              <a:gd name="connsiteY9" fmla="*/ 1169481 h 1169564"/>
              <a:gd name="connsiteX10" fmla="*/ 417398 w 1160451"/>
              <a:gd name="connsiteY10" fmla="*/ 1055181 h 1169564"/>
              <a:gd name="connsiteX11" fmla="*/ 4648 w 1160451"/>
              <a:gd name="connsiteY11" fmla="*/ 718631 h 1169564"/>
              <a:gd name="connsiteX0" fmla="*/ 4648 w 1160451"/>
              <a:gd name="connsiteY0" fmla="*/ 515431 h 1169564"/>
              <a:gd name="connsiteX1" fmla="*/ 23698 w 1160451"/>
              <a:gd name="connsiteY1" fmla="*/ 382081 h 1169564"/>
              <a:gd name="connsiteX2" fmla="*/ 188798 w 1160451"/>
              <a:gd name="connsiteY2" fmla="*/ 140781 h 1169564"/>
              <a:gd name="connsiteX3" fmla="*/ 506298 w 1160451"/>
              <a:gd name="connsiteY3" fmla="*/ 1081 h 1169564"/>
              <a:gd name="connsiteX4" fmla="*/ 887298 w 1160451"/>
              <a:gd name="connsiteY4" fmla="*/ 89981 h 1169564"/>
              <a:gd name="connsiteX5" fmla="*/ 1109548 w 1160451"/>
              <a:gd name="connsiteY5" fmla="*/ 331281 h 1169564"/>
              <a:gd name="connsiteX6" fmla="*/ 1160348 w 1160451"/>
              <a:gd name="connsiteY6" fmla="*/ 566231 h 1169564"/>
              <a:gd name="connsiteX7" fmla="*/ 1103198 w 1160451"/>
              <a:gd name="connsiteY7" fmla="*/ 851981 h 1169564"/>
              <a:gd name="connsiteX8" fmla="*/ 855548 w 1160451"/>
              <a:gd name="connsiteY8" fmla="*/ 1074231 h 1169564"/>
              <a:gd name="connsiteX9" fmla="*/ 563448 w 1160451"/>
              <a:gd name="connsiteY9" fmla="*/ 1169481 h 1169564"/>
              <a:gd name="connsiteX10" fmla="*/ 315798 w 1160451"/>
              <a:gd name="connsiteY10" fmla="*/ 1105981 h 1169564"/>
              <a:gd name="connsiteX11" fmla="*/ 4648 w 1160451"/>
              <a:gd name="connsiteY11" fmla="*/ 718631 h 1169564"/>
              <a:gd name="connsiteX0" fmla="*/ 4648 w 1160451"/>
              <a:gd name="connsiteY0" fmla="*/ 515431 h 1169564"/>
              <a:gd name="connsiteX1" fmla="*/ 23698 w 1160451"/>
              <a:gd name="connsiteY1" fmla="*/ 382081 h 1169564"/>
              <a:gd name="connsiteX2" fmla="*/ 188798 w 1160451"/>
              <a:gd name="connsiteY2" fmla="*/ 140781 h 1169564"/>
              <a:gd name="connsiteX3" fmla="*/ 506298 w 1160451"/>
              <a:gd name="connsiteY3" fmla="*/ 1081 h 1169564"/>
              <a:gd name="connsiteX4" fmla="*/ 887298 w 1160451"/>
              <a:gd name="connsiteY4" fmla="*/ 89981 h 1169564"/>
              <a:gd name="connsiteX5" fmla="*/ 1109548 w 1160451"/>
              <a:gd name="connsiteY5" fmla="*/ 331281 h 1169564"/>
              <a:gd name="connsiteX6" fmla="*/ 1160348 w 1160451"/>
              <a:gd name="connsiteY6" fmla="*/ 566231 h 1169564"/>
              <a:gd name="connsiteX7" fmla="*/ 1103198 w 1160451"/>
              <a:gd name="connsiteY7" fmla="*/ 851981 h 1169564"/>
              <a:gd name="connsiteX8" fmla="*/ 855548 w 1160451"/>
              <a:gd name="connsiteY8" fmla="*/ 1074231 h 1169564"/>
              <a:gd name="connsiteX9" fmla="*/ 563448 w 1160451"/>
              <a:gd name="connsiteY9" fmla="*/ 1169481 h 1169564"/>
              <a:gd name="connsiteX10" fmla="*/ 315798 w 1160451"/>
              <a:gd name="connsiteY10" fmla="*/ 1105981 h 1169564"/>
              <a:gd name="connsiteX11" fmla="*/ 131648 w 1160451"/>
              <a:gd name="connsiteY11" fmla="*/ 877381 h 1169564"/>
              <a:gd name="connsiteX12" fmla="*/ 4648 w 1160451"/>
              <a:gd name="connsiteY12" fmla="*/ 718631 h 1169564"/>
              <a:gd name="connsiteX0" fmla="*/ 4648 w 1160451"/>
              <a:gd name="connsiteY0" fmla="*/ 515431 h 1169564"/>
              <a:gd name="connsiteX1" fmla="*/ 23698 w 1160451"/>
              <a:gd name="connsiteY1" fmla="*/ 382081 h 1169564"/>
              <a:gd name="connsiteX2" fmla="*/ 188798 w 1160451"/>
              <a:gd name="connsiteY2" fmla="*/ 140781 h 1169564"/>
              <a:gd name="connsiteX3" fmla="*/ 506298 w 1160451"/>
              <a:gd name="connsiteY3" fmla="*/ 1081 h 1169564"/>
              <a:gd name="connsiteX4" fmla="*/ 887298 w 1160451"/>
              <a:gd name="connsiteY4" fmla="*/ 89981 h 1169564"/>
              <a:gd name="connsiteX5" fmla="*/ 1109548 w 1160451"/>
              <a:gd name="connsiteY5" fmla="*/ 331281 h 1169564"/>
              <a:gd name="connsiteX6" fmla="*/ 1160348 w 1160451"/>
              <a:gd name="connsiteY6" fmla="*/ 566231 h 1169564"/>
              <a:gd name="connsiteX7" fmla="*/ 1103198 w 1160451"/>
              <a:gd name="connsiteY7" fmla="*/ 851981 h 1169564"/>
              <a:gd name="connsiteX8" fmla="*/ 855548 w 1160451"/>
              <a:gd name="connsiteY8" fmla="*/ 1074231 h 1169564"/>
              <a:gd name="connsiteX9" fmla="*/ 563448 w 1160451"/>
              <a:gd name="connsiteY9" fmla="*/ 1169481 h 1169564"/>
              <a:gd name="connsiteX10" fmla="*/ 315798 w 1160451"/>
              <a:gd name="connsiteY10" fmla="*/ 1105981 h 1169564"/>
              <a:gd name="connsiteX11" fmla="*/ 118948 w 1160451"/>
              <a:gd name="connsiteY11" fmla="*/ 896431 h 1169564"/>
              <a:gd name="connsiteX12" fmla="*/ 4648 w 1160451"/>
              <a:gd name="connsiteY12" fmla="*/ 718631 h 1169564"/>
              <a:gd name="connsiteX0" fmla="*/ 4648 w 1160451"/>
              <a:gd name="connsiteY0" fmla="*/ 515431 h 1169558"/>
              <a:gd name="connsiteX1" fmla="*/ 23698 w 1160451"/>
              <a:gd name="connsiteY1" fmla="*/ 382081 h 1169558"/>
              <a:gd name="connsiteX2" fmla="*/ 188798 w 1160451"/>
              <a:gd name="connsiteY2" fmla="*/ 140781 h 1169558"/>
              <a:gd name="connsiteX3" fmla="*/ 506298 w 1160451"/>
              <a:gd name="connsiteY3" fmla="*/ 1081 h 1169558"/>
              <a:gd name="connsiteX4" fmla="*/ 887298 w 1160451"/>
              <a:gd name="connsiteY4" fmla="*/ 89981 h 1169558"/>
              <a:gd name="connsiteX5" fmla="*/ 1109548 w 1160451"/>
              <a:gd name="connsiteY5" fmla="*/ 331281 h 1169558"/>
              <a:gd name="connsiteX6" fmla="*/ 1160348 w 1160451"/>
              <a:gd name="connsiteY6" fmla="*/ 566231 h 1169558"/>
              <a:gd name="connsiteX7" fmla="*/ 1103198 w 1160451"/>
              <a:gd name="connsiteY7" fmla="*/ 851981 h 1169558"/>
              <a:gd name="connsiteX8" fmla="*/ 899998 w 1160451"/>
              <a:gd name="connsiteY8" fmla="*/ 1067881 h 1169558"/>
              <a:gd name="connsiteX9" fmla="*/ 563448 w 1160451"/>
              <a:gd name="connsiteY9" fmla="*/ 1169481 h 1169558"/>
              <a:gd name="connsiteX10" fmla="*/ 315798 w 1160451"/>
              <a:gd name="connsiteY10" fmla="*/ 1105981 h 1169558"/>
              <a:gd name="connsiteX11" fmla="*/ 118948 w 1160451"/>
              <a:gd name="connsiteY11" fmla="*/ 896431 h 1169558"/>
              <a:gd name="connsiteX12" fmla="*/ 4648 w 1160451"/>
              <a:gd name="connsiteY12" fmla="*/ 718631 h 1169558"/>
              <a:gd name="connsiteX0" fmla="*/ 4648 w 1160451"/>
              <a:gd name="connsiteY0" fmla="*/ 515431 h 1169558"/>
              <a:gd name="connsiteX1" fmla="*/ 23698 w 1160451"/>
              <a:gd name="connsiteY1" fmla="*/ 382081 h 1169558"/>
              <a:gd name="connsiteX2" fmla="*/ 188798 w 1160451"/>
              <a:gd name="connsiteY2" fmla="*/ 140781 h 1169558"/>
              <a:gd name="connsiteX3" fmla="*/ 506298 w 1160451"/>
              <a:gd name="connsiteY3" fmla="*/ 1081 h 1169558"/>
              <a:gd name="connsiteX4" fmla="*/ 887298 w 1160451"/>
              <a:gd name="connsiteY4" fmla="*/ 89981 h 1169558"/>
              <a:gd name="connsiteX5" fmla="*/ 1109548 w 1160451"/>
              <a:gd name="connsiteY5" fmla="*/ 331281 h 1169558"/>
              <a:gd name="connsiteX6" fmla="*/ 1160348 w 1160451"/>
              <a:gd name="connsiteY6" fmla="*/ 566231 h 1169558"/>
              <a:gd name="connsiteX7" fmla="*/ 1103198 w 1160451"/>
              <a:gd name="connsiteY7" fmla="*/ 851981 h 1169558"/>
              <a:gd name="connsiteX8" fmla="*/ 899998 w 1160451"/>
              <a:gd name="connsiteY8" fmla="*/ 1067881 h 1169558"/>
              <a:gd name="connsiteX9" fmla="*/ 563448 w 1160451"/>
              <a:gd name="connsiteY9" fmla="*/ 1169481 h 1169558"/>
              <a:gd name="connsiteX10" fmla="*/ 315798 w 1160451"/>
              <a:gd name="connsiteY10" fmla="*/ 1105981 h 1169558"/>
              <a:gd name="connsiteX11" fmla="*/ 118948 w 1160451"/>
              <a:gd name="connsiteY11" fmla="*/ 896431 h 1169558"/>
              <a:gd name="connsiteX12" fmla="*/ 4648 w 1160451"/>
              <a:gd name="connsiteY12" fmla="*/ 718631 h 1169558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18948 w 1160451"/>
              <a:gd name="connsiteY11" fmla="*/ 896431 h 1169622"/>
              <a:gd name="connsiteX12" fmla="*/ 4648 w 1160451"/>
              <a:gd name="connsiteY12" fmla="*/ 718631 h 1169622"/>
              <a:gd name="connsiteX0" fmla="*/ 4648 w 1160451"/>
              <a:gd name="connsiteY0" fmla="*/ 515431 h 1169622"/>
              <a:gd name="connsiteX1" fmla="*/ 23698 w 1160451"/>
              <a:gd name="connsiteY1" fmla="*/ 382081 h 1169622"/>
              <a:gd name="connsiteX2" fmla="*/ 188798 w 1160451"/>
              <a:gd name="connsiteY2" fmla="*/ 140781 h 1169622"/>
              <a:gd name="connsiteX3" fmla="*/ 506298 w 1160451"/>
              <a:gd name="connsiteY3" fmla="*/ 1081 h 1169622"/>
              <a:gd name="connsiteX4" fmla="*/ 887298 w 1160451"/>
              <a:gd name="connsiteY4" fmla="*/ 89981 h 1169622"/>
              <a:gd name="connsiteX5" fmla="*/ 1109548 w 1160451"/>
              <a:gd name="connsiteY5" fmla="*/ 331281 h 1169622"/>
              <a:gd name="connsiteX6" fmla="*/ 1160348 w 1160451"/>
              <a:gd name="connsiteY6" fmla="*/ 566231 h 1169622"/>
              <a:gd name="connsiteX7" fmla="*/ 1103198 w 1160451"/>
              <a:gd name="connsiteY7" fmla="*/ 851981 h 1169622"/>
              <a:gd name="connsiteX8" fmla="*/ 899998 w 1160451"/>
              <a:gd name="connsiteY8" fmla="*/ 1067881 h 1169622"/>
              <a:gd name="connsiteX9" fmla="*/ 563448 w 1160451"/>
              <a:gd name="connsiteY9" fmla="*/ 1169481 h 1169622"/>
              <a:gd name="connsiteX10" fmla="*/ 315798 w 1160451"/>
              <a:gd name="connsiteY10" fmla="*/ 1105981 h 1169622"/>
              <a:gd name="connsiteX11" fmla="*/ 106248 w 1160451"/>
              <a:gd name="connsiteY11" fmla="*/ 921831 h 1169622"/>
              <a:gd name="connsiteX12" fmla="*/ 4648 w 1160451"/>
              <a:gd name="connsiteY12" fmla="*/ 718631 h 116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0451" h="1169622">
                <a:moveTo>
                  <a:pt x="4648" y="515431"/>
                </a:moveTo>
                <a:cubicBezTo>
                  <a:pt x="-1173" y="479977"/>
                  <a:pt x="-6994" y="444523"/>
                  <a:pt x="23698" y="382081"/>
                </a:cubicBezTo>
                <a:cubicBezTo>
                  <a:pt x="54390" y="319639"/>
                  <a:pt x="108365" y="204281"/>
                  <a:pt x="188798" y="140781"/>
                </a:cubicBezTo>
                <a:cubicBezTo>
                  <a:pt x="269231" y="77281"/>
                  <a:pt x="389881" y="9548"/>
                  <a:pt x="506298" y="1081"/>
                </a:cubicBezTo>
                <a:cubicBezTo>
                  <a:pt x="622715" y="-7386"/>
                  <a:pt x="786756" y="34948"/>
                  <a:pt x="887298" y="89981"/>
                </a:cubicBezTo>
                <a:cubicBezTo>
                  <a:pt x="987840" y="145014"/>
                  <a:pt x="1064040" y="251906"/>
                  <a:pt x="1109548" y="331281"/>
                </a:cubicBezTo>
                <a:cubicBezTo>
                  <a:pt x="1155056" y="410656"/>
                  <a:pt x="1161406" y="479448"/>
                  <a:pt x="1160348" y="566231"/>
                </a:cubicBezTo>
                <a:cubicBezTo>
                  <a:pt x="1159290" y="653014"/>
                  <a:pt x="1146590" y="768373"/>
                  <a:pt x="1103198" y="851981"/>
                </a:cubicBezTo>
                <a:cubicBezTo>
                  <a:pt x="1059806" y="935589"/>
                  <a:pt x="1000540" y="1013906"/>
                  <a:pt x="899998" y="1067881"/>
                </a:cubicBezTo>
                <a:cubicBezTo>
                  <a:pt x="780406" y="1121856"/>
                  <a:pt x="636473" y="1172656"/>
                  <a:pt x="563448" y="1169481"/>
                </a:cubicBezTo>
                <a:cubicBezTo>
                  <a:pt x="480898" y="1148314"/>
                  <a:pt x="442798" y="1171598"/>
                  <a:pt x="315798" y="1105981"/>
                </a:cubicBezTo>
                <a:cubicBezTo>
                  <a:pt x="199381" y="1036131"/>
                  <a:pt x="171865" y="1010731"/>
                  <a:pt x="106248" y="921831"/>
                </a:cubicBezTo>
                <a:cubicBezTo>
                  <a:pt x="55448" y="837164"/>
                  <a:pt x="42748" y="777898"/>
                  <a:pt x="4648" y="718631"/>
                </a:cubicBezTo>
              </a:path>
            </a:pathLst>
          </a:custGeom>
          <a:solidFill>
            <a:schemeClr val="tx1"/>
          </a:solidFill>
          <a:ln>
            <a:noFill/>
          </a:ln>
          <a:effectLst>
            <a:glow rad="711200">
              <a:srgbClr val="FFFF00">
                <a:alpha val="62000"/>
              </a:srgbClr>
            </a:glow>
            <a:softEdge rad="3302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823218">
            <a:off x="8922102" y="1969221"/>
            <a:ext cx="191317" cy="191317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glow rad="762000">
              <a:schemeClr val="bg1">
                <a:alpha val="65000"/>
              </a:schemeClr>
            </a:glow>
            <a:softEdge rad="228600"/>
          </a:effectLst>
          <a:scene3d>
            <a:camera prst="orthographicFront"/>
            <a:lightRig rig="threePt" dir="t">
              <a:rot lat="0" lon="0" rev="16200000"/>
            </a:lightRig>
          </a:scene3d>
          <a:sp3d prstMaterial="powder">
            <a:bevelT w="228600" h="228600"/>
            <a:bevelB w="228600" h="228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823218">
            <a:off x="9376558" y="2097580"/>
            <a:ext cx="191317" cy="19131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762000">
              <a:schemeClr val="bg1">
                <a:alpha val="65000"/>
              </a:schemeClr>
            </a:glow>
          </a:effectLst>
          <a:scene3d>
            <a:camera prst="orthographicFront"/>
            <a:lightRig rig="threePt" dir="t">
              <a:rot lat="0" lon="0" rev="16200000"/>
            </a:lightRig>
          </a:scene3d>
          <a:sp3d prstMaterial="powder">
            <a:bevelT w="228600" h="228600"/>
            <a:bevelB w="228600" h="228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623716" y="1957915"/>
            <a:ext cx="1143001" cy="61442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544407" y="1082209"/>
            <a:ext cx="1143001" cy="875706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357558" y="1725762"/>
            <a:ext cx="211442" cy="73106"/>
          </a:xfrm>
          <a:prstGeom prst="straightConnector1">
            <a:avLst/>
          </a:prstGeom>
          <a:ln w="127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9935408" y="1935312"/>
            <a:ext cx="211442" cy="73106"/>
          </a:xfrm>
          <a:prstGeom prst="straightConnector1">
            <a:avLst/>
          </a:prstGeom>
          <a:ln w="12700" cmpd="sng">
            <a:solidFill>
              <a:srgbClr val="008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20823218">
            <a:off x="10210687" y="1817868"/>
            <a:ext cx="191317" cy="19131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762000">
              <a:schemeClr val="bg1">
                <a:alpha val="65000"/>
              </a:schemeClr>
            </a:glow>
          </a:effectLst>
          <a:scene3d>
            <a:camera prst="orthographicFront"/>
            <a:lightRig rig="threePt" dir="t">
              <a:rot lat="0" lon="0" rev="16200000"/>
            </a:lightRig>
          </a:scene3d>
          <a:sp3d prstMaterial="powder">
            <a:bevelT w="228600" h="228600"/>
            <a:bevelB w="228600" h="228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0823218">
            <a:off x="9767985" y="1966074"/>
            <a:ext cx="191317" cy="191317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glow rad="762000">
              <a:schemeClr val="bg1">
                <a:alpha val="65000"/>
              </a:schemeClr>
            </a:glow>
            <a:softEdge rad="228600"/>
          </a:effectLst>
          <a:scene3d>
            <a:camera prst="orthographicFront"/>
            <a:lightRig rig="threePt" dir="t">
              <a:rot lat="0" lon="0" rev="16200000"/>
            </a:lightRig>
          </a:scene3d>
          <a:sp3d prstMaterial="powder">
            <a:bevelT w="228600" h="228600"/>
            <a:bevelB w="228600" h="228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766717" y="1798868"/>
            <a:ext cx="1301926" cy="330238"/>
          </a:xfrm>
          <a:custGeom>
            <a:avLst/>
            <a:gdLst>
              <a:gd name="connsiteX0" fmla="*/ 0 w 2988733"/>
              <a:gd name="connsiteY0" fmla="*/ 245627 h 398390"/>
              <a:gd name="connsiteX1" fmla="*/ 211666 w 2988733"/>
              <a:gd name="connsiteY1" fmla="*/ 245627 h 398390"/>
              <a:gd name="connsiteX2" fmla="*/ 364066 w 2988733"/>
              <a:gd name="connsiteY2" fmla="*/ 508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364066 w 2988733"/>
              <a:gd name="connsiteY2" fmla="*/ 508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440266 w 2988733"/>
              <a:gd name="connsiteY2" fmla="*/ 254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440266 w 2988733"/>
              <a:gd name="connsiteY2" fmla="*/ 25493 h 398390"/>
              <a:gd name="connsiteX3" fmla="*/ 702733 w 2988733"/>
              <a:gd name="connsiteY3" fmla="*/ 2540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474561"/>
              <a:gd name="connsiteX1" fmla="*/ 237066 w 2988733"/>
              <a:gd name="connsiteY1" fmla="*/ 220227 h 474561"/>
              <a:gd name="connsiteX2" fmla="*/ 440266 w 2988733"/>
              <a:gd name="connsiteY2" fmla="*/ 25493 h 474561"/>
              <a:gd name="connsiteX3" fmla="*/ 702733 w 2988733"/>
              <a:gd name="connsiteY3" fmla="*/ 254093 h 474561"/>
              <a:gd name="connsiteX4" fmla="*/ 922867 w 2988733"/>
              <a:gd name="connsiteY4" fmla="*/ 474226 h 474561"/>
              <a:gd name="connsiteX5" fmla="*/ 990600 w 2988733"/>
              <a:gd name="connsiteY5" fmla="*/ 203293 h 474561"/>
              <a:gd name="connsiteX6" fmla="*/ 1168400 w 2988733"/>
              <a:gd name="connsiteY6" fmla="*/ 25493 h 474561"/>
              <a:gd name="connsiteX7" fmla="*/ 1447800 w 2988733"/>
              <a:gd name="connsiteY7" fmla="*/ 245627 h 474561"/>
              <a:gd name="connsiteX8" fmla="*/ 1684866 w 2988733"/>
              <a:gd name="connsiteY8" fmla="*/ 398027 h 474561"/>
              <a:gd name="connsiteX9" fmla="*/ 1930400 w 2988733"/>
              <a:gd name="connsiteY9" fmla="*/ 203293 h 474561"/>
              <a:gd name="connsiteX10" fmla="*/ 2159000 w 2988733"/>
              <a:gd name="connsiteY10" fmla="*/ 93 h 474561"/>
              <a:gd name="connsiteX11" fmla="*/ 2489200 w 2988733"/>
              <a:gd name="connsiteY11" fmla="*/ 228693 h 474561"/>
              <a:gd name="connsiteX12" fmla="*/ 2658533 w 2988733"/>
              <a:gd name="connsiteY12" fmla="*/ 372627 h 474561"/>
              <a:gd name="connsiteX13" fmla="*/ 2988733 w 2988733"/>
              <a:gd name="connsiteY13" fmla="*/ 152493 h 474561"/>
              <a:gd name="connsiteX0" fmla="*/ 0 w 2988733"/>
              <a:gd name="connsiteY0" fmla="*/ 245627 h 474561"/>
              <a:gd name="connsiteX1" fmla="*/ 237066 w 2988733"/>
              <a:gd name="connsiteY1" fmla="*/ 220227 h 474561"/>
              <a:gd name="connsiteX2" fmla="*/ 440266 w 2988733"/>
              <a:gd name="connsiteY2" fmla="*/ 25493 h 474561"/>
              <a:gd name="connsiteX3" fmla="*/ 702733 w 2988733"/>
              <a:gd name="connsiteY3" fmla="*/ 254093 h 474561"/>
              <a:gd name="connsiteX4" fmla="*/ 922867 w 2988733"/>
              <a:gd name="connsiteY4" fmla="*/ 474226 h 474561"/>
              <a:gd name="connsiteX5" fmla="*/ 990600 w 2988733"/>
              <a:gd name="connsiteY5" fmla="*/ 203293 h 474561"/>
              <a:gd name="connsiteX6" fmla="*/ 1371600 w 2988733"/>
              <a:gd name="connsiteY6" fmla="*/ 17027 h 474561"/>
              <a:gd name="connsiteX7" fmla="*/ 1447800 w 2988733"/>
              <a:gd name="connsiteY7" fmla="*/ 245627 h 474561"/>
              <a:gd name="connsiteX8" fmla="*/ 1684866 w 2988733"/>
              <a:gd name="connsiteY8" fmla="*/ 398027 h 474561"/>
              <a:gd name="connsiteX9" fmla="*/ 1930400 w 2988733"/>
              <a:gd name="connsiteY9" fmla="*/ 203293 h 474561"/>
              <a:gd name="connsiteX10" fmla="*/ 2159000 w 2988733"/>
              <a:gd name="connsiteY10" fmla="*/ 93 h 474561"/>
              <a:gd name="connsiteX11" fmla="*/ 2489200 w 2988733"/>
              <a:gd name="connsiteY11" fmla="*/ 228693 h 474561"/>
              <a:gd name="connsiteX12" fmla="*/ 2658533 w 2988733"/>
              <a:gd name="connsiteY12" fmla="*/ 372627 h 474561"/>
              <a:gd name="connsiteX13" fmla="*/ 2988733 w 2988733"/>
              <a:gd name="connsiteY13" fmla="*/ 152493 h 474561"/>
              <a:gd name="connsiteX0" fmla="*/ 0 w 2988733"/>
              <a:gd name="connsiteY0" fmla="*/ 245627 h 474236"/>
              <a:gd name="connsiteX1" fmla="*/ 237066 w 2988733"/>
              <a:gd name="connsiteY1" fmla="*/ 220227 h 474236"/>
              <a:gd name="connsiteX2" fmla="*/ 440266 w 2988733"/>
              <a:gd name="connsiteY2" fmla="*/ 25493 h 474236"/>
              <a:gd name="connsiteX3" fmla="*/ 702733 w 2988733"/>
              <a:gd name="connsiteY3" fmla="*/ 254093 h 474236"/>
              <a:gd name="connsiteX4" fmla="*/ 922867 w 2988733"/>
              <a:gd name="connsiteY4" fmla="*/ 474226 h 474236"/>
              <a:gd name="connsiteX5" fmla="*/ 1159934 w 2988733"/>
              <a:gd name="connsiteY5" fmla="*/ 245626 h 474236"/>
              <a:gd name="connsiteX6" fmla="*/ 1371600 w 2988733"/>
              <a:gd name="connsiteY6" fmla="*/ 17027 h 474236"/>
              <a:gd name="connsiteX7" fmla="*/ 1447800 w 2988733"/>
              <a:gd name="connsiteY7" fmla="*/ 245627 h 474236"/>
              <a:gd name="connsiteX8" fmla="*/ 1684866 w 2988733"/>
              <a:gd name="connsiteY8" fmla="*/ 398027 h 474236"/>
              <a:gd name="connsiteX9" fmla="*/ 1930400 w 2988733"/>
              <a:gd name="connsiteY9" fmla="*/ 203293 h 474236"/>
              <a:gd name="connsiteX10" fmla="*/ 2159000 w 2988733"/>
              <a:gd name="connsiteY10" fmla="*/ 93 h 474236"/>
              <a:gd name="connsiteX11" fmla="*/ 2489200 w 2988733"/>
              <a:gd name="connsiteY11" fmla="*/ 228693 h 474236"/>
              <a:gd name="connsiteX12" fmla="*/ 2658533 w 2988733"/>
              <a:gd name="connsiteY12" fmla="*/ 372627 h 474236"/>
              <a:gd name="connsiteX13" fmla="*/ 2988733 w 2988733"/>
              <a:gd name="connsiteY13" fmla="*/ 152493 h 474236"/>
              <a:gd name="connsiteX0" fmla="*/ 0 w 2988733"/>
              <a:gd name="connsiteY0" fmla="*/ 245627 h 474236"/>
              <a:gd name="connsiteX1" fmla="*/ 237066 w 2988733"/>
              <a:gd name="connsiteY1" fmla="*/ 220227 h 474236"/>
              <a:gd name="connsiteX2" fmla="*/ 440266 w 2988733"/>
              <a:gd name="connsiteY2" fmla="*/ 25493 h 474236"/>
              <a:gd name="connsiteX3" fmla="*/ 702733 w 2988733"/>
              <a:gd name="connsiteY3" fmla="*/ 254093 h 474236"/>
              <a:gd name="connsiteX4" fmla="*/ 922867 w 2988733"/>
              <a:gd name="connsiteY4" fmla="*/ 474226 h 474236"/>
              <a:gd name="connsiteX5" fmla="*/ 1159934 w 2988733"/>
              <a:gd name="connsiteY5" fmla="*/ 245626 h 474236"/>
              <a:gd name="connsiteX6" fmla="*/ 1371600 w 2988733"/>
              <a:gd name="connsiteY6" fmla="*/ 17027 h 474236"/>
              <a:gd name="connsiteX7" fmla="*/ 1591734 w 2988733"/>
              <a:gd name="connsiteY7" fmla="*/ 245627 h 474236"/>
              <a:gd name="connsiteX8" fmla="*/ 1684866 w 2988733"/>
              <a:gd name="connsiteY8" fmla="*/ 398027 h 474236"/>
              <a:gd name="connsiteX9" fmla="*/ 1930400 w 2988733"/>
              <a:gd name="connsiteY9" fmla="*/ 203293 h 474236"/>
              <a:gd name="connsiteX10" fmla="*/ 2159000 w 2988733"/>
              <a:gd name="connsiteY10" fmla="*/ 93 h 474236"/>
              <a:gd name="connsiteX11" fmla="*/ 2489200 w 2988733"/>
              <a:gd name="connsiteY11" fmla="*/ 228693 h 474236"/>
              <a:gd name="connsiteX12" fmla="*/ 2658533 w 2988733"/>
              <a:gd name="connsiteY12" fmla="*/ 372627 h 474236"/>
              <a:gd name="connsiteX13" fmla="*/ 2988733 w 2988733"/>
              <a:gd name="connsiteY13" fmla="*/ 152493 h 474236"/>
              <a:gd name="connsiteX0" fmla="*/ 0 w 2988733"/>
              <a:gd name="connsiteY0" fmla="*/ 245637 h 482921"/>
              <a:gd name="connsiteX1" fmla="*/ 237066 w 2988733"/>
              <a:gd name="connsiteY1" fmla="*/ 220237 h 482921"/>
              <a:gd name="connsiteX2" fmla="*/ 440266 w 2988733"/>
              <a:gd name="connsiteY2" fmla="*/ 25503 h 482921"/>
              <a:gd name="connsiteX3" fmla="*/ 702733 w 2988733"/>
              <a:gd name="connsiteY3" fmla="*/ 254103 h 482921"/>
              <a:gd name="connsiteX4" fmla="*/ 922867 w 2988733"/>
              <a:gd name="connsiteY4" fmla="*/ 474236 h 482921"/>
              <a:gd name="connsiteX5" fmla="*/ 1159934 w 2988733"/>
              <a:gd name="connsiteY5" fmla="*/ 245636 h 482921"/>
              <a:gd name="connsiteX6" fmla="*/ 1371600 w 2988733"/>
              <a:gd name="connsiteY6" fmla="*/ 17037 h 482921"/>
              <a:gd name="connsiteX7" fmla="*/ 1591734 w 2988733"/>
              <a:gd name="connsiteY7" fmla="*/ 245637 h 482921"/>
              <a:gd name="connsiteX8" fmla="*/ 1820333 w 2988733"/>
              <a:gd name="connsiteY8" fmla="*/ 482704 h 482921"/>
              <a:gd name="connsiteX9" fmla="*/ 1930400 w 2988733"/>
              <a:gd name="connsiteY9" fmla="*/ 203303 h 482921"/>
              <a:gd name="connsiteX10" fmla="*/ 2159000 w 2988733"/>
              <a:gd name="connsiteY10" fmla="*/ 103 h 482921"/>
              <a:gd name="connsiteX11" fmla="*/ 2489200 w 2988733"/>
              <a:gd name="connsiteY11" fmla="*/ 228703 h 482921"/>
              <a:gd name="connsiteX12" fmla="*/ 2658533 w 2988733"/>
              <a:gd name="connsiteY12" fmla="*/ 372637 h 482921"/>
              <a:gd name="connsiteX13" fmla="*/ 2988733 w 2988733"/>
              <a:gd name="connsiteY13" fmla="*/ 152503 h 482921"/>
              <a:gd name="connsiteX0" fmla="*/ 0 w 2988733"/>
              <a:gd name="connsiteY0" fmla="*/ 245637 h 482921"/>
              <a:gd name="connsiteX1" fmla="*/ 237066 w 2988733"/>
              <a:gd name="connsiteY1" fmla="*/ 220237 h 482921"/>
              <a:gd name="connsiteX2" fmla="*/ 440266 w 2988733"/>
              <a:gd name="connsiteY2" fmla="*/ 25503 h 482921"/>
              <a:gd name="connsiteX3" fmla="*/ 702733 w 2988733"/>
              <a:gd name="connsiteY3" fmla="*/ 254103 h 482921"/>
              <a:gd name="connsiteX4" fmla="*/ 922867 w 2988733"/>
              <a:gd name="connsiteY4" fmla="*/ 474236 h 482921"/>
              <a:gd name="connsiteX5" fmla="*/ 1159934 w 2988733"/>
              <a:gd name="connsiteY5" fmla="*/ 245636 h 482921"/>
              <a:gd name="connsiteX6" fmla="*/ 1371600 w 2988733"/>
              <a:gd name="connsiteY6" fmla="*/ 17037 h 482921"/>
              <a:gd name="connsiteX7" fmla="*/ 1591734 w 2988733"/>
              <a:gd name="connsiteY7" fmla="*/ 245637 h 482921"/>
              <a:gd name="connsiteX8" fmla="*/ 1820333 w 2988733"/>
              <a:gd name="connsiteY8" fmla="*/ 482704 h 482921"/>
              <a:gd name="connsiteX9" fmla="*/ 1930400 w 2988733"/>
              <a:gd name="connsiteY9" fmla="*/ 203303 h 482921"/>
              <a:gd name="connsiteX10" fmla="*/ 2286000 w 2988733"/>
              <a:gd name="connsiteY10" fmla="*/ 103 h 482921"/>
              <a:gd name="connsiteX11" fmla="*/ 2489200 w 2988733"/>
              <a:gd name="connsiteY11" fmla="*/ 228703 h 482921"/>
              <a:gd name="connsiteX12" fmla="*/ 2658533 w 2988733"/>
              <a:gd name="connsiteY12" fmla="*/ 372637 h 482921"/>
              <a:gd name="connsiteX13" fmla="*/ 2988733 w 2988733"/>
              <a:gd name="connsiteY13" fmla="*/ 152503 h 482921"/>
              <a:gd name="connsiteX0" fmla="*/ 0 w 2988733"/>
              <a:gd name="connsiteY0" fmla="*/ 245569 h 482636"/>
              <a:gd name="connsiteX1" fmla="*/ 237066 w 2988733"/>
              <a:gd name="connsiteY1" fmla="*/ 220169 h 482636"/>
              <a:gd name="connsiteX2" fmla="*/ 440266 w 2988733"/>
              <a:gd name="connsiteY2" fmla="*/ 25435 h 482636"/>
              <a:gd name="connsiteX3" fmla="*/ 702733 w 2988733"/>
              <a:gd name="connsiteY3" fmla="*/ 254035 h 482636"/>
              <a:gd name="connsiteX4" fmla="*/ 922867 w 2988733"/>
              <a:gd name="connsiteY4" fmla="*/ 474168 h 482636"/>
              <a:gd name="connsiteX5" fmla="*/ 1159934 w 2988733"/>
              <a:gd name="connsiteY5" fmla="*/ 245568 h 482636"/>
              <a:gd name="connsiteX6" fmla="*/ 1371600 w 2988733"/>
              <a:gd name="connsiteY6" fmla="*/ 16969 h 482636"/>
              <a:gd name="connsiteX7" fmla="*/ 1591734 w 2988733"/>
              <a:gd name="connsiteY7" fmla="*/ 245569 h 482636"/>
              <a:gd name="connsiteX8" fmla="*/ 1820333 w 2988733"/>
              <a:gd name="connsiteY8" fmla="*/ 482636 h 482636"/>
              <a:gd name="connsiteX9" fmla="*/ 2065867 w 2988733"/>
              <a:gd name="connsiteY9" fmla="*/ 245569 h 482636"/>
              <a:gd name="connsiteX10" fmla="*/ 2286000 w 2988733"/>
              <a:gd name="connsiteY10" fmla="*/ 35 h 482636"/>
              <a:gd name="connsiteX11" fmla="*/ 2489200 w 2988733"/>
              <a:gd name="connsiteY11" fmla="*/ 228635 h 482636"/>
              <a:gd name="connsiteX12" fmla="*/ 2658533 w 2988733"/>
              <a:gd name="connsiteY12" fmla="*/ 372569 h 482636"/>
              <a:gd name="connsiteX13" fmla="*/ 2988733 w 2988733"/>
              <a:gd name="connsiteY13" fmla="*/ 152435 h 482636"/>
              <a:gd name="connsiteX0" fmla="*/ 0 w 2988733"/>
              <a:gd name="connsiteY0" fmla="*/ 245569 h 482636"/>
              <a:gd name="connsiteX1" fmla="*/ 237066 w 2988733"/>
              <a:gd name="connsiteY1" fmla="*/ 220169 h 482636"/>
              <a:gd name="connsiteX2" fmla="*/ 440266 w 2988733"/>
              <a:gd name="connsiteY2" fmla="*/ 25435 h 482636"/>
              <a:gd name="connsiteX3" fmla="*/ 702733 w 2988733"/>
              <a:gd name="connsiteY3" fmla="*/ 254035 h 482636"/>
              <a:gd name="connsiteX4" fmla="*/ 922867 w 2988733"/>
              <a:gd name="connsiteY4" fmla="*/ 474168 h 482636"/>
              <a:gd name="connsiteX5" fmla="*/ 1159934 w 2988733"/>
              <a:gd name="connsiteY5" fmla="*/ 245568 h 482636"/>
              <a:gd name="connsiteX6" fmla="*/ 1371600 w 2988733"/>
              <a:gd name="connsiteY6" fmla="*/ 16969 h 482636"/>
              <a:gd name="connsiteX7" fmla="*/ 1591734 w 2988733"/>
              <a:gd name="connsiteY7" fmla="*/ 245569 h 482636"/>
              <a:gd name="connsiteX8" fmla="*/ 1820333 w 2988733"/>
              <a:gd name="connsiteY8" fmla="*/ 482636 h 482636"/>
              <a:gd name="connsiteX9" fmla="*/ 2065867 w 2988733"/>
              <a:gd name="connsiteY9" fmla="*/ 245569 h 482636"/>
              <a:gd name="connsiteX10" fmla="*/ 2286000 w 2988733"/>
              <a:gd name="connsiteY10" fmla="*/ 35 h 482636"/>
              <a:gd name="connsiteX11" fmla="*/ 2523067 w 2988733"/>
              <a:gd name="connsiteY11" fmla="*/ 228635 h 482636"/>
              <a:gd name="connsiteX12" fmla="*/ 2658533 w 2988733"/>
              <a:gd name="connsiteY12" fmla="*/ 372569 h 482636"/>
              <a:gd name="connsiteX13" fmla="*/ 2988733 w 2988733"/>
              <a:gd name="connsiteY13" fmla="*/ 152435 h 482636"/>
              <a:gd name="connsiteX0" fmla="*/ 0 w 2988733"/>
              <a:gd name="connsiteY0" fmla="*/ 245571 h 482638"/>
              <a:gd name="connsiteX1" fmla="*/ 237066 w 2988733"/>
              <a:gd name="connsiteY1" fmla="*/ 220171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988733 w 2988733"/>
              <a:gd name="connsiteY13" fmla="*/ 152437 h 482638"/>
              <a:gd name="connsiteX0" fmla="*/ 0 w 2988733"/>
              <a:gd name="connsiteY0" fmla="*/ 245571 h 482638"/>
              <a:gd name="connsiteX1" fmla="*/ 228600 w 2988733"/>
              <a:gd name="connsiteY1" fmla="*/ 177838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988733 w 2988733"/>
              <a:gd name="connsiteY13" fmla="*/ 152437 h 482638"/>
              <a:gd name="connsiteX0" fmla="*/ 0 w 2988733"/>
              <a:gd name="connsiteY0" fmla="*/ 245571 h 482638"/>
              <a:gd name="connsiteX1" fmla="*/ 228600 w 2988733"/>
              <a:gd name="connsiteY1" fmla="*/ 177838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870200 w 2988733"/>
              <a:gd name="connsiteY13" fmla="*/ 313304 h 482638"/>
              <a:gd name="connsiteX14" fmla="*/ 2988733 w 2988733"/>
              <a:gd name="connsiteY14" fmla="*/ 152437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870200 w 3225799"/>
              <a:gd name="connsiteY13" fmla="*/ 3133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5799" h="482638">
                <a:moveTo>
                  <a:pt x="0" y="245571"/>
                </a:moveTo>
                <a:cubicBezTo>
                  <a:pt x="75494" y="261799"/>
                  <a:pt x="155222" y="214527"/>
                  <a:pt x="228600" y="177838"/>
                </a:cubicBezTo>
                <a:cubicBezTo>
                  <a:pt x="301978" y="141149"/>
                  <a:pt x="361244" y="12737"/>
                  <a:pt x="440266" y="25437"/>
                </a:cubicBezTo>
                <a:cubicBezTo>
                  <a:pt x="519288" y="38137"/>
                  <a:pt x="622300" y="179248"/>
                  <a:pt x="702733" y="254037"/>
                </a:cubicBezTo>
                <a:cubicBezTo>
                  <a:pt x="783166" y="328826"/>
                  <a:pt x="846667" y="475581"/>
                  <a:pt x="922867" y="474170"/>
                </a:cubicBezTo>
                <a:cubicBezTo>
                  <a:pt x="999067" y="472759"/>
                  <a:pt x="1085145" y="321770"/>
                  <a:pt x="1159934" y="245570"/>
                </a:cubicBezTo>
                <a:cubicBezTo>
                  <a:pt x="1234723" y="169370"/>
                  <a:pt x="1299633" y="16971"/>
                  <a:pt x="1371600" y="16971"/>
                </a:cubicBezTo>
                <a:cubicBezTo>
                  <a:pt x="1443567" y="16971"/>
                  <a:pt x="1516945" y="167960"/>
                  <a:pt x="1591734" y="245571"/>
                </a:cubicBezTo>
                <a:cubicBezTo>
                  <a:pt x="1666523" y="323182"/>
                  <a:pt x="1741311" y="482638"/>
                  <a:pt x="1820333" y="482638"/>
                </a:cubicBezTo>
                <a:cubicBezTo>
                  <a:pt x="1899355" y="482638"/>
                  <a:pt x="1988256" y="326004"/>
                  <a:pt x="2065867" y="245571"/>
                </a:cubicBezTo>
                <a:cubicBezTo>
                  <a:pt x="2143478" y="165138"/>
                  <a:pt x="2209800" y="2859"/>
                  <a:pt x="2286000" y="37"/>
                </a:cubicBezTo>
                <a:cubicBezTo>
                  <a:pt x="2362200" y="-2785"/>
                  <a:pt x="2448278" y="153848"/>
                  <a:pt x="2523067" y="228637"/>
                </a:cubicBezTo>
                <a:cubicBezTo>
                  <a:pt x="2597856" y="303426"/>
                  <a:pt x="2658533" y="443127"/>
                  <a:pt x="2734733" y="448771"/>
                </a:cubicBezTo>
                <a:cubicBezTo>
                  <a:pt x="2810933" y="454415"/>
                  <a:pt x="2904067" y="371160"/>
                  <a:pt x="2980266" y="262504"/>
                </a:cubicBezTo>
                <a:cubicBezTo>
                  <a:pt x="3090333" y="187715"/>
                  <a:pt x="3206044" y="246981"/>
                  <a:pt x="3225799" y="220170"/>
                </a:cubicBezTo>
              </a:path>
            </a:pathLst>
          </a:custGeom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0823218">
            <a:off x="9923944" y="1444981"/>
            <a:ext cx="191317" cy="191317"/>
          </a:xfrm>
          <a:prstGeom prst="ellipse">
            <a:avLst/>
          </a:prstGeom>
          <a:solidFill>
            <a:srgbClr val="000090"/>
          </a:solidFill>
          <a:ln>
            <a:noFill/>
          </a:ln>
          <a:effectLst>
            <a:glow rad="762000">
              <a:schemeClr val="bg1">
                <a:alpha val="75000"/>
              </a:schemeClr>
            </a:glow>
            <a:softEdge rad="228600"/>
          </a:effectLst>
          <a:scene3d>
            <a:camera prst="orthographicFront"/>
            <a:lightRig rig="threePt" dir="t">
              <a:rot lat="0" lon="0" rev="16200000"/>
            </a:lightRig>
          </a:scene3d>
          <a:sp3d prstMaterial="powder">
            <a:bevelT w="228600" h="228600"/>
            <a:bevelB w="228600" h="228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0823218">
            <a:off x="9566568" y="1608672"/>
            <a:ext cx="191317" cy="191317"/>
          </a:xfrm>
          <a:prstGeom prst="ellipse">
            <a:avLst/>
          </a:prstGeom>
          <a:solidFill>
            <a:srgbClr val="000090"/>
          </a:solidFill>
          <a:ln>
            <a:noFill/>
          </a:ln>
          <a:effectLst>
            <a:glow rad="762000">
              <a:schemeClr val="bg1">
                <a:alpha val="75000"/>
              </a:schemeClr>
            </a:glow>
            <a:softEdge rad="228600"/>
          </a:effectLst>
          <a:scene3d>
            <a:camera prst="orthographicFront"/>
            <a:lightRig rig="threePt" dir="t">
              <a:rot lat="0" lon="0" rev="16200000"/>
            </a:lightRig>
          </a:scene3d>
          <a:sp3d prstMaterial="powder">
            <a:bevelT w="228600" h="228600"/>
            <a:bevelB w="228600" h="228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NN-Poten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59" y="2559670"/>
            <a:ext cx="2944205" cy="30070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09626"/>
            <a:ext cx="7289799" cy="3928533"/>
          </a:xfrm>
        </p:spPr>
        <p:txBody>
          <a:bodyPr/>
          <a:lstStyle/>
          <a:p>
            <a:r>
              <a:rPr lang="en-US" dirty="0" smtClean="0"/>
              <a:t>DIS longitudinal coherence length </a:t>
            </a:r>
            <a:r>
              <a:rPr lang="en-US" b="1" dirty="0" err="1" smtClean="0"/>
              <a:t>λ</a:t>
            </a:r>
            <a:r>
              <a:rPr lang="en-US" b="1" dirty="0" smtClean="0"/>
              <a:t> ≈ 1/(2xM)</a:t>
            </a:r>
          </a:p>
          <a:p>
            <a:pPr lvl="1"/>
            <a:r>
              <a:rPr lang="en-US" dirty="0" smtClean="0"/>
              <a:t>For x &gt; 0.3,   𝝀 &lt; 0.33 </a:t>
            </a:r>
            <a:r>
              <a:rPr lang="en-US" dirty="0" err="1" smtClean="0"/>
              <a:t>fm</a:t>
            </a:r>
            <a:endParaRPr lang="en-US" dirty="0" smtClean="0"/>
          </a:p>
          <a:p>
            <a:pPr lvl="2"/>
            <a:r>
              <a:rPr lang="en-US" dirty="0" smtClean="0"/>
              <a:t>EMC effect reveals distortion of single nucleon by short-range interactions (previous slides)</a:t>
            </a:r>
          </a:p>
          <a:p>
            <a:pPr lvl="1"/>
            <a:r>
              <a:rPr lang="en-US" dirty="0" smtClean="0"/>
              <a:t>For x &lt; 0.2,   𝝀 &gt; 0.5 </a:t>
            </a:r>
            <a:r>
              <a:rPr lang="en-US" dirty="0" err="1" smtClean="0"/>
              <a:t>fm</a:t>
            </a:r>
            <a:endParaRPr lang="en-US" dirty="0" smtClean="0"/>
          </a:p>
          <a:p>
            <a:pPr lvl="2"/>
            <a:r>
              <a:rPr lang="en-US" dirty="0" smtClean="0"/>
              <a:t>Anti-shadowing results from NN Hard-core ~0.5 </a:t>
            </a:r>
            <a:r>
              <a:rPr lang="en-US" dirty="0" err="1" smtClean="0"/>
              <a:t>fm</a:t>
            </a:r>
            <a:endParaRPr lang="en-US" dirty="0" smtClean="0"/>
          </a:p>
          <a:p>
            <a:pPr lvl="2"/>
            <a:r>
              <a:rPr lang="en-US" dirty="0" smtClean="0"/>
              <a:t>Short-range NN interaction is </a:t>
            </a:r>
            <a:r>
              <a:rPr lang="en-US" i="1" dirty="0" smtClean="0"/>
              <a:t>quark-quark-glue</a:t>
            </a:r>
            <a:r>
              <a:rPr lang="en-US" dirty="0" smtClean="0"/>
              <a:t> exchange, </a:t>
            </a:r>
            <a:br>
              <a:rPr lang="en-US" dirty="0" smtClean="0"/>
            </a:br>
            <a:r>
              <a:rPr lang="en-US" b="1" dirty="0" smtClean="0"/>
              <a:t>not</a:t>
            </a:r>
            <a:r>
              <a:rPr lang="en-US" dirty="0" smtClean="0"/>
              <a:t> quark—anti-quark exchange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13765"/>
            <a:ext cx="10131425" cy="1456267"/>
          </a:xfrm>
        </p:spPr>
        <p:txBody>
          <a:bodyPr/>
          <a:lstStyle/>
          <a:p>
            <a:r>
              <a:rPr lang="en-US" dirty="0" smtClean="0"/>
              <a:t>(Possible) Dynamic Origin of </a:t>
            </a:r>
            <a:br>
              <a:rPr lang="en-US" dirty="0" smtClean="0"/>
            </a:br>
            <a:r>
              <a:rPr lang="en-US" dirty="0" smtClean="0"/>
              <a:t>Gluon Anti-shadowing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 rot="4010017" flipH="1">
            <a:off x="9648149" y="1820701"/>
            <a:ext cx="246915" cy="132286"/>
          </a:xfrm>
          <a:custGeom>
            <a:avLst/>
            <a:gdLst>
              <a:gd name="connsiteX0" fmla="*/ 0 w 2988733"/>
              <a:gd name="connsiteY0" fmla="*/ 245627 h 398390"/>
              <a:gd name="connsiteX1" fmla="*/ 211666 w 2988733"/>
              <a:gd name="connsiteY1" fmla="*/ 245627 h 398390"/>
              <a:gd name="connsiteX2" fmla="*/ 364066 w 2988733"/>
              <a:gd name="connsiteY2" fmla="*/ 508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364066 w 2988733"/>
              <a:gd name="connsiteY2" fmla="*/ 508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440266 w 2988733"/>
              <a:gd name="connsiteY2" fmla="*/ 25493 h 398390"/>
              <a:gd name="connsiteX3" fmla="*/ 516466 w 2988733"/>
              <a:gd name="connsiteY3" fmla="*/ 2286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398390"/>
              <a:gd name="connsiteX1" fmla="*/ 237066 w 2988733"/>
              <a:gd name="connsiteY1" fmla="*/ 220227 h 398390"/>
              <a:gd name="connsiteX2" fmla="*/ 440266 w 2988733"/>
              <a:gd name="connsiteY2" fmla="*/ 25493 h 398390"/>
              <a:gd name="connsiteX3" fmla="*/ 702733 w 2988733"/>
              <a:gd name="connsiteY3" fmla="*/ 254093 h 398390"/>
              <a:gd name="connsiteX4" fmla="*/ 762000 w 2988733"/>
              <a:gd name="connsiteY4" fmla="*/ 381093 h 398390"/>
              <a:gd name="connsiteX5" fmla="*/ 990600 w 2988733"/>
              <a:gd name="connsiteY5" fmla="*/ 203293 h 398390"/>
              <a:gd name="connsiteX6" fmla="*/ 1168400 w 2988733"/>
              <a:gd name="connsiteY6" fmla="*/ 25493 h 398390"/>
              <a:gd name="connsiteX7" fmla="*/ 1447800 w 2988733"/>
              <a:gd name="connsiteY7" fmla="*/ 245627 h 398390"/>
              <a:gd name="connsiteX8" fmla="*/ 1684866 w 2988733"/>
              <a:gd name="connsiteY8" fmla="*/ 398027 h 398390"/>
              <a:gd name="connsiteX9" fmla="*/ 1930400 w 2988733"/>
              <a:gd name="connsiteY9" fmla="*/ 203293 h 398390"/>
              <a:gd name="connsiteX10" fmla="*/ 2159000 w 2988733"/>
              <a:gd name="connsiteY10" fmla="*/ 93 h 398390"/>
              <a:gd name="connsiteX11" fmla="*/ 2489200 w 2988733"/>
              <a:gd name="connsiteY11" fmla="*/ 228693 h 398390"/>
              <a:gd name="connsiteX12" fmla="*/ 2658533 w 2988733"/>
              <a:gd name="connsiteY12" fmla="*/ 372627 h 398390"/>
              <a:gd name="connsiteX13" fmla="*/ 2988733 w 2988733"/>
              <a:gd name="connsiteY13" fmla="*/ 152493 h 398390"/>
              <a:gd name="connsiteX0" fmla="*/ 0 w 2988733"/>
              <a:gd name="connsiteY0" fmla="*/ 245627 h 474561"/>
              <a:gd name="connsiteX1" fmla="*/ 237066 w 2988733"/>
              <a:gd name="connsiteY1" fmla="*/ 220227 h 474561"/>
              <a:gd name="connsiteX2" fmla="*/ 440266 w 2988733"/>
              <a:gd name="connsiteY2" fmla="*/ 25493 h 474561"/>
              <a:gd name="connsiteX3" fmla="*/ 702733 w 2988733"/>
              <a:gd name="connsiteY3" fmla="*/ 254093 h 474561"/>
              <a:gd name="connsiteX4" fmla="*/ 922867 w 2988733"/>
              <a:gd name="connsiteY4" fmla="*/ 474226 h 474561"/>
              <a:gd name="connsiteX5" fmla="*/ 990600 w 2988733"/>
              <a:gd name="connsiteY5" fmla="*/ 203293 h 474561"/>
              <a:gd name="connsiteX6" fmla="*/ 1168400 w 2988733"/>
              <a:gd name="connsiteY6" fmla="*/ 25493 h 474561"/>
              <a:gd name="connsiteX7" fmla="*/ 1447800 w 2988733"/>
              <a:gd name="connsiteY7" fmla="*/ 245627 h 474561"/>
              <a:gd name="connsiteX8" fmla="*/ 1684866 w 2988733"/>
              <a:gd name="connsiteY8" fmla="*/ 398027 h 474561"/>
              <a:gd name="connsiteX9" fmla="*/ 1930400 w 2988733"/>
              <a:gd name="connsiteY9" fmla="*/ 203293 h 474561"/>
              <a:gd name="connsiteX10" fmla="*/ 2159000 w 2988733"/>
              <a:gd name="connsiteY10" fmla="*/ 93 h 474561"/>
              <a:gd name="connsiteX11" fmla="*/ 2489200 w 2988733"/>
              <a:gd name="connsiteY11" fmla="*/ 228693 h 474561"/>
              <a:gd name="connsiteX12" fmla="*/ 2658533 w 2988733"/>
              <a:gd name="connsiteY12" fmla="*/ 372627 h 474561"/>
              <a:gd name="connsiteX13" fmla="*/ 2988733 w 2988733"/>
              <a:gd name="connsiteY13" fmla="*/ 152493 h 474561"/>
              <a:gd name="connsiteX0" fmla="*/ 0 w 2988733"/>
              <a:gd name="connsiteY0" fmla="*/ 245627 h 474561"/>
              <a:gd name="connsiteX1" fmla="*/ 237066 w 2988733"/>
              <a:gd name="connsiteY1" fmla="*/ 220227 h 474561"/>
              <a:gd name="connsiteX2" fmla="*/ 440266 w 2988733"/>
              <a:gd name="connsiteY2" fmla="*/ 25493 h 474561"/>
              <a:gd name="connsiteX3" fmla="*/ 702733 w 2988733"/>
              <a:gd name="connsiteY3" fmla="*/ 254093 h 474561"/>
              <a:gd name="connsiteX4" fmla="*/ 922867 w 2988733"/>
              <a:gd name="connsiteY4" fmla="*/ 474226 h 474561"/>
              <a:gd name="connsiteX5" fmla="*/ 990600 w 2988733"/>
              <a:gd name="connsiteY5" fmla="*/ 203293 h 474561"/>
              <a:gd name="connsiteX6" fmla="*/ 1371600 w 2988733"/>
              <a:gd name="connsiteY6" fmla="*/ 17027 h 474561"/>
              <a:gd name="connsiteX7" fmla="*/ 1447800 w 2988733"/>
              <a:gd name="connsiteY7" fmla="*/ 245627 h 474561"/>
              <a:gd name="connsiteX8" fmla="*/ 1684866 w 2988733"/>
              <a:gd name="connsiteY8" fmla="*/ 398027 h 474561"/>
              <a:gd name="connsiteX9" fmla="*/ 1930400 w 2988733"/>
              <a:gd name="connsiteY9" fmla="*/ 203293 h 474561"/>
              <a:gd name="connsiteX10" fmla="*/ 2159000 w 2988733"/>
              <a:gd name="connsiteY10" fmla="*/ 93 h 474561"/>
              <a:gd name="connsiteX11" fmla="*/ 2489200 w 2988733"/>
              <a:gd name="connsiteY11" fmla="*/ 228693 h 474561"/>
              <a:gd name="connsiteX12" fmla="*/ 2658533 w 2988733"/>
              <a:gd name="connsiteY12" fmla="*/ 372627 h 474561"/>
              <a:gd name="connsiteX13" fmla="*/ 2988733 w 2988733"/>
              <a:gd name="connsiteY13" fmla="*/ 152493 h 474561"/>
              <a:gd name="connsiteX0" fmla="*/ 0 w 2988733"/>
              <a:gd name="connsiteY0" fmla="*/ 245627 h 474236"/>
              <a:gd name="connsiteX1" fmla="*/ 237066 w 2988733"/>
              <a:gd name="connsiteY1" fmla="*/ 220227 h 474236"/>
              <a:gd name="connsiteX2" fmla="*/ 440266 w 2988733"/>
              <a:gd name="connsiteY2" fmla="*/ 25493 h 474236"/>
              <a:gd name="connsiteX3" fmla="*/ 702733 w 2988733"/>
              <a:gd name="connsiteY3" fmla="*/ 254093 h 474236"/>
              <a:gd name="connsiteX4" fmla="*/ 922867 w 2988733"/>
              <a:gd name="connsiteY4" fmla="*/ 474226 h 474236"/>
              <a:gd name="connsiteX5" fmla="*/ 1159934 w 2988733"/>
              <a:gd name="connsiteY5" fmla="*/ 245626 h 474236"/>
              <a:gd name="connsiteX6" fmla="*/ 1371600 w 2988733"/>
              <a:gd name="connsiteY6" fmla="*/ 17027 h 474236"/>
              <a:gd name="connsiteX7" fmla="*/ 1447800 w 2988733"/>
              <a:gd name="connsiteY7" fmla="*/ 245627 h 474236"/>
              <a:gd name="connsiteX8" fmla="*/ 1684866 w 2988733"/>
              <a:gd name="connsiteY8" fmla="*/ 398027 h 474236"/>
              <a:gd name="connsiteX9" fmla="*/ 1930400 w 2988733"/>
              <a:gd name="connsiteY9" fmla="*/ 203293 h 474236"/>
              <a:gd name="connsiteX10" fmla="*/ 2159000 w 2988733"/>
              <a:gd name="connsiteY10" fmla="*/ 93 h 474236"/>
              <a:gd name="connsiteX11" fmla="*/ 2489200 w 2988733"/>
              <a:gd name="connsiteY11" fmla="*/ 228693 h 474236"/>
              <a:gd name="connsiteX12" fmla="*/ 2658533 w 2988733"/>
              <a:gd name="connsiteY12" fmla="*/ 372627 h 474236"/>
              <a:gd name="connsiteX13" fmla="*/ 2988733 w 2988733"/>
              <a:gd name="connsiteY13" fmla="*/ 152493 h 474236"/>
              <a:gd name="connsiteX0" fmla="*/ 0 w 2988733"/>
              <a:gd name="connsiteY0" fmla="*/ 245627 h 474236"/>
              <a:gd name="connsiteX1" fmla="*/ 237066 w 2988733"/>
              <a:gd name="connsiteY1" fmla="*/ 220227 h 474236"/>
              <a:gd name="connsiteX2" fmla="*/ 440266 w 2988733"/>
              <a:gd name="connsiteY2" fmla="*/ 25493 h 474236"/>
              <a:gd name="connsiteX3" fmla="*/ 702733 w 2988733"/>
              <a:gd name="connsiteY3" fmla="*/ 254093 h 474236"/>
              <a:gd name="connsiteX4" fmla="*/ 922867 w 2988733"/>
              <a:gd name="connsiteY4" fmla="*/ 474226 h 474236"/>
              <a:gd name="connsiteX5" fmla="*/ 1159934 w 2988733"/>
              <a:gd name="connsiteY5" fmla="*/ 245626 h 474236"/>
              <a:gd name="connsiteX6" fmla="*/ 1371600 w 2988733"/>
              <a:gd name="connsiteY6" fmla="*/ 17027 h 474236"/>
              <a:gd name="connsiteX7" fmla="*/ 1591734 w 2988733"/>
              <a:gd name="connsiteY7" fmla="*/ 245627 h 474236"/>
              <a:gd name="connsiteX8" fmla="*/ 1684866 w 2988733"/>
              <a:gd name="connsiteY8" fmla="*/ 398027 h 474236"/>
              <a:gd name="connsiteX9" fmla="*/ 1930400 w 2988733"/>
              <a:gd name="connsiteY9" fmla="*/ 203293 h 474236"/>
              <a:gd name="connsiteX10" fmla="*/ 2159000 w 2988733"/>
              <a:gd name="connsiteY10" fmla="*/ 93 h 474236"/>
              <a:gd name="connsiteX11" fmla="*/ 2489200 w 2988733"/>
              <a:gd name="connsiteY11" fmla="*/ 228693 h 474236"/>
              <a:gd name="connsiteX12" fmla="*/ 2658533 w 2988733"/>
              <a:gd name="connsiteY12" fmla="*/ 372627 h 474236"/>
              <a:gd name="connsiteX13" fmla="*/ 2988733 w 2988733"/>
              <a:gd name="connsiteY13" fmla="*/ 152493 h 474236"/>
              <a:gd name="connsiteX0" fmla="*/ 0 w 2988733"/>
              <a:gd name="connsiteY0" fmla="*/ 245637 h 482921"/>
              <a:gd name="connsiteX1" fmla="*/ 237066 w 2988733"/>
              <a:gd name="connsiteY1" fmla="*/ 220237 h 482921"/>
              <a:gd name="connsiteX2" fmla="*/ 440266 w 2988733"/>
              <a:gd name="connsiteY2" fmla="*/ 25503 h 482921"/>
              <a:gd name="connsiteX3" fmla="*/ 702733 w 2988733"/>
              <a:gd name="connsiteY3" fmla="*/ 254103 h 482921"/>
              <a:gd name="connsiteX4" fmla="*/ 922867 w 2988733"/>
              <a:gd name="connsiteY4" fmla="*/ 474236 h 482921"/>
              <a:gd name="connsiteX5" fmla="*/ 1159934 w 2988733"/>
              <a:gd name="connsiteY5" fmla="*/ 245636 h 482921"/>
              <a:gd name="connsiteX6" fmla="*/ 1371600 w 2988733"/>
              <a:gd name="connsiteY6" fmla="*/ 17037 h 482921"/>
              <a:gd name="connsiteX7" fmla="*/ 1591734 w 2988733"/>
              <a:gd name="connsiteY7" fmla="*/ 245637 h 482921"/>
              <a:gd name="connsiteX8" fmla="*/ 1820333 w 2988733"/>
              <a:gd name="connsiteY8" fmla="*/ 482704 h 482921"/>
              <a:gd name="connsiteX9" fmla="*/ 1930400 w 2988733"/>
              <a:gd name="connsiteY9" fmla="*/ 203303 h 482921"/>
              <a:gd name="connsiteX10" fmla="*/ 2159000 w 2988733"/>
              <a:gd name="connsiteY10" fmla="*/ 103 h 482921"/>
              <a:gd name="connsiteX11" fmla="*/ 2489200 w 2988733"/>
              <a:gd name="connsiteY11" fmla="*/ 228703 h 482921"/>
              <a:gd name="connsiteX12" fmla="*/ 2658533 w 2988733"/>
              <a:gd name="connsiteY12" fmla="*/ 372637 h 482921"/>
              <a:gd name="connsiteX13" fmla="*/ 2988733 w 2988733"/>
              <a:gd name="connsiteY13" fmla="*/ 152503 h 482921"/>
              <a:gd name="connsiteX0" fmla="*/ 0 w 2988733"/>
              <a:gd name="connsiteY0" fmla="*/ 245637 h 482921"/>
              <a:gd name="connsiteX1" fmla="*/ 237066 w 2988733"/>
              <a:gd name="connsiteY1" fmla="*/ 220237 h 482921"/>
              <a:gd name="connsiteX2" fmla="*/ 440266 w 2988733"/>
              <a:gd name="connsiteY2" fmla="*/ 25503 h 482921"/>
              <a:gd name="connsiteX3" fmla="*/ 702733 w 2988733"/>
              <a:gd name="connsiteY3" fmla="*/ 254103 h 482921"/>
              <a:gd name="connsiteX4" fmla="*/ 922867 w 2988733"/>
              <a:gd name="connsiteY4" fmla="*/ 474236 h 482921"/>
              <a:gd name="connsiteX5" fmla="*/ 1159934 w 2988733"/>
              <a:gd name="connsiteY5" fmla="*/ 245636 h 482921"/>
              <a:gd name="connsiteX6" fmla="*/ 1371600 w 2988733"/>
              <a:gd name="connsiteY6" fmla="*/ 17037 h 482921"/>
              <a:gd name="connsiteX7" fmla="*/ 1591734 w 2988733"/>
              <a:gd name="connsiteY7" fmla="*/ 245637 h 482921"/>
              <a:gd name="connsiteX8" fmla="*/ 1820333 w 2988733"/>
              <a:gd name="connsiteY8" fmla="*/ 482704 h 482921"/>
              <a:gd name="connsiteX9" fmla="*/ 1930400 w 2988733"/>
              <a:gd name="connsiteY9" fmla="*/ 203303 h 482921"/>
              <a:gd name="connsiteX10" fmla="*/ 2286000 w 2988733"/>
              <a:gd name="connsiteY10" fmla="*/ 103 h 482921"/>
              <a:gd name="connsiteX11" fmla="*/ 2489200 w 2988733"/>
              <a:gd name="connsiteY11" fmla="*/ 228703 h 482921"/>
              <a:gd name="connsiteX12" fmla="*/ 2658533 w 2988733"/>
              <a:gd name="connsiteY12" fmla="*/ 372637 h 482921"/>
              <a:gd name="connsiteX13" fmla="*/ 2988733 w 2988733"/>
              <a:gd name="connsiteY13" fmla="*/ 152503 h 482921"/>
              <a:gd name="connsiteX0" fmla="*/ 0 w 2988733"/>
              <a:gd name="connsiteY0" fmla="*/ 245569 h 482636"/>
              <a:gd name="connsiteX1" fmla="*/ 237066 w 2988733"/>
              <a:gd name="connsiteY1" fmla="*/ 220169 h 482636"/>
              <a:gd name="connsiteX2" fmla="*/ 440266 w 2988733"/>
              <a:gd name="connsiteY2" fmla="*/ 25435 h 482636"/>
              <a:gd name="connsiteX3" fmla="*/ 702733 w 2988733"/>
              <a:gd name="connsiteY3" fmla="*/ 254035 h 482636"/>
              <a:gd name="connsiteX4" fmla="*/ 922867 w 2988733"/>
              <a:gd name="connsiteY4" fmla="*/ 474168 h 482636"/>
              <a:gd name="connsiteX5" fmla="*/ 1159934 w 2988733"/>
              <a:gd name="connsiteY5" fmla="*/ 245568 h 482636"/>
              <a:gd name="connsiteX6" fmla="*/ 1371600 w 2988733"/>
              <a:gd name="connsiteY6" fmla="*/ 16969 h 482636"/>
              <a:gd name="connsiteX7" fmla="*/ 1591734 w 2988733"/>
              <a:gd name="connsiteY7" fmla="*/ 245569 h 482636"/>
              <a:gd name="connsiteX8" fmla="*/ 1820333 w 2988733"/>
              <a:gd name="connsiteY8" fmla="*/ 482636 h 482636"/>
              <a:gd name="connsiteX9" fmla="*/ 2065867 w 2988733"/>
              <a:gd name="connsiteY9" fmla="*/ 245569 h 482636"/>
              <a:gd name="connsiteX10" fmla="*/ 2286000 w 2988733"/>
              <a:gd name="connsiteY10" fmla="*/ 35 h 482636"/>
              <a:gd name="connsiteX11" fmla="*/ 2489200 w 2988733"/>
              <a:gd name="connsiteY11" fmla="*/ 228635 h 482636"/>
              <a:gd name="connsiteX12" fmla="*/ 2658533 w 2988733"/>
              <a:gd name="connsiteY12" fmla="*/ 372569 h 482636"/>
              <a:gd name="connsiteX13" fmla="*/ 2988733 w 2988733"/>
              <a:gd name="connsiteY13" fmla="*/ 152435 h 482636"/>
              <a:gd name="connsiteX0" fmla="*/ 0 w 2988733"/>
              <a:gd name="connsiteY0" fmla="*/ 245569 h 482636"/>
              <a:gd name="connsiteX1" fmla="*/ 237066 w 2988733"/>
              <a:gd name="connsiteY1" fmla="*/ 220169 h 482636"/>
              <a:gd name="connsiteX2" fmla="*/ 440266 w 2988733"/>
              <a:gd name="connsiteY2" fmla="*/ 25435 h 482636"/>
              <a:gd name="connsiteX3" fmla="*/ 702733 w 2988733"/>
              <a:gd name="connsiteY3" fmla="*/ 254035 h 482636"/>
              <a:gd name="connsiteX4" fmla="*/ 922867 w 2988733"/>
              <a:gd name="connsiteY4" fmla="*/ 474168 h 482636"/>
              <a:gd name="connsiteX5" fmla="*/ 1159934 w 2988733"/>
              <a:gd name="connsiteY5" fmla="*/ 245568 h 482636"/>
              <a:gd name="connsiteX6" fmla="*/ 1371600 w 2988733"/>
              <a:gd name="connsiteY6" fmla="*/ 16969 h 482636"/>
              <a:gd name="connsiteX7" fmla="*/ 1591734 w 2988733"/>
              <a:gd name="connsiteY7" fmla="*/ 245569 h 482636"/>
              <a:gd name="connsiteX8" fmla="*/ 1820333 w 2988733"/>
              <a:gd name="connsiteY8" fmla="*/ 482636 h 482636"/>
              <a:gd name="connsiteX9" fmla="*/ 2065867 w 2988733"/>
              <a:gd name="connsiteY9" fmla="*/ 245569 h 482636"/>
              <a:gd name="connsiteX10" fmla="*/ 2286000 w 2988733"/>
              <a:gd name="connsiteY10" fmla="*/ 35 h 482636"/>
              <a:gd name="connsiteX11" fmla="*/ 2523067 w 2988733"/>
              <a:gd name="connsiteY11" fmla="*/ 228635 h 482636"/>
              <a:gd name="connsiteX12" fmla="*/ 2658533 w 2988733"/>
              <a:gd name="connsiteY12" fmla="*/ 372569 h 482636"/>
              <a:gd name="connsiteX13" fmla="*/ 2988733 w 2988733"/>
              <a:gd name="connsiteY13" fmla="*/ 152435 h 482636"/>
              <a:gd name="connsiteX0" fmla="*/ 0 w 2988733"/>
              <a:gd name="connsiteY0" fmla="*/ 245571 h 482638"/>
              <a:gd name="connsiteX1" fmla="*/ 237066 w 2988733"/>
              <a:gd name="connsiteY1" fmla="*/ 220171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988733 w 2988733"/>
              <a:gd name="connsiteY13" fmla="*/ 152437 h 482638"/>
              <a:gd name="connsiteX0" fmla="*/ 0 w 2988733"/>
              <a:gd name="connsiteY0" fmla="*/ 245571 h 482638"/>
              <a:gd name="connsiteX1" fmla="*/ 228600 w 2988733"/>
              <a:gd name="connsiteY1" fmla="*/ 177838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988733 w 2988733"/>
              <a:gd name="connsiteY13" fmla="*/ 152437 h 482638"/>
              <a:gd name="connsiteX0" fmla="*/ 0 w 2988733"/>
              <a:gd name="connsiteY0" fmla="*/ 245571 h 482638"/>
              <a:gd name="connsiteX1" fmla="*/ 228600 w 2988733"/>
              <a:gd name="connsiteY1" fmla="*/ 177838 h 482638"/>
              <a:gd name="connsiteX2" fmla="*/ 440266 w 2988733"/>
              <a:gd name="connsiteY2" fmla="*/ 25437 h 482638"/>
              <a:gd name="connsiteX3" fmla="*/ 702733 w 2988733"/>
              <a:gd name="connsiteY3" fmla="*/ 254037 h 482638"/>
              <a:gd name="connsiteX4" fmla="*/ 922867 w 2988733"/>
              <a:gd name="connsiteY4" fmla="*/ 474170 h 482638"/>
              <a:gd name="connsiteX5" fmla="*/ 1159934 w 2988733"/>
              <a:gd name="connsiteY5" fmla="*/ 245570 h 482638"/>
              <a:gd name="connsiteX6" fmla="*/ 1371600 w 2988733"/>
              <a:gd name="connsiteY6" fmla="*/ 16971 h 482638"/>
              <a:gd name="connsiteX7" fmla="*/ 1591734 w 2988733"/>
              <a:gd name="connsiteY7" fmla="*/ 245571 h 482638"/>
              <a:gd name="connsiteX8" fmla="*/ 1820333 w 2988733"/>
              <a:gd name="connsiteY8" fmla="*/ 482638 h 482638"/>
              <a:gd name="connsiteX9" fmla="*/ 2065867 w 2988733"/>
              <a:gd name="connsiteY9" fmla="*/ 245571 h 482638"/>
              <a:gd name="connsiteX10" fmla="*/ 2286000 w 2988733"/>
              <a:gd name="connsiteY10" fmla="*/ 37 h 482638"/>
              <a:gd name="connsiteX11" fmla="*/ 2523067 w 2988733"/>
              <a:gd name="connsiteY11" fmla="*/ 228637 h 482638"/>
              <a:gd name="connsiteX12" fmla="*/ 2734733 w 2988733"/>
              <a:gd name="connsiteY12" fmla="*/ 448771 h 482638"/>
              <a:gd name="connsiteX13" fmla="*/ 2870200 w 2988733"/>
              <a:gd name="connsiteY13" fmla="*/ 313304 h 482638"/>
              <a:gd name="connsiteX14" fmla="*/ 2988733 w 2988733"/>
              <a:gd name="connsiteY14" fmla="*/ 152437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870200 w 3225799"/>
              <a:gd name="connsiteY13" fmla="*/ 3133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71 h 482638"/>
              <a:gd name="connsiteX1" fmla="*/ 228600 w 3225799"/>
              <a:gd name="connsiteY1" fmla="*/ 177838 h 482638"/>
              <a:gd name="connsiteX2" fmla="*/ 440266 w 3225799"/>
              <a:gd name="connsiteY2" fmla="*/ 25437 h 482638"/>
              <a:gd name="connsiteX3" fmla="*/ 702733 w 3225799"/>
              <a:gd name="connsiteY3" fmla="*/ 254037 h 482638"/>
              <a:gd name="connsiteX4" fmla="*/ 922867 w 3225799"/>
              <a:gd name="connsiteY4" fmla="*/ 474170 h 482638"/>
              <a:gd name="connsiteX5" fmla="*/ 1159934 w 3225799"/>
              <a:gd name="connsiteY5" fmla="*/ 245570 h 482638"/>
              <a:gd name="connsiteX6" fmla="*/ 1371600 w 3225799"/>
              <a:gd name="connsiteY6" fmla="*/ 16971 h 482638"/>
              <a:gd name="connsiteX7" fmla="*/ 1591734 w 3225799"/>
              <a:gd name="connsiteY7" fmla="*/ 245571 h 482638"/>
              <a:gd name="connsiteX8" fmla="*/ 1820333 w 3225799"/>
              <a:gd name="connsiteY8" fmla="*/ 482638 h 482638"/>
              <a:gd name="connsiteX9" fmla="*/ 2065867 w 3225799"/>
              <a:gd name="connsiteY9" fmla="*/ 245571 h 482638"/>
              <a:gd name="connsiteX10" fmla="*/ 2286000 w 3225799"/>
              <a:gd name="connsiteY10" fmla="*/ 37 h 482638"/>
              <a:gd name="connsiteX11" fmla="*/ 2523067 w 3225799"/>
              <a:gd name="connsiteY11" fmla="*/ 228637 h 482638"/>
              <a:gd name="connsiteX12" fmla="*/ 2734733 w 3225799"/>
              <a:gd name="connsiteY12" fmla="*/ 448771 h 482638"/>
              <a:gd name="connsiteX13" fmla="*/ 2980266 w 3225799"/>
              <a:gd name="connsiteY13" fmla="*/ 262504 h 482638"/>
              <a:gd name="connsiteX14" fmla="*/ 3225799 w 3225799"/>
              <a:gd name="connsiteY14" fmla="*/ 220170 h 482638"/>
              <a:gd name="connsiteX0" fmla="*/ 0 w 3225799"/>
              <a:gd name="connsiteY0" fmla="*/ 245548 h 482615"/>
              <a:gd name="connsiteX1" fmla="*/ 228600 w 3225799"/>
              <a:gd name="connsiteY1" fmla="*/ 177815 h 482615"/>
              <a:gd name="connsiteX2" fmla="*/ 440266 w 3225799"/>
              <a:gd name="connsiteY2" fmla="*/ 25414 h 482615"/>
              <a:gd name="connsiteX3" fmla="*/ 702733 w 3225799"/>
              <a:gd name="connsiteY3" fmla="*/ 254014 h 482615"/>
              <a:gd name="connsiteX4" fmla="*/ 922867 w 3225799"/>
              <a:gd name="connsiteY4" fmla="*/ 474147 h 482615"/>
              <a:gd name="connsiteX5" fmla="*/ 1159934 w 3225799"/>
              <a:gd name="connsiteY5" fmla="*/ 245547 h 482615"/>
              <a:gd name="connsiteX6" fmla="*/ 1371600 w 3225799"/>
              <a:gd name="connsiteY6" fmla="*/ 16948 h 482615"/>
              <a:gd name="connsiteX7" fmla="*/ 1591734 w 3225799"/>
              <a:gd name="connsiteY7" fmla="*/ 245548 h 482615"/>
              <a:gd name="connsiteX8" fmla="*/ 1820333 w 3225799"/>
              <a:gd name="connsiteY8" fmla="*/ 482615 h 482615"/>
              <a:gd name="connsiteX9" fmla="*/ 2065867 w 3225799"/>
              <a:gd name="connsiteY9" fmla="*/ 245548 h 482615"/>
              <a:gd name="connsiteX10" fmla="*/ 2286000 w 3225799"/>
              <a:gd name="connsiteY10" fmla="*/ 14 h 482615"/>
              <a:gd name="connsiteX11" fmla="*/ 2702274 w 3225799"/>
              <a:gd name="connsiteY11" fmla="*/ 256314 h 482615"/>
              <a:gd name="connsiteX12" fmla="*/ 2734733 w 3225799"/>
              <a:gd name="connsiteY12" fmla="*/ 448748 h 482615"/>
              <a:gd name="connsiteX13" fmla="*/ 2980266 w 3225799"/>
              <a:gd name="connsiteY13" fmla="*/ 262481 h 482615"/>
              <a:gd name="connsiteX14" fmla="*/ 3225799 w 3225799"/>
              <a:gd name="connsiteY14" fmla="*/ 220147 h 482615"/>
              <a:gd name="connsiteX0" fmla="*/ 0 w 3225799"/>
              <a:gd name="connsiteY0" fmla="*/ 245548 h 482615"/>
              <a:gd name="connsiteX1" fmla="*/ 228600 w 3225799"/>
              <a:gd name="connsiteY1" fmla="*/ 177815 h 482615"/>
              <a:gd name="connsiteX2" fmla="*/ 440266 w 3225799"/>
              <a:gd name="connsiteY2" fmla="*/ 25414 h 482615"/>
              <a:gd name="connsiteX3" fmla="*/ 702733 w 3225799"/>
              <a:gd name="connsiteY3" fmla="*/ 254014 h 482615"/>
              <a:gd name="connsiteX4" fmla="*/ 922867 w 3225799"/>
              <a:gd name="connsiteY4" fmla="*/ 474147 h 482615"/>
              <a:gd name="connsiteX5" fmla="*/ 1159934 w 3225799"/>
              <a:gd name="connsiteY5" fmla="*/ 245547 h 482615"/>
              <a:gd name="connsiteX6" fmla="*/ 1371600 w 3225799"/>
              <a:gd name="connsiteY6" fmla="*/ 16948 h 482615"/>
              <a:gd name="connsiteX7" fmla="*/ 1591734 w 3225799"/>
              <a:gd name="connsiteY7" fmla="*/ 245548 h 482615"/>
              <a:gd name="connsiteX8" fmla="*/ 1820333 w 3225799"/>
              <a:gd name="connsiteY8" fmla="*/ 482615 h 482615"/>
              <a:gd name="connsiteX9" fmla="*/ 2065867 w 3225799"/>
              <a:gd name="connsiteY9" fmla="*/ 245548 h 482615"/>
              <a:gd name="connsiteX10" fmla="*/ 2286000 w 3225799"/>
              <a:gd name="connsiteY10" fmla="*/ 14 h 482615"/>
              <a:gd name="connsiteX11" fmla="*/ 2702274 w 3225799"/>
              <a:gd name="connsiteY11" fmla="*/ 256314 h 482615"/>
              <a:gd name="connsiteX12" fmla="*/ 2734733 w 3225799"/>
              <a:gd name="connsiteY12" fmla="*/ 448748 h 482615"/>
              <a:gd name="connsiteX13" fmla="*/ 2980266 w 3225799"/>
              <a:gd name="connsiteY13" fmla="*/ 262481 h 482615"/>
              <a:gd name="connsiteX14" fmla="*/ 3225799 w 3225799"/>
              <a:gd name="connsiteY14" fmla="*/ 220147 h 482615"/>
              <a:gd name="connsiteX0" fmla="*/ 0 w 3225799"/>
              <a:gd name="connsiteY0" fmla="*/ 245548 h 482615"/>
              <a:gd name="connsiteX1" fmla="*/ 228600 w 3225799"/>
              <a:gd name="connsiteY1" fmla="*/ 177815 h 482615"/>
              <a:gd name="connsiteX2" fmla="*/ 440266 w 3225799"/>
              <a:gd name="connsiteY2" fmla="*/ 25414 h 482615"/>
              <a:gd name="connsiteX3" fmla="*/ 702733 w 3225799"/>
              <a:gd name="connsiteY3" fmla="*/ 254014 h 482615"/>
              <a:gd name="connsiteX4" fmla="*/ 922867 w 3225799"/>
              <a:gd name="connsiteY4" fmla="*/ 474147 h 482615"/>
              <a:gd name="connsiteX5" fmla="*/ 1159934 w 3225799"/>
              <a:gd name="connsiteY5" fmla="*/ 245547 h 482615"/>
              <a:gd name="connsiteX6" fmla="*/ 1371600 w 3225799"/>
              <a:gd name="connsiteY6" fmla="*/ 16948 h 482615"/>
              <a:gd name="connsiteX7" fmla="*/ 1591734 w 3225799"/>
              <a:gd name="connsiteY7" fmla="*/ 245548 h 482615"/>
              <a:gd name="connsiteX8" fmla="*/ 1820333 w 3225799"/>
              <a:gd name="connsiteY8" fmla="*/ 482615 h 482615"/>
              <a:gd name="connsiteX9" fmla="*/ 2065867 w 3225799"/>
              <a:gd name="connsiteY9" fmla="*/ 245548 h 482615"/>
              <a:gd name="connsiteX10" fmla="*/ 2286000 w 3225799"/>
              <a:gd name="connsiteY10" fmla="*/ 14 h 482615"/>
              <a:gd name="connsiteX11" fmla="*/ 2509277 w 3225799"/>
              <a:gd name="connsiteY11" fmla="*/ 256322 h 482615"/>
              <a:gd name="connsiteX12" fmla="*/ 2734733 w 3225799"/>
              <a:gd name="connsiteY12" fmla="*/ 448748 h 482615"/>
              <a:gd name="connsiteX13" fmla="*/ 2980266 w 3225799"/>
              <a:gd name="connsiteY13" fmla="*/ 262481 h 482615"/>
              <a:gd name="connsiteX14" fmla="*/ 3225799 w 3225799"/>
              <a:gd name="connsiteY14" fmla="*/ 220147 h 482615"/>
              <a:gd name="connsiteX0" fmla="*/ 0 w 3225799"/>
              <a:gd name="connsiteY0" fmla="*/ 245548 h 482615"/>
              <a:gd name="connsiteX1" fmla="*/ 228600 w 3225799"/>
              <a:gd name="connsiteY1" fmla="*/ 177815 h 482615"/>
              <a:gd name="connsiteX2" fmla="*/ 440266 w 3225799"/>
              <a:gd name="connsiteY2" fmla="*/ 25414 h 482615"/>
              <a:gd name="connsiteX3" fmla="*/ 702733 w 3225799"/>
              <a:gd name="connsiteY3" fmla="*/ 254014 h 482615"/>
              <a:gd name="connsiteX4" fmla="*/ 922867 w 3225799"/>
              <a:gd name="connsiteY4" fmla="*/ 474147 h 482615"/>
              <a:gd name="connsiteX5" fmla="*/ 1159934 w 3225799"/>
              <a:gd name="connsiteY5" fmla="*/ 245547 h 482615"/>
              <a:gd name="connsiteX6" fmla="*/ 1371600 w 3225799"/>
              <a:gd name="connsiteY6" fmla="*/ 16948 h 482615"/>
              <a:gd name="connsiteX7" fmla="*/ 1591734 w 3225799"/>
              <a:gd name="connsiteY7" fmla="*/ 245548 h 482615"/>
              <a:gd name="connsiteX8" fmla="*/ 1820333 w 3225799"/>
              <a:gd name="connsiteY8" fmla="*/ 482615 h 482615"/>
              <a:gd name="connsiteX9" fmla="*/ 2065867 w 3225799"/>
              <a:gd name="connsiteY9" fmla="*/ 245548 h 482615"/>
              <a:gd name="connsiteX10" fmla="*/ 2286000 w 3225799"/>
              <a:gd name="connsiteY10" fmla="*/ 14 h 482615"/>
              <a:gd name="connsiteX11" fmla="*/ 2509277 w 3225799"/>
              <a:gd name="connsiteY11" fmla="*/ 256322 h 482615"/>
              <a:gd name="connsiteX12" fmla="*/ 2734733 w 3225799"/>
              <a:gd name="connsiteY12" fmla="*/ 448748 h 482615"/>
              <a:gd name="connsiteX13" fmla="*/ 2980266 w 3225799"/>
              <a:gd name="connsiteY13" fmla="*/ 262481 h 482615"/>
              <a:gd name="connsiteX14" fmla="*/ 3225799 w 3225799"/>
              <a:gd name="connsiteY14" fmla="*/ 220147 h 482615"/>
              <a:gd name="connsiteX0" fmla="*/ 0 w 3225799"/>
              <a:gd name="connsiteY0" fmla="*/ 245548 h 482615"/>
              <a:gd name="connsiteX1" fmla="*/ 228600 w 3225799"/>
              <a:gd name="connsiteY1" fmla="*/ 177815 h 482615"/>
              <a:gd name="connsiteX2" fmla="*/ 440266 w 3225799"/>
              <a:gd name="connsiteY2" fmla="*/ 25414 h 482615"/>
              <a:gd name="connsiteX3" fmla="*/ 702733 w 3225799"/>
              <a:gd name="connsiteY3" fmla="*/ 254014 h 482615"/>
              <a:gd name="connsiteX4" fmla="*/ 922867 w 3225799"/>
              <a:gd name="connsiteY4" fmla="*/ 474147 h 482615"/>
              <a:gd name="connsiteX5" fmla="*/ 1159934 w 3225799"/>
              <a:gd name="connsiteY5" fmla="*/ 245547 h 482615"/>
              <a:gd name="connsiteX6" fmla="*/ 1371600 w 3225799"/>
              <a:gd name="connsiteY6" fmla="*/ 16948 h 482615"/>
              <a:gd name="connsiteX7" fmla="*/ 1591734 w 3225799"/>
              <a:gd name="connsiteY7" fmla="*/ 245548 h 482615"/>
              <a:gd name="connsiteX8" fmla="*/ 1820333 w 3225799"/>
              <a:gd name="connsiteY8" fmla="*/ 482615 h 482615"/>
              <a:gd name="connsiteX9" fmla="*/ 2065867 w 3225799"/>
              <a:gd name="connsiteY9" fmla="*/ 245548 h 482615"/>
              <a:gd name="connsiteX10" fmla="*/ 2286000 w 3225799"/>
              <a:gd name="connsiteY10" fmla="*/ 14 h 482615"/>
              <a:gd name="connsiteX11" fmla="*/ 2509277 w 3225799"/>
              <a:gd name="connsiteY11" fmla="*/ 256322 h 482615"/>
              <a:gd name="connsiteX12" fmla="*/ 2734733 w 3225799"/>
              <a:gd name="connsiteY12" fmla="*/ 448748 h 482615"/>
              <a:gd name="connsiteX13" fmla="*/ 2980266 w 3225799"/>
              <a:gd name="connsiteY13" fmla="*/ 262481 h 482615"/>
              <a:gd name="connsiteX14" fmla="*/ 3225799 w 3225799"/>
              <a:gd name="connsiteY14" fmla="*/ 220147 h 482615"/>
              <a:gd name="connsiteX0" fmla="*/ 0 w 3225799"/>
              <a:gd name="connsiteY0" fmla="*/ 245746 h 482813"/>
              <a:gd name="connsiteX1" fmla="*/ 228600 w 3225799"/>
              <a:gd name="connsiteY1" fmla="*/ 178013 h 482813"/>
              <a:gd name="connsiteX2" fmla="*/ 440266 w 3225799"/>
              <a:gd name="connsiteY2" fmla="*/ 25612 h 482813"/>
              <a:gd name="connsiteX3" fmla="*/ 702733 w 3225799"/>
              <a:gd name="connsiteY3" fmla="*/ 254212 h 482813"/>
              <a:gd name="connsiteX4" fmla="*/ 922867 w 3225799"/>
              <a:gd name="connsiteY4" fmla="*/ 474345 h 482813"/>
              <a:gd name="connsiteX5" fmla="*/ 1159934 w 3225799"/>
              <a:gd name="connsiteY5" fmla="*/ 245745 h 482813"/>
              <a:gd name="connsiteX6" fmla="*/ 1371600 w 3225799"/>
              <a:gd name="connsiteY6" fmla="*/ 17146 h 482813"/>
              <a:gd name="connsiteX7" fmla="*/ 1591734 w 3225799"/>
              <a:gd name="connsiteY7" fmla="*/ 245746 h 482813"/>
              <a:gd name="connsiteX8" fmla="*/ 1820333 w 3225799"/>
              <a:gd name="connsiteY8" fmla="*/ 482813 h 482813"/>
              <a:gd name="connsiteX9" fmla="*/ 2065867 w 3225799"/>
              <a:gd name="connsiteY9" fmla="*/ 245746 h 482813"/>
              <a:gd name="connsiteX10" fmla="*/ 2286000 w 3225799"/>
              <a:gd name="connsiteY10" fmla="*/ 212 h 482813"/>
              <a:gd name="connsiteX11" fmla="*/ 2509277 w 3225799"/>
              <a:gd name="connsiteY11" fmla="*/ 256520 h 482813"/>
              <a:gd name="connsiteX12" fmla="*/ 2734733 w 3225799"/>
              <a:gd name="connsiteY12" fmla="*/ 448946 h 482813"/>
              <a:gd name="connsiteX13" fmla="*/ 2980266 w 3225799"/>
              <a:gd name="connsiteY13" fmla="*/ 262679 h 482813"/>
              <a:gd name="connsiteX14" fmla="*/ 3225799 w 3225799"/>
              <a:gd name="connsiteY14" fmla="*/ 220345 h 482813"/>
              <a:gd name="connsiteX0" fmla="*/ 0 w 3225799"/>
              <a:gd name="connsiteY0" fmla="*/ 245746 h 483176"/>
              <a:gd name="connsiteX1" fmla="*/ 228600 w 3225799"/>
              <a:gd name="connsiteY1" fmla="*/ 178013 h 483176"/>
              <a:gd name="connsiteX2" fmla="*/ 440266 w 3225799"/>
              <a:gd name="connsiteY2" fmla="*/ 25612 h 483176"/>
              <a:gd name="connsiteX3" fmla="*/ 702733 w 3225799"/>
              <a:gd name="connsiteY3" fmla="*/ 254212 h 483176"/>
              <a:gd name="connsiteX4" fmla="*/ 922867 w 3225799"/>
              <a:gd name="connsiteY4" fmla="*/ 474345 h 483176"/>
              <a:gd name="connsiteX5" fmla="*/ 1159934 w 3225799"/>
              <a:gd name="connsiteY5" fmla="*/ 245745 h 483176"/>
              <a:gd name="connsiteX6" fmla="*/ 1371600 w 3225799"/>
              <a:gd name="connsiteY6" fmla="*/ 17146 h 483176"/>
              <a:gd name="connsiteX7" fmla="*/ 1591734 w 3225799"/>
              <a:gd name="connsiteY7" fmla="*/ 245746 h 483176"/>
              <a:gd name="connsiteX8" fmla="*/ 1820333 w 3225799"/>
              <a:gd name="connsiteY8" fmla="*/ 482813 h 483176"/>
              <a:gd name="connsiteX9" fmla="*/ 2065867 w 3225799"/>
              <a:gd name="connsiteY9" fmla="*/ 245746 h 483176"/>
              <a:gd name="connsiteX10" fmla="*/ 2286000 w 3225799"/>
              <a:gd name="connsiteY10" fmla="*/ 212 h 483176"/>
              <a:gd name="connsiteX11" fmla="*/ 2509277 w 3225799"/>
              <a:gd name="connsiteY11" fmla="*/ 256520 h 483176"/>
              <a:gd name="connsiteX12" fmla="*/ 2734733 w 3225799"/>
              <a:gd name="connsiteY12" fmla="*/ 448946 h 483176"/>
              <a:gd name="connsiteX13" fmla="*/ 2980266 w 3225799"/>
              <a:gd name="connsiteY13" fmla="*/ 262679 h 483176"/>
              <a:gd name="connsiteX14" fmla="*/ 3225799 w 3225799"/>
              <a:gd name="connsiteY14" fmla="*/ 220345 h 483176"/>
              <a:gd name="connsiteX0" fmla="*/ 0 w 3225799"/>
              <a:gd name="connsiteY0" fmla="*/ 245746 h 482813"/>
              <a:gd name="connsiteX1" fmla="*/ 228600 w 3225799"/>
              <a:gd name="connsiteY1" fmla="*/ 178013 h 482813"/>
              <a:gd name="connsiteX2" fmla="*/ 440266 w 3225799"/>
              <a:gd name="connsiteY2" fmla="*/ 25612 h 482813"/>
              <a:gd name="connsiteX3" fmla="*/ 702733 w 3225799"/>
              <a:gd name="connsiteY3" fmla="*/ 254212 h 482813"/>
              <a:gd name="connsiteX4" fmla="*/ 922867 w 3225799"/>
              <a:gd name="connsiteY4" fmla="*/ 474345 h 482813"/>
              <a:gd name="connsiteX5" fmla="*/ 1159934 w 3225799"/>
              <a:gd name="connsiteY5" fmla="*/ 245745 h 482813"/>
              <a:gd name="connsiteX6" fmla="*/ 1371600 w 3225799"/>
              <a:gd name="connsiteY6" fmla="*/ 17146 h 482813"/>
              <a:gd name="connsiteX7" fmla="*/ 1591734 w 3225799"/>
              <a:gd name="connsiteY7" fmla="*/ 245746 h 482813"/>
              <a:gd name="connsiteX8" fmla="*/ 1820333 w 3225799"/>
              <a:gd name="connsiteY8" fmla="*/ 482813 h 482813"/>
              <a:gd name="connsiteX9" fmla="*/ 2065867 w 3225799"/>
              <a:gd name="connsiteY9" fmla="*/ 245746 h 482813"/>
              <a:gd name="connsiteX10" fmla="*/ 2286000 w 3225799"/>
              <a:gd name="connsiteY10" fmla="*/ 212 h 482813"/>
              <a:gd name="connsiteX11" fmla="*/ 2509277 w 3225799"/>
              <a:gd name="connsiteY11" fmla="*/ 256520 h 482813"/>
              <a:gd name="connsiteX12" fmla="*/ 2734733 w 3225799"/>
              <a:gd name="connsiteY12" fmla="*/ 448946 h 482813"/>
              <a:gd name="connsiteX13" fmla="*/ 2980266 w 3225799"/>
              <a:gd name="connsiteY13" fmla="*/ 262679 h 482813"/>
              <a:gd name="connsiteX14" fmla="*/ 3225799 w 3225799"/>
              <a:gd name="connsiteY14" fmla="*/ 220345 h 482813"/>
              <a:gd name="connsiteX0" fmla="*/ 0 w 3225799"/>
              <a:gd name="connsiteY0" fmla="*/ 245746 h 482813"/>
              <a:gd name="connsiteX1" fmla="*/ 228600 w 3225799"/>
              <a:gd name="connsiteY1" fmla="*/ 178013 h 482813"/>
              <a:gd name="connsiteX2" fmla="*/ 440266 w 3225799"/>
              <a:gd name="connsiteY2" fmla="*/ 25612 h 482813"/>
              <a:gd name="connsiteX3" fmla="*/ 702733 w 3225799"/>
              <a:gd name="connsiteY3" fmla="*/ 254212 h 482813"/>
              <a:gd name="connsiteX4" fmla="*/ 922867 w 3225799"/>
              <a:gd name="connsiteY4" fmla="*/ 474345 h 482813"/>
              <a:gd name="connsiteX5" fmla="*/ 1159934 w 3225799"/>
              <a:gd name="connsiteY5" fmla="*/ 245745 h 482813"/>
              <a:gd name="connsiteX6" fmla="*/ 1371600 w 3225799"/>
              <a:gd name="connsiteY6" fmla="*/ 17146 h 482813"/>
              <a:gd name="connsiteX7" fmla="*/ 1591734 w 3225799"/>
              <a:gd name="connsiteY7" fmla="*/ 245746 h 482813"/>
              <a:gd name="connsiteX8" fmla="*/ 1820333 w 3225799"/>
              <a:gd name="connsiteY8" fmla="*/ 482813 h 482813"/>
              <a:gd name="connsiteX9" fmla="*/ 2065867 w 3225799"/>
              <a:gd name="connsiteY9" fmla="*/ 245746 h 482813"/>
              <a:gd name="connsiteX10" fmla="*/ 2286000 w 3225799"/>
              <a:gd name="connsiteY10" fmla="*/ 212 h 482813"/>
              <a:gd name="connsiteX11" fmla="*/ 2509277 w 3225799"/>
              <a:gd name="connsiteY11" fmla="*/ 256520 h 482813"/>
              <a:gd name="connsiteX12" fmla="*/ 2734733 w 3225799"/>
              <a:gd name="connsiteY12" fmla="*/ 448946 h 482813"/>
              <a:gd name="connsiteX13" fmla="*/ 2980266 w 3225799"/>
              <a:gd name="connsiteY13" fmla="*/ 262679 h 482813"/>
              <a:gd name="connsiteX14" fmla="*/ 3225799 w 3225799"/>
              <a:gd name="connsiteY14" fmla="*/ 220345 h 482813"/>
              <a:gd name="connsiteX0" fmla="*/ 0 w 3225799"/>
              <a:gd name="connsiteY0" fmla="*/ 245746 h 482813"/>
              <a:gd name="connsiteX1" fmla="*/ 228600 w 3225799"/>
              <a:gd name="connsiteY1" fmla="*/ 178013 h 482813"/>
              <a:gd name="connsiteX2" fmla="*/ 440266 w 3225799"/>
              <a:gd name="connsiteY2" fmla="*/ 25612 h 482813"/>
              <a:gd name="connsiteX3" fmla="*/ 702733 w 3225799"/>
              <a:gd name="connsiteY3" fmla="*/ 254212 h 482813"/>
              <a:gd name="connsiteX4" fmla="*/ 922867 w 3225799"/>
              <a:gd name="connsiteY4" fmla="*/ 474345 h 482813"/>
              <a:gd name="connsiteX5" fmla="*/ 1159934 w 3225799"/>
              <a:gd name="connsiteY5" fmla="*/ 245745 h 482813"/>
              <a:gd name="connsiteX6" fmla="*/ 1371600 w 3225799"/>
              <a:gd name="connsiteY6" fmla="*/ 17146 h 482813"/>
              <a:gd name="connsiteX7" fmla="*/ 1633089 w 3225799"/>
              <a:gd name="connsiteY7" fmla="*/ 245754 h 482813"/>
              <a:gd name="connsiteX8" fmla="*/ 1820333 w 3225799"/>
              <a:gd name="connsiteY8" fmla="*/ 482813 h 482813"/>
              <a:gd name="connsiteX9" fmla="*/ 2065867 w 3225799"/>
              <a:gd name="connsiteY9" fmla="*/ 245746 h 482813"/>
              <a:gd name="connsiteX10" fmla="*/ 2286000 w 3225799"/>
              <a:gd name="connsiteY10" fmla="*/ 212 h 482813"/>
              <a:gd name="connsiteX11" fmla="*/ 2509277 w 3225799"/>
              <a:gd name="connsiteY11" fmla="*/ 256520 h 482813"/>
              <a:gd name="connsiteX12" fmla="*/ 2734733 w 3225799"/>
              <a:gd name="connsiteY12" fmla="*/ 448946 h 482813"/>
              <a:gd name="connsiteX13" fmla="*/ 2980266 w 3225799"/>
              <a:gd name="connsiteY13" fmla="*/ 262679 h 482813"/>
              <a:gd name="connsiteX14" fmla="*/ 3225799 w 3225799"/>
              <a:gd name="connsiteY14" fmla="*/ 220345 h 482813"/>
              <a:gd name="connsiteX0" fmla="*/ 0 w 3225799"/>
              <a:gd name="connsiteY0" fmla="*/ 245746 h 483025"/>
              <a:gd name="connsiteX1" fmla="*/ 228600 w 3225799"/>
              <a:gd name="connsiteY1" fmla="*/ 178013 h 483025"/>
              <a:gd name="connsiteX2" fmla="*/ 440266 w 3225799"/>
              <a:gd name="connsiteY2" fmla="*/ 25612 h 483025"/>
              <a:gd name="connsiteX3" fmla="*/ 702733 w 3225799"/>
              <a:gd name="connsiteY3" fmla="*/ 254212 h 483025"/>
              <a:gd name="connsiteX4" fmla="*/ 922867 w 3225799"/>
              <a:gd name="connsiteY4" fmla="*/ 474345 h 483025"/>
              <a:gd name="connsiteX5" fmla="*/ 1159934 w 3225799"/>
              <a:gd name="connsiteY5" fmla="*/ 245745 h 483025"/>
              <a:gd name="connsiteX6" fmla="*/ 1371600 w 3225799"/>
              <a:gd name="connsiteY6" fmla="*/ 17146 h 483025"/>
              <a:gd name="connsiteX7" fmla="*/ 1577943 w 3225799"/>
              <a:gd name="connsiteY7" fmla="*/ 282683 h 483025"/>
              <a:gd name="connsiteX8" fmla="*/ 1820333 w 3225799"/>
              <a:gd name="connsiteY8" fmla="*/ 482813 h 483025"/>
              <a:gd name="connsiteX9" fmla="*/ 2065867 w 3225799"/>
              <a:gd name="connsiteY9" fmla="*/ 245746 h 483025"/>
              <a:gd name="connsiteX10" fmla="*/ 2286000 w 3225799"/>
              <a:gd name="connsiteY10" fmla="*/ 212 h 483025"/>
              <a:gd name="connsiteX11" fmla="*/ 2509277 w 3225799"/>
              <a:gd name="connsiteY11" fmla="*/ 256520 h 483025"/>
              <a:gd name="connsiteX12" fmla="*/ 2734733 w 3225799"/>
              <a:gd name="connsiteY12" fmla="*/ 448946 h 483025"/>
              <a:gd name="connsiteX13" fmla="*/ 2980266 w 3225799"/>
              <a:gd name="connsiteY13" fmla="*/ 262679 h 483025"/>
              <a:gd name="connsiteX14" fmla="*/ 3225799 w 3225799"/>
              <a:gd name="connsiteY14" fmla="*/ 220345 h 483025"/>
              <a:gd name="connsiteX0" fmla="*/ 0 w 3225799"/>
              <a:gd name="connsiteY0" fmla="*/ 245746 h 485554"/>
              <a:gd name="connsiteX1" fmla="*/ 228600 w 3225799"/>
              <a:gd name="connsiteY1" fmla="*/ 178013 h 485554"/>
              <a:gd name="connsiteX2" fmla="*/ 440266 w 3225799"/>
              <a:gd name="connsiteY2" fmla="*/ 25612 h 485554"/>
              <a:gd name="connsiteX3" fmla="*/ 702733 w 3225799"/>
              <a:gd name="connsiteY3" fmla="*/ 254212 h 485554"/>
              <a:gd name="connsiteX4" fmla="*/ 922867 w 3225799"/>
              <a:gd name="connsiteY4" fmla="*/ 474345 h 485554"/>
              <a:gd name="connsiteX5" fmla="*/ 1159934 w 3225799"/>
              <a:gd name="connsiteY5" fmla="*/ 245745 h 485554"/>
              <a:gd name="connsiteX6" fmla="*/ 1371600 w 3225799"/>
              <a:gd name="connsiteY6" fmla="*/ 17146 h 485554"/>
              <a:gd name="connsiteX7" fmla="*/ 1577943 w 3225799"/>
              <a:gd name="connsiteY7" fmla="*/ 282683 h 485554"/>
              <a:gd name="connsiteX8" fmla="*/ 1820333 w 3225799"/>
              <a:gd name="connsiteY8" fmla="*/ 482813 h 485554"/>
              <a:gd name="connsiteX9" fmla="*/ 2065867 w 3225799"/>
              <a:gd name="connsiteY9" fmla="*/ 245746 h 485554"/>
              <a:gd name="connsiteX10" fmla="*/ 2286000 w 3225799"/>
              <a:gd name="connsiteY10" fmla="*/ 212 h 485554"/>
              <a:gd name="connsiteX11" fmla="*/ 2509277 w 3225799"/>
              <a:gd name="connsiteY11" fmla="*/ 256520 h 485554"/>
              <a:gd name="connsiteX12" fmla="*/ 2734733 w 3225799"/>
              <a:gd name="connsiteY12" fmla="*/ 448946 h 485554"/>
              <a:gd name="connsiteX13" fmla="*/ 2980266 w 3225799"/>
              <a:gd name="connsiteY13" fmla="*/ 262679 h 485554"/>
              <a:gd name="connsiteX14" fmla="*/ 3225799 w 3225799"/>
              <a:gd name="connsiteY14" fmla="*/ 220345 h 485554"/>
              <a:gd name="connsiteX0" fmla="*/ 0 w 3225799"/>
              <a:gd name="connsiteY0" fmla="*/ 245746 h 483025"/>
              <a:gd name="connsiteX1" fmla="*/ 228600 w 3225799"/>
              <a:gd name="connsiteY1" fmla="*/ 178013 h 483025"/>
              <a:gd name="connsiteX2" fmla="*/ 440266 w 3225799"/>
              <a:gd name="connsiteY2" fmla="*/ 25612 h 483025"/>
              <a:gd name="connsiteX3" fmla="*/ 702733 w 3225799"/>
              <a:gd name="connsiteY3" fmla="*/ 254212 h 483025"/>
              <a:gd name="connsiteX4" fmla="*/ 922867 w 3225799"/>
              <a:gd name="connsiteY4" fmla="*/ 474345 h 483025"/>
              <a:gd name="connsiteX5" fmla="*/ 1159934 w 3225799"/>
              <a:gd name="connsiteY5" fmla="*/ 245745 h 483025"/>
              <a:gd name="connsiteX6" fmla="*/ 1371600 w 3225799"/>
              <a:gd name="connsiteY6" fmla="*/ 17146 h 483025"/>
              <a:gd name="connsiteX7" fmla="*/ 1577943 w 3225799"/>
              <a:gd name="connsiteY7" fmla="*/ 282683 h 483025"/>
              <a:gd name="connsiteX8" fmla="*/ 1820333 w 3225799"/>
              <a:gd name="connsiteY8" fmla="*/ 482813 h 483025"/>
              <a:gd name="connsiteX9" fmla="*/ 2065867 w 3225799"/>
              <a:gd name="connsiteY9" fmla="*/ 245746 h 483025"/>
              <a:gd name="connsiteX10" fmla="*/ 2286000 w 3225799"/>
              <a:gd name="connsiteY10" fmla="*/ 212 h 483025"/>
              <a:gd name="connsiteX11" fmla="*/ 2509277 w 3225799"/>
              <a:gd name="connsiteY11" fmla="*/ 256520 h 483025"/>
              <a:gd name="connsiteX12" fmla="*/ 2734733 w 3225799"/>
              <a:gd name="connsiteY12" fmla="*/ 448946 h 483025"/>
              <a:gd name="connsiteX13" fmla="*/ 2980266 w 3225799"/>
              <a:gd name="connsiteY13" fmla="*/ 262679 h 483025"/>
              <a:gd name="connsiteX14" fmla="*/ 3225799 w 3225799"/>
              <a:gd name="connsiteY14" fmla="*/ 220345 h 483025"/>
              <a:gd name="connsiteX0" fmla="*/ 0 w 3225799"/>
              <a:gd name="connsiteY0" fmla="*/ 245746 h 483025"/>
              <a:gd name="connsiteX1" fmla="*/ 228600 w 3225799"/>
              <a:gd name="connsiteY1" fmla="*/ 178013 h 483025"/>
              <a:gd name="connsiteX2" fmla="*/ 440266 w 3225799"/>
              <a:gd name="connsiteY2" fmla="*/ 25612 h 483025"/>
              <a:gd name="connsiteX3" fmla="*/ 702733 w 3225799"/>
              <a:gd name="connsiteY3" fmla="*/ 254212 h 483025"/>
              <a:gd name="connsiteX4" fmla="*/ 922867 w 3225799"/>
              <a:gd name="connsiteY4" fmla="*/ 474345 h 483025"/>
              <a:gd name="connsiteX5" fmla="*/ 1159934 w 3225799"/>
              <a:gd name="connsiteY5" fmla="*/ 245745 h 483025"/>
              <a:gd name="connsiteX6" fmla="*/ 1371600 w 3225799"/>
              <a:gd name="connsiteY6" fmla="*/ 17146 h 483025"/>
              <a:gd name="connsiteX7" fmla="*/ 1577943 w 3225799"/>
              <a:gd name="connsiteY7" fmla="*/ 282683 h 483025"/>
              <a:gd name="connsiteX8" fmla="*/ 1820333 w 3225799"/>
              <a:gd name="connsiteY8" fmla="*/ 482813 h 483025"/>
              <a:gd name="connsiteX9" fmla="*/ 2065867 w 3225799"/>
              <a:gd name="connsiteY9" fmla="*/ 245746 h 483025"/>
              <a:gd name="connsiteX10" fmla="*/ 2286000 w 3225799"/>
              <a:gd name="connsiteY10" fmla="*/ 212 h 483025"/>
              <a:gd name="connsiteX11" fmla="*/ 2509277 w 3225799"/>
              <a:gd name="connsiteY11" fmla="*/ 256520 h 483025"/>
              <a:gd name="connsiteX12" fmla="*/ 2734733 w 3225799"/>
              <a:gd name="connsiteY12" fmla="*/ 448946 h 483025"/>
              <a:gd name="connsiteX13" fmla="*/ 2980266 w 3225799"/>
              <a:gd name="connsiteY13" fmla="*/ 262679 h 483025"/>
              <a:gd name="connsiteX14" fmla="*/ 3225799 w 3225799"/>
              <a:gd name="connsiteY14" fmla="*/ 220345 h 483025"/>
              <a:gd name="connsiteX0" fmla="*/ 0 w 3225799"/>
              <a:gd name="connsiteY0" fmla="*/ 245746 h 483025"/>
              <a:gd name="connsiteX1" fmla="*/ 228600 w 3225799"/>
              <a:gd name="connsiteY1" fmla="*/ 178013 h 483025"/>
              <a:gd name="connsiteX2" fmla="*/ 440266 w 3225799"/>
              <a:gd name="connsiteY2" fmla="*/ 25612 h 483025"/>
              <a:gd name="connsiteX3" fmla="*/ 702733 w 3225799"/>
              <a:gd name="connsiteY3" fmla="*/ 254212 h 483025"/>
              <a:gd name="connsiteX4" fmla="*/ 922867 w 3225799"/>
              <a:gd name="connsiteY4" fmla="*/ 474345 h 483025"/>
              <a:gd name="connsiteX5" fmla="*/ 1159934 w 3225799"/>
              <a:gd name="connsiteY5" fmla="*/ 245745 h 483025"/>
              <a:gd name="connsiteX6" fmla="*/ 1371600 w 3225799"/>
              <a:gd name="connsiteY6" fmla="*/ 17146 h 483025"/>
              <a:gd name="connsiteX7" fmla="*/ 1577943 w 3225799"/>
              <a:gd name="connsiteY7" fmla="*/ 282683 h 483025"/>
              <a:gd name="connsiteX8" fmla="*/ 1820333 w 3225799"/>
              <a:gd name="connsiteY8" fmla="*/ 482813 h 483025"/>
              <a:gd name="connsiteX9" fmla="*/ 2065867 w 3225799"/>
              <a:gd name="connsiteY9" fmla="*/ 245746 h 483025"/>
              <a:gd name="connsiteX10" fmla="*/ 2286000 w 3225799"/>
              <a:gd name="connsiteY10" fmla="*/ 212 h 483025"/>
              <a:gd name="connsiteX11" fmla="*/ 2509277 w 3225799"/>
              <a:gd name="connsiteY11" fmla="*/ 256520 h 483025"/>
              <a:gd name="connsiteX12" fmla="*/ 2734733 w 3225799"/>
              <a:gd name="connsiteY12" fmla="*/ 448946 h 483025"/>
              <a:gd name="connsiteX13" fmla="*/ 2980266 w 3225799"/>
              <a:gd name="connsiteY13" fmla="*/ 262679 h 483025"/>
              <a:gd name="connsiteX14" fmla="*/ 3225799 w 3225799"/>
              <a:gd name="connsiteY14" fmla="*/ 220345 h 483025"/>
              <a:gd name="connsiteX0" fmla="*/ 0 w 3225799"/>
              <a:gd name="connsiteY0" fmla="*/ 245746 h 483025"/>
              <a:gd name="connsiteX1" fmla="*/ 228600 w 3225799"/>
              <a:gd name="connsiteY1" fmla="*/ 178013 h 483025"/>
              <a:gd name="connsiteX2" fmla="*/ 440266 w 3225799"/>
              <a:gd name="connsiteY2" fmla="*/ 25612 h 483025"/>
              <a:gd name="connsiteX3" fmla="*/ 702733 w 3225799"/>
              <a:gd name="connsiteY3" fmla="*/ 254212 h 483025"/>
              <a:gd name="connsiteX4" fmla="*/ 922867 w 3225799"/>
              <a:gd name="connsiteY4" fmla="*/ 474345 h 483025"/>
              <a:gd name="connsiteX5" fmla="*/ 1159934 w 3225799"/>
              <a:gd name="connsiteY5" fmla="*/ 245745 h 483025"/>
              <a:gd name="connsiteX6" fmla="*/ 1371600 w 3225799"/>
              <a:gd name="connsiteY6" fmla="*/ 17146 h 483025"/>
              <a:gd name="connsiteX7" fmla="*/ 1577943 w 3225799"/>
              <a:gd name="connsiteY7" fmla="*/ 282683 h 483025"/>
              <a:gd name="connsiteX8" fmla="*/ 1820333 w 3225799"/>
              <a:gd name="connsiteY8" fmla="*/ 482813 h 483025"/>
              <a:gd name="connsiteX9" fmla="*/ 2065867 w 3225799"/>
              <a:gd name="connsiteY9" fmla="*/ 245746 h 483025"/>
              <a:gd name="connsiteX10" fmla="*/ 2286000 w 3225799"/>
              <a:gd name="connsiteY10" fmla="*/ 212 h 483025"/>
              <a:gd name="connsiteX11" fmla="*/ 2509277 w 3225799"/>
              <a:gd name="connsiteY11" fmla="*/ 256520 h 483025"/>
              <a:gd name="connsiteX12" fmla="*/ 2734733 w 3225799"/>
              <a:gd name="connsiteY12" fmla="*/ 448946 h 483025"/>
              <a:gd name="connsiteX13" fmla="*/ 2980266 w 3225799"/>
              <a:gd name="connsiteY13" fmla="*/ 262679 h 483025"/>
              <a:gd name="connsiteX14" fmla="*/ 3225799 w 3225799"/>
              <a:gd name="connsiteY14" fmla="*/ 220345 h 48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5799" h="483025">
                <a:moveTo>
                  <a:pt x="0" y="245746"/>
                </a:moveTo>
                <a:cubicBezTo>
                  <a:pt x="75494" y="261974"/>
                  <a:pt x="155222" y="214702"/>
                  <a:pt x="228600" y="178013"/>
                </a:cubicBezTo>
                <a:cubicBezTo>
                  <a:pt x="301978" y="141324"/>
                  <a:pt x="912664" y="22142"/>
                  <a:pt x="440266" y="25612"/>
                </a:cubicBezTo>
                <a:cubicBezTo>
                  <a:pt x="-32132" y="29082"/>
                  <a:pt x="622300" y="179423"/>
                  <a:pt x="702733" y="254212"/>
                </a:cubicBezTo>
                <a:cubicBezTo>
                  <a:pt x="783166" y="329001"/>
                  <a:pt x="1453228" y="475756"/>
                  <a:pt x="922867" y="474345"/>
                </a:cubicBezTo>
                <a:cubicBezTo>
                  <a:pt x="392506" y="472934"/>
                  <a:pt x="1085145" y="321945"/>
                  <a:pt x="1159934" y="245745"/>
                </a:cubicBezTo>
                <a:cubicBezTo>
                  <a:pt x="1234723" y="169545"/>
                  <a:pt x="1798209" y="29451"/>
                  <a:pt x="1371600" y="17146"/>
                </a:cubicBezTo>
                <a:cubicBezTo>
                  <a:pt x="944991" y="4841"/>
                  <a:pt x="1503154" y="205072"/>
                  <a:pt x="1577943" y="282683"/>
                </a:cubicBezTo>
                <a:cubicBezTo>
                  <a:pt x="1652732" y="360294"/>
                  <a:pt x="2359359" y="488967"/>
                  <a:pt x="1820333" y="482813"/>
                </a:cubicBezTo>
                <a:cubicBezTo>
                  <a:pt x="1281307" y="476659"/>
                  <a:pt x="1988256" y="326179"/>
                  <a:pt x="2065867" y="245746"/>
                </a:cubicBezTo>
                <a:cubicBezTo>
                  <a:pt x="2143478" y="165313"/>
                  <a:pt x="2667022" y="7638"/>
                  <a:pt x="2286000" y="212"/>
                </a:cubicBezTo>
                <a:cubicBezTo>
                  <a:pt x="1904978" y="-7214"/>
                  <a:pt x="2158778" y="181725"/>
                  <a:pt x="2509277" y="256520"/>
                </a:cubicBezTo>
                <a:cubicBezTo>
                  <a:pt x="2859776" y="331315"/>
                  <a:pt x="3166296" y="447915"/>
                  <a:pt x="2734733" y="448946"/>
                </a:cubicBezTo>
                <a:cubicBezTo>
                  <a:pt x="2303170" y="449977"/>
                  <a:pt x="2711062" y="297507"/>
                  <a:pt x="2980266" y="262679"/>
                </a:cubicBezTo>
                <a:cubicBezTo>
                  <a:pt x="3090333" y="187890"/>
                  <a:pt x="3206044" y="247156"/>
                  <a:pt x="3225799" y="220345"/>
                </a:cubicBezTo>
              </a:path>
            </a:pathLst>
          </a:custGeom>
          <a:ln w="15875" cmpd="sng"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9201665" y="1408670"/>
            <a:ext cx="502508" cy="2388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20051770">
            <a:off x="8928849" y="1169893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5E9F5"/>
                </a:solidFill>
              </a:rPr>
              <a:t>0.5 </a:t>
            </a:r>
            <a:r>
              <a:rPr lang="en-US" dirty="0" err="1" smtClean="0">
                <a:solidFill>
                  <a:srgbClr val="E5E9F5"/>
                </a:solidFill>
              </a:rPr>
              <a:t>fm</a:t>
            </a:r>
            <a:endParaRPr lang="en-US" dirty="0">
              <a:solidFill>
                <a:srgbClr val="E5E9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3560</TotalTime>
  <Words>868</Words>
  <Application>Microsoft Macintosh PowerPoint</Application>
  <PresentationFormat>Widescreen</PresentationFormat>
  <Paragraphs>212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Abadi MT Condensed Extra Bold</vt:lpstr>
      <vt:lpstr>Calibri</vt:lpstr>
      <vt:lpstr>Calibri Light</vt:lpstr>
      <vt:lpstr>Cambria</vt:lpstr>
      <vt:lpstr>Symbol</vt:lpstr>
      <vt:lpstr>Times New Roman</vt:lpstr>
      <vt:lpstr>Wingdings</vt:lpstr>
      <vt:lpstr>Arial</vt:lpstr>
      <vt:lpstr>Celestial</vt:lpstr>
      <vt:lpstr>Open Charm Production  and  Nuclear Gluon Densities</vt:lpstr>
      <vt:lpstr>Nuclear Gluons JLAB LDRD project fy2016,2017</vt:lpstr>
      <vt:lpstr>A Motivational Goal for the EIC</vt:lpstr>
      <vt:lpstr>Where are the Gluons?</vt:lpstr>
      <vt:lpstr>Nucleon Momentum Distributions in NUCLEI</vt:lpstr>
      <vt:lpstr>Nuclear DIS Ratio to the Deuteron</vt:lpstr>
      <vt:lpstr>PowerPoint Presentation</vt:lpstr>
      <vt:lpstr>Gluons in Nuclei</vt:lpstr>
      <vt:lpstr>(Possible) Dynamic Origin of  Gluon Anti-shadowing</vt:lpstr>
      <vt:lpstr>Open Charm:  A Direct probe of Gluons</vt:lpstr>
      <vt:lpstr>Inclusive Charm Production Rates</vt:lpstr>
      <vt:lpstr>Methods of Charm Reconstruction</vt:lpstr>
      <vt:lpstr>Exclusive D-meson Reconstruction</vt:lpstr>
      <vt:lpstr>Example: D0 meson reconstruction</vt:lpstr>
      <vt:lpstr>Inclusive D-Meson Reconstruction</vt:lpstr>
      <vt:lpstr>Inclusive Charm Production Rates</vt:lpstr>
      <vt:lpstr>EIC Nuclear Gluon projections</vt:lpstr>
      <vt:lpstr>Shadowing:  Coherent interaction of probe with partons from multiple nucleons</vt:lpstr>
      <vt:lpstr>Shadowing from Ultra-Peripheral AA</vt:lpstr>
      <vt:lpstr>How to study the NNN interaction at the EIC</vt:lpstr>
      <vt:lpstr>Conclusions</vt:lpstr>
      <vt:lpstr>A few more slides…</vt:lpstr>
      <vt:lpstr>Dynamic Origin of EMC Effect: Correlations!</vt:lpstr>
      <vt:lpstr>Tracking:   VerTEX + Central + Endcaps</vt:lpstr>
      <vt:lpstr>EMC Effect’: Anti-Shadowing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Charm Production  and  Nuclear Gluon Densities</dc:title>
  <dc:creator>Hyde, Charles E.</dc:creator>
  <cp:lastModifiedBy>Hyde, Charles E.</cp:lastModifiedBy>
  <cp:revision>78</cp:revision>
  <cp:lastPrinted>2017-07-21T06:49:44Z</cp:lastPrinted>
  <dcterms:created xsi:type="dcterms:W3CDTF">2017-07-18T19:30:56Z</dcterms:created>
  <dcterms:modified xsi:type="dcterms:W3CDTF">2017-07-21T06:50:56Z</dcterms:modified>
</cp:coreProperties>
</file>