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9" r:id="rId2"/>
    <p:sldId id="327" r:id="rId3"/>
    <p:sldId id="328" r:id="rId4"/>
    <p:sldId id="301" r:id="rId5"/>
    <p:sldId id="335" r:id="rId6"/>
    <p:sldId id="290" r:id="rId7"/>
    <p:sldId id="302" r:id="rId8"/>
    <p:sldId id="323" r:id="rId9"/>
    <p:sldId id="295" r:id="rId10"/>
    <p:sldId id="296" r:id="rId11"/>
    <p:sldId id="332" r:id="rId12"/>
    <p:sldId id="313" r:id="rId13"/>
    <p:sldId id="329" r:id="rId14"/>
    <p:sldId id="330" r:id="rId15"/>
    <p:sldId id="331" r:id="rId16"/>
    <p:sldId id="336" r:id="rId17"/>
    <p:sldId id="33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CE40C-D267-4937-8B2D-AE3837E9458C}" type="datetimeFigureOut">
              <a:rPr lang="en-GB" smtClean="0"/>
              <a:t>19/04/2017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A67F9-657F-4D95-B25B-88BF90310193}" type="slidenum">
              <a:rPr lang="en-GB" smtClean="0"/>
              <a:t>‹N›</a:t>
            </a:fld>
            <a:endParaRPr lang="en-GB" dirty="0"/>
          </a:p>
        </p:txBody>
      </p:sp>
    </p:spTree>
    <p:extLst>
      <p:ext uri="{BB962C8B-B14F-4D97-AF65-F5344CB8AC3E}">
        <p14:creationId xmlns:p14="http://schemas.microsoft.com/office/powerpoint/2010/main" val="251318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937FAD-00C6-4995-B362-AE7E241F01F0}" type="datetime1">
              <a:rPr lang="en-GB" smtClean="0"/>
              <a:t>19/04/2017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6542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F78210-8C15-4EC9-A32A-95B7BC9A552D}" type="datetime1">
              <a:rPr lang="en-GB" smtClean="0"/>
              <a:t>19/04/2017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16686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CF408F-32B6-40C0-BB51-7DD3E6B894C2}" type="datetime1">
              <a:rPr lang="en-GB" smtClean="0"/>
              <a:t>19/04/2017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143636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9E9E51-A3FB-499E-99DC-74DE64AA916E}" type="datetime1">
              <a:rPr lang="en-GB" smtClean="0"/>
              <a:t>19/04/2017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32119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59DC5-5D20-4BCA-B502-678587FCD9AD}" type="datetime1">
              <a:rPr lang="en-GB" smtClean="0"/>
              <a:t>19/04/2017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33936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B340EF-FAEE-4613-ADE3-913943F39756}" type="datetime1">
              <a:rPr lang="en-GB" smtClean="0"/>
              <a:t>19/04/2017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74491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D1532C-4F52-44A8-A87B-6BC39F143906}" type="datetime1">
              <a:rPr lang="en-GB" smtClean="0"/>
              <a:t>19/04/2017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134286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5288B9-86F4-47CC-8B5F-C2DFD23BADE3}" type="datetime1">
              <a:rPr lang="en-GB" smtClean="0"/>
              <a:t>19/04/2017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7369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5F3B5-74AC-4E90-87CF-8C437DA124D8}" type="datetime1">
              <a:rPr lang="en-GB" smtClean="0"/>
              <a:t>19/04/2017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5803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70F0A-50E3-4182-B3F3-3CC70D539E21}" type="datetime1">
              <a:rPr lang="en-GB" smtClean="0"/>
              <a:t>19/04/2017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415332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E981F-F963-4D2B-9286-BDA6615C4B5D}" type="datetime1">
              <a:rPr lang="en-GB" smtClean="0"/>
              <a:t>19/04/2017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131D5-EA52-4DB5-A6D0-8E43B0A6BB93}" type="slidenum">
              <a:rPr lang="en-GB" smtClean="0"/>
              <a:t>‹N›</a:t>
            </a:fld>
            <a:endParaRPr lang="en-GB" dirty="0"/>
          </a:p>
        </p:txBody>
      </p:sp>
    </p:spTree>
    <p:extLst>
      <p:ext uri="{BB962C8B-B14F-4D97-AF65-F5344CB8AC3E}">
        <p14:creationId xmlns:p14="http://schemas.microsoft.com/office/powerpoint/2010/main" val="69702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DCE59-E470-448B-B9FB-59AE3819BCFC}" type="datetime1">
              <a:rPr lang="en-GB" smtClean="0"/>
              <a:t>19/04/2017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131D5-EA52-4DB5-A6D0-8E43B0A6BB93}" type="slidenum">
              <a:rPr lang="en-GB" smtClean="0"/>
              <a:t>‹N›</a:t>
            </a:fld>
            <a:endParaRPr lang="en-GB" dirty="0"/>
          </a:p>
        </p:txBody>
      </p:sp>
    </p:spTree>
    <p:extLst>
      <p:ext uri="{BB962C8B-B14F-4D97-AF65-F5344CB8AC3E}">
        <p14:creationId xmlns:p14="http://schemas.microsoft.com/office/powerpoint/2010/main" val="245566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3131D5-EA52-4DB5-A6D0-8E43B0A6BB93}" type="slidenum">
              <a:rPr lang="en-GB" smtClean="0">
                <a:solidFill>
                  <a:schemeClr val="bg1">
                    <a:lumMod val="65000"/>
                  </a:schemeClr>
                </a:solidFill>
              </a:rPr>
              <a:t>1</a:t>
            </a:fld>
            <a:endParaRPr lang="en-GB" dirty="0">
              <a:solidFill>
                <a:schemeClr val="bg1">
                  <a:lumMod val="65000"/>
                </a:schemeClr>
              </a:solidFill>
            </a:endParaRPr>
          </a:p>
        </p:txBody>
      </p:sp>
      <p:sp>
        <p:nvSpPr>
          <p:cNvPr id="8" name="TextBox 7"/>
          <p:cNvSpPr txBox="1"/>
          <p:nvPr/>
        </p:nvSpPr>
        <p:spPr>
          <a:xfrm>
            <a:off x="323528" y="5525353"/>
            <a:ext cx="3818481" cy="830997"/>
          </a:xfrm>
          <a:prstGeom prst="rect">
            <a:avLst/>
          </a:prstGeom>
          <a:noFill/>
        </p:spPr>
        <p:txBody>
          <a:bodyPr wrap="none" rtlCol="0">
            <a:spAutoFit/>
          </a:bodyPr>
          <a:lstStyle/>
          <a:p>
            <a:r>
              <a:rPr lang="en-GB" sz="2400" b="1" dirty="0" smtClean="0">
                <a:solidFill>
                  <a:schemeClr val="bg1">
                    <a:lumMod val="75000"/>
                  </a:schemeClr>
                </a:solidFill>
                <a:latin typeface="Calibri" panose="020F0502020204030204" pitchFamily="34" charset="0"/>
              </a:rPr>
              <a:t>H2020 AMICI</a:t>
            </a:r>
          </a:p>
          <a:p>
            <a:r>
              <a:rPr lang="en-GB" sz="2400" b="1" dirty="0" smtClean="0">
                <a:latin typeface="Calibri" panose="020F0502020204030204" pitchFamily="34" charset="0"/>
              </a:rPr>
              <a:t>Workpackage 4 - Innovation </a:t>
            </a:r>
            <a:endParaRPr lang="en-GB" sz="2400" b="1" dirty="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0"/>
            <a:ext cx="7497423" cy="530120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4289" y="5735256"/>
            <a:ext cx="1547263" cy="502055"/>
          </a:xfrm>
          <a:prstGeom prst="rect">
            <a:avLst/>
          </a:prstGeom>
        </p:spPr>
      </p:pic>
      <p:sp>
        <p:nvSpPr>
          <p:cNvPr id="2" name="Rectangle 1"/>
          <p:cNvSpPr/>
          <p:nvPr/>
        </p:nvSpPr>
        <p:spPr>
          <a:xfrm>
            <a:off x="0" y="0"/>
            <a:ext cx="827584" cy="5301208"/>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F2F2"/>
              </a:solidFill>
            </a:endParaRPr>
          </a:p>
        </p:txBody>
      </p:sp>
      <p:sp>
        <p:nvSpPr>
          <p:cNvPr id="11" name="Rectangle 10"/>
          <p:cNvSpPr/>
          <p:nvPr/>
        </p:nvSpPr>
        <p:spPr>
          <a:xfrm>
            <a:off x="8242390" y="0"/>
            <a:ext cx="901610" cy="5301208"/>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2F2F2"/>
              </a:solidFill>
            </a:endParaRPr>
          </a:p>
        </p:txBody>
      </p:sp>
      <p:cxnSp>
        <p:nvCxnSpPr>
          <p:cNvPr id="5" name="Straight Connector 4"/>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301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 Process</a:t>
            </a:r>
            <a:endParaRPr lang="en-GB" dirty="0"/>
          </a:p>
        </p:txBody>
      </p:sp>
      <p:sp>
        <p:nvSpPr>
          <p:cNvPr id="3" name="Content Placeholder 2"/>
          <p:cNvSpPr>
            <a:spLocks noGrp="1"/>
          </p:cNvSpPr>
          <p:nvPr>
            <p:ph idx="1"/>
          </p:nvPr>
        </p:nvSpPr>
        <p:spPr/>
        <p:txBody>
          <a:bodyPr>
            <a:normAutofit fontScale="77500" lnSpcReduction="20000"/>
          </a:bodyPr>
          <a:lstStyle/>
          <a:p>
            <a:pPr>
              <a:spcAft>
                <a:spcPts val="600"/>
              </a:spcAft>
            </a:pPr>
            <a:r>
              <a:rPr lang="en-GB" dirty="0"/>
              <a:t>What would help get the best response?</a:t>
            </a:r>
          </a:p>
          <a:p>
            <a:pPr>
              <a:spcAft>
                <a:spcPts val="600"/>
              </a:spcAft>
            </a:pPr>
            <a:r>
              <a:rPr lang="en-GB" dirty="0" smtClean="0"/>
              <a:t>Does it have to be in local language?</a:t>
            </a:r>
          </a:p>
          <a:p>
            <a:pPr>
              <a:spcAft>
                <a:spcPts val="600"/>
              </a:spcAft>
            </a:pPr>
            <a:r>
              <a:rPr lang="en-GB" dirty="0" smtClean="0"/>
              <a:t>Have you done similar surveys for the EU or other parties?</a:t>
            </a:r>
          </a:p>
          <a:p>
            <a:pPr>
              <a:spcAft>
                <a:spcPts val="600"/>
              </a:spcAft>
            </a:pPr>
            <a:r>
              <a:rPr lang="en-GB" dirty="0" smtClean="0"/>
              <a:t>Who in the company is the best contact? Who would you direct this to in your company (e.g. product </a:t>
            </a:r>
            <a:r>
              <a:rPr lang="en-GB" dirty="0"/>
              <a:t>m</a:t>
            </a:r>
            <a:r>
              <a:rPr lang="en-GB" dirty="0" smtClean="0"/>
              <a:t>anager, marketing, technical director)?</a:t>
            </a:r>
          </a:p>
          <a:p>
            <a:pPr>
              <a:spcAft>
                <a:spcPts val="600"/>
              </a:spcAft>
            </a:pPr>
            <a:r>
              <a:rPr lang="en-GB" dirty="0" smtClean="0"/>
              <a:t>One person or group interview?</a:t>
            </a:r>
          </a:p>
          <a:p>
            <a:pPr>
              <a:spcAft>
                <a:spcPts val="600"/>
              </a:spcAft>
            </a:pPr>
            <a:r>
              <a:rPr lang="en-GB" dirty="0" smtClean="0"/>
              <a:t>Would it be helpful to send questions in advance?</a:t>
            </a:r>
          </a:p>
          <a:p>
            <a:pPr>
              <a:spcAft>
                <a:spcPts val="600"/>
              </a:spcAft>
            </a:pPr>
            <a:r>
              <a:rPr lang="en-GB" dirty="0" smtClean="0"/>
              <a:t>Follow up process? Email updates? Follow up phone call?</a:t>
            </a:r>
          </a:p>
          <a:p>
            <a:pPr>
              <a:spcAft>
                <a:spcPts val="600"/>
              </a:spcAft>
            </a:pPr>
            <a:r>
              <a:rPr lang="en-GB" dirty="0" smtClean="0"/>
              <a:t>Can we use contacts to advise of infrastructure opportunities?</a:t>
            </a:r>
          </a:p>
        </p:txBody>
      </p:sp>
      <p:sp>
        <p:nvSpPr>
          <p:cNvPr id="4" name="Slide Number Placeholder 3"/>
          <p:cNvSpPr>
            <a:spLocks noGrp="1"/>
          </p:cNvSpPr>
          <p:nvPr>
            <p:ph type="sldNum" sz="quarter" idx="12"/>
          </p:nvPr>
        </p:nvSpPr>
        <p:spPr/>
        <p:txBody>
          <a:bodyPr/>
          <a:lstStyle/>
          <a:p>
            <a:fld id="{0D3131D5-EA52-4DB5-A6D0-8E43B0A6BB93}" type="slidenum">
              <a:rPr lang="en-GB" smtClean="0"/>
              <a:t>10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12732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5017" cy="5301208"/>
          </a:xfrm>
          <a:prstGeom prst="rect">
            <a:avLst/>
          </a:prstGeom>
        </p:spPr>
      </p:pic>
      <p:sp>
        <p:nvSpPr>
          <p:cNvPr id="4" name="Slide Number Placeholder 3"/>
          <p:cNvSpPr>
            <a:spLocks noGrp="1"/>
          </p:cNvSpPr>
          <p:nvPr>
            <p:ph type="sldNum" sz="quarter" idx="12"/>
          </p:nvPr>
        </p:nvSpPr>
        <p:spPr/>
        <p:txBody>
          <a:bodyPr/>
          <a:lstStyle/>
          <a:p>
            <a:fld id="{0D3131D5-EA52-4DB5-A6D0-8E43B0A6BB93}" type="slidenum">
              <a:rPr lang="en-GB" smtClean="0">
                <a:solidFill>
                  <a:schemeClr val="bg1">
                    <a:lumMod val="65000"/>
                  </a:schemeClr>
                </a:solidFill>
              </a:rPr>
              <a:t>11</a:t>
            </a:fld>
            <a:endParaRPr lang="en-GB" dirty="0">
              <a:solidFill>
                <a:schemeClr val="bg1">
                  <a:lumMod val="65000"/>
                </a:schemeClr>
              </a:solidFill>
            </a:endParaRPr>
          </a:p>
        </p:txBody>
      </p:sp>
      <p:cxnSp>
        <p:nvCxnSpPr>
          <p:cNvPr id="9" name="Straight Connector 8"/>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4289" y="5735256"/>
            <a:ext cx="1547263" cy="502055"/>
          </a:xfrm>
          <a:prstGeom prst="rect">
            <a:avLst/>
          </a:prstGeom>
        </p:spPr>
      </p:pic>
      <p:sp>
        <p:nvSpPr>
          <p:cNvPr id="12" name="TextBox 11"/>
          <p:cNvSpPr txBox="1"/>
          <p:nvPr/>
        </p:nvSpPr>
        <p:spPr>
          <a:xfrm>
            <a:off x="323528" y="5525353"/>
            <a:ext cx="6112314" cy="1477328"/>
          </a:xfrm>
          <a:prstGeom prst="rect">
            <a:avLst/>
          </a:prstGeom>
          <a:noFill/>
        </p:spPr>
        <p:txBody>
          <a:bodyPr wrap="none" rtlCol="0">
            <a:spAutoFit/>
          </a:bodyPr>
          <a:lstStyle/>
          <a:p>
            <a:r>
              <a:rPr lang="en-GB" sz="2400" b="1" dirty="0" smtClean="0">
                <a:latin typeface="Calibri" panose="020F0502020204030204" pitchFamily="34" charset="0"/>
              </a:rPr>
              <a:t>Task 4.1 Innovation – Accelerator Technologies</a:t>
            </a:r>
          </a:p>
          <a:p>
            <a:r>
              <a:rPr lang="en-GB" b="1" dirty="0" err="1" smtClean="0">
                <a:solidFill>
                  <a:schemeClr val="bg1">
                    <a:lumMod val="75000"/>
                  </a:schemeClr>
                </a:solidFill>
                <a:latin typeface="Calibri" panose="020F0502020204030204" pitchFamily="34" charset="0"/>
              </a:rPr>
              <a:t>Dr.</a:t>
            </a:r>
            <a:r>
              <a:rPr lang="en-GB" b="1" dirty="0" smtClean="0">
                <a:solidFill>
                  <a:schemeClr val="bg1">
                    <a:lumMod val="75000"/>
                  </a:schemeClr>
                </a:solidFill>
                <a:latin typeface="Calibri" panose="020F0502020204030204" pitchFamily="34" charset="0"/>
              </a:rPr>
              <a:t> Sophie Muller, </a:t>
            </a:r>
            <a:r>
              <a:rPr lang="en-GB" b="1" dirty="0">
                <a:solidFill>
                  <a:schemeClr val="bg1">
                    <a:lumMod val="75000"/>
                  </a:schemeClr>
                </a:solidFill>
                <a:latin typeface="Calibri" panose="020F0502020204030204" pitchFamily="34" charset="0"/>
              </a:rPr>
              <a:t>Thales Communications and Security</a:t>
            </a:r>
          </a:p>
          <a:p>
            <a:endParaRPr lang="en-GB" sz="2400" b="1" dirty="0" smtClean="0">
              <a:latin typeface="Calibri" panose="020F0502020204030204" pitchFamily="34" charset="0"/>
            </a:endParaRPr>
          </a:p>
          <a:p>
            <a:r>
              <a:rPr lang="en-GB" sz="2400" b="1" dirty="0" smtClean="0">
                <a:latin typeface="Calibri" panose="020F0502020204030204" pitchFamily="34" charset="0"/>
              </a:rPr>
              <a:t> </a:t>
            </a:r>
            <a:endParaRPr lang="en-GB" sz="2400" b="1" dirty="0">
              <a:latin typeface="Calibri" panose="020F0502020204030204" pitchFamily="34" charset="0"/>
            </a:endParaRPr>
          </a:p>
        </p:txBody>
      </p:sp>
    </p:spTree>
    <p:extLst>
      <p:ext uri="{BB962C8B-B14F-4D97-AF65-F5344CB8AC3E}">
        <p14:creationId xmlns:p14="http://schemas.microsoft.com/office/powerpoint/2010/main" val="23687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91919"/>
            <a:ext cx="8229600" cy="1143000"/>
          </a:xfrm>
        </p:spPr>
        <p:txBody>
          <a:bodyPr>
            <a:normAutofit fontScale="90000"/>
          </a:bodyPr>
          <a:lstStyle/>
          <a:p>
            <a:r>
              <a:rPr lang="en-GB" dirty="0"/>
              <a:t>What is industry’s expectation?</a:t>
            </a:r>
            <a:br>
              <a:rPr lang="en-GB" dirty="0"/>
            </a:br>
            <a:endParaRPr lang="en-GB" dirty="0"/>
          </a:p>
        </p:txBody>
      </p:sp>
      <p:sp>
        <p:nvSpPr>
          <p:cNvPr id="3" name="Content Placeholder 2"/>
          <p:cNvSpPr>
            <a:spLocks noGrp="1"/>
          </p:cNvSpPr>
          <p:nvPr>
            <p:ph idx="1"/>
          </p:nvPr>
        </p:nvSpPr>
        <p:spPr/>
        <p:txBody>
          <a:bodyPr>
            <a:normAutofit/>
          </a:bodyPr>
          <a:lstStyle/>
          <a:p>
            <a:r>
              <a:rPr lang="en-GB" dirty="0"/>
              <a:t>“How can the coordinated </a:t>
            </a:r>
            <a:r>
              <a:rPr lang="en-GB" dirty="0" smtClean="0"/>
              <a:t>Technology </a:t>
            </a:r>
            <a:r>
              <a:rPr lang="en-GB" dirty="0"/>
              <a:t>Infrastructures of the major European accelerator research labs help industry?”</a:t>
            </a:r>
            <a:endParaRPr lang="fr-FR" dirty="0"/>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12</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81591"/>
            <a:ext cx="2627784" cy="5103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21516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Industry’s Expectations</a:t>
            </a:r>
            <a:endParaRPr lang="en-GB" dirty="0"/>
          </a:p>
        </p:txBody>
      </p:sp>
      <p:sp>
        <p:nvSpPr>
          <p:cNvPr id="3" name="Content Placeholder 2"/>
          <p:cNvSpPr>
            <a:spLocks noGrp="1"/>
          </p:cNvSpPr>
          <p:nvPr>
            <p:ph idx="1"/>
          </p:nvPr>
        </p:nvSpPr>
        <p:spPr/>
        <p:txBody>
          <a:bodyPr>
            <a:normAutofit fontScale="77500" lnSpcReduction="20000"/>
          </a:bodyPr>
          <a:lstStyle/>
          <a:p>
            <a:r>
              <a:rPr lang="en-GB" dirty="0"/>
              <a:t>Be in a position (*) to offer products and services in sustainable/growing markets, </a:t>
            </a:r>
          </a:p>
          <a:p>
            <a:pPr lvl="2"/>
            <a:r>
              <a:rPr lang="en-GB" dirty="0"/>
              <a:t>get a larger market share in an existing market</a:t>
            </a:r>
          </a:p>
          <a:p>
            <a:pPr lvl="2"/>
            <a:r>
              <a:rPr lang="en-GB" dirty="0"/>
              <a:t>have a market share in an emerging market</a:t>
            </a:r>
          </a:p>
          <a:p>
            <a:pPr marL="0" indent="0">
              <a:buNone/>
            </a:pPr>
            <a:endParaRPr lang="en-GB" dirty="0"/>
          </a:p>
          <a:p>
            <a:pPr marL="914400" lvl="2" indent="0">
              <a:buNone/>
            </a:pPr>
            <a:r>
              <a:rPr lang="en-GB" dirty="0"/>
              <a:t>(*) The dream: Be alone or with a leading position on a sustainable market with a dream product line)</a:t>
            </a:r>
          </a:p>
          <a:p>
            <a:r>
              <a:rPr lang="en-GB" dirty="0"/>
              <a:t>Create added value and differentiators, fill gaps… through access to new assets (scientific and technological, facilities, services ..) </a:t>
            </a:r>
          </a:p>
          <a:p>
            <a:endParaRPr lang="en-GB" dirty="0"/>
          </a:p>
          <a:p>
            <a:r>
              <a:rPr lang="en-GB" dirty="0"/>
              <a:t>Benefit from know-how and assets of E</a:t>
            </a:r>
            <a:r>
              <a:rPr lang="en-GB" dirty="0" smtClean="0"/>
              <a:t>uropean </a:t>
            </a:r>
            <a:r>
              <a:rPr lang="en-GB" dirty="0"/>
              <a:t>laboratories at fair conditions </a:t>
            </a:r>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81591"/>
            <a:ext cx="2627784" cy="510328"/>
          </a:xfrm>
          <a:prstGeom prst="rect">
            <a:avLst/>
          </a:prstGeom>
        </p:spPr>
      </p:pic>
    </p:spTree>
    <p:extLst>
      <p:ext uri="{BB962C8B-B14F-4D97-AF65-F5344CB8AC3E}">
        <p14:creationId xmlns:p14="http://schemas.microsoft.com/office/powerpoint/2010/main" val="140883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Competition between industries</a:t>
            </a:r>
          </a:p>
          <a:p>
            <a:r>
              <a:rPr lang="en-GB" dirty="0"/>
              <a:t>« price » to pay with regard to the risk to take to fill the gap between the technological stage (TRL?) and the industrialized and product ready to sell</a:t>
            </a:r>
            <a:r>
              <a:rPr lang="en-GB" dirty="0" smtClean="0"/>
              <a:t>. Risk management.</a:t>
            </a:r>
            <a:endParaRPr lang="en-GB" dirty="0"/>
          </a:p>
          <a:p>
            <a:r>
              <a:rPr lang="en-GB" dirty="0"/>
              <a:t>Return On Investments (ROI) to be as reduced as possible (3 years?...)</a:t>
            </a:r>
          </a:p>
          <a:p>
            <a:r>
              <a:rPr lang="en-GB" dirty="0"/>
              <a:t>Geographical distance between industries and laboratories provided it is generally preferable to establish close links with the technology provider(s) and eventually an end-user.</a:t>
            </a:r>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14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81591"/>
            <a:ext cx="2627784" cy="510328"/>
          </a:xfrm>
          <a:prstGeom prst="rect">
            <a:avLst/>
          </a:prstGeom>
        </p:spPr>
      </p:pic>
    </p:spTree>
    <p:extLst>
      <p:ext uri="{BB962C8B-B14F-4D97-AF65-F5344CB8AC3E}">
        <p14:creationId xmlns:p14="http://schemas.microsoft.com/office/powerpoint/2010/main" val="50221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Paths to  reach </a:t>
            </a:r>
            <a:r>
              <a:rPr lang="en-GB" dirty="0" smtClean="0"/>
              <a:t>objectives</a:t>
            </a:r>
            <a:br>
              <a:rPr lang="en-GB" dirty="0" smtClean="0"/>
            </a:br>
            <a:r>
              <a:rPr lang="en-GB" dirty="0" smtClean="0"/>
              <a:t> </a:t>
            </a:r>
            <a:r>
              <a:rPr lang="en-GB" dirty="0"/>
              <a:t>and solve issues…</a:t>
            </a:r>
          </a:p>
        </p:txBody>
      </p:sp>
      <p:sp>
        <p:nvSpPr>
          <p:cNvPr id="3" name="Content Placeholder 2"/>
          <p:cNvSpPr>
            <a:spLocks noGrp="1"/>
          </p:cNvSpPr>
          <p:nvPr>
            <p:ph idx="1"/>
          </p:nvPr>
        </p:nvSpPr>
        <p:spPr/>
        <p:txBody>
          <a:bodyPr>
            <a:noAutofit/>
          </a:bodyPr>
          <a:lstStyle/>
          <a:p>
            <a:r>
              <a:rPr lang="en-GB" sz="2000" dirty="0"/>
              <a:t>Need for market surveys including competitors and end-users (Find outside Europe competitors and do better solely or collectively)</a:t>
            </a:r>
          </a:p>
          <a:p>
            <a:r>
              <a:rPr lang="en-GB" sz="2000" dirty="0"/>
              <a:t>Need for updated market positioning of industries to distribute/organize positions (?)</a:t>
            </a:r>
          </a:p>
          <a:p>
            <a:r>
              <a:rPr lang="en-GB" sz="2000" dirty="0"/>
              <a:t>Agreements between industries to </a:t>
            </a:r>
            <a:r>
              <a:rPr lang="en-GB" sz="2000" dirty="0" smtClean="0"/>
              <a:t>address </a:t>
            </a:r>
            <a:r>
              <a:rPr lang="en-GB" sz="2000" dirty="0"/>
              <a:t>the same market or different markets </a:t>
            </a:r>
            <a:r>
              <a:rPr lang="en-GB" sz="2000" dirty="0" smtClean="0"/>
              <a:t>(?)</a:t>
            </a:r>
          </a:p>
          <a:p>
            <a:pPr marL="400050" lvl="1" indent="0">
              <a:buNone/>
            </a:pPr>
            <a:r>
              <a:rPr lang="en-GB" sz="1600" i="1" dirty="0" smtClean="0"/>
              <a:t>Remain focused on the objective to optimise costs-performance-planning and create relevant references in order to be competitive.</a:t>
            </a:r>
            <a:endParaRPr lang="en-GB" sz="1600" i="1" dirty="0"/>
          </a:p>
          <a:p>
            <a:pPr marL="0" indent="0">
              <a:buNone/>
            </a:pPr>
            <a:endParaRPr lang="en-GB" sz="2000" dirty="0"/>
          </a:p>
        </p:txBody>
      </p:sp>
      <p:sp>
        <p:nvSpPr>
          <p:cNvPr id="4" name="Slide Number Placeholder 3"/>
          <p:cNvSpPr>
            <a:spLocks noGrp="1"/>
          </p:cNvSpPr>
          <p:nvPr>
            <p:ph type="sldNum" sz="quarter" idx="12"/>
          </p:nvPr>
        </p:nvSpPr>
        <p:spPr/>
        <p:txBody>
          <a:bodyPr/>
          <a:lstStyle/>
          <a:p>
            <a:fld id="{0D3131D5-EA52-4DB5-A6D0-8E43B0A6BB93}" type="slidenum">
              <a:rPr lang="en-GB" smtClean="0"/>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18356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t>Need for a clear survey of technology providers:</a:t>
            </a:r>
          </a:p>
          <a:p>
            <a:pPr lvl="1"/>
            <a:r>
              <a:rPr lang="en-GB" sz="2000" dirty="0"/>
              <a:t>Who are the experienced/Centres of excellence laboratories in each technology? </a:t>
            </a:r>
          </a:p>
          <a:p>
            <a:pPr lvl="1"/>
            <a:r>
              <a:rPr lang="en-GB" sz="2000" dirty="0"/>
              <a:t>What are their specificities,  differentiators?</a:t>
            </a:r>
          </a:p>
          <a:p>
            <a:pPr lvl="1"/>
            <a:r>
              <a:rPr lang="en-GB" sz="2000" dirty="0"/>
              <a:t>What is their offer for industries? (Transfer of Technology, training, personal exchanges? ,facilities for demonstrator building, part of production, assistance in services? …)</a:t>
            </a:r>
          </a:p>
          <a:p>
            <a:pPr lvl="1"/>
            <a:r>
              <a:rPr lang="en-GB" sz="2000" dirty="0"/>
              <a:t>Which conditions, financing rules, IPR, exclusivity or not…? Room for bartering?</a:t>
            </a:r>
          </a:p>
          <a:p>
            <a:pPr lvl="1"/>
            <a:r>
              <a:rPr lang="en-GB" sz="2000" dirty="0"/>
              <a:t>Possibility to associate several laboratories to add value to a unique solution?</a:t>
            </a:r>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81591"/>
            <a:ext cx="2627784" cy="510328"/>
          </a:xfrm>
          <a:prstGeom prst="rect">
            <a:avLst/>
          </a:prstGeom>
        </p:spPr>
      </p:pic>
    </p:spTree>
    <p:extLst>
      <p:ext uri="{BB962C8B-B14F-4D97-AF65-F5344CB8AC3E}">
        <p14:creationId xmlns:p14="http://schemas.microsoft.com/office/powerpoint/2010/main" val="324638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Discussion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Is the scope of the task clear?</a:t>
            </a:r>
          </a:p>
          <a:p>
            <a:pPr marL="0" indent="0">
              <a:buNone/>
            </a:pPr>
            <a:r>
              <a:rPr lang="en-GB" dirty="0" smtClean="0"/>
              <a:t>Are the benefits for industry convincing?</a:t>
            </a:r>
          </a:p>
          <a:p>
            <a:pPr marL="0" indent="0">
              <a:buNone/>
            </a:pPr>
            <a:r>
              <a:rPr lang="en-GB" dirty="0" smtClean="0"/>
              <a:t>Are the expectations and commitments of industry well understood?</a:t>
            </a:r>
          </a:p>
          <a:p>
            <a:pPr marL="0" indent="0">
              <a:buNone/>
            </a:pPr>
            <a:r>
              <a:rPr lang="en-GB" dirty="0" smtClean="0"/>
              <a:t>What are the next steps and timelines?</a:t>
            </a:r>
          </a:p>
          <a:p>
            <a:pPr marL="0" indent="0">
              <a:buNone/>
            </a:pPr>
            <a:endParaRPr lang="en-GB" dirty="0" smtClean="0"/>
          </a:p>
          <a:p>
            <a:pPr marL="0" indent="0" algn="ctr">
              <a:buNone/>
            </a:pPr>
            <a:r>
              <a:rPr lang="en-GB" b="1" dirty="0" smtClean="0"/>
              <a:t>All feedback welcome</a:t>
            </a:r>
            <a:endParaRPr lang="en-GB" b="1" dirty="0"/>
          </a:p>
        </p:txBody>
      </p:sp>
      <p:sp>
        <p:nvSpPr>
          <p:cNvPr id="4" name="Slide Number Placeholder 3"/>
          <p:cNvSpPr>
            <a:spLocks noGrp="1"/>
          </p:cNvSpPr>
          <p:nvPr>
            <p:ph type="sldNum" sz="quarter" idx="12"/>
          </p:nvPr>
        </p:nvSpPr>
        <p:spPr/>
        <p:txBody>
          <a:bodyPr/>
          <a:lstStyle/>
          <a:p>
            <a:fld id="{0D3131D5-EA52-4DB5-A6D0-8E43B0A6BB93}" type="slidenum">
              <a:rPr lang="en-GB" smtClean="0"/>
              <a:t>17</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504" y="81591"/>
            <a:ext cx="2627784" cy="510328"/>
          </a:xfrm>
          <a:prstGeom prst="rect">
            <a:avLst/>
          </a:prstGeom>
        </p:spPr>
      </p:pic>
    </p:spTree>
    <p:extLst>
      <p:ext uri="{BB962C8B-B14F-4D97-AF65-F5344CB8AC3E}">
        <p14:creationId xmlns:p14="http://schemas.microsoft.com/office/powerpoint/2010/main" val="6688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WP4 Round Table - Agenda</a:t>
            </a:r>
            <a:endParaRPr lang="en-GB" dirty="0"/>
          </a:p>
        </p:txBody>
      </p:sp>
      <p:sp>
        <p:nvSpPr>
          <p:cNvPr id="3" name="Content Placeholder 2"/>
          <p:cNvSpPr>
            <a:spLocks noGrp="1"/>
          </p:cNvSpPr>
          <p:nvPr>
            <p:ph idx="1"/>
          </p:nvPr>
        </p:nvSpPr>
        <p:spPr/>
        <p:txBody>
          <a:bodyPr>
            <a:noAutofit/>
          </a:bodyPr>
          <a:lstStyle/>
          <a:p>
            <a:pPr marL="0" indent="0">
              <a:buNone/>
            </a:pPr>
            <a:r>
              <a:rPr lang="en-GB" sz="2400" b="1" dirty="0" smtClean="0"/>
              <a:t>08:30 </a:t>
            </a:r>
            <a:r>
              <a:rPr lang="en-GB" sz="2400" b="1" dirty="0"/>
              <a:t>Introduction 10'</a:t>
            </a:r>
          </a:p>
          <a:p>
            <a:pPr marL="0" indent="0">
              <a:buNone/>
            </a:pPr>
            <a:r>
              <a:rPr lang="en-GB" sz="1800" dirty="0"/>
              <a:t>Speaker:	</a:t>
            </a:r>
            <a:r>
              <a:rPr lang="en-GB" sz="1800" dirty="0" smtClean="0"/>
              <a:t>	Anthony </a:t>
            </a:r>
            <a:r>
              <a:rPr lang="en-GB" sz="1800" dirty="0"/>
              <a:t>Gleeson (STFC)</a:t>
            </a:r>
          </a:p>
          <a:p>
            <a:pPr marL="0" indent="0">
              <a:buNone/>
            </a:pPr>
            <a:r>
              <a:rPr lang="en-GB" sz="2400" b="1" dirty="0"/>
              <a:t>08:40 Industry Survey - Accelerator Technologies 40'</a:t>
            </a:r>
          </a:p>
          <a:p>
            <a:pPr marL="0" indent="0">
              <a:buNone/>
            </a:pPr>
            <a:r>
              <a:rPr lang="en-GB" sz="1800" dirty="0"/>
              <a:t>Speakers:	</a:t>
            </a:r>
            <a:r>
              <a:rPr lang="en-GB" sz="1800" dirty="0" smtClean="0"/>
              <a:t>	Anthony </a:t>
            </a:r>
            <a:r>
              <a:rPr lang="en-GB" sz="1800" dirty="0"/>
              <a:t>Gleeson (</a:t>
            </a:r>
            <a:r>
              <a:rPr lang="en-GB" sz="1800" dirty="0" smtClean="0"/>
              <a:t>STFC)</a:t>
            </a:r>
          </a:p>
          <a:p>
            <a:pPr marL="0" indent="0">
              <a:buNone/>
            </a:pPr>
            <a:r>
              <a:rPr lang="en-GB" sz="1800" dirty="0" smtClean="0"/>
              <a:t>		</a:t>
            </a:r>
            <a:r>
              <a:rPr lang="en-GB" sz="1800" dirty="0" err="1" smtClean="0"/>
              <a:t>Dr</a:t>
            </a:r>
            <a:r>
              <a:rPr lang="en-GB" sz="1800" dirty="0" err="1"/>
              <a:t>.</a:t>
            </a:r>
            <a:r>
              <a:rPr lang="en-GB" sz="1800" dirty="0"/>
              <a:t> Sophie Muller (Thales Communications and Security)</a:t>
            </a:r>
          </a:p>
          <a:p>
            <a:pPr marL="0" indent="0">
              <a:buNone/>
            </a:pPr>
            <a:r>
              <a:rPr lang="en-GB" sz="2400" b="1" dirty="0"/>
              <a:t>09:20 Industry Survey - Magnets Technologies 40'</a:t>
            </a:r>
          </a:p>
          <a:p>
            <a:pPr marL="0" indent="0">
              <a:buNone/>
            </a:pPr>
            <a:r>
              <a:rPr lang="en-GB" sz="1800" dirty="0"/>
              <a:t>Speakers:	</a:t>
            </a:r>
            <a:r>
              <a:rPr lang="en-GB" sz="1800" dirty="0" smtClean="0"/>
              <a:t>	</a:t>
            </a:r>
            <a:r>
              <a:rPr lang="en-GB" sz="1800" dirty="0" err="1" smtClean="0"/>
              <a:t>Dr</a:t>
            </a:r>
            <a:r>
              <a:rPr lang="en-GB" sz="1800" dirty="0" err="1"/>
              <a:t>.</a:t>
            </a:r>
            <a:r>
              <a:rPr lang="en-GB" sz="1800" dirty="0"/>
              <a:t> Pierre </a:t>
            </a:r>
            <a:r>
              <a:rPr lang="en-GB" sz="1800" dirty="0" err="1"/>
              <a:t>Védrine</a:t>
            </a:r>
            <a:r>
              <a:rPr lang="en-GB" sz="1800" dirty="0"/>
              <a:t> (CEA</a:t>
            </a:r>
            <a:r>
              <a:rPr lang="en-GB" sz="1800" dirty="0" smtClean="0"/>
              <a:t>)</a:t>
            </a:r>
          </a:p>
          <a:p>
            <a:pPr marL="0" indent="0">
              <a:buNone/>
            </a:pPr>
            <a:r>
              <a:rPr lang="en-GB" sz="1800" dirty="0"/>
              <a:t>	</a:t>
            </a:r>
            <a:r>
              <a:rPr lang="en-GB" sz="1800" dirty="0" smtClean="0"/>
              <a:t>	</a:t>
            </a:r>
            <a:r>
              <a:rPr lang="en-GB" sz="1800" dirty="0" err="1" smtClean="0"/>
              <a:t>Dr</a:t>
            </a:r>
            <a:r>
              <a:rPr lang="en-GB" sz="1800" dirty="0" err="1"/>
              <a:t>.</a:t>
            </a:r>
            <a:r>
              <a:rPr lang="en-GB" sz="1800" dirty="0"/>
              <a:t> </a:t>
            </a:r>
            <a:r>
              <a:rPr lang="en-GB" sz="1800" dirty="0" err="1"/>
              <a:t>Ziad</a:t>
            </a:r>
            <a:r>
              <a:rPr lang="en-GB" sz="1800" dirty="0"/>
              <a:t> </a:t>
            </a:r>
            <a:r>
              <a:rPr lang="en-GB" sz="1800" dirty="0" err="1"/>
              <a:t>Melhem</a:t>
            </a:r>
            <a:r>
              <a:rPr lang="en-GB" sz="1800" dirty="0"/>
              <a:t> (Oxford Instruments </a:t>
            </a:r>
            <a:r>
              <a:rPr lang="en-GB" sz="1800" dirty="0" err="1"/>
              <a:t>NanoScience</a:t>
            </a:r>
            <a:r>
              <a:rPr lang="en-GB" sz="1800" dirty="0"/>
              <a:t>)</a:t>
            </a:r>
          </a:p>
          <a:p>
            <a:pPr marL="0" indent="0">
              <a:buNone/>
            </a:pPr>
            <a:r>
              <a:rPr lang="en-GB" sz="2400" b="1" dirty="0"/>
              <a:t>10:00 Good practices and barriers 40'</a:t>
            </a:r>
          </a:p>
          <a:p>
            <a:pPr marL="0" indent="0">
              <a:buNone/>
            </a:pPr>
            <a:r>
              <a:rPr lang="en-GB" sz="1800" dirty="0"/>
              <a:t>Speakers:	</a:t>
            </a:r>
            <a:r>
              <a:rPr lang="en-GB" sz="1800" dirty="0" smtClean="0"/>
              <a:t>	David </a:t>
            </a:r>
            <a:r>
              <a:rPr lang="en-GB" sz="1800" dirty="0" err="1"/>
              <a:t>Alesini</a:t>
            </a:r>
            <a:r>
              <a:rPr lang="en-GB" sz="1800" dirty="0"/>
              <a:t> (LNF</a:t>
            </a:r>
            <a:r>
              <a:rPr lang="en-GB" sz="1800" dirty="0" smtClean="0"/>
              <a:t>)		</a:t>
            </a:r>
          </a:p>
          <a:p>
            <a:pPr marL="0" indent="0">
              <a:buNone/>
            </a:pPr>
            <a:r>
              <a:rPr lang="en-GB" sz="1800" dirty="0"/>
              <a:t>	</a:t>
            </a:r>
            <a:r>
              <a:rPr lang="en-GB" sz="1800" dirty="0" smtClean="0"/>
              <a:t>	</a:t>
            </a:r>
            <a:r>
              <a:rPr lang="en-GB" sz="1800" dirty="0" err="1" smtClean="0"/>
              <a:t>Dr</a:t>
            </a:r>
            <a:r>
              <a:rPr lang="en-GB" sz="1800" dirty="0" err="1"/>
              <a:t>.</a:t>
            </a:r>
            <a:r>
              <a:rPr lang="en-GB" sz="1800" dirty="0"/>
              <a:t> Andrea </a:t>
            </a:r>
            <a:r>
              <a:rPr lang="en-GB" sz="1800" dirty="0" err="1"/>
              <a:t>Ceracchi</a:t>
            </a:r>
            <a:r>
              <a:rPr lang="en-GB" sz="1800" dirty="0"/>
              <a:t> (CECOM)</a:t>
            </a:r>
          </a:p>
          <a:p>
            <a:pPr marL="0" indent="0">
              <a:buNone/>
            </a:pPr>
            <a:endParaRPr lang="en-GB" sz="2400" dirty="0"/>
          </a:p>
        </p:txBody>
      </p:sp>
      <p:sp>
        <p:nvSpPr>
          <p:cNvPr id="4" name="Slide Number Placeholder 3"/>
          <p:cNvSpPr>
            <a:spLocks noGrp="1"/>
          </p:cNvSpPr>
          <p:nvPr>
            <p:ph type="sldNum" sz="quarter" idx="12"/>
          </p:nvPr>
        </p:nvSpPr>
        <p:spPr/>
        <p:txBody>
          <a:bodyPr/>
          <a:lstStyle/>
          <a:p>
            <a:fld id="{0D3131D5-EA52-4DB5-A6D0-8E43B0A6BB93}" type="slidenum">
              <a:rPr lang="en-GB" smtClean="0"/>
              <a:t>2</a:t>
            </a:fld>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spTree>
    <p:extLst>
      <p:ext uri="{BB962C8B-B14F-4D97-AF65-F5344CB8AC3E}">
        <p14:creationId xmlns:p14="http://schemas.microsoft.com/office/powerpoint/2010/main" val="35864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WP4 Round Table - Aims</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solidFill>
                  <a:prstClr val="black"/>
                </a:solidFill>
              </a:rPr>
              <a:t>The aims of this round table session are to:  </a:t>
            </a:r>
          </a:p>
          <a:p>
            <a:pPr marL="0" indent="0">
              <a:buNone/>
            </a:pPr>
            <a:r>
              <a:rPr lang="en-US" dirty="0" smtClean="0">
                <a:solidFill>
                  <a:prstClr val="black"/>
                </a:solidFill>
              </a:rPr>
              <a:t>1</a:t>
            </a:r>
            <a:r>
              <a:rPr lang="en-US" dirty="0">
                <a:solidFill>
                  <a:prstClr val="black"/>
                </a:solidFill>
              </a:rPr>
              <a:t>) </a:t>
            </a:r>
            <a:r>
              <a:rPr lang="en-US" dirty="0" smtClean="0">
                <a:solidFill>
                  <a:prstClr val="black"/>
                </a:solidFill>
              </a:rPr>
              <a:t>	Understand the </a:t>
            </a:r>
            <a:r>
              <a:rPr lang="en-US" dirty="0">
                <a:solidFill>
                  <a:prstClr val="black"/>
                </a:solidFill>
              </a:rPr>
              <a:t>scopes and activities of </a:t>
            </a:r>
            <a:r>
              <a:rPr lang="en-US" dirty="0" smtClean="0">
                <a:solidFill>
                  <a:prstClr val="black"/>
                </a:solidFill>
              </a:rPr>
              <a:t>	the three tasks</a:t>
            </a:r>
            <a:r>
              <a:rPr lang="en-US" dirty="0">
                <a:solidFill>
                  <a:prstClr val="black"/>
                </a:solidFill>
              </a:rPr>
              <a:t/>
            </a:r>
            <a:br>
              <a:rPr lang="en-US" dirty="0">
                <a:solidFill>
                  <a:prstClr val="black"/>
                </a:solidFill>
              </a:rPr>
            </a:br>
            <a:r>
              <a:rPr lang="en-US" dirty="0">
                <a:solidFill>
                  <a:prstClr val="black"/>
                </a:solidFill>
              </a:rPr>
              <a:t>2) </a:t>
            </a:r>
            <a:r>
              <a:rPr lang="en-US" dirty="0" smtClean="0">
                <a:solidFill>
                  <a:prstClr val="black"/>
                </a:solidFill>
              </a:rPr>
              <a:t>	Collect </a:t>
            </a:r>
            <a:r>
              <a:rPr lang="en-US" dirty="0">
                <a:solidFill>
                  <a:prstClr val="black"/>
                </a:solidFill>
              </a:rPr>
              <a:t>the interest of </a:t>
            </a:r>
            <a:r>
              <a:rPr lang="en-US" dirty="0" smtClean="0">
                <a:solidFill>
                  <a:prstClr val="black"/>
                </a:solidFill>
              </a:rPr>
              <a:t>industry </a:t>
            </a:r>
            <a:r>
              <a:rPr lang="en-US" dirty="0">
                <a:solidFill>
                  <a:prstClr val="black"/>
                </a:solidFill>
              </a:rPr>
              <a:t>in such </a:t>
            </a:r>
            <a:r>
              <a:rPr lang="en-US" dirty="0" smtClean="0">
                <a:solidFill>
                  <a:prstClr val="black"/>
                </a:solidFill>
              </a:rPr>
              <a:t>	activities </a:t>
            </a:r>
            <a:r>
              <a:rPr lang="en-US" dirty="0">
                <a:solidFill>
                  <a:prstClr val="black"/>
                </a:solidFill>
              </a:rPr>
              <a:t/>
            </a:r>
            <a:br>
              <a:rPr lang="en-US" dirty="0">
                <a:solidFill>
                  <a:prstClr val="black"/>
                </a:solidFill>
              </a:rPr>
            </a:br>
            <a:r>
              <a:rPr lang="en-US" dirty="0">
                <a:solidFill>
                  <a:prstClr val="black"/>
                </a:solidFill>
              </a:rPr>
              <a:t>3) </a:t>
            </a:r>
            <a:r>
              <a:rPr lang="en-US" dirty="0" smtClean="0">
                <a:solidFill>
                  <a:prstClr val="black"/>
                </a:solidFill>
              </a:rPr>
              <a:t>	Establish </a:t>
            </a:r>
            <a:r>
              <a:rPr lang="en-US" dirty="0">
                <a:solidFill>
                  <a:prstClr val="black"/>
                </a:solidFill>
              </a:rPr>
              <a:t>the basis for </a:t>
            </a:r>
            <a:r>
              <a:rPr lang="en-US" dirty="0" smtClean="0">
                <a:solidFill>
                  <a:prstClr val="black"/>
                </a:solidFill>
              </a:rPr>
              <a:t>collaborative work, 	identify next steps and define timescales</a:t>
            </a:r>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spTree>
    <p:extLst>
      <p:ext uri="{BB962C8B-B14F-4D97-AF65-F5344CB8AC3E}">
        <p14:creationId xmlns:p14="http://schemas.microsoft.com/office/powerpoint/2010/main" val="296867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WP4 Innovation – Scene Setting</a:t>
            </a:r>
            <a:endParaRPr lang="en-GB" sz="3600" dirty="0"/>
          </a:p>
        </p:txBody>
      </p:sp>
      <p:sp>
        <p:nvSpPr>
          <p:cNvPr id="3" name="Content Placeholder 2"/>
          <p:cNvSpPr>
            <a:spLocks noGrp="1"/>
          </p:cNvSpPr>
          <p:nvPr>
            <p:ph idx="1"/>
          </p:nvPr>
        </p:nvSpPr>
        <p:spPr>
          <a:xfrm>
            <a:off x="457200" y="1412776"/>
            <a:ext cx="8229600" cy="4525963"/>
          </a:xfrm>
        </p:spPr>
        <p:txBody>
          <a:bodyPr>
            <a:noAutofit/>
          </a:bodyPr>
          <a:lstStyle/>
          <a:p>
            <a:pPr marL="514350" indent="-514350">
              <a:spcAft>
                <a:spcPts val="1200"/>
              </a:spcAft>
              <a:buFont typeface="+mj-lt"/>
              <a:buAutoNum type="arabicPeriod"/>
            </a:pPr>
            <a:r>
              <a:rPr lang="en-GB" sz="2400" dirty="0" smtClean="0"/>
              <a:t>Identify </a:t>
            </a:r>
            <a:r>
              <a:rPr lang="en-GB" sz="2400" dirty="0"/>
              <a:t>a European network of commercial organisations, consisting of both large companies and SMEs, that has the potential to innovate in the field of mature Accelerator and Magnet technologies. </a:t>
            </a:r>
            <a:endParaRPr lang="en-GB" sz="2400" dirty="0" smtClean="0"/>
          </a:p>
          <a:p>
            <a:pPr marL="514350" indent="-514350">
              <a:spcAft>
                <a:spcPts val="1200"/>
              </a:spcAft>
              <a:buFont typeface="+mj-lt"/>
              <a:buAutoNum type="arabicPeriod"/>
            </a:pPr>
            <a:r>
              <a:rPr lang="en-GB" sz="2400" dirty="0" smtClean="0"/>
              <a:t>Identify </a:t>
            </a:r>
            <a:r>
              <a:rPr lang="en-GB" sz="2400" dirty="0"/>
              <a:t>domains of societal applications and potential markets beyond Research Infrastructures that can be developed by these innovative commercial organisations. </a:t>
            </a:r>
          </a:p>
          <a:p>
            <a:pPr marL="514350" indent="-514350">
              <a:spcAft>
                <a:spcPts val="1200"/>
              </a:spcAft>
              <a:buFont typeface="+mj-lt"/>
              <a:buAutoNum type="arabicPeriod"/>
            </a:pPr>
            <a:r>
              <a:rPr lang="en-GB" sz="2400" dirty="0" smtClean="0"/>
              <a:t>Identify </a:t>
            </a:r>
            <a:r>
              <a:rPr lang="en-GB" sz="2400" dirty="0"/>
              <a:t>ways to optimise the effective engagement between Industry and the </a:t>
            </a:r>
            <a:r>
              <a:rPr lang="en-GB" sz="2400" dirty="0" smtClean="0"/>
              <a:t>Technology </a:t>
            </a:r>
            <a:r>
              <a:rPr lang="en-GB" sz="2400" dirty="0"/>
              <a:t>Infrastructures to support the development of societal applications by industry. </a:t>
            </a:r>
            <a:endParaRPr lang="en-GB" sz="2400" dirty="0" smtClean="0"/>
          </a:p>
          <a:p>
            <a:pPr marL="514350" indent="-514350">
              <a:buFont typeface="+mj-lt"/>
              <a:buAutoNum type="arabicPeriod"/>
            </a:pPr>
            <a:endParaRPr lang="en-GB" sz="2000" dirty="0"/>
          </a:p>
          <a:p>
            <a:pPr marL="0" indent="0">
              <a:buNone/>
            </a:pPr>
            <a:endParaRPr lang="en-GB" sz="2000" dirty="0"/>
          </a:p>
        </p:txBody>
      </p:sp>
      <p:sp>
        <p:nvSpPr>
          <p:cNvPr id="6" name="Slide Number Placeholder 5"/>
          <p:cNvSpPr>
            <a:spLocks noGrp="1"/>
          </p:cNvSpPr>
          <p:nvPr>
            <p:ph type="sldNum" sz="quarter" idx="12"/>
          </p:nvPr>
        </p:nvSpPr>
        <p:spPr/>
        <p:txBody>
          <a:bodyPr/>
          <a:lstStyle/>
          <a:p>
            <a:fld id="{0D3131D5-EA52-4DB5-A6D0-8E43B0A6BB93}" type="slidenum">
              <a:rPr lang="en-GB" smtClean="0"/>
              <a:t>4</a:t>
            </a:fld>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80731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WP4 Innovation – Scene Setting</a:t>
            </a:r>
            <a:endParaRPr lang="en-GB" sz="3600" dirty="0"/>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GB" sz="2000" dirty="0" smtClean="0"/>
              <a:t>From the publicity material for this event:</a:t>
            </a:r>
          </a:p>
          <a:p>
            <a:pPr marL="0" indent="0">
              <a:buNone/>
            </a:pPr>
            <a:endParaRPr lang="en-GB" sz="2000" dirty="0"/>
          </a:p>
          <a:p>
            <a:pPr marL="0" indent="0">
              <a:buNone/>
            </a:pPr>
            <a:r>
              <a:rPr lang="en-GB" sz="2000" dirty="0" smtClean="0"/>
              <a:t>The </a:t>
            </a:r>
            <a:r>
              <a:rPr lang="en-GB" sz="2000" dirty="0"/>
              <a:t>AMICI H2020 project is charged by the European Commission with the challenging task of building the conditions for consolidating and exploiting </a:t>
            </a:r>
            <a:r>
              <a:rPr lang="en-GB" sz="2000" dirty="0" smtClean="0"/>
              <a:t>such collaboration </a:t>
            </a:r>
            <a:r>
              <a:rPr lang="en-GB" sz="2000" dirty="0"/>
              <a:t>to strengthen the capabilities of European companies to compete on the global market, not only as qualified suppliers of components for accelerators and big superconductor magnets, but also in the development of innovative applications in advanced sectors such as healthcare and space</a:t>
            </a:r>
            <a:r>
              <a:rPr lang="en-GB" sz="2000" dirty="0" smtClean="0"/>
              <a:t>.</a:t>
            </a:r>
          </a:p>
          <a:p>
            <a:pPr marL="0" indent="0">
              <a:buNone/>
            </a:pPr>
            <a:endParaRPr lang="en-GB" sz="2000" dirty="0"/>
          </a:p>
          <a:p>
            <a:pPr marL="0" indent="0">
              <a:buNone/>
            </a:pPr>
            <a:r>
              <a:rPr lang="en-GB" sz="2400" b="1" dirty="0"/>
              <a:t>“How can the coordinated </a:t>
            </a:r>
            <a:r>
              <a:rPr lang="en-GB" sz="2400" b="1" dirty="0" smtClean="0"/>
              <a:t>Technology </a:t>
            </a:r>
            <a:r>
              <a:rPr lang="en-GB" sz="2400" b="1" dirty="0"/>
              <a:t>Infrastructures of the major European accelerator research labs help industry?”</a:t>
            </a:r>
          </a:p>
          <a:p>
            <a:pPr marL="0" indent="0">
              <a:buNone/>
            </a:pPr>
            <a:endParaRPr lang="en-GB" sz="2000" dirty="0"/>
          </a:p>
        </p:txBody>
      </p:sp>
      <p:sp>
        <p:nvSpPr>
          <p:cNvPr id="6" name="Slide Number Placeholder 5"/>
          <p:cNvSpPr>
            <a:spLocks noGrp="1"/>
          </p:cNvSpPr>
          <p:nvPr>
            <p:ph type="sldNum" sz="quarter" idx="12"/>
          </p:nvPr>
        </p:nvSpPr>
        <p:spPr/>
        <p:txBody>
          <a:bodyPr/>
          <a:lstStyle/>
          <a:p>
            <a:fld id="{0D3131D5-EA52-4DB5-A6D0-8E43B0A6BB93}" type="slidenum">
              <a:rPr lang="en-GB" smtClean="0"/>
              <a:t>5</a:t>
            </a:fld>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40009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5301208"/>
          </a:xfrm>
          <a:prstGeom prst="rect">
            <a:avLst/>
          </a:prstGeom>
        </p:spPr>
      </p:pic>
      <p:sp>
        <p:nvSpPr>
          <p:cNvPr id="4" name="Slide Number Placeholder 3"/>
          <p:cNvSpPr>
            <a:spLocks noGrp="1"/>
          </p:cNvSpPr>
          <p:nvPr>
            <p:ph type="sldNum" sz="quarter" idx="12"/>
          </p:nvPr>
        </p:nvSpPr>
        <p:spPr/>
        <p:txBody>
          <a:bodyPr/>
          <a:lstStyle/>
          <a:p>
            <a:fld id="{0D3131D5-EA52-4DB5-A6D0-8E43B0A6BB93}" type="slidenum">
              <a:rPr lang="en-GB" smtClean="0">
                <a:solidFill>
                  <a:schemeClr val="bg1">
                    <a:lumMod val="65000"/>
                  </a:schemeClr>
                </a:solidFill>
              </a:rPr>
              <a:t>6</a:t>
            </a:fld>
            <a:endParaRPr lang="en-GB" dirty="0">
              <a:solidFill>
                <a:schemeClr val="bg1">
                  <a:lumMod val="65000"/>
                </a:schemeClr>
              </a:solidFill>
            </a:endParaRPr>
          </a:p>
        </p:txBody>
      </p:sp>
      <p:cxnSp>
        <p:nvCxnSpPr>
          <p:cNvPr id="9" name="Straight Connector 8"/>
          <p:cNvCxnSpPr/>
          <p:nvPr/>
        </p:nvCxnSpPr>
        <p:spPr>
          <a:xfrm>
            <a:off x="0" y="5301208"/>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4289" y="5735256"/>
            <a:ext cx="1547263" cy="502055"/>
          </a:xfrm>
          <a:prstGeom prst="rect">
            <a:avLst/>
          </a:prstGeom>
        </p:spPr>
      </p:pic>
      <p:sp>
        <p:nvSpPr>
          <p:cNvPr id="12" name="TextBox 11"/>
          <p:cNvSpPr txBox="1"/>
          <p:nvPr/>
        </p:nvSpPr>
        <p:spPr>
          <a:xfrm>
            <a:off x="323528" y="5525353"/>
            <a:ext cx="6112314" cy="1754326"/>
          </a:xfrm>
          <a:prstGeom prst="rect">
            <a:avLst/>
          </a:prstGeom>
          <a:noFill/>
        </p:spPr>
        <p:txBody>
          <a:bodyPr wrap="none" rtlCol="0">
            <a:spAutoFit/>
          </a:bodyPr>
          <a:lstStyle/>
          <a:p>
            <a:r>
              <a:rPr lang="en-GB" sz="2400" b="1" dirty="0" smtClean="0">
                <a:latin typeface="Calibri" panose="020F0502020204030204" pitchFamily="34" charset="0"/>
              </a:rPr>
              <a:t>Task 4.1 Innovation – Accelerator Technologies</a:t>
            </a:r>
          </a:p>
          <a:p>
            <a:r>
              <a:rPr lang="en-GB" b="1" dirty="0">
                <a:solidFill>
                  <a:schemeClr val="bg1">
                    <a:lumMod val="75000"/>
                  </a:schemeClr>
                </a:solidFill>
                <a:latin typeface="Calibri" panose="020F0502020204030204" pitchFamily="34" charset="0"/>
              </a:rPr>
              <a:t>Anthony Gleeson, STFC Daresbury Laboratory, UK</a:t>
            </a:r>
          </a:p>
          <a:p>
            <a:r>
              <a:rPr lang="en-GB" b="1" dirty="0">
                <a:solidFill>
                  <a:schemeClr val="bg1">
                    <a:lumMod val="75000"/>
                  </a:schemeClr>
                </a:solidFill>
                <a:latin typeface="Calibri" panose="020F0502020204030204" pitchFamily="34" charset="0"/>
              </a:rPr>
              <a:t>anthony.gleeson@stfc.ac.uk  +44 1925 603911 </a:t>
            </a:r>
          </a:p>
          <a:p>
            <a:endParaRPr lang="en-GB" sz="2400" b="1" dirty="0" smtClean="0">
              <a:latin typeface="Calibri" panose="020F0502020204030204" pitchFamily="34" charset="0"/>
            </a:endParaRPr>
          </a:p>
          <a:p>
            <a:r>
              <a:rPr lang="en-GB" sz="2400" b="1" dirty="0" smtClean="0">
                <a:latin typeface="Calibri" panose="020F0502020204030204" pitchFamily="34" charset="0"/>
              </a:rPr>
              <a:t> </a:t>
            </a:r>
            <a:endParaRPr lang="en-GB" sz="2400" b="1" dirty="0">
              <a:latin typeface="Calibri" panose="020F0502020204030204" pitchFamily="34" charset="0"/>
            </a:endParaRPr>
          </a:p>
        </p:txBody>
      </p:sp>
    </p:spTree>
    <p:extLst>
      <p:ext uri="{BB962C8B-B14F-4D97-AF65-F5344CB8AC3E}">
        <p14:creationId xmlns:p14="http://schemas.microsoft.com/office/powerpoint/2010/main" val="989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Task WP4.1</a:t>
            </a:r>
            <a:endParaRPr lang="en-GB" sz="3600" dirty="0"/>
          </a:p>
        </p:txBody>
      </p:sp>
      <p:sp>
        <p:nvSpPr>
          <p:cNvPr id="3" name="Content Placeholder 2"/>
          <p:cNvSpPr>
            <a:spLocks noGrp="1"/>
          </p:cNvSpPr>
          <p:nvPr>
            <p:ph idx="1"/>
          </p:nvPr>
        </p:nvSpPr>
        <p:spPr>
          <a:xfrm>
            <a:off x="457200" y="1600200"/>
            <a:ext cx="8229600" cy="4751719"/>
          </a:xfrm>
        </p:spPr>
        <p:txBody>
          <a:bodyPr>
            <a:noAutofit/>
          </a:bodyPr>
          <a:lstStyle/>
          <a:p>
            <a:pPr marL="0" indent="0">
              <a:buNone/>
            </a:pPr>
            <a:r>
              <a:rPr lang="en-GB" sz="2000" b="1" dirty="0" smtClean="0"/>
              <a:t>“…to </a:t>
            </a:r>
            <a:r>
              <a:rPr lang="en-GB" sz="2000" b="1" dirty="0"/>
              <a:t>assist innovative European commercial organisations in identifying and successfully exploiting broader societal market opportunities for mature Accelerator technologies</a:t>
            </a:r>
            <a:r>
              <a:rPr lang="en-GB" sz="2000" b="1" dirty="0" smtClean="0"/>
              <a:t>.” </a:t>
            </a:r>
          </a:p>
          <a:p>
            <a:r>
              <a:rPr lang="en-GB" sz="2000" dirty="0" smtClean="0"/>
              <a:t>A survey </a:t>
            </a:r>
            <a:r>
              <a:rPr lang="en-GB" sz="2000" dirty="0"/>
              <a:t>will assess the technical capabilities of each participating organisation in the identified Accelerator technology areas, looking at their equipment, skills and capacity to deliver, as well as their appetite for commercial innovation based on past history and current attitude to risk</a:t>
            </a:r>
            <a:r>
              <a:rPr lang="en-GB" sz="2000" dirty="0" smtClean="0"/>
              <a:t>.</a:t>
            </a:r>
          </a:p>
          <a:p>
            <a:r>
              <a:rPr lang="en-GB" sz="2000" dirty="0" smtClean="0"/>
              <a:t>In </a:t>
            </a:r>
            <a:r>
              <a:rPr lang="en-GB" sz="2000" dirty="0"/>
              <a:t>addition the survey will provide insight into the domains of societal applications and potential market sizes beyond Research </a:t>
            </a:r>
            <a:r>
              <a:rPr lang="en-GB" sz="2000" dirty="0" smtClean="0"/>
              <a:t>Infrastructures.</a:t>
            </a:r>
            <a:endParaRPr lang="en-GB" sz="2000" dirty="0"/>
          </a:p>
          <a:p>
            <a:pPr marL="0" indent="0">
              <a:buNone/>
            </a:pPr>
            <a:r>
              <a:rPr lang="en-GB" sz="2000" b="1" dirty="0" smtClean="0"/>
              <a:t>Output</a:t>
            </a:r>
          </a:p>
          <a:p>
            <a:pPr marL="0" indent="0">
              <a:buNone/>
            </a:pPr>
            <a:r>
              <a:rPr lang="en-GB" sz="2000" dirty="0" smtClean="0"/>
              <a:t>A </a:t>
            </a:r>
            <a:r>
              <a:rPr lang="en-GB" sz="2000" dirty="0"/>
              <a:t>report identifying specific domains of societal applications and European commercial organisations that have the current capability, and future potential, to innovate and develop solutions in the fields of mature Accelerator technologies </a:t>
            </a:r>
            <a:r>
              <a:rPr lang="en-GB" sz="2000" dirty="0" smtClean="0"/>
              <a:t>through the use of Technology Infrastructures will </a:t>
            </a:r>
            <a:r>
              <a:rPr lang="en-GB" sz="2000" dirty="0"/>
              <a:t>be delivered at the end of the </a:t>
            </a:r>
            <a:r>
              <a:rPr lang="en-GB" sz="2000" dirty="0" smtClean="0"/>
              <a:t>project (month 30). </a:t>
            </a:r>
            <a:r>
              <a:rPr lang="en-GB" sz="2000" dirty="0"/>
              <a:t>	</a:t>
            </a:r>
          </a:p>
        </p:txBody>
      </p:sp>
      <p:sp>
        <p:nvSpPr>
          <p:cNvPr id="4" name="Slide Number Placeholder 3"/>
          <p:cNvSpPr>
            <a:spLocks noGrp="1"/>
          </p:cNvSpPr>
          <p:nvPr>
            <p:ph type="sldNum" sz="quarter" idx="12"/>
          </p:nvPr>
        </p:nvSpPr>
        <p:spPr/>
        <p:txBody>
          <a:bodyPr/>
          <a:lstStyle/>
          <a:p>
            <a:fld id="{0D3131D5-EA52-4DB5-A6D0-8E43B0A6BB93}" type="slidenum">
              <a:rPr lang="en-GB" smtClean="0"/>
              <a:t>7</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sp>
        <p:nvSpPr>
          <p:cNvPr id="6" name="TextBox 5"/>
          <p:cNvSpPr txBox="1"/>
          <p:nvPr/>
        </p:nvSpPr>
        <p:spPr>
          <a:xfrm>
            <a:off x="2578408" y="1052736"/>
            <a:ext cx="4234172" cy="369332"/>
          </a:xfrm>
          <a:prstGeom prst="rect">
            <a:avLst/>
          </a:prstGeom>
          <a:noFill/>
        </p:spPr>
        <p:txBody>
          <a:bodyPr wrap="none" rtlCol="0">
            <a:spAutoFit/>
          </a:bodyPr>
          <a:lstStyle/>
          <a:p>
            <a:r>
              <a:rPr lang="en-GB" b="1" dirty="0"/>
              <a:t>Industry Survey – Accelerator </a:t>
            </a:r>
            <a:r>
              <a:rPr lang="en-GB" b="1" dirty="0" smtClean="0"/>
              <a:t>Technologies</a:t>
            </a:r>
            <a:endParaRPr lang="en-GB"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123356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WP4.1 - Benefits for industry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AMICI will enable easier access </a:t>
            </a:r>
            <a:r>
              <a:rPr lang="en-GB" dirty="0"/>
              <a:t>to </a:t>
            </a:r>
            <a:r>
              <a:rPr lang="en-GB" dirty="0" smtClean="0"/>
              <a:t>coordinated, cutting </a:t>
            </a:r>
            <a:r>
              <a:rPr lang="en-GB" dirty="0"/>
              <a:t>edge infrastructure for </a:t>
            </a:r>
            <a:r>
              <a:rPr lang="en-GB" dirty="0" smtClean="0"/>
              <a:t>your industrial product development</a:t>
            </a:r>
            <a:endParaRPr lang="en-GB" dirty="0"/>
          </a:p>
          <a:p>
            <a:r>
              <a:rPr lang="en-GB" dirty="0" smtClean="0"/>
              <a:t>Industry partners can identify themselves as proactive participants in developing the coordinated infrastructures</a:t>
            </a:r>
          </a:p>
          <a:p>
            <a:r>
              <a:rPr lang="en-GB" dirty="0" smtClean="0"/>
              <a:t>Opportunity for industry to host/integrate their equipment and skills within the technology infrastructures (if required)</a:t>
            </a:r>
            <a:endParaRPr lang="en-GB" dirty="0"/>
          </a:p>
          <a:p>
            <a:r>
              <a:rPr lang="en-GB" dirty="0"/>
              <a:t>I</a:t>
            </a:r>
            <a:r>
              <a:rPr lang="en-GB" dirty="0" smtClean="0"/>
              <a:t>dentify </a:t>
            </a:r>
            <a:r>
              <a:rPr lang="en-GB" dirty="0"/>
              <a:t>and access new high-value markets outside of the national </a:t>
            </a:r>
            <a:r>
              <a:rPr lang="en-GB" dirty="0" smtClean="0"/>
              <a:t>laboratories</a:t>
            </a:r>
          </a:p>
          <a:p>
            <a:pPr marL="0" indent="0">
              <a:buNone/>
            </a:pPr>
            <a:endParaRPr lang="en-GB" dirty="0" smtClean="0"/>
          </a:p>
          <a:p>
            <a:pPr marL="0" indent="0">
              <a:buNone/>
            </a:pPr>
            <a:r>
              <a:rPr lang="en-GB" b="1" dirty="0" smtClean="0"/>
              <a:t>“This should be driven by industry’s demands - we </a:t>
            </a:r>
            <a:r>
              <a:rPr lang="en-GB" b="1" dirty="0"/>
              <a:t>need </a:t>
            </a:r>
            <a:r>
              <a:rPr lang="en-GB" b="1" dirty="0" smtClean="0"/>
              <a:t>your help to </a:t>
            </a:r>
            <a:r>
              <a:rPr lang="en-GB" b="1" dirty="0"/>
              <a:t>get this right!”</a:t>
            </a:r>
            <a:endParaRPr lang="en-GB" b="1" dirty="0" smtClean="0"/>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8</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spTree>
    <p:extLst>
      <p:ext uri="{BB962C8B-B14F-4D97-AF65-F5344CB8AC3E}">
        <p14:creationId xmlns:p14="http://schemas.microsoft.com/office/powerpoint/2010/main" val="418094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 Outline</a:t>
            </a:r>
            <a:endParaRPr lang="en-GB" dirty="0"/>
          </a:p>
        </p:txBody>
      </p:sp>
      <p:sp>
        <p:nvSpPr>
          <p:cNvPr id="3" name="Content Placeholder 2"/>
          <p:cNvSpPr>
            <a:spLocks noGrp="1"/>
          </p:cNvSpPr>
          <p:nvPr>
            <p:ph idx="1"/>
          </p:nvPr>
        </p:nvSpPr>
        <p:spPr/>
        <p:txBody>
          <a:bodyPr>
            <a:normAutofit/>
          </a:bodyPr>
          <a:lstStyle/>
          <a:p>
            <a:pPr>
              <a:spcAft>
                <a:spcPts val="1200"/>
              </a:spcAft>
            </a:pPr>
            <a:r>
              <a:rPr lang="en-GB" sz="2800" dirty="0" smtClean="0"/>
              <a:t>Methodology: interview-led rather than via an </a:t>
            </a:r>
            <a:r>
              <a:rPr lang="en-GB" sz="2800" dirty="0"/>
              <a:t>online </a:t>
            </a:r>
            <a:r>
              <a:rPr lang="en-GB" sz="2800" dirty="0" smtClean="0"/>
              <a:t>questionnaire. Primary source of information will be phone survey.</a:t>
            </a:r>
          </a:p>
          <a:p>
            <a:pPr>
              <a:spcAft>
                <a:spcPts val="1200"/>
              </a:spcAft>
            </a:pPr>
            <a:r>
              <a:rPr lang="en-GB" sz="2800" dirty="0" smtClean="0"/>
              <a:t>Anticipated Industry commitment – less than two hours per company.</a:t>
            </a:r>
          </a:p>
          <a:p>
            <a:pPr>
              <a:spcAft>
                <a:spcPts val="1200"/>
              </a:spcAft>
            </a:pPr>
            <a:r>
              <a:rPr lang="en-GB" sz="2800" dirty="0" smtClean="0"/>
              <a:t>Where </a:t>
            </a:r>
            <a:r>
              <a:rPr lang="en-GB" sz="2800" dirty="0"/>
              <a:t>appropriate, short company visits or regional workshops may be arranged to canvas opinion.</a:t>
            </a:r>
          </a:p>
          <a:p>
            <a:endParaRPr lang="en-GB" dirty="0"/>
          </a:p>
        </p:txBody>
      </p:sp>
      <p:sp>
        <p:nvSpPr>
          <p:cNvPr id="4" name="Slide Number Placeholder 3"/>
          <p:cNvSpPr>
            <a:spLocks noGrp="1"/>
          </p:cNvSpPr>
          <p:nvPr>
            <p:ph type="sldNum" sz="quarter" idx="12"/>
          </p:nvPr>
        </p:nvSpPr>
        <p:spPr/>
        <p:txBody>
          <a:bodyPr/>
          <a:lstStyle/>
          <a:p>
            <a:fld id="{0D3131D5-EA52-4DB5-A6D0-8E43B0A6BB93}" type="slidenum">
              <a:rPr lang="en-GB" smtClean="0"/>
              <a:t>9</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352"/>
            <a:ext cx="2627784" cy="51032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96336" y="138753"/>
            <a:ext cx="1267224" cy="411188"/>
          </a:xfrm>
          <a:prstGeom prst="rect">
            <a:avLst/>
          </a:prstGeom>
        </p:spPr>
      </p:pic>
    </p:spTree>
    <p:extLst>
      <p:ext uri="{BB962C8B-B14F-4D97-AF65-F5344CB8AC3E}">
        <p14:creationId xmlns:p14="http://schemas.microsoft.com/office/powerpoint/2010/main" val="252035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3959</TotalTime>
  <Words>950</Words>
  <Application>Microsoft Office PowerPoint</Application>
  <PresentationFormat>Presentazione su schermo (4:3)</PresentationFormat>
  <Paragraphs>115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Office Theme</vt:lpstr>
      <vt:lpstr>Presentazione standard di PowerPoint</vt:lpstr>
      <vt:lpstr>WP4 Round Table - Agenda</vt:lpstr>
      <vt:lpstr>WP4 Round Table - Aims</vt:lpstr>
      <vt:lpstr>WP4 Innovation – Scene Setting</vt:lpstr>
      <vt:lpstr>WP4 Innovation – Scene Setting</vt:lpstr>
      <vt:lpstr>Presentazione standard di PowerPoint</vt:lpstr>
      <vt:lpstr>Task WP4.1</vt:lpstr>
      <vt:lpstr>WP4.1 - Benefits for industry</vt:lpstr>
      <vt:lpstr>Survey - Outline</vt:lpstr>
      <vt:lpstr>Survey - Process</vt:lpstr>
      <vt:lpstr>Presentazione standard di PowerPoint</vt:lpstr>
      <vt:lpstr>What is industry’s expectation? </vt:lpstr>
      <vt:lpstr>Industry’s Expectations</vt:lpstr>
      <vt:lpstr>Issues</vt:lpstr>
      <vt:lpstr>Paths to  reach objectives  and solve issues…</vt:lpstr>
      <vt:lpstr>Presentazione standard di PowerPoint</vt:lpstr>
      <vt:lpstr>Discussion</vt:lpstr>
    </vt:vector>
  </TitlesOfParts>
  <Company>Daresbury Laboratory (STFC)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Sezione di Padova</cp:lastModifiedBy>
  <cp:revision>119</cp:revision>
  <dcterms:created xsi:type="dcterms:W3CDTF">2017-01-10T14:36:15Z</dcterms:created>
  <dcterms:modified xsi:type="dcterms:W3CDTF">2017-04-19T09:15:09Z</dcterms:modified>
</cp:coreProperties>
</file>