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0" r:id="rId2"/>
    <p:sldId id="300" r:id="rId3"/>
    <p:sldId id="271" r:id="rId4"/>
    <p:sldId id="301" r:id="rId5"/>
    <p:sldId id="303" r:id="rId6"/>
    <p:sldId id="304" r:id="rId7"/>
    <p:sldId id="305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37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AB2A5-DB94-4C44-B269-D468AA16A069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5CC1D-B6CC-477C-8C1D-8E9CE6B648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8045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F757-BD43-43D5-9745-49BFBE3002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egnaposto numero diapositiva 5"/>
          <p:cNvSpPr txBox="1">
            <a:spLocks/>
          </p:cNvSpPr>
          <p:nvPr userDrawn="1"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5FF757-BD43-43D5-9745-49BFBE30025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7300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A4F1-DD90-4AE0-BEF2-0A025E16E957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F757-BD43-43D5-9745-49BFBE300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159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A4F1-DD90-4AE0-BEF2-0A025E16E957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F757-BD43-43D5-9745-49BFBE300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599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A4F1-DD90-4AE0-BEF2-0A025E16E957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F757-BD43-43D5-9745-49BFBE300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137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A4F1-DD90-4AE0-BEF2-0A025E16E957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err="1" smtClean="0"/>
              <a:t>P.Fabbricatore</a:t>
            </a:r>
            <a:r>
              <a:rPr lang="it-IT" dirty="0" smtClean="0"/>
              <a:t> INFN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F757-BD43-43D5-9745-49BFBE300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7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A4F1-DD90-4AE0-BEF2-0A025E16E957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F757-BD43-43D5-9745-49BFBE300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658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A4F1-DD90-4AE0-BEF2-0A025E16E957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F757-BD43-43D5-9745-49BFBE300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039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A4F1-DD90-4AE0-BEF2-0A025E16E957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F757-BD43-43D5-9745-49BFBE300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6393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F757-BD43-43D5-9745-49BFBE3002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egnaposto numero diapositiva 5"/>
          <p:cNvSpPr txBox="1">
            <a:spLocks/>
          </p:cNvSpPr>
          <p:nvPr userDrawn="1"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5FF757-BD43-43D5-9745-49BFBE30025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AMICI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3856"/>
            <a:ext cx="1716856" cy="56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07756"/>
            <a:ext cx="4737256" cy="477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7343845" y="34038"/>
            <a:ext cx="1781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Padova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18-19 April 2017</a:t>
            </a:r>
          </a:p>
        </p:txBody>
      </p:sp>
    </p:spTree>
    <p:extLst>
      <p:ext uri="{BB962C8B-B14F-4D97-AF65-F5344CB8AC3E}">
        <p14:creationId xmlns:p14="http://schemas.microsoft.com/office/powerpoint/2010/main" xmlns="" val="2480605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A4F1-DD90-4AE0-BEF2-0A025E16E957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F757-BD43-43D5-9745-49BFBE300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65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A4F1-DD90-4AE0-BEF2-0A025E16E957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F757-BD43-43D5-9745-49BFBE300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6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17/01/2077</a:t>
            </a: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err="1" smtClean="0"/>
              <a:t>P.Fabbricatore</a:t>
            </a:r>
            <a:r>
              <a:rPr lang="it-IT" dirty="0" smtClean="0"/>
              <a:t> – INFN 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FF757-BD43-43D5-9745-49BFBE30025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asellaDiTesto 7"/>
          <p:cNvSpPr txBox="1"/>
          <p:nvPr userDrawn="1"/>
        </p:nvSpPr>
        <p:spPr>
          <a:xfrm>
            <a:off x="0" y="6488668"/>
            <a:ext cx="8964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600" i="1" dirty="0" smtClean="0"/>
              <a:t>P.Fabbricatore –</a:t>
            </a:r>
            <a:r>
              <a:rPr lang="it-IT" sz="1600" i="1" baseline="0" dirty="0" smtClean="0"/>
              <a:t> INFN Sezione di Genova                 </a:t>
            </a:r>
            <a:r>
              <a:rPr lang="it-IT" sz="1600" i="1" baseline="0" dirty="0" smtClean="0"/>
              <a:t>Summary of Round </a:t>
            </a:r>
            <a:r>
              <a:rPr lang="it-IT" sz="1600" i="1" baseline="0" dirty="0" smtClean="0"/>
              <a:t>Table WP5  19 April 2017 </a:t>
            </a:r>
            <a:endParaRPr lang="en-US" sz="1600" i="1" dirty="0" smtClean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AMICI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3856"/>
            <a:ext cx="1716856" cy="56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07756"/>
            <a:ext cx="4737256" cy="477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7343845" y="34038"/>
            <a:ext cx="1781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Padova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18-19 April 2017</a:t>
            </a:r>
          </a:p>
        </p:txBody>
      </p:sp>
    </p:spTree>
    <p:extLst>
      <p:ext uri="{BB962C8B-B14F-4D97-AF65-F5344CB8AC3E}">
        <p14:creationId xmlns:p14="http://schemas.microsoft.com/office/powerpoint/2010/main" xmlns="" val="229969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3"/>
          <p:cNvSpPr txBox="1"/>
          <p:nvPr/>
        </p:nvSpPr>
        <p:spPr>
          <a:xfrm>
            <a:off x="2165317" y="1024609"/>
            <a:ext cx="54726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AMICI WP5 INDUSTRIALIZATION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         </a:t>
            </a:r>
            <a:r>
              <a:rPr lang="it-IT" sz="2800" b="1" dirty="0" smtClean="0"/>
              <a:t> Summary of Round </a:t>
            </a:r>
            <a:r>
              <a:rPr lang="it-IT" sz="2800" b="1" dirty="0" smtClean="0"/>
              <a:t>Table </a:t>
            </a:r>
            <a:endParaRPr lang="it-IT" sz="2800" b="1" dirty="0"/>
          </a:p>
          <a:p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95736" y="2852936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P.Fabbricatore</a:t>
            </a:r>
            <a:r>
              <a:rPr lang="en-US" sz="2400" dirty="0" smtClean="0"/>
              <a:t>   (WP5 Coordinator)</a:t>
            </a:r>
          </a:p>
          <a:p>
            <a:pPr algn="ctr"/>
            <a:r>
              <a:rPr lang="en-US" sz="2400" dirty="0" smtClean="0"/>
              <a:t>INFN </a:t>
            </a:r>
            <a:r>
              <a:rPr lang="en-US" sz="2400" dirty="0" err="1" smtClean="0"/>
              <a:t>Genova</a:t>
            </a:r>
            <a:endParaRPr lang="en-US" sz="24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380" y="2682470"/>
            <a:ext cx="1333299" cy="878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528998"/>
            <a:ext cx="828664" cy="81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4532338"/>
            <a:ext cx="1097289" cy="896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58131" y="4547976"/>
            <a:ext cx="886980" cy="93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4568911"/>
            <a:ext cx="98320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14013" y="4587205"/>
            <a:ext cx="786383" cy="78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64288" y="2722636"/>
            <a:ext cx="1766253" cy="83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44824"/>
            <a:ext cx="8568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 algn="just">
              <a:buFont typeface="Arial" pitchFamily="34" charset="0"/>
              <a:buChar char="•"/>
            </a:pPr>
            <a:r>
              <a:rPr lang="en-GB" sz="2200" b="1" dirty="0" smtClean="0"/>
              <a:t>The goal: </a:t>
            </a:r>
            <a:r>
              <a:rPr lang="en-GB" sz="2200" dirty="0" smtClean="0"/>
              <a:t>to </a:t>
            </a:r>
            <a:r>
              <a:rPr lang="en-GB" sz="2200" dirty="0" smtClean="0"/>
              <a:t>sensitize </a:t>
            </a:r>
            <a:r>
              <a:rPr lang="en-GB" sz="2200" dirty="0" smtClean="0"/>
              <a:t>and </a:t>
            </a:r>
            <a:r>
              <a:rPr lang="en-GB" sz="2200" dirty="0" smtClean="0"/>
              <a:t>train, trough </a:t>
            </a:r>
            <a:r>
              <a:rPr lang="en-GB" sz="2200" dirty="0" smtClean="0"/>
              <a:t>a series of actions, the industries in the overall knowledge involved </a:t>
            </a:r>
            <a:r>
              <a:rPr lang="en-GB" sz="2200" dirty="0" smtClean="0"/>
              <a:t>in the accelerator and superconducting magnet technologies developed in the Technological </a:t>
            </a:r>
            <a:r>
              <a:rPr lang="en-GB" sz="2200" dirty="0" smtClean="0"/>
              <a:t>Infrastructures</a:t>
            </a:r>
          </a:p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r>
              <a:rPr lang="en-GB" sz="2200" b="1" dirty="0" smtClean="0"/>
              <a:t>Advantages for TI:  </a:t>
            </a:r>
            <a:r>
              <a:rPr lang="en-GB" sz="2200" dirty="0" smtClean="0"/>
              <a:t>Innovative instruments realised with high industrial standards</a:t>
            </a:r>
          </a:p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r>
              <a:rPr lang="en-GB" sz="2200" b="1" dirty="0" smtClean="0"/>
              <a:t>Opportunities for Industries: </a:t>
            </a:r>
            <a:r>
              <a:rPr lang="en-GB" sz="2200" dirty="0" smtClean="0"/>
              <a:t>Work on cutting edge technologies  and access to technological platforms </a:t>
            </a:r>
          </a:p>
          <a:p>
            <a:pPr marL="182563" indent="-182563" algn="just">
              <a:buFont typeface="Arial" pitchFamily="34" charset="0"/>
              <a:buChar char="•"/>
            </a:pP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r>
              <a:rPr lang="en-GB" sz="2200" b="1" dirty="0" smtClean="0"/>
              <a:t>Advantages for industries</a:t>
            </a:r>
            <a:r>
              <a:rPr lang="en-GB" sz="2200" dirty="0" smtClean="0"/>
              <a:t>: Not only better position in view of contract, but also  a  solid background  for market product.</a:t>
            </a:r>
            <a:endParaRPr lang="en-GB" sz="2200" dirty="0" smtClean="0"/>
          </a:p>
          <a:p>
            <a:pPr marL="182563" indent="-182563" algn="just">
              <a:buFont typeface="Arial" pitchFamily="34" charset="0"/>
              <a:buChar char="•"/>
            </a:pPr>
            <a:endParaRPr lang="en-GB" sz="2200" u="sng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39771" y="756315"/>
            <a:ext cx="83807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Objectives </a:t>
            </a:r>
            <a:r>
              <a:rPr lang="en-US" sz="2200" b="1" dirty="0" smtClean="0"/>
              <a:t> and opportunities of </a:t>
            </a:r>
            <a:r>
              <a:rPr lang="en-US" sz="2200" b="1" dirty="0" smtClean="0"/>
              <a:t>AMICI  </a:t>
            </a:r>
            <a:endParaRPr lang="en-US" sz="2200" b="1" dirty="0" smtClean="0"/>
          </a:p>
          <a:p>
            <a:pPr algn="ctr"/>
            <a:r>
              <a:rPr lang="en-US" sz="2200" b="1" dirty="0" smtClean="0"/>
              <a:t>WP5- </a:t>
            </a:r>
            <a:r>
              <a:rPr lang="en-US" sz="2200" b="1" dirty="0" smtClean="0"/>
              <a:t>Industrialization:</a:t>
            </a:r>
            <a:r>
              <a:rPr lang="en-US" sz="2200" dirty="0" smtClean="0"/>
              <a:t> </a:t>
            </a:r>
          </a:p>
          <a:p>
            <a:pPr algn="ctr"/>
            <a:r>
              <a:rPr lang="fr-FR" sz="2200" b="1" dirty="0" err="1" smtClean="0"/>
              <a:t>Industry</a:t>
            </a:r>
            <a:r>
              <a:rPr lang="fr-FR" sz="2200" b="1" dirty="0" smtClean="0"/>
              <a:t> for </a:t>
            </a:r>
            <a:r>
              <a:rPr lang="fr-FR" sz="2200" b="1" dirty="0" err="1" smtClean="0"/>
              <a:t>Research’s</a:t>
            </a:r>
            <a:r>
              <a:rPr lang="fr-FR" sz="2200" b="1" dirty="0" smtClean="0"/>
              <a:t> </a:t>
            </a:r>
            <a:r>
              <a:rPr lang="fr-FR" sz="2200" b="1" dirty="0" err="1" smtClean="0"/>
              <a:t>benefit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45907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8445" y="1512640"/>
            <a:ext cx="770485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300"/>
              </a:lnSpc>
            </a:pPr>
            <a:r>
              <a:rPr lang="en-US" sz="2400" dirty="0" smtClean="0"/>
              <a:t>T5.1     Professional training and apprenticeship</a:t>
            </a:r>
          </a:p>
          <a:p>
            <a:pPr algn="just">
              <a:lnSpc>
                <a:spcPts val="3300"/>
              </a:lnSpc>
            </a:pPr>
            <a:r>
              <a:rPr lang="en-US" sz="2400" dirty="0" smtClean="0"/>
              <a:t>T5.2   Harmonization- Material and Component </a:t>
            </a:r>
            <a:r>
              <a:rPr lang="en-US" sz="2400" dirty="0" smtClean="0"/>
              <a:t>References</a:t>
            </a:r>
            <a:endParaRPr lang="en-US" sz="2400" dirty="0" smtClean="0"/>
          </a:p>
          <a:p>
            <a:pPr algn="just">
              <a:lnSpc>
                <a:spcPts val="3300"/>
              </a:lnSpc>
            </a:pPr>
            <a:r>
              <a:rPr lang="en-US" sz="2400" dirty="0" smtClean="0"/>
              <a:t>T5.4	Requirements and conditions for developing 	prototypes  with  the industry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9770" y="836712"/>
            <a:ext cx="8380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Round table covered three of the  WP5 tasks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501008"/>
            <a:ext cx="833977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The  </a:t>
            </a:r>
            <a:r>
              <a:rPr lang="it-IT" sz="2000" dirty="0" smtClean="0"/>
              <a:t>specific objectives, activities and work  methodologies of task T5.1, T5.2 and T5.4 </a:t>
            </a:r>
            <a:r>
              <a:rPr lang="it-IT" sz="2000" dirty="0" smtClean="0"/>
              <a:t>were presented by </a:t>
            </a:r>
            <a:r>
              <a:rPr lang="it-IT" sz="2000" dirty="0" smtClean="0"/>
              <a:t>the respective AMICI Task leaders followed by a preliminary point of view of an industral partner, both being conveners of a 40 minutes discussion</a:t>
            </a:r>
            <a:r>
              <a:rPr lang="it-IT" dirty="0" smtClean="0"/>
              <a:t>. </a:t>
            </a:r>
          </a:p>
          <a:p>
            <a:pPr algn="just"/>
            <a:endParaRPr lang="it-IT" dirty="0" smtClean="0"/>
          </a:p>
          <a:p>
            <a:pPr algn="just"/>
            <a:r>
              <a:rPr lang="it-IT" sz="2000" dirty="0" smtClean="0"/>
              <a:t>For T5.1  </a:t>
            </a:r>
            <a:r>
              <a:rPr lang="it-IT" sz="2000" b="1" dirty="0" smtClean="0"/>
              <a:t>Stèphane Berry(CEA) </a:t>
            </a:r>
            <a:r>
              <a:rPr lang="it-IT" sz="2000" dirty="0" smtClean="0"/>
              <a:t>and</a:t>
            </a:r>
            <a:r>
              <a:rPr lang="it-IT" sz="2000" b="1" dirty="0" smtClean="0"/>
              <a:t> Eric Giguet (Alsyom)</a:t>
            </a:r>
          </a:p>
          <a:p>
            <a:pPr algn="just"/>
            <a:r>
              <a:rPr lang="it-IT" sz="2000" dirty="0" smtClean="0"/>
              <a:t>For T5.2 </a:t>
            </a:r>
            <a:r>
              <a:rPr lang="it-IT" sz="2000" b="1" dirty="0" smtClean="0"/>
              <a:t>Mohammed Fouaidy (CNRS) </a:t>
            </a:r>
            <a:r>
              <a:rPr lang="it-IT" sz="2000" dirty="0" smtClean="0"/>
              <a:t>and</a:t>
            </a:r>
            <a:r>
              <a:rPr lang="it-IT" sz="2000" b="1" dirty="0" smtClean="0"/>
              <a:t> </a:t>
            </a:r>
            <a:r>
              <a:rPr lang="de-DE" sz="2000" b="1" dirty="0" smtClean="0"/>
              <a:t>Bernd Spaniol (Heraeus 	Deutschland 	GmbH &amp; Co) </a:t>
            </a:r>
          </a:p>
          <a:p>
            <a:pPr algn="just"/>
            <a:r>
              <a:rPr lang="de-DE" sz="2000" dirty="0" smtClean="0"/>
              <a:t>For T5.4 </a:t>
            </a:r>
            <a:r>
              <a:rPr lang="it-IT" sz="2000" b="1" dirty="0" smtClean="0"/>
              <a:t>Paolo Michelato (INFN) </a:t>
            </a:r>
            <a:r>
              <a:rPr lang="it-IT" sz="2000" dirty="0" smtClean="0"/>
              <a:t>and</a:t>
            </a:r>
            <a:r>
              <a:rPr lang="it-IT" sz="2000" b="1" dirty="0" smtClean="0"/>
              <a:t> </a:t>
            </a:r>
            <a:r>
              <a:rPr lang="de-DE" sz="2000" b="1" dirty="0" smtClean="0"/>
              <a:t> </a:t>
            </a:r>
            <a:r>
              <a:rPr lang="it-IT" sz="2000" b="1" dirty="0"/>
              <a:t>Giorgio Corniani (Ettore Zanon s.p.a</a:t>
            </a:r>
            <a:r>
              <a:rPr lang="it-IT" sz="2000" b="1" dirty="0" smtClean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345644" y="1363048"/>
            <a:ext cx="85689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1) We should like that Industries well understand the scopes and activities of the WP5 tasks </a:t>
            </a:r>
          </a:p>
          <a:p>
            <a:pPr algn="just"/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2) We hope to collect the interest of the industries in such activities </a:t>
            </a:r>
          </a:p>
          <a:p>
            <a:pPr algn="just"/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3) We strongly want establishing the basis for a collaborative work with industries  in next future</a:t>
            </a:r>
            <a:r>
              <a:rPr lang="it-IT" sz="2200" dirty="0" smtClean="0"/>
              <a:t>.</a:t>
            </a:r>
          </a:p>
          <a:p>
            <a:pPr algn="just"/>
            <a:endParaRPr lang="it-IT" sz="2200" dirty="0"/>
          </a:p>
          <a:p>
            <a:pPr algn="just"/>
            <a:r>
              <a:rPr lang="it-IT" sz="2200" dirty="0" smtClean="0"/>
              <a:t>We think that the </a:t>
            </a:r>
            <a:r>
              <a:rPr lang="it-IT" sz="2200" dirty="0"/>
              <a:t>f</a:t>
            </a:r>
            <a:r>
              <a:rPr lang="it-IT" sz="2200" dirty="0" smtClean="0"/>
              <a:t>ormation of working groups AMICI-industries</a:t>
            </a:r>
          </a:p>
          <a:p>
            <a:pPr algn="just"/>
            <a:r>
              <a:rPr lang="it-IT" sz="2200" dirty="0"/>
              <a:t>f</a:t>
            </a:r>
            <a:r>
              <a:rPr lang="it-IT" sz="2200" dirty="0" smtClean="0"/>
              <a:t>or studying the matter and proposing practical and feasible  collaborating models within next two years is the natural way for performing this work. 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439770" y="836712"/>
            <a:ext cx="8380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Expected outcomes of </a:t>
            </a:r>
            <a:r>
              <a:rPr lang="it-IT" sz="2800" b="1" dirty="0" smtClean="0"/>
              <a:t>the Round </a:t>
            </a:r>
            <a:r>
              <a:rPr lang="it-IT" sz="2800" b="1" dirty="0" smtClean="0"/>
              <a:t>Table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20069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1268760"/>
            <a:ext cx="8784976" cy="1584176"/>
          </a:xfrm>
          <a:prstGeom prst="rect">
            <a:avLst/>
          </a:prstGeom>
          <a:solidFill>
            <a:schemeClr val="accent1"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9512" y="836713"/>
            <a:ext cx="8784976" cy="1900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300"/>
              </a:lnSpc>
            </a:pPr>
            <a:r>
              <a:rPr lang="en-US" sz="2400" dirty="0" smtClean="0"/>
              <a:t>T5.1     Professional training and </a:t>
            </a:r>
            <a:r>
              <a:rPr lang="en-US" sz="2400" dirty="0" smtClean="0"/>
              <a:t>apprenticeship</a:t>
            </a:r>
          </a:p>
          <a:p>
            <a:pPr algn="just"/>
            <a:r>
              <a:rPr lang="it-IT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1- Professional </a:t>
            </a:r>
            <a:r>
              <a:rPr lang="it-IT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technicians and young engineers </a:t>
            </a:r>
            <a:r>
              <a:rPr lang="it-IT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from industry to </a:t>
            </a:r>
            <a:r>
              <a:rPr lang="it-IT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be </a:t>
            </a:r>
            <a:r>
              <a:rPr lang="it-IT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trained in TI  </a:t>
            </a:r>
            <a:r>
              <a:rPr lang="it-IT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by </a:t>
            </a:r>
            <a:r>
              <a:rPr lang="it-IT" spc="-1" dirty="0" smtClean="0">
                <a:uFill>
                  <a:solidFill>
                    <a:srgbClr val="FFFFFF"/>
                  </a:solidFill>
                </a:uFill>
              </a:rPr>
              <a:t>hands-on</a:t>
            </a:r>
            <a:r>
              <a:rPr lang="it-IT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fabrication, assembly or test of accelerator and magnet equipment and by exercising key techniques</a:t>
            </a:r>
            <a:r>
              <a:rPr lang="it-IT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algn="just"/>
            <a:r>
              <a:rPr lang="it-IT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2-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Training and apprenticeships in industry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of IT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personelle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through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secondment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researchers and technical personnel within the companies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themselves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79512" y="3068960"/>
            <a:ext cx="8784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200" dirty="0" smtClean="0"/>
              <a:t>Collecting  and analyzing  the past experiences for being able to propose future European </a:t>
            </a:r>
            <a:r>
              <a:rPr lang="en-US" sz="2200" dirty="0" smtClean="0"/>
              <a:t>funding</a:t>
            </a:r>
            <a:r>
              <a:rPr lang="en-US" sz="2200" dirty="0" smtClean="0"/>
              <a:t>  </a:t>
            </a:r>
            <a:r>
              <a:rPr lang="en-US" sz="2200" dirty="0" smtClean="0"/>
              <a:t>dedicated to that.</a:t>
            </a:r>
            <a:endParaRPr lang="en-US" sz="22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200" dirty="0" smtClean="0"/>
              <a:t>Use of existing European  framework to be studied </a:t>
            </a:r>
            <a:r>
              <a:rPr lang="en-GB" sz="2200" i="1" spc="-1" dirty="0" smtClean="0">
                <a:uFill>
                  <a:solidFill>
                    <a:srgbClr val="FFFFFF"/>
                  </a:solidFill>
                </a:uFill>
              </a:rPr>
              <a:t>(EIT, Marie Curie, CEDEFOP, other…). </a:t>
            </a:r>
            <a:r>
              <a:rPr lang="en-GB" sz="2200" spc="-1" dirty="0" smtClean="0">
                <a:uFill>
                  <a:solidFill>
                    <a:srgbClr val="FFFFFF"/>
                  </a:solidFill>
                </a:uFill>
              </a:rPr>
              <a:t>(This point is controversial)</a:t>
            </a:r>
            <a:endParaRPr lang="en-US" sz="22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200" dirty="0" smtClean="0"/>
              <a:t>The advantage is seen to make easier  the work of industrialization and an  example was given of technology usable for other applications</a:t>
            </a:r>
          </a:p>
          <a:p>
            <a:pPr algn="just">
              <a:buFont typeface="Arial" pitchFamily="34" charset="0"/>
              <a:buChar char="•"/>
            </a:pPr>
            <a:r>
              <a:rPr lang="en-US" sz="2200" dirty="0" smtClean="0"/>
              <a:t>From operative point of view, to collect the interest of companies in working together on this task from today (but not later than next July</a:t>
            </a:r>
            <a:r>
              <a:rPr lang="en-US" sz="2200" dirty="0" smtClean="0"/>
              <a:t>).</a:t>
            </a:r>
          </a:p>
          <a:p>
            <a:pPr algn="just">
              <a:buFont typeface="Arial" pitchFamily="34" charset="0"/>
              <a:buChar char="•"/>
            </a:pPr>
            <a:r>
              <a:rPr lang="en-US" sz="2200" dirty="0" smtClean="0"/>
              <a:t>Interest of industries in accessing TI platforms.</a:t>
            </a: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28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764704"/>
            <a:ext cx="8568952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300"/>
              </a:lnSpc>
            </a:pPr>
            <a:r>
              <a:rPr lang="en-US" sz="2400" dirty="0" smtClean="0"/>
              <a:t>T5.2   </a:t>
            </a:r>
            <a:r>
              <a:rPr lang="en-US" sz="2400" dirty="0" smtClean="0"/>
              <a:t>Harmonization- Material and Component </a:t>
            </a:r>
            <a:r>
              <a:rPr lang="en-US" sz="2400" dirty="0" smtClean="0"/>
              <a:t>References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Establish a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common knowledge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background and use among Technological Infrastructures and related laboratories and industries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relation to material and components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involved in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accelerator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large superconducting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magnets. Create a common reference database</a:t>
            </a:r>
            <a:endParaRPr lang="en-US" dirty="0" smtClean="0"/>
          </a:p>
          <a:p>
            <a:pPr algn="just">
              <a:lnSpc>
                <a:spcPts val="3300"/>
              </a:lnSpc>
            </a:pP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95536" y="2636912"/>
            <a:ext cx="85689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Examples were given  of technologies meeting difficulties with material and components  data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It was stressed that harmonized specification would simplify the work of industries when industrializing a design coming from TI.  Presently every Institute is using its own material specification even for the same project, different material specifications are created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Material and component data not in </a:t>
            </a:r>
            <a:r>
              <a:rPr lang="en-US" sz="2200" dirty="0" err="1" smtClean="0"/>
              <a:t>contaddiction</a:t>
            </a:r>
            <a:r>
              <a:rPr lang="en-US" sz="2200" dirty="0" smtClean="0"/>
              <a:t> with existing standard</a:t>
            </a:r>
          </a:p>
        </p:txBody>
      </p:sp>
      <p:sp>
        <p:nvSpPr>
          <p:cNvPr id="5" name="Rectangle 4"/>
          <p:cNvSpPr/>
          <p:nvPr/>
        </p:nvSpPr>
        <p:spPr>
          <a:xfrm>
            <a:off x="323528" y="1196752"/>
            <a:ext cx="8640960" cy="1296144"/>
          </a:xfrm>
          <a:prstGeom prst="rect">
            <a:avLst/>
          </a:prstGeom>
          <a:solidFill>
            <a:schemeClr val="accent1"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836712"/>
            <a:ext cx="8784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T5.4</a:t>
            </a:r>
            <a:r>
              <a:rPr lang="en-US" sz="2400" dirty="0" smtClean="0"/>
              <a:t>	Requirements and conditions for developing 	prototypes  with  the industry </a:t>
            </a:r>
            <a:endParaRPr lang="en-US" sz="2400" dirty="0" smtClean="0"/>
          </a:p>
          <a:p>
            <a:pPr algn="just"/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aim</a:t>
            </a:r>
            <a:r>
              <a:rPr lang="en-US" dirty="0" smtClean="0"/>
              <a:t> of this task is the </a:t>
            </a:r>
            <a:r>
              <a:rPr lang="en-US" b="1" dirty="0" smtClean="0">
                <a:solidFill>
                  <a:srgbClr val="FF0000"/>
                </a:solidFill>
              </a:rPr>
              <a:t>definition</a:t>
            </a:r>
            <a:r>
              <a:rPr lang="en-US" dirty="0" smtClean="0"/>
              <a:t>, </a:t>
            </a:r>
            <a:r>
              <a:rPr lang="en-US" b="1" dirty="0" smtClean="0"/>
              <a:t>in cooperation with </a:t>
            </a:r>
            <a:r>
              <a:rPr lang="en-US" b="1" dirty="0" smtClean="0">
                <a:solidFill>
                  <a:srgbClr val="FF0000"/>
                </a:solidFill>
              </a:rPr>
              <a:t>interested</a:t>
            </a:r>
            <a:r>
              <a:rPr lang="en-US" b="1" dirty="0" smtClean="0"/>
              <a:t> companies</a:t>
            </a:r>
            <a:r>
              <a:rPr lang="en-US" dirty="0" smtClean="0"/>
              <a:t>, of the </a:t>
            </a:r>
            <a:r>
              <a:rPr lang="en-US" b="1" dirty="0" smtClean="0"/>
              <a:t>basic requirements </a:t>
            </a:r>
            <a:r>
              <a:rPr lang="en-US" dirty="0" smtClean="0"/>
              <a:t>and conditions that can make it </a:t>
            </a:r>
            <a:r>
              <a:rPr lang="en-US" b="1" dirty="0" smtClean="0">
                <a:solidFill>
                  <a:srgbClr val="FF0000"/>
                </a:solidFill>
              </a:rPr>
              <a:t>attractive, feasible and effective</a:t>
            </a:r>
            <a:r>
              <a:rPr lang="en-US" dirty="0" smtClean="0"/>
              <a:t> to engage companies in </a:t>
            </a:r>
            <a:r>
              <a:rPr lang="en-US" b="1" dirty="0" smtClean="0"/>
              <a:t>developing prototypes of accelerator components (or accelerator significant parts) or large superconducting magnets. </a:t>
            </a:r>
            <a:endParaRPr lang="en-US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179512" y="1628800"/>
            <a:ext cx="8784976" cy="1224136"/>
          </a:xfrm>
          <a:prstGeom prst="rect">
            <a:avLst/>
          </a:prstGeom>
          <a:solidFill>
            <a:schemeClr val="accent1"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9512" y="2924944"/>
            <a:ext cx="878497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dirty="0" smtClean="0"/>
              <a:t>A large </a:t>
            </a:r>
            <a:r>
              <a:rPr lang="en-US" sz="2200" dirty="0" smtClean="0"/>
              <a:t>analysis was </a:t>
            </a:r>
            <a:r>
              <a:rPr lang="en-US" sz="2200" dirty="0" smtClean="0"/>
              <a:t>presented about advantages </a:t>
            </a:r>
            <a:r>
              <a:rPr lang="en-US" sz="2200" dirty="0" smtClean="0"/>
              <a:t>and disadvantages in both cases : a) Industries develops prototypes at the TI; b) TI develops prototypes at the industries.</a:t>
            </a:r>
          </a:p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dirty="0" smtClean="0"/>
              <a:t>The legal framework for working together is one of the main concerns (in particular the rules for  awarding contracts ).  In this framework it would be desirable European unique/common CF Tender regulation </a:t>
            </a:r>
          </a:p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dirty="0" smtClean="0"/>
              <a:t>The costs for developing prototypes are high and there are risks associated. The sharing of costs and risks is one of the point  to be </a:t>
            </a:r>
            <a:r>
              <a:rPr lang="en-US" sz="2200" dirty="0" err="1" smtClean="0"/>
              <a:t>analysed</a:t>
            </a:r>
            <a:r>
              <a:rPr lang="en-US" sz="2200" dirty="0" smtClean="0"/>
              <a:t>.</a:t>
            </a:r>
          </a:p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dirty="0" smtClean="0"/>
              <a:t> Also in this case interest </a:t>
            </a:r>
            <a:r>
              <a:rPr lang="en-US" sz="2200" dirty="0" smtClean="0"/>
              <a:t>of industries in accessing TI platforms</a:t>
            </a:r>
            <a:r>
              <a:rPr lang="en-US" sz="2200" dirty="0" smtClean="0"/>
              <a:t>.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1910</TotalTime>
  <Words>566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Tema di Office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farinon</dc:creator>
  <cp:lastModifiedBy>Fabbric</cp:lastModifiedBy>
  <cp:revision>112</cp:revision>
  <cp:lastPrinted>2017-01-16T17:13:32Z</cp:lastPrinted>
  <dcterms:created xsi:type="dcterms:W3CDTF">2017-01-14T09:37:04Z</dcterms:created>
  <dcterms:modified xsi:type="dcterms:W3CDTF">2017-04-19T10:44:11Z</dcterms:modified>
</cp:coreProperties>
</file>