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0" r:id="rId2"/>
    <p:sldId id="300" r:id="rId3"/>
    <p:sldId id="302" r:id="rId4"/>
    <p:sldId id="271" r:id="rId5"/>
    <p:sldId id="301" r:id="rId6"/>
    <p:sldId id="303"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54" d="100"/>
          <a:sy n="54" d="100"/>
        </p:scale>
        <p:origin x="-1373" y="-67"/>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868AB2A5-DB94-4C44-B269-D468AA16A069}" type="datetimeFigureOut">
              <a:rPr lang="en-US" smtClean="0"/>
              <a:pPr/>
              <a:t>4/19/2017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66F5CC1D-B6CC-477C-8C1D-8E9CE6B6486D}" type="slidenum">
              <a:rPr lang="en-US" smtClean="0"/>
              <a:pPr/>
              <a:t>‹#›</a:t>
            </a:fld>
            <a:endParaRPr lang="en-US"/>
          </a:p>
        </p:txBody>
      </p:sp>
    </p:spTree>
    <p:extLst>
      <p:ext uri="{BB962C8B-B14F-4D97-AF65-F5344CB8AC3E}">
        <p14:creationId xmlns="" xmlns:p14="http://schemas.microsoft.com/office/powerpoint/2010/main" val="2858045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a:prstGeom prst="rect">
            <a:avLst/>
          </a:prstGeom>
        </p:spPr>
        <p:txBody>
          <a:bodyPr/>
          <a:lstStyle/>
          <a:p>
            <a:r>
              <a:rPr lang="it-IT" smtClean="0"/>
              <a:t>Fare clic per modificare lo stile del titolo</a:t>
            </a:r>
            <a:endParaRPr lang="en-US"/>
          </a:p>
        </p:txBody>
      </p:sp>
      <p:sp>
        <p:nvSpPr>
          <p:cNvPr id="3" name="Sottotitolo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a:p>
        </p:txBody>
      </p:sp>
      <p:sp>
        <p:nvSpPr>
          <p:cNvPr id="6" name="Segnaposto numero diapositiva 5"/>
          <p:cNvSpPr>
            <a:spLocks noGrp="1"/>
          </p:cNvSpPr>
          <p:nvPr>
            <p:ph type="sldNum" sz="quarter" idx="12"/>
          </p:nvPr>
        </p:nvSpPr>
        <p:spPr/>
        <p:txBody>
          <a:bodyPr/>
          <a:lstStyle/>
          <a:p>
            <a:fld id="{5E5FF757-BD43-43D5-9745-49BFBE300259}" type="slidenum">
              <a:rPr lang="en-US" smtClean="0"/>
              <a:pPr/>
              <a:t>‹#›</a:t>
            </a:fld>
            <a:endParaRPr lang="en-US"/>
          </a:p>
        </p:txBody>
      </p:sp>
      <p:sp>
        <p:nvSpPr>
          <p:cNvPr id="9" name="Segnaposto numero diapositiva 5"/>
          <p:cNvSpPr txBox="1">
            <a:spLocks/>
          </p:cNvSpPr>
          <p:nvPr userDrawn="1"/>
        </p:nvSpPr>
        <p:spPr>
          <a:xfrm>
            <a:off x="7010400" y="6492875"/>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5FF757-BD43-43D5-9745-49BFBE300259}" type="slidenum">
              <a:rPr lang="en-US" smtClean="0"/>
              <a:pPr/>
              <a:t>‹#›</a:t>
            </a:fld>
            <a:endParaRPr lang="en-US" dirty="0"/>
          </a:p>
        </p:txBody>
      </p:sp>
      <p:sp>
        <p:nvSpPr>
          <p:cNvPr id="12" name="Rectangle 11"/>
          <p:cNvSpPr/>
          <p:nvPr userDrawn="1"/>
        </p:nvSpPr>
        <p:spPr>
          <a:xfrm>
            <a:off x="0" y="0"/>
            <a:ext cx="9144000" cy="620688"/>
          </a:xfrm>
          <a:prstGeom prst="rect">
            <a:avLst/>
          </a:prstGeom>
          <a:solidFill>
            <a:schemeClr val="accent1">
              <a:alpha val="1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407730013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457200" y="1600200"/>
            <a:ext cx="8229600" cy="4525963"/>
          </a:xfrm>
          <a:prstGeom prst="rect">
            <a:avLst/>
          </a:prstGeo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1D8FA4F1-DD90-4AE0-BEF2-0A025E16E957}" type="datetimeFigureOut">
              <a:rPr lang="en-US" smtClean="0"/>
              <a:pPr/>
              <a:t>4/19/2017</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5E5FF757-BD43-43D5-9745-49BFBE300259}" type="slidenum">
              <a:rPr lang="en-US" smtClean="0"/>
              <a:pPr/>
              <a:t>‹#›</a:t>
            </a:fld>
            <a:endParaRPr lang="en-US"/>
          </a:p>
        </p:txBody>
      </p:sp>
    </p:spTree>
    <p:extLst>
      <p:ext uri="{BB962C8B-B14F-4D97-AF65-F5344CB8AC3E}">
        <p14:creationId xmlns="" xmlns:p14="http://schemas.microsoft.com/office/powerpoint/2010/main" val="1311591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a:prstGeom prst="rect">
            <a:avLst/>
          </a:prstGeom>
        </p:spPr>
        <p:txBody>
          <a:bodyPr vert="eaVer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457200" y="274638"/>
            <a:ext cx="6019800" cy="5851525"/>
          </a:xfrm>
          <a:prstGeom prst="rect">
            <a:avLst/>
          </a:prstGeo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1D8FA4F1-DD90-4AE0-BEF2-0A025E16E957}" type="datetimeFigureOut">
              <a:rPr lang="en-US" smtClean="0"/>
              <a:pPr/>
              <a:t>4/19/2017</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5E5FF757-BD43-43D5-9745-49BFBE300259}" type="slidenum">
              <a:rPr lang="en-US" smtClean="0"/>
              <a:pPr/>
              <a:t>‹#›</a:t>
            </a:fld>
            <a:endParaRPr lang="en-US"/>
          </a:p>
        </p:txBody>
      </p:sp>
    </p:spTree>
    <p:extLst>
      <p:ext uri="{BB962C8B-B14F-4D97-AF65-F5344CB8AC3E}">
        <p14:creationId xmlns="" xmlns:p14="http://schemas.microsoft.com/office/powerpoint/2010/main" val="2245991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en-US"/>
          </a:p>
        </p:txBody>
      </p:sp>
      <p:sp>
        <p:nvSpPr>
          <p:cNvPr id="3" name="Segnaposto contenuto 2"/>
          <p:cNvSpPr>
            <a:spLocks noGrp="1"/>
          </p:cNvSpPr>
          <p:nvPr>
            <p:ph idx="1"/>
          </p:nvPr>
        </p:nvSpPr>
        <p:spPr>
          <a:xfrm>
            <a:off x="457200" y="1600200"/>
            <a:ext cx="8229600" cy="4525963"/>
          </a:xfrm>
          <a:prstGeom prst="rect">
            <a:avLst/>
          </a:prstGeo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1D8FA4F1-DD90-4AE0-BEF2-0A025E16E957}" type="datetimeFigureOut">
              <a:rPr lang="en-US" smtClean="0"/>
              <a:pPr/>
              <a:t>4/19/2017</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5E5FF757-BD43-43D5-9745-49BFBE300259}" type="slidenum">
              <a:rPr lang="en-US" smtClean="0"/>
              <a:pPr/>
              <a:t>‹#›</a:t>
            </a:fld>
            <a:endParaRPr lang="en-US"/>
          </a:p>
        </p:txBody>
      </p:sp>
    </p:spTree>
    <p:extLst>
      <p:ext uri="{BB962C8B-B14F-4D97-AF65-F5344CB8AC3E}">
        <p14:creationId xmlns="" xmlns:p14="http://schemas.microsoft.com/office/powerpoint/2010/main" val="1571373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it-IT" smtClean="0"/>
              <a:t>Fare clic per modificare lo stile del titolo</a:t>
            </a:r>
            <a:endParaRPr lang="en-US"/>
          </a:p>
        </p:txBody>
      </p:sp>
      <p:sp>
        <p:nvSpPr>
          <p:cNvPr id="3" name="Segnaposto testo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1D8FA4F1-DD90-4AE0-BEF2-0A025E16E957}" type="datetimeFigureOut">
              <a:rPr lang="en-US" smtClean="0"/>
              <a:pPr/>
              <a:t>4/19/2017</a:t>
            </a:fld>
            <a:endParaRPr lang="en-US"/>
          </a:p>
        </p:txBody>
      </p:sp>
      <p:sp>
        <p:nvSpPr>
          <p:cNvPr id="5" name="Segnaposto piè di pagina 4"/>
          <p:cNvSpPr>
            <a:spLocks noGrp="1"/>
          </p:cNvSpPr>
          <p:nvPr>
            <p:ph type="ftr" sz="quarter" idx="11"/>
          </p:nvPr>
        </p:nvSpPr>
        <p:spPr/>
        <p:txBody>
          <a:bodyPr/>
          <a:lstStyle/>
          <a:p>
            <a:r>
              <a:rPr lang="it-IT" dirty="0" err="1" smtClean="0"/>
              <a:t>P.Fabbricatore</a:t>
            </a:r>
            <a:r>
              <a:rPr lang="it-IT" dirty="0" smtClean="0"/>
              <a:t> INFN</a:t>
            </a:r>
            <a:endParaRPr lang="en-US" dirty="0"/>
          </a:p>
        </p:txBody>
      </p:sp>
      <p:sp>
        <p:nvSpPr>
          <p:cNvPr id="6" name="Segnaposto numero diapositiva 5"/>
          <p:cNvSpPr>
            <a:spLocks noGrp="1"/>
          </p:cNvSpPr>
          <p:nvPr>
            <p:ph type="sldNum" sz="quarter" idx="12"/>
          </p:nvPr>
        </p:nvSpPr>
        <p:spPr/>
        <p:txBody>
          <a:bodyPr/>
          <a:lstStyle/>
          <a:p>
            <a:fld id="{5E5FF757-BD43-43D5-9745-49BFBE300259}" type="slidenum">
              <a:rPr lang="en-US" smtClean="0"/>
              <a:pPr/>
              <a:t>‹#›</a:t>
            </a:fld>
            <a:endParaRPr lang="en-US"/>
          </a:p>
        </p:txBody>
      </p:sp>
    </p:spTree>
    <p:extLst>
      <p:ext uri="{BB962C8B-B14F-4D97-AF65-F5344CB8AC3E}">
        <p14:creationId xmlns="" xmlns:p14="http://schemas.microsoft.com/office/powerpoint/2010/main" val="55782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en-US"/>
          </a:p>
        </p:txBody>
      </p:sp>
      <p:sp>
        <p:nvSpPr>
          <p:cNvPr id="3" name="Segnaposto contenut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contenut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4"/>
          <p:cNvSpPr>
            <a:spLocks noGrp="1"/>
          </p:cNvSpPr>
          <p:nvPr>
            <p:ph type="dt" sz="half" idx="10"/>
          </p:nvPr>
        </p:nvSpPr>
        <p:spPr/>
        <p:txBody>
          <a:bodyPr/>
          <a:lstStyle/>
          <a:p>
            <a:fld id="{1D8FA4F1-DD90-4AE0-BEF2-0A025E16E957}" type="datetimeFigureOut">
              <a:rPr lang="en-US" smtClean="0"/>
              <a:pPr/>
              <a:t>4/19/2017</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5E5FF757-BD43-43D5-9745-49BFBE300259}" type="slidenum">
              <a:rPr lang="en-US" smtClean="0"/>
              <a:pPr/>
              <a:t>‹#›</a:t>
            </a:fld>
            <a:endParaRPr lang="en-US"/>
          </a:p>
        </p:txBody>
      </p:sp>
    </p:spTree>
    <p:extLst>
      <p:ext uri="{BB962C8B-B14F-4D97-AF65-F5344CB8AC3E}">
        <p14:creationId xmlns="" xmlns:p14="http://schemas.microsoft.com/office/powerpoint/2010/main" val="1686584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lvl1pPr>
              <a:defRPr/>
            </a:lvl1pPr>
          </a:lstStyle>
          <a:p>
            <a:r>
              <a:rPr lang="it-IT" smtClean="0"/>
              <a:t>Fare clic per modificare lo stile del titolo</a:t>
            </a:r>
            <a:endParaRPr lang="en-US"/>
          </a:p>
        </p:txBody>
      </p:sp>
      <p:sp>
        <p:nvSpPr>
          <p:cNvPr id="3" name="Segnaposto tes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tes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Segnaposto data 6"/>
          <p:cNvSpPr>
            <a:spLocks noGrp="1"/>
          </p:cNvSpPr>
          <p:nvPr>
            <p:ph type="dt" sz="half" idx="10"/>
          </p:nvPr>
        </p:nvSpPr>
        <p:spPr/>
        <p:txBody>
          <a:bodyPr/>
          <a:lstStyle/>
          <a:p>
            <a:fld id="{1D8FA4F1-DD90-4AE0-BEF2-0A025E16E957}" type="datetimeFigureOut">
              <a:rPr lang="en-US" smtClean="0"/>
              <a:pPr/>
              <a:t>4/19/2017</a:t>
            </a:fld>
            <a:endParaRPr lang="en-US"/>
          </a:p>
        </p:txBody>
      </p:sp>
      <p:sp>
        <p:nvSpPr>
          <p:cNvPr id="8" name="Segnaposto piè di pagina 7"/>
          <p:cNvSpPr>
            <a:spLocks noGrp="1"/>
          </p:cNvSpPr>
          <p:nvPr>
            <p:ph type="ftr" sz="quarter" idx="11"/>
          </p:nvPr>
        </p:nvSpPr>
        <p:spPr/>
        <p:txBody>
          <a:bodyPr/>
          <a:lstStyle/>
          <a:p>
            <a:endParaRPr lang="en-US"/>
          </a:p>
        </p:txBody>
      </p:sp>
      <p:sp>
        <p:nvSpPr>
          <p:cNvPr id="9" name="Segnaposto numero diapositiva 8"/>
          <p:cNvSpPr>
            <a:spLocks noGrp="1"/>
          </p:cNvSpPr>
          <p:nvPr>
            <p:ph type="sldNum" sz="quarter" idx="12"/>
          </p:nvPr>
        </p:nvSpPr>
        <p:spPr/>
        <p:txBody>
          <a:bodyPr/>
          <a:lstStyle/>
          <a:p>
            <a:fld id="{5E5FF757-BD43-43D5-9745-49BFBE300259}" type="slidenum">
              <a:rPr lang="en-US" smtClean="0"/>
              <a:pPr/>
              <a:t>‹#›</a:t>
            </a:fld>
            <a:endParaRPr lang="en-US"/>
          </a:p>
        </p:txBody>
      </p:sp>
    </p:spTree>
    <p:extLst>
      <p:ext uri="{BB962C8B-B14F-4D97-AF65-F5344CB8AC3E}">
        <p14:creationId xmlns="" xmlns:p14="http://schemas.microsoft.com/office/powerpoint/2010/main" val="2860393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en-US"/>
          </a:p>
        </p:txBody>
      </p:sp>
      <p:sp>
        <p:nvSpPr>
          <p:cNvPr id="3" name="Segnaposto data 2"/>
          <p:cNvSpPr>
            <a:spLocks noGrp="1"/>
          </p:cNvSpPr>
          <p:nvPr>
            <p:ph type="dt" sz="half" idx="10"/>
          </p:nvPr>
        </p:nvSpPr>
        <p:spPr/>
        <p:txBody>
          <a:bodyPr/>
          <a:lstStyle/>
          <a:p>
            <a:fld id="{1D8FA4F1-DD90-4AE0-BEF2-0A025E16E957}" type="datetimeFigureOut">
              <a:rPr lang="en-US" smtClean="0"/>
              <a:pPr/>
              <a:t>4/19/2017</a:t>
            </a:fld>
            <a:endParaRPr lang="en-US"/>
          </a:p>
        </p:txBody>
      </p:sp>
      <p:sp>
        <p:nvSpPr>
          <p:cNvPr id="4" name="Segnaposto piè di pagina 3"/>
          <p:cNvSpPr>
            <a:spLocks noGrp="1"/>
          </p:cNvSpPr>
          <p:nvPr>
            <p:ph type="ftr" sz="quarter" idx="11"/>
          </p:nvPr>
        </p:nvSpPr>
        <p:spPr/>
        <p:txBody>
          <a:bodyPr/>
          <a:lstStyle/>
          <a:p>
            <a:endParaRPr lang="en-US"/>
          </a:p>
        </p:txBody>
      </p:sp>
      <p:sp>
        <p:nvSpPr>
          <p:cNvPr id="5" name="Segnaposto numero diapositiva 4"/>
          <p:cNvSpPr>
            <a:spLocks noGrp="1"/>
          </p:cNvSpPr>
          <p:nvPr>
            <p:ph type="sldNum" sz="quarter" idx="12"/>
          </p:nvPr>
        </p:nvSpPr>
        <p:spPr/>
        <p:txBody>
          <a:bodyPr/>
          <a:lstStyle/>
          <a:p>
            <a:fld id="{5E5FF757-BD43-43D5-9745-49BFBE300259}" type="slidenum">
              <a:rPr lang="en-US" smtClean="0"/>
              <a:pPr/>
              <a:t>‹#›</a:t>
            </a:fld>
            <a:endParaRPr lang="en-US"/>
          </a:p>
        </p:txBody>
      </p:sp>
    </p:spTree>
    <p:extLst>
      <p:ext uri="{BB962C8B-B14F-4D97-AF65-F5344CB8AC3E}">
        <p14:creationId xmlns="" xmlns:p14="http://schemas.microsoft.com/office/powerpoint/2010/main" val="409639312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5E5FF757-BD43-43D5-9745-49BFBE300259}" type="slidenum">
              <a:rPr lang="en-US" smtClean="0"/>
              <a:pPr/>
              <a:t>‹#›</a:t>
            </a:fld>
            <a:endParaRPr lang="en-US"/>
          </a:p>
        </p:txBody>
      </p:sp>
      <p:sp>
        <p:nvSpPr>
          <p:cNvPr id="7" name="Segnaposto numero diapositiva 5"/>
          <p:cNvSpPr txBox="1">
            <a:spLocks/>
          </p:cNvSpPr>
          <p:nvPr userDrawn="1"/>
        </p:nvSpPr>
        <p:spPr>
          <a:xfrm>
            <a:off x="7010400" y="6492875"/>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5FF757-BD43-43D5-9745-49BFBE300259}" type="slidenum">
              <a:rPr lang="en-US" smtClean="0"/>
              <a:pPr/>
              <a:t>‹#›</a:t>
            </a:fld>
            <a:endParaRPr lang="en-US" dirty="0"/>
          </a:p>
        </p:txBody>
      </p:sp>
      <p:sp>
        <p:nvSpPr>
          <p:cNvPr id="9" name="Rectangle 8"/>
          <p:cNvSpPr/>
          <p:nvPr userDrawn="1"/>
        </p:nvSpPr>
        <p:spPr>
          <a:xfrm>
            <a:off x="0" y="0"/>
            <a:ext cx="9144000" cy="692696"/>
          </a:xfrm>
          <a:prstGeom prst="rect">
            <a:avLst/>
          </a:prstGeom>
          <a:solidFill>
            <a:schemeClr val="accent1">
              <a:alpha val="1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AMICI"/>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251520" y="113856"/>
            <a:ext cx="1716856" cy="564226"/>
          </a:xfrm>
          <a:prstGeom prst="rect">
            <a:avLst/>
          </a:prstGeom>
          <a:noFill/>
          <a:extLst>
            <a:ext uri="{909E8E84-426E-40DD-AFC4-6F175D3DCCD1}">
              <a14:hiddenFill xmlns="" xmlns:a14="http://schemas.microsoft.com/office/drawing/2010/main">
                <a:solidFill>
                  <a:srgbClr val="FFFFFF"/>
                </a:solidFill>
              </a14:hiddenFill>
            </a:ext>
          </a:extLst>
        </p:spPr>
      </p:pic>
      <p:pic>
        <p:nvPicPr>
          <p:cNvPr id="1027" name="Picture 3"/>
          <p:cNvPicPr>
            <a:picLocks noChangeAspect="1" noChangeArrowheads="1"/>
          </p:cNvPicPr>
          <p:nvPr userDrawn="1"/>
        </p:nvPicPr>
        <p:blipFill>
          <a:blip r:embed="rId3" cstate="print">
            <a:extLst>
              <a:ext uri="{28A0092B-C50C-407E-A947-70E740481C1C}">
                <a14:useLocalDpi xmlns="" xmlns:a14="http://schemas.microsoft.com/office/drawing/2010/main" val="0"/>
              </a:ext>
            </a:extLst>
          </a:blip>
          <a:srcRect/>
          <a:stretch>
            <a:fillRect/>
          </a:stretch>
        </p:blipFill>
        <p:spPr bwMode="auto">
          <a:xfrm>
            <a:off x="2051720" y="107756"/>
            <a:ext cx="4737256" cy="47718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Rectangle 1"/>
          <p:cNvSpPr/>
          <p:nvPr userDrawn="1"/>
        </p:nvSpPr>
        <p:spPr>
          <a:xfrm>
            <a:off x="7343845" y="34038"/>
            <a:ext cx="1781944" cy="646331"/>
          </a:xfrm>
          <a:prstGeom prst="rect">
            <a:avLst/>
          </a:prstGeom>
        </p:spPr>
        <p:txBody>
          <a:bodyPr wrap="square">
            <a:spAutoFit/>
          </a:bodyPr>
          <a:lstStyle/>
          <a:p>
            <a:r>
              <a:rPr lang="en-US" dirty="0" err="1" smtClean="0"/>
              <a:t>Padova</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18-19 April 2017</a:t>
            </a:r>
          </a:p>
        </p:txBody>
      </p:sp>
    </p:spTree>
    <p:extLst>
      <p:ext uri="{BB962C8B-B14F-4D97-AF65-F5344CB8AC3E}">
        <p14:creationId xmlns="" xmlns:p14="http://schemas.microsoft.com/office/powerpoint/2010/main" val="248060554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it-IT" smtClean="0"/>
              <a:t>Fare clic per modificare lo stile del titolo</a:t>
            </a:r>
            <a:endParaRPr lang="en-US"/>
          </a:p>
        </p:txBody>
      </p:sp>
      <p:sp>
        <p:nvSpPr>
          <p:cNvPr id="3" name="Segnaposto contenut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tes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D8FA4F1-DD90-4AE0-BEF2-0A025E16E957}" type="datetimeFigureOut">
              <a:rPr lang="en-US" smtClean="0"/>
              <a:pPr/>
              <a:t>4/19/2017</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5E5FF757-BD43-43D5-9745-49BFBE300259}" type="slidenum">
              <a:rPr lang="en-US" smtClean="0"/>
              <a:pPr/>
              <a:t>‹#›</a:t>
            </a:fld>
            <a:endParaRPr lang="en-US"/>
          </a:p>
        </p:txBody>
      </p:sp>
    </p:spTree>
    <p:extLst>
      <p:ext uri="{BB962C8B-B14F-4D97-AF65-F5344CB8AC3E}">
        <p14:creationId xmlns="" xmlns:p14="http://schemas.microsoft.com/office/powerpoint/2010/main" val="51652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it-IT" smtClean="0"/>
              <a:t>Fare clic per modificare lo stile del titolo</a:t>
            </a:r>
            <a:endParaRPr lang="en-US"/>
          </a:p>
        </p:txBody>
      </p:sp>
      <p:sp>
        <p:nvSpPr>
          <p:cNvPr id="3" name="Segnaposto immagin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egnaposto tes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D8FA4F1-DD90-4AE0-BEF2-0A025E16E957}" type="datetimeFigureOut">
              <a:rPr lang="en-US" smtClean="0"/>
              <a:pPr/>
              <a:t>4/19/2017</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5E5FF757-BD43-43D5-9745-49BFBE300259}" type="slidenum">
              <a:rPr lang="en-US" smtClean="0"/>
              <a:pPr/>
              <a:t>‹#›</a:t>
            </a:fld>
            <a:endParaRPr lang="en-US"/>
          </a:p>
        </p:txBody>
      </p:sp>
    </p:spTree>
    <p:extLst>
      <p:ext uri="{BB962C8B-B14F-4D97-AF65-F5344CB8AC3E}">
        <p14:creationId xmlns="" xmlns:p14="http://schemas.microsoft.com/office/powerpoint/2010/main" val="11961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17/01/2077</a:t>
            </a:r>
            <a:endParaRPr lang="en-US" dirty="0"/>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dirty="0" err="1" smtClean="0"/>
              <a:t>P.Fabbricatore</a:t>
            </a:r>
            <a:r>
              <a:rPr lang="it-IT" dirty="0" smtClean="0"/>
              <a:t> – INFN </a:t>
            </a:r>
            <a:endParaRPr lang="en-US" dirty="0"/>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5FF757-BD43-43D5-9745-49BFBE300259}" type="slidenum">
              <a:rPr lang="en-US" smtClean="0"/>
              <a:pPr/>
              <a:t>‹#›</a:t>
            </a:fld>
            <a:endParaRPr lang="en-US" dirty="0"/>
          </a:p>
        </p:txBody>
      </p:sp>
      <p:sp>
        <p:nvSpPr>
          <p:cNvPr id="7" name="CasellaDiTesto 7"/>
          <p:cNvSpPr txBox="1"/>
          <p:nvPr userDrawn="1"/>
        </p:nvSpPr>
        <p:spPr>
          <a:xfrm>
            <a:off x="0" y="6488668"/>
            <a:ext cx="8964488" cy="338554"/>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600" i="1" dirty="0" smtClean="0"/>
              <a:t>P.Fabbricatore –</a:t>
            </a:r>
            <a:r>
              <a:rPr lang="it-IT" sz="1600" i="1" baseline="0" dirty="0" smtClean="0"/>
              <a:t> INFN Sezione di Genova                 Round Table WP5  19 April 2017 </a:t>
            </a:r>
            <a:endParaRPr lang="en-US" sz="1600" i="1" dirty="0" smtClean="0"/>
          </a:p>
        </p:txBody>
      </p:sp>
      <p:sp>
        <p:nvSpPr>
          <p:cNvPr id="8" name="Rectangle 7"/>
          <p:cNvSpPr/>
          <p:nvPr userDrawn="1"/>
        </p:nvSpPr>
        <p:spPr>
          <a:xfrm>
            <a:off x="0" y="0"/>
            <a:ext cx="9144000" cy="692696"/>
          </a:xfrm>
          <a:prstGeom prst="rect">
            <a:avLst/>
          </a:prstGeom>
          <a:solidFill>
            <a:schemeClr val="accent1">
              <a:alpha val="1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2" descr="AMICI"/>
          <p:cNvPicPr>
            <a:picLocks noChangeAspect="1" noChangeArrowheads="1"/>
          </p:cNvPicPr>
          <p:nvPr userDrawn="1"/>
        </p:nvPicPr>
        <p:blipFill>
          <a:blip r:embed="rId13" cstate="print">
            <a:extLst>
              <a:ext uri="{28A0092B-C50C-407E-A947-70E740481C1C}">
                <a14:useLocalDpi xmlns="" xmlns:a14="http://schemas.microsoft.com/office/drawing/2010/main" val="0"/>
              </a:ext>
            </a:extLst>
          </a:blip>
          <a:srcRect/>
          <a:stretch>
            <a:fillRect/>
          </a:stretch>
        </p:blipFill>
        <p:spPr bwMode="auto">
          <a:xfrm>
            <a:off x="251520" y="113856"/>
            <a:ext cx="1716856" cy="564226"/>
          </a:xfrm>
          <a:prstGeom prst="rect">
            <a:avLst/>
          </a:prstGeom>
          <a:noFill/>
          <a:extLst>
            <a:ext uri="{909E8E84-426E-40DD-AFC4-6F175D3DCCD1}">
              <a14:hiddenFill xmlns="" xmlns:a14="http://schemas.microsoft.com/office/drawing/2010/main">
                <a:solidFill>
                  <a:srgbClr val="FFFFFF"/>
                </a:solidFill>
              </a14:hiddenFill>
            </a:ext>
          </a:extLst>
        </p:spPr>
      </p:pic>
      <p:pic>
        <p:nvPicPr>
          <p:cNvPr id="10" name="Picture 3"/>
          <p:cNvPicPr>
            <a:picLocks noChangeAspect="1" noChangeArrowheads="1"/>
          </p:cNvPicPr>
          <p:nvPr userDrawn="1"/>
        </p:nvPicPr>
        <p:blipFill>
          <a:blip r:embed="rId14" cstate="print">
            <a:extLst>
              <a:ext uri="{28A0092B-C50C-407E-A947-70E740481C1C}">
                <a14:useLocalDpi xmlns="" xmlns:a14="http://schemas.microsoft.com/office/drawing/2010/main" val="0"/>
              </a:ext>
            </a:extLst>
          </a:blip>
          <a:srcRect/>
          <a:stretch>
            <a:fillRect/>
          </a:stretch>
        </p:blipFill>
        <p:spPr bwMode="auto">
          <a:xfrm>
            <a:off x="2051720" y="107756"/>
            <a:ext cx="4737256" cy="47718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1" name="Rectangle 10"/>
          <p:cNvSpPr/>
          <p:nvPr userDrawn="1"/>
        </p:nvSpPr>
        <p:spPr>
          <a:xfrm>
            <a:off x="7343845" y="34038"/>
            <a:ext cx="1781944" cy="646331"/>
          </a:xfrm>
          <a:prstGeom prst="rect">
            <a:avLst/>
          </a:prstGeom>
        </p:spPr>
        <p:txBody>
          <a:bodyPr wrap="square">
            <a:spAutoFit/>
          </a:bodyPr>
          <a:lstStyle/>
          <a:p>
            <a:r>
              <a:rPr lang="en-US" dirty="0" err="1" smtClean="0"/>
              <a:t>Padova</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18-19 April 2017</a:t>
            </a:r>
          </a:p>
        </p:txBody>
      </p:sp>
    </p:spTree>
    <p:extLst>
      <p:ext uri="{BB962C8B-B14F-4D97-AF65-F5344CB8AC3E}">
        <p14:creationId xmlns="" xmlns:p14="http://schemas.microsoft.com/office/powerpoint/2010/main" val="22996937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3"/>
          <p:cNvSpPr txBox="1"/>
          <p:nvPr/>
        </p:nvSpPr>
        <p:spPr>
          <a:xfrm>
            <a:off x="2165317" y="1024609"/>
            <a:ext cx="5472608" cy="1815882"/>
          </a:xfrm>
          <a:prstGeom prst="rect">
            <a:avLst/>
          </a:prstGeom>
          <a:noFill/>
        </p:spPr>
        <p:txBody>
          <a:bodyPr wrap="square" rtlCol="0">
            <a:spAutoFit/>
          </a:bodyPr>
          <a:lstStyle/>
          <a:p>
            <a:r>
              <a:rPr lang="it-IT" sz="2800" b="1" dirty="0" smtClean="0"/>
              <a:t>AMICI WP5 INDUSTRIALIZATION</a:t>
            </a:r>
          </a:p>
          <a:p>
            <a:endParaRPr lang="it-IT" sz="2800" b="1" dirty="0" smtClean="0"/>
          </a:p>
          <a:p>
            <a:r>
              <a:rPr lang="it-IT" sz="2800" b="1" dirty="0" smtClean="0"/>
              <a:t>                   Round Table </a:t>
            </a:r>
            <a:endParaRPr lang="it-IT" sz="2800" b="1" dirty="0"/>
          </a:p>
          <a:p>
            <a:endParaRPr lang="en-US" sz="2800" b="1" dirty="0"/>
          </a:p>
        </p:txBody>
      </p:sp>
      <p:sp>
        <p:nvSpPr>
          <p:cNvPr id="3" name="TextBox 2"/>
          <p:cNvSpPr txBox="1"/>
          <p:nvPr/>
        </p:nvSpPr>
        <p:spPr>
          <a:xfrm>
            <a:off x="2195736" y="2852936"/>
            <a:ext cx="4968552" cy="830997"/>
          </a:xfrm>
          <a:prstGeom prst="rect">
            <a:avLst/>
          </a:prstGeom>
          <a:noFill/>
        </p:spPr>
        <p:txBody>
          <a:bodyPr wrap="square" rtlCol="0">
            <a:spAutoFit/>
          </a:bodyPr>
          <a:lstStyle/>
          <a:p>
            <a:pPr algn="ctr"/>
            <a:r>
              <a:rPr lang="en-US" sz="2400" dirty="0" err="1" smtClean="0"/>
              <a:t>P.Fabbricatore</a:t>
            </a:r>
            <a:r>
              <a:rPr lang="en-US" sz="2400" dirty="0" smtClean="0"/>
              <a:t>   </a:t>
            </a:r>
            <a:r>
              <a:rPr lang="en-US" sz="2400" dirty="0" smtClean="0"/>
              <a:t>(WP5 Coordinator)</a:t>
            </a:r>
            <a:endParaRPr lang="en-US" sz="2400" dirty="0" smtClean="0"/>
          </a:p>
          <a:p>
            <a:pPr algn="ctr"/>
            <a:r>
              <a:rPr lang="en-US" sz="2400" dirty="0" smtClean="0"/>
              <a:t>INFN </a:t>
            </a:r>
            <a:r>
              <a:rPr lang="en-US" sz="2400" dirty="0" err="1" smtClean="0"/>
              <a:t>Genova</a:t>
            </a:r>
            <a:endParaRPr lang="en-US" sz="2400" dirty="0"/>
          </a:p>
        </p:txBody>
      </p:sp>
      <p:pic>
        <p:nvPicPr>
          <p:cNvPr id="10" name="Picture 2"/>
          <p:cNvPicPr>
            <a:picLocks noChangeAspect="1" noChangeArrowheads="1"/>
          </p:cNvPicPr>
          <p:nvPr/>
        </p:nvPicPr>
        <p:blipFill>
          <a:blip r:embed="rId2" cstate="print"/>
          <a:srcRect/>
          <a:stretch>
            <a:fillRect/>
          </a:stretch>
        </p:blipFill>
        <p:spPr bwMode="auto">
          <a:xfrm>
            <a:off x="358380" y="2682470"/>
            <a:ext cx="1333299" cy="878765"/>
          </a:xfrm>
          <a:prstGeom prst="rect">
            <a:avLst/>
          </a:prstGeom>
          <a:noFill/>
          <a:ln w="9525">
            <a:noFill/>
            <a:miter lim="800000"/>
            <a:headEnd/>
            <a:tailEnd/>
          </a:ln>
        </p:spPr>
      </p:pic>
      <p:pic>
        <p:nvPicPr>
          <p:cNvPr id="14" name="Picture 3"/>
          <p:cNvPicPr>
            <a:picLocks noChangeAspect="1" noChangeArrowheads="1"/>
          </p:cNvPicPr>
          <p:nvPr/>
        </p:nvPicPr>
        <p:blipFill>
          <a:blip r:embed="rId3" cstate="print"/>
          <a:srcRect/>
          <a:stretch>
            <a:fillRect/>
          </a:stretch>
        </p:blipFill>
        <p:spPr bwMode="auto">
          <a:xfrm>
            <a:off x="467544" y="4528998"/>
            <a:ext cx="828664" cy="812930"/>
          </a:xfrm>
          <a:prstGeom prst="rect">
            <a:avLst/>
          </a:prstGeom>
          <a:noFill/>
          <a:ln w="9525">
            <a:noFill/>
            <a:miter lim="800000"/>
            <a:headEnd/>
            <a:tailEnd/>
          </a:ln>
        </p:spPr>
      </p:pic>
      <p:pic>
        <p:nvPicPr>
          <p:cNvPr id="15" name="Picture 4"/>
          <p:cNvPicPr>
            <a:picLocks noChangeAspect="1" noChangeArrowheads="1"/>
          </p:cNvPicPr>
          <p:nvPr/>
        </p:nvPicPr>
        <p:blipFill>
          <a:blip r:embed="rId4" cstate="print"/>
          <a:srcRect/>
          <a:stretch>
            <a:fillRect/>
          </a:stretch>
        </p:blipFill>
        <p:spPr bwMode="auto">
          <a:xfrm>
            <a:off x="2627784" y="4532338"/>
            <a:ext cx="1097289" cy="896119"/>
          </a:xfrm>
          <a:prstGeom prst="rect">
            <a:avLst/>
          </a:prstGeom>
          <a:noFill/>
          <a:ln w="9525">
            <a:noFill/>
            <a:miter lim="800000"/>
            <a:headEnd/>
            <a:tailEnd/>
          </a:ln>
        </p:spPr>
      </p:pic>
      <p:pic>
        <p:nvPicPr>
          <p:cNvPr id="16" name="Picture 5"/>
          <p:cNvPicPr>
            <a:picLocks noChangeAspect="1" noChangeArrowheads="1"/>
          </p:cNvPicPr>
          <p:nvPr/>
        </p:nvPicPr>
        <p:blipFill>
          <a:blip r:embed="rId5" cstate="print"/>
          <a:srcRect/>
          <a:stretch>
            <a:fillRect/>
          </a:stretch>
        </p:blipFill>
        <p:spPr bwMode="auto">
          <a:xfrm>
            <a:off x="4458131" y="4547976"/>
            <a:ext cx="886980" cy="930399"/>
          </a:xfrm>
          <a:prstGeom prst="rect">
            <a:avLst/>
          </a:prstGeom>
          <a:noFill/>
          <a:ln w="9525">
            <a:noFill/>
            <a:miter lim="800000"/>
            <a:headEnd/>
            <a:tailEnd/>
          </a:ln>
        </p:spPr>
      </p:pic>
      <p:pic>
        <p:nvPicPr>
          <p:cNvPr id="17" name="Picture 6"/>
          <p:cNvPicPr>
            <a:picLocks noChangeAspect="1" noChangeArrowheads="1"/>
          </p:cNvPicPr>
          <p:nvPr/>
        </p:nvPicPr>
        <p:blipFill>
          <a:blip r:embed="rId6" cstate="print"/>
          <a:srcRect/>
          <a:stretch>
            <a:fillRect/>
          </a:stretch>
        </p:blipFill>
        <p:spPr bwMode="auto">
          <a:xfrm>
            <a:off x="5940152" y="4568911"/>
            <a:ext cx="983203" cy="936104"/>
          </a:xfrm>
          <a:prstGeom prst="rect">
            <a:avLst/>
          </a:prstGeom>
          <a:noFill/>
          <a:ln w="9525">
            <a:noFill/>
            <a:miter lim="800000"/>
            <a:headEnd/>
            <a:tailEnd/>
          </a:ln>
        </p:spPr>
      </p:pic>
      <p:pic>
        <p:nvPicPr>
          <p:cNvPr id="18" name="Picture 7"/>
          <p:cNvPicPr>
            <a:picLocks noChangeAspect="1" noChangeArrowheads="1"/>
          </p:cNvPicPr>
          <p:nvPr/>
        </p:nvPicPr>
        <p:blipFill>
          <a:blip r:embed="rId7" cstate="print"/>
          <a:srcRect/>
          <a:stretch>
            <a:fillRect/>
          </a:stretch>
        </p:blipFill>
        <p:spPr bwMode="auto">
          <a:xfrm>
            <a:off x="7614013" y="4587205"/>
            <a:ext cx="786383" cy="786383"/>
          </a:xfrm>
          <a:prstGeom prst="rect">
            <a:avLst/>
          </a:prstGeom>
          <a:noFill/>
          <a:ln w="9525">
            <a:noFill/>
            <a:miter lim="800000"/>
            <a:headEnd/>
            <a:tailEnd/>
          </a:ln>
        </p:spPr>
      </p:pic>
      <p:pic>
        <p:nvPicPr>
          <p:cNvPr id="19" name="Picture 8"/>
          <p:cNvPicPr>
            <a:picLocks noChangeAspect="1" noChangeArrowheads="1"/>
          </p:cNvPicPr>
          <p:nvPr/>
        </p:nvPicPr>
        <p:blipFill>
          <a:blip r:embed="rId8" cstate="print"/>
          <a:srcRect/>
          <a:stretch>
            <a:fillRect/>
          </a:stretch>
        </p:blipFill>
        <p:spPr bwMode="auto">
          <a:xfrm>
            <a:off x="7164288" y="2722636"/>
            <a:ext cx="1766253" cy="8385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916832"/>
            <a:ext cx="8568952" cy="4185761"/>
          </a:xfrm>
          <a:prstGeom prst="rect">
            <a:avLst/>
          </a:prstGeom>
          <a:noFill/>
        </p:spPr>
        <p:txBody>
          <a:bodyPr wrap="square" rtlCol="0">
            <a:spAutoFit/>
          </a:bodyPr>
          <a:lstStyle/>
          <a:p>
            <a:pPr marL="182563" indent="-182563" algn="just">
              <a:buFont typeface="Arial" pitchFamily="34" charset="0"/>
              <a:buChar char="•"/>
            </a:pPr>
            <a:r>
              <a:rPr lang="en-GB" sz="2200" dirty="0" smtClean="0"/>
              <a:t>The overall goal of this Work Package is to sensitize and train the industrial companies in the needs, the knowledge (know-how), the techniques, the methods and the quality standards involved in the accelerator and superconducting magnet technologies developed in the </a:t>
            </a:r>
            <a:r>
              <a:rPr lang="en-GB" sz="2200" dirty="0" smtClean="0"/>
              <a:t>Technological Infrastructures</a:t>
            </a:r>
            <a:endParaRPr lang="en-GB" sz="2200" dirty="0" smtClean="0"/>
          </a:p>
          <a:p>
            <a:pPr marL="182563" indent="-182563" algn="just">
              <a:buFont typeface="Arial" pitchFamily="34" charset="0"/>
              <a:buChar char="•"/>
            </a:pPr>
            <a:endParaRPr lang="en-GB" sz="2200" u="sng" dirty="0" smtClean="0"/>
          </a:p>
          <a:p>
            <a:pPr marL="182563" indent="-182563" algn="just">
              <a:buFont typeface="Arial" pitchFamily="34" charset="0"/>
              <a:buChar char="•"/>
            </a:pPr>
            <a:r>
              <a:rPr lang="en-GB" sz="2200" u="sng" dirty="0" smtClean="0"/>
              <a:t>We should allow the industries to be able to develop and construct, also independently, accelerators (or components of accelerators) and sc magnets for research projects</a:t>
            </a:r>
            <a:r>
              <a:rPr lang="en-GB" sz="2200" dirty="0" smtClean="0"/>
              <a:t> (industrialization) and, possibly, </a:t>
            </a:r>
            <a:r>
              <a:rPr lang="en-GB" sz="2200" u="sng" dirty="0" smtClean="0"/>
              <a:t>applications beyond RI interests</a:t>
            </a:r>
            <a:r>
              <a:rPr lang="en-GB" sz="2200" dirty="0" smtClean="0"/>
              <a:t> (innovation) and to placing European Industries in position to participate in the construction of new Research Infrastructures in Europe and worldwide</a:t>
            </a:r>
            <a:r>
              <a:rPr lang="en-GB" sz="2400" dirty="0" smtClean="0"/>
              <a:t>. </a:t>
            </a:r>
            <a:endParaRPr lang="en-US" sz="2400" dirty="0"/>
          </a:p>
        </p:txBody>
      </p:sp>
      <p:sp>
        <p:nvSpPr>
          <p:cNvPr id="3" name="TextBox 2"/>
          <p:cNvSpPr txBox="1"/>
          <p:nvPr/>
        </p:nvSpPr>
        <p:spPr>
          <a:xfrm>
            <a:off x="439771" y="756315"/>
            <a:ext cx="8380701" cy="954107"/>
          </a:xfrm>
          <a:prstGeom prst="rect">
            <a:avLst/>
          </a:prstGeom>
          <a:noFill/>
        </p:spPr>
        <p:txBody>
          <a:bodyPr wrap="square" rtlCol="0">
            <a:spAutoFit/>
          </a:bodyPr>
          <a:lstStyle/>
          <a:p>
            <a:pPr algn="ctr"/>
            <a:r>
              <a:rPr lang="en-US" sz="2800" b="1" dirty="0" smtClean="0"/>
              <a:t>Objectives of AMICI  WP5- Industrialization:</a:t>
            </a:r>
            <a:r>
              <a:rPr lang="en-US" sz="2800" dirty="0" smtClean="0"/>
              <a:t> </a:t>
            </a:r>
          </a:p>
          <a:p>
            <a:pPr algn="ctr"/>
            <a:r>
              <a:rPr lang="fr-FR" sz="2800" b="1" dirty="0" err="1" smtClean="0"/>
              <a:t>Industry</a:t>
            </a:r>
            <a:r>
              <a:rPr lang="fr-FR" sz="2800" b="1" dirty="0" smtClean="0"/>
              <a:t> for </a:t>
            </a:r>
            <a:r>
              <a:rPr lang="fr-FR" sz="2800" b="1" dirty="0" err="1" smtClean="0"/>
              <a:t>Research’s</a:t>
            </a:r>
            <a:r>
              <a:rPr lang="fr-FR" sz="2800" b="1" dirty="0" smtClean="0"/>
              <a:t> </a:t>
            </a:r>
            <a:r>
              <a:rPr lang="fr-FR" sz="2800" b="1" dirty="0" err="1" smtClean="0"/>
              <a:t>benefit</a:t>
            </a:r>
            <a:endParaRPr lang="en-US" sz="2800" dirty="0"/>
          </a:p>
        </p:txBody>
      </p:sp>
    </p:spTree>
    <p:extLst>
      <p:ext uri="{BB962C8B-B14F-4D97-AF65-F5344CB8AC3E}">
        <p14:creationId xmlns="" xmlns:p14="http://schemas.microsoft.com/office/powerpoint/2010/main" val="4590720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l="34696" t="38158"/>
          <a:stretch>
            <a:fillRect/>
          </a:stretch>
        </p:blipFill>
        <p:spPr bwMode="auto">
          <a:xfrm>
            <a:off x="955328" y="1340768"/>
            <a:ext cx="5556739" cy="3384376"/>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3" name="Left Arrow 2"/>
          <p:cNvSpPr/>
          <p:nvPr/>
        </p:nvSpPr>
        <p:spPr>
          <a:xfrm>
            <a:off x="4987776" y="2564904"/>
            <a:ext cx="432048" cy="43204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Left Arrow 3"/>
          <p:cNvSpPr/>
          <p:nvPr/>
        </p:nvSpPr>
        <p:spPr>
          <a:xfrm>
            <a:off x="4483720" y="2060848"/>
            <a:ext cx="432048" cy="43204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eft Arrow 4"/>
          <p:cNvSpPr/>
          <p:nvPr/>
        </p:nvSpPr>
        <p:spPr>
          <a:xfrm>
            <a:off x="4987776" y="3212976"/>
            <a:ext cx="432048" cy="43204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eft Arrow 5"/>
          <p:cNvSpPr/>
          <p:nvPr/>
        </p:nvSpPr>
        <p:spPr>
          <a:xfrm>
            <a:off x="2683520" y="2132856"/>
            <a:ext cx="432048" cy="432048"/>
          </a:xfrm>
          <a:prstGeom prst="lef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Arrow 6"/>
          <p:cNvSpPr/>
          <p:nvPr/>
        </p:nvSpPr>
        <p:spPr>
          <a:xfrm>
            <a:off x="2251472" y="2924944"/>
            <a:ext cx="432048" cy="432048"/>
          </a:xfrm>
          <a:prstGeom prst="lef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eft Arrow 7"/>
          <p:cNvSpPr/>
          <p:nvPr/>
        </p:nvSpPr>
        <p:spPr>
          <a:xfrm flipH="1">
            <a:off x="6571952" y="3717032"/>
            <a:ext cx="432048" cy="432048"/>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Left Arrow 8"/>
          <p:cNvSpPr/>
          <p:nvPr/>
        </p:nvSpPr>
        <p:spPr>
          <a:xfrm flipH="1">
            <a:off x="6715968" y="2708920"/>
            <a:ext cx="432048" cy="432048"/>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Left Arrow 9"/>
          <p:cNvSpPr/>
          <p:nvPr/>
        </p:nvSpPr>
        <p:spPr>
          <a:xfrm flipH="1">
            <a:off x="6283920" y="1700808"/>
            <a:ext cx="432048" cy="432048"/>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nvGrpSpPr>
        <p:grpSpPr>
          <a:xfrm>
            <a:off x="7508056" y="1412776"/>
            <a:ext cx="864096" cy="2952328"/>
            <a:chOff x="7956376" y="3284984"/>
            <a:chExt cx="864096" cy="2952328"/>
          </a:xfrm>
        </p:grpSpPr>
        <p:sp>
          <p:nvSpPr>
            <p:cNvPr id="12" name="Rectangle 11"/>
            <p:cNvSpPr/>
            <p:nvPr/>
          </p:nvSpPr>
          <p:spPr>
            <a:xfrm>
              <a:off x="7956376" y="3284984"/>
              <a:ext cx="864096" cy="2952328"/>
            </a:xfrm>
            <a:prstGeom prst="rect">
              <a:avLst/>
            </a:prstGeom>
            <a:solidFill>
              <a:schemeClr val="accent1">
                <a:alpha val="1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rot="16200000">
              <a:off x="7492680" y="4324745"/>
              <a:ext cx="1800200" cy="584775"/>
            </a:xfrm>
            <a:prstGeom prst="rect">
              <a:avLst/>
            </a:prstGeom>
            <a:noFill/>
          </p:spPr>
          <p:txBody>
            <a:bodyPr wrap="square" rtlCol="0">
              <a:spAutoFit/>
            </a:bodyPr>
            <a:lstStyle/>
            <a:p>
              <a:r>
                <a:rPr lang="en-US" sz="3200" dirty="0" smtClean="0"/>
                <a:t>MARKET</a:t>
              </a:r>
              <a:endParaRPr lang="en-US" sz="3200" dirty="0"/>
            </a:p>
          </p:txBody>
        </p:sp>
      </p:grpSp>
      <p:sp>
        <p:nvSpPr>
          <p:cNvPr id="14" name="TextBox 13"/>
          <p:cNvSpPr txBox="1"/>
          <p:nvPr/>
        </p:nvSpPr>
        <p:spPr>
          <a:xfrm>
            <a:off x="465334" y="764704"/>
            <a:ext cx="8380701" cy="523220"/>
          </a:xfrm>
          <a:prstGeom prst="rect">
            <a:avLst/>
          </a:prstGeom>
          <a:noFill/>
        </p:spPr>
        <p:txBody>
          <a:bodyPr wrap="square" rtlCol="0">
            <a:spAutoFit/>
          </a:bodyPr>
          <a:lstStyle/>
          <a:p>
            <a:pPr algn="ctr"/>
            <a:r>
              <a:rPr lang="it-IT" sz="2800" b="1" dirty="0" smtClean="0"/>
              <a:t>Our reference scheme</a:t>
            </a:r>
            <a:endParaRPr lang="en-US" sz="2800" dirty="0"/>
          </a:p>
        </p:txBody>
      </p:sp>
      <p:sp>
        <p:nvSpPr>
          <p:cNvPr id="27" name="TextBox 26"/>
          <p:cNvSpPr txBox="1"/>
          <p:nvPr/>
        </p:nvSpPr>
        <p:spPr>
          <a:xfrm>
            <a:off x="35496" y="4797152"/>
            <a:ext cx="9000999" cy="2308324"/>
          </a:xfrm>
          <a:prstGeom prst="rect">
            <a:avLst/>
          </a:prstGeom>
          <a:noFill/>
        </p:spPr>
        <p:txBody>
          <a:bodyPr wrap="square" rtlCol="0">
            <a:spAutoFit/>
          </a:bodyPr>
          <a:lstStyle/>
          <a:p>
            <a:pPr algn="just"/>
            <a:r>
              <a:rPr lang="en-US" dirty="0"/>
              <a:t>This work package is central in establishing links </a:t>
            </a:r>
            <a:r>
              <a:rPr lang="en-US" dirty="0" smtClean="0"/>
              <a:t>between </a:t>
            </a:r>
            <a:r>
              <a:rPr lang="en-US" b="1" dirty="0" smtClean="0"/>
              <a:t>a large group of  </a:t>
            </a:r>
            <a:r>
              <a:rPr lang="en-US" b="1" dirty="0"/>
              <a:t>Research </a:t>
            </a:r>
            <a:r>
              <a:rPr lang="en-US" b="1" dirty="0" smtClean="0"/>
              <a:t>Infrastructures</a:t>
            </a:r>
            <a:r>
              <a:rPr lang="en-US" dirty="0" smtClean="0"/>
              <a:t> </a:t>
            </a:r>
            <a:r>
              <a:rPr lang="en-US" dirty="0"/>
              <a:t>and </a:t>
            </a:r>
            <a:r>
              <a:rPr lang="en-US" b="1" dirty="0"/>
              <a:t>Industrial Companies </a:t>
            </a:r>
            <a:r>
              <a:rPr lang="en-US" dirty="0"/>
              <a:t>and it is a fundamental step towards a TRL6 (Technology demonstrated in relevant environment), i.e. allowing the industries to be able to develop and construct, almost independently, accelerators (or components of accelerators) and SC magnets not only for research projects but also for potential applications beyond Research Infrastructure (RI) interests. </a:t>
            </a:r>
          </a:p>
          <a:p>
            <a:pPr algn="just"/>
            <a:r>
              <a:rPr lang="en-US" dirty="0" smtClean="0"/>
              <a:t>.</a:t>
            </a:r>
            <a:endParaRPr lang="en-US" dirty="0"/>
          </a:p>
          <a:p>
            <a:endParaRPr lang="en-US" dirty="0"/>
          </a:p>
        </p:txBody>
      </p:sp>
    </p:spTree>
    <p:extLst>
      <p:ext uri="{BB962C8B-B14F-4D97-AF65-F5344CB8AC3E}">
        <p14:creationId xmlns="" xmlns:p14="http://schemas.microsoft.com/office/powerpoint/2010/main" val="3368083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ox(in)">
                                      <p:cBhvr>
                                        <p:cTn id="10" dur="500"/>
                                        <p:tgtEl>
                                          <p:spTgt spid="3"/>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ox(in)">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checkerboard(across)">
                                      <p:cBhvr>
                                        <p:cTn id="18" dur="500"/>
                                        <p:tgtEl>
                                          <p:spTgt spid="6"/>
                                        </p:tgtEl>
                                      </p:cBhvr>
                                    </p:animEffect>
                                  </p:childTnLst>
                                </p:cTn>
                              </p:par>
                              <p:par>
                                <p:cTn id="19" presetID="5" presetClass="entr" presetSubtype="1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checkerboard(across)">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checkerboard(across)">
                                      <p:cBhvr>
                                        <p:cTn id="26" dur="500"/>
                                        <p:tgtEl>
                                          <p:spTgt spid="10"/>
                                        </p:tgtEl>
                                      </p:cBhvr>
                                    </p:animEffect>
                                  </p:childTnLst>
                                </p:cTn>
                              </p:par>
                              <p:par>
                                <p:cTn id="27" presetID="5" presetClass="entr" presetSubtype="1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checkerboard(across)">
                                      <p:cBhvr>
                                        <p:cTn id="29" dur="500"/>
                                        <p:tgtEl>
                                          <p:spTgt spid="9"/>
                                        </p:tgtEl>
                                      </p:cBhvr>
                                    </p:animEffect>
                                  </p:childTnLst>
                                </p:cTn>
                              </p:par>
                              <p:par>
                                <p:cTn id="30" presetID="5" presetClass="entr" presetSubtype="10"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checkerboard(across)">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55" presetClass="entr" presetSubtype="0" fill="hold"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p:cTn id="37" dur="1000" fill="hold"/>
                                        <p:tgtEl>
                                          <p:spTgt spid="11"/>
                                        </p:tgtEl>
                                        <p:attrNameLst>
                                          <p:attrName>ppt_w</p:attrName>
                                        </p:attrNameLst>
                                      </p:cBhvr>
                                      <p:tavLst>
                                        <p:tav tm="0">
                                          <p:val>
                                            <p:strVal val="#ppt_w*0.70"/>
                                          </p:val>
                                        </p:tav>
                                        <p:tav tm="100000">
                                          <p:val>
                                            <p:strVal val="#ppt_w"/>
                                          </p:val>
                                        </p:tav>
                                      </p:tavLst>
                                    </p:anim>
                                    <p:anim calcmode="lin" valueType="num">
                                      <p:cBhvr>
                                        <p:cTn id="38" dur="1000" fill="hold"/>
                                        <p:tgtEl>
                                          <p:spTgt spid="11"/>
                                        </p:tgtEl>
                                        <p:attrNameLst>
                                          <p:attrName>ppt_h</p:attrName>
                                        </p:attrNameLst>
                                      </p:cBhvr>
                                      <p:tavLst>
                                        <p:tav tm="0">
                                          <p:val>
                                            <p:strVal val="#ppt_h"/>
                                          </p:val>
                                        </p:tav>
                                        <p:tav tm="100000">
                                          <p:val>
                                            <p:strVal val="#ppt_h"/>
                                          </p:val>
                                        </p:tav>
                                      </p:tavLst>
                                    </p:anim>
                                    <p:animEffect transition="in" filter="fade">
                                      <p:cBhvr>
                                        <p:cTn id="39"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58445" y="1512640"/>
            <a:ext cx="7704856" cy="2208297"/>
          </a:xfrm>
          <a:prstGeom prst="rect">
            <a:avLst/>
          </a:prstGeom>
          <a:noFill/>
        </p:spPr>
        <p:txBody>
          <a:bodyPr wrap="square" rtlCol="0">
            <a:spAutoFit/>
          </a:bodyPr>
          <a:lstStyle/>
          <a:p>
            <a:pPr algn="just">
              <a:lnSpc>
                <a:spcPts val="3300"/>
              </a:lnSpc>
            </a:pPr>
            <a:r>
              <a:rPr lang="en-US" sz="2400" dirty="0" smtClean="0"/>
              <a:t>T5.1     Professional training and apprenticeship</a:t>
            </a:r>
          </a:p>
          <a:p>
            <a:pPr algn="just">
              <a:lnSpc>
                <a:spcPts val="3300"/>
              </a:lnSpc>
            </a:pPr>
            <a:r>
              <a:rPr lang="en-US" sz="2400" dirty="0" smtClean="0"/>
              <a:t>T5.2   </a:t>
            </a:r>
            <a:r>
              <a:rPr lang="en-US" sz="2400" dirty="0" smtClean="0"/>
              <a:t>Harmonization- </a:t>
            </a:r>
            <a:r>
              <a:rPr lang="en-US" sz="2400" dirty="0" smtClean="0"/>
              <a:t>Material and Component References T5.3     Harmonization - Cryogenic Safety Procedures</a:t>
            </a:r>
          </a:p>
          <a:p>
            <a:pPr algn="just">
              <a:lnSpc>
                <a:spcPts val="3300"/>
              </a:lnSpc>
            </a:pPr>
            <a:r>
              <a:rPr lang="en-US" sz="2400" dirty="0" smtClean="0"/>
              <a:t>T5.4	Requirements and conditions for developing 	prototypes  with  the industry </a:t>
            </a:r>
          </a:p>
        </p:txBody>
      </p:sp>
      <p:sp>
        <p:nvSpPr>
          <p:cNvPr id="15" name="TextBox 14"/>
          <p:cNvSpPr txBox="1"/>
          <p:nvPr/>
        </p:nvSpPr>
        <p:spPr>
          <a:xfrm>
            <a:off x="439770" y="836712"/>
            <a:ext cx="8380701" cy="523220"/>
          </a:xfrm>
          <a:prstGeom prst="rect">
            <a:avLst/>
          </a:prstGeom>
          <a:noFill/>
        </p:spPr>
        <p:txBody>
          <a:bodyPr wrap="square" rtlCol="0">
            <a:spAutoFit/>
          </a:bodyPr>
          <a:lstStyle/>
          <a:p>
            <a:pPr algn="ctr"/>
            <a:r>
              <a:rPr lang="it-IT" sz="2800" b="1" dirty="0" smtClean="0"/>
              <a:t>WP5 is organised in 4 Tasks </a:t>
            </a:r>
            <a:endParaRPr lang="en-US" sz="2800" dirty="0"/>
          </a:p>
        </p:txBody>
      </p:sp>
      <p:sp>
        <p:nvSpPr>
          <p:cNvPr id="4" name="TextBox 3"/>
          <p:cNvSpPr txBox="1"/>
          <p:nvPr/>
        </p:nvSpPr>
        <p:spPr>
          <a:xfrm>
            <a:off x="395536" y="3717032"/>
            <a:ext cx="8339773" cy="2831544"/>
          </a:xfrm>
          <a:prstGeom prst="rect">
            <a:avLst/>
          </a:prstGeom>
          <a:noFill/>
        </p:spPr>
        <p:txBody>
          <a:bodyPr wrap="square" rtlCol="0">
            <a:spAutoFit/>
          </a:bodyPr>
          <a:lstStyle/>
          <a:p>
            <a:pPr algn="just"/>
            <a:r>
              <a:rPr lang="it-IT" sz="2000" dirty="0" smtClean="0"/>
              <a:t>In the present Round table the specific objectives, activities and work  methodologies of task T5.1, T5.2 and T5.4 will be presented by the respective </a:t>
            </a:r>
            <a:r>
              <a:rPr lang="it-IT" sz="2000" dirty="0" smtClean="0"/>
              <a:t>AMICI Task leaders followed by a preliminary point of view of an industral partner, both being conveners of a 40 minutes discussion</a:t>
            </a:r>
            <a:r>
              <a:rPr lang="it-IT" dirty="0" smtClean="0"/>
              <a:t>. </a:t>
            </a:r>
          </a:p>
          <a:p>
            <a:pPr algn="just"/>
            <a:endParaRPr lang="it-IT" dirty="0" smtClean="0"/>
          </a:p>
          <a:p>
            <a:pPr algn="just"/>
            <a:r>
              <a:rPr lang="it-IT" sz="2000" dirty="0" smtClean="0"/>
              <a:t>For T5.1 </a:t>
            </a:r>
            <a:r>
              <a:rPr lang="it-IT" sz="2000" dirty="0" smtClean="0"/>
              <a:t> </a:t>
            </a:r>
            <a:r>
              <a:rPr lang="it-IT" sz="2000" b="1" dirty="0" smtClean="0"/>
              <a:t>Stèphane Berry(CEA) </a:t>
            </a:r>
            <a:r>
              <a:rPr lang="it-IT" sz="2000" dirty="0" smtClean="0"/>
              <a:t>and</a:t>
            </a:r>
            <a:r>
              <a:rPr lang="it-IT" sz="2000" b="1" dirty="0" smtClean="0"/>
              <a:t> </a:t>
            </a:r>
            <a:r>
              <a:rPr lang="it-IT" sz="2000" b="1" dirty="0" smtClean="0"/>
              <a:t>Eric Giguet </a:t>
            </a:r>
            <a:r>
              <a:rPr lang="it-IT" sz="2000" b="1" dirty="0" smtClean="0"/>
              <a:t>(</a:t>
            </a:r>
            <a:r>
              <a:rPr lang="it-IT" sz="2000" b="1" dirty="0" smtClean="0"/>
              <a:t>Alsyom)</a:t>
            </a:r>
          </a:p>
          <a:p>
            <a:pPr algn="just"/>
            <a:r>
              <a:rPr lang="it-IT" sz="2000" dirty="0" smtClean="0"/>
              <a:t>For T5.2 </a:t>
            </a:r>
            <a:r>
              <a:rPr lang="it-IT" sz="2000" b="1" dirty="0" smtClean="0"/>
              <a:t>Mohammed Fouaidy (CNRS) </a:t>
            </a:r>
            <a:r>
              <a:rPr lang="it-IT" sz="2000" dirty="0" smtClean="0"/>
              <a:t>and</a:t>
            </a:r>
            <a:r>
              <a:rPr lang="it-IT" sz="2000" b="1" dirty="0" smtClean="0"/>
              <a:t> </a:t>
            </a:r>
            <a:r>
              <a:rPr lang="de-DE" sz="2000" b="1" dirty="0" smtClean="0"/>
              <a:t>Bernd </a:t>
            </a:r>
            <a:r>
              <a:rPr lang="de-DE" sz="2000" b="1" dirty="0" smtClean="0"/>
              <a:t>Spaniol (Heraeus </a:t>
            </a:r>
            <a:r>
              <a:rPr lang="de-DE" sz="2000" b="1" dirty="0" smtClean="0"/>
              <a:t>	Deutschland 	GmbH </a:t>
            </a:r>
            <a:r>
              <a:rPr lang="de-DE" sz="2000" b="1" dirty="0" smtClean="0"/>
              <a:t>&amp; Co) </a:t>
            </a:r>
            <a:endParaRPr lang="de-DE" sz="2000" b="1" dirty="0" smtClean="0"/>
          </a:p>
          <a:p>
            <a:pPr algn="just"/>
            <a:r>
              <a:rPr lang="de-DE" sz="2000" dirty="0" smtClean="0"/>
              <a:t>For T5.4 </a:t>
            </a:r>
            <a:r>
              <a:rPr lang="it-IT" sz="2000" b="1" dirty="0" smtClean="0"/>
              <a:t>Paolo </a:t>
            </a:r>
            <a:r>
              <a:rPr lang="it-IT" sz="2000" b="1" dirty="0" smtClean="0"/>
              <a:t>Michelato (INFN) </a:t>
            </a:r>
            <a:r>
              <a:rPr lang="it-IT" sz="2000" dirty="0" smtClean="0"/>
              <a:t>and</a:t>
            </a:r>
            <a:r>
              <a:rPr lang="it-IT" sz="2000" b="1" dirty="0" smtClean="0"/>
              <a:t> </a:t>
            </a:r>
            <a:r>
              <a:rPr lang="de-DE" sz="2000" b="1" dirty="0" smtClean="0"/>
              <a:t> </a:t>
            </a:r>
            <a:r>
              <a:rPr lang="it-IT" sz="2000" b="1" dirty="0"/>
              <a:t>Giorgio Corniani (Ettore Zanon s.p.a</a:t>
            </a:r>
            <a:r>
              <a:rPr lang="it-IT" sz="2000" b="1" dirty="0" smtClean="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4"/>
          <p:cNvSpPr txBox="1"/>
          <p:nvPr/>
        </p:nvSpPr>
        <p:spPr>
          <a:xfrm>
            <a:off x="345644" y="1363048"/>
            <a:ext cx="8568952" cy="415498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US" sz="2200" dirty="0" smtClean="0"/>
              <a:t/>
            </a:r>
            <a:br>
              <a:rPr lang="en-US" sz="2200" dirty="0" smtClean="0"/>
            </a:br>
            <a:r>
              <a:rPr lang="en-US" sz="2200" dirty="0" smtClean="0"/>
              <a:t>1) We should like that Industries well understand the scopes and activities of the WP5 tasks </a:t>
            </a:r>
          </a:p>
          <a:p>
            <a:pPr algn="just"/>
            <a:r>
              <a:rPr lang="en-US" sz="2200" dirty="0" smtClean="0"/>
              <a:t/>
            </a:r>
            <a:br>
              <a:rPr lang="en-US" sz="2200" dirty="0" smtClean="0"/>
            </a:br>
            <a:r>
              <a:rPr lang="en-US" sz="2200" dirty="0" smtClean="0"/>
              <a:t>2) We hope to </a:t>
            </a:r>
            <a:r>
              <a:rPr lang="en-US" sz="2200" dirty="0" smtClean="0"/>
              <a:t>collect </a:t>
            </a:r>
            <a:r>
              <a:rPr lang="en-US" sz="2200" dirty="0" smtClean="0"/>
              <a:t>the interest of the industries in such activities </a:t>
            </a:r>
          </a:p>
          <a:p>
            <a:pPr algn="just"/>
            <a:r>
              <a:rPr lang="en-US" sz="2200" dirty="0" smtClean="0"/>
              <a:t/>
            </a:r>
            <a:br>
              <a:rPr lang="en-US" sz="2200" dirty="0" smtClean="0"/>
            </a:br>
            <a:r>
              <a:rPr lang="en-US" sz="2200" dirty="0" smtClean="0"/>
              <a:t>3) We strongly want establishing the basis for a collaborative work with industries  in next future</a:t>
            </a:r>
            <a:r>
              <a:rPr lang="it-IT" sz="2200" dirty="0" smtClean="0"/>
              <a:t>.</a:t>
            </a:r>
          </a:p>
          <a:p>
            <a:pPr algn="just"/>
            <a:endParaRPr lang="it-IT" sz="2200" dirty="0"/>
          </a:p>
          <a:p>
            <a:pPr algn="just"/>
            <a:r>
              <a:rPr lang="it-IT" sz="2200" dirty="0" smtClean="0"/>
              <a:t>We think that the </a:t>
            </a:r>
            <a:r>
              <a:rPr lang="it-IT" sz="2200" dirty="0"/>
              <a:t>f</a:t>
            </a:r>
            <a:r>
              <a:rPr lang="it-IT" sz="2200" dirty="0" smtClean="0"/>
              <a:t>ormation of working groups AMICI-industries</a:t>
            </a:r>
          </a:p>
          <a:p>
            <a:pPr algn="just"/>
            <a:r>
              <a:rPr lang="it-IT" sz="2200" dirty="0"/>
              <a:t>f</a:t>
            </a:r>
            <a:r>
              <a:rPr lang="it-IT" sz="2200" dirty="0" smtClean="0"/>
              <a:t>or studying the matter and proposing practical and feasible  collaborating models within next two years is the natural way for performing this work. </a:t>
            </a:r>
            <a:endParaRPr lang="en-US" sz="2200" dirty="0"/>
          </a:p>
        </p:txBody>
      </p:sp>
      <p:sp>
        <p:nvSpPr>
          <p:cNvPr id="4" name="TextBox 3"/>
          <p:cNvSpPr txBox="1"/>
          <p:nvPr/>
        </p:nvSpPr>
        <p:spPr>
          <a:xfrm>
            <a:off x="439770" y="836712"/>
            <a:ext cx="8380701" cy="523220"/>
          </a:xfrm>
          <a:prstGeom prst="rect">
            <a:avLst/>
          </a:prstGeom>
          <a:noFill/>
        </p:spPr>
        <p:txBody>
          <a:bodyPr wrap="square" rtlCol="0">
            <a:spAutoFit/>
          </a:bodyPr>
          <a:lstStyle/>
          <a:p>
            <a:pPr algn="ctr"/>
            <a:r>
              <a:rPr lang="it-IT" sz="2800" b="1" dirty="0" smtClean="0"/>
              <a:t>Expected outcomes of this Round Table</a:t>
            </a:r>
            <a:endParaRPr lang="en-US" sz="2800" dirty="0"/>
          </a:p>
        </p:txBody>
      </p:sp>
    </p:spTree>
    <p:extLst>
      <p:ext uri="{BB962C8B-B14F-4D97-AF65-F5344CB8AC3E}">
        <p14:creationId xmlns="" xmlns:p14="http://schemas.microsoft.com/office/powerpoint/2010/main" val="32006945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5"/>
          <p:cNvSpPr txBox="1"/>
          <p:nvPr/>
        </p:nvSpPr>
        <p:spPr>
          <a:xfrm>
            <a:off x="554663" y="1268760"/>
            <a:ext cx="8011624" cy="452431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2400" dirty="0" smtClean="0"/>
              <a:t>Any Task</a:t>
            </a:r>
          </a:p>
          <a:p>
            <a:endParaRPr lang="it-IT" sz="2400" dirty="0"/>
          </a:p>
          <a:p>
            <a:pPr algn="just"/>
            <a:r>
              <a:rPr lang="it-IT" sz="2400" b="1" dirty="0" smtClean="0"/>
              <a:t>AMICI Convener </a:t>
            </a:r>
            <a:r>
              <a:rPr lang="it-IT" sz="2400" dirty="0" smtClean="0"/>
              <a:t>: </a:t>
            </a:r>
            <a:r>
              <a:rPr lang="en-US" sz="2400" dirty="0" smtClean="0"/>
              <a:t> A speech of max </a:t>
            </a:r>
            <a:r>
              <a:rPr lang="en-US" sz="2400" b="1" dirty="0" smtClean="0"/>
              <a:t>10 minutes </a:t>
            </a:r>
            <a:r>
              <a:rPr lang="en-US" sz="2400" dirty="0" smtClean="0"/>
              <a:t>by the task leader presenting the objectives </a:t>
            </a:r>
            <a:r>
              <a:rPr lang="en-US" sz="2400" dirty="0"/>
              <a:t> </a:t>
            </a:r>
            <a:r>
              <a:rPr lang="en-US" sz="2400" dirty="0" smtClean="0"/>
              <a:t>of the task and envisaging the possible advantages for the industries.</a:t>
            </a:r>
          </a:p>
          <a:p>
            <a:pPr algn="just"/>
            <a:r>
              <a:rPr lang="en-US" sz="2400" dirty="0" smtClean="0"/>
              <a:t> </a:t>
            </a:r>
            <a:br>
              <a:rPr lang="en-US" sz="2400" dirty="0" smtClean="0"/>
            </a:br>
            <a:r>
              <a:rPr lang="en-US" sz="2400" b="1" dirty="0" smtClean="0"/>
              <a:t>Industrial Convener</a:t>
            </a:r>
            <a:r>
              <a:rPr lang="en-US" sz="2400" dirty="0" smtClean="0"/>
              <a:t>:  A speech of max </a:t>
            </a:r>
            <a:r>
              <a:rPr lang="en-US" sz="2400" b="1" dirty="0" smtClean="0"/>
              <a:t>10 minutes </a:t>
            </a:r>
            <a:r>
              <a:rPr lang="en-US" sz="2400" dirty="0" smtClean="0"/>
              <a:t>of the industrial speaker</a:t>
            </a:r>
            <a:r>
              <a:rPr lang="en-US" sz="2400" dirty="0"/>
              <a:t> </a:t>
            </a:r>
            <a:r>
              <a:rPr lang="en-US" sz="2400" dirty="0" smtClean="0"/>
              <a:t>stressing what the industries are expecting from AMICI  or how they see a collaboration with Technological  Infrastructures on the specific objectives of the task.</a:t>
            </a:r>
          </a:p>
          <a:p>
            <a:pPr algn="just"/>
            <a:r>
              <a:rPr lang="en-US" sz="2400" dirty="0" smtClean="0"/>
              <a:t> </a:t>
            </a:r>
            <a:br>
              <a:rPr lang="en-US" sz="2400" dirty="0" smtClean="0"/>
            </a:br>
            <a:r>
              <a:rPr lang="en-US" sz="2400" b="1" dirty="0" smtClean="0"/>
              <a:t>Discussion</a:t>
            </a:r>
            <a:r>
              <a:rPr lang="en-US" sz="2400" dirty="0" smtClean="0"/>
              <a:t>. Minimum </a:t>
            </a:r>
            <a:r>
              <a:rPr lang="en-US" sz="2400" b="1" dirty="0" smtClean="0"/>
              <a:t>20 minutes </a:t>
            </a:r>
            <a:r>
              <a:rPr lang="en-US" sz="2400" dirty="0" smtClean="0"/>
              <a:t>dedicated to the discussion</a:t>
            </a:r>
          </a:p>
        </p:txBody>
      </p:sp>
      <p:sp>
        <p:nvSpPr>
          <p:cNvPr id="3" name="TextBox 2"/>
          <p:cNvSpPr txBox="1"/>
          <p:nvPr/>
        </p:nvSpPr>
        <p:spPr>
          <a:xfrm>
            <a:off x="439770" y="745540"/>
            <a:ext cx="8380701" cy="523220"/>
          </a:xfrm>
          <a:prstGeom prst="rect">
            <a:avLst/>
          </a:prstGeom>
          <a:noFill/>
        </p:spPr>
        <p:txBody>
          <a:bodyPr wrap="square" rtlCol="0">
            <a:spAutoFit/>
          </a:bodyPr>
          <a:lstStyle/>
          <a:p>
            <a:pPr algn="ctr"/>
            <a:r>
              <a:rPr lang="it-IT" sz="2800" b="1" dirty="0" smtClean="0"/>
              <a:t>Format of this Round Table</a:t>
            </a:r>
            <a:endParaRPr lang="en-US" sz="2800" dirty="0"/>
          </a:p>
        </p:txBody>
      </p:sp>
    </p:spTree>
    <p:extLst>
      <p:ext uri="{BB962C8B-B14F-4D97-AF65-F5344CB8AC3E}">
        <p14:creationId xmlns="" xmlns:p14="http://schemas.microsoft.com/office/powerpoint/2010/main" val="355281298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1560</TotalTime>
  <Words>355</Words>
  <Application>Microsoft Office PowerPoint</Application>
  <PresentationFormat>On-screen Show (4:3)</PresentationFormat>
  <Paragraphs>36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Tema di Office</vt:lpstr>
      <vt:lpstr>Slide 1</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farinon</dc:creator>
  <cp:lastModifiedBy>Fabbric</cp:lastModifiedBy>
  <cp:revision>83</cp:revision>
  <cp:lastPrinted>2017-01-16T17:13:32Z</cp:lastPrinted>
  <dcterms:created xsi:type="dcterms:W3CDTF">2017-01-14T09:37:04Z</dcterms:created>
  <dcterms:modified xsi:type="dcterms:W3CDTF">2017-04-19T04:44:42Z</dcterms:modified>
</cp:coreProperties>
</file>