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33"/>
  </p:notesMasterIdLst>
  <p:handoutMasterIdLst>
    <p:handoutMasterId r:id="rId34"/>
  </p:handoutMasterIdLst>
  <p:sldIdLst>
    <p:sldId id="334" r:id="rId2"/>
    <p:sldId id="325" r:id="rId3"/>
    <p:sldId id="326" r:id="rId4"/>
    <p:sldId id="328" r:id="rId5"/>
    <p:sldId id="292" r:id="rId6"/>
    <p:sldId id="312" r:id="rId7"/>
    <p:sldId id="330" r:id="rId8"/>
    <p:sldId id="339" r:id="rId9"/>
    <p:sldId id="317" r:id="rId10"/>
    <p:sldId id="322" r:id="rId11"/>
    <p:sldId id="335" r:id="rId12"/>
    <p:sldId id="340" r:id="rId13"/>
    <p:sldId id="341" r:id="rId14"/>
    <p:sldId id="342" r:id="rId15"/>
    <p:sldId id="345" r:id="rId16"/>
    <p:sldId id="343" r:id="rId17"/>
    <p:sldId id="344" r:id="rId18"/>
    <p:sldId id="336" r:id="rId19"/>
    <p:sldId id="346" r:id="rId20"/>
    <p:sldId id="347" r:id="rId21"/>
    <p:sldId id="337" r:id="rId22"/>
    <p:sldId id="348" r:id="rId23"/>
    <p:sldId id="349" r:id="rId24"/>
    <p:sldId id="338" r:id="rId25"/>
    <p:sldId id="352" r:id="rId26"/>
    <p:sldId id="353" r:id="rId27"/>
    <p:sldId id="354" r:id="rId28"/>
    <p:sldId id="350" r:id="rId29"/>
    <p:sldId id="351" r:id="rId30"/>
    <p:sldId id="323" r:id="rId31"/>
    <p:sldId id="28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8E8E"/>
    <a:srgbClr val="12FCFF"/>
    <a:srgbClr val="3B6CFF"/>
    <a:srgbClr val="FF000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2" autoAdjust="0"/>
    <p:restoredTop sz="94683" autoAdjust="0"/>
  </p:normalViewPr>
  <p:slideViewPr>
    <p:cSldViewPr>
      <p:cViewPr>
        <p:scale>
          <a:sx n="103" d="100"/>
          <a:sy n="103" d="100"/>
        </p:scale>
        <p:origin x="7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DC7D4-DCBE-4CDB-B647-E2E43985EBE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it-IT"/>
        </a:p>
      </dgm:t>
    </dgm:pt>
    <dgm:pt modelId="{E8D08254-448F-48DA-B6A7-B57BA8119157}">
      <dgm:prSet phldrT="[Text]" custT="1"/>
      <dgm:spPr/>
      <dgm:t>
        <a:bodyPr/>
        <a:lstStyle/>
        <a:p>
          <a:r>
            <a:rPr lang="it-IT" sz="1500" b="1" dirty="0" smtClean="0">
              <a:solidFill>
                <a:schemeClr val="bg2"/>
              </a:solidFill>
            </a:rPr>
            <a:t>High aspect ratio (L/</a:t>
          </a:r>
          <a:r>
            <a:rPr lang="ru-RU" sz="1500" b="1" dirty="0" smtClean="0">
              <a:solidFill>
                <a:schemeClr val="bg2"/>
              </a:solidFill>
              <a:cs typeface="Tahoma" pitchFamily="34" charset="0"/>
            </a:rPr>
            <a:t>Ф</a:t>
          </a:r>
          <a:r>
            <a:rPr lang="it-IT" sz="1500" b="1" dirty="0" smtClean="0">
              <a:solidFill>
                <a:schemeClr val="bg2"/>
              </a:solidFill>
              <a:cs typeface="Tahoma" pitchFamily="34" charset="0"/>
            </a:rPr>
            <a:t>) </a:t>
          </a:r>
          <a:r>
            <a:rPr lang="it-IT" sz="1500" b="1" dirty="0" smtClean="0">
              <a:solidFill>
                <a:schemeClr val="bg2"/>
              </a:solidFill>
              <a:cs typeface="Tahoma" pitchFamily="34" charset="0"/>
              <a:sym typeface="Symbol" pitchFamily="18" charset="2"/>
            </a:rPr>
            <a:t>1D </a:t>
          </a:r>
          <a:r>
            <a:rPr lang="it-IT" sz="1500" b="1" dirty="0" err="1" smtClean="0">
              <a:solidFill>
                <a:schemeClr val="bg2"/>
              </a:solidFill>
              <a:cs typeface="Tahoma" pitchFamily="34" charset="0"/>
              <a:sym typeface="Symbol" pitchFamily="18" charset="2"/>
            </a:rPr>
            <a:t>structure</a:t>
          </a:r>
          <a:endParaRPr lang="it-IT" sz="1500" b="1" dirty="0">
            <a:solidFill>
              <a:schemeClr val="bg2"/>
            </a:solidFill>
          </a:endParaRPr>
        </a:p>
      </dgm:t>
    </dgm:pt>
    <dgm:pt modelId="{DBE92D36-5462-46D6-9992-0CC7BA4C0A73}" type="parTrans" cxnId="{CD0A87EC-93C0-4CCE-8470-15287CBE3A4A}">
      <dgm:prSet/>
      <dgm:spPr/>
      <dgm:t>
        <a:bodyPr/>
        <a:lstStyle/>
        <a:p>
          <a:endParaRPr lang="it-IT" b="0"/>
        </a:p>
      </dgm:t>
    </dgm:pt>
    <dgm:pt modelId="{F90A9F42-FE97-47C6-BC8E-41005925E6A3}" type="sibTrans" cxnId="{CD0A87EC-93C0-4CCE-8470-15287CBE3A4A}">
      <dgm:prSet/>
      <dgm:spPr/>
      <dgm:t>
        <a:bodyPr/>
        <a:lstStyle/>
        <a:p>
          <a:endParaRPr lang="it-IT" b="0"/>
        </a:p>
      </dgm:t>
    </dgm:pt>
    <dgm:pt modelId="{C7DA9A8B-C1BE-4E71-B5E0-4F6567390806}">
      <dgm:prSet phldrT="[Text]" custT="1"/>
      <dgm:spPr>
        <a:solidFill>
          <a:srgbClr val="FF00FF"/>
        </a:solidFill>
      </dgm:spPr>
      <dgm:t>
        <a:bodyPr/>
        <a:lstStyle/>
        <a:p>
          <a:pPr rtl="0"/>
          <a:r>
            <a:rPr lang="en-US" sz="1500" b="1" dirty="0" smtClean="0">
              <a:solidFill>
                <a:schemeClr val="bg2"/>
              </a:solidFill>
            </a:rPr>
            <a:t>High current density (</a:t>
          </a:r>
        </a:p>
        <a:p>
          <a:pPr rtl="0"/>
          <a:r>
            <a:rPr lang="en-US" sz="1500" b="1" dirty="0" smtClean="0">
              <a:solidFill>
                <a:schemeClr val="bg2"/>
              </a:solidFill>
            </a:rPr>
            <a:t>~ 10</a:t>
          </a:r>
          <a:r>
            <a:rPr lang="en-US" sz="1500" b="1" baseline="30000" dirty="0" smtClean="0">
              <a:solidFill>
                <a:schemeClr val="bg2"/>
              </a:solidFill>
            </a:rPr>
            <a:t>9</a:t>
          </a:r>
          <a:r>
            <a:rPr lang="en-US" sz="1500" b="1" dirty="0" smtClean="0">
              <a:solidFill>
                <a:schemeClr val="bg2"/>
              </a:solidFill>
            </a:rPr>
            <a:t> A/cm</a:t>
          </a:r>
          <a:r>
            <a:rPr lang="en-US" sz="1500" b="1" baseline="30000" dirty="0" smtClean="0">
              <a:solidFill>
                <a:schemeClr val="bg2"/>
              </a:solidFill>
            </a:rPr>
            <a:t>2</a:t>
          </a:r>
          <a:r>
            <a:rPr lang="en-US" sz="1500" b="1" dirty="0" smtClean="0">
              <a:solidFill>
                <a:schemeClr val="bg2"/>
              </a:solidFill>
            </a:rPr>
            <a:t>) more than cupper!</a:t>
          </a:r>
        </a:p>
        <a:p>
          <a:pPr rtl="0"/>
          <a:r>
            <a:rPr lang="en-US" sz="1500" b="1" dirty="0" smtClean="0">
              <a:solidFill>
                <a:schemeClr val="bg2"/>
              </a:solidFill>
            </a:rPr>
            <a:t>No Joule effect!!!</a:t>
          </a:r>
          <a:endParaRPr lang="it-IT" sz="1500" b="1" dirty="0" smtClean="0">
            <a:solidFill>
              <a:schemeClr val="bg2"/>
            </a:solidFill>
          </a:endParaRPr>
        </a:p>
      </dgm:t>
    </dgm:pt>
    <dgm:pt modelId="{46DAABAD-DBAA-4814-AE28-4E2EF867D6C9}" type="parTrans" cxnId="{5F82CB6B-7C3D-4E09-BE89-3E3032404707}">
      <dgm:prSet/>
      <dgm:spPr/>
      <dgm:t>
        <a:bodyPr/>
        <a:lstStyle/>
        <a:p>
          <a:endParaRPr lang="it-IT" b="0"/>
        </a:p>
      </dgm:t>
    </dgm:pt>
    <dgm:pt modelId="{9C26466A-2644-443B-8FC7-942D7D3B085E}" type="sibTrans" cxnId="{5F82CB6B-7C3D-4E09-BE89-3E3032404707}">
      <dgm:prSet/>
      <dgm:spPr/>
      <dgm:t>
        <a:bodyPr/>
        <a:lstStyle/>
        <a:p>
          <a:endParaRPr lang="it-IT" b="0"/>
        </a:p>
      </dgm:t>
    </dgm:pt>
    <dgm:pt modelId="{39351093-21B6-4300-A4EA-3EC8AD2079B3}">
      <dgm:prSet phldrT="[Text]" custT="1"/>
      <dgm:spPr>
        <a:solidFill>
          <a:schemeClr val="accent6"/>
        </a:solidFill>
      </dgm:spPr>
      <dgm:t>
        <a:bodyPr/>
        <a:lstStyle/>
        <a:p>
          <a:r>
            <a:rPr lang="it-IT" sz="1500" b="1" dirty="0" err="1" smtClean="0">
              <a:solidFill>
                <a:schemeClr val="bg2"/>
              </a:solidFill>
            </a:rPr>
            <a:t>It</a:t>
          </a:r>
          <a:r>
            <a:rPr lang="it-IT" sz="1500" b="1" dirty="0" smtClean="0">
              <a:solidFill>
                <a:schemeClr val="bg2"/>
              </a:solidFill>
            </a:rPr>
            <a:t> </a:t>
          </a:r>
          <a:r>
            <a:rPr lang="it-IT" sz="1500" b="1" dirty="0" err="1" smtClean="0">
              <a:solidFill>
                <a:schemeClr val="bg2"/>
              </a:solidFill>
            </a:rPr>
            <a:t>is</a:t>
          </a:r>
          <a:r>
            <a:rPr lang="it-IT" sz="1500" b="1" dirty="0" smtClean="0">
              <a:solidFill>
                <a:schemeClr val="bg2"/>
              </a:solidFill>
            </a:rPr>
            <a:t> 50000 </a:t>
          </a:r>
          <a:r>
            <a:rPr lang="it-IT" sz="1500" b="1" dirty="0" err="1" smtClean="0">
              <a:solidFill>
                <a:schemeClr val="bg2"/>
              </a:solidFill>
            </a:rPr>
            <a:t>times</a:t>
          </a:r>
          <a:r>
            <a:rPr lang="it-IT" sz="1500" b="1" dirty="0" smtClean="0">
              <a:solidFill>
                <a:schemeClr val="bg2"/>
              </a:solidFill>
            </a:rPr>
            <a:t> </a:t>
          </a:r>
          <a:r>
            <a:rPr lang="it-IT" sz="1500" b="1" dirty="0" err="1" smtClean="0">
              <a:solidFill>
                <a:schemeClr val="bg2"/>
              </a:solidFill>
            </a:rPr>
            <a:t>smaller</a:t>
          </a:r>
          <a:r>
            <a:rPr lang="it-IT" sz="1500" b="1" dirty="0" smtClean="0">
              <a:solidFill>
                <a:schemeClr val="bg2"/>
              </a:solidFill>
            </a:rPr>
            <a:t> </a:t>
          </a:r>
          <a:r>
            <a:rPr lang="it-IT" sz="1500" b="1" dirty="0" err="1" smtClean="0">
              <a:solidFill>
                <a:schemeClr val="bg2"/>
              </a:solidFill>
            </a:rPr>
            <a:t>than</a:t>
          </a:r>
          <a:r>
            <a:rPr lang="it-IT" sz="1500" b="1" dirty="0" smtClean="0">
              <a:solidFill>
                <a:schemeClr val="bg2"/>
              </a:solidFill>
            </a:rPr>
            <a:t>  </a:t>
          </a:r>
          <a:r>
            <a:rPr lang="it-IT" sz="1500" b="1" dirty="0" err="1" smtClean="0">
              <a:solidFill>
                <a:schemeClr val="bg2"/>
              </a:solidFill>
            </a:rPr>
            <a:t>an</a:t>
          </a:r>
          <a:r>
            <a:rPr lang="it-IT" sz="1500" b="1" dirty="0" smtClean="0">
              <a:solidFill>
                <a:schemeClr val="bg2"/>
              </a:solidFill>
            </a:rPr>
            <a:t> </a:t>
          </a:r>
          <a:r>
            <a:rPr lang="it-IT" sz="1500" b="1" dirty="0" err="1" smtClean="0">
              <a:solidFill>
                <a:schemeClr val="bg2"/>
              </a:solidFill>
            </a:rPr>
            <a:t>human</a:t>
          </a:r>
          <a:r>
            <a:rPr lang="it-IT" sz="1500" b="1" dirty="0" smtClean="0">
              <a:solidFill>
                <a:schemeClr val="bg2"/>
              </a:solidFill>
            </a:rPr>
            <a:t> </a:t>
          </a:r>
          <a:r>
            <a:rPr lang="it-IT" sz="1500" b="1" dirty="0" err="1" smtClean="0">
              <a:solidFill>
                <a:schemeClr val="bg2"/>
              </a:solidFill>
            </a:rPr>
            <a:t>hair</a:t>
          </a:r>
          <a:endParaRPr lang="it-IT" sz="1500" b="1" dirty="0" smtClean="0">
            <a:solidFill>
              <a:schemeClr val="bg2"/>
            </a:solidFill>
          </a:endParaRPr>
        </a:p>
      </dgm:t>
    </dgm:pt>
    <dgm:pt modelId="{8ACC3C43-3D38-4256-8661-4670D30F10E8}" type="parTrans" cxnId="{05A78480-535F-4480-B8E2-6513B18A5528}">
      <dgm:prSet/>
      <dgm:spPr/>
      <dgm:t>
        <a:bodyPr/>
        <a:lstStyle/>
        <a:p>
          <a:endParaRPr lang="it-IT" b="0"/>
        </a:p>
      </dgm:t>
    </dgm:pt>
    <dgm:pt modelId="{018E4C4D-4281-4EDE-9E71-AE683ACF87F0}" type="sibTrans" cxnId="{05A78480-535F-4480-B8E2-6513B18A5528}">
      <dgm:prSet/>
      <dgm:spPr/>
      <dgm:t>
        <a:bodyPr/>
        <a:lstStyle/>
        <a:p>
          <a:endParaRPr lang="it-IT" b="0"/>
        </a:p>
      </dgm:t>
    </dgm:pt>
    <dgm:pt modelId="{83029BCE-1F99-41DD-AEC4-D8F380A8B70F}">
      <dgm:prSet phldrT="[Text]" custT="1"/>
      <dgm:spPr>
        <a:solidFill>
          <a:srgbClr val="66FF33"/>
        </a:solidFill>
      </dgm:spPr>
      <dgm:t>
        <a:bodyPr/>
        <a:lstStyle/>
        <a:p>
          <a:r>
            <a:rPr lang="en-US" sz="1500" b="1" dirty="0" smtClean="0">
              <a:solidFill>
                <a:schemeClr val="bg2"/>
              </a:solidFill>
            </a:rPr>
            <a:t>High Young ‘s Modulus</a:t>
          </a:r>
          <a:r>
            <a:rPr lang="en-US" sz="1500" b="1" i="1" dirty="0" smtClean="0">
              <a:solidFill>
                <a:schemeClr val="bg2"/>
              </a:solidFill>
            </a:rPr>
            <a:t> </a:t>
          </a:r>
          <a:r>
            <a:rPr lang="en-US" sz="1500" b="1" dirty="0" smtClean="0">
              <a:solidFill>
                <a:schemeClr val="bg2"/>
              </a:solidFill>
            </a:rPr>
            <a:t>(around 1 </a:t>
          </a:r>
          <a:r>
            <a:rPr lang="en-US" sz="1500" b="1" dirty="0" err="1" smtClean="0">
              <a:solidFill>
                <a:schemeClr val="bg2"/>
              </a:solidFill>
            </a:rPr>
            <a:t>Tpa</a:t>
          </a:r>
          <a:r>
            <a:rPr lang="en-US" sz="1500" b="1" dirty="0" smtClean="0">
              <a:solidFill>
                <a:schemeClr val="bg2"/>
              </a:solidFill>
            </a:rPr>
            <a:t>) </a:t>
          </a:r>
        </a:p>
        <a:p>
          <a:r>
            <a:rPr lang="en-US" sz="1500" b="1" dirty="0" smtClean="0">
              <a:solidFill>
                <a:schemeClr val="bg2"/>
              </a:solidFill>
            </a:rPr>
            <a:t>High Tensile </a:t>
          </a:r>
          <a:r>
            <a:rPr lang="en-US" sz="1500" b="1" dirty="0" err="1" smtClean="0">
              <a:solidFill>
                <a:schemeClr val="bg2"/>
              </a:solidFill>
            </a:rPr>
            <a:t>Strenght</a:t>
          </a:r>
          <a:r>
            <a:rPr lang="en-US" sz="1500" b="1" dirty="0" smtClean="0">
              <a:solidFill>
                <a:schemeClr val="bg2"/>
              </a:solidFill>
            </a:rPr>
            <a:t> (90 - 150 </a:t>
          </a:r>
          <a:r>
            <a:rPr lang="en-US" sz="1500" b="1" dirty="0" err="1" smtClean="0">
              <a:solidFill>
                <a:schemeClr val="bg2"/>
              </a:solidFill>
            </a:rPr>
            <a:t>Gpa</a:t>
          </a:r>
          <a:r>
            <a:rPr lang="en-US" sz="1500" b="1" dirty="0" smtClean="0">
              <a:solidFill>
                <a:schemeClr val="bg2"/>
              </a:solidFill>
            </a:rPr>
            <a:t>).</a:t>
          </a:r>
          <a:endParaRPr lang="it-IT" sz="1500" b="1" dirty="0" smtClean="0">
            <a:solidFill>
              <a:schemeClr val="bg2"/>
            </a:solidFill>
          </a:endParaRPr>
        </a:p>
      </dgm:t>
    </dgm:pt>
    <dgm:pt modelId="{40E6844F-729A-4DEA-9EB2-DDB3749CECA0}" type="parTrans" cxnId="{539554D9-B79D-463E-A54F-6D37042CB5DD}">
      <dgm:prSet/>
      <dgm:spPr/>
      <dgm:t>
        <a:bodyPr/>
        <a:lstStyle/>
        <a:p>
          <a:endParaRPr lang="it-IT" b="0"/>
        </a:p>
      </dgm:t>
    </dgm:pt>
    <dgm:pt modelId="{2EAF6BB6-1D23-44E4-AE0D-AA027CC30E5E}" type="sibTrans" cxnId="{539554D9-B79D-463E-A54F-6D37042CB5DD}">
      <dgm:prSet/>
      <dgm:spPr/>
      <dgm:t>
        <a:bodyPr/>
        <a:lstStyle/>
        <a:p>
          <a:endParaRPr lang="it-IT" b="0"/>
        </a:p>
      </dgm:t>
    </dgm:pt>
    <dgm:pt modelId="{21AEC1A0-42B6-4412-8143-7DCA5711EC9F}">
      <dgm:prSet custT="1"/>
      <dgm:spPr>
        <a:solidFill>
          <a:schemeClr val="tx2"/>
        </a:solidFill>
      </dgm:spPr>
      <dgm:t>
        <a:bodyPr/>
        <a:lstStyle/>
        <a:p>
          <a:pPr algn="ctr" rtl="0"/>
          <a:r>
            <a:rPr lang="en-US" sz="1500" b="1" dirty="0" smtClean="0">
              <a:solidFill>
                <a:schemeClr val="bg2"/>
              </a:solidFill>
            </a:rPr>
            <a:t>High thermal conductivity at room temperature (1800-6000W/m*K).</a:t>
          </a:r>
        </a:p>
      </dgm:t>
    </dgm:pt>
    <dgm:pt modelId="{7B5E5FC2-71BB-40CE-A5BD-3E1AFEC29FCD}" type="parTrans" cxnId="{91FEA2CD-DE8E-43B8-9F34-492C3D1F4D27}">
      <dgm:prSet/>
      <dgm:spPr/>
      <dgm:t>
        <a:bodyPr/>
        <a:lstStyle/>
        <a:p>
          <a:endParaRPr lang="it-IT"/>
        </a:p>
      </dgm:t>
    </dgm:pt>
    <dgm:pt modelId="{8B0B30E1-CDA6-4629-A82C-613CCE761E3D}" type="sibTrans" cxnId="{91FEA2CD-DE8E-43B8-9F34-492C3D1F4D27}">
      <dgm:prSet/>
      <dgm:spPr/>
      <dgm:t>
        <a:bodyPr/>
        <a:lstStyle/>
        <a:p>
          <a:endParaRPr lang="it-IT"/>
        </a:p>
      </dgm:t>
    </dgm:pt>
    <dgm:pt modelId="{A140C9BD-E497-429A-8B5C-614B7E5D276E}" type="pres">
      <dgm:prSet presAssocID="{14EDC7D4-DCBE-4CDB-B647-E2E43985EBE6}" presName="cycle" presStyleCnt="0">
        <dgm:presLayoutVars>
          <dgm:dir/>
          <dgm:resizeHandles val="exact"/>
        </dgm:presLayoutVars>
      </dgm:prSet>
      <dgm:spPr/>
      <dgm:t>
        <a:bodyPr/>
        <a:lstStyle/>
        <a:p>
          <a:endParaRPr lang="it-IT"/>
        </a:p>
      </dgm:t>
    </dgm:pt>
    <dgm:pt modelId="{7C43CA8E-D383-4AE6-8903-3C02D43ADE45}" type="pres">
      <dgm:prSet presAssocID="{E8D08254-448F-48DA-B6A7-B57BA8119157}" presName="node" presStyleLbl="node1" presStyleIdx="0" presStyleCnt="5" custScaleX="120578" custScaleY="100382" custRadScaleRad="102740" custRadScaleInc="-3655">
        <dgm:presLayoutVars>
          <dgm:bulletEnabled val="1"/>
        </dgm:presLayoutVars>
      </dgm:prSet>
      <dgm:spPr/>
      <dgm:t>
        <a:bodyPr/>
        <a:lstStyle/>
        <a:p>
          <a:endParaRPr lang="it-IT"/>
        </a:p>
      </dgm:t>
    </dgm:pt>
    <dgm:pt modelId="{B4F4ECEB-888E-4343-99DA-7563752B76D0}" type="pres">
      <dgm:prSet presAssocID="{E8D08254-448F-48DA-B6A7-B57BA8119157}" presName="spNode" presStyleCnt="0"/>
      <dgm:spPr/>
    </dgm:pt>
    <dgm:pt modelId="{5A3E46D3-01F3-4AC2-851D-EE68BFB6DE33}" type="pres">
      <dgm:prSet presAssocID="{F90A9F42-FE97-47C6-BC8E-41005925E6A3}" presName="sibTrans" presStyleLbl="sibTrans1D1" presStyleIdx="0" presStyleCnt="5"/>
      <dgm:spPr/>
      <dgm:t>
        <a:bodyPr/>
        <a:lstStyle/>
        <a:p>
          <a:endParaRPr lang="it-IT"/>
        </a:p>
      </dgm:t>
    </dgm:pt>
    <dgm:pt modelId="{CCD162F4-2CE0-48C9-AE4C-940EE728B218}" type="pres">
      <dgm:prSet presAssocID="{C7DA9A8B-C1BE-4E71-B5E0-4F6567390806}" presName="node" presStyleLbl="node1" presStyleIdx="1" presStyleCnt="5" custScaleX="132427" custScaleY="103498" custRadScaleRad="108092" custRadScaleInc="-2447">
        <dgm:presLayoutVars>
          <dgm:bulletEnabled val="1"/>
        </dgm:presLayoutVars>
      </dgm:prSet>
      <dgm:spPr/>
      <dgm:t>
        <a:bodyPr/>
        <a:lstStyle/>
        <a:p>
          <a:endParaRPr lang="it-IT"/>
        </a:p>
      </dgm:t>
    </dgm:pt>
    <dgm:pt modelId="{75B8FAF7-51E3-4AC3-8A88-82BC9D61373C}" type="pres">
      <dgm:prSet presAssocID="{C7DA9A8B-C1BE-4E71-B5E0-4F6567390806}" presName="spNode" presStyleCnt="0"/>
      <dgm:spPr/>
    </dgm:pt>
    <dgm:pt modelId="{4D71C59C-1DF7-451F-B366-10A127C2D430}" type="pres">
      <dgm:prSet presAssocID="{9C26466A-2644-443B-8FC7-942D7D3B085E}" presName="sibTrans" presStyleLbl="sibTrans1D1" presStyleIdx="1" presStyleCnt="5"/>
      <dgm:spPr/>
      <dgm:t>
        <a:bodyPr/>
        <a:lstStyle/>
        <a:p>
          <a:endParaRPr lang="it-IT"/>
        </a:p>
      </dgm:t>
    </dgm:pt>
    <dgm:pt modelId="{08FE42E3-7FDA-4BC2-92B8-D491A3E5FBF1}" type="pres">
      <dgm:prSet presAssocID="{21AEC1A0-42B6-4412-8143-7DCA5711EC9F}" presName="node" presStyleLbl="node1" presStyleIdx="2" presStyleCnt="5" custScaleX="134043" custScaleY="120211" custRadScaleRad="109847" custRadScaleInc="-62319">
        <dgm:presLayoutVars>
          <dgm:bulletEnabled val="1"/>
        </dgm:presLayoutVars>
      </dgm:prSet>
      <dgm:spPr/>
      <dgm:t>
        <a:bodyPr/>
        <a:lstStyle/>
        <a:p>
          <a:endParaRPr lang="it-IT"/>
        </a:p>
      </dgm:t>
    </dgm:pt>
    <dgm:pt modelId="{B82B447E-96BD-4DDE-AA4F-748F4E3F5619}" type="pres">
      <dgm:prSet presAssocID="{21AEC1A0-42B6-4412-8143-7DCA5711EC9F}" presName="spNode" presStyleCnt="0"/>
      <dgm:spPr/>
    </dgm:pt>
    <dgm:pt modelId="{54382561-A077-4764-8969-27D129CFF2B6}" type="pres">
      <dgm:prSet presAssocID="{8B0B30E1-CDA6-4629-A82C-613CCE761E3D}" presName="sibTrans" presStyleLbl="sibTrans1D1" presStyleIdx="2" presStyleCnt="5"/>
      <dgm:spPr/>
      <dgm:t>
        <a:bodyPr/>
        <a:lstStyle/>
        <a:p>
          <a:endParaRPr lang="it-IT"/>
        </a:p>
      </dgm:t>
    </dgm:pt>
    <dgm:pt modelId="{26363AA3-11FB-4771-8260-60C3D4657E2D}" type="pres">
      <dgm:prSet presAssocID="{39351093-21B6-4300-A4EA-3EC8AD2079B3}" presName="node" presStyleLbl="node1" presStyleIdx="3" presStyleCnt="5" custScaleX="113001" custRadScaleRad="111824" custRadScaleInc="60107">
        <dgm:presLayoutVars>
          <dgm:bulletEnabled val="1"/>
        </dgm:presLayoutVars>
      </dgm:prSet>
      <dgm:spPr/>
      <dgm:t>
        <a:bodyPr/>
        <a:lstStyle/>
        <a:p>
          <a:endParaRPr lang="it-IT"/>
        </a:p>
      </dgm:t>
    </dgm:pt>
    <dgm:pt modelId="{62C527EC-9988-4DAF-99FE-C5647CB3DF36}" type="pres">
      <dgm:prSet presAssocID="{39351093-21B6-4300-A4EA-3EC8AD2079B3}" presName="spNode" presStyleCnt="0"/>
      <dgm:spPr/>
    </dgm:pt>
    <dgm:pt modelId="{D36FFBA4-F8D8-4FD3-BC4C-3FFCA4DD6C24}" type="pres">
      <dgm:prSet presAssocID="{018E4C4D-4281-4EDE-9E71-AE683ACF87F0}" presName="sibTrans" presStyleLbl="sibTrans1D1" presStyleIdx="3" presStyleCnt="5"/>
      <dgm:spPr/>
      <dgm:t>
        <a:bodyPr/>
        <a:lstStyle/>
        <a:p>
          <a:endParaRPr lang="it-IT"/>
        </a:p>
      </dgm:t>
    </dgm:pt>
    <dgm:pt modelId="{FB7A7088-18AB-446F-B680-4083C684C4F0}" type="pres">
      <dgm:prSet presAssocID="{83029BCE-1F99-41DD-AEC4-D8F380A8B70F}" presName="node" presStyleLbl="node1" presStyleIdx="4" presStyleCnt="5" custScaleX="132618" custScaleY="120987" custRadScaleRad="112218" custRadScaleInc="-2339">
        <dgm:presLayoutVars>
          <dgm:bulletEnabled val="1"/>
        </dgm:presLayoutVars>
      </dgm:prSet>
      <dgm:spPr/>
      <dgm:t>
        <a:bodyPr/>
        <a:lstStyle/>
        <a:p>
          <a:endParaRPr lang="it-IT"/>
        </a:p>
      </dgm:t>
    </dgm:pt>
    <dgm:pt modelId="{0100BF9B-E665-446A-B8C5-BEF4891D53A9}" type="pres">
      <dgm:prSet presAssocID="{83029BCE-1F99-41DD-AEC4-D8F380A8B70F}" presName="spNode" presStyleCnt="0"/>
      <dgm:spPr/>
    </dgm:pt>
    <dgm:pt modelId="{93AE5767-656E-47ED-9FD4-C6AF300257F3}" type="pres">
      <dgm:prSet presAssocID="{2EAF6BB6-1D23-44E4-AE0D-AA027CC30E5E}" presName="sibTrans" presStyleLbl="sibTrans1D1" presStyleIdx="4" presStyleCnt="5"/>
      <dgm:spPr/>
      <dgm:t>
        <a:bodyPr/>
        <a:lstStyle/>
        <a:p>
          <a:endParaRPr lang="it-IT"/>
        </a:p>
      </dgm:t>
    </dgm:pt>
  </dgm:ptLst>
  <dgm:cxnLst>
    <dgm:cxn modelId="{CD0A87EC-93C0-4CCE-8470-15287CBE3A4A}" srcId="{14EDC7D4-DCBE-4CDB-B647-E2E43985EBE6}" destId="{E8D08254-448F-48DA-B6A7-B57BA8119157}" srcOrd="0" destOrd="0" parTransId="{DBE92D36-5462-46D6-9992-0CC7BA4C0A73}" sibTransId="{F90A9F42-FE97-47C6-BC8E-41005925E6A3}"/>
    <dgm:cxn modelId="{91FEA2CD-DE8E-43B8-9F34-492C3D1F4D27}" srcId="{14EDC7D4-DCBE-4CDB-B647-E2E43985EBE6}" destId="{21AEC1A0-42B6-4412-8143-7DCA5711EC9F}" srcOrd="2" destOrd="0" parTransId="{7B5E5FC2-71BB-40CE-A5BD-3E1AFEC29FCD}" sibTransId="{8B0B30E1-CDA6-4629-A82C-613CCE761E3D}"/>
    <dgm:cxn modelId="{E2B6AA4D-8F0B-B34A-BB4A-C1708943CB54}" type="presOf" srcId="{14EDC7D4-DCBE-4CDB-B647-E2E43985EBE6}" destId="{A140C9BD-E497-429A-8B5C-614B7E5D276E}" srcOrd="0" destOrd="0" presId="urn:microsoft.com/office/officeart/2005/8/layout/cycle6"/>
    <dgm:cxn modelId="{6C24AF80-5E47-6244-8374-C7A2CFB14000}" type="presOf" srcId="{C7DA9A8B-C1BE-4E71-B5E0-4F6567390806}" destId="{CCD162F4-2CE0-48C9-AE4C-940EE728B218}" srcOrd="0" destOrd="0" presId="urn:microsoft.com/office/officeart/2005/8/layout/cycle6"/>
    <dgm:cxn modelId="{8D0C2AB8-AA03-1741-AD8E-6084293668F7}" type="presOf" srcId="{9C26466A-2644-443B-8FC7-942D7D3B085E}" destId="{4D71C59C-1DF7-451F-B366-10A127C2D430}" srcOrd="0" destOrd="0" presId="urn:microsoft.com/office/officeart/2005/8/layout/cycle6"/>
    <dgm:cxn modelId="{FA1F3E41-1FD5-8845-8508-8C1DCCD89BEA}" type="presOf" srcId="{8B0B30E1-CDA6-4629-A82C-613CCE761E3D}" destId="{54382561-A077-4764-8969-27D129CFF2B6}" srcOrd="0" destOrd="0" presId="urn:microsoft.com/office/officeart/2005/8/layout/cycle6"/>
    <dgm:cxn modelId="{A2E9B7F7-43D2-0045-A36C-BA245C3CE9FF}" type="presOf" srcId="{F90A9F42-FE97-47C6-BC8E-41005925E6A3}" destId="{5A3E46D3-01F3-4AC2-851D-EE68BFB6DE33}" srcOrd="0" destOrd="0" presId="urn:microsoft.com/office/officeart/2005/8/layout/cycle6"/>
    <dgm:cxn modelId="{05A78480-535F-4480-B8E2-6513B18A5528}" srcId="{14EDC7D4-DCBE-4CDB-B647-E2E43985EBE6}" destId="{39351093-21B6-4300-A4EA-3EC8AD2079B3}" srcOrd="3" destOrd="0" parTransId="{8ACC3C43-3D38-4256-8661-4670D30F10E8}" sibTransId="{018E4C4D-4281-4EDE-9E71-AE683ACF87F0}"/>
    <dgm:cxn modelId="{C63D80E9-A9A2-434F-B7D8-A470216E9472}" type="presOf" srcId="{83029BCE-1F99-41DD-AEC4-D8F380A8B70F}" destId="{FB7A7088-18AB-446F-B680-4083C684C4F0}" srcOrd="0" destOrd="0" presId="urn:microsoft.com/office/officeart/2005/8/layout/cycle6"/>
    <dgm:cxn modelId="{5F82CB6B-7C3D-4E09-BE89-3E3032404707}" srcId="{14EDC7D4-DCBE-4CDB-B647-E2E43985EBE6}" destId="{C7DA9A8B-C1BE-4E71-B5E0-4F6567390806}" srcOrd="1" destOrd="0" parTransId="{46DAABAD-DBAA-4814-AE28-4E2EF867D6C9}" sibTransId="{9C26466A-2644-443B-8FC7-942D7D3B085E}"/>
    <dgm:cxn modelId="{BCF47C88-FC2F-CE40-AA56-7F3C3EDA8BAF}" type="presOf" srcId="{E8D08254-448F-48DA-B6A7-B57BA8119157}" destId="{7C43CA8E-D383-4AE6-8903-3C02D43ADE45}" srcOrd="0" destOrd="0" presId="urn:microsoft.com/office/officeart/2005/8/layout/cycle6"/>
    <dgm:cxn modelId="{3F88A836-38C3-B344-8BA2-495271CFA9EE}" type="presOf" srcId="{21AEC1A0-42B6-4412-8143-7DCA5711EC9F}" destId="{08FE42E3-7FDA-4BC2-92B8-D491A3E5FBF1}" srcOrd="0" destOrd="0" presId="urn:microsoft.com/office/officeart/2005/8/layout/cycle6"/>
    <dgm:cxn modelId="{539554D9-B79D-463E-A54F-6D37042CB5DD}" srcId="{14EDC7D4-DCBE-4CDB-B647-E2E43985EBE6}" destId="{83029BCE-1F99-41DD-AEC4-D8F380A8B70F}" srcOrd="4" destOrd="0" parTransId="{40E6844F-729A-4DEA-9EB2-DDB3749CECA0}" sibTransId="{2EAF6BB6-1D23-44E4-AE0D-AA027CC30E5E}"/>
    <dgm:cxn modelId="{AFF88B8A-7523-6C49-8D08-6776011B7A88}" type="presOf" srcId="{2EAF6BB6-1D23-44E4-AE0D-AA027CC30E5E}" destId="{93AE5767-656E-47ED-9FD4-C6AF300257F3}" srcOrd="0" destOrd="0" presId="urn:microsoft.com/office/officeart/2005/8/layout/cycle6"/>
    <dgm:cxn modelId="{6488A83B-1883-7146-8B26-FCD9EEF82ABC}" type="presOf" srcId="{018E4C4D-4281-4EDE-9E71-AE683ACF87F0}" destId="{D36FFBA4-F8D8-4FD3-BC4C-3FFCA4DD6C24}" srcOrd="0" destOrd="0" presId="urn:microsoft.com/office/officeart/2005/8/layout/cycle6"/>
    <dgm:cxn modelId="{FF2C9658-5624-C641-ADC4-3EF5113EEF83}" type="presOf" srcId="{39351093-21B6-4300-A4EA-3EC8AD2079B3}" destId="{26363AA3-11FB-4771-8260-60C3D4657E2D}" srcOrd="0" destOrd="0" presId="urn:microsoft.com/office/officeart/2005/8/layout/cycle6"/>
    <dgm:cxn modelId="{0BECB8CF-D7B5-FA40-AC9D-BC0450106156}" type="presParOf" srcId="{A140C9BD-E497-429A-8B5C-614B7E5D276E}" destId="{7C43CA8E-D383-4AE6-8903-3C02D43ADE45}" srcOrd="0" destOrd="0" presId="urn:microsoft.com/office/officeart/2005/8/layout/cycle6"/>
    <dgm:cxn modelId="{5EEFABAD-71A1-2944-8724-68318C1F2032}" type="presParOf" srcId="{A140C9BD-E497-429A-8B5C-614B7E5D276E}" destId="{B4F4ECEB-888E-4343-99DA-7563752B76D0}" srcOrd="1" destOrd="0" presId="urn:microsoft.com/office/officeart/2005/8/layout/cycle6"/>
    <dgm:cxn modelId="{D38938C5-9BA5-8647-B4E3-28BA00D8D89A}" type="presParOf" srcId="{A140C9BD-E497-429A-8B5C-614B7E5D276E}" destId="{5A3E46D3-01F3-4AC2-851D-EE68BFB6DE33}" srcOrd="2" destOrd="0" presId="urn:microsoft.com/office/officeart/2005/8/layout/cycle6"/>
    <dgm:cxn modelId="{CAA07E78-B36C-F640-A7A9-A912A0F7C65A}" type="presParOf" srcId="{A140C9BD-E497-429A-8B5C-614B7E5D276E}" destId="{CCD162F4-2CE0-48C9-AE4C-940EE728B218}" srcOrd="3" destOrd="0" presId="urn:microsoft.com/office/officeart/2005/8/layout/cycle6"/>
    <dgm:cxn modelId="{2F246F1A-C35D-1941-9374-182BC0410318}" type="presParOf" srcId="{A140C9BD-E497-429A-8B5C-614B7E5D276E}" destId="{75B8FAF7-51E3-4AC3-8A88-82BC9D61373C}" srcOrd="4" destOrd="0" presId="urn:microsoft.com/office/officeart/2005/8/layout/cycle6"/>
    <dgm:cxn modelId="{F9218B81-A4A8-1247-969D-8E566FDE0F54}" type="presParOf" srcId="{A140C9BD-E497-429A-8B5C-614B7E5D276E}" destId="{4D71C59C-1DF7-451F-B366-10A127C2D430}" srcOrd="5" destOrd="0" presId="urn:microsoft.com/office/officeart/2005/8/layout/cycle6"/>
    <dgm:cxn modelId="{A87E1F98-26CC-4D46-A8D5-AC6A49BF5B8D}" type="presParOf" srcId="{A140C9BD-E497-429A-8B5C-614B7E5D276E}" destId="{08FE42E3-7FDA-4BC2-92B8-D491A3E5FBF1}" srcOrd="6" destOrd="0" presId="urn:microsoft.com/office/officeart/2005/8/layout/cycle6"/>
    <dgm:cxn modelId="{C1AC0086-4E2D-CA4E-B193-D99E3DA0185B}" type="presParOf" srcId="{A140C9BD-E497-429A-8B5C-614B7E5D276E}" destId="{B82B447E-96BD-4DDE-AA4F-748F4E3F5619}" srcOrd="7" destOrd="0" presId="urn:microsoft.com/office/officeart/2005/8/layout/cycle6"/>
    <dgm:cxn modelId="{57C17732-4136-5441-BAA5-39784467C180}" type="presParOf" srcId="{A140C9BD-E497-429A-8B5C-614B7E5D276E}" destId="{54382561-A077-4764-8969-27D129CFF2B6}" srcOrd="8" destOrd="0" presId="urn:microsoft.com/office/officeart/2005/8/layout/cycle6"/>
    <dgm:cxn modelId="{C60024B1-BB96-C343-B2C2-56654F41C44E}" type="presParOf" srcId="{A140C9BD-E497-429A-8B5C-614B7E5D276E}" destId="{26363AA3-11FB-4771-8260-60C3D4657E2D}" srcOrd="9" destOrd="0" presId="urn:microsoft.com/office/officeart/2005/8/layout/cycle6"/>
    <dgm:cxn modelId="{8CF2E8C0-A994-9344-A0AF-3CA761ACECBC}" type="presParOf" srcId="{A140C9BD-E497-429A-8B5C-614B7E5D276E}" destId="{62C527EC-9988-4DAF-99FE-C5647CB3DF36}" srcOrd="10" destOrd="0" presId="urn:microsoft.com/office/officeart/2005/8/layout/cycle6"/>
    <dgm:cxn modelId="{009435D6-7E74-AC45-AB47-EE1243B31614}" type="presParOf" srcId="{A140C9BD-E497-429A-8B5C-614B7E5D276E}" destId="{D36FFBA4-F8D8-4FD3-BC4C-3FFCA4DD6C24}" srcOrd="11" destOrd="0" presId="urn:microsoft.com/office/officeart/2005/8/layout/cycle6"/>
    <dgm:cxn modelId="{05A287E7-695F-084A-9235-151EA1A96370}" type="presParOf" srcId="{A140C9BD-E497-429A-8B5C-614B7E5D276E}" destId="{FB7A7088-18AB-446F-B680-4083C684C4F0}" srcOrd="12" destOrd="0" presId="urn:microsoft.com/office/officeart/2005/8/layout/cycle6"/>
    <dgm:cxn modelId="{1E082068-D060-CF4E-902F-B71E7CAAA51E}" type="presParOf" srcId="{A140C9BD-E497-429A-8B5C-614B7E5D276E}" destId="{0100BF9B-E665-446A-B8C5-BEF4891D53A9}" srcOrd="13" destOrd="0" presId="urn:microsoft.com/office/officeart/2005/8/layout/cycle6"/>
    <dgm:cxn modelId="{1F94DDF6-05F4-924D-B534-207971D2CD05}" type="presParOf" srcId="{A140C9BD-E497-429A-8B5C-614B7E5D276E}" destId="{93AE5767-656E-47ED-9FD4-C6AF300257F3}"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CA8E-D383-4AE6-8903-3C02D43ADE45}">
      <dsp:nvSpPr>
        <dsp:cNvPr id="0" name=""/>
        <dsp:cNvSpPr/>
      </dsp:nvSpPr>
      <dsp:spPr>
        <a:xfrm>
          <a:off x="3352803" y="-17675"/>
          <a:ext cx="1991490" cy="107765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smtClean="0">
              <a:solidFill>
                <a:schemeClr val="bg2"/>
              </a:solidFill>
            </a:rPr>
            <a:t>High aspect ratio (L/</a:t>
          </a:r>
          <a:r>
            <a:rPr lang="ru-RU" sz="1500" b="1" kern="1200" dirty="0" smtClean="0">
              <a:solidFill>
                <a:schemeClr val="bg2"/>
              </a:solidFill>
              <a:cs typeface="Tahoma" pitchFamily="34" charset="0"/>
            </a:rPr>
            <a:t>Ф</a:t>
          </a:r>
          <a:r>
            <a:rPr lang="it-IT" sz="1500" b="1" kern="1200" dirty="0" smtClean="0">
              <a:solidFill>
                <a:schemeClr val="bg2"/>
              </a:solidFill>
              <a:cs typeface="Tahoma" pitchFamily="34" charset="0"/>
            </a:rPr>
            <a:t>) </a:t>
          </a:r>
          <a:r>
            <a:rPr lang="it-IT" sz="1500" b="1" kern="1200" dirty="0" smtClean="0">
              <a:solidFill>
                <a:schemeClr val="bg2"/>
              </a:solidFill>
              <a:cs typeface="Tahoma" pitchFamily="34" charset="0"/>
              <a:sym typeface="Symbol" pitchFamily="18" charset="2"/>
            </a:rPr>
            <a:t>1D </a:t>
          </a:r>
          <a:r>
            <a:rPr lang="it-IT" sz="1500" b="1" kern="1200" dirty="0" err="1" smtClean="0">
              <a:solidFill>
                <a:schemeClr val="bg2"/>
              </a:solidFill>
              <a:cs typeface="Tahoma" pitchFamily="34" charset="0"/>
              <a:sym typeface="Symbol" pitchFamily="18" charset="2"/>
            </a:rPr>
            <a:t>structure</a:t>
          </a:r>
          <a:endParaRPr lang="it-IT" sz="1500" b="1" kern="1200" dirty="0">
            <a:solidFill>
              <a:schemeClr val="bg2"/>
            </a:solidFill>
          </a:endParaRPr>
        </a:p>
      </dsp:txBody>
      <dsp:txXfrm>
        <a:off x="3405410" y="34932"/>
        <a:ext cx="1886276" cy="972440"/>
      </dsp:txXfrm>
    </dsp:sp>
    <dsp:sp modelId="{5A3E46D3-01F3-4AC2-851D-EE68BFB6DE33}">
      <dsp:nvSpPr>
        <dsp:cNvPr id="0" name=""/>
        <dsp:cNvSpPr/>
      </dsp:nvSpPr>
      <dsp:spPr>
        <a:xfrm>
          <a:off x="2556066" y="649978"/>
          <a:ext cx="4290129" cy="4290129"/>
        </a:xfrm>
        <a:custGeom>
          <a:avLst/>
          <a:gdLst/>
          <a:ahLst/>
          <a:cxnLst/>
          <a:rect l="0" t="0" r="0" b="0"/>
          <a:pathLst>
            <a:path>
              <a:moveTo>
                <a:pt x="2799148" y="102155"/>
              </a:moveTo>
              <a:arcTo wR="2145064" hR="2145064" stAng="17265219" swAng="182196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D162F4-2CE0-48C9-AE4C-940EE728B218}">
      <dsp:nvSpPr>
        <dsp:cNvPr id="0" name=""/>
        <dsp:cNvSpPr/>
      </dsp:nvSpPr>
      <dsp:spPr>
        <a:xfrm>
          <a:off x="5486394" y="1371598"/>
          <a:ext cx="2187190" cy="1111105"/>
        </a:xfrm>
        <a:prstGeom prst="roundRect">
          <a:avLst/>
        </a:prstGeom>
        <a:solidFill>
          <a:srgbClr val="FF00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solidFill>
                <a:schemeClr val="bg2"/>
              </a:solidFill>
            </a:rPr>
            <a:t>High current density (</a:t>
          </a:r>
        </a:p>
        <a:p>
          <a:pPr lvl="0" algn="ctr" defTabSz="666750" rtl="0">
            <a:lnSpc>
              <a:spcPct val="90000"/>
            </a:lnSpc>
            <a:spcBef>
              <a:spcPct val="0"/>
            </a:spcBef>
            <a:spcAft>
              <a:spcPct val="35000"/>
            </a:spcAft>
          </a:pPr>
          <a:r>
            <a:rPr lang="en-US" sz="1500" b="1" kern="1200" dirty="0" smtClean="0">
              <a:solidFill>
                <a:schemeClr val="bg2"/>
              </a:solidFill>
            </a:rPr>
            <a:t>~ 10</a:t>
          </a:r>
          <a:r>
            <a:rPr lang="en-US" sz="1500" b="1" kern="1200" baseline="30000" dirty="0" smtClean="0">
              <a:solidFill>
                <a:schemeClr val="bg2"/>
              </a:solidFill>
            </a:rPr>
            <a:t>9</a:t>
          </a:r>
          <a:r>
            <a:rPr lang="en-US" sz="1500" b="1" kern="1200" dirty="0" smtClean="0">
              <a:solidFill>
                <a:schemeClr val="bg2"/>
              </a:solidFill>
            </a:rPr>
            <a:t> A/cm</a:t>
          </a:r>
          <a:r>
            <a:rPr lang="en-US" sz="1500" b="1" kern="1200" baseline="30000" dirty="0" smtClean="0">
              <a:solidFill>
                <a:schemeClr val="bg2"/>
              </a:solidFill>
            </a:rPr>
            <a:t>2</a:t>
          </a:r>
          <a:r>
            <a:rPr lang="en-US" sz="1500" b="1" kern="1200" dirty="0" smtClean="0">
              <a:solidFill>
                <a:schemeClr val="bg2"/>
              </a:solidFill>
            </a:rPr>
            <a:t>) more than cupper!</a:t>
          </a:r>
        </a:p>
        <a:p>
          <a:pPr lvl="0" algn="ctr" defTabSz="666750" rtl="0">
            <a:lnSpc>
              <a:spcPct val="90000"/>
            </a:lnSpc>
            <a:spcBef>
              <a:spcPct val="0"/>
            </a:spcBef>
            <a:spcAft>
              <a:spcPct val="35000"/>
            </a:spcAft>
          </a:pPr>
          <a:r>
            <a:rPr lang="en-US" sz="1500" b="1" kern="1200" dirty="0" smtClean="0">
              <a:solidFill>
                <a:schemeClr val="bg2"/>
              </a:solidFill>
            </a:rPr>
            <a:t>No Joule effect!!!</a:t>
          </a:r>
          <a:endParaRPr lang="it-IT" sz="1500" b="1" kern="1200" dirty="0" smtClean="0">
            <a:solidFill>
              <a:schemeClr val="bg2"/>
            </a:solidFill>
          </a:endParaRPr>
        </a:p>
      </dsp:txBody>
      <dsp:txXfrm>
        <a:off x="5540634" y="1425838"/>
        <a:ext cx="2078710" cy="1002625"/>
      </dsp:txXfrm>
    </dsp:sp>
    <dsp:sp modelId="{4D71C59C-1DF7-451F-B366-10A127C2D430}">
      <dsp:nvSpPr>
        <dsp:cNvPr id="0" name=""/>
        <dsp:cNvSpPr/>
      </dsp:nvSpPr>
      <dsp:spPr>
        <a:xfrm>
          <a:off x="2423152" y="627124"/>
          <a:ext cx="4290129" cy="4290129"/>
        </a:xfrm>
        <a:custGeom>
          <a:avLst/>
          <a:gdLst/>
          <a:ahLst/>
          <a:cxnLst/>
          <a:rect l="0" t="0" r="0" b="0"/>
          <a:pathLst>
            <a:path>
              <a:moveTo>
                <a:pt x="4271869" y="1865773"/>
              </a:moveTo>
              <a:arcTo wR="2145064" hR="2145064" stAng="21151124" swAng="16312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FE42E3-7FDA-4BC2-92B8-D491A3E5FBF1}">
      <dsp:nvSpPr>
        <dsp:cNvPr id="0" name=""/>
        <dsp:cNvSpPr/>
      </dsp:nvSpPr>
      <dsp:spPr>
        <a:xfrm>
          <a:off x="5105404" y="3505201"/>
          <a:ext cx="2213881" cy="1290528"/>
        </a:xfrm>
        <a:prstGeom prst="roundRect">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b="1" kern="1200" dirty="0" smtClean="0">
              <a:solidFill>
                <a:schemeClr val="bg2"/>
              </a:solidFill>
            </a:rPr>
            <a:t>High thermal conductivity at room temperature (1800-6000W/m*K).</a:t>
          </a:r>
        </a:p>
      </dsp:txBody>
      <dsp:txXfrm>
        <a:off x="5168402" y="3568199"/>
        <a:ext cx="2087885" cy="1164532"/>
      </dsp:txXfrm>
    </dsp:sp>
    <dsp:sp modelId="{54382561-A077-4764-8969-27D129CFF2B6}">
      <dsp:nvSpPr>
        <dsp:cNvPr id="0" name=""/>
        <dsp:cNvSpPr/>
      </dsp:nvSpPr>
      <dsp:spPr>
        <a:xfrm>
          <a:off x="2184302" y="786670"/>
          <a:ext cx="4290129" cy="4290129"/>
        </a:xfrm>
        <a:custGeom>
          <a:avLst/>
          <a:gdLst/>
          <a:ahLst/>
          <a:cxnLst/>
          <a:rect l="0" t="0" r="0" b="0"/>
          <a:pathLst>
            <a:path>
              <a:moveTo>
                <a:pt x="3187149" y="4019994"/>
              </a:moveTo>
              <a:arcTo wR="2145064" hR="2145064" stAng="3656083" swAng="36869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363AA3-11FB-4771-8260-60C3D4657E2D}">
      <dsp:nvSpPr>
        <dsp:cNvPr id="0" name=""/>
        <dsp:cNvSpPr/>
      </dsp:nvSpPr>
      <dsp:spPr>
        <a:xfrm>
          <a:off x="1600201" y="3657598"/>
          <a:ext cx="1866347" cy="1073553"/>
        </a:xfrm>
        <a:prstGeom prst="roundRect">
          <a:avLst/>
        </a:prstGeom>
        <a:solidFill>
          <a:schemeClr val="accent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err="1" smtClean="0">
              <a:solidFill>
                <a:schemeClr val="bg2"/>
              </a:solidFill>
            </a:rPr>
            <a:t>It</a:t>
          </a:r>
          <a:r>
            <a:rPr lang="it-IT" sz="1500" b="1" kern="1200" dirty="0" smtClean="0">
              <a:solidFill>
                <a:schemeClr val="bg2"/>
              </a:solidFill>
            </a:rPr>
            <a:t> </a:t>
          </a:r>
          <a:r>
            <a:rPr lang="it-IT" sz="1500" b="1" kern="1200" dirty="0" err="1" smtClean="0">
              <a:solidFill>
                <a:schemeClr val="bg2"/>
              </a:solidFill>
            </a:rPr>
            <a:t>is</a:t>
          </a:r>
          <a:r>
            <a:rPr lang="it-IT" sz="1500" b="1" kern="1200" dirty="0" smtClean="0">
              <a:solidFill>
                <a:schemeClr val="bg2"/>
              </a:solidFill>
            </a:rPr>
            <a:t> 50000 </a:t>
          </a:r>
          <a:r>
            <a:rPr lang="it-IT" sz="1500" b="1" kern="1200" dirty="0" err="1" smtClean="0">
              <a:solidFill>
                <a:schemeClr val="bg2"/>
              </a:solidFill>
            </a:rPr>
            <a:t>times</a:t>
          </a:r>
          <a:r>
            <a:rPr lang="it-IT" sz="1500" b="1" kern="1200" dirty="0" smtClean="0">
              <a:solidFill>
                <a:schemeClr val="bg2"/>
              </a:solidFill>
            </a:rPr>
            <a:t> </a:t>
          </a:r>
          <a:r>
            <a:rPr lang="it-IT" sz="1500" b="1" kern="1200" dirty="0" err="1" smtClean="0">
              <a:solidFill>
                <a:schemeClr val="bg2"/>
              </a:solidFill>
            </a:rPr>
            <a:t>smaller</a:t>
          </a:r>
          <a:r>
            <a:rPr lang="it-IT" sz="1500" b="1" kern="1200" dirty="0" smtClean="0">
              <a:solidFill>
                <a:schemeClr val="bg2"/>
              </a:solidFill>
            </a:rPr>
            <a:t> </a:t>
          </a:r>
          <a:r>
            <a:rPr lang="it-IT" sz="1500" b="1" kern="1200" dirty="0" err="1" smtClean="0">
              <a:solidFill>
                <a:schemeClr val="bg2"/>
              </a:solidFill>
            </a:rPr>
            <a:t>than</a:t>
          </a:r>
          <a:r>
            <a:rPr lang="it-IT" sz="1500" b="1" kern="1200" dirty="0" smtClean="0">
              <a:solidFill>
                <a:schemeClr val="bg2"/>
              </a:solidFill>
            </a:rPr>
            <a:t>  </a:t>
          </a:r>
          <a:r>
            <a:rPr lang="it-IT" sz="1500" b="1" kern="1200" dirty="0" err="1" smtClean="0">
              <a:solidFill>
                <a:schemeClr val="bg2"/>
              </a:solidFill>
            </a:rPr>
            <a:t>an</a:t>
          </a:r>
          <a:r>
            <a:rPr lang="it-IT" sz="1500" b="1" kern="1200" dirty="0" smtClean="0">
              <a:solidFill>
                <a:schemeClr val="bg2"/>
              </a:solidFill>
            </a:rPr>
            <a:t> </a:t>
          </a:r>
          <a:r>
            <a:rPr lang="it-IT" sz="1500" b="1" kern="1200" dirty="0" err="1" smtClean="0">
              <a:solidFill>
                <a:schemeClr val="bg2"/>
              </a:solidFill>
            </a:rPr>
            <a:t>human</a:t>
          </a:r>
          <a:r>
            <a:rPr lang="it-IT" sz="1500" b="1" kern="1200" dirty="0" smtClean="0">
              <a:solidFill>
                <a:schemeClr val="bg2"/>
              </a:solidFill>
            </a:rPr>
            <a:t> </a:t>
          </a:r>
          <a:r>
            <a:rPr lang="it-IT" sz="1500" b="1" kern="1200" dirty="0" err="1" smtClean="0">
              <a:solidFill>
                <a:schemeClr val="bg2"/>
              </a:solidFill>
            </a:rPr>
            <a:t>hair</a:t>
          </a:r>
          <a:endParaRPr lang="it-IT" sz="1500" b="1" kern="1200" dirty="0" smtClean="0">
            <a:solidFill>
              <a:schemeClr val="bg2"/>
            </a:solidFill>
          </a:endParaRPr>
        </a:p>
      </dsp:txBody>
      <dsp:txXfrm>
        <a:off x="1652608" y="3710005"/>
        <a:ext cx="1761533" cy="968739"/>
      </dsp:txXfrm>
    </dsp:sp>
    <dsp:sp modelId="{D36FFBA4-F8D8-4FD3-BC4C-3FFCA4DD6C24}">
      <dsp:nvSpPr>
        <dsp:cNvPr id="0" name=""/>
        <dsp:cNvSpPr/>
      </dsp:nvSpPr>
      <dsp:spPr>
        <a:xfrm>
          <a:off x="1973501" y="557070"/>
          <a:ext cx="4290129" cy="4290129"/>
        </a:xfrm>
        <a:custGeom>
          <a:avLst/>
          <a:gdLst/>
          <a:ahLst/>
          <a:cxnLst/>
          <a:rect l="0" t="0" r="0" b="0"/>
          <a:pathLst>
            <a:path>
              <a:moveTo>
                <a:pt x="219732" y="3090790"/>
              </a:moveTo>
              <a:arcTo wR="2145064" hR="2145064" stAng="9230380" swAng="172516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7A7088-18AB-446F-B680-4083C684C4F0}">
      <dsp:nvSpPr>
        <dsp:cNvPr id="0" name=""/>
        <dsp:cNvSpPr/>
      </dsp:nvSpPr>
      <dsp:spPr>
        <a:xfrm>
          <a:off x="990603" y="1295402"/>
          <a:ext cx="2190345" cy="1298859"/>
        </a:xfrm>
        <a:prstGeom prst="roundRect">
          <a:avLst/>
        </a:prstGeom>
        <a:solidFill>
          <a:srgbClr val="66FF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bg2"/>
              </a:solidFill>
            </a:rPr>
            <a:t>High Young ‘s Modulus</a:t>
          </a:r>
          <a:r>
            <a:rPr lang="en-US" sz="1500" b="1" i="1" kern="1200" dirty="0" smtClean="0">
              <a:solidFill>
                <a:schemeClr val="bg2"/>
              </a:solidFill>
            </a:rPr>
            <a:t> </a:t>
          </a:r>
          <a:r>
            <a:rPr lang="en-US" sz="1500" b="1" kern="1200" dirty="0" smtClean="0">
              <a:solidFill>
                <a:schemeClr val="bg2"/>
              </a:solidFill>
            </a:rPr>
            <a:t>(around 1 </a:t>
          </a:r>
          <a:r>
            <a:rPr lang="en-US" sz="1500" b="1" kern="1200" dirty="0" err="1" smtClean="0">
              <a:solidFill>
                <a:schemeClr val="bg2"/>
              </a:solidFill>
            </a:rPr>
            <a:t>Tpa</a:t>
          </a:r>
          <a:r>
            <a:rPr lang="en-US" sz="1500" b="1" kern="1200" dirty="0" smtClean="0">
              <a:solidFill>
                <a:schemeClr val="bg2"/>
              </a:solidFill>
            </a:rPr>
            <a:t>) </a:t>
          </a:r>
        </a:p>
        <a:p>
          <a:pPr lvl="0" algn="ctr" defTabSz="666750">
            <a:lnSpc>
              <a:spcPct val="90000"/>
            </a:lnSpc>
            <a:spcBef>
              <a:spcPct val="0"/>
            </a:spcBef>
            <a:spcAft>
              <a:spcPct val="35000"/>
            </a:spcAft>
          </a:pPr>
          <a:r>
            <a:rPr lang="en-US" sz="1500" b="1" kern="1200" dirty="0" smtClean="0">
              <a:solidFill>
                <a:schemeClr val="bg2"/>
              </a:solidFill>
            </a:rPr>
            <a:t>High Tensile </a:t>
          </a:r>
          <a:r>
            <a:rPr lang="en-US" sz="1500" b="1" kern="1200" dirty="0" err="1" smtClean="0">
              <a:solidFill>
                <a:schemeClr val="bg2"/>
              </a:solidFill>
            </a:rPr>
            <a:t>Strenght</a:t>
          </a:r>
          <a:r>
            <a:rPr lang="en-US" sz="1500" b="1" kern="1200" dirty="0" smtClean="0">
              <a:solidFill>
                <a:schemeClr val="bg2"/>
              </a:solidFill>
            </a:rPr>
            <a:t> (90 - 150 </a:t>
          </a:r>
          <a:r>
            <a:rPr lang="en-US" sz="1500" b="1" kern="1200" dirty="0" err="1" smtClean="0">
              <a:solidFill>
                <a:schemeClr val="bg2"/>
              </a:solidFill>
            </a:rPr>
            <a:t>Gpa</a:t>
          </a:r>
          <a:r>
            <a:rPr lang="en-US" sz="1500" b="1" kern="1200" dirty="0" smtClean="0">
              <a:solidFill>
                <a:schemeClr val="bg2"/>
              </a:solidFill>
            </a:rPr>
            <a:t>).</a:t>
          </a:r>
          <a:endParaRPr lang="it-IT" sz="1500" b="1" kern="1200" dirty="0" smtClean="0">
            <a:solidFill>
              <a:schemeClr val="bg2"/>
            </a:solidFill>
          </a:endParaRPr>
        </a:p>
      </dsp:txBody>
      <dsp:txXfrm>
        <a:off x="1054008" y="1358807"/>
        <a:ext cx="2063535" cy="1172049"/>
      </dsp:txXfrm>
    </dsp:sp>
    <dsp:sp modelId="{93AE5767-656E-47ED-9FD4-C6AF300257F3}">
      <dsp:nvSpPr>
        <dsp:cNvPr id="0" name=""/>
        <dsp:cNvSpPr/>
      </dsp:nvSpPr>
      <dsp:spPr>
        <a:xfrm>
          <a:off x="1717845" y="722500"/>
          <a:ext cx="4290129" cy="4290129"/>
        </a:xfrm>
        <a:custGeom>
          <a:avLst/>
          <a:gdLst/>
          <a:ahLst/>
          <a:cxnLst/>
          <a:rect l="0" t="0" r="0" b="0"/>
          <a:pathLst>
            <a:path>
              <a:moveTo>
                <a:pt x="693668" y="565586"/>
              </a:moveTo>
              <a:arcTo wR="2145064" hR="2145064" stAng="13645190" swAng="171211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849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cs typeface="Arial" charset="0"/>
              </a:defRPr>
            </a:lvl1pPr>
          </a:lstStyle>
          <a:p>
            <a:pPr>
              <a:defRPr/>
            </a:pPr>
            <a:fld id="{ABFE4C29-C32C-E747-89A3-764D10DFA1D9}" type="datetimeFigureOut">
              <a:rPr lang="en-US"/>
              <a:pPr>
                <a:defRPr/>
              </a:pPr>
              <a:t>5/12/2017</a:t>
            </a:fld>
            <a:endParaRPr lang="en-US"/>
          </a:p>
        </p:txBody>
      </p:sp>
      <p:sp>
        <p:nvSpPr>
          <p:cNvPr id="849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849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cs typeface="Arial" charset="0"/>
              </a:defRPr>
            </a:lvl1pPr>
          </a:lstStyle>
          <a:p>
            <a:pPr>
              <a:defRPr/>
            </a:pPr>
            <a:fld id="{2A6DE95E-16B3-5E42-8F88-E6712712562A}" type="slidenum">
              <a:rPr lang="en-US"/>
              <a:pPr>
                <a:defRPr/>
              </a:pPr>
              <a:t>‹N›</a:t>
            </a:fld>
            <a:endParaRPr lang="en-US"/>
          </a:p>
        </p:txBody>
      </p:sp>
    </p:spTree>
    <p:extLst>
      <p:ext uri="{BB962C8B-B14F-4D97-AF65-F5344CB8AC3E}">
        <p14:creationId xmlns:p14="http://schemas.microsoft.com/office/powerpoint/2010/main" val="438516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cs typeface="Arial" charset="0"/>
              </a:defRPr>
            </a:lvl1pPr>
          </a:lstStyle>
          <a:p>
            <a:pPr>
              <a:defRPr/>
            </a:pPr>
            <a:fld id="{602CEA00-D7C4-684D-BA8A-AC01549C2B2B}" type="datetimeFigureOut">
              <a:rPr lang="en-US"/>
              <a:pPr>
                <a:defRPr/>
              </a:pPr>
              <a:t>5/12/2017</a:t>
            </a:fld>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cs typeface="Arial" charset="0"/>
              </a:defRPr>
            </a:lvl1pPr>
          </a:lstStyle>
          <a:p>
            <a:pPr>
              <a:defRPr/>
            </a:pPr>
            <a:fld id="{85057731-1A2D-C747-91D1-23B92B8F9B58}" type="slidenum">
              <a:rPr lang="en-US"/>
              <a:pPr>
                <a:defRPr/>
              </a:pPr>
              <a:t>‹N›</a:t>
            </a:fld>
            <a:endParaRPr lang="en-US"/>
          </a:p>
        </p:txBody>
      </p:sp>
    </p:spTree>
    <p:extLst>
      <p:ext uri="{BB962C8B-B14F-4D97-AF65-F5344CB8AC3E}">
        <p14:creationId xmlns:p14="http://schemas.microsoft.com/office/powerpoint/2010/main" val="1147580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85057731-1A2D-C747-91D1-23B92B8F9B58}" type="slidenum">
              <a:rPr lang="en-US" smtClean="0"/>
              <a:pPr>
                <a:defRPr/>
              </a:pPr>
              <a:t>1</a:t>
            </a:fld>
            <a:endParaRPr lang="en-US"/>
          </a:p>
        </p:txBody>
      </p:sp>
    </p:spTree>
    <p:extLst>
      <p:ext uri="{BB962C8B-B14F-4D97-AF65-F5344CB8AC3E}">
        <p14:creationId xmlns:p14="http://schemas.microsoft.com/office/powerpoint/2010/main" val="75101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Calibri" charset="0"/>
            </a:endParaRPr>
          </a:p>
        </p:txBody>
      </p:sp>
      <p:sp>
        <p:nvSpPr>
          <p:cNvPr id="307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BDD27B-2946-EF4A-BBF4-B512E48D775A}" type="slidenum">
              <a:rPr lang="en-US" sz="1200"/>
              <a:pPr/>
              <a:t>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a:t>
            </a:r>
            <a:r>
              <a:rPr lang="it-IT" baseline="0" dirty="0" smtClean="0"/>
              <a:t> campioni dopo l’espansione si presentano sotto forma di work-</a:t>
            </a:r>
            <a:r>
              <a:rPr lang="it-IT" baseline="0" dirty="0" err="1" smtClean="0"/>
              <a:t>like</a:t>
            </a:r>
            <a:r>
              <a:rPr lang="it-IT" baseline="0" dirty="0" smtClean="0"/>
              <a:t>. Dalle micrografie SEM si nota che la struttura multi </a:t>
            </a:r>
            <a:r>
              <a:rPr lang="it-IT" baseline="0" dirty="0" err="1" smtClean="0"/>
              <a:t>layer</a:t>
            </a:r>
            <a:r>
              <a:rPr lang="it-IT" baseline="0" dirty="0" smtClean="0"/>
              <a:t> della grafite intercalata risulta espansa. Con un breve trattamento con ultrasuoni in alcol isopropilico, le  GNP si liberano dalla sovrastruttura work </a:t>
            </a:r>
            <a:r>
              <a:rPr lang="it-IT" baseline="0" dirty="0" err="1" smtClean="0"/>
              <a:t>like</a:t>
            </a:r>
            <a:r>
              <a:rPr lang="it-IT" baseline="0" dirty="0" smtClean="0"/>
              <a:t> e formano delle particelle aventi larghezza di decine di micrometri e spessori di inferiori ai 5nm (una decina di </a:t>
            </a:r>
            <a:r>
              <a:rPr lang="it-IT" baseline="0" dirty="0" err="1" smtClean="0"/>
              <a:t>layer</a:t>
            </a:r>
            <a:r>
              <a:rPr lang="it-IT" baseline="0" dirty="0" smtClean="0"/>
              <a:t>). </a:t>
            </a:r>
            <a:endParaRPr lang="it-IT" dirty="0" smtClean="0"/>
          </a:p>
          <a:p>
            <a:endParaRPr lang="it-IT" dirty="0"/>
          </a:p>
        </p:txBody>
      </p:sp>
      <p:sp>
        <p:nvSpPr>
          <p:cNvPr id="4" name="Segnaposto numero diapositiva 3"/>
          <p:cNvSpPr>
            <a:spLocks noGrp="1"/>
          </p:cNvSpPr>
          <p:nvPr>
            <p:ph type="sldNum" sz="quarter" idx="10"/>
          </p:nvPr>
        </p:nvSpPr>
        <p:spPr/>
        <p:txBody>
          <a:bodyPr/>
          <a:lstStyle/>
          <a:p>
            <a:fld id="{C8DF3CAD-2577-4D52-BBA1-8AA8832604FD}" type="slidenum">
              <a:rPr lang="it-IT" smtClean="0"/>
              <a:pPr/>
              <a:t>10</a:t>
            </a:fld>
            <a:endParaRPr lang="it-IT"/>
          </a:p>
        </p:txBody>
      </p:sp>
    </p:spTree>
    <p:extLst>
      <p:ext uri="{BB962C8B-B14F-4D97-AF65-F5344CB8AC3E}">
        <p14:creationId xmlns:p14="http://schemas.microsoft.com/office/powerpoint/2010/main" val="72526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noTextEdit="1"/>
          </p:cNvSpPr>
          <p:nvPr>
            <p:ph type="sldImg"/>
          </p:nvPr>
        </p:nvSpPr>
        <p:spPr>
          <a:ln/>
        </p:spPr>
      </p:sp>
      <p:sp>
        <p:nvSpPr>
          <p:cNvPr id="3174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a:latin typeface="Calibri" charset="0"/>
            </a:endParaRPr>
          </a:p>
        </p:txBody>
      </p:sp>
      <p:sp>
        <p:nvSpPr>
          <p:cNvPr id="3174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341B637-AB6C-D343-922E-E559E8364F67}" type="slidenum">
              <a:rPr lang="it-IT" sz="1200"/>
              <a:pPr/>
              <a:t>30</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r>
              <a:rPr lang="it-IT" smtClean="0"/>
              <a:t>19 Aprile 2010                                                                                   INFN - Laboratori Nazionali di Frascati</a:t>
            </a:r>
            <a:endParaRPr 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082E7813-D6A0-8E40-9F2F-313FEB811228}" type="slidenum">
              <a:rPr lang="it-IT" smtClean="0"/>
              <a:pPr>
                <a:defRPr/>
              </a:pPr>
              <a:t>‹N›</a:t>
            </a:fld>
            <a:endParaRPr lang="it-IT"/>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7902115"/>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r>
              <a:rPr lang="it-IT" smtClean="0"/>
              <a:t>19 Aprile 2010                                                                                   INFN - Laboratori Nazionali di Frascati</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1797DB-B142-6A40-9B1A-938E1127E014}" type="slidenum">
              <a:rPr lang="it-IT" smtClean="0"/>
              <a:pPr>
                <a:defRPr/>
              </a:pPr>
              <a:t>‹N›</a:t>
            </a:fld>
            <a:endParaRPr lang="it-IT"/>
          </a:p>
        </p:txBody>
      </p:sp>
    </p:spTree>
    <p:extLst>
      <p:ext uri="{BB962C8B-B14F-4D97-AF65-F5344CB8AC3E}">
        <p14:creationId xmlns:p14="http://schemas.microsoft.com/office/powerpoint/2010/main" val="1682116701"/>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r>
              <a:rPr lang="it-IT" smtClean="0"/>
              <a:t>19 Aprile 2010                                                                                   INFN - Laboratori Nazionali di Frascati</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3196C5-313A-C149-A1FC-CCBA0694757A}" type="slidenum">
              <a:rPr lang="it-IT" smtClean="0"/>
              <a:pPr>
                <a:defRPr/>
              </a:pPr>
              <a:t>‹N›</a:t>
            </a:fld>
            <a:endParaRPr lang="it-IT"/>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5480027"/>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468313" y="1341438"/>
            <a:ext cx="4038600" cy="4525962"/>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59313" y="1341438"/>
            <a:ext cx="4038600" cy="2185987"/>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59313" y="3679825"/>
            <a:ext cx="4038600" cy="2187575"/>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r>
              <a:rPr lang="en-US"/>
              <a:t>Ist. KANT Roma 2008</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e-mail: bellucci@lnf.infn.it</a:t>
            </a:r>
          </a:p>
        </p:txBody>
      </p:sp>
      <p:sp>
        <p:nvSpPr>
          <p:cNvPr id="8" name="Rectangle 6"/>
          <p:cNvSpPr>
            <a:spLocks noGrp="1" noChangeArrowheads="1"/>
          </p:cNvSpPr>
          <p:nvPr>
            <p:ph type="sldNum" sz="quarter" idx="12"/>
          </p:nvPr>
        </p:nvSpPr>
        <p:spPr>
          <a:ln/>
        </p:spPr>
        <p:txBody>
          <a:bodyPr/>
          <a:lstStyle>
            <a:lvl1pPr>
              <a:defRPr/>
            </a:lvl1pPr>
          </a:lstStyle>
          <a:p>
            <a:pPr>
              <a:defRPr/>
            </a:pPr>
            <a:fld id="{478A210A-405B-684A-9142-5A500DEE0A3A}" type="slidenum">
              <a:rPr lang="en-US"/>
              <a:pPr>
                <a:defRPr/>
              </a:pPr>
              <a:t>‹N›</a:t>
            </a:fld>
            <a:endParaRPr lang="en-US"/>
          </a:p>
        </p:txBody>
      </p:sp>
    </p:spTree>
    <p:extLst>
      <p:ext uri="{BB962C8B-B14F-4D97-AF65-F5344CB8AC3E}">
        <p14:creationId xmlns:p14="http://schemas.microsoft.com/office/powerpoint/2010/main" val="1992706648"/>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ue contenuti">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63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a:defRPr/>
            </a:pPr>
            <a:r>
              <a:rPr lang="it-IT" smtClean="0"/>
              <a:t>19 Aprile 2010                                                                                   INFN - Laboratori Nazionali di Frascati</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0230F2-EB59-5D4F-B31D-A627D149261F}" type="slidenum">
              <a:rPr lang="it-IT" smtClean="0"/>
              <a:pPr>
                <a:defRPr/>
              </a:pPr>
              <a:t>‹N›</a:t>
            </a:fld>
            <a:endParaRPr lang="it-IT"/>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4186880"/>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pPr>
              <a:defRPr/>
            </a:pPr>
            <a:r>
              <a:rPr lang="it-IT" smtClean="0"/>
              <a:t>19 Aprile 2010                                                                                   INFN - Laboratori Nazionali di Frascati</a:t>
            </a: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FB9BD6-D580-8D4C-B014-D4DDEFA1383A}" type="slidenum">
              <a:rPr lang="it-IT" smtClean="0"/>
              <a:pPr>
                <a:defRPr/>
              </a:pPr>
              <a:t>‹N›</a:t>
            </a:fld>
            <a:endParaRPr lang="it-IT"/>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2905364"/>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a:defRPr/>
            </a:pPr>
            <a:r>
              <a:rPr lang="it-IT" smtClean="0"/>
              <a:t>19 Aprile 2010                                                                                   INFN - Laboratori Nazionali di Frascati</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3196C5-313A-C149-A1FC-CCBA0694757A}" type="slidenum">
              <a:rPr lang="it-IT" smtClean="0"/>
              <a:pPr>
                <a:defRPr/>
              </a:pPr>
              <a:t>‹N›</a:t>
            </a:fld>
            <a:endParaRPr lang="it-IT"/>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911639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4" name="Content Placeholder 3"/>
          <p:cNvSpPr>
            <a:spLocks noGrp="1"/>
          </p:cNvSpPr>
          <p:nvPr>
            <p:ph sz="half" idx="2"/>
          </p:nvPr>
        </p:nvSpPr>
        <p:spPr>
          <a:xfrm>
            <a:off x="1443491" y="2824270"/>
            <a:ext cx="3125766" cy="2644457"/>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Modifica gli stili del testo dello schema</a:t>
            </a:r>
          </a:p>
        </p:txBody>
      </p:sp>
      <p:sp>
        <p:nvSpPr>
          <p:cNvPr id="6" name="Content Placeholder 5"/>
          <p:cNvSpPr>
            <a:spLocks noGrp="1"/>
          </p:cNvSpPr>
          <p:nvPr>
            <p:ph sz="quarter" idx="4"/>
          </p:nvPr>
        </p:nvSpPr>
        <p:spPr>
          <a:xfrm>
            <a:off x="4889182" y="2821491"/>
            <a:ext cx="3125652" cy="2637371"/>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a:defRPr/>
            </a:pPr>
            <a:r>
              <a:rPr lang="it-IT" smtClean="0"/>
              <a:t>19 Aprile 2010                                                                                   INFN - Laboratori Nazionali di Frascati</a:t>
            </a: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A7EBD0-05CD-414E-9D9C-45340750D69A}" type="slidenum">
              <a:rPr lang="it-IT" smtClean="0"/>
              <a:pPr>
                <a:defRPr/>
              </a:pPr>
              <a:t>‹N›</a:t>
            </a:fld>
            <a:endParaRPr lang="it-IT"/>
          </a:p>
        </p:txBody>
      </p:sp>
    </p:spTree>
    <p:extLst>
      <p:ext uri="{BB962C8B-B14F-4D97-AF65-F5344CB8AC3E}">
        <p14:creationId xmlns:p14="http://schemas.microsoft.com/office/powerpoint/2010/main" val="3164779700"/>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a:defRPr/>
            </a:pPr>
            <a:r>
              <a:rPr lang="it-IT" smtClean="0"/>
              <a:t>19 Aprile 2010                                                                                   INFN - Laboratori Nazionali di Frascati</a:t>
            </a: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51E8B16-6954-D346-9A7A-5992E4B48D08}" type="slidenum">
              <a:rPr lang="it-IT" smtClean="0"/>
              <a:pPr>
                <a:defRPr/>
              </a:pPr>
              <a:t>‹N›</a:t>
            </a:fld>
            <a:endParaRPr lang="it-IT"/>
          </a:p>
        </p:txBody>
      </p:sp>
    </p:spTree>
    <p:extLst>
      <p:ext uri="{BB962C8B-B14F-4D97-AF65-F5344CB8AC3E}">
        <p14:creationId xmlns:p14="http://schemas.microsoft.com/office/powerpoint/2010/main" val="3196534479"/>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it-IT" smtClean="0"/>
              <a:t>19 Aprile 2010                                                                                   INFN - Laboratori Nazionali di Frascati</a:t>
            </a: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3196C5-313A-C149-A1FC-CCBA0694757A}" type="slidenum">
              <a:rPr lang="it-IT" smtClean="0"/>
              <a:pPr>
                <a:defRPr/>
              </a:pPr>
              <a:t>‹N›</a:t>
            </a:fld>
            <a:endParaRPr lang="it-IT"/>
          </a:p>
        </p:txBody>
      </p:sp>
    </p:spTree>
    <p:extLst>
      <p:ext uri="{BB962C8B-B14F-4D97-AF65-F5344CB8AC3E}">
        <p14:creationId xmlns:p14="http://schemas.microsoft.com/office/powerpoint/2010/main" val="194093773"/>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it-IT" smtClean="0"/>
              <a:t>Fare clic per modificare lo stile del titolo</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pPr>
              <a:defRPr/>
            </a:pPr>
            <a:r>
              <a:rPr lang="it-IT" smtClean="0"/>
              <a:t>19 Aprile 2010                                                                                   INFN - Laboratori Nazionali di Frascati</a:t>
            </a: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69E4DC7-36A3-E146-A63A-DEBCBEE1F871}" type="slidenum">
              <a:rPr lang="it-IT" smtClean="0"/>
              <a:pPr>
                <a:defRPr/>
              </a:pPr>
              <a:t>‹N›</a:t>
            </a:fld>
            <a:endParaRPr lang="it-IT"/>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93201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Modifica gli stili del testo dello schema</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r>
              <a:rPr lang="it-IT" smtClean="0"/>
              <a:t>19 Aprile 2010                                                                                   INFN - Laboratori Nazionali di Frascati</a:t>
            </a:r>
            <a:endParaRPr 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F51FA16-6B3A-6E46-8027-5A4C2DD86041}" type="slidenum">
              <a:rPr lang="it-IT" smtClean="0"/>
              <a:pPr>
                <a:defRPr/>
              </a:pPr>
              <a:t>‹N›</a:t>
            </a:fld>
            <a:endParaRPr lang="it-IT"/>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5459954"/>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5" cstate="email">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r>
              <a:rPr lang="it-IT" smtClean="0"/>
              <a:t>19 Aprile 2010                                                                                   INFN - Laboratori Nazionali di Frascati</a:t>
            </a:r>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113196C5-313A-C149-A1FC-CCBA0694757A}" type="slidenum">
              <a:rPr lang="it-IT" smtClean="0"/>
              <a:pPr>
                <a:defRPr/>
              </a:pPr>
              <a:t>‹N›</a:t>
            </a:fld>
            <a:endParaRPr lang="it-IT"/>
          </a:p>
        </p:txBody>
      </p:sp>
    </p:spTree>
    <p:extLst>
      <p:ext uri="{BB962C8B-B14F-4D97-AF65-F5344CB8AC3E}">
        <p14:creationId xmlns:p14="http://schemas.microsoft.com/office/powerpoint/2010/main" val="95305530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4" r:id="rId13"/>
  </p:sldLayoutIdLst>
  <p:hf sldNum="0" hdr="0" ft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aps.org/" TargetMode="External"/><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resolver.caltech.edu/CaltechES:23.5.0" TargetMode="External"/><Relationship Id="rId5" Type="http://schemas.openxmlformats.org/officeDocument/2006/relationships/hyperlink" Target="http://eands.caltech.edu/" TargetMode="External"/><Relationship Id="rId4" Type="http://schemas.openxmlformats.org/officeDocument/2006/relationships/hyperlink" Target="http://www.caltech.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gi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3.jpeg"/><Relationship Id="rId7" Type="http://schemas.microsoft.com/office/2007/relationships/hdphoto" Target="../media/hdphoto2.wdp"/><Relationship Id="rId12"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74.jpeg"/><Relationship Id="rId10" Type="http://schemas.openxmlformats.org/officeDocument/2006/relationships/image" Target="../media/image78.jpeg"/><Relationship Id="rId4" Type="http://schemas.microsoft.com/office/2007/relationships/hdphoto" Target="../media/hdphoto1.wdp"/><Relationship Id="rId9" Type="http://schemas.openxmlformats.org/officeDocument/2006/relationships/image" Target="../media/image77.jpeg"/><Relationship Id="rId1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it.wikipedia.org/wiki/File:Kohlenstoffnanoroehre_Animation.gif" TargetMode="External"/><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0" Type="http://schemas.openxmlformats.org/officeDocument/2006/relationships/image" Target="../media/image14.jpeg"/><Relationship Id="rId4" Type="http://schemas.openxmlformats.org/officeDocument/2006/relationships/diagramLayout" Target="../diagrams/layout1.xml"/><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wm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emf"/><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a:xfrm>
            <a:off x="640782" y="863720"/>
            <a:ext cx="7481435" cy="2541431"/>
          </a:xfrm>
        </p:spPr>
        <p:txBody>
          <a:bodyPr>
            <a:normAutofit/>
          </a:bodyPr>
          <a:lstStyle/>
          <a:p>
            <a:pPr algn="r"/>
            <a:r>
              <a:rPr lang="it-IT" dirty="0" err="1"/>
              <a:t>Nanotechnologies</a:t>
            </a:r>
            <a:r>
              <a:rPr lang="it-IT" dirty="0"/>
              <a:t> and </a:t>
            </a:r>
            <a:r>
              <a:rPr lang="it-IT" dirty="0" err="1"/>
              <a:t>their</a:t>
            </a:r>
            <a:r>
              <a:rPr lang="it-IT" dirty="0"/>
              <a:t> </a:t>
            </a:r>
            <a:r>
              <a:rPr lang="it-IT" dirty="0" err="1"/>
              <a:t>applications</a:t>
            </a:r>
            <a:r>
              <a:rPr lang="it-IT" dirty="0"/>
              <a:t> </a:t>
            </a:r>
          </a:p>
        </p:txBody>
      </p:sp>
      <p:sp>
        <p:nvSpPr>
          <p:cNvPr id="6" name="Sottotitolo 5"/>
          <p:cNvSpPr>
            <a:spLocks noGrp="1"/>
          </p:cNvSpPr>
          <p:nvPr>
            <p:ph type="subTitle" idx="1"/>
          </p:nvPr>
        </p:nvSpPr>
        <p:spPr>
          <a:xfrm>
            <a:off x="2133600" y="3581400"/>
            <a:ext cx="5988617" cy="977621"/>
          </a:xfrm>
        </p:spPr>
        <p:txBody>
          <a:bodyPr>
            <a:normAutofit fontScale="85000" lnSpcReduction="10000"/>
          </a:bodyPr>
          <a:lstStyle/>
          <a:p>
            <a:pPr algn="r"/>
            <a:r>
              <a:rPr lang="it-IT" dirty="0" smtClean="0"/>
              <a:t>Silvia </a:t>
            </a:r>
            <a:r>
              <a:rPr lang="it-IT" dirty="0" err="1" smtClean="0"/>
              <a:t>bistarelli</a:t>
            </a:r>
            <a:r>
              <a:rPr lang="it-IT" dirty="0" smtClean="0"/>
              <a:t>, </a:t>
            </a:r>
            <a:r>
              <a:rPr lang="it-IT" dirty="0" err="1" smtClean="0"/>
              <a:t>phd</a:t>
            </a:r>
            <a:r>
              <a:rPr lang="it-IT" dirty="0" smtClean="0"/>
              <a:t>.</a:t>
            </a:r>
          </a:p>
          <a:p>
            <a:pPr algn="r"/>
            <a:r>
              <a:rPr lang="it-IT" dirty="0" smtClean="0"/>
              <a:t>Muse, general meeting - </a:t>
            </a:r>
            <a:r>
              <a:rPr lang="it-IT" dirty="0" err="1" smtClean="0"/>
              <a:t>Infn</a:t>
            </a:r>
            <a:r>
              <a:rPr lang="it-IT" dirty="0" smtClean="0"/>
              <a:t>, frascati </a:t>
            </a:r>
            <a:r>
              <a:rPr lang="it-IT" dirty="0" err="1" smtClean="0"/>
              <a:t>national</a:t>
            </a:r>
            <a:r>
              <a:rPr lang="it-IT" dirty="0" smtClean="0"/>
              <a:t> </a:t>
            </a:r>
            <a:r>
              <a:rPr lang="it-IT" dirty="0" err="1" smtClean="0"/>
              <a:t>laboratories</a:t>
            </a:r>
            <a:r>
              <a:rPr lang="it-IT" dirty="0" smtClean="0"/>
              <a:t>. </a:t>
            </a:r>
            <a:endParaRPr lang="it-IT" dirty="0"/>
          </a:p>
        </p:txBody>
      </p:sp>
      <p:sp>
        <p:nvSpPr>
          <p:cNvPr id="4" name="Segnaposto data 3"/>
          <p:cNvSpPr>
            <a:spLocks noGrp="1"/>
          </p:cNvSpPr>
          <p:nvPr>
            <p:ph type="dt" sz="half" idx="10"/>
          </p:nvPr>
        </p:nvSpPr>
        <p:spPr/>
        <p:txBody>
          <a:bodyPr/>
          <a:lstStyle/>
          <a:p>
            <a:pPr>
              <a:defRPr/>
            </a:pPr>
            <a:r>
              <a:rPr lang="it-IT" dirty="0" err="1" smtClean="0"/>
              <a:t>May</a:t>
            </a:r>
            <a:r>
              <a:rPr lang="it-IT" dirty="0" smtClean="0"/>
              <a:t> 12, 2017                                                                                   INFN - Laboratori Nazionali di Frascati</a:t>
            </a:r>
            <a:endParaRPr lang="en-US" dirty="0"/>
          </a:p>
        </p:txBody>
      </p:sp>
      <p:pic>
        <p:nvPicPr>
          <p:cNvPr id="7" name="Immagine 6" descr="Logo-v3- 201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6148" y="5195960"/>
            <a:ext cx="1905000" cy="1270000"/>
          </a:xfrm>
          <a:prstGeom prst="rect">
            <a:avLst/>
          </a:prstGeom>
          <a:effectLst>
            <a:glow rad="165100">
              <a:schemeClr val="accent3">
                <a:lumMod val="60000"/>
                <a:lumOff val="40000"/>
                <a:alpha val="58000"/>
              </a:schemeClr>
            </a:glow>
            <a:softEdge rad="50800"/>
          </a:effec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195960"/>
            <a:ext cx="1295400" cy="1247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magin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Tree>
    <p:extLst>
      <p:ext uri="{BB962C8B-B14F-4D97-AF65-F5344CB8AC3E}">
        <p14:creationId xmlns:p14="http://schemas.microsoft.com/office/powerpoint/2010/main" val="3707846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vlcsnap-2017-01-17-01h07m51s374.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381000"/>
            <a:ext cx="2667000" cy="1537692"/>
          </a:xfrm>
          <a:prstGeom prst="rect">
            <a:avLst/>
          </a:prstGeom>
        </p:spPr>
      </p:pic>
      <p:pic>
        <p:nvPicPr>
          <p:cNvPr id="4" name="Immagine 3" descr="vlcsnap-2017-01-17-01h08m47s45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4800" y="1828800"/>
            <a:ext cx="2667000" cy="1537692"/>
          </a:xfrm>
          <a:prstGeom prst="rect">
            <a:avLst/>
          </a:prstGeom>
        </p:spPr>
      </p:pic>
      <p:pic>
        <p:nvPicPr>
          <p:cNvPr id="28" name="Picture 7" descr="Grafite esfol-MW-07.tif"/>
          <p:cNvPicPr>
            <a:picLocks noChangeAspect="1"/>
          </p:cNvPicPr>
          <p:nvPr/>
        </p:nvPicPr>
        <p:blipFill>
          <a:blip r:embed="rId5" cstate="print"/>
          <a:stretch>
            <a:fillRect/>
          </a:stretch>
        </p:blipFill>
        <p:spPr>
          <a:xfrm>
            <a:off x="2286000" y="2590800"/>
            <a:ext cx="2165029" cy="1937480"/>
          </a:xfrm>
          <a:prstGeom prst="rect">
            <a:avLst/>
          </a:prstGeom>
        </p:spPr>
      </p:pic>
      <p:pic>
        <p:nvPicPr>
          <p:cNvPr id="29" name="Picture 9" descr="Grafite esfol-MW-08.tif"/>
          <p:cNvPicPr>
            <a:picLocks noChangeAspect="1"/>
          </p:cNvPicPr>
          <p:nvPr/>
        </p:nvPicPr>
        <p:blipFill>
          <a:blip r:embed="rId6" cstate="print"/>
          <a:stretch>
            <a:fillRect/>
          </a:stretch>
        </p:blipFill>
        <p:spPr>
          <a:xfrm>
            <a:off x="228600" y="4267200"/>
            <a:ext cx="2165030" cy="1825707"/>
          </a:xfrm>
          <a:prstGeom prst="rect">
            <a:avLst/>
          </a:prstGeom>
        </p:spPr>
      </p:pic>
      <p:pic>
        <p:nvPicPr>
          <p:cNvPr id="33" name="Immagine 22" descr="GNP_MW_crog-200000.0V-800X-Nasillo-0005.jpg"/>
          <p:cNvPicPr>
            <a:picLocks noChangeAspect="1"/>
          </p:cNvPicPr>
          <p:nvPr/>
        </p:nvPicPr>
        <p:blipFill>
          <a:blip r:embed="rId7" cstate="print"/>
          <a:stretch>
            <a:fillRect/>
          </a:stretch>
        </p:blipFill>
        <p:spPr>
          <a:xfrm>
            <a:off x="6477000" y="914400"/>
            <a:ext cx="2072236" cy="2072236"/>
          </a:xfrm>
          <a:prstGeom prst="rect">
            <a:avLst/>
          </a:prstGeom>
        </p:spPr>
      </p:pic>
      <p:pic>
        <p:nvPicPr>
          <p:cNvPr id="34" name="Immagine 23" descr="GNP_MW_crog-200000.0V-1000X-Nasillo-0001.jpg"/>
          <p:cNvPicPr/>
          <p:nvPr/>
        </p:nvPicPr>
        <p:blipFill>
          <a:blip r:embed="rId8" cstate="print"/>
          <a:stretch>
            <a:fillRect/>
          </a:stretch>
        </p:blipFill>
        <p:spPr>
          <a:xfrm>
            <a:off x="6477000" y="3962400"/>
            <a:ext cx="2050760" cy="2023313"/>
          </a:xfrm>
          <a:prstGeom prst="rect">
            <a:avLst/>
          </a:prstGeom>
        </p:spPr>
      </p:pic>
      <p:sp>
        <p:nvSpPr>
          <p:cNvPr id="5" name="Freccia a destra 4"/>
          <p:cNvSpPr/>
          <p:nvPr/>
        </p:nvSpPr>
        <p:spPr>
          <a:xfrm>
            <a:off x="4572000" y="3089920"/>
            <a:ext cx="1828800"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3"/>
          <p:cNvSpPr txBox="1">
            <a:spLocks noChangeArrowheads="1"/>
          </p:cNvSpPr>
          <p:nvPr/>
        </p:nvSpPr>
        <p:spPr bwMode="auto">
          <a:xfrm>
            <a:off x="4495800" y="3223210"/>
            <a:ext cx="2133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r>
              <a:rPr lang="it-IT" altLang="en-US" sz="2000" dirty="0" smtClean="0"/>
              <a:t>Ultrasonic Bath</a:t>
            </a:r>
            <a:endParaRPr lang="it-IT" altLang="en-US" sz="2000" dirty="0"/>
          </a:p>
        </p:txBody>
      </p:sp>
      <p:sp>
        <p:nvSpPr>
          <p:cNvPr id="13" name="CasellaDiTesto 12"/>
          <p:cNvSpPr txBox="1"/>
          <p:nvPr/>
        </p:nvSpPr>
        <p:spPr>
          <a:xfrm>
            <a:off x="1588370" y="99667"/>
            <a:ext cx="5603486" cy="723275"/>
          </a:xfrm>
          <a:prstGeom prst="rect">
            <a:avLst/>
          </a:prstGeom>
          <a:noFill/>
        </p:spPr>
        <p:txBody>
          <a:bodyPr wrap="none">
            <a:spAutoFit/>
          </a:bodyPr>
          <a:lstStyle/>
          <a:p>
            <a:pPr>
              <a:defRPr/>
            </a:pPr>
            <a:r>
              <a:rPr lang="it-IT" sz="4100" dirty="0" err="1">
                <a:solidFill>
                  <a:schemeClr val="accent1"/>
                </a:solidFill>
                <a:effectLst>
                  <a:outerShdw blurRad="101600" dist="63500" dir="2700000" algn="tl" rotWithShape="0">
                    <a:prstClr val="black">
                      <a:alpha val="75000"/>
                    </a:prstClr>
                  </a:outerShdw>
                </a:effectLst>
                <a:latin typeface="+mj-lt"/>
                <a:ea typeface="+mj-ea"/>
                <a:cs typeface="+mj-cs"/>
              </a:rPr>
              <a:t>Graphene</a:t>
            </a:r>
            <a:r>
              <a:rPr lang="it-IT" sz="4100" dirty="0">
                <a:solidFill>
                  <a:schemeClr val="accent1"/>
                </a:solidFill>
                <a:effectLst>
                  <a:outerShdw blurRad="101600" dist="63500" dir="2700000" algn="tl" rotWithShape="0">
                    <a:prstClr val="black">
                      <a:alpha val="75000"/>
                    </a:prstClr>
                  </a:outerShdw>
                </a:effectLst>
                <a:latin typeface="+mj-lt"/>
                <a:ea typeface="+mj-ea"/>
                <a:cs typeface="+mj-cs"/>
              </a:rPr>
              <a:t> </a:t>
            </a:r>
            <a:r>
              <a:rPr lang="it-IT" sz="4100" dirty="0" err="1">
                <a:solidFill>
                  <a:schemeClr val="accent1"/>
                </a:solidFill>
                <a:effectLst>
                  <a:outerShdw blurRad="101600" dist="63500" dir="2700000" algn="tl" rotWithShape="0">
                    <a:prstClr val="black">
                      <a:alpha val="75000"/>
                    </a:prstClr>
                  </a:outerShdw>
                </a:effectLst>
                <a:latin typeface="+mj-lt"/>
                <a:ea typeface="+mj-ea"/>
                <a:cs typeface="+mj-cs"/>
              </a:rPr>
              <a:t>NanoPlates</a:t>
            </a:r>
            <a:endParaRPr lang="it-IT" sz="4100" dirty="0">
              <a:solidFill>
                <a:schemeClr val="accent1"/>
              </a:solidFill>
              <a:effectLst>
                <a:outerShdw blurRad="101600" dist="63500" dir="2700000" algn="tl" rotWithShape="0">
                  <a:prstClr val="black">
                    <a:alpha val="75000"/>
                  </a:prstClr>
                </a:outerShdw>
              </a:effectLst>
              <a:latin typeface="+mj-lt"/>
              <a:ea typeface="+mj-ea"/>
              <a:cs typeface="+mj-cs"/>
            </a:endParaRPr>
          </a:p>
        </p:txBody>
      </p:sp>
      <p:pic>
        <p:nvPicPr>
          <p:cNvPr id="11" name="Immagin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648200" y="5147302"/>
            <a:ext cx="4400948" cy="1670166"/>
          </a:xfrm>
          <a:prstGeom prst="rect">
            <a:avLst/>
          </a:prstGeom>
        </p:spPr>
      </p:pic>
    </p:spTree>
    <p:extLst>
      <p:ext uri="{BB962C8B-B14F-4D97-AF65-F5344CB8AC3E}">
        <p14:creationId xmlns:p14="http://schemas.microsoft.com/office/powerpoint/2010/main" val="34313907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APPLICATIONS</a:t>
            </a:r>
            <a:endParaRPr lang="it-IT" dirty="0"/>
          </a:p>
        </p:txBody>
      </p:sp>
      <p:sp>
        <p:nvSpPr>
          <p:cNvPr id="3" name="Segnaposto contenuto 2"/>
          <p:cNvSpPr>
            <a:spLocks noGrp="1"/>
          </p:cNvSpPr>
          <p:nvPr>
            <p:ph idx="1"/>
          </p:nvPr>
        </p:nvSpPr>
        <p:spPr/>
        <p:txBody>
          <a:bodyPr/>
          <a:lstStyle/>
          <a:p>
            <a:r>
              <a:rPr lang="it-IT" sz="3200" dirty="0" smtClean="0"/>
              <a:t>AEROSPACE</a:t>
            </a:r>
          </a:p>
          <a:p>
            <a:r>
              <a:rPr lang="it-IT" sz="3200" dirty="0" smtClean="0">
                <a:solidFill>
                  <a:schemeClr val="tx1">
                    <a:lumMod val="50000"/>
                    <a:lumOff val="50000"/>
                  </a:schemeClr>
                </a:solidFill>
              </a:rPr>
              <a:t>ELECTRONICS</a:t>
            </a:r>
          </a:p>
          <a:p>
            <a:r>
              <a:rPr lang="it-IT" sz="3200" dirty="0" smtClean="0">
                <a:solidFill>
                  <a:schemeClr val="tx1">
                    <a:lumMod val="50000"/>
                    <a:lumOff val="50000"/>
                  </a:schemeClr>
                </a:solidFill>
              </a:rPr>
              <a:t>ENERGY</a:t>
            </a:r>
          </a:p>
          <a:p>
            <a:r>
              <a:rPr lang="it-IT" sz="3200" dirty="0" smtClean="0">
                <a:solidFill>
                  <a:schemeClr val="tx1">
                    <a:lumMod val="50000"/>
                    <a:lumOff val="50000"/>
                  </a:schemeClr>
                </a:solidFill>
              </a:rPr>
              <a:t>MEDICINE AND BIOLOGY</a:t>
            </a:r>
          </a:p>
          <a:p>
            <a:pPr marL="0" indent="0">
              <a:buNone/>
            </a:pPr>
            <a:endParaRPr lang="it-IT" dirty="0" smtClean="0"/>
          </a:p>
          <a:p>
            <a:endParaRPr lang="it-IT" dirty="0"/>
          </a:p>
        </p:txBody>
      </p:sp>
      <p:sp>
        <p:nvSpPr>
          <p:cNvPr id="4" name="Segnaposto data 3"/>
          <p:cNvSpPr>
            <a:spLocks noGrp="1"/>
          </p:cNvSpPr>
          <p:nvPr>
            <p:ph type="dt" sz="half" idx="10"/>
          </p:nvPr>
        </p:nvSpPr>
        <p:spPr/>
        <p:txBody>
          <a:bodyPr/>
          <a:lstStyle/>
          <a:p>
            <a:pPr>
              <a:defRPr/>
            </a:pPr>
            <a:r>
              <a:rPr lang="it-IT" dirty="0" err="1"/>
              <a:t>May</a:t>
            </a:r>
            <a:r>
              <a:rPr lang="it-IT" dirty="0"/>
              <a:t> 12, 2017 </a:t>
            </a:r>
            <a:endParaRPr lang="it-IT" dirty="0" smtClean="0"/>
          </a:p>
          <a:p>
            <a:pPr>
              <a:defRPr/>
            </a:pPr>
            <a:r>
              <a:rPr lang="it-IT" dirty="0" smtClean="0"/>
              <a:t>INFN </a:t>
            </a:r>
            <a:r>
              <a:rPr lang="it-IT" dirty="0" smtClean="0"/>
              <a:t>- Laboratori Nazionali di Frascati</a:t>
            </a:r>
            <a:endParaRPr lang="en-US" dirty="0"/>
          </a:p>
        </p:txBody>
      </p:sp>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57800" y="2194790"/>
            <a:ext cx="2438400" cy="1958109"/>
          </a:xfrm>
          <a:prstGeom prst="rect">
            <a:avLst/>
          </a:prstGeom>
        </p:spPr>
      </p:pic>
    </p:spTree>
    <p:extLst>
      <p:ext uri="{BB962C8B-B14F-4D97-AF65-F5344CB8AC3E}">
        <p14:creationId xmlns:p14="http://schemas.microsoft.com/office/powerpoint/2010/main" val="968566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04800" y="2590800"/>
            <a:ext cx="4648200" cy="2609850"/>
          </a:xfrm>
          <a:prstGeom prst="rect">
            <a:avLst/>
          </a:prstGeom>
        </p:spPr>
      </p:pic>
      <p:pic>
        <p:nvPicPr>
          <p:cNvPr id="6" name="Immagine 5" descr="wheregoin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2640666"/>
            <a:ext cx="2667000" cy="2510118"/>
          </a:xfrm>
          <a:prstGeom prst="rect">
            <a:avLst/>
          </a:prstGeom>
          <a:effectLst>
            <a:glow rad="127000">
              <a:schemeClr val="tx1">
                <a:alpha val="75000"/>
              </a:schemeClr>
            </a:glow>
          </a:effectLst>
        </p:spPr>
      </p:pic>
      <p:sp>
        <p:nvSpPr>
          <p:cNvPr id="7" name="Titolo 6"/>
          <p:cNvSpPr>
            <a:spLocks noGrp="1"/>
          </p:cNvSpPr>
          <p:nvPr>
            <p:ph type="title"/>
          </p:nvPr>
        </p:nvSpPr>
        <p:spPr/>
        <p:txBody>
          <a:bodyPr/>
          <a:lstStyle/>
          <a:p>
            <a:r>
              <a:rPr lang="it-IT" dirty="0" smtClean="0"/>
              <a:t>ELECTROMAGNETIC SHIELDING</a:t>
            </a:r>
            <a:endParaRPr lang="it-IT" dirty="0"/>
          </a:p>
        </p:txBody>
      </p:sp>
    </p:spTree>
    <p:extLst>
      <p:ext uri="{BB962C8B-B14F-4D97-AF65-F5344CB8AC3E}">
        <p14:creationId xmlns:p14="http://schemas.microsoft.com/office/powerpoint/2010/main" val="387001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600" y="904509"/>
            <a:ext cx="7139016" cy="826473"/>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05600" y="1877390"/>
            <a:ext cx="2766060" cy="39945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447" y="3335738"/>
            <a:ext cx="3781425" cy="3067050"/>
          </a:xfrm>
          <a:prstGeom prst="rect">
            <a:avLst/>
          </a:prstGeom>
        </p:spPr>
      </p:pic>
      <p:sp>
        <p:nvSpPr>
          <p:cNvPr id="6" name="CasellaDiTesto 5"/>
          <p:cNvSpPr txBox="1"/>
          <p:nvPr/>
        </p:nvSpPr>
        <p:spPr>
          <a:xfrm>
            <a:off x="228600" y="1133753"/>
            <a:ext cx="2766060" cy="367984"/>
          </a:xfrm>
          <a:prstGeom prst="rect">
            <a:avLst/>
          </a:prstGeom>
          <a:noFill/>
        </p:spPr>
        <p:txBody>
          <a:bodyPr wrap="square" rtlCol="0">
            <a:spAutoFit/>
          </a:bodyPr>
          <a:lstStyle/>
          <a:p>
            <a:r>
              <a:rPr lang="it-IT" dirty="0" err="1" smtClean="0"/>
              <a:t>Epoxy</a:t>
            </a:r>
            <a:r>
              <a:rPr lang="it-IT" dirty="0" smtClean="0"/>
              <a:t> </a:t>
            </a:r>
            <a:r>
              <a:rPr lang="it-IT" dirty="0" err="1" smtClean="0"/>
              <a:t>Resin</a:t>
            </a:r>
            <a:endParaRPr lang="it-IT" dirty="0"/>
          </a:p>
        </p:txBody>
      </p:sp>
      <p:sp>
        <p:nvSpPr>
          <p:cNvPr id="7" name="CasellaDiTesto 6"/>
          <p:cNvSpPr txBox="1"/>
          <p:nvPr/>
        </p:nvSpPr>
        <p:spPr>
          <a:xfrm>
            <a:off x="5257800" y="1908861"/>
            <a:ext cx="2766060" cy="367984"/>
          </a:xfrm>
          <a:prstGeom prst="rect">
            <a:avLst/>
          </a:prstGeom>
          <a:noFill/>
        </p:spPr>
        <p:txBody>
          <a:bodyPr wrap="square" rtlCol="0">
            <a:spAutoFit/>
          </a:bodyPr>
          <a:lstStyle/>
          <a:p>
            <a:r>
              <a:rPr lang="it-IT" dirty="0" err="1" smtClean="0"/>
              <a:t>Curing</a:t>
            </a:r>
            <a:r>
              <a:rPr lang="it-IT" dirty="0" smtClean="0"/>
              <a:t> agent</a:t>
            </a:r>
            <a:endParaRPr lang="it-IT" dirty="0"/>
          </a:p>
        </p:txBody>
      </p:sp>
      <p:sp>
        <p:nvSpPr>
          <p:cNvPr id="8" name="CasellaDiTesto 7"/>
          <p:cNvSpPr txBox="1"/>
          <p:nvPr/>
        </p:nvSpPr>
        <p:spPr>
          <a:xfrm>
            <a:off x="-249555" y="4119051"/>
            <a:ext cx="2766060" cy="646331"/>
          </a:xfrm>
          <a:prstGeom prst="rect">
            <a:avLst/>
          </a:prstGeom>
          <a:noFill/>
        </p:spPr>
        <p:txBody>
          <a:bodyPr wrap="square" rtlCol="0">
            <a:spAutoFit/>
          </a:bodyPr>
          <a:lstStyle/>
          <a:p>
            <a:pPr algn="ctr"/>
            <a:r>
              <a:rPr lang="it-IT" dirty="0" smtClean="0"/>
              <a:t>Carbon</a:t>
            </a:r>
          </a:p>
          <a:p>
            <a:pPr algn="ctr"/>
            <a:r>
              <a:rPr lang="it-IT" dirty="0" err="1" smtClean="0"/>
              <a:t>Nanostructures</a:t>
            </a:r>
            <a:endParaRPr lang="it-IT" dirty="0"/>
          </a:p>
        </p:txBody>
      </p:sp>
      <p:sp>
        <p:nvSpPr>
          <p:cNvPr id="10" name="Rettangolo 9"/>
          <p:cNvSpPr/>
          <p:nvPr/>
        </p:nvSpPr>
        <p:spPr>
          <a:xfrm>
            <a:off x="228600" y="1014850"/>
            <a:ext cx="1303020" cy="60579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Rettangolo 10"/>
          <p:cNvSpPr/>
          <p:nvPr/>
        </p:nvSpPr>
        <p:spPr>
          <a:xfrm>
            <a:off x="304800" y="4008709"/>
            <a:ext cx="1657350" cy="92333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cxnSp>
        <p:nvCxnSpPr>
          <p:cNvPr id="12" name="Connettore 1 14"/>
          <p:cNvCxnSpPr/>
          <p:nvPr/>
        </p:nvCxnSpPr>
        <p:spPr>
          <a:xfrm>
            <a:off x="4392930" y="2031407"/>
            <a:ext cx="0" cy="813436"/>
          </a:xfrm>
          <a:prstGeom prst="line">
            <a:avLst/>
          </a:prstGeom>
        </p:spPr>
        <p:style>
          <a:lnRef idx="3">
            <a:schemeClr val="accent5"/>
          </a:lnRef>
          <a:fillRef idx="0">
            <a:schemeClr val="accent5"/>
          </a:fillRef>
          <a:effectRef idx="2">
            <a:schemeClr val="accent5"/>
          </a:effectRef>
          <a:fontRef idx="minor">
            <a:schemeClr val="tx1"/>
          </a:fontRef>
        </p:style>
      </p:cxnSp>
      <p:cxnSp>
        <p:nvCxnSpPr>
          <p:cNvPr id="13" name="Connettore 1 16"/>
          <p:cNvCxnSpPr/>
          <p:nvPr/>
        </p:nvCxnSpPr>
        <p:spPr>
          <a:xfrm>
            <a:off x="3947160" y="2430862"/>
            <a:ext cx="896302" cy="7263"/>
          </a:xfrm>
          <a:prstGeom prst="line">
            <a:avLst/>
          </a:prstGeom>
        </p:spPr>
        <p:style>
          <a:lnRef idx="3">
            <a:schemeClr val="accent5"/>
          </a:lnRef>
          <a:fillRef idx="0">
            <a:schemeClr val="accent5"/>
          </a:fillRef>
          <a:effectRef idx="2">
            <a:schemeClr val="accent5"/>
          </a:effectRef>
          <a:fontRef idx="minor">
            <a:schemeClr val="tx1"/>
          </a:fontRef>
        </p:style>
      </p:cxnSp>
      <p:sp>
        <p:nvSpPr>
          <p:cNvPr id="14" name="Rettangolo 13"/>
          <p:cNvSpPr/>
          <p:nvPr/>
        </p:nvSpPr>
        <p:spPr>
          <a:xfrm>
            <a:off x="3810000" y="1926267"/>
            <a:ext cx="1154430" cy="10100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5" name="CasellaDiTesto 14"/>
          <p:cNvSpPr txBox="1"/>
          <p:nvPr/>
        </p:nvSpPr>
        <p:spPr>
          <a:xfrm>
            <a:off x="5950349" y="3680469"/>
            <a:ext cx="3783330" cy="21698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SWCNT</a:t>
            </a:r>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smtClean="0"/>
              <a:t>MWCNT</a:t>
            </a:r>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err="1" smtClean="0"/>
              <a:t>Graphene</a:t>
            </a:r>
            <a:r>
              <a:rPr lang="it-IT" dirty="0" smtClean="0"/>
              <a:t> </a:t>
            </a:r>
            <a:r>
              <a:rPr lang="it-IT" dirty="0" err="1" smtClean="0"/>
              <a:t>Nanoplates</a:t>
            </a:r>
            <a:r>
              <a:rPr lang="it-IT" dirty="0" smtClean="0"/>
              <a:t> (GNP)</a:t>
            </a:r>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err="1" smtClean="0"/>
              <a:t>Thick</a:t>
            </a:r>
            <a:r>
              <a:rPr lang="it-IT" dirty="0" smtClean="0"/>
              <a:t> </a:t>
            </a:r>
            <a:r>
              <a:rPr lang="it-IT" dirty="0" err="1" smtClean="0"/>
              <a:t>Graphite</a:t>
            </a:r>
            <a:r>
              <a:rPr lang="it-IT" dirty="0" smtClean="0"/>
              <a:t> (TG)</a:t>
            </a:r>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err="1" smtClean="0"/>
              <a:t>Exfoliated</a:t>
            </a:r>
            <a:r>
              <a:rPr lang="it-IT" dirty="0" smtClean="0"/>
              <a:t> </a:t>
            </a:r>
            <a:r>
              <a:rPr lang="it-IT" dirty="0" err="1" smtClean="0"/>
              <a:t>Graphite</a:t>
            </a:r>
            <a:r>
              <a:rPr lang="it-IT" dirty="0" smtClean="0"/>
              <a:t> (EG)</a:t>
            </a:r>
          </a:p>
          <a:p>
            <a:endParaRPr lang="it-IT" sz="900" dirty="0" smtClean="0"/>
          </a:p>
        </p:txBody>
      </p:sp>
    </p:spTree>
    <p:extLst>
      <p:ext uri="{BB962C8B-B14F-4D97-AF65-F5344CB8AC3E}">
        <p14:creationId xmlns:p14="http://schemas.microsoft.com/office/powerpoint/2010/main" val="3578986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76400" y="1066800"/>
            <a:ext cx="5840966" cy="2362203"/>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4114800"/>
            <a:ext cx="3837951" cy="1716405"/>
          </a:xfrm>
          <a:prstGeom prst="rect">
            <a:avLst/>
          </a:prstGeom>
        </p:spPr>
      </p:pic>
      <p:sp>
        <p:nvSpPr>
          <p:cNvPr id="5" name="CasellaDiTesto 4"/>
          <p:cNvSpPr txBox="1"/>
          <p:nvPr/>
        </p:nvSpPr>
        <p:spPr>
          <a:xfrm>
            <a:off x="4724400" y="4267200"/>
            <a:ext cx="3783330" cy="1200329"/>
          </a:xfrm>
          <a:prstGeom prst="rect">
            <a:avLst/>
          </a:prstGeom>
          <a:noFill/>
        </p:spPr>
        <p:txBody>
          <a:bodyPr wrap="square" rtlCol="0">
            <a:spAutoFit/>
          </a:bodyPr>
          <a:lstStyle/>
          <a:p>
            <a:r>
              <a:rPr lang="it-IT" u="sng" dirty="0" err="1" smtClean="0"/>
              <a:t>Above</a:t>
            </a:r>
            <a:r>
              <a:rPr lang="it-IT" u="sng" dirty="0" smtClean="0"/>
              <a:t> </a:t>
            </a:r>
            <a:r>
              <a:rPr lang="it-IT" u="sng" dirty="0" err="1" smtClean="0"/>
              <a:t>percolation</a:t>
            </a:r>
            <a:r>
              <a:rPr lang="it-IT" u="sng" dirty="0" smtClean="0"/>
              <a:t> </a:t>
            </a:r>
            <a:r>
              <a:rPr lang="it-IT" u="sng" dirty="0" err="1" smtClean="0"/>
              <a:t>threshold</a:t>
            </a:r>
            <a:r>
              <a:rPr lang="it-IT" dirty="0" smtClean="0"/>
              <a:t>:</a:t>
            </a:r>
            <a:endParaRPr lang="it-IT" dirty="0" smtClean="0"/>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smtClean="0"/>
              <a:t>Network</a:t>
            </a:r>
            <a:endParaRPr lang="it-IT" dirty="0" smtClean="0"/>
          </a:p>
          <a:p>
            <a:pPr marL="285750" indent="-285750">
              <a:buFont typeface="Arial" panose="020B0604020202020204" pitchFamily="34" charset="0"/>
              <a:buChar char="•"/>
            </a:pPr>
            <a:endParaRPr lang="it-IT" sz="900" dirty="0" smtClean="0"/>
          </a:p>
          <a:p>
            <a:pPr marL="285750" indent="-285750">
              <a:buFont typeface="Arial" panose="020B0604020202020204" pitchFamily="34" charset="0"/>
              <a:buChar char="•"/>
            </a:pPr>
            <a:r>
              <a:rPr lang="it-IT" dirty="0" err="1" smtClean="0"/>
              <a:t>Conductivity</a:t>
            </a:r>
            <a:r>
              <a:rPr lang="it-IT" dirty="0" smtClean="0"/>
              <a:t> </a:t>
            </a:r>
            <a:r>
              <a:rPr lang="it-IT" dirty="0" err="1" smtClean="0"/>
              <a:t>starts</a:t>
            </a:r>
            <a:r>
              <a:rPr lang="it-IT" dirty="0" smtClean="0"/>
              <a:t> to </a:t>
            </a:r>
            <a:r>
              <a:rPr lang="it-IT" dirty="0" err="1" smtClean="0"/>
              <a:t>occour</a:t>
            </a:r>
            <a:endParaRPr lang="it-IT" dirty="0"/>
          </a:p>
        </p:txBody>
      </p:sp>
    </p:spTree>
    <p:extLst>
      <p:ext uri="{BB962C8B-B14F-4D97-AF65-F5344CB8AC3E}">
        <p14:creationId xmlns:p14="http://schemas.microsoft.com/office/powerpoint/2010/main" val="1410429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1066800"/>
            <a:ext cx="8580857" cy="4893125"/>
          </a:xfrm>
          <a:prstGeom prst="rect">
            <a:avLst/>
          </a:prstGeom>
        </p:spPr>
      </p:pic>
    </p:spTree>
    <p:extLst>
      <p:ext uri="{BB962C8B-B14F-4D97-AF65-F5344CB8AC3E}">
        <p14:creationId xmlns:p14="http://schemas.microsoft.com/office/powerpoint/2010/main" val="442573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t="6440"/>
          <a:stretch/>
        </p:blipFill>
        <p:spPr>
          <a:xfrm>
            <a:off x="152400" y="1600200"/>
            <a:ext cx="4233689" cy="3321185"/>
          </a:xfrm>
          <a:prstGeom prst="rect">
            <a:avLst/>
          </a:prstGeom>
        </p:spPr>
      </p:pic>
      <p:pic>
        <p:nvPicPr>
          <p:cNvPr id="4" name="Immagine 3"/>
          <p:cNvPicPr>
            <a:picLocks noChangeAspect="1"/>
          </p:cNvPicPr>
          <p:nvPr/>
        </p:nvPicPr>
        <p:blipFill>
          <a:blip r:embed="rId3"/>
          <a:stretch>
            <a:fillRect/>
          </a:stretch>
        </p:blipFill>
        <p:spPr>
          <a:xfrm>
            <a:off x="4845840" y="1603204"/>
            <a:ext cx="3969696" cy="3318181"/>
          </a:xfrm>
          <a:prstGeom prst="rect">
            <a:avLst/>
          </a:prstGeom>
        </p:spPr>
      </p:pic>
      <p:sp>
        <p:nvSpPr>
          <p:cNvPr id="6" name="CasellaDiTesto 5"/>
          <p:cNvSpPr txBox="1"/>
          <p:nvPr/>
        </p:nvSpPr>
        <p:spPr>
          <a:xfrm>
            <a:off x="154721" y="1291352"/>
            <a:ext cx="4114800" cy="307777"/>
          </a:xfrm>
          <a:prstGeom prst="rect">
            <a:avLst/>
          </a:prstGeom>
          <a:noFill/>
        </p:spPr>
        <p:txBody>
          <a:bodyPr wrap="square" rtlCol="0">
            <a:spAutoFit/>
          </a:bodyPr>
          <a:lstStyle/>
          <a:p>
            <a:r>
              <a:rPr lang="it-IT" sz="1400" dirty="0" smtClean="0"/>
              <a:t>Picture                 </a:t>
            </a:r>
            <a:r>
              <a:rPr lang="it-IT" sz="1400" dirty="0" err="1" smtClean="0"/>
              <a:t>Nanostructures</a:t>
            </a:r>
            <a:r>
              <a:rPr lang="it-IT" sz="1400" dirty="0" smtClean="0"/>
              <a:t>    </a:t>
            </a:r>
            <a:r>
              <a:rPr lang="it-IT" sz="1400" dirty="0" err="1" smtClean="0"/>
              <a:t>Threshold</a:t>
            </a:r>
            <a:r>
              <a:rPr lang="it-IT" sz="1400" dirty="0" smtClean="0"/>
              <a:t>   </a:t>
            </a:r>
            <a:endParaRPr lang="it-IT" sz="1400" dirty="0"/>
          </a:p>
        </p:txBody>
      </p:sp>
      <p:sp>
        <p:nvSpPr>
          <p:cNvPr id="7" name="CasellaDiTesto 6"/>
          <p:cNvSpPr txBox="1"/>
          <p:nvPr/>
        </p:nvSpPr>
        <p:spPr>
          <a:xfrm>
            <a:off x="4845840" y="1291351"/>
            <a:ext cx="4114800" cy="307777"/>
          </a:xfrm>
          <a:prstGeom prst="rect">
            <a:avLst/>
          </a:prstGeom>
          <a:noFill/>
        </p:spPr>
        <p:txBody>
          <a:bodyPr wrap="square" rtlCol="0">
            <a:spAutoFit/>
          </a:bodyPr>
          <a:lstStyle/>
          <a:p>
            <a:r>
              <a:rPr lang="it-IT" sz="1400" dirty="0" smtClean="0"/>
              <a:t>Picture                 </a:t>
            </a:r>
            <a:r>
              <a:rPr lang="it-IT" sz="1400" dirty="0" err="1" smtClean="0"/>
              <a:t>Nanostructures</a:t>
            </a:r>
            <a:r>
              <a:rPr lang="it-IT" sz="1400" dirty="0" smtClean="0"/>
              <a:t>    </a:t>
            </a:r>
            <a:r>
              <a:rPr lang="it-IT" sz="1400" dirty="0" err="1" smtClean="0"/>
              <a:t>Threshold</a:t>
            </a:r>
            <a:r>
              <a:rPr lang="it-IT" sz="1400" dirty="0" smtClean="0"/>
              <a:t>   </a:t>
            </a:r>
            <a:endParaRPr lang="it-IT" sz="1400" dirty="0"/>
          </a:p>
        </p:txBody>
      </p:sp>
    </p:spTree>
    <p:extLst>
      <p:ext uri="{BB962C8B-B14F-4D97-AF65-F5344CB8AC3E}">
        <p14:creationId xmlns:p14="http://schemas.microsoft.com/office/powerpoint/2010/main" val="139240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6352"/>
          <a:stretch/>
        </p:blipFill>
        <p:spPr>
          <a:xfrm>
            <a:off x="152400" y="1544079"/>
            <a:ext cx="4263093" cy="3370330"/>
          </a:xfrm>
          <a:prstGeom prst="rect">
            <a:avLst/>
          </a:prstGeom>
        </p:spPr>
      </p:pic>
      <p:pic>
        <p:nvPicPr>
          <p:cNvPr id="6" name="Immagine 5"/>
          <p:cNvPicPr>
            <a:picLocks noChangeAspect="1"/>
          </p:cNvPicPr>
          <p:nvPr/>
        </p:nvPicPr>
        <p:blipFill rotWithShape="1">
          <a:blip r:embed="rId3"/>
          <a:srcRect b="5623"/>
          <a:stretch/>
        </p:blipFill>
        <p:spPr>
          <a:xfrm>
            <a:off x="4800600" y="1561609"/>
            <a:ext cx="3950160" cy="3352800"/>
          </a:xfrm>
          <a:prstGeom prst="rect">
            <a:avLst/>
          </a:prstGeom>
        </p:spPr>
      </p:pic>
      <p:sp>
        <p:nvSpPr>
          <p:cNvPr id="7" name="CasellaDiTesto 6"/>
          <p:cNvSpPr txBox="1"/>
          <p:nvPr/>
        </p:nvSpPr>
        <p:spPr>
          <a:xfrm>
            <a:off x="154721" y="1291352"/>
            <a:ext cx="4114800" cy="307777"/>
          </a:xfrm>
          <a:prstGeom prst="rect">
            <a:avLst/>
          </a:prstGeom>
          <a:noFill/>
        </p:spPr>
        <p:txBody>
          <a:bodyPr wrap="square" rtlCol="0">
            <a:spAutoFit/>
          </a:bodyPr>
          <a:lstStyle/>
          <a:p>
            <a:r>
              <a:rPr lang="it-IT" sz="1400" dirty="0" smtClean="0"/>
              <a:t>Picture                 </a:t>
            </a:r>
            <a:r>
              <a:rPr lang="it-IT" sz="1400" dirty="0" err="1" smtClean="0"/>
              <a:t>Nanostructures</a:t>
            </a:r>
            <a:r>
              <a:rPr lang="it-IT" sz="1400" dirty="0" smtClean="0"/>
              <a:t>    </a:t>
            </a:r>
            <a:r>
              <a:rPr lang="it-IT" sz="1400" dirty="0" err="1" smtClean="0"/>
              <a:t>Threshold</a:t>
            </a:r>
            <a:r>
              <a:rPr lang="it-IT" sz="1400" dirty="0" smtClean="0"/>
              <a:t>   </a:t>
            </a:r>
            <a:endParaRPr lang="it-IT" sz="1400" dirty="0"/>
          </a:p>
        </p:txBody>
      </p:sp>
      <p:sp>
        <p:nvSpPr>
          <p:cNvPr id="8" name="CasellaDiTesto 7"/>
          <p:cNvSpPr txBox="1"/>
          <p:nvPr/>
        </p:nvSpPr>
        <p:spPr>
          <a:xfrm>
            <a:off x="4800600" y="1253832"/>
            <a:ext cx="4114800" cy="307777"/>
          </a:xfrm>
          <a:prstGeom prst="rect">
            <a:avLst/>
          </a:prstGeom>
          <a:noFill/>
        </p:spPr>
        <p:txBody>
          <a:bodyPr wrap="square" rtlCol="0">
            <a:spAutoFit/>
          </a:bodyPr>
          <a:lstStyle/>
          <a:p>
            <a:r>
              <a:rPr lang="it-IT" sz="1400" dirty="0" smtClean="0"/>
              <a:t>Picture                 </a:t>
            </a:r>
            <a:r>
              <a:rPr lang="it-IT" sz="1400" dirty="0" err="1" smtClean="0"/>
              <a:t>Nanostructures</a:t>
            </a:r>
            <a:r>
              <a:rPr lang="it-IT" sz="1400" dirty="0" smtClean="0"/>
              <a:t>    </a:t>
            </a:r>
            <a:r>
              <a:rPr lang="it-IT" sz="1400" dirty="0" err="1" smtClean="0"/>
              <a:t>Threshold</a:t>
            </a:r>
            <a:r>
              <a:rPr lang="it-IT" sz="1400" dirty="0" smtClean="0"/>
              <a:t>   </a:t>
            </a:r>
            <a:endParaRPr lang="it-IT" sz="1400" dirty="0"/>
          </a:p>
        </p:txBody>
      </p:sp>
    </p:spTree>
    <p:extLst>
      <p:ext uri="{BB962C8B-B14F-4D97-AF65-F5344CB8AC3E}">
        <p14:creationId xmlns:p14="http://schemas.microsoft.com/office/powerpoint/2010/main" val="280331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APPLICATIONS</a:t>
            </a:r>
            <a:endParaRPr lang="it-IT" dirty="0"/>
          </a:p>
        </p:txBody>
      </p:sp>
      <p:sp>
        <p:nvSpPr>
          <p:cNvPr id="3" name="Segnaposto contenuto 2"/>
          <p:cNvSpPr>
            <a:spLocks noGrp="1"/>
          </p:cNvSpPr>
          <p:nvPr>
            <p:ph idx="1"/>
          </p:nvPr>
        </p:nvSpPr>
        <p:spPr/>
        <p:txBody>
          <a:bodyPr/>
          <a:lstStyle/>
          <a:p>
            <a:r>
              <a:rPr lang="it-IT" sz="3200" dirty="0" smtClean="0">
                <a:solidFill>
                  <a:schemeClr val="tx1">
                    <a:lumMod val="50000"/>
                    <a:lumOff val="50000"/>
                  </a:schemeClr>
                </a:solidFill>
              </a:rPr>
              <a:t>AEROSPACE</a:t>
            </a:r>
          </a:p>
          <a:p>
            <a:r>
              <a:rPr lang="it-IT" sz="3200" dirty="0" smtClean="0"/>
              <a:t>ELECTRONICS</a:t>
            </a:r>
          </a:p>
          <a:p>
            <a:r>
              <a:rPr lang="it-IT" sz="3200" dirty="0" smtClean="0">
                <a:solidFill>
                  <a:schemeClr val="tx1">
                    <a:lumMod val="50000"/>
                    <a:lumOff val="50000"/>
                  </a:schemeClr>
                </a:solidFill>
              </a:rPr>
              <a:t>ENERGY</a:t>
            </a:r>
          </a:p>
          <a:p>
            <a:r>
              <a:rPr lang="it-IT" sz="3200" dirty="0" smtClean="0">
                <a:solidFill>
                  <a:schemeClr val="tx1">
                    <a:lumMod val="50000"/>
                    <a:lumOff val="50000"/>
                  </a:schemeClr>
                </a:solidFill>
              </a:rPr>
              <a:t>MEDICINE AND BIOLOGY</a:t>
            </a:r>
          </a:p>
          <a:p>
            <a:pPr marL="0" indent="0">
              <a:buNone/>
            </a:pPr>
            <a:endParaRPr lang="it-IT" dirty="0" smtClean="0"/>
          </a:p>
          <a:p>
            <a:endParaRPr lang="it-IT" dirty="0"/>
          </a:p>
        </p:txBody>
      </p:sp>
      <p:sp>
        <p:nvSpPr>
          <p:cNvPr id="4" name="Segnaposto data 3"/>
          <p:cNvSpPr>
            <a:spLocks noGrp="1"/>
          </p:cNvSpPr>
          <p:nvPr>
            <p:ph type="dt" sz="half" idx="10"/>
          </p:nvPr>
        </p:nvSpPr>
        <p:spPr/>
        <p:txBody>
          <a:bodyPr/>
          <a:lstStyle/>
          <a:p>
            <a:pPr>
              <a:defRPr/>
            </a:pPr>
            <a:r>
              <a:rPr lang="it-IT" dirty="0" err="1"/>
              <a:t>May</a:t>
            </a:r>
            <a:r>
              <a:rPr lang="it-IT" dirty="0"/>
              <a:t> 12, 2017 </a:t>
            </a:r>
            <a:endParaRPr lang="it-IT" dirty="0" smtClean="0"/>
          </a:p>
          <a:p>
            <a:pPr>
              <a:defRPr/>
            </a:pPr>
            <a:r>
              <a:rPr lang="it-IT" dirty="0" smtClean="0"/>
              <a:t>INFN </a:t>
            </a:r>
            <a:r>
              <a:rPr lang="it-IT" dirty="0" smtClean="0"/>
              <a:t>- Laboratori Nazionali di Frascati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209800"/>
            <a:ext cx="2914650" cy="1943100"/>
          </a:xfrm>
          <a:prstGeom prst="rect">
            <a:avLst/>
          </a:prstGeom>
        </p:spPr>
      </p:pic>
    </p:spTree>
    <p:extLst>
      <p:ext uri="{BB962C8B-B14F-4D97-AF65-F5344CB8AC3E}">
        <p14:creationId xmlns:p14="http://schemas.microsoft.com/office/powerpoint/2010/main" val="2409679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ircuitoJasi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76399" y="990600"/>
            <a:ext cx="5757863"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228600" y="4572000"/>
            <a:ext cx="8847761" cy="1384995"/>
          </a:xfrm>
          <a:prstGeom prst="rect">
            <a:avLst/>
          </a:prstGeom>
        </p:spPr>
        <p:txBody>
          <a:bodyPr wrap="square">
            <a:spAutoFit/>
          </a:bodyPr>
          <a:lstStyle/>
          <a:p>
            <a:pPr algn="just"/>
            <a:r>
              <a:rPr lang="it-IT" sz="1400" dirty="0">
                <a:latin typeface="Arial" panose="020B0604020202020204" pitchFamily="34" charset="0"/>
                <a:ea typeface="Times New Roman" panose="02020603050405020304" pitchFamily="18" charset="0"/>
                <a:cs typeface="Times New Roman" panose="02020603050405020304" pitchFamily="18" charset="0"/>
              </a:rPr>
              <a:t>GNP </a:t>
            </a:r>
            <a:r>
              <a:rPr lang="it-IT" sz="1400" dirty="0" err="1">
                <a:latin typeface="Arial" panose="020B0604020202020204" pitchFamily="34" charset="0"/>
                <a:ea typeface="Times New Roman" panose="02020603050405020304" pitchFamily="18" charset="0"/>
                <a:cs typeface="Times New Roman" panose="02020603050405020304" pitchFamily="18" charset="0"/>
              </a:rPr>
              <a:t>thin</a:t>
            </a:r>
            <a:r>
              <a:rPr lang="it-IT" sz="1400" dirty="0">
                <a:latin typeface="Arial" panose="020B0604020202020204" pitchFamily="34" charset="0"/>
                <a:ea typeface="Times New Roman" panose="02020603050405020304" pitchFamily="18" charset="0"/>
                <a:cs typeface="Times New Roman" panose="02020603050405020304" pitchFamily="18" charset="0"/>
              </a:rPr>
              <a:t> film </a:t>
            </a:r>
            <a:r>
              <a:rPr lang="it-IT" sz="1400" dirty="0" err="1">
                <a:latin typeface="Arial" panose="020B0604020202020204" pitchFamily="34" charset="0"/>
                <a:ea typeface="Times New Roman" panose="02020603050405020304" pitchFamily="18" charset="0"/>
                <a:cs typeface="Times New Roman" panose="02020603050405020304" pitchFamily="18" charset="0"/>
              </a:rPr>
              <a:t>was</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used</a:t>
            </a:r>
            <a:r>
              <a:rPr lang="it-IT" sz="1400" dirty="0">
                <a:latin typeface="Arial" panose="020B0604020202020204" pitchFamily="34" charset="0"/>
                <a:ea typeface="Times New Roman" panose="02020603050405020304" pitchFamily="18" charset="0"/>
                <a:cs typeface="Times New Roman" panose="02020603050405020304" pitchFamily="18" charset="0"/>
              </a:rPr>
              <a:t> for a </a:t>
            </a:r>
            <a:r>
              <a:rPr lang="it-IT" sz="1400" dirty="0" err="1">
                <a:latin typeface="Arial" panose="020B0604020202020204" pitchFamily="34" charset="0"/>
                <a:ea typeface="Times New Roman" panose="02020603050405020304" pitchFamily="18" charset="0"/>
                <a:cs typeface="Times New Roman" panose="02020603050405020304" pitchFamily="18" charset="0"/>
              </a:rPr>
              <a:t>tunable</a:t>
            </a:r>
            <a:r>
              <a:rPr lang="it-IT" sz="1400" dirty="0">
                <a:latin typeface="Arial" panose="020B0604020202020204" pitchFamily="34" charset="0"/>
                <a:ea typeface="Times New Roman" panose="02020603050405020304" pitchFamily="18" charset="0"/>
                <a:cs typeface="Times New Roman" panose="02020603050405020304" pitchFamily="18" charset="0"/>
              </a:rPr>
              <a:t> attenuator </a:t>
            </a:r>
            <a:r>
              <a:rPr lang="it-IT" sz="1400" dirty="0" err="1">
                <a:latin typeface="Arial" panose="020B0604020202020204" pitchFamily="34" charset="0"/>
                <a:ea typeface="Times New Roman" panose="02020603050405020304" pitchFamily="18" charset="0"/>
                <a:cs typeface="Times New Roman" panose="02020603050405020304" pitchFamily="18" charset="0"/>
              </a:rPr>
              <a:t>device</a:t>
            </a:r>
            <a:r>
              <a:rPr lang="it-IT" sz="1400" dirty="0">
                <a:latin typeface="Arial" panose="020B0604020202020204" pitchFamily="34" charset="0"/>
                <a:ea typeface="Times New Roman" panose="02020603050405020304" pitchFamily="18" charset="0"/>
                <a:cs typeface="Times New Roman" panose="02020603050405020304" pitchFamily="18" charset="0"/>
              </a:rPr>
              <a:t>.  The GNP patch </a:t>
            </a:r>
            <a:r>
              <a:rPr lang="it-IT" sz="1400" dirty="0" err="1">
                <a:latin typeface="Arial" panose="020B0604020202020204" pitchFamily="34" charset="0"/>
                <a:ea typeface="Times New Roman" panose="02020603050405020304" pitchFamily="18" charset="0"/>
                <a:cs typeface="Times New Roman" panose="02020603050405020304" pitchFamily="18" charset="0"/>
              </a:rPr>
              <a:t>was</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deposited</a:t>
            </a:r>
            <a:r>
              <a:rPr lang="it-IT" sz="1400" dirty="0">
                <a:latin typeface="Arial" panose="020B0604020202020204" pitchFamily="34" charset="0"/>
                <a:ea typeface="Times New Roman" panose="02020603050405020304" pitchFamily="18" charset="0"/>
                <a:cs typeface="Times New Roman" panose="02020603050405020304" pitchFamily="18" charset="0"/>
              </a:rPr>
              <a:t> in </a:t>
            </a:r>
            <a:r>
              <a:rPr lang="it-IT" sz="1400" dirty="0" err="1">
                <a:latin typeface="Arial" panose="020B0604020202020204" pitchFamily="34" charset="0"/>
                <a:ea typeface="Times New Roman" panose="02020603050405020304" pitchFamily="18" charset="0"/>
                <a:cs typeface="Times New Roman" panose="02020603050405020304" pitchFamily="18" charset="0"/>
              </a:rPr>
              <a:t>two</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configuration</a:t>
            </a:r>
            <a:r>
              <a:rPr lang="it-IT" sz="1400" dirty="0">
                <a:latin typeface="Arial" panose="020B0604020202020204" pitchFamily="34" charset="0"/>
                <a:ea typeface="Times New Roman" panose="02020603050405020304" pitchFamily="18" charset="0"/>
                <a:cs typeface="Times New Roman" panose="02020603050405020304" pitchFamily="18" charset="0"/>
              </a:rPr>
              <a:t>, first in the gap of a </a:t>
            </a:r>
            <a:r>
              <a:rPr lang="it-IT" sz="1400" dirty="0" err="1">
                <a:latin typeface="Arial" panose="020B0604020202020204" pitchFamily="34" charset="0"/>
                <a:ea typeface="Times New Roman" panose="02020603050405020304" pitchFamily="18" charset="0"/>
                <a:cs typeface="Times New Roman" panose="02020603050405020304" pitchFamily="18" charset="0"/>
              </a:rPr>
              <a:t>microstrip</a:t>
            </a:r>
            <a:r>
              <a:rPr lang="it-IT" sz="1400" dirty="0">
                <a:latin typeface="Arial" panose="020B0604020202020204" pitchFamily="34" charset="0"/>
                <a:ea typeface="Times New Roman" panose="02020603050405020304" pitchFamily="18" charset="0"/>
                <a:cs typeface="Times New Roman" panose="02020603050405020304" pitchFamily="18" charset="0"/>
              </a:rPr>
              <a:t> line and </a:t>
            </a:r>
            <a:r>
              <a:rPr lang="it-IT" sz="1400" dirty="0" err="1">
                <a:latin typeface="Arial" panose="020B0604020202020204" pitchFamily="34" charset="0"/>
                <a:ea typeface="Times New Roman" panose="02020603050405020304" pitchFamily="18" charset="0"/>
                <a:cs typeface="Times New Roman" panose="02020603050405020304" pitchFamily="18" charset="0"/>
              </a:rPr>
              <a:t>secondly</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as</a:t>
            </a:r>
            <a:r>
              <a:rPr lang="it-IT" sz="1400" dirty="0">
                <a:latin typeface="Arial" panose="020B0604020202020204" pitchFamily="34" charset="0"/>
                <a:ea typeface="Times New Roman" panose="02020603050405020304" pitchFamily="18" charset="0"/>
                <a:cs typeface="Times New Roman" panose="02020603050405020304" pitchFamily="18" charset="0"/>
              </a:rPr>
              <a:t> a </a:t>
            </a:r>
            <a:r>
              <a:rPr lang="it-IT" sz="1400" dirty="0" err="1">
                <a:latin typeface="Arial" panose="020B0604020202020204" pitchFamily="34" charset="0"/>
                <a:ea typeface="Times New Roman" panose="02020603050405020304" pitchFamily="18" charset="0"/>
                <a:cs typeface="Times New Roman" panose="02020603050405020304" pitchFamily="18" charset="0"/>
              </a:rPr>
              <a:t>novel</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enhanced</a:t>
            </a:r>
            <a:r>
              <a:rPr lang="it-IT" sz="1400" dirty="0">
                <a:latin typeface="Arial" panose="020B0604020202020204" pitchFamily="34" charset="0"/>
                <a:ea typeface="Times New Roman" panose="02020603050405020304" pitchFamily="18" charset="0"/>
                <a:cs typeface="Times New Roman" panose="02020603050405020304" pitchFamily="18" charset="0"/>
              </a:rPr>
              <a:t> design, </a:t>
            </a:r>
            <a:r>
              <a:rPr lang="it-IT" sz="1400" dirty="0" err="1">
                <a:latin typeface="Arial" panose="020B0604020202020204" pitchFamily="34" charset="0"/>
                <a:ea typeface="Times New Roman" panose="02020603050405020304" pitchFamily="18" charset="0"/>
                <a:cs typeface="Times New Roman" panose="02020603050405020304" pitchFamily="18" charset="0"/>
              </a:rPr>
              <a:t>two</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graphene</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patches</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located</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between</a:t>
            </a:r>
            <a:r>
              <a:rPr lang="it-IT" sz="1400" dirty="0">
                <a:latin typeface="Arial" panose="020B0604020202020204" pitchFamily="34" charset="0"/>
                <a:ea typeface="Times New Roman" panose="02020603050405020304" pitchFamily="18" charset="0"/>
                <a:cs typeface="Times New Roman" panose="02020603050405020304" pitchFamily="18" charset="0"/>
              </a:rPr>
              <a:t> the </a:t>
            </a:r>
            <a:r>
              <a:rPr lang="it-IT" sz="1400" dirty="0" err="1">
                <a:latin typeface="Arial" panose="020B0604020202020204" pitchFamily="34" charset="0"/>
                <a:ea typeface="Times New Roman" panose="02020603050405020304" pitchFamily="18" charset="0"/>
                <a:cs typeface="Times New Roman" panose="02020603050405020304" pitchFamily="18" charset="0"/>
              </a:rPr>
              <a:t>main</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microstrip</a:t>
            </a:r>
            <a:r>
              <a:rPr lang="it-IT" sz="1400" dirty="0">
                <a:latin typeface="Arial" panose="020B0604020202020204" pitchFamily="34" charset="0"/>
                <a:ea typeface="Times New Roman" panose="02020603050405020304" pitchFamily="18" charset="0"/>
                <a:cs typeface="Times New Roman" panose="02020603050405020304" pitchFamily="18" charset="0"/>
              </a:rPr>
              <a:t> line and </a:t>
            </a:r>
            <a:r>
              <a:rPr lang="it-IT" sz="1400" dirty="0" err="1">
                <a:latin typeface="Arial" panose="020B0604020202020204" pitchFamily="34" charset="0"/>
                <a:ea typeface="Times New Roman" panose="02020603050405020304" pitchFamily="18" charset="0"/>
                <a:cs typeface="Times New Roman" panose="02020603050405020304" pitchFamily="18" charset="0"/>
              </a:rPr>
              <a:t>two</a:t>
            </a:r>
            <a:r>
              <a:rPr lang="it-IT" sz="1400" dirty="0">
                <a:latin typeface="Arial" panose="020B0604020202020204" pitchFamily="34" charset="0"/>
                <a:ea typeface="Times New Roman" panose="02020603050405020304" pitchFamily="18" charset="0"/>
                <a:cs typeface="Times New Roman" panose="02020603050405020304" pitchFamily="18" charset="0"/>
              </a:rPr>
              <a:t> metal </a:t>
            </a:r>
            <a:r>
              <a:rPr lang="it-IT" sz="1400" dirty="0" err="1">
                <a:latin typeface="Arial" panose="020B0604020202020204" pitchFamily="34" charset="0"/>
                <a:ea typeface="Times New Roman" panose="02020603050405020304" pitchFamily="18" charset="0"/>
                <a:cs typeface="Times New Roman" panose="02020603050405020304" pitchFamily="18" charset="0"/>
              </a:rPr>
              <a:t>vias</a:t>
            </a:r>
            <a:r>
              <a:rPr lang="it-IT" sz="1400" dirty="0">
                <a:latin typeface="Arial" panose="020B0604020202020204" pitchFamily="34" charset="0"/>
                <a:ea typeface="Times New Roman" panose="02020603050405020304" pitchFamily="18" charset="0"/>
                <a:cs typeface="Times New Roman" panose="02020603050405020304" pitchFamily="18" charset="0"/>
              </a:rPr>
              <a:t>. The </a:t>
            </a:r>
            <a:r>
              <a:rPr lang="it-IT" sz="1400" dirty="0" err="1">
                <a:latin typeface="Arial" panose="020B0604020202020204" pitchFamily="34" charset="0"/>
                <a:ea typeface="Times New Roman" panose="02020603050405020304" pitchFamily="18" charset="0"/>
                <a:cs typeface="Times New Roman" panose="02020603050405020304" pitchFamily="18" charset="0"/>
              </a:rPr>
              <a:t>results</a:t>
            </a:r>
            <a:r>
              <a:rPr lang="it-IT" sz="1400" dirty="0">
                <a:latin typeface="Arial" panose="020B0604020202020204" pitchFamily="34" charset="0"/>
                <a:ea typeface="Times New Roman" panose="02020603050405020304" pitchFamily="18" charset="0"/>
                <a:cs typeface="Times New Roman" panose="02020603050405020304" pitchFamily="18" charset="0"/>
              </a:rPr>
              <a:t> show for the first </a:t>
            </a:r>
            <a:r>
              <a:rPr lang="it-IT" sz="1400" dirty="0" err="1">
                <a:latin typeface="Arial" panose="020B0604020202020204" pitchFamily="34" charset="0"/>
                <a:ea typeface="Times New Roman" panose="02020603050405020304" pitchFamily="18" charset="0"/>
                <a:cs typeface="Times New Roman" panose="02020603050405020304" pitchFamily="18" charset="0"/>
              </a:rPr>
              <a:t>configuration</a:t>
            </a:r>
            <a:r>
              <a:rPr lang="it-IT" sz="1400" dirty="0">
                <a:latin typeface="Arial" panose="020B0604020202020204" pitchFamily="34" charset="0"/>
                <a:ea typeface="Times New Roman" panose="02020603050405020304" pitchFamily="18" charset="0"/>
                <a:cs typeface="Times New Roman" panose="02020603050405020304" pitchFamily="18" charset="0"/>
              </a:rPr>
              <a:t> a wide band </a:t>
            </a:r>
            <a:r>
              <a:rPr lang="it-IT" sz="1400" dirty="0" err="1">
                <a:latin typeface="Arial" panose="020B0604020202020204" pitchFamily="34" charset="0"/>
                <a:ea typeface="Times New Roman" panose="02020603050405020304" pitchFamily="18" charset="0"/>
                <a:cs typeface="Times New Roman" panose="02020603050405020304" pitchFamily="18" charset="0"/>
              </a:rPr>
              <a:t>functionality</a:t>
            </a:r>
            <a:r>
              <a:rPr lang="it-IT" sz="1400" dirty="0">
                <a:latin typeface="Arial" panose="020B0604020202020204" pitchFamily="34" charset="0"/>
                <a:ea typeface="Times New Roman" panose="02020603050405020304" pitchFamily="18" charset="0"/>
                <a:cs typeface="Times New Roman" panose="02020603050405020304" pitchFamily="18" charset="0"/>
              </a:rPr>
              <a:t> from DC to 20 GHz, with a </a:t>
            </a:r>
            <a:r>
              <a:rPr lang="it-IT" sz="1400" dirty="0" err="1">
                <a:latin typeface="Arial" panose="020B0604020202020204" pitchFamily="34" charset="0"/>
                <a:ea typeface="Times New Roman" panose="02020603050405020304" pitchFamily="18" charset="0"/>
                <a:cs typeface="Times New Roman" panose="02020603050405020304" pitchFamily="18" charset="0"/>
              </a:rPr>
              <a:t>tunability</a:t>
            </a:r>
            <a:r>
              <a:rPr lang="it-IT" sz="1400" dirty="0">
                <a:latin typeface="Arial" panose="020B0604020202020204" pitchFamily="34" charset="0"/>
                <a:ea typeface="Times New Roman" panose="02020603050405020304" pitchFamily="18" charset="0"/>
                <a:cs typeface="Times New Roman" panose="02020603050405020304" pitchFamily="18" charset="0"/>
              </a:rPr>
              <a:t> of 7 dB and minimum </a:t>
            </a:r>
            <a:r>
              <a:rPr lang="it-IT" sz="1400" dirty="0" err="1">
                <a:latin typeface="Arial" panose="020B0604020202020204" pitchFamily="34" charset="0"/>
                <a:ea typeface="Times New Roman" panose="02020603050405020304" pitchFamily="18" charset="0"/>
                <a:cs typeface="Times New Roman" panose="02020603050405020304" pitchFamily="18" charset="0"/>
              </a:rPr>
              <a:t>insertion</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loss</a:t>
            </a:r>
            <a:r>
              <a:rPr lang="it-IT" sz="1400" dirty="0">
                <a:latin typeface="Arial" panose="020B0604020202020204" pitchFamily="34" charset="0"/>
                <a:ea typeface="Times New Roman" panose="02020603050405020304" pitchFamily="18" charset="0"/>
                <a:cs typeface="Times New Roman" panose="02020603050405020304" pitchFamily="18" charset="0"/>
              </a:rPr>
              <a:t> of 5 dB, and for the </a:t>
            </a:r>
            <a:r>
              <a:rPr lang="it-IT" sz="1400" dirty="0" err="1">
                <a:latin typeface="Arial" panose="020B0604020202020204" pitchFamily="34" charset="0"/>
                <a:ea typeface="Times New Roman" panose="02020603050405020304" pitchFamily="18" charset="0"/>
                <a:cs typeface="Times New Roman" panose="02020603050405020304" pitchFamily="18" charset="0"/>
              </a:rPr>
              <a:t>second</a:t>
            </a:r>
            <a:r>
              <a:rPr lang="it-IT" sz="1400" dirty="0">
                <a:latin typeface="Arial" panose="020B0604020202020204" pitchFamily="34" charset="0"/>
                <a:ea typeface="Times New Roman" panose="02020603050405020304" pitchFamily="18" charset="0"/>
                <a:cs typeface="Times New Roman" panose="02020603050405020304" pitchFamily="18" charset="0"/>
              </a:rPr>
              <a:t> an </a:t>
            </a:r>
            <a:r>
              <a:rPr lang="it-IT" sz="1400" dirty="0" err="1">
                <a:latin typeface="Arial" panose="020B0604020202020204" pitchFamily="34" charset="0"/>
                <a:ea typeface="Times New Roman" panose="02020603050405020304" pitchFamily="18" charset="0"/>
                <a:cs typeface="Times New Roman" panose="02020603050405020304" pitchFamily="18" charset="0"/>
              </a:rPr>
              <a:t>operation</a:t>
            </a:r>
            <a:r>
              <a:rPr lang="it-IT" sz="1400" dirty="0">
                <a:latin typeface="Arial" panose="020B0604020202020204" pitchFamily="34" charset="0"/>
                <a:ea typeface="Times New Roman" panose="02020603050405020304" pitchFamily="18" charset="0"/>
                <a:cs typeface="Times New Roman" panose="02020603050405020304" pitchFamily="18" charset="0"/>
              </a:rPr>
              <a:t> in a </a:t>
            </a:r>
            <a:r>
              <a:rPr lang="it-IT" sz="1400" dirty="0" err="1">
                <a:latin typeface="Arial" panose="020B0604020202020204" pitchFamily="34" charset="0"/>
                <a:ea typeface="Times New Roman" panose="02020603050405020304" pitchFamily="18" charset="0"/>
                <a:cs typeface="Times New Roman" panose="02020603050405020304" pitchFamily="18" charset="0"/>
              </a:rPr>
              <a:t>frequency</a:t>
            </a:r>
            <a:r>
              <a:rPr lang="it-IT" sz="1400" dirty="0">
                <a:latin typeface="Arial" panose="020B0604020202020204" pitchFamily="34" charset="0"/>
                <a:ea typeface="Times New Roman" panose="02020603050405020304" pitchFamily="18" charset="0"/>
                <a:cs typeface="Times New Roman" panose="02020603050405020304" pitchFamily="18" charset="0"/>
              </a:rPr>
              <a:t> band of DC to 5 GHz, with 14 dB </a:t>
            </a:r>
            <a:r>
              <a:rPr lang="it-IT" sz="1400" dirty="0" err="1">
                <a:latin typeface="Arial" panose="020B0604020202020204" pitchFamily="34" charset="0"/>
                <a:ea typeface="Times New Roman" panose="02020603050405020304" pitchFamily="18" charset="0"/>
                <a:cs typeface="Times New Roman" panose="02020603050405020304" pitchFamily="18" charset="0"/>
              </a:rPr>
              <a:t>tunability</a:t>
            </a:r>
            <a:r>
              <a:rPr lang="it-IT" sz="1400" dirty="0">
                <a:latin typeface="Arial" panose="020B0604020202020204" pitchFamily="34" charset="0"/>
                <a:ea typeface="Times New Roman" panose="02020603050405020304" pitchFamily="18" charset="0"/>
                <a:cs typeface="Times New Roman" panose="02020603050405020304" pitchFamily="18" charset="0"/>
              </a:rPr>
              <a:t> and minimum </a:t>
            </a:r>
            <a:r>
              <a:rPr lang="it-IT" sz="1400" dirty="0" err="1">
                <a:latin typeface="Arial" panose="020B0604020202020204" pitchFamily="34" charset="0"/>
                <a:ea typeface="Times New Roman" panose="02020603050405020304" pitchFamily="18" charset="0"/>
                <a:cs typeface="Times New Roman" panose="02020603050405020304" pitchFamily="18" charset="0"/>
              </a:rPr>
              <a:t>insertion</a:t>
            </a:r>
            <a:r>
              <a:rPr lang="it-IT" sz="1400" dirty="0">
                <a:latin typeface="Arial" panose="020B0604020202020204" pitchFamily="34" charset="0"/>
                <a:ea typeface="Times New Roman" panose="02020603050405020304" pitchFamily="18" charset="0"/>
                <a:cs typeface="Times New Roman" panose="02020603050405020304" pitchFamily="18" charset="0"/>
              </a:rPr>
              <a:t> </a:t>
            </a:r>
            <a:r>
              <a:rPr lang="it-IT" sz="1400" dirty="0" err="1">
                <a:latin typeface="Arial" panose="020B0604020202020204" pitchFamily="34" charset="0"/>
                <a:ea typeface="Times New Roman" panose="02020603050405020304" pitchFamily="18" charset="0"/>
                <a:cs typeface="Times New Roman" panose="02020603050405020304" pitchFamily="18" charset="0"/>
              </a:rPr>
              <a:t>loss</a:t>
            </a:r>
            <a:r>
              <a:rPr lang="it-IT" sz="1400" dirty="0">
                <a:latin typeface="Arial" panose="020B0604020202020204" pitchFamily="34" charset="0"/>
                <a:ea typeface="Times New Roman" panose="02020603050405020304" pitchFamily="18" charset="0"/>
                <a:cs typeface="Times New Roman" panose="02020603050405020304" pitchFamily="18" charset="0"/>
              </a:rPr>
              <a:t> of 0.3 dB</a:t>
            </a:r>
          </a:p>
        </p:txBody>
      </p:sp>
      <p:sp>
        <p:nvSpPr>
          <p:cNvPr id="7" name="Rettangolo 6"/>
          <p:cNvSpPr/>
          <p:nvPr/>
        </p:nvSpPr>
        <p:spPr>
          <a:xfrm>
            <a:off x="2269331" y="191869"/>
            <a:ext cx="4572000" cy="646331"/>
          </a:xfrm>
          <a:prstGeom prst="rect">
            <a:avLst/>
          </a:prstGeom>
        </p:spPr>
        <p:txBody>
          <a:bodyPr>
            <a:spAutoFit/>
          </a:bodyPr>
          <a:lstStyle/>
          <a:p>
            <a:pPr algn="just"/>
            <a:r>
              <a:rPr lang="en-US" u="sng" dirty="0">
                <a:solidFill>
                  <a:srgbClr val="FF0000"/>
                </a:solidFill>
              </a:rPr>
              <a:t>Innovative Tunable </a:t>
            </a:r>
            <a:r>
              <a:rPr lang="en-US" u="sng" dirty="0" err="1">
                <a:solidFill>
                  <a:srgbClr val="FF0000"/>
                </a:solidFill>
              </a:rPr>
              <a:t>Microstrip</a:t>
            </a:r>
            <a:r>
              <a:rPr lang="en-US" u="sng" dirty="0">
                <a:solidFill>
                  <a:srgbClr val="FF0000"/>
                </a:solidFill>
              </a:rPr>
              <a:t> Attenuators Based on Few-Layer Graphene Flakes</a:t>
            </a:r>
          </a:p>
        </p:txBody>
      </p:sp>
    </p:spTree>
    <p:extLst>
      <p:ext uri="{BB962C8B-B14F-4D97-AF65-F5344CB8AC3E}">
        <p14:creationId xmlns:p14="http://schemas.microsoft.com/office/powerpoint/2010/main" val="525801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Feynman-lectur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609600"/>
            <a:ext cx="2985557" cy="1981200"/>
          </a:xfrm>
          <a:prstGeom prst="rect">
            <a:avLst/>
          </a:prstGeom>
          <a:effectLst>
            <a:glow rad="279400">
              <a:schemeClr val="tx1">
                <a:alpha val="72000"/>
              </a:schemeClr>
            </a:glow>
            <a:softEdge rad="101600"/>
          </a:effectLst>
        </p:spPr>
      </p:pic>
      <p:sp>
        <p:nvSpPr>
          <p:cNvPr id="7" name="TextBox 6"/>
          <p:cNvSpPr txBox="1"/>
          <p:nvPr/>
        </p:nvSpPr>
        <p:spPr>
          <a:xfrm>
            <a:off x="381000" y="0"/>
            <a:ext cx="8534400" cy="6461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r>
              <a:rPr lang="en-US" sz="3600" b="1" smtClean="0">
                <a:solidFill>
                  <a:schemeClr val="accent2"/>
                </a:solidFill>
                <a:effectLst>
                  <a:outerShdw blurRad="38100" dist="38100" dir="2700000" algn="tl">
                    <a:srgbClr val="000000"/>
                  </a:outerShdw>
                </a:effectLst>
                <a:latin typeface="Tahoma" charset="0"/>
                <a:cs typeface="Tahoma" charset="0"/>
              </a:rPr>
              <a:t>“The Father” of Nanotechnology</a:t>
            </a:r>
            <a:endParaRPr lang="it-IT" sz="3600" b="1" smtClean="0">
              <a:solidFill>
                <a:schemeClr val="accent2"/>
              </a:solidFill>
              <a:effectLst>
                <a:outerShdw blurRad="38100" dist="38100" dir="2700000" algn="tl">
                  <a:srgbClr val="000000"/>
                </a:outerShdw>
              </a:effectLst>
              <a:latin typeface="Tahoma" charset="0"/>
              <a:cs typeface="Tahoma" charset="0"/>
            </a:endParaRPr>
          </a:p>
        </p:txBody>
      </p:sp>
      <p:sp>
        <p:nvSpPr>
          <p:cNvPr id="8" name="TextBox 7"/>
          <p:cNvSpPr txBox="1"/>
          <p:nvPr/>
        </p:nvSpPr>
        <p:spPr>
          <a:xfrm>
            <a:off x="3390900" y="559957"/>
            <a:ext cx="5638800" cy="2246769"/>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just" eaLnBrk="1" hangingPunct="1">
              <a:defRPr/>
            </a:pPr>
            <a:r>
              <a:rPr lang="it-IT" sz="2000" b="1" dirty="0" smtClean="0">
                <a:effectLst>
                  <a:outerShdw blurRad="38100" dist="38100" dir="2700000" algn="tl">
                    <a:srgbClr val="000000"/>
                  </a:outerShdw>
                </a:effectLst>
              </a:rPr>
              <a:t>Richard </a:t>
            </a:r>
            <a:r>
              <a:rPr lang="it-IT" sz="2000" b="1" dirty="0" err="1" smtClean="0">
                <a:effectLst>
                  <a:outerShdw blurRad="38100" dist="38100" dir="2700000" algn="tl">
                    <a:srgbClr val="000000"/>
                  </a:outerShdw>
                </a:effectLst>
              </a:rPr>
              <a:t>Feynman</a:t>
            </a:r>
            <a:r>
              <a:rPr lang="ja-JP" altLang="it-IT" sz="2000" b="1" dirty="0" smtClean="0">
                <a:effectLst>
                  <a:outerShdw blurRad="38100" dist="38100" dir="2700000" algn="tl">
                    <a:srgbClr val="000000"/>
                  </a:outerShdw>
                </a:effectLst>
              </a:rPr>
              <a:t>’</a:t>
            </a:r>
            <a:r>
              <a:rPr lang="it-IT" sz="2000" b="1" dirty="0" smtClean="0">
                <a:effectLst>
                  <a:outerShdw blurRad="38100" dist="38100" dir="2700000" algn="tl">
                    <a:srgbClr val="000000"/>
                  </a:outerShdw>
                </a:effectLst>
              </a:rPr>
              <a:t>s talk</a:t>
            </a:r>
            <a:r>
              <a:rPr lang="it-IT" sz="2000" dirty="0" smtClean="0">
                <a:effectLst>
                  <a:outerShdw blurRad="38100" dist="38100" dir="2700000" algn="tl">
                    <a:srgbClr val="000000"/>
                  </a:outerShdw>
                </a:effectLst>
              </a:rPr>
              <a:t> (</a:t>
            </a:r>
            <a:r>
              <a:rPr lang="it-IT" sz="2000" i="1" dirty="0" smtClean="0">
                <a:effectLst>
                  <a:outerShdw blurRad="38100" dist="38100" dir="2700000" algn="tl">
                    <a:srgbClr val="000000"/>
                  </a:outerShdw>
                </a:effectLst>
              </a:rPr>
              <a:t>Nobel </a:t>
            </a:r>
            <a:r>
              <a:rPr lang="ja-JP" altLang="it-IT" sz="2000" i="1" dirty="0" smtClean="0">
                <a:effectLst>
                  <a:outerShdw blurRad="38100" dist="38100" dir="2700000" algn="tl">
                    <a:srgbClr val="000000"/>
                  </a:outerShdw>
                </a:effectLst>
              </a:rPr>
              <a:t>’</a:t>
            </a:r>
            <a:r>
              <a:rPr lang="it-IT" sz="2000" i="1" dirty="0" smtClean="0">
                <a:effectLst>
                  <a:outerShdw blurRad="38100" dist="38100" dir="2700000" algn="tl">
                    <a:srgbClr val="000000"/>
                  </a:outerShdw>
                </a:effectLst>
              </a:rPr>
              <a:t>65, in </a:t>
            </a:r>
            <a:r>
              <a:rPr lang="it-IT" sz="2000" i="1" dirty="0" err="1" smtClean="0">
                <a:effectLst>
                  <a:outerShdw blurRad="38100" dist="38100" dir="2700000" algn="tl">
                    <a:srgbClr val="000000"/>
                  </a:outerShdw>
                </a:effectLst>
              </a:rPr>
              <a:t>Physics</a:t>
            </a:r>
            <a:r>
              <a:rPr lang="it-IT" sz="2000" dirty="0" smtClean="0">
                <a:effectLst>
                  <a:outerShdw blurRad="38100" dist="38100" dir="2700000" algn="tl">
                    <a:srgbClr val="000000"/>
                  </a:outerShdw>
                </a:effectLst>
              </a:rPr>
              <a:t>), </a:t>
            </a:r>
            <a:r>
              <a:rPr lang="en-US" sz="2000" dirty="0" smtClean="0"/>
              <a:t>December 29th 1959 at the annual meeting of the </a:t>
            </a:r>
            <a:r>
              <a:rPr lang="en-US" sz="2000" dirty="0" smtClean="0">
                <a:hlinkClick r:id="rId3"/>
              </a:rPr>
              <a:t>American Physical Society</a:t>
            </a:r>
            <a:r>
              <a:rPr lang="en-US" sz="2000" dirty="0" smtClean="0"/>
              <a:t> at the </a:t>
            </a:r>
            <a:r>
              <a:rPr lang="en-US" sz="2000" dirty="0" smtClean="0">
                <a:hlinkClick r:id="rId4"/>
              </a:rPr>
              <a:t>California Institute of Technology (Caltech)</a:t>
            </a:r>
            <a:r>
              <a:rPr lang="en-US" sz="2000" dirty="0" smtClean="0"/>
              <a:t> </a:t>
            </a:r>
            <a:r>
              <a:rPr lang="ja-JP" altLang="it-IT" sz="2000" dirty="0" smtClean="0">
                <a:effectLst>
                  <a:outerShdw blurRad="38100" dist="38100" dir="2700000" algn="tl">
                    <a:srgbClr val="000000"/>
                  </a:outerShdw>
                </a:effectLst>
              </a:rPr>
              <a:t>“</a:t>
            </a:r>
            <a:r>
              <a:rPr lang="it-IT" sz="2000" dirty="0" err="1" smtClean="0">
                <a:effectLst>
                  <a:outerShdw blurRad="38100" dist="38100" dir="2700000" algn="tl">
                    <a:srgbClr val="000000"/>
                  </a:outerShdw>
                </a:effectLst>
              </a:rPr>
              <a:t>There</a:t>
            </a:r>
            <a:r>
              <a:rPr lang="ja-JP" altLang="it-IT" sz="2000" dirty="0" smtClean="0">
                <a:effectLst>
                  <a:outerShdw blurRad="38100" dist="38100" dir="2700000" algn="tl">
                    <a:srgbClr val="000000"/>
                  </a:outerShdw>
                </a:effectLst>
              </a:rPr>
              <a:t>’</a:t>
            </a:r>
            <a:r>
              <a:rPr lang="it-IT" sz="2000" dirty="0" smtClean="0">
                <a:effectLst>
                  <a:outerShdw blurRad="38100" dist="38100" dir="2700000" algn="tl">
                    <a:srgbClr val="000000"/>
                  </a:outerShdw>
                </a:effectLst>
              </a:rPr>
              <a:t>s </a:t>
            </a:r>
            <a:r>
              <a:rPr lang="en-US" sz="2000" dirty="0" smtClean="0">
                <a:effectLst>
                  <a:outerShdw blurRad="38100" dist="38100" dir="2700000" algn="tl">
                    <a:srgbClr val="000000"/>
                  </a:outerShdw>
                </a:effectLst>
              </a:rPr>
              <a:t>Plenty of Room at the </a:t>
            </a:r>
            <a:r>
              <a:rPr lang="it-IT" sz="2000" dirty="0" smtClean="0">
                <a:effectLst>
                  <a:outerShdw blurRad="38100" dist="38100" dir="2700000" algn="tl">
                    <a:srgbClr val="000000"/>
                  </a:outerShdw>
                </a:effectLst>
              </a:rPr>
              <a:t>Bottom</a:t>
            </a:r>
            <a:r>
              <a:rPr lang="ja-JP" altLang="it-IT" sz="2000" dirty="0" smtClean="0">
                <a:effectLst>
                  <a:outerShdw blurRad="38100" dist="38100" dir="2700000" algn="tl">
                    <a:srgbClr val="000000"/>
                  </a:outerShdw>
                </a:effectLst>
              </a:rPr>
              <a:t>”</a:t>
            </a:r>
            <a:r>
              <a:rPr lang="it-IT" sz="2000" dirty="0" smtClean="0">
                <a:effectLst>
                  <a:outerShdw blurRad="38100" dist="38100" dir="2700000" algn="tl">
                    <a:srgbClr val="000000"/>
                  </a:outerShdw>
                </a:effectLst>
              </a:rPr>
              <a:t>, </a:t>
            </a:r>
            <a:r>
              <a:rPr lang="it-IT" sz="2000" dirty="0" err="1" smtClean="0">
                <a:effectLst>
                  <a:outerShdw blurRad="38100" dist="38100" dir="2700000" algn="tl">
                    <a:srgbClr val="000000"/>
                  </a:outerShdw>
                </a:effectLst>
              </a:rPr>
              <a:t>it</a:t>
            </a:r>
            <a:r>
              <a:rPr lang="it-IT" sz="2000" dirty="0" smtClean="0">
                <a:effectLst>
                  <a:outerShdw blurRad="38100" dist="38100" dir="2700000" algn="tl">
                    <a:srgbClr val="000000"/>
                  </a:outerShdw>
                </a:effectLst>
              </a:rPr>
              <a:t> </a:t>
            </a:r>
            <a:r>
              <a:rPr lang="en-US" sz="2000" dirty="0" smtClean="0"/>
              <a:t>was first published in </a:t>
            </a:r>
            <a:r>
              <a:rPr lang="en-US" sz="2000" dirty="0" smtClean="0">
                <a:hlinkClick r:id="rId5"/>
              </a:rPr>
              <a:t>Caltech Engineering and Science</a:t>
            </a:r>
            <a:r>
              <a:rPr lang="en-US" sz="2000" dirty="0" smtClean="0"/>
              <a:t>, </a:t>
            </a:r>
            <a:r>
              <a:rPr lang="en-US" sz="2000" dirty="0" smtClean="0">
                <a:hlinkClick r:id="rId6"/>
              </a:rPr>
              <a:t>Volume 23:5, February 1960</a:t>
            </a:r>
            <a:r>
              <a:rPr lang="en-US" sz="2000" dirty="0" smtClean="0"/>
              <a:t>, pp 22-36.</a:t>
            </a:r>
          </a:p>
        </p:txBody>
      </p:sp>
      <p:sp>
        <p:nvSpPr>
          <p:cNvPr id="3081" name="Rectangle 4"/>
          <p:cNvSpPr>
            <a:spLocks noGrp="1" noChangeArrowheads="1"/>
          </p:cNvSpPr>
          <p:nvPr>
            <p:ph type="dt" sz="half" idx="10"/>
          </p:nvPr>
        </p:nvSpPr>
        <p:spPr>
          <a:xfrm>
            <a:off x="457200" y="6400800"/>
            <a:ext cx="8686800" cy="457200"/>
          </a:xfrm>
        </p:spPr>
        <p:txBody>
          <a:bodyPr/>
          <a:lstStyle/>
          <a:p>
            <a:pPr>
              <a:defRPr/>
            </a:pPr>
            <a:r>
              <a:rPr lang="it-IT" dirty="0" smtClean="0">
                <a:solidFill>
                  <a:schemeClr val="tx2"/>
                </a:solidFill>
              </a:rPr>
              <a:t>						INFN - Laboratori Nazionali di Frascati</a:t>
            </a:r>
            <a:endParaRPr lang="en-US" dirty="0" smtClean="0">
              <a:solidFill>
                <a:schemeClr val="tx2"/>
              </a:solidFill>
            </a:endParaRPr>
          </a:p>
        </p:txBody>
      </p:sp>
      <p:sp>
        <p:nvSpPr>
          <p:cNvPr id="12" name="CasellaDiTesto 11"/>
          <p:cNvSpPr txBox="1"/>
          <p:nvPr/>
        </p:nvSpPr>
        <p:spPr>
          <a:xfrm>
            <a:off x="152400" y="2667000"/>
            <a:ext cx="8763000" cy="3786188"/>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just" eaLnBrk="1" hangingPunct="1">
              <a:defRPr/>
            </a:pPr>
            <a:r>
              <a:rPr lang="en-US" dirty="0" smtClean="0"/>
              <a:t>to</a:t>
            </a:r>
            <a:r>
              <a:rPr lang="en-US" dirty="0" smtClean="0">
                <a:solidFill>
                  <a:schemeClr val="bg2"/>
                </a:solidFill>
              </a:rPr>
              <a:t> </a:t>
            </a:r>
            <a:r>
              <a:rPr lang="en-US" dirty="0" smtClean="0"/>
              <a:t>describe a field, in which little has been done, but in which an enormous amount can be done in principle. </a:t>
            </a:r>
          </a:p>
          <a:p>
            <a:pPr algn="just" eaLnBrk="1" hangingPunct="1">
              <a:defRPr/>
            </a:pPr>
            <a:r>
              <a:rPr lang="en-US" dirty="0" smtClean="0"/>
              <a:t>This field is not quite the same as the others in that it will not tell us much of fundamental physics  (in the sense of, "What are the strange particles?") but it is more like solid-state physics in the sense that it might tell us much of great interest about the strange phenomena that occur in complex situations.</a:t>
            </a:r>
          </a:p>
          <a:p>
            <a:pPr algn="just" eaLnBrk="1" hangingPunct="1">
              <a:defRPr/>
            </a:pPr>
            <a:r>
              <a:rPr lang="en-US" dirty="0" smtClean="0"/>
              <a:t> Furthermore, a point that is most important is that it would have an enormous number of technical applications.”</a:t>
            </a:r>
            <a:endParaRPr lang="it-IT" dirty="0" smtClean="0">
              <a:effectLst>
                <a:outerShdw blurRad="38100" dist="38100" dir="2700000" algn="tl">
                  <a:srgbClr val="000000"/>
                </a:outerShdw>
              </a:effectLst>
            </a:endParaRPr>
          </a:p>
          <a:p>
            <a:pPr eaLnBrk="1" hangingPunct="1">
              <a:defRPr/>
            </a:pPr>
            <a:endParaRPr lang="it-IT" dirty="0" smtClean="0"/>
          </a:p>
        </p:txBody>
      </p:sp>
      <p:pic>
        <p:nvPicPr>
          <p:cNvPr id="10" name="Immagin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Tree>
    <p:extLst>
      <p:ext uri="{BB962C8B-B14F-4D97-AF65-F5344CB8AC3E}">
        <p14:creationId xmlns:p14="http://schemas.microsoft.com/office/powerpoint/2010/main" val="414118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Righ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arrotondato 2"/>
          <p:cNvSpPr/>
          <p:nvPr/>
        </p:nvSpPr>
        <p:spPr bwMode="auto">
          <a:xfrm>
            <a:off x="1520403" y="1107125"/>
            <a:ext cx="2977109" cy="2947294"/>
          </a:xfrm>
          <a:prstGeom prst="roundRect">
            <a:avLst>
              <a:gd name="adj" fmla="val 3797"/>
            </a:avLst>
          </a:prstGeom>
          <a:solidFill>
            <a:schemeClr val="bg1"/>
          </a:solidFill>
          <a:ln w="28575" cap="flat" cmpd="sng" algn="ctr">
            <a:solidFill>
              <a:srgbClr val="FF9900"/>
            </a:solidFill>
            <a:prstDash val="solid"/>
            <a:round/>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pPr eaLnBrk="1" hangingPunct="1"/>
            <a:endParaRPr lang="it-IT">
              <a:latin typeface="Arial" charset="0"/>
            </a:endParaRPr>
          </a:p>
        </p:txBody>
      </p:sp>
      <p:pic>
        <p:nvPicPr>
          <p:cNvPr id="4" name="Immagine 3"/>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85754" y="1423835"/>
            <a:ext cx="3095836" cy="2430238"/>
          </a:xfrm>
          <a:prstGeom prst="rect">
            <a:avLst/>
          </a:prstGeom>
          <a:noFill/>
          <a:ln>
            <a:noFill/>
          </a:ln>
        </p:spPr>
      </p:pic>
      <p:sp>
        <p:nvSpPr>
          <p:cNvPr id="5" name="Rettangolo 4"/>
          <p:cNvSpPr/>
          <p:nvPr/>
        </p:nvSpPr>
        <p:spPr>
          <a:xfrm>
            <a:off x="1676400" y="1219200"/>
            <a:ext cx="2714543" cy="307777"/>
          </a:xfrm>
          <a:prstGeom prst="rect">
            <a:avLst/>
          </a:prstGeom>
          <a:solidFill>
            <a:schemeClr val="bg1"/>
          </a:solidFill>
        </p:spPr>
        <p:txBody>
          <a:bodyPr wrap="square">
            <a:spAutoFit/>
          </a:bodyPr>
          <a:lstStyle/>
          <a:p>
            <a:pPr algn="ctr"/>
            <a:r>
              <a:rPr lang="en-US" sz="1400" b="1" dirty="0">
                <a:solidFill>
                  <a:srgbClr val="534DA5"/>
                </a:solidFill>
                <a:latin typeface="Calibri" panose="020F0502020204030204" pitchFamily="34" charset="0"/>
                <a:ea typeface="Calibri" panose="020F0502020204030204" pitchFamily="34" charset="0"/>
                <a:cs typeface="Times New Roman" panose="02020603050405020304" pitchFamily="18" charset="0"/>
              </a:rPr>
              <a:t>R vs T, DEVICES #1, #2 and Cu</a:t>
            </a:r>
            <a:endParaRPr lang="it-IT" sz="1400" b="1" dirty="0">
              <a:solidFill>
                <a:srgbClr val="534DA5"/>
              </a:solidFill>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1427466115"/>
              </p:ext>
            </p:extLst>
          </p:nvPr>
        </p:nvGraphicFramePr>
        <p:xfrm>
          <a:off x="5234175" y="1561368"/>
          <a:ext cx="1745852" cy="575104"/>
        </p:xfrm>
        <a:graphic>
          <a:graphicData uri="http://schemas.openxmlformats.org/presentationml/2006/ole">
            <mc:AlternateContent xmlns:mc="http://schemas.openxmlformats.org/markup-compatibility/2006">
              <mc:Choice xmlns:v="urn:schemas-microsoft-com:vml" Requires="v">
                <p:oleObj spid="_x0000_s1041" name="Equation" r:id="rId4" imgW="1269720" imgH="444240" progId="Equation.3">
                  <p:embed/>
                </p:oleObj>
              </mc:Choice>
              <mc:Fallback>
                <p:oleObj name="Equation" r:id="rId4" imgW="1269720" imgH="444240" progId="Equation.3">
                  <p:embed/>
                  <p:pic>
                    <p:nvPicPr>
                      <p:cNvPr id="14" name="Oggetto 13"/>
                      <p:cNvPicPr>
                        <a:picLocks noChangeAspect="1" noChangeArrowheads="1"/>
                      </p:cNvPicPr>
                      <p:nvPr/>
                    </p:nvPicPr>
                    <p:blipFill>
                      <a:blip r:embed="rId5"/>
                      <a:srcRect/>
                      <a:stretch>
                        <a:fillRect/>
                      </a:stretch>
                    </p:blipFill>
                    <p:spPr bwMode="auto">
                      <a:xfrm>
                        <a:off x="5234175" y="1561368"/>
                        <a:ext cx="1745852" cy="575104"/>
                      </a:xfrm>
                      <a:prstGeom prst="rect">
                        <a:avLst/>
                      </a:prstGeom>
                      <a:noFill/>
                      <a:extLst/>
                    </p:spPr>
                  </p:pic>
                </p:oleObj>
              </mc:Fallback>
            </mc:AlternateContent>
          </a:graphicData>
        </a:graphic>
      </p:graphicFrame>
      <p:sp>
        <p:nvSpPr>
          <p:cNvPr id="7" name="Rectangle 9"/>
          <p:cNvSpPr>
            <a:spLocks noChangeArrowheads="1"/>
          </p:cNvSpPr>
          <p:nvPr/>
        </p:nvSpPr>
        <p:spPr bwMode="auto">
          <a:xfrm>
            <a:off x="4390943" y="1118966"/>
            <a:ext cx="332574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it-IT" sz="1200" b="1" dirty="0">
                <a:solidFill>
                  <a:srgbClr val="534DA5"/>
                </a:solidFill>
                <a:latin typeface="Calibri" panose="020F0502020204030204" pitchFamily="34" charset="0"/>
                <a:ea typeface="Calibri" panose="020F0502020204030204" pitchFamily="34" charset="0"/>
                <a:cs typeface="Times New Roman" panose="02020603050405020304" pitchFamily="18" charset="0"/>
              </a:rPr>
              <a:t>Temperature Coefficient of </a:t>
            </a:r>
            <a:endParaRPr lang="en-US" altLang="it-IT" sz="1200" b="1" dirty="0" smtClean="0">
              <a:solidFill>
                <a:srgbClr val="534DA5"/>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lang="en-US" altLang="it-IT" sz="1200" b="1" dirty="0" smtClean="0">
                <a:solidFill>
                  <a:srgbClr val="534DA5"/>
                </a:solidFill>
                <a:latin typeface="Calibri" panose="020F0502020204030204" pitchFamily="34" charset="0"/>
                <a:ea typeface="Calibri" panose="020F0502020204030204" pitchFamily="34" charset="0"/>
                <a:cs typeface="Times New Roman" panose="02020603050405020304" pitchFamily="18" charset="0"/>
              </a:rPr>
              <a:t>the </a:t>
            </a:r>
            <a:r>
              <a:rPr lang="en-US" altLang="it-IT" sz="1200" b="1" dirty="0">
                <a:solidFill>
                  <a:srgbClr val="534DA5"/>
                </a:solidFill>
                <a:latin typeface="Calibri" panose="020F0502020204030204" pitchFamily="34" charset="0"/>
                <a:ea typeface="Calibri" panose="020F0502020204030204" pitchFamily="34" charset="0"/>
                <a:cs typeface="Times New Roman" panose="02020603050405020304" pitchFamily="18" charset="0"/>
              </a:rPr>
              <a:t>Resistance (TCR)</a:t>
            </a:r>
            <a:endParaRPr lang="en-US" altLang="it-IT" sz="1200" b="1" dirty="0">
              <a:solidFill>
                <a:srgbClr val="534DA5"/>
              </a:solidFill>
              <a:latin typeface="Calibri" panose="020F0502020204030204" pitchFamily="34" charset="0"/>
            </a:endParaRPr>
          </a:p>
        </p:txBody>
      </p:sp>
      <p:graphicFrame>
        <p:nvGraphicFramePr>
          <p:cNvPr id="8" name="Tabella 7"/>
          <p:cNvGraphicFramePr>
            <a:graphicFrameLocks noGrp="1"/>
          </p:cNvGraphicFramePr>
          <p:nvPr>
            <p:extLst>
              <p:ext uri="{D42A27DB-BD31-4B8C-83A1-F6EECF244321}">
                <p14:modId xmlns:p14="http://schemas.microsoft.com/office/powerpoint/2010/main" val="628735648"/>
              </p:ext>
            </p:extLst>
          </p:nvPr>
        </p:nvGraphicFramePr>
        <p:xfrm>
          <a:off x="5066842" y="2233172"/>
          <a:ext cx="2080517" cy="1682496"/>
        </p:xfrm>
        <a:graphic>
          <a:graphicData uri="http://schemas.openxmlformats.org/drawingml/2006/table">
            <a:tbl>
              <a:tblPr>
                <a:tableStyleId>{9DCAF9ED-07DC-4A11-8D7F-57B35C25682E}</a:tableStyleId>
              </a:tblPr>
              <a:tblGrid>
                <a:gridCol w="1071480">
                  <a:extLst>
                    <a:ext uri="{9D8B030D-6E8A-4147-A177-3AD203B41FA5}">
                      <a16:colId xmlns:a16="http://schemas.microsoft.com/office/drawing/2014/main" val="20000"/>
                    </a:ext>
                  </a:extLst>
                </a:gridCol>
                <a:gridCol w="1009037">
                  <a:extLst>
                    <a:ext uri="{9D8B030D-6E8A-4147-A177-3AD203B41FA5}">
                      <a16:colId xmlns:a16="http://schemas.microsoft.com/office/drawing/2014/main" val="20001"/>
                    </a:ext>
                  </a:extLst>
                </a:gridCol>
              </a:tblGrid>
              <a:tr h="332348">
                <a:tc>
                  <a:txBody>
                    <a:bodyPr/>
                    <a:lstStyle/>
                    <a:p>
                      <a:pPr indent="90170" algn="ctr" hangingPunct="0">
                        <a:lnSpc>
                          <a:spcPct val="115000"/>
                        </a:lnSpc>
                        <a:spcAft>
                          <a:spcPts val="0"/>
                        </a:spcAft>
                      </a:pPr>
                      <a:r>
                        <a:rPr lang="en-US" sz="1200" b="1" spc="10" dirty="0" smtClean="0">
                          <a:solidFill>
                            <a:srgbClr val="CC0066"/>
                          </a:solidFill>
                          <a:effectLst/>
                          <a:latin typeface="Calibri" panose="020F0502020204030204" pitchFamily="34" charset="0"/>
                        </a:rPr>
                        <a:t>Device</a:t>
                      </a:r>
                      <a:endParaRPr lang="it-IT" sz="1200" b="1" spc="10" dirty="0">
                        <a:solidFill>
                          <a:srgbClr val="CC0066"/>
                        </a:solidFill>
                        <a:effectLst/>
                        <a:latin typeface="Calibri" panose="020F0502020204030204" pitchFamily="34" charset="0"/>
                        <a:ea typeface="Times New Roman" panose="02020603050405020304" pitchFamily="18" charset="0"/>
                      </a:endParaRPr>
                    </a:p>
                  </a:txBody>
                  <a:tcPr marL="44450" marR="44450" marT="0" marB="0"/>
                </a:tc>
                <a:tc>
                  <a:txBody>
                    <a:bodyPr/>
                    <a:lstStyle/>
                    <a:p>
                      <a:pPr indent="90170" algn="ctr" hangingPunct="0">
                        <a:lnSpc>
                          <a:spcPct val="115000"/>
                        </a:lnSpc>
                        <a:spcAft>
                          <a:spcPts val="0"/>
                        </a:spcAft>
                      </a:pPr>
                      <a:r>
                        <a:rPr lang="en-US" sz="1200" b="1" spc="10" dirty="0" smtClean="0">
                          <a:solidFill>
                            <a:srgbClr val="CC0066"/>
                          </a:solidFill>
                          <a:effectLst/>
                          <a:latin typeface="Calibri" panose="020F0502020204030204" pitchFamily="34" charset="0"/>
                        </a:rPr>
                        <a:t>TCR @</a:t>
                      </a:r>
                      <a:r>
                        <a:rPr lang="en-US" sz="1200" b="1" spc="10" baseline="0" dirty="0" smtClean="0">
                          <a:solidFill>
                            <a:srgbClr val="CC0066"/>
                          </a:solidFill>
                          <a:effectLst/>
                          <a:latin typeface="Calibri" panose="020F0502020204030204" pitchFamily="34" charset="0"/>
                        </a:rPr>
                        <a:t> 20 °C [mK</a:t>
                      </a:r>
                      <a:r>
                        <a:rPr lang="en-US" sz="1200" b="1" spc="10" baseline="30000" dirty="0" smtClean="0">
                          <a:solidFill>
                            <a:srgbClr val="CC0066"/>
                          </a:solidFill>
                          <a:effectLst/>
                          <a:latin typeface="Calibri" panose="020F0502020204030204" pitchFamily="34" charset="0"/>
                        </a:rPr>
                        <a:t>-1</a:t>
                      </a:r>
                      <a:r>
                        <a:rPr lang="en-US" sz="1200" b="1" spc="10" baseline="0" dirty="0" smtClean="0">
                          <a:solidFill>
                            <a:srgbClr val="CC0066"/>
                          </a:solidFill>
                          <a:effectLst/>
                          <a:latin typeface="Calibri" panose="020F0502020204030204" pitchFamily="34" charset="0"/>
                        </a:rPr>
                        <a:t>]</a:t>
                      </a:r>
                      <a:endParaRPr lang="it-IT" sz="1200" b="1" spc="10" dirty="0">
                        <a:solidFill>
                          <a:srgbClr val="CC0066"/>
                        </a:solidFill>
                        <a:effectLst/>
                        <a:latin typeface="Calibri" panose="020F050202020403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166174">
                <a:tc>
                  <a:txBody>
                    <a:bodyPr/>
                    <a:lstStyle/>
                    <a:p>
                      <a:pPr indent="90170" algn="ctr" hangingPunct="0">
                        <a:lnSpc>
                          <a:spcPct val="115000"/>
                        </a:lnSpc>
                        <a:spcAft>
                          <a:spcPts val="0"/>
                        </a:spcAft>
                      </a:pPr>
                      <a:r>
                        <a:rPr lang="en-US" sz="1200" spc="10" dirty="0">
                          <a:effectLst/>
                          <a:latin typeface="Calibri" panose="020F0502020204030204" pitchFamily="34" charset="0"/>
                        </a:rPr>
                        <a:t>Device </a:t>
                      </a:r>
                      <a:r>
                        <a:rPr lang="en-US" sz="1200" spc="10" dirty="0" smtClean="0">
                          <a:effectLst/>
                          <a:latin typeface="Calibri" panose="020F0502020204030204" pitchFamily="34" charset="0"/>
                        </a:rPr>
                        <a:t>1</a:t>
                      </a:r>
                      <a:endParaRPr lang="it-IT" sz="1200" spc="10" dirty="0">
                        <a:effectLst/>
                        <a:latin typeface="Calibri" panose="020F0502020204030204" pitchFamily="34" charset="0"/>
                        <a:ea typeface="Times New Roman" panose="02020603050405020304" pitchFamily="18" charset="0"/>
                      </a:endParaRPr>
                    </a:p>
                  </a:txBody>
                  <a:tcPr marL="44450" marR="44450" marT="0" marB="0"/>
                </a:tc>
                <a:tc>
                  <a:txBody>
                    <a:bodyPr/>
                    <a:lstStyle/>
                    <a:p>
                      <a:pPr indent="90170" algn="ctr" hangingPunct="0">
                        <a:lnSpc>
                          <a:spcPct val="115000"/>
                        </a:lnSpc>
                        <a:spcAft>
                          <a:spcPts val="0"/>
                        </a:spcAft>
                      </a:pPr>
                      <a:r>
                        <a:rPr lang="en-US" sz="1200" spc="10" dirty="0" smtClean="0">
                          <a:effectLst/>
                          <a:latin typeface="Calibri" panose="020F0502020204030204" pitchFamily="34" charset="0"/>
                          <a:ea typeface="+mn-ea"/>
                        </a:rPr>
                        <a:t>3.1</a:t>
                      </a:r>
                      <a:endParaRPr lang="it-IT" sz="1200" spc="10" dirty="0">
                        <a:effectLst/>
                        <a:latin typeface="Calibri" panose="020F050202020403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166174">
                <a:tc>
                  <a:txBody>
                    <a:bodyPr/>
                    <a:lstStyle/>
                    <a:p>
                      <a:pPr indent="90170" algn="ctr" hangingPunct="0">
                        <a:lnSpc>
                          <a:spcPct val="115000"/>
                        </a:lnSpc>
                        <a:spcAft>
                          <a:spcPts val="0"/>
                        </a:spcAft>
                      </a:pPr>
                      <a:r>
                        <a:rPr lang="en-US" sz="1200" spc="10" dirty="0" smtClean="0">
                          <a:effectLst/>
                          <a:latin typeface="Calibri" panose="020F0502020204030204" pitchFamily="34" charset="0"/>
                        </a:rPr>
                        <a:t>Device 2</a:t>
                      </a:r>
                      <a:endParaRPr lang="it-IT" sz="1200" spc="10" dirty="0">
                        <a:effectLst/>
                        <a:latin typeface="Calibri" panose="020F0502020204030204" pitchFamily="34" charset="0"/>
                        <a:ea typeface="Times New Roman" panose="02020603050405020304" pitchFamily="18" charset="0"/>
                      </a:endParaRPr>
                    </a:p>
                  </a:txBody>
                  <a:tcPr marL="44450" marR="44450" marT="0" marB="0"/>
                </a:tc>
                <a:tc>
                  <a:txBody>
                    <a:bodyPr/>
                    <a:lstStyle/>
                    <a:p>
                      <a:pPr indent="90170" algn="ctr" hangingPunct="0">
                        <a:lnSpc>
                          <a:spcPct val="115000"/>
                        </a:lnSpc>
                        <a:spcAft>
                          <a:spcPts val="0"/>
                        </a:spcAft>
                      </a:pPr>
                      <a:r>
                        <a:rPr lang="en-US" sz="1200" spc="10" dirty="0" smtClean="0">
                          <a:effectLst/>
                          <a:latin typeface="Calibri" panose="020F0502020204030204" pitchFamily="34" charset="0"/>
                          <a:ea typeface="+mn-ea"/>
                        </a:rPr>
                        <a:t>7.2</a:t>
                      </a:r>
                      <a:endParaRPr lang="it-IT" sz="1200" spc="10" dirty="0">
                        <a:effectLst/>
                        <a:latin typeface="Calibri" panose="020F050202020403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332348">
                <a:tc>
                  <a:txBody>
                    <a:bodyPr/>
                    <a:lstStyle/>
                    <a:p>
                      <a:pPr indent="90170" algn="ctr" hangingPunct="0">
                        <a:lnSpc>
                          <a:spcPct val="115000"/>
                        </a:lnSpc>
                        <a:spcAft>
                          <a:spcPts val="0"/>
                        </a:spcAft>
                      </a:pPr>
                      <a:r>
                        <a:rPr lang="en-US" sz="1200" spc="10" dirty="0" smtClean="0">
                          <a:effectLst/>
                          <a:latin typeface="Calibri" panose="020F0502020204030204" pitchFamily="34" charset="0"/>
                          <a:ea typeface="+mn-ea"/>
                        </a:rPr>
                        <a:t>Copper</a:t>
                      </a:r>
                      <a:r>
                        <a:rPr lang="en-US" sz="1200" spc="10" baseline="0" dirty="0" smtClean="0">
                          <a:effectLst/>
                          <a:latin typeface="Calibri" panose="020F0502020204030204" pitchFamily="34" charset="0"/>
                          <a:ea typeface="+mn-ea"/>
                        </a:rPr>
                        <a:t> (measured)</a:t>
                      </a:r>
                      <a:endParaRPr lang="it-IT" sz="1200" spc="10" dirty="0">
                        <a:effectLst/>
                        <a:latin typeface="Calibri" panose="020F0502020204030204" pitchFamily="34" charset="0"/>
                        <a:ea typeface="Times New Roman" panose="02020603050405020304" pitchFamily="18" charset="0"/>
                      </a:endParaRPr>
                    </a:p>
                  </a:txBody>
                  <a:tcPr marL="44450" marR="44450" marT="0" marB="0"/>
                </a:tc>
                <a:tc>
                  <a:txBody>
                    <a:bodyPr/>
                    <a:lstStyle/>
                    <a:p>
                      <a:pPr indent="90170" algn="ctr" hangingPunct="0">
                        <a:lnSpc>
                          <a:spcPct val="115000"/>
                        </a:lnSpc>
                        <a:spcAft>
                          <a:spcPts val="0"/>
                        </a:spcAft>
                      </a:pPr>
                      <a:r>
                        <a:rPr lang="en-US" sz="1200" spc="10" dirty="0" smtClean="0">
                          <a:effectLst/>
                          <a:latin typeface="Calibri" panose="020F0502020204030204" pitchFamily="34" charset="0"/>
                        </a:rPr>
                        <a:t>3.5</a:t>
                      </a:r>
                      <a:endParaRPr lang="it-IT" sz="1200" spc="10" dirty="0">
                        <a:effectLst/>
                        <a:latin typeface="Calibri" panose="020F050202020403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r h="332348">
                <a:tc>
                  <a:txBody>
                    <a:bodyPr/>
                    <a:lstStyle/>
                    <a:p>
                      <a:pPr indent="90170" algn="ctr" hangingPunct="0">
                        <a:lnSpc>
                          <a:spcPct val="115000"/>
                        </a:lnSpc>
                        <a:spcAft>
                          <a:spcPts val="0"/>
                        </a:spcAft>
                      </a:pPr>
                      <a:r>
                        <a:rPr lang="en-US" sz="1200" spc="10" dirty="0" smtClean="0">
                          <a:effectLst/>
                          <a:latin typeface="Calibri" panose="020F0502020204030204" pitchFamily="34" charset="0"/>
                        </a:rPr>
                        <a:t>Copper (theoretical)</a:t>
                      </a:r>
                      <a:endParaRPr lang="it-IT" sz="1200" spc="10" dirty="0">
                        <a:effectLst/>
                        <a:latin typeface="Calibri" panose="020F0502020204030204" pitchFamily="34" charset="0"/>
                        <a:ea typeface="Times New Roman" panose="02020603050405020304" pitchFamily="18" charset="0"/>
                      </a:endParaRPr>
                    </a:p>
                  </a:txBody>
                  <a:tcPr marL="44450" marR="44450" marT="0" marB="0"/>
                </a:tc>
                <a:tc>
                  <a:txBody>
                    <a:bodyPr/>
                    <a:lstStyle/>
                    <a:p>
                      <a:pPr indent="90170" algn="ctr" hangingPunct="0">
                        <a:lnSpc>
                          <a:spcPct val="115000"/>
                        </a:lnSpc>
                        <a:spcAft>
                          <a:spcPts val="0"/>
                        </a:spcAft>
                      </a:pPr>
                      <a:r>
                        <a:rPr lang="en-US" sz="1200" spc="10" dirty="0" smtClean="0">
                          <a:effectLst/>
                          <a:latin typeface="Calibri" panose="020F0502020204030204" pitchFamily="34" charset="0"/>
                        </a:rPr>
                        <a:t>3.7</a:t>
                      </a:r>
                      <a:endParaRPr lang="it-IT" sz="1200" spc="10" dirty="0">
                        <a:effectLst/>
                        <a:latin typeface="Calibri" panose="020F0502020204030204" pitchFamily="34" charset="0"/>
                        <a:ea typeface="Times New Roman" panose="02020603050405020304" pitchFamily="18" charset="0"/>
                      </a:endParaRPr>
                    </a:p>
                  </a:txBody>
                  <a:tcPr marL="44450" marR="44450" marT="0" marB="0"/>
                </a:tc>
                <a:extLst>
                  <a:ext uri="{0D108BD9-81ED-4DB2-BD59-A6C34878D82A}">
                    <a16:rowId xmlns:a16="http://schemas.microsoft.com/office/drawing/2014/main" val="10004"/>
                  </a:ext>
                </a:extLst>
              </a:tr>
            </a:tbl>
          </a:graphicData>
        </a:graphic>
      </p:graphicFrame>
      <p:sp>
        <p:nvSpPr>
          <p:cNvPr id="9" name="Rettangolo 8"/>
          <p:cNvSpPr/>
          <p:nvPr/>
        </p:nvSpPr>
        <p:spPr>
          <a:xfrm>
            <a:off x="4260522" y="3935661"/>
            <a:ext cx="3759954" cy="461665"/>
          </a:xfrm>
          <a:prstGeom prst="rect">
            <a:avLst/>
          </a:prstGeom>
        </p:spPr>
        <p:txBody>
          <a:bodyPr wrap="square">
            <a:spAutoFit/>
          </a:bodyPr>
          <a:lstStyle/>
          <a:p>
            <a:pPr algn="ctr"/>
            <a:r>
              <a:rPr lang="en-US" sz="1200" b="1" dirty="0">
                <a:solidFill>
                  <a:srgbClr val="CC3399"/>
                </a:solidFill>
                <a:latin typeface="Calibri" panose="020F0502020204030204" pitchFamily="34" charset="0"/>
                <a:ea typeface="Calibri" panose="020F0502020204030204" pitchFamily="34" charset="0"/>
                <a:cs typeface="Times New Roman" panose="02020603050405020304" pitchFamily="18" charset="0"/>
              </a:rPr>
              <a:t>Good thermal stability around </a:t>
            </a:r>
            <a:endParaRPr lang="en-US" sz="1200" b="1" dirty="0" smtClean="0">
              <a:solidFill>
                <a:srgbClr val="CC3399"/>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200" b="1" dirty="0" smtClean="0">
                <a:solidFill>
                  <a:srgbClr val="CC3399"/>
                </a:solidFill>
                <a:latin typeface="Calibri" panose="020F0502020204030204" pitchFamily="34" charset="0"/>
                <a:ea typeface="Calibri" panose="020F0502020204030204" pitchFamily="34" charset="0"/>
                <a:cs typeface="Times New Roman" panose="02020603050405020304" pitchFamily="18" charset="0"/>
              </a:rPr>
              <a:t>20 </a:t>
            </a:r>
            <a:r>
              <a:rPr lang="en-US" sz="1200" b="1" dirty="0">
                <a:solidFill>
                  <a:srgbClr val="CC3399"/>
                </a:solidFill>
                <a:latin typeface="Calibri" panose="020F0502020204030204" pitchFamily="34" charset="0"/>
                <a:ea typeface="Calibri" panose="020F0502020204030204" pitchFamily="34" charset="0"/>
                <a:cs typeface="Times New Roman" panose="02020603050405020304" pitchFamily="18" charset="0"/>
              </a:rPr>
              <a:t>°C (low TCR values)</a:t>
            </a:r>
            <a:endParaRPr lang="it-IT" sz="1200" b="1" dirty="0">
              <a:solidFill>
                <a:srgbClr val="CC3399"/>
              </a:solidFill>
            </a:endParaRPr>
          </a:p>
        </p:txBody>
      </p:sp>
      <p:sp>
        <p:nvSpPr>
          <p:cNvPr id="10" name="Rettangolo 9"/>
          <p:cNvSpPr/>
          <p:nvPr/>
        </p:nvSpPr>
        <p:spPr>
          <a:xfrm>
            <a:off x="2211512" y="228118"/>
            <a:ext cx="4572000" cy="646331"/>
          </a:xfrm>
          <a:prstGeom prst="rect">
            <a:avLst/>
          </a:prstGeom>
        </p:spPr>
        <p:txBody>
          <a:bodyPr>
            <a:spAutoFit/>
          </a:bodyPr>
          <a:lstStyle/>
          <a:p>
            <a:pPr algn="just"/>
            <a:r>
              <a:rPr lang="en-US" u="sng" dirty="0" smtClean="0">
                <a:solidFill>
                  <a:srgbClr val="FF0000"/>
                </a:solidFill>
              </a:rPr>
              <a:t>Carbon </a:t>
            </a:r>
            <a:r>
              <a:rPr lang="en-US" u="sng" dirty="0">
                <a:solidFill>
                  <a:srgbClr val="FF0000"/>
                </a:solidFill>
              </a:rPr>
              <a:t>interconnects with negative temperature coefficient of the resistance</a:t>
            </a:r>
            <a:endParaRPr lang="en-US" u="sng" dirty="0">
              <a:solidFill>
                <a:srgbClr val="FF0000"/>
              </a:solidFill>
            </a:endParaRPr>
          </a:p>
        </p:txBody>
      </p:sp>
      <p:sp>
        <p:nvSpPr>
          <p:cNvPr id="11" name="Rettangolo 10"/>
          <p:cNvSpPr/>
          <p:nvPr/>
        </p:nvSpPr>
        <p:spPr>
          <a:xfrm>
            <a:off x="533400" y="4568209"/>
            <a:ext cx="7865472" cy="1384995"/>
          </a:xfrm>
          <a:prstGeom prst="rect">
            <a:avLst/>
          </a:prstGeom>
        </p:spPr>
        <p:txBody>
          <a:bodyPr wrap="square">
            <a:spAutoFit/>
          </a:bodyPr>
          <a:lstStyle/>
          <a:p>
            <a:pPr algn="just">
              <a:spcBef>
                <a:spcPct val="50000"/>
              </a:spcBef>
            </a:pPr>
            <a:r>
              <a:rPr lang="en-US" sz="1400" dirty="0">
                <a:latin typeface="Arial" panose="020B0604020202020204" pitchFamily="34" charset="0"/>
                <a:ea typeface="Times New Roman" panose="02020603050405020304" pitchFamily="18" charset="0"/>
                <a:cs typeface="Times New Roman" panose="02020603050405020304" pitchFamily="18" charset="0"/>
              </a:rPr>
              <a:t>Among many outstanding properties of carbon-based interconnects, it is of great interest for </a:t>
            </a:r>
            <a:r>
              <a:rPr lang="en-US" sz="1400" dirty="0" err="1">
                <a:latin typeface="Arial" panose="020B0604020202020204" pitchFamily="34" charset="0"/>
                <a:ea typeface="Times New Roman" panose="02020603050405020304" pitchFamily="18" charset="0"/>
                <a:cs typeface="Times New Roman" panose="02020603050405020304" pitchFamily="18" charset="0"/>
              </a:rPr>
              <a:t>nanoelectronics</a:t>
            </a:r>
            <a:r>
              <a:rPr lang="en-US" sz="1400" dirty="0">
                <a:latin typeface="Arial" panose="020B0604020202020204" pitchFamily="34" charset="0"/>
                <a:ea typeface="Times New Roman" panose="02020603050405020304" pitchFamily="18" charset="0"/>
                <a:cs typeface="Times New Roman" panose="02020603050405020304" pitchFamily="18" charset="0"/>
              </a:rPr>
              <a:t> applications, the possibility to have an electrical resistance almost insensitive to the temperature increase. This behavior has been theoretically predicted and experimentally proven for graphene nanoribbons, but only in controlled conditions, and for limited ranges of geometrical dimensions and temperature. We demonstrated the possibility of observing such a desirable behavior in graphene conductors, made by self-assembly of graphene flakes.</a:t>
            </a:r>
          </a:p>
        </p:txBody>
      </p:sp>
    </p:spTree>
    <p:extLst>
      <p:ext uri="{BB962C8B-B14F-4D97-AF65-F5344CB8AC3E}">
        <p14:creationId xmlns:p14="http://schemas.microsoft.com/office/powerpoint/2010/main" val="2510786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APPLICATIONS</a:t>
            </a:r>
            <a:endParaRPr lang="it-IT" dirty="0"/>
          </a:p>
        </p:txBody>
      </p:sp>
      <p:sp>
        <p:nvSpPr>
          <p:cNvPr id="3" name="Segnaposto contenuto 2"/>
          <p:cNvSpPr>
            <a:spLocks noGrp="1"/>
          </p:cNvSpPr>
          <p:nvPr>
            <p:ph idx="1"/>
          </p:nvPr>
        </p:nvSpPr>
        <p:spPr/>
        <p:txBody>
          <a:bodyPr/>
          <a:lstStyle/>
          <a:p>
            <a:r>
              <a:rPr lang="it-IT" sz="3200" dirty="0" smtClean="0">
                <a:solidFill>
                  <a:schemeClr val="tx1">
                    <a:lumMod val="50000"/>
                    <a:lumOff val="50000"/>
                  </a:schemeClr>
                </a:solidFill>
              </a:rPr>
              <a:t>AEROSPACE</a:t>
            </a:r>
          </a:p>
          <a:p>
            <a:r>
              <a:rPr lang="it-IT" sz="3200" dirty="0" smtClean="0">
                <a:solidFill>
                  <a:schemeClr val="tx1">
                    <a:lumMod val="50000"/>
                    <a:lumOff val="50000"/>
                  </a:schemeClr>
                </a:solidFill>
              </a:rPr>
              <a:t>ELECTRONICS</a:t>
            </a:r>
          </a:p>
          <a:p>
            <a:r>
              <a:rPr lang="it-IT" sz="3200" dirty="0" smtClean="0"/>
              <a:t>ENERGY</a:t>
            </a:r>
          </a:p>
          <a:p>
            <a:r>
              <a:rPr lang="it-IT" sz="3200" dirty="0" smtClean="0">
                <a:solidFill>
                  <a:schemeClr val="tx1">
                    <a:lumMod val="50000"/>
                    <a:lumOff val="50000"/>
                  </a:schemeClr>
                </a:solidFill>
              </a:rPr>
              <a:t>MEDICINE AND BIOLOGY</a:t>
            </a:r>
          </a:p>
          <a:p>
            <a:pPr marL="0" indent="0">
              <a:buNone/>
            </a:pPr>
            <a:endParaRPr lang="it-IT" dirty="0" smtClean="0"/>
          </a:p>
          <a:p>
            <a:endParaRPr lang="it-IT" dirty="0"/>
          </a:p>
        </p:txBody>
      </p:sp>
      <p:sp>
        <p:nvSpPr>
          <p:cNvPr id="4" name="Segnaposto data 3"/>
          <p:cNvSpPr>
            <a:spLocks noGrp="1"/>
          </p:cNvSpPr>
          <p:nvPr>
            <p:ph type="dt" sz="half" idx="10"/>
          </p:nvPr>
        </p:nvSpPr>
        <p:spPr/>
        <p:txBody>
          <a:bodyPr/>
          <a:lstStyle/>
          <a:p>
            <a:pPr>
              <a:defRPr/>
            </a:pPr>
            <a:r>
              <a:rPr lang="it-IT" dirty="0" err="1"/>
              <a:t>May</a:t>
            </a:r>
            <a:r>
              <a:rPr lang="it-IT" dirty="0"/>
              <a:t> 12, 2017 </a:t>
            </a:r>
            <a:endParaRPr lang="it-IT" dirty="0" smtClean="0"/>
          </a:p>
          <a:p>
            <a:pPr>
              <a:defRPr/>
            </a:pPr>
            <a:r>
              <a:rPr lang="it-IT" dirty="0" smtClean="0"/>
              <a:t>INFN </a:t>
            </a:r>
            <a:r>
              <a:rPr lang="it-IT" dirty="0" smtClean="0"/>
              <a:t>- Laboratori Nazionali di Frascati</a:t>
            </a:r>
            <a:endParaRPr lang="en-US" dirty="0"/>
          </a:p>
        </p:txBody>
      </p:sp>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76800" y="2209800"/>
            <a:ext cx="3048000" cy="2033016"/>
          </a:xfrm>
          <a:prstGeom prst="rect">
            <a:avLst/>
          </a:prstGeom>
        </p:spPr>
      </p:pic>
    </p:spTree>
    <p:extLst>
      <p:ext uri="{BB962C8B-B14F-4D97-AF65-F5344CB8AC3E}">
        <p14:creationId xmlns:p14="http://schemas.microsoft.com/office/powerpoint/2010/main" val="2720160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1464" y="3341418"/>
            <a:ext cx="2200291" cy="1871676"/>
          </a:xfrm>
          <a:prstGeom prst="rect">
            <a:avLst/>
          </a:prstGeom>
        </p:spPr>
      </p:pic>
      <p:sp>
        <p:nvSpPr>
          <p:cNvPr id="6" name="CasellaDiTesto 5"/>
          <p:cNvSpPr txBox="1"/>
          <p:nvPr/>
        </p:nvSpPr>
        <p:spPr>
          <a:xfrm>
            <a:off x="2286001" y="2438400"/>
            <a:ext cx="4224130" cy="1077218"/>
          </a:xfrm>
          <a:prstGeom prst="rect">
            <a:avLst/>
          </a:prstGeom>
          <a:noFill/>
        </p:spPr>
        <p:txBody>
          <a:bodyPr wrap="square" rtlCol="0">
            <a:spAutoFit/>
          </a:bodyPr>
          <a:lstStyle/>
          <a:p>
            <a:pPr algn="ctr"/>
            <a:r>
              <a:rPr lang="it-IT" sz="3200" dirty="0" smtClean="0"/>
              <a:t>LIGHT AND FLEXIBLE DEVICE</a:t>
            </a:r>
            <a:endParaRPr lang="it-IT" sz="3200" dirty="0"/>
          </a:p>
        </p:txBody>
      </p:sp>
      <p:sp>
        <p:nvSpPr>
          <p:cNvPr id="7" name="Rettangolo 6"/>
          <p:cNvSpPr/>
          <p:nvPr/>
        </p:nvSpPr>
        <p:spPr>
          <a:xfrm>
            <a:off x="2286000" y="2438400"/>
            <a:ext cx="4224130" cy="98894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3459" y="4566730"/>
            <a:ext cx="1638312" cy="1538299"/>
          </a:xfrm>
          <a:prstGeom prst="rect">
            <a:avLst/>
          </a:prstGeom>
        </p:spPr>
      </p:pic>
      <p:pic>
        <p:nvPicPr>
          <p:cNvPr id="9" name="Immagin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36512" y="3236033"/>
            <a:ext cx="1700884" cy="1504219"/>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635422"/>
            <a:ext cx="2476500" cy="1619250"/>
          </a:xfrm>
          <a:prstGeom prst="rect">
            <a:avLst/>
          </a:prstGeom>
        </p:spPr>
      </p:pic>
      <p:pic>
        <p:nvPicPr>
          <p:cNvPr id="11" name="Immagin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5694" y="228600"/>
            <a:ext cx="990600" cy="981399"/>
          </a:xfrm>
          <a:prstGeom prst="rect">
            <a:avLst/>
          </a:prstGeom>
        </p:spPr>
      </p:pic>
      <p:pic>
        <p:nvPicPr>
          <p:cNvPr id="12" name="Immagin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58206" y="1350812"/>
            <a:ext cx="945046" cy="787538"/>
          </a:xfrm>
          <a:prstGeom prst="rect">
            <a:avLst/>
          </a:prstGeom>
        </p:spPr>
      </p:pic>
      <p:sp>
        <p:nvSpPr>
          <p:cNvPr id="13" name="CasellaDiTesto 12"/>
          <p:cNvSpPr txBox="1"/>
          <p:nvPr/>
        </p:nvSpPr>
        <p:spPr>
          <a:xfrm>
            <a:off x="7106478" y="2602396"/>
            <a:ext cx="2339837" cy="369332"/>
          </a:xfrm>
          <a:prstGeom prst="rect">
            <a:avLst/>
          </a:prstGeom>
          <a:noFill/>
        </p:spPr>
        <p:txBody>
          <a:bodyPr wrap="square" rtlCol="0">
            <a:spAutoFit/>
          </a:bodyPr>
          <a:lstStyle/>
          <a:p>
            <a:r>
              <a:rPr lang="it-IT" dirty="0" smtClean="0"/>
              <a:t>PEDOT:PPS</a:t>
            </a:r>
            <a:endParaRPr lang="it-IT" dirty="0"/>
          </a:p>
        </p:txBody>
      </p:sp>
      <p:sp>
        <p:nvSpPr>
          <p:cNvPr id="14" name="CasellaDiTesto 13"/>
          <p:cNvSpPr txBox="1"/>
          <p:nvPr/>
        </p:nvSpPr>
        <p:spPr>
          <a:xfrm>
            <a:off x="1590264" y="141715"/>
            <a:ext cx="1480930" cy="646331"/>
          </a:xfrm>
          <a:prstGeom prst="rect">
            <a:avLst/>
          </a:prstGeom>
          <a:noFill/>
        </p:spPr>
        <p:txBody>
          <a:bodyPr wrap="square" rtlCol="0">
            <a:spAutoFit/>
          </a:bodyPr>
          <a:lstStyle/>
          <a:p>
            <a:pPr algn="ctr"/>
            <a:r>
              <a:rPr lang="it-IT" dirty="0" smtClean="0"/>
              <a:t>CU </a:t>
            </a:r>
            <a:r>
              <a:rPr lang="it-IT" dirty="0" err="1" smtClean="0"/>
              <a:t>nanoparticles</a:t>
            </a:r>
            <a:endParaRPr lang="it-IT" dirty="0"/>
          </a:p>
        </p:txBody>
      </p:sp>
      <p:sp>
        <p:nvSpPr>
          <p:cNvPr id="15" name="CasellaDiTesto 14"/>
          <p:cNvSpPr txBox="1"/>
          <p:nvPr/>
        </p:nvSpPr>
        <p:spPr>
          <a:xfrm>
            <a:off x="3339547" y="5038894"/>
            <a:ext cx="2117035" cy="646331"/>
          </a:xfrm>
          <a:prstGeom prst="rect">
            <a:avLst/>
          </a:prstGeom>
          <a:noFill/>
        </p:spPr>
        <p:txBody>
          <a:bodyPr wrap="square" rtlCol="0">
            <a:spAutoFit/>
          </a:bodyPr>
          <a:lstStyle/>
          <a:p>
            <a:pPr algn="ctr"/>
            <a:r>
              <a:rPr lang="it-IT" dirty="0" err="1" smtClean="0"/>
              <a:t>Graphene</a:t>
            </a:r>
            <a:r>
              <a:rPr lang="it-IT" dirty="0" smtClean="0"/>
              <a:t> </a:t>
            </a:r>
            <a:r>
              <a:rPr lang="it-IT" dirty="0" err="1" smtClean="0"/>
              <a:t>NanoPlatelets</a:t>
            </a:r>
            <a:r>
              <a:rPr lang="it-IT" dirty="0"/>
              <a:t> </a:t>
            </a:r>
            <a:r>
              <a:rPr lang="it-IT" dirty="0" smtClean="0"/>
              <a:t>(GNP)</a:t>
            </a:r>
            <a:endParaRPr lang="it-IT" dirty="0"/>
          </a:p>
        </p:txBody>
      </p:sp>
      <p:sp>
        <p:nvSpPr>
          <p:cNvPr id="16" name="Ovale 15"/>
          <p:cNvSpPr/>
          <p:nvPr/>
        </p:nvSpPr>
        <p:spPr>
          <a:xfrm>
            <a:off x="1590264" y="187187"/>
            <a:ext cx="1480930" cy="7007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3307442" y="5096931"/>
            <a:ext cx="2117035" cy="8292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7056783" y="2522883"/>
            <a:ext cx="1396447" cy="5980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4 18"/>
          <p:cNvCxnSpPr/>
          <p:nvPr/>
        </p:nvCxnSpPr>
        <p:spPr>
          <a:xfrm rot="16200000" flipH="1">
            <a:off x="2924538" y="1109094"/>
            <a:ext cx="1227586" cy="934275"/>
          </a:xfrm>
          <a:prstGeom prst="bentConnector3">
            <a:avLst>
              <a:gd name="adj1" fmla="val 49595"/>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nettore 4 19"/>
          <p:cNvCxnSpPr/>
          <p:nvPr/>
        </p:nvCxnSpPr>
        <p:spPr>
          <a:xfrm rot="5400000" flipH="1" flipV="1">
            <a:off x="4091173" y="3733435"/>
            <a:ext cx="1465238" cy="1113183"/>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H="1">
            <a:off x="6631264" y="2821908"/>
            <a:ext cx="33855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719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810000" y="128707"/>
            <a:ext cx="2028825" cy="461665"/>
          </a:xfrm>
          <a:prstGeom prst="rect">
            <a:avLst/>
          </a:prstGeom>
          <a:noFill/>
        </p:spPr>
        <p:txBody>
          <a:bodyPr wrap="square" rtlCol="0">
            <a:spAutoFit/>
          </a:bodyPr>
          <a:lstStyle/>
          <a:p>
            <a:r>
              <a:rPr lang="it-IT" sz="2400" dirty="0" smtClean="0"/>
              <a:t>RESULTS</a:t>
            </a:r>
            <a:endParaRPr lang="it-IT" sz="2400" dirty="0"/>
          </a:p>
        </p:txBody>
      </p:sp>
      <p:pic>
        <p:nvPicPr>
          <p:cNvPr id="4" name="Picture"/>
          <p:cNvPicPr/>
          <p:nvPr/>
        </p:nvPicPr>
        <p:blipFill rotWithShape="1">
          <a:blip r:embed="rId2" cstate="email">
            <a:extLst>
              <a:ext uri="{28A0092B-C50C-407E-A947-70E740481C1C}">
                <a14:useLocalDpi xmlns:a14="http://schemas.microsoft.com/office/drawing/2010/main" val="0"/>
              </a:ext>
            </a:extLst>
          </a:blip>
          <a:srcRect r="6137"/>
          <a:stretch/>
        </p:blipFill>
        <p:spPr bwMode="auto">
          <a:xfrm>
            <a:off x="152400" y="359540"/>
            <a:ext cx="3609452" cy="2518863"/>
          </a:xfrm>
          <a:prstGeom prst="rect">
            <a:avLst/>
          </a:prstGeom>
          <a:noFill/>
          <a:ln w="9525">
            <a:noFill/>
            <a:miter lim="800000"/>
            <a:headEnd/>
            <a:tailEnd/>
          </a:ln>
        </p:spPr>
      </p:pic>
      <p:pic>
        <p:nvPicPr>
          <p:cNvPr id="5" name="Picture"/>
          <p:cNvPicPr/>
          <p:nvPr/>
        </p:nvPicPr>
        <p:blipFill>
          <a:blip r:embed="rId3"/>
          <a:srcRect/>
          <a:stretch>
            <a:fillRect/>
          </a:stretch>
        </p:blipFill>
        <p:spPr bwMode="auto">
          <a:xfrm>
            <a:off x="5181600" y="304800"/>
            <a:ext cx="3429000" cy="2545825"/>
          </a:xfrm>
          <a:prstGeom prst="rect">
            <a:avLst/>
          </a:prstGeom>
          <a:noFill/>
          <a:ln w="9525">
            <a:noFill/>
            <a:miter lim="800000"/>
            <a:headEnd/>
            <a:tailEnd/>
          </a:ln>
        </p:spPr>
      </p:pic>
      <p:sp>
        <p:nvSpPr>
          <p:cNvPr id="6" name="Rettangolo 5"/>
          <p:cNvSpPr/>
          <p:nvPr/>
        </p:nvSpPr>
        <p:spPr>
          <a:xfrm>
            <a:off x="641580" y="5135437"/>
            <a:ext cx="8045220" cy="923330"/>
          </a:xfrm>
          <a:prstGeom prst="rect">
            <a:avLst/>
          </a:prstGeom>
        </p:spPr>
        <p:txBody>
          <a:bodyPr wrap="square">
            <a:spAutoFit/>
          </a:bodyPr>
          <a:lstStyle/>
          <a:p>
            <a:pPr algn="ctr"/>
            <a:r>
              <a:rPr lang="en-US" dirty="0" smtClean="0">
                <a:solidFill>
                  <a:srgbClr val="000000"/>
                </a:solidFill>
                <a:latin typeface="Times New Roman" panose="02020603050405020304" pitchFamily="18" charset="0"/>
                <a:ea typeface="SimSun" panose="02010600030101010101" pitchFamily="2" charset="-122"/>
                <a:cs typeface="Mangal"/>
              </a:rPr>
              <a:t>In GNP-</a:t>
            </a:r>
            <a:r>
              <a:rPr lang="en-US" dirty="0" err="1" smtClean="0">
                <a:solidFill>
                  <a:srgbClr val="000000"/>
                </a:solidFill>
                <a:latin typeface="Times New Roman" panose="02020603050405020304" pitchFamily="18" charset="0"/>
                <a:ea typeface="SimSun" panose="02010600030101010101" pitchFamily="2" charset="-122"/>
                <a:cs typeface="Mangal"/>
              </a:rPr>
              <a:t>CuNP</a:t>
            </a:r>
            <a:r>
              <a:rPr lang="en-US" dirty="0" smtClean="0">
                <a:solidFill>
                  <a:srgbClr val="000000"/>
                </a:solidFill>
                <a:latin typeface="Times New Roman" panose="02020603050405020304" pitchFamily="18" charset="0"/>
                <a:ea typeface="SimSun" panose="02010600030101010101" pitchFamily="2" charset="-122"/>
                <a:cs typeface="Mangal"/>
              </a:rPr>
              <a:t>  </a:t>
            </a:r>
            <a:r>
              <a:rPr lang="en-US" dirty="0" err="1" smtClean="0">
                <a:solidFill>
                  <a:srgbClr val="000000"/>
                </a:solidFill>
                <a:latin typeface="Times New Roman" panose="02020603050405020304" pitchFamily="18" charset="0"/>
                <a:ea typeface="SimSun" panose="02010600030101010101" pitchFamily="2" charset="-122"/>
                <a:cs typeface="Mangal"/>
              </a:rPr>
              <a:t>pedot:pps</a:t>
            </a:r>
            <a:r>
              <a:rPr lang="en-US" dirty="0" smtClean="0">
                <a:solidFill>
                  <a:srgbClr val="000000"/>
                </a:solidFill>
                <a:latin typeface="Times New Roman" panose="02020603050405020304" pitchFamily="18" charset="0"/>
                <a:ea typeface="SimSun" panose="02010600030101010101" pitchFamily="2" charset="-122"/>
                <a:cs typeface="Mangal"/>
              </a:rPr>
              <a:t> composite </a:t>
            </a:r>
            <a:r>
              <a:rPr lang="en-US" dirty="0">
                <a:solidFill>
                  <a:srgbClr val="000000"/>
                </a:solidFill>
                <a:latin typeface="Times New Roman" panose="02020603050405020304" pitchFamily="18" charset="0"/>
                <a:ea typeface="SimSun" panose="02010600030101010101" pitchFamily="2" charset="-122"/>
                <a:cs typeface="Mangal"/>
              </a:rPr>
              <a:t>good contacts and adhesion are provided by the interaction with copper NP resulting in the formation of stable and homogeneous film with good and stable electrical conductivity</a:t>
            </a:r>
            <a:endParaRPr lang="it-IT" dirty="0"/>
          </a:p>
        </p:txBody>
      </p:sp>
      <p:sp>
        <p:nvSpPr>
          <p:cNvPr id="7" name="Rettangolo 6"/>
          <p:cNvSpPr/>
          <p:nvPr/>
        </p:nvSpPr>
        <p:spPr>
          <a:xfrm>
            <a:off x="762160" y="5197957"/>
            <a:ext cx="7924640" cy="8608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304800" y="2883042"/>
            <a:ext cx="3332128" cy="2041585"/>
          </a:xfrm>
          <a:prstGeom prst="rect">
            <a:avLst/>
          </a:prstGeom>
        </p:spPr>
        <p:txBody>
          <a:bodyPr wrap="square">
            <a:spAutoFit/>
          </a:bodyPr>
          <a:lstStyle/>
          <a:p>
            <a:pPr indent="450215" algn="just">
              <a:spcAft>
                <a:spcPts val="800"/>
              </a:spcAft>
            </a:pPr>
            <a:r>
              <a:rPr lang="en-US" sz="1200" dirty="0">
                <a:solidFill>
                  <a:srgbClr val="000000"/>
                </a:solidFill>
                <a:latin typeface="Times New Roman" panose="02020603050405020304" pitchFamily="18" charset="0"/>
                <a:ea typeface="SimSun" panose="02010600030101010101" pitchFamily="2" charset="-122"/>
                <a:cs typeface="Calibri" panose="020F0502020204030204" pitchFamily="34" charset="0"/>
              </a:rPr>
              <a:t>Temperature dependence of the resistance of the graphene film modified with copper NP, measured while cooling the sample in vacuum from different temperatures (with values reported near the corresponding curves</a:t>
            </a:r>
            <a:r>
              <a:rPr lang="en-US" sz="1200" dirty="0" smtClean="0">
                <a:solidFill>
                  <a:srgbClr val="000000"/>
                </a:solidFill>
                <a:latin typeface="Times New Roman" panose="02020603050405020304" pitchFamily="18" charset="0"/>
                <a:ea typeface="SimSun" panose="02010600030101010101" pitchFamily="2" charset="-122"/>
                <a:cs typeface="Calibri" panose="020F0502020204030204" pitchFamily="34" charset="0"/>
              </a:rPr>
              <a:t>).</a:t>
            </a:r>
          </a:p>
          <a:p>
            <a:pPr indent="450215" algn="just">
              <a:spcAft>
                <a:spcPts val="800"/>
              </a:spcAft>
            </a:pPr>
            <a:r>
              <a:rPr lang="en-US" sz="1200" b="1" dirty="0"/>
              <a:t>The film resistance is decreasing with the growth of the initial cooling temperature, owing to the increase of charge carrier mobility caused by the decrease of the adsorbed oxygen concentration.</a:t>
            </a:r>
            <a:endParaRPr lang="en-US" sz="1200" b="1" dirty="0" smtClean="0">
              <a:solidFill>
                <a:srgbClr val="000000"/>
              </a:solidFill>
              <a:latin typeface="Times New Roman" panose="02020603050405020304" pitchFamily="18" charset="0"/>
              <a:ea typeface="SimSun" panose="02010600030101010101" pitchFamily="2" charset="-122"/>
              <a:cs typeface="Calibri" panose="020F0502020204030204" pitchFamily="34" charset="0"/>
            </a:endParaRPr>
          </a:p>
        </p:txBody>
      </p:sp>
      <p:sp>
        <p:nvSpPr>
          <p:cNvPr id="9" name="Rettangolo 8"/>
          <p:cNvSpPr/>
          <p:nvPr/>
        </p:nvSpPr>
        <p:spPr>
          <a:xfrm>
            <a:off x="5304643" y="2913994"/>
            <a:ext cx="3305957" cy="2226250"/>
          </a:xfrm>
          <a:prstGeom prst="rect">
            <a:avLst/>
          </a:prstGeom>
        </p:spPr>
        <p:txBody>
          <a:bodyPr wrap="square">
            <a:spAutoFit/>
          </a:bodyPr>
          <a:lstStyle/>
          <a:p>
            <a:pPr indent="450215" algn="just">
              <a:spcAft>
                <a:spcPts val="800"/>
              </a:spcAft>
            </a:pPr>
            <a:r>
              <a:rPr lang="en-US" sz="1200" dirty="0">
                <a:solidFill>
                  <a:srgbClr val="000000"/>
                </a:solidFill>
                <a:latin typeface="Times New Roman" panose="02020603050405020304" pitchFamily="18" charset="0"/>
                <a:ea typeface="SimSun" panose="02010600030101010101" pitchFamily="2" charset="-122"/>
                <a:cs typeface="Calibri" panose="020F0502020204030204" pitchFamily="34" charset="0"/>
              </a:rPr>
              <a:t>Current-voltage characteristics of PEDOT:PSS (1) with wt0.05% graphene (2) and </a:t>
            </a:r>
            <a:r>
              <a:rPr lang="en-US" sz="1200" dirty="0">
                <a:latin typeface="Times New Roman" panose="02020603050405020304" pitchFamily="18" charset="0"/>
                <a:ea typeface="SimSun" panose="02010600030101010101" pitchFamily="2" charset="-122"/>
                <a:cs typeface="Calibri" panose="020F0502020204030204" pitchFamily="34" charset="0"/>
              </a:rPr>
              <a:t>wt</a:t>
            </a:r>
            <a:r>
              <a:rPr lang="en-US" sz="1200" dirty="0">
                <a:solidFill>
                  <a:srgbClr val="000000"/>
                </a:solidFill>
                <a:latin typeface="Times New Roman" panose="02020603050405020304" pitchFamily="18" charset="0"/>
                <a:ea typeface="SimSun" panose="02010600030101010101" pitchFamily="2" charset="-122"/>
                <a:cs typeface="Calibri" panose="020F0502020204030204" pitchFamily="34" charset="0"/>
              </a:rPr>
              <a:t>0.05% </a:t>
            </a:r>
            <a:r>
              <a:rPr lang="en-US" sz="1200" dirty="0" err="1">
                <a:solidFill>
                  <a:srgbClr val="000000"/>
                </a:solidFill>
                <a:latin typeface="Times New Roman" panose="02020603050405020304" pitchFamily="18" charset="0"/>
                <a:ea typeface="SimSun" panose="02010600030101010101" pitchFamily="2" charset="-122"/>
                <a:cs typeface="Calibri" panose="020F0502020204030204" pitchFamily="34" charset="0"/>
              </a:rPr>
              <a:t>graphene+CuNP</a:t>
            </a:r>
            <a:r>
              <a:rPr lang="en-US" sz="1200" dirty="0">
                <a:solidFill>
                  <a:srgbClr val="000000"/>
                </a:solidFill>
                <a:latin typeface="Times New Roman" panose="02020603050405020304" pitchFamily="18" charset="0"/>
                <a:ea typeface="SimSun" panose="02010600030101010101" pitchFamily="2" charset="-122"/>
                <a:cs typeface="Calibri" panose="020F0502020204030204" pitchFamily="34" charset="0"/>
              </a:rPr>
              <a:t> (3) polymer nanocomposite film deposited on a </a:t>
            </a:r>
            <a:r>
              <a:rPr lang="en-US" sz="1200" dirty="0" err="1">
                <a:solidFill>
                  <a:srgbClr val="000000"/>
                </a:solidFill>
                <a:latin typeface="Times New Roman" panose="02020603050405020304" pitchFamily="18" charset="0"/>
                <a:ea typeface="SimSun" panose="02010600030101010101" pitchFamily="2" charset="-122"/>
                <a:cs typeface="Calibri" panose="020F0502020204030204" pitchFamily="34" charset="0"/>
              </a:rPr>
              <a:t>polycor</a:t>
            </a:r>
            <a:r>
              <a:rPr lang="en-US" sz="1200" dirty="0">
                <a:solidFill>
                  <a:srgbClr val="000000"/>
                </a:solidFill>
                <a:latin typeface="Times New Roman" panose="02020603050405020304" pitchFamily="18" charset="0"/>
                <a:ea typeface="SimSun" panose="02010600030101010101" pitchFamily="2" charset="-122"/>
                <a:cs typeface="Calibri" panose="020F0502020204030204" pitchFamily="34" charset="0"/>
              </a:rPr>
              <a:t> substrate with 500 µm separated 5 mm long Ni electrodes</a:t>
            </a:r>
            <a:r>
              <a:rPr lang="en-US" sz="1200" dirty="0" smtClean="0">
                <a:solidFill>
                  <a:srgbClr val="000000"/>
                </a:solidFill>
                <a:latin typeface="Times New Roman" panose="02020603050405020304" pitchFamily="18" charset="0"/>
                <a:ea typeface="SimSun" panose="02010600030101010101" pitchFamily="2" charset="-122"/>
                <a:cs typeface="Calibri" panose="020F0502020204030204" pitchFamily="34" charset="0"/>
              </a:rPr>
              <a:t>.</a:t>
            </a:r>
          </a:p>
          <a:p>
            <a:pPr indent="450215" algn="just">
              <a:spcAft>
                <a:spcPts val="800"/>
              </a:spcAft>
            </a:pPr>
            <a:r>
              <a:rPr lang="en-US" sz="1200" b="1" dirty="0"/>
              <a:t>It can be clearly seen that the conductivity is drastically improved by introducing GNP into the polymer and moreover, in the case of the embedding of GNP-</a:t>
            </a:r>
            <a:r>
              <a:rPr lang="en-US" sz="1200" b="1" dirty="0" err="1"/>
              <a:t>CuNP</a:t>
            </a:r>
            <a:r>
              <a:rPr lang="en-US" sz="1200" b="1" dirty="0"/>
              <a:t> </a:t>
            </a:r>
            <a:r>
              <a:rPr lang="en-US" sz="1200" b="1" dirty="0" err="1" smtClean="0"/>
              <a:t>nanofillers</a:t>
            </a:r>
            <a:r>
              <a:rPr lang="en-US" sz="1200" b="1" dirty="0" smtClean="0"/>
              <a:t>.</a:t>
            </a:r>
            <a:endParaRPr lang="it-IT" sz="1200" b="1" dirty="0">
              <a:solidFill>
                <a:srgbClr val="00000A"/>
              </a:solidFill>
              <a:latin typeface="Times New Roman" panose="02020603050405020304" pitchFamily="18" charset="0"/>
              <a:ea typeface="SimSun" panose="02010600030101010101" pitchFamily="2" charset="-122"/>
              <a:cs typeface="Mangal"/>
            </a:endParaRPr>
          </a:p>
        </p:txBody>
      </p:sp>
    </p:spTree>
    <p:extLst>
      <p:ext uri="{BB962C8B-B14F-4D97-AF65-F5344CB8AC3E}">
        <p14:creationId xmlns:p14="http://schemas.microsoft.com/office/powerpoint/2010/main" val="1060495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APPLICATIONS</a:t>
            </a:r>
            <a:endParaRPr lang="it-IT" dirty="0"/>
          </a:p>
        </p:txBody>
      </p:sp>
      <p:sp>
        <p:nvSpPr>
          <p:cNvPr id="3" name="Segnaposto contenuto 2"/>
          <p:cNvSpPr>
            <a:spLocks noGrp="1"/>
          </p:cNvSpPr>
          <p:nvPr>
            <p:ph idx="1"/>
          </p:nvPr>
        </p:nvSpPr>
        <p:spPr/>
        <p:txBody>
          <a:bodyPr/>
          <a:lstStyle/>
          <a:p>
            <a:r>
              <a:rPr lang="it-IT" sz="3200" dirty="0" smtClean="0">
                <a:solidFill>
                  <a:schemeClr val="tx1">
                    <a:lumMod val="50000"/>
                    <a:lumOff val="50000"/>
                  </a:schemeClr>
                </a:solidFill>
              </a:rPr>
              <a:t>AEROSPACE</a:t>
            </a:r>
          </a:p>
          <a:p>
            <a:r>
              <a:rPr lang="it-IT" sz="3200" dirty="0" smtClean="0">
                <a:solidFill>
                  <a:schemeClr val="tx1">
                    <a:lumMod val="50000"/>
                    <a:lumOff val="50000"/>
                  </a:schemeClr>
                </a:solidFill>
              </a:rPr>
              <a:t>ELECTRONICS</a:t>
            </a:r>
          </a:p>
          <a:p>
            <a:r>
              <a:rPr lang="it-IT" sz="3200" dirty="0" smtClean="0">
                <a:solidFill>
                  <a:schemeClr val="tx1">
                    <a:lumMod val="50000"/>
                    <a:lumOff val="50000"/>
                  </a:schemeClr>
                </a:solidFill>
              </a:rPr>
              <a:t>ENERGY</a:t>
            </a:r>
          </a:p>
          <a:p>
            <a:r>
              <a:rPr lang="it-IT" sz="3200" dirty="0" smtClean="0"/>
              <a:t>MEDICINE AND BIOLOGY</a:t>
            </a:r>
          </a:p>
          <a:p>
            <a:pPr marL="0" indent="0">
              <a:buNone/>
            </a:pPr>
            <a:endParaRPr lang="it-IT" dirty="0" smtClean="0"/>
          </a:p>
          <a:p>
            <a:endParaRPr lang="it-IT" dirty="0"/>
          </a:p>
        </p:txBody>
      </p:sp>
      <p:sp>
        <p:nvSpPr>
          <p:cNvPr id="4" name="Segnaposto data 3"/>
          <p:cNvSpPr>
            <a:spLocks noGrp="1"/>
          </p:cNvSpPr>
          <p:nvPr>
            <p:ph type="dt" sz="half" idx="10"/>
          </p:nvPr>
        </p:nvSpPr>
        <p:spPr/>
        <p:txBody>
          <a:bodyPr/>
          <a:lstStyle/>
          <a:p>
            <a:pPr>
              <a:defRPr/>
            </a:pPr>
            <a:r>
              <a:rPr lang="it-IT" dirty="0" err="1"/>
              <a:t>May</a:t>
            </a:r>
            <a:r>
              <a:rPr lang="it-IT" dirty="0"/>
              <a:t> 12, 2017 </a:t>
            </a:r>
            <a:endParaRPr lang="it-IT" dirty="0" smtClean="0"/>
          </a:p>
          <a:p>
            <a:pPr>
              <a:defRPr/>
            </a:pPr>
            <a:r>
              <a:rPr lang="it-IT" dirty="0" smtClean="0"/>
              <a:t>INFN </a:t>
            </a:r>
            <a:r>
              <a:rPr lang="it-IT" dirty="0" smtClean="0"/>
              <a:t>- Laboratori Nazionali di Frascati</a:t>
            </a:r>
            <a:endParaRPr lang="en-US" dirty="0"/>
          </a:p>
        </p:txBody>
      </p:sp>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53000" y="2209800"/>
            <a:ext cx="2929143" cy="1981200"/>
          </a:xfrm>
          <a:prstGeom prst="rect">
            <a:avLst/>
          </a:prstGeom>
        </p:spPr>
      </p:pic>
    </p:spTree>
    <p:extLst>
      <p:ext uri="{BB962C8B-B14F-4D97-AF65-F5344CB8AC3E}">
        <p14:creationId xmlns:p14="http://schemas.microsoft.com/office/powerpoint/2010/main" val="71316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2133600" y="76200"/>
            <a:ext cx="5400675" cy="124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lgn="ctr">
              <a:buClrTx/>
              <a:buFontTx/>
              <a:buNone/>
            </a:pPr>
            <a:r>
              <a:rPr lang="it-IT" altLang="it-IT" sz="3200" u="sng" dirty="0" smtClean="0">
                <a:solidFill>
                  <a:srgbClr val="FF0000"/>
                </a:solidFill>
                <a:latin typeface="Arial" panose="020B0604020202020204" pitchFamily="34" charset="0"/>
              </a:rPr>
              <a:t>TOXICITY</a:t>
            </a:r>
            <a:endParaRPr lang="it-IT" altLang="it-IT" sz="3200" u="sng" dirty="0">
              <a:solidFill>
                <a:srgbClr val="FF0000"/>
              </a:solidFill>
              <a:latin typeface="Arial" panose="020B0604020202020204" pitchFamily="34" charset="0"/>
            </a:endParaRPr>
          </a:p>
        </p:txBody>
      </p:sp>
      <p:sp>
        <p:nvSpPr>
          <p:cNvPr id="8" name="Text Box 2"/>
          <p:cNvSpPr txBox="1">
            <a:spLocks noChangeArrowheads="1"/>
          </p:cNvSpPr>
          <p:nvPr/>
        </p:nvSpPr>
        <p:spPr bwMode="auto">
          <a:xfrm>
            <a:off x="153988" y="1146175"/>
            <a:ext cx="4319587"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sz="2200" b="1" dirty="0"/>
              <a:t>INCUBATION WITH MWCNT</a:t>
            </a:r>
          </a:p>
          <a:p>
            <a:pPr>
              <a:buClrTx/>
              <a:buFontTx/>
              <a:buNone/>
            </a:pPr>
            <a:endParaRPr lang="it-IT" altLang="it-IT" sz="2200" b="1" dirty="0"/>
          </a:p>
          <a:p>
            <a:pPr>
              <a:buFont typeface="Wingdings" panose="05000000000000000000" pitchFamily="2" charset="2"/>
              <a:buChar char=""/>
            </a:pPr>
            <a:r>
              <a:rPr lang="it-IT" altLang="it-IT" sz="2000" dirty="0"/>
              <a:t>  MWCNT </a:t>
            </a:r>
            <a:r>
              <a:rPr lang="it-IT" altLang="it-IT" sz="2000" dirty="0" err="1"/>
              <a:t>dispertion</a:t>
            </a:r>
            <a:r>
              <a:rPr lang="it-IT" altLang="it-IT" sz="2000" dirty="0"/>
              <a:t> in H</a:t>
            </a:r>
            <a:r>
              <a:rPr lang="it-IT" altLang="it-IT" sz="2400" baseline="-33000" dirty="0"/>
              <a:t>2</a:t>
            </a:r>
            <a:r>
              <a:rPr lang="it-IT" altLang="it-IT" sz="2000" dirty="0"/>
              <a:t>O by                </a:t>
            </a:r>
            <a:r>
              <a:rPr lang="it-IT" altLang="it-IT" sz="2000" dirty="0" err="1"/>
              <a:t>sonication</a:t>
            </a:r>
            <a:r>
              <a:rPr lang="it-IT" altLang="it-IT" sz="2000" dirty="0"/>
              <a:t> for 15 minutes.</a:t>
            </a:r>
          </a:p>
          <a:p>
            <a:pPr>
              <a:buClrTx/>
              <a:buFontTx/>
              <a:buNone/>
            </a:pPr>
            <a:endParaRPr lang="it-IT" altLang="it-IT" sz="2000" dirty="0"/>
          </a:p>
          <a:p>
            <a:pPr>
              <a:buFont typeface="Wingdings" panose="05000000000000000000" pitchFamily="2" charset="2"/>
              <a:buChar char=""/>
            </a:pPr>
            <a:r>
              <a:rPr lang="it-IT" altLang="it-IT" sz="2000" dirty="0"/>
              <a:t>  MWCNT </a:t>
            </a:r>
            <a:r>
              <a:rPr lang="it-IT" altLang="it-IT" sz="2000" dirty="0" err="1"/>
              <a:t>incubation</a:t>
            </a:r>
            <a:r>
              <a:rPr lang="it-IT" altLang="it-IT" sz="2000" dirty="0"/>
              <a:t> </a:t>
            </a:r>
            <a:r>
              <a:rPr lang="it-IT" altLang="it-IT" sz="2000" dirty="0" err="1"/>
              <a:t>at</a:t>
            </a:r>
            <a:r>
              <a:rPr lang="it-IT" altLang="it-IT" sz="2000" dirty="0"/>
              <a:t>                            </a:t>
            </a:r>
            <a:r>
              <a:rPr lang="it-IT" altLang="it-IT" sz="2000" dirty="0" err="1"/>
              <a:t>concentrations</a:t>
            </a:r>
            <a:r>
              <a:rPr lang="it-IT" altLang="it-IT" sz="2000" dirty="0"/>
              <a:t> of 0.1mg/ml for 72h.</a:t>
            </a:r>
          </a:p>
          <a:p>
            <a:pPr>
              <a:buClrTx/>
              <a:buFontTx/>
              <a:buNone/>
            </a:pPr>
            <a:endParaRPr lang="it-IT" altLang="it-IT" sz="2000" dirty="0"/>
          </a:p>
          <a:p>
            <a:pPr>
              <a:buFont typeface="Wingdings" panose="05000000000000000000" pitchFamily="2" charset="2"/>
              <a:buChar char=""/>
            </a:pPr>
            <a:r>
              <a:rPr lang="it-IT" altLang="it-IT" sz="2000" dirty="0"/>
              <a:t> </a:t>
            </a:r>
            <a:r>
              <a:rPr lang="it-IT" altLang="it-IT" sz="2000" dirty="0" err="1"/>
              <a:t>Cells</a:t>
            </a:r>
            <a:r>
              <a:rPr lang="it-IT" altLang="it-IT" sz="2000" dirty="0"/>
              <a:t> </a:t>
            </a:r>
            <a:r>
              <a:rPr lang="it-IT" altLang="it-IT" sz="2000" dirty="0" err="1"/>
              <a:t>fixed</a:t>
            </a:r>
            <a:r>
              <a:rPr lang="it-IT" altLang="it-IT" sz="2000" dirty="0"/>
              <a:t> with 4%                                 </a:t>
            </a:r>
            <a:r>
              <a:rPr lang="it-IT" altLang="it-IT" sz="2000" dirty="0" err="1"/>
              <a:t>paraformaldehyde</a:t>
            </a:r>
            <a:r>
              <a:rPr lang="it-IT" altLang="it-IT" sz="2000" dirty="0"/>
              <a:t> and </a:t>
            </a:r>
            <a:r>
              <a:rPr lang="it-IT" altLang="it-IT" sz="2000" dirty="0" err="1"/>
              <a:t>preserved</a:t>
            </a:r>
            <a:r>
              <a:rPr lang="it-IT" altLang="it-IT" sz="2000" dirty="0"/>
              <a:t>             in PBS </a:t>
            </a:r>
            <a:r>
              <a:rPr lang="it-IT" altLang="it-IT" sz="2000" dirty="0" err="1"/>
              <a:t>solution</a:t>
            </a:r>
            <a:r>
              <a:rPr lang="it-IT" altLang="it-IT" sz="2000" dirty="0"/>
              <a:t>.</a:t>
            </a:r>
          </a:p>
          <a:p>
            <a:pPr>
              <a:buClrTx/>
              <a:buFontTx/>
              <a:buNone/>
            </a:pPr>
            <a:endParaRPr lang="it-IT" altLang="it-IT" sz="2000" dirty="0"/>
          </a:p>
          <a:p>
            <a:pPr>
              <a:buClrTx/>
              <a:buFontTx/>
              <a:buNone/>
            </a:pPr>
            <a:endParaRPr lang="it-IT" altLang="it-IT" sz="2000" dirty="0"/>
          </a:p>
          <a:p>
            <a:pPr>
              <a:buClrTx/>
              <a:buFontTx/>
              <a:buNone/>
            </a:pPr>
            <a:endParaRPr lang="it-IT" altLang="it-IT" sz="2000" dirty="0"/>
          </a:p>
          <a:p>
            <a:pPr>
              <a:buClrTx/>
              <a:buFontTx/>
              <a:buNone/>
            </a:pPr>
            <a:r>
              <a:rPr lang="it-IT" altLang="it-IT" sz="2000" dirty="0"/>
              <a:t>  </a:t>
            </a:r>
          </a:p>
        </p:txBody>
      </p:sp>
      <p:sp>
        <p:nvSpPr>
          <p:cNvPr id="9" name="Text Box 3"/>
          <p:cNvSpPr txBox="1">
            <a:spLocks noChangeArrowheads="1"/>
          </p:cNvSpPr>
          <p:nvPr/>
        </p:nvSpPr>
        <p:spPr bwMode="auto">
          <a:xfrm>
            <a:off x="5194300" y="1146175"/>
            <a:ext cx="4319588" cy="1836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sz="2200" b="1"/>
              <a:t>AFM PREPARATION</a:t>
            </a:r>
          </a:p>
          <a:p>
            <a:pPr>
              <a:buClrTx/>
              <a:buFontTx/>
              <a:buNone/>
            </a:pPr>
            <a:endParaRPr lang="it-IT" altLang="it-IT" sz="2200" b="1"/>
          </a:p>
          <a:p>
            <a:pPr>
              <a:lnSpc>
                <a:spcPct val="100000"/>
              </a:lnSpc>
              <a:buFont typeface="Wingdings" panose="05000000000000000000" pitchFamily="2" charset="2"/>
              <a:buChar char=""/>
            </a:pPr>
            <a:r>
              <a:rPr lang="it-IT" altLang="it-IT" sz="2000"/>
              <a:t> Dishes washed three times with               solution containing 0.1M glucose            and NaCl with ratio of 2:1.</a:t>
            </a:r>
          </a:p>
          <a:p>
            <a:pPr>
              <a:lnSpc>
                <a:spcPct val="100000"/>
              </a:lnSpc>
              <a:buClrTx/>
              <a:buFontTx/>
              <a:buNone/>
            </a:pPr>
            <a:r>
              <a:rPr lang="it-IT" altLang="it-IT" sz="2000"/>
              <a:t> </a:t>
            </a:r>
          </a:p>
        </p:txBody>
      </p:sp>
      <p:pic>
        <p:nvPicPr>
          <p:cNvPr id="1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94300" y="3063673"/>
            <a:ext cx="2160587"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3375" y="4675187"/>
            <a:ext cx="3959225"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81800" y="4267200"/>
            <a:ext cx="2160587" cy="1470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642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11505" y="622196"/>
            <a:ext cx="360045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1317" y="3286634"/>
            <a:ext cx="3419475"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2599" y="918265"/>
            <a:ext cx="2519362" cy="21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492593" y="3689247"/>
            <a:ext cx="2519362" cy="1979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6"/>
          <p:cNvSpPr txBox="1">
            <a:spLocks noChangeArrowheads="1"/>
          </p:cNvSpPr>
          <p:nvPr/>
        </p:nvSpPr>
        <p:spPr bwMode="auto">
          <a:xfrm>
            <a:off x="3790667" y="2965347"/>
            <a:ext cx="2879725" cy="301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endParaRPr lang="it-IT" altLang="it-IT"/>
          </a:p>
          <a:p>
            <a:pPr>
              <a:buClrTx/>
              <a:buFontTx/>
              <a:buNone/>
            </a:pPr>
            <a:endParaRPr lang="it-IT" altLang="it-IT"/>
          </a:p>
          <a:p>
            <a:pPr>
              <a:buClrTx/>
              <a:buFontTx/>
              <a:buNone/>
            </a:pPr>
            <a:endParaRPr lang="it-IT" altLang="it-IT"/>
          </a:p>
          <a:p>
            <a:pPr>
              <a:buFont typeface="Wingdings" panose="05000000000000000000" pitchFamily="2" charset="2"/>
              <a:buChar char=""/>
            </a:pPr>
            <a:r>
              <a:rPr lang="it-IT" altLang="it-IT"/>
              <a:t> </a:t>
            </a:r>
            <a:r>
              <a:rPr lang="it-IT" altLang="it-IT" sz="2200"/>
              <a:t> </a:t>
            </a:r>
            <a:r>
              <a:rPr lang="it-IT" altLang="it-IT" sz="2200" u="sng"/>
              <a:t>PHASE SHIFT</a:t>
            </a:r>
          </a:p>
          <a:p>
            <a:pPr>
              <a:buClrTx/>
              <a:buFontTx/>
              <a:buNone/>
            </a:pPr>
            <a:r>
              <a:rPr lang="it-IT" altLang="it-IT" sz="2200"/>
              <a:t> </a:t>
            </a:r>
          </a:p>
          <a:p>
            <a:pPr>
              <a:buClrTx/>
              <a:buFontTx/>
              <a:buNone/>
            </a:pPr>
            <a:r>
              <a:rPr lang="it-IT" altLang="it-IT" sz="2200"/>
              <a:t>different interaction       tip-sample respect to      cellular part.</a:t>
            </a:r>
          </a:p>
        </p:txBody>
      </p:sp>
      <p:sp>
        <p:nvSpPr>
          <p:cNvPr id="9" name="Text Box 7"/>
          <p:cNvSpPr txBox="1">
            <a:spLocks noChangeArrowheads="1"/>
          </p:cNvSpPr>
          <p:nvPr/>
        </p:nvSpPr>
        <p:spPr bwMode="auto">
          <a:xfrm>
            <a:off x="2892142" y="1709634"/>
            <a:ext cx="251936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a:t>AFM in tapping mode </a:t>
            </a:r>
          </a:p>
          <a:p>
            <a:pPr>
              <a:buClrTx/>
              <a:buFontTx/>
              <a:buNone/>
            </a:pPr>
            <a:r>
              <a:rPr lang="it-IT" altLang="it-IT"/>
              <a:t>(A  /A   </a:t>
            </a:r>
            <a:r>
              <a:rPr lang="it-IT" altLang="it-IT">
                <a:cs typeface="Times New Roman" panose="02020603050405020304" pitchFamily="18" charset="0"/>
              </a:rPr>
              <a:t>~ 0.86)</a:t>
            </a:r>
          </a:p>
        </p:txBody>
      </p:sp>
      <p:sp>
        <p:nvSpPr>
          <p:cNvPr id="10" name="Rectangle 8"/>
          <p:cNvSpPr>
            <a:spLocks/>
          </p:cNvSpPr>
          <p:nvPr/>
        </p:nvSpPr>
        <p:spPr bwMode="auto">
          <a:xfrm>
            <a:off x="3592925" y="3646996"/>
            <a:ext cx="2879725" cy="2339975"/>
          </a:xfrm>
          <a:prstGeom prst="rect">
            <a:avLst/>
          </a:prstGeom>
          <a:solidFill>
            <a:srgbClr val="99CCFF">
              <a:alpha val="0"/>
            </a:srgbClr>
          </a:solidFill>
          <a:ln w="9360" cap="sq">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1" name="Text Box 9"/>
          <p:cNvSpPr txBox="1">
            <a:spLocks noChangeArrowheads="1"/>
          </p:cNvSpPr>
          <p:nvPr/>
        </p:nvSpPr>
        <p:spPr bwMode="auto">
          <a:xfrm>
            <a:off x="3112805" y="2125559"/>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5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sz="1200"/>
              <a:t>S</a:t>
            </a:r>
          </a:p>
        </p:txBody>
      </p:sp>
      <p:sp>
        <p:nvSpPr>
          <p:cNvPr id="12" name="Text Box 10"/>
          <p:cNvSpPr txBox="1">
            <a:spLocks noChangeArrowheads="1"/>
          </p:cNvSpPr>
          <p:nvPr/>
        </p:nvSpPr>
        <p:spPr bwMode="auto">
          <a:xfrm>
            <a:off x="3431892" y="1890609"/>
            <a:ext cx="360363"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5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endParaRPr lang="it-IT" altLang="it-IT" sz="1200"/>
          </a:p>
          <a:p>
            <a:pPr>
              <a:buClrTx/>
              <a:buFontTx/>
              <a:buNone/>
            </a:pPr>
            <a:r>
              <a:rPr lang="it-IT" altLang="it-IT" sz="600"/>
              <a:t> </a:t>
            </a:r>
          </a:p>
          <a:p>
            <a:pPr>
              <a:buClrTx/>
              <a:buFontTx/>
              <a:buNone/>
            </a:pPr>
            <a:r>
              <a:rPr lang="it-IT" altLang="it-IT" sz="1200"/>
              <a:t>0</a:t>
            </a:r>
          </a:p>
        </p:txBody>
      </p:sp>
      <p:sp>
        <p:nvSpPr>
          <p:cNvPr id="13" name="Line 11"/>
          <p:cNvSpPr>
            <a:spLocks noChangeShapeType="1"/>
          </p:cNvSpPr>
          <p:nvPr/>
        </p:nvSpPr>
        <p:spPr bwMode="auto">
          <a:xfrm flipV="1">
            <a:off x="1631667" y="4571897"/>
            <a:ext cx="360363" cy="5778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 name="Text Box 12"/>
          <p:cNvSpPr txBox="1">
            <a:spLocks noChangeArrowheads="1"/>
          </p:cNvSpPr>
          <p:nvPr/>
        </p:nvSpPr>
        <p:spPr bwMode="auto">
          <a:xfrm>
            <a:off x="1271305" y="5130697"/>
            <a:ext cx="10795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sz="1600"/>
              <a:t>MWCNT</a:t>
            </a:r>
          </a:p>
        </p:txBody>
      </p:sp>
      <p:sp>
        <p:nvSpPr>
          <p:cNvPr id="15" name="Line 13"/>
          <p:cNvSpPr>
            <a:spLocks noChangeShapeType="1"/>
          </p:cNvSpPr>
          <p:nvPr/>
        </p:nvSpPr>
        <p:spPr bwMode="auto">
          <a:xfrm>
            <a:off x="7572092" y="1998559"/>
            <a:ext cx="360363" cy="360363"/>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 name="Text Box 14"/>
          <p:cNvSpPr txBox="1">
            <a:spLocks noChangeArrowheads="1"/>
          </p:cNvSpPr>
          <p:nvPr/>
        </p:nvSpPr>
        <p:spPr bwMode="auto">
          <a:xfrm>
            <a:off x="7103780" y="1746147"/>
            <a:ext cx="1079500"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sz="1600"/>
              <a:t>MWCNT</a:t>
            </a:r>
          </a:p>
        </p:txBody>
      </p:sp>
    </p:spTree>
    <p:extLst>
      <p:ext uri="{BB962C8B-B14F-4D97-AF65-F5344CB8AC3E}">
        <p14:creationId xmlns:p14="http://schemas.microsoft.com/office/powerpoint/2010/main" val="3219302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3429000"/>
            <a:ext cx="3829050" cy="26699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44563" y="2667000"/>
            <a:ext cx="2894012"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Font typeface="Times New Roman" panose="02020603050405020304" pitchFamily="18" charset="0"/>
              <a:buBlip>
                <a:blip r:embed="rId3"/>
              </a:buBlip>
            </a:pPr>
            <a:r>
              <a:rPr lang="it-IT" altLang="it-IT" sz="2000"/>
              <a:t> DECREASE of surface      area of 3%</a:t>
            </a: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88757" y="1327972"/>
            <a:ext cx="4001269" cy="2544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Line 4"/>
          <p:cNvSpPr>
            <a:spLocks noChangeShapeType="1"/>
          </p:cNvSpPr>
          <p:nvPr/>
        </p:nvSpPr>
        <p:spPr bwMode="auto">
          <a:xfrm flipV="1">
            <a:off x="3802063" y="3800475"/>
            <a:ext cx="1619250" cy="577850"/>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 name="Text Box 5"/>
          <p:cNvSpPr txBox="1">
            <a:spLocks noChangeArrowheads="1"/>
          </p:cNvSpPr>
          <p:nvPr/>
        </p:nvSpPr>
        <p:spPr bwMode="auto">
          <a:xfrm>
            <a:off x="1282700" y="3638550"/>
            <a:ext cx="16192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a:t>Control</a:t>
            </a:r>
          </a:p>
        </p:txBody>
      </p:sp>
      <p:sp>
        <p:nvSpPr>
          <p:cNvPr id="9" name="Text Box 6"/>
          <p:cNvSpPr txBox="1">
            <a:spLocks noChangeArrowheads="1"/>
          </p:cNvSpPr>
          <p:nvPr/>
        </p:nvSpPr>
        <p:spPr bwMode="auto">
          <a:xfrm>
            <a:off x="7391400" y="990600"/>
            <a:ext cx="161925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ClrTx/>
              <a:buFontTx/>
              <a:buNone/>
            </a:pPr>
            <a:r>
              <a:rPr lang="it-IT" altLang="it-IT" dirty="0"/>
              <a:t>Treatment with MWCNT</a:t>
            </a:r>
          </a:p>
        </p:txBody>
      </p:sp>
      <p:sp>
        <p:nvSpPr>
          <p:cNvPr id="11" name="Text Box 8"/>
          <p:cNvSpPr txBox="1">
            <a:spLocks noChangeArrowheads="1"/>
          </p:cNvSpPr>
          <p:nvPr/>
        </p:nvSpPr>
        <p:spPr bwMode="auto">
          <a:xfrm>
            <a:off x="4772025" y="4584586"/>
            <a:ext cx="4860925"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Font typeface="Wingdings" panose="05000000000000000000" pitchFamily="2" charset="2"/>
              <a:buChar char=""/>
            </a:pPr>
            <a:r>
              <a:rPr lang="it-IT" altLang="it-IT" sz="2000" dirty="0"/>
              <a:t> The </a:t>
            </a:r>
            <a:r>
              <a:rPr lang="it-IT" altLang="it-IT" sz="2000" dirty="0" err="1"/>
              <a:t>results</a:t>
            </a:r>
            <a:r>
              <a:rPr lang="it-IT" altLang="it-IT" sz="2000" dirty="0"/>
              <a:t> are </a:t>
            </a:r>
            <a:r>
              <a:rPr lang="it-IT" altLang="it-IT" sz="2000" dirty="0" err="1"/>
              <a:t>conserved</a:t>
            </a:r>
            <a:r>
              <a:rPr lang="it-IT" altLang="it-IT" sz="2000" dirty="0"/>
              <a:t> in </a:t>
            </a:r>
            <a:r>
              <a:rPr lang="it-IT" altLang="it-IT" sz="2000" dirty="0" err="1"/>
              <a:t>all</a:t>
            </a:r>
            <a:r>
              <a:rPr lang="it-IT" altLang="it-IT" sz="2000" dirty="0"/>
              <a:t> </a:t>
            </a:r>
            <a:r>
              <a:rPr lang="it-IT" altLang="it-IT" sz="2000" dirty="0" err="1"/>
              <a:t>frames</a:t>
            </a:r>
            <a:r>
              <a:rPr lang="it-IT" altLang="it-IT" sz="2000" dirty="0"/>
              <a:t>            </a:t>
            </a:r>
            <a:r>
              <a:rPr lang="it-IT" altLang="it-IT" sz="2000" dirty="0" err="1"/>
              <a:t>examinated</a:t>
            </a:r>
            <a:r>
              <a:rPr lang="it-IT" altLang="it-IT" sz="2000" dirty="0"/>
              <a:t>                     </a:t>
            </a:r>
            <a:r>
              <a:rPr lang="it-IT" altLang="it-IT" sz="2000" u="sng" dirty="0"/>
              <a:t>Global</a:t>
            </a:r>
            <a:r>
              <a:rPr lang="it-IT" altLang="it-IT" sz="2000" dirty="0"/>
              <a:t> </a:t>
            </a:r>
            <a:r>
              <a:rPr lang="it-IT" altLang="it-IT" sz="2000" dirty="0" err="1"/>
              <a:t>property</a:t>
            </a:r>
            <a:endParaRPr lang="it-IT" altLang="it-IT" sz="2000" dirty="0"/>
          </a:p>
        </p:txBody>
      </p:sp>
      <p:sp>
        <p:nvSpPr>
          <p:cNvPr id="12" name="Text Box 9"/>
          <p:cNvSpPr txBox="1">
            <a:spLocks noChangeArrowheads="1"/>
          </p:cNvSpPr>
          <p:nvPr/>
        </p:nvSpPr>
        <p:spPr bwMode="auto">
          <a:xfrm>
            <a:off x="2146300" y="1874837"/>
            <a:ext cx="3600450"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buFont typeface="Times New Roman" panose="02020603050405020304" pitchFamily="18" charset="0"/>
              <a:buBlip>
                <a:blip r:embed="rId3"/>
              </a:buBlip>
            </a:pPr>
            <a:r>
              <a:rPr lang="it-IT" altLang="it-IT" sz="2000"/>
              <a:t> DECREASE in roughness of 3     times </a:t>
            </a:r>
          </a:p>
        </p:txBody>
      </p:sp>
      <p:sp>
        <p:nvSpPr>
          <p:cNvPr id="13" name="Line 10"/>
          <p:cNvSpPr>
            <a:spLocks noChangeShapeType="1"/>
          </p:cNvSpPr>
          <p:nvPr/>
        </p:nvSpPr>
        <p:spPr bwMode="auto">
          <a:xfrm>
            <a:off x="6172200" y="5105400"/>
            <a:ext cx="1079500" cy="1587"/>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 name="Text Box 11"/>
          <p:cNvSpPr txBox="1">
            <a:spLocks noChangeArrowheads="1"/>
          </p:cNvSpPr>
          <p:nvPr/>
        </p:nvSpPr>
        <p:spPr bwMode="auto">
          <a:xfrm>
            <a:off x="2286000" y="-131762"/>
            <a:ext cx="5400675" cy="124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DejaVu Sans" charset="0"/>
              </a:defRPr>
            </a:lvl9pPr>
          </a:lstStyle>
          <a:p>
            <a:pPr algn="ctr">
              <a:buClrTx/>
              <a:buFontTx/>
              <a:buNone/>
            </a:pPr>
            <a:r>
              <a:rPr lang="it-IT" altLang="it-IT" sz="3200" u="sng" dirty="0" smtClean="0">
                <a:solidFill>
                  <a:srgbClr val="FF0000"/>
                </a:solidFill>
                <a:latin typeface="Arial" panose="020B0604020202020204" pitchFamily="34" charset="0"/>
              </a:rPr>
              <a:t>TOXICITY - SURFACE MODIFICATION</a:t>
            </a:r>
            <a:endParaRPr lang="it-IT" altLang="it-IT" sz="3200" u="sng" dirty="0">
              <a:solidFill>
                <a:srgbClr val="FF0000"/>
              </a:solidFill>
              <a:latin typeface="Arial" panose="020B0604020202020204" pitchFamily="34" charset="0"/>
            </a:endParaRPr>
          </a:p>
        </p:txBody>
      </p:sp>
    </p:spTree>
    <p:extLst>
      <p:ext uri="{BB962C8B-B14F-4D97-AF65-F5344CB8AC3E}">
        <p14:creationId xmlns:p14="http://schemas.microsoft.com/office/powerpoint/2010/main" val="3677507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81000" y="3276600"/>
            <a:ext cx="8534400" cy="2635230"/>
          </a:xfrm>
          <a:prstGeom prst="rect">
            <a:avLst/>
          </a:prstGeom>
        </p:spPr>
      </p:pic>
      <p:sp>
        <p:nvSpPr>
          <p:cNvPr id="6" name="CasellaDiTesto 5"/>
          <p:cNvSpPr txBox="1"/>
          <p:nvPr/>
        </p:nvSpPr>
        <p:spPr>
          <a:xfrm>
            <a:off x="389510" y="457200"/>
            <a:ext cx="8534400" cy="646331"/>
          </a:xfrm>
          <a:prstGeom prst="rect">
            <a:avLst/>
          </a:prstGeom>
          <a:noFill/>
        </p:spPr>
        <p:txBody>
          <a:bodyPr wrap="square" rtlCol="0">
            <a:spAutoFit/>
          </a:bodyPr>
          <a:lstStyle/>
          <a:p>
            <a:r>
              <a:rPr lang="it-IT" sz="3600" dirty="0" smtClean="0"/>
              <a:t>PEDIATRIC PULMONAY HYPERTENSION</a:t>
            </a:r>
            <a:endParaRPr lang="it-IT" sz="3600" dirty="0"/>
          </a:p>
        </p:txBody>
      </p:sp>
      <p:sp>
        <p:nvSpPr>
          <p:cNvPr id="7" name="CasellaDiTesto 6"/>
          <p:cNvSpPr txBox="1"/>
          <p:nvPr/>
        </p:nvSpPr>
        <p:spPr>
          <a:xfrm>
            <a:off x="2514600" y="1447800"/>
            <a:ext cx="4191000" cy="369332"/>
          </a:xfrm>
          <a:prstGeom prst="rect">
            <a:avLst/>
          </a:prstGeom>
          <a:noFill/>
        </p:spPr>
        <p:txBody>
          <a:bodyPr wrap="square" rtlCol="0">
            <a:spAutoFit/>
          </a:bodyPr>
          <a:lstStyle/>
          <a:p>
            <a:r>
              <a:rPr lang="it-IT" u="sng" dirty="0" smtClean="0"/>
              <a:t>Innovative </a:t>
            </a:r>
            <a:r>
              <a:rPr lang="it-IT" u="sng" dirty="0" err="1" smtClean="0"/>
              <a:t>therapeutic</a:t>
            </a:r>
            <a:r>
              <a:rPr lang="it-IT" u="sng" dirty="0" smtClean="0"/>
              <a:t> and </a:t>
            </a:r>
            <a:r>
              <a:rPr lang="it-IT" u="sng" dirty="0" err="1" smtClean="0"/>
              <a:t>diagnostic</a:t>
            </a:r>
            <a:r>
              <a:rPr lang="it-IT" u="sng" dirty="0" smtClean="0"/>
              <a:t> </a:t>
            </a:r>
            <a:r>
              <a:rPr lang="it-IT" u="sng" dirty="0" err="1" smtClean="0"/>
              <a:t>tool</a:t>
            </a:r>
            <a:endParaRPr lang="it-IT" u="sng" dirty="0"/>
          </a:p>
        </p:txBody>
      </p:sp>
      <p:sp>
        <p:nvSpPr>
          <p:cNvPr id="8" name="CasellaDiTesto 7"/>
          <p:cNvSpPr txBox="1"/>
          <p:nvPr/>
        </p:nvSpPr>
        <p:spPr>
          <a:xfrm>
            <a:off x="2438400" y="2133600"/>
            <a:ext cx="1828800" cy="369332"/>
          </a:xfrm>
          <a:prstGeom prst="rect">
            <a:avLst/>
          </a:prstGeom>
          <a:noFill/>
        </p:spPr>
        <p:txBody>
          <a:bodyPr wrap="square" rtlCol="0">
            <a:spAutoFit/>
          </a:bodyPr>
          <a:lstStyle/>
          <a:p>
            <a:r>
              <a:rPr lang="it-IT" dirty="0" err="1" smtClean="0"/>
              <a:t>MicroRNA</a:t>
            </a:r>
            <a:endParaRPr lang="it-IT" dirty="0"/>
          </a:p>
        </p:txBody>
      </p:sp>
      <p:sp>
        <p:nvSpPr>
          <p:cNvPr id="9" name="CasellaDiTesto 8"/>
          <p:cNvSpPr txBox="1"/>
          <p:nvPr/>
        </p:nvSpPr>
        <p:spPr>
          <a:xfrm>
            <a:off x="4953000" y="2120062"/>
            <a:ext cx="2743200" cy="369332"/>
          </a:xfrm>
          <a:prstGeom prst="rect">
            <a:avLst/>
          </a:prstGeom>
          <a:noFill/>
        </p:spPr>
        <p:txBody>
          <a:bodyPr wrap="square" rtlCol="0">
            <a:spAutoFit/>
          </a:bodyPr>
          <a:lstStyle/>
          <a:p>
            <a:r>
              <a:rPr lang="it-IT" dirty="0" smtClean="0"/>
              <a:t>Carbon </a:t>
            </a:r>
            <a:r>
              <a:rPr lang="it-IT" dirty="0" err="1" smtClean="0"/>
              <a:t>Nanotubes</a:t>
            </a:r>
            <a:endParaRPr lang="it-IT" dirty="0"/>
          </a:p>
        </p:txBody>
      </p:sp>
      <p:cxnSp>
        <p:nvCxnSpPr>
          <p:cNvPr id="11" name="Connettore diritto 10"/>
          <p:cNvCxnSpPr/>
          <p:nvPr/>
        </p:nvCxnSpPr>
        <p:spPr>
          <a:xfrm>
            <a:off x="4343400" y="2057400"/>
            <a:ext cx="0" cy="431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4038600" y="2286000"/>
            <a:ext cx="5715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674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52400" y="2514600"/>
            <a:ext cx="2743200" cy="2189204"/>
          </a:xfrm>
          <a:prstGeom prst="rect">
            <a:avLst/>
          </a:prstGeom>
        </p:spPr>
      </p:pic>
      <p:pic>
        <p:nvPicPr>
          <p:cNvPr id="4" name="Immagine 3"/>
          <p:cNvPicPr>
            <a:picLocks noChangeAspect="1"/>
          </p:cNvPicPr>
          <p:nvPr/>
        </p:nvPicPr>
        <p:blipFill>
          <a:blip r:embed="rId3"/>
          <a:stretch>
            <a:fillRect/>
          </a:stretch>
        </p:blipFill>
        <p:spPr>
          <a:xfrm>
            <a:off x="3124200" y="1219200"/>
            <a:ext cx="5943600" cy="4158992"/>
          </a:xfrm>
          <a:prstGeom prst="rect">
            <a:avLst/>
          </a:prstGeom>
        </p:spPr>
      </p:pic>
      <p:sp>
        <p:nvSpPr>
          <p:cNvPr id="5" name="CasellaDiTesto 4"/>
          <p:cNvSpPr txBox="1"/>
          <p:nvPr/>
        </p:nvSpPr>
        <p:spPr>
          <a:xfrm>
            <a:off x="152400" y="2133600"/>
            <a:ext cx="2743200" cy="369332"/>
          </a:xfrm>
          <a:prstGeom prst="rect">
            <a:avLst/>
          </a:prstGeom>
          <a:noFill/>
        </p:spPr>
        <p:txBody>
          <a:bodyPr wrap="square" rtlCol="0">
            <a:spAutoFit/>
          </a:bodyPr>
          <a:lstStyle/>
          <a:p>
            <a:r>
              <a:rPr lang="it-IT" dirty="0" err="1" smtClean="0"/>
              <a:t>Intracellular</a:t>
            </a:r>
            <a:r>
              <a:rPr lang="it-IT" dirty="0" smtClean="0"/>
              <a:t> </a:t>
            </a:r>
            <a:r>
              <a:rPr lang="it-IT" dirty="0" err="1" smtClean="0"/>
              <a:t>localizzation</a:t>
            </a:r>
            <a:endParaRPr lang="it-IT" dirty="0"/>
          </a:p>
        </p:txBody>
      </p:sp>
      <p:sp>
        <p:nvSpPr>
          <p:cNvPr id="6" name="CasellaDiTesto 5"/>
          <p:cNvSpPr txBox="1"/>
          <p:nvPr/>
        </p:nvSpPr>
        <p:spPr>
          <a:xfrm>
            <a:off x="3048000" y="762000"/>
            <a:ext cx="3200400" cy="369332"/>
          </a:xfrm>
          <a:prstGeom prst="rect">
            <a:avLst/>
          </a:prstGeom>
          <a:noFill/>
        </p:spPr>
        <p:txBody>
          <a:bodyPr wrap="square" rtlCol="0">
            <a:spAutoFit/>
          </a:bodyPr>
          <a:lstStyle/>
          <a:p>
            <a:r>
              <a:rPr lang="it-IT" dirty="0" err="1" smtClean="0"/>
              <a:t>Formation</a:t>
            </a:r>
            <a:r>
              <a:rPr lang="it-IT" dirty="0" smtClean="0"/>
              <a:t> of a </a:t>
            </a:r>
            <a:r>
              <a:rPr lang="it-IT" dirty="0" err="1" smtClean="0"/>
              <a:t>vascular</a:t>
            </a:r>
            <a:r>
              <a:rPr lang="it-IT" dirty="0" smtClean="0"/>
              <a:t> network</a:t>
            </a:r>
            <a:endParaRPr lang="it-IT" dirty="0"/>
          </a:p>
        </p:txBody>
      </p:sp>
    </p:spTree>
    <p:extLst>
      <p:ext uri="{BB962C8B-B14F-4D97-AF65-F5344CB8AC3E}">
        <p14:creationId xmlns:p14="http://schemas.microsoft.com/office/powerpoint/2010/main" val="558304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maxresdefault.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2590800"/>
            <a:ext cx="7086600" cy="3986213"/>
          </a:xfrm>
          <a:prstGeom prst="rect">
            <a:avLst/>
          </a:prstGeom>
          <a:effectLst>
            <a:glow rad="101600">
              <a:schemeClr val="tx1">
                <a:alpha val="75000"/>
              </a:schemeClr>
            </a:glow>
            <a:outerShdw blurRad="50800" dist="38100" dir="2700000" algn="tl" rotWithShape="0">
              <a:schemeClr val="tx1">
                <a:alpha val="43000"/>
              </a:schemeClr>
            </a:outerShdw>
            <a:softEdge rad="114300"/>
          </a:effectLst>
        </p:spPr>
      </p:pic>
      <p:sp>
        <p:nvSpPr>
          <p:cNvPr id="3" name="Rectangle 5"/>
          <p:cNvSpPr>
            <a:spLocks noChangeArrowheads="1"/>
          </p:cNvSpPr>
          <p:nvPr/>
        </p:nvSpPr>
        <p:spPr bwMode="auto">
          <a:xfrm>
            <a:off x="5334000" y="1447800"/>
            <a:ext cx="3429000" cy="41084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b="1" i="1" u="sng">
                <a:solidFill>
                  <a:schemeClr val="bg2"/>
                </a:solidFill>
              </a:rPr>
              <a:t>MILESTONES OF NANO-RESEARCH</a:t>
            </a:r>
            <a:r>
              <a:rPr lang="en-US" sz="1200" b="1">
                <a:solidFill>
                  <a:schemeClr val="bg2"/>
                </a:solidFill>
              </a:rPr>
              <a:t>:</a:t>
            </a:r>
          </a:p>
          <a:p>
            <a:pPr algn="ctr"/>
            <a:endParaRPr lang="it-IT" sz="1200" b="1">
              <a:solidFill>
                <a:schemeClr val="bg2"/>
              </a:solidFill>
            </a:endParaRPr>
          </a:p>
          <a:p>
            <a:pPr algn="just"/>
            <a:r>
              <a:rPr lang="it-IT" sz="1200" b="1">
                <a:solidFill>
                  <a:schemeClr val="bg2"/>
                </a:solidFill>
              </a:rPr>
              <a:t>1959: R. Feynman </a:t>
            </a:r>
            <a:r>
              <a:rPr lang="en-US" sz="1200" b="1">
                <a:solidFill>
                  <a:schemeClr val="bg2"/>
                </a:solidFill>
              </a:rPr>
              <a:t>described a process in which scientists would be able to manipulate and control individual atoms and molecules</a:t>
            </a:r>
            <a:endParaRPr lang="it-IT" sz="1200" b="1">
              <a:solidFill>
                <a:schemeClr val="bg2"/>
              </a:solidFill>
            </a:endParaRPr>
          </a:p>
          <a:p>
            <a:pPr algn="just" eaLnBrk="0" hangingPunct="0"/>
            <a:r>
              <a:rPr lang="it-IT" sz="1200" b="1">
                <a:solidFill>
                  <a:schemeClr val="bg2"/>
                </a:solidFill>
              </a:rPr>
              <a:t>1974: </a:t>
            </a:r>
            <a:r>
              <a:rPr lang="en-US" sz="1200"/>
              <a:t>First Molecular Electronic Device patent </a:t>
            </a:r>
            <a:r>
              <a:rPr lang="it-IT" sz="1200" b="1">
                <a:solidFill>
                  <a:schemeClr val="bg2"/>
                </a:solidFill>
              </a:rPr>
              <a:t>(IBM)</a:t>
            </a:r>
          </a:p>
          <a:p>
            <a:pPr algn="just"/>
            <a:r>
              <a:rPr lang="it-IT" sz="1200" b="1">
                <a:solidFill>
                  <a:schemeClr val="bg2"/>
                </a:solidFill>
              </a:rPr>
              <a:t>1981: </a:t>
            </a:r>
            <a:r>
              <a:rPr lang="en-US" sz="1200">
                <a:solidFill>
                  <a:schemeClr val="bg2"/>
                </a:solidFill>
              </a:rPr>
              <a:t>IBM Invents </a:t>
            </a:r>
            <a:r>
              <a:rPr lang="en-US" sz="1200" b="1">
                <a:solidFill>
                  <a:schemeClr val="bg2"/>
                </a:solidFill>
              </a:rPr>
              <a:t>scanning probe microscope: measure and identify structures </a:t>
            </a:r>
            <a:r>
              <a:rPr lang="en-US" sz="1200">
                <a:solidFill>
                  <a:schemeClr val="bg2"/>
                </a:solidFill>
              </a:rPr>
              <a:t>at nano-scale. Ability to move individual atoms and molecules on surface</a:t>
            </a:r>
            <a:endParaRPr lang="it-IT" sz="1200" b="1">
              <a:solidFill>
                <a:schemeClr val="bg2"/>
              </a:solidFill>
            </a:endParaRPr>
          </a:p>
          <a:p>
            <a:pPr algn="just"/>
            <a:r>
              <a:rPr lang="it-IT" sz="1200" b="1">
                <a:solidFill>
                  <a:schemeClr val="bg2"/>
                </a:solidFill>
              </a:rPr>
              <a:t>1985: </a:t>
            </a:r>
            <a:r>
              <a:rPr lang="en-US" sz="1200">
                <a:solidFill>
                  <a:schemeClr val="bg2"/>
                </a:solidFill>
              </a:rPr>
              <a:t>Curl, Kroto, Smalley </a:t>
            </a:r>
            <a:r>
              <a:rPr lang="en-US" sz="1200" b="1">
                <a:solidFill>
                  <a:schemeClr val="bg2"/>
                </a:solidFill>
              </a:rPr>
              <a:t>discovered buckey balls. Stable molecules that </a:t>
            </a:r>
            <a:r>
              <a:rPr lang="en-US" sz="1200">
                <a:solidFill>
                  <a:schemeClr val="bg2"/>
                </a:solidFill>
              </a:rPr>
              <a:t>contain 50 to 500 carbon atoms in a ball, using laser vaporized carbon.</a:t>
            </a:r>
            <a:endParaRPr lang="it-IT" sz="1200" b="1">
              <a:solidFill>
                <a:schemeClr val="bg2"/>
              </a:solidFill>
            </a:endParaRPr>
          </a:p>
          <a:p>
            <a:pPr algn="just" eaLnBrk="0" hangingPunct="0"/>
            <a:r>
              <a:rPr lang="it-IT" sz="1200" b="1">
                <a:solidFill>
                  <a:schemeClr val="bg2"/>
                </a:solidFill>
              </a:rPr>
              <a:t>1986: </a:t>
            </a:r>
            <a:r>
              <a:rPr kumimoji="1" lang="en-US" altLang="zh-TW" sz="1200">
                <a:solidFill>
                  <a:schemeClr val="bg2"/>
                </a:solidFill>
              </a:rPr>
              <a:t>Atomic Force Microscopy (AFM) Invented at IBM</a:t>
            </a:r>
            <a:endParaRPr lang="it-IT" sz="1200" b="1">
              <a:solidFill>
                <a:schemeClr val="bg2"/>
              </a:solidFill>
            </a:endParaRPr>
          </a:p>
          <a:p>
            <a:pPr algn="just" eaLnBrk="0" hangingPunct="0"/>
            <a:r>
              <a:rPr lang="it-IT" sz="1200" b="1">
                <a:solidFill>
                  <a:schemeClr val="bg2"/>
                </a:solidFill>
              </a:rPr>
              <a:t>1989: </a:t>
            </a:r>
            <a:r>
              <a:rPr lang="en-US" sz="1200">
                <a:solidFill>
                  <a:schemeClr val="bg2"/>
                </a:solidFill>
              </a:rPr>
              <a:t>IBM Almaden Research Center : </a:t>
            </a:r>
            <a:r>
              <a:rPr lang="it-IT" sz="1200" b="1">
                <a:solidFill>
                  <a:schemeClr val="bg2"/>
                </a:solidFill>
              </a:rPr>
              <a:t>D.M. Eigler</a:t>
            </a:r>
            <a:r>
              <a:rPr lang="en-US" sz="1200">
                <a:solidFill>
                  <a:schemeClr val="bg2"/>
                </a:solidFill>
              </a:rPr>
              <a:t> </a:t>
            </a:r>
            <a:r>
              <a:rPr lang="en-US" sz="1200" b="1">
                <a:solidFill>
                  <a:schemeClr val="bg2"/>
                </a:solidFill>
              </a:rPr>
              <a:t>wrote IBM with 35 Xenon atoms.</a:t>
            </a:r>
            <a:endParaRPr lang="it-IT" sz="1200" b="1">
              <a:solidFill>
                <a:schemeClr val="bg2"/>
              </a:solidFill>
            </a:endParaRPr>
          </a:p>
          <a:p>
            <a:pPr algn="just" eaLnBrk="0" hangingPunct="0"/>
            <a:r>
              <a:rPr lang="it-IT" sz="1200" b="1">
                <a:solidFill>
                  <a:schemeClr val="bg2"/>
                </a:solidFill>
              </a:rPr>
              <a:t>1991: </a:t>
            </a:r>
            <a:r>
              <a:rPr lang="en-US" sz="1200">
                <a:solidFill>
                  <a:schemeClr val="bg2"/>
                </a:solidFill>
              </a:rPr>
              <a:t>Discovery of </a:t>
            </a:r>
            <a:r>
              <a:rPr lang="en-US" sz="1200" b="1">
                <a:solidFill>
                  <a:schemeClr val="bg2"/>
                </a:solidFill>
              </a:rPr>
              <a:t>carbon nanotubes by Sumin Iijima at NEC Research Labs</a:t>
            </a:r>
            <a:endParaRPr lang="it-IT" sz="1200" b="1">
              <a:solidFill>
                <a:schemeClr val="bg2"/>
              </a:solidFill>
            </a:endParaRPr>
          </a:p>
          <a:p>
            <a:pPr algn="just"/>
            <a:r>
              <a:rPr lang="it-IT" sz="1200" b="1">
                <a:solidFill>
                  <a:schemeClr val="bg2"/>
                </a:solidFill>
              </a:rPr>
              <a:t>1993: </a:t>
            </a:r>
            <a:r>
              <a:rPr lang="en-US" sz="1200">
                <a:solidFill>
                  <a:schemeClr val="bg2"/>
                </a:solidFill>
              </a:rPr>
              <a:t>First US research lab devoted entirely to nanoscience. Smalley at Rice </a:t>
            </a:r>
            <a:r>
              <a:rPr lang="it-IT" sz="1200">
                <a:solidFill>
                  <a:schemeClr val="bg2"/>
                </a:solidFill>
              </a:rPr>
              <a:t>University.</a:t>
            </a:r>
            <a:endParaRPr lang="it-IT" sz="1200" b="1">
              <a:solidFill>
                <a:schemeClr val="bg2"/>
              </a:solidFill>
            </a:endParaRPr>
          </a:p>
        </p:txBody>
      </p:sp>
      <p:sp>
        <p:nvSpPr>
          <p:cNvPr id="4" name="AutoShape 8"/>
          <p:cNvSpPr>
            <a:spLocks noChangeArrowheads="1"/>
          </p:cNvSpPr>
          <p:nvPr/>
        </p:nvSpPr>
        <p:spPr bwMode="auto">
          <a:xfrm rot="1775175">
            <a:off x="3060700" y="5516563"/>
            <a:ext cx="2108200" cy="917575"/>
          </a:xfrm>
          <a:prstGeom prst="curvedUpArrow">
            <a:avLst>
              <a:gd name="adj1" fmla="val 69991"/>
              <a:gd name="adj2" fmla="val 140003"/>
              <a:gd name="adj3" fmla="val 33333"/>
            </a:avLst>
          </a:prstGeom>
          <a:solidFill>
            <a:schemeClr val="tx2"/>
          </a:solidFill>
          <a:ln w="9525">
            <a:solidFill>
              <a:schemeClr val="tx1"/>
            </a:solidFill>
            <a:miter lim="800000"/>
            <a:headEnd/>
            <a:tailEnd/>
          </a:ln>
        </p:spPr>
        <p:txBody>
          <a:bodyPr wrap="none" anchor="ctr"/>
          <a:lstStyle/>
          <a:p>
            <a:endParaRPr lang="it-IT"/>
          </a:p>
        </p:txBody>
      </p:sp>
      <p:sp>
        <p:nvSpPr>
          <p:cNvPr id="6" name="TextBox 9"/>
          <p:cNvSpPr txBox="1"/>
          <p:nvPr/>
        </p:nvSpPr>
        <p:spPr>
          <a:xfrm>
            <a:off x="1219200" y="304800"/>
            <a:ext cx="6629400" cy="646113"/>
          </a:xfrm>
          <a:prstGeom prst="rect">
            <a:avLst/>
          </a:prstGeom>
          <a:noFill/>
        </p:spPr>
        <p:txBody>
          <a:bodyPr>
            <a:spAutoFit/>
          </a:bodyPr>
          <a:lstStyle/>
          <a:p>
            <a:pPr>
              <a:defRPr/>
            </a:pPr>
            <a:r>
              <a:rPr lang="en-US" sz="3600" b="1" dirty="0">
                <a:solidFill>
                  <a:srgbClr val="FF00FF"/>
                </a:solidFill>
                <a:effectLst>
                  <a:outerShdw blurRad="38100" dist="38100" dir="2700000" algn="tl">
                    <a:srgbClr val="000000">
                      <a:alpha val="43137"/>
                    </a:srgbClr>
                  </a:outerShdw>
                </a:effectLst>
                <a:latin typeface="Tahoma" pitchFamily="34" charset="0"/>
                <a:ea typeface="+mn-ea"/>
                <a:cs typeface="Tahoma" pitchFamily="34" charset="0"/>
              </a:rPr>
              <a:t>What is </a:t>
            </a:r>
            <a:r>
              <a:rPr lang="en-US" sz="3600" b="1" dirty="0" err="1">
                <a:solidFill>
                  <a:srgbClr val="FF00FF"/>
                </a:solidFill>
                <a:effectLst>
                  <a:outerShdw blurRad="38100" dist="38100" dir="2700000" algn="tl">
                    <a:srgbClr val="000000">
                      <a:alpha val="43137"/>
                    </a:srgbClr>
                  </a:outerShdw>
                </a:effectLst>
                <a:latin typeface="Tahoma" pitchFamily="34" charset="0"/>
                <a:ea typeface="+mn-ea"/>
                <a:cs typeface="Tahoma" pitchFamily="34" charset="0"/>
              </a:rPr>
              <a:t>nanotechnolgy</a:t>
            </a:r>
            <a:r>
              <a:rPr lang="en-US" sz="3600" b="1" dirty="0">
                <a:solidFill>
                  <a:srgbClr val="FF00FF"/>
                </a:solidFill>
                <a:effectLst>
                  <a:outerShdw blurRad="38100" dist="38100" dir="2700000" algn="tl">
                    <a:srgbClr val="000000">
                      <a:alpha val="43137"/>
                    </a:srgbClr>
                  </a:outerShdw>
                </a:effectLst>
                <a:latin typeface="Tahoma" pitchFamily="34" charset="0"/>
                <a:ea typeface="+mn-ea"/>
                <a:cs typeface="Tahoma" pitchFamily="34" charset="0"/>
              </a:rPr>
              <a:t> ?</a:t>
            </a:r>
            <a:endParaRPr lang="it-IT" sz="3600" b="1" dirty="0">
              <a:solidFill>
                <a:srgbClr val="FF00FF"/>
              </a:solidFill>
              <a:effectLst>
                <a:outerShdw blurRad="38100" dist="38100" dir="2700000" algn="tl">
                  <a:srgbClr val="000000">
                    <a:alpha val="43137"/>
                  </a:srgbClr>
                </a:outerShdw>
              </a:effectLst>
              <a:latin typeface="Tahoma" pitchFamily="34" charset="0"/>
              <a:ea typeface="+mn-ea"/>
              <a:cs typeface="Tahoma" pitchFamily="34" charset="0"/>
            </a:endParaRPr>
          </a:p>
        </p:txBody>
      </p:sp>
      <p:sp>
        <p:nvSpPr>
          <p:cNvPr id="7" name="Rectangle 4"/>
          <p:cNvSpPr>
            <a:spLocks noGrp="1" noChangeArrowheads="1"/>
          </p:cNvSpPr>
          <p:nvPr>
            <p:ph type="dt" sz="half" idx="10"/>
          </p:nvPr>
        </p:nvSpPr>
        <p:spPr>
          <a:xfrm>
            <a:off x="457200" y="6400800"/>
            <a:ext cx="8686800" cy="457200"/>
          </a:xfrm>
        </p:spPr>
        <p:txBody>
          <a:bodyPr/>
          <a:lstStyle/>
          <a:p>
            <a:pPr>
              <a:defRPr/>
            </a:pPr>
            <a:r>
              <a:rPr lang="it-IT" dirty="0" smtClean="0">
                <a:solidFill>
                  <a:schemeClr val="tx2"/>
                </a:solidFill>
              </a:rPr>
              <a:t>						INFN - Laboratori Nazionali di Frascati</a:t>
            </a:r>
            <a:endParaRPr lang="en-US" dirty="0" smtClean="0">
              <a:solidFill>
                <a:schemeClr val="tx2"/>
              </a:solidFill>
            </a:endParaRPr>
          </a:p>
        </p:txBody>
      </p:sp>
      <p:sp>
        <p:nvSpPr>
          <p:cNvPr id="8" name="CasellaDiTesto 7"/>
          <p:cNvSpPr txBox="1">
            <a:spLocks noChangeArrowheads="1"/>
          </p:cNvSpPr>
          <p:nvPr/>
        </p:nvSpPr>
        <p:spPr bwMode="auto">
          <a:xfrm>
            <a:off x="228600" y="1143000"/>
            <a:ext cx="472440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b="1" u="sng" dirty="0" err="1">
                <a:solidFill>
                  <a:srgbClr val="FF00FF"/>
                </a:solidFill>
              </a:rPr>
              <a:t>Nanoscience</a:t>
            </a:r>
            <a:r>
              <a:rPr lang="en-US" b="1" u="sng" dirty="0">
                <a:solidFill>
                  <a:srgbClr val="FF00FF"/>
                </a:solidFill>
              </a:rPr>
              <a:t> and nanotechnology </a:t>
            </a:r>
            <a:r>
              <a:rPr lang="en-US" dirty="0"/>
              <a:t>are the study and application of extremely small systems and can be used across all other science fields, such as chemistry, biology, physics, materials science, and engineering. </a:t>
            </a:r>
            <a:r>
              <a:rPr lang="en-US" dirty="0">
                <a:solidFill>
                  <a:srgbClr val="FF00FF"/>
                </a:solidFill>
              </a:rPr>
              <a:t>Nanotechnology is not just a new field of science and engineering, but a new way of looking at and studying them.</a:t>
            </a:r>
            <a:endParaRPr lang="it-IT" dirty="0">
              <a:solidFill>
                <a:srgbClr val="FF00FF"/>
              </a:solidFill>
            </a:endParaRPr>
          </a:p>
        </p:txBody>
      </p:sp>
      <p:pic>
        <p:nvPicPr>
          <p:cNvPr id="10" name="Immagin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Tree>
    <p:extLst>
      <p:ext uri="{BB962C8B-B14F-4D97-AF65-F5344CB8AC3E}">
        <p14:creationId xmlns:p14="http://schemas.microsoft.com/office/powerpoint/2010/main" val="1267806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childTnLst>
                          </p:cTn>
                        </p:par>
                        <p:par>
                          <p:cTn id="16" fill="hold" nodeType="afterGroup">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Graphene2.tif"/>
          <p:cNvPicPr>
            <a:picLocks noChangeAspect="1"/>
          </p:cNvPicPr>
          <p:nvPr/>
        </p:nvPicPr>
        <p:blipFill>
          <a:blip r:embed="rId3" cstate="email">
            <a:alphaModFix amt="49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609600"/>
            <a:ext cx="8699500" cy="5799666"/>
          </a:xfrm>
          <a:prstGeom prst="rect">
            <a:avLst/>
          </a:prstGeom>
          <a:ln>
            <a:noFill/>
          </a:ln>
          <a:effectLst>
            <a:softEdge rad="112500"/>
          </a:effectLst>
        </p:spPr>
      </p:pic>
      <p:pic>
        <p:nvPicPr>
          <p:cNvPr id="9" name="Immagine 8" descr="IMG_2476.- RitrattoJPG.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10200" y="3505200"/>
            <a:ext cx="1588399" cy="1973026"/>
          </a:xfrm>
          <a:prstGeom prst="rect">
            <a:avLst/>
          </a:prstGeom>
          <a:effectLst>
            <a:glow rad="381000">
              <a:schemeClr val="bg1">
                <a:alpha val="58000"/>
              </a:schemeClr>
            </a:glow>
          </a:effectLst>
        </p:spPr>
      </p:pic>
      <p:sp>
        <p:nvSpPr>
          <p:cNvPr id="18434" name="Rectangle 2"/>
          <p:cNvSpPr>
            <a:spLocks noGrp="1" noChangeArrowheads="1"/>
          </p:cNvSpPr>
          <p:nvPr>
            <p:ph type="title"/>
          </p:nvPr>
        </p:nvSpPr>
        <p:spPr>
          <a:xfrm>
            <a:off x="457200" y="274638"/>
            <a:ext cx="8115300" cy="1011237"/>
          </a:xfrm>
        </p:spPr>
        <p:txBody>
          <a:bodyPr>
            <a:normAutofit fontScale="90000"/>
          </a:bodyPr>
          <a:lstStyle/>
          <a:p>
            <a:pPr fontAlgn="auto">
              <a:spcAft>
                <a:spcPts val="0"/>
              </a:spcAft>
              <a:defRPr/>
            </a:pP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r>
              <a:rPr lang="it-IT" sz="4000">
                <a:latin typeface="Times New Roman" charset="0"/>
                <a:ea typeface="+mj-ea"/>
                <a:cs typeface="+mj-cs"/>
              </a:rPr>
              <a:t/>
            </a:r>
            <a:br>
              <a:rPr lang="it-IT" sz="4000">
                <a:latin typeface="Times New Roman" charset="0"/>
                <a:ea typeface="+mj-ea"/>
                <a:cs typeface="+mj-cs"/>
              </a:rPr>
            </a:br>
            <a:endParaRPr lang="it-IT" sz="4000">
              <a:latin typeface="Times New Roman" charset="0"/>
              <a:ea typeface="+mj-ea"/>
              <a:cs typeface="+mj-cs"/>
            </a:endParaRPr>
          </a:p>
        </p:txBody>
      </p:sp>
      <p:pic>
        <p:nvPicPr>
          <p:cNvPr id="6" name="Immagine 5" descr="Stefano2.jpg"/>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2000" contrast="20000"/>
                    </a14:imgEffect>
                  </a14:imgLayer>
                </a14:imgProps>
              </a:ext>
              <a:ext uri="{28A0092B-C50C-407E-A947-70E740481C1C}">
                <a14:useLocalDpi xmlns:a14="http://schemas.microsoft.com/office/drawing/2010/main" val="0"/>
              </a:ext>
            </a:extLst>
          </a:blip>
          <a:stretch>
            <a:fillRect/>
          </a:stretch>
        </p:blipFill>
        <p:spPr>
          <a:xfrm>
            <a:off x="304800" y="1972170"/>
            <a:ext cx="1981200" cy="3830319"/>
          </a:xfrm>
          <a:prstGeom prst="rect">
            <a:avLst/>
          </a:prstGeom>
          <a:effectLst>
            <a:glow rad="381000">
              <a:schemeClr val="bg1">
                <a:alpha val="58000"/>
              </a:schemeClr>
            </a:glow>
          </a:effectLst>
        </p:spPr>
      </p:pic>
      <p:pic>
        <p:nvPicPr>
          <p:cNvPr id="3" name="Immagine 2" descr="Logo-v3- 2014.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04800" y="274638"/>
            <a:ext cx="2212710" cy="1475140"/>
          </a:xfrm>
          <a:prstGeom prst="rect">
            <a:avLst/>
          </a:prstGeom>
          <a:effectLst>
            <a:glow rad="292100">
              <a:schemeClr val="bg1">
                <a:alpha val="30000"/>
              </a:schemeClr>
            </a:glow>
          </a:effectLst>
        </p:spPr>
      </p:pic>
      <p:pic>
        <p:nvPicPr>
          <p:cNvPr id="2" name="Immagine 1" descr="Antonino.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514600" y="2209800"/>
            <a:ext cx="2432446" cy="1915033"/>
          </a:xfrm>
          <a:prstGeom prst="rect">
            <a:avLst/>
          </a:prstGeom>
          <a:effectLst>
            <a:glow rad="381000">
              <a:schemeClr val="bg1">
                <a:alpha val="58000"/>
              </a:schemeClr>
            </a:glow>
          </a:effectLst>
        </p:spPr>
      </p:pic>
      <p:pic>
        <p:nvPicPr>
          <p:cNvPr id="8" name="Immagine 7" descr="Roberto.jp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467600" y="3318853"/>
            <a:ext cx="1336809" cy="2327745"/>
          </a:xfrm>
          <a:prstGeom prst="rect">
            <a:avLst/>
          </a:prstGeom>
          <a:effectLst>
            <a:glow rad="381000">
              <a:schemeClr val="bg1">
                <a:alpha val="58000"/>
              </a:schemeClr>
            </a:glow>
          </a:effectLst>
        </p:spPr>
      </p:pic>
      <p:pic>
        <p:nvPicPr>
          <p:cNvPr id="10" name="Immagine 9" descr="Silvia foto.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162800" y="457200"/>
            <a:ext cx="1473200" cy="2209800"/>
          </a:xfrm>
          <a:prstGeom prst="rect">
            <a:avLst/>
          </a:prstGeom>
          <a:effectLst>
            <a:glow rad="381000">
              <a:schemeClr val="bg1">
                <a:alpha val="58000"/>
              </a:schemeClr>
            </a:glow>
          </a:effectLst>
        </p:spPr>
      </p:pic>
      <p:pic>
        <p:nvPicPr>
          <p:cNvPr id="5" name="Immagine 4" descr="Arcobaleno LNF.jp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590800" y="381000"/>
            <a:ext cx="2419640" cy="1613093"/>
          </a:xfrm>
          <a:prstGeom prst="rect">
            <a:avLst/>
          </a:prstGeom>
        </p:spPr>
      </p:pic>
      <p:pic>
        <p:nvPicPr>
          <p:cNvPr id="4" name="Immagine 3" descr="Ilaria Tabacchioni.psd"/>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200400" y="4342341"/>
            <a:ext cx="1715294" cy="2287059"/>
          </a:xfrm>
          <a:prstGeom prst="rect">
            <a:avLst/>
          </a:prstGeom>
          <a:effectLst>
            <a:glow rad="381000">
              <a:schemeClr val="bg1">
                <a:alpha val="58000"/>
              </a:schemeClr>
            </a:glow>
          </a:effectLst>
        </p:spPr>
      </p:pic>
      <p:pic>
        <p:nvPicPr>
          <p:cNvPr id="12" name="Immagine 11" descr="Ilaria Aguzzi.jpe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181600" y="609600"/>
            <a:ext cx="1730235" cy="2614483"/>
          </a:xfrm>
          <a:prstGeom prst="rect">
            <a:avLst/>
          </a:prstGeom>
          <a:effectLst>
            <a:glow rad="381000">
              <a:schemeClr val="bg1">
                <a:alpha val="58000"/>
              </a:schemeClr>
            </a:glow>
          </a:effectLst>
        </p:spPr>
      </p:pic>
      <p:sp>
        <p:nvSpPr>
          <p:cNvPr id="11" name="CasellaDiTesto 10"/>
          <p:cNvSpPr txBox="1"/>
          <p:nvPr/>
        </p:nvSpPr>
        <p:spPr>
          <a:xfrm>
            <a:off x="266700" y="5768119"/>
            <a:ext cx="2057400" cy="369332"/>
          </a:xfrm>
          <a:prstGeom prst="rect">
            <a:avLst/>
          </a:prstGeom>
          <a:noFill/>
        </p:spPr>
        <p:txBody>
          <a:bodyPr wrap="square" rtlCol="0">
            <a:spAutoFit/>
          </a:bodyPr>
          <a:lstStyle/>
          <a:p>
            <a:r>
              <a:rPr lang="it-IT" dirty="0" smtClean="0"/>
              <a:t>Dr. Stefano Bellucci</a:t>
            </a:r>
            <a:endParaRPr lang="it-IT" dirty="0"/>
          </a:p>
        </p:txBody>
      </p:sp>
    </p:spTree>
    <p:extLst>
      <p:ext uri="{BB962C8B-B14F-4D97-AF65-F5344CB8AC3E}">
        <p14:creationId xmlns:p14="http://schemas.microsoft.com/office/powerpoint/2010/main" val="2337104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7450" y="990600"/>
            <a:ext cx="7476388" cy="4302321"/>
          </a:xfrm>
          <a:prstGeom prst="rect">
            <a:avLst/>
          </a:prstGeom>
        </p:spPr>
      </p:pic>
      <p:sp>
        <p:nvSpPr>
          <p:cNvPr id="17411" name="Rectangle 4"/>
          <p:cNvSpPr>
            <a:spLocks noGrp="1" noChangeArrowheads="1"/>
          </p:cNvSpPr>
          <p:nvPr>
            <p:ph type="dt" sz="half" idx="10"/>
          </p:nvPr>
        </p:nvSpPr>
        <p:spPr>
          <a:xfrm>
            <a:off x="457200" y="6400800"/>
            <a:ext cx="8686800" cy="457200"/>
          </a:xfrm>
        </p:spPr>
        <p:txBody>
          <a:bodyPr/>
          <a:lstStyle/>
          <a:p>
            <a:pPr>
              <a:defRPr/>
            </a:pPr>
            <a:r>
              <a:rPr lang="it-IT">
                <a:solidFill>
                  <a:schemeClr val="tx2"/>
                </a:solidFill>
              </a:rPr>
              <a:t>						INFN - Laboratori Nazionali di Frascati</a:t>
            </a:r>
            <a:endParaRPr lang="en-US">
              <a:solidFill>
                <a:schemeClr val="tx2"/>
              </a:solidFill>
            </a:endParaRPr>
          </a:p>
        </p:txBody>
      </p:sp>
      <p:pic>
        <p:nvPicPr>
          <p:cNvPr id="10" name="Immagine 9" descr="Logo-v3- 201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14194" y="5105844"/>
            <a:ext cx="2514600" cy="1676400"/>
          </a:xfrm>
          <a:prstGeom prst="rect">
            <a:avLst/>
          </a:prstGeom>
          <a:effectLst>
            <a:glow rad="495300">
              <a:schemeClr val="accent1">
                <a:lumMod val="75000"/>
                <a:alpha val="36000"/>
              </a:schemeClr>
            </a:glow>
          </a:effectLst>
        </p:spPr>
      </p:pic>
      <p:pic>
        <p:nvPicPr>
          <p:cNvPr id="11" name="Immagine 10" descr="a149ee9f-175a-44bb-aee6-9349ad0e8530.jpe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400" y="4724716"/>
            <a:ext cx="1674197" cy="2060550"/>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455" y="5548462"/>
            <a:ext cx="1295400" cy="1247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magine 1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15200" y="5597721"/>
            <a:ext cx="1600200" cy="1184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4500" tmFilter="0, 0; .2, .5; .8, .5; 1, 0"/>
                                        <p:tgtEl>
                                          <p:spTgt spid="10"/>
                                        </p:tgtEl>
                                      </p:cBhvr>
                                    </p:animEffect>
                                    <p:animScale>
                                      <p:cBhvr>
                                        <p:cTn id="7" dur="2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asellaDiTesto 2"/>
          <p:cNvSpPr txBox="1">
            <a:spLocks noChangeArrowheads="1"/>
          </p:cNvSpPr>
          <p:nvPr/>
        </p:nvSpPr>
        <p:spPr bwMode="auto">
          <a:xfrm>
            <a:off x="0" y="914400"/>
            <a:ext cx="8991600" cy="7048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sz="2000" dirty="0"/>
              <a:t>The bulk properties of materials often change dramatically when reduced to nanoscale dimensions. </a:t>
            </a:r>
          </a:p>
          <a:p>
            <a:pPr algn="just" eaLnBrk="1" hangingPunct="1"/>
            <a:endParaRPr lang="en-US" sz="2000" dirty="0"/>
          </a:p>
          <a:p>
            <a:pPr algn="just" eaLnBrk="1" hangingPunct="1"/>
            <a:r>
              <a:rPr lang="en-US" sz="2000" dirty="0"/>
              <a:t>This has to do with two main reasons:</a:t>
            </a:r>
          </a:p>
          <a:p>
            <a:pPr algn="just" eaLnBrk="1" hangingPunct="1"/>
            <a:r>
              <a:rPr lang="en-US" sz="2000" dirty="0"/>
              <a:t> </a:t>
            </a:r>
            <a:r>
              <a:rPr lang="en-US" sz="2800" b="1" dirty="0">
                <a:solidFill>
                  <a:srgbClr val="FF00FF"/>
                </a:solidFill>
              </a:rPr>
              <a:t>Firstly</a:t>
            </a:r>
            <a:r>
              <a:rPr lang="en-US" sz="2000" dirty="0"/>
              <a:t>, nanomaterials have a relatively </a:t>
            </a:r>
            <a:r>
              <a:rPr lang="en-US" sz="2000" b="1" dirty="0">
                <a:solidFill>
                  <a:srgbClr val="FF0000"/>
                </a:solidFill>
              </a:rPr>
              <a:t>larger surface area </a:t>
            </a:r>
            <a:r>
              <a:rPr lang="en-US" sz="2000" dirty="0"/>
              <a:t>when compared to the same mass of material in bulk form. </a:t>
            </a:r>
          </a:p>
          <a:p>
            <a:pPr algn="just" eaLnBrk="1" hangingPunct="1"/>
            <a:r>
              <a:rPr lang="en-US" sz="2000" dirty="0"/>
              <a:t>This can make materials more chemically reactive (in some cases materials that are inert in their larger form are reactive when produced in their nanoscale form),  and affect their strength or electrical properties</a:t>
            </a:r>
            <a:r>
              <a:rPr lang="en-US" sz="2000" dirty="0" smtClean="0"/>
              <a:t>.</a:t>
            </a:r>
            <a:r>
              <a:rPr lang="en-US" sz="2000" dirty="0"/>
              <a:t/>
            </a:r>
            <a:br>
              <a:rPr lang="en-US" sz="2000" dirty="0"/>
            </a:br>
            <a:r>
              <a:rPr lang="en-US" sz="2000" dirty="0"/>
              <a:t> </a:t>
            </a:r>
            <a:r>
              <a:rPr lang="en-US" sz="2800" b="1" dirty="0">
                <a:solidFill>
                  <a:srgbClr val="FF00FF"/>
                </a:solidFill>
              </a:rPr>
              <a:t>Secondly</a:t>
            </a:r>
            <a:r>
              <a:rPr lang="en-US" sz="2000" dirty="0"/>
              <a:t>, </a:t>
            </a:r>
            <a:r>
              <a:rPr lang="en-US" sz="2000" b="1" dirty="0">
                <a:solidFill>
                  <a:srgbClr val="FF0000"/>
                </a:solidFill>
              </a:rPr>
              <a:t>quantum effects </a:t>
            </a:r>
            <a:r>
              <a:rPr lang="en-US" sz="2000" dirty="0"/>
              <a:t>can begin to dominate the behavior of matter at the nanoscale – particularly at the lower end – affecting the optical, electrical and magnetic behavior of materials. </a:t>
            </a:r>
          </a:p>
          <a:p>
            <a:pPr algn="just" eaLnBrk="1" hangingPunct="1"/>
            <a:endParaRPr lang="en-US" sz="2000" dirty="0"/>
          </a:p>
          <a:p>
            <a:pPr algn="just" eaLnBrk="1" hangingPunct="1"/>
            <a:r>
              <a:rPr lang="en-US" sz="2000" dirty="0"/>
              <a:t>Materials can be produced that are nanoscale in one dimension (for example, very thin surface coatings), in two dimensions (for example, nanowires and nanotubes) or in all three dimensions (for example, nanoparticles and quantum dots).</a:t>
            </a:r>
          </a:p>
          <a:p>
            <a:pPr algn="just" eaLnBrk="1" hangingPunct="1"/>
            <a:r>
              <a:rPr lang="en-US" sz="2000" dirty="0"/>
              <a:t> </a:t>
            </a:r>
            <a:r>
              <a:rPr lang="en-US" dirty="0"/>
              <a:t/>
            </a:r>
            <a:br>
              <a:rPr lang="en-US" dirty="0"/>
            </a:br>
            <a:r>
              <a:rPr lang="en-US" dirty="0"/>
              <a:t/>
            </a:r>
            <a:br>
              <a:rPr lang="en-US" dirty="0"/>
            </a:br>
            <a:endParaRPr lang="en-US" dirty="0"/>
          </a:p>
          <a:p>
            <a:pPr eaLnBrk="1" hangingPunct="1"/>
            <a:endParaRPr lang="en-US" dirty="0"/>
          </a:p>
          <a:p>
            <a:pPr eaLnBrk="1" hangingPunct="1"/>
            <a:endParaRPr lang="it-IT" dirty="0"/>
          </a:p>
        </p:txBody>
      </p:sp>
      <p:sp>
        <p:nvSpPr>
          <p:cNvPr id="4" name="Rettangolo 3"/>
          <p:cNvSpPr/>
          <p:nvPr/>
        </p:nvSpPr>
        <p:spPr>
          <a:xfrm>
            <a:off x="762000" y="228600"/>
            <a:ext cx="7362825" cy="646113"/>
          </a:xfrm>
          <a:prstGeom prst="rect">
            <a:avLst/>
          </a:prstGeom>
        </p:spPr>
        <p:txBody>
          <a:bodyPr wrap="none">
            <a:spAutoFit/>
          </a:bodyPr>
          <a:lstStyle/>
          <a:p>
            <a:pPr>
              <a:defRPr/>
            </a:pPr>
            <a:r>
              <a:rPr lang="en-US" sz="3600" b="1" dirty="0">
                <a:solidFill>
                  <a:schemeClr val="accent2"/>
                </a:solidFill>
                <a:effectLst>
                  <a:outerShdw blurRad="38100" dist="38100" dir="2700000" algn="tl">
                    <a:srgbClr val="000000">
                      <a:alpha val="43137"/>
                    </a:srgbClr>
                  </a:outerShdw>
                </a:effectLst>
                <a:latin typeface="Tahoma" pitchFamily="34" charset="0"/>
                <a:ea typeface="+mn-ea"/>
                <a:cs typeface="Tahoma" pitchFamily="34" charset="0"/>
              </a:rPr>
              <a:t>The relevance of the nanoscale</a:t>
            </a:r>
            <a:endParaRPr lang="it-IT" sz="3600" b="1" dirty="0">
              <a:solidFill>
                <a:schemeClr val="accent2"/>
              </a:solidFill>
              <a:effectLst>
                <a:outerShdw blurRad="38100" dist="38100" dir="2700000" algn="tl">
                  <a:srgbClr val="000000">
                    <a:alpha val="43137"/>
                  </a:srgbClr>
                </a:outerShdw>
              </a:effectLst>
              <a:latin typeface="Tahoma" pitchFamily="34" charset="0"/>
              <a:ea typeface="+mn-ea"/>
              <a:cs typeface="Tahoma" pitchFamily="34" charset="0"/>
            </a:endParaRPr>
          </a:p>
        </p:txBody>
      </p:sp>
      <p:pic>
        <p:nvPicPr>
          <p:cNvPr id="5" name="Immagin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Tree>
    <p:extLst>
      <p:ext uri="{BB962C8B-B14F-4D97-AF65-F5344CB8AC3E}">
        <p14:creationId xmlns:p14="http://schemas.microsoft.com/office/powerpoint/2010/main" val="4092550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
        <p:nvSpPr>
          <p:cNvPr id="5122" name="Rectangle 4"/>
          <p:cNvSpPr>
            <a:spLocks noGrp="1" noChangeArrowheads="1"/>
          </p:cNvSpPr>
          <p:nvPr>
            <p:ph type="dt" sz="half" idx="10"/>
          </p:nvPr>
        </p:nvSpPr>
        <p:spPr>
          <a:xfrm>
            <a:off x="457200" y="6400800"/>
            <a:ext cx="8686800" cy="457200"/>
          </a:xfrm>
        </p:spPr>
        <p:txBody>
          <a:bodyPr/>
          <a:lstStyle/>
          <a:p>
            <a:pPr>
              <a:defRPr/>
            </a:pPr>
            <a:r>
              <a:rPr lang="it-IT" dirty="0">
                <a:solidFill>
                  <a:schemeClr val="tx2"/>
                </a:solidFill>
              </a:rPr>
              <a:t>						INFN - Laboratori Nazionali di Frascati</a:t>
            </a:r>
            <a:endParaRPr lang="en-US" dirty="0">
              <a:solidFill>
                <a:schemeClr val="tx2"/>
              </a:solidFill>
            </a:endParaRPr>
          </a:p>
        </p:txBody>
      </p:sp>
      <p:sp>
        <p:nvSpPr>
          <p:cNvPr id="5" name="TextBox 6"/>
          <p:cNvSpPr txBox="1"/>
          <p:nvPr/>
        </p:nvSpPr>
        <p:spPr>
          <a:xfrm>
            <a:off x="381000" y="0"/>
            <a:ext cx="8534400" cy="6461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eaLnBrk="1" hangingPunct="1">
              <a:defRPr/>
            </a:pPr>
            <a:r>
              <a:rPr lang="en-US" sz="3600" b="1" smtClean="0">
                <a:solidFill>
                  <a:schemeClr val="accent2"/>
                </a:solidFill>
                <a:effectLst>
                  <a:outerShdw blurRad="38100" dist="38100" dir="2700000" algn="tl">
                    <a:srgbClr val="000000"/>
                  </a:outerShdw>
                </a:effectLst>
                <a:latin typeface="Tahoma" charset="0"/>
                <a:cs typeface="Tahoma" charset="0"/>
              </a:rPr>
              <a:t>“Top – Down  Bottom- Up”</a:t>
            </a:r>
            <a:endParaRPr lang="it-IT" sz="3600" b="1" smtClean="0">
              <a:solidFill>
                <a:schemeClr val="accent2"/>
              </a:solidFill>
              <a:effectLst>
                <a:outerShdw blurRad="38100" dist="38100" dir="2700000" algn="tl">
                  <a:srgbClr val="000000"/>
                </a:outerShdw>
              </a:effectLst>
              <a:latin typeface="Tahoma" charset="0"/>
              <a:cs typeface="Tahoma" charset="0"/>
            </a:endParaRPr>
          </a:p>
        </p:txBody>
      </p:sp>
      <p:pic>
        <p:nvPicPr>
          <p:cNvPr id="9219"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685800"/>
            <a:ext cx="3556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6"/>
          <p:cNvSpPr txBox="1"/>
          <p:nvPr/>
        </p:nvSpPr>
        <p:spPr>
          <a:xfrm>
            <a:off x="609600" y="2819400"/>
            <a:ext cx="3581400" cy="523875"/>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eaLnBrk="1" hangingPunct="1">
              <a:defRPr/>
            </a:pPr>
            <a:r>
              <a:rPr lang="en-US" sz="2800" b="1" smtClean="0">
                <a:solidFill>
                  <a:schemeClr val="accent2"/>
                </a:solidFill>
                <a:effectLst>
                  <a:outerShdw blurRad="38100" dist="38100" dir="2700000" algn="tl">
                    <a:srgbClr val="000000"/>
                  </a:outerShdw>
                </a:effectLst>
                <a:latin typeface="Tahoma" charset="0"/>
                <a:cs typeface="Tahoma" charset="0"/>
              </a:rPr>
              <a:t>“Top – Down”</a:t>
            </a:r>
            <a:endParaRPr lang="it-IT" sz="2800" b="1" smtClean="0">
              <a:solidFill>
                <a:schemeClr val="accent2"/>
              </a:solidFill>
              <a:effectLst>
                <a:outerShdw blurRad="38100" dist="38100" dir="2700000" algn="tl">
                  <a:srgbClr val="000000"/>
                </a:outerShdw>
              </a:effectLst>
              <a:latin typeface="Tahoma" charset="0"/>
              <a:cs typeface="Tahoma" charset="0"/>
            </a:endParaRPr>
          </a:p>
        </p:txBody>
      </p:sp>
      <p:pic>
        <p:nvPicPr>
          <p:cNvPr id="9221" name="Picture 7" descr="C:\Users\Federico\Desktop\Documents\800px-Lego_Color_Brick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0600" y="3810000"/>
            <a:ext cx="37338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8600" y="3733800"/>
            <a:ext cx="4267200" cy="275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343400" y="762000"/>
            <a:ext cx="4410075" cy="286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6"/>
          <p:cNvSpPr txBox="1"/>
          <p:nvPr/>
        </p:nvSpPr>
        <p:spPr>
          <a:xfrm>
            <a:off x="5257800" y="5638800"/>
            <a:ext cx="3581400" cy="523875"/>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eaLnBrk="1" hangingPunct="1">
              <a:defRPr/>
            </a:pPr>
            <a:r>
              <a:rPr lang="en-US" sz="2800" b="1" smtClean="0">
                <a:solidFill>
                  <a:schemeClr val="accent2"/>
                </a:solidFill>
                <a:effectLst>
                  <a:outerShdw blurRad="38100" dist="38100" dir="2700000" algn="tl">
                    <a:srgbClr val="000000"/>
                  </a:outerShdw>
                </a:effectLst>
                <a:latin typeface="Tahoma" charset="0"/>
                <a:cs typeface="Tahoma" charset="0"/>
              </a:rPr>
              <a:t>“Bottom - Up”</a:t>
            </a:r>
            <a:endParaRPr lang="it-IT" sz="2800" b="1" smtClean="0">
              <a:solidFill>
                <a:schemeClr val="accent2"/>
              </a:solidFill>
              <a:effectLst>
                <a:outerShdw blurRad="38100" dist="38100" dir="2700000" algn="tl">
                  <a:srgbClr val="000000"/>
                </a:outerShdw>
              </a:effectLst>
              <a:latin typeface="Tahoma" charset="0"/>
              <a:cs typeface="Tahoma" charset="0"/>
            </a:endParaRPr>
          </a:p>
        </p:txBody>
      </p:sp>
      <p:sp>
        <p:nvSpPr>
          <p:cNvPr id="11" name="Freccia in giù 10"/>
          <p:cNvSpPr/>
          <p:nvPr/>
        </p:nvSpPr>
        <p:spPr>
          <a:xfrm>
            <a:off x="1828800" y="3352800"/>
            <a:ext cx="838200" cy="749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1"/>
          <p:cNvSpPr/>
          <p:nvPr/>
        </p:nvSpPr>
        <p:spPr>
          <a:xfrm rot="10800000">
            <a:off x="6248400" y="3200400"/>
            <a:ext cx="1143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1524000" y="380999"/>
            <a:ext cx="7425207" cy="5625618"/>
            <a:chOff x="2005110" y="2173151"/>
            <a:chExt cx="5067220" cy="3655098"/>
          </a:xfrm>
        </p:grpSpPr>
        <p:pic>
          <p:nvPicPr>
            <p:cNvPr id="15" name="Picture 2"/>
            <p:cNvPicPr>
              <a:picLocks noChangeAspect="1" noChangeArrowheads="1"/>
            </p:cNvPicPr>
            <p:nvPr/>
          </p:nvPicPr>
          <p:blipFill>
            <a:blip r:embed="rId2" cstate="print"/>
            <a:srcRect/>
            <a:stretch>
              <a:fillRect/>
            </a:stretch>
          </p:blipFill>
          <p:spPr bwMode="auto">
            <a:xfrm>
              <a:off x="2005110" y="2173151"/>
              <a:ext cx="5067220" cy="3655098"/>
            </a:xfrm>
            <a:prstGeom prst="rect">
              <a:avLst/>
            </a:prstGeom>
            <a:noFill/>
            <a:ln w="9525">
              <a:noFill/>
              <a:miter lim="800000"/>
              <a:headEnd/>
              <a:tailEnd/>
            </a:ln>
            <a:effectLst>
              <a:glow rad="101600">
                <a:schemeClr val="tx1">
                  <a:lumMod val="85000"/>
                  <a:alpha val="75000"/>
                </a:schemeClr>
              </a:glow>
            </a:effectLst>
          </p:spPr>
        </p:pic>
        <p:sp>
          <p:nvSpPr>
            <p:cNvPr id="16" name="CasellaDiTesto 15"/>
            <p:cNvSpPr txBox="1"/>
            <p:nvPr/>
          </p:nvSpPr>
          <p:spPr>
            <a:xfrm>
              <a:off x="2201333" y="4072666"/>
              <a:ext cx="1765412" cy="239964"/>
            </a:xfrm>
            <a:prstGeom prst="rect">
              <a:avLst/>
            </a:prstGeom>
            <a:noFill/>
          </p:spPr>
          <p:txBody>
            <a:bodyPr wrap="square" rtlCol="0">
              <a:spAutoFit/>
            </a:bodyPr>
            <a:lstStyle/>
            <a:p>
              <a:r>
                <a:rPr lang="it-IT" dirty="0" smtClean="0"/>
                <a:t>C. </a:t>
              </a:r>
              <a:r>
                <a:rPr lang="it-IT" dirty="0" err="1" smtClean="0"/>
                <a:t>Nanotube</a:t>
              </a:r>
              <a:endParaRPr lang="it-IT" dirty="0"/>
            </a:p>
          </p:txBody>
        </p:sp>
        <p:sp>
          <p:nvSpPr>
            <p:cNvPr id="17" name="CasellaDiTesto 16"/>
            <p:cNvSpPr txBox="1"/>
            <p:nvPr/>
          </p:nvSpPr>
          <p:spPr>
            <a:xfrm>
              <a:off x="4486760" y="3501329"/>
              <a:ext cx="942379" cy="299955"/>
            </a:xfrm>
            <a:prstGeom prst="rect">
              <a:avLst/>
            </a:prstGeom>
            <a:noFill/>
          </p:spPr>
          <p:txBody>
            <a:bodyPr wrap="none" rtlCol="0">
              <a:spAutoFit/>
            </a:bodyPr>
            <a:lstStyle/>
            <a:p>
              <a:r>
                <a:rPr lang="it-IT" dirty="0" smtClean="0">
                  <a:solidFill>
                    <a:srgbClr val="000000"/>
                  </a:solidFill>
                </a:rPr>
                <a:t>Graphene</a:t>
              </a:r>
              <a:endParaRPr lang="it-IT" dirty="0">
                <a:solidFill>
                  <a:srgbClr val="000000"/>
                </a:solidFill>
              </a:endParaRPr>
            </a:p>
          </p:txBody>
        </p:sp>
        <p:sp>
          <p:nvSpPr>
            <p:cNvPr id="18" name="CasellaDiTesto 17"/>
            <p:cNvSpPr txBox="1"/>
            <p:nvPr/>
          </p:nvSpPr>
          <p:spPr>
            <a:xfrm>
              <a:off x="2500298" y="5521791"/>
              <a:ext cx="712377" cy="239964"/>
            </a:xfrm>
            <a:prstGeom prst="rect">
              <a:avLst/>
            </a:prstGeom>
            <a:noFill/>
          </p:spPr>
          <p:txBody>
            <a:bodyPr wrap="none" rtlCol="0">
              <a:spAutoFit/>
            </a:bodyPr>
            <a:lstStyle/>
            <a:p>
              <a:r>
                <a:rPr lang="it-IT" dirty="0" smtClean="0">
                  <a:solidFill>
                    <a:srgbClr val="000000"/>
                  </a:solidFill>
                </a:rPr>
                <a:t>Diamond</a:t>
              </a:r>
              <a:endParaRPr lang="it-IT" dirty="0">
                <a:solidFill>
                  <a:srgbClr val="000000"/>
                </a:solidFill>
              </a:endParaRPr>
            </a:p>
          </p:txBody>
        </p:sp>
        <p:sp>
          <p:nvSpPr>
            <p:cNvPr id="19" name="CasellaDiTesto 18"/>
            <p:cNvSpPr txBox="1"/>
            <p:nvPr/>
          </p:nvSpPr>
          <p:spPr>
            <a:xfrm>
              <a:off x="4243569" y="5248181"/>
              <a:ext cx="860846" cy="299955"/>
            </a:xfrm>
            <a:prstGeom prst="rect">
              <a:avLst/>
            </a:prstGeom>
            <a:noFill/>
          </p:spPr>
          <p:txBody>
            <a:bodyPr wrap="none" rtlCol="0">
              <a:spAutoFit/>
            </a:bodyPr>
            <a:lstStyle/>
            <a:p>
              <a:r>
                <a:rPr lang="it-IT" dirty="0" err="1" smtClean="0">
                  <a:solidFill>
                    <a:srgbClr val="000000"/>
                  </a:solidFill>
                </a:rPr>
                <a:t>Graphite</a:t>
              </a:r>
              <a:endParaRPr lang="it-IT" dirty="0">
                <a:solidFill>
                  <a:srgbClr val="000000"/>
                </a:solidFill>
              </a:endParaRPr>
            </a:p>
          </p:txBody>
        </p:sp>
        <p:sp>
          <p:nvSpPr>
            <p:cNvPr id="20" name="CasellaDiTesto 19"/>
            <p:cNvSpPr txBox="1"/>
            <p:nvPr/>
          </p:nvSpPr>
          <p:spPr>
            <a:xfrm>
              <a:off x="5572132" y="5378915"/>
              <a:ext cx="1139149" cy="355967"/>
            </a:xfrm>
            <a:prstGeom prst="rect">
              <a:avLst/>
            </a:prstGeom>
            <a:noFill/>
          </p:spPr>
          <p:txBody>
            <a:bodyPr wrap="none" rtlCol="0">
              <a:spAutoFit/>
            </a:bodyPr>
            <a:lstStyle/>
            <a:p>
              <a:r>
                <a:rPr lang="it-IT" dirty="0" smtClean="0">
                  <a:solidFill>
                    <a:srgbClr val="000000"/>
                  </a:solidFill>
                </a:rPr>
                <a:t>Fullerene</a:t>
              </a:r>
              <a:endParaRPr lang="it-IT" dirty="0">
                <a:solidFill>
                  <a:srgbClr val="000000"/>
                </a:solidFill>
              </a:endParaRPr>
            </a:p>
          </p:txBody>
        </p:sp>
      </p:grpSp>
      <p:pic>
        <p:nvPicPr>
          <p:cNvPr id="23" name="Immagine 22" descr="matite.png"/>
          <p:cNvPicPr>
            <a:picLocks noChangeAspect="1"/>
          </p:cNvPicPr>
          <p:nvPr/>
        </p:nvPicPr>
        <p:blipFill>
          <a:blip r:embed="rId3" cstate="print"/>
          <a:stretch>
            <a:fillRect/>
          </a:stretch>
        </p:blipFill>
        <p:spPr>
          <a:xfrm>
            <a:off x="125385" y="4961697"/>
            <a:ext cx="2301692" cy="1828800"/>
          </a:xfrm>
          <a:prstGeom prst="rect">
            <a:avLst/>
          </a:prstGeom>
        </p:spPr>
      </p:pic>
      <p:sp>
        <p:nvSpPr>
          <p:cNvPr id="399369" name="Rectangle 9"/>
          <p:cNvSpPr>
            <a:spLocks noGrp="1" noChangeArrowheads="1"/>
          </p:cNvSpPr>
          <p:nvPr>
            <p:ph type="title"/>
          </p:nvPr>
        </p:nvSpPr>
        <p:spPr>
          <a:xfrm>
            <a:off x="4876800" y="337934"/>
            <a:ext cx="6019800" cy="838200"/>
          </a:xfrm>
        </p:spPr>
        <p:txBody>
          <a:bodyPr>
            <a:normAutofit/>
          </a:bodyPr>
          <a:lstStyle/>
          <a:p>
            <a:pPr eaLnBrk="1" hangingPunct="1">
              <a:defRPr/>
            </a:pPr>
            <a:r>
              <a:rPr lang="it-IT" sz="4200" dirty="0" smtClean="0">
                <a:solidFill>
                  <a:srgbClr val="FFFF00"/>
                </a:solidFill>
                <a:latin typeface="Tahoma"/>
                <a:cs typeface="Tahoma"/>
              </a:rPr>
              <a:t>Carbon Family</a:t>
            </a:r>
            <a:endParaRPr lang="it-IT" b="0" dirty="0" smtClean="0">
              <a:cs typeface="+mj-cs"/>
            </a:endParaRPr>
          </a:p>
        </p:txBody>
      </p:sp>
      <p:sp>
        <p:nvSpPr>
          <p:cNvPr id="4" name="CasellaDiTesto 3"/>
          <p:cNvSpPr txBox="1"/>
          <p:nvPr/>
        </p:nvSpPr>
        <p:spPr>
          <a:xfrm>
            <a:off x="7342094" y="3351306"/>
            <a:ext cx="304800" cy="261610"/>
          </a:xfrm>
          <a:prstGeom prst="rect">
            <a:avLst/>
          </a:prstGeom>
          <a:noFill/>
        </p:spPr>
        <p:txBody>
          <a:bodyPr wrap="square" rtlCol="0">
            <a:spAutoFit/>
          </a:bodyPr>
          <a:lstStyle/>
          <a:p>
            <a:r>
              <a:rPr lang="it-IT" sz="1100" dirty="0" smtClean="0"/>
              <a:t>C</a:t>
            </a:r>
          </a:p>
        </p:txBody>
      </p:sp>
      <p:sp>
        <p:nvSpPr>
          <p:cNvPr id="21" name="CasellaDiTesto 20"/>
          <p:cNvSpPr txBox="1"/>
          <p:nvPr/>
        </p:nvSpPr>
        <p:spPr>
          <a:xfrm>
            <a:off x="7342094" y="4080296"/>
            <a:ext cx="304800" cy="261610"/>
          </a:xfrm>
          <a:prstGeom prst="rect">
            <a:avLst/>
          </a:prstGeom>
          <a:noFill/>
        </p:spPr>
        <p:txBody>
          <a:bodyPr wrap="square" rtlCol="0">
            <a:spAutoFit/>
          </a:bodyPr>
          <a:lstStyle/>
          <a:p>
            <a:r>
              <a:rPr lang="it-IT" sz="1100" dirty="0" smtClean="0"/>
              <a:t>C</a:t>
            </a:r>
            <a:endParaRPr lang="it-IT" sz="1100" dirty="0"/>
          </a:p>
        </p:txBody>
      </p:sp>
      <p:sp>
        <p:nvSpPr>
          <p:cNvPr id="24" name="CasellaDiTesto 23"/>
          <p:cNvSpPr txBox="1"/>
          <p:nvPr/>
        </p:nvSpPr>
        <p:spPr>
          <a:xfrm>
            <a:off x="7723094" y="4080296"/>
            <a:ext cx="304800" cy="261610"/>
          </a:xfrm>
          <a:prstGeom prst="rect">
            <a:avLst/>
          </a:prstGeom>
          <a:noFill/>
        </p:spPr>
        <p:txBody>
          <a:bodyPr wrap="square" rtlCol="0">
            <a:spAutoFit/>
          </a:bodyPr>
          <a:lstStyle/>
          <a:p>
            <a:r>
              <a:rPr lang="it-IT" sz="1100" dirty="0" smtClean="0"/>
              <a:t>C</a:t>
            </a:r>
            <a:endParaRPr lang="it-IT" sz="1100" dirty="0"/>
          </a:p>
        </p:txBody>
      </p:sp>
      <p:sp>
        <p:nvSpPr>
          <p:cNvPr id="25" name="CasellaDiTesto 24"/>
          <p:cNvSpPr txBox="1"/>
          <p:nvPr/>
        </p:nvSpPr>
        <p:spPr>
          <a:xfrm>
            <a:off x="7951694" y="3699296"/>
            <a:ext cx="304800" cy="261610"/>
          </a:xfrm>
          <a:prstGeom prst="rect">
            <a:avLst/>
          </a:prstGeom>
          <a:noFill/>
        </p:spPr>
        <p:txBody>
          <a:bodyPr wrap="square" rtlCol="0">
            <a:spAutoFit/>
          </a:bodyPr>
          <a:lstStyle/>
          <a:p>
            <a:r>
              <a:rPr lang="it-IT" sz="1100" dirty="0" smtClean="0"/>
              <a:t>C</a:t>
            </a:r>
            <a:endParaRPr lang="it-IT" sz="1100" dirty="0"/>
          </a:p>
        </p:txBody>
      </p:sp>
      <p:sp>
        <p:nvSpPr>
          <p:cNvPr id="26" name="CasellaDiTesto 25"/>
          <p:cNvSpPr txBox="1"/>
          <p:nvPr/>
        </p:nvSpPr>
        <p:spPr>
          <a:xfrm>
            <a:off x="7113494" y="3732306"/>
            <a:ext cx="304800" cy="261610"/>
          </a:xfrm>
          <a:prstGeom prst="rect">
            <a:avLst/>
          </a:prstGeom>
          <a:noFill/>
        </p:spPr>
        <p:txBody>
          <a:bodyPr wrap="square" rtlCol="0">
            <a:spAutoFit/>
          </a:bodyPr>
          <a:lstStyle/>
          <a:p>
            <a:r>
              <a:rPr lang="it-IT" sz="1100" dirty="0" smtClean="0"/>
              <a:t>C</a:t>
            </a:r>
            <a:endParaRPr lang="it-IT" sz="1100" dirty="0"/>
          </a:p>
        </p:txBody>
      </p:sp>
      <p:sp>
        <p:nvSpPr>
          <p:cNvPr id="27" name="CasellaDiTesto 26"/>
          <p:cNvSpPr txBox="1"/>
          <p:nvPr/>
        </p:nvSpPr>
        <p:spPr>
          <a:xfrm>
            <a:off x="7723094" y="3351306"/>
            <a:ext cx="304800" cy="261610"/>
          </a:xfrm>
          <a:prstGeom prst="rect">
            <a:avLst/>
          </a:prstGeom>
          <a:noFill/>
        </p:spPr>
        <p:txBody>
          <a:bodyPr wrap="square" rtlCol="0">
            <a:spAutoFit/>
          </a:bodyPr>
          <a:lstStyle/>
          <a:p>
            <a:r>
              <a:rPr lang="it-IT" sz="1100" dirty="0" smtClean="0"/>
              <a:t>C</a:t>
            </a:r>
            <a:endParaRPr lang="it-IT" sz="1100" dirty="0"/>
          </a:p>
        </p:txBody>
      </p:sp>
      <p:pic>
        <p:nvPicPr>
          <p:cNvPr id="22" name="Immagin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5029200"/>
            <a:ext cx="4400948" cy="1670166"/>
          </a:xfrm>
          <a:prstGeom prst="rect">
            <a:avLst/>
          </a:prstGeom>
        </p:spPr>
      </p:pic>
    </p:spTree>
    <p:extLst>
      <p:ext uri="{BB962C8B-B14F-4D97-AF65-F5344CB8AC3E}">
        <p14:creationId xmlns:p14="http://schemas.microsoft.com/office/powerpoint/2010/main" val="2319215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
            <a:ext cx="8153400" cy="685800"/>
          </a:xfrm>
        </p:spPr>
        <p:txBody>
          <a:bodyPr>
            <a:normAutofit fontScale="90000"/>
          </a:bodyPr>
          <a:lstStyle/>
          <a:p>
            <a:pPr>
              <a:defRPr/>
            </a:pPr>
            <a:r>
              <a:rPr lang="it-IT" sz="2800" b="1" dirty="0" err="1" smtClean="0">
                <a:effectLst>
                  <a:outerShdw blurRad="38100" dist="38100" dir="2700000" algn="tl">
                    <a:srgbClr val="000000"/>
                  </a:outerShdw>
                </a:effectLst>
                <a:latin typeface="Tahoma" pitchFamily="34" charset="0"/>
                <a:ea typeface="+mj-ea"/>
                <a:cs typeface="Tahoma" pitchFamily="34" charset="0"/>
              </a:rPr>
              <a:t>Why</a:t>
            </a:r>
            <a:r>
              <a:rPr lang="it-IT" sz="2800" b="1" dirty="0" smtClean="0">
                <a:effectLst>
                  <a:outerShdw blurRad="38100" dist="38100" dir="2700000" algn="tl">
                    <a:srgbClr val="000000"/>
                  </a:outerShdw>
                </a:effectLst>
                <a:latin typeface="Tahoma" pitchFamily="34" charset="0"/>
                <a:ea typeface="+mj-ea"/>
                <a:cs typeface="Tahoma" pitchFamily="34" charset="0"/>
              </a:rPr>
              <a:t> </a:t>
            </a:r>
            <a:r>
              <a:rPr lang="it-IT" sz="2800" b="1" dirty="0" err="1" smtClean="0">
                <a:effectLst>
                  <a:outerShdw blurRad="38100" dist="38100" dir="2700000" algn="tl">
                    <a:srgbClr val="000000"/>
                  </a:outerShdw>
                </a:effectLst>
                <a:latin typeface="Tahoma" pitchFamily="34" charset="0"/>
                <a:ea typeface="+mj-ea"/>
                <a:cs typeface="Tahoma" pitchFamily="34" charset="0"/>
              </a:rPr>
              <a:t>Carbon</a:t>
            </a:r>
            <a:r>
              <a:rPr lang="it-IT" sz="2800" b="1" dirty="0" smtClean="0">
                <a:effectLst>
                  <a:outerShdw blurRad="38100" dist="38100" dir="2700000" algn="tl">
                    <a:srgbClr val="000000"/>
                  </a:outerShdw>
                </a:effectLst>
                <a:latin typeface="Tahoma" pitchFamily="34" charset="0"/>
                <a:ea typeface="+mj-ea"/>
                <a:cs typeface="Tahoma" pitchFamily="34" charset="0"/>
              </a:rPr>
              <a:t> Nanotubes?</a:t>
            </a:r>
            <a:r>
              <a:rPr lang="it-IT" sz="2800" b="1" dirty="0" smtClean="0">
                <a:solidFill>
                  <a:schemeClr val="accent2"/>
                </a:solidFill>
                <a:effectLst>
                  <a:outerShdw blurRad="38100" dist="38100" dir="2700000" algn="tl">
                    <a:srgbClr val="000000"/>
                  </a:outerShdw>
                </a:effectLst>
                <a:latin typeface="Garamond" pitchFamily="18" charset="0"/>
                <a:ea typeface="+mj-ea"/>
                <a:cs typeface="+mj-cs"/>
              </a:rPr>
              <a:t/>
            </a:r>
            <a:br>
              <a:rPr lang="it-IT" sz="2800" b="1" dirty="0" smtClean="0">
                <a:solidFill>
                  <a:schemeClr val="accent2"/>
                </a:solidFill>
                <a:effectLst>
                  <a:outerShdw blurRad="38100" dist="38100" dir="2700000" algn="tl">
                    <a:srgbClr val="000000"/>
                  </a:outerShdw>
                </a:effectLst>
                <a:latin typeface="Garamond" pitchFamily="18" charset="0"/>
                <a:ea typeface="+mj-ea"/>
                <a:cs typeface="+mj-cs"/>
              </a:rPr>
            </a:br>
            <a:endParaRPr lang="it-IT" sz="2800" dirty="0">
              <a:solidFill>
                <a:schemeClr val="accent2"/>
              </a:solidFill>
              <a:ea typeface="+mj-ea"/>
              <a:cs typeface="+mj-cs"/>
            </a:endParaRPr>
          </a:p>
        </p:txBody>
      </p:sp>
      <p:graphicFrame>
        <p:nvGraphicFramePr>
          <p:cNvPr id="6" name="Content Placeholder 5"/>
          <p:cNvGraphicFramePr>
            <a:graphicFrameLocks noGrp="1"/>
          </p:cNvGraphicFramePr>
          <p:nvPr>
            <p:ph idx="1"/>
          </p:nvPr>
        </p:nvGraphicFramePr>
        <p:xfrm>
          <a:off x="381000" y="1066800"/>
          <a:ext cx="8763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7" name="Rectangle 4"/>
          <p:cNvSpPr>
            <a:spLocks noGrp="1" noChangeArrowheads="1"/>
          </p:cNvSpPr>
          <p:nvPr>
            <p:ph type="dt" sz="half" idx="10"/>
          </p:nvPr>
        </p:nvSpPr>
        <p:spPr>
          <a:xfrm>
            <a:off x="457200" y="6400800"/>
            <a:ext cx="8686800" cy="457200"/>
          </a:xfrm>
        </p:spPr>
        <p:txBody>
          <a:bodyPr/>
          <a:lstStyle/>
          <a:p>
            <a:pPr>
              <a:defRPr/>
            </a:pPr>
            <a:r>
              <a:rPr lang="it-IT" smtClean="0">
                <a:solidFill>
                  <a:schemeClr val="tx2"/>
                </a:solidFill>
              </a:rPr>
              <a:t>						INFN - Laboratori Nazionali di Frascati</a:t>
            </a:r>
            <a:endParaRPr lang="en-US" smtClean="0">
              <a:solidFill>
                <a:schemeClr val="tx2"/>
              </a:solidFill>
            </a:endParaRPr>
          </a:p>
        </p:txBody>
      </p:sp>
      <p:pic>
        <p:nvPicPr>
          <p:cNvPr id="29699" name="Picture 8" descr="http://upload.wikimedia.org/wikipedia/commons/7/76/Kohlenstoffnanoroehre_Animation.gif">
            <a:hlinkClick r:id="rId8"/>
          </p:cNvPr>
          <p:cNvPicPr>
            <a:picLocks noChangeAspect="1" noChangeArrowheads="1" noCrop="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733800" y="2667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magine 6" descr="2301.jp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467600" y="513157"/>
            <a:ext cx="1326969" cy="1752600"/>
          </a:xfrm>
          <a:prstGeom prst="rect">
            <a:avLst/>
          </a:prstGeom>
        </p:spPr>
      </p:pic>
      <p:pic>
        <p:nvPicPr>
          <p:cNvPr id="8" name="Picture 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52400" y="1066800"/>
            <a:ext cx="2982836" cy="122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391400" y="5029200"/>
            <a:ext cx="9731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648200" y="5147302"/>
            <a:ext cx="4400948" cy="1670166"/>
          </a:xfrm>
          <a:prstGeom prst="rect">
            <a:avLst/>
          </a:prstGeom>
        </p:spPr>
      </p:pic>
    </p:spTree>
    <p:extLst>
      <p:ext uri="{BB962C8B-B14F-4D97-AF65-F5344CB8AC3E}">
        <p14:creationId xmlns:p14="http://schemas.microsoft.com/office/powerpoint/2010/main" val="1433178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Cu-Fe particles-14.ti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9400" y="4661394"/>
            <a:ext cx="2441666" cy="2060155"/>
          </a:xfrm>
          <a:prstGeom prst="rect">
            <a:avLst/>
          </a:prstGeom>
        </p:spPr>
      </p:pic>
      <p:pic>
        <p:nvPicPr>
          <p:cNvPr id="5"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066800"/>
            <a:ext cx="23622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descr="IMG_052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29400" y="1066800"/>
            <a:ext cx="2438400" cy="1625600"/>
          </a:xfrm>
          <a:prstGeom prst="rect">
            <a:avLst/>
          </a:prstGeom>
        </p:spPr>
      </p:pic>
      <p:pic>
        <p:nvPicPr>
          <p:cNvPr id="7" name="Immagine 6"/>
          <p:cNvPicPr>
            <a:picLocks noChangeAspect="1"/>
          </p:cNvPicPr>
          <p:nvPr/>
        </p:nvPicPr>
        <p:blipFill>
          <a:blip r:embed="rId5"/>
          <a:stretch>
            <a:fillRect/>
          </a:stretch>
        </p:blipFill>
        <p:spPr>
          <a:xfrm>
            <a:off x="3734951" y="1066800"/>
            <a:ext cx="2103727" cy="1597483"/>
          </a:xfrm>
          <a:prstGeom prst="rect">
            <a:avLst/>
          </a:prstGeom>
        </p:spPr>
      </p:pic>
      <p:sp>
        <p:nvSpPr>
          <p:cNvPr id="8" name="CasellaDiTesto 7"/>
          <p:cNvSpPr txBox="1"/>
          <p:nvPr/>
        </p:nvSpPr>
        <p:spPr>
          <a:xfrm>
            <a:off x="1588370" y="99667"/>
            <a:ext cx="4293163" cy="723275"/>
          </a:xfrm>
          <a:prstGeom prst="rect">
            <a:avLst/>
          </a:prstGeom>
          <a:noFill/>
        </p:spPr>
        <p:txBody>
          <a:bodyPr wrap="none">
            <a:spAutoFit/>
          </a:bodyPr>
          <a:lstStyle/>
          <a:p>
            <a:pPr>
              <a:defRPr/>
            </a:pPr>
            <a:r>
              <a:rPr lang="it-IT" sz="4100" dirty="0" smtClean="0">
                <a:solidFill>
                  <a:schemeClr val="accent1"/>
                </a:solidFill>
                <a:effectLst>
                  <a:outerShdw blurRad="101600" dist="63500" dir="2700000" algn="tl" rotWithShape="0">
                    <a:prstClr val="black">
                      <a:alpha val="75000"/>
                    </a:prstClr>
                  </a:outerShdw>
                </a:effectLst>
                <a:latin typeface="+mj-lt"/>
                <a:ea typeface="+mj-ea"/>
                <a:cs typeface="+mj-cs"/>
              </a:rPr>
              <a:t>Carbon </a:t>
            </a:r>
            <a:r>
              <a:rPr lang="it-IT" sz="4100" dirty="0" err="1" smtClean="0">
                <a:solidFill>
                  <a:schemeClr val="accent1"/>
                </a:solidFill>
                <a:effectLst>
                  <a:outerShdw blurRad="101600" dist="63500" dir="2700000" algn="tl" rotWithShape="0">
                    <a:prstClr val="black">
                      <a:alpha val="75000"/>
                    </a:prstClr>
                  </a:outerShdw>
                </a:effectLst>
                <a:latin typeface="+mj-lt"/>
                <a:ea typeface="+mj-ea"/>
                <a:cs typeface="+mj-cs"/>
              </a:rPr>
              <a:t>Nanotubes</a:t>
            </a:r>
            <a:endParaRPr lang="it-IT" sz="4100" dirty="0">
              <a:solidFill>
                <a:schemeClr val="accent1"/>
              </a:solidFill>
              <a:effectLst>
                <a:outerShdw blurRad="101600" dist="63500" dir="2700000" algn="tl" rotWithShape="0">
                  <a:prstClr val="black">
                    <a:alpha val="75000"/>
                  </a:prstClr>
                </a:outerShdw>
              </a:effectLst>
              <a:latin typeface="+mj-lt"/>
              <a:ea typeface="+mj-ea"/>
              <a:cs typeface="+mj-cs"/>
            </a:endParaRPr>
          </a:p>
        </p:txBody>
      </p:sp>
      <p:sp>
        <p:nvSpPr>
          <p:cNvPr id="9" name="CasellaDiTesto 8"/>
          <p:cNvSpPr txBox="1"/>
          <p:nvPr/>
        </p:nvSpPr>
        <p:spPr>
          <a:xfrm>
            <a:off x="685800" y="2819400"/>
            <a:ext cx="2209800" cy="369332"/>
          </a:xfrm>
          <a:prstGeom prst="rect">
            <a:avLst/>
          </a:prstGeom>
          <a:noFill/>
        </p:spPr>
        <p:txBody>
          <a:bodyPr wrap="square" rtlCol="0">
            <a:spAutoFit/>
          </a:bodyPr>
          <a:lstStyle/>
          <a:p>
            <a:r>
              <a:rPr lang="it-IT" dirty="0" err="1" smtClean="0"/>
              <a:t>Arc</a:t>
            </a:r>
            <a:r>
              <a:rPr lang="it-IT" dirty="0" smtClean="0"/>
              <a:t> </a:t>
            </a:r>
            <a:r>
              <a:rPr lang="it-IT" dirty="0" err="1" smtClean="0"/>
              <a:t>Discharge</a:t>
            </a:r>
            <a:endParaRPr lang="it-IT" dirty="0"/>
          </a:p>
        </p:txBody>
      </p:sp>
      <p:sp>
        <p:nvSpPr>
          <p:cNvPr id="10" name="CasellaDiTesto 9"/>
          <p:cNvSpPr txBox="1"/>
          <p:nvPr/>
        </p:nvSpPr>
        <p:spPr>
          <a:xfrm>
            <a:off x="6871151" y="2825589"/>
            <a:ext cx="2209800" cy="369332"/>
          </a:xfrm>
          <a:prstGeom prst="rect">
            <a:avLst/>
          </a:prstGeom>
          <a:noFill/>
        </p:spPr>
        <p:txBody>
          <a:bodyPr wrap="square" rtlCol="0">
            <a:spAutoFit/>
          </a:bodyPr>
          <a:lstStyle/>
          <a:p>
            <a:r>
              <a:rPr lang="it-IT" dirty="0" smtClean="0"/>
              <a:t>Hot </a:t>
            </a:r>
            <a:r>
              <a:rPr lang="it-IT" dirty="0" err="1" smtClean="0"/>
              <a:t>filament</a:t>
            </a:r>
            <a:r>
              <a:rPr lang="it-IT" dirty="0" smtClean="0"/>
              <a:t> - CVD</a:t>
            </a:r>
            <a:endParaRPr lang="it-IT" dirty="0"/>
          </a:p>
        </p:txBody>
      </p:sp>
      <p:sp>
        <p:nvSpPr>
          <p:cNvPr id="11" name="CasellaDiTesto 10"/>
          <p:cNvSpPr txBox="1"/>
          <p:nvPr/>
        </p:nvSpPr>
        <p:spPr>
          <a:xfrm>
            <a:off x="3048000" y="2821334"/>
            <a:ext cx="3581400" cy="369332"/>
          </a:xfrm>
          <a:prstGeom prst="rect">
            <a:avLst/>
          </a:prstGeom>
          <a:noFill/>
        </p:spPr>
        <p:txBody>
          <a:bodyPr wrap="square" rtlCol="0">
            <a:spAutoFit/>
          </a:bodyPr>
          <a:lstStyle/>
          <a:p>
            <a:r>
              <a:rPr lang="it-IT" dirty="0" err="1" smtClean="0"/>
              <a:t>Chemical</a:t>
            </a:r>
            <a:r>
              <a:rPr lang="it-IT" dirty="0" smtClean="0"/>
              <a:t> </a:t>
            </a:r>
            <a:r>
              <a:rPr lang="it-IT" dirty="0" err="1" smtClean="0"/>
              <a:t>Vapour</a:t>
            </a:r>
            <a:r>
              <a:rPr lang="it-IT" dirty="0" smtClean="0"/>
              <a:t> </a:t>
            </a:r>
            <a:r>
              <a:rPr lang="it-IT" dirty="0" err="1" smtClean="0"/>
              <a:t>Deposition</a:t>
            </a:r>
            <a:r>
              <a:rPr lang="it-IT" dirty="0" smtClean="0"/>
              <a:t> (CVD)</a:t>
            </a:r>
            <a:endParaRPr lang="it-IT" dirty="0"/>
          </a:p>
        </p:txBody>
      </p:sp>
      <p:pic>
        <p:nvPicPr>
          <p:cNvPr id="12" name="Immagine 11" descr="Cu_Fe_15'_CNT-04.t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2400" y="3886200"/>
            <a:ext cx="2698752" cy="2277072"/>
          </a:xfrm>
          <a:prstGeom prst="rect">
            <a:avLst/>
          </a:prstGeom>
        </p:spPr>
      </p:pic>
      <p:pic>
        <p:nvPicPr>
          <p:cNvPr id="13" name="Immagine 12" descr="CNTs Frascati-30-09-2011-17-Tris.t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22328" y="3726386"/>
            <a:ext cx="2286000" cy="1928811"/>
          </a:xfrm>
          <a:prstGeom prst="rect">
            <a:avLst/>
          </a:prstGeom>
          <a:effectLst>
            <a:glow rad="101600">
              <a:schemeClr val="bg1">
                <a:lumMod val="85000"/>
                <a:alpha val="75000"/>
              </a:schemeClr>
            </a:glow>
          </a:effectLst>
        </p:spPr>
      </p:pic>
      <p:pic>
        <p:nvPicPr>
          <p:cNvPr id="15" name="Immagine 14" descr="CNT - Frascati-3R.t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514600" y="4572000"/>
            <a:ext cx="2570371" cy="2088426"/>
          </a:xfrm>
          <a:prstGeom prst="rect">
            <a:avLst/>
          </a:prstGeom>
          <a:effectLst>
            <a:glow rad="101600">
              <a:schemeClr val="bg1">
                <a:lumMod val="85000"/>
                <a:alpha val="75000"/>
              </a:schemeClr>
            </a:glow>
          </a:effectLst>
        </p:spPr>
      </p:pic>
    </p:spTree>
    <p:extLst>
      <p:ext uri="{BB962C8B-B14F-4D97-AF65-F5344CB8AC3E}">
        <p14:creationId xmlns:p14="http://schemas.microsoft.com/office/powerpoint/2010/main" val="192310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extLst>
              <p:ext uri="{D42A27DB-BD31-4B8C-83A1-F6EECF244321}">
                <p14:modId xmlns:p14="http://schemas.microsoft.com/office/powerpoint/2010/main" val="4208922620"/>
              </p:ext>
            </p:extLst>
          </p:nvPr>
        </p:nvGraphicFramePr>
        <p:xfrm>
          <a:off x="408310" y="3824037"/>
          <a:ext cx="8373820" cy="2214880"/>
        </p:xfrm>
        <a:graphic>
          <a:graphicData uri="http://schemas.openxmlformats.org/drawingml/2006/table">
            <a:tbl>
              <a:tblPr firstRow="1" bandRow="1">
                <a:tableStyleId>{10A1B5D5-9B99-4C35-A422-299274C87663}</a:tableStyleId>
              </a:tblPr>
              <a:tblGrid>
                <a:gridCol w="4816430">
                  <a:extLst>
                    <a:ext uri="{9D8B030D-6E8A-4147-A177-3AD203B41FA5}">
                      <a16:colId xmlns:a16="http://schemas.microsoft.com/office/drawing/2014/main" val="20000"/>
                    </a:ext>
                  </a:extLst>
                </a:gridCol>
                <a:gridCol w="821435">
                  <a:extLst>
                    <a:ext uri="{9D8B030D-6E8A-4147-A177-3AD203B41FA5}">
                      <a16:colId xmlns:a16="http://schemas.microsoft.com/office/drawing/2014/main" val="20001"/>
                    </a:ext>
                  </a:extLst>
                </a:gridCol>
                <a:gridCol w="1568196">
                  <a:extLst>
                    <a:ext uri="{9D8B030D-6E8A-4147-A177-3AD203B41FA5}">
                      <a16:colId xmlns:a16="http://schemas.microsoft.com/office/drawing/2014/main" val="20002"/>
                    </a:ext>
                  </a:extLst>
                </a:gridCol>
                <a:gridCol w="1167759">
                  <a:extLst>
                    <a:ext uri="{9D8B030D-6E8A-4147-A177-3AD203B41FA5}">
                      <a16:colId xmlns:a16="http://schemas.microsoft.com/office/drawing/2014/main" val="20003"/>
                    </a:ext>
                  </a:extLst>
                </a:gridCol>
              </a:tblGrid>
              <a:tr h="261063">
                <a:tc>
                  <a:txBody>
                    <a:bodyPr/>
                    <a:lstStyle/>
                    <a:p>
                      <a:endParaRPr lang="it-IT" sz="1800" dirty="0">
                        <a:latin typeface="Calibri" panose="020F0502020204030204" pitchFamily="34" charset="0"/>
                        <a:cs typeface="Arial" panose="020B0604020202020204" pitchFamily="34" charset="0"/>
                      </a:endParaRPr>
                    </a:p>
                  </a:txBody>
                  <a:tcPr/>
                </a:tc>
                <a:tc>
                  <a:txBody>
                    <a:bodyPr/>
                    <a:lstStyle/>
                    <a:p>
                      <a:pPr algn="ctr"/>
                      <a:r>
                        <a:rPr lang="it-IT" sz="1800" dirty="0" smtClean="0">
                          <a:latin typeface="Calibri" panose="020F0502020204030204" pitchFamily="34" charset="0"/>
                        </a:rPr>
                        <a:t>Cu</a:t>
                      </a:r>
                      <a:endParaRPr lang="it-IT" sz="1800" dirty="0">
                        <a:solidFill>
                          <a:schemeClr val="tx1"/>
                        </a:solidFill>
                        <a:latin typeface="Calibri" panose="020F0502020204030204" pitchFamily="34" charset="0"/>
                        <a:cs typeface="Arial" panose="020B0604020202020204" pitchFamily="34" charset="0"/>
                      </a:endParaRPr>
                    </a:p>
                  </a:txBody>
                  <a:tcPr/>
                </a:tc>
                <a:tc>
                  <a:txBody>
                    <a:bodyPr/>
                    <a:lstStyle/>
                    <a:p>
                      <a:pPr algn="ctr"/>
                      <a:r>
                        <a:rPr lang="it-IT" sz="1800" b="1" kern="1200" dirty="0" smtClean="0">
                          <a:solidFill>
                            <a:schemeClr val="lt1"/>
                          </a:solidFill>
                          <a:latin typeface="Calibri" panose="020F0502020204030204" pitchFamily="34" charset="0"/>
                          <a:ea typeface="+mn-ea"/>
                          <a:cs typeface="+mn-cs"/>
                        </a:rPr>
                        <a:t>CNT</a:t>
                      </a:r>
                      <a:endParaRPr lang="it-IT" sz="1800" b="1" kern="1200" dirty="0">
                        <a:solidFill>
                          <a:schemeClr val="lt1"/>
                        </a:solidFill>
                        <a:latin typeface="Calibri" panose="020F0502020204030204" pitchFamily="34" charset="0"/>
                        <a:ea typeface="+mn-ea"/>
                        <a:cs typeface="+mn-cs"/>
                      </a:endParaRPr>
                    </a:p>
                  </a:txBody>
                  <a:tcPr/>
                </a:tc>
                <a:tc>
                  <a:txBody>
                    <a:bodyPr/>
                    <a:lstStyle/>
                    <a:p>
                      <a:pPr algn="ctr"/>
                      <a:r>
                        <a:rPr lang="it-IT" sz="1800" dirty="0" smtClean="0">
                          <a:latin typeface="Calibri" panose="020F0502020204030204" pitchFamily="34" charset="0"/>
                        </a:rPr>
                        <a:t> GNR</a:t>
                      </a:r>
                      <a:endParaRPr lang="it-IT" sz="1800" dirty="0">
                        <a:solidFill>
                          <a:schemeClr val="tx1"/>
                        </a:solidFill>
                        <a:latin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it-IT" sz="1800" baseline="0" dirty="0" err="1" smtClean="0">
                          <a:latin typeface="Calibri" panose="020F0502020204030204" pitchFamily="34" charset="0"/>
                        </a:rPr>
                        <a:t>Max</a:t>
                      </a:r>
                      <a:r>
                        <a:rPr lang="it-IT" sz="1800" baseline="0" dirty="0" smtClean="0">
                          <a:latin typeface="Calibri" panose="020F0502020204030204" pitchFamily="34" charset="0"/>
                        </a:rPr>
                        <a:t> </a:t>
                      </a:r>
                      <a:r>
                        <a:rPr lang="it-IT" sz="1800" baseline="0" dirty="0" err="1" smtClean="0">
                          <a:latin typeface="Calibri" panose="020F0502020204030204" pitchFamily="34" charset="0"/>
                        </a:rPr>
                        <a:t>current</a:t>
                      </a:r>
                      <a:r>
                        <a:rPr lang="it-IT" sz="1800" baseline="0" dirty="0" smtClean="0">
                          <a:latin typeface="Calibri" panose="020F0502020204030204" pitchFamily="34" charset="0"/>
                        </a:rPr>
                        <a:t> </a:t>
                      </a:r>
                      <a:r>
                        <a:rPr lang="it-IT" sz="1800" baseline="0" dirty="0" err="1" smtClean="0">
                          <a:latin typeface="Calibri" panose="020F0502020204030204" pitchFamily="34" charset="0"/>
                        </a:rPr>
                        <a:t>density</a:t>
                      </a:r>
                      <a:r>
                        <a:rPr lang="it-IT" sz="1800" baseline="0" dirty="0" smtClean="0">
                          <a:latin typeface="Calibri" panose="020F0502020204030204" pitchFamily="34" charset="0"/>
                        </a:rPr>
                        <a:t> [A/cm</a:t>
                      </a:r>
                      <a:r>
                        <a:rPr lang="it-IT" sz="1800" baseline="30000" dirty="0" smtClean="0">
                          <a:latin typeface="Calibri" panose="020F0502020204030204" pitchFamily="34" charset="0"/>
                        </a:rPr>
                        <a:t>2</a:t>
                      </a:r>
                      <a:r>
                        <a:rPr lang="it-IT" sz="1800" baseline="0" dirty="0" smtClean="0">
                          <a:latin typeface="Calibri" panose="020F0502020204030204" pitchFamily="34" charset="0"/>
                        </a:rPr>
                        <a:t>]</a:t>
                      </a:r>
                      <a:endParaRPr lang="it-IT" sz="1800" b="1" dirty="0">
                        <a:solidFill>
                          <a:schemeClr val="tx1"/>
                        </a:solidFill>
                        <a:latin typeface="Calibri" panose="020F050202020403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smtClean="0">
                          <a:latin typeface="Calibri" panose="020F0502020204030204" pitchFamily="34" charset="0"/>
                          <a:cs typeface="Arial" panose="020B0604020202020204" pitchFamily="34" charset="0"/>
                        </a:rPr>
                        <a:t>10</a:t>
                      </a:r>
                      <a:r>
                        <a:rPr lang="it-IT" sz="1800" baseline="30000" dirty="0" smtClean="0">
                          <a:latin typeface="Calibri" panose="020F0502020204030204" pitchFamily="34" charset="0"/>
                          <a:cs typeface="+mn-cs"/>
                        </a:rPr>
                        <a:t>7</a:t>
                      </a:r>
                      <a:endParaRPr lang="it-IT" sz="1800" dirty="0" smtClean="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&gt; 10</a:t>
                      </a:r>
                      <a:r>
                        <a:rPr lang="it-IT" sz="1800" baseline="30000" dirty="0" smtClean="0">
                          <a:latin typeface="Calibri" panose="020F0502020204030204" pitchFamily="34" charset="0"/>
                          <a:cs typeface="+mn-cs"/>
                        </a:rPr>
                        <a:t>9</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sz="1800" dirty="0" smtClean="0">
                          <a:latin typeface="Calibri" panose="020F0502020204030204" pitchFamily="34" charset="0"/>
                          <a:cs typeface="Arial" panose="020B0604020202020204" pitchFamily="34" charset="0"/>
                        </a:rPr>
                        <a:t>&gt;10</a:t>
                      </a:r>
                      <a:r>
                        <a:rPr lang="it-IT" sz="1800" baseline="30000" dirty="0" smtClean="0">
                          <a:latin typeface="Calibri" panose="020F0502020204030204" pitchFamily="34" charset="0"/>
                          <a:cs typeface="+mn-cs"/>
                        </a:rPr>
                        <a:t>8</a:t>
                      </a:r>
                      <a:endParaRPr lang="it-IT" sz="1800" dirty="0" smtClean="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it-IT" sz="1800" baseline="0" dirty="0" smtClean="0">
                          <a:latin typeface="Calibri" panose="020F0502020204030204" pitchFamily="34" charset="0"/>
                        </a:rPr>
                        <a:t>Thermal </a:t>
                      </a:r>
                      <a:r>
                        <a:rPr lang="it-IT" sz="1800" baseline="0" dirty="0" err="1" smtClean="0">
                          <a:latin typeface="Calibri" panose="020F0502020204030204" pitchFamily="34" charset="0"/>
                        </a:rPr>
                        <a:t>conductivity</a:t>
                      </a:r>
                      <a:r>
                        <a:rPr lang="it-IT" sz="1800" baseline="0" dirty="0" smtClean="0">
                          <a:latin typeface="Calibri" panose="020F0502020204030204" pitchFamily="34" charset="0"/>
                        </a:rPr>
                        <a:t> [kW/</a:t>
                      </a:r>
                      <a:r>
                        <a:rPr lang="it-IT" sz="1800" baseline="0" dirty="0" err="1" smtClean="0">
                          <a:latin typeface="Calibri" panose="020F0502020204030204" pitchFamily="34" charset="0"/>
                        </a:rPr>
                        <a:t>mK</a:t>
                      </a:r>
                      <a:r>
                        <a:rPr lang="it-IT" sz="1800" baseline="0" dirty="0" smtClean="0">
                          <a:latin typeface="Calibri" panose="020F0502020204030204" pitchFamily="34" charset="0"/>
                        </a:rPr>
                        <a:t>]</a:t>
                      </a:r>
                      <a:endParaRPr lang="it-IT" sz="1800" b="1" dirty="0">
                        <a:solidFill>
                          <a:schemeClr val="tx1"/>
                        </a:solidFill>
                        <a:latin typeface="Calibri" panose="020F050202020403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rPr>
                        <a:t>0.38</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1.7 </a:t>
                      </a:r>
                      <a:r>
                        <a:rPr lang="it-IT" sz="1800" dirty="0" smtClean="0">
                          <a:latin typeface="Calibri" panose="020F0502020204030204" pitchFamily="34" charset="0"/>
                          <a:cs typeface="Arial" panose="020B0604020202020204" pitchFamily="34" charset="0"/>
                          <a:sym typeface="Symbol" panose="05050102010706020507" pitchFamily="18" charset="2"/>
                        </a:rPr>
                        <a:t> 5.8</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rPr>
                        <a:t>3.0 </a:t>
                      </a:r>
                      <a:r>
                        <a:rPr lang="it-IT" sz="1800" dirty="0" smtClean="0">
                          <a:latin typeface="Calibri" panose="020F0502020204030204" pitchFamily="34" charset="0"/>
                          <a:cs typeface="Arial" panose="020B0604020202020204" pitchFamily="34" charset="0"/>
                        </a:rPr>
                        <a:t> </a:t>
                      </a:r>
                      <a:r>
                        <a:rPr lang="it-IT" sz="1800" dirty="0" smtClean="0">
                          <a:latin typeface="Calibri" panose="020F0502020204030204" pitchFamily="34" charset="0"/>
                          <a:cs typeface="Arial" panose="020B0604020202020204" pitchFamily="34" charset="0"/>
                          <a:sym typeface="Symbol" panose="05050102010706020507" pitchFamily="18" charset="2"/>
                        </a:rPr>
                        <a:t> 5.0</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3965">
                <a:tc>
                  <a:txBody>
                    <a:bodyPr/>
                    <a:lstStyle/>
                    <a:p>
                      <a:r>
                        <a:rPr lang="it-IT" sz="1800" baseline="0" dirty="0" err="1" smtClean="0">
                          <a:latin typeface="Calibri" panose="020F0502020204030204" pitchFamily="34" charset="0"/>
                        </a:rPr>
                        <a:t>Mean</a:t>
                      </a:r>
                      <a:r>
                        <a:rPr lang="it-IT" sz="1800" baseline="0" dirty="0" smtClean="0">
                          <a:latin typeface="Calibri" panose="020F0502020204030204" pitchFamily="34" charset="0"/>
                        </a:rPr>
                        <a:t> free </a:t>
                      </a:r>
                      <a:r>
                        <a:rPr lang="it-IT" sz="1800" baseline="0" dirty="0" err="1" smtClean="0">
                          <a:latin typeface="Calibri" panose="020F0502020204030204" pitchFamily="34" charset="0"/>
                        </a:rPr>
                        <a:t>path</a:t>
                      </a:r>
                      <a:r>
                        <a:rPr lang="it-IT" sz="1800" baseline="0" dirty="0" smtClean="0">
                          <a:latin typeface="Calibri" panose="020F0502020204030204" pitchFamily="34" charset="0"/>
                        </a:rPr>
                        <a:t> </a:t>
                      </a:r>
                      <a:r>
                        <a:rPr lang="it-IT" sz="1800" baseline="0" dirty="0" err="1" smtClean="0">
                          <a:latin typeface="Calibri" panose="020F0502020204030204" pitchFamily="34" charset="0"/>
                        </a:rPr>
                        <a:t>at</a:t>
                      </a:r>
                      <a:r>
                        <a:rPr lang="it-IT" sz="1800" baseline="0" dirty="0" smtClean="0">
                          <a:latin typeface="Calibri" panose="020F0502020204030204" pitchFamily="34" charset="0"/>
                        </a:rPr>
                        <a:t> 20 °C [nm]</a:t>
                      </a:r>
                      <a:endParaRPr lang="it-IT" sz="1800" b="1" dirty="0">
                        <a:solidFill>
                          <a:schemeClr val="tx1"/>
                        </a:solidFill>
                        <a:latin typeface="Calibri" panose="020F050202020403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40</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10</a:t>
                      </a:r>
                      <a:r>
                        <a:rPr lang="it-IT" sz="1800" baseline="30000" dirty="0" smtClean="0">
                          <a:latin typeface="Calibri" panose="020F0502020204030204" pitchFamily="34" charset="0"/>
                          <a:cs typeface="+mn-cs"/>
                        </a:rPr>
                        <a:t>3 </a:t>
                      </a:r>
                      <a:r>
                        <a:rPr lang="it-IT" sz="1800" dirty="0" smtClean="0">
                          <a:latin typeface="Calibri" panose="020F0502020204030204" pitchFamily="34" charset="0"/>
                          <a:cs typeface="Arial" panose="020B0604020202020204" pitchFamily="34" charset="0"/>
                          <a:sym typeface="Symbol" panose="05050102010706020507" pitchFamily="18" charset="2"/>
                        </a:rPr>
                        <a:t> 25x</a:t>
                      </a:r>
                      <a:r>
                        <a:rPr lang="it-IT" sz="1800" dirty="0" smtClean="0">
                          <a:latin typeface="Calibri" panose="020F0502020204030204" pitchFamily="34" charset="0"/>
                          <a:cs typeface="Arial" panose="020B0604020202020204" pitchFamily="34" charset="0"/>
                        </a:rPr>
                        <a:t>10</a:t>
                      </a:r>
                      <a:r>
                        <a:rPr lang="it-IT" sz="1800" baseline="30000" dirty="0" smtClean="0">
                          <a:latin typeface="Calibri" panose="020F0502020204030204" pitchFamily="34" charset="0"/>
                          <a:cs typeface="+mn-cs"/>
                        </a:rPr>
                        <a:t>3 </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 </a:t>
                      </a:r>
                      <a:r>
                        <a:rPr lang="it-IT" sz="1800" dirty="0" smtClean="0">
                          <a:latin typeface="Calibri" panose="020F0502020204030204" pitchFamily="34" charset="0"/>
                          <a:cs typeface="Arial" panose="020B0604020202020204" pitchFamily="34" charset="0"/>
                          <a:sym typeface="Symbol" panose="05050102010706020507" pitchFamily="18" charset="2"/>
                        </a:rPr>
                        <a:t> </a:t>
                      </a:r>
                      <a:r>
                        <a:rPr lang="it-IT" sz="1800" dirty="0" smtClean="0">
                          <a:latin typeface="Calibri" panose="020F0502020204030204" pitchFamily="34" charset="0"/>
                          <a:cs typeface="Arial" panose="020B0604020202020204" pitchFamily="34" charset="0"/>
                        </a:rPr>
                        <a:t>10</a:t>
                      </a:r>
                      <a:r>
                        <a:rPr lang="it-IT" sz="1800" baseline="30000" dirty="0" smtClean="0">
                          <a:latin typeface="Calibri" panose="020F0502020204030204" pitchFamily="34" charset="0"/>
                          <a:cs typeface="+mn-cs"/>
                        </a:rPr>
                        <a:t>3</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it-IT" sz="1800" dirty="0" smtClean="0">
                          <a:latin typeface="Calibri" panose="020F0502020204030204" pitchFamily="34" charset="0"/>
                        </a:rPr>
                        <a:t>Temperature </a:t>
                      </a:r>
                      <a:r>
                        <a:rPr lang="it-IT" sz="1800" dirty="0" err="1" smtClean="0">
                          <a:latin typeface="Calibri" panose="020F0502020204030204" pitchFamily="34" charset="0"/>
                        </a:rPr>
                        <a:t>coefficient</a:t>
                      </a:r>
                      <a:r>
                        <a:rPr lang="it-IT" sz="1800" dirty="0" smtClean="0">
                          <a:latin typeface="Calibri" panose="020F0502020204030204" pitchFamily="34" charset="0"/>
                        </a:rPr>
                        <a:t> of the </a:t>
                      </a:r>
                      <a:r>
                        <a:rPr lang="it-IT" sz="1800" dirty="0" err="1" smtClean="0">
                          <a:latin typeface="Calibri" panose="020F0502020204030204" pitchFamily="34" charset="0"/>
                        </a:rPr>
                        <a:t>resistance</a:t>
                      </a:r>
                      <a:r>
                        <a:rPr lang="it-IT" sz="1800" dirty="0" smtClean="0">
                          <a:latin typeface="Calibri" panose="020F0502020204030204" pitchFamily="34" charset="0"/>
                        </a:rPr>
                        <a:t> [</a:t>
                      </a:r>
                      <a:r>
                        <a:rPr lang="it-IT" sz="1800" dirty="0" smtClean="0">
                          <a:latin typeface="Calibri" panose="020F0502020204030204" pitchFamily="34" charset="0"/>
                          <a:cs typeface="Arial" panose="020B0604020202020204" pitchFamily="34" charset="0"/>
                        </a:rPr>
                        <a:t>10</a:t>
                      </a:r>
                      <a:r>
                        <a:rPr lang="it-IT" sz="1800" baseline="30000" dirty="0" smtClean="0">
                          <a:latin typeface="Calibri" panose="020F0502020204030204" pitchFamily="34" charset="0"/>
                          <a:cs typeface="+mn-cs"/>
                        </a:rPr>
                        <a:t>-3</a:t>
                      </a:r>
                      <a:r>
                        <a:rPr lang="it-IT" sz="1800" dirty="0" smtClean="0">
                          <a:latin typeface="Calibri" panose="020F0502020204030204" pitchFamily="34" charset="0"/>
                          <a:cs typeface="Arial" panose="020B0604020202020204" pitchFamily="34" charset="0"/>
                        </a:rPr>
                        <a:t>K</a:t>
                      </a:r>
                      <a:r>
                        <a:rPr lang="it-IT" sz="1800" baseline="30000" dirty="0" smtClean="0">
                          <a:latin typeface="Calibri" panose="020F0502020204030204" pitchFamily="34" charset="0"/>
                          <a:cs typeface="+mn-cs"/>
                        </a:rPr>
                        <a:t>-1]</a:t>
                      </a:r>
                      <a:endParaRPr lang="it-IT" sz="1800" b="1" dirty="0">
                        <a:solidFill>
                          <a:schemeClr val="tx1"/>
                        </a:solidFill>
                        <a:latin typeface="Calibri" panose="020F050202020403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4</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-1.37 </a:t>
                      </a:r>
                      <a:r>
                        <a:rPr lang="it-IT" sz="1800" dirty="0" smtClean="0">
                          <a:latin typeface="Calibri" panose="020F0502020204030204" pitchFamily="34" charset="0"/>
                          <a:cs typeface="Arial" panose="020B0604020202020204" pitchFamily="34" charset="0"/>
                          <a:sym typeface="Symbol" panose="05050102010706020507" pitchFamily="18" charset="2"/>
                        </a:rPr>
                        <a:t> 1.1</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rPr>
                        <a:t>- 1.47</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it-IT" sz="1800" b="0" dirty="0" smtClean="0">
                          <a:solidFill>
                            <a:schemeClr val="dk1"/>
                          </a:solidFill>
                          <a:latin typeface="Calibri" panose="020F0502020204030204" pitchFamily="34" charset="0"/>
                          <a:cs typeface="+mn-cs"/>
                        </a:rPr>
                        <a:t>Tensile</a:t>
                      </a:r>
                      <a:r>
                        <a:rPr lang="it-IT" sz="1800" b="0" baseline="0" dirty="0" smtClean="0">
                          <a:solidFill>
                            <a:schemeClr val="dk1"/>
                          </a:solidFill>
                          <a:latin typeface="Calibri" panose="020F0502020204030204" pitchFamily="34" charset="0"/>
                          <a:cs typeface="+mn-cs"/>
                        </a:rPr>
                        <a:t> </a:t>
                      </a:r>
                      <a:r>
                        <a:rPr lang="it-IT" sz="1800" b="0" baseline="0" dirty="0" err="1" smtClean="0">
                          <a:solidFill>
                            <a:schemeClr val="dk1"/>
                          </a:solidFill>
                          <a:latin typeface="Calibri" panose="020F0502020204030204" pitchFamily="34" charset="0"/>
                          <a:cs typeface="+mn-cs"/>
                        </a:rPr>
                        <a:t>strength</a:t>
                      </a:r>
                      <a:r>
                        <a:rPr lang="it-IT" sz="1800" b="0" baseline="0" dirty="0" smtClean="0">
                          <a:solidFill>
                            <a:schemeClr val="dk1"/>
                          </a:solidFill>
                          <a:latin typeface="Calibri" panose="020F0502020204030204" pitchFamily="34" charset="0"/>
                          <a:cs typeface="+mn-cs"/>
                        </a:rPr>
                        <a:t> [</a:t>
                      </a:r>
                      <a:r>
                        <a:rPr lang="it-IT" sz="1800" b="0" baseline="0" dirty="0" err="1" smtClean="0">
                          <a:solidFill>
                            <a:schemeClr val="dk1"/>
                          </a:solidFill>
                          <a:latin typeface="Calibri" panose="020F0502020204030204" pitchFamily="34" charset="0"/>
                          <a:cs typeface="+mn-cs"/>
                        </a:rPr>
                        <a:t>GPa</a:t>
                      </a:r>
                      <a:r>
                        <a:rPr lang="it-IT" sz="1800" b="0" baseline="0" dirty="0" smtClean="0">
                          <a:solidFill>
                            <a:schemeClr val="dk1"/>
                          </a:solidFill>
                          <a:latin typeface="Calibri" panose="020F0502020204030204" pitchFamily="34" charset="0"/>
                          <a:cs typeface="+mn-cs"/>
                        </a:rPr>
                        <a:t>]</a:t>
                      </a:r>
                      <a:endParaRPr lang="it-IT" sz="1800" b="1" dirty="0">
                        <a:solidFill>
                          <a:schemeClr val="tx1"/>
                        </a:solidFill>
                        <a:latin typeface="Calibri" panose="020F050202020403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rPr>
                        <a:t>0.22</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11 </a:t>
                      </a:r>
                      <a:r>
                        <a:rPr lang="it-IT" sz="1800" dirty="0" smtClean="0">
                          <a:latin typeface="Calibri" panose="020F0502020204030204" pitchFamily="34" charset="0"/>
                          <a:cs typeface="Arial" panose="020B0604020202020204" pitchFamily="34" charset="0"/>
                          <a:sym typeface="Symbol" panose="05050102010706020507" pitchFamily="18" charset="2"/>
                        </a:rPr>
                        <a:t> 63</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latin typeface="Calibri" panose="020F0502020204030204" pitchFamily="34" charset="0"/>
                          <a:cs typeface="Arial" panose="020B0604020202020204" pitchFamily="34" charset="0"/>
                        </a:rPr>
                        <a:t>---</a:t>
                      </a:r>
                      <a:endParaRPr lang="it-IT" sz="1800" dirty="0">
                        <a:latin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Rectangle 1026"/>
          <p:cNvSpPr txBox="1">
            <a:spLocks noChangeArrowheads="1"/>
          </p:cNvSpPr>
          <p:nvPr/>
        </p:nvSpPr>
        <p:spPr bwMode="auto">
          <a:xfrm>
            <a:off x="3810000" y="0"/>
            <a:ext cx="1828800" cy="495300"/>
          </a:xfrm>
          <a:prstGeom prst="rect">
            <a:avLst/>
          </a:prstGeom>
          <a:noFill/>
          <a:ln>
            <a:miter lim="800000"/>
            <a:headEnd/>
            <a:tailEnd/>
          </a:ln>
        </p:spPr>
        <p:txBody>
          <a:bodyPr/>
          <a:lstStyle/>
          <a:p>
            <a:pPr>
              <a:defRPr/>
            </a:pPr>
            <a:r>
              <a:rPr lang="it-IT" sz="2400" b="1" kern="0" dirty="0" smtClean="0">
                <a:solidFill>
                  <a:srgbClr val="FFFF00"/>
                </a:solidFill>
                <a:latin typeface="Calibri" pitchFamily="34" charset="0"/>
                <a:ea typeface="+mj-ea"/>
                <a:cs typeface="+mj-cs"/>
              </a:rPr>
              <a:t>Graphene</a:t>
            </a:r>
            <a:endParaRPr lang="it-IT" sz="2400" b="1" kern="0" dirty="0">
              <a:solidFill>
                <a:srgbClr val="FFFF00"/>
              </a:solidFill>
              <a:latin typeface="Calibri" pitchFamily="34" charset="0"/>
              <a:ea typeface="+mj-ea"/>
              <a:cs typeface="+mj-cs"/>
            </a:endParaRPr>
          </a:p>
        </p:txBody>
      </p:sp>
      <p:pic>
        <p:nvPicPr>
          <p:cNvPr id="10" name="Immagine 9" descr="Graphe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87" y="568632"/>
            <a:ext cx="5615162" cy="3019571"/>
          </a:xfrm>
          <a:prstGeom prst="rect">
            <a:avLst/>
          </a:prstGeom>
        </p:spPr>
      </p:pic>
      <p:sp>
        <p:nvSpPr>
          <p:cNvPr id="13" name="Text Box 3"/>
          <p:cNvSpPr txBox="1">
            <a:spLocks noChangeArrowheads="1"/>
          </p:cNvSpPr>
          <p:nvPr/>
        </p:nvSpPr>
        <p:spPr bwMode="auto">
          <a:xfrm>
            <a:off x="253987" y="598597"/>
            <a:ext cx="686322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it-IT" sz="2000" b="1" dirty="0" err="1" smtClean="0">
                <a:solidFill>
                  <a:srgbClr val="FF8000"/>
                </a:solidFill>
                <a:latin typeface="Calibri" panose="020F0502020204030204" pitchFamily="34" charset="0"/>
              </a:rPr>
              <a:t>Outstanding</a:t>
            </a:r>
            <a:r>
              <a:rPr lang="fr-FR" altLang="it-IT" sz="2000" b="1" dirty="0" smtClean="0">
                <a:solidFill>
                  <a:srgbClr val="FF8000"/>
                </a:solidFill>
                <a:latin typeface="Calibri" panose="020F0502020204030204" pitchFamily="34" charset="0"/>
              </a:rPr>
              <a:t> </a:t>
            </a:r>
            <a:r>
              <a:rPr lang="fr-FR" altLang="it-IT" sz="2000" b="1" dirty="0" err="1" smtClean="0">
                <a:solidFill>
                  <a:srgbClr val="FF8000"/>
                </a:solidFill>
                <a:latin typeface="Calibri" panose="020F0502020204030204" pitchFamily="34" charset="0"/>
              </a:rPr>
              <a:t>electrical</a:t>
            </a:r>
            <a:r>
              <a:rPr lang="fr-FR" altLang="it-IT" sz="2000" b="1" dirty="0" smtClean="0">
                <a:solidFill>
                  <a:srgbClr val="FF8000"/>
                </a:solidFill>
                <a:latin typeface="Calibri" panose="020F0502020204030204" pitchFamily="34" charset="0"/>
              </a:rPr>
              <a:t>, thermal and </a:t>
            </a:r>
            <a:r>
              <a:rPr lang="fr-FR" altLang="it-IT" sz="2000" b="1" dirty="0" err="1" smtClean="0">
                <a:solidFill>
                  <a:srgbClr val="FF8000"/>
                </a:solidFill>
                <a:latin typeface="Calibri" panose="020F0502020204030204" pitchFamily="34" charset="0"/>
              </a:rPr>
              <a:t>mechanical</a:t>
            </a:r>
            <a:r>
              <a:rPr lang="fr-FR" altLang="it-IT" sz="2000" b="1" dirty="0" smtClean="0">
                <a:solidFill>
                  <a:srgbClr val="FF8000"/>
                </a:solidFill>
                <a:latin typeface="Calibri" panose="020F0502020204030204" pitchFamily="34" charset="0"/>
              </a:rPr>
              <a:t> </a:t>
            </a:r>
            <a:r>
              <a:rPr lang="fr-FR" altLang="it-IT" sz="2000" b="1" dirty="0" err="1" smtClean="0">
                <a:solidFill>
                  <a:srgbClr val="FF8000"/>
                </a:solidFill>
                <a:latin typeface="Calibri" panose="020F0502020204030204" pitchFamily="34" charset="0"/>
              </a:rPr>
              <a:t>properties</a:t>
            </a:r>
            <a:r>
              <a:rPr lang="fr-FR" altLang="it-IT" sz="2000" b="1" dirty="0" smtClean="0">
                <a:solidFill>
                  <a:srgbClr val="FF8000"/>
                </a:solidFill>
                <a:latin typeface="Calibri" panose="020F0502020204030204" pitchFamily="34" charset="0"/>
              </a:rPr>
              <a:t>:</a:t>
            </a:r>
            <a:endParaRPr lang="fr-FR" altLang="it-IT" sz="2000" b="1" dirty="0">
              <a:solidFill>
                <a:srgbClr val="FF8000"/>
              </a:solidFill>
              <a:latin typeface="Calibri" panose="020F0502020204030204" pitchFamily="34" charset="0"/>
            </a:endParaRPr>
          </a:p>
        </p:txBody>
      </p:sp>
      <p:pic>
        <p:nvPicPr>
          <p:cNvPr id="2" name="Immagine 1"/>
          <p:cNvPicPr>
            <a:picLocks noChangeAspect="1"/>
          </p:cNvPicPr>
          <p:nvPr/>
        </p:nvPicPr>
        <p:blipFill>
          <a:blip r:embed="rId3"/>
          <a:stretch>
            <a:fillRect/>
          </a:stretch>
        </p:blipFill>
        <p:spPr>
          <a:xfrm>
            <a:off x="377506" y="1292786"/>
            <a:ext cx="2356895" cy="785632"/>
          </a:xfrm>
          <a:prstGeom prst="rect">
            <a:avLst/>
          </a:prstGeom>
        </p:spPr>
      </p:pic>
      <p:pic>
        <p:nvPicPr>
          <p:cNvPr id="3" name="Immagine 2"/>
          <p:cNvPicPr>
            <a:picLocks noChangeAspect="1"/>
          </p:cNvPicPr>
          <p:nvPr/>
        </p:nvPicPr>
        <p:blipFill>
          <a:blip r:embed="rId4"/>
          <a:stretch>
            <a:fillRect/>
          </a:stretch>
        </p:blipFill>
        <p:spPr>
          <a:xfrm>
            <a:off x="5562600" y="1185310"/>
            <a:ext cx="3286792" cy="2465094"/>
          </a:xfrm>
          <a:prstGeom prst="rect">
            <a:avLst/>
          </a:prstGeom>
        </p:spPr>
      </p:pic>
      <p:pic>
        <p:nvPicPr>
          <p:cNvPr id="9" name="Immagin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48200" y="5147302"/>
            <a:ext cx="4400948" cy="1670166"/>
          </a:xfrm>
          <a:prstGeom prst="rect">
            <a:avLst/>
          </a:prstGeom>
        </p:spPr>
      </p:pic>
    </p:spTree>
    <p:extLst>
      <p:ext uri="{BB962C8B-B14F-4D97-AF65-F5344CB8AC3E}">
        <p14:creationId xmlns:p14="http://schemas.microsoft.com/office/powerpoint/2010/main" val="445056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TM10001114[[fn=Raccolta]]</Template>
  <TotalTime>16590</TotalTime>
  <Words>1459</Words>
  <Application>Microsoft Office PowerPoint</Application>
  <PresentationFormat>Presentazione su schermo (4:3)</PresentationFormat>
  <Paragraphs>219</Paragraphs>
  <Slides>31</Slides>
  <Notes>5</Notes>
  <HiddenSlides>0</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1</vt:i4>
      </vt:variant>
      <vt:variant>
        <vt:lpstr>Titoli diapositive</vt:lpstr>
      </vt:variant>
      <vt:variant>
        <vt:i4>31</vt:i4>
      </vt:variant>
    </vt:vector>
  </HeadingPairs>
  <TitlesOfParts>
    <vt:vector size="47" baseType="lpstr">
      <vt:lpstr>MS PGothic</vt:lpstr>
      <vt:lpstr>MS PGothic</vt:lpstr>
      <vt:lpstr>SimSun</vt:lpstr>
      <vt:lpstr>Arial</vt:lpstr>
      <vt:lpstr>Calibri</vt:lpstr>
      <vt:lpstr>DejaVu Sans</vt:lpstr>
      <vt:lpstr>Garamond</vt:lpstr>
      <vt:lpstr>Gill Sans MT</vt:lpstr>
      <vt:lpstr>Mangal</vt:lpstr>
      <vt:lpstr>新細明體</vt:lpstr>
      <vt:lpstr>Symbol</vt:lpstr>
      <vt:lpstr>Tahoma</vt:lpstr>
      <vt:lpstr>Times New Roman</vt:lpstr>
      <vt:lpstr>Wingdings</vt:lpstr>
      <vt:lpstr>Gallery</vt:lpstr>
      <vt:lpstr>Equation</vt:lpstr>
      <vt:lpstr>Nanotechnologies and their applications </vt:lpstr>
      <vt:lpstr>Presentazione standard di PowerPoint</vt:lpstr>
      <vt:lpstr>Presentazione standard di PowerPoint</vt:lpstr>
      <vt:lpstr>Presentazione standard di PowerPoint</vt:lpstr>
      <vt:lpstr>Presentazione standard di PowerPoint</vt:lpstr>
      <vt:lpstr>Carbon Family</vt:lpstr>
      <vt:lpstr>Why Carbon Nanotubes? </vt:lpstr>
      <vt:lpstr>Presentazione standard di PowerPoint</vt:lpstr>
      <vt:lpstr>Presentazione standard di PowerPoint</vt:lpstr>
      <vt:lpstr>Presentazione standard di PowerPoint</vt:lpstr>
      <vt:lpstr>APPLICATIONS</vt:lpstr>
      <vt:lpstr>ELECTROMAGNETIC SHIELDING</vt:lpstr>
      <vt:lpstr>Presentazione standard di PowerPoint</vt:lpstr>
      <vt:lpstr>Presentazione standard di PowerPoint</vt:lpstr>
      <vt:lpstr>Presentazione standard di PowerPoint</vt:lpstr>
      <vt:lpstr>Presentazione standard di PowerPoint</vt:lpstr>
      <vt:lpstr>Presentazione standard di PowerPoint</vt:lpstr>
      <vt:lpstr>APPLICATIONS</vt:lpstr>
      <vt:lpstr>Presentazione standard di PowerPoint</vt:lpstr>
      <vt:lpstr>Presentazione standard di PowerPoint</vt:lpstr>
      <vt:lpstr>APPLICATIONS</vt:lpstr>
      <vt:lpstr>Presentazione standard di PowerPoint</vt:lpstr>
      <vt:lpstr>Presentazione standard di PowerPoint</vt:lpstr>
      <vt:lpstr>APPLICATIONS</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Materiali compositi nano strutturati - Sintesi di nanotubi in carbonio e caratterizzazione dei relativi compositi a matrice epossidica.</dc:title>
  <dc:creator>Laura</dc:creator>
  <cp:lastModifiedBy>Silvia Bistarelli</cp:lastModifiedBy>
  <cp:revision>428</cp:revision>
  <cp:lastPrinted>2013-02-25T23:44:05Z</cp:lastPrinted>
  <dcterms:created xsi:type="dcterms:W3CDTF">2009-12-29T18:48:53Z</dcterms:created>
  <dcterms:modified xsi:type="dcterms:W3CDTF">2017-05-12T06:44:15Z</dcterms:modified>
</cp:coreProperties>
</file>