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6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8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4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1546-5DCA-8A44-8DE6-618A61F3DE75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8E30-7E24-0246-88DE-7BD119AB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dico.cern.ch/event/558930/" TargetMode="External"/><Relationship Id="rId3" Type="http://schemas.openxmlformats.org/officeDocument/2006/relationships/hyperlink" Target="https://indico.cern.ch/event/613951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nda.infn.it/conferenceDisplay.py?confId=12289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558930/contributions/2433801/attachments/1414191/2164585/ATLAS_2017_AW.pdf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558930/contributions/2455277/attachments/1413780/2163551/Inst.Commitments_AW_2017.02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558930/contributions/2455277/attachments/1413780/2163551/Inst.Commitments_AW_2017.02.pdf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558930/contributions/2455277/attachments/1413780/2163551/Inst.Commitments_AW_2017.02.pdf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558930/contributions/2433801/attachments/1414191/2164585/ATLAS_2017_AW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 ATLAS IT &amp; CB al CERN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F. Conventi, V. </a:t>
            </a:r>
            <a:r>
              <a:rPr lang="en-US" dirty="0" err="1" smtClean="0"/>
              <a:t>Izzo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589" y="5638800"/>
            <a:ext cx="644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Atlas Week: </a:t>
            </a:r>
            <a:r>
              <a:rPr lang="en-US" dirty="0" smtClean="0">
                <a:hlinkClick r:id="rId2"/>
              </a:rPr>
              <a:t>https://indico.cern.ch/event/558930/</a:t>
            </a:r>
            <a:endParaRPr lang="en-US" dirty="0" smtClean="0"/>
          </a:p>
          <a:p>
            <a:r>
              <a:rPr lang="en-US" dirty="0" smtClean="0"/>
              <a:t>Atlas-IT meeting: </a:t>
            </a:r>
            <a:r>
              <a:rPr lang="en-US" dirty="0" smtClean="0">
                <a:hlinkClick r:id="rId3"/>
              </a:rPr>
              <a:t>https://indico.cern.ch/event/613951/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4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0" y="927946"/>
            <a:ext cx="7948636" cy="537962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2" y="7715"/>
            <a:ext cx="9101308" cy="7713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III) Work in CP (Combined </a:t>
            </a:r>
            <a:r>
              <a:rPr lang="en-US" sz="3200" dirty="0"/>
              <a:t>P</a:t>
            </a:r>
            <a:r>
              <a:rPr lang="en-US" sz="3200" dirty="0" smtClean="0"/>
              <a:t>erformance) groups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37587" y="1312638"/>
            <a:ext cx="7737847" cy="1003154"/>
          </a:xfrm>
          <a:prstGeom prst="ellipse">
            <a:avLst/>
          </a:prstGeom>
          <a:noFill/>
          <a:ln w="38100" cmpd="sng">
            <a:solidFill>
              <a:srgbClr val="C1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373" y="6296484"/>
            <a:ext cx="877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Physics </a:t>
            </a:r>
            <a:r>
              <a:rPr lang="en-US" dirty="0" err="1" smtClean="0"/>
              <a:t>Modelling</a:t>
            </a:r>
            <a:r>
              <a:rPr lang="en-US" dirty="0" smtClean="0"/>
              <a:t> Group (</a:t>
            </a:r>
            <a:r>
              <a:rPr lang="en-US" dirty="0" smtClean="0">
                <a:solidFill>
                  <a:srgbClr val="FF0000"/>
                </a:solidFill>
              </a:rPr>
              <a:t>PMG</a:t>
            </a:r>
            <a:r>
              <a:rPr lang="en-US" dirty="0" smtClean="0"/>
              <a:t>):</a:t>
            </a:r>
            <a:r>
              <a:rPr lang="en-US" sz="1400" dirty="0" smtClean="0"/>
              <a:t>https://</a:t>
            </a:r>
            <a:r>
              <a:rPr lang="en-US" sz="1400" dirty="0" err="1" smtClean="0"/>
              <a:t>twiki.cern.ch</a:t>
            </a:r>
            <a:r>
              <a:rPr lang="en-US" sz="1400" dirty="0" smtClean="0"/>
              <a:t>/</a:t>
            </a:r>
            <a:r>
              <a:rPr lang="en-US" sz="1400" dirty="0" err="1" smtClean="0"/>
              <a:t>twiki</a:t>
            </a:r>
            <a:r>
              <a:rPr lang="en-US" sz="1400" dirty="0" smtClean="0"/>
              <a:t>/bin/view/</a:t>
            </a:r>
            <a:r>
              <a:rPr lang="en-US" sz="1400" dirty="0" err="1" smtClean="0"/>
              <a:t>AtlasProtected</a:t>
            </a:r>
            <a:r>
              <a:rPr lang="en-US" sz="1400" dirty="0" smtClean="0"/>
              <a:t>/</a:t>
            </a:r>
            <a:r>
              <a:rPr lang="en-US" sz="1400" dirty="0" err="1" smtClean="0"/>
              <a:t>PhysicsModellingGroup</a:t>
            </a:r>
            <a:r>
              <a:rPr lang="en-US" sz="1400" dirty="0" smtClean="0"/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436673" y="4524865"/>
            <a:ext cx="3714167" cy="0"/>
          </a:xfrm>
          <a:prstGeom prst="line">
            <a:avLst/>
          </a:prstGeom>
          <a:ln>
            <a:solidFill>
              <a:srgbClr val="C1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44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28600" y="1055058"/>
            <a:ext cx="8686800" cy="3855615"/>
          </a:xfrm>
          <a:custGeom>
            <a:avLst/>
            <a:gdLst>
              <a:gd name="connsiteX0" fmla="*/ 0 w 4953000"/>
              <a:gd name="connsiteY0" fmla="*/ 0 h 5181600"/>
              <a:gd name="connsiteX1" fmla="*/ 4953000 w 4953000"/>
              <a:gd name="connsiteY1" fmla="*/ 0 h 5181600"/>
              <a:gd name="connsiteX2" fmla="*/ 4953000 w 4953000"/>
              <a:gd name="connsiteY2" fmla="*/ 5181600 h 5181600"/>
              <a:gd name="connsiteX3" fmla="*/ 0 w 4953000"/>
              <a:gd name="connsiteY3" fmla="*/ 5181600 h 5181600"/>
              <a:gd name="connsiteX4" fmla="*/ 0 w 4953000"/>
              <a:gd name="connsiteY4" fmla="*/ 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0" h="5181600">
                <a:moveTo>
                  <a:pt x="0" y="0"/>
                </a:moveTo>
                <a:lnTo>
                  <a:pt x="4953000" y="0"/>
                </a:lnTo>
                <a:lnTo>
                  <a:pt x="4953000" y="5181600"/>
                </a:lnTo>
                <a:lnTo>
                  <a:pt x="0" y="518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CNS1 – 6/7 Febbraio: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Presentazione di tutti i progetti di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Fase2.</a:t>
            </a:r>
          </a:p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Iniziata discussione su come organizzare il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referaggio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common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items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 etc.</a:t>
            </a:r>
            <a:endParaRPr lang="it-IT" sz="20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Management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INFN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vuole vedere la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money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matrix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prima dell’ RRB di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Aprile</a:t>
            </a:r>
            <a:endParaRPr lang="it-IT" sz="20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Prossimo appuntamento: 22-23 marzo</a:t>
            </a:r>
          </a:p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it-IT" sz="2000" dirty="0" smtClean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Consultazione </a:t>
            </a:r>
            <a:r>
              <a:rPr lang="it-IT" sz="2000" dirty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per </a:t>
            </a:r>
            <a:r>
              <a:rPr lang="it-IT" sz="2000" dirty="0" smtClean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l’elezione </a:t>
            </a:r>
            <a:r>
              <a:rPr lang="it-IT" sz="2000" dirty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del </a:t>
            </a:r>
            <a:r>
              <a:rPr lang="it-IT" sz="2000" b="1" dirty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Responsabile </a:t>
            </a:r>
            <a:r>
              <a:rPr lang="it-IT" sz="2000" b="1" dirty="0" smtClean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Nazionale</a:t>
            </a:r>
            <a:r>
              <a:rPr lang="it-IT" sz="2000" dirty="0" smtClean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, biennio </a:t>
            </a:r>
            <a:r>
              <a:rPr lang="it-IT" sz="2000" dirty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2017-</a:t>
            </a:r>
            <a:r>
              <a:rPr lang="it-IT" sz="2000" dirty="0" smtClean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2019</a:t>
            </a:r>
          </a:p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it-IT" sz="2000" dirty="0" smtClean="0">
              <a:solidFill>
                <a:schemeClr val="tx2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Proposta di revisione del </a:t>
            </a:r>
            <a:r>
              <a:rPr lang="it-IT" sz="2000" b="1" dirty="0" smtClean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Regolamento</a:t>
            </a:r>
            <a:r>
              <a:rPr lang="it-IT" sz="2000" dirty="0" smtClean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: update attività, nuovi istituti (Trento)..</a:t>
            </a:r>
            <a:endParaRPr lang="it-IT" sz="2000" dirty="0">
              <a:solidFill>
                <a:schemeClr val="tx2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defRPr/>
            </a:pPr>
            <a:endParaRPr lang="it-IT" sz="2000" dirty="0" smtClean="0">
              <a:solidFill>
                <a:schemeClr val="tx2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IFAE 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2017: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Scadenza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abstract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al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momento) il 12 marzo prossimo</a:t>
            </a:r>
          </a:p>
          <a:p>
            <a:pPr marL="342882" lvl="1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u="sng" dirty="0">
                <a:hlinkClick r:id="rId2"/>
              </a:rPr>
              <a:t>https://agenda.infn.it/conferenceDisplay.py?confId=12289</a:t>
            </a:r>
            <a:endParaRPr lang="en-US" dirty="0"/>
          </a:p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it-IT" sz="20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882" indent="-342882" defTabSz="914353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defRPr/>
            </a:pPr>
            <a:endParaRPr lang="it-IT" sz="2000" dirty="0">
              <a:solidFill>
                <a:schemeClr val="tx2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Rectangle 1036"/>
          <p:cNvSpPr txBox="1">
            <a:spLocks noChangeArrowheads="1"/>
          </p:cNvSpPr>
          <p:nvPr/>
        </p:nvSpPr>
        <p:spPr bwMode="auto">
          <a:xfrm>
            <a:off x="1656037" y="26322"/>
            <a:ext cx="7092676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ctr" defTabSz="9143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kern="0" dirty="0" smtClean="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News ATLAS Italia</a:t>
            </a:r>
          </a:p>
        </p:txBody>
      </p:sp>
      <p:grpSp>
        <p:nvGrpSpPr>
          <p:cNvPr id="6" name="Gruppo 10"/>
          <p:cNvGrpSpPr/>
          <p:nvPr/>
        </p:nvGrpSpPr>
        <p:grpSpPr>
          <a:xfrm>
            <a:off x="179389" y="188913"/>
            <a:ext cx="1132819" cy="891034"/>
            <a:chOff x="179389" y="188913"/>
            <a:chExt cx="1132819" cy="891034"/>
          </a:xfrm>
        </p:grpSpPr>
        <p:sp>
          <p:nvSpPr>
            <p:cNvPr id="7" name="Rectangle 1028"/>
            <p:cNvSpPr>
              <a:spLocks noChangeArrowheads="1"/>
            </p:cNvSpPr>
            <p:nvPr/>
          </p:nvSpPr>
          <p:spPr bwMode="auto">
            <a:xfrm>
              <a:off x="179389" y="188913"/>
              <a:ext cx="863600" cy="576262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>
              <a:prstTxWarp prst="textNoShape">
                <a:avLst/>
              </a:prstTxWarp>
            </a:bodyPr>
            <a:lstStyle/>
            <a:p>
              <a:pPr defTabSz="914353"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1032"/>
            <p:cNvSpPr>
              <a:spLocks noChangeArrowheads="1"/>
            </p:cNvSpPr>
            <p:nvPr/>
          </p:nvSpPr>
          <p:spPr bwMode="auto">
            <a:xfrm>
              <a:off x="303182" y="351730"/>
              <a:ext cx="863600" cy="576263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>
              <a:prstTxWarp prst="textNoShape">
                <a:avLst/>
              </a:prstTxWarp>
            </a:bodyPr>
            <a:lstStyle/>
            <a:p>
              <a:pPr defTabSz="914353"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1033"/>
            <p:cNvSpPr>
              <a:spLocks noChangeArrowheads="1"/>
            </p:cNvSpPr>
            <p:nvPr/>
          </p:nvSpPr>
          <p:spPr bwMode="auto">
            <a:xfrm>
              <a:off x="448608" y="503684"/>
              <a:ext cx="863600" cy="576263"/>
            </a:xfrm>
            <a:prstGeom prst="rect">
              <a:avLst/>
            </a:prstGeom>
            <a:solidFill>
              <a:srgbClr val="BBE0E3"/>
            </a:solidFill>
            <a:ln w="317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>
              <a:prstTxWarp prst="textNoShape">
                <a:avLst/>
              </a:prstTxWarp>
            </a:bodyPr>
            <a:lstStyle/>
            <a:p>
              <a:pPr defTabSz="914353"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Line 1031"/>
          <p:cNvSpPr>
            <a:spLocks noChangeShapeType="1"/>
          </p:cNvSpPr>
          <p:nvPr/>
        </p:nvSpPr>
        <p:spPr bwMode="auto">
          <a:xfrm>
            <a:off x="1656037" y="796755"/>
            <a:ext cx="7487963" cy="0"/>
          </a:xfrm>
          <a:prstGeom prst="line">
            <a:avLst/>
          </a:prstGeom>
          <a:noFill/>
          <a:ln w="76200">
            <a:solidFill>
              <a:srgbClr val="CCCCFF"/>
            </a:solidFill>
            <a:round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defTabSz="914353"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2387"/>
            <a:ext cx="9144000" cy="16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3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2" y="39731"/>
            <a:ext cx="9101308" cy="7713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Slides from: </a:t>
            </a:r>
            <a:r>
              <a:rPr lang="en-US" sz="3200" dirty="0" smtClean="0">
                <a:hlinkClick r:id="rId2"/>
              </a:rPr>
              <a:t>New Management plans </a:t>
            </a:r>
            <a:r>
              <a:rPr lang="en-US" sz="3200" dirty="0" smtClean="0"/>
              <a:t>(K. Jacobs)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1" y="977810"/>
            <a:ext cx="7532393" cy="51501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0373" y="1355325"/>
            <a:ext cx="2049196" cy="0"/>
          </a:xfrm>
          <a:prstGeom prst="line">
            <a:avLst/>
          </a:prstGeom>
          <a:ln>
            <a:solidFill>
              <a:srgbClr val="C1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2692" y="1579434"/>
            <a:ext cx="7876594" cy="704343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5092" y="3759486"/>
            <a:ext cx="7876594" cy="704343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2" y="39731"/>
            <a:ext cx="9101308" cy="7713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Slides from: </a:t>
            </a:r>
            <a:r>
              <a:rPr lang="en-US" sz="2800" dirty="0" smtClean="0">
                <a:hlinkClick r:id="rId2"/>
              </a:rPr>
              <a:t>Plans on Institutional Commitments </a:t>
            </a:r>
            <a:r>
              <a:rPr lang="en-US" sz="2800" dirty="0" smtClean="0"/>
              <a:t>(K. Jacobs)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92111" y="1198624"/>
            <a:ext cx="8706411" cy="461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While ATLAS physicists and institutions remain strongly involved with data analysis, the experience over the past years has shown that </a:t>
            </a:r>
            <a:r>
              <a:rPr lang="en-US" dirty="0" smtClean="0">
                <a:solidFill>
                  <a:srgbClr val="FF0000"/>
                </a:solidFill>
              </a:rPr>
              <a:t>there is a shortage of person power </a:t>
            </a:r>
            <a:r>
              <a:rPr lang="en-US" dirty="0" smtClean="0"/>
              <a:t>in the so-called operation and service areas.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 the spirit of collaborative work, it is understood that both the extraction of physics results as well as the operation, upgrade and service tasks </a:t>
            </a:r>
            <a:r>
              <a:rPr lang="en-US" dirty="0" smtClean="0">
                <a:solidFill>
                  <a:srgbClr val="FF0000"/>
                </a:solidFill>
              </a:rPr>
              <a:t>should be shared in a fair way</a:t>
            </a:r>
            <a:r>
              <a:rPr lang="en-US" dirty="0" smtClean="0"/>
              <a:t> across the whole collaboration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r>
              <a:rPr lang="en-US" sz="2400" b="1" dirty="0" smtClean="0"/>
              <a:t>Institutional Commitments (</a:t>
            </a:r>
            <a:r>
              <a:rPr lang="en-US" sz="2400" b="1" dirty="0" smtClean="0">
                <a:solidFill>
                  <a:srgbClr val="FF0000"/>
                </a:solidFill>
              </a:rPr>
              <a:t>ICs</a:t>
            </a:r>
            <a:r>
              <a:rPr lang="en-US" sz="2400" b="1" dirty="0" smtClean="0"/>
              <a:t>): </a:t>
            </a:r>
          </a:p>
          <a:p>
            <a:endParaRPr lang="en-US" dirty="0" smtClean="0"/>
          </a:p>
          <a:p>
            <a:r>
              <a:rPr lang="en-US" dirty="0" smtClean="0"/>
              <a:t>ATLAS </a:t>
            </a:r>
            <a:r>
              <a:rPr lang="en-US" dirty="0"/>
              <a:t>institutions commit to carry out certain tasks on a long-term basis and </a:t>
            </a:r>
            <a:r>
              <a:rPr lang="en-US" dirty="0" smtClean="0"/>
              <a:t>to </a:t>
            </a:r>
            <a:r>
              <a:rPr lang="en-US" dirty="0"/>
              <a:t>provide service or certain deliverables to detector operation or to the other </a:t>
            </a:r>
            <a:r>
              <a:rPr lang="en-US" dirty="0" smtClean="0"/>
              <a:t>activity </a:t>
            </a:r>
            <a:r>
              <a:rPr lang="en-US" dirty="0"/>
              <a:t>areas (Trigger, Data Preparation, Computing &amp; Software, and Physics)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(class-3 OTP, some class-2 OTP tasks)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1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2" y="39731"/>
            <a:ext cx="9101308" cy="7713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Slides from: </a:t>
            </a:r>
            <a:r>
              <a:rPr lang="en-US" sz="2800" dirty="0" smtClean="0">
                <a:hlinkClick r:id="rId2"/>
              </a:rPr>
              <a:t>Plans on Institutional Commitments </a:t>
            </a:r>
            <a:r>
              <a:rPr lang="en-US" sz="2800" dirty="0" smtClean="0"/>
              <a:t>(K. Jacobs)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1" b="-97"/>
          <a:stretch/>
        </p:blipFill>
        <p:spPr>
          <a:xfrm>
            <a:off x="256149" y="1173904"/>
            <a:ext cx="8717084" cy="52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2" y="39731"/>
            <a:ext cx="9101308" cy="7713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Slides from: </a:t>
            </a:r>
            <a:r>
              <a:rPr lang="en-US" sz="2800" dirty="0" smtClean="0">
                <a:hlinkClick r:id="rId2"/>
              </a:rPr>
              <a:t>Plans on Institutional Commitments </a:t>
            </a:r>
            <a:r>
              <a:rPr lang="en-US" sz="2800" dirty="0" smtClean="0"/>
              <a:t>(K. Jacobs)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4" y="1344654"/>
            <a:ext cx="8726838" cy="43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2" y="39731"/>
            <a:ext cx="9101308" cy="7713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Slides from: </a:t>
            </a:r>
            <a:r>
              <a:rPr lang="en-US" sz="3200" dirty="0" smtClean="0">
                <a:hlinkClick r:id="rId2"/>
              </a:rPr>
              <a:t>New Management plans </a:t>
            </a:r>
            <a:r>
              <a:rPr lang="en-US" sz="3200" dirty="0" smtClean="0"/>
              <a:t>(K. Jacobs)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2" y="1549127"/>
            <a:ext cx="7276244" cy="5319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61" t="5475" b="-5475"/>
          <a:stretch/>
        </p:blipFill>
        <p:spPr>
          <a:xfrm>
            <a:off x="3084465" y="704343"/>
            <a:ext cx="6070208" cy="159914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809305" y="2303489"/>
            <a:ext cx="1035270" cy="39649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5400000">
            <a:off x="4840154" y="715011"/>
            <a:ext cx="416245" cy="1707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89102" y="5218536"/>
            <a:ext cx="3105810" cy="533593"/>
          </a:xfrm>
          <a:prstGeom prst="ellipse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2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40" t="10695"/>
          <a:stretch/>
        </p:blipFill>
        <p:spPr>
          <a:xfrm>
            <a:off x="0" y="1035164"/>
            <a:ext cx="7969978" cy="53083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92" y="7715"/>
            <a:ext cx="9101308" cy="7713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I) An “optimized” publication plan..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916" t="5475" r="3185" b="37800"/>
          <a:stretch/>
        </p:blipFill>
        <p:spPr>
          <a:xfrm rot="16200000">
            <a:off x="5194874" y="2784814"/>
            <a:ext cx="6552518" cy="1345734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>
            <a:off x="8103410" y="2435837"/>
            <a:ext cx="570963" cy="17076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0423"/>
          <a:stretch/>
        </p:blipFill>
        <p:spPr>
          <a:xfrm rot="16200000">
            <a:off x="7605121" y="5759991"/>
            <a:ext cx="525838" cy="502430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16200000" flipV="1">
            <a:off x="6471405" y="2224201"/>
            <a:ext cx="2102354" cy="465988"/>
          </a:xfrm>
          <a:prstGeom prst="bentConnector3">
            <a:avLst/>
          </a:prstGeom>
          <a:ln w="57150" cmpd="sng">
            <a:solidFill>
              <a:srgbClr val="E46C0A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2090" y="2198061"/>
            <a:ext cx="1234439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End of this year PhD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104894" y="3094838"/>
            <a:ext cx="1650682" cy="24545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55576" y="5421302"/>
            <a:ext cx="1388424" cy="21343"/>
          </a:xfrm>
          <a:prstGeom prst="line">
            <a:avLst/>
          </a:prstGeom>
          <a:ln w="38100" cmpd="sng">
            <a:solidFill>
              <a:srgbClr val="C1504D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55576" y="3508372"/>
            <a:ext cx="1388424" cy="10672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10361" y="5091283"/>
            <a:ext cx="1487906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Exp</a:t>
            </a:r>
            <a:r>
              <a:rPr lang="en-US" sz="1600" dirty="0" smtClean="0"/>
              <a:t> END of 2015+2016 pub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330859" y="3244242"/>
            <a:ext cx="2155924" cy="747030"/>
          </a:xfrm>
          <a:prstGeom prst="ellipse">
            <a:avLst/>
          </a:prstGeom>
          <a:noFill/>
          <a:ln w="38100" cmpd="sng">
            <a:solidFill>
              <a:srgbClr val="C1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315100" y="4204710"/>
            <a:ext cx="2219962" cy="10672"/>
          </a:xfrm>
          <a:prstGeom prst="line">
            <a:avLst/>
          </a:prstGeom>
          <a:ln>
            <a:solidFill>
              <a:srgbClr val="C1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59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2" y="7715"/>
            <a:ext cx="9101308" cy="7713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II) Gain Efficiency in Physics Analysis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4" y="1194377"/>
            <a:ext cx="7703160" cy="48243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1719" y="3137525"/>
            <a:ext cx="736430" cy="480233"/>
          </a:xfrm>
          <a:prstGeom prst="ellipse">
            <a:avLst/>
          </a:prstGeom>
          <a:noFill/>
          <a:ln w="38100" cmpd="sng">
            <a:solidFill>
              <a:srgbClr val="C1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373" y="6296484"/>
            <a:ext cx="877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Physics </a:t>
            </a:r>
            <a:r>
              <a:rPr lang="en-US" dirty="0" err="1" smtClean="0"/>
              <a:t>Modelling</a:t>
            </a:r>
            <a:r>
              <a:rPr lang="en-US" dirty="0" smtClean="0"/>
              <a:t> Group (</a:t>
            </a:r>
            <a:r>
              <a:rPr lang="en-US" dirty="0" smtClean="0">
                <a:solidFill>
                  <a:srgbClr val="FF0000"/>
                </a:solidFill>
              </a:rPr>
              <a:t>PMG</a:t>
            </a:r>
            <a:r>
              <a:rPr lang="en-US" dirty="0" smtClean="0"/>
              <a:t>):</a:t>
            </a:r>
            <a:r>
              <a:rPr lang="en-US" sz="1400" dirty="0" smtClean="0"/>
              <a:t>https://</a:t>
            </a:r>
            <a:r>
              <a:rPr lang="en-US" sz="1400" dirty="0" err="1" smtClean="0"/>
              <a:t>twiki.cern.ch</a:t>
            </a:r>
            <a:r>
              <a:rPr lang="en-US" sz="1400" dirty="0" smtClean="0"/>
              <a:t>/</a:t>
            </a:r>
            <a:r>
              <a:rPr lang="en-US" sz="1400" dirty="0" err="1" smtClean="0"/>
              <a:t>twiki</a:t>
            </a:r>
            <a:r>
              <a:rPr lang="en-US" sz="1400" dirty="0" smtClean="0"/>
              <a:t>/bin/view/</a:t>
            </a:r>
            <a:r>
              <a:rPr lang="en-US" sz="1400" dirty="0" err="1" smtClean="0"/>
              <a:t>AtlasProtected</a:t>
            </a:r>
            <a:r>
              <a:rPr lang="en-US" sz="1400" dirty="0" smtClean="0"/>
              <a:t>/</a:t>
            </a:r>
            <a:r>
              <a:rPr lang="en-US" sz="1400" dirty="0" err="1" smtClean="0"/>
              <a:t>PhysicsModellingGroup</a:t>
            </a:r>
            <a:r>
              <a:rPr lang="en-US" sz="1400" dirty="0" smtClean="0"/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91194" y="4620913"/>
            <a:ext cx="3714167" cy="0"/>
          </a:xfrm>
          <a:prstGeom prst="line">
            <a:avLst/>
          </a:prstGeom>
          <a:ln>
            <a:solidFill>
              <a:srgbClr val="C1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2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424</Words>
  <Application>Microsoft Macintosh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Report ATLAS IT &amp; CB al CERN</vt:lpstr>
      <vt:lpstr>PowerPoint Presentation</vt:lpstr>
      <vt:lpstr>Slides from: New Management plans (K. Jacobs)</vt:lpstr>
      <vt:lpstr>Slides from: Plans on Institutional Commitments (K. Jacobs)</vt:lpstr>
      <vt:lpstr>Slides from: Plans on Institutional Commitments (K. Jacobs)</vt:lpstr>
      <vt:lpstr>Slides from: Plans on Institutional Commitments (K. Jacobs)</vt:lpstr>
      <vt:lpstr>Slides from: New Management plans (K. Jacobs)</vt:lpstr>
      <vt:lpstr>I) An “optimized” publication plan..</vt:lpstr>
      <vt:lpstr>II) Gain Efficiency in Physics Analysis </vt:lpstr>
      <vt:lpstr>III) Work in CP (Combined Performance) groups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ATLAS IT &amp; CB al CERN</dc:title>
  <dc:creator>Francesco Conventi</dc:creator>
  <cp:lastModifiedBy>Francesco Conventi</cp:lastModifiedBy>
  <cp:revision>19</cp:revision>
  <dcterms:created xsi:type="dcterms:W3CDTF">2017-02-23T14:40:54Z</dcterms:created>
  <dcterms:modified xsi:type="dcterms:W3CDTF">2017-02-24T10:10:12Z</dcterms:modified>
</cp:coreProperties>
</file>