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61" r:id="rId4"/>
    <p:sldId id="257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02EF-8F0F-BB4B-B1C1-04BEEA12867C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0A80B-0284-2E44-AE0A-9E4A00E8FA8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8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21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37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59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09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9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2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04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7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91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9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0C6B-B211-D541-898E-E0A78ED29497}" type="datetimeFigureOut">
              <a:rPr lang="it-IT" smtClean="0"/>
              <a:t>27/04/17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C259-1CDC-F948-9BAA-D85C464AC2F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9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hyperlink" Target="http://belle.kek.jp/b-lab/" TargetMode="External"/><Relationship Id="rId8" Type="http://schemas.openxmlformats.org/officeDocument/2006/relationships/hyperlink" Target="http://belle2.ijs.si/blab/blab.html" TargetMode="Externa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s://web.infn.it/Belle-II/index.php/divulgazione/masteclass" TargetMode="Externa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www.pd.infn.it/~bertolin/lhcb/LHCbMasterclassesIntro_2017.pdf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6038" y="934899"/>
            <a:ext cx="88786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Masterclass</a:t>
            </a:r>
            <a:r>
              <a:rPr lang="it-IT" sz="2400" b="1" dirty="0" smtClean="0"/>
              <a:t> Internazionale 2017</a:t>
            </a:r>
          </a:p>
          <a:p>
            <a:endParaRPr lang="it-IT" sz="1600" dirty="0"/>
          </a:p>
          <a:p>
            <a:r>
              <a:rPr lang="it-IT" dirty="0" smtClean="0"/>
              <a:t>13.000 studenti,  52 nazioni,  200 Università, 24 Università Italiane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88808"/>
              </p:ext>
            </p:extLst>
          </p:nvPr>
        </p:nvGraphicFramePr>
        <p:xfrm>
          <a:off x="172747" y="2015493"/>
          <a:ext cx="42994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102"/>
                <a:gridCol w="662365"/>
                <a:gridCol w="933335"/>
                <a:gridCol w="672444"/>
                <a:gridCol w="888214"/>
              </a:tblGrid>
              <a:tr h="207051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ALICE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ATLAS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LHCb</a:t>
                      </a:r>
                      <a:endParaRPr lang="it-IT" sz="1600" dirty="0"/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Bari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Bologna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Cagliari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Cosenza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Ferrara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Frascati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Firenze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07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Genova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Lecce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Milano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399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Milano Bic.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Modena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722166"/>
              </p:ext>
            </p:extLst>
          </p:nvPr>
        </p:nvGraphicFramePr>
        <p:xfrm>
          <a:off x="4616531" y="2022120"/>
          <a:ext cx="42994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403"/>
                <a:gridCol w="713064"/>
                <a:gridCol w="933335"/>
                <a:gridCol w="672444"/>
                <a:gridCol w="888214"/>
              </a:tblGrid>
              <a:tr h="207051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ALICE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ATLAS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CMS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LHCb</a:t>
                      </a:r>
                      <a:endParaRPr lang="it-IT" sz="1600" dirty="0"/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Napoli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Padova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Pavia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Perugia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Pisa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Roma 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Roma II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Roma III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Torino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Trento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Trieste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70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Udine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815" y="901475"/>
            <a:ext cx="711699" cy="59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9" name="Immagine 8" descr="2017-04-10 02.38.0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8" y="2445562"/>
            <a:ext cx="3241556" cy="431764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915" y="915693"/>
            <a:ext cx="88786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                      </a:t>
            </a:r>
            <a:r>
              <a:rPr lang="it-IT" sz="2400" b="1" dirty="0" smtClean="0">
                <a:hlinkClick r:id="rId7"/>
              </a:rPr>
              <a:t>B-lab class</a:t>
            </a:r>
            <a:r>
              <a:rPr lang="it-IT" sz="2000" b="1" dirty="0" smtClean="0"/>
              <a:t>:</a:t>
            </a:r>
            <a:r>
              <a:rPr lang="it-IT" dirty="0" smtClean="0"/>
              <a:t>   </a:t>
            </a:r>
            <a:r>
              <a:rPr lang="it-IT" sz="2400" dirty="0" err="1" smtClean="0"/>
              <a:t>Masterclass</a:t>
            </a:r>
            <a:r>
              <a:rPr lang="it-IT" sz="2400" dirty="0" smtClean="0"/>
              <a:t> Belle</a:t>
            </a:r>
            <a:endParaRPr lang="it-IT" dirty="0"/>
          </a:p>
          <a:p>
            <a:r>
              <a:rPr lang="it-IT" dirty="0" smtClean="0"/>
              <a:t>                             Dati reali acquisiti con il rivelatore Belle.</a:t>
            </a:r>
          </a:p>
          <a:p>
            <a:endParaRPr lang="it-IT" dirty="0" smtClean="0"/>
          </a:p>
          <a:p>
            <a:r>
              <a:rPr lang="it-IT" dirty="0" smtClean="0"/>
              <a:t>                             Aggiornamento </a:t>
            </a:r>
            <a:r>
              <a:rPr lang="it-IT" dirty="0"/>
              <a:t>di software e </a:t>
            </a:r>
            <a:r>
              <a:rPr lang="it-IT" dirty="0" smtClean="0"/>
              <a:t>traduzione </a:t>
            </a:r>
            <a:r>
              <a:rPr lang="it-IT" dirty="0" smtClean="0"/>
              <a:t>delle istruzioni in </a:t>
            </a:r>
            <a:r>
              <a:rPr lang="it-IT" dirty="0"/>
              <a:t>Inglese </a:t>
            </a:r>
          </a:p>
          <a:p>
            <a:r>
              <a:rPr lang="it-IT" dirty="0" smtClean="0"/>
              <a:t>                             </a:t>
            </a:r>
            <a:r>
              <a:rPr lang="it-IT" dirty="0" smtClean="0">
                <a:hlinkClick r:id="rId8"/>
              </a:rPr>
              <a:t>http</a:t>
            </a:r>
            <a:r>
              <a:rPr lang="it-IT" dirty="0" smtClean="0">
                <a:hlinkClick r:id="rId8"/>
              </a:rPr>
              <a:t>://belle2.ijs.si/blab/blab.html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                          </a:t>
            </a:r>
            <a:r>
              <a:rPr lang="it-IT" b="1" dirty="0" smtClean="0"/>
              <a:t> </a:t>
            </a:r>
            <a:r>
              <a:rPr lang="it-IT" sz="2000" b="1" dirty="0" smtClean="0"/>
              <a:t>Input </a:t>
            </a:r>
            <a:r>
              <a:rPr lang="it-IT" sz="2000" b="1" dirty="0" err="1" smtClean="0"/>
              <a:t>files</a:t>
            </a:r>
            <a:r>
              <a:rPr lang="it-IT" sz="2000" b="1" dirty="0" smtClean="0"/>
              <a:t>:</a:t>
            </a:r>
            <a:r>
              <a:rPr lang="it-IT" sz="2000" dirty="0" smtClean="0"/>
              <a:t> 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                                                   </a:t>
            </a:r>
            <a:r>
              <a:rPr lang="it-IT" dirty="0" smtClean="0"/>
              <a:t>hadron-1.root                  hadron-2.root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629.000 eventi Y(4S)           5.6 M  eventi  Y(4S)</a:t>
            </a:r>
          </a:p>
          <a:p>
            <a:endParaRPr lang="it-IT" dirty="0"/>
          </a:p>
          <a:p>
            <a:r>
              <a:rPr lang="it-IT" dirty="0" smtClean="0"/>
              <a:t>                                                                                                  </a:t>
            </a:r>
            <a:r>
              <a:rPr lang="it-IT" b="1" dirty="0" smtClean="0"/>
              <a:t> </a:t>
            </a:r>
            <a:r>
              <a:rPr lang="it-IT" sz="2000" b="1" dirty="0" smtClean="0"/>
              <a:t>Autori: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// Author: </a:t>
            </a:r>
            <a:r>
              <a:rPr lang="en-US" dirty="0" err="1" smtClean="0"/>
              <a:t>Ryosuke</a:t>
            </a:r>
            <a:r>
              <a:rPr lang="en-US" dirty="0" smtClean="0"/>
              <a:t> </a:t>
            </a:r>
            <a:r>
              <a:rPr lang="en-US" dirty="0" err="1" smtClean="0"/>
              <a:t>Itoh</a:t>
            </a:r>
            <a:r>
              <a:rPr lang="en-US" dirty="0" smtClean="0"/>
              <a:t>, IPNS, KEK  (2004/4/1)</a:t>
            </a:r>
          </a:p>
          <a:p>
            <a:r>
              <a:rPr lang="en-US" dirty="0" smtClean="0"/>
              <a:t>                                                                             // Modified by </a:t>
            </a:r>
            <a:r>
              <a:rPr lang="en-US" dirty="0" err="1" smtClean="0"/>
              <a:t>T.Nozaki</a:t>
            </a:r>
            <a:r>
              <a:rPr lang="en-US" dirty="0" smtClean="0"/>
              <a:t> (2005/10/04)</a:t>
            </a:r>
          </a:p>
          <a:p>
            <a:r>
              <a:rPr lang="en-US" dirty="0" smtClean="0"/>
              <a:t>                                                                             // Modified by </a:t>
            </a:r>
            <a:r>
              <a:rPr lang="en-US" dirty="0" err="1" smtClean="0"/>
              <a:t>S.Nishida</a:t>
            </a:r>
            <a:r>
              <a:rPr lang="en-US" dirty="0" smtClean="0"/>
              <a:t> (2007/02/03)</a:t>
            </a:r>
          </a:p>
          <a:p>
            <a:r>
              <a:rPr lang="en-US" dirty="0" smtClean="0"/>
              <a:t>                                                                             // Modified by </a:t>
            </a:r>
            <a:r>
              <a:rPr lang="en-US" dirty="0" err="1" smtClean="0"/>
              <a:t>R.Pestotnik</a:t>
            </a:r>
            <a:r>
              <a:rPr lang="en-US" dirty="0" smtClean="0"/>
              <a:t> (2016/10/24)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</a:t>
            </a:r>
            <a:r>
              <a:rPr lang="en-US" sz="2000" b="1" dirty="0" smtClean="0"/>
              <a:t> </a:t>
            </a:r>
            <a:r>
              <a:rPr lang="en-US" dirty="0" smtClean="0"/>
              <a:t>                                                                                                                          </a:t>
            </a:r>
            <a:r>
              <a:rPr lang="it-IT" sz="1600" dirty="0" smtClean="0"/>
              <a:t>                                                     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732" y="928933"/>
            <a:ext cx="941325" cy="94577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5952" y="1929544"/>
            <a:ext cx="857701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400" b="1" dirty="0" err="1" smtClean="0"/>
              <a:t>blab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81833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9974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9" name="Immagine 8" descr="2017-04-11 12.45.1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" y="2832340"/>
            <a:ext cx="6491837" cy="404136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75109" y="4729173"/>
            <a:ext cx="841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PHOTON  ELECTRON       PION       MUON        KAON        PROTON     JPSI</a:t>
            </a:r>
            <a:r>
              <a:rPr lang="en-US" sz="1600" dirty="0"/>
              <a:t> </a:t>
            </a:r>
            <a:r>
              <a:rPr lang="en-US" sz="1600" dirty="0" smtClean="0"/>
              <a:t>   D</a:t>
            </a:r>
            <a:r>
              <a:rPr lang="en-US" sz="1600" dirty="0"/>
              <a:t> </a:t>
            </a:r>
            <a:r>
              <a:rPr lang="en-US" sz="1600" dirty="0" smtClean="0"/>
              <a:t>  DSTAR   </a:t>
            </a:r>
            <a:r>
              <a:rPr lang="en-US" sz="1600" dirty="0"/>
              <a:t>B </a:t>
            </a:r>
            <a:endParaRPr lang="it-IT" sz="1600" dirty="0"/>
          </a:p>
        </p:txBody>
      </p:sp>
      <p:sp>
        <p:nvSpPr>
          <p:cNvPr id="2" name="Rettangolo 1"/>
          <p:cNvSpPr/>
          <p:nvPr/>
        </p:nvSpPr>
        <p:spPr>
          <a:xfrm>
            <a:off x="117776" y="1001584"/>
            <a:ext cx="94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Tools</a:t>
            </a:r>
            <a:r>
              <a:rPr lang="en-US" sz="2400" dirty="0" smtClean="0"/>
              <a:t>: </a:t>
            </a:r>
            <a:endParaRPr lang="en-US" sz="24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86384" y="2005991"/>
            <a:ext cx="8785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CombineParticles</a:t>
            </a:r>
            <a:r>
              <a:rPr lang="it-IT" dirty="0"/>
              <a:t>(</a:t>
            </a:r>
            <a:r>
              <a:rPr lang="it-IT" dirty="0" err="1"/>
              <a:t>TClonesArray</a:t>
            </a:r>
            <a:r>
              <a:rPr lang="it-IT" dirty="0"/>
              <a:t> *plist1 ,</a:t>
            </a:r>
            <a:r>
              <a:rPr lang="it-IT" dirty="0" err="1"/>
              <a:t>TClonesArray</a:t>
            </a:r>
            <a:r>
              <a:rPr lang="it-IT" dirty="0"/>
              <a:t> *plist2 , float </a:t>
            </a:r>
            <a:r>
              <a:rPr lang="it-IT" dirty="0" err="1"/>
              <a:t>masslow</a:t>
            </a:r>
            <a:r>
              <a:rPr lang="it-IT" dirty="0"/>
              <a:t>, float </a:t>
            </a:r>
            <a:r>
              <a:rPr lang="it-IT" dirty="0" err="1"/>
              <a:t>massup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         SIMPLEPID </a:t>
            </a:r>
            <a:r>
              <a:rPr lang="it-IT" dirty="0" err="1"/>
              <a:t>pid</a:t>
            </a:r>
            <a:r>
              <a:rPr lang="it-IT" dirty="0"/>
              <a:t>, </a:t>
            </a:r>
            <a:r>
              <a:rPr lang="it-IT" dirty="0" err="1"/>
              <a:t>TClonesArray</a:t>
            </a:r>
            <a:r>
              <a:rPr lang="it-IT" dirty="0"/>
              <a:t> *</a:t>
            </a:r>
            <a:r>
              <a:rPr lang="it-IT" dirty="0" err="1"/>
              <a:t>pout</a:t>
            </a:r>
            <a:r>
              <a:rPr lang="it-IT" dirty="0"/>
              <a:t>);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387659" y="1015241"/>
            <a:ext cx="7284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Occorre</a:t>
            </a:r>
            <a:r>
              <a:rPr lang="en-US" dirty="0" smtClean="0"/>
              <a:t> </a:t>
            </a:r>
            <a:r>
              <a:rPr lang="en-US" dirty="0" err="1" smtClean="0"/>
              <a:t>caricare</a:t>
            </a:r>
            <a:r>
              <a:rPr lang="en-US" dirty="0" smtClean="0"/>
              <a:t> in root </a:t>
            </a:r>
            <a:r>
              <a:rPr lang="en-US" dirty="0" err="1" smtClean="0"/>
              <a:t>i</a:t>
            </a:r>
            <a:r>
              <a:rPr lang="en-US" dirty="0" smtClean="0"/>
              <a:t> files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definiscono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classi</a:t>
            </a:r>
            <a:r>
              <a:rPr lang="en-US" dirty="0" smtClean="0"/>
              <a:t>:</a:t>
            </a:r>
          </a:p>
          <a:p>
            <a:r>
              <a:rPr lang="en-US" dirty="0" smtClean="0"/>
              <a:t>root [] .L </a:t>
            </a:r>
            <a:r>
              <a:rPr lang="en-US" dirty="0" err="1" smtClean="0"/>
              <a:t>BEvent.cc</a:t>
            </a:r>
            <a:r>
              <a:rPr lang="en-US" dirty="0" smtClean="0"/>
              <a:t>      (array </a:t>
            </a:r>
            <a:r>
              <a:rPr lang="en-US" dirty="0" err="1" smtClean="0"/>
              <a:t>variabili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root </a:t>
            </a:r>
            <a:r>
              <a:rPr lang="en-US" dirty="0"/>
              <a:t>[] .L </a:t>
            </a:r>
            <a:r>
              <a:rPr lang="en-US" dirty="0" err="1"/>
              <a:t>BParticle.cc</a:t>
            </a:r>
            <a:r>
              <a:rPr lang="en-US" dirty="0"/>
              <a:t>   (masse e </a:t>
            </a:r>
            <a:r>
              <a:rPr lang="en-US" dirty="0" err="1"/>
              <a:t>combinazione</a:t>
            </a:r>
            <a:r>
              <a:rPr lang="en-US" dirty="0"/>
              <a:t> </a:t>
            </a:r>
            <a:r>
              <a:rPr lang="en-US" dirty="0" err="1"/>
              <a:t>particelle</a:t>
            </a:r>
            <a:r>
              <a:rPr lang="en-US" dirty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940" y="2646840"/>
            <a:ext cx="8858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PID</a:t>
            </a:r>
            <a:r>
              <a:rPr lang="en-US" dirty="0" smtClean="0"/>
              <a:t>:    </a:t>
            </a:r>
            <a:r>
              <a:rPr lang="en-US" dirty="0" err="1" smtClean="0"/>
              <a:t>enum</a:t>
            </a:r>
            <a:r>
              <a:rPr lang="en-US" dirty="0" smtClean="0"/>
              <a:t> </a:t>
            </a:r>
            <a:r>
              <a:rPr lang="en-US" dirty="0"/>
              <a:t>SIMPLEPID {PHOTON, ELECTRON, PION, MUON</a:t>
            </a:r>
            <a:r>
              <a:rPr lang="en-US" dirty="0" smtClean="0"/>
              <a:t>,KAON</a:t>
            </a:r>
            <a:r>
              <a:rPr lang="en-US" dirty="0"/>
              <a:t>, PROTON, JPSI</a:t>
            </a:r>
            <a:r>
              <a:rPr lang="en-US" dirty="0" smtClean="0"/>
              <a:t>,DSTAR</a:t>
            </a:r>
            <a:r>
              <a:rPr lang="en-US" dirty="0"/>
              <a:t>, B };</a:t>
            </a:r>
          </a:p>
        </p:txBody>
      </p:sp>
    </p:spTree>
    <p:extLst>
      <p:ext uri="{BB962C8B-B14F-4D97-AF65-F5344CB8AC3E}">
        <p14:creationId xmlns:p14="http://schemas.microsoft.com/office/powerpoint/2010/main" val="258505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7-04-10 03.0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" y="1038838"/>
            <a:ext cx="8668373" cy="2740899"/>
          </a:xfrm>
          <a:prstGeom prst="rect">
            <a:avLst/>
          </a:prstGeom>
        </p:spPr>
      </p:pic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8587" y="868944"/>
            <a:ext cx="46184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Esercizio1</a:t>
            </a:r>
            <a:r>
              <a:rPr lang="it-IT" dirty="0" smtClean="0"/>
              <a:t>:  .x </a:t>
            </a:r>
            <a:r>
              <a:rPr lang="it-IT" dirty="0" err="1" smtClean="0"/>
              <a:t>mlist.cc</a:t>
            </a:r>
            <a:r>
              <a:rPr lang="it-IT" dirty="0" smtClean="0"/>
              <a:t>( 5000, "hadron-1.root" )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24868" y="1537275"/>
            <a:ext cx="36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Symbol" charset="2"/>
                <a:cs typeface="Symbol" charset="2"/>
              </a:rPr>
              <a:t>p</a:t>
            </a:r>
            <a:endParaRPr lang="it-IT" sz="2000" dirty="0">
              <a:latin typeface="Symbol" charset="2"/>
              <a:cs typeface="Symbol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19600" y="2732356"/>
            <a:ext cx="36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  <a:cs typeface="Symbol" charset="2"/>
              </a:rPr>
              <a:t>k</a:t>
            </a:r>
            <a:endParaRPr lang="it-IT" sz="2000" dirty="0">
              <a:latin typeface="+mj-lt"/>
              <a:cs typeface="Symbol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26720" y="2905188"/>
            <a:ext cx="360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+mj-lt"/>
                <a:cs typeface="Symbol" charset="2"/>
              </a:rPr>
              <a:t>e</a:t>
            </a:r>
            <a:endParaRPr lang="it-IT" sz="2000" dirty="0">
              <a:latin typeface="+mj-lt"/>
              <a:cs typeface="Symbol" charset="2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419600" y="1721685"/>
            <a:ext cx="12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Plot in </a:t>
            </a:r>
            <a:r>
              <a:rPr lang="it-IT" dirty="0" err="1"/>
              <a:t>GeV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7360400" y="1745840"/>
            <a:ext cx="1277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Plot in </a:t>
            </a:r>
            <a:r>
              <a:rPr lang="it-IT" dirty="0" err="1"/>
              <a:t>MeV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449741" y="1651882"/>
            <a:ext cx="1314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particles</a:t>
            </a:r>
            <a:endParaRPr lang="it-IT" dirty="0" smtClean="0"/>
          </a:p>
          <a:p>
            <a:r>
              <a:rPr lang="it-IT" dirty="0" smtClean="0"/>
              <a:t>In the </a:t>
            </a:r>
            <a:r>
              <a:rPr lang="it-IT" dirty="0" err="1" smtClean="0"/>
              <a:t>event</a:t>
            </a:r>
            <a:endParaRPr lang="it-IT" dirty="0"/>
          </a:p>
        </p:txBody>
      </p:sp>
      <p:pic>
        <p:nvPicPr>
          <p:cNvPr id="16" name="Immagine 15" descr="2017-04-10 10.22.0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6" y="4435105"/>
            <a:ext cx="8612159" cy="2414972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3707" y="4255376"/>
            <a:ext cx="54047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Esercizio2</a:t>
            </a:r>
            <a:r>
              <a:rPr lang="it-IT" dirty="0"/>
              <a:t>:  .x </a:t>
            </a:r>
            <a:r>
              <a:rPr lang="it-IT" dirty="0" err="1"/>
              <a:t>pion.cc</a:t>
            </a:r>
            <a:r>
              <a:rPr lang="it-IT" dirty="0"/>
              <a:t>( 5000,  "hadron-1.root")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5257" y="3703758"/>
            <a:ext cx="85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invita ad effettuare lo zoom nell’intorno di specifiche masse  e </a:t>
            </a:r>
            <a:r>
              <a:rPr lang="it-IT" dirty="0"/>
              <a:t>a</a:t>
            </a:r>
            <a:r>
              <a:rPr lang="it-IT" dirty="0" smtClean="0"/>
              <a:t>d usare il tasto destro del mouse per provare varie opzioni (</a:t>
            </a:r>
            <a:r>
              <a:rPr lang="it-IT" dirty="0" err="1" smtClean="0"/>
              <a:t>unzoom</a:t>
            </a:r>
            <a:r>
              <a:rPr lang="it-IT" dirty="0" smtClean="0"/>
              <a:t>, set log, ecc.)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324052" y="4889389"/>
            <a:ext cx="60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Symbol" charset="2"/>
                <a:cs typeface="Symbol" charset="2"/>
              </a:rPr>
              <a:t>p</a:t>
            </a:r>
            <a:r>
              <a:rPr lang="it-IT" sz="2000" baseline="30000" dirty="0" smtClean="0">
                <a:latin typeface="Symbol" charset="2"/>
                <a:cs typeface="Symbol" charset="2"/>
              </a:rPr>
              <a:t>0</a:t>
            </a:r>
            <a:endParaRPr lang="it-IT" sz="2000" baseline="30000" dirty="0">
              <a:latin typeface="Symbol" charset="2"/>
              <a:cs typeface="Symbol" charset="2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99017" y="4890125"/>
            <a:ext cx="60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Symbol" charset="2"/>
                <a:cs typeface="Symbol" charset="2"/>
              </a:rPr>
              <a:t>p</a:t>
            </a:r>
            <a:r>
              <a:rPr lang="it-IT" sz="2000" baseline="30000" dirty="0" smtClean="0">
                <a:latin typeface="Symbol" charset="2"/>
                <a:cs typeface="Symbol" charset="2"/>
              </a:rPr>
              <a:t>±</a:t>
            </a:r>
            <a:endParaRPr lang="it-IT" sz="2000" baseline="30000" dirty="0">
              <a:latin typeface="Symbol" charset="2"/>
              <a:cs typeface="Symbol" charset="2"/>
            </a:endParaRPr>
          </a:p>
        </p:txBody>
      </p:sp>
      <p:sp>
        <p:nvSpPr>
          <p:cNvPr id="20" name="CasellaDiTesto 19"/>
          <p:cNvSpPr txBox="1"/>
          <p:nvPr/>
        </p:nvSpPr>
        <p:spPr>
          <a:xfrm flipH="1">
            <a:off x="1385197" y="4871167"/>
            <a:ext cx="47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Symbol" charset="2"/>
                <a:cs typeface="Symbol" charset="2"/>
              </a:rPr>
              <a:t>p</a:t>
            </a:r>
            <a:endParaRPr lang="it-IT" sz="2000" baseline="30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192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7-04-11 12.0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6" y="1862329"/>
            <a:ext cx="5892577" cy="2729595"/>
          </a:xfrm>
          <a:prstGeom prst="rect">
            <a:avLst/>
          </a:prstGeom>
        </p:spPr>
      </p:pic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5386" y="1080596"/>
            <a:ext cx="88786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Esercizio3</a:t>
            </a:r>
            <a:r>
              <a:rPr lang="it-IT" dirty="0" smtClean="0"/>
              <a:t>:                                                                             </a:t>
            </a:r>
            <a:r>
              <a:rPr lang="it-IT" b="1" dirty="0" smtClean="0"/>
              <a:t>Esercizio4</a:t>
            </a:r>
            <a:r>
              <a:rPr lang="it-IT" dirty="0" smtClean="0"/>
              <a:t>:  </a:t>
            </a:r>
          </a:p>
          <a:p>
            <a:r>
              <a:rPr lang="it-IT" dirty="0" err="1"/>
              <a:t>r</a:t>
            </a:r>
            <a:r>
              <a:rPr lang="it-IT" dirty="0" err="1" smtClean="0"/>
              <a:t>oot</a:t>
            </a:r>
            <a:r>
              <a:rPr lang="it-IT" dirty="0" smtClean="0"/>
              <a:t>[] .x pi0.cc</a:t>
            </a:r>
            <a:r>
              <a:rPr lang="it-IT" dirty="0"/>
              <a:t>( </a:t>
            </a:r>
            <a:r>
              <a:rPr lang="it-IT" dirty="0" smtClean="0"/>
              <a:t>20000</a:t>
            </a:r>
            <a:r>
              <a:rPr lang="it-IT" dirty="0"/>
              <a:t>,  "hadron-1.root"</a:t>
            </a:r>
            <a:r>
              <a:rPr lang="it-IT" dirty="0" smtClean="0"/>
              <a:t>)                         </a:t>
            </a:r>
            <a:r>
              <a:rPr lang="it-IT" dirty="0" err="1" smtClean="0"/>
              <a:t>root</a:t>
            </a:r>
            <a:r>
              <a:rPr lang="it-IT" dirty="0" smtClean="0"/>
              <a:t>[] </a:t>
            </a:r>
            <a:r>
              <a:rPr lang="pl-PL" dirty="0" smtClean="0"/>
              <a:t>.x </a:t>
            </a:r>
            <a:r>
              <a:rPr lang="pl-PL" dirty="0" err="1"/>
              <a:t>ks.cc</a:t>
            </a:r>
            <a:r>
              <a:rPr lang="pl-PL" dirty="0"/>
              <a:t>( 20000, "hadron-1.root")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09293" y="2247501"/>
            <a:ext cx="1857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Symbol" charset="2"/>
                <a:cs typeface="Symbol" charset="2"/>
              </a:rPr>
              <a:t>p</a:t>
            </a:r>
            <a:r>
              <a:rPr lang="it-IT" sz="2000" baseline="30000" dirty="0" smtClean="0">
                <a:latin typeface="Symbol" charset="2"/>
                <a:cs typeface="Symbol" charset="2"/>
              </a:rPr>
              <a:t>0</a:t>
            </a:r>
            <a:r>
              <a:rPr lang="it-IT" sz="2000" dirty="0" smtClean="0">
                <a:latin typeface="Symbol" charset="2"/>
                <a:cs typeface="Symbol" charset="2"/>
              </a:rPr>
              <a:t> </a:t>
            </a:r>
            <a:r>
              <a:rPr lang="it-IT" sz="2000" dirty="0" smtClean="0">
                <a:latin typeface="+mj-lt"/>
                <a:cs typeface="Symbol" charset="2"/>
              </a:rPr>
              <a:t>from </a:t>
            </a:r>
            <a:r>
              <a:rPr lang="it-IT" sz="2000" dirty="0" smtClean="0">
                <a:latin typeface="Symbol" charset="2"/>
                <a:cs typeface="Symbol" charset="2"/>
              </a:rPr>
              <a:t>gg</a:t>
            </a:r>
            <a:r>
              <a:rPr lang="it-IT" sz="2000" baseline="30000" dirty="0" smtClean="0">
                <a:latin typeface="Symbol" charset="2"/>
                <a:cs typeface="Symbol" charset="2"/>
              </a:rPr>
              <a:t> </a:t>
            </a:r>
            <a:r>
              <a:rPr lang="it-IT" sz="2000" dirty="0" smtClean="0">
                <a:latin typeface="Symbol" charset="2"/>
                <a:cs typeface="Symbol" charset="2"/>
              </a:rPr>
              <a:t> </a:t>
            </a:r>
            <a:endParaRPr lang="it-IT" sz="2000" baseline="30000" dirty="0">
              <a:latin typeface="Symbol" charset="2"/>
              <a:cs typeface="Symbol" charset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-10842" y="4758420"/>
            <a:ext cx="90041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Selezione di specifiche particelle e combinazione della massa invariante:</a:t>
            </a:r>
            <a:endParaRPr lang="it-IT" b="1" dirty="0" smtClean="0"/>
          </a:p>
          <a:p>
            <a:endParaRPr lang="it-IT" b="1" dirty="0"/>
          </a:p>
          <a:p>
            <a:r>
              <a:rPr lang="it-IT" dirty="0" smtClean="0"/>
              <a:t>                                                 </a:t>
            </a:r>
            <a:r>
              <a:rPr lang="it-IT" dirty="0" err="1" smtClean="0"/>
              <a:t>SelectParticles</a:t>
            </a:r>
            <a:r>
              <a:rPr lang="it-IT" dirty="0"/>
              <a:t>(</a:t>
            </a:r>
            <a:r>
              <a:rPr lang="it-IT" dirty="0" err="1"/>
              <a:t>event</a:t>
            </a:r>
            <a:r>
              <a:rPr lang="it-IT" dirty="0"/>
              <a:t>-&gt; </a:t>
            </a:r>
            <a:r>
              <a:rPr lang="it-IT" dirty="0" err="1"/>
              <a:t>GetParticleList</a:t>
            </a:r>
            <a:r>
              <a:rPr lang="it-IT" dirty="0"/>
              <a:t>(),  1 </a:t>
            </a:r>
            <a:r>
              <a:rPr lang="it-IT" b="1" dirty="0"/>
              <a:t>, PION </a:t>
            </a:r>
            <a:r>
              <a:rPr lang="it-IT" dirty="0"/>
              <a:t>, </a:t>
            </a:r>
            <a:r>
              <a:rPr lang="it-IT" dirty="0" err="1"/>
              <a:t>positivepions</a:t>
            </a:r>
            <a:r>
              <a:rPr lang="it-IT" dirty="0"/>
              <a:t>);</a:t>
            </a:r>
          </a:p>
          <a:p>
            <a:r>
              <a:rPr lang="it-IT" dirty="0" smtClean="0"/>
              <a:t>                                                 </a:t>
            </a:r>
            <a:r>
              <a:rPr lang="it-IT" dirty="0" err="1" smtClean="0"/>
              <a:t>SelectParticles</a:t>
            </a:r>
            <a:r>
              <a:rPr lang="it-IT" dirty="0"/>
              <a:t>(</a:t>
            </a:r>
            <a:r>
              <a:rPr lang="it-IT" dirty="0" err="1"/>
              <a:t>event</a:t>
            </a:r>
            <a:r>
              <a:rPr lang="it-IT" dirty="0"/>
              <a:t>-&gt; </a:t>
            </a:r>
            <a:r>
              <a:rPr lang="it-IT" dirty="0" err="1"/>
              <a:t>GetParticleList</a:t>
            </a:r>
            <a:r>
              <a:rPr lang="it-IT" dirty="0"/>
              <a:t>(), -1 </a:t>
            </a:r>
            <a:r>
              <a:rPr lang="it-IT" b="1" dirty="0"/>
              <a:t>, PION </a:t>
            </a:r>
            <a:r>
              <a:rPr lang="it-IT" dirty="0"/>
              <a:t>, </a:t>
            </a:r>
            <a:r>
              <a:rPr lang="it-IT" dirty="0" err="1"/>
              <a:t>negativepions</a:t>
            </a:r>
            <a:r>
              <a:rPr lang="it-IT" dirty="0"/>
              <a:t>)</a:t>
            </a:r>
            <a:r>
              <a:rPr lang="it-IT" dirty="0" smtClean="0"/>
              <a:t>;</a:t>
            </a:r>
          </a:p>
          <a:p>
            <a:r>
              <a:rPr lang="it-IT" dirty="0"/>
              <a:t>	</a:t>
            </a:r>
            <a:r>
              <a:rPr lang="it-IT" dirty="0" smtClean="0"/>
              <a:t>                       </a:t>
            </a:r>
            <a:r>
              <a:rPr lang="it-IT" dirty="0" err="1" smtClean="0"/>
              <a:t>CombineParticles</a:t>
            </a:r>
            <a:r>
              <a:rPr lang="it-IT" dirty="0"/>
              <a:t>(</a:t>
            </a:r>
            <a:r>
              <a:rPr lang="it-IT" dirty="0" err="1"/>
              <a:t>positivepions,negativepions</a:t>
            </a:r>
            <a:r>
              <a:rPr lang="it-IT" dirty="0"/>
              <a:t>, mass0, mass1, </a:t>
            </a:r>
            <a:r>
              <a:rPr lang="it-IT" b="1" dirty="0"/>
              <a:t>KAON</a:t>
            </a:r>
            <a:r>
              <a:rPr lang="it-IT" dirty="0"/>
              <a:t> , </a:t>
            </a:r>
            <a:r>
              <a:rPr lang="it-IT" dirty="0" err="1"/>
              <a:t>kaons</a:t>
            </a:r>
            <a:r>
              <a:rPr lang="it-IT" dirty="0"/>
              <a:t>);</a:t>
            </a:r>
            <a:endParaRPr lang="it-IT" dirty="0" smtClean="0"/>
          </a:p>
          <a:p>
            <a:endParaRPr lang="it-IT" baseline="30000" dirty="0">
              <a:latin typeface="Symbol" charset="2"/>
              <a:cs typeface="Symbol" charset="2"/>
            </a:endParaRPr>
          </a:p>
        </p:txBody>
      </p:sp>
      <p:pic>
        <p:nvPicPr>
          <p:cNvPr id="12" name="Immagine 11" descr="2017-04-11 12.18.44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27" y="1885922"/>
            <a:ext cx="2972249" cy="278696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6918737" y="231873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+mj-lt"/>
                <a:cs typeface="Symbol" charset="2"/>
              </a:rPr>
              <a:t>Ks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r>
              <a:rPr lang="it-IT" dirty="0">
                <a:cs typeface="Symbol" charset="2"/>
              </a:rPr>
              <a:t>from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baseline="30000" dirty="0" err="1" smtClean="0">
                <a:latin typeface="Symbol" charset="2"/>
                <a:cs typeface="Symbol" charset="2"/>
              </a:rPr>
              <a:t>+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baseline="30000" dirty="0" smtClean="0">
                <a:latin typeface="Symbol" charset="2"/>
                <a:cs typeface="Symbol" charset="2"/>
              </a:rPr>
              <a:t>- </a:t>
            </a:r>
            <a:r>
              <a:rPr lang="it-IT" dirty="0" smtClean="0">
                <a:latin typeface="Symbol" charset="2"/>
                <a:cs typeface="Symbol" charset="2"/>
              </a:rPr>
              <a:t> </a:t>
            </a:r>
            <a:endParaRPr lang="it-IT" baseline="300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577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5386" y="1080596"/>
            <a:ext cx="88786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Esercizio5</a:t>
            </a:r>
            <a:r>
              <a:rPr lang="it-IT" dirty="0" smtClean="0"/>
              <a:t>:  ricavare</a:t>
            </a:r>
            <a:r>
              <a:rPr lang="it-IT" dirty="0" smtClean="0">
                <a:cs typeface="Symbol" charset="2"/>
              </a:rPr>
              <a:t> la massa invariante di  </a:t>
            </a:r>
            <a:r>
              <a:rPr lang="it-IT" dirty="0" err="1" smtClean="0">
                <a:latin typeface="Symbol" charset="2"/>
                <a:cs typeface="Symbol" charset="2"/>
              </a:rPr>
              <a:t>f</a:t>
            </a:r>
            <a:r>
              <a:rPr lang="it-IT" dirty="0" smtClean="0">
                <a:cs typeface="Symbol" charset="2"/>
              </a:rPr>
              <a:t>  -&gt; K+ </a:t>
            </a:r>
            <a:r>
              <a:rPr lang="it-IT" dirty="0">
                <a:cs typeface="Symbol" charset="2"/>
              </a:rPr>
              <a:t>K</a:t>
            </a:r>
            <a:r>
              <a:rPr lang="it-IT" dirty="0" smtClean="0">
                <a:cs typeface="Symbol" charset="2"/>
              </a:rPr>
              <a:t>-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r>
              <a:rPr lang="it-IT" sz="2000" b="1" dirty="0" smtClean="0"/>
              <a:t>Esercizio6</a:t>
            </a:r>
            <a:r>
              <a:rPr lang="it-IT" dirty="0" smtClean="0"/>
              <a:t>:  ricavare </a:t>
            </a:r>
            <a:r>
              <a:rPr lang="it-IT" dirty="0" smtClean="0">
                <a:cs typeface="Symbol" charset="2"/>
              </a:rPr>
              <a:t>la </a:t>
            </a:r>
            <a:r>
              <a:rPr lang="it-IT" dirty="0">
                <a:cs typeface="Symbol" charset="2"/>
              </a:rPr>
              <a:t>massa invariante di  </a:t>
            </a:r>
            <a:r>
              <a:rPr lang="it-IT" dirty="0" err="1" smtClean="0">
                <a:cs typeface="Symbol" charset="2"/>
              </a:rPr>
              <a:t>J</a:t>
            </a:r>
            <a:r>
              <a:rPr lang="it-IT" dirty="0" smtClean="0">
                <a:latin typeface="Symbol" charset="2"/>
                <a:cs typeface="Symbol" charset="2"/>
              </a:rPr>
              <a:t>/Y</a:t>
            </a:r>
            <a:r>
              <a:rPr lang="it-IT" dirty="0" smtClean="0">
                <a:cs typeface="Symbol" charset="2"/>
              </a:rPr>
              <a:t> -&gt;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cs typeface="Symbol" charset="2"/>
              </a:rPr>
              <a:t>+ </a:t>
            </a:r>
            <a:r>
              <a:rPr lang="it-IT" dirty="0" smtClean="0">
                <a:latin typeface="Symbol" charset="2"/>
                <a:cs typeface="Symbol" charset="2"/>
              </a:rPr>
              <a:t>m</a:t>
            </a:r>
            <a:r>
              <a:rPr lang="it-IT" dirty="0" smtClean="0">
                <a:cs typeface="Symbol" charset="2"/>
              </a:rPr>
              <a:t>-</a:t>
            </a:r>
            <a:r>
              <a:rPr lang="it-IT" dirty="0" smtClean="0"/>
              <a:t>  / e+ e-</a:t>
            </a:r>
          </a:p>
          <a:p>
            <a:endParaRPr lang="it-IT" dirty="0"/>
          </a:p>
          <a:p>
            <a:r>
              <a:rPr lang="it-IT" sz="2000" b="1" dirty="0" smtClean="0"/>
              <a:t>Esercizio7</a:t>
            </a:r>
            <a:r>
              <a:rPr lang="it-IT" dirty="0" smtClean="0"/>
              <a:t>:  ricavare </a:t>
            </a:r>
            <a:r>
              <a:rPr lang="it-IT" dirty="0" smtClean="0">
                <a:cs typeface="Symbol" charset="2"/>
              </a:rPr>
              <a:t>la </a:t>
            </a:r>
            <a:r>
              <a:rPr lang="it-IT" dirty="0">
                <a:cs typeface="Symbol" charset="2"/>
              </a:rPr>
              <a:t>massa invariante </a:t>
            </a:r>
            <a:r>
              <a:rPr lang="it-IT" dirty="0" smtClean="0">
                <a:cs typeface="Symbol" charset="2"/>
              </a:rPr>
              <a:t>di D0  -&gt; K+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>
                <a:cs typeface="Symbol" charset="2"/>
              </a:rPr>
              <a:t>-  / K-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>
                <a:cs typeface="Symbol" charset="2"/>
              </a:rPr>
              <a:t>+</a:t>
            </a:r>
            <a:r>
              <a:rPr lang="it-IT" dirty="0" smtClean="0"/>
              <a:t> </a:t>
            </a:r>
          </a:p>
          <a:p>
            <a:endParaRPr lang="it-IT" dirty="0"/>
          </a:p>
          <a:p>
            <a:r>
              <a:rPr lang="it-IT" sz="2000" b="1" dirty="0" smtClean="0"/>
              <a:t>Esercizio8</a:t>
            </a:r>
            <a:r>
              <a:rPr lang="it-IT" dirty="0" smtClean="0"/>
              <a:t>:  ricavare </a:t>
            </a:r>
            <a:r>
              <a:rPr lang="it-IT" dirty="0" smtClean="0">
                <a:cs typeface="Symbol" charset="2"/>
              </a:rPr>
              <a:t>la </a:t>
            </a:r>
            <a:r>
              <a:rPr lang="it-IT" dirty="0">
                <a:cs typeface="Symbol" charset="2"/>
              </a:rPr>
              <a:t>massa invariante </a:t>
            </a:r>
            <a:r>
              <a:rPr lang="it-IT" dirty="0" smtClean="0">
                <a:cs typeface="Symbol" charset="2"/>
              </a:rPr>
              <a:t>di B+ -&gt; </a:t>
            </a:r>
            <a:r>
              <a:rPr lang="it-IT" dirty="0" err="1">
                <a:cs typeface="Symbol" charset="2"/>
              </a:rPr>
              <a:t>J</a:t>
            </a:r>
            <a:r>
              <a:rPr lang="it-IT" dirty="0">
                <a:latin typeface="Symbol" charset="2"/>
                <a:cs typeface="Symbol" charset="2"/>
              </a:rPr>
              <a:t>/</a:t>
            </a:r>
            <a:r>
              <a:rPr lang="it-IT" dirty="0" smtClean="0">
                <a:latin typeface="Symbol" charset="2"/>
                <a:cs typeface="Symbol" charset="2"/>
              </a:rPr>
              <a:t>Y K+    </a:t>
            </a:r>
            <a:r>
              <a:rPr lang="it-IT" dirty="0" smtClean="0">
                <a:cs typeface="Symbol" charset="2"/>
              </a:rPr>
              <a:t>B- </a:t>
            </a:r>
            <a:r>
              <a:rPr lang="it-IT" dirty="0">
                <a:cs typeface="Symbol" charset="2"/>
              </a:rPr>
              <a:t>-&gt; </a:t>
            </a:r>
            <a:r>
              <a:rPr lang="it-IT" dirty="0" err="1">
                <a:cs typeface="Symbol" charset="2"/>
              </a:rPr>
              <a:t>J</a:t>
            </a:r>
            <a:r>
              <a:rPr lang="it-IT" dirty="0">
                <a:latin typeface="Symbol" charset="2"/>
                <a:cs typeface="Symbol" charset="2"/>
              </a:rPr>
              <a:t>/Y </a:t>
            </a:r>
            <a:r>
              <a:rPr lang="it-IT" dirty="0" smtClean="0">
                <a:latin typeface="Symbol" charset="2"/>
                <a:cs typeface="Symbol" charset="2"/>
              </a:rPr>
              <a:t>K- </a:t>
            </a:r>
            <a:endParaRPr lang="it-IT" dirty="0"/>
          </a:p>
          <a:p>
            <a:endParaRPr lang="it-IT" dirty="0"/>
          </a:p>
          <a:p>
            <a:r>
              <a:rPr lang="it-IT" sz="2000" b="1" dirty="0" smtClean="0"/>
              <a:t>Esercizio9</a:t>
            </a:r>
            <a:r>
              <a:rPr lang="it-IT" dirty="0" smtClean="0"/>
              <a:t>:  </a:t>
            </a:r>
            <a:r>
              <a:rPr lang="it-IT" dirty="0"/>
              <a:t>ricavare </a:t>
            </a:r>
            <a:r>
              <a:rPr lang="it-IT" dirty="0">
                <a:cs typeface="Symbol" charset="2"/>
              </a:rPr>
              <a:t>la massa invariante di </a:t>
            </a:r>
            <a:r>
              <a:rPr lang="it-IT" dirty="0" smtClean="0">
                <a:cs typeface="Symbol" charset="2"/>
              </a:rPr>
              <a:t>D*+  </a:t>
            </a:r>
            <a:r>
              <a:rPr lang="it-IT" dirty="0">
                <a:cs typeface="Symbol" charset="2"/>
              </a:rPr>
              <a:t>-&gt; </a:t>
            </a:r>
            <a:r>
              <a:rPr lang="it-IT" dirty="0" smtClean="0">
                <a:cs typeface="Symbol" charset="2"/>
              </a:rPr>
              <a:t>D0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>
                <a:cs typeface="Symbol" charset="2"/>
              </a:rPr>
              <a:t>+   </a:t>
            </a:r>
            <a:r>
              <a:rPr lang="it-IT" dirty="0">
                <a:cs typeface="Symbol" charset="2"/>
              </a:rPr>
              <a:t>D</a:t>
            </a:r>
            <a:r>
              <a:rPr lang="it-IT" dirty="0" smtClean="0">
                <a:cs typeface="Symbol" charset="2"/>
              </a:rPr>
              <a:t>*-  </a:t>
            </a:r>
            <a:r>
              <a:rPr lang="it-IT" dirty="0">
                <a:cs typeface="Symbol" charset="2"/>
              </a:rPr>
              <a:t>-&gt; D0 </a:t>
            </a:r>
            <a:r>
              <a:rPr lang="it-IT" dirty="0" err="1" smtClean="0">
                <a:latin typeface="Symbol" charset="2"/>
                <a:cs typeface="Symbol" charset="2"/>
              </a:rPr>
              <a:t>p</a:t>
            </a:r>
            <a:r>
              <a:rPr lang="it-IT" dirty="0" smtClean="0">
                <a:cs typeface="Symbol" charset="2"/>
              </a:rPr>
              <a:t>-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50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9307" y="1035242"/>
            <a:ext cx="2944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Alcune migliorie apportate: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Modificate le macro per eliminare fastidiosi messaggi di </a:t>
            </a:r>
            <a:r>
              <a:rPr lang="it-IT" dirty="0" err="1" smtClean="0"/>
              <a:t>warning</a:t>
            </a: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Introdotta interfaccia grafica GUI per eseguire automaticamente le macro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La voce “Divulgazione” del top menu di Belle II Italia</a:t>
            </a:r>
          </a:p>
          <a:p>
            <a:r>
              <a:rPr lang="it-IT" dirty="0"/>
              <a:t> </a:t>
            </a:r>
            <a:r>
              <a:rPr lang="it-IT" dirty="0" smtClean="0"/>
              <a:t>    contiene una pagina</a:t>
            </a:r>
          </a:p>
          <a:p>
            <a:r>
              <a:rPr lang="it-IT" dirty="0"/>
              <a:t> </a:t>
            </a:r>
            <a:r>
              <a:rPr lang="it-IT" dirty="0" smtClean="0"/>
              <a:t>    dedicata alla </a:t>
            </a:r>
            <a:r>
              <a:rPr lang="it-IT" dirty="0" err="1" smtClean="0">
                <a:hlinkClick r:id="rId6"/>
              </a:rPr>
              <a:t>Masterclass</a:t>
            </a:r>
            <a:endParaRPr lang="it-IT" dirty="0" smtClean="0"/>
          </a:p>
        </p:txBody>
      </p:sp>
      <p:pic>
        <p:nvPicPr>
          <p:cNvPr id="2" name="Immagine 1" descr="MasterclassBelleI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80" y="857418"/>
            <a:ext cx="5925440" cy="60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b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mageb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mageb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bar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274745" y="227494"/>
            <a:ext cx="494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Masterclass</a:t>
            </a:r>
            <a:r>
              <a:rPr lang="it-IT" sz="3600" dirty="0" smtClean="0">
                <a:solidFill>
                  <a:schemeClr val="bg1"/>
                </a:solidFill>
              </a:rPr>
              <a:t> Belle II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47" y="1141068"/>
            <a:ext cx="4411253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Masterclass</a:t>
            </a:r>
            <a:r>
              <a:rPr lang="it-IT" sz="2000" b="1" dirty="0" smtClean="0"/>
              <a:t> di altri esperimenti</a:t>
            </a:r>
          </a:p>
          <a:p>
            <a:endParaRPr lang="it-IT" dirty="0"/>
          </a:p>
          <a:p>
            <a:r>
              <a:rPr lang="it-IT" dirty="0" err="1" smtClean="0"/>
              <a:t>Masterclass</a:t>
            </a:r>
            <a:r>
              <a:rPr lang="it-IT" dirty="0" smtClean="0"/>
              <a:t> </a:t>
            </a:r>
            <a:r>
              <a:rPr lang="it-IT" dirty="0" err="1" smtClean="0"/>
              <a:t>LHCb</a:t>
            </a:r>
            <a:r>
              <a:rPr lang="it-IT" dirty="0" smtClean="0"/>
              <a:t> effettuata </a:t>
            </a:r>
            <a:r>
              <a:rPr lang="it-IT" dirty="0"/>
              <a:t>a Padova: </a:t>
            </a:r>
            <a:r>
              <a:rPr lang="it-IT" dirty="0" smtClean="0">
                <a:hlinkClick r:id="rId6"/>
              </a:rPr>
              <a:t>link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Selezione di 30 eventi </a:t>
            </a:r>
          </a:p>
          <a:p>
            <a:r>
              <a:rPr lang="it-IT" dirty="0" smtClean="0">
                <a:cs typeface="Symbol" charset="2"/>
              </a:rPr>
              <a:t>D0  </a:t>
            </a:r>
            <a:r>
              <a:rPr lang="it-IT" dirty="0">
                <a:cs typeface="Symbol" charset="2"/>
              </a:rPr>
              <a:t>-&gt; K+ </a:t>
            </a:r>
            <a:r>
              <a:rPr lang="it-IT" dirty="0" err="1">
                <a:latin typeface="Symbol" charset="2"/>
                <a:cs typeface="Symbol" charset="2"/>
              </a:rPr>
              <a:t>p</a:t>
            </a:r>
            <a:r>
              <a:rPr lang="it-IT" dirty="0">
                <a:cs typeface="Symbol" charset="2"/>
              </a:rPr>
              <a:t>-  / K- </a:t>
            </a:r>
            <a:r>
              <a:rPr lang="it-IT" dirty="0" err="1">
                <a:latin typeface="Symbol" charset="2"/>
                <a:cs typeface="Symbol" charset="2"/>
              </a:rPr>
              <a:t>p</a:t>
            </a:r>
            <a:r>
              <a:rPr lang="it-IT" dirty="0">
                <a:cs typeface="Symbol" charset="2"/>
              </a:rPr>
              <a:t>+</a:t>
            </a:r>
            <a:r>
              <a:rPr lang="it-IT" dirty="0"/>
              <a:t> </a:t>
            </a:r>
            <a:r>
              <a:rPr lang="it-IT" dirty="0" smtClean="0"/>
              <a:t> </a:t>
            </a:r>
          </a:p>
          <a:p>
            <a:r>
              <a:rPr lang="it-IT" dirty="0" smtClean="0"/>
              <a:t>con interfaccia grafica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Misura del tempo di vita medio D0</a:t>
            </a:r>
          </a:p>
          <a:p>
            <a:r>
              <a:rPr lang="it-IT" dirty="0" smtClean="0"/>
              <a:t>Viene migliorata la purezza di un folto campione di candidati D0 mediante applicazioni di tagli in: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Massa invariante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Parametro di impatto</a:t>
            </a:r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" name="Immagine 2" descr="2017-04-25 10.44.0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45" y="1002289"/>
            <a:ext cx="4955554" cy="3028761"/>
          </a:xfrm>
          <a:prstGeom prst="rect">
            <a:avLst/>
          </a:prstGeom>
        </p:spPr>
      </p:pic>
      <p:pic>
        <p:nvPicPr>
          <p:cNvPr id="9" name="Immagine 8" descr="2017-04-25 10.54.3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45" y="4031050"/>
            <a:ext cx="4955555" cy="28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6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716</Words>
  <Application>Microsoft Macintosh PowerPoint</Application>
  <PresentationFormat>Presentazione su schermo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Ezio Torassa</dc:creator>
  <cp:lastModifiedBy>Ezio Torassa</cp:lastModifiedBy>
  <cp:revision>52</cp:revision>
  <dcterms:created xsi:type="dcterms:W3CDTF">2017-04-10T12:38:31Z</dcterms:created>
  <dcterms:modified xsi:type="dcterms:W3CDTF">2017-04-27T14:26:49Z</dcterms:modified>
</cp:coreProperties>
</file>