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1" r:id="rId5"/>
    <p:sldId id="264" r:id="rId6"/>
    <p:sldId id="267" r:id="rId7"/>
    <p:sldId id="262" r:id="rId8"/>
    <p:sldId id="260" r:id="rId9"/>
    <p:sldId id="263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2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3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0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3A8A-F39F-3C4D-BA40-E59506918FD8}" type="datetimeFigureOut">
              <a:rPr lang="en-US" smtClean="0"/>
              <a:t>05/05/17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C05F3-DFED-534D-980C-98EC2660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834"/>
            <a:ext cx="8229600" cy="6204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 on the SVD construction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6397" y="1089350"/>
            <a:ext cx="8202691" cy="4190970"/>
            <a:chOff x="112435" y="1617303"/>
            <a:chExt cx="8202691" cy="4190970"/>
          </a:xfrm>
        </p:grpSpPr>
        <p:pic>
          <p:nvPicPr>
            <p:cNvPr id="2050" name="Picture 2" descr="VXD with SVD-Rev2.2 PXD- Rev12.d -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990" y="1617303"/>
              <a:ext cx="7002246" cy="4082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398536" y="4570610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Ladders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2969583" y="2650373"/>
              <a:ext cx="24247" cy="1844713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001775" y="2820285"/>
              <a:ext cx="220813" cy="1674801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771800" y="2383722"/>
              <a:ext cx="222030" cy="211136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993830" y="2938405"/>
              <a:ext cx="437996" cy="1571296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131100" y="4012307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End rings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>
            <a:xfrm flipV="1">
              <a:off x="1656244" y="2650373"/>
              <a:ext cx="513401" cy="136193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0"/>
            </p:cNvCxnSpPr>
            <p:nvPr/>
          </p:nvCxnSpPr>
          <p:spPr>
            <a:xfrm flipV="1">
              <a:off x="1656244" y="2820285"/>
              <a:ext cx="722927" cy="1192022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" idx="0"/>
            </p:cNvCxnSpPr>
            <p:nvPr/>
          </p:nvCxnSpPr>
          <p:spPr>
            <a:xfrm flipV="1">
              <a:off x="1656244" y="2995010"/>
              <a:ext cx="988665" cy="1017297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12435" y="1835400"/>
              <a:ext cx="1412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Carbon fiber</a:t>
              </a:r>
              <a:br>
                <a:rPr lang="en-US" dirty="0" smtClean="0"/>
              </a:br>
              <a:r>
                <a:rPr lang="en-US" dirty="0" smtClean="0"/>
                <a:t>(CF) cone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stCxn id="36" idx="2"/>
            </p:cNvCxnSpPr>
            <p:nvPr/>
          </p:nvCxnSpPr>
          <p:spPr>
            <a:xfrm>
              <a:off x="818718" y="2481731"/>
              <a:ext cx="1184047" cy="29127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151026" y="2006654"/>
              <a:ext cx="11641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End flange</a:t>
              </a:r>
              <a:endParaRPr lang="en-US" dirty="0"/>
            </a:p>
          </p:txBody>
        </p:sp>
        <p:cxnSp>
          <p:nvCxnSpPr>
            <p:cNvPr id="41" name="Straight Arrow Connector 40"/>
            <p:cNvCxnSpPr>
              <a:stCxn id="40" idx="2"/>
            </p:cNvCxnSpPr>
            <p:nvPr/>
          </p:nvCxnSpPr>
          <p:spPr>
            <a:xfrm flipH="1">
              <a:off x="6591766" y="2345208"/>
              <a:ext cx="1141310" cy="28427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8"/>
            <p:cNvSpPr txBox="1"/>
            <p:nvPr/>
          </p:nvSpPr>
          <p:spPr>
            <a:xfrm>
              <a:off x="2125287" y="5161942"/>
              <a:ext cx="38253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PXD</a:t>
              </a:r>
              <a:br>
                <a:rPr lang="en-US" dirty="0" smtClean="0"/>
              </a:br>
              <a:r>
                <a:rPr lang="en-US" dirty="0" smtClean="0"/>
                <a:t>(independent sub-detector inside SVD)</a:t>
              </a:r>
              <a:endParaRPr lang="en-US" dirty="0"/>
            </a:p>
          </p:txBody>
        </p:sp>
        <p:cxnSp>
          <p:nvCxnSpPr>
            <p:cNvPr id="45" name="Straight Arrow Connector 16"/>
            <p:cNvCxnSpPr>
              <a:stCxn id="44" idx="0"/>
            </p:cNvCxnSpPr>
            <p:nvPr/>
          </p:nvCxnSpPr>
          <p:spPr>
            <a:xfrm flipH="1" flipV="1">
              <a:off x="3607529" y="3212504"/>
              <a:ext cx="430433" cy="194943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39"/>
            <p:cNvSpPr txBox="1"/>
            <p:nvPr/>
          </p:nvSpPr>
          <p:spPr>
            <a:xfrm>
              <a:off x="5327829" y="1777944"/>
              <a:ext cx="1507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Outer CF shell</a:t>
              </a:r>
              <a:endParaRPr lang="en-US" dirty="0"/>
            </a:p>
          </p:txBody>
        </p:sp>
        <p:cxnSp>
          <p:nvCxnSpPr>
            <p:cNvPr id="55" name="Straight Arrow Connector 40"/>
            <p:cNvCxnSpPr>
              <a:stCxn id="54" idx="2"/>
            </p:cNvCxnSpPr>
            <p:nvPr/>
          </p:nvCxnSpPr>
          <p:spPr>
            <a:xfrm flipH="1">
              <a:off x="5600701" y="2116498"/>
              <a:ext cx="480700" cy="365233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39"/>
            <p:cNvSpPr txBox="1"/>
            <p:nvPr/>
          </p:nvSpPr>
          <p:spPr>
            <a:xfrm>
              <a:off x="6947347" y="4992665"/>
              <a:ext cx="11641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Beam pipe</a:t>
              </a:r>
              <a:endParaRPr lang="en-US" dirty="0"/>
            </a:p>
          </p:txBody>
        </p:sp>
        <p:cxnSp>
          <p:nvCxnSpPr>
            <p:cNvPr id="62" name="Straight Arrow Connector 40"/>
            <p:cNvCxnSpPr>
              <a:stCxn id="61" idx="0"/>
            </p:cNvCxnSpPr>
            <p:nvPr/>
          </p:nvCxnSpPr>
          <p:spPr>
            <a:xfrm flipH="1" flipV="1">
              <a:off x="6947347" y="4378565"/>
              <a:ext cx="582050" cy="6141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358541" y="5594247"/>
            <a:ext cx="506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S. Bettarini on behalf of the SVD-Group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8479" y="6456771"/>
            <a:ext cx="497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Belle II Italian Coll. Meeting, 05/05/2017 Trieste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7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8" y="274638"/>
            <a:ext cx="510555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Cooling-pipe mounting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(Pisa responsibility)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8" y="1600201"/>
            <a:ext cx="5571802" cy="16308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</a:t>
            </a:r>
            <a:r>
              <a:rPr lang="en-US" sz="2400" dirty="0" err="1" smtClean="0"/>
              <a:t>reharsal</a:t>
            </a:r>
            <a:r>
              <a:rPr lang="en-US" sz="2400" dirty="0" smtClean="0"/>
              <a:t> of </a:t>
            </a:r>
            <a:r>
              <a:rPr lang="en-US" sz="2400" dirty="0" err="1" smtClean="0"/>
              <a:t>Febr</a:t>
            </a:r>
            <a:r>
              <a:rPr lang="en-US" sz="2400" dirty="0" smtClean="0"/>
              <a:t>. We decided to modify the L4-pipe routing to allow its easy mounting.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067" y="4662521"/>
            <a:ext cx="3747934" cy="2048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226" y="118226"/>
            <a:ext cx="3693774" cy="2550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98" y="2898405"/>
            <a:ext cx="888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It has been important to have at home a mock-up of the mounting table where to test the mechanical tools and the procedures: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635" y="3836269"/>
            <a:ext cx="8886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next step is just the next week when the pipe-mounting for the Layer4-5-6 and the L3-cover will be tested: work to be done with the Trieste group to test also the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fiber insertion.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418" y="5498090"/>
            <a:ext cx="53960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The last dressed </a:t>
            </a:r>
            <a:r>
              <a:rPr lang="en-US" sz="2400" dirty="0" err="1" smtClean="0">
                <a:solidFill>
                  <a:srgbClr val="FF0000"/>
                </a:solidFill>
              </a:rPr>
              <a:t>reharsal</a:t>
            </a:r>
            <a:r>
              <a:rPr lang="en-US" sz="2400" dirty="0" smtClean="0">
                <a:solidFill>
                  <a:srgbClr val="FF0000"/>
                </a:solidFill>
              </a:rPr>
              <a:t> of the complete ladder mounting procedure scheduled before the June B2GM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7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35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Main SVD Activities in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27" y="903694"/>
            <a:ext cx="8695923" cy="602061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activities on beast2 (see LL’s talk) are also a useful exercise in preparation for the final SVD commissioning </a:t>
            </a:r>
            <a:r>
              <a:rPr lang="is-IS" sz="2400" dirty="0" smtClean="0"/>
              <a:t>…, including the challenge of the tracking (ROI,...) on the SVD cartridge (Jan 2018)</a:t>
            </a:r>
          </a:p>
          <a:p>
            <a:r>
              <a:rPr lang="is-IS" sz="2400" dirty="0" smtClean="0"/>
              <a:t>2nd half SVD Ladder mount (first 4 months)</a:t>
            </a:r>
          </a:p>
          <a:p>
            <a:pPr marL="342900" lvl="1" indent="-342900">
              <a:buFont typeface="Arial"/>
              <a:buChar char="•"/>
            </a:pPr>
            <a:r>
              <a:rPr lang="is-IS" sz="2400" dirty="0" smtClean="0"/>
              <a:t>SVD Commissioning, not </a:t>
            </a:r>
            <a:r>
              <a:rPr lang="is-IS" sz="2400" dirty="0"/>
              <a:t>yet completely </a:t>
            </a:r>
            <a:r>
              <a:rPr lang="is-IS" sz="2400" dirty="0" smtClean="0"/>
              <a:t>defined in details, </a:t>
            </a:r>
            <a:r>
              <a:rPr lang="is-IS" sz="2400" dirty="0"/>
              <a:t>but foreseen</a:t>
            </a:r>
            <a:r>
              <a:rPr lang="is-IS" sz="2400" dirty="0" smtClean="0"/>
              <a:t>: </a:t>
            </a:r>
          </a:p>
          <a:p>
            <a:pPr marL="742950" lvl="2" indent="-342900"/>
            <a:r>
              <a:rPr lang="en-US" dirty="0"/>
              <a:t>SVD standalone </a:t>
            </a:r>
            <a:r>
              <a:rPr lang="en-US" dirty="0" err="1"/>
              <a:t>Cosmics</a:t>
            </a:r>
            <a:r>
              <a:rPr lang="en-US" dirty="0"/>
              <a:t> data </a:t>
            </a:r>
          </a:p>
          <a:p>
            <a:pPr marL="742950" lvl="2" indent="-342900"/>
            <a:r>
              <a:rPr lang="is-IS" dirty="0"/>
              <a:t>Integration with PXD</a:t>
            </a:r>
          </a:p>
          <a:p>
            <a:pPr marL="742950" lvl="2" indent="-342900"/>
            <a:r>
              <a:rPr lang="en-US" dirty="0"/>
              <a:t>Combined </a:t>
            </a:r>
            <a:r>
              <a:rPr lang="en-US" dirty="0" smtClean="0"/>
              <a:t>SVD/PXD </a:t>
            </a:r>
            <a:r>
              <a:rPr lang="en-US" dirty="0" err="1" smtClean="0"/>
              <a:t>Cosmics</a:t>
            </a:r>
            <a:endParaRPr lang="en-US" dirty="0" smtClean="0"/>
          </a:p>
          <a:p>
            <a:pPr marL="742950" lvl="2" indent="-342900"/>
            <a:r>
              <a:rPr lang="en-US" sz="2400" dirty="0" smtClean="0"/>
              <a:t>Installation VXD in Belle2</a:t>
            </a:r>
            <a:endParaRPr lang="is-IS" sz="2400" dirty="0" smtClean="0"/>
          </a:p>
          <a:p>
            <a:r>
              <a:rPr lang="is-IS" sz="2400" dirty="0" smtClean="0"/>
              <a:t>Cosmic Run before the Physics Run</a:t>
            </a:r>
          </a:p>
          <a:p>
            <a:endParaRPr lang="is-IS" sz="2400" dirty="0"/>
          </a:p>
          <a:p>
            <a:pPr marL="0" indent="0">
              <a:buNone/>
            </a:pPr>
            <a:r>
              <a:rPr lang="is-IS" sz="2400" dirty="0" smtClean="0"/>
              <a:t>A lot of exciting work @ KEK! Good opportunity for young people (free of teaching constraints) who gained expertise during the SVD module construction ...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89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99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Layer 4,5,6 Ladder production status</a:t>
            </a:r>
          </a:p>
          <a:p>
            <a:pPr lvl="1"/>
            <a:r>
              <a:rPr lang="en-US" dirty="0" smtClean="0"/>
              <a:t>FW modules: (PF1) peel-off issue</a:t>
            </a:r>
          </a:p>
          <a:p>
            <a:r>
              <a:rPr lang="en-US" dirty="0" smtClean="0"/>
              <a:t>Layer3 cooling improvement</a:t>
            </a:r>
          </a:p>
          <a:p>
            <a:r>
              <a:rPr lang="en-US" dirty="0" smtClean="0"/>
              <a:t>SVD Ladder mount:</a:t>
            </a:r>
          </a:p>
          <a:p>
            <a:pPr lvl="1"/>
            <a:r>
              <a:rPr lang="en-US" dirty="0" smtClean="0"/>
              <a:t>Cooling-pipes mounting</a:t>
            </a:r>
          </a:p>
          <a:p>
            <a:pPr lvl="1"/>
            <a:r>
              <a:rPr lang="en-US" dirty="0" smtClean="0"/>
              <a:t>Fibers insertions (see LL)</a:t>
            </a:r>
          </a:p>
          <a:p>
            <a:r>
              <a:rPr lang="en-US" dirty="0" smtClean="0"/>
              <a:t>A look at the activities in 2018:</a:t>
            </a:r>
          </a:p>
          <a:p>
            <a:pPr lvl="1"/>
            <a:r>
              <a:rPr lang="en-US" dirty="0" smtClean="0"/>
              <a:t>Commissioning; Integration SVD/PXD; </a:t>
            </a:r>
            <a:r>
              <a:rPr lang="en-US" dirty="0" err="1" smtClean="0"/>
              <a:t>Cosmics</a:t>
            </a:r>
            <a:r>
              <a:rPr lang="en-US" dirty="0" smtClean="0"/>
              <a:t> run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9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22185" y="274638"/>
            <a:ext cx="7576726" cy="6204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SVD ladders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4077072"/>
            <a:ext cx="3888802" cy="2285715"/>
          </a:xfrm>
          <a:prstGeom prst="rect">
            <a:avLst/>
          </a:prstGeom>
        </p:spPr>
      </p:pic>
      <p:pic>
        <p:nvPicPr>
          <p:cNvPr id="37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623" y="3458658"/>
            <a:ext cx="4918422" cy="2605715"/>
          </a:xfrm>
          <a:prstGeom prst="rect">
            <a:avLst/>
          </a:prstGeom>
        </p:spPr>
      </p:pic>
      <p:pic>
        <p:nvPicPr>
          <p:cNvPr id="38" name="図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2204864"/>
            <a:ext cx="6110793" cy="3382857"/>
          </a:xfrm>
          <a:prstGeom prst="rect">
            <a:avLst/>
          </a:prstGeom>
        </p:spPr>
      </p:pic>
      <p:pic>
        <p:nvPicPr>
          <p:cNvPr id="39" name="図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416" y="1268760"/>
            <a:ext cx="7487951" cy="3794286"/>
          </a:xfrm>
          <a:prstGeom prst="rect">
            <a:avLst/>
          </a:prstGeom>
        </p:spPr>
      </p:pic>
      <p:sp>
        <p:nvSpPr>
          <p:cNvPr id="42" name="テキスト ボックス 14"/>
          <p:cNvSpPr txBox="1"/>
          <p:nvPr/>
        </p:nvSpPr>
        <p:spPr>
          <a:xfrm>
            <a:off x="196051" y="1115452"/>
            <a:ext cx="1096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L6 Ladder</a:t>
            </a:r>
            <a:br>
              <a:rPr kumimoji="1" lang="en-US" altLang="ja-JP" dirty="0" smtClean="0"/>
            </a:br>
            <a:r>
              <a:rPr kumimoji="1" lang="en-US" altLang="ja-JP" sz="1400" dirty="0" smtClean="0"/>
              <a:t>(</a:t>
            </a:r>
            <a:r>
              <a:rPr kumimoji="1" lang="en-US" altLang="ja-JP" sz="1400" dirty="0" err="1" smtClean="0"/>
              <a:t>Kavli</a:t>
            </a:r>
            <a:r>
              <a:rPr kumimoji="1" lang="en-US" altLang="ja-JP" sz="1400" dirty="0" smtClean="0"/>
              <a:t> IPMU)</a:t>
            </a:r>
            <a:endParaRPr kumimoji="1" lang="ja-JP" altLang="en-US" sz="1400" dirty="0"/>
          </a:p>
        </p:txBody>
      </p:sp>
      <p:sp>
        <p:nvSpPr>
          <p:cNvPr id="43" name="テキスト ボックス 15"/>
          <p:cNvSpPr txBox="1"/>
          <p:nvPr/>
        </p:nvSpPr>
        <p:spPr>
          <a:xfrm>
            <a:off x="178345" y="2301956"/>
            <a:ext cx="1096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L5 Ladder</a:t>
            </a:r>
          </a:p>
          <a:p>
            <a:r>
              <a:rPr kumimoji="1" lang="en-US" altLang="ja-JP" sz="1400" dirty="0" smtClean="0"/>
              <a:t>(HEPHY)</a:t>
            </a:r>
            <a:endParaRPr kumimoji="1" lang="ja-JP" altLang="en-US" sz="1400" dirty="0"/>
          </a:p>
        </p:txBody>
      </p:sp>
      <p:sp>
        <p:nvSpPr>
          <p:cNvPr id="44" name="テキスト ボックス 16"/>
          <p:cNvSpPr txBox="1"/>
          <p:nvPr/>
        </p:nvSpPr>
        <p:spPr>
          <a:xfrm>
            <a:off x="202349" y="3402801"/>
            <a:ext cx="1096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L4 Ladder</a:t>
            </a:r>
            <a:br>
              <a:rPr kumimoji="1" lang="en-US" altLang="ja-JP" dirty="0" smtClean="0"/>
            </a:br>
            <a:r>
              <a:rPr kumimoji="1" lang="en-US" altLang="ja-JP" sz="1400" dirty="0" smtClean="0"/>
              <a:t>(TIFR)</a:t>
            </a:r>
            <a:endParaRPr kumimoji="1" lang="ja-JP" altLang="en-US" sz="1400" dirty="0"/>
          </a:p>
        </p:txBody>
      </p:sp>
      <p:sp>
        <p:nvSpPr>
          <p:cNvPr id="45" name="テキスト ボックス 17"/>
          <p:cNvSpPr txBox="1"/>
          <p:nvPr/>
        </p:nvSpPr>
        <p:spPr>
          <a:xfrm>
            <a:off x="202348" y="4162040"/>
            <a:ext cx="11071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L3 Ladder</a:t>
            </a:r>
            <a:br>
              <a:rPr kumimoji="1" lang="en-US" altLang="ja-JP" dirty="0" smtClean="0"/>
            </a:br>
            <a:r>
              <a:rPr kumimoji="1" lang="en-US" altLang="ja-JP" sz="1400" dirty="0" smtClean="0"/>
              <a:t>(Melbourne)</a:t>
            </a:r>
            <a:endParaRPr kumimoji="1" lang="ja-JP" altLang="en-US" sz="1400" dirty="0"/>
          </a:p>
        </p:txBody>
      </p:sp>
      <p:sp>
        <p:nvSpPr>
          <p:cNvPr id="46" name="テキスト ボックス 18"/>
          <p:cNvSpPr txBox="1"/>
          <p:nvPr/>
        </p:nvSpPr>
        <p:spPr>
          <a:xfrm>
            <a:off x="2402001" y="1330895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FWD module</a:t>
            </a:r>
            <a:endParaRPr kumimoji="1" lang="ja-JP" altLang="en-US" sz="1400" dirty="0"/>
          </a:p>
        </p:txBody>
      </p:sp>
      <p:sp>
        <p:nvSpPr>
          <p:cNvPr id="47" name="テキスト ボックス 19"/>
          <p:cNvSpPr txBox="1"/>
          <p:nvPr/>
        </p:nvSpPr>
        <p:spPr>
          <a:xfrm>
            <a:off x="7164288" y="3668013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B</a:t>
            </a:r>
            <a:r>
              <a:rPr kumimoji="1" lang="en-US" altLang="ja-JP" sz="1400" dirty="0" smtClean="0"/>
              <a:t>WD module</a:t>
            </a:r>
            <a:endParaRPr kumimoji="1" lang="ja-JP" altLang="en-US" sz="1400" dirty="0"/>
          </a:p>
        </p:txBody>
      </p:sp>
      <p:sp>
        <p:nvSpPr>
          <p:cNvPr id="48" name="テキスト ボックス 20"/>
          <p:cNvSpPr txBox="1"/>
          <p:nvPr/>
        </p:nvSpPr>
        <p:spPr>
          <a:xfrm>
            <a:off x="3725776" y="1713081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Origami +z</a:t>
            </a:r>
          </a:p>
        </p:txBody>
      </p:sp>
      <p:sp>
        <p:nvSpPr>
          <p:cNvPr id="49" name="テキスト ボックス 21"/>
          <p:cNvSpPr txBox="1"/>
          <p:nvPr/>
        </p:nvSpPr>
        <p:spPr>
          <a:xfrm>
            <a:off x="4780873" y="2319957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Origami </a:t>
            </a:r>
            <a:r>
              <a:rPr kumimoji="1" lang="en-US" altLang="ja-JP" sz="1400" dirty="0" err="1" smtClean="0"/>
              <a:t>ce</a:t>
            </a:r>
            <a:endParaRPr kumimoji="1" lang="ja-JP" altLang="en-US" sz="1400" dirty="0"/>
          </a:p>
        </p:txBody>
      </p:sp>
      <p:sp>
        <p:nvSpPr>
          <p:cNvPr id="50" name="テキスト ボックス 22"/>
          <p:cNvSpPr txBox="1"/>
          <p:nvPr/>
        </p:nvSpPr>
        <p:spPr>
          <a:xfrm>
            <a:off x="5860993" y="2915766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Origami -z</a:t>
            </a:r>
            <a:endParaRPr kumimoji="1" lang="ja-JP" altLang="en-US" sz="1400" dirty="0"/>
          </a:p>
        </p:txBody>
      </p:sp>
      <p:cxnSp>
        <p:nvCxnSpPr>
          <p:cNvPr id="51" name="直線コネクタ 23"/>
          <p:cNvCxnSpPr>
            <a:cxnSpLocks noChangeAspect="1"/>
          </p:cNvCxnSpPr>
          <p:nvPr/>
        </p:nvCxnSpPr>
        <p:spPr>
          <a:xfrm flipH="1">
            <a:off x="4447650" y="3039619"/>
            <a:ext cx="2837883" cy="21083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25"/>
          <p:cNvCxnSpPr>
            <a:cxnSpLocks noChangeAspect="1"/>
          </p:cNvCxnSpPr>
          <p:nvPr/>
        </p:nvCxnSpPr>
        <p:spPr>
          <a:xfrm flipH="1">
            <a:off x="3337959" y="2391547"/>
            <a:ext cx="2837883" cy="21083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26"/>
          <p:cNvCxnSpPr>
            <a:cxnSpLocks noChangeAspect="1"/>
          </p:cNvCxnSpPr>
          <p:nvPr/>
        </p:nvCxnSpPr>
        <p:spPr>
          <a:xfrm flipH="1">
            <a:off x="3085272" y="1763638"/>
            <a:ext cx="1933109" cy="14361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右矢印 34"/>
          <p:cNvSpPr/>
          <p:nvPr/>
        </p:nvSpPr>
        <p:spPr>
          <a:xfrm rot="2056289">
            <a:off x="6370125" y="2410757"/>
            <a:ext cx="520189" cy="203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矢印 35"/>
          <p:cNvSpPr/>
          <p:nvPr/>
        </p:nvSpPr>
        <p:spPr>
          <a:xfrm rot="2056289" flipH="1" flipV="1">
            <a:off x="5637153" y="1942241"/>
            <a:ext cx="520189" cy="203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36"/>
          <p:cNvSpPr txBox="1"/>
          <p:nvPr/>
        </p:nvSpPr>
        <p:spPr>
          <a:xfrm>
            <a:off x="6789959" y="265839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</a:t>
            </a:r>
            <a:r>
              <a:rPr kumimoji="1" lang="en-US" altLang="ja-JP" dirty="0" smtClean="0"/>
              <a:t>WD</a:t>
            </a:r>
            <a:endParaRPr kumimoji="1" lang="ja-JP" altLang="en-US" dirty="0"/>
          </a:p>
        </p:txBody>
      </p:sp>
      <p:sp>
        <p:nvSpPr>
          <p:cNvPr id="57" name="テキスト ボックス 37"/>
          <p:cNvSpPr txBox="1"/>
          <p:nvPr/>
        </p:nvSpPr>
        <p:spPr>
          <a:xfrm>
            <a:off x="5133775" y="1556792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</a:t>
            </a:r>
            <a:r>
              <a:rPr kumimoji="1" lang="en-US" altLang="ja-JP" dirty="0" smtClean="0"/>
              <a:t>W</a:t>
            </a:r>
            <a:r>
              <a:rPr kumimoji="1" lang="de-AT" altLang="ja-JP" dirty="0" smtClean="0"/>
              <a:t>D</a:t>
            </a:r>
            <a:endParaRPr kumimoji="1" lang="ja-JP" altLang="en-US" dirty="0"/>
          </a:p>
        </p:txBody>
      </p:sp>
      <p:cxnSp>
        <p:nvCxnSpPr>
          <p:cNvPr id="58" name="直線コネクタ 6"/>
          <p:cNvCxnSpPr>
            <a:cxnSpLocks noChangeAspect="1"/>
          </p:cNvCxnSpPr>
          <p:nvPr/>
        </p:nvCxnSpPr>
        <p:spPr>
          <a:xfrm>
            <a:off x="2022806" y="1301440"/>
            <a:ext cx="6246062" cy="36762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40"/>
          <p:cNvCxnSpPr>
            <a:cxnSpLocks noChangeAspect="1"/>
          </p:cNvCxnSpPr>
          <p:nvPr/>
        </p:nvCxnSpPr>
        <p:spPr>
          <a:xfrm>
            <a:off x="1837318" y="2279451"/>
            <a:ext cx="5437416" cy="32003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41"/>
          <p:cNvCxnSpPr>
            <a:cxnSpLocks noChangeAspect="1"/>
          </p:cNvCxnSpPr>
          <p:nvPr/>
        </p:nvCxnSpPr>
        <p:spPr>
          <a:xfrm>
            <a:off x="2098906" y="3399725"/>
            <a:ext cx="4428865" cy="26067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24"/>
          <p:cNvSpPr txBox="1"/>
          <p:nvPr/>
        </p:nvSpPr>
        <p:spPr>
          <a:xfrm>
            <a:off x="7798911" y="4993431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Cooling pipe</a:t>
            </a:r>
            <a:endParaRPr kumimoji="1" lang="ja-JP" altLang="en-US" sz="1400" dirty="0"/>
          </a:p>
        </p:txBody>
      </p:sp>
      <p:sp>
        <p:nvSpPr>
          <p:cNvPr id="62" name="テキスト ボックス 42"/>
          <p:cNvSpPr txBox="1"/>
          <p:nvPr/>
        </p:nvSpPr>
        <p:spPr>
          <a:xfrm>
            <a:off x="7091451" y="5488309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Cooling pipe</a:t>
            </a:r>
            <a:endParaRPr kumimoji="1" lang="ja-JP" altLang="en-US" sz="1400" dirty="0"/>
          </a:p>
        </p:txBody>
      </p:sp>
      <p:sp>
        <p:nvSpPr>
          <p:cNvPr id="63" name="テキスト ボックス 43"/>
          <p:cNvSpPr txBox="1"/>
          <p:nvPr/>
        </p:nvSpPr>
        <p:spPr>
          <a:xfrm>
            <a:off x="6286743" y="6001543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Cooling pipe</a:t>
            </a:r>
            <a:endParaRPr kumimoji="1" lang="ja-JP" altLang="en-US" sz="1400" dirty="0"/>
          </a:p>
        </p:txBody>
      </p:sp>
      <p:pic>
        <p:nvPicPr>
          <p:cNvPr id="34" name="図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2804266" y="5467774"/>
            <a:ext cx="2134072" cy="1171873"/>
          </a:xfrm>
          <a:prstGeom prst="rect">
            <a:avLst/>
          </a:prstGeom>
        </p:spPr>
      </p:pic>
      <p:pic>
        <p:nvPicPr>
          <p:cNvPr id="35" name="図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082063" y="4621066"/>
            <a:ext cx="1903312" cy="1021131"/>
          </a:xfrm>
          <a:prstGeom prst="rect">
            <a:avLst/>
          </a:prstGeom>
        </p:spPr>
      </p:pic>
      <p:sp>
        <p:nvSpPr>
          <p:cNvPr id="65" name="テキスト ボックス 38"/>
          <p:cNvSpPr txBox="1"/>
          <p:nvPr/>
        </p:nvSpPr>
        <p:spPr>
          <a:xfrm>
            <a:off x="2195736" y="5944985"/>
            <a:ext cx="115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B</a:t>
            </a:r>
            <a:r>
              <a:rPr kumimoji="1" lang="en-US" altLang="ja-JP" sz="1400" dirty="0" smtClean="0"/>
              <a:t>WD module</a:t>
            </a:r>
            <a:br>
              <a:rPr kumimoji="1" lang="en-US" altLang="ja-JP" sz="1400" dirty="0" smtClean="0"/>
            </a:br>
            <a:r>
              <a:rPr kumimoji="1" lang="en-US" altLang="ja-JP" sz="1400" dirty="0" smtClean="0"/>
              <a:t>(Pisa)</a:t>
            </a:r>
            <a:endParaRPr kumimoji="1" lang="ja-JP" altLang="en-US" sz="1400" dirty="0"/>
          </a:p>
        </p:txBody>
      </p:sp>
      <p:sp>
        <p:nvSpPr>
          <p:cNvPr id="66" name="テキスト ボックス 39"/>
          <p:cNvSpPr txBox="1"/>
          <p:nvPr/>
        </p:nvSpPr>
        <p:spPr>
          <a:xfrm>
            <a:off x="1115616" y="5433831"/>
            <a:ext cx="1135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 smtClean="0"/>
              <a:t>F</a:t>
            </a:r>
            <a:r>
              <a:rPr kumimoji="1" lang="en-US" altLang="ja-JP" sz="1400" dirty="0" smtClean="0"/>
              <a:t>WD module</a:t>
            </a:r>
          </a:p>
          <a:p>
            <a:r>
              <a:rPr lang="en-US" altLang="ja-JP" sz="1400" dirty="0" smtClean="0"/>
              <a:t>(Pisa)</a:t>
            </a:r>
            <a:endParaRPr kumimoji="1" lang="ja-JP" altLang="en-US" sz="1400" dirty="0"/>
          </a:p>
        </p:txBody>
      </p:sp>
      <p:graphicFrame>
        <p:nvGraphicFramePr>
          <p:cNvPr id="40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80261"/>
              </p:ext>
            </p:extLst>
          </p:nvPr>
        </p:nvGraphicFramePr>
        <p:xfrm>
          <a:off x="6228621" y="191553"/>
          <a:ext cx="2731674" cy="1554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52451"/>
                <a:gridCol w="915507"/>
                <a:gridCol w="1163716"/>
              </a:tblGrid>
              <a:tr h="3930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/>
                        <a:t>Layer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/>
                        <a:t>Ladders</a:t>
                      </a:r>
                      <a:br>
                        <a:rPr kumimoji="1" lang="en-US" altLang="ja-JP" sz="1200" dirty="0" smtClean="0"/>
                      </a:br>
                      <a:r>
                        <a:rPr kumimoji="1" lang="en-US" altLang="ja-JP" sz="1200" dirty="0" smtClean="0"/>
                        <a:t>(spares)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DSSDs</a:t>
                      </a:r>
                      <a:r>
                        <a:rPr lang="en-US" sz="1200" kern="1200" baseline="0" dirty="0" smtClean="0">
                          <a:effectLst/>
                        </a:rPr>
                        <a:t> / ladder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endParaRPr lang="en-US" sz="1200" dirty="0" smtClean="0">
                        <a:effectLst/>
                      </a:endParaRPr>
                    </a:p>
                  </a:txBody>
                  <a:tcPr/>
                </a:tc>
              </a:tr>
              <a:tr h="2358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/>
                        <a:t>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/>
                        <a:t>16 (4)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358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/>
                        <a:t>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/>
                        <a:t>12 (3)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358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/>
                        <a:t>10 (2)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646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/>
                        <a:t>7 (2)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6902529" y="1945366"/>
            <a:ext cx="198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 FWD + 47 BWD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8139"/>
            <a:ext cx="9144000" cy="612986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 2016 Pisa completed the production of the needed 47 BW + 47 FW subassemblies. Prod. Line kept active in 2017:</a:t>
            </a:r>
          </a:p>
          <a:p>
            <a:pPr lvl="1"/>
            <a:r>
              <a:rPr lang="en-US" sz="2000" dirty="0" smtClean="0"/>
              <a:t>To feed the ladder assembly sites with the spare </a:t>
            </a:r>
          </a:p>
          <a:p>
            <a:pPr marL="457200" lvl="1" indent="0">
              <a:buNone/>
            </a:pPr>
            <a:r>
              <a:rPr lang="en-US" sz="2000" dirty="0"/>
              <a:t>s</a:t>
            </a:r>
            <a:r>
              <a:rPr lang="en-US" sz="2000" dirty="0" smtClean="0"/>
              <a:t>ubassemblies needed for replacement in case of failures</a:t>
            </a:r>
          </a:p>
          <a:p>
            <a:pPr lvl="1"/>
            <a:r>
              <a:rPr lang="en-US" sz="2000" dirty="0" smtClean="0"/>
              <a:t>So far built extra +1 BW and +7 FW (Class B </a:t>
            </a:r>
            <a:r>
              <a:rPr lang="en-US" sz="2000" dirty="0" err="1" smtClean="0"/>
              <a:t>det’s</a:t>
            </a:r>
            <a:r>
              <a:rPr lang="en-US" sz="2000" dirty="0" smtClean="0"/>
              <a:t>!)</a:t>
            </a:r>
          </a:p>
          <a:p>
            <a:pPr lvl="1"/>
            <a:r>
              <a:rPr lang="en-US" sz="2000" dirty="0" smtClean="0"/>
              <a:t>A production of extra +4 BW needed before July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Origami production issue totally overcome: a sufficient number of tested class A origami circuits is now in our hand for ladder assembly.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Layer 6 assembly is on the critical path </a:t>
            </a:r>
            <a:r>
              <a:rPr lang="en-US" sz="2400" dirty="0">
                <a:solidFill>
                  <a:srgbClr val="0000FF"/>
                </a:solidFill>
              </a:rPr>
              <a:t>in the schedule. 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200" dirty="0" smtClean="0"/>
              <a:t>The L6 team (reinforced by an expert from Pisa) has implemented a shift system to use the assembly line at IPMU most efficiently: 1 ladder/21 days; in this way the global schedule (ladder mount) is matched but with very limited contingency.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FADC readout system</a:t>
            </a:r>
          </a:p>
          <a:p>
            <a:pPr lvl="1"/>
            <a:r>
              <a:rPr lang="is-IS" sz="1800" dirty="0" smtClean="0"/>
              <a:t>FADC v3 has performed well at the test-beam in DESY in April 2016</a:t>
            </a:r>
          </a:p>
          <a:p>
            <a:pPr lvl="1"/>
            <a:r>
              <a:rPr lang="is-IS" sz="1800" dirty="0" smtClean="0"/>
              <a:t>There are delays in v4 preparation </a:t>
            </a:r>
          </a:p>
          <a:p>
            <a:pPr marL="0" indent="0">
              <a:buNone/>
            </a:pPr>
            <a:endParaRPr lang="is-IS" sz="2200" dirty="0" smtClean="0"/>
          </a:p>
          <a:p>
            <a:endParaRPr lang="is-IS" sz="17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458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SVD Ladder Construction (I)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196" y="1267660"/>
            <a:ext cx="2681804" cy="150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9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SVD Ladder Construction (II)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87031"/>
            <a:ext cx="9021738" cy="50278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Layer-3 : already completed the production with spares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000090"/>
                </a:solidFill>
              </a:rPr>
              <a:t>Layer-4 :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0090"/>
                </a:solidFill>
              </a:rPr>
              <a:t>Layer-5 :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Layer-6 :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633" y="1738001"/>
            <a:ext cx="3193106" cy="1248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59" y="2745146"/>
            <a:ext cx="3332173" cy="1892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490" y="1434245"/>
            <a:ext cx="3499653" cy="1635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527" y="4670254"/>
            <a:ext cx="3286787" cy="2195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278" y="3325597"/>
            <a:ext cx="4085462" cy="1222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091" y="5197290"/>
            <a:ext cx="4406902" cy="11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980"/>
            <a:ext cx="5647958" cy="31944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41970"/>
            <a:ext cx="5329628" cy="3516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891967" y="169411"/>
            <a:ext cx="311756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Unexpected failure after reinforcement!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3234" y="1043840"/>
            <a:ext cx="3400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week a L4 ladder experienced </a:t>
            </a:r>
          </a:p>
          <a:p>
            <a:r>
              <a:rPr lang="en-US" dirty="0" smtClean="0"/>
              <a:t>a PF1 peel off, developed 6 days </a:t>
            </a:r>
          </a:p>
          <a:p>
            <a:r>
              <a:rPr lang="en-US" dirty="0" smtClean="0"/>
              <a:t>after the half ladder assembly!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967" y="1967170"/>
            <a:ext cx="2400386" cy="19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29629" y="4057688"/>
            <a:ext cx="3834542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failure mode indicates a glue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adhesion </a:t>
            </a:r>
            <a:r>
              <a:rPr lang="en-US" dirty="0">
                <a:solidFill>
                  <a:srgbClr val="FF0000"/>
                </a:solidFill>
              </a:rPr>
              <a:t>problem, and just adding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more </a:t>
            </a:r>
            <a:r>
              <a:rPr lang="en-US" dirty="0">
                <a:solidFill>
                  <a:srgbClr val="FF0000"/>
                </a:solidFill>
              </a:rPr>
              <a:t>glue is not </a:t>
            </a:r>
            <a:r>
              <a:rPr lang="en-US" dirty="0" smtClean="0">
                <a:solidFill>
                  <a:srgbClr val="FF0000"/>
                </a:solidFill>
              </a:rPr>
              <a:t>enough.</a:t>
            </a:r>
          </a:p>
          <a:p>
            <a:r>
              <a:rPr lang="en-US" dirty="0" smtClean="0"/>
              <a:t>Proposed a change in the assembly </a:t>
            </a:r>
          </a:p>
          <a:p>
            <a:r>
              <a:rPr lang="en-US" dirty="0"/>
              <a:t>p</a:t>
            </a:r>
            <a:r>
              <a:rPr lang="en-US" dirty="0" smtClean="0"/>
              <a:t>rocedures: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SFW glued i</a:t>
            </a:r>
            <a:r>
              <a:rPr lang="en-US" dirty="0" smtClean="0">
                <a:solidFill>
                  <a:srgbClr val="0000FF"/>
                </a:solidFill>
              </a:rPr>
              <a:t>s left on the ribs for </a:t>
            </a:r>
            <a:r>
              <a:rPr lang="en-US" dirty="0">
                <a:solidFill>
                  <a:srgbClr val="0000FF"/>
                </a:solidFill>
              </a:rPr>
              <a:t>about a week before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proceeding </a:t>
            </a:r>
            <a:r>
              <a:rPr lang="en-US" dirty="0">
                <a:solidFill>
                  <a:srgbClr val="0000FF"/>
                </a:solidFill>
              </a:rPr>
              <a:t>with the ladder </a:t>
            </a:r>
            <a:r>
              <a:rPr lang="en-US" dirty="0" smtClean="0">
                <a:solidFill>
                  <a:srgbClr val="0000FF"/>
                </a:solidFill>
              </a:rPr>
              <a:t>assembly.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whole SVD group is at work to find a definitive solution.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7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022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SVD Milestones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87957"/>
              </p:ext>
            </p:extLst>
          </p:nvPr>
        </p:nvGraphicFramePr>
        <p:xfrm>
          <a:off x="621625" y="829306"/>
          <a:ext cx="7651277" cy="29284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35468"/>
                <a:gridCol w="3815809"/>
              </a:tblGrid>
              <a:tr h="5769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Item/Operation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Updated in April 2017</a:t>
                      </a:r>
                      <a:endParaRPr lang="en-US" sz="1400" dirty="0"/>
                    </a:p>
                  </a:txBody>
                  <a:tcPr/>
                </a:tc>
              </a:tr>
              <a:tr h="326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Completion</a:t>
                      </a:r>
                      <a:r>
                        <a:rPr lang="en-US" sz="1400" baseline="0" dirty="0" smtClean="0"/>
                        <a:t> L4 production (10+2)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Oct 2017</a:t>
                      </a:r>
                      <a:endParaRPr lang="en-US" sz="1400" dirty="0"/>
                    </a:p>
                  </a:txBody>
                  <a:tcPr/>
                </a:tc>
              </a:tr>
              <a:tr h="326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Completion L5 production (12+3)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r>
                        <a:rPr lang="en-US" sz="1400" baseline="0" dirty="0" smtClean="0"/>
                        <a:t> 2017</a:t>
                      </a:r>
                      <a:endParaRPr lang="en-US" sz="1400" dirty="0"/>
                    </a:p>
                  </a:txBody>
                  <a:tcPr/>
                </a:tc>
              </a:tr>
              <a:tr h="326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Completion</a:t>
                      </a:r>
                      <a:r>
                        <a:rPr lang="en-US" sz="1400" baseline="0" dirty="0" smtClean="0"/>
                        <a:t> L6 (enough for the 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baseline="0" dirty="0" smtClean="0"/>
                        <a:t> shell)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r>
                        <a:rPr lang="en-US" sz="1400" baseline="0" dirty="0" smtClean="0"/>
                        <a:t> 2017</a:t>
                      </a:r>
                      <a:endParaRPr lang="en-US" sz="1400" dirty="0"/>
                    </a:p>
                  </a:txBody>
                  <a:tcPr/>
                </a:tc>
              </a:tr>
              <a:tr h="326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Completion L6 production (16+4)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 2018</a:t>
                      </a:r>
                      <a:endParaRPr lang="en-US" sz="1400" baseline="0" dirty="0" smtClean="0"/>
                    </a:p>
                  </a:txBody>
                  <a:tcPr/>
                </a:tc>
              </a:tr>
              <a:tr h="32608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Ladder mount (1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baseline="0" dirty="0" smtClean="0"/>
                        <a:t> half shell)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 2017- mid. Dec 2017</a:t>
                      </a:r>
                      <a:endParaRPr lang="en-US" sz="1400" dirty="0"/>
                    </a:p>
                  </a:txBody>
                  <a:tcPr/>
                </a:tc>
              </a:tr>
              <a:tr h="326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Ladder mount (2</a:t>
                      </a:r>
                      <a:r>
                        <a:rPr lang="en-US" sz="1400" baseline="30000" dirty="0" smtClean="0"/>
                        <a:t>nd</a:t>
                      </a:r>
                      <a:r>
                        <a:rPr lang="en-US" sz="1400" dirty="0" smtClean="0"/>
                        <a:t> half shell)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mid. Dec 2017 – mid. April 2018</a:t>
                      </a:r>
                      <a:endParaRPr lang="en-US" sz="1400" dirty="0"/>
                    </a:p>
                  </a:txBody>
                  <a:tcPr/>
                </a:tc>
              </a:tr>
              <a:tr h="3950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SVD ready for integration with PXD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End</a:t>
                      </a:r>
                      <a:r>
                        <a:rPr lang="en-US" sz="1400" baseline="0" dirty="0" smtClean="0"/>
                        <a:t> of April</a:t>
                      </a:r>
                      <a:r>
                        <a:rPr lang="en-US" sz="1400" dirty="0" smtClean="0"/>
                        <a:t> 2018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854201"/>
            <a:ext cx="81957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SVD Group produced a detailed Gant Schedule tha</a:t>
            </a:r>
            <a:r>
              <a:rPr lang="en-US" dirty="0"/>
              <a:t>t</a:t>
            </a:r>
            <a:r>
              <a:rPr lang="en-US" dirty="0" smtClean="0"/>
              <a:t> is monthly updated taking into account the delay caused by the most important issues met along the path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instance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FWD end-ring re-production </a:t>
            </a:r>
          </a:p>
          <a:p>
            <a:r>
              <a:rPr lang="en-US" dirty="0" smtClean="0"/>
              <a:t>(QA failure at the </a:t>
            </a:r>
            <a:r>
              <a:rPr lang="en-US" dirty="0" err="1" smtClean="0"/>
              <a:t>Welcon</a:t>
            </a:r>
            <a:r>
              <a:rPr lang="en-US" dirty="0" smtClean="0"/>
              <a:t>) 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 scratch on the component </a:t>
            </a:r>
          </a:p>
          <a:p>
            <a:r>
              <a:rPr lang="en-US" dirty="0" smtClean="0">
                <a:sym typeface="Wingdings"/>
              </a:rPr>
              <a:t>(</a:t>
            </a:r>
            <a:r>
              <a:rPr lang="en-US" dirty="0">
                <a:sym typeface="Wingdings"/>
              </a:rPr>
              <a:t>overlooked </a:t>
            </a:r>
            <a:r>
              <a:rPr lang="en-US" dirty="0" smtClean="0">
                <a:sym typeface="Wingdings"/>
              </a:rPr>
              <a:t>during the </a:t>
            </a:r>
          </a:p>
          <a:p>
            <a:r>
              <a:rPr lang="en-US" dirty="0" smtClean="0">
                <a:sym typeface="Wingdings"/>
              </a:rPr>
              <a:t>production) caused a leak in </a:t>
            </a:r>
          </a:p>
          <a:p>
            <a:r>
              <a:rPr lang="en-US" dirty="0" smtClean="0">
                <a:sym typeface="Wingdings"/>
              </a:rPr>
              <a:t>the cooling circuit.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453" y="4673599"/>
            <a:ext cx="6261547" cy="19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4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729" y="527830"/>
            <a:ext cx="4228045" cy="2135474"/>
            <a:chOff x="620893" y="2611190"/>
            <a:chExt cx="6764697" cy="311377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86" t="1" r="5775" b="-889"/>
            <a:stretch/>
          </p:blipFill>
          <p:spPr bwMode="auto">
            <a:xfrm>
              <a:off x="2043526" y="2611190"/>
              <a:ext cx="5342064" cy="311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93" y="2626431"/>
              <a:ext cx="1776269" cy="305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19"/>
            <a:ext cx="8229600" cy="6204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L3 cooling improvement (Melbourne)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861" y="605893"/>
            <a:ext cx="5433597" cy="287572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</a:t>
            </a:r>
            <a:r>
              <a:rPr lang="en-US" dirty="0" smtClean="0"/>
              <a:t>peration of the thermal mockup @ DESY indicated that the cooling of the APV chips on the L3 hybrids is marginal.</a:t>
            </a:r>
          </a:p>
          <a:p>
            <a:r>
              <a:rPr lang="en-US" dirty="0" smtClean="0"/>
              <a:t>p-side APV chips in the FWD are ~70 °C above the coolant temperature, mainly due to the large temperature drop on the stainless steel FWD end-ring finger (45 °C)</a:t>
            </a:r>
          </a:p>
          <a:p>
            <a:r>
              <a:rPr lang="en-US" dirty="0" smtClean="0"/>
              <a:t>L3 cooling is reinforced by adding copper inserts on the L3 fingers both in the FWD and in the BWD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decreases by ~30 °C)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8" name="Picture 7" descr="FW_endring_modificatio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1" y="3310386"/>
            <a:ext cx="4790973" cy="2973164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941731" y="3724187"/>
            <a:ext cx="3841724" cy="2184193"/>
            <a:chOff x="640501" y="2490179"/>
            <a:chExt cx="8035954" cy="35715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40501" y="2496710"/>
              <a:ext cx="8035954" cy="3565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283967" y="5587332"/>
              <a:ext cx="1476609" cy="424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rgbClr val="FFC000"/>
                  </a:solidFill>
                </a:rPr>
                <a:t>Stress relief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3768" y="4435477"/>
              <a:ext cx="1476609" cy="424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rgbClr val="FFC000"/>
                  </a:solidFill>
                </a:rPr>
                <a:t>Stress relief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8225" y="3717031"/>
              <a:ext cx="1086313" cy="424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rgbClr val="FFC000"/>
                  </a:solidFill>
                </a:rPr>
                <a:t>Vacuum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5575" y="2701207"/>
              <a:ext cx="1892555" cy="424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rgbClr val="FF0000"/>
                  </a:solidFill>
                </a:rPr>
                <a:t>Endring support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7866" y="2490179"/>
              <a:ext cx="1204804" cy="424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rgbClr val="FF0000"/>
                  </a:solidFill>
                </a:rPr>
                <a:t>Gluing jig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0427" y="3080039"/>
              <a:ext cx="1780707" cy="424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rgbClr val="FF0000"/>
                  </a:solidFill>
                </a:rPr>
                <a:t>Gluing support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07703" y="5286505"/>
              <a:ext cx="1687166" cy="424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rgbClr val="002060"/>
                  </a:solidFill>
                </a:rPr>
                <a:t>Gluing station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75565" y="3381731"/>
            <a:ext cx="205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Setup in Melbourne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6262" y="6356350"/>
            <a:ext cx="767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gluing of the copper inserts is foreseen before the June B2GM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446" y="342084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Copper Insert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6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096" y="571501"/>
            <a:ext cx="3532156" cy="1701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78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Ladder Mount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4" y="571501"/>
            <a:ext cx="5034859" cy="3138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3" y="3553626"/>
            <a:ext cx="6014773" cy="3304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3" y="22278"/>
            <a:ext cx="2245855" cy="1223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9940" y="2294820"/>
            <a:ext cx="3261903" cy="1714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8261" y="1882639"/>
            <a:ext cx="293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Ladder pick-up and mounting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5598" y="2338613"/>
            <a:ext cx="233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FOS fiber insertion (TS)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196" y="4009411"/>
            <a:ext cx="3104055" cy="1583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196" y="5491970"/>
            <a:ext cx="2203537" cy="13660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7927" y="5273884"/>
            <a:ext cx="281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Cooling pipe positioning (PI)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473057"/>
            <a:ext cx="2027667" cy="12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3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1000</Words>
  <Application>Microsoft Macintosh PowerPoint</Application>
  <PresentationFormat>On-screen Show (4:3)</PresentationFormat>
  <Paragraphs>154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Update on the SVD construction</vt:lpstr>
      <vt:lpstr>Outline</vt:lpstr>
      <vt:lpstr>SVD ladders</vt:lpstr>
      <vt:lpstr>SVD Ladder Construction (I)</vt:lpstr>
      <vt:lpstr>SVD Ladder Construction (II)</vt:lpstr>
      <vt:lpstr>PowerPoint Presentation</vt:lpstr>
      <vt:lpstr>SVD Milestones </vt:lpstr>
      <vt:lpstr>L3 cooling improvement (Melbourne)</vt:lpstr>
      <vt:lpstr>Ladder Mount</vt:lpstr>
      <vt:lpstr>Cooling-pipe mounting  (Pisa responsibility)</vt:lpstr>
      <vt:lpstr>Main SVD Activities in 2018</vt:lpstr>
    </vt:vector>
  </TitlesOfParts>
  <Company>Universita' di Pisa &amp; 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SVD construction</dc:title>
  <dc:creator>Stefano Bettarini</dc:creator>
  <cp:lastModifiedBy>Stefano Bettarini</cp:lastModifiedBy>
  <cp:revision>47</cp:revision>
  <cp:lastPrinted>2017-05-04T10:20:28Z</cp:lastPrinted>
  <dcterms:created xsi:type="dcterms:W3CDTF">2017-05-02T19:23:36Z</dcterms:created>
  <dcterms:modified xsi:type="dcterms:W3CDTF">2017-05-05T05:58:32Z</dcterms:modified>
</cp:coreProperties>
</file>