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7" r:id="rId2"/>
    <p:sldId id="329" r:id="rId3"/>
    <p:sldId id="347" r:id="rId4"/>
    <p:sldId id="346" r:id="rId5"/>
    <p:sldId id="348" r:id="rId6"/>
    <p:sldId id="356" r:id="rId7"/>
    <p:sldId id="357" r:id="rId8"/>
    <p:sldId id="358" r:id="rId9"/>
    <p:sldId id="359" r:id="rId10"/>
    <p:sldId id="360" r:id="rId11"/>
    <p:sldId id="361" r:id="rId12"/>
    <p:sldId id="363" r:id="rId13"/>
    <p:sldId id="364" r:id="rId14"/>
    <p:sldId id="349" r:id="rId15"/>
    <p:sldId id="350" r:id="rId16"/>
    <p:sldId id="351" r:id="rId17"/>
    <p:sldId id="354" r:id="rId18"/>
    <p:sldId id="328" r:id="rId19"/>
    <p:sldId id="335" r:id="rId20"/>
    <p:sldId id="334" r:id="rId21"/>
    <p:sldId id="365" r:id="rId22"/>
    <p:sldId id="332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2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78422-9998-4D5B-870A-DCA32102AEE5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868A8-3E53-440E-B5A8-7B9E0CBB169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789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67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CCCA8-7823-0746-B28A-E3795C6CFF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5A6A7-8D9F-4B0A-A8F4-455FA51C506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09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BFE0-F129-4F51-AEF0-4594AC144FF7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17C8-869A-4A2E-B986-099BA0025FF2}" type="slidenum">
              <a:rPr lang="en-GB" smtClean="0"/>
              <a:t>‹N›</a:t>
            </a:fld>
            <a:endParaRPr lang="en-GB"/>
          </a:p>
        </p:txBody>
      </p:sp>
      <p:pic>
        <p:nvPicPr>
          <p:cNvPr id="7" name="Picture 2" descr="C:\Users\Domenico\Dropbox\ReCaS\belle2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9184" cy="99112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07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BFE0-F129-4F51-AEF0-4594AC144FF7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17C8-869A-4A2E-B986-099BA0025FF2}" type="slidenum">
              <a:rPr lang="en-GB" smtClean="0"/>
              <a:t>‹N›</a:t>
            </a:fld>
            <a:endParaRPr lang="en-GB"/>
          </a:p>
        </p:txBody>
      </p:sp>
      <p:pic>
        <p:nvPicPr>
          <p:cNvPr id="7" name="Picture 2" descr="C:\Users\Domenico\Dropbox\ReCaS\belle2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9184" cy="99112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330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BFE0-F129-4F51-AEF0-4594AC144FF7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17C8-869A-4A2E-B986-099BA0025FF2}" type="slidenum">
              <a:rPr lang="en-GB" smtClean="0"/>
              <a:t>‹N›</a:t>
            </a:fld>
            <a:endParaRPr lang="en-GB"/>
          </a:p>
        </p:txBody>
      </p:sp>
      <p:pic>
        <p:nvPicPr>
          <p:cNvPr id="7" name="Picture 2" descr="C:\Users\Domenico\Dropbox\ReCaS\belle2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9184" cy="99112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993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pic>
        <p:nvPicPr>
          <p:cNvPr id="4" name="Picture 2" descr="C:\Users\Domenico\Dropbox\ReCaS\belle2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9184" cy="99112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507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BFE0-F129-4F51-AEF0-4594AC144FF7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17C8-869A-4A2E-B986-099BA0025FF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35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BFE0-F129-4F51-AEF0-4594AC144FF7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17C8-869A-4A2E-B986-099BA0025FF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12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BFE0-F129-4F51-AEF0-4594AC144FF7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17C8-869A-4A2E-B986-099BA0025FF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79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BFE0-F129-4F51-AEF0-4594AC144FF7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17C8-869A-4A2E-B986-099BA0025FF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42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BFE0-F129-4F51-AEF0-4594AC144FF7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17C8-869A-4A2E-B986-099BA0025FF2}" type="slidenum">
              <a:rPr lang="en-GB" smtClean="0"/>
              <a:t>‹N›</a:t>
            </a:fld>
            <a:endParaRPr lang="en-GB"/>
          </a:p>
        </p:txBody>
      </p:sp>
      <p:pic>
        <p:nvPicPr>
          <p:cNvPr id="6" name="Picture 2" descr="C:\Users\Domenico\Dropbox\ReCaS\belle2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9184" cy="99112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98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BFE0-F129-4F51-AEF0-4594AC144FF7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17C8-869A-4A2E-B986-099BA0025FF2}" type="slidenum">
              <a:rPr lang="en-GB" smtClean="0"/>
              <a:t>‹N›</a:t>
            </a:fld>
            <a:endParaRPr lang="en-GB"/>
          </a:p>
        </p:txBody>
      </p:sp>
      <p:pic>
        <p:nvPicPr>
          <p:cNvPr id="5" name="Picture 2" descr="C:\Users\Domenico\Dropbox\ReCaS\belle2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9184" cy="99112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08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BFE0-F129-4F51-AEF0-4594AC144FF7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17C8-869A-4A2E-B986-099BA0025FF2}" type="slidenum">
              <a:rPr lang="en-GB" smtClean="0"/>
              <a:t>‹N›</a:t>
            </a:fld>
            <a:endParaRPr lang="en-GB"/>
          </a:p>
        </p:txBody>
      </p:sp>
      <p:pic>
        <p:nvPicPr>
          <p:cNvPr id="8" name="Picture 2" descr="C:\Users\Domenico\Dropbox\ReCaS\belle2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9184" cy="99112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63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BFE0-F129-4F51-AEF0-4594AC144FF7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17C8-869A-4A2E-B986-099BA0025FF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793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1BFE0-F129-4F51-AEF0-4594AC144FF7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517C8-869A-4A2E-B986-099BA0025FF2}" type="slidenum">
              <a:rPr lang="en-GB" smtClean="0"/>
              <a:t>‹N›</a:t>
            </a:fld>
            <a:endParaRPr lang="en-GB"/>
          </a:p>
        </p:txBody>
      </p:sp>
      <p:pic>
        <p:nvPicPr>
          <p:cNvPr id="7" name="Picture 2" descr="C:\Users\Domenico\Dropbox\ReCaS\belle2-logo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9184" cy="99112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19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nscicloud.eu/events/launching-the-helix-nebula-science-cloud-prototype-phase-webcast-3-april-2017-cer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idpp.ac.uk/vcycle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ynafed01.na.infn.it/myfed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968188" y="2130426"/>
            <a:ext cx="10112188" cy="14700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GB" sz="7200" b="1" dirty="0" smtClean="0"/>
              <a:t>Computing activities in Napoli</a:t>
            </a:r>
            <a:endParaRPr lang="en-GB" sz="8000" b="1" dirty="0">
              <a:solidFill>
                <a:schemeClr val="tx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71854" y="4237566"/>
            <a:ext cx="7704856" cy="982960"/>
          </a:xfrm>
        </p:spPr>
        <p:txBody>
          <a:bodyPr>
            <a:noAutofit/>
          </a:bodyPr>
          <a:lstStyle/>
          <a:p>
            <a:r>
              <a:rPr lang="en-US" sz="2400" dirty="0" smtClean="0"/>
              <a:t>Dr. Silvio </a:t>
            </a:r>
            <a:r>
              <a:rPr lang="en-US" sz="2400" dirty="0" err="1" smtClean="0"/>
              <a:t>Pardi</a:t>
            </a:r>
            <a:r>
              <a:rPr lang="en-US" sz="2400" dirty="0" smtClean="0"/>
              <a:t>  (INFN-Napoli)</a:t>
            </a:r>
          </a:p>
          <a:p>
            <a:r>
              <a:rPr lang="en-US" sz="2400" dirty="0"/>
              <a:t>Seventh Belle II Italian collaboration </a:t>
            </a:r>
            <a:r>
              <a:rPr lang="en-US" sz="2400" dirty="0" smtClean="0"/>
              <a:t>meeting</a:t>
            </a:r>
          </a:p>
          <a:p>
            <a:r>
              <a:rPr lang="fi-FI" sz="2400" dirty="0" smtClean="0"/>
              <a:t>4 May 2017 – Trieste - Italy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21714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08100" y="11797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HNSciCloud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project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phases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Silvio Pardi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2116-CFBC-114E-87D6-955185AACA51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434" y="1597080"/>
            <a:ext cx="8423367" cy="475927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524000" y="6505684"/>
            <a:ext cx="7373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Ref: </a:t>
            </a:r>
            <a:r>
              <a:rPr lang="en-US" b="1" dirty="0" err="1"/>
              <a:t>HNSciCloud</a:t>
            </a:r>
            <a:r>
              <a:rPr lang="en-US" b="1" dirty="0"/>
              <a:t> Introduction - Bob Jones - Prototype Phase kickoff meeting</a:t>
            </a:r>
          </a:p>
        </p:txBody>
      </p:sp>
    </p:spTree>
    <p:extLst>
      <p:ext uri="{BB962C8B-B14F-4D97-AF65-F5344CB8AC3E}">
        <p14:creationId xmlns:p14="http://schemas.microsoft.com/office/powerpoint/2010/main" val="52043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3500" y="-41623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Challenges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37481"/>
            <a:ext cx="10706100" cy="517207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Silvio Pardi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2116-CFBC-114E-87D6-955185AACA51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524000" y="6505684"/>
            <a:ext cx="7373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Ref: </a:t>
            </a:r>
            <a:r>
              <a:rPr lang="en-US" b="1" dirty="0" err="1"/>
              <a:t>HNSciCloud</a:t>
            </a:r>
            <a:r>
              <a:rPr lang="en-US" b="1" dirty="0"/>
              <a:t> Introduction - Bob Jones - Prototype Phase kickoff meeting</a:t>
            </a:r>
          </a:p>
        </p:txBody>
      </p:sp>
    </p:spTree>
    <p:extLst>
      <p:ext uri="{BB962C8B-B14F-4D97-AF65-F5344CB8AC3E}">
        <p14:creationId xmlns:p14="http://schemas.microsoft.com/office/powerpoint/2010/main" val="92523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HNSciCloud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Tender: Winning Bidders 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of the Design Phase</a:t>
            </a:r>
            <a:endParaRPr lang="en-GB" sz="5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6400" y="1468490"/>
            <a:ext cx="114427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3 April the winners of the bids to build prototypes have been announced at CERN during the </a:t>
            </a:r>
            <a:r>
              <a:rPr lang="en-US" sz="2400" b="1" dirty="0"/>
              <a:t>“Launching the Helix Nebula Science Cloud Prototype Phase” webcast event. 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http://www.hnscicloud.eu/events/launching-the-helix-nebula-science-cloud-prototype-phase-webcast-3-april-2017-cern</a:t>
            </a:r>
            <a:endParaRPr lang="en-US" sz="2400" dirty="0"/>
          </a:p>
          <a:p>
            <a:r>
              <a:rPr lang="it-IT" sz="2400" b="1" dirty="0" err="1"/>
              <a:t>Contractor</a:t>
            </a:r>
            <a:r>
              <a:rPr lang="it-IT" sz="2400" b="1" dirty="0"/>
              <a:t> 1: T-Systems, </a:t>
            </a:r>
            <a:r>
              <a:rPr lang="it-IT" sz="2400" b="1" dirty="0" err="1"/>
              <a:t>Huawei</a:t>
            </a:r>
            <a:r>
              <a:rPr lang="it-IT" sz="2400" b="1" dirty="0"/>
              <a:t>, </a:t>
            </a:r>
            <a:r>
              <a:rPr lang="it-IT" sz="2400" b="1" dirty="0" err="1"/>
              <a:t>Cyfronet</a:t>
            </a:r>
            <a:r>
              <a:rPr lang="it-IT" sz="2400" b="1" dirty="0"/>
              <a:t>, </a:t>
            </a:r>
            <a:r>
              <a:rPr lang="it-IT" sz="2400" b="1" dirty="0" err="1"/>
              <a:t>Divia</a:t>
            </a:r>
            <a:endParaRPr lang="it-IT" sz="2400" dirty="0"/>
          </a:p>
          <a:p>
            <a:r>
              <a:rPr lang="it-IT" sz="2400" b="1" dirty="0" err="1"/>
              <a:t>Contractor</a:t>
            </a:r>
            <a:r>
              <a:rPr lang="it-IT" sz="2400" b="1" dirty="0"/>
              <a:t> 2: IBM</a:t>
            </a:r>
            <a:endParaRPr lang="it-IT" sz="2400" dirty="0"/>
          </a:p>
          <a:p>
            <a:r>
              <a:rPr lang="it-IT" sz="2400" b="1" dirty="0" err="1"/>
              <a:t>Contractor</a:t>
            </a:r>
            <a:r>
              <a:rPr lang="it-IT" sz="2400" b="1" dirty="0"/>
              <a:t> 3: RHEA Group, T-Systems, </a:t>
            </a:r>
            <a:r>
              <a:rPr lang="it-IT" sz="2400" b="1" dirty="0" err="1"/>
              <a:t>exoscale</a:t>
            </a:r>
            <a:r>
              <a:rPr lang="it-IT" sz="2400" b="1" dirty="0"/>
              <a:t>, </a:t>
            </a:r>
            <a:r>
              <a:rPr lang="it-IT" sz="2400" b="1" dirty="0" err="1"/>
              <a:t>SixSq</a:t>
            </a:r>
            <a:endParaRPr lang="it-IT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Silvio Pardi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2116-CFBC-114E-87D6-955185AACA51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1" y="4497000"/>
            <a:ext cx="6749154" cy="22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3600" dirty="0" err="1">
                <a:solidFill>
                  <a:schemeClr val="accent1">
                    <a:lumMod val="75000"/>
                  </a:schemeClr>
                </a:solidFill>
              </a:rPr>
              <a:t>Cloud</a:t>
            </a:r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600" dirty="0" err="1">
                <a:solidFill>
                  <a:schemeClr val="accent1">
                    <a:lumMod val="75000"/>
                  </a:schemeClr>
                </a:solidFill>
              </a:rPr>
              <a:t>Prototype</a:t>
            </a:r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 for Belle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325563"/>
            <a:ext cx="11315700" cy="5030787"/>
          </a:xfrm>
        </p:spPr>
        <p:txBody>
          <a:bodyPr>
            <a:normAutofit/>
          </a:bodyPr>
          <a:lstStyle/>
          <a:p>
            <a:r>
              <a:rPr lang="en-GB" dirty="0" smtClean="0"/>
              <a:t>Belle II is a use-case supported by INFN because is a VO supported by CNAF (early proponent)</a:t>
            </a:r>
          </a:p>
          <a:p>
            <a:endParaRPr lang="en-GB" dirty="0" smtClean="0"/>
          </a:p>
          <a:p>
            <a:r>
              <a:rPr lang="en-GB" dirty="0" smtClean="0"/>
              <a:t>First goal is study how to setup the VMs provided by the contractors in order to be used by Belle II users or for run Montecarlo.</a:t>
            </a:r>
          </a:p>
          <a:p>
            <a:endParaRPr lang="en-GB" dirty="0" smtClean="0"/>
          </a:p>
          <a:p>
            <a:r>
              <a:rPr lang="en-GB" dirty="0" smtClean="0"/>
              <a:t>At now we don’t have access to the contractors platforms and we are waiting for see  the start of the activities.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Silvio </a:t>
            </a:r>
            <a:r>
              <a:rPr lang="en-US" dirty="0" err="1" smtClean="0"/>
              <a:t>Pardi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2116-CFBC-114E-87D6-955185AACA51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097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00051" y="0"/>
            <a:ext cx="10307749" cy="1325563"/>
          </a:xfrm>
        </p:spPr>
        <p:txBody>
          <a:bodyPr>
            <a:normAutofit/>
          </a:bodyPr>
          <a:lstStyle/>
          <a:p>
            <a:r>
              <a:rPr lang="en-GB" sz="3600" dirty="0" err="1">
                <a:solidFill>
                  <a:schemeClr val="accent1">
                    <a:lumMod val="75000"/>
                  </a:schemeClr>
                </a:solidFill>
              </a:rPr>
              <a:t>SCOReS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 Project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7882" y="1593804"/>
            <a:ext cx="11397803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Italian Acronym for:  S</a:t>
            </a:r>
            <a:r>
              <a:rPr lang="en-GB" dirty="0" smtClean="0"/>
              <a:t>tudy of a </a:t>
            </a:r>
            <a:r>
              <a:rPr lang="en-GB" b="1" dirty="0" smtClean="0"/>
              <a:t>C</a:t>
            </a:r>
            <a:r>
              <a:rPr lang="en-GB" dirty="0" smtClean="0"/>
              <a:t>aching system for optimize the usage of </a:t>
            </a:r>
            <a:r>
              <a:rPr lang="en-GB" b="1" dirty="0" smtClean="0"/>
              <a:t>O</a:t>
            </a:r>
            <a:r>
              <a:rPr lang="en-GB" dirty="0" smtClean="0"/>
              <a:t>pportunistic </a:t>
            </a:r>
            <a:r>
              <a:rPr lang="en-GB" b="1" dirty="0" smtClean="0"/>
              <a:t>R</a:t>
            </a:r>
            <a:r>
              <a:rPr lang="en-GB" dirty="0" smtClean="0"/>
              <a:t>esources and site without pledged storage, for </a:t>
            </a:r>
            <a:r>
              <a:rPr lang="en-GB" b="1" dirty="0" smtClean="0"/>
              <a:t>e-S</a:t>
            </a:r>
            <a:r>
              <a:rPr lang="en-GB" dirty="0" smtClean="0"/>
              <a:t>cience application (</a:t>
            </a:r>
            <a:r>
              <a:rPr lang="en-GB" dirty="0" err="1" smtClean="0"/>
              <a:t>SCOReS</a:t>
            </a:r>
            <a:r>
              <a:rPr lang="en-GB" dirty="0" smtClean="0"/>
              <a:t>).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Project funded by GARR within a National call consisting in a 1+1Year fellowship.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err="1" smtClean="0"/>
              <a:t>Davide</a:t>
            </a:r>
            <a:r>
              <a:rPr lang="en-GB" dirty="0" smtClean="0"/>
              <a:t> </a:t>
            </a:r>
            <a:r>
              <a:rPr lang="en-GB" dirty="0" err="1" smtClean="0"/>
              <a:t>Michelino</a:t>
            </a:r>
            <a:r>
              <a:rPr lang="en-GB" dirty="0" smtClean="0"/>
              <a:t>  - project fellowship</a:t>
            </a:r>
          </a:p>
          <a:p>
            <a:r>
              <a:rPr lang="it-IT" dirty="0" smtClean="0"/>
              <a:t>Domenico del Prete - Master </a:t>
            </a:r>
            <a:r>
              <a:rPr lang="it-IT" dirty="0" err="1" smtClean="0"/>
              <a:t>Thesis</a:t>
            </a:r>
            <a:r>
              <a:rPr lang="it-IT" dirty="0" smtClean="0"/>
              <a:t> </a:t>
            </a:r>
            <a:r>
              <a:rPr lang="it-IT" dirty="0" err="1" smtClean="0"/>
              <a:t>student</a:t>
            </a:r>
            <a:endParaRPr lang="en-GB" dirty="0" smtClean="0"/>
          </a:p>
          <a:p>
            <a:r>
              <a:rPr lang="en-GB" dirty="0" smtClean="0"/>
              <a:t>Silvio </a:t>
            </a:r>
            <a:r>
              <a:rPr lang="en-GB" dirty="0" err="1" smtClean="0"/>
              <a:t>Pardi</a:t>
            </a:r>
            <a:r>
              <a:rPr lang="en-GB" dirty="0" smtClean="0"/>
              <a:t> – Project Tutor for INFN-Napoli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355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15386" y="0"/>
            <a:ext cx="8034449" cy="1325563"/>
          </a:xfrm>
        </p:spPr>
        <p:txBody>
          <a:bodyPr>
            <a:normAutofit/>
          </a:bodyPr>
          <a:lstStyle/>
          <a:p>
            <a:r>
              <a:rPr lang="en-GB" sz="3600" dirty="0" err="1">
                <a:solidFill>
                  <a:schemeClr val="accent1">
                    <a:lumMod val="75000"/>
                  </a:schemeClr>
                </a:solidFill>
              </a:rPr>
              <a:t>SCOReS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 Project: Motivation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452" y="1673600"/>
            <a:ext cx="6376674" cy="449602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ttangolo 4"/>
          <p:cNvSpPr/>
          <p:nvPr/>
        </p:nvSpPr>
        <p:spPr>
          <a:xfrm>
            <a:off x="10547623" y="6186715"/>
            <a:ext cx="1382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Sam </a:t>
            </a:r>
            <a:r>
              <a:rPr lang="en-GB" dirty="0" err="1"/>
              <a:t>Skipsey</a:t>
            </a:r>
            <a:r>
              <a:rPr lang="en-GB" dirty="0"/>
              <a:t> </a:t>
            </a:r>
          </a:p>
        </p:txBody>
      </p:sp>
      <p:sp>
        <p:nvSpPr>
          <p:cNvPr id="9" name="Rettangolo 8"/>
          <p:cNvSpPr/>
          <p:nvPr/>
        </p:nvSpPr>
        <p:spPr>
          <a:xfrm>
            <a:off x="183776" y="1673600"/>
            <a:ext cx="52488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Working </a:t>
            </a:r>
            <a:r>
              <a:rPr lang="en-GB" sz="3200" dirty="0"/>
              <a:t>Group WLCG/INFN </a:t>
            </a:r>
            <a:endParaRPr lang="en-GB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“Protocol zoo”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Discussed at CHEP2016</a:t>
            </a: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Reduce maintenance costs and manpower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Help site </a:t>
            </a:r>
            <a:r>
              <a:rPr lang="en-GB" sz="3200" dirty="0"/>
              <a:t>without pledged </a:t>
            </a:r>
            <a:r>
              <a:rPr lang="en-GB" sz="3200" dirty="0" smtClean="0"/>
              <a:t>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Simply usage Cloud </a:t>
            </a:r>
            <a:r>
              <a:rPr lang="en-GB" sz="3200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1469055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85047" y="1365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SCOReS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Project: Technologies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9283" y="1825625"/>
            <a:ext cx="11591364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Caching System: Squid, Varnish, </a:t>
            </a:r>
            <a:r>
              <a:rPr lang="en-US" sz="3600" dirty="0" err="1" smtClean="0"/>
              <a:t>Nginx</a:t>
            </a:r>
            <a:r>
              <a:rPr lang="en-US" sz="3600" dirty="0" smtClean="0"/>
              <a:t>, Apache Traffic Server</a:t>
            </a:r>
          </a:p>
          <a:p>
            <a:r>
              <a:rPr lang="en-US" sz="3600" dirty="0" smtClean="0"/>
              <a:t>Protocol: HTTP/S3/</a:t>
            </a:r>
            <a:r>
              <a:rPr lang="en-US" sz="3600" dirty="0" err="1" smtClean="0"/>
              <a:t>WebDav</a:t>
            </a:r>
            <a:r>
              <a:rPr lang="en-US" sz="3600" dirty="0" smtClean="0"/>
              <a:t>, </a:t>
            </a:r>
            <a:r>
              <a:rPr lang="en-US" sz="3600" dirty="0" err="1" smtClean="0"/>
              <a:t>Xrootd</a:t>
            </a:r>
            <a:endParaRPr lang="en-US" sz="3600" dirty="0" smtClean="0"/>
          </a:p>
          <a:p>
            <a:r>
              <a:rPr lang="en-US" sz="3600" dirty="0" smtClean="0"/>
              <a:t>Federation: </a:t>
            </a:r>
            <a:r>
              <a:rPr lang="en-US" sz="3600" dirty="0" err="1" smtClean="0"/>
              <a:t>Dynafed</a:t>
            </a:r>
            <a:endParaRPr lang="en-US" sz="3600" dirty="0" smtClean="0"/>
          </a:p>
          <a:p>
            <a:r>
              <a:rPr lang="en-US" sz="3600" dirty="0" smtClean="0"/>
              <a:t>Analysis: Apache Lucene, Log Stash, Elastic Search, </a:t>
            </a:r>
            <a:r>
              <a:rPr lang="en-US" sz="3600" dirty="0" err="1" smtClean="0"/>
              <a:t>Kibana</a:t>
            </a: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57897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17811" y="123825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 err="1">
                <a:solidFill>
                  <a:srgbClr val="0070C0"/>
                </a:solidFill>
              </a:rPr>
              <a:t>SCOReS</a:t>
            </a:r>
            <a:r>
              <a:rPr lang="en-GB" b="1" dirty="0">
                <a:solidFill>
                  <a:srgbClr val="0070C0"/>
                </a:solidFill>
              </a:rPr>
              <a:t> Project: Facilities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10" y="1690688"/>
            <a:ext cx="6260381" cy="447983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575611" y="1583112"/>
            <a:ext cx="496196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The project  will integrate the caching system in the RECAS-Napoli infrastructure supporting belle II and Atlas experiment. The goal is to create a pilot system and if possible a pre-production services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For the </a:t>
            </a:r>
            <a:r>
              <a:rPr lang="en-US" sz="2000" dirty="0" err="1" smtClean="0"/>
              <a:t>testbed</a:t>
            </a:r>
            <a:r>
              <a:rPr lang="en-US" sz="2000" dirty="0" smtClean="0"/>
              <a:t> we can take advantage from a local cloud based on </a:t>
            </a:r>
            <a:r>
              <a:rPr lang="en-US" sz="2000" dirty="0" err="1" smtClean="0"/>
              <a:t>Openstack</a:t>
            </a:r>
            <a:r>
              <a:rPr lang="en-US" sz="2000" dirty="0" smtClean="0"/>
              <a:t>, with the following characteristics</a:t>
            </a:r>
          </a:p>
          <a:p>
            <a:pPr algn="just"/>
            <a:endParaRPr lang="en-US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2 Server (tot 80 Cores to store the collective service)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384 cores for computation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88TB Raw Data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10Gbps Network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5252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08847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What is VCYCLE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250" y="1447800"/>
            <a:ext cx="11239500" cy="5276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 smtClean="0"/>
              <a:t>VCYLCE</a:t>
            </a:r>
            <a:r>
              <a:rPr lang="en-GB" sz="3600" dirty="0" smtClean="0"/>
              <a:t> is VM lifecycle manager developed by GRIDPP, it is designed to create VM on Cloud endpoints offering EC2, </a:t>
            </a:r>
            <a:r>
              <a:rPr lang="en-GB" sz="3600" dirty="0" err="1" smtClean="0"/>
              <a:t>Openstack</a:t>
            </a:r>
            <a:r>
              <a:rPr lang="en-GB" sz="3600" dirty="0" smtClean="0"/>
              <a:t> or </a:t>
            </a:r>
            <a:r>
              <a:rPr lang="en-GB" sz="3600" dirty="0" err="1" smtClean="0"/>
              <a:t>Azzure</a:t>
            </a:r>
            <a:r>
              <a:rPr lang="en-GB" sz="3600" dirty="0" smtClean="0"/>
              <a:t> interface.</a:t>
            </a:r>
          </a:p>
          <a:p>
            <a:pPr marL="0" indent="0">
              <a:buNone/>
            </a:pPr>
            <a:endParaRPr lang="en-GB" sz="3600" dirty="0" smtClean="0"/>
          </a:p>
          <a:p>
            <a:pPr marL="0" indent="0">
              <a:buNone/>
            </a:pPr>
            <a:r>
              <a:rPr lang="en-GB" sz="3600" dirty="0" smtClean="0"/>
              <a:t>VCYCLE can be easily integrated in DIRAC and the accounting system is compatible with APEL. VCYCLE is currently used in production by </a:t>
            </a:r>
            <a:r>
              <a:rPr lang="en-GB" sz="3600" dirty="0" err="1" smtClean="0"/>
              <a:t>LHCb</a:t>
            </a:r>
            <a:r>
              <a:rPr lang="en-GB" sz="3600" dirty="0" smtClean="0"/>
              <a:t>.</a:t>
            </a:r>
          </a:p>
          <a:p>
            <a:pPr marL="0" indent="0">
              <a:buNone/>
            </a:pPr>
            <a:endParaRPr lang="en-GB" sz="3600" dirty="0" smtClean="0"/>
          </a:p>
          <a:p>
            <a:pPr marL="0" indent="0">
              <a:buNone/>
            </a:pPr>
            <a:r>
              <a:rPr lang="en-GB" sz="3600" dirty="0" smtClean="0">
                <a:hlinkClick r:id="rId2"/>
              </a:rPr>
              <a:t>https://www.gridpp.ac.uk/vcycle/</a:t>
            </a:r>
            <a:endParaRPr lang="en-GB" sz="3600" dirty="0" smtClean="0"/>
          </a:p>
          <a:p>
            <a:pPr marL="0" indent="0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06770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08847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How VCYCLE works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30" y="0"/>
            <a:ext cx="12254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8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08847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Activities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smtClean="0">
                <a:solidFill>
                  <a:srgbClr val="0070C0"/>
                </a:solidFill>
              </a:rPr>
              <a:t>in Napoli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250" y="1447800"/>
            <a:ext cx="11239500" cy="527685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Grid Services</a:t>
            </a:r>
          </a:p>
          <a:p>
            <a:r>
              <a:rPr lang="en-GB" sz="3600" dirty="0" smtClean="0"/>
              <a:t>Network:</a:t>
            </a:r>
          </a:p>
          <a:p>
            <a:pPr lvl="1"/>
            <a:r>
              <a:rPr lang="en-GB" sz="3200" smtClean="0"/>
              <a:t>Belle II Network Representative</a:t>
            </a:r>
            <a:endParaRPr lang="en-GB" sz="3200" dirty="0" smtClean="0"/>
          </a:p>
          <a:p>
            <a:pPr lvl="1"/>
            <a:r>
              <a:rPr lang="en-GB" sz="3200" dirty="0" smtClean="0"/>
              <a:t>Network Requirements</a:t>
            </a:r>
          </a:p>
          <a:p>
            <a:pPr lvl="1"/>
            <a:r>
              <a:rPr lang="en-GB" sz="3200" dirty="0" smtClean="0"/>
              <a:t>Network DC</a:t>
            </a:r>
          </a:p>
          <a:p>
            <a:r>
              <a:rPr lang="en-GB" sz="3600" dirty="0" smtClean="0"/>
              <a:t>Http/</a:t>
            </a:r>
            <a:r>
              <a:rPr lang="en-GB" sz="3600" dirty="0" err="1" smtClean="0"/>
              <a:t>Webdav</a:t>
            </a:r>
            <a:r>
              <a:rPr lang="en-GB" sz="3600" dirty="0" smtClean="0"/>
              <a:t> and Dynamic Federation </a:t>
            </a:r>
          </a:p>
          <a:p>
            <a:r>
              <a:rPr lang="en-GB" sz="3600" dirty="0" smtClean="0"/>
              <a:t>Helix Nebula Science Cloud</a:t>
            </a:r>
          </a:p>
          <a:p>
            <a:r>
              <a:rPr lang="en-GB" sz="3600" dirty="0" err="1" smtClean="0"/>
              <a:t>SCOReS</a:t>
            </a:r>
            <a:r>
              <a:rPr lang="en-GB" sz="3600" dirty="0" smtClean="0"/>
              <a:t>-GARR Project </a:t>
            </a:r>
          </a:p>
          <a:p>
            <a:r>
              <a:rPr lang="en-GB" sz="3600" dirty="0" err="1" smtClean="0"/>
              <a:t>Vcycle</a:t>
            </a:r>
            <a:r>
              <a:rPr lang="en-GB" sz="3600" dirty="0" smtClean="0"/>
              <a:t> Cloud</a:t>
            </a:r>
          </a:p>
          <a:p>
            <a:pPr marL="0" indent="0">
              <a:buNone/>
            </a:pPr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78290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08847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VCYCLE for Belle II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250" y="1447800"/>
            <a:ext cx="11239500" cy="52768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 smtClean="0"/>
              <a:t>Testing activity started during the last </a:t>
            </a:r>
            <a:r>
              <a:rPr lang="en-US" sz="3600" dirty="0" smtClean="0"/>
              <a:t>B2GM26 </a:t>
            </a:r>
            <a:r>
              <a:rPr lang="en-US" sz="3600" dirty="0" smtClean="0"/>
              <a:t>suggested by Ueda.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In February I have been at CERN to meet the </a:t>
            </a:r>
            <a:r>
              <a:rPr lang="en-US" sz="3600" dirty="0" err="1" smtClean="0"/>
              <a:t>vcycle</a:t>
            </a:r>
            <a:r>
              <a:rPr lang="en-US" sz="3600" dirty="0" smtClean="0"/>
              <a:t> developer Andrew </a:t>
            </a:r>
            <a:r>
              <a:rPr lang="en-US" sz="3600" dirty="0" err="1" smtClean="0"/>
              <a:t>McNab</a:t>
            </a:r>
            <a:r>
              <a:rPr lang="en-US" sz="3600" dirty="0"/>
              <a:t> </a:t>
            </a:r>
            <a:r>
              <a:rPr lang="en-US" sz="3600" dirty="0" smtClean="0"/>
              <a:t>for a working session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We </a:t>
            </a:r>
            <a:r>
              <a:rPr lang="en-US" sz="3600" dirty="0" smtClean="0"/>
              <a:t>configured a VCYCLE endpoint attached to the PRISMA/</a:t>
            </a:r>
            <a:r>
              <a:rPr lang="en-US" sz="3600" dirty="0" err="1" smtClean="0"/>
              <a:t>SCOReS</a:t>
            </a:r>
            <a:r>
              <a:rPr lang="en-US" sz="3600" dirty="0" smtClean="0"/>
              <a:t> Cloud and we integrated it in the DIRAC </a:t>
            </a:r>
            <a:r>
              <a:rPr lang="en-US" sz="3600" dirty="0" smtClean="0"/>
              <a:t>VALIDATION server </a:t>
            </a:r>
            <a:r>
              <a:rPr lang="en-US" sz="3600" dirty="0" smtClean="0"/>
              <a:t>of </a:t>
            </a:r>
            <a:r>
              <a:rPr lang="en-US" sz="3600" dirty="0" smtClean="0"/>
              <a:t>PNNL.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The work required an </a:t>
            </a:r>
            <a:r>
              <a:rPr lang="en-US" sz="3600" dirty="0" err="1" smtClean="0"/>
              <a:t>intenste</a:t>
            </a:r>
            <a:r>
              <a:rPr lang="en-US" sz="3600" dirty="0" smtClean="0"/>
              <a:t> activity of VCYLCE customization for the Belle II use-case.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11503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49" y="1010124"/>
            <a:ext cx="10401301" cy="5847876"/>
          </a:xfrm>
          <a:prstGeom prst="rect">
            <a:avLst/>
          </a:prstGeom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308847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VCYCLE Pilot Jobs via PNNL DIRAC Server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07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08847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People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250" y="1447800"/>
            <a:ext cx="11239500" cy="5276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dirty="0" smtClean="0"/>
              <a:t>Prof. Guido Russo</a:t>
            </a:r>
          </a:p>
          <a:p>
            <a:pPr marL="0" indent="0">
              <a:buNone/>
            </a:pPr>
            <a:r>
              <a:rPr lang="it-IT" sz="3600" dirty="0" smtClean="0"/>
              <a:t>Dr. Silvio Pardi</a:t>
            </a:r>
          </a:p>
          <a:p>
            <a:pPr marL="0" indent="0">
              <a:buNone/>
            </a:pPr>
            <a:r>
              <a:rPr lang="it-IT" sz="3600" dirty="0" smtClean="0"/>
              <a:t>Dr. Davide Michelino </a:t>
            </a:r>
            <a:r>
              <a:rPr lang="it-IT" sz="3600" dirty="0" smtClean="0"/>
              <a:t>(</a:t>
            </a:r>
            <a:r>
              <a:rPr lang="it-IT" sz="3600" dirty="0" smtClean="0"/>
              <a:t>GARR </a:t>
            </a:r>
            <a:r>
              <a:rPr lang="it-IT" sz="3600" dirty="0" err="1" smtClean="0"/>
              <a:t>fellowship</a:t>
            </a:r>
            <a:r>
              <a:rPr lang="it-IT" sz="3600" dirty="0" smtClean="0"/>
              <a:t>)</a:t>
            </a:r>
            <a:endParaRPr lang="it-IT" sz="3600" dirty="0" smtClean="0"/>
          </a:p>
          <a:p>
            <a:pPr marL="0" indent="0">
              <a:buNone/>
            </a:pPr>
            <a:r>
              <a:rPr lang="it-IT" sz="3600" dirty="0" smtClean="0"/>
              <a:t>Dr. Domenico del Prete </a:t>
            </a:r>
            <a:r>
              <a:rPr lang="it-IT" sz="3600" dirty="0" smtClean="0"/>
              <a:t>(Master </a:t>
            </a:r>
            <a:r>
              <a:rPr lang="it-IT" sz="3600" dirty="0" err="1" smtClean="0"/>
              <a:t>Thesis</a:t>
            </a:r>
            <a:r>
              <a:rPr lang="it-IT" sz="3600" dirty="0" smtClean="0"/>
              <a:t>)</a:t>
            </a:r>
            <a:endParaRPr lang="it-IT" sz="3600" dirty="0" smtClean="0"/>
          </a:p>
          <a:p>
            <a:pPr marL="0" indent="0">
              <a:buNone/>
            </a:pPr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422188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5" y="1143000"/>
            <a:ext cx="7620000" cy="5715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08847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b="1" dirty="0" err="1" smtClean="0">
                <a:solidFill>
                  <a:srgbClr val="0070C0"/>
                </a:solidFill>
              </a:rPr>
              <a:t>Grid</a:t>
            </a:r>
            <a:r>
              <a:rPr lang="it-IT" b="1" dirty="0" smtClean="0">
                <a:solidFill>
                  <a:srgbClr val="0070C0"/>
                </a:solidFill>
              </a:rPr>
              <a:t> Services: Computing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805458" y="4991379"/>
            <a:ext cx="314044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LCG.Napoli.it has been one of the most used Site in the last 3 Quarters</a:t>
            </a:r>
            <a:endParaRPr lang="en-US" dirty="0"/>
          </a:p>
        </p:txBody>
      </p:sp>
      <p:cxnSp>
        <p:nvCxnSpPr>
          <p:cNvPr id="15" name="Connettore 2 14"/>
          <p:cNvCxnSpPr/>
          <p:nvPr/>
        </p:nvCxnSpPr>
        <p:spPr>
          <a:xfrm flipH="1">
            <a:off x="1922931" y="5453044"/>
            <a:ext cx="5744974" cy="5471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e 15"/>
          <p:cNvSpPr/>
          <p:nvPr/>
        </p:nvSpPr>
        <p:spPr>
          <a:xfrm>
            <a:off x="699247" y="5540188"/>
            <a:ext cx="1425389" cy="5801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sellaDiTesto 9"/>
          <p:cNvSpPr txBox="1"/>
          <p:nvPr/>
        </p:nvSpPr>
        <p:spPr>
          <a:xfrm>
            <a:off x="7805458" y="1143000"/>
            <a:ext cx="40454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GRID Cluster updated with the possibility to use opportunistic resource from local project (</a:t>
            </a:r>
            <a:r>
              <a:rPr lang="en-US" sz="3200" dirty="0" err="1" smtClean="0"/>
              <a:t>Prisma</a:t>
            </a:r>
            <a:r>
              <a:rPr lang="en-US" sz="3200" dirty="0" smtClean="0"/>
              <a:t>, </a:t>
            </a:r>
            <a:r>
              <a:rPr lang="en-US" sz="3200" dirty="0" err="1" smtClean="0"/>
              <a:t>SCOReS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590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08847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b="1" dirty="0" err="1" smtClean="0">
                <a:solidFill>
                  <a:srgbClr val="0070C0"/>
                </a:solidFill>
              </a:rPr>
              <a:t>Grid</a:t>
            </a:r>
            <a:r>
              <a:rPr lang="it-IT" b="1" dirty="0" smtClean="0">
                <a:solidFill>
                  <a:srgbClr val="0070C0"/>
                </a:solidFill>
              </a:rPr>
              <a:t> Services: Storage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localhost:5900/centreon/include/views/graphs/generateGraphs/generateMetricImage.php?session_id=lglfh8lsuebhdechq9qd5jnl90&amp;cpt=1&amp;index=179&amp;metric=321&amp;end=1493847488&amp;start=14782954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139700"/>
            <a:ext cx="5838825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" y="1555750"/>
            <a:ext cx="6348693" cy="5165912"/>
          </a:xfrm>
          <a:prstGeom prst="rect">
            <a:avLst/>
          </a:prstGeom>
        </p:spPr>
      </p:pic>
      <p:cxnSp>
        <p:nvCxnSpPr>
          <p:cNvPr id="7" name="Connettore 2 6"/>
          <p:cNvCxnSpPr/>
          <p:nvPr/>
        </p:nvCxnSpPr>
        <p:spPr>
          <a:xfrm flipV="1">
            <a:off x="9412941" y="1894448"/>
            <a:ext cx="860612" cy="12640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H="1" flipV="1">
            <a:off x="11558867" y="1865967"/>
            <a:ext cx="144556" cy="19395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8098211" y="3158471"/>
            <a:ext cx="23811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Storage totally Full</a:t>
            </a:r>
          </a:p>
          <a:p>
            <a:r>
              <a:rPr lang="en-US" dirty="0" smtClean="0"/>
              <a:t>In February up to Mach</a:t>
            </a:r>
            <a:endParaRPr lang="en-US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0273553" y="3920048"/>
            <a:ext cx="180975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Some data</a:t>
            </a:r>
          </a:p>
          <a:p>
            <a:r>
              <a:rPr lang="en-US" dirty="0" smtClean="0"/>
              <a:t>have been deleted in April</a:t>
            </a:r>
            <a:endParaRPr lang="en-US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783481" y="4781786"/>
            <a:ext cx="262946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NAPOLI-SE has been one of the most used storage in the last 3 Quarters</a:t>
            </a:r>
            <a:endParaRPr lang="en-US" dirty="0"/>
          </a:p>
        </p:txBody>
      </p:sp>
      <p:cxnSp>
        <p:nvCxnSpPr>
          <p:cNvPr id="15" name="Connettore 2 14"/>
          <p:cNvCxnSpPr/>
          <p:nvPr/>
        </p:nvCxnSpPr>
        <p:spPr>
          <a:xfrm flipH="1">
            <a:off x="1721224" y="5158464"/>
            <a:ext cx="5062257" cy="6641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e 15"/>
          <p:cNvSpPr/>
          <p:nvPr/>
        </p:nvSpPr>
        <p:spPr>
          <a:xfrm>
            <a:off x="295835" y="5654684"/>
            <a:ext cx="1425389" cy="3729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48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08847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Network Activity in Napoli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250" y="1196788"/>
            <a:ext cx="11239500" cy="55278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Silvio </a:t>
            </a:r>
            <a:r>
              <a:rPr lang="en-US" sz="3600" dirty="0" err="1" smtClean="0"/>
              <a:t>Pardi</a:t>
            </a:r>
            <a:r>
              <a:rPr lang="en-US" sz="3600" dirty="0" smtClean="0"/>
              <a:t> and Bruno </a:t>
            </a:r>
            <a:r>
              <a:rPr lang="en-GB" sz="3600" dirty="0" err="1" smtClean="0"/>
              <a:t>Hoeft</a:t>
            </a:r>
            <a:r>
              <a:rPr lang="en-GB" sz="3600" dirty="0" smtClean="0"/>
              <a:t> </a:t>
            </a:r>
            <a:r>
              <a:rPr lang="en-US" sz="3600" dirty="0" smtClean="0"/>
              <a:t>Network Representative for Europe.</a:t>
            </a:r>
          </a:p>
          <a:p>
            <a:pPr lvl="1"/>
            <a:r>
              <a:rPr lang="en-US" sz="3200" dirty="0" smtClean="0"/>
              <a:t>Presentation of Belle II Network activity at the LHCONE in Helsinki (sept 2016)</a:t>
            </a:r>
          </a:p>
          <a:p>
            <a:pPr lvl="1"/>
            <a:r>
              <a:rPr lang="en-US" sz="3200" dirty="0" smtClean="0"/>
              <a:t>Participation at the WLCG-GDB focus on Network representing Belle II (January 2017)</a:t>
            </a:r>
          </a:p>
          <a:p>
            <a:pPr marL="0" indent="0">
              <a:buNone/>
            </a:pPr>
            <a:r>
              <a:rPr lang="en-US" sz="3600" dirty="0" smtClean="0"/>
              <a:t>Network </a:t>
            </a:r>
            <a:r>
              <a:rPr lang="en-US" sz="3600" dirty="0" smtClean="0"/>
              <a:t>Estimation</a:t>
            </a:r>
            <a:r>
              <a:rPr lang="en-US" sz="3600" dirty="0" smtClean="0"/>
              <a:t>: updated at the last B2GM</a:t>
            </a:r>
          </a:p>
          <a:p>
            <a:pPr marL="0" indent="0">
              <a:buNone/>
            </a:pPr>
            <a:r>
              <a:rPr lang="en-US" sz="3600" dirty="0" smtClean="0"/>
              <a:t>Data Challenge:</a:t>
            </a:r>
          </a:p>
          <a:p>
            <a:pPr lvl="1"/>
            <a:r>
              <a:rPr lang="en-US" sz="3200" dirty="0" smtClean="0"/>
              <a:t>New DC activity focus on test HTTP for third-part copy with FTS.</a:t>
            </a:r>
          </a:p>
          <a:p>
            <a:pPr lvl="1"/>
            <a:r>
              <a:rPr lang="en-US" sz="3200" dirty="0" smtClean="0"/>
              <a:t>Some preliminary tests already done in Napoli using </a:t>
            </a:r>
            <a:r>
              <a:rPr lang="en-US" sz="3200" dirty="0" err="1" smtClean="0"/>
              <a:t>WebFTS</a:t>
            </a:r>
            <a:r>
              <a:rPr lang="en-US" sz="3200" dirty="0" smtClean="0"/>
              <a:t> provided by CERN as proof of the concept</a:t>
            </a:r>
          </a:p>
          <a:p>
            <a:pPr lvl="1"/>
            <a:r>
              <a:rPr lang="en-US" sz="3200" dirty="0" smtClean="0"/>
              <a:t>New test are ongoing, in collaboration with </a:t>
            </a:r>
            <a:r>
              <a:rPr lang="en-US" sz="3200" dirty="0" err="1" smtClean="0"/>
              <a:t>Vikas</a:t>
            </a:r>
            <a:r>
              <a:rPr lang="en-US" sz="3200" dirty="0" smtClean="0"/>
              <a:t> and other site managers, using the FTS Server in PNNL</a:t>
            </a:r>
          </a:p>
        </p:txBody>
      </p:sp>
    </p:spTree>
    <p:extLst>
      <p:ext uri="{BB962C8B-B14F-4D97-AF65-F5344CB8AC3E}">
        <p14:creationId xmlns:p14="http://schemas.microsoft.com/office/powerpoint/2010/main" val="282963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9086" y="-77132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Http/</a:t>
            </a:r>
            <a:r>
              <a:rPr lang="it-IT" b="1" dirty="0" err="1">
                <a:solidFill>
                  <a:srgbClr val="0070C0"/>
                </a:solidFill>
              </a:rPr>
              <a:t>Webdav</a:t>
            </a:r>
            <a:r>
              <a:rPr lang="it-IT" b="1" dirty="0">
                <a:solidFill>
                  <a:srgbClr val="0070C0"/>
                </a:solidFill>
              </a:rPr>
              <a:t> and </a:t>
            </a:r>
            <a:r>
              <a:rPr lang="it-IT" b="1" dirty="0" err="1">
                <a:solidFill>
                  <a:srgbClr val="0070C0"/>
                </a:solidFill>
              </a:rPr>
              <a:t>Dynamic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Federation</a:t>
            </a:r>
            <a:r>
              <a:rPr lang="it-IT" b="1" dirty="0">
                <a:solidFill>
                  <a:srgbClr val="0070C0"/>
                </a:solidFill>
              </a:rPr>
              <a:t> 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718521"/>
              </p:ext>
            </p:extLst>
          </p:nvPr>
        </p:nvGraphicFramePr>
        <p:xfrm>
          <a:off x="67952" y="997719"/>
          <a:ext cx="7239001" cy="5747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643"/>
                <a:gridCol w="2266625"/>
                <a:gridCol w="3539066"/>
                <a:gridCol w="1100667"/>
              </a:tblGrid>
              <a:tr h="336244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#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STORGE</a:t>
                      </a:r>
                      <a:r>
                        <a:rPr lang="it-IT" sz="1800" baseline="0" dirty="0" smtClean="0"/>
                        <a:t> DIRAC NAME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HOSTNAME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TYPE</a:t>
                      </a:r>
                      <a:endParaRPr lang="it-IT" sz="1800" dirty="0"/>
                    </a:p>
                  </a:txBody>
                  <a:tcPr/>
                </a:tc>
              </a:tr>
              <a:tr h="30866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DESY-DE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dcache-belle-webdav.desy.de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DCACHE</a:t>
                      </a:r>
                    </a:p>
                  </a:txBody>
                  <a:tcPr marL="9525" marR="9525" marT="9525" marB="0" anchor="b"/>
                </a:tc>
              </a:tr>
              <a:tr h="30866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GRIDKA-SE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f01-075-140-e.gridka.de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DCACHE</a:t>
                      </a:r>
                    </a:p>
                  </a:txBody>
                  <a:tcPr marL="9525" marR="9525" marT="9525" marB="0" anchor="b"/>
                </a:tc>
              </a:tr>
              <a:tr h="30866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NTU-SE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bgrid3.phys.ntu.edu.tw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DCACHE</a:t>
                      </a:r>
                    </a:p>
                  </a:txBody>
                  <a:tcPr marL="9525" marR="9525" marT="9525" marB="0" anchor="b"/>
                </a:tc>
              </a:tr>
              <a:tr h="30866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SIGNET-SE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dcache.ijs.si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DCACHE</a:t>
                      </a:r>
                    </a:p>
                  </a:txBody>
                  <a:tcPr marL="9525" marR="9525" marT="9525" marB="0" anchor="b"/>
                </a:tc>
              </a:tr>
              <a:tr h="30866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UVic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charon01.westgrid.ca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DCACHE</a:t>
                      </a:r>
                    </a:p>
                  </a:txBody>
                  <a:tcPr marL="9525" marR="9525" marT="9525" marB="0" anchor="b"/>
                </a:tc>
              </a:tr>
              <a:tr h="30866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Adelaide-SE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coepp-dpm-01.ersa.edu.au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DPM</a:t>
                      </a:r>
                    </a:p>
                  </a:txBody>
                  <a:tcPr marL="9525" marR="9525" marT="9525" marB="0" anchor="b"/>
                </a:tc>
              </a:tr>
              <a:tr h="30866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CESNET-SE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dpm1.egee.cesnet.cz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DPM</a:t>
                      </a:r>
                    </a:p>
                  </a:txBody>
                  <a:tcPr marL="9525" marR="9525" marT="9525" marB="0" anchor="b"/>
                </a:tc>
              </a:tr>
              <a:tr h="30866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CYFRONNET-SE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dpm.cyf-kr.edu.pl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DPM</a:t>
                      </a:r>
                    </a:p>
                  </a:txBody>
                  <a:tcPr marL="9525" marR="9525" marT="9525" marB="0" anchor="b"/>
                </a:tc>
              </a:tr>
              <a:tr h="30866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Frascati-SE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atlasse.lnf.infn.it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DPM</a:t>
                      </a:r>
                    </a:p>
                  </a:txBody>
                  <a:tcPr marL="9525" marR="9525" marT="9525" marB="0" anchor="b"/>
                </a:tc>
              </a:tr>
              <a:tr h="30866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HEPHY-SE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hephyse.oeaw.ac.at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DPM</a:t>
                      </a:r>
                    </a:p>
                  </a:txBody>
                  <a:tcPr marL="9525" marR="9525" marT="9525" marB="0" anchor="b"/>
                </a:tc>
              </a:tr>
              <a:tr h="30866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Melbourne-SE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b2se.mel.coepp.org.au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DPM</a:t>
                      </a:r>
                    </a:p>
                  </a:txBody>
                  <a:tcPr marL="9525" marR="9525" marT="9525" marB="0" anchor="b"/>
                </a:tc>
              </a:tr>
              <a:tr h="26094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Napoli-SE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belle-dpm-01.na.infn.it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DPM</a:t>
                      </a:r>
                    </a:p>
                  </a:txBody>
                  <a:tcPr marL="9525" marR="9525" marT="9525" marB="0" anchor="b"/>
                </a:tc>
              </a:tr>
              <a:tr h="14192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ULAKBIM-SE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torik1.ulakbim.gov.tr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DPM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192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dirty="0" smtClean="0"/>
                        <a:t>IPHC-SE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sbgse1.in2p3.fr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DPM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094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CNAF-SE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ds-202-11-01.cr.cnaf.infn.it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STORM 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094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ROMA3-SE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storm-01.roma3.infn.it</a:t>
                      </a:r>
                      <a:endParaRPr lang="it-IT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STORM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094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KEK-SE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Kek-se03.cc.kek.jp</a:t>
                      </a:r>
                      <a:endParaRPr lang="it-IT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STORM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094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McGill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gridftp02.clumeq.mcgill.ca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STORM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7411454" y="1248431"/>
            <a:ext cx="44832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Testing Dynafed server in Napoli updated at the last </a:t>
            </a:r>
            <a:r>
              <a:rPr lang="en-GB" sz="2400" dirty="0" smtClean="0"/>
              <a:t>version 2 weeks ago.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The </a:t>
            </a:r>
            <a:r>
              <a:rPr lang="en-GB" sz="2400" dirty="0"/>
              <a:t>t</a:t>
            </a:r>
            <a:r>
              <a:rPr lang="en-GB" sz="2400" dirty="0" smtClean="0"/>
              <a:t>estbed is expanded</a:t>
            </a:r>
          </a:p>
          <a:p>
            <a:r>
              <a:rPr lang="en-GB" sz="2400" dirty="0"/>
              <a:t>N</a:t>
            </a:r>
            <a:r>
              <a:rPr lang="en-GB" sz="2400" dirty="0" smtClean="0"/>
              <a:t>ow included </a:t>
            </a:r>
            <a:r>
              <a:rPr lang="en-GB" sz="2400" dirty="0" smtClean="0"/>
              <a:t>18 </a:t>
            </a:r>
            <a:r>
              <a:rPr lang="en-GB" sz="2400" dirty="0"/>
              <a:t>of the </a:t>
            </a:r>
            <a:r>
              <a:rPr lang="en-GB" sz="2400" dirty="0" smtClean="0"/>
              <a:t>23 </a:t>
            </a:r>
            <a:r>
              <a:rPr lang="en-GB" sz="2400" dirty="0"/>
              <a:t>SRM </a:t>
            </a:r>
            <a:r>
              <a:rPr lang="en-GB" sz="2400" dirty="0" smtClean="0"/>
              <a:t>in production.</a:t>
            </a:r>
          </a:p>
          <a:p>
            <a:r>
              <a:rPr lang="en-GB" sz="2400" dirty="0" smtClean="0"/>
              <a:t>In April a new call for interest has been sent to the mailing list. Other </a:t>
            </a:r>
            <a:r>
              <a:rPr lang="en-GB" sz="2400" dirty="0" smtClean="0"/>
              <a:t>sites </a:t>
            </a:r>
            <a:r>
              <a:rPr lang="en-GB" sz="2400" dirty="0" smtClean="0"/>
              <a:t>plan to join included Torino, Pisa </a:t>
            </a:r>
            <a:endParaRPr lang="en-GB" sz="2400" dirty="0"/>
          </a:p>
        </p:txBody>
      </p:sp>
      <p:sp>
        <p:nvSpPr>
          <p:cNvPr id="3" name="Rettangolo 2"/>
          <p:cNvSpPr/>
          <p:nvPr/>
        </p:nvSpPr>
        <p:spPr>
          <a:xfrm>
            <a:off x="7411454" y="6344949"/>
            <a:ext cx="4687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hlinkClick r:id="rId2"/>
              </a:rPr>
              <a:t>https://dynafed01.na.infn.it/myfed</a:t>
            </a:r>
            <a:r>
              <a:rPr lang="it-IT" sz="2400" dirty="0" smtClean="0">
                <a:hlinkClick r:id="rId2"/>
              </a:rPr>
              <a:t>/</a:t>
            </a:r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314204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9086" y="-77132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Http/</a:t>
            </a:r>
            <a:r>
              <a:rPr lang="it-IT" b="1" dirty="0" err="1">
                <a:solidFill>
                  <a:srgbClr val="0070C0"/>
                </a:solidFill>
              </a:rPr>
              <a:t>Webdav</a:t>
            </a:r>
            <a:r>
              <a:rPr lang="it-IT" b="1" dirty="0">
                <a:solidFill>
                  <a:srgbClr val="0070C0"/>
                </a:solidFill>
              </a:rPr>
              <a:t> and </a:t>
            </a:r>
            <a:r>
              <a:rPr lang="it-IT" b="1" dirty="0" err="1">
                <a:solidFill>
                  <a:srgbClr val="0070C0"/>
                </a:solidFill>
              </a:rPr>
              <a:t>Dynamic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Federation</a:t>
            </a:r>
            <a:r>
              <a:rPr lang="it-IT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6" name="Rettangolo 5"/>
          <p:cNvSpPr/>
          <p:nvPr/>
        </p:nvSpPr>
        <p:spPr>
          <a:xfrm>
            <a:off x="266700" y="1248431"/>
            <a:ext cx="116279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Ongoing Activities: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/>
              <a:t>Test S3 storage areas in Dynafed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/>
              <a:t>Test standard </a:t>
            </a:r>
            <a:r>
              <a:rPr lang="en-GB" sz="3200" dirty="0" err="1" smtClean="0"/>
              <a:t>WedDav</a:t>
            </a:r>
            <a:r>
              <a:rPr lang="en-GB" sz="3200" dirty="0" smtClean="0"/>
              <a:t> Storage in Dynafed using a local </a:t>
            </a:r>
            <a:r>
              <a:rPr lang="en-GB" sz="3200" dirty="0" err="1" smtClean="0"/>
              <a:t>synology</a:t>
            </a:r>
            <a:endParaRPr lang="en-GB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/>
              <a:t>Testing ACL in Dynafed</a:t>
            </a:r>
          </a:p>
          <a:p>
            <a:endParaRPr lang="en-GB" sz="3200" dirty="0" smtClean="0"/>
          </a:p>
          <a:p>
            <a:r>
              <a:rPr lang="en-GB" sz="3200" dirty="0" smtClean="0"/>
              <a:t>The Dynafed Server in Napoli is part of the WLCG demonstrator for data federation as representative </a:t>
            </a:r>
            <a:r>
              <a:rPr lang="en-GB" sz="3200" dirty="0" smtClean="0"/>
              <a:t>of </a:t>
            </a:r>
            <a:r>
              <a:rPr lang="en-GB" sz="3200" dirty="0" smtClean="0"/>
              <a:t>the Belle II use-case.</a:t>
            </a:r>
          </a:p>
          <a:p>
            <a:endParaRPr lang="en-GB" sz="3200" dirty="0"/>
          </a:p>
          <a:p>
            <a:r>
              <a:rPr lang="en-GB" sz="3200" dirty="0" smtClean="0"/>
              <a:t>10 May </a:t>
            </a:r>
            <a:r>
              <a:rPr lang="en-GB" sz="3200" dirty="0" smtClean="0"/>
              <a:t>2017 a </a:t>
            </a:r>
            <a:r>
              <a:rPr lang="en-GB" sz="3200" dirty="0" smtClean="0"/>
              <a:t>new presentation will be done at the WLCG-GDB at CERN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21852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206" y="149527"/>
            <a:ext cx="8456591" cy="945880"/>
          </a:xfrm>
        </p:spPr>
        <p:txBody>
          <a:bodyPr/>
          <a:lstStyle/>
          <a:p>
            <a:r>
              <a:rPr lang="it-IT" noProof="0" dirty="0" err="1" smtClean="0">
                <a:solidFill>
                  <a:schemeClr val="accent1">
                    <a:lumMod val="75000"/>
                  </a:schemeClr>
                </a:solidFill>
              </a:rPr>
              <a:t>HNSciCloud</a:t>
            </a:r>
            <a:r>
              <a:rPr lang="it-IT" noProof="0" dirty="0" smtClean="0">
                <a:solidFill>
                  <a:schemeClr val="accent1">
                    <a:lumMod val="75000"/>
                  </a:schemeClr>
                </a:solidFill>
              </a:rPr>
              <a:t> Goal</a:t>
            </a:r>
            <a:endParaRPr lang="it-IT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631652"/>
            <a:ext cx="11785600" cy="4870748"/>
          </a:xfrm>
        </p:spPr>
        <p:txBody>
          <a:bodyPr>
            <a:normAutofit/>
          </a:bodyPr>
          <a:lstStyle/>
          <a:p>
            <a:r>
              <a:rPr lang="en-US" dirty="0"/>
              <a:t>The Helix Nebula – The Science Cloud (</a:t>
            </a:r>
            <a:r>
              <a:rPr lang="en-US" dirty="0" err="1"/>
              <a:t>HNSciCloud</a:t>
            </a:r>
            <a:r>
              <a:rPr lang="en-US" dirty="0"/>
              <a:t>) is a Pre-Commercial Procurement support action funded by the EU Framework </a:t>
            </a:r>
            <a:r>
              <a:rPr lang="en-US" dirty="0" err="1"/>
              <a:t>Programme</a:t>
            </a:r>
            <a:r>
              <a:rPr lang="en-US" dirty="0"/>
              <a:t> for Research and Innovation Horizon 2020</a:t>
            </a:r>
            <a:r>
              <a:rPr lang="en-US" dirty="0" smtClean="0"/>
              <a:t>.</a:t>
            </a:r>
          </a:p>
          <a:p>
            <a:endParaRPr lang="en-US" noProof="0" dirty="0"/>
          </a:p>
          <a:p>
            <a:r>
              <a:rPr lang="en-US" dirty="0" err="1"/>
              <a:t>HNSciCloud</a:t>
            </a:r>
            <a:r>
              <a:rPr lang="en-US" dirty="0"/>
              <a:t> aims to </a:t>
            </a:r>
            <a:r>
              <a:rPr lang="en-US" b="1" i="1" dirty="0"/>
              <a:t>create a competitive marketplace of innovative cloud services serving scientific users </a:t>
            </a:r>
            <a:r>
              <a:rPr lang="en-US" dirty="0"/>
              <a:t>from a wide range of domains. The marketplace builds on a hybrid cloud platform including commercial cloud service providers, publicly funded e-infrastructures and buyers' in-house resources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INFN Coordinator: Luca </a:t>
            </a:r>
            <a:r>
              <a:rPr lang="en-US" dirty="0" err="1" smtClean="0"/>
              <a:t>dell’Agnello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  <a:p>
            <a:endParaRPr lang="it-IT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Silvio </a:t>
            </a:r>
            <a:r>
              <a:rPr lang="en-US" dirty="0" err="1" smtClean="0"/>
              <a:t>Pardi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2116-CFBC-114E-87D6-955185AACA51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7531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59380" y="365125"/>
            <a:ext cx="9694420" cy="1325563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Participants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Silvio Pardi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2116-CFBC-114E-87D6-955185AACA51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5588"/>
            <a:ext cx="11112500" cy="483076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524000" y="6505684"/>
            <a:ext cx="7373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Ref: </a:t>
            </a:r>
            <a:r>
              <a:rPr lang="en-US" b="1" dirty="0" err="1"/>
              <a:t>HNSciCloud</a:t>
            </a:r>
            <a:r>
              <a:rPr lang="en-US" b="1" dirty="0"/>
              <a:t> Introduction - Bob Jones - Prototype Phase kickoff meeting</a:t>
            </a:r>
          </a:p>
        </p:txBody>
      </p:sp>
    </p:spTree>
    <p:extLst>
      <p:ext uri="{BB962C8B-B14F-4D97-AF65-F5344CB8AC3E}">
        <p14:creationId xmlns:p14="http://schemas.microsoft.com/office/powerpoint/2010/main" val="356082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3367</TotalTime>
  <Words>993</Words>
  <Application>Microsoft Office PowerPoint</Application>
  <PresentationFormat>Widescreen</PresentationFormat>
  <Paragraphs>215</Paragraphs>
  <Slides>22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di Office</vt:lpstr>
      <vt:lpstr>Computing activities in Napoli</vt:lpstr>
      <vt:lpstr>Activities in Napoli</vt:lpstr>
      <vt:lpstr>Grid Services: Computing</vt:lpstr>
      <vt:lpstr>Grid Services: Storage</vt:lpstr>
      <vt:lpstr>Network Activity in Napoli</vt:lpstr>
      <vt:lpstr>Http/Webdav and Dynamic Federation </vt:lpstr>
      <vt:lpstr>Http/Webdav and Dynamic Federation </vt:lpstr>
      <vt:lpstr>HNSciCloud Goal</vt:lpstr>
      <vt:lpstr>Participants</vt:lpstr>
      <vt:lpstr>HNSciCloud project phases</vt:lpstr>
      <vt:lpstr>Challenges</vt:lpstr>
      <vt:lpstr>HNSciCloud Tender: Winning Bidders  of the Design Phase</vt:lpstr>
      <vt:lpstr>Cloud Prototype for Belle II</vt:lpstr>
      <vt:lpstr>SCOReS Project</vt:lpstr>
      <vt:lpstr>SCOReS Project: Motivation</vt:lpstr>
      <vt:lpstr>SCOReS Project: Technologies </vt:lpstr>
      <vt:lpstr>SCOReS Project: Facilities</vt:lpstr>
      <vt:lpstr>What is VCYCLE</vt:lpstr>
      <vt:lpstr>How VCYCLE works</vt:lpstr>
      <vt:lpstr>VCYCLE for Belle II</vt:lpstr>
      <vt:lpstr>VCYCLE Pilot Jobs via PNNL DIRAC Server</vt:lpstr>
      <vt:lpstr>People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spardi</dc:creator>
  <cp:lastModifiedBy>admin</cp:lastModifiedBy>
  <cp:revision>134</cp:revision>
  <dcterms:created xsi:type="dcterms:W3CDTF">2016-05-02T18:47:00Z</dcterms:created>
  <dcterms:modified xsi:type="dcterms:W3CDTF">2017-05-04T12:38:15Z</dcterms:modified>
</cp:coreProperties>
</file>