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8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9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58" r:id="rId3"/>
    <p:sldId id="265" r:id="rId4"/>
    <p:sldId id="263" r:id="rId5"/>
    <p:sldId id="268" r:id="rId6"/>
    <p:sldId id="273" r:id="rId7"/>
    <p:sldId id="280" r:id="rId8"/>
    <p:sldId id="284" r:id="rId9"/>
    <p:sldId id="281" r:id="rId10"/>
    <p:sldId id="277" r:id="rId11"/>
    <p:sldId id="283" r:id="rId12"/>
    <p:sldId id="285" r:id="rId13"/>
    <p:sldId id="290" r:id="rId14"/>
    <p:sldId id="291" r:id="rId15"/>
    <p:sldId id="287" r:id="rId16"/>
    <p:sldId id="292" r:id="rId17"/>
    <p:sldId id="288" r:id="rId18"/>
    <p:sldId id="289" r:id="rId19"/>
    <p:sldId id="293" r:id="rId20"/>
    <p:sldId id="294" r:id="rId21"/>
    <p:sldId id="296" r:id="rId22"/>
    <p:sldId id="298" r:id="rId23"/>
    <p:sldId id="295" r:id="rId24"/>
    <p:sldId id="303" r:id="rId25"/>
    <p:sldId id="299" r:id="rId26"/>
    <p:sldId id="300" r:id="rId27"/>
    <p:sldId id="301" r:id="rId28"/>
    <p:sldId id="304" r:id="rId29"/>
    <p:sldId id="305" r:id="rId30"/>
    <p:sldId id="278" r:id="rId31"/>
    <p:sldId id="279" r:id="rId32"/>
    <p:sldId id="282" r:id="rId33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6" autoAdjust="0"/>
    <p:restoredTop sz="94660"/>
  </p:normalViewPr>
  <p:slideViewPr>
    <p:cSldViewPr snapToObjects="1">
      <p:cViewPr varScale="1">
        <p:scale>
          <a:sx n="99" d="100"/>
          <a:sy n="99" d="100"/>
        </p:scale>
        <p:origin x="-1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image" Target="../media/image97.wmf"/><Relationship Id="rId6" Type="http://schemas.openxmlformats.org/officeDocument/2006/relationships/image" Target="../media/image98.wmf"/><Relationship Id="rId7" Type="http://schemas.openxmlformats.org/officeDocument/2006/relationships/image" Target="../media/image99.wmf"/><Relationship Id="rId8" Type="http://schemas.openxmlformats.org/officeDocument/2006/relationships/image" Target="../media/image100.wmf"/><Relationship Id="rId9" Type="http://schemas.openxmlformats.org/officeDocument/2006/relationships/image" Target="../media/image101.wmf"/><Relationship Id="rId10" Type="http://schemas.openxmlformats.org/officeDocument/2006/relationships/image" Target="../media/image102.wmf"/><Relationship Id="rId1" Type="http://schemas.openxmlformats.org/officeDocument/2006/relationships/image" Target="../media/image93.wmf"/><Relationship Id="rId2" Type="http://schemas.openxmlformats.org/officeDocument/2006/relationships/image" Target="../media/image9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Relationship Id="rId2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5" Type="http://schemas.openxmlformats.org/officeDocument/2006/relationships/image" Target="../media/image109.wmf"/><Relationship Id="rId6" Type="http://schemas.openxmlformats.org/officeDocument/2006/relationships/image" Target="../media/image110.wmf"/><Relationship Id="rId7" Type="http://schemas.openxmlformats.org/officeDocument/2006/relationships/image" Target="../media/image98.wmf"/><Relationship Id="rId1" Type="http://schemas.openxmlformats.org/officeDocument/2006/relationships/image" Target="../media/image105.wmf"/><Relationship Id="rId2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0BF-64A0-8349-8050-512609352B3B}" type="datetimeFigureOut">
              <a:rPr lang="en-US" smtClean="0"/>
              <a:t>28/03/17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47DB9-F7E6-AB42-BD33-A9EA5EFB6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648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5EAB5A5-550C-47C2-9D11-3B5FFF968AAF}" type="datetimeFigureOut">
              <a:rPr lang="en-US"/>
              <a:pPr>
                <a:defRPr/>
              </a:pPr>
              <a:t>28/03/17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DAA6059-BC83-4391-BAFE-4D6CF09E5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4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4</a:t>
            </a:fld>
            <a:endParaRPr lang="en-US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realize</a:t>
            </a:r>
            <a:r>
              <a:rPr lang="it-IT" dirty="0"/>
              <a:t> the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observation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plasmons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ultra-high</a:t>
            </a:r>
            <a:r>
              <a:rPr lang="it-IT" baseline="0" dirty="0"/>
              <a:t> </a:t>
            </a:r>
            <a:r>
              <a:rPr lang="it-IT" baseline="0" dirty="0" err="1"/>
              <a:t>mobility</a:t>
            </a:r>
            <a:r>
              <a:rPr lang="it-IT" baseline="0" dirty="0"/>
              <a:t> </a:t>
            </a:r>
            <a:r>
              <a:rPr lang="it-IT" baseline="0" dirty="0" err="1"/>
              <a:t>AlGaAs</a:t>
            </a:r>
            <a:r>
              <a:rPr lang="it-IT" baseline="0" dirty="0"/>
              <a:t>/</a:t>
            </a:r>
            <a:r>
              <a:rPr lang="it-IT" baseline="0" dirty="0" err="1"/>
              <a:t>GaAs</a:t>
            </a:r>
            <a:r>
              <a:rPr lang="it-IT" baseline="0" dirty="0"/>
              <a:t> </a:t>
            </a:r>
            <a:r>
              <a:rPr lang="it-IT" baseline="0" dirty="0" err="1"/>
              <a:t>heterostructure</a:t>
            </a:r>
            <a:r>
              <a:rPr lang="it-IT" baseline="0" dirty="0"/>
              <a:t>, </a:t>
            </a:r>
            <a:r>
              <a:rPr lang="it-IT" baseline="0" dirty="0" err="1"/>
              <a:t>whose</a:t>
            </a:r>
            <a:r>
              <a:rPr lang="it-IT" baseline="0" dirty="0"/>
              <a:t> </a:t>
            </a:r>
            <a:r>
              <a:rPr lang="it-IT" baseline="0" dirty="0" err="1"/>
              <a:t>succession</a:t>
            </a:r>
            <a:r>
              <a:rPr lang="it-IT" baseline="0" dirty="0"/>
              <a:t> </a:t>
            </a:r>
            <a:r>
              <a:rPr lang="it-IT" baseline="0" dirty="0" err="1"/>
              <a:t>of</a:t>
            </a:r>
            <a:r>
              <a:rPr lang="it-IT" baseline="0" dirty="0"/>
              <a:t> </a:t>
            </a:r>
            <a:r>
              <a:rPr lang="it-IT" baseline="0" dirty="0" err="1"/>
              <a:t>epilayers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reported</a:t>
            </a:r>
            <a:r>
              <a:rPr lang="it-IT" baseline="0" dirty="0"/>
              <a:t> in </a:t>
            </a:r>
            <a:r>
              <a:rPr lang="it-IT" baseline="0" dirty="0" err="1"/>
              <a:t>this</a:t>
            </a:r>
            <a:r>
              <a:rPr lang="it-IT" baseline="0" dirty="0"/>
              <a:t> figure. The ultra high </a:t>
            </a:r>
            <a:r>
              <a:rPr lang="it-IT" baseline="0" dirty="0" err="1"/>
              <a:t>mobuility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needed</a:t>
            </a:r>
            <a:r>
              <a:rPr lang="it-IT" baseline="0" dirty="0"/>
              <a:t> </a:t>
            </a:r>
            <a:r>
              <a:rPr lang="en-US" dirty="0"/>
              <a:t> to reduce phonon-electron scattering and increase the lifetime of the collective excitations. At 10 K</a:t>
            </a:r>
            <a:r>
              <a:rPr lang="en-US" baseline="0" dirty="0"/>
              <a:t> the mobility is around 300000 cm2/Vs and for a 10 um </a:t>
            </a:r>
            <a:r>
              <a:rPr lang="en-US" baseline="0" dirty="0" err="1"/>
              <a:t>plasmon</a:t>
            </a:r>
            <a:r>
              <a:rPr lang="en-US" baseline="0" dirty="0"/>
              <a:t> </a:t>
            </a:r>
            <a:r>
              <a:rPr lang="en-US" baseline="0" dirty="0" err="1"/>
              <a:t>microcavity</a:t>
            </a:r>
            <a:r>
              <a:rPr lang="en-US" baseline="0" dirty="0"/>
              <a:t>, around 200 </a:t>
            </a:r>
            <a:r>
              <a:rPr lang="en-US" baseline="0" dirty="0" err="1"/>
              <a:t>ghz</a:t>
            </a:r>
            <a:r>
              <a:rPr lang="en-US" baseline="0" dirty="0"/>
              <a:t>, the decay time of plasma waves is almost 2 times the transit time of the </a:t>
            </a:r>
            <a:r>
              <a:rPr lang="en-US" baseline="0" dirty="0" err="1"/>
              <a:t>microcavity</a:t>
            </a:r>
            <a:r>
              <a:rPr lang="en-US" baseline="0" dirty="0"/>
              <a:t>, hence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aseline="0" dirty="0"/>
              <a:t>The </a:t>
            </a:r>
            <a:r>
              <a:rPr lang="it-IT" baseline="0" dirty="0" err="1"/>
              <a:t>chosen</a:t>
            </a:r>
            <a:r>
              <a:rPr lang="it-IT" baseline="0" dirty="0"/>
              <a:t> design </a:t>
            </a:r>
            <a:r>
              <a:rPr lang="it-IT" baseline="0" dirty="0" err="1"/>
              <a:t>of</a:t>
            </a:r>
            <a:r>
              <a:rPr lang="it-IT" baseline="0" dirty="0"/>
              <a:t> the antenna, </a:t>
            </a:r>
            <a:r>
              <a:rPr lang="it-IT" baseline="0" dirty="0" err="1"/>
              <a:t>shown</a:t>
            </a:r>
            <a:r>
              <a:rPr lang="it-IT" baseline="0" dirty="0"/>
              <a:t> in </a:t>
            </a:r>
            <a:r>
              <a:rPr lang="it-IT" baseline="0" dirty="0" err="1"/>
              <a:t>this</a:t>
            </a:r>
            <a:r>
              <a:rPr lang="it-IT" baseline="0" dirty="0"/>
              <a:t> scanning electron microscope </a:t>
            </a:r>
            <a:r>
              <a:rPr lang="it-IT" baseline="0" dirty="0" err="1"/>
              <a:t>image</a:t>
            </a:r>
            <a:r>
              <a:rPr lang="it-IT" baseline="0" dirty="0"/>
              <a:t>,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t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wo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perpendicolar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linear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dipole</a:t>
            </a:r>
            <a:r>
              <a:rPr lang="it-IT" dirty="0">
                <a:latin typeface="Arial" pitchFamily="34" charset="0"/>
                <a:cs typeface="Arial" pitchFamily="34" charset="0"/>
              </a:rPr>
              <a:t> antenna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centered</a:t>
            </a:r>
            <a:r>
              <a:rPr lang="it-IT" dirty="0">
                <a:latin typeface="Arial" pitchFamily="34" charset="0"/>
                <a:cs typeface="Arial" pitchFamily="34" charset="0"/>
              </a:rPr>
              <a:t> at 300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Ghz</a:t>
            </a:r>
            <a:r>
              <a:rPr lang="it-IT" dirty="0">
                <a:latin typeface="Arial" pitchFamily="34" charset="0"/>
                <a:cs typeface="Arial" pitchFamily="34" charset="0"/>
              </a:rPr>
              <a:t>: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connected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to</a:t>
            </a:r>
            <a:r>
              <a:rPr lang="it-IT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source and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drain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terminals</a:t>
            </a:r>
            <a:r>
              <a:rPr lang="it-IT" dirty="0">
                <a:latin typeface="Arial" pitchFamily="34" charset="0"/>
                <a:cs typeface="Arial" pitchFamily="34" charset="0"/>
              </a:rPr>
              <a:t>, and the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other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connected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to</a:t>
            </a:r>
            <a:r>
              <a:rPr lang="it-IT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source and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gate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terminals</a:t>
            </a:r>
            <a:r>
              <a:rPr lang="it-IT" b="1" baseline="0" dirty="0">
                <a:latin typeface="Arial" pitchFamily="34" charset="0"/>
                <a:cs typeface="Arial" pitchFamily="34" charset="0"/>
              </a:rPr>
              <a:t>.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Here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shown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an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image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plasmon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microcavity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and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these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are the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dimensions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. </a:t>
            </a:r>
            <a:r>
              <a:rPr lang="it-IT" baseline="0" dirty="0" err="1"/>
              <a:t>Taking</a:t>
            </a:r>
            <a:r>
              <a:rPr lang="it-IT" baseline="0" dirty="0"/>
              <a:t> </a:t>
            </a:r>
            <a:r>
              <a:rPr lang="it-IT" baseline="0" dirty="0" err="1"/>
              <a:t>into</a:t>
            </a:r>
            <a:r>
              <a:rPr lang="it-IT" baseline="0" dirty="0"/>
              <a:t> account the </a:t>
            </a:r>
            <a:r>
              <a:rPr lang="it-IT" baseline="0" dirty="0" err="1"/>
              <a:t>frequency</a:t>
            </a:r>
            <a:r>
              <a:rPr lang="it-IT" baseline="0" dirty="0"/>
              <a:t> </a:t>
            </a:r>
            <a:r>
              <a:rPr lang="it-IT" baseline="0" dirty="0" err="1"/>
              <a:t>range</a:t>
            </a:r>
            <a:r>
              <a:rPr lang="it-IT" baseline="0" dirty="0"/>
              <a:t> </a:t>
            </a:r>
            <a:r>
              <a:rPr lang="it-IT" baseline="0" dirty="0" err="1"/>
              <a:t>of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tunable</a:t>
            </a:r>
            <a:r>
              <a:rPr lang="it-IT" baseline="0" dirty="0"/>
              <a:t> </a:t>
            </a:r>
            <a:r>
              <a:rPr lang="it-IT" baseline="0" dirty="0" err="1"/>
              <a:t>THz</a:t>
            </a:r>
            <a:r>
              <a:rPr lang="it-IT" baseline="0" dirty="0"/>
              <a:t> source Virginia </a:t>
            </a:r>
            <a:r>
              <a:rPr lang="it-IT" baseline="0" dirty="0" err="1"/>
              <a:t>diodes</a:t>
            </a:r>
            <a:r>
              <a:rPr lang="it-IT" baseline="0" dirty="0"/>
              <a:t> </a:t>
            </a:r>
            <a:r>
              <a:rPr lang="it-IT" baseline="0" dirty="0" err="1"/>
              <a:t>multipliers</a:t>
            </a:r>
            <a:r>
              <a:rPr lang="it-IT" baseline="0" dirty="0"/>
              <a:t>, </a:t>
            </a:r>
            <a:r>
              <a:rPr lang="it-IT" baseline="0" dirty="0" err="1"/>
              <a:t>which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0.15 </a:t>
            </a:r>
            <a:r>
              <a:rPr lang="it-IT" baseline="0" dirty="0" err="1"/>
              <a:t>to</a:t>
            </a:r>
            <a:r>
              <a:rPr lang="it-IT" baseline="0" dirty="0"/>
              <a:t> 0.4 </a:t>
            </a:r>
            <a:r>
              <a:rPr lang="it-IT" baseline="0" dirty="0" err="1"/>
              <a:t>THz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have</a:t>
            </a:r>
            <a:r>
              <a:rPr lang="it-IT" baseline="0" dirty="0"/>
              <a:t> </a:t>
            </a:r>
            <a:r>
              <a:rPr lang="it-IT" baseline="0" dirty="0" err="1"/>
              <a:t>designed</a:t>
            </a:r>
            <a:r>
              <a:rPr lang="it-IT" baseline="0" dirty="0"/>
              <a:t> a transistor </a:t>
            </a:r>
            <a:r>
              <a:rPr lang="it-IT" baseline="0" dirty="0" err="1"/>
              <a:t>with</a:t>
            </a:r>
            <a:r>
              <a:rPr lang="it-IT" baseline="0" dirty="0"/>
              <a:t> a </a:t>
            </a:r>
            <a:r>
              <a:rPr lang="it-IT" baseline="0" dirty="0" err="1"/>
              <a:t>distance</a:t>
            </a:r>
            <a:r>
              <a:rPr lang="it-IT" baseline="0" dirty="0"/>
              <a:t> </a:t>
            </a:r>
            <a:r>
              <a:rPr lang="it-IT" baseline="0" dirty="0" err="1"/>
              <a:t>between</a:t>
            </a:r>
            <a:r>
              <a:rPr lang="it-IT" baseline="0" dirty="0"/>
              <a:t> source and </a:t>
            </a:r>
            <a:r>
              <a:rPr lang="it-IT" baseline="0" dirty="0" err="1"/>
              <a:t>drain</a:t>
            </a:r>
            <a:r>
              <a:rPr lang="it-IT" baseline="0" dirty="0"/>
              <a:t> </a:t>
            </a:r>
            <a:r>
              <a:rPr lang="it-IT" baseline="0" dirty="0" err="1"/>
              <a:t>of</a:t>
            </a:r>
            <a:r>
              <a:rPr lang="it-IT" baseline="0" dirty="0"/>
              <a:t> L=10 </a:t>
            </a:r>
            <a:r>
              <a:rPr lang="it-IT" baseline="0" dirty="0" err="1"/>
              <a:t>um</a:t>
            </a:r>
            <a:r>
              <a:rPr lang="it-IT" baseline="0" dirty="0"/>
              <a:t>. The </a:t>
            </a:r>
            <a:r>
              <a:rPr lang="it-IT" baseline="0" dirty="0" err="1"/>
              <a:t>dimensions</a:t>
            </a:r>
            <a:r>
              <a:rPr lang="it-IT" baseline="0" dirty="0"/>
              <a:t> are </a:t>
            </a:r>
            <a:r>
              <a:rPr lang="it-IT" baseline="0" dirty="0" err="1"/>
              <a:t>limited</a:t>
            </a:r>
            <a:r>
              <a:rPr lang="it-IT" baseline="0" dirty="0"/>
              <a:t> </a:t>
            </a:r>
            <a:r>
              <a:rPr lang="it-IT" baseline="0" dirty="0" err="1"/>
              <a:t>by</a:t>
            </a:r>
            <a:r>
              <a:rPr lang="it-IT" baseline="0" dirty="0"/>
              <a:t> </a:t>
            </a:r>
            <a:r>
              <a:rPr lang="it-IT" baseline="0" dirty="0" err="1"/>
              <a:t>our</a:t>
            </a:r>
            <a:r>
              <a:rPr lang="it-IT" baseline="0" dirty="0"/>
              <a:t> </a:t>
            </a:r>
            <a:r>
              <a:rPr lang="it-IT" baseline="0" dirty="0" err="1"/>
              <a:t>technological</a:t>
            </a:r>
            <a:r>
              <a:rPr lang="it-IT" baseline="0" dirty="0"/>
              <a:t> </a:t>
            </a:r>
            <a:r>
              <a:rPr lang="it-IT" baseline="0" dirty="0" err="1"/>
              <a:t>capability</a:t>
            </a:r>
            <a:r>
              <a:rPr lang="it-IT" baseline="0" dirty="0"/>
              <a:t>.  </a:t>
            </a:r>
            <a:r>
              <a:rPr lang="it-IT" baseline="0" dirty="0" err="1"/>
              <a:t>It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important</a:t>
            </a:r>
            <a:r>
              <a:rPr lang="it-IT" baseline="0" dirty="0"/>
              <a:t> </a:t>
            </a:r>
            <a:r>
              <a:rPr lang="it-IT" baseline="0" dirty="0" err="1"/>
              <a:t>to</a:t>
            </a:r>
            <a:r>
              <a:rPr lang="it-IT" baseline="0" dirty="0"/>
              <a:t> note </a:t>
            </a:r>
            <a:r>
              <a:rPr lang="it-IT" baseline="0" dirty="0" err="1"/>
              <a:t>that</a:t>
            </a:r>
            <a:r>
              <a:rPr lang="it-IT" baseline="0" dirty="0"/>
              <a:t> t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gate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shifted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towards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the source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contact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and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very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short compare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the source and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drain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lenght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. In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way the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plasmon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dispersion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almost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aneffected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by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presence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gate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0" baseline="0" dirty="0" err="1">
                <a:latin typeface="Arial" pitchFamily="34" charset="0"/>
                <a:cs typeface="Arial" pitchFamily="34" charset="0"/>
              </a:rPr>
              <a:t>electrode</a:t>
            </a:r>
            <a:r>
              <a:rPr lang="it-IT" b="0" baseline="0" dirty="0">
                <a:latin typeface="Arial" pitchFamily="34" charset="0"/>
                <a:cs typeface="Arial" pitchFamily="34" charset="0"/>
              </a:rPr>
              <a:t>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32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it-IT"/>
          </a:p>
        </p:txBody>
      </p:sp>
      <p:sp>
        <p:nvSpPr>
          <p:cNvPr id="133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A0C94-649D-4420-888F-E5E759CDFDF8}" type="slidenum">
              <a:rPr lang="en-US" altLang="it-IT"/>
              <a:pPr/>
              <a:t>9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2150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6C27-2B43-4AE3-9114-851D8476F202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2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0ED6-1BC6-3944-ADBA-B9A217CC3234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17CC7-32F5-4979-A353-9446FFC6BEC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200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6732-B70E-ED49-AD0C-987E10BCBED1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916B-9FFB-43AF-9598-9B09A7572F1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004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AB08B-0B5C-AE43-B5AF-A09D0B7D82B1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D72E-CD66-4F3E-9BF0-F957C21A029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257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8870E-6B1D-1042-A6B8-4393D8E4CB4F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A4E54-E160-4297-9A10-2A0C34F3376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409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0A70-9482-534B-910C-ADDA9B970977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A119B-7E14-4D72-B4FF-123D1A50E83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368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87CB7-4318-004F-ACAD-CBCA77938FBA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08817-8156-4D02-834A-825A546686B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345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AFA98-5579-3743-ABC6-A1D1B8E22BA3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93357-7223-4800-AD34-39E36BDFBF9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6235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5E85-1954-8A42-8162-340D21185FDB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F8BE4-F7DE-40D6-A762-A59F24E1B85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84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93FA-9923-9A42-9EB7-04AE067BB4DE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7702-76BB-4E2F-8B74-21E480C8E6F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986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B1A04-F2AC-6C4B-8455-2AA6D0B44E5A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CB438-DF2D-4583-BDCE-400FE1189F6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147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E476E-A157-8244-B546-C14BB741B8A1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A706-B537-47AA-BC14-DF3555A27CA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528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6E7C1D-414B-C34E-A0C9-4309171BC0D8}" type="datetime1">
              <a:rPr lang="it-IT" altLang="it-IT" smtClean="0"/>
              <a:t>28/03/17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92BC8-FD8C-4E13-BD31-212F2545E0E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2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jpeg"/><Relationship Id="rId5" Type="http://schemas.openxmlformats.org/officeDocument/2006/relationships/image" Target="../media/image2.jpeg"/><Relationship Id="rId6" Type="http://schemas.openxmlformats.org/officeDocument/2006/relationships/image" Target="../media/image12.png"/><Relationship Id="rId7" Type="http://schemas.openxmlformats.org/officeDocument/2006/relationships/image" Target="../media/image31.tiff"/><Relationship Id="rId8" Type="http://schemas.openxmlformats.org/officeDocument/2006/relationships/image" Target="../media/image32.tiff"/><Relationship Id="rId9" Type="http://schemas.openxmlformats.org/officeDocument/2006/relationships/oleObject" Target="../embeddings/oleObject1.bin"/><Relationship Id="rId10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44.png"/><Relationship Id="rId7" Type="http://schemas.openxmlformats.org/officeDocument/2006/relationships/image" Target="../media/image4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46.jp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jpg"/><Relationship Id="rId10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57.t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53.emf"/><Relationship Id="rId7" Type="http://schemas.openxmlformats.org/officeDocument/2006/relationships/image" Target="../media/image56.png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58.tiff"/><Relationship Id="rId7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59.tiff"/><Relationship Id="rId7" Type="http://schemas.openxmlformats.org/officeDocument/2006/relationships/image" Target="../media/image61.png"/><Relationship Id="rId8" Type="http://schemas.openxmlformats.org/officeDocument/2006/relationships/image" Target="../media/image62.tiff"/><Relationship Id="rId9" Type="http://schemas.openxmlformats.org/officeDocument/2006/relationships/image" Target="../media/image63.tiff"/><Relationship Id="rId10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jpeg"/><Relationship Id="rId9" Type="http://schemas.openxmlformats.org/officeDocument/2006/relationships/image" Target="../media/image68.jpeg"/><Relationship Id="rId10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tiff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5.png"/><Relationship Id="rId5" Type="http://schemas.openxmlformats.org/officeDocument/2006/relationships/image" Target="../media/image3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8.png"/><Relationship Id="rId5" Type="http://schemas.openxmlformats.org/officeDocument/2006/relationships/image" Target="../media/image3.jpe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3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3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wmf"/><Relationship Id="rId20" Type="http://schemas.openxmlformats.org/officeDocument/2006/relationships/image" Target="../media/image100.w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101.w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102.wmf"/><Relationship Id="rId25" Type="http://schemas.openxmlformats.org/officeDocument/2006/relationships/image" Target="../media/image28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96.wmf"/><Relationship Id="rId12" Type="http://schemas.openxmlformats.org/officeDocument/2006/relationships/image" Target="../media/image103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7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98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99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3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94.wmf"/><Relationship Id="rId8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04.em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0.wmf"/><Relationship Id="rId10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wmf"/><Relationship Id="rId20" Type="http://schemas.openxmlformats.org/officeDocument/2006/relationships/oleObject" Target="../embeddings/oleObject20.bin"/><Relationship Id="rId21" Type="http://schemas.openxmlformats.org/officeDocument/2006/relationships/image" Target="../media/image98.wmf"/><Relationship Id="rId22" Type="http://schemas.openxmlformats.org/officeDocument/2006/relationships/image" Target="../media/image111.png"/><Relationship Id="rId23" Type="http://schemas.openxmlformats.org/officeDocument/2006/relationships/image" Target="../media/image112.tif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106.wmf"/><Relationship Id="rId12" Type="http://schemas.openxmlformats.org/officeDocument/2006/relationships/oleObject" Target="../embeddings/oleObject16.bin"/><Relationship Id="rId13" Type="http://schemas.openxmlformats.org/officeDocument/2006/relationships/image" Target="../media/image107.wmf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108.wmf"/><Relationship Id="rId16" Type="http://schemas.openxmlformats.org/officeDocument/2006/relationships/oleObject" Target="../embeddings/oleObject18.bin"/><Relationship Id="rId17" Type="http://schemas.openxmlformats.org/officeDocument/2006/relationships/image" Target="../media/image109.wmf"/><Relationship Id="rId18" Type="http://schemas.openxmlformats.org/officeDocument/2006/relationships/oleObject" Target="../embeddings/oleObject19.bin"/><Relationship Id="rId19" Type="http://schemas.openxmlformats.org/officeDocument/2006/relationships/image" Target="../media/image11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.jpeg"/><Relationship Id="rId5" Type="http://schemas.openxmlformats.org/officeDocument/2006/relationships/image" Target="../media/image12.png"/><Relationship Id="rId6" Type="http://schemas.openxmlformats.org/officeDocument/2006/relationships/image" Target="../media/image2.jpeg"/><Relationship Id="rId7" Type="http://schemas.openxmlformats.org/officeDocument/2006/relationships/image" Target="../media/image28.png"/><Relationship Id="rId8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0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image" Target="../media/image12.pn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sellaDiTesto 12"/>
          <p:cNvSpPr txBox="1">
            <a:spLocks noChangeArrowheads="1"/>
          </p:cNvSpPr>
          <p:nvPr/>
        </p:nvSpPr>
        <p:spPr bwMode="auto">
          <a:xfrm>
            <a:off x="990600" y="1487488"/>
            <a:ext cx="78486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4400" b="1" smtClean="0"/>
              <a:t>Graphene Nanostructures As Terahertz Photedetectors</a:t>
            </a:r>
            <a:endParaRPr lang="en-US" altLang="it-IT" sz="6600" b="1" smtClean="0">
              <a:solidFill>
                <a:srgbClr val="AEAE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800" b="1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Alessandra Di Gaspare</a:t>
            </a:r>
            <a:endParaRPr lang="en-US" altLang="it-IT" sz="4400" b="1" smtClean="0">
              <a:solidFill>
                <a:srgbClr val="AEAE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3400" b="1" smtClean="0">
              <a:solidFill>
                <a:srgbClr val="AEAE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000" b="1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28/03/2017</a:t>
            </a:r>
            <a:endParaRPr lang="en-US" altLang="it-IT" sz="2000" b="1">
              <a:solidFill>
                <a:srgbClr val="AEAE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Immagine 4" descr="bar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9144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5080000"/>
            <a:ext cx="130492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8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477" y="1326247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Self-mixing in FETs (</a:t>
            </a:r>
            <a:r>
              <a:rPr lang="en-US" sz="2000" dirty="0" err="1" smtClean="0">
                <a:latin typeface="Book Antiqua"/>
                <a:cs typeface="Book Antiqua"/>
              </a:rPr>
              <a:t>Dyakonov-Shur</a:t>
            </a:r>
            <a:r>
              <a:rPr lang="en-US" sz="2000" dirty="0" smtClean="0">
                <a:latin typeface="Book Antiqua"/>
                <a:cs typeface="Book Antiqua"/>
              </a:rPr>
              <a:t> mechanism) THz modulation of the channel charge density imposed by the gate terminal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Intrinsic nonlinearity in the 2DEG-hydrodynamic response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Heating of the 2DEG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…</a:t>
            </a:r>
            <a:endParaRPr lang="en-US" sz="2000" dirty="0">
              <a:latin typeface="Book Antiqua"/>
              <a:cs typeface="Book Antiqu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/>
          <a:srcRect t="48380"/>
          <a:stretch>
            <a:fillRect/>
          </a:stretch>
        </p:blipFill>
        <p:spPr bwMode="auto">
          <a:xfrm>
            <a:off x="277024" y="3654375"/>
            <a:ext cx="3271661" cy="204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1143324"/>
            <a:ext cx="2538281" cy="2016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233" y="5702240"/>
            <a:ext cx="878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Book Antiqua"/>
                <a:cs typeface="Book Antiqua"/>
              </a:rPr>
              <a:t>Inversion symmetry of the E field must be broken (antenna, channel design)</a:t>
            </a:r>
            <a:endParaRPr lang="en-US" sz="20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9" name="Right Arrow 8"/>
          <p:cNvSpPr/>
          <p:nvPr/>
        </p:nvSpPr>
        <p:spPr>
          <a:xfrm rot="2700533">
            <a:off x="3705432" y="3255213"/>
            <a:ext cx="360040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/>
              <a:cs typeface="Book Antiqu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113" y="3463989"/>
            <a:ext cx="288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Book Antiqua"/>
                <a:cs typeface="Book Antiqua"/>
              </a:rPr>
              <a:t>Absorption of THz radiation</a:t>
            </a: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609601" y="304800"/>
            <a:ext cx="84689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THz-down conversion: DC photocurrent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23"/>
              <p:cNvSpPr txBox="1"/>
              <p:nvPr/>
            </p:nvSpPr>
            <p:spPr>
              <a:xfrm>
                <a:off x="4399651" y="4115422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/>
              </a:p>
            </p:txBody>
          </p:sp>
        </mc:Choice>
        <mc:Fallback xmlns="">
          <p:sp>
            <p:nvSpPr>
              <p:cNvPr id="17" name="CasellaDiTes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651" y="4115422"/>
                <a:ext cx="80021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31"/>
              <p:cNvSpPr txBox="1"/>
              <p:nvPr/>
            </p:nvSpPr>
            <p:spPr>
              <a:xfrm>
                <a:off x="5383723" y="4653578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/>
              </a:p>
            </p:txBody>
          </p:sp>
        </mc:Choice>
        <mc:Fallback xmlns="">
          <p:sp>
            <p:nvSpPr>
              <p:cNvPr id="18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723" y="4653578"/>
                <a:ext cx="800219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26"/>
          <p:cNvSpPr txBox="1"/>
          <p:nvPr/>
        </p:nvSpPr>
        <p:spPr>
          <a:xfrm>
            <a:off x="5230313" y="4176977"/>
            <a:ext cx="3328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Book Antiqua"/>
                <a:cs typeface="Book Antiqua"/>
              </a:rPr>
              <a:t>Damped (broadband) detection</a:t>
            </a:r>
            <a:endParaRPr lang="en-US" sz="1400">
              <a:latin typeface="Book Antiqua"/>
              <a:cs typeface="Book Antiqua"/>
            </a:endParaRPr>
          </a:p>
        </p:txBody>
      </p:sp>
      <p:sp>
        <p:nvSpPr>
          <p:cNvPr id="20" name="CasellaDiTesto 37"/>
          <p:cNvSpPr txBox="1"/>
          <p:nvPr/>
        </p:nvSpPr>
        <p:spPr>
          <a:xfrm>
            <a:off x="6228184" y="4715133"/>
            <a:ext cx="2026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Book Antiqua"/>
                <a:cs typeface="Book Antiqua"/>
              </a:rPr>
              <a:t>Resonant detection</a:t>
            </a:r>
            <a:endParaRPr lang="en-US" sz="1400">
              <a:latin typeface="Book Antiqua"/>
              <a:cs typeface="Book Antiqu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19672" y="3789040"/>
            <a:ext cx="0" cy="864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60839" y="4653578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µ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808849" y="4253748"/>
            <a:ext cx="842927" cy="8164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15904" y="4670372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µ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69342" y="61412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6026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8" descr="barra_picc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54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770562" y="197853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Spectral Response 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cxnSp>
        <p:nvCxnSpPr>
          <p:cNvPr id="21" name="Connettore 1 34"/>
          <p:cNvCxnSpPr/>
          <p:nvPr/>
        </p:nvCxnSpPr>
        <p:spPr>
          <a:xfrm>
            <a:off x="1327214" y="4540226"/>
            <a:ext cx="426331" cy="11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35"/>
          <p:cNvSpPr txBox="1"/>
          <p:nvPr/>
        </p:nvSpPr>
        <p:spPr>
          <a:xfrm>
            <a:off x="1285852" y="4357694"/>
            <a:ext cx="10715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mtClean="0">
                <a:solidFill>
                  <a:schemeClr val="bg1"/>
                </a:solidFill>
                <a:latin typeface="Book Antiqua"/>
                <a:cs typeface="Book Antiqua"/>
              </a:rPr>
              <a:t>50 mm</a:t>
            </a:r>
            <a:endParaRPr lang="en-US" sz="70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97372" y="955966"/>
            <a:ext cx="2583333" cy="1785950"/>
            <a:chOff x="3214678" y="4214818"/>
            <a:chExt cx="3576922" cy="2571768"/>
          </a:xfrm>
        </p:grpSpPr>
        <p:sp>
          <p:nvSpPr>
            <p:cNvPr id="26" name="CasellaDiTesto 26"/>
            <p:cNvSpPr txBox="1">
              <a:spLocks noChangeArrowheads="1"/>
            </p:cNvSpPr>
            <p:nvPr/>
          </p:nvSpPr>
          <p:spPr bwMode="auto">
            <a:xfrm>
              <a:off x="4360856" y="5286388"/>
              <a:ext cx="2143141" cy="4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smtClean="0">
                  <a:latin typeface="Book Antiqua"/>
                  <a:cs typeface="Book Antiqua"/>
                </a:rPr>
                <a:t>undoped   GaAs</a:t>
              </a:r>
              <a:endParaRPr lang="en-US" sz="1400" baseline="30000">
                <a:latin typeface="Book Antiqua"/>
                <a:cs typeface="Book Antiqua"/>
              </a:endParaRPr>
            </a:p>
          </p:txBody>
        </p:sp>
        <p:sp>
          <p:nvSpPr>
            <p:cNvPr id="27" name="Rettangolo 30"/>
            <p:cNvSpPr>
              <a:spLocks noChangeArrowheads="1"/>
            </p:cNvSpPr>
            <p:nvPr/>
          </p:nvSpPr>
          <p:spPr bwMode="auto">
            <a:xfrm>
              <a:off x="5513394" y="6000768"/>
              <a:ext cx="1278206" cy="4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>
                  <a:latin typeface="Book Antiqua"/>
                  <a:cs typeface="Book Antiqua"/>
                </a:rPr>
                <a:t>substrate</a:t>
              </a:r>
              <a:endParaRPr lang="en-US" sz="1400">
                <a:latin typeface="Book Antiqua"/>
                <a:cs typeface="Book Antiqua"/>
              </a:endParaRPr>
            </a:p>
          </p:txBody>
        </p:sp>
        <p:pic>
          <p:nvPicPr>
            <p:cNvPr id="28" name="Immagine 83" descr="b2_cross_38.tif"/>
            <p:cNvPicPr>
              <a:picLocks noChangeAspect="1"/>
            </p:cNvPicPr>
            <p:nvPr/>
          </p:nvPicPr>
          <p:blipFill>
            <a:blip r:embed="rId7"/>
            <a:srcRect l="29532" t="17677" r="14987" b="27370"/>
            <a:stretch>
              <a:fillRect/>
            </a:stretch>
          </p:blipFill>
          <p:spPr>
            <a:xfrm>
              <a:off x="3214678" y="4214818"/>
              <a:ext cx="3461995" cy="2571768"/>
            </a:xfrm>
            <a:prstGeom prst="rect">
              <a:avLst/>
            </a:prstGeom>
          </p:spPr>
        </p:pic>
        <p:cxnSp>
          <p:nvCxnSpPr>
            <p:cNvPr id="29" name="Connettore 1 84"/>
            <p:cNvCxnSpPr/>
            <p:nvPr/>
          </p:nvCxnSpPr>
          <p:spPr>
            <a:xfrm>
              <a:off x="5214942" y="6427808"/>
              <a:ext cx="50006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87"/>
            <p:cNvCxnSpPr/>
            <p:nvPr/>
          </p:nvCxnSpPr>
          <p:spPr>
            <a:xfrm>
              <a:off x="4357686" y="5214950"/>
              <a:ext cx="714380" cy="642942"/>
            </a:xfrm>
            <a:prstGeom prst="straightConnector1">
              <a:avLst/>
            </a:prstGeom>
            <a:ln w="25400">
              <a:solidFill>
                <a:srgbClr val="3366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90"/>
            <p:cNvCxnSpPr/>
            <p:nvPr/>
          </p:nvCxnSpPr>
          <p:spPr>
            <a:xfrm rot="10800000" flipV="1">
              <a:off x="4357686" y="4857760"/>
              <a:ext cx="785818" cy="571503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93"/>
            <p:cNvCxnSpPr/>
            <p:nvPr/>
          </p:nvCxnSpPr>
          <p:spPr>
            <a:xfrm rot="16200000" flipH="1">
              <a:off x="5500694" y="4786323"/>
              <a:ext cx="36000" cy="360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97"/>
            <p:cNvSpPr txBox="1"/>
            <p:nvPr/>
          </p:nvSpPr>
          <p:spPr>
            <a:xfrm>
              <a:off x="4357686" y="5715016"/>
              <a:ext cx="571504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smtClean="0">
                  <a:solidFill>
                    <a:srgbClr val="3366FF"/>
                  </a:solidFill>
                  <a:latin typeface="Book Antiqua"/>
                  <a:cs typeface="Book Antiqua"/>
                </a:rPr>
                <a:t>L</a:t>
              </a:r>
              <a:r>
                <a:rPr lang="en-US" b="1" i="1" baseline="-25000" smtClean="0">
                  <a:solidFill>
                    <a:srgbClr val="3366FF"/>
                  </a:solidFill>
                  <a:latin typeface="Book Antiqua"/>
                  <a:cs typeface="Book Antiqua"/>
                </a:rPr>
                <a:t>SD</a:t>
              </a:r>
              <a:endParaRPr lang="en-US" b="1" i="1" baseline="-25000">
                <a:solidFill>
                  <a:srgbClr val="3366FF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34" name="CasellaDiTesto 98"/>
            <p:cNvSpPr txBox="1"/>
            <p:nvPr/>
          </p:nvSpPr>
          <p:spPr>
            <a:xfrm>
              <a:off x="4429124" y="4643446"/>
              <a:ext cx="142876" cy="53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smtClean="0">
                  <a:solidFill>
                    <a:srgbClr val="00B050"/>
                  </a:solidFill>
                  <a:latin typeface="Book Antiqua"/>
                  <a:cs typeface="Book Antiqua"/>
                </a:rPr>
                <a:t>W</a:t>
              </a:r>
              <a:endParaRPr lang="en-US" b="1" i="1">
                <a:solidFill>
                  <a:srgbClr val="00B05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35" name="CasellaDiTesto 99"/>
            <p:cNvSpPr txBox="1"/>
            <p:nvPr/>
          </p:nvSpPr>
          <p:spPr>
            <a:xfrm>
              <a:off x="5643570" y="4714884"/>
              <a:ext cx="517994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smtClean="0">
                  <a:solidFill>
                    <a:srgbClr val="FF0000"/>
                  </a:solidFill>
                  <a:latin typeface="Book Antiqua"/>
                  <a:cs typeface="Book Antiqua"/>
                </a:rPr>
                <a:t>L</a:t>
              </a:r>
              <a:r>
                <a:rPr lang="en-US" i="1" baseline="-25000" smtClean="0">
                  <a:solidFill>
                    <a:srgbClr val="FF0000"/>
                  </a:solidFill>
                  <a:latin typeface="Book Antiqua"/>
                  <a:cs typeface="Book Antiqua"/>
                </a:rPr>
                <a:t>g</a:t>
              </a:r>
              <a:endParaRPr lang="en-US" i="1" baseline="-25000">
                <a:solidFill>
                  <a:srgbClr val="FF000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36" name="CasellaDiTesto 100"/>
            <p:cNvSpPr txBox="1"/>
            <p:nvPr/>
          </p:nvSpPr>
          <p:spPr>
            <a:xfrm>
              <a:off x="5214942" y="6236854"/>
              <a:ext cx="1071570" cy="288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smtClean="0">
                  <a:latin typeface="Book Antiqua"/>
                  <a:cs typeface="Book Antiqua"/>
                </a:rPr>
                <a:t>10 mm</a:t>
              </a:r>
              <a:endParaRPr lang="en-US" sz="700">
                <a:latin typeface="Book Antiqua"/>
                <a:cs typeface="Book Antiqua"/>
              </a:endParaRPr>
            </a:p>
          </p:txBody>
        </p:sp>
      </p:grpSp>
      <p:sp>
        <p:nvSpPr>
          <p:cNvPr id="37" name="CasellaDiTesto 47"/>
          <p:cNvSpPr txBox="1"/>
          <p:nvPr/>
        </p:nvSpPr>
        <p:spPr>
          <a:xfrm>
            <a:off x="196850" y="2865155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Book Antiqua"/>
                <a:cs typeface="Book Antiqua"/>
              </a:rPr>
              <a:t>Two perpendicolar linear dipole antenna</a:t>
            </a:r>
            <a:endParaRPr lang="en-US">
              <a:latin typeface="Book Antiqua"/>
              <a:cs typeface="Book Antiqua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56411" y="1454836"/>
            <a:ext cx="1785950" cy="1285884"/>
            <a:chOff x="1357290" y="4510830"/>
            <a:chExt cx="1785950" cy="1285884"/>
          </a:xfrm>
        </p:grpSpPr>
        <p:grpSp>
          <p:nvGrpSpPr>
            <p:cNvPr id="39" name="Gruppo 65"/>
            <p:cNvGrpSpPr/>
            <p:nvPr/>
          </p:nvGrpSpPr>
          <p:grpSpPr>
            <a:xfrm>
              <a:off x="1357290" y="4510830"/>
              <a:ext cx="1785950" cy="1285884"/>
              <a:chOff x="1571604" y="3659844"/>
              <a:chExt cx="3076485" cy="2071702"/>
            </a:xfrm>
          </p:grpSpPr>
          <p:pic>
            <p:nvPicPr>
              <p:cNvPr id="45" name="Immagine 63" descr="b2_cross_41.tif"/>
              <p:cNvPicPr>
                <a:picLocks noChangeAspect="1"/>
              </p:cNvPicPr>
              <p:nvPr/>
            </p:nvPicPr>
            <p:blipFill>
              <a:blip r:embed="rId8"/>
              <a:srcRect b="10213"/>
              <a:stretch>
                <a:fillRect/>
              </a:stretch>
            </p:blipFill>
            <p:spPr>
              <a:xfrm>
                <a:off x="1571604" y="3659844"/>
                <a:ext cx="3076485" cy="2071702"/>
              </a:xfrm>
              <a:prstGeom prst="rect">
                <a:avLst/>
              </a:prstGeom>
            </p:spPr>
          </p:pic>
          <p:cxnSp>
            <p:nvCxnSpPr>
              <p:cNvPr id="46" name="Connettore 1 64"/>
              <p:cNvCxnSpPr/>
              <p:nvPr/>
            </p:nvCxnSpPr>
            <p:spPr>
              <a:xfrm>
                <a:off x="1714480" y="5572140"/>
                <a:ext cx="540000" cy="1588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CasellaDiTesto 66"/>
            <p:cNvSpPr txBox="1"/>
            <p:nvPr/>
          </p:nvSpPr>
          <p:spPr>
            <a:xfrm>
              <a:off x="1643042" y="4714884"/>
              <a:ext cx="1214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S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41" name="CasellaDiTesto 67"/>
            <p:cNvSpPr txBox="1"/>
            <p:nvPr/>
          </p:nvSpPr>
          <p:spPr>
            <a:xfrm>
              <a:off x="2571736" y="5500702"/>
              <a:ext cx="428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D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42" name="CasellaDiTesto 68"/>
            <p:cNvSpPr txBox="1"/>
            <p:nvPr/>
          </p:nvSpPr>
          <p:spPr>
            <a:xfrm>
              <a:off x="1357290" y="5500702"/>
              <a:ext cx="10715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smtClean="0">
                  <a:solidFill>
                    <a:schemeClr val="bg1"/>
                  </a:solidFill>
                  <a:latin typeface="Book Antiqua"/>
                  <a:cs typeface="Book Antiqua"/>
                </a:rPr>
                <a:t>50 mm</a:t>
              </a:r>
              <a:endParaRPr lang="en-US" sz="70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cxnSp>
          <p:nvCxnSpPr>
            <p:cNvPr id="43" name="Connettore 2 69"/>
            <p:cNvCxnSpPr/>
            <p:nvPr/>
          </p:nvCxnSpPr>
          <p:spPr>
            <a:xfrm flipH="1" flipV="1">
              <a:off x="1842842" y="4950970"/>
              <a:ext cx="781167" cy="5671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Oggetto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262546"/>
                </p:ext>
              </p:extLst>
            </p:nvPr>
          </p:nvGraphicFramePr>
          <p:xfrm>
            <a:off x="2143108" y="4643446"/>
            <a:ext cx="285752" cy="3810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9" name="Equation" r:id="rId9" imgW="152280" imgH="203040" progId="Equation.3">
                    <p:embed/>
                  </p:oleObj>
                </mc:Choice>
                <mc:Fallback>
                  <p:oleObj name="Equation" r:id="rId9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108" y="4643446"/>
                          <a:ext cx="285752" cy="3810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7" name="Immagine 7"/>
          <p:cNvPicPr/>
          <p:nvPr/>
        </p:nvPicPr>
        <p:blipFill rotWithShape="1">
          <a:blip r:embed="rId11" cstate="print"/>
          <a:srcRect l="4226" t="54454" r="58542"/>
          <a:stretch/>
        </p:blipFill>
        <p:spPr bwMode="auto">
          <a:xfrm>
            <a:off x="4777904" y="722786"/>
            <a:ext cx="20046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6838387" y="370610"/>
            <a:ext cx="208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Book Antiqua"/>
                <a:cs typeface="Book Antiqua"/>
              </a:rPr>
              <a:t>Two</a:t>
            </a:r>
            <a:r>
              <a:rPr lang="en-US" sz="1400" dirty="0">
                <a:latin typeface="Book Antiqua"/>
                <a:cs typeface="Book Antiqua"/>
              </a:rPr>
              <a:t>-terminal device with asymmetric design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Book Antiqua"/>
                <a:cs typeface="Book Antiqua"/>
              </a:rPr>
              <a:t>Hydrodinamic</a:t>
            </a:r>
            <a:r>
              <a:rPr lang="en-US" sz="1400" dirty="0">
                <a:latin typeface="Book Antiqua"/>
                <a:cs typeface="Book Antiqua"/>
              </a:rPr>
              <a:t> regime of the </a:t>
            </a:r>
            <a:r>
              <a:rPr lang="en-US" sz="1400" dirty="0" err="1">
                <a:latin typeface="Book Antiqua"/>
                <a:cs typeface="Book Antiqua"/>
              </a:rPr>
              <a:t>ungated</a:t>
            </a:r>
            <a:r>
              <a:rPr lang="en-US" sz="1400" dirty="0">
                <a:latin typeface="Book Antiqua"/>
                <a:cs typeface="Book Antiqua"/>
              </a:rPr>
              <a:t> 2DEG in the investigated spectral range </a:t>
            </a:r>
          </a:p>
        </p:txBody>
      </p:sp>
      <p:pic>
        <p:nvPicPr>
          <p:cNvPr id="49" name="Picture 48" descr="T_dep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2" y="3386280"/>
            <a:ext cx="2259935" cy="1914927"/>
          </a:xfrm>
          <a:prstGeom prst="rect">
            <a:avLst/>
          </a:prstGeom>
        </p:spPr>
      </p:pic>
      <p:pic>
        <p:nvPicPr>
          <p:cNvPr id="50" name="Picture 49" descr="Graph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74" y="3268710"/>
            <a:ext cx="2862763" cy="2399088"/>
          </a:xfrm>
          <a:prstGeom prst="rect">
            <a:avLst/>
          </a:prstGeom>
        </p:spPr>
      </p:pic>
      <p:pic>
        <p:nvPicPr>
          <p:cNvPr id="52" name="Immagine 1"/>
          <p:cNvPicPr/>
          <p:nvPr/>
        </p:nvPicPr>
        <p:blipFill rotWithShape="1">
          <a:blip r:embed="rId14" cstate="print"/>
          <a:srcRect t="6012"/>
          <a:stretch/>
        </p:blipFill>
        <p:spPr>
          <a:xfrm>
            <a:off x="1076491" y="5540624"/>
            <a:ext cx="4575629" cy="12727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856609" y="5157192"/>
            <a:ext cx="1563263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419872" y="4941168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621396" y="5157192"/>
            <a:ext cx="176307" cy="889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636247" y="2757819"/>
            <a:ext cx="29858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Strong indication of plasma waves</a:t>
            </a:r>
          </a:p>
          <a:p>
            <a:r>
              <a:rPr lang="en-US" dirty="0" smtClean="0">
                <a:latin typeface="Book Antiqua"/>
                <a:cs typeface="Book Antiqua"/>
              </a:rPr>
              <a:t>Modes </a:t>
            </a:r>
            <a:r>
              <a:rPr lang="en-US" dirty="0" err="1" smtClean="0">
                <a:latin typeface="Book Antiqua"/>
                <a:cs typeface="Book Antiqua"/>
              </a:rPr>
              <a:t>assignement</a:t>
            </a:r>
            <a:r>
              <a:rPr lang="en-US" dirty="0" smtClean="0">
                <a:latin typeface="Book Antiqua"/>
                <a:cs typeface="Book Antiqua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 interaction </a:t>
            </a:r>
            <a:r>
              <a:rPr lang="en-US" dirty="0" err="1" smtClean="0">
                <a:latin typeface="Book Antiqua"/>
                <a:cs typeface="Book Antiqua"/>
              </a:rPr>
              <a:t>btewteen</a:t>
            </a:r>
            <a:r>
              <a:rPr lang="en-US" dirty="0" smtClean="0">
                <a:latin typeface="Book Antiqua"/>
                <a:cs typeface="Book Antiqua"/>
              </a:rPr>
              <a:t> 2DEG gated and </a:t>
            </a:r>
            <a:r>
              <a:rPr lang="en-US" dirty="0" err="1" smtClean="0">
                <a:latin typeface="Book Antiqua"/>
                <a:cs typeface="Book Antiqua"/>
              </a:rPr>
              <a:t>ungated</a:t>
            </a:r>
            <a:r>
              <a:rPr lang="en-US" dirty="0" smtClean="0">
                <a:latin typeface="Book Antiqua"/>
                <a:cs typeface="Book Antiqua"/>
              </a:rPr>
              <a:t> (hybrid cavity)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Activation of optically inactive mode </a:t>
            </a:r>
          </a:p>
          <a:p>
            <a:r>
              <a:rPr lang="en-US" dirty="0" smtClean="0">
                <a:latin typeface="Book Antiqua"/>
                <a:cs typeface="Book Antiqua"/>
              </a:rPr>
              <a:t>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176" y="5157192"/>
            <a:ext cx="18910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 Di </a:t>
            </a:r>
            <a:r>
              <a:rPr lang="en-US" sz="1100" dirty="0" err="1" smtClean="0"/>
              <a:t>Gaspare</a:t>
            </a:r>
            <a:r>
              <a:rPr lang="en-US" sz="1100" dirty="0" smtClean="0"/>
              <a:t>, APL 2012</a:t>
            </a:r>
          </a:p>
          <a:p>
            <a:r>
              <a:rPr lang="en-US" sz="1100" dirty="0" smtClean="0"/>
              <a:t>A. Di </a:t>
            </a:r>
            <a:r>
              <a:rPr lang="en-US" sz="1100" dirty="0" err="1" smtClean="0"/>
              <a:t>Gaspare</a:t>
            </a:r>
            <a:r>
              <a:rPr lang="en-US" sz="1100" dirty="0" smtClean="0"/>
              <a:t>, J. Opt 2013</a:t>
            </a:r>
          </a:p>
          <a:p>
            <a:r>
              <a:rPr lang="en-US" sz="1100" dirty="0" smtClean="0"/>
              <a:t>V. </a:t>
            </a:r>
            <a:r>
              <a:rPr lang="en-US" sz="1100" dirty="0" err="1" smtClean="0"/>
              <a:t>Giliberti</a:t>
            </a:r>
            <a:r>
              <a:rPr lang="en-US" sz="1100" dirty="0" smtClean="0"/>
              <a:t>, PRB 2015</a:t>
            </a:r>
            <a:endParaRPr lang="en-US" sz="1100" dirty="0"/>
          </a:p>
        </p:txBody>
      </p:sp>
      <p:sp>
        <p:nvSpPr>
          <p:cNvPr id="56" name="TextBox 55"/>
          <p:cNvSpPr txBox="1"/>
          <p:nvPr/>
        </p:nvSpPr>
        <p:spPr>
          <a:xfrm>
            <a:off x="138509" y="5372635"/>
            <a:ext cx="1264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Optical inactive even mode</a:t>
            </a:r>
          </a:p>
          <a:p>
            <a:pPr algn="ctr"/>
            <a:r>
              <a:rPr lang="en-US" sz="1100" dirty="0"/>
              <a:t>with asymmetric E distribution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03166" y="5620598"/>
            <a:ext cx="169790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hybrid gated cavity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339866" y="6352143"/>
            <a:ext cx="61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m=2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868044" y="6378391"/>
            <a:ext cx="61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m=3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378053" y="6376822"/>
            <a:ext cx="61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m=1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7981" y="5620598"/>
            <a:ext cx="195149" cy="1367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1640" y="5301208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8478" y="39539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609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34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The Terahertz gap &amp; </a:t>
            </a:r>
            <a:r>
              <a:rPr lang="en-US" altLang="it-IT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graphene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cxnSp>
        <p:nvCxnSpPr>
          <p:cNvPr id="21" name="Connettore 1 34"/>
          <p:cNvCxnSpPr/>
          <p:nvPr/>
        </p:nvCxnSpPr>
        <p:spPr>
          <a:xfrm>
            <a:off x="1327214" y="4480799"/>
            <a:ext cx="426331" cy="11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35"/>
          <p:cNvSpPr txBox="1"/>
          <p:nvPr/>
        </p:nvSpPr>
        <p:spPr>
          <a:xfrm>
            <a:off x="1285852" y="4298267"/>
            <a:ext cx="10715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mtClean="0">
                <a:solidFill>
                  <a:schemeClr val="bg1"/>
                </a:solidFill>
                <a:latin typeface="Book Antiqua"/>
                <a:cs typeface="Book Antiqua"/>
              </a:rPr>
              <a:t>50 mm</a:t>
            </a:r>
            <a:endParaRPr lang="en-US" sz="70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grpSp>
        <p:nvGrpSpPr>
          <p:cNvPr id="53" name="Gruppo 44"/>
          <p:cNvGrpSpPr/>
          <p:nvPr/>
        </p:nvGrpSpPr>
        <p:grpSpPr>
          <a:xfrm>
            <a:off x="-369585" y="3695439"/>
            <a:ext cx="3929090" cy="1976824"/>
            <a:chOff x="3125090" y="1900678"/>
            <a:chExt cx="3929090" cy="1976824"/>
          </a:xfrm>
        </p:grpSpPr>
        <p:sp>
          <p:nvSpPr>
            <p:cNvPr id="54" name="CasellaDiTesto 30"/>
            <p:cNvSpPr txBox="1"/>
            <p:nvPr/>
          </p:nvSpPr>
          <p:spPr>
            <a:xfrm>
              <a:off x="4186780" y="1900678"/>
              <a:ext cx="197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u="sng" smtClean="0">
                  <a:latin typeface="Book Antiqua"/>
                  <a:cs typeface="Book Antiqua"/>
                </a:rPr>
                <a:t>THz modulation</a:t>
              </a:r>
              <a:endParaRPr lang="en-US" b="1" i="1" u="sng">
                <a:latin typeface="Book Antiqua"/>
                <a:cs typeface="Book Antiqua"/>
              </a:endParaRPr>
            </a:p>
          </p:txBody>
        </p:sp>
        <p:sp>
          <p:nvSpPr>
            <p:cNvPr id="56" name="Rettangolo 31"/>
            <p:cNvSpPr/>
            <p:nvPr/>
          </p:nvSpPr>
          <p:spPr>
            <a:xfrm>
              <a:off x="3125090" y="3569725"/>
              <a:ext cx="39290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smtClean="0">
                  <a:latin typeface="Book Antiqua"/>
                  <a:cs typeface="Book Antiqua"/>
                </a:rPr>
                <a:t>B. Sensale-Rodriguez </a:t>
              </a:r>
              <a:r>
                <a:rPr lang="en-US" sz="700" i="1" smtClean="0">
                  <a:latin typeface="Book Antiqua"/>
                  <a:cs typeface="Book Antiqua"/>
                </a:rPr>
                <a:t>et al.</a:t>
              </a:r>
              <a:r>
                <a:rPr lang="en-US" sz="700" smtClean="0">
                  <a:latin typeface="Book Antiqua"/>
                  <a:cs typeface="Book Antiqua"/>
                </a:rPr>
                <a:t>, Nature Commun.</a:t>
              </a:r>
              <a:r>
                <a:rPr lang="en-US" sz="700" i="1" smtClean="0">
                  <a:latin typeface="Book Antiqua"/>
                  <a:cs typeface="Book Antiqua"/>
                </a:rPr>
                <a:t> </a:t>
              </a:r>
              <a:r>
                <a:rPr lang="en-US" sz="700" b="1" smtClean="0">
                  <a:latin typeface="Book Antiqua"/>
                  <a:cs typeface="Book Antiqua"/>
                </a:rPr>
                <a:t>3</a:t>
              </a:r>
              <a:r>
                <a:rPr lang="en-US" sz="700" smtClean="0">
                  <a:latin typeface="Book Antiqua"/>
                  <a:cs typeface="Book Antiqua"/>
                </a:rPr>
                <a:t>, 780 (2012)</a:t>
              </a:r>
            </a:p>
            <a:p>
              <a:pPr algn="ctr"/>
              <a:r>
                <a:rPr lang="en-US" sz="700" smtClean="0">
                  <a:latin typeface="Book Antiqua"/>
                  <a:cs typeface="Book Antiqua"/>
                </a:rPr>
                <a:t>B. Sensale-Rodriguez </a:t>
              </a:r>
              <a:r>
                <a:rPr lang="en-US" sz="700" i="1" smtClean="0">
                  <a:latin typeface="Book Antiqua"/>
                  <a:cs typeface="Book Antiqua"/>
                </a:rPr>
                <a:t>et al.</a:t>
              </a:r>
              <a:r>
                <a:rPr lang="en-US" sz="700" smtClean="0">
                  <a:latin typeface="Book Antiqua"/>
                  <a:cs typeface="Book Antiqua"/>
                </a:rPr>
                <a:t>, Nano Lett.</a:t>
              </a:r>
              <a:r>
                <a:rPr lang="en-US" sz="700" i="1" smtClean="0">
                  <a:latin typeface="Book Antiqua"/>
                  <a:cs typeface="Book Antiqua"/>
                </a:rPr>
                <a:t> </a:t>
              </a:r>
              <a:r>
                <a:rPr lang="en-US" sz="700" b="1" smtClean="0">
                  <a:latin typeface="Book Antiqua"/>
                  <a:cs typeface="Book Antiqua"/>
                </a:rPr>
                <a:t>12</a:t>
              </a:r>
              <a:r>
                <a:rPr lang="en-US" sz="700" i="1" smtClean="0">
                  <a:latin typeface="Book Antiqua"/>
                  <a:cs typeface="Book Antiqua"/>
                </a:rPr>
                <a:t>, </a:t>
              </a:r>
              <a:r>
                <a:rPr lang="en-US" sz="700" smtClean="0">
                  <a:latin typeface="Book Antiqua"/>
                  <a:cs typeface="Book Antiqua"/>
                </a:rPr>
                <a:t>pp. 4518–4522 (2012)</a:t>
              </a:r>
              <a:endParaRPr lang="en-US" sz="700">
                <a:latin typeface="Book Antiqua"/>
                <a:cs typeface="Book Antiqua"/>
              </a:endParaRPr>
            </a:p>
          </p:txBody>
        </p:sp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6"/>
            <a:srcRect l="46883"/>
            <a:stretch/>
          </p:blipFill>
          <p:spPr bwMode="auto">
            <a:xfrm>
              <a:off x="3682952" y="2273648"/>
              <a:ext cx="1443755" cy="1288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6"/>
            <p:cNvPicPr>
              <a:picLocks noChangeAspect="1" noChangeArrowheads="1"/>
            </p:cNvPicPr>
            <p:nvPr/>
          </p:nvPicPr>
          <p:blipFill>
            <a:blip r:embed="rId7"/>
            <a:srcRect t="9366"/>
            <a:stretch>
              <a:fillRect/>
            </a:stretch>
          </p:blipFill>
          <p:spPr bwMode="auto">
            <a:xfrm>
              <a:off x="5304663" y="2353553"/>
              <a:ext cx="1077508" cy="111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1" name="Gruppo 45"/>
          <p:cNvGrpSpPr/>
          <p:nvPr/>
        </p:nvGrpSpPr>
        <p:grpSpPr>
          <a:xfrm>
            <a:off x="3252766" y="4161595"/>
            <a:ext cx="2800562" cy="2080209"/>
            <a:chOff x="424586" y="4359558"/>
            <a:chExt cx="2800562" cy="2080209"/>
          </a:xfrm>
        </p:grpSpPr>
        <p:pic>
          <p:nvPicPr>
            <p:cNvPr id="62" name="Immagine 37"/>
            <p:cNvPicPr>
              <a:picLocks noChangeAspect="1"/>
            </p:cNvPicPr>
            <p:nvPr/>
          </p:nvPicPr>
          <p:blipFill rotWithShape="1">
            <a:blip r:embed="rId8"/>
            <a:srcRect b="7539"/>
            <a:stretch/>
          </p:blipFill>
          <p:spPr>
            <a:xfrm>
              <a:off x="424586" y="4670578"/>
              <a:ext cx="2800562" cy="1769189"/>
            </a:xfrm>
            <a:prstGeom prst="rect">
              <a:avLst/>
            </a:prstGeom>
          </p:spPr>
        </p:pic>
        <p:sp>
          <p:nvSpPr>
            <p:cNvPr id="64" name="CasellaDiTesto 39"/>
            <p:cNvSpPr txBox="1"/>
            <p:nvPr/>
          </p:nvSpPr>
          <p:spPr>
            <a:xfrm>
              <a:off x="811634" y="4359558"/>
              <a:ext cx="1674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u="sng" smtClean="0">
                  <a:latin typeface="Book Antiqua"/>
                  <a:cs typeface="Book Antiqua"/>
                </a:rPr>
                <a:t>THz detection</a:t>
              </a:r>
              <a:endParaRPr lang="en-US" b="1" i="1" u="sng">
                <a:latin typeface="Book Antiqua"/>
                <a:cs typeface="Book Antiqua"/>
              </a:endParaRPr>
            </a:p>
          </p:txBody>
        </p:sp>
      </p:grpSp>
      <p:grpSp>
        <p:nvGrpSpPr>
          <p:cNvPr id="65" name="Gruppo 46"/>
          <p:cNvGrpSpPr/>
          <p:nvPr/>
        </p:nvGrpSpPr>
        <p:grpSpPr>
          <a:xfrm>
            <a:off x="2857005" y="1381244"/>
            <a:ext cx="3196323" cy="2223304"/>
            <a:chOff x="3323310" y="4213385"/>
            <a:chExt cx="3196323" cy="2223304"/>
          </a:xfrm>
        </p:grpSpPr>
        <p:sp>
          <p:nvSpPr>
            <p:cNvPr id="66" name="CasellaDiTesto 42"/>
            <p:cNvSpPr txBox="1"/>
            <p:nvPr/>
          </p:nvSpPr>
          <p:spPr>
            <a:xfrm>
              <a:off x="3553148" y="4213385"/>
              <a:ext cx="2591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u="sng" smtClean="0">
                  <a:latin typeface="Book Antiqua"/>
                  <a:cs typeface="Book Antiqua"/>
                </a:rPr>
                <a:t>THz plasmonic devices</a:t>
              </a:r>
              <a:endParaRPr lang="en-US" b="1" i="1" u="sng">
                <a:latin typeface="Book Antiqua"/>
                <a:cs typeface="Book Antiqua"/>
              </a:endParaRPr>
            </a:p>
          </p:txBody>
        </p:sp>
        <p:sp>
          <p:nvSpPr>
            <p:cNvPr id="67" name="CasellaDiTesto 11"/>
            <p:cNvSpPr txBox="1"/>
            <p:nvPr/>
          </p:nvSpPr>
          <p:spPr>
            <a:xfrm>
              <a:off x="3350368" y="6236634"/>
              <a:ext cx="275588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smtClean="0">
                  <a:latin typeface="Book Antiqua"/>
                  <a:cs typeface="Book Antiqua"/>
                </a:rPr>
                <a:t>A. N. Grigorenko </a:t>
              </a:r>
              <a:r>
                <a:rPr lang="en-US" sz="700" i="1" smtClean="0">
                  <a:latin typeface="Book Antiqua"/>
                  <a:cs typeface="Book Antiqua"/>
                </a:rPr>
                <a:t>et al,Nature Photon.</a:t>
              </a:r>
              <a:r>
                <a:rPr lang="en-US" sz="700" smtClean="0">
                  <a:latin typeface="Book Antiqua"/>
                  <a:cs typeface="Book Antiqua"/>
                </a:rPr>
                <a:t>, vol. 6, pp. 749–758 (2012)</a:t>
              </a:r>
              <a:endParaRPr lang="en-US" sz="700">
                <a:latin typeface="Book Antiqua"/>
                <a:cs typeface="Book Antiqua"/>
              </a:endParaRPr>
            </a:p>
          </p:txBody>
        </p:sp>
        <p:pic>
          <p:nvPicPr>
            <p:cNvPr id="68" name="Immagin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3310" y="4576617"/>
              <a:ext cx="3196323" cy="1720217"/>
            </a:xfrm>
            <a:prstGeom prst="rect">
              <a:avLst/>
            </a:prstGeom>
          </p:spPr>
        </p:pic>
      </p:grpSp>
      <p:grpSp>
        <p:nvGrpSpPr>
          <p:cNvPr id="69" name="Gruppo 43"/>
          <p:cNvGrpSpPr/>
          <p:nvPr/>
        </p:nvGrpSpPr>
        <p:grpSpPr>
          <a:xfrm>
            <a:off x="196850" y="1536978"/>
            <a:ext cx="2613451" cy="1871907"/>
            <a:chOff x="222729" y="1775892"/>
            <a:chExt cx="2613451" cy="1871907"/>
          </a:xfrm>
        </p:grpSpPr>
        <p:sp>
          <p:nvSpPr>
            <p:cNvPr id="70" name="Rettangolo 25"/>
            <p:cNvSpPr/>
            <p:nvPr/>
          </p:nvSpPr>
          <p:spPr>
            <a:xfrm>
              <a:off x="222729" y="3447744"/>
              <a:ext cx="261345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smtClean="0">
                  <a:latin typeface="Book Antiqua"/>
                  <a:cs typeface="Book Antiqua"/>
                </a:rPr>
                <a:t>Y. M. Bahk </a:t>
              </a:r>
              <a:r>
                <a:rPr lang="en-US" sz="700" i="1" smtClean="0">
                  <a:latin typeface="Book Antiqua"/>
                  <a:cs typeface="Book Antiqua"/>
                </a:rPr>
                <a:t>et al, ACS Nano</a:t>
              </a:r>
              <a:r>
                <a:rPr lang="en-US" sz="700" smtClean="0">
                  <a:latin typeface="Book Antiqua"/>
                  <a:cs typeface="Book Antiqua"/>
                </a:rPr>
                <a:t>, </a:t>
              </a:r>
              <a:r>
                <a:rPr lang="en-US" sz="700" b="1" smtClean="0">
                  <a:latin typeface="Book Antiqua"/>
                  <a:cs typeface="Book Antiqua"/>
                </a:rPr>
                <a:t>2014</a:t>
              </a:r>
              <a:r>
                <a:rPr lang="en-US" sz="700" smtClean="0">
                  <a:latin typeface="Book Antiqua"/>
                  <a:cs typeface="Book Antiqua"/>
                </a:rPr>
                <a:t>, </a:t>
              </a:r>
              <a:r>
                <a:rPr lang="en-US" sz="700" i="1" smtClean="0">
                  <a:latin typeface="Book Antiqua"/>
                  <a:cs typeface="Book Antiqua"/>
                </a:rPr>
                <a:t>8</a:t>
              </a:r>
              <a:r>
                <a:rPr lang="en-US" sz="700" smtClean="0">
                  <a:latin typeface="Book Antiqua"/>
                  <a:cs typeface="Book Antiqua"/>
                </a:rPr>
                <a:t> (9), pp 9089–9096</a:t>
              </a:r>
              <a:endParaRPr lang="en-US" sz="700">
                <a:latin typeface="Book Antiqua"/>
                <a:cs typeface="Book Antiqua"/>
              </a:endParaRPr>
            </a:p>
          </p:txBody>
        </p:sp>
        <p:sp>
          <p:nvSpPr>
            <p:cNvPr id="71" name="CasellaDiTesto 29"/>
            <p:cNvSpPr txBox="1"/>
            <p:nvPr/>
          </p:nvSpPr>
          <p:spPr>
            <a:xfrm>
              <a:off x="638185" y="1775892"/>
              <a:ext cx="1815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u="sng" smtClean="0">
                  <a:latin typeface="Book Antiqua"/>
                  <a:cs typeface="Book Antiqua"/>
                </a:rPr>
                <a:t>THz generation</a:t>
              </a:r>
              <a:endParaRPr lang="en-US" b="1" i="1" u="sng">
                <a:latin typeface="Book Antiqua"/>
                <a:cs typeface="Book Antiqua"/>
              </a:endParaRPr>
            </a:p>
          </p:txBody>
        </p:sp>
        <p:pic>
          <p:nvPicPr>
            <p:cNvPr id="72" name="Immagin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6125" y="2117005"/>
              <a:ext cx="2166661" cy="1316120"/>
            </a:xfrm>
            <a:prstGeom prst="rect">
              <a:avLst/>
            </a:prstGeom>
          </p:spPr>
        </p:pic>
      </p:grpSp>
      <p:pic>
        <p:nvPicPr>
          <p:cNvPr id="73" name="Immagin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902" y="2869826"/>
            <a:ext cx="1630961" cy="2515971"/>
          </a:xfrm>
          <a:prstGeom prst="rect">
            <a:avLst/>
          </a:prstGeom>
        </p:spPr>
      </p:pic>
      <p:pic>
        <p:nvPicPr>
          <p:cNvPr id="74" name="Immagin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6176" y="3388862"/>
            <a:ext cx="1516398" cy="1487201"/>
          </a:xfrm>
          <a:prstGeom prst="rect">
            <a:avLst/>
          </a:prstGeom>
        </p:spPr>
      </p:pic>
      <p:sp>
        <p:nvSpPr>
          <p:cNvPr id="75" name="CasellaDiTesto 53"/>
          <p:cNvSpPr txBox="1"/>
          <p:nvPr/>
        </p:nvSpPr>
        <p:spPr>
          <a:xfrm>
            <a:off x="6470846" y="2492896"/>
            <a:ext cx="227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smtClean="0">
                <a:latin typeface="Book Antiqua"/>
                <a:cs typeface="Book Antiqua"/>
              </a:rPr>
              <a:t>THz metamaterials</a:t>
            </a:r>
            <a:endParaRPr lang="en-US" b="1" i="1" u="sng">
              <a:latin typeface="Book Antiqua"/>
              <a:cs typeface="Book Antiqua"/>
            </a:endParaRPr>
          </a:p>
        </p:txBody>
      </p:sp>
      <p:sp>
        <p:nvSpPr>
          <p:cNvPr id="76" name="CasellaDiTesto 50"/>
          <p:cNvSpPr txBox="1"/>
          <p:nvPr/>
        </p:nvSpPr>
        <p:spPr>
          <a:xfrm>
            <a:off x="6310971" y="5395099"/>
            <a:ext cx="2646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>
                <a:latin typeface="Book Antiqua"/>
                <a:cs typeface="Book Antiqua"/>
              </a:rPr>
              <a:t>N. Papasimakis </a:t>
            </a:r>
            <a:r>
              <a:rPr lang="en-US" sz="700" i="1" smtClean="0">
                <a:latin typeface="Book Antiqua"/>
                <a:cs typeface="Book Antiqua"/>
              </a:rPr>
              <a:t>et al., Light: Science &amp; Applications</a:t>
            </a:r>
            <a:r>
              <a:rPr lang="en-US" sz="700" smtClean="0">
                <a:latin typeface="Book Antiqua"/>
                <a:cs typeface="Book Antiqua"/>
              </a:rPr>
              <a:t> (2013) </a:t>
            </a:r>
            <a:r>
              <a:rPr lang="en-US" sz="700" b="1" smtClean="0">
                <a:latin typeface="Book Antiqua"/>
                <a:cs typeface="Book Antiqua"/>
              </a:rPr>
              <a:t>2</a:t>
            </a:r>
            <a:r>
              <a:rPr lang="en-US" sz="700" smtClean="0">
                <a:latin typeface="Book Antiqua"/>
                <a:cs typeface="Book Antiqua"/>
              </a:rPr>
              <a:t>, e78</a:t>
            </a:r>
            <a:endParaRPr lang="en-US" sz="700">
              <a:latin typeface="Book Antiqua"/>
              <a:cs typeface="Book Antiq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3497" y="3859970"/>
            <a:ext cx="2800562" cy="249638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/>
              <a:cs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76102" y="39539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687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3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611560" y="18864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Graphene</a:t>
            </a: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-based devices as THz detectors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31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"/>
          <a:stretch>
            <a:fillRect/>
          </a:stretch>
        </p:blipFill>
        <p:spPr bwMode="auto">
          <a:xfrm>
            <a:off x="90488" y="1268760"/>
            <a:ext cx="89265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92"/>
          <a:stretch/>
        </p:blipFill>
        <p:spPr bwMode="auto">
          <a:xfrm>
            <a:off x="6858000" y="1268760"/>
            <a:ext cx="2229631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5"/>
          <p:cNvGrpSpPr>
            <a:grpSpLocks/>
          </p:cNvGrpSpPr>
          <p:nvPr/>
        </p:nvGrpSpPr>
        <p:grpSpPr bwMode="auto">
          <a:xfrm>
            <a:off x="2057529" y="4437112"/>
            <a:ext cx="3470275" cy="1893887"/>
            <a:chOff x="638014" y="505604"/>
            <a:chExt cx="3718647" cy="1925828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14" y="505604"/>
              <a:ext cx="3674618" cy="1925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ZoneTexte 2"/>
            <p:cNvSpPr txBox="1">
              <a:spLocks noChangeArrowheads="1"/>
            </p:cNvSpPr>
            <p:nvPr/>
          </p:nvSpPr>
          <p:spPr bwMode="auto">
            <a:xfrm>
              <a:off x="3170981" y="999572"/>
              <a:ext cx="1185680" cy="3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fr-F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charset="0"/>
                  <a:cs typeface="Tahoma" charset="0"/>
                </a:rPr>
                <a:t>Electrons</a:t>
              </a:r>
            </a:p>
          </p:txBody>
        </p:sp>
        <p:sp>
          <p:nvSpPr>
            <p:cNvPr id="36" name="ZoneTexte 22"/>
            <p:cNvSpPr txBox="1">
              <a:spLocks noChangeArrowheads="1"/>
            </p:cNvSpPr>
            <p:nvPr/>
          </p:nvSpPr>
          <p:spPr bwMode="auto">
            <a:xfrm>
              <a:off x="3364909" y="1598467"/>
              <a:ext cx="775710" cy="34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fr-FR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charset="0"/>
                  <a:cs typeface="Tahoma" charset="0"/>
                </a:rPr>
                <a:t>Holes</a:t>
              </a:r>
              <a:endParaRPr lang="fr-F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cs typeface="Tahoma" charset="0"/>
              </a:endParaRPr>
            </a:p>
          </p:txBody>
        </p:sp>
      </p:grpSp>
      <p:sp>
        <p:nvSpPr>
          <p:cNvPr id="37" name="CasellaDiTesto 15"/>
          <p:cNvSpPr txBox="1"/>
          <p:nvPr/>
        </p:nvSpPr>
        <p:spPr>
          <a:xfrm>
            <a:off x="5760758" y="4731408"/>
            <a:ext cx="1798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Works only for Graphene in the </a:t>
            </a:r>
          </a:p>
          <a:p>
            <a:r>
              <a:rPr lang="en-US">
                <a:latin typeface="Book Antiqua"/>
                <a:cs typeface="Book Antiqua"/>
              </a:rPr>
              <a:t>THz Range</a:t>
            </a:r>
            <a:endParaRPr lang="en-US" baseline="30000">
              <a:latin typeface="Book Antiqua"/>
              <a:cs typeface="Book Antiqua"/>
            </a:endParaRPr>
          </a:p>
        </p:txBody>
      </p:sp>
      <p:pic>
        <p:nvPicPr>
          <p:cNvPr id="38" name="Immagin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3" r="4282"/>
          <a:stretch/>
        </p:blipFill>
        <p:spPr bwMode="auto">
          <a:xfrm>
            <a:off x="143828" y="1268759"/>
            <a:ext cx="2124881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ttangolo 31"/>
          <p:cNvSpPr/>
          <p:nvPr/>
        </p:nvSpPr>
        <p:spPr>
          <a:xfrm>
            <a:off x="196850" y="3592086"/>
            <a:ext cx="2071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L. Vicarelli et al, Nat. Mater.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11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865 (2012).</a:t>
            </a:r>
          </a:p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D. Spirito et al, Appl. Phys. Lett.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104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061111 (2014).</a:t>
            </a:r>
          </a:p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A. Zak et al, Nano Lett.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14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5834 (2014).</a:t>
            </a:r>
            <a:endParaRPr lang="en-US" sz="1000">
              <a:effectLst/>
              <a:latin typeface="Book Antiqua"/>
              <a:ea typeface="Times New Roman" panose="02020603050405020304" pitchFamily="18" charset="0"/>
              <a:cs typeface="Book Antiqua"/>
            </a:endParaRPr>
          </a:p>
        </p:txBody>
      </p:sp>
      <p:sp>
        <p:nvSpPr>
          <p:cNvPr id="29" name="Rettangolo 33"/>
          <p:cNvSpPr/>
          <p:nvPr/>
        </p:nvSpPr>
        <p:spPr>
          <a:xfrm>
            <a:off x="4716017" y="3592086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A. V. Muraviev et al, Appl. Phys. Lett.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103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181114 (2013).</a:t>
            </a:r>
          </a:p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M. Mittendorff et al, Appl. Phys. Lett.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103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021113 (2013).</a:t>
            </a:r>
            <a:endParaRPr lang="en-US" sz="1000">
              <a:latin typeface="Book Antiqua"/>
              <a:cs typeface="Book Antiqua"/>
            </a:endParaRPr>
          </a:p>
        </p:txBody>
      </p:sp>
      <p:sp>
        <p:nvSpPr>
          <p:cNvPr id="30" name="Rettangolo 34"/>
          <p:cNvSpPr/>
          <p:nvPr/>
        </p:nvSpPr>
        <p:spPr>
          <a:xfrm>
            <a:off x="2483768" y="3745973"/>
            <a:ext cx="1917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X. Cai et al., Nat. Nanotechnol. </a:t>
            </a:r>
            <a:r>
              <a:rPr lang="en-US" sz="1000" b="1" smtClean="0">
                <a:latin typeface="Book Antiqua"/>
                <a:ea typeface="Times New Roman" panose="02020603050405020304" pitchFamily="18" charset="0"/>
                <a:cs typeface="Book Antiqua"/>
              </a:rPr>
              <a:t>9</a:t>
            </a:r>
            <a:r>
              <a:rPr lang="en-US" sz="1000" smtClean="0">
                <a:latin typeface="Book Antiqua"/>
                <a:ea typeface="Times New Roman" panose="02020603050405020304" pitchFamily="18" charset="0"/>
                <a:cs typeface="Book Antiqua"/>
              </a:rPr>
              <a:t>, 814 (2014).</a:t>
            </a:r>
            <a:endParaRPr lang="en-US" sz="1000">
              <a:effectLst/>
              <a:latin typeface="Book Antiqua"/>
              <a:ea typeface="Times New Roman" panose="02020603050405020304" pitchFamily="18" charset="0"/>
              <a:cs typeface="Book Antiqua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092280" y="3869085"/>
            <a:ext cx="467413" cy="86232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95717" y="6438758"/>
            <a:ext cx="3332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Koppens</a:t>
            </a:r>
            <a:r>
              <a:rPr lang="it-IT" sz="1200" dirty="0" smtClean="0"/>
              <a:t> et al, </a:t>
            </a:r>
            <a:r>
              <a:rPr lang="it-IT" sz="1200" b="1" dirty="0" smtClean="0"/>
              <a:t>Nature </a:t>
            </a:r>
            <a:r>
              <a:rPr lang="it-IT" sz="1200" b="1" dirty="0" err="1" smtClean="0"/>
              <a:t>Nanotechnology</a:t>
            </a:r>
            <a:r>
              <a:rPr lang="it-IT" sz="1200" dirty="0" smtClean="0"/>
              <a:t> 2014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92893" y="39539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002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49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0" y="4761626"/>
            <a:ext cx="2705118" cy="1331670"/>
          </a:xfrm>
          <a:prstGeom prst="rect">
            <a:avLst/>
          </a:prstGeom>
        </p:spPr>
      </p:pic>
      <p:grpSp>
        <p:nvGrpSpPr>
          <p:cNvPr id="9" name="Gruppo 12"/>
          <p:cNvGrpSpPr/>
          <p:nvPr/>
        </p:nvGrpSpPr>
        <p:grpSpPr>
          <a:xfrm>
            <a:off x="823632" y="2725909"/>
            <a:ext cx="3841031" cy="722329"/>
            <a:chOff x="5004048" y="3023733"/>
            <a:chExt cx="3841031" cy="722329"/>
          </a:xfrm>
        </p:grpSpPr>
        <p:grpSp>
          <p:nvGrpSpPr>
            <p:cNvPr id="10" name="Gruppo 18"/>
            <p:cNvGrpSpPr>
              <a:grpSpLocks noChangeAspect="1"/>
            </p:cNvGrpSpPr>
            <p:nvPr/>
          </p:nvGrpSpPr>
          <p:grpSpPr>
            <a:xfrm>
              <a:off x="5004048" y="3023733"/>
              <a:ext cx="3841031" cy="722329"/>
              <a:chOff x="2321527" y="2938777"/>
              <a:chExt cx="7682062" cy="1444657"/>
            </a:xfrm>
          </p:grpSpPr>
          <p:pic>
            <p:nvPicPr>
              <p:cNvPr id="17" name="Immagin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527" y="2938777"/>
                <a:ext cx="3415517" cy="1313659"/>
              </a:xfrm>
              <a:prstGeom prst="rect">
                <a:avLst/>
              </a:prstGeom>
            </p:spPr>
          </p:pic>
          <p:grpSp>
            <p:nvGrpSpPr>
              <p:cNvPr id="18" name="Gruppo 21"/>
              <p:cNvGrpSpPr/>
              <p:nvPr/>
            </p:nvGrpSpPr>
            <p:grpSpPr>
              <a:xfrm>
                <a:off x="6209770" y="3059909"/>
                <a:ext cx="3793819" cy="1208837"/>
                <a:chOff x="1804389" y="460852"/>
                <a:chExt cx="1703234" cy="542707"/>
              </a:xfrm>
            </p:grpSpPr>
            <p:pic>
              <p:nvPicPr>
                <p:cNvPr id="21" name="Immagine 2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04389" y="460852"/>
                  <a:ext cx="1131227" cy="542707"/>
                </a:xfrm>
                <a:prstGeom prst="rect">
                  <a:avLst/>
                </a:prstGeom>
              </p:spPr>
            </p:pic>
            <p:sp>
              <p:nvSpPr>
                <p:cNvPr id="22" name="CasellaDiTesto 26"/>
                <p:cNvSpPr txBox="1"/>
                <p:nvPr/>
              </p:nvSpPr>
              <p:spPr>
                <a:xfrm>
                  <a:off x="1970424" y="599963"/>
                  <a:ext cx="1537199" cy="2487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smtClean="0">
                      <a:latin typeface="Book Antiqua"/>
                      <a:cs typeface="Book Antiqua"/>
                    </a:rPr>
                    <a:t>Graphene</a:t>
                  </a:r>
                  <a:endParaRPr lang="en-US" sz="1200">
                    <a:latin typeface="Book Antiqua"/>
                    <a:cs typeface="Book Antiqua"/>
                  </a:endParaRPr>
                </a:p>
              </p:txBody>
            </p:sp>
          </p:grpSp>
          <p:sp>
            <p:nvSpPr>
              <p:cNvPr id="20" name="CasellaDiTesto 24"/>
              <p:cNvSpPr txBox="1"/>
              <p:nvPr/>
            </p:nvSpPr>
            <p:spPr>
              <a:xfrm>
                <a:off x="6607371" y="3829436"/>
                <a:ext cx="1128704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smtClean="0">
                    <a:latin typeface="Book Antiqua"/>
                    <a:cs typeface="Book Antiqua"/>
                  </a:rPr>
                  <a:t>HfOx </a:t>
                </a:r>
                <a:endParaRPr lang="en-US" sz="120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11" name="CasellaDiTesto 28"/>
            <p:cNvSpPr txBox="1"/>
            <p:nvPr/>
          </p:nvSpPr>
          <p:spPr>
            <a:xfrm>
              <a:off x="7141386" y="3040909"/>
              <a:ext cx="8418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Substrate</a:t>
              </a:r>
              <a:endParaRPr lang="en-US" sz="1200">
                <a:latin typeface="Book Antiqua"/>
                <a:cs typeface="Book Antiqua"/>
              </a:endParaRPr>
            </a:p>
          </p:txBody>
        </p:sp>
      </p:grpSp>
      <p:sp>
        <p:nvSpPr>
          <p:cNvPr id="23" name="CasellaDiTesto 30"/>
          <p:cNvSpPr txBox="1"/>
          <p:nvPr/>
        </p:nvSpPr>
        <p:spPr>
          <a:xfrm>
            <a:off x="4840730" y="3933056"/>
            <a:ext cx="316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rPr>
              <a:t>Epitaxial and CVD graphene</a:t>
            </a:r>
            <a:endParaRPr lang="en-US" b="1" i="1">
              <a:solidFill>
                <a:schemeClr val="tx1">
                  <a:lumMod val="50000"/>
                  <a:lumOff val="50000"/>
                </a:schemeClr>
              </a:solidFill>
              <a:latin typeface="Book Antiqua"/>
              <a:cs typeface="Book Antiqua"/>
            </a:endParaRPr>
          </a:p>
        </p:txBody>
      </p:sp>
      <p:grpSp>
        <p:nvGrpSpPr>
          <p:cNvPr id="24" name="Gruppo 6"/>
          <p:cNvGrpSpPr/>
          <p:nvPr/>
        </p:nvGrpSpPr>
        <p:grpSpPr>
          <a:xfrm>
            <a:off x="772763" y="3954103"/>
            <a:ext cx="2277665" cy="1648425"/>
            <a:chOff x="-2700065" y="5965328"/>
            <a:chExt cx="2277665" cy="1648425"/>
          </a:xfrm>
        </p:grpSpPr>
        <p:sp>
          <p:nvSpPr>
            <p:cNvPr id="25" name="CasellaDiTesto 4"/>
            <p:cNvSpPr txBox="1"/>
            <p:nvPr/>
          </p:nvSpPr>
          <p:spPr>
            <a:xfrm>
              <a:off x="-2700065" y="5965328"/>
              <a:ext cx="2277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ook Antiqua"/>
                  <a:cs typeface="Book Antiqua"/>
                </a:rPr>
                <a:t>Exfoliated graphene</a:t>
              </a:r>
              <a:endPara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Book Antiqua"/>
                <a:cs typeface="Book Antiqua"/>
              </a:endParaRPr>
            </a:p>
          </p:txBody>
        </p:sp>
        <p:pic>
          <p:nvPicPr>
            <p:cNvPr id="26" name="Immagin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49541" y="6412440"/>
              <a:ext cx="1892529" cy="12013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7" name="Immagin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36" y="4696234"/>
            <a:ext cx="2407272" cy="1469070"/>
          </a:xfrm>
          <a:prstGeom prst="rect">
            <a:avLst/>
          </a:prstGeom>
        </p:spPr>
      </p:pic>
      <p:sp>
        <p:nvSpPr>
          <p:cNvPr id="28" name="CasellaDiTesto 11"/>
          <p:cNvSpPr txBox="1"/>
          <p:nvPr/>
        </p:nvSpPr>
        <p:spPr>
          <a:xfrm>
            <a:off x="4414748" y="4463534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latin typeface="Book Antiqua"/>
                <a:cs typeface="Book Antiqua"/>
              </a:rPr>
              <a:t>Epitaxial growth</a:t>
            </a:r>
            <a:endParaRPr lang="en-US" sz="1100" b="1">
              <a:latin typeface="Book Antiqua"/>
              <a:cs typeface="Book Antiqua"/>
            </a:endParaRPr>
          </a:p>
        </p:txBody>
      </p:sp>
      <p:sp>
        <p:nvSpPr>
          <p:cNvPr id="29" name="CasellaDiTesto 34"/>
          <p:cNvSpPr txBox="1"/>
          <p:nvPr/>
        </p:nvSpPr>
        <p:spPr>
          <a:xfrm>
            <a:off x="7031469" y="4401215"/>
            <a:ext cx="1018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latin typeface="Book Antiqua"/>
                <a:cs typeface="Book Antiqua"/>
              </a:rPr>
              <a:t>CVD growth</a:t>
            </a:r>
            <a:endParaRPr lang="en-US" sz="1100" b="1">
              <a:latin typeface="Book Antiqua"/>
              <a:cs typeface="Book Antiqua"/>
            </a:endParaRPr>
          </a:p>
        </p:txBody>
      </p:sp>
      <p:sp>
        <p:nvSpPr>
          <p:cNvPr id="30" name="CasellaDiTesto 8"/>
          <p:cNvSpPr txBox="1">
            <a:spLocks noChangeArrowheads="1"/>
          </p:cNvSpPr>
          <p:nvPr/>
        </p:nvSpPr>
        <p:spPr bwMode="auto">
          <a:xfrm>
            <a:off x="743566" y="256292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Antenna coupled Graphene-FET</a:t>
            </a:r>
            <a:endParaRPr lang="en-US" altLang="it-IT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623" y="1647060"/>
            <a:ext cx="312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Device development@NEST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9657" y="84072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Antenna Integration</a:t>
            </a:r>
            <a:endParaRPr lang="en-US">
              <a:latin typeface="Book Antiqua"/>
              <a:cs typeface="Book Antiqua"/>
            </a:endParaRPr>
          </a:p>
        </p:txBody>
      </p:sp>
      <p:grpSp>
        <p:nvGrpSpPr>
          <p:cNvPr id="31" name="Gruppo 31"/>
          <p:cNvGrpSpPr/>
          <p:nvPr/>
        </p:nvGrpSpPr>
        <p:grpSpPr>
          <a:xfrm>
            <a:off x="4173825" y="1267767"/>
            <a:ext cx="2351664" cy="2240473"/>
            <a:chOff x="7643832" y="619608"/>
            <a:chExt cx="3010624" cy="2913115"/>
          </a:xfrm>
        </p:grpSpPr>
        <p:pic>
          <p:nvPicPr>
            <p:cNvPr id="32" name="Immagine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85" t="12650" r="36765" b="56708"/>
            <a:stretch/>
          </p:blipFill>
          <p:spPr>
            <a:xfrm>
              <a:off x="7643832" y="619608"/>
              <a:ext cx="3010624" cy="2913115"/>
            </a:xfrm>
            <a:prstGeom prst="rect">
              <a:avLst/>
            </a:prstGeom>
            <a:ln w="285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" name="CasellaDiTesto 35"/>
            <p:cNvSpPr txBox="1"/>
            <p:nvPr/>
          </p:nvSpPr>
          <p:spPr>
            <a:xfrm>
              <a:off x="9394166" y="1525678"/>
              <a:ext cx="512172" cy="7603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n w="3175">
                    <a:solidFill>
                      <a:schemeClr val="tx1"/>
                    </a:solidFill>
                  </a:ln>
                  <a:latin typeface="Book Antiqua"/>
                  <a:cs typeface="Book Antiqua"/>
                </a:rPr>
                <a:t>S</a:t>
              </a:r>
              <a:endParaRPr lang="en-US" sz="3200">
                <a:ln w="3175">
                  <a:solidFill>
                    <a:schemeClr val="tx1"/>
                  </a:solidFill>
                </a:ln>
                <a:latin typeface="Book Antiqua"/>
                <a:cs typeface="Book Antiqua"/>
              </a:endParaRPr>
            </a:p>
          </p:txBody>
        </p:sp>
        <p:sp>
          <p:nvSpPr>
            <p:cNvPr id="34" name="CasellaDiTesto 36"/>
            <p:cNvSpPr txBox="1"/>
            <p:nvPr/>
          </p:nvSpPr>
          <p:spPr>
            <a:xfrm>
              <a:off x="8052465" y="2226763"/>
              <a:ext cx="643000" cy="76033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n w="3175">
                    <a:solidFill>
                      <a:schemeClr val="tx1"/>
                    </a:solidFill>
                  </a:ln>
                  <a:latin typeface="Book Antiqua"/>
                  <a:cs typeface="Book Antiqua"/>
                </a:rPr>
                <a:t>D</a:t>
              </a:r>
              <a:endParaRPr lang="en-US" sz="3200">
                <a:ln w="3175">
                  <a:solidFill>
                    <a:schemeClr val="tx1"/>
                  </a:solidFill>
                </a:ln>
                <a:latin typeface="Book Antiqua"/>
                <a:cs typeface="Book Antiqua"/>
              </a:endParaRPr>
            </a:p>
          </p:txBody>
        </p:sp>
        <p:sp>
          <p:nvSpPr>
            <p:cNvPr id="35" name="CasellaDiTesto 37"/>
            <p:cNvSpPr txBox="1"/>
            <p:nvPr/>
          </p:nvSpPr>
          <p:spPr>
            <a:xfrm>
              <a:off x="7958270" y="1598654"/>
              <a:ext cx="644796" cy="76033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n w="3175">
                    <a:solidFill>
                      <a:schemeClr val="tx1"/>
                    </a:solidFill>
                  </a:ln>
                  <a:latin typeface="Book Antiqua"/>
                  <a:cs typeface="Book Antiqua"/>
                </a:rPr>
                <a:t>G</a:t>
              </a:r>
              <a:endParaRPr lang="en-US" sz="3200">
                <a:ln w="3175">
                  <a:solidFill>
                    <a:schemeClr val="tx1"/>
                  </a:solidFill>
                </a:ln>
                <a:latin typeface="Book Antiqua"/>
                <a:cs typeface="Book Antiqua"/>
              </a:endParaRPr>
            </a:p>
          </p:txBody>
        </p:sp>
      </p:grpSp>
      <p:grpSp>
        <p:nvGrpSpPr>
          <p:cNvPr id="36" name="Gruppo 3"/>
          <p:cNvGrpSpPr/>
          <p:nvPr/>
        </p:nvGrpSpPr>
        <p:grpSpPr>
          <a:xfrm>
            <a:off x="6525489" y="2389527"/>
            <a:ext cx="1265382" cy="1151575"/>
            <a:chOff x="7508405" y="4559625"/>
            <a:chExt cx="1505763" cy="1380854"/>
          </a:xfrm>
        </p:grpSpPr>
        <p:pic>
          <p:nvPicPr>
            <p:cNvPr id="37" name="Immagin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01" t="46850" r="39761" b="32150"/>
            <a:stretch/>
          </p:blipFill>
          <p:spPr>
            <a:xfrm>
              <a:off x="7530841" y="4653241"/>
              <a:ext cx="1351600" cy="1287238"/>
            </a:xfrm>
            <a:prstGeom prst="rect">
              <a:avLst/>
            </a:prstGeom>
            <a:ln w="285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8" name="Gruppo 39"/>
            <p:cNvGrpSpPr/>
            <p:nvPr/>
          </p:nvGrpSpPr>
          <p:grpSpPr>
            <a:xfrm>
              <a:off x="7508405" y="4559625"/>
              <a:ext cx="1505763" cy="1183785"/>
              <a:chOff x="5098714" y="3996022"/>
              <a:chExt cx="3228999" cy="2253052"/>
            </a:xfrm>
          </p:grpSpPr>
          <p:sp>
            <p:nvSpPr>
              <p:cNvPr id="39" name="CasellaDiTesto 41"/>
              <p:cNvSpPr txBox="1"/>
              <p:nvPr/>
            </p:nvSpPr>
            <p:spPr>
              <a:xfrm>
                <a:off x="7041954" y="4914498"/>
                <a:ext cx="1285759" cy="133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Book Antiqua"/>
                    <a:cs typeface="Book Antiqua"/>
                  </a:rPr>
                  <a:t>G</a:t>
                </a:r>
                <a:endParaRPr lang="en-US" sz="3200">
                  <a:latin typeface="Book Antiqua"/>
                  <a:cs typeface="Book Antiqua"/>
                </a:endParaRPr>
              </a:p>
            </p:txBody>
          </p:sp>
          <p:sp>
            <p:nvSpPr>
              <p:cNvPr id="40" name="CasellaDiTesto 42"/>
              <p:cNvSpPr txBox="1"/>
              <p:nvPr/>
            </p:nvSpPr>
            <p:spPr>
              <a:xfrm>
                <a:off x="5098714" y="4799208"/>
                <a:ext cx="1020895" cy="133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Book Antiqua"/>
                    <a:cs typeface="Book Antiqua"/>
                  </a:rPr>
                  <a:t>S</a:t>
                </a:r>
                <a:endParaRPr lang="en-US" sz="3200">
                  <a:latin typeface="Book Antiqua"/>
                  <a:cs typeface="Book Antiqua"/>
                </a:endParaRPr>
              </a:p>
            </p:txBody>
          </p:sp>
          <p:sp>
            <p:nvSpPr>
              <p:cNvPr id="41" name="CasellaDiTesto 43"/>
              <p:cNvSpPr txBox="1"/>
              <p:nvPr/>
            </p:nvSpPr>
            <p:spPr>
              <a:xfrm>
                <a:off x="6474217" y="3996022"/>
                <a:ext cx="1281669" cy="133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Book Antiqua"/>
                    <a:cs typeface="Book Antiqua"/>
                  </a:rPr>
                  <a:t>D</a:t>
                </a:r>
                <a:endParaRPr lang="en-US" sz="3200">
                  <a:latin typeface="Book Antiqua"/>
                  <a:cs typeface="Book Antiqua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4594689" y="3508240"/>
            <a:ext cx="405960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Broadband Asymmetric coupling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228723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Top-gate G-FET</a:t>
            </a:r>
            <a:endParaRPr lang="en-US">
              <a:latin typeface="Book Antiqua"/>
              <a:cs typeface="Book Antiqua"/>
            </a:endParaRPr>
          </a:p>
        </p:txBody>
      </p:sp>
      <p:grpSp>
        <p:nvGrpSpPr>
          <p:cNvPr id="42" name="Gruppo 9"/>
          <p:cNvGrpSpPr/>
          <p:nvPr/>
        </p:nvGrpSpPr>
        <p:grpSpPr>
          <a:xfrm>
            <a:off x="6588513" y="1507348"/>
            <a:ext cx="1435535" cy="882179"/>
            <a:chOff x="755576" y="2634220"/>
            <a:chExt cx="1435535" cy="882179"/>
          </a:xfrm>
        </p:grpSpPr>
        <p:pic>
          <p:nvPicPr>
            <p:cNvPr id="43" name="Immagine 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5" t="40550" r="25588" b="23750"/>
            <a:stretch/>
          </p:blipFill>
          <p:spPr>
            <a:xfrm>
              <a:off x="755576" y="2660115"/>
              <a:ext cx="1435535" cy="856284"/>
            </a:xfrm>
            <a:prstGeom prst="rect">
              <a:avLst/>
            </a:prstGeom>
            <a:ln w="158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" name="CasellaDiTesto 7"/>
            <p:cNvSpPr txBox="1"/>
            <p:nvPr/>
          </p:nvSpPr>
          <p:spPr>
            <a:xfrm>
              <a:off x="979220" y="2889914"/>
              <a:ext cx="305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S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45" name="CasellaDiTesto 16"/>
            <p:cNvSpPr txBox="1"/>
            <p:nvPr/>
          </p:nvSpPr>
          <p:spPr>
            <a:xfrm>
              <a:off x="1437057" y="2634220"/>
              <a:ext cx="363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D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46" name="CasellaDiTesto 17"/>
            <p:cNvSpPr txBox="1"/>
            <p:nvPr/>
          </p:nvSpPr>
          <p:spPr>
            <a:xfrm>
              <a:off x="1624903" y="2892194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G</a:t>
              </a:r>
              <a:endParaRPr lang="en-US">
                <a:latin typeface="Book Antiqua"/>
                <a:cs typeface="Book Antiqua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9454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29184 -0.0060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37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Antenna coupled Graphene-FET</a:t>
            </a:r>
            <a:endParaRPr lang="en-US" altLang="it-IT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88" y="1502405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>
                <a:latin typeface="Book Antiqua"/>
                <a:cs typeface="Book Antiqua"/>
              </a:rPr>
              <a:t>L.Vicarelli, Nat. Nano 2012</a:t>
            </a:r>
            <a:endParaRPr lang="en-US" sz="1100">
              <a:latin typeface="Book Antiqua"/>
              <a:cs typeface="Book Antiqua"/>
            </a:endParaRPr>
          </a:p>
        </p:txBody>
      </p:sp>
      <p:pic>
        <p:nvPicPr>
          <p:cNvPr id="17" name="Immagine 4"/>
          <p:cNvPicPr>
            <a:picLocks noChangeAspect="1"/>
          </p:cNvPicPr>
          <p:nvPr/>
        </p:nvPicPr>
        <p:blipFill rotWithShape="1">
          <a:blip r:embed="rId6"/>
          <a:srcRect l="3677" r="57090"/>
          <a:stretch/>
        </p:blipFill>
        <p:spPr>
          <a:xfrm>
            <a:off x="715397" y="1720572"/>
            <a:ext cx="1642822" cy="2507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6"/>
              <p:cNvSpPr/>
              <p:nvPr/>
            </p:nvSpPr>
            <p:spPr>
              <a:xfrm>
                <a:off x="196850" y="4160844"/>
                <a:ext cx="2837268" cy="722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Maximum responsivity :</a:t>
                </a:r>
              </a:p>
              <a:p>
                <a:pPr algn="ctr"/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R = </a:t>
                </a:r>
                <a:r>
                  <a:rPr lang="en-US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0.05 V/W</a:t>
                </a:r>
                <a:endParaRPr lang="en-US" sz="1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Minimum Noise </a:t>
                </a:r>
                <a:r>
                  <a:rPr lang="en-US" sz="1000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Equivalent </a:t>
                </a:r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Power:</a:t>
                </a:r>
              </a:p>
              <a:p>
                <a:pPr algn="ctr"/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NEP = </a:t>
                </a:r>
                <a:r>
                  <a:rPr lang="it-IT" sz="1000" dirty="0" err="1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tens</a:t>
                </a:r>
                <a:r>
                  <a:rPr lang="it-IT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of</a:t>
                </a:r>
                <a:r>
                  <a:rPr lang="en-US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nW/</a:t>
                </a:r>
                <a14:m>
                  <m:oMath xmlns:m="http://schemas.openxmlformats.org/officeDocument/2006/math" xmlns="">
                    <m:rad>
                      <m:radPr>
                        <m:degHide m:val="on"/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it-IT" sz="1000">
                            <a:latin typeface="Cambria Math" panose="02040503050406030204" pitchFamily="18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US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1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Rettango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850" y="4160844"/>
                <a:ext cx="2837268" cy="722377"/>
              </a:xfrm>
              <a:prstGeom prst="rect">
                <a:avLst/>
              </a:prstGeom>
              <a:blipFill rotWithShape="1">
                <a:blip r:embed="rId7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894" y="908720"/>
            <a:ext cx="2488059" cy="3428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11" y="2980437"/>
            <a:ext cx="26271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Exfoliated SL Graphene</a:t>
            </a:r>
            <a:endParaRPr lang="en-US">
              <a:latin typeface="Book Antiqua"/>
              <a:cs typeface="Book Antiqua"/>
            </a:endParaRPr>
          </a:p>
        </p:txBody>
      </p:sp>
      <p:pic>
        <p:nvPicPr>
          <p:cNvPr id="20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858" y="1303553"/>
            <a:ext cx="3465394" cy="1085850"/>
          </a:xfrm>
          <a:prstGeom prst="rect">
            <a:avLst/>
          </a:prstGeom>
        </p:spPr>
      </p:pic>
      <p:pic>
        <p:nvPicPr>
          <p:cNvPr id="21" name="Immagine 13"/>
          <p:cNvPicPr>
            <a:picLocks noChangeAspect="1"/>
          </p:cNvPicPr>
          <p:nvPr/>
        </p:nvPicPr>
        <p:blipFill rotWithShape="1">
          <a:blip r:embed="rId10"/>
          <a:srcRect t="7874"/>
          <a:stretch/>
        </p:blipFill>
        <p:spPr>
          <a:xfrm>
            <a:off x="5316212" y="2707600"/>
            <a:ext cx="3731359" cy="1657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tangolo 19"/>
              <p:cNvSpPr/>
              <p:nvPr/>
            </p:nvSpPr>
            <p:spPr>
              <a:xfrm>
                <a:off x="6302257" y="4362807"/>
                <a:ext cx="2202475" cy="722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Maximum responsivity :</a:t>
                </a:r>
              </a:p>
              <a:p>
                <a:pPr algn="ctr"/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R = </a:t>
                </a:r>
                <a:r>
                  <a:rPr lang="en-US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1.2 V/W</a:t>
                </a:r>
                <a:endParaRPr lang="en-US" sz="1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Minimum Noise </a:t>
                </a:r>
                <a:r>
                  <a:rPr lang="en-US" sz="1000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Equivalent </a:t>
                </a:r>
                <a:r>
                  <a:rPr lang="en-US" sz="10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Power:</a:t>
                </a:r>
              </a:p>
              <a:p>
                <a:pPr algn="ctr"/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NEP = </a:t>
                </a:r>
                <a:r>
                  <a:rPr lang="it-IT" sz="1000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1000" dirty="0" err="1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nW</a:t>
                </a:r>
                <a:r>
                  <a:rPr lang="en-US" sz="1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/</a:t>
                </a:r>
                <a14:m>
                  <m:oMath xmlns:m="http://schemas.openxmlformats.org/officeDocument/2006/math" xmlns="">
                    <m:rad>
                      <m:radPr>
                        <m:degHide m:val="on"/>
                        <m:ctrlPr>
                          <a:rPr lang="en-US" sz="1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it-IT" sz="1000">
                            <a:latin typeface="Cambria Math" panose="02040503050406030204" pitchFamily="18" charset="0"/>
                          </a:rPr>
                          <m:t>Hz</m:t>
                        </m:r>
                      </m:e>
                    </m:rad>
                  </m:oMath>
                </a14:m>
                <a:endParaRPr lang="en-US" sz="10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Rettango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257" y="4362807"/>
                <a:ext cx="2202475" cy="722377"/>
              </a:xfrm>
              <a:prstGeom prst="rect">
                <a:avLst/>
              </a:prstGeom>
              <a:blipFill rotWithShape="1">
                <a:blip r:embed="rId11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577373" y="1093379"/>
            <a:ext cx="1449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>
                <a:latin typeface="Book Antiqua"/>
                <a:cs typeface="Book Antiqua"/>
              </a:rPr>
              <a:t>D. Spirito, APL 2014</a:t>
            </a:r>
            <a:endParaRPr lang="en-US" sz="1100">
              <a:latin typeface="Book Antiqua"/>
              <a:cs typeface="Book Antiqua"/>
            </a:endParaRPr>
          </a:p>
        </p:txBody>
      </p:sp>
      <p:sp>
        <p:nvSpPr>
          <p:cNvPr id="23" name="CasellaDiTesto 48"/>
          <p:cNvSpPr txBox="1"/>
          <p:nvPr/>
        </p:nvSpPr>
        <p:spPr>
          <a:xfrm>
            <a:off x="2605904" y="4772724"/>
            <a:ext cx="342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latin typeface="Book Antiqua"/>
                <a:cs typeface="Book Antiqua"/>
              </a:rPr>
              <a:t>Broadband detection</a:t>
            </a:r>
            <a:endParaRPr lang="en-US" sz="1600" b="1">
              <a:latin typeface="Book Antiqua"/>
              <a:cs typeface="Book Antiqua"/>
            </a:endParaRPr>
          </a:p>
        </p:txBody>
      </p:sp>
      <p:sp>
        <p:nvSpPr>
          <p:cNvPr id="25" name="Rettangolo 50"/>
          <p:cNvSpPr/>
          <p:nvPr/>
        </p:nvSpPr>
        <p:spPr>
          <a:xfrm>
            <a:off x="4340591" y="5589240"/>
            <a:ext cx="25300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a typeface="Times New Roman" panose="02020603050405020304" pitchFamily="18" charset="0"/>
              </a:rPr>
              <a:t>C</a:t>
            </a:r>
            <a:r>
              <a:rPr lang="en-US" sz="2400" baseline="-10000" dirty="0" smtClean="0">
                <a:ea typeface="Times New Roman" panose="02020603050405020304" pitchFamily="18" charset="0"/>
              </a:rPr>
              <a:t> </a:t>
            </a:r>
            <a:r>
              <a:rPr lang="en-US" sz="2400" baseline="-10000" dirty="0">
                <a:ea typeface="Times New Roman" panose="02020603050405020304" pitchFamily="18" charset="0"/>
              </a:rPr>
              <a:t>~ </a:t>
            </a:r>
            <a:r>
              <a:rPr lang="en-US" sz="1600" dirty="0">
                <a:ea typeface="Times New Roman" panose="02020603050405020304" pitchFamily="18" charset="0"/>
              </a:rPr>
              <a:t>10</a:t>
            </a:r>
            <a:r>
              <a:rPr lang="en-US" sz="1600" baseline="30000" dirty="0">
                <a:ea typeface="Times New Roman" panose="02020603050405020304" pitchFamily="18" charset="0"/>
              </a:rPr>
              <a:t>-4 </a:t>
            </a:r>
            <a:r>
              <a:rPr lang="en-US" sz="1600" dirty="0" smtClean="0">
                <a:ea typeface="Times New Roman" panose="02020603050405020304" pitchFamily="18" charset="0"/>
              </a:rPr>
              <a:t>V</a:t>
            </a:r>
            <a:r>
              <a:rPr lang="en-US" sz="1600" baseline="30000" dirty="0" smtClean="0">
                <a:ea typeface="Times New Roman" panose="02020603050405020304" pitchFamily="18" charset="0"/>
              </a:rPr>
              <a:t>2</a:t>
            </a:r>
          </a:p>
          <a:p>
            <a:r>
              <a:rPr lang="en-US" sz="900" dirty="0" smtClean="0"/>
              <a:t>efficiency </a:t>
            </a:r>
            <a:r>
              <a:rPr lang="en-US" sz="900" dirty="0"/>
              <a:t>of the antenna coupling and the FET </a:t>
            </a:r>
            <a:r>
              <a:rPr lang="en-US" sz="900" dirty="0" smtClean="0"/>
              <a:t>impedance</a:t>
            </a:r>
            <a:endParaRPr lang="en-US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ttangolo 51"/>
          <p:cNvSpPr/>
          <p:nvPr/>
        </p:nvSpPr>
        <p:spPr>
          <a:xfrm>
            <a:off x="4317035" y="6192306"/>
            <a:ext cx="188195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s"/>
            </a:pPr>
            <a:r>
              <a:rPr lang="en-US" sz="1600" dirty="0" smtClean="0">
                <a:latin typeface="+mj-lt"/>
                <a:ea typeface="Times New Roman" panose="02020603050405020304" pitchFamily="18" charset="0"/>
              </a:rPr>
              <a:t>= 1/</a:t>
            </a:r>
            <a:r>
              <a:rPr lang="en-US" sz="1600" dirty="0" err="1" smtClean="0">
                <a:latin typeface="+mj-lt"/>
                <a:ea typeface="Times New Roman" panose="02020603050405020304" pitchFamily="18" charset="0"/>
              </a:rPr>
              <a:t>R</a:t>
            </a:r>
            <a:r>
              <a:rPr lang="en-US" sz="1600" baseline="-25000" dirty="0" err="1" smtClean="0">
                <a:latin typeface="+mj-lt"/>
                <a:ea typeface="Times New Roman" panose="02020603050405020304" pitchFamily="18" charset="0"/>
              </a:rPr>
              <a:t>sd</a:t>
            </a:r>
            <a:endParaRPr lang="en-US" sz="16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900" dirty="0"/>
              <a:t>source/drain conductance</a:t>
            </a:r>
            <a:endParaRPr lang="en-US" sz="9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uppo 52"/>
          <p:cNvGrpSpPr/>
          <p:nvPr/>
        </p:nvGrpSpPr>
        <p:grpSpPr>
          <a:xfrm>
            <a:off x="3139919" y="5107705"/>
            <a:ext cx="1272852" cy="1358868"/>
            <a:chOff x="5568946" y="4308533"/>
            <a:chExt cx="1272852" cy="1358868"/>
          </a:xfrm>
        </p:grpSpPr>
        <p:pic>
          <p:nvPicPr>
            <p:cNvPr id="28" name="Immagine 5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31" y="4308533"/>
              <a:ext cx="1208167" cy="1358868"/>
            </a:xfrm>
            <a:prstGeom prst="rect">
              <a:avLst/>
            </a:prstGeom>
          </p:spPr>
        </p:pic>
        <p:sp>
          <p:nvSpPr>
            <p:cNvPr id="29" name="CasellaDiTesto 54"/>
            <p:cNvSpPr txBox="1"/>
            <p:nvPr/>
          </p:nvSpPr>
          <p:spPr>
            <a:xfrm rot="16200000">
              <a:off x="5285535" y="4853576"/>
              <a:ext cx="736099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500" smtClean="0">
                  <a:latin typeface="Book Antiqua"/>
                  <a:cs typeface="Book Antiqua"/>
                </a:rPr>
                <a:t>Photovoltage (a.u.)</a:t>
              </a:r>
              <a:endParaRPr lang="en-US" sz="500">
                <a:latin typeface="Book Antiqua"/>
                <a:cs typeface="Book Antiqua"/>
              </a:endParaRPr>
            </a:p>
          </p:txBody>
        </p:sp>
        <p:cxnSp>
          <p:nvCxnSpPr>
            <p:cNvPr id="30" name="Connettore 1 55"/>
            <p:cNvCxnSpPr/>
            <p:nvPr/>
          </p:nvCxnSpPr>
          <p:spPr>
            <a:xfrm>
              <a:off x="5862263" y="4948096"/>
              <a:ext cx="855494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56"/>
            <p:cNvCxnSpPr/>
            <p:nvPr/>
          </p:nvCxnSpPr>
          <p:spPr>
            <a:xfrm rot="16200000">
              <a:off x="5909338" y="4953603"/>
              <a:ext cx="1080000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57"/>
            <p:cNvSpPr txBox="1"/>
            <p:nvPr/>
          </p:nvSpPr>
          <p:spPr>
            <a:xfrm>
              <a:off x="6397890" y="4940691"/>
              <a:ext cx="34817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smtClean="0">
                  <a:latin typeface="Book Antiqua"/>
                  <a:cs typeface="Book Antiqua"/>
                </a:rPr>
                <a:t>CNP</a:t>
              </a:r>
              <a:endParaRPr lang="en-US" sz="600" b="1">
                <a:latin typeface="Book Antiqua"/>
                <a:cs typeface="Book Antiqua"/>
              </a:endParaRPr>
            </a:p>
          </p:txBody>
        </p:sp>
      </p:grpSp>
      <p:sp>
        <p:nvSpPr>
          <p:cNvPr id="33" name="Rettangolo 14"/>
          <p:cNvSpPr/>
          <p:nvPr/>
        </p:nvSpPr>
        <p:spPr>
          <a:xfrm>
            <a:off x="838200" y="5537360"/>
            <a:ext cx="2028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 = e ⟨</a:t>
            </a:r>
            <a:r>
              <a:rPr kumimoji="0" lang="it-IT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n</a:t>
            </a:r>
            <a:r>
              <a:rPr kumimoji="0" lang="it-IT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(t)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  <a:r>
              <a:rPr kumimoji="0" lang="it-IT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v</a:t>
            </a:r>
            <a:r>
              <a:rPr kumimoji="0" lang="it-IT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(t)⟩</a:t>
            </a:r>
            <a:r>
              <a:rPr kumimoji="0" lang="it-IT" altLang="en-US" sz="2000" b="0" i="0" u="none" strike="noStrike" kern="0" cap="none" spc="0" normalizeH="0" baseline="-3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2π/ω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2295" y="2339588"/>
            <a:ext cx="26271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Exfoliated BL Graphene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2771" y="5168028"/>
            <a:ext cx="205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U=C*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*d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/</a:t>
            </a:r>
            <a:r>
              <a:rPr lang="en-US" dirty="0" err="1" smtClean="0"/>
              <a:t>dV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15</a:t>
            </a:fld>
            <a:endParaRPr lang="it-IT" alt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4383724" y="4160844"/>
            <a:ext cx="98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 THz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2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5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35558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>
                <a:solidFill>
                  <a:srgbClr val="AEAEB0"/>
                </a:solidFill>
                <a:latin typeface="Bookman Old Style"/>
                <a:cs typeface="Bookman Old Style"/>
              </a:rPr>
              <a:t>QCL radiation detection by GFETs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 at 3.4 </a:t>
            </a:r>
            <a:r>
              <a:rPr lang="en-US" altLang="it-IT" b="1" dirty="0">
                <a:solidFill>
                  <a:srgbClr val="AEAEB0"/>
                </a:solidFill>
                <a:latin typeface="Bookman Old Style"/>
                <a:cs typeface="Bookman Old Style"/>
              </a:rPr>
              <a:t>THz</a:t>
            </a:r>
          </a:p>
        </p:txBody>
      </p:sp>
      <p:pic>
        <p:nvPicPr>
          <p:cNvPr id="8" name="Immagin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1" b="5909"/>
          <a:stretch/>
        </p:blipFill>
        <p:spPr>
          <a:xfrm>
            <a:off x="196850" y="1746851"/>
            <a:ext cx="5053302" cy="2669322"/>
          </a:xfrm>
          <a:prstGeom prst="rect">
            <a:avLst/>
          </a:prstGeom>
        </p:spPr>
      </p:pic>
      <p:sp>
        <p:nvSpPr>
          <p:cNvPr id="9" name="Rettangolo 3"/>
          <p:cNvSpPr/>
          <p:nvPr/>
        </p:nvSpPr>
        <p:spPr>
          <a:xfrm>
            <a:off x="80827" y="1481403"/>
            <a:ext cx="916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5829362" y="2625263"/>
            <a:ext cx="1977473" cy="1229509"/>
            <a:chOff x="755576" y="2634220"/>
            <a:chExt cx="1435535" cy="882179"/>
          </a:xfrm>
        </p:grpSpPr>
        <p:pic>
          <p:nvPicPr>
            <p:cNvPr id="11" name="Immagine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5" t="40550" r="25588" b="23750"/>
            <a:stretch/>
          </p:blipFill>
          <p:spPr>
            <a:xfrm>
              <a:off x="755576" y="2660115"/>
              <a:ext cx="1435535" cy="856284"/>
            </a:xfrm>
            <a:prstGeom prst="rect">
              <a:avLst/>
            </a:prstGeom>
            <a:ln w="158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CasellaDiTesto 7"/>
            <p:cNvSpPr txBox="1"/>
            <p:nvPr/>
          </p:nvSpPr>
          <p:spPr>
            <a:xfrm>
              <a:off x="979220" y="2889914"/>
              <a:ext cx="222016" cy="26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S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CasellaDiTesto 16"/>
            <p:cNvSpPr txBox="1"/>
            <p:nvPr/>
          </p:nvSpPr>
          <p:spPr>
            <a:xfrm>
              <a:off x="1437057" y="2634220"/>
              <a:ext cx="263745" cy="26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D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CasellaDiTesto 17"/>
            <p:cNvSpPr txBox="1"/>
            <p:nvPr/>
          </p:nvSpPr>
          <p:spPr>
            <a:xfrm>
              <a:off x="1624903" y="2892194"/>
              <a:ext cx="264400" cy="26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G</a:t>
              </a:r>
              <a:endParaRPr lang="en-US">
                <a:latin typeface="Book Antiqua"/>
                <a:cs typeface="Book Antiqua"/>
              </a:endParaRPr>
            </a:p>
          </p:txBody>
        </p:sp>
      </p:grpSp>
      <p:sp>
        <p:nvSpPr>
          <p:cNvPr id="20" name="CasellaDiTesto 19"/>
          <p:cNvSpPr txBox="1"/>
          <p:nvPr/>
        </p:nvSpPr>
        <p:spPr>
          <a:xfrm>
            <a:off x="680430" y="5023466"/>
            <a:ext cx="3962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</a:rPr>
              <a:t>Detection speed:</a:t>
            </a:r>
          </a:p>
          <a:p>
            <a:pPr algn="ctr"/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250 </a:t>
            </a:r>
            <a:r>
              <a:rPr lang="en-US" smtClean="0">
                <a:latin typeface="Times New Roman" panose="02020603050405020304" pitchFamily="18" charset="0"/>
                <a:ea typeface="Calibri" panose="020F0502020204030204" pitchFamily="34" charset="0"/>
              </a:rPr>
              <a:t>kHz</a:t>
            </a:r>
            <a:endParaRPr lang="en-US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000">
                <a:latin typeface="Times New Roman" panose="02020603050405020304" pitchFamily="18" charset="0"/>
                <a:ea typeface="Calibri" panose="020F0502020204030204" pitchFamily="34" charset="0"/>
              </a:rPr>
              <a:t>Limit imposed by presently used experimental set up</a:t>
            </a:r>
          </a:p>
          <a:p>
            <a:pPr algn="ctr"/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</a:rPr>
              <a:t>Expected </a:t>
            </a:r>
            <a:r>
              <a:rPr lang="en-US" sz="1600">
                <a:latin typeface="Times New Roman" panose="02020603050405020304" pitchFamily="18" charset="0"/>
                <a:ea typeface="Calibri" panose="020F0502020204030204" pitchFamily="34" charset="0"/>
              </a:rPr>
              <a:t>maximum speed &gt; 1 MHz</a:t>
            </a:r>
          </a:p>
        </p:txBody>
      </p:sp>
      <p:sp>
        <p:nvSpPr>
          <p:cNvPr id="21" name="Freccia a destra 20"/>
          <p:cNvSpPr/>
          <p:nvPr/>
        </p:nvSpPr>
        <p:spPr>
          <a:xfrm>
            <a:off x="629943" y="5349762"/>
            <a:ext cx="308613" cy="393848"/>
          </a:xfrm>
          <a:prstGeom prst="rightArrow">
            <a:avLst>
              <a:gd name="adj1" fmla="val 40327"/>
              <a:gd name="adj2" fmla="val 59673"/>
            </a:avLst>
          </a:prstGeom>
          <a:ln>
            <a:solidFill>
              <a:srgbClr val="458AE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7" y="188151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Non-resonant plasma wave rectification</a:t>
            </a:r>
            <a:endParaRPr lang="en-US"/>
          </a:p>
        </p:txBody>
      </p:sp>
      <p:sp>
        <p:nvSpPr>
          <p:cNvPr id="22" name="Rettangolo 13"/>
          <p:cNvSpPr/>
          <p:nvPr/>
        </p:nvSpPr>
        <p:spPr>
          <a:xfrm>
            <a:off x="4499992" y="4133254"/>
            <a:ext cx="4643438" cy="178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Maximum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responsivity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R =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 V/W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Minimum Noise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Equavalent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Power: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NEP =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nW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/Hz</a:t>
            </a:r>
            <a:r>
              <a:rPr lang="en-US" baseline="30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-1/2</a:t>
            </a:r>
            <a:endParaRPr lang="en-US" baseline="30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24289" y="31606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9454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36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Epitaxial </a:t>
            </a:r>
            <a:r>
              <a:rPr lang="en-US" altLang="it-IT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graphene</a:t>
            </a: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 FET 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8" name="Immagin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5"/>
          <a:stretch/>
        </p:blipFill>
        <p:spPr>
          <a:xfrm>
            <a:off x="0" y="1395594"/>
            <a:ext cx="3349061" cy="3801166"/>
          </a:xfrm>
          <a:prstGeom prst="rect">
            <a:avLst/>
          </a:prstGeom>
        </p:spPr>
      </p:pic>
      <p:pic>
        <p:nvPicPr>
          <p:cNvPr id="9" name="Immagin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2"/>
          <a:stretch/>
        </p:blipFill>
        <p:spPr>
          <a:xfrm>
            <a:off x="3349061" y="1032867"/>
            <a:ext cx="2526776" cy="2793418"/>
          </a:xfrm>
          <a:prstGeom prst="rect">
            <a:avLst/>
          </a:prstGeom>
        </p:spPr>
      </p:pic>
      <p:sp>
        <p:nvSpPr>
          <p:cNvPr id="10" name="CasellaDiTesto 20"/>
          <p:cNvSpPr txBox="1"/>
          <p:nvPr/>
        </p:nvSpPr>
        <p:spPr>
          <a:xfrm>
            <a:off x="6215259" y="1026262"/>
            <a:ext cx="33404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mtClean="0">
                <a:latin typeface="Book Antiqua"/>
                <a:cs typeface="Book Antiqua"/>
              </a:rPr>
              <a:t>Max responsivity R = 0.25 V/W</a:t>
            </a:r>
          </a:p>
          <a:p>
            <a:pPr>
              <a:lnSpc>
                <a:spcPct val="150000"/>
              </a:lnSpc>
            </a:pPr>
            <a:r>
              <a:rPr lang="en-US" sz="1200" b="1" smtClean="0">
                <a:latin typeface="Book Antiqua"/>
                <a:cs typeface="Book Antiqua"/>
              </a:rPr>
              <a:t>NEP = 80 nW/√Hz</a:t>
            </a:r>
            <a:endParaRPr lang="en-US" sz="1200" b="1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342" y="1026262"/>
            <a:ext cx="225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F. Bianco, APL 2015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5544" y="1842672"/>
            <a:ext cx="334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Book Antiqua"/>
                <a:cs typeface="Book Antiqua"/>
              </a:rPr>
              <a:t>2 Competing detection mechanism</a:t>
            </a:r>
            <a:endParaRPr lang="en-US" sz="1600">
              <a:latin typeface="Book Antiqua"/>
              <a:cs typeface="Book Antiqua"/>
            </a:endParaRPr>
          </a:p>
        </p:txBody>
      </p:sp>
      <p:pic>
        <p:nvPicPr>
          <p:cNvPr id="18" name="Immagin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27" y="5517232"/>
            <a:ext cx="2952328" cy="1201671"/>
          </a:xfrm>
          <a:prstGeom prst="rect">
            <a:avLst/>
          </a:prstGeom>
        </p:spPr>
      </p:pic>
      <p:grpSp>
        <p:nvGrpSpPr>
          <p:cNvPr id="22" name="Gruppo 3"/>
          <p:cNvGrpSpPr/>
          <p:nvPr/>
        </p:nvGrpSpPr>
        <p:grpSpPr>
          <a:xfrm>
            <a:off x="6211803" y="2259521"/>
            <a:ext cx="2502190" cy="3133527"/>
            <a:chOff x="5372472" y="2075360"/>
            <a:chExt cx="3114000" cy="3911103"/>
          </a:xfrm>
        </p:grpSpPr>
        <p:pic>
          <p:nvPicPr>
            <p:cNvPr id="23" name="Immagin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36"/>
            <a:stretch/>
          </p:blipFill>
          <p:spPr>
            <a:xfrm>
              <a:off x="5372472" y="2075360"/>
              <a:ext cx="3114000" cy="3911103"/>
            </a:xfrm>
            <a:prstGeom prst="rect">
              <a:avLst/>
            </a:prstGeom>
          </p:spPr>
        </p:pic>
        <p:sp>
          <p:nvSpPr>
            <p:cNvPr id="24" name="Rettangolo 2"/>
            <p:cNvSpPr/>
            <p:nvPr/>
          </p:nvSpPr>
          <p:spPr>
            <a:xfrm>
              <a:off x="5372472" y="5589240"/>
              <a:ext cx="395807" cy="3972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5" name="Immagin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88" y="4026725"/>
            <a:ext cx="1902566" cy="1512972"/>
          </a:xfrm>
          <a:prstGeom prst="rect">
            <a:avLst/>
          </a:prstGeom>
        </p:spPr>
      </p:pic>
      <p:grpSp>
        <p:nvGrpSpPr>
          <p:cNvPr id="26" name="Gruppo 3"/>
          <p:cNvGrpSpPr/>
          <p:nvPr/>
        </p:nvGrpSpPr>
        <p:grpSpPr>
          <a:xfrm>
            <a:off x="1584181" y="5180953"/>
            <a:ext cx="1113760" cy="1086996"/>
            <a:chOff x="1124032" y="2011909"/>
            <a:chExt cx="1796309" cy="1534855"/>
          </a:xfrm>
        </p:grpSpPr>
        <p:pic>
          <p:nvPicPr>
            <p:cNvPr id="27" name="Immagine 25"/>
            <p:cNvPicPr>
              <a:picLocks noChangeAspect="1"/>
            </p:cNvPicPr>
            <p:nvPr/>
          </p:nvPicPr>
          <p:blipFill rotWithShape="1">
            <a:blip r:embed="rId10"/>
            <a:srcRect l="2529" t="17276" r="70381" b="21489"/>
            <a:stretch/>
          </p:blipFill>
          <p:spPr>
            <a:xfrm>
              <a:off x="1124032" y="2011909"/>
              <a:ext cx="1796309" cy="1534855"/>
            </a:xfrm>
            <a:prstGeom prst="rect">
              <a:avLst/>
            </a:prstGeom>
          </p:spPr>
        </p:pic>
        <p:sp>
          <p:nvSpPr>
            <p:cNvPr id="28" name="CasellaDiTesto 26"/>
            <p:cNvSpPr txBox="1"/>
            <p:nvPr/>
          </p:nvSpPr>
          <p:spPr>
            <a:xfrm>
              <a:off x="1168908" y="3068960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S</a:t>
              </a:r>
              <a:r>
                <a:rPr lang="it-IT" b="1" baseline="-25000" dirty="0" err="1" smtClean="0"/>
                <a:t>ug</a:t>
              </a:r>
              <a:endParaRPr lang="en-US" b="1" baseline="-25000" dirty="0"/>
            </a:p>
          </p:txBody>
        </p:sp>
        <p:sp>
          <p:nvSpPr>
            <p:cNvPr id="29" name="Rettangolo 27"/>
            <p:cNvSpPr/>
            <p:nvPr/>
          </p:nvSpPr>
          <p:spPr>
            <a:xfrm>
              <a:off x="1596274" y="2041103"/>
              <a:ext cx="3834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latin typeface="Symbol" panose="05050102010706020507" pitchFamily="18" charset="2"/>
                  <a:ea typeface="SimHei" panose="02010609060101010101" pitchFamily="49" charset="-122"/>
                </a:rPr>
                <a:t>D</a:t>
              </a:r>
              <a:r>
                <a:rPr lang="it-IT" sz="1400" b="1" dirty="0"/>
                <a:t>T</a:t>
              </a:r>
            </a:p>
          </p:txBody>
        </p:sp>
        <p:sp>
          <p:nvSpPr>
            <p:cNvPr id="30" name="Rettangolo 30"/>
            <p:cNvSpPr/>
            <p:nvPr/>
          </p:nvSpPr>
          <p:spPr>
            <a:xfrm>
              <a:off x="2024010" y="2171540"/>
              <a:ext cx="813836" cy="1243301"/>
            </a:xfrm>
            <a:prstGeom prst="rect">
              <a:avLst/>
            </a:prstGeom>
            <a:solidFill>
              <a:srgbClr val="0000FF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asellaDiTesto 31"/>
            <p:cNvSpPr txBox="1"/>
            <p:nvPr/>
          </p:nvSpPr>
          <p:spPr>
            <a:xfrm>
              <a:off x="2465052" y="306896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S</a:t>
              </a:r>
              <a:r>
                <a:rPr lang="it-IT" b="1" baseline="-25000" dirty="0" err="1" smtClean="0"/>
                <a:t>g</a:t>
              </a:r>
              <a:endParaRPr lang="en-US" b="1" baseline="-25000" dirty="0"/>
            </a:p>
          </p:txBody>
        </p:sp>
        <p:sp>
          <p:nvSpPr>
            <p:cNvPr id="32" name="CasellaDiTesto 32"/>
            <p:cNvSpPr txBox="1"/>
            <p:nvPr/>
          </p:nvSpPr>
          <p:spPr>
            <a:xfrm>
              <a:off x="1169162" y="219499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00FF"/>
                  </a:solidFill>
                </a:rPr>
                <a:t>p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3" name="CasellaDiTesto 33"/>
            <p:cNvSpPr txBox="1"/>
            <p:nvPr/>
          </p:nvSpPr>
          <p:spPr>
            <a:xfrm>
              <a:off x="2384901" y="220486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0000FF"/>
                  </a:solidFill>
                </a:rPr>
                <a:t>p/n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002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78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Resonant Detectors (work in progress)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CasellaDiTesto 69"/>
          <p:cNvSpPr txBox="1"/>
          <p:nvPr/>
        </p:nvSpPr>
        <p:spPr>
          <a:xfrm>
            <a:off x="196850" y="1484784"/>
            <a:ext cx="397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Book Antiqua"/>
                <a:cs typeface="Book Antiqua"/>
              </a:rPr>
              <a:t>Encapsulated graphene </a:t>
            </a:r>
          </a:p>
          <a:p>
            <a:r>
              <a:rPr lang="en-US" sz="1600" smtClean="0">
                <a:solidFill>
                  <a:srgbClr val="000000"/>
                </a:solidFill>
                <a:latin typeface="Book Antiqua"/>
                <a:cs typeface="Book Antiqua"/>
              </a:rPr>
              <a:t>Large scattering time, High mobility</a:t>
            </a:r>
          </a:p>
        </p:txBody>
      </p:sp>
      <p:grpSp>
        <p:nvGrpSpPr>
          <p:cNvPr id="9" name="Gruppo 3"/>
          <p:cNvGrpSpPr/>
          <p:nvPr/>
        </p:nvGrpSpPr>
        <p:grpSpPr>
          <a:xfrm>
            <a:off x="3613847" y="1371600"/>
            <a:ext cx="5278633" cy="1342745"/>
            <a:chOff x="1932684" y="3212976"/>
            <a:chExt cx="5278633" cy="1342745"/>
          </a:xfrm>
        </p:grpSpPr>
        <p:grpSp>
          <p:nvGrpSpPr>
            <p:cNvPr id="10" name="Gruppo 62"/>
            <p:cNvGrpSpPr/>
            <p:nvPr/>
          </p:nvGrpSpPr>
          <p:grpSpPr>
            <a:xfrm>
              <a:off x="1932684" y="3212976"/>
              <a:ext cx="5278633" cy="1342745"/>
              <a:chOff x="285909" y="347357"/>
              <a:chExt cx="2346059" cy="596775"/>
            </a:xfrm>
          </p:grpSpPr>
          <p:grpSp>
            <p:nvGrpSpPr>
              <p:cNvPr id="17" name="Gruppo 64"/>
              <p:cNvGrpSpPr/>
              <p:nvPr/>
            </p:nvGrpSpPr>
            <p:grpSpPr>
              <a:xfrm>
                <a:off x="285909" y="347357"/>
                <a:ext cx="2346059" cy="596775"/>
                <a:chOff x="285909" y="347357"/>
                <a:chExt cx="2346059" cy="596775"/>
              </a:xfrm>
            </p:grpSpPr>
            <p:pic>
              <p:nvPicPr>
                <p:cNvPr id="19" name="Immagine 6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85909" y="442268"/>
                  <a:ext cx="1181124" cy="458604"/>
                </a:xfrm>
                <a:prstGeom prst="rect">
                  <a:avLst/>
                </a:prstGeom>
              </p:spPr>
            </p:pic>
            <p:pic>
              <p:nvPicPr>
                <p:cNvPr id="20" name="Immagine 6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57004" y="347357"/>
                  <a:ext cx="974964" cy="596775"/>
                </a:xfrm>
                <a:prstGeom prst="rect">
                  <a:avLst/>
                </a:prstGeom>
              </p:spPr>
            </p:pic>
          </p:grpSp>
          <p:sp>
            <p:nvSpPr>
              <p:cNvPr id="18" name="Rettangolo 65"/>
              <p:cNvSpPr/>
              <p:nvPr/>
            </p:nvSpPr>
            <p:spPr>
              <a:xfrm>
                <a:off x="1807917" y="770676"/>
                <a:ext cx="787077" cy="1527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1600" dirty="0" err="1" smtClean="0">
                    <a:solidFill>
                      <a:schemeClr val="tx1"/>
                    </a:solidFill>
                  </a:rPr>
                  <a:t>Exfoliated</a:t>
                </a:r>
                <a:r>
                  <a:rPr lang="it-IT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hBN</a:t>
                </a: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ttangolo 2"/>
            <p:cNvSpPr/>
            <p:nvPr/>
          </p:nvSpPr>
          <p:spPr>
            <a:xfrm>
              <a:off x="2637020" y="3357281"/>
              <a:ext cx="1152128" cy="6953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42"/>
          <p:cNvGrpSpPr/>
          <p:nvPr/>
        </p:nvGrpSpPr>
        <p:grpSpPr>
          <a:xfrm>
            <a:off x="396078" y="2348880"/>
            <a:ext cx="3623504" cy="1434099"/>
            <a:chOff x="4973568" y="2261263"/>
            <a:chExt cx="4096344" cy="1979299"/>
          </a:xfrm>
        </p:grpSpPr>
        <p:sp>
          <p:nvSpPr>
            <p:cNvPr id="22" name="Rettangolo con angoli ritagliati in diagonale 41"/>
            <p:cNvSpPr/>
            <p:nvPr/>
          </p:nvSpPr>
          <p:spPr>
            <a:xfrm>
              <a:off x="4973568" y="3056329"/>
              <a:ext cx="3960440" cy="992801"/>
            </a:xfrm>
            <a:prstGeom prst="snip2Diag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grpSp>
          <p:nvGrpSpPr>
            <p:cNvPr id="23" name="Gruppo 11"/>
            <p:cNvGrpSpPr/>
            <p:nvPr/>
          </p:nvGrpSpPr>
          <p:grpSpPr>
            <a:xfrm>
              <a:off x="5110945" y="3180970"/>
              <a:ext cx="3600400" cy="663385"/>
              <a:chOff x="5076056" y="2780928"/>
              <a:chExt cx="3600400" cy="663385"/>
            </a:xfrm>
          </p:grpSpPr>
          <p:sp>
            <p:nvSpPr>
              <p:cNvPr id="30" name="Stella a 6 punte 9"/>
              <p:cNvSpPr/>
              <p:nvPr/>
            </p:nvSpPr>
            <p:spPr>
              <a:xfrm>
                <a:off x="5076056" y="2780928"/>
                <a:ext cx="692223" cy="663385"/>
              </a:xfrm>
              <a:prstGeom prst="star6">
                <a:avLst>
                  <a:gd name="adj" fmla="val 35760"/>
                  <a:gd name="hf" fmla="val 1154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1" name="Stella a 6 punte 25"/>
              <p:cNvSpPr/>
              <p:nvPr/>
            </p:nvSpPr>
            <p:spPr>
              <a:xfrm>
                <a:off x="6045448" y="2780928"/>
                <a:ext cx="692223" cy="663385"/>
              </a:xfrm>
              <a:prstGeom prst="star6">
                <a:avLst>
                  <a:gd name="adj" fmla="val 35760"/>
                  <a:gd name="hf" fmla="val 1154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2" name="Stella a 6 punte 26"/>
              <p:cNvSpPr/>
              <p:nvPr/>
            </p:nvSpPr>
            <p:spPr>
              <a:xfrm>
                <a:off x="7014840" y="2780928"/>
                <a:ext cx="692223" cy="663385"/>
              </a:xfrm>
              <a:prstGeom prst="star6">
                <a:avLst>
                  <a:gd name="adj" fmla="val 35760"/>
                  <a:gd name="hf" fmla="val 1154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3" name="Stella a 6 punte 27"/>
              <p:cNvSpPr/>
              <p:nvPr/>
            </p:nvSpPr>
            <p:spPr>
              <a:xfrm>
                <a:off x="7984233" y="2780928"/>
                <a:ext cx="692223" cy="663385"/>
              </a:xfrm>
              <a:prstGeom prst="star6">
                <a:avLst>
                  <a:gd name="adj" fmla="val 35760"/>
                  <a:gd name="hf" fmla="val 115470"/>
                </a:avLst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4" name="Pentagono regolare 10"/>
              <p:cNvSpPr/>
              <p:nvPr/>
            </p:nvSpPr>
            <p:spPr>
              <a:xfrm>
                <a:off x="5280981" y="3026881"/>
                <a:ext cx="277169" cy="18466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5" name="Pentagono regolare 30"/>
              <p:cNvSpPr/>
              <p:nvPr/>
            </p:nvSpPr>
            <p:spPr>
              <a:xfrm>
                <a:off x="6252974" y="2996952"/>
                <a:ext cx="277169" cy="18466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6" name="Pentagono regolare 31"/>
              <p:cNvSpPr/>
              <p:nvPr/>
            </p:nvSpPr>
            <p:spPr>
              <a:xfrm>
                <a:off x="7222366" y="2996952"/>
                <a:ext cx="277169" cy="18466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  <p:sp>
            <p:nvSpPr>
              <p:cNvPr id="37" name="Pentagono regolare 32"/>
              <p:cNvSpPr/>
              <p:nvPr/>
            </p:nvSpPr>
            <p:spPr>
              <a:xfrm>
                <a:off x="8191759" y="3026881"/>
                <a:ext cx="277169" cy="184666"/>
              </a:xfrm>
              <a:prstGeom prst="pentagon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24" name="CasellaDiTesto 12"/>
            <p:cNvSpPr txBox="1"/>
            <p:nvPr/>
          </p:nvSpPr>
          <p:spPr>
            <a:xfrm>
              <a:off x="5127365" y="2261263"/>
              <a:ext cx="3637230" cy="892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latin typeface="Book Antiqua"/>
                  <a:cs typeface="Book Antiqua"/>
                </a:rPr>
                <a:t>Cr-seeded  CVD grown </a:t>
              </a:r>
            </a:p>
            <a:p>
              <a:pPr algn="ctr"/>
              <a:r>
                <a:rPr lang="en-US" b="1" smtClean="0">
                  <a:latin typeface="Book Antiqua"/>
                  <a:cs typeface="Book Antiqua"/>
                </a:rPr>
                <a:t>single crystal graphene array</a:t>
              </a:r>
              <a:endParaRPr lang="en-US" b="1">
                <a:latin typeface="Book Antiqua"/>
                <a:cs typeface="Book Antiqua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519158" y="3879496"/>
              <a:ext cx="384821" cy="361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latin typeface="Book Antiqua"/>
                  <a:cs typeface="Book Antiqua"/>
                </a:rPr>
                <a:t>Cr</a:t>
              </a:r>
              <a:endParaRPr lang="en-US" sz="1100">
                <a:latin typeface="Book Antiqua"/>
                <a:cs typeface="Book Antiqua"/>
              </a:endParaRPr>
            </a:p>
          </p:txBody>
        </p:sp>
        <p:sp>
          <p:nvSpPr>
            <p:cNvPr id="26" name="CasellaDiTesto 28"/>
            <p:cNvSpPr txBox="1"/>
            <p:nvPr/>
          </p:nvSpPr>
          <p:spPr>
            <a:xfrm>
              <a:off x="5894508" y="3844888"/>
              <a:ext cx="918056" cy="361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latin typeface="Book Antiqua"/>
                  <a:cs typeface="Book Antiqua"/>
                </a:rPr>
                <a:t>Graphene</a:t>
              </a:r>
              <a:endParaRPr lang="en-US" sz="1100">
                <a:latin typeface="Book Antiqua"/>
                <a:cs typeface="Book Antiqua"/>
              </a:endParaRPr>
            </a:p>
          </p:txBody>
        </p:sp>
        <p:cxnSp>
          <p:nvCxnSpPr>
            <p:cNvPr id="27" name="Connettore 2 36"/>
            <p:cNvCxnSpPr/>
            <p:nvPr/>
          </p:nvCxnSpPr>
          <p:spPr>
            <a:xfrm flipH="1" flipV="1">
              <a:off x="5469421" y="3499948"/>
              <a:ext cx="153551" cy="41743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40"/>
            <p:cNvCxnSpPr/>
            <p:nvPr/>
          </p:nvCxnSpPr>
          <p:spPr>
            <a:xfrm flipV="1">
              <a:off x="6161643" y="3530993"/>
              <a:ext cx="72000" cy="3240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45"/>
            <p:cNvSpPr txBox="1"/>
            <p:nvPr/>
          </p:nvSpPr>
          <p:spPr>
            <a:xfrm>
              <a:off x="8379072" y="3877676"/>
              <a:ext cx="690840" cy="361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mtClean="0">
                  <a:latin typeface="Book Antiqua"/>
                  <a:cs typeface="Book Antiqua"/>
                </a:rPr>
                <a:t>Cu foil</a:t>
              </a:r>
              <a:endParaRPr lang="en-US" sz="1100">
                <a:latin typeface="Book Antiqua"/>
                <a:cs typeface="Book Antiqua"/>
              </a:endParaRPr>
            </a:p>
          </p:txBody>
        </p:sp>
      </p:grpSp>
      <p:grpSp>
        <p:nvGrpSpPr>
          <p:cNvPr id="38" name="Gruppo 3"/>
          <p:cNvGrpSpPr/>
          <p:nvPr/>
        </p:nvGrpSpPr>
        <p:grpSpPr>
          <a:xfrm>
            <a:off x="4647892" y="2828606"/>
            <a:ext cx="3825417" cy="2691438"/>
            <a:chOff x="6564837" y="735605"/>
            <a:chExt cx="5243365" cy="3601329"/>
          </a:xfrm>
        </p:grpSpPr>
        <p:pic>
          <p:nvPicPr>
            <p:cNvPr id="39" name="Immagin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2" t="19999" r="20833" b="16945"/>
            <a:stretch/>
          </p:blipFill>
          <p:spPr>
            <a:xfrm>
              <a:off x="7388486" y="1602955"/>
              <a:ext cx="2998946" cy="273397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40" name="Connettore 2 30"/>
            <p:cNvCxnSpPr/>
            <p:nvPr/>
          </p:nvCxnSpPr>
          <p:spPr>
            <a:xfrm flipH="1">
              <a:off x="7987237" y="1228455"/>
              <a:ext cx="39908" cy="13871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31"/>
            <p:cNvCxnSpPr/>
            <p:nvPr/>
          </p:nvCxnSpPr>
          <p:spPr>
            <a:xfrm flipH="1">
              <a:off x="8930664" y="1251841"/>
              <a:ext cx="2106342" cy="17652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32"/>
            <p:cNvSpPr txBox="1"/>
            <p:nvPr/>
          </p:nvSpPr>
          <p:spPr>
            <a:xfrm>
              <a:off x="6564837" y="798034"/>
              <a:ext cx="2803577" cy="49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Graphene on hBN 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43" name="CasellaDiTesto 33"/>
            <p:cNvSpPr txBox="1"/>
            <p:nvPr/>
          </p:nvSpPr>
          <p:spPr>
            <a:xfrm>
              <a:off x="10307088" y="735605"/>
              <a:ext cx="1501114" cy="494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Top hBN 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44" name="CasellaDiTesto 37"/>
            <p:cNvSpPr txBox="1"/>
            <p:nvPr/>
          </p:nvSpPr>
          <p:spPr>
            <a:xfrm>
              <a:off x="9209972" y="1651825"/>
              <a:ext cx="690629" cy="78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Book Antiqua"/>
                  <a:cs typeface="Book Antiqua"/>
                </a:rPr>
                <a:t>G</a:t>
              </a:r>
              <a:endParaRPr lang="en-US" sz="3200">
                <a:latin typeface="Book Antiqua"/>
                <a:cs typeface="Book Antiqua"/>
              </a:endParaRPr>
            </a:p>
          </p:txBody>
        </p:sp>
        <p:sp>
          <p:nvSpPr>
            <p:cNvPr id="45" name="CasellaDiTesto 38"/>
            <p:cNvSpPr txBox="1"/>
            <p:nvPr/>
          </p:nvSpPr>
          <p:spPr>
            <a:xfrm>
              <a:off x="8476000" y="3303585"/>
              <a:ext cx="218202" cy="78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Book Antiqua"/>
                  <a:cs typeface="Book Antiqua"/>
                </a:rPr>
                <a:t>S</a:t>
              </a:r>
              <a:endParaRPr lang="en-US" sz="3200">
                <a:latin typeface="Book Antiqua"/>
                <a:cs typeface="Book Antiqua"/>
              </a:endParaRPr>
            </a:p>
          </p:txBody>
        </p:sp>
        <p:sp>
          <p:nvSpPr>
            <p:cNvPr id="46" name="CasellaDiTesto 39"/>
            <p:cNvSpPr txBox="1"/>
            <p:nvPr/>
          </p:nvSpPr>
          <p:spPr>
            <a:xfrm>
              <a:off x="7388486" y="3166183"/>
              <a:ext cx="688432" cy="78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Book Antiqua"/>
                  <a:cs typeface="Book Antiqua"/>
                </a:rPr>
                <a:t>D</a:t>
              </a:r>
              <a:endParaRPr lang="en-US" sz="3200">
                <a:latin typeface="Book Antiqua"/>
                <a:cs typeface="Book Antiqua"/>
              </a:endParaRPr>
            </a:p>
          </p:txBody>
        </p:sp>
      </p:grpSp>
      <p:sp>
        <p:nvSpPr>
          <p:cNvPr id="47" name="CasellaDiTesto 11"/>
          <p:cNvSpPr txBox="1"/>
          <p:nvPr/>
        </p:nvSpPr>
        <p:spPr>
          <a:xfrm>
            <a:off x="569540" y="3975359"/>
            <a:ext cx="19038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smtClean="0">
                <a:latin typeface="Book Antiqua"/>
                <a:cs typeface="Book Antiqua"/>
              </a:rPr>
              <a:t>45 nm-thick hBN flake</a:t>
            </a:r>
            <a:endParaRPr lang="en-US" sz="1350">
              <a:latin typeface="Book Antiqua"/>
              <a:cs typeface="Book Antiqua"/>
            </a:endParaRPr>
          </a:p>
        </p:txBody>
      </p:sp>
      <p:grpSp>
        <p:nvGrpSpPr>
          <p:cNvPr id="61" name="Gruppo 30"/>
          <p:cNvGrpSpPr/>
          <p:nvPr/>
        </p:nvGrpSpPr>
        <p:grpSpPr>
          <a:xfrm>
            <a:off x="195958" y="4260691"/>
            <a:ext cx="1524571" cy="1610133"/>
            <a:chOff x="239799" y="1347190"/>
            <a:chExt cx="4178933" cy="4366054"/>
          </a:xfrm>
        </p:grpSpPr>
        <p:pic>
          <p:nvPicPr>
            <p:cNvPr id="62" name="Immagin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1" t="28822" r="39285" b="34333"/>
            <a:stretch/>
          </p:blipFill>
          <p:spPr>
            <a:xfrm>
              <a:off x="399916" y="1533478"/>
              <a:ext cx="4018816" cy="394892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3" name="CasellaDiTesto 32"/>
            <p:cNvSpPr txBox="1"/>
            <p:nvPr/>
          </p:nvSpPr>
          <p:spPr>
            <a:xfrm>
              <a:off x="239799" y="2673884"/>
              <a:ext cx="1162383" cy="1251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Book Antiqua"/>
                  <a:cs typeface="Book Antiqua"/>
                </a:rPr>
                <a:t>G</a:t>
              </a:r>
              <a:endParaRPr lang="en-US" sz="2400">
                <a:latin typeface="Book Antiqua"/>
                <a:cs typeface="Book Antiqua"/>
              </a:endParaRPr>
            </a:p>
          </p:txBody>
        </p:sp>
        <p:sp>
          <p:nvSpPr>
            <p:cNvPr id="64" name="CasellaDiTesto 34"/>
            <p:cNvSpPr txBox="1"/>
            <p:nvPr/>
          </p:nvSpPr>
          <p:spPr>
            <a:xfrm>
              <a:off x="875535" y="4461388"/>
              <a:ext cx="886978" cy="125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  <a:latin typeface="Book Antiqua"/>
                  <a:cs typeface="Book Antiqua"/>
                </a:rPr>
                <a:t>D</a:t>
              </a:r>
              <a:endParaRPr lang="en-US" sz="240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cxnSp>
          <p:nvCxnSpPr>
            <p:cNvPr id="65" name="Connettore 2 35"/>
            <p:cNvCxnSpPr/>
            <p:nvPr/>
          </p:nvCxnSpPr>
          <p:spPr>
            <a:xfrm flipH="1">
              <a:off x="2046176" y="2472370"/>
              <a:ext cx="92435" cy="56058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sellaDiTesto 36"/>
            <p:cNvSpPr txBox="1"/>
            <p:nvPr/>
          </p:nvSpPr>
          <p:spPr>
            <a:xfrm>
              <a:off x="1773770" y="1603502"/>
              <a:ext cx="2312719" cy="100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smtClean="0">
                  <a:solidFill>
                    <a:schemeClr val="bg1"/>
                  </a:solidFill>
                  <a:latin typeface="Book Antiqua"/>
                  <a:cs typeface="Book Antiqua"/>
                </a:rPr>
                <a:t>hBN </a:t>
              </a:r>
            </a:p>
            <a:p>
              <a:r>
                <a:rPr lang="en-US" sz="900" b="1" smtClean="0">
                  <a:solidFill>
                    <a:schemeClr val="bg1"/>
                  </a:solidFill>
                  <a:latin typeface="Book Antiqua"/>
                  <a:cs typeface="Book Antiqua"/>
                </a:rPr>
                <a:t>flake</a:t>
              </a:r>
              <a:endParaRPr lang="en-US" sz="900" b="1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cxnSp>
          <p:nvCxnSpPr>
            <p:cNvPr id="67" name="Connettore 2 37"/>
            <p:cNvCxnSpPr/>
            <p:nvPr/>
          </p:nvCxnSpPr>
          <p:spPr>
            <a:xfrm flipH="1">
              <a:off x="2499885" y="2286082"/>
              <a:ext cx="556910" cy="154942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38"/>
            <p:cNvSpPr txBox="1"/>
            <p:nvPr/>
          </p:nvSpPr>
          <p:spPr>
            <a:xfrm>
              <a:off x="2174041" y="1347190"/>
              <a:ext cx="1982948" cy="1001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smtClean="0">
                  <a:solidFill>
                    <a:schemeClr val="bg1"/>
                  </a:solidFill>
                  <a:latin typeface="Book Antiqua"/>
                  <a:cs typeface="Book Antiqua"/>
                </a:rPr>
                <a:t>Graphene </a:t>
              </a:r>
            </a:p>
            <a:p>
              <a:pPr algn="ctr"/>
              <a:r>
                <a:rPr lang="en-US" sz="900" b="1" smtClean="0">
                  <a:solidFill>
                    <a:schemeClr val="bg1"/>
                  </a:solidFill>
                  <a:latin typeface="Book Antiqua"/>
                  <a:cs typeface="Book Antiqua"/>
                </a:rPr>
                <a:t>flake</a:t>
              </a:r>
              <a:endParaRPr lang="en-US" sz="900" b="1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</p:grpSp>
      <p:sp>
        <p:nvSpPr>
          <p:cNvPr id="69" name="CasellaDiTesto 39"/>
          <p:cNvSpPr txBox="1"/>
          <p:nvPr/>
        </p:nvSpPr>
        <p:spPr>
          <a:xfrm>
            <a:off x="136500" y="5823644"/>
            <a:ext cx="17340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15 nm-</a:t>
            </a:r>
            <a:r>
              <a:rPr lang="it-IT" sz="1350" dirty="0" err="1"/>
              <a:t>thick</a:t>
            </a:r>
            <a:r>
              <a:rPr lang="it-IT" sz="1350" dirty="0"/>
              <a:t> </a:t>
            </a:r>
            <a:r>
              <a:rPr lang="it-IT" sz="1350" dirty="0" err="1"/>
              <a:t>hBN</a:t>
            </a:r>
            <a:r>
              <a:rPr lang="it-IT" sz="1350" dirty="0"/>
              <a:t> </a:t>
            </a:r>
            <a:r>
              <a:rPr lang="it-IT" sz="1350" dirty="0" err="1"/>
              <a:t>flake</a:t>
            </a:r>
            <a:endParaRPr lang="it-IT" sz="1350" dirty="0"/>
          </a:p>
        </p:txBody>
      </p:sp>
      <p:grpSp>
        <p:nvGrpSpPr>
          <p:cNvPr id="70" name="Gruppo 40"/>
          <p:cNvGrpSpPr/>
          <p:nvPr/>
        </p:nvGrpSpPr>
        <p:grpSpPr>
          <a:xfrm>
            <a:off x="2042195" y="3933056"/>
            <a:ext cx="2605697" cy="2104471"/>
            <a:chOff x="2266618" y="4171147"/>
            <a:chExt cx="3292754" cy="2372733"/>
          </a:xfrm>
        </p:grpSpPr>
        <p:pic>
          <p:nvPicPr>
            <p:cNvPr id="71" name="Immagin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618" y="4171147"/>
              <a:ext cx="3292754" cy="2372733"/>
            </a:xfrm>
            <a:prstGeom prst="rect">
              <a:avLst/>
            </a:prstGeom>
          </p:spPr>
        </p:pic>
        <p:sp>
          <p:nvSpPr>
            <p:cNvPr id="72" name="CasellaDiTesto 42"/>
            <p:cNvSpPr txBox="1"/>
            <p:nvPr/>
          </p:nvSpPr>
          <p:spPr>
            <a:xfrm>
              <a:off x="2713734" y="4358421"/>
              <a:ext cx="1191692" cy="3123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V</a:t>
              </a:r>
              <a:r>
                <a:rPr lang="en-US" sz="1200" baseline="-25000" smtClean="0">
                  <a:latin typeface="Book Antiqua"/>
                  <a:cs typeface="Book Antiqua"/>
                </a:rPr>
                <a:t>sd</a:t>
              </a:r>
              <a:r>
                <a:rPr lang="en-US" sz="1200" smtClean="0">
                  <a:latin typeface="Book Antiqua"/>
                  <a:cs typeface="Book Antiqua"/>
                </a:rPr>
                <a:t> = 1 mV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73" name="CasellaDiTesto 43"/>
            <p:cNvSpPr txBox="1"/>
            <p:nvPr/>
          </p:nvSpPr>
          <p:spPr>
            <a:xfrm>
              <a:off x="3651584" y="5351012"/>
              <a:ext cx="1425539" cy="7287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smtClean="0">
                  <a:latin typeface="Book Antiqua"/>
                  <a:cs typeface="Book Antiqua"/>
                </a:rPr>
                <a:t>m = 33000 cm</a:t>
              </a:r>
              <a:r>
                <a:rPr lang="en-US" sz="900" baseline="30000" smtClean="0">
                  <a:latin typeface="Book Antiqua"/>
                  <a:cs typeface="Book Antiqua"/>
                </a:rPr>
                <a:t>2</a:t>
              </a:r>
              <a:r>
                <a:rPr lang="en-US" sz="900" smtClean="0">
                  <a:latin typeface="Book Antiqua"/>
                  <a:cs typeface="Book Antiqua"/>
                </a:rPr>
                <a:t>/Vs</a:t>
              </a:r>
            </a:p>
            <a:p>
              <a:r>
                <a:rPr lang="en-US" sz="900" smtClean="0">
                  <a:latin typeface="Book Antiqua"/>
                  <a:cs typeface="Book Antiqua"/>
                </a:rPr>
                <a:t>n</a:t>
              </a:r>
              <a:r>
                <a:rPr lang="en-US" sz="900" baseline="-25000" smtClean="0">
                  <a:latin typeface="Book Antiqua"/>
                  <a:cs typeface="Book Antiqua"/>
                </a:rPr>
                <a:t>0</a:t>
              </a:r>
              <a:r>
                <a:rPr lang="en-US" sz="900" smtClean="0">
                  <a:latin typeface="Book Antiqua"/>
                  <a:cs typeface="Book Antiqua"/>
                </a:rPr>
                <a:t> = 5.7</a:t>
              </a:r>
              <a:r>
                <a:rPr lang="en-US" sz="900" smtClean="0">
                  <a:latin typeface="Book Antiqua"/>
                  <a:cs typeface="Book Antiqua"/>
                  <a:sym typeface="Symbol" panose="05050102010706020507" pitchFamily="18" charset="2"/>
                </a:rPr>
                <a:t></a:t>
              </a:r>
              <a:r>
                <a:rPr lang="en-US" sz="900" smtClean="0">
                  <a:latin typeface="Book Antiqua"/>
                  <a:cs typeface="Book Antiqua"/>
                </a:rPr>
                <a:t>10</a:t>
              </a:r>
              <a:r>
                <a:rPr lang="en-US" sz="900" baseline="30000" smtClean="0">
                  <a:latin typeface="Book Antiqua"/>
                  <a:cs typeface="Book Antiqua"/>
                </a:rPr>
                <a:t>12</a:t>
              </a:r>
              <a:r>
                <a:rPr lang="en-US" sz="900" smtClean="0">
                  <a:latin typeface="Book Antiqua"/>
                  <a:cs typeface="Book Antiqua"/>
                </a:rPr>
                <a:t> cm</a:t>
              </a:r>
              <a:r>
                <a:rPr lang="en-US" sz="900" baseline="30000" smtClean="0">
                  <a:latin typeface="Book Antiqua"/>
                  <a:cs typeface="Book Antiqua"/>
                </a:rPr>
                <a:t>-2</a:t>
              </a:r>
            </a:p>
            <a:p>
              <a:r>
                <a:rPr lang="en-US" sz="900" smtClean="0">
                  <a:latin typeface="Book Antiqua"/>
                  <a:cs typeface="Book Antiqua"/>
                </a:rPr>
                <a:t>R</a:t>
              </a:r>
              <a:r>
                <a:rPr lang="en-US" sz="900" baseline="-25000" smtClean="0">
                  <a:latin typeface="Book Antiqua"/>
                  <a:cs typeface="Book Antiqua"/>
                </a:rPr>
                <a:t>c</a:t>
              </a:r>
              <a:r>
                <a:rPr lang="en-US" sz="900" smtClean="0">
                  <a:latin typeface="Book Antiqua"/>
                  <a:cs typeface="Book Antiqua"/>
                </a:rPr>
                <a:t> = 95 W</a:t>
              </a:r>
            </a:p>
            <a:p>
              <a:r>
                <a:rPr lang="en-US" sz="900" smtClean="0">
                  <a:latin typeface="Book Antiqua"/>
                  <a:cs typeface="Book Antiqua"/>
                </a:rPr>
                <a:t>V</a:t>
              </a:r>
              <a:r>
                <a:rPr lang="en-US" sz="900" baseline="-25000" smtClean="0">
                  <a:latin typeface="Book Antiqua"/>
                  <a:cs typeface="Book Antiqua"/>
                </a:rPr>
                <a:t>d</a:t>
              </a:r>
              <a:r>
                <a:rPr lang="en-US" sz="900" smtClean="0">
                  <a:latin typeface="Book Antiqua"/>
                  <a:cs typeface="Book Antiqua"/>
                </a:rPr>
                <a:t> = 3.7 V</a:t>
              </a:r>
              <a:endParaRPr lang="en-US" sz="900">
                <a:latin typeface="Book Antiqua"/>
                <a:cs typeface="Book Antiqua"/>
              </a:endParaRPr>
            </a:p>
          </p:txBody>
        </p:sp>
        <p:sp>
          <p:nvSpPr>
            <p:cNvPr id="74" name="Rettangolo 44"/>
            <p:cNvSpPr/>
            <p:nvPr/>
          </p:nvSpPr>
          <p:spPr>
            <a:xfrm>
              <a:off x="4597878" y="4940073"/>
              <a:ext cx="91015" cy="498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Book Antiqua"/>
                <a:cs typeface="Book Antiqua"/>
              </a:endParaRPr>
            </a:p>
          </p:txBody>
        </p:sp>
        <p:sp>
          <p:nvSpPr>
            <p:cNvPr id="75" name="Rettangolo 45"/>
            <p:cNvSpPr/>
            <p:nvPr/>
          </p:nvSpPr>
          <p:spPr>
            <a:xfrm>
              <a:off x="4598119" y="4363061"/>
              <a:ext cx="77393" cy="2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Book Antiqua"/>
                <a:cs typeface="Book Antiqua"/>
              </a:endParaRPr>
            </a:p>
          </p:txBody>
        </p:sp>
        <p:sp>
          <p:nvSpPr>
            <p:cNvPr id="76" name="Rettangolo 46"/>
            <p:cNvSpPr/>
            <p:nvPr/>
          </p:nvSpPr>
          <p:spPr>
            <a:xfrm>
              <a:off x="3592963" y="5472523"/>
              <a:ext cx="58620" cy="670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Book Antiqua"/>
                <a:cs typeface="Book Antiqua"/>
              </a:endParaRPr>
            </a:p>
          </p:txBody>
        </p:sp>
      </p:grpSp>
      <p:sp>
        <p:nvSpPr>
          <p:cNvPr id="81" name="CasellaDiTesto 47"/>
          <p:cNvSpPr txBox="1"/>
          <p:nvPr/>
        </p:nvSpPr>
        <p:spPr>
          <a:xfrm>
            <a:off x="1331640" y="5271591"/>
            <a:ext cx="36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Book Antiqua"/>
                <a:cs typeface="Book Antiqua"/>
              </a:rPr>
              <a:t>S</a:t>
            </a:r>
            <a:endParaRPr lang="en-US" sz="2400">
              <a:latin typeface="Book Antiqua"/>
              <a:cs typeface="Book Antiqu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002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9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Van Der Waals Heterostructures: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the Flat Land</a:t>
            </a:r>
            <a:endParaRPr lang="en-US" altLang="it-IT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60" name="Picture 2" descr="Risultati immagini per van der waals heterostruc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92" y="807881"/>
            <a:ext cx="3691613" cy="28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asellaDiTesto 2"/>
          <p:cNvSpPr txBox="1"/>
          <p:nvPr/>
        </p:nvSpPr>
        <p:spPr>
          <a:xfrm>
            <a:off x="890670" y="1382018"/>
            <a:ext cx="47879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Improved material properties by </a:t>
            </a:r>
          </a:p>
          <a:p>
            <a:r>
              <a:rPr lang="en-US" smtClean="0">
                <a:latin typeface="Book Antiqua"/>
                <a:cs typeface="Book Antiqua"/>
              </a:rPr>
              <a:t>creating the </a:t>
            </a:r>
            <a:r>
              <a:rPr lang="en-US" b="1" smtClean="0">
                <a:solidFill>
                  <a:srgbClr val="7030A0"/>
                </a:solidFill>
                <a:latin typeface="Book Antiqua"/>
                <a:cs typeface="Book Antiqua"/>
              </a:rPr>
              <a:t>«ideal»</a:t>
            </a:r>
            <a:r>
              <a:rPr lang="en-US" smtClean="0">
                <a:latin typeface="Book Antiqua"/>
                <a:cs typeface="Book Antiqua"/>
              </a:rPr>
              <a:t> environment</a:t>
            </a:r>
          </a:p>
          <a:p>
            <a:endParaRPr lang="en-US" smtClean="0">
              <a:latin typeface="Book Antiqua"/>
              <a:cs typeface="Book Antiqua"/>
            </a:endParaRPr>
          </a:p>
          <a:p>
            <a:r>
              <a:rPr lang="en-US" b="1" smtClean="0">
                <a:solidFill>
                  <a:schemeClr val="accent4">
                    <a:lumMod val="75000"/>
                  </a:schemeClr>
                </a:solidFill>
                <a:latin typeface="Book Antiqua"/>
                <a:cs typeface="Book Antiqua"/>
              </a:rPr>
              <a:t>BORON NITRIDE</a:t>
            </a:r>
            <a:r>
              <a:rPr lang="en-US" smtClean="0">
                <a:latin typeface="Book Antiqua"/>
                <a:cs typeface="Book Antiqua"/>
              </a:rPr>
              <a:t> is a promising candidate: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Book Antiqua"/>
                <a:cs typeface="Book Antiqua"/>
              </a:rPr>
              <a:t>Impervious to water and oxygen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Book Antiqua"/>
                <a:cs typeface="Book Antiqua"/>
              </a:rPr>
              <a:t>High k dielectric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Book Antiqua"/>
                <a:cs typeface="Book Antiqua"/>
              </a:rPr>
              <a:t>No dangling Bonds</a:t>
            </a:r>
            <a:endParaRPr lang="en-US">
              <a:latin typeface="Book Antiqua"/>
              <a:cs typeface="Book Antiqua"/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66" y="3212976"/>
            <a:ext cx="2988343" cy="250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CasellaDiTesto 7"/>
          <p:cNvSpPr txBox="1"/>
          <p:nvPr/>
        </p:nvSpPr>
        <p:spPr>
          <a:xfrm>
            <a:off x="1475656" y="3573016"/>
            <a:ext cx="32661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Examples: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b="1" dirty="0" err="1">
                <a:latin typeface="Book Antiqua"/>
                <a:cs typeface="Book Antiqua"/>
              </a:rPr>
              <a:t>hBN</a:t>
            </a:r>
            <a:r>
              <a:rPr lang="en-US" b="1" dirty="0">
                <a:latin typeface="Book Antiqua"/>
                <a:cs typeface="Book Antiqua"/>
              </a:rPr>
              <a:t>/</a:t>
            </a:r>
            <a:r>
              <a:rPr lang="en-US" b="1" dirty="0" err="1">
                <a:latin typeface="Book Antiqua"/>
                <a:cs typeface="Book Antiqua"/>
              </a:rPr>
              <a:t>Graphene</a:t>
            </a:r>
            <a:r>
              <a:rPr lang="en-US" b="1" dirty="0">
                <a:latin typeface="Book Antiqua"/>
                <a:cs typeface="Book Antiqua"/>
              </a:rPr>
              <a:t>/</a:t>
            </a:r>
            <a:r>
              <a:rPr lang="en-US" b="1" dirty="0" err="1">
                <a:latin typeface="Book Antiqua"/>
                <a:cs typeface="Book Antiqua"/>
              </a:rPr>
              <a:t>hBN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samples</a:t>
            </a:r>
            <a:endParaRPr lang="en-US" baseline="30000" dirty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b="1" dirty="0" err="1">
                <a:latin typeface="Book Antiqua"/>
                <a:cs typeface="Book Antiqua"/>
              </a:rPr>
              <a:t>hBN</a:t>
            </a:r>
            <a:r>
              <a:rPr lang="en-US" b="1" dirty="0">
                <a:latin typeface="Book Antiqua"/>
                <a:cs typeface="Book Antiqua"/>
              </a:rPr>
              <a:t>/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Book Antiqua"/>
                <a:cs typeface="Book Antiqua"/>
              </a:rPr>
              <a:t>BP</a:t>
            </a:r>
            <a:r>
              <a:rPr lang="en-US" b="1" dirty="0">
                <a:latin typeface="Book Antiqua"/>
                <a:cs typeface="Book Antiqua"/>
              </a:rPr>
              <a:t>/</a:t>
            </a:r>
            <a:r>
              <a:rPr lang="en-US" b="1" dirty="0" err="1">
                <a:latin typeface="Book Antiqua"/>
                <a:cs typeface="Book Antiqua"/>
              </a:rPr>
              <a:t>hBN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err="1" smtClean="0">
                <a:latin typeface="Book Antiqua"/>
                <a:cs typeface="Book Antiqua"/>
              </a:rPr>
              <a:t>Heterostructure</a:t>
            </a:r>
            <a:endParaRPr lang="en-US" baseline="30000" dirty="0">
              <a:latin typeface="Book Antiqua"/>
              <a:cs typeface="Book Antiqua"/>
            </a:endParaRPr>
          </a:p>
          <a:p>
            <a:endParaRPr lang="en-US" baseline="30000" dirty="0">
              <a:latin typeface="Book Antiqua"/>
              <a:cs typeface="Book Antiqua"/>
            </a:endParaRPr>
          </a:p>
          <a:p>
            <a:pPr algn="ctr"/>
            <a:r>
              <a:rPr lang="en-US" dirty="0">
                <a:latin typeface="Book Antiqua"/>
                <a:cs typeface="Book Antiqua"/>
              </a:rPr>
              <a:t>High Mobility</a:t>
            </a:r>
          </a:p>
          <a:p>
            <a:pPr algn="ctr"/>
            <a:r>
              <a:rPr lang="en-US" dirty="0">
                <a:latin typeface="Book Antiqua"/>
                <a:cs typeface="Book Antiqua"/>
              </a:rPr>
              <a:t>High </a:t>
            </a:r>
            <a:r>
              <a:rPr lang="en-US" dirty="0" smtClean="0">
                <a:latin typeface="Book Antiqua"/>
                <a:cs typeface="Book Antiqua"/>
              </a:rPr>
              <a:t>Stability</a:t>
            </a:r>
          </a:p>
          <a:p>
            <a:pPr algn="ctr"/>
            <a:r>
              <a:rPr lang="en-US" sz="1600" dirty="0">
                <a:latin typeface="Book Antiqua"/>
                <a:cs typeface="Book Antiqua"/>
              </a:rPr>
              <a:t>[</a:t>
            </a:r>
            <a:r>
              <a:rPr lang="en-US" sz="1600" dirty="0" err="1" smtClean="0">
                <a:latin typeface="Book Antiqua"/>
                <a:cs typeface="Book Antiqua"/>
              </a:rPr>
              <a:t>L.Viti</a:t>
            </a:r>
            <a:r>
              <a:rPr lang="en-US" sz="1600" dirty="0" smtClean="0">
                <a:latin typeface="Book Antiqua"/>
                <a:cs typeface="Book Antiqua"/>
              </a:rPr>
              <a:t>, Adv. Mater. 2016]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4725144"/>
            <a:ext cx="237626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µ &gt; 10</a:t>
            </a:r>
            <a:r>
              <a:rPr lang="en-US" baseline="30000" dirty="0" smtClean="0"/>
              <a:t>5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19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8347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Immagine 8" descr="barra_picco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asellaDiTesto 12"/>
          <p:cNvSpPr txBox="1">
            <a:spLocks noChangeArrowheads="1"/>
          </p:cNvSpPr>
          <p:nvPr/>
        </p:nvSpPr>
        <p:spPr bwMode="auto">
          <a:xfrm>
            <a:off x="838200" y="309563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The THz Gap</a:t>
            </a:r>
            <a:endParaRPr lang="en-US" altLang="it-IT" sz="4400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4101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276350"/>
            <a:ext cx="52768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/>
          <p:cNvCxnSpPr>
            <a:cxnSpLocks/>
          </p:cNvCxnSpPr>
          <p:nvPr/>
        </p:nvCxnSpPr>
        <p:spPr>
          <a:xfrm flipV="1">
            <a:off x="1463675" y="2430463"/>
            <a:ext cx="492125" cy="26828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CasellaDiTesto 10"/>
          <p:cNvSpPr txBox="1">
            <a:spLocks noChangeArrowheads="1"/>
          </p:cNvSpPr>
          <p:nvPr/>
        </p:nvSpPr>
        <p:spPr bwMode="auto">
          <a:xfrm>
            <a:off x="95250" y="2754313"/>
            <a:ext cx="176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400">
                <a:latin typeface="Book Antiqua"/>
                <a:cs typeface="Book Antiqua"/>
              </a:rPr>
              <a:t>Limited by parasitic </a:t>
            </a:r>
          </a:p>
          <a:p>
            <a:pPr algn="ctr"/>
            <a:r>
              <a:rPr lang="en-US" altLang="it-IT" sz="1400">
                <a:latin typeface="Book Antiqua"/>
                <a:cs typeface="Book Antiqua"/>
              </a:rPr>
              <a:t>RC time constant</a:t>
            </a:r>
          </a:p>
        </p:txBody>
      </p:sp>
      <p:sp>
        <p:nvSpPr>
          <p:cNvPr id="4104" name="CasellaDiTesto 11"/>
          <p:cNvSpPr txBox="1">
            <a:spLocks noChangeArrowheads="1"/>
          </p:cNvSpPr>
          <p:nvPr/>
        </p:nvSpPr>
        <p:spPr bwMode="auto">
          <a:xfrm>
            <a:off x="7004050" y="2809875"/>
            <a:ext cx="213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1200">
                <a:latin typeface="Book Antiqua"/>
                <a:cs typeface="Book Antiqua"/>
              </a:rPr>
              <a:t>Limited by band-gap and thermal Energy</a:t>
            </a:r>
          </a:p>
          <a:p>
            <a:pPr algn="ctr"/>
            <a:r>
              <a:rPr lang="en-US" altLang="it-IT" sz="1200">
                <a:latin typeface="Book Antiqua"/>
                <a:cs typeface="Book Antiqua"/>
              </a:rPr>
              <a:t>(1 THz = 4 meV)</a:t>
            </a:r>
          </a:p>
        </p:txBody>
      </p:sp>
      <p:cxnSp>
        <p:nvCxnSpPr>
          <p:cNvPr id="13" name="Connettore 2 12"/>
          <p:cNvCxnSpPr>
            <a:cxnSpLocks/>
          </p:cNvCxnSpPr>
          <p:nvPr/>
        </p:nvCxnSpPr>
        <p:spPr>
          <a:xfrm flipH="1" flipV="1">
            <a:off x="7308850" y="2330450"/>
            <a:ext cx="358775" cy="21431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4265404"/>
            <a:ext cx="4462313" cy="216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CasellaDiTesto 4"/>
          <p:cNvSpPr txBox="1">
            <a:spLocks noChangeArrowheads="1"/>
          </p:cNvSpPr>
          <p:nvPr/>
        </p:nvSpPr>
        <p:spPr bwMode="auto">
          <a:xfrm>
            <a:off x="5626968" y="4954061"/>
            <a:ext cx="1888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>
                <a:latin typeface="Book Antiqua"/>
                <a:cs typeface="Book Antiqua"/>
              </a:rPr>
              <a:t>THz </a:t>
            </a:r>
            <a:r>
              <a:rPr lang="en-US" altLang="it-IT" smtClean="0">
                <a:latin typeface="Book Antiqua"/>
                <a:cs typeface="Book Antiqua"/>
              </a:rPr>
              <a:t>Sources</a:t>
            </a:r>
          </a:p>
          <a:p>
            <a:r>
              <a:rPr lang="en-US" altLang="it-IT" smtClean="0">
                <a:latin typeface="Book Antiqua"/>
                <a:cs typeface="Book Antiqua"/>
              </a:rPr>
              <a:t>Output Power</a:t>
            </a:r>
            <a:endParaRPr lang="en-US" altLang="it-IT">
              <a:latin typeface="Book Antiqua"/>
              <a:cs typeface="Book Antiqua"/>
            </a:endParaRPr>
          </a:p>
        </p:txBody>
      </p:sp>
      <p:sp>
        <p:nvSpPr>
          <p:cNvPr id="410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4109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4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THz Detection in nanostructures: Nanowire-FETs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37735"/>
            <a:ext cx="19208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3337960"/>
            <a:ext cx="251936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300" i="1" dirty="0" err="1" smtClean="0">
                <a:latin typeface="Book Antiqua"/>
                <a:cs typeface="Book Antiqua"/>
              </a:rPr>
              <a:t>Viti</a:t>
            </a:r>
            <a:r>
              <a:rPr lang="en-US" altLang="en-US" sz="1300" i="1" dirty="0" smtClean="0">
                <a:latin typeface="Book Antiqua"/>
                <a:cs typeface="Book Antiqua"/>
              </a:rPr>
              <a:t> et al., </a:t>
            </a:r>
            <a:r>
              <a:rPr lang="en-US" altLang="en-US" sz="1300" i="1" dirty="0" err="1" smtClean="0">
                <a:latin typeface="Book Antiqua"/>
                <a:cs typeface="Book Antiqua"/>
              </a:rPr>
              <a:t>Nanoscale</a:t>
            </a:r>
            <a:r>
              <a:rPr lang="en-US" altLang="en-US" sz="1300" i="1" dirty="0" smtClean="0">
                <a:latin typeface="Book Antiqua"/>
                <a:cs typeface="Book Antiqua"/>
              </a:rPr>
              <a:t> Research Letters </a:t>
            </a:r>
            <a:r>
              <a:rPr lang="en-US" altLang="en-US" sz="1300" b="1" i="1" dirty="0" smtClean="0">
                <a:latin typeface="Book Antiqua"/>
                <a:cs typeface="Book Antiqua"/>
              </a:rPr>
              <a:t>7</a:t>
            </a:r>
            <a:r>
              <a:rPr lang="en-US" altLang="en-US" sz="1300" i="1" dirty="0" smtClean="0">
                <a:latin typeface="Book Antiqua"/>
                <a:cs typeface="Book Antiqua"/>
              </a:rPr>
              <a:t>, 159 (2012)</a:t>
            </a:r>
            <a:endParaRPr lang="en-US" altLang="en-US" sz="1300" i="1" dirty="0">
              <a:latin typeface="Book Antiqua"/>
              <a:cs typeface="Book Antiqua"/>
            </a:endParaRPr>
          </a:p>
        </p:txBody>
      </p:sp>
      <p:grpSp>
        <p:nvGrpSpPr>
          <p:cNvPr id="18" name="Gruppo 20"/>
          <p:cNvGrpSpPr/>
          <p:nvPr/>
        </p:nvGrpSpPr>
        <p:grpSpPr>
          <a:xfrm>
            <a:off x="2141085" y="1778893"/>
            <a:ext cx="2430915" cy="1765300"/>
            <a:chOff x="6300788" y="1223963"/>
            <a:chExt cx="2430915" cy="176530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1223963"/>
              <a:ext cx="1979612" cy="150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6429307" y="2700338"/>
              <a:ext cx="2302396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1300" i="1" dirty="0" err="1" smtClean="0">
                  <a:latin typeface="Book Antiqua"/>
                  <a:cs typeface="Book Antiqua"/>
                </a:rPr>
                <a:t>Vitiello</a:t>
              </a:r>
              <a:r>
                <a:rPr lang="en-US" altLang="en-US" sz="1300" i="1" dirty="0" smtClean="0">
                  <a:latin typeface="Book Antiqua"/>
                  <a:cs typeface="Book Antiqua"/>
                </a:rPr>
                <a:t> et al., Nano Letters </a:t>
              </a:r>
              <a:r>
                <a:rPr lang="en-US" altLang="en-US" sz="1300" b="1" i="1" dirty="0" smtClean="0">
                  <a:latin typeface="Book Antiqua"/>
                  <a:cs typeface="Book Antiqua"/>
                </a:rPr>
                <a:t>12</a:t>
              </a:r>
              <a:r>
                <a:rPr lang="en-US" altLang="en-US" sz="1300" i="1" dirty="0" smtClean="0">
                  <a:latin typeface="Book Antiqua"/>
                  <a:cs typeface="Book Antiqua"/>
                </a:rPr>
                <a:t>, 96 (2012)</a:t>
              </a:r>
              <a:endParaRPr lang="en-US" altLang="en-US" sz="1300" i="1" dirty="0">
                <a:latin typeface="Book Antiqua"/>
                <a:cs typeface="Book Antiqua"/>
              </a:endParaRPr>
            </a:p>
          </p:txBody>
        </p:sp>
      </p:grpSp>
      <p:grpSp>
        <p:nvGrpSpPr>
          <p:cNvPr id="21" name="Gruppo 15"/>
          <p:cNvGrpSpPr/>
          <p:nvPr/>
        </p:nvGrpSpPr>
        <p:grpSpPr>
          <a:xfrm>
            <a:off x="5004048" y="908720"/>
            <a:ext cx="2882900" cy="1990725"/>
            <a:chOff x="6103938" y="4005064"/>
            <a:chExt cx="2882900" cy="1990725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8" y="4005064"/>
              <a:ext cx="2800350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>
              <a:off x="7680325" y="5508625"/>
              <a:ext cx="171450" cy="92075"/>
            </a:xfrm>
            <a:prstGeom prst="roundRect">
              <a:avLst>
                <a:gd name="adj" fmla="val 1514"/>
              </a:avLst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7650163" y="5487988"/>
              <a:ext cx="630237" cy="490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000" smtClean="0">
                  <a:latin typeface="Book Antiqua"/>
                  <a:cs typeface="Book Antiqua"/>
                </a:rPr>
                <a:t>V</a:t>
              </a:r>
              <a:r>
                <a:rPr lang="en-US" altLang="en-US" sz="1200" smtClean="0">
                  <a:latin typeface="Book Antiqua"/>
                  <a:cs typeface="Book Antiqua"/>
                </a:rPr>
                <a:t>g</a:t>
              </a:r>
              <a:endParaRPr lang="en-US" altLang="en-US" sz="1200">
                <a:latin typeface="Book Antiqua"/>
                <a:cs typeface="Book Antiqua"/>
              </a:endParaRPr>
            </a:p>
          </p:txBody>
        </p:sp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6156325" y="5543550"/>
              <a:ext cx="166688" cy="166688"/>
            </a:xfrm>
            <a:prstGeom prst="roundRect">
              <a:avLst>
                <a:gd name="adj" fmla="val 889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103938" y="5400675"/>
              <a:ext cx="542925" cy="46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en-US" sz="2000" smtClean="0">
                  <a:latin typeface="Book Antiqua"/>
                  <a:cs typeface="Book Antiqua"/>
                </a:rPr>
                <a:t>V</a:t>
              </a:r>
              <a:r>
                <a:rPr lang="en-US" altLang="en-US" sz="2000" baseline="-33000" smtClean="0">
                  <a:latin typeface="Book Antiqua"/>
                  <a:cs typeface="Book Antiqua"/>
                </a:rPr>
                <a:t>out</a:t>
              </a:r>
              <a:endParaRPr lang="en-US" altLang="en-US" sz="2000" baseline="-33000">
                <a:latin typeface="Book Antiqua"/>
                <a:cs typeface="Book Antiqua"/>
              </a:endParaRPr>
            </a:p>
          </p:txBody>
        </p:sp>
      </p:grp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01" y="1487686"/>
            <a:ext cx="14756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9448" y="2966452"/>
            <a:ext cx="3943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en-US" b="1" smtClean="0">
                <a:solidFill>
                  <a:srgbClr val="0066CC"/>
                </a:solidFill>
                <a:latin typeface="Book Antiqua"/>
                <a:cs typeface="Book Antiqua"/>
              </a:rPr>
              <a:t>Room temperature </a:t>
            </a:r>
          </a:p>
          <a:p>
            <a:pPr algn="ctr">
              <a:buClrTx/>
              <a:buFontTx/>
              <a:buNone/>
            </a:pPr>
            <a:r>
              <a:rPr lang="en-US" altLang="en-US" smtClean="0">
                <a:latin typeface="Book Antiqua"/>
                <a:cs typeface="Book Antiqua"/>
              </a:rPr>
              <a:t>THz detectors </a:t>
            </a:r>
          </a:p>
          <a:p>
            <a:pPr algn="ctr">
              <a:buClrTx/>
              <a:buFontTx/>
              <a:buNone/>
            </a:pPr>
            <a:r>
              <a:rPr lang="en-US" altLang="en-US" b="1" smtClean="0">
                <a:latin typeface="Book Antiqua"/>
                <a:cs typeface="Book Antiqua"/>
              </a:rPr>
              <a:t>0.3 – 3.5 THz</a:t>
            </a:r>
            <a:r>
              <a:rPr lang="en-US" altLang="en-US" smtClean="0">
                <a:latin typeface="Book Antiqua"/>
                <a:cs typeface="Book Antiqua"/>
              </a:rPr>
              <a:t> range </a:t>
            </a:r>
            <a:endParaRPr lang="en-US" altLang="en-US">
              <a:latin typeface="Book Antiqua"/>
              <a:cs typeface="Book Antiq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084" y="4054166"/>
            <a:ext cx="8244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Optimization: materials, device design, antenna</a:t>
            </a:r>
            <a:r>
              <a:rPr lang="en-US" sz="1600" smtClean="0">
                <a:latin typeface="Book Antiqua"/>
                <a:cs typeface="Book Antiqua"/>
              </a:rPr>
              <a:t> (</a:t>
            </a:r>
            <a:r>
              <a:rPr lang="en-US" sz="1600" i="1" smtClean="0">
                <a:latin typeface="Book Antiqua"/>
                <a:cs typeface="Book Antiqua"/>
              </a:rPr>
              <a:t>Vitiello M.S., APL Materials 2015)</a:t>
            </a:r>
            <a:endParaRPr lang="en-US" i="1" smtClean="0">
              <a:latin typeface="Book Antiqua"/>
              <a:cs typeface="Book Antiqua"/>
            </a:endParaRPr>
          </a:p>
          <a:p>
            <a:endParaRPr lang="en-US">
              <a:latin typeface="Book Antiqua"/>
              <a:cs typeface="Book Antiqua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r="4623" b="17772"/>
          <a:stretch/>
        </p:blipFill>
        <p:spPr bwMode="auto">
          <a:xfrm>
            <a:off x="6751885" y="4772076"/>
            <a:ext cx="1978925" cy="108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CasellaDiTesto 4"/>
          <p:cNvSpPr txBox="1"/>
          <p:nvPr/>
        </p:nvSpPr>
        <p:spPr>
          <a:xfrm>
            <a:off x="6725117" y="450912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Book Antiqua"/>
              </a:rPr>
              <a:t>300 GHz</a:t>
            </a:r>
            <a:endParaRPr lang="en-US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  <a:cs typeface="Book Antiqua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1" cstate="print"/>
          <a:srcRect l="36027" t="18856" r="19759" b="14704"/>
          <a:stretch>
            <a:fillRect/>
          </a:stretch>
        </p:blipFill>
        <p:spPr bwMode="auto">
          <a:xfrm rot="5400000">
            <a:off x="1573208" y="4640295"/>
            <a:ext cx="704731" cy="722297"/>
          </a:xfrm>
          <a:prstGeom prst="rect">
            <a:avLst/>
          </a:prstGeom>
          <a:noFill/>
          <a:ln w="12700">
            <a:solidFill>
              <a:srgbClr val="92D050"/>
            </a:solidFill>
            <a:miter lim="800000"/>
            <a:headEnd/>
            <a:tailEnd/>
          </a:ln>
          <a:effectLst/>
        </p:spPr>
      </p:pic>
      <p:sp>
        <p:nvSpPr>
          <p:cNvPr id="33" name="CasellaDiTesto 51"/>
          <p:cNvSpPr txBox="1"/>
          <p:nvPr/>
        </p:nvSpPr>
        <p:spPr>
          <a:xfrm>
            <a:off x="-36512" y="4570433"/>
            <a:ext cx="1600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mtClean="0">
                <a:latin typeface="Book Antiqua"/>
                <a:cs typeface="Book Antiqua"/>
              </a:rPr>
              <a:t>Homogeneous and Gradient-doped</a:t>
            </a:r>
          </a:p>
          <a:p>
            <a:pPr algn="r"/>
            <a:r>
              <a:rPr lang="en-US" sz="1600" smtClean="0">
                <a:latin typeface="Book Antiqua"/>
                <a:cs typeface="Book Antiqua"/>
              </a:rPr>
              <a:t>tapered</a:t>
            </a:r>
          </a:p>
          <a:p>
            <a:pPr algn="r"/>
            <a:r>
              <a:rPr lang="en-US" sz="1600" smtClean="0">
                <a:latin typeface="Book Antiqua"/>
                <a:cs typeface="Book Antiqua"/>
              </a:rPr>
              <a:t>InAs NWs</a:t>
            </a:r>
            <a:endParaRPr lang="en-US" sz="1600">
              <a:latin typeface="Book Antiqua"/>
              <a:cs typeface="Book Antiqua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02" y="4509120"/>
            <a:ext cx="903966" cy="207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9728"/>
            <a:ext cx="1295277" cy="109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t="12040" r="49895" b="67650"/>
          <a:stretch/>
        </p:blipFill>
        <p:spPr bwMode="auto">
          <a:xfrm>
            <a:off x="2344622" y="4649078"/>
            <a:ext cx="1365946" cy="7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89" y="1481460"/>
            <a:ext cx="24550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InAs NanoWires-FETs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562705"/>
            <a:ext cx="1169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latin typeface="Book Antiqua"/>
                <a:cs typeface="Book Antiqua"/>
              </a:rPr>
              <a:t>Asymm. Broad Band</a:t>
            </a:r>
            <a:endParaRPr lang="en-US" sz="1400">
              <a:latin typeface="Book Antiqua"/>
              <a:cs typeface="Book Antiqu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9952" y="5282044"/>
            <a:ext cx="1243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Book Antiqua"/>
                <a:cs typeface="Book Antiqua"/>
              </a:rPr>
              <a:t>S</a:t>
            </a:r>
            <a:r>
              <a:rPr lang="en-US" sz="1400" smtClean="0">
                <a:latin typeface="Book Antiqua"/>
                <a:cs typeface="Book Antiqua"/>
              </a:rPr>
              <a:t>ymm. Broad Band</a:t>
            </a:r>
            <a:endParaRPr lang="en-US" sz="1400">
              <a:latin typeface="Book Antiqua"/>
              <a:cs typeface="Book Antiqu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81149" y="5914333"/>
            <a:ext cx="1169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latin typeface="Book Antiqua"/>
                <a:cs typeface="Book Antiqua"/>
              </a:rPr>
              <a:t>Asymm. Narrow Band</a:t>
            </a:r>
            <a:endParaRPr lang="en-US" sz="1400">
              <a:latin typeface="Book Antiqua"/>
              <a:cs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20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8273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0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642" y="572761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 Antiqua"/>
                <a:cs typeface="Book Antiqua"/>
              </a:rPr>
              <a:t>Sensing single photons at THz</a:t>
            </a:r>
            <a:endParaRPr lang="en-US" altLang="it-IT" b="1">
              <a:solidFill>
                <a:srgbClr val="AEAEB0"/>
              </a:solidFill>
              <a:latin typeface="Book Antiqua"/>
              <a:cs typeface="Book Antiqua"/>
            </a:endParaRPr>
          </a:p>
        </p:txBody>
      </p:sp>
      <p:sp>
        <p:nvSpPr>
          <p:cNvPr id="10" name="CasellaDiTesto 3"/>
          <p:cNvSpPr txBox="1"/>
          <p:nvPr/>
        </p:nvSpPr>
        <p:spPr>
          <a:xfrm>
            <a:off x="1364949" y="975535"/>
            <a:ext cx="698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Detector Scheme for free-space THz beams: quasi optical approach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91647" y="1621866"/>
            <a:ext cx="3907736" cy="2051790"/>
            <a:chOff x="467544" y="2472350"/>
            <a:chExt cx="3907736" cy="2051790"/>
          </a:xfrm>
        </p:grpSpPr>
        <p:pic>
          <p:nvPicPr>
            <p:cNvPr id="11" name="Picture 2" descr="http://imagebank.osa.org/getImage.xqy?img=dTcqLmxhcmdlLG9lLTIzLTIyLTI4NTIyLWcwMD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2472350"/>
              <a:ext cx="3090044" cy="205179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2411759" y="3593821"/>
              <a:ext cx="1963521" cy="92333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Book Antiqua"/>
                  <a:cs typeface="Book Antiqua"/>
                </a:rPr>
                <a:t>bolometer phototransistor </a:t>
              </a:r>
              <a:r>
                <a:rPr lang="en-US" dirty="0" err="1" smtClean="0">
                  <a:latin typeface="Book Antiqua"/>
                  <a:cs typeface="Book Antiqua"/>
                </a:rPr>
                <a:t>Schottky</a:t>
              </a:r>
              <a:r>
                <a:rPr lang="en-US" dirty="0" smtClean="0">
                  <a:latin typeface="Book Antiqua"/>
                  <a:cs typeface="Book Antiqua"/>
                </a:rPr>
                <a:t> diode</a:t>
              </a:r>
              <a:endParaRPr lang="en-US" dirty="0">
                <a:latin typeface="Book Antiqua"/>
                <a:cs typeface="Book Antiqua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8949" y="1893546"/>
            <a:ext cx="4460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Book Antiqua"/>
                <a:cs typeface="Book Antiqua"/>
              </a:rPr>
              <a:t>Used also Photo-Conductive Antenna generators</a:t>
            </a:r>
            <a:endParaRPr lang="en-US" sz="1400">
              <a:latin typeface="Book Antiqua"/>
              <a:cs typeface="Book Antiqua"/>
            </a:endParaRPr>
          </a:p>
        </p:txBody>
      </p:sp>
      <p:sp>
        <p:nvSpPr>
          <p:cNvPr id="17" name="CasellaDiTesto 8"/>
          <p:cNvSpPr txBox="1"/>
          <p:nvPr/>
        </p:nvSpPr>
        <p:spPr>
          <a:xfrm>
            <a:off x="609600" y="2327838"/>
            <a:ext cx="3774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Book Antiqua"/>
                <a:cs typeface="Book Antiqua"/>
              </a:rPr>
              <a:t>THz </a:t>
            </a:r>
            <a:r>
              <a:rPr lang="en-US" sz="1600" dirty="0">
                <a:latin typeface="Book Antiqua"/>
                <a:cs typeface="Book Antiqua"/>
              </a:rPr>
              <a:t>beam is </a:t>
            </a:r>
            <a:r>
              <a:rPr lang="en-US" sz="1600" dirty="0" smtClean="0">
                <a:latin typeface="Book Antiqua"/>
                <a:cs typeface="Book Antiqua"/>
              </a:rPr>
              <a:t>focused, collected </a:t>
            </a:r>
            <a:r>
              <a:rPr lang="en-US" sz="1600" dirty="0">
                <a:latin typeface="Book Antiqua"/>
                <a:cs typeface="Book Antiqua"/>
              </a:rPr>
              <a:t>and converted by the </a:t>
            </a:r>
            <a:r>
              <a:rPr lang="en-US" sz="1600" dirty="0" smtClean="0">
                <a:latin typeface="Book Antiqua"/>
                <a:cs typeface="Book Antiqua"/>
              </a:rPr>
              <a:t>antenna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Book Antiqua"/>
                <a:cs typeface="Book Antiqua"/>
              </a:rPr>
              <a:t>THz field is confined in </a:t>
            </a:r>
            <a:r>
              <a:rPr lang="en-US" sz="1600" dirty="0">
                <a:latin typeface="Book Antiqua"/>
                <a:cs typeface="Book Antiqua"/>
              </a:rPr>
              <a:t>a sub-</a:t>
            </a:r>
            <a:r>
              <a:rPr lang="en-US" sz="1600" dirty="0" smtClean="0">
                <a:latin typeface="Book Antiqua"/>
                <a:cs typeface="Book Antiqua"/>
              </a:rPr>
              <a:t>wavelength region hosting the sensing element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984393"/>
            <a:ext cx="8284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>
                <a:latin typeface="Book Antiqua"/>
                <a:cs typeface="Book Antiqua"/>
              </a:rPr>
              <a:t>for certain applications an ultimately high sensitivity reaching a photon-counting level is </a:t>
            </a:r>
            <a:r>
              <a:rPr lang="en-US" sz="1600" dirty="0" smtClean="0">
                <a:latin typeface="Book Antiqua"/>
                <a:cs typeface="Book Antiqua"/>
              </a:rPr>
              <a:t>required (direct </a:t>
            </a:r>
            <a:r>
              <a:rPr lang="en-US" sz="1600" dirty="0">
                <a:latin typeface="Book Antiqua"/>
                <a:cs typeface="Book Antiqua"/>
              </a:rPr>
              <a:t>detection of dark matter in a region of the parameters space difficult to reach with different techniques</a:t>
            </a:r>
            <a:r>
              <a:rPr lang="en-US" sz="1600" dirty="0" smtClean="0">
                <a:latin typeface="Book Antiqua"/>
                <a:cs typeface="Book Antiqua"/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latin typeface="Book Antiqua"/>
              <a:cs typeface="Book Antiqua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Book Antiqua"/>
                <a:cs typeface="Book Antiqua"/>
              </a:rPr>
              <a:t> in THz range </a:t>
            </a:r>
            <a:r>
              <a:rPr lang="en-US" sz="1600" dirty="0" smtClean="0">
                <a:latin typeface="Book Antiqua"/>
                <a:cs typeface="Book Antiqua"/>
              </a:rPr>
              <a:t>E</a:t>
            </a:r>
            <a:r>
              <a:rPr lang="en-US" sz="1600" dirty="0">
                <a:latin typeface="Book Antiqua"/>
                <a:cs typeface="Book Antiqua"/>
              </a:rPr>
              <a:t>&lt; 124 </a:t>
            </a:r>
            <a:r>
              <a:rPr lang="en-US" sz="1600" dirty="0" err="1">
                <a:latin typeface="Book Antiqua"/>
                <a:cs typeface="Book Antiqua"/>
              </a:rPr>
              <a:t>meV</a:t>
            </a:r>
            <a:r>
              <a:rPr lang="en-US" sz="1600" dirty="0">
                <a:latin typeface="Book Antiqua"/>
                <a:cs typeface="Book Antiqua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>
                <a:latin typeface="Book Antiqua"/>
                <a:cs typeface="Book Antiqua"/>
              </a:rPr>
              <a:t>&gt; </a:t>
            </a:r>
            <a:r>
              <a:rPr lang="en-US" sz="1600" dirty="0">
                <a:latin typeface="Book Antiqua"/>
                <a:cs typeface="Book Antiqua"/>
              </a:rPr>
              <a:t>10 </a:t>
            </a:r>
            <a:r>
              <a:rPr lang="en-US" sz="1600" dirty="0" smtClean="0">
                <a:latin typeface="Book Antiqua"/>
                <a:cs typeface="Book Antiqua"/>
              </a:rPr>
              <a:t>µm:  the </a:t>
            </a:r>
            <a:r>
              <a:rPr lang="en-US" sz="1600" dirty="0">
                <a:latin typeface="Book Antiqua"/>
                <a:cs typeface="Book Antiqua"/>
              </a:rPr>
              <a:t>single-photon detection </a:t>
            </a:r>
            <a:r>
              <a:rPr lang="en-US" sz="1600" dirty="0" smtClean="0">
                <a:latin typeface="Book Antiqua"/>
                <a:cs typeface="Book Antiqua"/>
              </a:rPr>
              <a:t>is not trivial</a:t>
            </a:r>
          </a:p>
          <a:p>
            <a:endParaRPr lang="en-US" sz="1600" b="1" dirty="0">
              <a:latin typeface="Book Antiqua"/>
              <a:cs typeface="Book Antiqua"/>
            </a:endParaRPr>
          </a:p>
          <a:p>
            <a:pPr algn="ctr"/>
            <a:r>
              <a:rPr lang="en-US" sz="1600" b="1" dirty="0">
                <a:latin typeface="Book Antiqua"/>
                <a:cs typeface="Book Antiqua"/>
              </a:rPr>
              <a:t>With the available detector technologies, attainable sensitivities are currently far below the level of single-photon detection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21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8273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/>
                <a:cs typeface="Book Antiqua"/>
              </a:rPr>
              <a:t/>
            </a:r>
            <a:br>
              <a:rPr lang="en-US">
                <a:latin typeface="Book Antiqua"/>
                <a:cs typeface="Book Antiqua"/>
              </a:rPr>
            </a:br>
            <a:endParaRPr lang="en-US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Graphene Bolometers</a:t>
            </a:r>
            <a:endParaRPr lang="en-US" altLang="it-IT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CasellaDiTesto 4"/>
          <p:cNvSpPr txBox="1"/>
          <p:nvPr/>
        </p:nvSpPr>
        <p:spPr>
          <a:xfrm>
            <a:off x="818492" y="900832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 Key points: </a:t>
            </a:r>
            <a:endParaRPr lang="en-US" b="1" dirty="0">
              <a:latin typeface="Book Antiqua"/>
              <a:cs typeface="Book Antiqua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strong light-matter interaction and collective effects (plasma waves in the 2DEG)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Transport dominated by Hot-Carrier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Study on the thermal properties indicated the possibility to reach  very high sensitivity as both a </a:t>
            </a:r>
            <a:r>
              <a:rPr lang="en-US" dirty="0">
                <a:solidFill>
                  <a:srgbClr val="FF6600"/>
                </a:solidFill>
                <a:latin typeface="Book Antiqua"/>
                <a:cs typeface="Book Antiqua"/>
              </a:rPr>
              <a:t>bolometer</a:t>
            </a:r>
            <a:r>
              <a:rPr lang="en-US" dirty="0">
                <a:latin typeface="Book Antiqua"/>
                <a:cs typeface="Book Antiqua"/>
              </a:rPr>
              <a:t> and as a </a:t>
            </a:r>
            <a:r>
              <a:rPr lang="en-US" dirty="0" smtClean="0">
                <a:solidFill>
                  <a:srgbClr val="FF6600"/>
                </a:solidFill>
                <a:latin typeface="Book Antiqua"/>
                <a:cs typeface="Book Antiqua"/>
              </a:rPr>
              <a:t>calorimeter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1" name="CasellaDiTesto 3"/>
          <p:cNvSpPr txBox="1"/>
          <p:nvPr/>
        </p:nvSpPr>
        <p:spPr>
          <a:xfrm>
            <a:off x="1043608" y="5222230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ook Antiqua"/>
                <a:cs typeface="Book Antiqua"/>
              </a:rPr>
              <a:t>General Advantages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Book Antiqua"/>
                <a:cs typeface="Book Antiqua"/>
              </a:rPr>
              <a:t>Low Noise, Broadband absorption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Challenge: material purity, fabrication; many device </a:t>
            </a:r>
            <a:r>
              <a:rPr lang="en-US" i="1" dirty="0" err="1" smtClean="0">
                <a:latin typeface="Book Antiqua"/>
                <a:cs typeface="Book Antiqua"/>
              </a:rPr>
              <a:t>contraints</a:t>
            </a:r>
            <a:endParaRPr lang="en-US" i="1" dirty="0">
              <a:latin typeface="Book Antiqua"/>
              <a:cs typeface="Book Antiq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smtClean="0">
                <a:latin typeface="Book Antiqua"/>
                <a:cs typeface="Book Antiqua"/>
              </a:rPr>
              <a:t> </a:t>
            </a:r>
            <a:endParaRPr lang="en-US">
              <a:latin typeface="Book Antiqua"/>
              <a:cs typeface="Book Antiqua"/>
            </a:endParaRPr>
          </a:p>
        </p:txBody>
      </p:sp>
      <p:pic>
        <p:nvPicPr>
          <p:cNvPr id="8" name="Picture 7" descr="bolo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0928"/>
            <a:ext cx="3369854" cy="2143769"/>
          </a:xfrm>
          <a:prstGeom prst="rect">
            <a:avLst/>
          </a:prstGeom>
        </p:spPr>
      </p:pic>
      <p:pic>
        <p:nvPicPr>
          <p:cNvPr id="9" name="Picture 8" descr="bolo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46" y="2060848"/>
            <a:ext cx="2785434" cy="21583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68366" y="2924944"/>
            <a:ext cx="172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Book Antiqua"/>
                <a:cs typeface="Book Antiqua"/>
              </a:rPr>
              <a:t>T increase: </a:t>
            </a:r>
          </a:p>
          <a:p>
            <a:pPr algn="r"/>
            <a:r>
              <a:rPr lang="en-US" dirty="0" smtClean="0">
                <a:latin typeface="Book Antiqua"/>
                <a:cs typeface="Book Antiqua"/>
              </a:rPr>
              <a:t>4 µm</a:t>
            </a:r>
            <a:r>
              <a:rPr lang="en-US" baseline="30000" dirty="0" smtClean="0">
                <a:latin typeface="Book Antiqua"/>
                <a:cs typeface="Book Antiqua"/>
              </a:rPr>
              <a:t>2</a:t>
            </a:r>
            <a:r>
              <a:rPr lang="en-US" dirty="0" smtClean="0">
                <a:latin typeface="Book Antiqua"/>
                <a:cs typeface="Book Antiqua"/>
              </a:rPr>
              <a:t> channel, 100mK,</a:t>
            </a:r>
          </a:p>
          <a:p>
            <a:pPr algn="r"/>
            <a:r>
              <a:rPr lang="en-US" dirty="0" err="1" smtClean="0">
                <a:latin typeface="Book Antiqua"/>
                <a:cs typeface="Book Antiqua"/>
              </a:rPr>
              <a:t>Superconding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dirty="0" err="1" smtClean="0">
                <a:latin typeface="Book Antiqua"/>
                <a:cs typeface="Book Antiqua"/>
              </a:rPr>
              <a:t>contatcts</a:t>
            </a:r>
            <a:r>
              <a:rPr lang="en-US" dirty="0" smtClean="0">
                <a:latin typeface="Book Antiqua"/>
                <a:cs typeface="Book Antiqua"/>
              </a:rPr>
              <a:t>, el-phonon coupling very weak</a:t>
            </a:r>
          </a:p>
          <a:p>
            <a:pPr algn="r"/>
            <a:r>
              <a:rPr lang="en-US" dirty="0" smtClean="0">
                <a:latin typeface="Book Antiqua"/>
                <a:cs typeface="Book Antiqua"/>
              </a:rPr>
              <a:t>…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9" name="Picture 18" descr="bolo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20761"/>
            <a:ext cx="1828800" cy="1346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22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8027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Nanostructured systems for THz Photon Counting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619767" y="1412776"/>
            <a:ext cx="771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quantum </a:t>
            </a:r>
            <a:r>
              <a:rPr lang="en-US" dirty="0">
                <a:latin typeface="Book Antiqua"/>
                <a:cs typeface="Book Antiqua"/>
              </a:rPr>
              <a:t>devices based on nanostructured semiconductors </a:t>
            </a:r>
            <a:r>
              <a:rPr lang="en-US" dirty="0" smtClean="0">
                <a:latin typeface="Book Antiqua"/>
                <a:cs typeface="Book Antiqua"/>
              </a:rPr>
              <a:t>have demonstrated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single</a:t>
            </a:r>
            <a:r>
              <a:rPr lang="en-US" dirty="0">
                <a:latin typeface="Book Antiqua"/>
                <a:cs typeface="Book Antiqua"/>
              </a:rPr>
              <a:t>-photon </a:t>
            </a:r>
            <a:r>
              <a:rPr lang="en-US" dirty="0" smtClean="0">
                <a:latin typeface="Book Antiqua"/>
                <a:cs typeface="Book Antiqua"/>
              </a:rPr>
              <a:t>detection capabilities in the THz range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4" name="Picture 3" descr="class_det_vs_qd_de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5"/>
          <a:stretch/>
        </p:blipFill>
        <p:spPr>
          <a:xfrm>
            <a:off x="651980" y="2898324"/>
            <a:ext cx="1818633" cy="149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2537028"/>
            <a:ext cx="25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Classical </a:t>
            </a:r>
            <a:r>
              <a:rPr lang="en-US" dirty="0" err="1" smtClean="0">
                <a:latin typeface="Book Antiqua"/>
                <a:cs typeface="Book Antiqua"/>
              </a:rPr>
              <a:t>photodetector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2721694"/>
            <a:ext cx="3648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ook Antiqua"/>
                <a:cs typeface="Book Antiqua"/>
              </a:rPr>
              <a:t>Isig</a:t>
            </a:r>
            <a:r>
              <a:rPr lang="en-US" dirty="0" smtClean="0">
                <a:latin typeface="Book Antiqua"/>
                <a:cs typeface="Book Antiqua"/>
              </a:rPr>
              <a:t>=</a:t>
            </a:r>
            <a:r>
              <a:rPr lang="en-US" dirty="0" err="1" smtClean="0">
                <a:latin typeface="Book Antiqua"/>
                <a:cs typeface="Book Antiqua"/>
              </a:rPr>
              <a:t>G</a:t>
            </a:r>
            <a:r>
              <a:rPr lang="en-US" baseline="-25000" dirty="0" err="1" smtClean="0">
                <a:latin typeface="Book Antiqua"/>
                <a:cs typeface="Book Antiqua"/>
              </a:rPr>
              <a:t>pc</a:t>
            </a:r>
            <a:r>
              <a:rPr lang="en-US" dirty="0" smtClean="0">
                <a:latin typeface="Book Antiqua"/>
                <a:cs typeface="Book Antiqua"/>
              </a:rPr>
              <a:t>*e*(</a:t>
            </a:r>
            <a:r>
              <a:rPr lang="en-US" dirty="0" err="1" smtClean="0">
                <a:latin typeface="Symbol" charset="2"/>
                <a:cs typeface="Symbol" charset="2"/>
              </a:rPr>
              <a:t>h</a:t>
            </a:r>
            <a:r>
              <a:rPr lang="en-US" dirty="0" err="1" smtClean="0">
                <a:latin typeface="Book Antiqua"/>
                <a:cs typeface="Book Antiqua"/>
              </a:rPr>
              <a:t>P</a:t>
            </a:r>
            <a:r>
              <a:rPr lang="en-US" baseline="-25000" dirty="0" err="1" smtClean="0">
                <a:latin typeface="Book Antiqua"/>
                <a:cs typeface="Book Antiqua"/>
              </a:rPr>
              <a:t>in</a:t>
            </a:r>
            <a:r>
              <a:rPr lang="en-US" dirty="0" smtClean="0">
                <a:latin typeface="Book Antiqua"/>
                <a:cs typeface="Book Antiqua"/>
              </a:rPr>
              <a:t>/</a:t>
            </a:r>
            <a:r>
              <a:rPr lang="en-US" dirty="0" err="1" smtClean="0">
                <a:latin typeface="Book Antiqua"/>
                <a:cs typeface="Book Antiqua"/>
              </a:rPr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Book Antiqua"/>
                <a:cs typeface="Book Antiqua"/>
              </a:rPr>
              <a:t>), </a:t>
            </a:r>
            <a:r>
              <a:rPr lang="en-US" dirty="0" err="1" smtClean="0">
                <a:latin typeface="Book Antiqua"/>
                <a:cs typeface="Book Antiqua"/>
              </a:rPr>
              <a:t>G</a:t>
            </a:r>
            <a:r>
              <a:rPr lang="en-US" baseline="-25000" dirty="0" err="1" smtClean="0">
                <a:latin typeface="Book Antiqua"/>
                <a:cs typeface="Book Antiqua"/>
              </a:rPr>
              <a:t>pc</a:t>
            </a:r>
            <a:r>
              <a:rPr lang="en-US" dirty="0" smtClean="0">
                <a:latin typeface="Book Antiqua"/>
                <a:cs typeface="Book Antiqua"/>
              </a:rPr>
              <a:t>&lt;1 (gain)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R= </a:t>
            </a:r>
            <a:r>
              <a:rPr lang="en-US" dirty="0" err="1" smtClean="0">
                <a:latin typeface="Book Antiqua"/>
                <a:cs typeface="Book Antiqua"/>
              </a:rPr>
              <a:t>I</a:t>
            </a:r>
            <a:r>
              <a:rPr lang="en-US" baseline="-25000" dirty="0" err="1" smtClean="0">
                <a:latin typeface="Book Antiqua"/>
                <a:cs typeface="Book Antiqua"/>
              </a:rPr>
              <a:t>sig</a:t>
            </a:r>
            <a:r>
              <a:rPr lang="en-US" dirty="0" smtClean="0">
                <a:latin typeface="Book Antiqua"/>
                <a:cs typeface="Book Antiqua"/>
              </a:rPr>
              <a:t>/P</a:t>
            </a:r>
            <a:r>
              <a:rPr lang="en-US" baseline="-25000" dirty="0" smtClean="0">
                <a:latin typeface="Book Antiqua"/>
                <a:cs typeface="Book Antiqua"/>
              </a:rPr>
              <a:t>in </a:t>
            </a:r>
            <a:r>
              <a:rPr lang="en-US" dirty="0" smtClean="0">
                <a:latin typeface="Book Antiqua"/>
                <a:cs typeface="Book Antiqua"/>
              </a:rPr>
              <a:t>= 8 A/W</a:t>
            </a:r>
            <a:endParaRPr lang="en-US" baseline="-25000" dirty="0">
              <a:latin typeface="Book Antiqua"/>
              <a:cs typeface="Book Antiqu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3881927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1photon </a:t>
            </a:r>
            <a:r>
              <a:rPr lang="mr-IN" dirty="0" smtClean="0">
                <a:latin typeface="Book Antiqua"/>
                <a:cs typeface="Book Antiqua"/>
              </a:rPr>
              <a:t>–</a:t>
            </a:r>
            <a:r>
              <a:rPr lang="en-US" dirty="0" smtClean="0">
                <a:latin typeface="Book Antiqua"/>
                <a:cs typeface="Book Antiqua"/>
              </a:rPr>
              <a:t> 1 electron, E=124 </a:t>
            </a:r>
            <a:r>
              <a:rPr lang="en-US" dirty="0" err="1" smtClean="0">
                <a:latin typeface="Book Antiqua"/>
                <a:cs typeface="Book Antiqua"/>
              </a:rPr>
              <a:t>meV</a:t>
            </a:r>
            <a:endParaRPr lang="en-US" dirty="0" smtClean="0">
              <a:latin typeface="Book Antiqua"/>
              <a:cs typeface="Book Antiqu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5071" y="4972526"/>
            <a:ext cx="622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ook Antiqua"/>
                <a:cs typeface="Book Antiqua"/>
              </a:rPr>
              <a:t>Responsivity</a:t>
            </a:r>
            <a:r>
              <a:rPr lang="en-US" dirty="0" smtClean="0">
                <a:latin typeface="Book Antiqua"/>
                <a:cs typeface="Book Antiqua"/>
              </a:rPr>
              <a:t> is limited, some Gain enhancement is needed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7" name="Immagine 8" descr="barra_picco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9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23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8273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6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Nanostructured systems for THz Photon Counting</a:t>
            </a:r>
            <a:endParaRPr lang="en-US" altLang="it-IT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619767" y="1412776"/>
            <a:ext cx="771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quantum </a:t>
            </a:r>
            <a:r>
              <a:rPr lang="en-US" dirty="0">
                <a:latin typeface="Book Antiqua"/>
                <a:cs typeface="Book Antiqua"/>
              </a:rPr>
              <a:t>devices based on nanostructured semiconductors </a:t>
            </a:r>
            <a:r>
              <a:rPr lang="en-US" dirty="0" smtClean="0">
                <a:latin typeface="Book Antiqua"/>
                <a:cs typeface="Book Antiqua"/>
              </a:rPr>
              <a:t>have demonstrated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single</a:t>
            </a:r>
            <a:r>
              <a:rPr lang="en-US" dirty="0">
                <a:latin typeface="Book Antiqua"/>
                <a:cs typeface="Book Antiqua"/>
              </a:rPr>
              <a:t>-photon </a:t>
            </a:r>
            <a:r>
              <a:rPr lang="en-US" dirty="0" smtClean="0">
                <a:latin typeface="Book Antiqua"/>
                <a:cs typeface="Book Antiqua"/>
              </a:rPr>
              <a:t>detection capabilities in the THz range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4" name="Picture 3" descr="class_det_vs_qd_de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4"/>
          <a:stretch/>
        </p:blipFill>
        <p:spPr>
          <a:xfrm>
            <a:off x="651980" y="2898324"/>
            <a:ext cx="3547487" cy="149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2537028"/>
            <a:ext cx="25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Classical </a:t>
            </a:r>
            <a:r>
              <a:rPr lang="en-US" dirty="0" err="1" smtClean="0">
                <a:latin typeface="Book Antiqua"/>
                <a:cs typeface="Book Antiqua"/>
              </a:rPr>
              <a:t>photodetector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5536" y="5157192"/>
            <a:ext cx="4091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Book Antiqua"/>
                <a:cs typeface="Book Antiqua"/>
              </a:rPr>
              <a:t>Robust and reliable metrologies for single-THz photons are still </a:t>
            </a:r>
            <a:r>
              <a:rPr lang="en-US" dirty="0" smtClean="0">
                <a:latin typeface="Book Antiqua"/>
                <a:cs typeface="Book Antiqua"/>
              </a:rPr>
              <a:t>lacking</a:t>
            </a:r>
          </a:p>
          <a:p>
            <a:pPr algn="ctr"/>
            <a:r>
              <a:rPr lang="it-IT" i="1" dirty="0" err="1" smtClean="0">
                <a:latin typeface="Book Antiqua"/>
                <a:cs typeface="Book Antiqua"/>
              </a:rPr>
              <a:t>Why</a:t>
            </a:r>
            <a:r>
              <a:rPr lang="it-IT" i="1" dirty="0" smtClean="0">
                <a:latin typeface="Book Antiqua"/>
                <a:cs typeface="Book Antiqua"/>
              </a:rPr>
              <a:t> </a:t>
            </a:r>
            <a:r>
              <a:rPr lang="it-IT" i="1" dirty="0" err="1" smtClean="0">
                <a:latin typeface="Book Antiqua"/>
                <a:cs typeface="Book Antiqua"/>
              </a:rPr>
              <a:t>not</a:t>
            </a:r>
            <a:r>
              <a:rPr lang="it-IT" i="1" dirty="0" smtClean="0">
                <a:latin typeface="Book Antiqua"/>
                <a:cs typeface="Book Antiqua"/>
              </a:rPr>
              <a:t> to </a:t>
            </a:r>
            <a:r>
              <a:rPr lang="it-IT" i="1" dirty="0" err="1" smtClean="0">
                <a:latin typeface="Book Antiqua"/>
                <a:cs typeface="Book Antiqua"/>
              </a:rPr>
              <a:t>implement</a:t>
            </a:r>
            <a:r>
              <a:rPr lang="it-IT" i="1" dirty="0" smtClean="0">
                <a:latin typeface="Book Antiqua"/>
                <a:cs typeface="Book Antiqua"/>
              </a:rPr>
              <a:t> </a:t>
            </a:r>
            <a:r>
              <a:rPr lang="en-US" i="1" dirty="0" smtClean="0">
                <a:latin typeface="Book Antiqua"/>
                <a:cs typeface="Book Antiqua"/>
              </a:rPr>
              <a:t>device concepts on </a:t>
            </a:r>
            <a:r>
              <a:rPr lang="en-US" i="1" dirty="0" err="1" smtClean="0">
                <a:latin typeface="Book Antiqua"/>
                <a:cs typeface="Book Antiqua"/>
              </a:rPr>
              <a:t>QD+new</a:t>
            </a:r>
            <a:r>
              <a:rPr lang="en-US" i="1" dirty="0" smtClean="0">
                <a:latin typeface="Book Antiqua"/>
                <a:cs typeface="Book Antiqua"/>
              </a:rPr>
              <a:t> materials?</a:t>
            </a:r>
            <a:endParaRPr lang="en-US" i="1" dirty="0" smtClean="0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306" y="4629979"/>
            <a:ext cx="385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Novel nanostructure-based detector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cxnSp>
        <p:nvCxnSpPr>
          <p:cNvPr id="11" name="Straight Arrow Connector 10"/>
          <p:cNvCxnSpPr>
            <a:stCxn id="3" idx="0"/>
          </p:cNvCxnSpPr>
          <p:nvPr/>
        </p:nvCxnSpPr>
        <p:spPr>
          <a:xfrm flipV="1">
            <a:off x="2204520" y="4221088"/>
            <a:ext cx="280328" cy="4088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oupled qds d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43" y="1955824"/>
            <a:ext cx="4486237" cy="16507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16016" y="3621122"/>
            <a:ext cx="426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1-QD charging by 1-photon abs</a:t>
            </a:r>
          </a:p>
          <a:p>
            <a:r>
              <a:rPr lang="en-US" sz="1400" dirty="0" smtClean="0"/>
              <a:t>2-sensing the 1QD via conductance in QPC or SET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588224" y="2123564"/>
            <a:ext cx="12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DQD Det.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1" name="Picture 20" descr="signal_DQ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2560071" cy="21664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76256" y="5307832"/>
            <a:ext cx="23402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/>
              <a:t>in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-18</a:t>
            </a:r>
            <a:r>
              <a:rPr lang="en-US" sz="1400" dirty="0" smtClean="0"/>
              <a:t>W</a:t>
            </a:r>
          </a:p>
          <a:p>
            <a:r>
              <a:rPr lang="en-US" sz="1400" dirty="0" smtClean="0"/>
              <a:t>every skip is single photon!</a:t>
            </a:r>
          </a:p>
          <a:p>
            <a:r>
              <a:rPr lang="en-US" sz="1400" dirty="0" smtClean="0"/>
              <a:t>Dark count 10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7204079" y="4391724"/>
            <a:ext cx="168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Komiama</a:t>
            </a:r>
            <a:r>
              <a:rPr lang="en-US" sz="1200" dirty="0" smtClean="0"/>
              <a:t>, IEEE JSTQE </a:t>
            </a:r>
            <a:r>
              <a:rPr lang="en-US" sz="1200" dirty="0" smtClean="0"/>
              <a:t>2011,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</a:t>
            </a:r>
            <a:r>
              <a:rPr lang="en-US" sz="1200" dirty="0" smtClean="0">
                <a:solidFill>
                  <a:srgbClr val="FF0000"/>
                </a:solidFill>
              </a:rPr>
              <a:t>ee also F. </a:t>
            </a:r>
            <a:r>
              <a:rPr lang="en-US" sz="1200" dirty="0" err="1" smtClean="0">
                <a:solidFill>
                  <a:srgbClr val="FF0000"/>
                </a:solidFill>
              </a:rPr>
              <a:t>Gatti</a:t>
            </a:r>
            <a:r>
              <a:rPr lang="en-US" sz="1200" dirty="0" smtClean="0">
                <a:solidFill>
                  <a:srgbClr val="FF0000"/>
                </a:solidFill>
              </a:rPr>
              <a:t> talk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24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6858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Conclusion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81498"/>
            <a:ext cx="3940008" cy="28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457200" y="1363133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Detection demonstrated from 0.2 THz up to 3.4 THz in Semiconductor Nanostructures (2D systems, </a:t>
            </a:r>
            <a:r>
              <a:rPr lang="en-US" sz="2400" dirty="0" err="1" smtClean="0">
                <a:latin typeface="Book Antiqua"/>
                <a:cs typeface="Book Antiqua"/>
              </a:rPr>
              <a:t>Graphene</a:t>
            </a:r>
            <a:r>
              <a:rPr lang="en-US" sz="2400" dirty="0" smtClean="0">
                <a:latin typeface="Book Antiqua"/>
                <a:cs typeface="Book Antiqua"/>
              </a:rPr>
              <a:t>, Nanowires)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8174" y="3174834"/>
            <a:ext cx="8979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NW-FETs</a:t>
            </a:r>
          </a:p>
          <a:p>
            <a:r>
              <a:rPr lang="en-US" sz="1200" dirty="0" smtClean="0"/>
              <a:t>Gr-FETs</a:t>
            </a:r>
            <a:endParaRPr lang="en-US" sz="1200" dirty="0"/>
          </a:p>
        </p:txBody>
      </p:sp>
      <p:pic>
        <p:nvPicPr>
          <p:cNvPr id="18" name="Immagine 8" descr="barra_picco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0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25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3519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Conclusion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81498"/>
            <a:ext cx="3940008" cy="28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73501"/>
            <a:ext cx="3940010" cy="283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457200" y="1363133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Detection demonstrated from 0.2 THz up to 3.5 THz in Semiconductor Nanostructures (2D systems, </a:t>
            </a:r>
            <a:r>
              <a:rPr lang="en-US" sz="2400" dirty="0" err="1" smtClean="0">
                <a:latin typeface="Book Antiqua"/>
                <a:cs typeface="Book Antiqua"/>
              </a:rPr>
              <a:t>Graphene</a:t>
            </a:r>
            <a:r>
              <a:rPr lang="en-US" sz="2400" dirty="0" smtClean="0">
                <a:latin typeface="Book Antiqua"/>
                <a:cs typeface="Book Antiqua"/>
              </a:rPr>
              <a:t>, Nanowires)</a:t>
            </a:r>
          </a:p>
          <a:p>
            <a:pPr marL="0" indent="0">
              <a:buNone/>
            </a:pPr>
            <a:endParaRPr lang="en-US" dirty="0" smtClean="0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8174" y="3174834"/>
            <a:ext cx="8979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NW-FETs</a:t>
            </a:r>
          </a:p>
          <a:p>
            <a:r>
              <a:rPr lang="en-US" sz="1200" dirty="0" smtClean="0"/>
              <a:t>Gr-FETs</a:t>
            </a:r>
            <a:endParaRPr lang="en-US" sz="1200" dirty="0"/>
          </a:p>
        </p:txBody>
      </p:sp>
      <p:pic>
        <p:nvPicPr>
          <p:cNvPr id="17" name="Immagine 8" descr="barra_piccol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9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26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574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Detection demonstrated from 0.2 THz up to 3.5 THz in Semiconductor Nanostructures (2D systems, </a:t>
            </a:r>
            <a:r>
              <a:rPr lang="en-US" sz="2400" dirty="0" err="1" smtClean="0">
                <a:latin typeface="Book Antiqua"/>
                <a:cs typeface="Book Antiqua"/>
              </a:rPr>
              <a:t>Graphene</a:t>
            </a:r>
            <a:r>
              <a:rPr lang="en-US" sz="2400" dirty="0" smtClean="0">
                <a:latin typeface="Book Antiqua"/>
                <a:cs typeface="Book Antiqua"/>
              </a:rPr>
              <a:t>, Nanowires)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Detection signals related to plasma wave effects in the 2D electronic system, but also other contributions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Antenna, device design and material are degrees of freedom for detectors optimization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Present-days performances enabled most of room-T applications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Quantum confinement in </a:t>
            </a:r>
            <a:r>
              <a:rPr lang="en-US" sz="2400" dirty="0" err="1" smtClean="0">
                <a:latin typeface="Book Antiqua"/>
                <a:cs typeface="Book Antiqua"/>
              </a:rPr>
              <a:t>nanostrucutured</a:t>
            </a:r>
            <a:r>
              <a:rPr lang="en-US" sz="2400" dirty="0" smtClean="0">
                <a:latin typeface="Book Antiqua"/>
                <a:cs typeface="Book Antiqua"/>
              </a:rPr>
              <a:t> and/or intrinsic low-dimensional materials is a potential </a:t>
            </a:r>
            <a:r>
              <a:rPr lang="en-US" sz="2400" dirty="0" smtClean="0">
                <a:latin typeface="Book Antiqua"/>
                <a:cs typeface="Book Antiqua"/>
              </a:rPr>
              <a:t>playground </a:t>
            </a:r>
            <a:r>
              <a:rPr lang="en-US" sz="2400" dirty="0" smtClean="0">
                <a:latin typeface="Book Antiqua"/>
                <a:cs typeface="Book Antiqua"/>
              </a:rPr>
              <a:t>for photon counters in the terahertz range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970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Prof. Alessandro </a:t>
            </a:r>
            <a:r>
              <a:rPr lang="en-US" sz="2400" dirty="0" err="1" smtClean="0">
                <a:latin typeface="Book Antiqua"/>
                <a:cs typeface="Book Antiqua"/>
              </a:rPr>
              <a:t>Tredicucci</a:t>
            </a:r>
            <a:endParaRPr lang="en-US" sz="2400" dirty="0" smtClean="0">
              <a:latin typeface="Book Antiqua"/>
              <a:cs typeface="Book Antiqua"/>
            </a:endParaRPr>
          </a:p>
          <a:p>
            <a:r>
              <a:rPr lang="en-US" sz="2400" dirty="0" err="1" smtClean="0">
                <a:latin typeface="Book Antiqua"/>
                <a:cs typeface="Book Antiqua"/>
              </a:rPr>
              <a:t>Tredicucci’s</a:t>
            </a:r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 err="1" smtClean="0">
                <a:latin typeface="Book Antiqua"/>
                <a:cs typeface="Book Antiqua"/>
              </a:rPr>
              <a:t>Group@NEST</a:t>
            </a:r>
            <a:r>
              <a:rPr lang="en-US" sz="2400" dirty="0" smtClean="0">
                <a:latin typeface="Book Antiqua"/>
                <a:cs typeface="Book Antiqua"/>
              </a:rPr>
              <a:t>, Federica </a:t>
            </a:r>
            <a:r>
              <a:rPr lang="en-US" sz="2400" dirty="0" err="1" smtClean="0">
                <a:latin typeface="Book Antiqua"/>
                <a:cs typeface="Book Antiqua"/>
              </a:rPr>
              <a:t>Bianco</a:t>
            </a:r>
            <a:endParaRPr lang="en-US" sz="2400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n-US" sz="2400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n-US" sz="2400" dirty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n-US" sz="2400" dirty="0" smtClean="0">
              <a:latin typeface="Book Antiqua"/>
              <a:cs typeface="Book Antiqua"/>
            </a:endParaRPr>
          </a:p>
          <a:p>
            <a:pPr marL="0" indent="0">
              <a:buNone/>
            </a:pPr>
            <a:endParaRPr lang="en-US" sz="2400" dirty="0">
              <a:latin typeface="Book Antiqua"/>
              <a:cs typeface="Book Antiqua"/>
            </a:endParaRPr>
          </a:p>
          <a:p>
            <a:endParaRPr lang="en-US" sz="2400" dirty="0" smtClean="0">
              <a:latin typeface="Book Antiqua"/>
              <a:cs typeface="Book Antiqua"/>
            </a:endParaRPr>
          </a:p>
          <a:p>
            <a:endParaRPr lang="en-US" sz="2400" dirty="0">
              <a:latin typeface="Book Antiqua"/>
              <a:cs typeface="Book Antiqua"/>
            </a:endParaRPr>
          </a:p>
          <a:p>
            <a:r>
              <a:rPr lang="en-US" sz="2400" dirty="0" smtClean="0">
                <a:latin typeface="Book Antiqua"/>
                <a:cs typeface="Book Antiqua"/>
              </a:rPr>
              <a:t>Miriam </a:t>
            </a:r>
            <a:r>
              <a:rPr lang="en-US" sz="2400" dirty="0" err="1" smtClean="0">
                <a:latin typeface="Book Antiqua"/>
                <a:cs typeface="Book Antiqua"/>
              </a:rPr>
              <a:t>Vitiello</a:t>
            </a:r>
            <a:r>
              <a:rPr lang="en-US" sz="2400" dirty="0" smtClean="0">
                <a:latin typeface="Book Antiqua"/>
                <a:cs typeface="Book Antiqua"/>
              </a:rPr>
              <a:t>, Leonardo </a:t>
            </a:r>
            <a:r>
              <a:rPr lang="en-US" sz="2400" dirty="0" err="1" smtClean="0">
                <a:latin typeface="Book Antiqua"/>
                <a:cs typeface="Book Antiqua"/>
              </a:rPr>
              <a:t>Viti</a:t>
            </a:r>
            <a:r>
              <a:rPr lang="en-US" sz="2400" dirty="0" smtClean="0">
                <a:latin typeface="Book Antiqua"/>
                <a:cs typeface="Book Antiqua"/>
              </a:rPr>
              <a:t>, </a:t>
            </a:r>
            <a:r>
              <a:rPr lang="en-US" sz="2400" dirty="0">
                <a:latin typeface="Book Antiqua"/>
                <a:cs typeface="Book Antiqua"/>
              </a:rPr>
              <a:t>THz </a:t>
            </a:r>
            <a:r>
              <a:rPr lang="en-US" sz="2400" dirty="0" err="1" smtClean="0">
                <a:latin typeface="Book Antiqua"/>
                <a:cs typeface="Book Antiqua"/>
              </a:rPr>
              <a:t>Group@</a:t>
            </a:r>
            <a:r>
              <a:rPr lang="en-US" sz="2400" dirty="0" err="1">
                <a:latin typeface="Book Antiqua"/>
                <a:cs typeface="Book Antiqua"/>
              </a:rPr>
              <a:t>NEST</a:t>
            </a:r>
            <a:r>
              <a:rPr lang="en-US" sz="2400" dirty="0">
                <a:latin typeface="Book Antiqua"/>
                <a:cs typeface="Book Antiqua"/>
              </a:rPr>
              <a:t> </a:t>
            </a:r>
            <a:endParaRPr lang="en-US" sz="2400" dirty="0" smtClean="0">
              <a:latin typeface="Book Antiqua"/>
              <a:cs typeface="Book Antiqua"/>
            </a:endParaRPr>
          </a:p>
          <a:p>
            <a:r>
              <a:rPr lang="en-US" sz="2400" dirty="0" smtClean="0">
                <a:latin typeface="Book Antiqua"/>
                <a:cs typeface="Book Antiqua"/>
              </a:rPr>
              <a:t>Camilla </a:t>
            </a:r>
            <a:r>
              <a:rPr lang="en-US" sz="2400" dirty="0" err="1" smtClean="0">
                <a:latin typeface="Book Antiqua"/>
                <a:cs typeface="Book Antiqua"/>
              </a:rPr>
              <a:t>Coletti</a:t>
            </a:r>
            <a:r>
              <a:rPr lang="en-US" sz="2400" dirty="0" smtClean="0">
                <a:latin typeface="Book Antiqua"/>
                <a:cs typeface="Book Antiqua"/>
              </a:rPr>
              <a:t>, </a:t>
            </a:r>
            <a:r>
              <a:rPr lang="en-US" sz="2400" dirty="0" err="1" smtClean="0">
                <a:latin typeface="Book Antiqua"/>
                <a:cs typeface="Book Antiqua"/>
              </a:rPr>
              <a:t>Graphene</a:t>
            </a:r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 err="1" smtClean="0">
                <a:latin typeface="Book Antiqua"/>
                <a:cs typeface="Book Antiqua"/>
              </a:rPr>
              <a:t>Group@IIT</a:t>
            </a:r>
            <a:r>
              <a:rPr lang="en-US" sz="2400" dirty="0" smtClean="0">
                <a:latin typeface="Book Antiqua"/>
                <a:cs typeface="Book Antiqua"/>
              </a:rPr>
              <a:t> NEST</a:t>
            </a:r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Aknowledgments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492896"/>
            <a:ext cx="2436207" cy="1981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505802"/>
            <a:ext cx="2365648" cy="192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5278286"/>
            <a:ext cx="838847" cy="588445"/>
          </a:xfrm>
          <a:prstGeom prst="rect">
            <a:avLst/>
          </a:prstGeom>
        </p:spPr>
      </p:pic>
      <p:pic>
        <p:nvPicPr>
          <p:cNvPr id="17" name="Immagine 8" descr="barra_piccol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9" name="Immagin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28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2884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80542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b="1" smtClean="0">
                <a:solidFill>
                  <a:srgbClr val="AEAEB0"/>
                </a:solidFill>
                <a:latin typeface="Bookman Old Style"/>
                <a:cs typeface="Bookman Old Style"/>
              </a:rPr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4624"/>
            <a:ext cx="2133600" cy="365125"/>
          </a:xfrm>
        </p:spPr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29</a:t>
            </a:fld>
            <a:endParaRPr lang="it-IT" altLang="it-IT" dirty="0"/>
          </a:p>
        </p:txBody>
      </p:sp>
      <p:sp>
        <p:nvSpPr>
          <p:cNvPr id="16" name="Content Placeholder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Book Antiqua"/>
                <a:cs typeface="Book Antiqua"/>
              </a:rPr>
              <a:t>Detection demonstrated from 0.2 THz up to 3.5 THz in Semiconductor Nanostructures (2D systems, </a:t>
            </a:r>
            <a:r>
              <a:rPr lang="en-US" sz="2400" dirty="0" err="1" smtClean="0">
                <a:latin typeface="Book Antiqua"/>
                <a:cs typeface="Book Antiqua"/>
              </a:rPr>
              <a:t>Graphene</a:t>
            </a:r>
            <a:r>
              <a:rPr lang="en-US" sz="2400" dirty="0" smtClean="0">
                <a:latin typeface="Book Antiqua"/>
                <a:cs typeface="Book Antiqua"/>
              </a:rPr>
              <a:t>, Nanowires)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Detection signals related to plasma wave effects in the 2D electronic system, but also other contributions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Antenna, device design and material are degrees of freedom for detectors optimization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Present-days performances enabled most of room-T applications</a:t>
            </a:r>
          </a:p>
          <a:p>
            <a:r>
              <a:rPr lang="en-US" sz="2400" dirty="0" smtClean="0">
                <a:latin typeface="Book Antiqua"/>
                <a:cs typeface="Book Antiqua"/>
              </a:rPr>
              <a:t>Quantum confinement in </a:t>
            </a:r>
            <a:r>
              <a:rPr lang="en-US" sz="2400" dirty="0" err="1" smtClean="0">
                <a:latin typeface="Book Antiqua"/>
                <a:cs typeface="Book Antiqua"/>
              </a:rPr>
              <a:t>nanostrucutured</a:t>
            </a:r>
            <a:r>
              <a:rPr lang="en-US" sz="2400" dirty="0" smtClean="0">
                <a:latin typeface="Book Antiqua"/>
                <a:cs typeface="Book Antiqua"/>
              </a:rPr>
              <a:t> and/or intrinsic low-dimensional materials is a potential </a:t>
            </a:r>
            <a:r>
              <a:rPr lang="en-US" sz="2400" dirty="0" smtClean="0">
                <a:latin typeface="Book Antiqua"/>
                <a:cs typeface="Book Antiqua"/>
              </a:rPr>
              <a:t>playground </a:t>
            </a:r>
            <a:r>
              <a:rPr lang="en-US" sz="2400" dirty="0" smtClean="0">
                <a:latin typeface="Book Antiqua"/>
                <a:cs typeface="Book Antiqua"/>
              </a:rPr>
              <a:t>for photon counters in the terahertz range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62884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8" descr="barra_picco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sellaDiTesto 12"/>
          <p:cNvSpPr txBox="1">
            <a:spLocks noChangeArrowheads="1"/>
          </p:cNvSpPr>
          <p:nvPr/>
        </p:nvSpPr>
        <p:spPr bwMode="auto">
          <a:xfrm>
            <a:off x="838200" y="416719"/>
            <a:ext cx="830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THz radiation applications</a:t>
            </a:r>
            <a:endParaRPr lang="en-US" altLang="it-IT" sz="4400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01" y="2118228"/>
            <a:ext cx="20891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http://www.jlab.org/news/articles/2002/Tl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6172" y="3068960"/>
            <a:ext cx="1582738" cy="13128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130" name="CasellaDiTesto 1"/>
          <p:cNvSpPr txBox="1">
            <a:spLocks noChangeArrowheads="1"/>
          </p:cNvSpPr>
          <p:nvPr/>
        </p:nvSpPr>
        <p:spPr bwMode="auto">
          <a:xfrm>
            <a:off x="1574800" y="1186656"/>
            <a:ext cx="599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b="1" smtClean="0">
                <a:latin typeface="Book Antiqua"/>
                <a:ea typeface="Batang" panose="02030600000101010101" pitchFamily="18" charset="-127"/>
                <a:cs typeface="Book Antiqua"/>
              </a:rPr>
              <a:t>THz range offers many opportunities for applications</a:t>
            </a:r>
            <a:endParaRPr lang="en-US" altLang="it-IT">
              <a:latin typeface="Book Antiqua"/>
              <a:cs typeface="Book Antiqua"/>
            </a:endParaRPr>
          </a:p>
        </p:txBody>
      </p:sp>
      <p:sp>
        <p:nvSpPr>
          <p:cNvPr id="5131" name="CasellaDiTesto 2"/>
          <p:cNvSpPr txBox="1">
            <a:spLocks noChangeArrowheads="1"/>
          </p:cNvSpPr>
          <p:nvPr/>
        </p:nvSpPr>
        <p:spPr bwMode="auto">
          <a:xfrm>
            <a:off x="219913" y="1749928"/>
            <a:ext cx="1017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>
                <a:latin typeface="Book Antiqua"/>
                <a:cs typeface="Book Antiqua"/>
              </a:rPr>
              <a:t>Security</a:t>
            </a:r>
          </a:p>
        </p:txBody>
      </p:sp>
      <p:sp>
        <p:nvSpPr>
          <p:cNvPr id="5132" name="CasellaDiTesto 3"/>
          <p:cNvSpPr txBox="1">
            <a:spLocks noChangeArrowheads="1"/>
          </p:cNvSpPr>
          <p:nvPr/>
        </p:nvSpPr>
        <p:spPr bwMode="auto">
          <a:xfrm>
            <a:off x="2269452" y="2101486"/>
            <a:ext cx="158891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1100">
                <a:latin typeface="Book Antiqua"/>
                <a:cs typeface="Book Antiqua"/>
              </a:rPr>
              <a:t>Body scanner to reveal concealed weapons</a:t>
            </a:r>
          </a:p>
        </p:txBody>
      </p:sp>
      <p:sp>
        <p:nvSpPr>
          <p:cNvPr id="5133" name="CasellaDiTesto 5"/>
          <p:cNvSpPr txBox="1">
            <a:spLocks noChangeArrowheads="1"/>
          </p:cNvSpPr>
          <p:nvPr/>
        </p:nvSpPr>
        <p:spPr bwMode="auto">
          <a:xfrm>
            <a:off x="1134627" y="5204263"/>
            <a:ext cx="6944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dirty="0" smtClean="0">
                <a:latin typeface="Book Antiqua"/>
                <a:cs typeface="Book Antiqua"/>
              </a:rPr>
              <a:t>Availability of sensitive detectors: main technological bottleneck</a:t>
            </a:r>
          </a:p>
          <a:p>
            <a:pPr algn="ctr"/>
            <a:r>
              <a:rPr lang="en-US" altLang="it-IT" dirty="0" smtClean="0">
                <a:latin typeface="Book Antiqua"/>
                <a:cs typeface="Book Antiqua"/>
              </a:rPr>
              <a:t>In R&amp;D: new approaches and devices based on interaction between THz radiation and technologically important materials </a:t>
            </a:r>
            <a:endParaRPr lang="en-US" altLang="it-IT" dirty="0">
              <a:latin typeface="Book Antiqua"/>
              <a:cs typeface="Book Antiqua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8062" y="2157778"/>
            <a:ext cx="1958975" cy="11080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139254" y="2325839"/>
            <a:ext cx="1675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Book Antiqua"/>
                <a:cs typeface="Book Antiqua"/>
              </a:rPr>
              <a:t>THz Time Domain Spectroscopy:</a:t>
            </a:r>
          </a:p>
          <a:p>
            <a:pPr algn="r"/>
            <a:r>
              <a:rPr lang="en-US" sz="1100">
                <a:latin typeface="Book Antiqua"/>
                <a:cs typeface="Book Antiqua"/>
              </a:rPr>
              <a:t>dynamics of electrons, holes, </a:t>
            </a:r>
            <a:r>
              <a:rPr lang="en-US" sz="1100" smtClean="0">
                <a:latin typeface="Book Antiqua"/>
                <a:cs typeface="Book Antiqua"/>
              </a:rPr>
              <a:t>phonons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5253" y="1732154"/>
            <a:ext cx="241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Fundamental Science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708" y="4225860"/>
            <a:ext cx="1675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latin typeface="Book Antiqua"/>
                <a:cs typeface="Book Antiqua"/>
              </a:rPr>
              <a:t>Industrial Process monitoring, food contamination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9359" y="3559678"/>
            <a:ext cx="362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Book Antiqua"/>
                <a:cs typeface="Book Antiqua"/>
              </a:rPr>
              <a:t>Inspection of Material Devices, … </a:t>
            </a:r>
            <a:endParaRPr lang="en-US">
              <a:latin typeface="Book Antiqua"/>
              <a:cs typeface="Book Antiqua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3"/>
          <a:stretch/>
        </p:blipFill>
        <p:spPr bwMode="auto">
          <a:xfrm>
            <a:off x="6634410" y="4116088"/>
            <a:ext cx="1444625" cy="98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49876" y="4005064"/>
            <a:ext cx="1085673" cy="107714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25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6" name="Immagin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6076960" y="4113224"/>
          <a:ext cx="20574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" name="Equation" r:id="rId4" imgW="1155600" imgH="419040" progId="Equation.3">
                  <p:embed/>
                </p:oleObj>
              </mc:Choice>
              <mc:Fallback>
                <p:oleObj name="Equation" r:id="rId4" imgW="1155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60" y="4113224"/>
                        <a:ext cx="20574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ggetto 22"/>
          <p:cNvGraphicFramePr>
            <a:graphicFrameLocks noChangeAspect="1"/>
          </p:cNvGraphicFramePr>
          <p:nvPr/>
        </p:nvGraphicFramePr>
        <p:xfrm>
          <a:off x="2039938" y="5143500"/>
          <a:ext cx="216376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Equation" r:id="rId6" imgW="1066680" imgH="241200" progId="Equation.3">
                  <p:embed/>
                </p:oleObj>
              </mc:Choice>
              <mc:Fallback>
                <p:oleObj name="Equation" r:id="rId6" imgW="1066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938" y="5143500"/>
                        <a:ext cx="2163762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ttangolo arrotondato 23"/>
          <p:cNvSpPr/>
          <p:nvPr/>
        </p:nvSpPr>
        <p:spPr>
          <a:xfrm>
            <a:off x="1357290" y="5072074"/>
            <a:ext cx="3571900" cy="1285884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5" name="Object 16"/>
          <p:cNvGraphicFramePr>
            <a:graphicFrameLocks noChangeAspect="1"/>
          </p:cNvGraphicFramePr>
          <p:nvPr/>
        </p:nvGraphicFramePr>
        <p:xfrm>
          <a:off x="5429256" y="3214686"/>
          <a:ext cx="34417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Equation" r:id="rId8" imgW="1892160" imgH="228600" progId="Equation.3">
                  <p:embed/>
                </p:oleObj>
              </mc:Choice>
              <mc:Fallback>
                <p:oleObj name="Equation" r:id="rId8" imgW="1892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3214686"/>
                        <a:ext cx="34417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5" name="Object 11"/>
          <p:cNvGraphicFramePr>
            <a:graphicFrameLocks noChangeAspect="1"/>
          </p:cNvGraphicFramePr>
          <p:nvPr/>
        </p:nvGraphicFramePr>
        <p:xfrm>
          <a:off x="5829310" y="3776674"/>
          <a:ext cx="24796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Equation" r:id="rId10" imgW="1282680" imgH="228600" progId="Equation.3">
                  <p:embed/>
                </p:oleObj>
              </mc:Choice>
              <mc:Fallback>
                <p:oleObj name="Equation" r:id="rId10" imgW="1282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310" y="3776674"/>
                        <a:ext cx="2479675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e 26"/>
          <p:cNvSpPr/>
          <p:nvPr/>
        </p:nvSpPr>
        <p:spPr>
          <a:xfrm>
            <a:off x="5286380" y="3065464"/>
            <a:ext cx="3714776" cy="71438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Immagine 32" descr="highmu_hetero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720" y="2786058"/>
            <a:ext cx="5457129" cy="2000264"/>
          </a:xfrm>
          <a:prstGeom prst="rect">
            <a:avLst/>
          </a:prstGeom>
        </p:spPr>
      </p:pic>
      <p:graphicFrame>
        <p:nvGraphicFramePr>
          <p:cNvPr id="87047" name="Object 7"/>
          <p:cNvGraphicFramePr>
            <a:graphicFrameLocks noChangeAspect="1"/>
          </p:cNvGraphicFramePr>
          <p:nvPr/>
        </p:nvGraphicFramePr>
        <p:xfrm>
          <a:off x="1428728" y="5715016"/>
          <a:ext cx="344963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" name="Equation" r:id="rId13" imgW="1701720" imgH="241200" progId="Equation.3">
                  <p:embed/>
                </p:oleObj>
              </mc:Choice>
              <mc:Fallback>
                <p:oleObj name="Equation" r:id="rId13" imgW="1701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28" y="5715016"/>
                        <a:ext cx="3449637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ttore 1 16"/>
          <p:cNvCxnSpPr/>
          <p:nvPr/>
        </p:nvCxnSpPr>
        <p:spPr>
          <a:xfrm>
            <a:off x="4918304" y="2060792"/>
            <a:ext cx="64294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>
            <a:off x="4896533" y="1127337"/>
            <a:ext cx="642942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4903557" y="1428736"/>
            <a:ext cx="642942" cy="1588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4911735" y="1725589"/>
            <a:ext cx="642942" cy="15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6619" name="Object 11"/>
          <p:cNvGraphicFramePr>
            <a:graphicFrameLocks noChangeAspect="1"/>
          </p:cNvGraphicFramePr>
          <p:nvPr/>
        </p:nvGraphicFramePr>
        <p:xfrm>
          <a:off x="7572396" y="1142984"/>
          <a:ext cx="1022681" cy="768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" name="Equation" r:id="rId15" imgW="863280" imgH="647640" progId="Equation.3">
                  <p:embed/>
                </p:oleObj>
              </mc:Choice>
              <mc:Fallback>
                <p:oleObj name="Equation" r:id="rId15" imgW="86328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1142984"/>
                        <a:ext cx="1022681" cy="7683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asellaDiTesto 33"/>
          <p:cNvSpPr txBox="1"/>
          <p:nvPr/>
        </p:nvSpPr>
        <p:spPr>
          <a:xfrm>
            <a:off x="7000892" y="135729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with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214942" y="5143512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ea typeface="Batang" pitchFamily="18" charset="-127"/>
                <a:cs typeface="Arial" pitchFamily="34" charset="0"/>
              </a:rPr>
              <a:t>Resonant </a:t>
            </a:r>
            <a:r>
              <a:rPr lang="en-US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plasmons</a:t>
            </a:r>
            <a:r>
              <a:rPr lang="en-US" dirty="0">
                <a:latin typeface="Arial" pitchFamily="34" charset="0"/>
                <a:ea typeface="Batang" pitchFamily="18" charset="-127"/>
                <a:cs typeface="Arial" pitchFamily="34" charset="0"/>
              </a:rPr>
              <a:t>: reduced electron-phonon scattering suppresses the </a:t>
            </a:r>
            <a:r>
              <a:rPr lang="en-US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plasmon</a:t>
            </a:r>
            <a:r>
              <a:rPr lang="en-US" dirty="0">
                <a:latin typeface="Arial" pitchFamily="34" charset="0"/>
                <a:ea typeface="Batang" pitchFamily="18" charset="-127"/>
                <a:cs typeface="Arial" pitchFamily="34" charset="0"/>
              </a:rPr>
              <a:t>-phonon decay channel</a:t>
            </a:r>
            <a:endParaRPr lang="it-IT" dirty="0"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graphicFrame>
        <p:nvGraphicFramePr>
          <p:cNvPr id="196620" name="Object 12"/>
          <p:cNvGraphicFramePr>
            <a:graphicFrameLocks noChangeAspect="1"/>
          </p:cNvGraphicFramePr>
          <p:nvPr/>
        </p:nvGraphicFramePr>
        <p:xfrm>
          <a:off x="5610225" y="928688"/>
          <a:ext cx="1373188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" name="Equation" r:id="rId17" imgW="977760" imgH="228600" progId="Equation.3">
                  <p:embed/>
                </p:oleObj>
              </mc:Choice>
              <mc:Fallback>
                <p:oleObj name="Equation" r:id="rId17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225" y="928688"/>
                        <a:ext cx="1373188" cy="32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21" name="Object 13"/>
          <p:cNvGraphicFramePr>
            <a:graphicFrameLocks noChangeAspect="1"/>
          </p:cNvGraphicFramePr>
          <p:nvPr/>
        </p:nvGraphicFramePr>
        <p:xfrm>
          <a:off x="5610225" y="1249363"/>
          <a:ext cx="1373188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" name="Equation" r:id="rId19" imgW="977760" imgH="228600" progId="Equation.3">
                  <p:embed/>
                </p:oleObj>
              </mc:Choice>
              <mc:Fallback>
                <p:oleObj name="Equation" r:id="rId19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225" y="1249363"/>
                        <a:ext cx="1373188" cy="32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22" name="Object 14"/>
          <p:cNvGraphicFramePr>
            <a:graphicFrameLocks noChangeAspect="1"/>
          </p:cNvGraphicFramePr>
          <p:nvPr/>
        </p:nvGraphicFramePr>
        <p:xfrm>
          <a:off x="5610225" y="1535113"/>
          <a:ext cx="1373188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" name="Equation" r:id="rId21" imgW="977760" imgH="228600" progId="Equation.3">
                  <p:embed/>
                </p:oleObj>
              </mc:Choice>
              <mc:Fallback>
                <p:oleObj name="Equation" r:id="rId21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225" y="1535113"/>
                        <a:ext cx="1373188" cy="32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23" name="Object 15"/>
          <p:cNvGraphicFramePr>
            <a:graphicFrameLocks noChangeAspect="1"/>
          </p:cNvGraphicFramePr>
          <p:nvPr/>
        </p:nvGraphicFramePr>
        <p:xfrm>
          <a:off x="5584825" y="1857375"/>
          <a:ext cx="142557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" name="Equation" r:id="rId23" imgW="1015920" imgH="228600" progId="Equation.3">
                  <p:embed/>
                </p:oleObj>
              </mc:Choice>
              <mc:Fallback>
                <p:oleObj name="Equation" r:id="rId23" imgW="1015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857375"/>
                        <a:ext cx="1425575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5"/>
          <a:srcRect t="48380"/>
          <a:stretch>
            <a:fillRect/>
          </a:stretch>
        </p:blipFill>
        <p:spPr bwMode="auto">
          <a:xfrm>
            <a:off x="1428728" y="764704"/>
            <a:ext cx="3271661" cy="204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8280920" cy="1143000"/>
          </a:xfrm>
        </p:spPr>
        <p:txBody>
          <a:bodyPr>
            <a:noAutofit/>
          </a:bodyPr>
          <a:lstStyle/>
          <a:p>
            <a:r>
              <a:rPr lang="nl-NL" sz="3200" dirty="0"/>
              <a:t>High </a:t>
            </a:r>
            <a:r>
              <a:rPr lang="nl-NL" sz="3200" dirty="0" err="1"/>
              <a:t>mobility</a:t>
            </a:r>
            <a:r>
              <a:rPr lang="nl-NL" sz="3200" dirty="0"/>
              <a:t> </a:t>
            </a:r>
            <a:r>
              <a:rPr lang="nl-NL" sz="3200" dirty="0" err="1"/>
              <a:t>AlGaAs</a:t>
            </a:r>
            <a:r>
              <a:rPr lang="nl-NL" sz="3200" dirty="0"/>
              <a:t>/</a:t>
            </a:r>
            <a:r>
              <a:rPr lang="nl-NL" sz="3200" dirty="0" err="1"/>
              <a:t>GaAs</a:t>
            </a:r>
            <a:r>
              <a:rPr lang="nl-NL" sz="3200" dirty="0"/>
              <a:t> </a:t>
            </a:r>
            <a:r>
              <a:rPr lang="nl-NL" sz="3200" dirty="0" err="1"/>
              <a:t>heterostructure</a:t>
            </a:r>
            <a:r>
              <a:rPr lang="nl-NL" sz="3200" dirty="0"/>
              <a:t/>
            </a:r>
            <a:br>
              <a:rPr lang="nl-NL" sz="3200" dirty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6519446"/>
            <a:ext cx="4129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Heterostructure</a:t>
            </a:r>
            <a:r>
              <a:rPr lang="en-US" sz="1600" i="1" dirty="0"/>
              <a:t> provided by CNR-IOM, Trieste, Italy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05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ttore 1 34"/>
          <p:cNvCxnSpPr/>
          <p:nvPr/>
        </p:nvCxnSpPr>
        <p:spPr>
          <a:xfrm>
            <a:off x="1327214" y="4540226"/>
            <a:ext cx="426331" cy="115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1285852" y="4357694"/>
            <a:ext cx="10715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chemeClr val="bg1"/>
                </a:solidFill>
              </a:rPr>
              <a:t>50 </a:t>
            </a:r>
            <a:r>
              <a:rPr lang="it-IT" sz="7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it-IT" sz="7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8" name="CasellaDiTesto 236"/>
          <p:cNvSpPr txBox="1">
            <a:spLocks noChangeArrowheads="1"/>
          </p:cNvSpPr>
          <p:nvPr/>
        </p:nvSpPr>
        <p:spPr bwMode="auto">
          <a:xfrm>
            <a:off x="4427984" y="908720"/>
            <a:ext cx="34290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Ohmic</a:t>
            </a:r>
            <a:r>
              <a:rPr lang="it-IT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contact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: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evaporation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of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metal (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/Au/Ni multilayer </a:t>
            </a:r>
            <a:r>
              <a:rPr lang="it-IT" sz="14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and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Rapid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Thermal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Annealing</a:t>
            </a:r>
            <a:endParaRPr lang="it-IT" sz="1400" dirty="0"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Electrical</a:t>
            </a:r>
            <a:r>
              <a:rPr lang="it-IT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isolation</a:t>
            </a:r>
            <a:r>
              <a:rPr lang="it-IT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 of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devices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: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ion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implantation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Gate</a:t>
            </a:r>
            <a:r>
              <a:rPr lang="it-IT" sz="1400" b="1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b="1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contact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: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evaporation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it-IT" sz="1400" dirty="0" err="1">
                <a:latin typeface="Arial" pitchFamily="34" charset="0"/>
                <a:ea typeface="Batang" pitchFamily="18" charset="-127"/>
                <a:cs typeface="Arial" pitchFamily="34" charset="0"/>
              </a:rPr>
              <a:t>of</a:t>
            </a:r>
            <a:r>
              <a:rPr lang="it-IT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 Ti/Au</a:t>
            </a:r>
          </a:p>
        </p:txBody>
      </p:sp>
      <p:graphicFrame>
        <p:nvGraphicFramePr>
          <p:cNvPr id="83" name="Oggetto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135080"/>
              </p:ext>
            </p:extLst>
          </p:nvPr>
        </p:nvGraphicFramePr>
        <p:xfrm>
          <a:off x="7740352" y="3140968"/>
          <a:ext cx="795927" cy="150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" name="Equation" r:id="rId4" imgW="711200" imgH="1346200" progId="Equation.3">
                  <p:embed/>
                </p:oleObj>
              </mc:Choice>
              <mc:Fallback>
                <p:oleObj name="Equation" r:id="rId4" imgW="711200" imgH="1346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352" y="3140968"/>
                        <a:ext cx="795927" cy="1507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3419872" y="4005064"/>
            <a:ext cx="3461995" cy="2571768"/>
            <a:chOff x="3214678" y="4214818"/>
            <a:chExt cx="3461995" cy="2571768"/>
          </a:xfrm>
        </p:grpSpPr>
        <p:sp>
          <p:nvSpPr>
            <p:cNvPr id="50" name="CasellaDiTesto 26"/>
            <p:cNvSpPr txBox="1">
              <a:spLocks noChangeArrowheads="1"/>
            </p:cNvSpPr>
            <p:nvPr/>
          </p:nvSpPr>
          <p:spPr bwMode="auto">
            <a:xfrm>
              <a:off x="4360855" y="5286388"/>
              <a:ext cx="214314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 dirty="0" err="1"/>
                <a:t>undoped</a:t>
              </a:r>
              <a:r>
                <a:rPr lang="it-IT" sz="1400" dirty="0"/>
                <a:t>   </a:t>
              </a:r>
              <a:r>
                <a:rPr lang="it-IT" sz="1400" dirty="0" err="1"/>
                <a:t>GaAs</a:t>
              </a:r>
              <a:endParaRPr lang="it-IT" sz="1400" baseline="30000" dirty="0"/>
            </a:p>
          </p:txBody>
        </p:sp>
        <p:sp>
          <p:nvSpPr>
            <p:cNvPr id="54" name="Rettangolo 30"/>
            <p:cNvSpPr>
              <a:spLocks noChangeArrowheads="1"/>
            </p:cNvSpPr>
            <p:nvPr/>
          </p:nvSpPr>
          <p:spPr bwMode="auto">
            <a:xfrm>
              <a:off x="5513394" y="6000768"/>
              <a:ext cx="919163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 err="1"/>
                <a:t>substrate</a:t>
              </a:r>
              <a:endParaRPr lang="it-IT" sz="1400" dirty="0"/>
            </a:p>
          </p:txBody>
        </p:sp>
        <p:pic>
          <p:nvPicPr>
            <p:cNvPr id="84" name="Immagine 83" descr="b2_cross_38.tif"/>
            <p:cNvPicPr>
              <a:picLocks noChangeAspect="1"/>
            </p:cNvPicPr>
            <p:nvPr/>
          </p:nvPicPr>
          <p:blipFill>
            <a:blip r:embed="rId6"/>
            <a:srcRect l="29532" t="17677" r="14987" b="27370"/>
            <a:stretch>
              <a:fillRect/>
            </a:stretch>
          </p:blipFill>
          <p:spPr>
            <a:xfrm>
              <a:off x="3214678" y="4214818"/>
              <a:ext cx="3461995" cy="2571768"/>
            </a:xfrm>
            <a:prstGeom prst="rect">
              <a:avLst/>
            </a:prstGeom>
          </p:spPr>
        </p:pic>
        <p:cxnSp>
          <p:nvCxnSpPr>
            <p:cNvPr id="85" name="Connettore 1 84"/>
            <p:cNvCxnSpPr/>
            <p:nvPr/>
          </p:nvCxnSpPr>
          <p:spPr>
            <a:xfrm>
              <a:off x="5214942" y="6427808"/>
              <a:ext cx="500066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2 87"/>
            <p:cNvCxnSpPr/>
            <p:nvPr/>
          </p:nvCxnSpPr>
          <p:spPr>
            <a:xfrm>
              <a:off x="4357686" y="5214950"/>
              <a:ext cx="714380" cy="642942"/>
            </a:xfrm>
            <a:prstGeom prst="straightConnector1">
              <a:avLst/>
            </a:prstGeom>
            <a:ln w="25400">
              <a:solidFill>
                <a:srgbClr val="3366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2 90"/>
            <p:cNvCxnSpPr/>
            <p:nvPr/>
          </p:nvCxnSpPr>
          <p:spPr>
            <a:xfrm rot="10800000" flipV="1">
              <a:off x="4357686" y="4857760"/>
              <a:ext cx="785818" cy="571503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2 93"/>
            <p:cNvCxnSpPr/>
            <p:nvPr/>
          </p:nvCxnSpPr>
          <p:spPr>
            <a:xfrm rot="16200000" flipH="1">
              <a:off x="5500694" y="4786323"/>
              <a:ext cx="36000" cy="360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CasellaDiTesto 97"/>
            <p:cNvSpPr txBox="1"/>
            <p:nvPr/>
          </p:nvSpPr>
          <p:spPr>
            <a:xfrm>
              <a:off x="4357686" y="5715016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solidFill>
                    <a:srgbClr val="3366FF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it-IT" b="1" i="1" baseline="-25000" dirty="0">
                  <a:solidFill>
                    <a:srgbClr val="3366FF"/>
                  </a:solidFill>
                  <a:latin typeface="Arial" pitchFamily="34" charset="0"/>
                  <a:cs typeface="Arial" pitchFamily="34" charset="0"/>
                </a:rPr>
                <a:t>SD</a:t>
              </a:r>
            </a:p>
          </p:txBody>
        </p:sp>
        <p:sp>
          <p:nvSpPr>
            <p:cNvPr id="99" name="CasellaDiTesto 98"/>
            <p:cNvSpPr txBox="1"/>
            <p:nvPr/>
          </p:nvSpPr>
          <p:spPr>
            <a:xfrm>
              <a:off x="4429124" y="4643446"/>
              <a:ext cx="142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W</a:t>
              </a:r>
            </a:p>
          </p:txBody>
        </p:sp>
        <p:sp>
          <p:nvSpPr>
            <p:cNvPr id="100" name="CasellaDiTesto 99"/>
            <p:cNvSpPr txBox="1"/>
            <p:nvPr/>
          </p:nvSpPr>
          <p:spPr>
            <a:xfrm>
              <a:off x="5643570" y="4714884"/>
              <a:ext cx="517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it-IT" i="1" baseline="-25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</a:t>
              </a:r>
              <a:endParaRPr lang="it-IT" i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5214942" y="6236854"/>
              <a:ext cx="10715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dirty="0"/>
                <a:t>10 </a:t>
              </a:r>
              <a:r>
                <a:rPr lang="it-IT" sz="700" dirty="0">
                  <a:latin typeface="Symbol" pitchFamily="18" charset="2"/>
                </a:rPr>
                <a:t>m</a:t>
              </a:r>
              <a:r>
                <a:rPr lang="it-IT" sz="700" dirty="0"/>
                <a:t>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5576" y="674748"/>
            <a:ext cx="4003697" cy="1962164"/>
            <a:chOff x="1500166" y="1038208"/>
            <a:chExt cx="4003697" cy="1962164"/>
          </a:xfrm>
        </p:grpSpPr>
        <p:sp>
          <p:nvSpPr>
            <p:cNvPr id="56" name="CasellaDiTesto 113"/>
            <p:cNvSpPr txBox="1">
              <a:spLocks noChangeArrowheads="1"/>
            </p:cNvSpPr>
            <p:nvPr/>
          </p:nvSpPr>
          <p:spPr bwMode="auto">
            <a:xfrm>
              <a:off x="1500166" y="1500174"/>
              <a:ext cx="860425" cy="34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600" dirty="0"/>
                <a:t>2 DEG</a:t>
              </a:r>
            </a:p>
          </p:txBody>
        </p:sp>
        <p:grpSp>
          <p:nvGrpSpPr>
            <p:cNvPr id="68" name="Gruppo 67"/>
            <p:cNvGrpSpPr/>
            <p:nvPr/>
          </p:nvGrpSpPr>
          <p:grpSpPr>
            <a:xfrm>
              <a:off x="2289153" y="1231770"/>
              <a:ext cx="2611996" cy="1768602"/>
              <a:chOff x="4186883" y="1088894"/>
              <a:chExt cx="3497179" cy="2271082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4190976" y="2571744"/>
                <a:ext cx="3492000" cy="3561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4186883" y="2421592"/>
                <a:ext cx="3497179" cy="1501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4186883" y="1845329"/>
                <a:ext cx="3492000" cy="5762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6" name="Rettangolo 45"/>
              <p:cNvSpPr/>
              <p:nvPr/>
            </p:nvSpPr>
            <p:spPr>
              <a:xfrm>
                <a:off x="4186883" y="1088894"/>
                <a:ext cx="3492000" cy="1255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7" name="Rettangolo 46"/>
              <p:cNvSpPr/>
              <p:nvPr/>
            </p:nvSpPr>
            <p:spPr>
              <a:xfrm>
                <a:off x="4190976" y="1214422"/>
                <a:ext cx="3492000" cy="4331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3" name="Rettangolo 52"/>
              <p:cNvSpPr/>
              <p:nvPr/>
            </p:nvSpPr>
            <p:spPr>
              <a:xfrm>
                <a:off x="4190976" y="2928176"/>
                <a:ext cx="3492000" cy="4318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7" name="Rettangolo 56"/>
              <p:cNvSpPr/>
              <p:nvPr/>
            </p:nvSpPr>
            <p:spPr>
              <a:xfrm>
                <a:off x="4186884" y="1647041"/>
                <a:ext cx="3492000" cy="6744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8" name="Rettangolo 57"/>
              <p:cNvSpPr/>
              <p:nvPr/>
            </p:nvSpPr>
            <p:spPr>
              <a:xfrm>
                <a:off x="4190976" y="1713730"/>
                <a:ext cx="3492000" cy="11172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cxnSp>
          <p:nvCxnSpPr>
            <p:cNvPr id="55" name="Connettore 1 54"/>
            <p:cNvCxnSpPr/>
            <p:nvPr/>
          </p:nvCxnSpPr>
          <p:spPr bwMode="auto">
            <a:xfrm>
              <a:off x="2118383" y="1814160"/>
              <a:ext cx="2916000" cy="1588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25"/>
            <p:cNvSpPr txBox="1">
              <a:spLocks noChangeArrowheads="1"/>
            </p:cNvSpPr>
            <p:nvPr/>
          </p:nvSpPr>
          <p:spPr bwMode="auto">
            <a:xfrm>
              <a:off x="2899437" y="1357298"/>
              <a:ext cx="2160240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1400" dirty="0"/>
                <a:t>(n) Al</a:t>
              </a:r>
              <a:r>
                <a:rPr lang="it-IT" sz="1400" baseline="-25000" dirty="0"/>
                <a:t>0.33</a:t>
              </a:r>
              <a:r>
                <a:rPr lang="it-IT" sz="1400" dirty="0"/>
                <a:t>Ga</a:t>
              </a:r>
              <a:r>
                <a:rPr lang="it-IT" sz="1400" baseline="-25000" dirty="0"/>
                <a:t>0.67</a:t>
              </a:r>
              <a:r>
                <a:rPr lang="it-IT" sz="1400" dirty="0"/>
                <a:t>As</a:t>
              </a:r>
              <a:endParaRPr lang="it-IT" sz="1400" baseline="30000" dirty="0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2289153" y="1093318"/>
              <a:ext cx="648000" cy="1412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4250637" y="1096709"/>
              <a:ext cx="648000" cy="1412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2289153" y="1236194"/>
              <a:ext cx="648000" cy="549732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2" name="Rettangolo 71"/>
            <p:cNvSpPr/>
            <p:nvPr/>
          </p:nvSpPr>
          <p:spPr>
            <a:xfrm>
              <a:off x="4228865" y="1236194"/>
              <a:ext cx="648000" cy="549732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3217847" y="1109646"/>
              <a:ext cx="214314" cy="12110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2289153" y="1038888"/>
              <a:ext cx="428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S</a:t>
              </a: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4289417" y="1038888"/>
              <a:ext cx="1214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D</a:t>
              </a: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3157295" y="1038208"/>
              <a:ext cx="271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/>
                <a:t>G</a:t>
              </a:r>
            </a:p>
          </p:txBody>
        </p:sp>
        <p:sp>
          <p:nvSpPr>
            <p:cNvPr id="109" name="CasellaDiTesto 26"/>
            <p:cNvSpPr txBox="1">
              <a:spLocks noChangeArrowheads="1"/>
            </p:cNvSpPr>
            <p:nvPr/>
          </p:nvSpPr>
          <p:spPr bwMode="auto">
            <a:xfrm>
              <a:off x="2928926" y="1928802"/>
              <a:ext cx="214314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/>
                <a:t>U</a:t>
              </a:r>
              <a:r>
                <a:rPr lang="it-IT" sz="1400" dirty="0" err="1"/>
                <a:t>ndoped</a:t>
              </a:r>
              <a:r>
                <a:rPr lang="it-IT" sz="1400" dirty="0"/>
                <a:t> </a:t>
              </a:r>
              <a:r>
                <a:rPr lang="it-IT" sz="1400" dirty="0" err="1"/>
                <a:t>GaAs</a:t>
              </a:r>
              <a:endParaRPr lang="it-IT" sz="1400" baseline="30000" dirty="0"/>
            </a:p>
          </p:txBody>
        </p:sp>
      </p:grpSp>
      <p:sp>
        <p:nvSpPr>
          <p:cNvPr id="48" name="CasellaDiTesto 47"/>
          <p:cNvSpPr txBox="1"/>
          <p:nvPr/>
        </p:nvSpPr>
        <p:spPr>
          <a:xfrm>
            <a:off x="3275856" y="2708920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rial" pitchFamily="34" charset="0"/>
                <a:cs typeface="Arial" pitchFamily="34" charset="0"/>
              </a:rPr>
              <a:t>Two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perpendicolar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linear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dipole</a:t>
            </a:r>
            <a:r>
              <a:rPr lang="it-IT" dirty="0">
                <a:latin typeface="Arial" pitchFamily="34" charset="0"/>
                <a:cs typeface="Arial" pitchFamily="34" charset="0"/>
              </a:rPr>
              <a:t> antenna: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connected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to</a:t>
            </a:r>
            <a:r>
              <a:rPr lang="it-IT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source and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drain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terminals</a:t>
            </a:r>
            <a:r>
              <a:rPr lang="it-IT" dirty="0">
                <a:latin typeface="Arial" pitchFamily="34" charset="0"/>
                <a:cs typeface="Arial" pitchFamily="34" charset="0"/>
              </a:rPr>
              <a:t>, and the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other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connected</a:t>
            </a:r>
            <a:r>
              <a:rPr lang="it-IT" dirty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to</a:t>
            </a:r>
            <a:r>
              <a:rPr lang="it-IT" dirty="0"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source and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gate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terminals</a:t>
            </a:r>
            <a:r>
              <a:rPr lang="it-IT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259632" y="2708920"/>
            <a:ext cx="1785950" cy="1285884"/>
            <a:chOff x="1357290" y="4510830"/>
            <a:chExt cx="1785950" cy="1285884"/>
          </a:xfrm>
        </p:grpSpPr>
        <p:grpSp>
          <p:nvGrpSpPr>
            <p:cNvPr id="86" name="Gruppo 65"/>
            <p:cNvGrpSpPr/>
            <p:nvPr/>
          </p:nvGrpSpPr>
          <p:grpSpPr>
            <a:xfrm>
              <a:off x="1357290" y="4510830"/>
              <a:ext cx="1785950" cy="1285884"/>
              <a:chOff x="1571604" y="3659844"/>
              <a:chExt cx="3076485" cy="2071702"/>
            </a:xfrm>
          </p:grpSpPr>
          <p:pic>
            <p:nvPicPr>
              <p:cNvPr id="95" name="Immagine 63" descr="b2_cross_41.tif"/>
              <p:cNvPicPr>
                <a:picLocks noChangeAspect="1"/>
              </p:cNvPicPr>
              <p:nvPr/>
            </p:nvPicPr>
            <p:blipFill>
              <a:blip r:embed="rId7"/>
              <a:srcRect b="10213"/>
              <a:stretch>
                <a:fillRect/>
              </a:stretch>
            </p:blipFill>
            <p:spPr>
              <a:xfrm>
                <a:off x="1571604" y="3659844"/>
                <a:ext cx="3076485" cy="2071702"/>
              </a:xfrm>
              <a:prstGeom prst="rect">
                <a:avLst/>
              </a:prstGeom>
            </p:spPr>
          </p:pic>
          <p:cxnSp>
            <p:nvCxnSpPr>
              <p:cNvPr id="96" name="Connettore 1 64"/>
              <p:cNvCxnSpPr/>
              <p:nvPr/>
            </p:nvCxnSpPr>
            <p:spPr>
              <a:xfrm>
                <a:off x="1714480" y="5572140"/>
                <a:ext cx="540000" cy="1588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CasellaDiTesto 66"/>
            <p:cNvSpPr txBox="1"/>
            <p:nvPr/>
          </p:nvSpPr>
          <p:spPr>
            <a:xfrm>
              <a:off x="1643042" y="4714884"/>
              <a:ext cx="1214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S</a:t>
              </a:r>
            </a:p>
          </p:txBody>
        </p:sp>
        <p:sp>
          <p:nvSpPr>
            <p:cNvPr id="89" name="CasellaDiTesto 67"/>
            <p:cNvSpPr txBox="1"/>
            <p:nvPr/>
          </p:nvSpPr>
          <p:spPr>
            <a:xfrm>
              <a:off x="2571736" y="5500702"/>
              <a:ext cx="4286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D</a:t>
              </a:r>
            </a:p>
          </p:txBody>
        </p:sp>
        <p:sp>
          <p:nvSpPr>
            <p:cNvPr id="90" name="CasellaDiTesto 68"/>
            <p:cNvSpPr txBox="1"/>
            <p:nvPr/>
          </p:nvSpPr>
          <p:spPr>
            <a:xfrm>
              <a:off x="1357290" y="5500702"/>
              <a:ext cx="10715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00" dirty="0">
                  <a:solidFill>
                    <a:schemeClr val="bg1"/>
                  </a:solidFill>
                </a:rPr>
                <a:t>50 </a:t>
              </a:r>
              <a:r>
                <a:rPr lang="it-IT" sz="700" dirty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it-IT" sz="700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92" name="Connettore 2 69"/>
            <p:cNvCxnSpPr/>
            <p:nvPr/>
          </p:nvCxnSpPr>
          <p:spPr>
            <a:xfrm flipH="1" flipV="1">
              <a:off x="1842842" y="4950970"/>
              <a:ext cx="781167" cy="5671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3" name="Oggetto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2304810"/>
                </p:ext>
              </p:extLst>
            </p:nvPr>
          </p:nvGraphicFramePr>
          <p:xfrm>
            <a:off x="2143108" y="4643446"/>
            <a:ext cx="285752" cy="3810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4" name="Equation" r:id="rId8" imgW="152280" imgH="203040" progId="Equation.3">
                    <p:embed/>
                  </p:oleObj>
                </mc:Choice>
                <mc:Fallback>
                  <p:oleObj name="Equation" r:id="rId8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108" y="4643446"/>
                          <a:ext cx="285752" cy="3810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2" name="Immagine 7"/>
          <p:cNvPicPr/>
          <p:nvPr/>
        </p:nvPicPr>
        <p:blipFill rotWithShape="1">
          <a:blip r:embed="rId10" cstate="print"/>
          <a:srcRect l="4226" t="54454" r="58542"/>
          <a:stretch/>
        </p:blipFill>
        <p:spPr bwMode="auto">
          <a:xfrm>
            <a:off x="6887795" y="4653136"/>
            <a:ext cx="20046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4149080"/>
            <a:ext cx="2592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THz excitation of a “2DEG diode”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Two-terminal device with asymmetric design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Hydrodinamic</a:t>
            </a:r>
            <a:r>
              <a:rPr lang="en-US" dirty="0"/>
              <a:t> regime of the </a:t>
            </a:r>
            <a:r>
              <a:rPr lang="en-US" dirty="0" err="1"/>
              <a:t>ungated</a:t>
            </a:r>
            <a:r>
              <a:rPr lang="en-US" dirty="0"/>
              <a:t> 2DEG in the investigated spectral range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-24340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Antenna integrated-HFET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F8BE4-F7DE-40D6-A762-A59F24E1B85C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758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magine 9" descr="barra_picc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9488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altLang="it-IT" sz="4400" b="1" dirty="0" err="1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altLang="it-IT" sz="4400" b="1" dirty="0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400" b="1" dirty="0" err="1" smtClean="0">
                <a:solidFill>
                  <a:srgbClr val="AEAE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endParaRPr lang="it-IT" altLang="it-IT" sz="4400" b="1" dirty="0">
              <a:solidFill>
                <a:srgbClr val="AEAE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CasellaDiTesto 15"/>
          <p:cNvSpPr txBox="1">
            <a:spLocks noChangeArrowheads="1"/>
          </p:cNvSpPr>
          <p:nvPr/>
        </p:nvSpPr>
        <p:spPr bwMode="auto">
          <a:xfrm>
            <a:off x="1042988" y="6657975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2294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235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uppo 93"/>
          <p:cNvGrpSpPr/>
          <p:nvPr/>
        </p:nvGrpSpPr>
        <p:grpSpPr>
          <a:xfrm>
            <a:off x="5548811" y="2301736"/>
            <a:ext cx="3271661" cy="2287140"/>
            <a:chOff x="5214942" y="2890833"/>
            <a:chExt cx="3271661" cy="2287140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7"/>
            <a:srcRect b="51380"/>
            <a:stretch>
              <a:fillRect/>
            </a:stretch>
          </p:blipFill>
          <p:spPr bwMode="auto">
            <a:xfrm>
              <a:off x="5214942" y="2890833"/>
              <a:ext cx="3271661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Rettangolo 84"/>
            <p:cNvSpPr/>
            <p:nvPr/>
          </p:nvSpPr>
          <p:spPr>
            <a:xfrm>
              <a:off x="5962660" y="3052760"/>
              <a:ext cx="219078" cy="27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0" name="Rettangolo 85"/>
            <p:cNvSpPr/>
            <p:nvPr/>
          </p:nvSpPr>
          <p:spPr>
            <a:xfrm>
              <a:off x="6048385" y="5033973"/>
              <a:ext cx="214314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uppo 43"/>
          <p:cNvGrpSpPr/>
          <p:nvPr/>
        </p:nvGrpSpPr>
        <p:grpSpPr>
          <a:xfrm>
            <a:off x="5872339" y="2492896"/>
            <a:ext cx="3271661" cy="3805240"/>
            <a:chOff x="5214942" y="3052760"/>
            <a:chExt cx="3271661" cy="3805240"/>
          </a:xfrm>
        </p:grpSpPr>
        <p:pic>
          <p:nvPicPr>
            <p:cNvPr id="62" name="Picture 6"/>
            <p:cNvPicPr>
              <a:picLocks noChangeAspect="1" noChangeArrowheads="1"/>
            </p:cNvPicPr>
            <p:nvPr/>
          </p:nvPicPr>
          <p:blipFill>
            <a:blip r:embed="rId7"/>
            <a:srcRect t="48380"/>
            <a:stretch>
              <a:fillRect/>
            </a:stretch>
          </p:blipFill>
          <p:spPr bwMode="auto">
            <a:xfrm>
              <a:off x="5214942" y="4810135"/>
              <a:ext cx="3271661" cy="2047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3" name="Rettangolo 90"/>
            <p:cNvSpPr/>
            <p:nvPr/>
          </p:nvSpPr>
          <p:spPr>
            <a:xfrm>
              <a:off x="5962660" y="3052760"/>
              <a:ext cx="219078" cy="276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95"/>
            <p:cNvSpPr/>
            <p:nvPr/>
          </p:nvSpPr>
          <p:spPr>
            <a:xfrm>
              <a:off x="6048385" y="5033973"/>
              <a:ext cx="214314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76256" y="1320928"/>
            <a:ext cx="1840376" cy="1111144"/>
            <a:chOff x="6609310" y="463927"/>
            <a:chExt cx="1840376" cy="1111144"/>
          </a:xfrm>
        </p:grpSpPr>
        <p:cxnSp>
          <p:nvCxnSpPr>
            <p:cNvPr id="66" name="Connettore 2 96"/>
            <p:cNvCxnSpPr/>
            <p:nvPr/>
          </p:nvCxnSpPr>
          <p:spPr>
            <a:xfrm rot="5400000">
              <a:off x="6752980" y="1430607"/>
              <a:ext cx="285752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97"/>
            <p:cNvCxnSpPr/>
            <p:nvPr/>
          </p:nvCxnSpPr>
          <p:spPr>
            <a:xfrm rot="5400000">
              <a:off x="6858549" y="1181368"/>
              <a:ext cx="786612" cy="7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98"/>
            <p:cNvCxnSpPr/>
            <p:nvPr/>
          </p:nvCxnSpPr>
          <p:spPr>
            <a:xfrm rot="5400000">
              <a:off x="7428580" y="1430607"/>
              <a:ext cx="285752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99"/>
            <p:cNvCxnSpPr/>
            <p:nvPr/>
          </p:nvCxnSpPr>
          <p:spPr>
            <a:xfrm rot="5400000">
              <a:off x="7936812" y="1430607"/>
              <a:ext cx="285752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0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259980"/>
                </p:ext>
              </p:extLst>
            </p:nvPr>
          </p:nvGraphicFramePr>
          <p:xfrm>
            <a:off x="6609310" y="1074211"/>
            <a:ext cx="493944" cy="187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4" name="Equation" r:id="rId8" imgW="469800" imgH="177480" progId="Equation.3">
                    <p:embed/>
                  </p:oleObj>
                </mc:Choice>
                <mc:Fallback>
                  <p:oleObj name="Equation" r:id="rId8" imgW="46980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9310" y="1074211"/>
                          <a:ext cx="493944" cy="18767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586712"/>
                </p:ext>
              </p:extLst>
            </p:nvPr>
          </p:nvGraphicFramePr>
          <p:xfrm>
            <a:off x="7037938" y="574145"/>
            <a:ext cx="500096" cy="226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5" name="Equation" r:id="rId10" imgW="393480" imgH="177480" progId="Equation.3">
                    <p:embed/>
                  </p:oleObj>
                </mc:Choice>
                <mc:Fallback>
                  <p:oleObj name="Equation" r:id="rId10" imgW="3934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7938" y="574145"/>
                          <a:ext cx="500096" cy="2264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9805392"/>
                </p:ext>
              </p:extLst>
            </p:nvPr>
          </p:nvGraphicFramePr>
          <p:xfrm>
            <a:off x="7283075" y="934980"/>
            <a:ext cx="571500" cy="446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6" name="Equation" r:id="rId12" imgW="507960" imgH="393480" progId="Equation.3">
                    <p:embed/>
                  </p:oleObj>
                </mc:Choice>
                <mc:Fallback>
                  <p:oleObj name="Equation" r:id="rId12" imgW="5079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3075" y="934980"/>
                          <a:ext cx="571500" cy="446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3" name="Connettore 2 103"/>
            <p:cNvCxnSpPr/>
            <p:nvPr/>
          </p:nvCxnSpPr>
          <p:spPr>
            <a:xfrm rot="5400000">
              <a:off x="7462711" y="1181368"/>
              <a:ext cx="786612" cy="7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9055717"/>
                </p:ext>
              </p:extLst>
            </p:nvPr>
          </p:nvGraphicFramePr>
          <p:xfrm>
            <a:off x="7614206" y="463927"/>
            <a:ext cx="533400" cy="503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7" name="Equation" r:id="rId14" imgW="419040" imgH="393480" progId="Equation.3">
                    <p:embed/>
                  </p:oleObj>
                </mc:Choice>
                <mc:Fallback>
                  <p:oleObj name="Equation" r:id="rId14" imgW="419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14206" y="463927"/>
                          <a:ext cx="533400" cy="503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7447000"/>
                </p:ext>
              </p:extLst>
            </p:nvPr>
          </p:nvGraphicFramePr>
          <p:xfrm>
            <a:off x="7878186" y="931335"/>
            <a:ext cx="571500" cy="446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8" name="Equation" r:id="rId16" imgW="507960" imgH="393480" progId="Equation.3">
                    <p:embed/>
                  </p:oleObj>
                </mc:Choice>
                <mc:Fallback>
                  <p:oleObj name="Equation" r:id="rId16" imgW="5079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78186" y="931335"/>
                          <a:ext cx="571500" cy="446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Group 75"/>
          <p:cNvGrpSpPr/>
          <p:nvPr/>
        </p:nvGrpSpPr>
        <p:grpSpPr>
          <a:xfrm>
            <a:off x="1907704" y="3140968"/>
            <a:ext cx="2428892" cy="785818"/>
            <a:chOff x="1744087" y="2996952"/>
            <a:chExt cx="2428892" cy="785818"/>
          </a:xfrm>
        </p:grpSpPr>
        <p:graphicFrame>
          <p:nvGraphicFramePr>
            <p:cNvPr id="77" name="Oggetto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034708"/>
                </p:ext>
              </p:extLst>
            </p:nvPr>
          </p:nvGraphicFramePr>
          <p:xfrm>
            <a:off x="1816095" y="3093793"/>
            <a:ext cx="2346325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79" name="Equation" r:id="rId18" imgW="1714320" imgH="431640" progId="Equation.3">
                    <p:embed/>
                  </p:oleObj>
                </mc:Choice>
                <mc:Fallback>
                  <p:oleObj name="Equation" r:id="rId18" imgW="17143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6095" y="3093793"/>
                          <a:ext cx="2346325" cy="590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" name="Rettangolo 87"/>
            <p:cNvSpPr/>
            <p:nvPr/>
          </p:nvSpPr>
          <p:spPr>
            <a:xfrm>
              <a:off x="1744087" y="2996952"/>
              <a:ext cx="2428892" cy="785818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661810" y="1276170"/>
            <a:ext cx="1214446" cy="928694"/>
            <a:chOff x="5508104" y="3140968"/>
            <a:chExt cx="1214446" cy="928694"/>
          </a:xfrm>
        </p:grpSpPr>
        <p:sp>
          <p:nvSpPr>
            <p:cNvPr id="80" name="Rettangolo arrotondato 60"/>
            <p:cNvSpPr/>
            <p:nvPr/>
          </p:nvSpPr>
          <p:spPr>
            <a:xfrm>
              <a:off x="5508104" y="3140968"/>
              <a:ext cx="1214446" cy="928694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aphicFrame>
          <p:nvGraphicFramePr>
            <p:cNvPr id="81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0781795"/>
                </p:ext>
              </p:extLst>
            </p:nvPr>
          </p:nvGraphicFramePr>
          <p:xfrm>
            <a:off x="5614364" y="3212976"/>
            <a:ext cx="1022350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80" name="Equation" r:id="rId20" imgW="863280" imgH="647640" progId="Equation.3">
                    <p:embed/>
                  </p:oleObj>
                </mc:Choice>
                <mc:Fallback>
                  <p:oleObj name="Equation" r:id="rId20" imgW="863280" imgH="647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14364" y="3212976"/>
                          <a:ext cx="1022350" cy="768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2" name="TextBox 81"/>
          <p:cNvSpPr txBox="1"/>
          <p:nvPr/>
        </p:nvSpPr>
        <p:spPr>
          <a:xfrm>
            <a:off x="1028936" y="1000259"/>
            <a:ext cx="43320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Electrodynamics equations for the 2DEG</a:t>
            </a:r>
          </a:p>
          <a:p>
            <a:r>
              <a:rPr lang="it-IT" sz="1400" dirty="0" err="1">
                <a:ea typeface="Batang" pitchFamily="18" charset="-127"/>
              </a:rPr>
              <a:t>F</a:t>
            </a:r>
            <a:r>
              <a:rPr lang="it-IT" sz="1400" dirty="0">
                <a:ea typeface="Batang" pitchFamily="18" charset="-127"/>
              </a:rPr>
              <a:t>. Evangelisti, </a:t>
            </a:r>
            <a:r>
              <a:rPr lang="it-IT" sz="1400" i="1" dirty="0">
                <a:ea typeface="Batang" pitchFamily="18" charset="-127"/>
              </a:rPr>
              <a:t>Journal of </a:t>
            </a:r>
            <a:r>
              <a:rPr lang="it-IT" sz="1400" i="1" dirty="0" err="1">
                <a:ea typeface="Batang" pitchFamily="18" charset="-127"/>
              </a:rPr>
              <a:t>Applied</a:t>
            </a:r>
            <a:r>
              <a:rPr lang="it-IT" sz="1400" i="1" dirty="0">
                <a:ea typeface="Batang" pitchFamily="18" charset="-127"/>
              </a:rPr>
              <a:t> </a:t>
            </a:r>
            <a:r>
              <a:rPr lang="it-IT" sz="1400" i="1" dirty="0" err="1">
                <a:ea typeface="Batang" pitchFamily="18" charset="-127"/>
              </a:rPr>
              <a:t>Physics</a:t>
            </a:r>
            <a:r>
              <a:rPr lang="it-IT" sz="1400" i="1" dirty="0">
                <a:ea typeface="Batang" pitchFamily="18" charset="-127"/>
              </a:rPr>
              <a:t> 114, 124506 (2013)</a:t>
            </a:r>
          </a:p>
          <a:p>
            <a:r>
              <a:rPr lang="en-US" dirty="0"/>
              <a:t>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03180" y="4309065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Equivalent Circuit: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03648" y="1556373"/>
            <a:ext cx="3600400" cy="1224555"/>
          </a:xfrm>
          <a:prstGeom prst="rect">
            <a:avLst/>
          </a:prstGeom>
        </p:spPr>
      </p:pic>
      <p:pic>
        <p:nvPicPr>
          <p:cNvPr id="85" name="Picture 84" descr="distr.tiff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/>
          <a:stretch/>
        </p:blipFill>
        <p:spPr>
          <a:xfrm>
            <a:off x="467544" y="4941168"/>
            <a:ext cx="3630809" cy="1409700"/>
          </a:xfrm>
          <a:prstGeom prst="rect">
            <a:avLst/>
          </a:prstGeom>
        </p:spPr>
      </p:pic>
      <p:sp>
        <p:nvSpPr>
          <p:cNvPr id="86" name="CasellaDiTesto 86"/>
          <p:cNvSpPr txBox="1"/>
          <p:nvPr/>
        </p:nvSpPr>
        <p:spPr>
          <a:xfrm>
            <a:off x="3410222" y="4509120"/>
            <a:ext cx="266429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u="sng" dirty="0"/>
              <a:t>The 2DEG </a:t>
            </a:r>
            <a:r>
              <a:rPr lang="it-IT" u="sng" dirty="0" err="1"/>
              <a:t>impedance</a:t>
            </a:r>
            <a:r>
              <a:rPr lang="it-IT" u="sng" dirty="0"/>
              <a:t> </a:t>
            </a:r>
            <a:r>
              <a:rPr lang="it-IT" u="sng" dirty="0" err="1"/>
              <a:t>oscillates</a:t>
            </a:r>
            <a:r>
              <a:rPr lang="it-IT" u="sng" dirty="0"/>
              <a:t> </a:t>
            </a:r>
            <a:r>
              <a:rPr lang="it-IT" u="sng" dirty="0" err="1"/>
              <a:t>as</a:t>
            </a:r>
            <a:r>
              <a:rPr lang="it-IT" u="sng" dirty="0"/>
              <a:t> </a:t>
            </a:r>
            <a:r>
              <a:rPr lang="it-IT" u="sng" dirty="0" err="1"/>
              <a:t>function</a:t>
            </a:r>
            <a:r>
              <a:rPr lang="it-IT" u="sng" dirty="0"/>
              <a:t> </a:t>
            </a:r>
            <a:r>
              <a:rPr lang="it-IT" u="sng" dirty="0" err="1"/>
              <a:t>of</a:t>
            </a:r>
            <a:r>
              <a:rPr lang="it-IT" u="sng" dirty="0"/>
              <a:t> </a:t>
            </a:r>
            <a:r>
              <a:rPr lang="it-IT" u="sng" dirty="0" err="1"/>
              <a:t>frequency</a:t>
            </a:r>
            <a:r>
              <a:rPr lang="it-IT" u="sng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340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838200" y="487363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rgbClr val="AEAEB0"/>
                </a:solidFill>
                <a:latin typeface="Bookman Old Style"/>
                <a:cs typeface="Bookman Old Style"/>
              </a:rPr>
              <a:t>OUTLINE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7348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it-IT" sz="2000" smtClean="0">
                <a:solidFill>
                  <a:srgbClr val="000000"/>
                </a:solidFill>
                <a:latin typeface="Book Antiqua"/>
                <a:cs typeface="Book Antiqua"/>
              </a:rPr>
              <a:t>Semiconductors Nanostructures and Terahertz Radiation</a:t>
            </a:r>
          </a:p>
          <a:p>
            <a:pPr marL="685800"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it-IT" sz="1800" smtClean="0">
                <a:solidFill>
                  <a:srgbClr val="000000"/>
                </a:solidFill>
                <a:latin typeface="Book Antiqua"/>
                <a:cs typeface="Book Antiqua"/>
              </a:rPr>
              <a:t>Systems and State of the Art</a:t>
            </a:r>
          </a:p>
          <a:p>
            <a:pPr marL="685800"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it-IT" sz="1800" smtClean="0">
                <a:solidFill>
                  <a:srgbClr val="000000"/>
                </a:solidFill>
                <a:latin typeface="Book Antiqua"/>
                <a:cs typeface="Book Antiqua"/>
              </a:rPr>
              <a:t>Detection in Field Effect Transistors: theory and some experimental results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it-IT" sz="2000" smtClean="0">
                <a:solidFill>
                  <a:srgbClr val="000000"/>
                </a:solidFill>
                <a:latin typeface="Book Antiqua"/>
                <a:cs typeface="Book Antiqua"/>
              </a:rPr>
              <a:t>Low dimensional semiconductrors nanostrucures as effective active material for THz detection</a:t>
            </a:r>
          </a:p>
          <a:p>
            <a:pPr marL="685800" lvl="1" algn="just"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it-IT" sz="1800" smtClean="0">
                <a:solidFill>
                  <a:srgbClr val="000000"/>
                </a:solidFill>
                <a:latin typeface="Book Antiqua"/>
                <a:cs typeface="Book Antiqua"/>
              </a:rPr>
              <a:t>Graphene, 1D systems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en-US" altLang="it-IT" sz="2000" smtClean="0">
                <a:solidFill>
                  <a:srgbClr val="000000"/>
                </a:solidFill>
                <a:latin typeface="Book Antiqua"/>
                <a:cs typeface="Book Antiqua"/>
              </a:rPr>
              <a:t>Reaching the </a:t>
            </a:r>
            <a:r>
              <a:rPr lang="en-US" altLang="it-IT" sz="2000" noProof="1" smtClean="0">
                <a:solidFill>
                  <a:srgbClr val="000000"/>
                </a:solidFill>
                <a:latin typeface="Book Antiqua"/>
                <a:cs typeface="Book Antiqua"/>
              </a:rPr>
              <a:t>photon-counting</a:t>
            </a:r>
            <a:r>
              <a:rPr lang="en-US" altLang="it-IT" sz="2000" smtClean="0">
                <a:solidFill>
                  <a:srgbClr val="000000"/>
                </a:solidFill>
                <a:latin typeface="Book Antiqua"/>
                <a:cs typeface="Book Antiqua"/>
              </a:rPr>
              <a:t> level in the THz range 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pic>
        <p:nvPicPr>
          <p:cNvPr id="8" name="Immagine 8" descr="barra_picc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0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60232" y="44624"/>
            <a:ext cx="2133600" cy="365125"/>
          </a:xfrm>
        </p:spPr>
        <p:txBody>
          <a:bodyPr/>
          <a:lstStyle/>
          <a:p>
            <a:pPr>
              <a:defRPr/>
            </a:pPr>
            <a:fld id="{0FDA4E54-E160-4297-9A10-2A0C34F33764}" type="slidenum">
              <a:rPr lang="it-IT" altLang="it-IT" smtClean="0"/>
              <a:pPr>
                <a:defRPr/>
              </a:pPr>
              <a:t>4</a:t>
            </a:fld>
            <a:endParaRPr lang="it-IT" alt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641350" y="116632"/>
            <a:ext cx="7848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 dirty="0" err="1">
                <a:solidFill>
                  <a:srgbClr val="AEAEB0"/>
                </a:solidFill>
                <a:latin typeface="Bookman Old Style"/>
                <a:cs typeface="Bookman Old Style"/>
              </a:rPr>
              <a:t>THz</a:t>
            </a:r>
            <a:r>
              <a:rPr lang="it-IT" altLang="it-IT" sz="4400" b="1" dirty="0">
                <a:solidFill>
                  <a:srgbClr val="AEAEB0"/>
                </a:solidFill>
                <a:latin typeface="Bookman Old Style"/>
                <a:cs typeface="Bookman Old Style"/>
              </a:rPr>
              <a:t> </a:t>
            </a:r>
            <a:r>
              <a:rPr lang="it-IT" altLang="it-IT" sz="4400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Detection</a:t>
            </a:r>
            <a:r>
              <a:rPr lang="it-IT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: </a:t>
            </a:r>
            <a:r>
              <a:rPr lang="it-IT" altLang="it-IT" sz="4400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figures</a:t>
            </a:r>
            <a:r>
              <a:rPr lang="it-IT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 of </a:t>
            </a:r>
            <a:r>
              <a:rPr lang="it-IT" altLang="it-IT" sz="4400" b="1" dirty="0" err="1" smtClean="0">
                <a:solidFill>
                  <a:srgbClr val="AEAEB0"/>
                </a:solidFill>
                <a:latin typeface="Bookman Old Style"/>
                <a:cs typeface="Bookman Old Style"/>
              </a:rPr>
              <a:t>merit</a:t>
            </a:r>
            <a:endParaRPr lang="it-IT" altLang="it-IT" sz="4400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57" y="2204864"/>
            <a:ext cx="8070301" cy="3240360"/>
            <a:chOff x="323528" y="800093"/>
            <a:chExt cx="8070301" cy="3240360"/>
          </a:xfrm>
        </p:grpSpPr>
        <p:sp>
          <p:nvSpPr>
            <p:cNvPr id="9" name="CasellaDiTesto 4"/>
            <p:cNvSpPr txBox="1"/>
            <p:nvPr/>
          </p:nvSpPr>
          <p:spPr>
            <a:xfrm>
              <a:off x="323528" y="984759"/>
              <a:ext cx="4050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Responsivity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(R) [A/W] or [V/W]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0" name="CasellaDiTesto 14"/>
            <p:cNvSpPr txBox="1"/>
            <p:nvPr/>
          </p:nvSpPr>
          <p:spPr>
            <a:xfrm>
              <a:off x="853258" y="1897734"/>
              <a:ext cx="5018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Noise Equivalent Power (NEP</a:t>
              </a:r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) [W/Hz</a:t>
              </a:r>
              <a:r>
                <a:rPr lang="en-US" sz="2000" baseline="30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-1/2</a:t>
              </a:r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]</a:t>
              </a:r>
              <a:endParaRPr lang="en-US" sz="200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1" name="CasellaDiTesto 16"/>
            <p:cNvSpPr txBox="1"/>
            <p:nvPr/>
          </p:nvSpPr>
          <p:spPr>
            <a:xfrm>
              <a:off x="420416" y="2841589"/>
              <a:ext cx="2212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Response Time (t)</a:t>
              </a:r>
              <a:endParaRPr lang="en-US" sz="200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2" name="CasellaDiTesto 19"/>
            <p:cNvSpPr txBox="1"/>
            <p:nvPr/>
          </p:nvSpPr>
          <p:spPr>
            <a:xfrm>
              <a:off x="2138764" y="3640343"/>
              <a:ext cx="53393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Portable</a:t>
              </a:r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/Integration On</a:t>
              </a:r>
              <a:r>
                <a:rPr lang="en-US" sz="200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-chip/Scalable/</a:t>
              </a:r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  <a:latin typeface="Book Antiqua"/>
                  <a:cs typeface="Book Antiqua"/>
                </a:rPr>
                <a:t>Price</a:t>
              </a:r>
              <a:endParaRPr lang="en-US" sz="200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62856" y="800093"/>
              <a:ext cx="1931463" cy="74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latin typeface="Book Antiqua"/>
                  <a:cs typeface="Book Antiqua"/>
                </a:rPr>
                <a:t>Electrical Output 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>
                  <a:latin typeface="Book Antiqua"/>
                  <a:cs typeface="Book Antiqua"/>
                </a:rPr>
                <a:t>Input </a:t>
              </a:r>
              <a:r>
                <a:rPr lang="en-US" dirty="0" smtClean="0">
                  <a:latin typeface="Book Antiqua"/>
                  <a:cs typeface="Book Antiqua"/>
                </a:rPr>
                <a:t>Power</a:t>
              </a:r>
              <a:endParaRPr lang="en-US" dirty="0">
                <a:latin typeface="Book Antiqua"/>
                <a:cs typeface="Book Antiqu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4239" y="1699770"/>
              <a:ext cx="2519590" cy="747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mtClean="0">
                  <a:latin typeface="Book Antiqua"/>
                  <a:cs typeface="Book Antiqua"/>
                </a:rPr>
                <a:t>Noise Spectral Density</a:t>
              </a:r>
            </a:p>
            <a:p>
              <a:pPr algn="ctr">
                <a:lnSpc>
                  <a:spcPct val="120000"/>
                </a:lnSpc>
              </a:pPr>
              <a:r>
                <a:rPr lang="en-US" smtClean="0">
                  <a:latin typeface="Book Antiqua"/>
                  <a:cs typeface="Book Antiqua"/>
                </a:rPr>
                <a:t>Responsivity</a:t>
              </a: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1142" y="2841589"/>
              <a:ext cx="2737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[Max. modulation freq.]</a:t>
              </a:r>
              <a:r>
                <a:rPr lang="en-US" baseline="30000" smtClean="0">
                  <a:latin typeface="Book Antiqua"/>
                  <a:cs typeface="Book Antiqua"/>
                </a:rPr>
                <a:t>-1</a:t>
              </a:r>
              <a:endParaRPr lang="en-US" baseline="30000">
                <a:latin typeface="Book Antiqua"/>
                <a:cs typeface="Book Antiqua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689512" y="1208677"/>
              <a:ext cx="18781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874239" y="2109766"/>
              <a:ext cx="25195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magine 8" descr="barra_picco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0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39539"/>
            <a:ext cx="2133600" cy="365125"/>
          </a:xfrm>
        </p:spPr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4396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683568" y="404664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THz Direct Detectors</a:t>
            </a:r>
            <a:endParaRPr lang="en-US" altLang="it-IT" sz="4400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18" name="Picture 2" descr="Image result for bolometer thz det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7" y="4699756"/>
            <a:ext cx="973463" cy="146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bolometer thz det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51" y="4725940"/>
            <a:ext cx="2758915" cy="13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laserfocusworld.com/content/dam/etc/medialib/platform-7/laser-focus_world/articles/print-articles/volume-47/issue-2/64845.res/_jcr_content/renditions/origin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34464"/>
          <a:stretch/>
        </p:blipFill>
        <p:spPr bwMode="auto">
          <a:xfrm>
            <a:off x="69737" y="2652270"/>
            <a:ext cx="1456814" cy="11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1"/>
          <p:cNvSpPr txBox="1"/>
          <p:nvPr/>
        </p:nvSpPr>
        <p:spPr>
          <a:xfrm>
            <a:off x="1562078" y="3145689"/>
            <a:ext cx="268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611EF"/>
                </a:solidFill>
                <a:latin typeface="Book Antiqua"/>
                <a:cs typeface="Book Antiqua"/>
              </a:rPr>
              <a:t>H</a:t>
            </a:r>
            <a:r>
              <a:rPr lang="en-US">
                <a:latin typeface="Book Antiqua"/>
                <a:cs typeface="Book Antiqua"/>
              </a:rPr>
              <a:t>ot </a:t>
            </a:r>
            <a:r>
              <a:rPr lang="en-US">
                <a:solidFill>
                  <a:srgbClr val="1611EF"/>
                </a:solidFill>
                <a:latin typeface="Book Antiqua"/>
                <a:cs typeface="Book Antiqua"/>
              </a:rPr>
              <a:t>E</a:t>
            </a:r>
            <a:r>
              <a:rPr lang="en-US">
                <a:latin typeface="Book Antiqua"/>
                <a:cs typeface="Book Antiqua"/>
              </a:rPr>
              <a:t>lectron </a:t>
            </a:r>
            <a:r>
              <a:rPr lang="en-US">
                <a:solidFill>
                  <a:srgbClr val="1611EF"/>
                </a:solidFill>
                <a:latin typeface="Book Antiqua"/>
                <a:cs typeface="Book Antiqua"/>
              </a:rPr>
              <a:t>B</a:t>
            </a:r>
            <a:r>
              <a:rPr lang="en-US">
                <a:latin typeface="Book Antiqua"/>
                <a:cs typeface="Book Antiqua"/>
              </a:rPr>
              <a:t>olometers</a:t>
            </a:r>
          </a:p>
          <a:p>
            <a:r>
              <a:rPr lang="en-US">
                <a:latin typeface="Book Antiqua"/>
                <a:cs typeface="Book Antiqua"/>
              </a:rPr>
              <a:t>NEP = 3 x 10</a:t>
            </a:r>
            <a:r>
              <a:rPr lang="en-US" baseline="30000">
                <a:latin typeface="Book Antiqua"/>
                <a:cs typeface="Book Antiqua"/>
              </a:rPr>
              <a:t>-19</a:t>
            </a:r>
            <a:r>
              <a:rPr lang="en-US">
                <a:latin typeface="Book Antiqua"/>
                <a:cs typeface="Book Antiqua"/>
              </a:rPr>
              <a:t> WHz</a:t>
            </a:r>
            <a:r>
              <a:rPr lang="en-US" baseline="30000">
                <a:latin typeface="Book Antiqua"/>
                <a:cs typeface="Book Antiqua"/>
              </a:rPr>
              <a:t>-½</a:t>
            </a:r>
          </a:p>
        </p:txBody>
      </p:sp>
      <p:pic>
        <p:nvPicPr>
          <p:cNvPr id="22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105" y="1611658"/>
            <a:ext cx="2100714" cy="1306415"/>
          </a:xfrm>
          <a:prstGeom prst="rect">
            <a:avLst/>
          </a:prstGeom>
        </p:spPr>
      </p:pic>
      <p:pic>
        <p:nvPicPr>
          <p:cNvPr id="23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033" y="1365534"/>
            <a:ext cx="2342605" cy="1141984"/>
          </a:xfrm>
          <a:prstGeom prst="rect">
            <a:avLst/>
          </a:prstGeom>
        </p:spPr>
      </p:pic>
      <p:sp>
        <p:nvSpPr>
          <p:cNvPr id="24" name="CasellaDiTesto 18"/>
          <p:cNvSpPr txBox="1"/>
          <p:nvPr/>
        </p:nvSpPr>
        <p:spPr>
          <a:xfrm>
            <a:off x="3154336" y="1287628"/>
            <a:ext cx="91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611EF"/>
                </a:solidFill>
                <a:latin typeface="Book Antiqua"/>
                <a:cs typeface="Book Antiqua"/>
              </a:rPr>
              <a:t>QWIPs</a:t>
            </a:r>
            <a:endParaRPr lang="en-US" baseline="30000">
              <a:solidFill>
                <a:srgbClr val="1611EF"/>
              </a:solidFill>
              <a:latin typeface="Book Antiqua"/>
              <a:cs typeface="Book Antiqua"/>
            </a:endParaRPr>
          </a:p>
        </p:txBody>
      </p:sp>
      <p:pic>
        <p:nvPicPr>
          <p:cNvPr id="25" name="Picture 10" descr="QS-TH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82" y="1248774"/>
            <a:ext cx="1713986" cy="9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T-Ra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26" y="5085404"/>
            <a:ext cx="1480114" cy="11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0"/>
          <p:cNvSpPr txBox="1"/>
          <p:nvPr/>
        </p:nvSpPr>
        <p:spPr>
          <a:xfrm>
            <a:off x="6861901" y="1430503"/>
            <a:ext cx="1918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611EF"/>
                </a:solidFill>
                <a:latin typeface="Book Antiqua"/>
                <a:cs typeface="Book Antiqua"/>
              </a:rPr>
              <a:t>Pyroelectric</a:t>
            </a:r>
            <a:endParaRPr lang="en-US">
              <a:latin typeface="Book Antiqua"/>
              <a:cs typeface="Book Antiqua"/>
            </a:endParaRPr>
          </a:p>
          <a:p>
            <a:r>
              <a:rPr lang="en-US">
                <a:latin typeface="Book Antiqua"/>
                <a:cs typeface="Book Antiqua"/>
              </a:rPr>
              <a:t>NEP = 3 nWHz</a:t>
            </a:r>
            <a:r>
              <a:rPr lang="en-US" baseline="30000">
                <a:latin typeface="Book Antiqua"/>
                <a:cs typeface="Book Antiqua"/>
              </a:rPr>
              <a:t>-½</a:t>
            </a:r>
          </a:p>
        </p:txBody>
      </p:sp>
      <p:pic>
        <p:nvPicPr>
          <p:cNvPr id="28" name="Picture 14" descr="04NWTerahertzCameraf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1" y="2371507"/>
            <a:ext cx="2482583" cy="12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2"/>
          <p:cNvSpPr txBox="1"/>
          <p:nvPr/>
        </p:nvSpPr>
        <p:spPr>
          <a:xfrm>
            <a:off x="4572000" y="3616748"/>
            <a:ext cx="464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611EF"/>
                </a:solidFill>
                <a:latin typeface="Book Antiqua"/>
                <a:cs typeface="Book Antiqua"/>
              </a:rPr>
              <a:t>CMOS </a:t>
            </a:r>
            <a:r>
              <a:rPr lang="en-US" dirty="0" err="1">
                <a:solidFill>
                  <a:srgbClr val="1611EF"/>
                </a:solidFill>
                <a:latin typeface="Book Antiqua"/>
                <a:cs typeface="Book Antiqua"/>
              </a:rPr>
              <a:t>Multipixel</a:t>
            </a:r>
            <a:r>
              <a:rPr lang="en-US" dirty="0">
                <a:solidFill>
                  <a:srgbClr val="1611EF"/>
                </a:solidFill>
                <a:latin typeface="Book Antiqua"/>
                <a:cs typeface="Book Antiqua"/>
              </a:rPr>
              <a:t> </a:t>
            </a:r>
            <a:r>
              <a:rPr lang="en-US" dirty="0" smtClean="0">
                <a:solidFill>
                  <a:srgbClr val="1611EF"/>
                </a:solidFill>
                <a:latin typeface="Book Antiqua"/>
                <a:cs typeface="Book Antiqua"/>
              </a:rPr>
              <a:t>Camera, </a:t>
            </a:r>
            <a:r>
              <a:rPr lang="en-US" dirty="0" err="1" smtClean="0">
                <a:solidFill>
                  <a:srgbClr val="1611EF"/>
                </a:solidFill>
                <a:latin typeface="Book Antiqua"/>
                <a:cs typeface="Book Antiqua"/>
              </a:rPr>
              <a:t>Schottky</a:t>
            </a:r>
            <a:r>
              <a:rPr lang="en-US" dirty="0" smtClean="0">
                <a:solidFill>
                  <a:srgbClr val="1611EF"/>
                </a:solidFill>
                <a:latin typeface="Book Antiqua"/>
                <a:cs typeface="Book Antiqua"/>
              </a:rPr>
              <a:t> Diodes</a:t>
            </a:r>
            <a:endParaRPr lang="en-US" dirty="0">
              <a:latin typeface="Book Antiqua"/>
              <a:cs typeface="Book Antiqua"/>
            </a:endParaRPr>
          </a:p>
          <a:p>
            <a:r>
              <a:rPr lang="en-US" dirty="0">
                <a:latin typeface="Book Antiqua"/>
                <a:cs typeface="Book Antiqua"/>
              </a:rPr>
              <a:t>NEP = 100 pWHz</a:t>
            </a:r>
            <a:r>
              <a:rPr lang="en-US" baseline="30000" dirty="0">
                <a:latin typeface="Book Antiqua"/>
                <a:cs typeface="Book Antiqua"/>
              </a:rPr>
              <a:t>-½</a:t>
            </a:r>
          </a:p>
        </p:txBody>
      </p:sp>
      <p:sp>
        <p:nvSpPr>
          <p:cNvPr id="30" name="CasellaDiTesto 19"/>
          <p:cNvSpPr txBox="1"/>
          <p:nvPr/>
        </p:nvSpPr>
        <p:spPr>
          <a:xfrm>
            <a:off x="5580112" y="4662891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90"/>
                </a:solidFill>
                <a:latin typeface="Book Antiqua"/>
                <a:cs typeface="Book Antiqua"/>
              </a:rPr>
              <a:t>1-Portability</a:t>
            </a:r>
          </a:p>
          <a:p>
            <a:r>
              <a:rPr lang="en-US" smtClean="0">
                <a:solidFill>
                  <a:srgbClr val="000090"/>
                </a:solidFill>
                <a:latin typeface="Book Antiqua"/>
                <a:cs typeface="Book Antiqua"/>
              </a:rPr>
              <a:t>2-In electronic systems, time response very fast </a:t>
            </a:r>
            <a:endParaRPr lang="en-US">
              <a:solidFill>
                <a:srgbClr val="000090"/>
              </a:solidFill>
              <a:latin typeface="Book Antiqua"/>
              <a:cs typeface="Book Antiqua"/>
            </a:endParaRPr>
          </a:p>
        </p:txBody>
      </p:sp>
      <p:sp>
        <p:nvSpPr>
          <p:cNvPr id="31" name="CasellaDiTesto 2"/>
          <p:cNvSpPr txBox="1"/>
          <p:nvPr/>
        </p:nvSpPr>
        <p:spPr>
          <a:xfrm>
            <a:off x="1227298" y="6105398"/>
            <a:ext cx="105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ook Antiqua"/>
                <a:cs typeface="Book Antiqua"/>
              </a:rPr>
              <a:t>T &lt; 10 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0327" y="4160632"/>
            <a:ext cx="373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90"/>
                </a:solidFill>
                <a:latin typeface="Book Antiqua"/>
                <a:cs typeface="Book Antiqua"/>
              </a:rPr>
              <a:t>Higher performances, cryo needed</a:t>
            </a:r>
            <a:endParaRPr lang="en-US">
              <a:solidFill>
                <a:srgbClr val="000090"/>
              </a:solidFill>
              <a:latin typeface="Book Antiqua"/>
              <a:cs typeface="Book Antiqu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1371600"/>
            <a:ext cx="0" cy="4687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35" name="Immagin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-27384"/>
            <a:ext cx="2133600" cy="365125"/>
          </a:xfrm>
        </p:spPr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989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24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838200" y="332656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dirty="0" smtClean="0">
                <a:solidFill>
                  <a:srgbClr val="AEAEB0"/>
                </a:solidFill>
                <a:latin typeface="Bookman Old Style"/>
                <a:cs typeface="Bookman Old Style"/>
              </a:rPr>
              <a:t>THz Detection in FETs</a:t>
            </a:r>
            <a:endParaRPr lang="en-US" altLang="it-IT" sz="4400" b="1" dirty="0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098" y="1196752"/>
            <a:ext cx="8643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 Antiqua"/>
                <a:cs typeface="Book Antiqua"/>
              </a:rPr>
              <a:t>Rectification of THz </a:t>
            </a:r>
            <a:r>
              <a:rPr lang="en-US" dirty="0" err="1" smtClean="0">
                <a:latin typeface="Book Antiqua"/>
                <a:cs typeface="Book Antiqua"/>
              </a:rPr>
              <a:t>plamsa</a:t>
            </a:r>
            <a:r>
              <a:rPr lang="en-US" dirty="0" smtClean="0">
                <a:latin typeface="Book Antiqua"/>
                <a:cs typeface="Book Antiqua"/>
              </a:rPr>
              <a:t> waves in the 2D active channel</a:t>
            </a:r>
          </a:p>
          <a:p>
            <a:pPr algn="ctr"/>
            <a:r>
              <a:rPr lang="en-US" dirty="0" smtClean="0">
                <a:latin typeface="Book Antiqua"/>
                <a:cs typeface="Book Antiqua"/>
              </a:rPr>
              <a:t>(</a:t>
            </a:r>
            <a:r>
              <a:rPr lang="en-US" dirty="0" err="1" smtClean="0">
                <a:latin typeface="Book Antiqua"/>
                <a:cs typeface="Book Antiqua"/>
              </a:rPr>
              <a:t>Dyakonov</a:t>
            </a:r>
            <a:r>
              <a:rPr lang="en-US" dirty="0" smtClean="0">
                <a:latin typeface="Book Antiqua"/>
                <a:cs typeface="Book Antiqua"/>
              </a:rPr>
              <a:t> and </a:t>
            </a:r>
            <a:r>
              <a:rPr lang="en-US" dirty="0" err="1" smtClean="0">
                <a:latin typeface="Book Antiqua"/>
                <a:cs typeface="Book Antiqua"/>
              </a:rPr>
              <a:t>Shur</a:t>
            </a:r>
            <a:r>
              <a:rPr lang="en-US" dirty="0" smtClean="0">
                <a:latin typeface="Book Antiqua"/>
                <a:cs typeface="Book Antiqua"/>
              </a:rPr>
              <a:t>, PRL 1993)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8" name="CasellaDiTesto 24"/>
          <p:cNvSpPr txBox="1"/>
          <p:nvPr/>
        </p:nvSpPr>
        <p:spPr>
          <a:xfrm>
            <a:off x="353232" y="2059988"/>
            <a:ext cx="6408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1-Low-dimesnional systems, 2DEG</a:t>
            </a:r>
            <a:r>
              <a:rPr lang="en-US" sz="1400" smtClean="0">
                <a:latin typeface="Book Antiqua"/>
                <a:ea typeface="Batang" pitchFamily="18" charset="-127"/>
                <a:cs typeface="Book Antiqua"/>
              </a:rPr>
              <a:t> (</a:t>
            </a:r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Two-dimensional electron gas</a:t>
            </a:r>
            <a:r>
              <a:rPr lang="en-US" sz="1400" smtClean="0">
                <a:latin typeface="Book Antiqua"/>
                <a:ea typeface="Batang" pitchFamily="18" charset="-127"/>
                <a:cs typeface="Book Antiqua"/>
              </a:rPr>
              <a:t>)  gas of electrons free to move in two dimensions, quantum-confinement in the third dimension...</a:t>
            </a:r>
            <a:endParaRPr lang="en-US" sz="1400">
              <a:latin typeface="Book Antiqua"/>
              <a:ea typeface="Batang" pitchFamily="18" charset="-127"/>
              <a:cs typeface="Book Antiqua"/>
            </a:endParaRPr>
          </a:p>
        </p:txBody>
      </p:sp>
      <p:sp>
        <p:nvSpPr>
          <p:cNvPr id="19" name="CasellaDiTesto 26"/>
          <p:cNvSpPr txBox="1"/>
          <p:nvPr/>
        </p:nvSpPr>
        <p:spPr>
          <a:xfrm>
            <a:off x="1835696" y="2798652"/>
            <a:ext cx="6696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2- 2D plasmons @ THz frequencies </a:t>
            </a:r>
            <a:r>
              <a:rPr lang="en-US" sz="1400" smtClean="0">
                <a:latin typeface="Book Antiqua"/>
                <a:ea typeface="Batang" pitchFamily="18" charset="-127"/>
                <a:cs typeface="Book Antiqua"/>
              </a:rPr>
              <a:t>can be coupled to radiation</a:t>
            </a:r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 </a:t>
            </a:r>
            <a:r>
              <a:rPr lang="en-US" sz="1400" smtClean="0">
                <a:latin typeface="Book Antiqua"/>
                <a:ea typeface="Batang" pitchFamily="18" charset="-127"/>
                <a:cs typeface="Book Antiqua"/>
              </a:rPr>
              <a:t>provided there is a </a:t>
            </a:r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wave vector defined by geometry </a:t>
            </a:r>
            <a:r>
              <a:rPr lang="en-US" sz="1400" smtClean="0">
                <a:latin typeface="Book Antiqua"/>
                <a:ea typeface="Batang" pitchFamily="18" charset="-127"/>
                <a:cs typeface="Book Antiqua"/>
              </a:rPr>
              <a:t>(grating or antenna) to </a:t>
            </a:r>
            <a:r>
              <a:rPr lang="en-US" sz="1400" b="1" smtClean="0">
                <a:latin typeface="Book Antiqua"/>
                <a:ea typeface="Batang" pitchFamily="18" charset="-127"/>
                <a:cs typeface="Book Antiqua"/>
              </a:rPr>
              <a:t>compensate for the momentum mismatch</a:t>
            </a:r>
            <a:endParaRPr lang="en-US" sz="1400" b="1">
              <a:latin typeface="Book Antiqua"/>
              <a:cs typeface="Book Antiqu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84" y="3645024"/>
            <a:ext cx="2370859" cy="2825647"/>
          </a:xfrm>
          <a:prstGeom prst="rect">
            <a:avLst/>
          </a:prstGeom>
        </p:spPr>
      </p:pic>
      <p:sp>
        <p:nvSpPr>
          <p:cNvPr id="21" name="CasellaDiTesto 22"/>
          <p:cNvSpPr txBox="1"/>
          <p:nvPr/>
        </p:nvSpPr>
        <p:spPr>
          <a:xfrm>
            <a:off x="3707904" y="3861048"/>
            <a:ext cx="288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smtClean="0">
                <a:latin typeface="Book Antiqua"/>
                <a:ea typeface="Batang" pitchFamily="18" charset="-127"/>
                <a:cs typeface="Book Antiqua"/>
              </a:rPr>
              <a:t>Confinement of THz radiation in subwavelenght cavity</a:t>
            </a:r>
            <a:endParaRPr lang="en-US" sz="1600">
              <a:latin typeface="Book Antiqua"/>
              <a:ea typeface="Batang" pitchFamily="18" charset="-127"/>
              <a:cs typeface="Book Antiq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6731" y="5577901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latin typeface="Book Antiqua"/>
                <a:cs typeface="Book Antiqua"/>
              </a:rPr>
              <a:t>Tunability of the plasma frequency in 2D systems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95" y="3394303"/>
            <a:ext cx="2840681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444208" y="4265804"/>
            <a:ext cx="881293" cy="360040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59632" y="6396365"/>
            <a:ext cx="1703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F. </a:t>
            </a:r>
            <a:r>
              <a:rPr lang="en-US" sz="1100" dirty="0" err="1" smtClean="0"/>
              <a:t>Evangelisti</a:t>
            </a:r>
            <a:r>
              <a:rPr lang="en-US" sz="1100" dirty="0" smtClean="0"/>
              <a:t>, JAP 2013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39539"/>
            <a:ext cx="2133600" cy="365125"/>
          </a:xfrm>
        </p:spPr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8031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10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838200" y="487363"/>
            <a:ext cx="7848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smtClean="0">
                <a:solidFill>
                  <a:srgbClr val="AEAEB0"/>
                </a:solidFill>
                <a:latin typeface="Bookman Old Style"/>
                <a:cs typeface="Bookman Old Style"/>
              </a:rPr>
              <a:t>Why FETs for THz detection?</a:t>
            </a:r>
            <a:endParaRPr lang="en-US" altLang="it-IT" sz="4400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6" y="2058097"/>
            <a:ext cx="5616624" cy="404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6715"/>
            <a:ext cx="2133600" cy="365125"/>
          </a:xfrm>
        </p:spPr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0098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magine 8" descr="barra_picco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7844"/>
            <a:ext cx="91440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CasellaDiTesto 15"/>
          <p:cNvSpPr txBox="1">
            <a:spLocks noChangeArrowheads="1"/>
          </p:cNvSpPr>
          <p:nvPr/>
        </p:nvSpPr>
        <p:spPr bwMode="auto">
          <a:xfrm>
            <a:off x="1042988" y="6597352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AEAEB0"/>
                </a:solidFill>
                <a:latin typeface="Verdana" panose="020B0604030504040204" pitchFamily="34" charset="0"/>
              </a:rPr>
              <a:t>LNF, 28/03/2017</a:t>
            </a:r>
          </a:p>
        </p:txBody>
      </p:sp>
      <p:pic>
        <p:nvPicPr>
          <p:cNvPr id="59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04800"/>
            <a:ext cx="412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8"/>
          <p:cNvSpPr txBox="1">
            <a:spLocks noChangeArrowheads="1"/>
          </p:cNvSpPr>
          <p:nvPr/>
        </p:nvSpPr>
        <p:spPr bwMode="auto">
          <a:xfrm>
            <a:off x="838200" y="304800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4400" b="1" smtClean="0">
                <a:solidFill>
                  <a:srgbClr val="AEAEB0"/>
                </a:solidFill>
                <a:latin typeface="Bookman Old Style"/>
                <a:cs typeface="Bookman Old Style"/>
              </a:rPr>
              <a:t>Plasma wave devices</a:t>
            </a:r>
            <a:endParaRPr lang="en-US" altLang="it-IT" sz="4400" b="1">
              <a:solidFill>
                <a:srgbClr val="AEAEB0"/>
              </a:solidFill>
              <a:latin typeface="Bookman Old Style"/>
              <a:cs typeface="Bookman Old Style"/>
            </a:endParaRPr>
          </a:p>
        </p:txBody>
      </p:sp>
      <p:sp>
        <p:nvSpPr>
          <p:cNvPr id="15" name="CasellaDiTesto 29"/>
          <p:cNvSpPr txBox="1"/>
          <p:nvPr/>
        </p:nvSpPr>
        <p:spPr>
          <a:xfrm>
            <a:off x="5630981" y="1364528"/>
            <a:ext cx="360040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Book Antiqua"/>
                <a:ea typeface="Batang" pitchFamily="18" charset="-127"/>
                <a:cs typeface="Book Antiqua"/>
              </a:rPr>
              <a:t>Exeprimental approach:</a:t>
            </a:r>
            <a:r>
              <a:rPr lang="en-US" sz="1600" b="1" smtClean="0">
                <a:latin typeface="Book Antiqua"/>
                <a:ea typeface="Batang" pitchFamily="18" charset="-127"/>
                <a:cs typeface="Book Antiqua"/>
              </a:rPr>
              <a:t> fabrication of field effect transistors </a:t>
            </a:r>
            <a:r>
              <a:rPr lang="en-US" sz="1600" smtClean="0">
                <a:latin typeface="Book Antiqua"/>
                <a:ea typeface="Batang" pitchFamily="18" charset="-127"/>
                <a:cs typeface="Book Antiqua"/>
              </a:rPr>
              <a:t>whose conducting channel is a 2DEG, </a:t>
            </a:r>
            <a:r>
              <a:rPr lang="en-US" sz="1600" b="1" smtClean="0">
                <a:latin typeface="Book Antiqua"/>
                <a:ea typeface="Batang" pitchFamily="18" charset="-127"/>
                <a:cs typeface="Book Antiqua"/>
              </a:rPr>
              <a:t>integrated with </a:t>
            </a:r>
            <a:r>
              <a:rPr lang="en-US" sz="1600" smtClean="0">
                <a:latin typeface="Book Antiqua"/>
                <a:ea typeface="Batang" pitchFamily="18" charset="-127"/>
                <a:cs typeface="Book Antiqua"/>
              </a:rPr>
              <a:t>a </a:t>
            </a:r>
            <a:r>
              <a:rPr lang="en-US" sz="1600" b="1" smtClean="0">
                <a:latin typeface="Book Antiqua"/>
                <a:ea typeface="Batang" pitchFamily="18" charset="-127"/>
                <a:cs typeface="Book Antiqua"/>
              </a:rPr>
              <a:t>planar antenna</a:t>
            </a:r>
            <a:r>
              <a:rPr lang="en-US" sz="1600" smtClean="0">
                <a:latin typeface="Book Antiqua"/>
                <a:ea typeface="Batang" pitchFamily="18" charset="-127"/>
                <a:cs typeface="Book Antiqua"/>
              </a:rPr>
              <a:t>   </a:t>
            </a:r>
            <a:endParaRPr lang="en-US" sz="1600">
              <a:latin typeface="Book Antiqua"/>
              <a:ea typeface="Batang" pitchFamily="18" charset="-127"/>
              <a:cs typeface="Book Antiqu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419872" y="4509120"/>
            <a:ext cx="2175816" cy="1224136"/>
            <a:chOff x="3428992" y="5373216"/>
            <a:chExt cx="2175816" cy="1224136"/>
          </a:xfrm>
        </p:grpSpPr>
        <p:pic>
          <p:nvPicPr>
            <p:cNvPr id="17" name="Picture 110"/>
            <p:cNvPicPr>
              <a:picLocks noChangeAspect="1" noChangeArrowheads="1"/>
            </p:cNvPicPr>
            <p:nvPr/>
          </p:nvPicPr>
          <p:blipFill>
            <a:blip r:embed="rId6" cstate="print"/>
            <a:srcRect l="3065"/>
            <a:stretch>
              <a:fillRect/>
            </a:stretch>
          </p:blipFill>
          <p:spPr bwMode="auto">
            <a:xfrm>
              <a:off x="3428992" y="5373216"/>
              <a:ext cx="2175816" cy="1224136"/>
            </a:xfrm>
            <a:prstGeom prst="rect">
              <a:avLst/>
            </a:prstGeom>
            <a:noFill/>
            <a:ln w="9525">
              <a:noFill/>
              <a:miter lim="800000"/>
              <a:headEnd type="none" w="lg" len="lg"/>
              <a:tailEnd type="none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4" name="Connettore 2 14"/>
            <p:cNvCxnSpPr/>
            <p:nvPr/>
          </p:nvCxnSpPr>
          <p:spPr>
            <a:xfrm flipH="1" flipV="1">
              <a:off x="3933048" y="6021288"/>
              <a:ext cx="432048" cy="216024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1"/>
            <p:cNvSpPr txBox="1"/>
            <p:nvPr/>
          </p:nvSpPr>
          <p:spPr>
            <a:xfrm>
              <a:off x="4221080" y="5805264"/>
              <a:ext cx="137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B050"/>
                  </a:solidFill>
                  <a:latin typeface="Book Antiqua"/>
                  <a:cs typeface="Book Antiqua"/>
                </a:rPr>
                <a:t>λ</a:t>
              </a:r>
              <a:r>
                <a:rPr lang="en-US" baseline="-25000" dirty="0" err="1" smtClean="0">
                  <a:solidFill>
                    <a:srgbClr val="00B050"/>
                  </a:solidFill>
                  <a:latin typeface="Book Antiqua"/>
                  <a:cs typeface="Book Antiqua"/>
                </a:rPr>
                <a:t>plasmon</a:t>
              </a:r>
              <a:r>
                <a:rPr lang="en-US" dirty="0" smtClean="0">
                  <a:solidFill>
                    <a:srgbClr val="00B050"/>
                  </a:solidFill>
                  <a:latin typeface="Book Antiqua"/>
                  <a:cs typeface="Book Antiqua"/>
                </a:rPr>
                <a:t>/2</a:t>
              </a:r>
              <a:endParaRPr lang="en-US" dirty="0">
                <a:solidFill>
                  <a:srgbClr val="00B050"/>
                </a:solidFill>
                <a:latin typeface="Book Antiqua"/>
                <a:cs typeface="Book Antiqua"/>
              </a:endParaRPr>
            </a:p>
          </p:txBody>
        </p:sp>
      </p:grpSp>
      <p:sp>
        <p:nvSpPr>
          <p:cNvPr id="26" name="CasellaDiTesto 54"/>
          <p:cNvSpPr txBox="1"/>
          <p:nvPr/>
        </p:nvSpPr>
        <p:spPr>
          <a:xfrm>
            <a:off x="1128384" y="3659879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ook Antiqua"/>
                <a:cs typeface="Book Antiqua"/>
              </a:rPr>
              <a:t>The 2DEG channel realizes a</a:t>
            </a:r>
          </a:p>
          <a:p>
            <a:pPr algn="ctr"/>
            <a:r>
              <a:rPr lang="en-US" b="1" dirty="0" err="1" smtClean="0">
                <a:latin typeface="Book Antiqua"/>
                <a:cs typeface="Book Antiqua"/>
              </a:rPr>
              <a:t>plasmonic</a:t>
            </a:r>
            <a:r>
              <a:rPr lang="en-US" b="1" dirty="0" smtClean="0">
                <a:latin typeface="Book Antiqua"/>
                <a:cs typeface="Book Antiqua"/>
              </a:rPr>
              <a:t> </a:t>
            </a:r>
            <a:r>
              <a:rPr lang="en-US" b="1" dirty="0" err="1" smtClean="0">
                <a:latin typeface="Book Antiqua"/>
                <a:cs typeface="Book Antiqua"/>
              </a:rPr>
              <a:t>microcavity</a:t>
            </a:r>
            <a:endParaRPr lang="en-US" b="1" dirty="0">
              <a:latin typeface="Book Antiqua"/>
              <a:cs typeface="Book Antiqua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81050" y="1550836"/>
            <a:ext cx="4071966" cy="1466859"/>
            <a:chOff x="1214414" y="819133"/>
            <a:chExt cx="4071966" cy="1466859"/>
          </a:xfrm>
        </p:grpSpPr>
        <p:sp>
          <p:nvSpPr>
            <p:cNvPr id="28" name="Rettangolo 31"/>
            <p:cNvSpPr/>
            <p:nvPr/>
          </p:nvSpPr>
          <p:spPr>
            <a:xfrm>
              <a:off x="1357290" y="1214422"/>
              <a:ext cx="3357586" cy="2857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9" name="Rettangolo 33"/>
            <p:cNvSpPr/>
            <p:nvPr/>
          </p:nvSpPr>
          <p:spPr>
            <a:xfrm>
              <a:off x="1357290" y="1500174"/>
              <a:ext cx="3357586" cy="1428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0" name="Rettangolo 35"/>
            <p:cNvSpPr/>
            <p:nvPr/>
          </p:nvSpPr>
          <p:spPr>
            <a:xfrm>
              <a:off x="1357290" y="1643050"/>
              <a:ext cx="3357586" cy="2857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1" name="Rettangolo 36"/>
            <p:cNvSpPr/>
            <p:nvPr/>
          </p:nvSpPr>
          <p:spPr>
            <a:xfrm>
              <a:off x="1357290" y="1928802"/>
              <a:ext cx="3357586" cy="3571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2" name="Rettangolo 37"/>
            <p:cNvSpPr/>
            <p:nvPr/>
          </p:nvSpPr>
          <p:spPr>
            <a:xfrm>
              <a:off x="1357290" y="1071546"/>
              <a:ext cx="785818" cy="1428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3" name="Rettangolo 38"/>
            <p:cNvSpPr/>
            <p:nvPr/>
          </p:nvSpPr>
          <p:spPr>
            <a:xfrm>
              <a:off x="3929058" y="1071546"/>
              <a:ext cx="785818" cy="142876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4" name="Rettangolo 39"/>
            <p:cNvSpPr/>
            <p:nvPr/>
          </p:nvSpPr>
          <p:spPr>
            <a:xfrm>
              <a:off x="2990839" y="1071546"/>
              <a:ext cx="142876" cy="142876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5" name="Rettangolo 40"/>
            <p:cNvSpPr/>
            <p:nvPr/>
          </p:nvSpPr>
          <p:spPr>
            <a:xfrm>
              <a:off x="1357290" y="1214422"/>
              <a:ext cx="785818" cy="428628"/>
            </a:xfrm>
            <a:prstGeom prst="rect">
              <a:avLst/>
            </a:prstGeom>
            <a:solidFill>
              <a:schemeClr val="tx1">
                <a:alpha val="26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6" name="Rettangolo 41"/>
            <p:cNvSpPr/>
            <p:nvPr/>
          </p:nvSpPr>
          <p:spPr>
            <a:xfrm>
              <a:off x="3929058" y="1214422"/>
              <a:ext cx="785818" cy="428628"/>
            </a:xfrm>
            <a:prstGeom prst="rect">
              <a:avLst/>
            </a:prstGeom>
            <a:solidFill>
              <a:schemeClr val="tx1">
                <a:alpha val="26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37" name="Connettore 1 42"/>
            <p:cNvCxnSpPr/>
            <p:nvPr/>
          </p:nvCxnSpPr>
          <p:spPr>
            <a:xfrm>
              <a:off x="1214414" y="1509699"/>
              <a:ext cx="3714776" cy="1588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e 43"/>
            <p:cNvSpPr/>
            <p:nvPr/>
          </p:nvSpPr>
          <p:spPr>
            <a:xfrm>
              <a:off x="2143108" y="1314435"/>
              <a:ext cx="1785950" cy="3571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9" name="CasellaDiTesto 44"/>
            <p:cNvSpPr txBox="1"/>
            <p:nvPr/>
          </p:nvSpPr>
          <p:spPr>
            <a:xfrm>
              <a:off x="1357290" y="819133"/>
              <a:ext cx="1357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SOURCE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40" name="CasellaDiTesto 45"/>
            <p:cNvSpPr txBox="1"/>
            <p:nvPr/>
          </p:nvSpPr>
          <p:spPr>
            <a:xfrm>
              <a:off x="3929058" y="823894"/>
              <a:ext cx="1357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DRAIN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41" name="CasellaDiTesto 46"/>
            <p:cNvSpPr txBox="1"/>
            <p:nvPr/>
          </p:nvSpPr>
          <p:spPr>
            <a:xfrm>
              <a:off x="2776525" y="823894"/>
              <a:ext cx="1357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GATE</a:t>
              </a:r>
              <a:endParaRPr lang="en-US" sz="1200">
                <a:latin typeface="Book Antiqua"/>
                <a:cs typeface="Book Antiqua"/>
              </a:endParaRPr>
            </a:p>
          </p:txBody>
        </p:sp>
        <p:sp>
          <p:nvSpPr>
            <p:cNvPr id="42" name="CasellaDiTesto 48"/>
            <p:cNvSpPr txBox="1"/>
            <p:nvPr/>
          </p:nvSpPr>
          <p:spPr>
            <a:xfrm>
              <a:off x="1428728" y="1685913"/>
              <a:ext cx="3214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latin typeface="Book Antiqua"/>
                  <a:cs typeface="Book Antiqua"/>
                </a:rPr>
                <a:t>PLASMON MICROCAVITY</a:t>
              </a:r>
              <a:endParaRPr lang="en-US" sz="1200">
                <a:latin typeface="Book Antiqua"/>
                <a:cs typeface="Book Antiqua"/>
              </a:endParaRPr>
            </a:p>
          </p:txBody>
        </p:sp>
        <p:cxnSp>
          <p:nvCxnSpPr>
            <p:cNvPr id="43" name="Connettore 2 49"/>
            <p:cNvCxnSpPr/>
            <p:nvPr/>
          </p:nvCxnSpPr>
          <p:spPr>
            <a:xfrm rot="5400000">
              <a:off x="2143108" y="1571612"/>
              <a:ext cx="142876" cy="1428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28"/>
            <p:cNvSpPr txBox="1">
              <a:spLocks noChangeArrowheads="1"/>
            </p:cNvSpPr>
            <p:nvPr/>
          </p:nvSpPr>
          <p:spPr bwMode="auto">
            <a:xfrm>
              <a:off x="2786050" y="1928802"/>
              <a:ext cx="23034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smtClean="0">
                  <a:latin typeface="Book Antiqua"/>
                  <a:cs typeface="Book Antiqua"/>
                </a:rPr>
                <a:t>semi-insulating substrate</a:t>
              </a:r>
              <a:endParaRPr lang="en-US" sz="1400">
                <a:latin typeface="Book Antiqua"/>
                <a:cs typeface="Book Antiqua"/>
              </a:endParaRPr>
            </a:p>
          </p:txBody>
        </p:sp>
        <p:sp>
          <p:nvSpPr>
            <p:cNvPr id="45" name="CasellaDiTesto 30"/>
            <p:cNvSpPr txBox="1">
              <a:spLocks noChangeArrowheads="1"/>
            </p:cNvSpPr>
            <p:nvPr/>
          </p:nvSpPr>
          <p:spPr bwMode="auto">
            <a:xfrm>
              <a:off x="3857620" y="1195372"/>
              <a:ext cx="10080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smtClean="0">
                  <a:latin typeface="Book Antiqua"/>
                  <a:cs typeface="Book Antiqua"/>
                </a:rPr>
                <a:t>n-AlGaAs</a:t>
              </a:r>
              <a:endParaRPr lang="en-US" sz="1400">
                <a:latin typeface="Book Antiqua"/>
                <a:cs typeface="Book Antiqua"/>
              </a:endParaRPr>
            </a:p>
          </p:txBody>
        </p:sp>
        <p:sp>
          <p:nvSpPr>
            <p:cNvPr id="46" name="CasellaDiTesto 31"/>
            <p:cNvSpPr txBox="1">
              <a:spLocks noChangeArrowheads="1"/>
            </p:cNvSpPr>
            <p:nvPr/>
          </p:nvSpPr>
          <p:spPr bwMode="auto">
            <a:xfrm>
              <a:off x="4102101" y="1643050"/>
              <a:ext cx="6842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smtClean="0">
                  <a:latin typeface="Book Antiqua"/>
                  <a:cs typeface="Book Antiqua"/>
                </a:rPr>
                <a:t>GaAs</a:t>
              </a:r>
              <a:endParaRPr lang="en-US" sz="1400">
                <a:latin typeface="Book Antiqua"/>
                <a:cs typeface="Book Antiqu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64088" y="3429000"/>
            <a:ext cx="2886020" cy="2047404"/>
            <a:chOff x="5286380" y="4158770"/>
            <a:chExt cx="2886020" cy="2047404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6380" y="4158770"/>
              <a:ext cx="2747860" cy="204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9" name="Connettore 2 8"/>
            <p:cNvCxnSpPr/>
            <p:nvPr/>
          </p:nvCxnSpPr>
          <p:spPr>
            <a:xfrm flipV="1">
              <a:off x="6252844" y="4712815"/>
              <a:ext cx="1224136" cy="122413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19"/>
            <p:cNvSpPr txBox="1"/>
            <p:nvPr/>
          </p:nvSpPr>
          <p:spPr>
            <a:xfrm>
              <a:off x="6588224" y="436510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CC3300"/>
                  </a:solidFill>
                  <a:latin typeface="Book Antiqua"/>
                  <a:cs typeface="Book Antiqua"/>
                </a:rPr>
                <a:t>λ</a:t>
              </a:r>
              <a:r>
                <a:rPr lang="en-US" baseline="-25000" smtClean="0">
                  <a:solidFill>
                    <a:srgbClr val="CC3300"/>
                  </a:solidFill>
                  <a:latin typeface="Book Antiqua"/>
                  <a:cs typeface="Book Antiqua"/>
                </a:rPr>
                <a:t>photon</a:t>
              </a:r>
              <a:r>
                <a:rPr lang="en-US" smtClean="0">
                  <a:solidFill>
                    <a:srgbClr val="CC3300"/>
                  </a:solidFill>
                  <a:latin typeface="Book Antiqua"/>
                  <a:cs typeface="Book Antiqua"/>
                </a:rPr>
                <a:t>/2</a:t>
              </a:r>
              <a:endParaRPr lang="en-US">
                <a:solidFill>
                  <a:srgbClr val="CC330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51" name="CasellaDiTesto 32"/>
            <p:cNvSpPr txBox="1"/>
            <p:nvPr/>
          </p:nvSpPr>
          <p:spPr>
            <a:xfrm>
              <a:off x="5652120" y="5229200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Book Antiqua"/>
                  <a:cs typeface="Book Antiqua"/>
                </a:rPr>
                <a:t>SOURCE</a:t>
              </a:r>
              <a:endParaRPr lang="en-US" sz="1600" dirty="0">
                <a:latin typeface="Book Antiqua"/>
                <a:cs typeface="Book Antiqua"/>
              </a:endParaRPr>
            </a:p>
          </p:txBody>
        </p:sp>
        <p:sp>
          <p:nvSpPr>
            <p:cNvPr id="52" name="CasellaDiTesto 34"/>
            <p:cNvSpPr txBox="1"/>
            <p:nvPr/>
          </p:nvSpPr>
          <p:spPr>
            <a:xfrm>
              <a:off x="7020272" y="4941168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latin typeface="Book Antiqua"/>
                  <a:cs typeface="Book Antiqua"/>
                </a:rPr>
                <a:t>DRAIN</a:t>
              </a:r>
              <a:endParaRPr lang="en-US" sz="1600">
                <a:latin typeface="Book Antiqua"/>
                <a:cs typeface="Book Antiqua"/>
              </a:endParaRPr>
            </a:p>
          </p:txBody>
        </p:sp>
        <p:sp>
          <p:nvSpPr>
            <p:cNvPr id="53" name="CasellaDiTesto 51"/>
            <p:cNvSpPr txBox="1"/>
            <p:nvPr/>
          </p:nvSpPr>
          <p:spPr>
            <a:xfrm>
              <a:off x="5508104" y="4293096"/>
              <a:ext cx="1071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latin typeface="Book Antiqua"/>
                  <a:cs typeface="Book Antiqua"/>
                </a:rPr>
                <a:t>GATE</a:t>
              </a:r>
              <a:endParaRPr lang="en-US">
                <a:latin typeface="Book Antiqua"/>
                <a:cs typeface="Book Antiqua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30965" y="5740749"/>
            <a:ext cx="8900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ook Antiqua"/>
                <a:cs typeface="Book Antiqua"/>
              </a:rPr>
              <a:t>Charge modulation in time and space at </a:t>
            </a:r>
            <a:r>
              <a:rPr lang="en-US" sz="2000" dirty="0">
                <a:latin typeface="Symbol" charset="2"/>
                <a:cs typeface="Symbol" charset="2"/>
              </a:rPr>
              <a:t>w</a:t>
            </a:r>
            <a:r>
              <a:rPr lang="en-US" sz="2000" dirty="0">
                <a:latin typeface="Book Antiqua"/>
                <a:cs typeface="Book Antiqua"/>
              </a:rPr>
              <a:t> </a:t>
            </a:r>
            <a:r>
              <a:rPr lang="en-US" sz="2000" dirty="0">
                <a:latin typeface="Book Antiqua"/>
                <a:cs typeface="Book Antiqua"/>
                <a:sym typeface="Wingdings"/>
              </a:rPr>
              <a:t> </a:t>
            </a:r>
            <a:r>
              <a:rPr lang="en-US" sz="2000" i="1" dirty="0">
                <a:solidFill>
                  <a:srgbClr val="FF0000"/>
                </a:solidFill>
                <a:latin typeface="Book Antiqua"/>
                <a:cs typeface="Book Antiqua"/>
                <a:sym typeface="Wingdings"/>
              </a:rPr>
              <a:t>2DEG in hydrodynamic regime</a:t>
            </a:r>
          </a:p>
        </p:txBody>
      </p:sp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8" cstate="print"/>
          <a:srcRect l="50932" r="3994"/>
          <a:stretch>
            <a:fillRect/>
          </a:stretch>
        </p:blipFill>
        <p:spPr bwMode="auto">
          <a:xfrm>
            <a:off x="166681" y="1807656"/>
            <a:ext cx="2349897" cy="15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8044" y="1052736"/>
            <a:ext cx="12037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35950" y="39539"/>
            <a:ext cx="2133600" cy="365125"/>
          </a:xfrm>
        </p:spPr>
        <p:txBody>
          <a:bodyPr/>
          <a:lstStyle/>
          <a:p>
            <a:pPr>
              <a:defRPr/>
            </a:pPr>
            <a:fld id="{28F57702-76BB-4E2F-8B74-21E480C8E6F3}" type="slidenum">
              <a:rPr lang="it-IT" altLang="it-IT" smtClean="0"/>
              <a:pPr>
                <a:defRPr/>
              </a:pPr>
              <a:t>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928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3450</TotalTime>
  <Words>2731</Words>
  <Application>Microsoft Macintosh PowerPoint</Application>
  <PresentationFormat>On-screen Show (4:3)</PresentationFormat>
  <Paragraphs>497</Paragraphs>
  <Slides>32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High mobility AlGaAs/GaAs heterostructure </vt:lpstr>
      <vt:lpstr>Antenna integrated-HFET</vt:lpstr>
      <vt:lpstr>PowerPoint Presentation</vt:lpstr>
    </vt:vector>
  </TitlesOfParts>
  <Company>scuola normale superiore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chiara spinelli</dc:creator>
  <cp:lastModifiedBy>Alessandra Di Gaspare</cp:lastModifiedBy>
  <cp:revision>170</cp:revision>
  <cp:lastPrinted>2017-03-28T05:31:08Z</cp:lastPrinted>
  <dcterms:created xsi:type="dcterms:W3CDTF">2010-04-29T09:13:13Z</dcterms:created>
  <dcterms:modified xsi:type="dcterms:W3CDTF">2017-03-28T07:53:24Z</dcterms:modified>
</cp:coreProperties>
</file>