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84" r:id="rId4"/>
    <p:sldId id="277" r:id="rId5"/>
    <p:sldId id="268" r:id="rId6"/>
    <p:sldId id="269" r:id="rId7"/>
    <p:sldId id="274" r:id="rId8"/>
    <p:sldId id="275" r:id="rId9"/>
    <p:sldId id="285" r:id="rId10"/>
    <p:sldId id="270" r:id="rId11"/>
    <p:sldId id="278" r:id="rId12"/>
    <p:sldId id="279" r:id="rId13"/>
    <p:sldId id="273" r:id="rId14"/>
    <p:sldId id="286" r:id="rId15"/>
    <p:sldId id="287" r:id="rId16"/>
    <p:sldId id="271" r:id="rId17"/>
    <p:sldId id="281" r:id="rId18"/>
    <p:sldId id="282" r:id="rId19"/>
    <p:sldId id="283" r:id="rId20"/>
  </p:sldIdLst>
  <p:sldSz cx="9144000" cy="6858000" type="screen4x3"/>
  <p:notesSz cx="6669088" cy="97758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33CC33"/>
    <a:srgbClr val="FFFFCC"/>
    <a:srgbClr val="00CCFF"/>
    <a:srgbClr val="FF0066"/>
    <a:srgbClr val="CC3399"/>
    <a:srgbClr val="FF3399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07" autoAdjust="0"/>
  </p:normalViewPr>
  <p:slideViewPr>
    <p:cSldViewPr>
      <p:cViewPr>
        <p:scale>
          <a:sx n="104" d="100"/>
          <a:sy n="104" d="100"/>
        </p:scale>
        <p:origin x="1380" y="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25/04/2012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61C2FD-9A11-44BE-8285-A522F9ACB47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4767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25/04/2012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37F3DD-A8E8-49C9-93DF-7DC3DCE61A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539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CA365-CF94-46DF-A4AF-71967A2E07DB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231939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2557206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191944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2750312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2725762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2804802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3986501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3850497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1646702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1646702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164670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60AAB2-0719-4F37-A6CD-A01B5C408C82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368553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60AAB2-0719-4F37-A6CD-A01B5C408C82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247095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164670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60AAB2-0719-4F37-A6CD-A01B5C408C82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31444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233614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86400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624279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11086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50080078-57AD-4E48-99EF-21295BFBCF97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97F0BC-4916-47A9-A34E-178AFE3D86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38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3E4D-721D-4636-8DE9-DDB552454DD4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0513-E36D-42BE-A497-0FB51FBCDE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92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805E-C6D5-49AE-B7E4-AEB7FFC26B19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65EC-CC26-45E5-9DD7-031C423230F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76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6B9CA-0967-492A-8273-AF7F39CF27E4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B504-3315-407D-B9C5-2778AB4C124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8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95B5-45B7-40DC-B85E-6B29D2EC9031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9A219-A354-4E5D-9CC2-0C0D152400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34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098D-972B-4C70-BC1D-C673FA428B48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0290-3E43-4C67-BA6E-32233E6622F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61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97FF-9C1C-4258-A233-C4F75A4348CD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004BA19-813B-439A-AA08-AD1C4B4AF8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99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1BAC-2449-4199-9E35-45FF9627AB4D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3B21-0350-43C2-A609-6D30ED05B31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3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F8F8-E42C-4B25-97F2-4E7A0DC06FA0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88D9-18AF-4003-BE13-AC3C837681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8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32D77DB-31BD-4804-B02F-E740806C7FA2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5827100-D490-4D9B-B2F6-CBFB9DC53EC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83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D622CEF-5B0C-43AD-8767-7CD05EB2EDED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EE6DF17-C824-4885-A38D-D9C77AE9994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01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  <a:lumOff val="25000"/>
              </a:schemeClr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4D7B4-63F5-4D25-820B-6BA0B48B34BE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CC3424-6D59-4E26-AD59-EB16E9C867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08" r:id="rId4"/>
    <p:sldLayoutId id="2147483716" r:id="rId5"/>
    <p:sldLayoutId id="2147483709" r:id="rId6"/>
    <p:sldLayoutId id="2147483710" r:id="rId7"/>
    <p:sldLayoutId id="2147483717" r:id="rId8"/>
    <p:sldLayoutId id="2147483718" r:id="rId9"/>
    <p:sldLayoutId id="2147483711" r:id="rId10"/>
    <p:sldLayoutId id="2147483712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.tif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emf"/><Relationship Id="rId3" Type="http://schemas.openxmlformats.org/officeDocument/2006/relationships/image" Target="../media/image2.tif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png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2.tif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tiff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microsoft.com/office/2007/relationships/hdphoto" Target="../media/hdphoto1.wdp"/><Relationship Id="rId4" Type="http://schemas.openxmlformats.org/officeDocument/2006/relationships/image" Target="../media/image58.jpe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.tif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  <a:lumOff val="25000"/>
              </a:schemeClr>
            </a:gs>
            <a:gs pos="60000">
              <a:srgbClr val="1F1F1F"/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857270" y="2362200"/>
            <a:ext cx="742947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Josephson far-infrared photon detectors </a:t>
            </a:r>
          </a:p>
          <a:p>
            <a:pPr algn="ctr" eaLnBrk="1" hangingPunct="1"/>
            <a:r>
              <a:rPr lang="it-IT" sz="32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based on temperature-to-phase-conversion</a:t>
            </a:r>
          </a:p>
          <a:p>
            <a:pPr algn="ctr" eaLnBrk="1" hangingPunct="1"/>
            <a:endParaRPr lang="it-IT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it-IT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it-IT" sz="1200" dirty="0" smtClean="0">
                <a:latin typeface="Calibri" panose="020F0502020204030204" pitchFamily="34" charset="0"/>
              </a:rPr>
              <a:t>F. Giazotto</a:t>
            </a:r>
          </a:p>
          <a:p>
            <a:pPr algn="ctr" eaLnBrk="1" hangingPunct="1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NEST,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Istituto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Nanoscienze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-CNR &amp;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Scuola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Normale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Superiore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, Pisa, Italy</a:t>
            </a:r>
          </a:p>
          <a:p>
            <a:pPr algn="ctr" eaLnBrk="1" hangingPunct="1"/>
            <a:endParaRPr lang="it-IT" sz="15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it-IT" sz="32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it-IT" sz="3200" dirty="0">
              <a:latin typeface="Calibri" panose="020F0502020204030204" pitchFamily="34" charset="0"/>
            </a:endParaRPr>
          </a:p>
          <a:p>
            <a:pPr algn="ctr" eaLnBrk="1" hangingPunct="1"/>
            <a:endParaRPr lang="it-IT" sz="2000" i="1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it-IT" sz="2000" i="1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it-IT" sz="1600" i="1" dirty="0" smtClean="0">
                <a:latin typeface="Calibri" panose="020F0502020204030204" pitchFamily="34" charset="0"/>
              </a:rPr>
              <a:t>Workshop on Axion Physics &amp; Experiments</a:t>
            </a:r>
          </a:p>
          <a:p>
            <a:pPr algn="ctr" eaLnBrk="1" hangingPunct="1"/>
            <a:r>
              <a:rPr lang="it-IT" sz="1600" dirty="0" smtClean="0">
                <a:latin typeface="Calibri" panose="020F0502020204030204" pitchFamily="34" charset="0"/>
              </a:rPr>
              <a:t>March 27-28 2017</a:t>
            </a:r>
          </a:p>
          <a:p>
            <a:pPr algn="ctr" eaLnBrk="1" hangingPunct="1"/>
            <a:r>
              <a:rPr lang="it-IT" sz="1600" dirty="0" smtClean="0">
                <a:latin typeface="Calibri" panose="020F0502020204030204" pitchFamily="34" charset="0"/>
              </a:rPr>
              <a:t>Laboratori Nazionali di Frascati</a:t>
            </a:r>
          </a:p>
        </p:txBody>
      </p:sp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48640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33" name="CasellaDiTesto 32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17" name="TextBox 16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8" name="CasellaDiTesto 13"/>
          <p:cNvSpPr txBox="1"/>
          <p:nvPr/>
        </p:nvSpPr>
        <p:spPr>
          <a:xfrm>
            <a:off x="3225445" y="6642556"/>
            <a:ext cx="2794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latin typeface="Calibri" panose="020F0502020204030204" pitchFamily="34" charset="0"/>
              </a:rPr>
              <a:t>P. Virtanen, A. Ronzani, and FG, arXiv:170305284v1, </a:t>
            </a:r>
            <a:r>
              <a:rPr lang="it-IT" sz="800" i="1" dirty="0" smtClean="0">
                <a:latin typeface="Calibri" panose="020F0502020204030204" pitchFamily="34" charset="0"/>
              </a:rPr>
              <a:t>submitted</a:t>
            </a:r>
            <a:endParaRPr lang="it-IT" sz="800" i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39012" y="0"/>
            <a:ext cx="4265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dirty="0" smtClean="0">
                <a:latin typeface="Calibri" panose="020F0502020204030204" pitchFamily="34" charset="0"/>
              </a:rPr>
              <a:t>Model: SQUIPT response (ii)</a:t>
            </a:r>
            <a:endParaRPr lang="it-IT" sz="28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4614" y="990600"/>
            <a:ext cx="8367665" cy="3917134"/>
            <a:chOff x="264614" y="990600"/>
            <a:chExt cx="8367665" cy="39171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614" y="990600"/>
              <a:ext cx="4385550" cy="546433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452" y="1770600"/>
              <a:ext cx="3697875" cy="3007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4802" y="2304867"/>
              <a:ext cx="1985175" cy="2328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23" name="TextBox 7"/>
            <p:cNvSpPr txBox="1">
              <a:spLocks noChangeArrowheads="1"/>
            </p:cNvSpPr>
            <p:nvPr/>
          </p:nvSpPr>
          <p:spPr bwMode="auto">
            <a:xfrm>
              <a:off x="5004712" y="1537033"/>
              <a:ext cx="25694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dirty="0" smtClean="0">
                  <a:latin typeface="Calibri" pitchFamily="34" charset="0"/>
                </a:rPr>
                <a:t>Current through the S tunneling probe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417" y="3048000"/>
              <a:ext cx="3124200" cy="185973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3653568" y="3137137"/>
              <a:ext cx="28644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dirty="0" smtClean="0">
                  <a:latin typeface="Calibri" pitchFamily="34" charset="0"/>
                </a:rPr>
                <a:t>Current response with or without radiation</a:t>
              </a:r>
            </a:p>
          </p:txBody>
        </p:sp>
        <p:sp>
          <p:nvSpPr>
            <p:cNvPr id="29" name="TextBox 7"/>
            <p:cNvSpPr txBox="1">
              <a:spLocks noChangeArrowheads="1"/>
            </p:cNvSpPr>
            <p:nvPr/>
          </p:nvSpPr>
          <p:spPr bwMode="auto">
            <a:xfrm>
              <a:off x="4572000" y="3720148"/>
              <a:ext cx="40602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dirty="0" smtClean="0">
                  <a:latin typeface="Calibri" pitchFamily="34" charset="0"/>
                </a:rPr>
                <a:t>Absorption of a photon yields a </a:t>
              </a:r>
              <a:r>
                <a:rPr lang="it-IT" sz="1200" dirty="0" smtClean="0">
                  <a:solidFill>
                    <a:srgbClr val="92D050"/>
                  </a:solidFill>
                  <a:latin typeface="Calibri" pitchFamily="34" charset="0"/>
                </a:rPr>
                <a:t>reduction</a:t>
              </a:r>
              <a:r>
                <a:rPr lang="it-IT" sz="1200" dirty="0" smtClean="0">
                  <a:latin typeface="Calibri" pitchFamily="34" charset="0"/>
                </a:rPr>
                <a:t> of tunneling current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5791200" y="3429000"/>
              <a:ext cx="76200" cy="30480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8253" y="4495800"/>
            <a:ext cx="6728600" cy="1782650"/>
            <a:chOff x="838253" y="4495800"/>
            <a:chExt cx="6728600" cy="17826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72747" y="4495800"/>
              <a:ext cx="3094106" cy="178265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28" name="TextBox 7"/>
            <p:cNvSpPr txBox="1">
              <a:spLocks noChangeArrowheads="1"/>
            </p:cNvSpPr>
            <p:nvPr/>
          </p:nvSpPr>
          <p:spPr bwMode="auto">
            <a:xfrm>
              <a:off x="1093395" y="5354031"/>
              <a:ext cx="3044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dirty="0" smtClean="0">
                  <a:latin typeface="Calibri" pitchFamily="34" charset="0"/>
                </a:rPr>
                <a:t>Current response versus junctions asymmetry</a:t>
              </a:r>
            </a:p>
          </p:txBody>
        </p:sp>
        <p:sp>
          <p:nvSpPr>
            <p:cNvPr id="31" name="TextBox 7"/>
            <p:cNvSpPr txBox="1">
              <a:spLocks noChangeArrowheads="1"/>
            </p:cNvSpPr>
            <p:nvPr/>
          </p:nvSpPr>
          <p:spPr bwMode="auto">
            <a:xfrm>
              <a:off x="838253" y="5964763"/>
              <a:ext cx="25460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dirty="0" smtClean="0">
                  <a:latin typeface="Calibri" pitchFamily="34" charset="0"/>
                </a:rPr>
                <a:t>Reduction of </a:t>
              </a:r>
              <a:r>
                <a:rPr lang="el-GR" sz="1200" dirty="0" smtClean="0">
                  <a:latin typeface="Calibri" pitchFamily="34" charset="0"/>
                </a:rPr>
                <a:t>α</a:t>
              </a:r>
              <a:r>
                <a:rPr lang="en-US" sz="1200" dirty="0" smtClean="0">
                  <a:latin typeface="Calibri" pitchFamily="34" charset="0"/>
                </a:rPr>
                <a:t> yields a </a:t>
              </a:r>
              <a:r>
                <a:rPr lang="en-US" sz="1200" dirty="0" smtClean="0">
                  <a:solidFill>
                    <a:srgbClr val="92D050"/>
                  </a:solidFill>
                  <a:latin typeface="Calibri" pitchFamily="34" charset="0"/>
                </a:rPr>
                <a:t>lowering</a:t>
              </a:r>
              <a:r>
                <a:rPr lang="en-US" sz="1200" dirty="0" smtClean="0">
                  <a:latin typeface="Calibri" pitchFamily="34" charset="0"/>
                </a:rPr>
                <a:t> of </a:t>
              </a:r>
              <a:r>
                <a:rPr lang="en-US" sz="1200" i="1" dirty="0" smtClean="0">
                  <a:latin typeface="Calibri" pitchFamily="34" charset="0"/>
                </a:rPr>
                <a:t>V</a:t>
              </a:r>
              <a:r>
                <a:rPr lang="en-US" sz="1200" baseline="-25000" dirty="0" smtClean="0">
                  <a:latin typeface="Calibri" pitchFamily="34" charset="0"/>
                </a:rPr>
                <a:t>0</a:t>
              </a:r>
              <a:endParaRPr lang="it-IT" sz="1200" baseline="-25000" dirty="0" smtClean="0">
                <a:latin typeface="Calibri" pitchFamily="34" charset="0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2073194" y="5610973"/>
              <a:ext cx="76200" cy="30480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94993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142921" y="-76200"/>
            <a:ext cx="68581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800" dirty="0" smtClean="0">
                <a:latin typeface="Calibri" pitchFamily="34" charset="0"/>
              </a:rPr>
              <a:t>Model: </a:t>
            </a:r>
            <a:r>
              <a:rPr lang="it-IT" sz="2800" i="1" dirty="0" smtClean="0">
                <a:latin typeface="Calibri" pitchFamily="34" charset="0"/>
              </a:rPr>
              <a:t>T</a:t>
            </a:r>
            <a:r>
              <a:rPr lang="it-IT" sz="2800" dirty="0" smtClean="0">
                <a:latin typeface="Calibri" pitchFamily="34" charset="0"/>
              </a:rPr>
              <a:t>-to-</a:t>
            </a:r>
            <a:r>
              <a:rPr lang="it-IT" sz="2800" i="1" dirty="0" smtClean="0">
                <a:latin typeface="Calibri" pitchFamily="34" charset="0"/>
              </a:rPr>
              <a:t>I</a:t>
            </a:r>
            <a:r>
              <a:rPr lang="it-IT" sz="2800" dirty="0" smtClean="0">
                <a:latin typeface="Calibri" pitchFamily="34" charset="0"/>
              </a:rPr>
              <a:t> conversion &amp; noise analysis (iii)</a:t>
            </a:r>
            <a:endParaRPr lang="it-IT" sz="2800" dirty="0">
              <a:latin typeface="Calibri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24" name="TextBox 23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838200"/>
            <a:ext cx="3429000" cy="4696599"/>
            <a:chOff x="381000" y="838200"/>
            <a:chExt cx="3429000" cy="46965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838200"/>
              <a:ext cx="3429000" cy="424135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25" name="TextBox 7"/>
            <p:cNvSpPr txBox="1">
              <a:spLocks noChangeArrowheads="1"/>
            </p:cNvSpPr>
            <p:nvPr/>
          </p:nvSpPr>
          <p:spPr bwMode="auto">
            <a:xfrm>
              <a:off x="804217" y="5257800"/>
              <a:ext cx="26434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i="1" dirty="0" smtClean="0">
                  <a:latin typeface="Calibri" pitchFamily="34" charset="0"/>
                </a:rPr>
                <a:t>T</a:t>
              </a:r>
              <a:r>
                <a:rPr lang="it-IT" sz="1200" dirty="0" smtClean="0">
                  <a:latin typeface="Calibri" pitchFamily="34" charset="0"/>
                </a:rPr>
                <a:t>-to-</a:t>
              </a:r>
              <a:r>
                <a:rPr lang="it-IT" sz="1200" i="1" dirty="0" smtClean="0">
                  <a:latin typeface="Calibri" pitchFamily="34" charset="0"/>
                </a:rPr>
                <a:t>I</a:t>
              </a:r>
              <a:r>
                <a:rPr lang="it-IT" sz="1200" dirty="0" smtClean="0">
                  <a:latin typeface="Calibri" pitchFamily="34" charset="0"/>
                </a:rPr>
                <a:t> conversion and transfer functions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46890" y="906065"/>
            <a:ext cx="6434894" cy="5559021"/>
            <a:chOff x="2446890" y="906065"/>
            <a:chExt cx="6434894" cy="55590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9966" y="1295400"/>
              <a:ext cx="4331818" cy="283198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6038156" y="906065"/>
              <a:ext cx="1355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dirty="0" smtClean="0">
                  <a:latin typeface="Calibri" pitchFamily="34" charset="0"/>
                </a:rPr>
                <a:t>Temperature noise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7974" y="4607483"/>
              <a:ext cx="2127900" cy="472067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7974" y="5482071"/>
              <a:ext cx="661725" cy="4753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6715874" y="4705016"/>
              <a:ext cx="19755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dirty="0" smtClean="0">
                  <a:latin typeface="Calibri" pitchFamily="34" charset="0"/>
                </a:rPr>
                <a:t>Low-frequency current noise</a:t>
              </a:r>
            </a:p>
          </p:txBody>
        </p:sp>
        <p:sp>
          <p:nvSpPr>
            <p:cNvPr id="35" name="TextBox 7"/>
            <p:cNvSpPr txBox="1">
              <a:spLocks noChangeArrowheads="1"/>
            </p:cNvSpPr>
            <p:nvPr/>
          </p:nvSpPr>
          <p:spPr bwMode="auto">
            <a:xfrm>
              <a:off x="5257800" y="5581221"/>
              <a:ext cx="16455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dirty="0" smtClean="0">
                  <a:latin typeface="Calibri" pitchFamily="34" charset="0"/>
                </a:rPr>
                <a:t>Temperature sensitivity</a:t>
              </a:r>
            </a:p>
          </p:txBody>
        </p:sp>
        <p:sp>
          <p:nvSpPr>
            <p:cNvPr id="36" name="TextBox 7"/>
            <p:cNvSpPr txBox="1">
              <a:spLocks noChangeArrowheads="1"/>
            </p:cNvSpPr>
            <p:nvPr/>
          </p:nvSpPr>
          <p:spPr bwMode="auto">
            <a:xfrm>
              <a:off x="2446890" y="6188087"/>
              <a:ext cx="4206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i="1" dirty="0" smtClean="0">
                  <a:latin typeface="Calibri" pitchFamily="34" charset="0"/>
                </a:rPr>
                <a:t>s</a:t>
              </a:r>
              <a:r>
                <a:rPr lang="it-IT" sz="1200" i="1" baseline="-25000" dirty="0" smtClean="0">
                  <a:latin typeface="Calibri" pitchFamily="34" charset="0"/>
                </a:rPr>
                <a:t>T</a:t>
              </a:r>
              <a:r>
                <a:rPr lang="it-IT" sz="1200" dirty="0" smtClean="0">
                  <a:latin typeface="Calibri" pitchFamily="34" charset="0"/>
                </a:rPr>
                <a:t> as low as </a:t>
              </a:r>
              <a:r>
                <a:rPr lang="it-IT" sz="1200" dirty="0" smtClean="0">
                  <a:solidFill>
                    <a:srgbClr val="92D050"/>
                  </a:solidFill>
                  <a:latin typeface="Calibri" pitchFamily="34" charset="0"/>
                </a:rPr>
                <a:t>10</a:t>
              </a:r>
              <a:r>
                <a:rPr lang="it-IT" sz="1200" baseline="30000" dirty="0" smtClean="0">
                  <a:solidFill>
                    <a:srgbClr val="92D050"/>
                  </a:solidFill>
                  <a:latin typeface="Calibri" pitchFamily="34" charset="0"/>
                </a:rPr>
                <a:t>-8</a:t>
              </a:r>
              <a:r>
                <a:rPr lang="it-IT" sz="1200" dirty="0" smtClean="0">
                  <a:solidFill>
                    <a:srgbClr val="92D050"/>
                  </a:solidFill>
                  <a:latin typeface="Calibri" pitchFamily="34" charset="0"/>
                </a:rPr>
                <a:t>KHz</a:t>
              </a:r>
              <a:r>
                <a:rPr lang="it-IT" sz="1200" baseline="30000" dirty="0" smtClean="0">
                  <a:solidFill>
                    <a:srgbClr val="92D050"/>
                  </a:solidFill>
                  <a:latin typeface="Calibri" pitchFamily="34" charset="0"/>
                </a:rPr>
                <a:t>-1/2</a:t>
              </a:r>
              <a:r>
                <a:rPr lang="it-IT" sz="1200" dirty="0" smtClean="0">
                  <a:solidFill>
                    <a:srgbClr val="92D050"/>
                  </a:solidFill>
                  <a:latin typeface="Calibri" pitchFamily="34" charset="0"/>
                </a:rPr>
                <a:t> </a:t>
              </a:r>
              <a:r>
                <a:rPr lang="it-IT" sz="1200" dirty="0" smtClean="0">
                  <a:latin typeface="Calibri" pitchFamily="34" charset="0"/>
                </a:rPr>
                <a:t>in the 10mK...1K range tunable with </a:t>
              </a:r>
              <a:r>
                <a:rPr lang="it-IT" sz="1200" dirty="0" smtClean="0">
                  <a:latin typeface="Calibri" pitchFamily="34" charset="0"/>
                  <a:sym typeface="Symbol" panose="05050102010706020507" pitchFamily="18" charset="2"/>
                </a:rPr>
                <a:t></a:t>
              </a:r>
              <a:r>
                <a:rPr lang="it-IT" sz="1200" i="1" baseline="-25000" dirty="0" smtClean="0">
                  <a:latin typeface="Calibri" pitchFamily="34" charset="0"/>
                  <a:sym typeface="Symbol" panose="05050102010706020507" pitchFamily="18" charset="2"/>
                </a:rPr>
                <a:t>ext</a:t>
              </a:r>
              <a:endParaRPr lang="it-IT" sz="1200" i="1" baseline="-25000" dirty="0" smtClean="0">
                <a:latin typeface="Calibri" pitchFamily="34" charset="0"/>
              </a:endParaRPr>
            </a:p>
          </p:txBody>
        </p:sp>
      </p:grpSp>
      <p:sp>
        <p:nvSpPr>
          <p:cNvPr id="37" name="CasellaDiTesto 13"/>
          <p:cNvSpPr txBox="1"/>
          <p:nvPr/>
        </p:nvSpPr>
        <p:spPr>
          <a:xfrm>
            <a:off x="3225445" y="6642556"/>
            <a:ext cx="2794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latin typeface="Calibri" panose="020F0502020204030204" pitchFamily="34" charset="0"/>
              </a:rPr>
              <a:t>P. Virtanen, A. Ronzani, and FG, arXiv:170305284v1, </a:t>
            </a:r>
            <a:r>
              <a:rPr lang="it-IT" sz="800" i="1" dirty="0" smtClean="0">
                <a:latin typeface="Calibri" panose="020F0502020204030204" pitchFamily="34" charset="0"/>
              </a:rPr>
              <a:t>submitted</a:t>
            </a:r>
            <a:endParaRPr lang="it-IT" sz="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353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032120" y="-66020"/>
            <a:ext cx="7079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800" dirty="0">
                <a:latin typeface="Calibri" pitchFamily="34" charset="0"/>
              </a:rPr>
              <a:t>Nanocalorimeter operation: thermal model (</a:t>
            </a:r>
            <a:r>
              <a:rPr lang="it-IT" sz="2800" dirty="0" smtClean="0">
                <a:latin typeface="Calibri" pitchFamily="34" charset="0"/>
              </a:rPr>
              <a:t>i)</a:t>
            </a:r>
            <a:endParaRPr lang="it-IT" sz="2800" dirty="0">
              <a:latin typeface="Calibri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20" name="TextBox 19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2" name="CasellaDiTesto 13"/>
          <p:cNvSpPr txBox="1"/>
          <p:nvPr/>
        </p:nvSpPr>
        <p:spPr>
          <a:xfrm>
            <a:off x="3225445" y="6642556"/>
            <a:ext cx="2794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latin typeface="Calibri" panose="020F0502020204030204" pitchFamily="34" charset="0"/>
              </a:rPr>
              <a:t>P. Virtanen, A. Ronzani, and FG, arXiv:170305284v1, </a:t>
            </a:r>
            <a:r>
              <a:rPr lang="it-IT" sz="800" i="1" dirty="0" smtClean="0">
                <a:latin typeface="Calibri" panose="020F0502020204030204" pitchFamily="34" charset="0"/>
              </a:rPr>
              <a:t>submitted</a:t>
            </a:r>
            <a:endParaRPr lang="it-IT" sz="800" i="1" dirty="0">
              <a:latin typeface="Calibri" panose="020F0502020204030204" pitchFamily="34" charset="0"/>
            </a:endParaRPr>
          </a:p>
        </p:txBody>
      </p:sp>
      <p:sp>
        <p:nvSpPr>
          <p:cNvPr id="23" name="CasellaDiTesto 13"/>
          <p:cNvSpPr txBox="1"/>
          <p:nvPr/>
        </p:nvSpPr>
        <p:spPr>
          <a:xfrm>
            <a:off x="3377845" y="6794956"/>
            <a:ext cx="2794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latin typeface="Calibri" panose="020F0502020204030204" pitchFamily="34" charset="0"/>
              </a:rPr>
              <a:t>P. Virtanen, A. Ronzani, and FG, arXiv:170305284v1, </a:t>
            </a:r>
            <a:r>
              <a:rPr lang="it-IT" sz="800" i="1" dirty="0" smtClean="0">
                <a:latin typeface="Calibri" panose="020F0502020204030204" pitchFamily="34" charset="0"/>
              </a:rPr>
              <a:t>submitted</a:t>
            </a:r>
            <a:endParaRPr lang="it-IT" sz="800" i="1" dirty="0"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609599"/>
            <a:ext cx="6934200" cy="2474831"/>
            <a:chOff x="838200" y="609599"/>
            <a:chExt cx="6934200" cy="24748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609599"/>
              <a:ext cx="1905000" cy="247483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7800" y="2209800"/>
              <a:ext cx="1012024" cy="2011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2475" y="990600"/>
              <a:ext cx="1388325" cy="307167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6600" y="1725764"/>
              <a:ext cx="1907325" cy="2425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52750" y="1725764"/>
              <a:ext cx="1219650" cy="2231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13" name="Left-Right Arrow 12"/>
            <p:cNvSpPr/>
            <p:nvPr/>
          </p:nvSpPr>
          <p:spPr>
            <a:xfrm>
              <a:off x="5638800" y="1793067"/>
              <a:ext cx="533400" cy="76200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1623" y="3310054"/>
            <a:ext cx="4100100" cy="3283055"/>
            <a:chOff x="501623" y="3310054"/>
            <a:chExt cx="4100100" cy="3283055"/>
          </a:xfrm>
        </p:grpSpPr>
        <p:grpSp>
          <p:nvGrpSpPr>
            <p:cNvPr id="12" name="Group 11"/>
            <p:cNvGrpSpPr/>
            <p:nvPr/>
          </p:nvGrpSpPr>
          <p:grpSpPr>
            <a:xfrm>
              <a:off x="522739" y="3733800"/>
              <a:ext cx="3074068" cy="478533"/>
              <a:chOff x="522739" y="3733800"/>
              <a:chExt cx="3074068" cy="47853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739" y="3733800"/>
                <a:ext cx="1933275" cy="478533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7" name="TextBox 7"/>
              <p:cNvSpPr txBox="1">
                <a:spLocks noChangeArrowheads="1"/>
              </p:cNvSpPr>
              <p:nvPr/>
            </p:nvSpPr>
            <p:spPr bwMode="auto">
              <a:xfrm>
                <a:off x="2538119" y="3831662"/>
                <a:ext cx="1058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>
                    <a:latin typeface="Calibri" pitchFamily="34" charset="0"/>
                  </a:rPr>
                  <a:t>h</a:t>
                </a:r>
                <a:r>
                  <a:rPr lang="it-IT" sz="1200" dirty="0" smtClean="0">
                    <a:latin typeface="Calibri" pitchFamily="34" charset="0"/>
                  </a:rPr>
                  <a:t>eat equation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01623" y="4590608"/>
              <a:ext cx="3983325" cy="1107966"/>
              <a:chOff x="501623" y="4590608"/>
              <a:chExt cx="3983325" cy="110796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623" y="4590608"/>
                <a:ext cx="3983325" cy="830967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21" name="TextBox 7"/>
              <p:cNvSpPr txBox="1">
                <a:spLocks noChangeArrowheads="1"/>
              </p:cNvSpPr>
              <p:nvPr/>
            </p:nvSpPr>
            <p:spPr bwMode="auto">
              <a:xfrm>
                <a:off x="1688000" y="5421575"/>
                <a:ext cx="161056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Electronic entropy in N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01623" y="5867400"/>
              <a:ext cx="4100100" cy="725709"/>
              <a:chOff x="501623" y="5867400"/>
              <a:chExt cx="4100100" cy="72570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1623" y="5867400"/>
                <a:ext cx="4100100" cy="459133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25" name="TextBox 7"/>
              <p:cNvSpPr txBox="1">
                <a:spLocks noChangeArrowheads="1"/>
              </p:cNvSpPr>
              <p:nvPr/>
            </p:nvSpPr>
            <p:spPr bwMode="auto">
              <a:xfrm>
                <a:off x="1760815" y="6316110"/>
                <a:ext cx="158171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Electronic entropy in S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</p:grpSp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1524000" y="3310054"/>
              <a:ext cx="13503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dirty="0" smtClean="0">
                  <a:solidFill>
                    <a:srgbClr val="92D050"/>
                  </a:solidFill>
                  <a:latin typeface="Calibri" pitchFamily="34" charset="0"/>
                </a:rPr>
                <a:t>Photon absorption</a:t>
              </a:r>
              <a:endParaRPr lang="it-IT" sz="1200" dirty="0" smtClean="0">
                <a:solidFill>
                  <a:srgbClr val="92D050"/>
                </a:solidFill>
                <a:latin typeface="Calibri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01551" y="2667000"/>
            <a:ext cx="3890049" cy="3564423"/>
            <a:chOff x="5101551" y="2667000"/>
            <a:chExt cx="3890049" cy="3564423"/>
          </a:xfrm>
        </p:grpSpPr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6452100" y="2667000"/>
              <a:ext cx="17013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200" dirty="0" smtClean="0">
                  <a:solidFill>
                    <a:srgbClr val="92D050"/>
                  </a:solidFill>
                  <a:latin typeface="Calibri" pitchFamily="34" charset="0"/>
                </a:rPr>
                <a:t>After photon absorption</a:t>
              </a:r>
              <a:endParaRPr lang="it-IT" sz="1200" dirty="0" smtClean="0">
                <a:solidFill>
                  <a:srgbClr val="92D050"/>
                </a:solidFill>
                <a:latin typeface="Calibri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867400" y="3124200"/>
              <a:ext cx="2711775" cy="879318"/>
              <a:chOff x="5867400" y="3642075"/>
              <a:chExt cx="2711775" cy="87931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67400" y="3642075"/>
                <a:ext cx="2711775" cy="601400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29" name="TextBox 7"/>
              <p:cNvSpPr txBox="1">
                <a:spLocks noChangeArrowheads="1"/>
              </p:cNvSpPr>
              <p:nvPr/>
            </p:nvSpPr>
            <p:spPr bwMode="auto">
              <a:xfrm>
                <a:off x="6773406" y="4244394"/>
                <a:ext cx="1058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>
                    <a:latin typeface="Calibri" pitchFamily="34" charset="0"/>
                  </a:rPr>
                  <a:t>h</a:t>
                </a:r>
                <a:r>
                  <a:rPr lang="it-IT" sz="1200" dirty="0" smtClean="0">
                    <a:latin typeface="Calibri" pitchFamily="34" charset="0"/>
                  </a:rPr>
                  <a:t>eat equation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718750" y="4191000"/>
              <a:ext cx="3272850" cy="1038999"/>
              <a:chOff x="5718750" y="4191000"/>
              <a:chExt cx="3272850" cy="1038999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8750" y="4191000"/>
                <a:ext cx="3272850" cy="734949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32" name="TextBox 7"/>
              <p:cNvSpPr txBox="1">
                <a:spLocks noChangeArrowheads="1"/>
              </p:cNvSpPr>
              <p:nvPr/>
            </p:nvSpPr>
            <p:spPr bwMode="auto">
              <a:xfrm>
                <a:off x="6989622" y="4953000"/>
                <a:ext cx="7827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E-ph h</a:t>
                </a:r>
                <a:r>
                  <a:rPr lang="it-IT" sz="1200" dirty="0" smtClean="0">
                    <a:latin typeface="Calibri" pitchFamily="34" charset="0"/>
                  </a:rPr>
                  <a:t>eat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101551" y="5521424"/>
              <a:ext cx="2661443" cy="709999"/>
              <a:chOff x="5101551" y="5521424"/>
              <a:chExt cx="2661443" cy="709999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01551" y="5521424"/>
                <a:ext cx="2661443" cy="430437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34" name="TextBox 7"/>
              <p:cNvSpPr txBox="1">
                <a:spLocks noChangeArrowheads="1"/>
              </p:cNvSpPr>
              <p:nvPr/>
            </p:nvSpPr>
            <p:spPr bwMode="auto">
              <a:xfrm>
                <a:off x="5810551" y="5954424"/>
                <a:ext cx="140910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E-ph relax half-time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0608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5055" y="533400"/>
            <a:ext cx="8298051" cy="5077599"/>
            <a:chOff x="165055" y="533400"/>
            <a:chExt cx="8298051" cy="5077599"/>
          </a:xfrm>
        </p:grpSpPr>
        <p:grpSp>
          <p:nvGrpSpPr>
            <p:cNvPr id="12" name="Group 11"/>
            <p:cNvGrpSpPr/>
            <p:nvPr/>
          </p:nvGrpSpPr>
          <p:grpSpPr>
            <a:xfrm>
              <a:off x="271986" y="838200"/>
              <a:ext cx="3896575" cy="556133"/>
              <a:chOff x="271986" y="1447800"/>
              <a:chExt cx="3896575" cy="55613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986" y="1447800"/>
                <a:ext cx="3126975" cy="55613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7" name="TextBox 7"/>
              <p:cNvSpPr txBox="1">
                <a:spLocks noChangeArrowheads="1"/>
              </p:cNvSpPr>
              <p:nvPr/>
            </p:nvSpPr>
            <p:spPr bwMode="auto">
              <a:xfrm>
                <a:off x="3429000" y="1587366"/>
                <a:ext cx="73956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S</a:t>
                </a:r>
                <a:r>
                  <a:rPr lang="en-US" sz="1200" dirty="0" smtClean="0">
                    <a:latin typeface="Calibri" pitchFamily="34" charset="0"/>
                  </a:rPr>
                  <a:t>/N ratio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00932" y="2057400"/>
              <a:ext cx="4364251" cy="628167"/>
              <a:chOff x="200932" y="2667000"/>
              <a:chExt cx="4364251" cy="62816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932" y="2667000"/>
                <a:ext cx="3118712" cy="628167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3352800" y="2819400"/>
                <a:ext cx="121238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Resolving power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644528" y="533400"/>
              <a:ext cx="3818578" cy="5077599"/>
              <a:chOff x="4644528" y="609600"/>
              <a:chExt cx="3818578" cy="507759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4528" y="609600"/>
                <a:ext cx="3818578" cy="4799687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</p:pic>
          <p:sp>
            <p:nvSpPr>
              <p:cNvPr id="11" name="TextBox 7"/>
              <p:cNvSpPr txBox="1">
                <a:spLocks noChangeArrowheads="1"/>
              </p:cNvSpPr>
              <p:nvPr/>
            </p:nvSpPr>
            <p:spPr bwMode="auto">
              <a:xfrm>
                <a:off x="5310128" y="5410200"/>
                <a:ext cx="24947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S/N ratio &amp; resolving power behavior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65055" y="3429000"/>
              <a:ext cx="3154589" cy="838200"/>
              <a:chOff x="165055" y="3657600"/>
              <a:chExt cx="3154589" cy="83820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055" y="3657600"/>
                <a:ext cx="3154589" cy="547197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25" name="TextBox 7"/>
              <p:cNvSpPr txBox="1">
                <a:spLocks noChangeArrowheads="1"/>
              </p:cNvSpPr>
              <p:nvPr/>
            </p:nvSpPr>
            <p:spPr bwMode="auto">
              <a:xfrm>
                <a:off x="878779" y="4218801"/>
                <a:ext cx="172713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E-ph relaxation half-time</a:t>
                </a:r>
              </a:p>
            </p:txBody>
          </p:sp>
        </p:grpSp>
      </p:grpSp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00932" y="-76200"/>
            <a:ext cx="8742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800" dirty="0" smtClean="0">
                <a:latin typeface="Calibri" pitchFamily="34" charset="0"/>
              </a:rPr>
              <a:t>Nanocalorimeter operation: S/N ratio &amp; resolving power (ii)</a:t>
            </a:r>
            <a:endParaRPr lang="it-IT" sz="2800" dirty="0">
              <a:latin typeface="Calibri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21" name="TextBox 20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05200" y="3440448"/>
            <a:ext cx="4679667" cy="3161151"/>
            <a:chOff x="3505200" y="3440448"/>
            <a:chExt cx="4679667" cy="3161151"/>
          </a:xfrm>
        </p:grpSpPr>
        <p:grpSp>
          <p:nvGrpSpPr>
            <p:cNvPr id="13" name="Group 12"/>
            <p:cNvGrpSpPr/>
            <p:nvPr/>
          </p:nvGrpSpPr>
          <p:grpSpPr>
            <a:xfrm>
              <a:off x="3505200" y="5791200"/>
              <a:ext cx="3531672" cy="810399"/>
              <a:chOff x="3505200" y="5791200"/>
              <a:chExt cx="3531672" cy="810399"/>
            </a:xfrm>
          </p:grpSpPr>
          <p:sp>
            <p:nvSpPr>
              <p:cNvPr id="15" name="TextBox 7"/>
              <p:cNvSpPr txBox="1">
                <a:spLocks noChangeArrowheads="1"/>
              </p:cNvSpPr>
              <p:nvPr/>
            </p:nvSpPr>
            <p:spPr bwMode="auto">
              <a:xfrm>
                <a:off x="3611960" y="5791200"/>
                <a:ext cx="331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Resolving power </a:t>
                </a:r>
                <a:r>
                  <a:rPr lang="it-IT" sz="1200" dirty="0" smtClean="0">
                    <a:latin typeface="Calibri" pitchFamily="34" charset="0"/>
                    <a:sym typeface="Symbol" panose="05050102010706020507" pitchFamily="18" charset="2"/>
                  </a:rPr>
                  <a:t>&gt; </a:t>
                </a:r>
                <a:r>
                  <a:rPr lang="it-IT" sz="1200" dirty="0" smtClean="0">
                    <a:solidFill>
                      <a:srgbClr val="92D050"/>
                    </a:solidFill>
                    <a:latin typeface="Calibri" pitchFamily="34" charset="0"/>
                    <a:sym typeface="Symbol" panose="05050102010706020507" pitchFamily="18" charset="2"/>
                  </a:rPr>
                  <a:t>100</a:t>
                </a:r>
                <a:r>
                  <a:rPr lang="it-IT" sz="1200" dirty="0" smtClean="0">
                    <a:latin typeface="Calibri" pitchFamily="34" charset="0"/>
                    <a:sym typeface="Symbol" panose="05050102010706020507" pitchFamily="18" charset="2"/>
                  </a:rPr>
                  <a:t> for above 100GHz @ 10mK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  <p:sp>
            <p:nvSpPr>
              <p:cNvPr id="16" name="TextBox 7"/>
              <p:cNvSpPr txBox="1">
                <a:spLocks noChangeArrowheads="1"/>
              </p:cNvSpPr>
              <p:nvPr/>
            </p:nvSpPr>
            <p:spPr bwMode="auto">
              <a:xfrm>
                <a:off x="3505200" y="6324600"/>
                <a:ext cx="3531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Suited for </a:t>
                </a:r>
                <a:r>
                  <a:rPr lang="it-IT" sz="1200" dirty="0" smtClean="0">
                    <a:solidFill>
                      <a:srgbClr val="92D050"/>
                    </a:solidFill>
                    <a:latin typeface="Calibri" pitchFamily="34" charset="0"/>
                  </a:rPr>
                  <a:t>microwave</a:t>
                </a:r>
                <a:r>
                  <a:rPr lang="it-IT" sz="1200" dirty="0" smtClean="0">
                    <a:latin typeface="Calibri" pitchFamily="34" charset="0"/>
                  </a:rPr>
                  <a:t> and </a:t>
                </a:r>
                <a:r>
                  <a:rPr lang="it-IT" sz="1200" dirty="0" smtClean="0">
                    <a:solidFill>
                      <a:srgbClr val="92D050"/>
                    </a:solidFill>
                    <a:latin typeface="Calibri" pitchFamily="34" charset="0"/>
                  </a:rPr>
                  <a:t>FIR</a:t>
                </a:r>
                <a:r>
                  <a:rPr lang="it-IT" sz="1200" dirty="0" smtClean="0">
                    <a:latin typeface="Calibri" pitchFamily="34" charset="0"/>
                  </a:rPr>
                  <a:t> single-photon detection</a:t>
                </a:r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5232936" y="6037248"/>
                <a:ext cx="76200" cy="304800"/>
              </a:xfrm>
              <a:prstGeom prst="down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053068" y="3440448"/>
              <a:ext cx="3131799" cy="2288323"/>
              <a:chOff x="5053068" y="3440448"/>
              <a:chExt cx="3131799" cy="2288323"/>
            </a:xfrm>
          </p:grpSpPr>
          <p:sp>
            <p:nvSpPr>
              <p:cNvPr id="14" name="Oval 13"/>
              <p:cNvSpPr/>
              <p:nvPr/>
            </p:nvSpPr>
            <p:spPr>
              <a:xfrm rot="19628457">
                <a:off x="7298574" y="3484733"/>
                <a:ext cx="886293" cy="145353"/>
              </a:xfrm>
              <a:prstGeom prst="ellipse">
                <a:avLst/>
              </a:prstGeom>
              <a:noFill/>
              <a:ln w="158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053068" y="3440448"/>
                <a:ext cx="2574275" cy="2288323"/>
              </a:xfrm>
              <a:custGeom>
                <a:avLst/>
                <a:gdLst>
                  <a:gd name="connsiteX0" fmla="*/ 2574275 w 2574275"/>
                  <a:gd name="connsiteY0" fmla="*/ 99639 h 2288323"/>
                  <a:gd name="connsiteX1" fmla="*/ 1435865 w 2574275"/>
                  <a:gd name="connsiteY1" fmla="*/ 253875 h 2288323"/>
                  <a:gd name="connsiteX2" fmla="*/ 0 w 2574275"/>
                  <a:gd name="connsiteY2" fmla="*/ 2288323 h 228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4275" h="2288323">
                    <a:moveTo>
                      <a:pt x="2574275" y="99639"/>
                    </a:moveTo>
                    <a:cubicBezTo>
                      <a:pt x="2219593" y="-5634"/>
                      <a:pt x="1864911" y="-110906"/>
                      <a:pt x="1435865" y="253875"/>
                    </a:cubicBezTo>
                    <a:cubicBezTo>
                      <a:pt x="1006819" y="618656"/>
                      <a:pt x="503409" y="1453489"/>
                      <a:pt x="0" y="2288323"/>
                    </a:cubicBezTo>
                  </a:path>
                </a:pathLst>
              </a:custGeom>
              <a:noFill/>
              <a:ln w="15875"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66765" y="3335708"/>
            <a:ext cx="5805434" cy="2531692"/>
            <a:chOff x="366765" y="3335708"/>
            <a:chExt cx="5805434" cy="2531692"/>
          </a:xfrm>
        </p:grpSpPr>
        <p:sp>
          <p:nvSpPr>
            <p:cNvPr id="26" name="Oval 25"/>
            <p:cNvSpPr/>
            <p:nvPr/>
          </p:nvSpPr>
          <p:spPr>
            <a:xfrm>
              <a:off x="5142092" y="3335708"/>
              <a:ext cx="1030107" cy="211020"/>
            </a:xfrm>
            <a:prstGeom prst="ellipse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66765" y="3547432"/>
              <a:ext cx="5284888" cy="2319968"/>
              <a:chOff x="366765" y="3547432"/>
              <a:chExt cx="5284888" cy="2319968"/>
            </a:xfrm>
          </p:grpSpPr>
          <p:sp>
            <p:nvSpPr>
              <p:cNvPr id="27" name="TextBox 7"/>
              <p:cNvSpPr txBox="1">
                <a:spLocks noChangeArrowheads="1"/>
              </p:cNvSpPr>
              <p:nvPr/>
            </p:nvSpPr>
            <p:spPr bwMode="auto">
              <a:xfrm>
                <a:off x="366765" y="5590401"/>
                <a:ext cx="257384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S/N ratio </a:t>
                </a:r>
                <a:r>
                  <a:rPr lang="it-IT" sz="1200" dirty="0" smtClean="0">
                    <a:latin typeface="Calibri" pitchFamily="34" charset="0"/>
                    <a:sym typeface="Symbol" panose="05050102010706020507" pitchFamily="18" charset="2"/>
                  </a:rPr>
                  <a:t></a:t>
                </a:r>
                <a:r>
                  <a:rPr lang="it-IT" sz="1200" dirty="0" smtClean="0">
                    <a:solidFill>
                      <a:srgbClr val="92D050"/>
                    </a:solidFill>
                    <a:latin typeface="Calibri" pitchFamily="34" charset="0"/>
                    <a:sym typeface="Symbol" panose="05050102010706020507" pitchFamily="18" charset="2"/>
                  </a:rPr>
                  <a:t>100</a:t>
                </a:r>
                <a:r>
                  <a:rPr lang="it-IT" sz="1200" dirty="0" smtClean="0">
                    <a:latin typeface="Calibri" pitchFamily="34" charset="0"/>
                    <a:sym typeface="Symbol" panose="05050102010706020507" pitchFamily="18" charset="2"/>
                  </a:rPr>
                  <a:t> or above </a:t>
                </a:r>
                <a:r>
                  <a:rPr lang="it-IT" sz="1200" dirty="0" smtClean="0">
                    <a:latin typeface="Calibri" pitchFamily="34" charset="0"/>
                    <a:sym typeface="Symbol" panose="05050102010706020507" pitchFamily="18" charset="2"/>
                  </a:rPr>
                  <a:t>below </a:t>
                </a:r>
                <a:r>
                  <a:rPr lang="it-IT" sz="1200" dirty="0" smtClean="0">
                    <a:latin typeface="Calibri" pitchFamily="34" charset="0"/>
                    <a:sym typeface="Symbol" panose="05050102010706020507" pitchFamily="18" charset="2"/>
                  </a:rPr>
                  <a:t>100mK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524000" y="3547432"/>
                <a:ext cx="4127653" cy="2031703"/>
              </a:xfrm>
              <a:custGeom>
                <a:avLst/>
                <a:gdLst>
                  <a:gd name="connsiteX0" fmla="*/ 4810699 w 4810699"/>
                  <a:gd name="connsiteY0" fmla="*/ 0 h 1685581"/>
                  <a:gd name="connsiteX1" fmla="*/ 804232 w 4810699"/>
                  <a:gd name="connsiteY1" fmla="*/ 940106 h 1685581"/>
                  <a:gd name="connsiteX2" fmla="*/ 0 w 4810699"/>
                  <a:gd name="connsiteY2" fmla="*/ 1685581 h 168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10699" h="1685581">
                    <a:moveTo>
                      <a:pt x="4810699" y="0"/>
                    </a:moveTo>
                    <a:cubicBezTo>
                      <a:pt x="3208357" y="329588"/>
                      <a:pt x="1606015" y="659176"/>
                      <a:pt x="804232" y="940106"/>
                    </a:cubicBezTo>
                    <a:cubicBezTo>
                      <a:pt x="2449" y="1221036"/>
                      <a:pt x="1224" y="1453308"/>
                      <a:pt x="0" y="1685581"/>
                    </a:cubicBezTo>
                  </a:path>
                </a:pathLst>
              </a:custGeom>
              <a:noFill/>
              <a:ln w="15875"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80556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185193" y="-76200"/>
            <a:ext cx="4773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800" dirty="0" smtClean="0">
                <a:latin typeface="Calibri" pitchFamily="34" charset="0"/>
              </a:rPr>
              <a:t>Nanobolometer operation: NEP</a:t>
            </a:r>
            <a:endParaRPr lang="it-IT" sz="2800" dirty="0">
              <a:latin typeface="Calibri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21" name="TextBox 20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4822" y="464636"/>
            <a:ext cx="7737590" cy="5402764"/>
            <a:chOff x="194822" y="464636"/>
            <a:chExt cx="7737590" cy="540276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0987" y="464636"/>
              <a:ext cx="3931425" cy="523476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94822" y="1066800"/>
              <a:ext cx="3231845" cy="2208331"/>
              <a:chOff x="194822" y="3733800"/>
              <a:chExt cx="3231845" cy="220833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61828" y="3733800"/>
                <a:ext cx="2601866" cy="661332"/>
                <a:chOff x="522739" y="5420767"/>
                <a:chExt cx="2601866" cy="661332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6094" y="5420767"/>
                  <a:ext cx="2011125" cy="294233"/>
                </a:xfrm>
                <a:prstGeom prst="rect">
                  <a:avLst/>
                </a:prstGeom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</p:pic>
            <p:sp>
              <p:nvSpPr>
                <p:cNvPr id="38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522739" y="5805100"/>
                  <a:ext cx="26018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it-IT" sz="1200" dirty="0" smtClean="0">
                      <a:latin typeface="Calibri" pitchFamily="34" charset="0"/>
                    </a:rPr>
                    <a:t>Steady-state thermal balance equation</a:t>
                  </a: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194822" y="4842372"/>
                <a:ext cx="3231845" cy="1099759"/>
                <a:chOff x="194822" y="4842372"/>
                <a:chExt cx="3231845" cy="1099759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4822" y="4842372"/>
                  <a:ext cx="3231845" cy="732660"/>
                </a:xfrm>
                <a:prstGeom prst="rect">
                  <a:avLst/>
                </a:prstGeom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</p:pic>
            <p:sp>
              <p:nvSpPr>
                <p:cNvPr id="40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060710" y="5665132"/>
                  <a:ext cx="140410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it-IT" sz="1200" dirty="0" smtClean="0">
                      <a:latin typeface="Calibri" pitchFamily="34" charset="0"/>
                    </a:rPr>
                    <a:t>E-ph heat exchange</a:t>
                  </a: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401871" y="3752006"/>
              <a:ext cx="3331929" cy="2115394"/>
              <a:chOff x="324491" y="780206"/>
              <a:chExt cx="3331929" cy="2115394"/>
            </a:xfrm>
          </p:grpSpPr>
          <p:sp>
            <p:nvSpPr>
              <p:cNvPr id="42" name="TextBox 7"/>
              <p:cNvSpPr txBox="1">
                <a:spLocks noChangeArrowheads="1"/>
              </p:cNvSpPr>
              <p:nvPr/>
            </p:nvSpPr>
            <p:spPr bwMode="auto">
              <a:xfrm>
                <a:off x="1222424" y="2618601"/>
                <a:ext cx="159697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Thermal </a:t>
                </a:r>
                <a:r>
                  <a:rPr lang="it-IT" sz="1200" dirty="0" smtClean="0">
                    <a:latin typeface="Calibri" pitchFamily="34" charset="0"/>
                  </a:rPr>
                  <a:t>conductance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200" y="780206"/>
                <a:ext cx="2050050" cy="426800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23" name="TextBox 7"/>
              <p:cNvSpPr txBox="1">
                <a:spLocks noChangeArrowheads="1"/>
              </p:cNvSpPr>
              <p:nvPr/>
            </p:nvSpPr>
            <p:spPr bwMode="auto">
              <a:xfrm>
                <a:off x="1450709" y="1263193"/>
                <a:ext cx="72006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NEP TFN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491" y="1592983"/>
                <a:ext cx="3331929" cy="931164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384245" y="4300382"/>
            <a:ext cx="3228816" cy="2329928"/>
            <a:chOff x="3384245" y="4300382"/>
            <a:chExt cx="3228816" cy="2329928"/>
          </a:xfrm>
        </p:grpSpPr>
        <p:sp>
          <p:nvSpPr>
            <p:cNvPr id="14" name="Oval 13"/>
            <p:cNvSpPr/>
            <p:nvPr/>
          </p:nvSpPr>
          <p:spPr>
            <a:xfrm rot="16975842">
              <a:off x="6097238" y="4670852"/>
              <a:ext cx="886293" cy="145353"/>
            </a:xfrm>
            <a:prstGeom prst="ellipse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384245" y="4648199"/>
              <a:ext cx="3092755" cy="1982111"/>
              <a:chOff x="3384245" y="4648199"/>
              <a:chExt cx="3092755" cy="198211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495800" y="4648199"/>
                <a:ext cx="1981200" cy="1678823"/>
              </a:xfrm>
              <a:custGeom>
                <a:avLst/>
                <a:gdLst>
                  <a:gd name="connsiteX0" fmla="*/ 2574275 w 2574275"/>
                  <a:gd name="connsiteY0" fmla="*/ 99639 h 2288323"/>
                  <a:gd name="connsiteX1" fmla="*/ 1435865 w 2574275"/>
                  <a:gd name="connsiteY1" fmla="*/ 253875 h 2288323"/>
                  <a:gd name="connsiteX2" fmla="*/ 0 w 2574275"/>
                  <a:gd name="connsiteY2" fmla="*/ 2288323 h 228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4275" h="2288323">
                    <a:moveTo>
                      <a:pt x="2574275" y="99639"/>
                    </a:moveTo>
                    <a:cubicBezTo>
                      <a:pt x="2219593" y="-5634"/>
                      <a:pt x="1864911" y="-110906"/>
                      <a:pt x="1435865" y="253875"/>
                    </a:cubicBezTo>
                    <a:cubicBezTo>
                      <a:pt x="1006819" y="618656"/>
                      <a:pt x="503409" y="1453489"/>
                      <a:pt x="0" y="2288323"/>
                    </a:cubicBezTo>
                  </a:path>
                </a:pathLst>
              </a:custGeom>
              <a:noFill/>
              <a:ln w="15875"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7"/>
              <p:cNvSpPr txBox="1">
                <a:spLocks noChangeArrowheads="1"/>
              </p:cNvSpPr>
              <p:nvPr/>
            </p:nvSpPr>
            <p:spPr bwMode="auto">
              <a:xfrm>
                <a:off x="3384245" y="6353311"/>
                <a:ext cx="22231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NEP below </a:t>
                </a:r>
                <a:r>
                  <a:rPr lang="it-IT" sz="1200" dirty="0" smtClean="0">
                    <a:solidFill>
                      <a:srgbClr val="92D050"/>
                    </a:solidFill>
                    <a:latin typeface="Calibri" pitchFamily="34" charset="0"/>
                  </a:rPr>
                  <a:t>10</a:t>
                </a:r>
                <a:r>
                  <a:rPr lang="it-IT" sz="1200" baseline="30000" dirty="0" smtClean="0">
                    <a:solidFill>
                      <a:srgbClr val="92D050"/>
                    </a:solidFill>
                    <a:latin typeface="Calibri" pitchFamily="34" charset="0"/>
                  </a:rPr>
                  <a:t>-22</a:t>
                </a:r>
                <a:r>
                  <a:rPr lang="it-IT" sz="1200" dirty="0" smtClean="0">
                    <a:solidFill>
                      <a:srgbClr val="92D050"/>
                    </a:solidFill>
                    <a:latin typeface="Calibri" pitchFamily="34" charset="0"/>
                  </a:rPr>
                  <a:t>WHz</a:t>
                </a:r>
                <a:r>
                  <a:rPr lang="it-IT" sz="1200" baseline="30000" dirty="0" smtClean="0">
                    <a:solidFill>
                      <a:srgbClr val="92D050"/>
                    </a:solidFill>
                    <a:latin typeface="Calibri" pitchFamily="34" charset="0"/>
                  </a:rPr>
                  <a:t>-1/2</a:t>
                </a:r>
                <a:r>
                  <a:rPr lang="it-IT" sz="1200" dirty="0">
                    <a:latin typeface="Calibri" pitchFamily="34" charset="0"/>
                  </a:rPr>
                  <a:t> </a:t>
                </a:r>
                <a:r>
                  <a:rPr lang="it-IT" sz="1200" dirty="0" smtClean="0">
                    <a:latin typeface="Calibri" pitchFamily="34" charset="0"/>
                    <a:sym typeface="Symbol" panose="05050102010706020507" pitchFamily="18" charset="2"/>
                  </a:rPr>
                  <a:t>@ 50mK</a:t>
                </a:r>
                <a:endParaRPr lang="it-IT" sz="1200" dirty="0" smtClean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86615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3612443" y="0"/>
            <a:ext cx="1919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dirty="0" smtClean="0">
                <a:latin typeface="Calibri" pitchFamily="34" charset="0"/>
              </a:rPr>
              <a:t>Conclusions</a:t>
            </a:r>
            <a:endParaRPr lang="it-IT" sz="2800" dirty="0">
              <a:latin typeface="Calibro"/>
            </a:endParaRPr>
          </a:p>
        </p:txBody>
      </p:sp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15607" y="1731752"/>
            <a:ext cx="90912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</a:rPr>
              <a:t>Thermal sensitivity amplified by </a:t>
            </a:r>
            <a:r>
              <a:rPr lang="it-IT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small thermal capacity </a:t>
            </a:r>
            <a:r>
              <a:rPr lang="it-IT" sz="2000" dirty="0" smtClean="0">
                <a:latin typeface="Calibri" panose="020F0502020204030204" pitchFamily="34" charset="0"/>
              </a:rPr>
              <a:t>(superconductivity &amp; small</a:t>
            </a:r>
          </a:p>
          <a:p>
            <a:pPr eaLnBrk="1" hangingPunct="1"/>
            <a:r>
              <a:rPr lang="it-IT" sz="2000" dirty="0" smtClean="0">
                <a:latin typeface="Calibri" panose="020F0502020204030204" pitchFamily="34" charset="0"/>
              </a:rPr>
              <a:t>      volume)</a:t>
            </a:r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-15607" y="990600"/>
            <a:ext cx="84932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it-IT" sz="2000" i="1" dirty="0">
                <a:solidFill>
                  <a:srgbClr val="92D050"/>
                </a:solidFill>
                <a:latin typeface="Calibri" pitchFamily="34" charset="0"/>
              </a:rPr>
              <a:t>T</a:t>
            </a:r>
            <a:r>
              <a:rPr lang="it-IT" sz="2000" dirty="0">
                <a:solidFill>
                  <a:srgbClr val="92D050"/>
                </a:solidFill>
                <a:latin typeface="Calibri" pitchFamily="34" charset="0"/>
              </a:rPr>
              <a:t>-to-</a:t>
            </a:r>
            <a:r>
              <a:rPr lang="el-GR" sz="2000" dirty="0">
                <a:solidFill>
                  <a:srgbClr val="92D050"/>
                </a:solidFill>
                <a:latin typeface="Calibri" pitchFamily="34" charset="0"/>
              </a:rPr>
              <a:t>ϕ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conversion due to kinetic inductance changes &amp; SQUIPT spectroscopy</a:t>
            </a:r>
            <a:endParaRPr lang="it-IT" sz="20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-15607" y="2780680"/>
            <a:ext cx="90037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As electron thermometer: sensitivity up to 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tens of </a:t>
            </a:r>
            <a:r>
              <a:rPr lang="en-US" sz="20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nK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/Hz</a:t>
            </a:r>
            <a:r>
              <a:rPr lang="en-US" sz="2000" baseline="30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1/2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tunable with </a:t>
            </a:r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 in the </a:t>
            </a:r>
          </a:p>
          <a:p>
            <a:pPr eaLnBrk="1" hangingPunct="1"/>
            <a:r>
              <a:rPr lang="en-US" sz="2000" baseline="30000" dirty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    </a:t>
            </a:r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10mK…1K temperature range</a:t>
            </a:r>
            <a:endParaRPr lang="it-IT" sz="2000" baseline="30000" dirty="0">
              <a:latin typeface="Calibri" panose="020F0502020204030204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-15607" y="3829608"/>
            <a:ext cx="8497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Calorimetric mode: resolving power </a:t>
            </a:r>
            <a:r>
              <a:rPr lang="en-US" sz="2000" i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h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/</a:t>
            </a:r>
            <a:r>
              <a:rPr lang="en-US" sz="2000" i="1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E 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&gt;</a:t>
            </a:r>
            <a:r>
              <a:rPr lang="en-US" sz="2000" i="1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10</a:t>
            </a:r>
            <a:r>
              <a:rPr lang="en-US" sz="2000" baseline="30000" dirty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for 50GHz…10THz photons</a:t>
            </a:r>
            <a:r>
              <a:rPr 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endParaRPr lang="it-IT" sz="2000" i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13" name="TextBox 12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-15607" y="4570760"/>
            <a:ext cx="8497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Bolometric mode: NEP 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sz="2000" i="1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10</a:t>
            </a:r>
            <a:r>
              <a:rPr lang="en-US" sz="2000" baseline="30000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-22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W/Hz</a:t>
            </a:r>
            <a:r>
              <a:rPr lang="en-US" sz="2000" baseline="30000" dirty="0" smtClean="0">
                <a:solidFill>
                  <a:srgbClr val="92D05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1/2 </a:t>
            </a:r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below 50 </a:t>
            </a:r>
            <a:r>
              <a:rPr lang="en-US" sz="2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mK</a:t>
            </a:r>
            <a:endParaRPr lang="it-IT" sz="2000" i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-15607" y="5311914"/>
            <a:ext cx="84979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Attractive as MW and FIR radiation detector for open problems in </a:t>
            </a:r>
          </a:p>
          <a:p>
            <a:r>
              <a:rPr lang="en-US" sz="2000" i="1" dirty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     </a:t>
            </a:r>
            <a:r>
              <a:rPr lang="en-US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astrophysics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 &amp; </a:t>
            </a:r>
            <a:r>
              <a:rPr lang="en-US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quantum electronic circuits</a:t>
            </a:r>
            <a:endParaRPr lang="it-IT" sz="20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490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3048827" y="0"/>
            <a:ext cx="30463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dirty="0" err="1" smtClean="0">
                <a:latin typeface="Calibri" pitchFamily="34" charset="0"/>
              </a:rPr>
              <a:t>Acknowledgements</a:t>
            </a:r>
            <a:endParaRPr lang="it-IT" sz="2800" dirty="0">
              <a:latin typeface="Calibro"/>
            </a:endParaRPr>
          </a:p>
        </p:txBody>
      </p:sp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6389" y="3200400"/>
            <a:ext cx="6199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</a:rPr>
              <a:t>MIUR-FIRB2013–Project </a:t>
            </a:r>
            <a:r>
              <a:rPr lang="it-IT" sz="20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CoCa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</a:rPr>
              <a:t>(</a:t>
            </a:r>
            <a:r>
              <a:rPr lang="it-IT" sz="2000" dirty="0" err="1">
                <a:latin typeface="Calibri" panose="020F0502020204030204" pitchFamily="34" charset="0"/>
              </a:rPr>
              <a:t>grant</a:t>
            </a:r>
            <a:r>
              <a:rPr lang="it-IT" sz="2000" dirty="0">
                <a:latin typeface="Calibri" panose="020F0502020204030204" pitchFamily="34" charset="0"/>
              </a:rPr>
              <a:t> no. RBFR1379UX)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1447800"/>
            <a:ext cx="8154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FP7 ERC Consolidator grant </a:t>
            </a:r>
            <a:r>
              <a:rPr lang="en-US" sz="2000" dirty="0"/>
              <a:t>agreement no. 615187 </a:t>
            </a:r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92D050"/>
                </a:solidFill>
              </a:rPr>
              <a:t>COMANCHE</a:t>
            </a:r>
            <a:endParaRPr lang="it-IT" sz="2000" dirty="0">
              <a:solidFill>
                <a:srgbClr val="92D050"/>
              </a:solidFill>
              <a:latin typeface="Calibro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6413" y="4191000"/>
            <a:ext cx="6752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FP7/2007-2013/REA </a:t>
            </a:r>
            <a:r>
              <a:rPr lang="en-US" sz="2000" dirty="0">
                <a:latin typeface="Calibri" panose="020F0502020204030204" pitchFamily="34" charset="0"/>
              </a:rPr>
              <a:t>grant agreement no. 630925 – </a:t>
            </a:r>
            <a:r>
              <a:rPr lang="en-US" sz="2000" dirty="0">
                <a:solidFill>
                  <a:srgbClr val="92D050"/>
                </a:solidFill>
                <a:latin typeface="Calibri" panose="020F0502020204030204" pitchFamily="34" charset="0"/>
              </a:rPr>
              <a:t>COHEAT</a:t>
            </a:r>
            <a:endParaRPr lang="it-IT" sz="20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9134" y="5105400"/>
            <a:ext cx="7999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</a:rPr>
              <a:t>Marie </a:t>
            </a:r>
            <a:r>
              <a:rPr lang="en-US" sz="2000" dirty="0" smtClean="0">
                <a:latin typeface="Calibri" panose="020F0502020204030204" pitchFamily="34" charset="0"/>
              </a:rPr>
              <a:t>Curie </a:t>
            </a:r>
            <a:r>
              <a:rPr lang="en-US" sz="2000" dirty="0">
                <a:latin typeface="Calibri" panose="020F0502020204030204" pitchFamily="34" charset="0"/>
              </a:rPr>
              <a:t>Initial Training Action (ITN) </a:t>
            </a:r>
            <a:r>
              <a:rPr lang="en-US" sz="2000" dirty="0">
                <a:solidFill>
                  <a:srgbClr val="92D050"/>
                </a:solidFill>
                <a:latin typeface="Calibri" panose="020F0502020204030204" pitchFamily="34" charset="0"/>
              </a:rPr>
              <a:t>Q-NET</a:t>
            </a:r>
            <a:r>
              <a:rPr lang="en-US" sz="2000" dirty="0">
                <a:latin typeface="Calibri" panose="020F0502020204030204" pitchFamily="34" charset="0"/>
              </a:rPr>
              <a:t> 264034</a:t>
            </a:r>
            <a:endParaRPr lang="it-IT" sz="20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54" y="1971461"/>
            <a:ext cx="1876065" cy="84793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CasellaDiTesto 11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13" name="TextBox 12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993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17541" y="-76200"/>
            <a:ext cx="4708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800" i="1" dirty="0" err="1" smtClean="0">
                <a:latin typeface="Calibri" pitchFamily="34" charset="0"/>
              </a:rPr>
              <a:t>Towards</a:t>
            </a:r>
            <a:r>
              <a:rPr lang="it-IT" sz="2800" i="1" dirty="0" smtClean="0">
                <a:latin typeface="Calibri" pitchFamily="34" charset="0"/>
              </a:rPr>
              <a:t> </a:t>
            </a:r>
            <a:r>
              <a:rPr lang="it-IT" sz="2800" i="1" dirty="0" err="1" smtClean="0">
                <a:latin typeface="Calibri" pitchFamily="34" charset="0"/>
              </a:rPr>
              <a:t>detection</a:t>
            </a:r>
            <a:r>
              <a:rPr lang="it-IT" sz="2800" i="1" dirty="0" smtClean="0">
                <a:latin typeface="Calibri" pitchFamily="34" charset="0"/>
              </a:rPr>
              <a:t> of DM: </a:t>
            </a:r>
            <a:r>
              <a:rPr lang="it-IT" sz="2800" i="1" dirty="0" smtClean="0">
                <a:solidFill>
                  <a:srgbClr val="92D050"/>
                </a:solidFill>
                <a:latin typeface="Calibri" pitchFamily="34" charset="0"/>
              </a:rPr>
              <a:t>STAX</a:t>
            </a:r>
            <a:endParaRPr lang="it-IT" sz="2800" i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-36739" y="762000"/>
            <a:ext cx="9180739" cy="2604013"/>
            <a:chOff x="-36739" y="1143000"/>
            <a:chExt cx="9180739" cy="2604013"/>
          </a:xfrm>
        </p:grpSpPr>
        <p:grpSp>
          <p:nvGrpSpPr>
            <p:cNvPr id="11" name="Gruppo 10"/>
            <p:cNvGrpSpPr/>
            <p:nvPr/>
          </p:nvGrpSpPr>
          <p:grpSpPr>
            <a:xfrm>
              <a:off x="0" y="1219200"/>
              <a:ext cx="9144000" cy="2514600"/>
              <a:chOff x="0" y="1219200"/>
              <a:chExt cx="9144000" cy="2514600"/>
            </a:xfrm>
          </p:grpSpPr>
          <p:sp>
            <p:nvSpPr>
              <p:cNvPr id="16" name="Rettangolo 15"/>
              <p:cNvSpPr/>
              <p:nvPr/>
            </p:nvSpPr>
            <p:spPr>
              <a:xfrm>
                <a:off x="0" y="1219200"/>
                <a:ext cx="9144000" cy="251460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100000"/>
                        </a14:imgEffect>
                        <a14:imgEffect>
                          <a14:colorTemperature colorTemp="8625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10000" contrast="1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388784"/>
                <a:ext cx="2438400" cy="219261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100000"/>
                        </a14:imgEffect>
                        <a14:imgEffect>
                          <a14:colorTemperature colorTemp="6875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5000" contrast="5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388784"/>
                <a:ext cx="2286000" cy="218121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76000"/>
                        </a14:imgEffect>
                        <a14:imgEffect>
                          <a14:colorTemperature colorTemp="55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3000" contrast="-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8400" y="1388784"/>
                <a:ext cx="2510670" cy="219261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CasellaDiTesto 11"/>
            <p:cNvSpPr txBox="1"/>
            <p:nvPr/>
          </p:nvSpPr>
          <p:spPr>
            <a:xfrm>
              <a:off x="7315200" y="3439236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NASA/JPL-Caltech</a:t>
              </a:r>
              <a:endParaRPr lang="it-IT" sz="14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943155" y="3439236"/>
              <a:ext cx="2130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APEX Camera LABOCA</a:t>
              </a:r>
              <a:endParaRPr lang="it-IT" sz="14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928603" y="3439236"/>
              <a:ext cx="2105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Advanced HEB TU Delft</a:t>
              </a:r>
              <a:endParaRPr lang="it-IT" sz="1400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-36739" y="1143000"/>
              <a:ext cx="2294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THz Bolometer technology</a:t>
              </a:r>
              <a:endParaRPr lang="it-IT" sz="1400" dirty="0"/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279950" y="3967931"/>
            <a:ext cx="7873450" cy="2434595"/>
            <a:chOff x="279950" y="3967931"/>
            <a:chExt cx="7873450" cy="2434595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279950" y="3967931"/>
              <a:ext cx="16608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Applications: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441126" y="4648200"/>
              <a:ext cx="413087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Safety</a:t>
              </a:r>
              <a:endParaRPr lang="it-IT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alibri" panose="020F0502020204030204" pitchFamily="34" charset="0"/>
                </a:rPr>
                <a:t>National security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alibri" panose="020F0502020204030204" pitchFamily="34" charset="0"/>
                </a:rPr>
                <a:t>Chemical safety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alibri" panose="020F0502020204030204" pitchFamily="34" charset="0"/>
                </a:rPr>
                <a:t>Natural disasters prevention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alibri" panose="020F0502020204030204" pitchFamily="34" charset="0"/>
                </a:rPr>
                <a:t>Natural disasters rescue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alibri" panose="020F0502020204030204" pitchFamily="34" charset="0"/>
                </a:rPr>
                <a:t>Air, water &amp; earth pollution monitoring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4351718" y="4114800"/>
              <a:ext cx="38016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Human science</a:t>
              </a:r>
              <a:endParaRPr lang="it-IT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alibri" panose="020F0502020204030204" pitchFamily="34" charset="0"/>
                </a:rPr>
                <a:t>Archeology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alibri" panose="020F0502020204030204" pitchFamily="34" charset="0"/>
                </a:rPr>
                <a:t>Architectural  heritage preservation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Calibri" panose="020F0502020204030204" pitchFamily="34" charset="0"/>
                </a:rPr>
                <a:t>Pattern recognition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36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092169" y="-76200"/>
            <a:ext cx="6959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800" i="1" dirty="0" smtClean="0">
                <a:solidFill>
                  <a:srgbClr val="92D050"/>
                </a:solidFill>
                <a:latin typeface="Calibri" pitchFamily="34" charset="0"/>
              </a:rPr>
              <a:t>Sub-</a:t>
            </a:r>
            <a:r>
              <a:rPr lang="it-IT" sz="2800" i="1" dirty="0" err="1" smtClean="0">
                <a:solidFill>
                  <a:srgbClr val="92D050"/>
                </a:solidFill>
                <a:latin typeface="Calibri" pitchFamily="34" charset="0"/>
              </a:rPr>
              <a:t>THz</a:t>
            </a:r>
            <a:r>
              <a:rPr lang="it-IT" sz="2800" i="1" dirty="0" smtClean="0">
                <a:solidFill>
                  <a:srgbClr val="92D050"/>
                </a:solidFill>
                <a:latin typeface="Calibri" pitchFamily="34" charset="0"/>
              </a:rPr>
              <a:t> &amp; </a:t>
            </a:r>
            <a:r>
              <a:rPr lang="it-IT" sz="2800" i="1" dirty="0" err="1" smtClean="0">
                <a:solidFill>
                  <a:srgbClr val="92D050"/>
                </a:solidFill>
                <a:latin typeface="Calibri" pitchFamily="34" charset="0"/>
              </a:rPr>
              <a:t>mw</a:t>
            </a:r>
            <a:r>
              <a:rPr lang="it-IT" sz="2800" i="1" dirty="0" smtClean="0">
                <a:solidFill>
                  <a:srgbClr val="92D050"/>
                </a:solidFill>
                <a:latin typeface="Calibri" pitchFamily="34" charset="0"/>
              </a:rPr>
              <a:t> single-</a:t>
            </a:r>
            <a:r>
              <a:rPr lang="it-IT" sz="2800" i="1" dirty="0" err="1" smtClean="0">
                <a:solidFill>
                  <a:srgbClr val="92D050"/>
                </a:solidFill>
                <a:latin typeface="Calibri" pitchFamily="34" charset="0"/>
              </a:rPr>
              <a:t>photon</a:t>
            </a:r>
            <a:r>
              <a:rPr lang="it-IT" sz="2800" i="1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it-IT" sz="2800" i="1" dirty="0" err="1" smtClean="0">
                <a:latin typeface="Calibri" pitchFamily="34" charset="0"/>
              </a:rPr>
              <a:t>detection</a:t>
            </a:r>
            <a:r>
              <a:rPr lang="it-IT" sz="2800" i="1" dirty="0" smtClean="0">
                <a:latin typeface="Calibri" pitchFamily="34" charset="0"/>
              </a:rPr>
              <a:t> in STAX</a:t>
            </a:r>
            <a:endParaRPr lang="it-IT" sz="2800" i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1" y="838200"/>
            <a:ext cx="3593939" cy="1371600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8700"/>
            <a:ext cx="7162800" cy="1562100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886200" y="1355178"/>
            <a:ext cx="5310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alibri" panose="020F0502020204030204" pitchFamily="34" charset="0"/>
              </a:rPr>
              <a:t>STAX: TES </a:t>
            </a:r>
            <a:r>
              <a:rPr lang="it-IT" sz="2000" dirty="0" err="1" smtClean="0">
                <a:latin typeface="Calibri" panose="020F0502020204030204" pitchFamily="34" charset="0"/>
              </a:rPr>
              <a:t>operating</a:t>
            </a:r>
            <a:r>
              <a:rPr lang="it-IT" sz="2000" dirty="0" smtClean="0">
                <a:latin typeface="Calibri" panose="020F0502020204030204" pitchFamily="34" charset="0"/>
              </a:rPr>
              <a:t> in the </a:t>
            </a:r>
            <a:r>
              <a:rPr lang="it-IT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30 GHz-150 GHz </a:t>
            </a:r>
            <a:r>
              <a:rPr lang="it-IT" sz="2000" dirty="0" err="1" smtClean="0">
                <a:latin typeface="Calibri" panose="020F0502020204030204" pitchFamily="34" charset="0"/>
              </a:rPr>
              <a:t>range</a:t>
            </a:r>
            <a:endParaRPr lang="it-IT" sz="2000" dirty="0" smtClean="0"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03" y="2855979"/>
            <a:ext cx="2616994" cy="573021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163510" y="4267200"/>
            <a:ext cx="171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Requirements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37919" y="3116572"/>
            <a:ext cx="2438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TES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energy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resolution</a:t>
            </a: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80497" y="2942434"/>
            <a:ext cx="1882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alibri" panose="020F0502020204030204" pitchFamily="34" charset="0"/>
                <a:sym typeface="Symbol"/>
              </a:rPr>
              <a:t> </a:t>
            </a:r>
            <a:r>
              <a:rPr lang="it-IT" sz="2000" i="1" dirty="0" smtClean="0">
                <a:solidFill>
                  <a:srgbClr val="92D050"/>
                </a:solidFill>
                <a:latin typeface="Calibri" panose="020F0502020204030204" pitchFamily="34" charset="0"/>
                <a:sym typeface="Symbol"/>
              </a:rPr>
              <a:t>T </a:t>
            </a:r>
            <a:r>
              <a:rPr lang="it-IT" sz="2000" baseline="30000" dirty="0" smtClean="0">
                <a:solidFill>
                  <a:srgbClr val="92D050"/>
                </a:solidFill>
                <a:latin typeface="Calibri" panose="020F0502020204030204" pitchFamily="34" charset="0"/>
                <a:sym typeface="Symbol"/>
              </a:rPr>
              <a:t>3/2</a:t>
            </a:r>
            <a:r>
              <a:rPr lang="it-IT" sz="2000" dirty="0" smtClean="0">
                <a:solidFill>
                  <a:srgbClr val="92D050"/>
                </a:solidFill>
                <a:latin typeface="Calibri" panose="020F0502020204030204" pitchFamily="34" charset="0"/>
                <a:sym typeface="Symbol"/>
              </a:rPr>
              <a:t>Volume</a:t>
            </a:r>
            <a:r>
              <a:rPr lang="it-IT" sz="2000" baseline="30000" dirty="0" smtClean="0">
                <a:solidFill>
                  <a:srgbClr val="92D050"/>
                </a:solidFill>
                <a:latin typeface="Calibri" panose="020F0502020204030204" pitchFamily="34" charset="0"/>
                <a:sym typeface="Symbol"/>
              </a:rPr>
              <a:t>1/2</a:t>
            </a:r>
            <a:endParaRPr lang="it-IT" sz="2000" baseline="300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36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092169" y="-76200"/>
            <a:ext cx="6959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800" i="1" dirty="0">
                <a:solidFill>
                  <a:srgbClr val="92D050"/>
                </a:solidFill>
                <a:latin typeface="Calibri" pitchFamily="34" charset="0"/>
              </a:rPr>
              <a:t>Sub-</a:t>
            </a:r>
            <a:r>
              <a:rPr lang="it-IT" sz="2800" i="1" dirty="0" err="1">
                <a:solidFill>
                  <a:srgbClr val="92D050"/>
                </a:solidFill>
                <a:latin typeface="Calibri" pitchFamily="34" charset="0"/>
              </a:rPr>
              <a:t>THz</a:t>
            </a:r>
            <a:r>
              <a:rPr lang="it-IT" sz="2800" i="1" dirty="0">
                <a:solidFill>
                  <a:srgbClr val="92D050"/>
                </a:solidFill>
                <a:latin typeface="Calibri" pitchFamily="34" charset="0"/>
              </a:rPr>
              <a:t> &amp; </a:t>
            </a:r>
            <a:r>
              <a:rPr lang="it-IT" sz="2800" i="1" dirty="0" err="1">
                <a:solidFill>
                  <a:srgbClr val="92D050"/>
                </a:solidFill>
                <a:latin typeface="Calibri" pitchFamily="34" charset="0"/>
              </a:rPr>
              <a:t>mw</a:t>
            </a:r>
            <a:r>
              <a:rPr lang="it-IT" sz="2800" i="1" dirty="0">
                <a:solidFill>
                  <a:srgbClr val="92D050"/>
                </a:solidFill>
                <a:latin typeface="Calibri" pitchFamily="34" charset="0"/>
              </a:rPr>
              <a:t> single-</a:t>
            </a:r>
            <a:r>
              <a:rPr lang="it-IT" sz="2800" i="1" dirty="0" err="1">
                <a:solidFill>
                  <a:srgbClr val="92D050"/>
                </a:solidFill>
                <a:latin typeface="Calibri" pitchFamily="34" charset="0"/>
              </a:rPr>
              <a:t>photon</a:t>
            </a:r>
            <a:r>
              <a:rPr lang="it-IT" sz="2800" i="1" dirty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it-IT" sz="2800" i="1" dirty="0" err="1">
                <a:latin typeface="Calibri" pitchFamily="34" charset="0"/>
              </a:rPr>
              <a:t>detection</a:t>
            </a:r>
            <a:r>
              <a:rPr lang="it-IT" sz="2800" i="1" dirty="0">
                <a:latin typeface="Calibri" pitchFamily="34" charset="0"/>
              </a:rPr>
              <a:t> in STAX</a:t>
            </a:r>
            <a:endParaRPr lang="it-IT" sz="2800" i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1624" y="938748"/>
            <a:ext cx="713907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i) 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</a:rPr>
              <a:t>Choice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 of a 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</a:rPr>
              <a:t>superconducing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 bridge with 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</a:rPr>
              <a:t>low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</a:rPr>
              <a:t>Tc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 (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 20mK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)</a:t>
            </a:r>
            <a:endParaRPr lang="it-IT" sz="2000" dirty="0">
              <a:solidFill>
                <a:srgbClr val="92D050"/>
              </a:solidFill>
              <a:latin typeface="Calibri" pitchFamily="34" charset="0"/>
            </a:endParaRPr>
          </a:p>
          <a:p>
            <a:pPr eaLnBrk="1" hangingPunct="1"/>
            <a:r>
              <a:rPr lang="it-IT" sz="2000" dirty="0" smtClean="0">
                <a:latin typeface="Calibri" pitchFamily="34" charset="0"/>
              </a:rPr>
              <a:t>          (</a:t>
            </a:r>
            <a:r>
              <a:rPr lang="it-IT" sz="2000" dirty="0" smtClean="0">
                <a:latin typeface="Calibri" pitchFamily="34" charset="0"/>
                <a:sym typeface="Symbol"/>
              </a:rPr>
              <a:t>-W, </a:t>
            </a:r>
            <a:r>
              <a:rPr lang="it-IT" sz="2000" dirty="0" err="1" smtClean="0">
                <a:latin typeface="Calibri" pitchFamily="34" charset="0"/>
                <a:sym typeface="Symbol"/>
              </a:rPr>
              <a:t>TiN</a:t>
            </a:r>
            <a:r>
              <a:rPr lang="it-IT" sz="2000" baseline="-25000" dirty="0" err="1" smtClean="0">
                <a:latin typeface="Calibri" pitchFamily="34" charset="0"/>
                <a:sym typeface="Symbol"/>
              </a:rPr>
              <a:t>X</a:t>
            </a:r>
            <a:r>
              <a:rPr lang="it-IT" sz="2000" dirty="0" smtClean="0">
                <a:latin typeface="Calibri" pitchFamily="34" charset="0"/>
                <a:sym typeface="Symbol"/>
              </a:rPr>
              <a:t>, Ti/Cu, Ti/</a:t>
            </a:r>
            <a:r>
              <a:rPr lang="it-IT" sz="2000" dirty="0" err="1" smtClean="0">
                <a:latin typeface="Calibri" pitchFamily="34" charset="0"/>
                <a:sym typeface="Symbol"/>
              </a:rPr>
              <a:t>Au</a:t>
            </a:r>
            <a:r>
              <a:rPr lang="it-IT" sz="2000" dirty="0" smtClean="0">
                <a:latin typeface="Calibri" pitchFamily="34" charset="0"/>
                <a:sym typeface="Symbol"/>
              </a:rPr>
              <a:t>, or Al/Cu </a:t>
            </a:r>
            <a:r>
              <a:rPr lang="it-IT" sz="2000" dirty="0" err="1" smtClean="0">
                <a:latin typeface="Calibri" pitchFamily="34" charset="0"/>
                <a:sym typeface="Symbol"/>
              </a:rPr>
              <a:t>bilayers</a:t>
            </a:r>
            <a:r>
              <a:rPr lang="it-IT" sz="2000" dirty="0" smtClean="0">
                <a:latin typeface="Calibri" pitchFamily="34" charset="0"/>
              </a:rPr>
              <a:t>)</a:t>
            </a:r>
          </a:p>
          <a:p>
            <a:pPr eaLnBrk="1" hangingPunct="1"/>
            <a:endParaRPr lang="it-IT" sz="2000" dirty="0" smtClean="0">
              <a:latin typeface="Calibri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ii) 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</a:rPr>
              <a:t>Reduced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 TES 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</a:rPr>
              <a:t>active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 volume </a:t>
            </a:r>
            <a:r>
              <a:rPr lang="it-IT" sz="2000" dirty="0" smtClean="0">
                <a:latin typeface="Calibri" pitchFamily="34" charset="0"/>
              </a:rPr>
              <a:t>(down to 10</a:t>
            </a:r>
            <a:r>
              <a:rPr lang="it-IT" sz="2000" baseline="30000" dirty="0" smtClean="0">
                <a:latin typeface="Calibri" pitchFamily="34" charset="0"/>
              </a:rPr>
              <a:t>-3</a:t>
            </a:r>
            <a:r>
              <a:rPr lang="it-IT" sz="2000" dirty="0" smtClean="0">
                <a:latin typeface="Calibri" pitchFamily="34" charset="0"/>
              </a:rPr>
              <a:t>-10</a:t>
            </a:r>
            <a:r>
              <a:rPr lang="it-IT" sz="2000" baseline="30000" dirty="0" smtClean="0">
                <a:latin typeface="Calibri" pitchFamily="34" charset="0"/>
              </a:rPr>
              <a:t>-4</a:t>
            </a:r>
            <a:r>
              <a:rPr lang="it-IT" sz="2000" dirty="0" smtClean="0">
                <a:latin typeface="Calibri" pitchFamily="34" charset="0"/>
                <a:sym typeface="Symbol"/>
              </a:rPr>
              <a:t>m</a:t>
            </a:r>
            <a:r>
              <a:rPr lang="it-IT" sz="2000" baseline="30000" dirty="0" smtClean="0">
                <a:latin typeface="Calibri" pitchFamily="34" charset="0"/>
                <a:sym typeface="Symbol"/>
              </a:rPr>
              <a:t>3</a:t>
            </a:r>
            <a:r>
              <a:rPr lang="it-IT" sz="2000" dirty="0" smtClean="0">
                <a:latin typeface="Calibri" pitchFamily="34" charset="0"/>
                <a:sym typeface="Symbol"/>
              </a:rPr>
              <a:t>)</a:t>
            </a:r>
          </a:p>
          <a:p>
            <a:pPr eaLnBrk="1" hangingPunct="1"/>
            <a:endParaRPr lang="it-IT" sz="2000" dirty="0">
              <a:latin typeface="Calibri" pitchFamily="34" charset="0"/>
              <a:sym typeface="Symbol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itchFamily="34" charset="0"/>
                <a:sym typeface="Symbol"/>
              </a:rPr>
              <a:t> iii) EBL to </a:t>
            </a:r>
            <a:r>
              <a:rPr lang="it-IT" sz="2000" dirty="0" err="1" smtClean="0">
                <a:latin typeface="Calibri" pitchFamily="34" charset="0"/>
                <a:sym typeface="Symbol"/>
              </a:rPr>
              <a:t>downsize</a:t>
            </a:r>
            <a:r>
              <a:rPr lang="it-IT" sz="2000" dirty="0" smtClean="0">
                <a:latin typeface="Calibri" pitchFamily="34" charset="0"/>
                <a:sym typeface="Symbol"/>
              </a:rPr>
              <a:t>  TES </a:t>
            </a:r>
            <a:r>
              <a:rPr lang="it-IT" sz="2000" dirty="0" err="1" smtClean="0">
                <a:latin typeface="Calibri" pitchFamily="34" charset="0"/>
                <a:sym typeface="Symbol"/>
              </a:rPr>
              <a:t>lateral</a:t>
            </a:r>
            <a:r>
              <a:rPr lang="it-IT" sz="2000" dirty="0" smtClean="0">
                <a:latin typeface="Calibri" pitchFamily="34" charset="0"/>
                <a:sym typeface="Symbol"/>
              </a:rPr>
              <a:t> </a:t>
            </a:r>
            <a:r>
              <a:rPr lang="it-IT" sz="2000" dirty="0" err="1" smtClean="0">
                <a:latin typeface="Calibri" pitchFamily="34" charset="0"/>
                <a:sym typeface="Symbol"/>
              </a:rPr>
              <a:t>dimensions</a:t>
            </a:r>
            <a:r>
              <a:rPr lang="it-IT" sz="2000" dirty="0" smtClean="0">
                <a:latin typeface="Calibri" pitchFamily="34" charset="0"/>
                <a:sym typeface="Symbol"/>
              </a:rPr>
              <a:t> to a 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few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 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tens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 </a:t>
            </a:r>
            <a:r>
              <a:rPr lang="it-IT" sz="2000" dirty="0" smtClean="0">
                <a:latin typeface="Calibri" pitchFamily="34" charset="0"/>
                <a:sym typeface="Symbol"/>
              </a:rPr>
              <a:t>of nm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t-IT" sz="2000" dirty="0" smtClean="0">
              <a:latin typeface="Calibri" pitchFamily="34" charset="0"/>
              <a:sym typeface="Symbol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itchFamily="34" charset="0"/>
                <a:sym typeface="Symbol"/>
              </a:rPr>
              <a:t> iv) 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Highly-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efficient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 </a:t>
            </a:r>
            <a:r>
              <a:rPr lang="it-IT" sz="2000" dirty="0" smtClean="0">
                <a:latin typeface="Calibri" pitchFamily="34" charset="0"/>
                <a:sym typeface="Symbol"/>
              </a:rPr>
              <a:t>log-</a:t>
            </a:r>
            <a:r>
              <a:rPr lang="it-IT" sz="2000" dirty="0" err="1" smtClean="0">
                <a:latin typeface="Calibri" pitchFamily="34" charset="0"/>
                <a:sym typeface="Symbol"/>
              </a:rPr>
              <a:t>period</a:t>
            </a:r>
            <a:r>
              <a:rPr lang="it-IT" sz="2000" dirty="0" smtClean="0">
                <a:latin typeface="Calibri" pitchFamily="34" charset="0"/>
                <a:sym typeface="Symbol"/>
              </a:rPr>
              <a:t> </a:t>
            </a:r>
            <a:r>
              <a:rPr lang="it-IT" sz="2000" dirty="0" err="1" smtClean="0">
                <a:latin typeface="Calibri" pitchFamily="34" charset="0"/>
                <a:sym typeface="Symbol"/>
              </a:rPr>
              <a:t>spiral</a:t>
            </a:r>
            <a:r>
              <a:rPr lang="it-IT" sz="2000" dirty="0" smtClean="0">
                <a:latin typeface="Calibri" pitchFamily="34" charset="0"/>
                <a:sym typeface="Symbol"/>
              </a:rPr>
              <a:t> </a:t>
            </a:r>
            <a:r>
              <a:rPr lang="it-IT" sz="2000" dirty="0" err="1" smtClean="0">
                <a:latin typeface="Calibri" pitchFamily="34" charset="0"/>
                <a:sym typeface="Symbol"/>
              </a:rPr>
              <a:t>antennas</a:t>
            </a:r>
            <a:r>
              <a:rPr lang="it-IT" sz="2000" dirty="0" smtClean="0">
                <a:latin typeface="Calibri" pitchFamily="34" charset="0"/>
                <a:sym typeface="Symbol"/>
              </a:rPr>
              <a:t> (</a:t>
            </a:r>
            <a:r>
              <a:rPr lang="it-IT" sz="2000" dirty="0" err="1" smtClean="0">
                <a:latin typeface="Calibri" pitchFamily="34" charset="0"/>
                <a:sym typeface="Symbol"/>
              </a:rPr>
              <a:t>NbTi</a:t>
            </a:r>
            <a:r>
              <a:rPr lang="it-IT" sz="2000" dirty="0" smtClean="0">
                <a:latin typeface="Calibri" pitchFamily="34" charset="0"/>
                <a:sym typeface="Symbol"/>
              </a:rPr>
              <a:t>, Nb, or V)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t-IT" sz="2000" dirty="0" smtClean="0">
              <a:latin typeface="Calibri" pitchFamily="34" charset="0"/>
              <a:sym typeface="Symbol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itchFamily="34" charset="0"/>
                <a:sym typeface="Symbol"/>
              </a:rPr>
              <a:t> v) 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ultra-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low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 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noise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 </a:t>
            </a:r>
            <a:r>
              <a:rPr lang="it-IT" sz="2000" dirty="0" smtClean="0">
                <a:latin typeface="Calibri" pitchFamily="34" charset="0"/>
                <a:sym typeface="Symbol"/>
              </a:rPr>
              <a:t>dc SQUID </a:t>
            </a:r>
            <a:r>
              <a:rPr lang="it-IT" sz="2000" dirty="0" err="1" smtClean="0">
                <a:latin typeface="Calibri" pitchFamily="34" charset="0"/>
                <a:sym typeface="Symbol"/>
              </a:rPr>
              <a:t>amplifiers</a:t>
            </a:r>
            <a:r>
              <a:rPr lang="it-IT" sz="2000" dirty="0" smtClean="0">
                <a:latin typeface="Calibri" pitchFamily="34" charset="0"/>
                <a:sym typeface="Symbol"/>
              </a:rPr>
              <a:t> (</a:t>
            </a:r>
            <a:r>
              <a:rPr lang="it-IT" sz="2000" dirty="0">
                <a:solidFill>
                  <a:srgbClr val="92D050"/>
                </a:solidFill>
                <a:latin typeface="Calibri" pitchFamily="34" charset="0"/>
                <a:sym typeface="Symbol"/>
              </a:rPr>
              <a:t>n</a:t>
            </a:r>
            <a:r>
              <a:rPr lang="it-IT" sz="2000" baseline="-25000" dirty="0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I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10 fAHz</a:t>
            </a:r>
            <a:r>
              <a:rPr lang="it-IT" sz="2000" baseline="30000" dirty="0" smtClean="0">
                <a:solidFill>
                  <a:srgbClr val="92D050"/>
                </a:solidFill>
                <a:latin typeface="Calibri" pitchFamily="34" charset="0"/>
                <a:sym typeface="Symbol"/>
              </a:rPr>
              <a:t>-1/2 </a:t>
            </a:r>
            <a:r>
              <a:rPr lang="it-IT" sz="2000" dirty="0" smtClean="0">
                <a:latin typeface="Calibri" pitchFamily="34" charset="0"/>
                <a:sym typeface="Symbol"/>
              </a:rPr>
              <a:t>@100mK)</a:t>
            </a:r>
            <a:endParaRPr lang="it-IT" sz="2000" dirty="0" smtClean="0">
              <a:latin typeface="Calibri" pitchFamily="34" charset="0"/>
            </a:endParaRPr>
          </a:p>
          <a:p>
            <a:pPr eaLnBrk="1" hangingPunct="1"/>
            <a:endParaRPr lang="it-IT" sz="20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54086" y="4781490"/>
            <a:ext cx="7418314" cy="1771710"/>
            <a:chOff x="354086" y="4781490"/>
            <a:chExt cx="7418314" cy="17717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86" y="5334000"/>
              <a:ext cx="7418314" cy="1219200"/>
            </a:xfrm>
            <a:prstGeom prst="rect">
              <a:avLst/>
            </a:prstGeom>
            <a:noFill/>
            <a:ln w="25400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>
              <a:off x="1524000" y="4781490"/>
              <a:ext cx="49627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STAX TES </a:t>
              </a:r>
              <a:r>
                <a:rPr lang="it-IT" sz="2000" dirty="0" err="1" smtClean="0">
                  <a:latin typeface="Calibri" panose="020F0502020204030204" pitchFamily="34" charset="0"/>
                </a:rPr>
                <a:t>calorimeters</a:t>
              </a:r>
              <a:r>
                <a:rPr lang="it-IT" sz="2000" dirty="0" smtClean="0">
                  <a:latin typeface="Calibri" panose="020F0502020204030204" pitchFamily="34" charset="0"/>
                </a:rPr>
                <a:t> </a:t>
              </a:r>
              <a:r>
                <a:rPr lang="it-IT" sz="2000" dirty="0" err="1">
                  <a:latin typeface="Calibri" panose="020F0502020204030204" pitchFamily="34" charset="0"/>
                </a:rPr>
                <a:t>e</a:t>
              </a:r>
              <a:r>
                <a:rPr lang="it-IT" sz="2000" dirty="0" err="1" smtClean="0">
                  <a:latin typeface="Calibri" panose="020F0502020204030204" pitchFamily="34" charset="0"/>
                </a:rPr>
                <a:t>xpected</a:t>
              </a:r>
              <a:r>
                <a:rPr lang="it-IT" sz="2000" dirty="0" smtClean="0">
                  <a:latin typeface="Calibri" panose="020F0502020204030204" pitchFamily="34" charset="0"/>
                </a:rPr>
                <a:t> performance: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36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3496225" y="-76200"/>
            <a:ext cx="2151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dirty="0" smtClean="0">
                <a:latin typeface="Calibri" panose="020F0502020204030204" pitchFamily="34" charset="0"/>
              </a:rPr>
              <a:t>Collaboration</a:t>
            </a:r>
            <a:endParaRPr lang="it-IT" sz="2800" dirty="0">
              <a:latin typeface="Calibri" panose="020F0502020204030204" pitchFamily="34" charset="0"/>
            </a:endParaRPr>
          </a:p>
        </p:txBody>
      </p:sp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4" name="TextBox 7"/>
          <p:cNvSpPr txBox="1"/>
          <p:nvPr/>
        </p:nvSpPr>
        <p:spPr>
          <a:xfrm>
            <a:off x="0" y="2067089"/>
            <a:ext cx="4757008" cy="27238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 dirty="0">
              <a:latin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>
                <a:solidFill>
                  <a:srgbClr val="92D050"/>
                </a:solidFill>
                <a:latin typeface="Calibri" pitchFamily="34" charset="0"/>
              </a:rPr>
              <a:t>Pauli Virtanen </a:t>
            </a:r>
            <a:r>
              <a:rPr lang="it-IT" sz="1900" dirty="0" smtClean="0">
                <a:latin typeface="Calibri" pitchFamily="34" charset="0"/>
              </a:rPr>
              <a:t>(NANO – CNR, IT)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 smtClean="0"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 smtClean="0">
              <a:latin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>
                <a:solidFill>
                  <a:srgbClr val="92D050"/>
                </a:solidFill>
                <a:latin typeface="Calibri" pitchFamily="34" charset="0"/>
              </a:rPr>
              <a:t>Alberto Ronzani </a:t>
            </a:r>
            <a:r>
              <a:rPr lang="it-IT" sz="1900" dirty="0" smtClean="0">
                <a:latin typeface="Calibri" pitchFamily="34" charset="0"/>
              </a:rPr>
              <a:t>(LTL - Aalto University, FI)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 smtClean="0"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 smtClean="0">
              <a:latin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>
                <a:solidFill>
                  <a:srgbClr val="92D050"/>
                </a:solidFill>
                <a:latin typeface="Calibri" pitchFamily="34" charset="0"/>
              </a:rPr>
              <a:t>Paolo Solinas</a:t>
            </a:r>
            <a:r>
              <a:rPr lang="it-IT" sz="1900" dirty="0" smtClean="0">
                <a:latin typeface="Calibri" pitchFamily="34" charset="0"/>
              </a:rPr>
              <a:t> (SPIN – CNR, IT)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dirty="0" smtClean="0">
                <a:latin typeface="Calibri" pitchFamily="34" charset="0"/>
              </a:rPr>
              <a:t>	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latin typeface="Calibri" panose="020F0502020204030204" pitchFamily="34" charset="0"/>
              </a:rPr>
              <a:t>Frascati, 28/03/2017</a:t>
            </a:r>
            <a:endParaRPr lang="it-IT" sz="8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73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3941058" y="-76200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dirty="0" err="1" smtClean="0">
                <a:latin typeface="Calibri" panose="020F0502020204030204" pitchFamily="34" charset="0"/>
              </a:rPr>
              <a:t>Outline</a:t>
            </a:r>
            <a:endParaRPr lang="it-IT" sz="2800" dirty="0">
              <a:latin typeface="Calibri" panose="020F0502020204030204" pitchFamily="34" charset="0"/>
            </a:endParaRPr>
          </a:p>
        </p:txBody>
      </p:sp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4" name="TextBox 7"/>
          <p:cNvSpPr txBox="1"/>
          <p:nvPr/>
        </p:nvSpPr>
        <p:spPr>
          <a:xfrm>
            <a:off x="0" y="457200"/>
            <a:ext cx="8965468" cy="6232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 dirty="0" smtClean="0">
              <a:latin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>
                <a:latin typeface="Calibri" pitchFamily="34" charset="0"/>
              </a:rPr>
              <a:t>  Motivations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900" dirty="0">
              <a:latin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>
                <a:latin typeface="Calibri" pitchFamily="34" charset="0"/>
              </a:rPr>
              <a:t>Principle of photonic sensing based on </a:t>
            </a:r>
            <a:r>
              <a:rPr lang="it-IT" sz="1900" i="1" dirty="0" smtClean="0">
                <a:solidFill>
                  <a:srgbClr val="92D050"/>
                </a:solidFill>
                <a:latin typeface="Calibri" pitchFamily="34" charset="0"/>
              </a:rPr>
              <a:t>T</a:t>
            </a:r>
            <a:r>
              <a:rPr lang="it-IT" sz="1900" dirty="0" smtClean="0">
                <a:solidFill>
                  <a:srgbClr val="92D050"/>
                </a:solidFill>
                <a:latin typeface="Calibri" pitchFamily="34" charset="0"/>
              </a:rPr>
              <a:t>-to-</a:t>
            </a:r>
            <a:r>
              <a:rPr lang="el-GR" sz="1900" dirty="0" smtClean="0">
                <a:solidFill>
                  <a:srgbClr val="92D050"/>
                </a:solidFill>
                <a:latin typeface="Calibri" pitchFamily="34" charset="0"/>
              </a:rPr>
              <a:t>ϕ</a:t>
            </a:r>
            <a:r>
              <a:rPr lang="en-US" sz="1900" dirty="0" smtClean="0">
                <a:latin typeface="Calibri" pitchFamily="34" charset="0"/>
              </a:rPr>
              <a:t> transduction</a:t>
            </a:r>
            <a:endParaRPr lang="it-IT" sz="1900" dirty="0" smtClean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 dirty="0" smtClean="0">
              <a:latin typeface="Calibri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900" dirty="0" smtClean="0">
                <a:latin typeface="Calibri" pitchFamily="34" charset="0"/>
              </a:rPr>
              <a:t>Model</a:t>
            </a:r>
            <a:endParaRPr lang="it-IT" sz="1900" dirty="0">
              <a:latin typeface="Calibri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900" dirty="0" smtClean="0">
                <a:latin typeface="Calibri" pitchFamily="34" charset="0"/>
              </a:rPr>
              <a:t>JJ behavior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900" dirty="0" smtClean="0">
                <a:latin typeface="Calibri" pitchFamily="34" charset="0"/>
              </a:rPr>
              <a:t>Read-out weak-link behavior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>
              <a:latin typeface="Calibri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900" dirty="0" smtClean="0">
                <a:latin typeface="Calibri" pitchFamily="34" charset="0"/>
              </a:rPr>
              <a:t>Amplification: Superconducting Quantum </a:t>
            </a:r>
            <a:r>
              <a:rPr lang="it-IT" sz="1900" dirty="0">
                <a:latin typeface="Calibri" pitchFamily="34" charset="0"/>
              </a:rPr>
              <a:t>I</a:t>
            </a:r>
            <a:r>
              <a:rPr lang="it-IT" sz="1900" dirty="0" smtClean="0">
                <a:latin typeface="Calibri" pitchFamily="34" charset="0"/>
              </a:rPr>
              <a:t>nterference Proximity </a:t>
            </a:r>
            <a:r>
              <a:rPr lang="it-IT" sz="1900" dirty="0">
                <a:latin typeface="Calibri" pitchFamily="34" charset="0"/>
              </a:rPr>
              <a:t>T</a:t>
            </a:r>
            <a:r>
              <a:rPr lang="it-IT" sz="1900" dirty="0" smtClean="0">
                <a:latin typeface="Calibri" pitchFamily="34" charset="0"/>
              </a:rPr>
              <a:t>ransistor (</a:t>
            </a:r>
            <a:r>
              <a:rPr lang="it-IT" sz="1900" dirty="0" smtClean="0">
                <a:solidFill>
                  <a:srgbClr val="92D050"/>
                </a:solidFill>
                <a:latin typeface="Calibri" pitchFamily="34" charset="0"/>
              </a:rPr>
              <a:t>SQUIPT</a:t>
            </a:r>
            <a:r>
              <a:rPr lang="it-IT" sz="1900" dirty="0" smtClean="0">
                <a:latin typeface="Calibri" pitchFamily="34" charset="0"/>
              </a:rPr>
              <a:t>)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>
              <a:solidFill>
                <a:srgbClr val="92D050"/>
              </a:solidFill>
              <a:latin typeface="Calibri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900" i="1" dirty="0" smtClean="0">
                <a:latin typeface="Calibri" pitchFamily="34" charset="0"/>
              </a:rPr>
              <a:t>T</a:t>
            </a:r>
            <a:r>
              <a:rPr lang="it-IT" sz="1900" dirty="0" smtClean="0">
                <a:latin typeface="Calibri" pitchFamily="34" charset="0"/>
              </a:rPr>
              <a:t>-to-</a:t>
            </a:r>
            <a:r>
              <a:rPr lang="it-IT" sz="1900" i="1" dirty="0" smtClean="0">
                <a:latin typeface="Calibri" pitchFamily="34" charset="0"/>
              </a:rPr>
              <a:t>I</a:t>
            </a:r>
            <a:r>
              <a:rPr lang="it-IT" sz="1900" dirty="0" smtClean="0">
                <a:latin typeface="Calibri" pitchFamily="34" charset="0"/>
              </a:rPr>
              <a:t> conversion &amp; noise analysis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>
              <a:latin typeface="Calibri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900" dirty="0" smtClean="0">
                <a:latin typeface="Calibri" pitchFamily="34" charset="0"/>
              </a:rPr>
              <a:t>Nanocalorimeter operation:</a:t>
            </a:r>
          </a:p>
          <a:p>
            <a:pPr marL="914400" lvl="1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900" dirty="0" smtClean="0">
                <a:latin typeface="Calibri" pitchFamily="34" charset="0"/>
              </a:rPr>
              <a:t>Thermal model, S/N ratio &amp; resolving power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 smtClean="0">
              <a:latin typeface="Calibri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900" dirty="0" smtClean="0">
                <a:latin typeface="Calibri" pitchFamily="34" charset="0"/>
              </a:rPr>
              <a:t>Nanobolometer operation:</a:t>
            </a:r>
          </a:p>
          <a:p>
            <a:pPr marL="914400" lvl="1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900" dirty="0" smtClean="0">
                <a:latin typeface="Calibri" pitchFamily="34" charset="0"/>
              </a:rPr>
              <a:t>Thermal model, NEP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 smtClean="0">
              <a:latin typeface="Calibri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900" dirty="0" smtClean="0">
                <a:latin typeface="Calibri" pitchFamily="34" charset="0"/>
              </a:rPr>
              <a:t>Conclusions &amp; perspectives</a:t>
            </a:r>
            <a:endParaRPr lang="it-IT" sz="1900" dirty="0">
              <a:latin typeface="Calibri" pitchFamily="34" charset="0"/>
            </a:endParaRPr>
          </a:p>
          <a:p>
            <a:pPr marL="914400" lvl="1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 smtClean="0"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6" name="TextBox 5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292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607121" y="-76200"/>
            <a:ext cx="1929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800" dirty="0" smtClean="0">
                <a:latin typeface="Calibri" pitchFamily="34" charset="0"/>
              </a:rPr>
              <a:t>Motivations</a:t>
            </a:r>
            <a:endParaRPr lang="it-IT" sz="2800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46428" y="1447800"/>
            <a:ext cx="911422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Quantum 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</a:rPr>
              <a:t>technology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: </a:t>
            </a:r>
            <a:r>
              <a:rPr lang="it-IT" sz="2000" dirty="0" err="1">
                <a:latin typeface="Calibri" pitchFamily="34" charset="0"/>
              </a:rPr>
              <a:t>w</a:t>
            </a:r>
            <a:r>
              <a:rPr lang="it-IT" sz="2000" dirty="0" err="1" smtClean="0">
                <a:latin typeface="Calibri" pitchFamily="34" charset="0"/>
              </a:rPr>
              <a:t>hen</a:t>
            </a:r>
            <a:r>
              <a:rPr lang="it-IT" sz="2000" dirty="0" smtClean="0">
                <a:latin typeface="Calibri" pitchFamily="34" charset="0"/>
              </a:rPr>
              <a:t> quantum </a:t>
            </a:r>
            <a:r>
              <a:rPr lang="it-IT" sz="2000" dirty="0" err="1" smtClean="0">
                <a:latin typeface="Calibri" pitchFamily="34" charset="0"/>
              </a:rPr>
              <a:t>mechanics</a:t>
            </a:r>
            <a:r>
              <a:rPr lang="it-IT" sz="2000" dirty="0" smtClean="0">
                <a:latin typeface="Calibri" pitchFamily="34" charset="0"/>
              </a:rPr>
              <a:t> &amp; </a:t>
            </a:r>
            <a:r>
              <a:rPr lang="it-IT" sz="2000" dirty="0" err="1" smtClean="0">
                <a:latin typeface="Calibri" pitchFamily="34" charset="0"/>
              </a:rPr>
              <a:t>nanotechnology</a:t>
            </a:r>
            <a:r>
              <a:rPr lang="it-IT" sz="2000" dirty="0" smtClean="0">
                <a:latin typeface="Calibri" pitchFamily="34" charset="0"/>
              </a:rPr>
              <a:t> </a:t>
            </a:r>
          </a:p>
          <a:p>
            <a:pPr eaLnBrk="1" hangingPunct="1"/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smtClean="0">
                <a:latin typeface="Calibri" pitchFamily="34" charset="0"/>
              </a:rPr>
              <a:t>     merge to </a:t>
            </a:r>
            <a:r>
              <a:rPr lang="it-IT" sz="2000" dirty="0" err="1" smtClean="0">
                <a:latin typeface="Calibri" pitchFamily="34" charset="0"/>
              </a:rPr>
              <a:t>boost</a:t>
            </a:r>
            <a:r>
              <a:rPr lang="it-IT" sz="2000" dirty="0" smtClean="0">
                <a:latin typeface="Calibri" pitchFamily="34" charset="0"/>
              </a:rPr>
              <a:t> future </a:t>
            </a:r>
            <a:r>
              <a:rPr lang="it-IT" sz="2000" dirty="0" err="1" smtClean="0">
                <a:latin typeface="Calibri" pitchFamily="34" charset="0"/>
              </a:rPr>
              <a:t>devices</a:t>
            </a:r>
            <a:r>
              <a:rPr lang="it-IT" sz="2000" dirty="0" smtClean="0">
                <a:latin typeface="Calibri" pitchFamily="34" charset="0"/>
              </a:rPr>
              <a:t> with </a:t>
            </a:r>
            <a:r>
              <a:rPr lang="it-IT" sz="2000" dirty="0" err="1" smtClean="0">
                <a:latin typeface="Calibri" pitchFamily="34" charset="0"/>
              </a:rPr>
              <a:t>enhanced</a:t>
            </a:r>
            <a:r>
              <a:rPr lang="it-IT" sz="2000" dirty="0" smtClean="0">
                <a:latin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</a:rPr>
              <a:t>capabilities</a:t>
            </a:r>
            <a:endParaRPr lang="it-IT" sz="2000" dirty="0">
              <a:latin typeface="Calibri" pitchFamily="34" charset="0"/>
            </a:endParaRPr>
          </a:p>
          <a:p>
            <a:pPr eaLnBrk="1" hangingPunct="1"/>
            <a:endParaRPr lang="it-IT" sz="2000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lang="it-IT" sz="20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lang="it-IT" sz="20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Quantum </a:t>
            </a:r>
            <a:r>
              <a:rPr lang="it-IT" sz="2000" dirty="0" err="1" smtClean="0">
                <a:solidFill>
                  <a:srgbClr val="92D050"/>
                </a:solidFill>
                <a:latin typeface="Calibri" pitchFamily="34" charset="0"/>
              </a:rPr>
              <a:t>radiation</a:t>
            </a:r>
            <a:r>
              <a:rPr lang="it-IT" sz="2000" dirty="0" smtClean="0">
                <a:solidFill>
                  <a:srgbClr val="92D050"/>
                </a:solidFill>
                <a:latin typeface="Calibri" pitchFamily="34" charset="0"/>
              </a:rPr>
              <a:t> detectors: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</a:rPr>
              <a:t>accessing</a:t>
            </a:r>
            <a:r>
              <a:rPr lang="it-IT" sz="2000" dirty="0" smtClean="0">
                <a:latin typeface="Calibri" panose="020F0502020204030204" pitchFamily="34" charset="0"/>
              </a:rPr>
              <a:t> ultra-high </a:t>
            </a:r>
            <a:r>
              <a:rPr lang="it-IT" sz="2000" dirty="0" err="1" smtClean="0">
                <a:latin typeface="Calibri" panose="020F0502020204030204" pitchFamily="34" charset="0"/>
              </a:rPr>
              <a:t>sensitivity</a:t>
            </a:r>
            <a:r>
              <a:rPr lang="it-IT" sz="2000" dirty="0" smtClean="0">
                <a:latin typeface="Calibri" panose="020F0502020204030204" pitchFamily="34" charset="0"/>
              </a:rPr>
              <a:t> in </a:t>
            </a:r>
          </a:p>
          <a:p>
            <a:pPr eaLnBrk="1" hangingPunct="1"/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it-IT" sz="2000" dirty="0" smtClean="0">
                <a:latin typeface="Calibri" panose="020F0502020204030204" pitchFamily="34" charset="0"/>
              </a:rPr>
              <a:t>     </a:t>
            </a:r>
            <a:r>
              <a:rPr lang="it-IT" sz="2000" dirty="0" err="1" smtClean="0">
                <a:latin typeface="Calibri" panose="020F0502020204030204" pitchFamily="34" charset="0"/>
              </a:rPr>
              <a:t>bolometric</a:t>
            </a:r>
            <a:r>
              <a:rPr lang="it-IT" sz="2000" dirty="0" smtClean="0">
                <a:latin typeface="Calibri" panose="020F0502020204030204" pitchFamily="34" charset="0"/>
              </a:rPr>
              <a:t> &amp; </a:t>
            </a:r>
            <a:r>
              <a:rPr lang="it-IT" sz="2000" dirty="0" err="1" smtClean="0">
                <a:latin typeface="Calibri" panose="020F0502020204030204" pitchFamily="34" charset="0"/>
              </a:rPr>
              <a:t>calorimetric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</a:rPr>
              <a:t>operation</a:t>
            </a:r>
            <a:endParaRPr lang="it-IT" sz="2000" dirty="0">
              <a:latin typeface="Calibri" panose="020F0502020204030204" pitchFamily="34" charset="0"/>
            </a:endParaRPr>
          </a:p>
          <a:p>
            <a:pPr eaLnBrk="1" hangingPunct="1"/>
            <a:endParaRPr lang="it-IT" sz="2000" dirty="0" smtClean="0">
              <a:latin typeface="Calibri" panose="020F0502020204030204" pitchFamily="34" charset="0"/>
            </a:endParaRPr>
          </a:p>
          <a:p>
            <a:pPr eaLnBrk="1" hangingPunct="1"/>
            <a:endParaRPr lang="it-IT" sz="2000" dirty="0" smtClean="0">
              <a:latin typeface="Calibri" panose="020F0502020204030204" pitchFamily="34" charset="0"/>
            </a:endParaRPr>
          </a:p>
          <a:p>
            <a:pPr eaLnBrk="1" hangingPunct="1"/>
            <a:endParaRPr lang="it-IT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Paving</a:t>
            </a:r>
            <a:r>
              <a:rPr lang="it-IT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 the avenue to </a:t>
            </a:r>
            <a:r>
              <a:rPr lang="it-IT" sz="20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fundamental</a:t>
            </a:r>
            <a:r>
              <a:rPr lang="it-IT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physics</a:t>
            </a:r>
            <a:r>
              <a:rPr lang="it-IT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research</a:t>
            </a:r>
            <a:r>
              <a:rPr lang="it-IT" sz="2000" dirty="0" smtClean="0">
                <a:latin typeface="Calibri" panose="020F0502020204030204" pitchFamily="34" charset="0"/>
              </a:rPr>
              <a:t>: quantum </a:t>
            </a:r>
          </a:p>
          <a:p>
            <a:pPr eaLnBrk="1" hangingPunct="1"/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it-IT" sz="2000" dirty="0" smtClean="0">
                <a:latin typeface="Calibri" panose="020F0502020204030204" pitchFamily="34" charset="0"/>
              </a:rPr>
              <a:t>    computing, quantum criptography, </a:t>
            </a:r>
            <a:r>
              <a:rPr lang="it-IT" sz="2000" dirty="0" smtClean="0">
                <a:latin typeface="Calibri" panose="020F0502020204030204" pitchFamily="34" charset="0"/>
              </a:rPr>
              <a:t>entanglement</a:t>
            </a:r>
            <a:r>
              <a:rPr lang="it-IT" sz="2000" dirty="0" smtClean="0">
                <a:latin typeface="Calibri" panose="020F0502020204030204" pitchFamily="34" charset="0"/>
              </a:rPr>
              <a:t>, particle &amp; </a:t>
            </a:r>
          </a:p>
          <a:p>
            <a:pPr eaLnBrk="1" hangingPunct="1"/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it-IT" sz="2000" dirty="0" smtClean="0">
                <a:latin typeface="Calibri" panose="020F0502020204030204" pitchFamily="34" charset="0"/>
              </a:rPr>
              <a:t>    </a:t>
            </a:r>
            <a:r>
              <a:rPr lang="it-IT" sz="2000" dirty="0" err="1" smtClean="0">
                <a:latin typeface="Calibri" panose="020F0502020204030204" pitchFamily="34" charset="0"/>
              </a:rPr>
              <a:t>astroparticle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</a:rPr>
              <a:t>physics</a:t>
            </a:r>
            <a:r>
              <a:rPr lang="it-IT" sz="2000" dirty="0" smtClean="0">
                <a:latin typeface="Calibri" panose="020F0502020204030204" pitchFamily="34" charset="0"/>
              </a:rPr>
              <a:t>, </a:t>
            </a:r>
            <a:r>
              <a:rPr lang="it-IT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dark </a:t>
            </a:r>
            <a:r>
              <a:rPr lang="it-IT" sz="20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matter</a:t>
            </a:r>
            <a:r>
              <a:rPr lang="it-IT" sz="2000" dirty="0" smtClean="0">
                <a:latin typeface="Calibri" panose="020F0502020204030204" pitchFamily="34" charset="0"/>
              </a:rPr>
              <a:t>, </a:t>
            </a:r>
            <a:r>
              <a:rPr lang="it-IT" sz="2000" dirty="0" err="1" smtClean="0">
                <a:latin typeface="Calibri" panose="020F0502020204030204" pitchFamily="34" charset="0"/>
              </a:rPr>
              <a:t>cosmology</a:t>
            </a:r>
            <a:endParaRPr lang="it-IT" sz="2000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t-IT" sz="2000" dirty="0" smtClean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04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  <a:lumOff val="25000"/>
              </a:schemeClr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581021" y="-76200"/>
            <a:ext cx="5981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i="1" dirty="0" smtClean="0">
                <a:latin typeface="Calibri" pitchFamily="34" charset="0"/>
              </a:rPr>
              <a:t>T</a:t>
            </a:r>
            <a:r>
              <a:rPr lang="it-IT" sz="2800" dirty="0" smtClean="0">
                <a:latin typeface="Calibri" pitchFamily="34" charset="0"/>
              </a:rPr>
              <a:t>-to-</a:t>
            </a:r>
            <a:r>
              <a:rPr lang="el-GR" sz="2800" dirty="0" smtClean="0">
                <a:latin typeface="Calibri" pitchFamily="34" charset="0"/>
              </a:rPr>
              <a:t>ϕ</a:t>
            </a:r>
            <a:r>
              <a:rPr lang="en-US" sz="2800" dirty="0" smtClean="0">
                <a:latin typeface="Calibri" pitchFamily="34" charset="0"/>
              </a:rPr>
              <a:t> transduction: o</a:t>
            </a:r>
            <a:r>
              <a:rPr lang="it-IT" sz="2800" dirty="0" smtClean="0">
                <a:latin typeface="Calibri" panose="020F0502020204030204" pitchFamily="34" charset="0"/>
              </a:rPr>
              <a:t>perating principle</a:t>
            </a:r>
            <a:endParaRPr lang="it-IT" sz="2800" dirty="0">
              <a:latin typeface="Calibri" panose="020F0502020204030204" pitchFamily="34" charset="0"/>
            </a:endParaRPr>
          </a:p>
        </p:txBody>
      </p:sp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810671"/>
            <a:ext cx="3801913" cy="1395300"/>
          </a:xfrm>
          <a:prstGeom prst="rect">
            <a:avLst/>
          </a:prstGeom>
          <a:ln>
            <a:solidFill>
              <a:srgbClr val="FFC00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648200" y="4450185"/>
            <a:ext cx="3915752" cy="1999053"/>
            <a:chOff x="5410200" y="3429000"/>
            <a:chExt cx="3915752" cy="1999053"/>
          </a:xfrm>
        </p:grpSpPr>
        <p:grpSp>
          <p:nvGrpSpPr>
            <p:cNvPr id="8" name="Group 7"/>
            <p:cNvGrpSpPr/>
            <p:nvPr/>
          </p:nvGrpSpPr>
          <p:grpSpPr>
            <a:xfrm>
              <a:off x="5410200" y="3429000"/>
              <a:ext cx="3915752" cy="1999053"/>
              <a:chOff x="5334000" y="989880"/>
              <a:chExt cx="3915752" cy="199905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8800" y="2743200"/>
                <a:ext cx="2179800" cy="245733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1" name="TextBox 7"/>
              <p:cNvSpPr txBox="1">
                <a:spLocks noChangeArrowheads="1"/>
              </p:cNvSpPr>
              <p:nvPr/>
            </p:nvSpPr>
            <p:spPr bwMode="auto">
              <a:xfrm>
                <a:off x="5334000" y="989880"/>
                <a:ext cx="3915752" cy="1692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400" dirty="0" smtClean="0">
                    <a:latin typeface="Calibri" panose="020F0502020204030204" pitchFamily="34" charset="0"/>
                  </a:rPr>
                  <a:t>Assumptions: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it-IT" sz="1400" i="1" dirty="0" smtClean="0">
                    <a:solidFill>
                      <a:srgbClr val="92D050"/>
                    </a:solidFill>
                    <a:latin typeface="Calibri" panose="020F0502020204030204" pitchFamily="34" charset="0"/>
                  </a:rPr>
                  <a:t>Short </a:t>
                </a:r>
                <a:r>
                  <a:rPr lang="it-IT" sz="1400" dirty="0" smtClean="0">
                    <a:latin typeface="Calibri" panose="020F0502020204030204" pitchFamily="34" charset="0"/>
                  </a:rPr>
                  <a:t>(                 </a:t>
                </a:r>
                <a:r>
                  <a:rPr lang="it-IT" sz="1400" dirty="0" smtClean="0">
                    <a:latin typeface="Calibri" panose="020F0502020204030204" pitchFamily="34" charset="0"/>
                    <a:sym typeface="Symbol" panose="05050102010706020507" pitchFamily="18" charset="2"/>
                  </a:rPr>
                  <a:t> </a:t>
                </a:r>
                <a:r>
                  <a:rPr lang="it-IT" sz="1400" dirty="0" smtClean="0">
                    <a:latin typeface="Calibri" panose="020F0502020204030204" pitchFamily="34" charset="0"/>
                  </a:rPr>
                  <a:t>)</a:t>
                </a:r>
                <a:r>
                  <a:rPr lang="it-IT" sz="1400" dirty="0" smtClean="0">
                    <a:solidFill>
                      <a:srgbClr val="92D05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it-IT" sz="1400" dirty="0" smtClean="0">
                    <a:latin typeface="Calibri" panose="020F0502020204030204" pitchFamily="34" charset="0"/>
                  </a:rPr>
                  <a:t>SNS JJ junctions: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Calibri" panose="020F0502020204030204" pitchFamily="34" charset="0"/>
                  </a:rPr>
                  <a:t>Drastic reduction of detector volume </a:t>
                </a:r>
                <a:r>
                  <a:rPr lang="it-IT" sz="1400" dirty="0" smtClean="0">
                    <a:latin typeface="Calibri" panose="020F0502020204030204" pitchFamily="34" charset="0"/>
                    <a:sym typeface="Mathematica5" panose="02000400000000000000" pitchFamily="2" charset="2"/>
                  </a:rPr>
                  <a:t></a:t>
                </a:r>
                <a:endParaRPr lang="it-IT" sz="1400" dirty="0" smtClean="0">
                  <a:latin typeface="Calibri" panose="020F050202020403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Calibri" panose="020F0502020204030204" pitchFamily="34" charset="0"/>
                  </a:rPr>
                  <a:t>Known analytical solusions for current and DOS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Calibri" panose="020F0502020204030204" pitchFamily="34" charset="0"/>
                  </a:rPr>
                  <a:t>Enhanced response in the readout JJ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endParaRPr lang="it-IT" sz="2000" dirty="0">
                  <a:latin typeface="Calibri" panose="020F050202020403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Calibri" panose="020F0502020204030204" pitchFamily="34" charset="0"/>
                  </a:rPr>
                  <a:t>Fluxoid quantization</a:t>
                </a: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6240" y="3719305"/>
              <a:ext cx="692216" cy="181390"/>
            </a:xfrm>
            <a:prstGeom prst="rect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228600" y="762000"/>
            <a:ext cx="8485596" cy="3124200"/>
            <a:chOff x="228600" y="685800"/>
            <a:chExt cx="8485596" cy="3124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600" y="685800"/>
              <a:ext cx="4730720" cy="312420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grpSp>
          <p:nvGrpSpPr>
            <p:cNvPr id="24" name="Group 23"/>
            <p:cNvGrpSpPr/>
            <p:nvPr/>
          </p:nvGrpSpPr>
          <p:grpSpPr>
            <a:xfrm>
              <a:off x="5852707" y="812756"/>
              <a:ext cx="2861489" cy="2873959"/>
              <a:chOff x="6046662" y="740997"/>
              <a:chExt cx="2861489" cy="287395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046662" y="740997"/>
                <a:ext cx="2861489" cy="2873959"/>
                <a:chOff x="5638800" y="841872"/>
                <a:chExt cx="2861489" cy="2873959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5638800" y="841872"/>
                  <a:ext cx="189987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Radiation absorption (</a:t>
                  </a:r>
                  <a:r>
                    <a:rPr lang="en-US" sz="1200" i="1" dirty="0" smtClean="0"/>
                    <a:t>h</a:t>
                  </a:r>
                  <a:r>
                    <a:rPr lang="en-US" sz="1200" dirty="0" smtClean="0">
                      <a:sym typeface="Symbol" panose="05050102010706020507" pitchFamily="18" charset="2"/>
                    </a:rPr>
                    <a:t></a:t>
                  </a:r>
                  <a:r>
                    <a:rPr lang="en-US" sz="1200" dirty="0" smtClean="0"/>
                    <a:t>)</a:t>
                  </a:r>
                  <a:endParaRPr lang="en-US" sz="12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638800" y="1358326"/>
                  <a:ext cx="22512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 err="1" smtClean="0"/>
                    <a:t>T</a:t>
                  </a:r>
                  <a:r>
                    <a:rPr lang="en-US" sz="1200" i="1" baseline="-25000" dirty="0" err="1" smtClean="0"/>
                    <a:t>e</a:t>
                  </a:r>
                  <a:r>
                    <a:rPr lang="en-US" sz="1200" dirty="0" smtClean="0"/>
                    <a:t> enhancement in detector JJ</a:t>
                  </a:r>
                  <a:endParaRPr lang="en-US" sz="12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638800" y="1878452"/>
                  <a:ext cx="258115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Suppression of circulating J current</a:t>
                  </a:r>
                  <a:endParaRPr lang="en-US" sz="12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638800" y="2398578"/>
                  <a:ext cx="286148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Variation of phase drop across the WLs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638800" y="2918704"/>
                  <a:ext cx="162736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Modification of DOSs</a:t>
                  </a:r>
                  <a:endParaRPr lang="en-US" sz="12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638800" y="3438832"/>
                  <a:ext cx="131843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SQUIPT readout</a:t>
                  </a:r>
                  <a:endParaRPr lang="en-US" sz="1200" dirty="0"/>
                </a:p>
              </p:txBody>
            </p:sp>
          </p:grpSp>
          <p:sp>
            <p:nvSpPr>
              <p:cNvPr id="23" name="Down Arrow 22"/>
              <p:cNvSpPr/>
              <p:nvPr/>
            </p:nvSpPr>
            <p:spPr>
              <a:xfrm>
                <a:off x="6863049" y="990600"/>
                <a:ext cx="76200" cy="304800"/>
              </a:xfrm>
              <a:prstGeom prst="down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wn Arrow 24"/>
              <p:cNvSpPr/>
              <p:nvPr/>
            </p:nvSpPr>
            <p:spPr>
              <a:xfrm>
                <a:off x="6863049" y="1514436"/>
                <a:ext cx="76200" cy="304800"/>
              </a:xfrm>
              <a:prstGeom prst="down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wn Arrow 25"/>
              <p:cNvSpPr/>
              <p:nvPr/>
            </p:nvSpPr>
            <p:spPr>
              <a:xfrm>
                <a:off x="6863049" y="2038272"/>
                <a:ext cx="76200" cy="304800"/>
              </a:xfrm>
              <a:prstGeom prst="down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6863049" y="2562108"/>
                <a:ext cx="76200" cy="304800"/>
              </a:xfrm>
              <a:prstGeom prst="down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6863049" y="3085943"/>
                <a:ext cx="76200" cy="304800"/>
              </a:xfrm>
              <a:prstGeom prst="down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CasellaDiTesto 13"/>
          <p:cNvSpPr txBox="1"/>
          <p:nvPr/>
        </p:nvSpPr>
        <p:spPr>
          <a:xfrm>
            <a:off x="3225445" y="6642556"/>
            <a:ext cx="2794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latin typeface="Calibri" panose="020F0502020204030204" pitchFamily="34" charset="0"/>
              </a:rPr>
              <a:t>P. Virtanen, A. Ronzani, and FG, arXiv:170305284v1, </a:t>
            </a:r>
            <a:r>
              <a:rPr lang="it-IT" sz="800" i="1" dirty="0" smtClean="0">
                <a:latin typeface="Calibri" panose="020F0502020204030204" pitchFamily="34" charset="0"/>
              </a:rPr>
              <a:t>submitted</a:t>
            </a:r>
            <a:endParaRPr lang="it-IT" sz="800" i="1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1577270" y="0"/>
            <a:ext cx="5989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dirty="0" smtClean="0">
                <a:latin typeface="Calibri" panose="020F0502020204030204" pitchFamily="34" charset="0"/>
              </a:rPr>
              <a:t>Model: </a:t>
            </a:r>
            <a:r>
              <a:rPr lang="it-IT" sz="2800" dirty="0" smtClean="0">
                <a:latin typeface="Calibri" panose="020F0502020204030204" pitchFamily="34" charset="0"/>
              </a:rPr>
              <a:t>Josephson </a:t>
            </a:r>
            <a:r>
              <a:rPr lang="it-IT" sz="2800" dirty="0" smtClean="0">
                <a:latin typeface="Calibri" panose="020F0502020204030204" pitchFamily="34" charset="0"/>
              </a:rPr>
              <a:t>junctions behavior (i)</a:t>
            </a:r>
            <a:endParaRPr lang="it-IT" sz="2800" dirty="0">
              <a:latin typeface="Calibri" panose="020F0502020204030204" pitchFamily="34" charset="0"/>
            </a:endParaRPr>
          </a:p>
        </p:txBody>
      </p:sp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" y="762000"/>
            <a:ext cx="8912646" cy="3302033"/>
            <a:chOff x="76200" y="762000"/>
            <a:chExt cx="8912646" cy="3302033"/>
          </a:xfrm>
        </p:grpSpPr>
        <p:sp>
          <p:nvSpPr>
            <p:cNvPr id="10" name="TextBox 9"/>
            <p:cNvSpPr txBox="1"/>
            <p:nvPr/>
          </p:nvSpPr>
          <p:spPr>
            <a:xfrm>
              <a:off x="900176" y="914400"/>
              <a:ext cx="18293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Josephson supercurrent</a:t>
              </a:r>
              <a:endParaRPr lang="en-US" sz="12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6200" y="762000"/>
              <a:ext cx="8912646" cy="3302033"/>
              <a:chOff x="76200" y="762000"/>
              <a:chExt cx="8912646" cy="330203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00" y="1295400"/>
                <a:ext cx="3477300" cy="1176934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3810000" y="762000"/>
                <a:ext cx="5178846" cy="3302033"/>
                <a:chOff x="3810000" y="762000"/>
                <a:chExt cx="5178846" cy="3302033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810000" y="762000"/>
                  <a:ext cx="5178846" cy="3070914"/>
                  <a:chOff x="3810000" y="762000"/>
                  <a:chExt cx="5178846" cy="3070914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810000" y="762000"/>
                    <a:ext cx="5178846" cy="2693636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</p:pic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419600" y="3555914"/>
                    <a:ext cx="245932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Josephson supercurrent behavior</a:t>
                    </a:r>
                    <a:endParaRPr lang="en-US" sz="1200" dirty="0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447820" y="3555915"/>
                    <a:ext cx="133620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i="1" dirty="0" err="1" smtClean="0"/>
                      <a:t>T</a:t>
                    </a:r>
                    <a:r>
                      <a:rPr lang="en-US" sz="1200" i="1" baseline="-25000" dirty="0" err="1" smtClean="0"/>
                      <a:t>e</a:t>
                    </a:r>
                    <a:r>
                      <a:rPr lang="en-US" sz="1200" dirty="0" smtClean="0"/>
                      <a:t> time evolution</a:t>
                    </a:r>
                    <a:endParaRPr lang="en-US" sz="1200" dirty="0"/>
                  </a:p>
                </p:txBody>
              </p:sp>
            </p:grp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22870" y="3886200"/>
                  <a:ext cx="986100" cy="177833"/>
                </a:xfrm>
                <a:prstGeom prst="rect">
                  <a:avLst/>
                </a:prstGeom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</p:pic>
          </p:grpSp>
        </p:grpSp>
      </p:grpSp>
      <p:sp>
        <p:nvSpPr>
          <p:cNvPr id="29" name="CasellaDiTesto 13"/>
          <p:cNvSpPr txBox="1"/>
          <p:nvPr/>
        </p:nvSpPr>
        <p:spPr>
          <a:xfrm>
            <a:off x="3225445" y="6642556"/>
            <a:ext cx="2794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latin typeface="Calibri" panose="020F0502020204030204" pitchFamily="34" charset="0"/>
              </a:rPr>
              <a:t>P. Virtanen, A. Ronzani, and FG, arXiv:170305284v1, </a:t>
            </a:r>
            <a:r>
              <a:rPr lang="it-IT" sz="800" i="1" dirty="0" smtClean="0">
                <a:latin typeface="Calibri" panose="020F0502020204030204" pitchFamily="34" charset="0"/>
              </a:rPr>
              <a:t>submitted</a:t>
            </a:r>
            <a:endParaRPr lang="it-IT" sz="800" i="1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4191000"/>
            <a:ext cx="6543572" cy="1833705"/>
            <a:chOff x="228600" y="4191000"/>
            <a:chExt cx="6543572" cy="1833705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4191000"/>
              <a:ext cx="3801362" cy="1833705"/>
              <a:chOff x="762000" y="3526841"/>
              <a:chExt cx="3801362" cy="183370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62000" y="3526841"/>
                <a:ext cx="38013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err="1" smtClean="0"/>
                  <a:t>T</a:t>
                </a:r>
                <a:r>
                  <a:rPr lang="en-US" sz="1200" i="1" baseline="-25000" dirty="0" err="1" smtClean="0"/>
                  <a:t>e</a:t>
                </a:r>
                <a:r>
                  <a:rPr lang="en-US" sz="1200" dirty="0" smtClean="0"/>
                  <a:t>-induced suppression of supercurrent (for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</a:t>
                </a:r>
                <a:r>
                  <a:rPr lang="en-US" sz="1200" i="1" baseline="-25000" dirty="0" err="1" smtClean="0">
                    <a:sym typeface="Symbol" panose="05050102010706020507" pitchFamily="18" charset="2"/>
                  </a:rPr>
                  <a:t>ext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  0</a:t>
                </a:r>
                <a:r>
                  <a:rPr lang="en-US" sz="1200" dirty="0" smtClean="0"/>
                  <a:t>)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2000" y="4043295"/>
                <a:ext cx="30827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Variation </a:t>
                </a:r>
                <a:r>
                  <a:rPr lang="en-US" sz="1200" dirty="0" smtClean="0"/>
                  <a:t>finite phase </a:t>
                </a:r>
                <a:r>
                  <a:rPr lang="en-US" sz="1200" dirty="0"/>
                  <a:t>drop across the WLs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2000" y="4563421"/>
                <a:ext cx="28953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92D050"/>
                    </a:solidFill>
                  </a:rPr>
                  <a:t>Conservation of circulating supercurrent</a:t>
                </a:r>
                <a:endParaRPr lang="en-US" sz="12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000" y="5083547"/>
                <a:ext cx="29642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92D050"/>
                    </a:solidFill>
                  </a:rPr>
                  <a:t>Fluxoid</a:t>
                </a:r>
                <a:r>
                  <a:rPr lang="en-US" sz="1200" dirty="0" smtClean="0">
                    <a:solidFill>
                      <a:srgbClr val="92D050"/>
                    </a:solidFill>
                  </a:rPr>
                  <a:t> quantization in the interferometer</a:t>
                </a:r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2164903" y="3755441"/>
                <a:ext cx="76200" cy="304800"/>
              </a:xfrm>
              <a:prstGeom prst="down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2164903" y="4300280"/>
                <a:ext cx="76200" cy="304800"/>
              </a:xfrm>
              <a:prstGeom prst="down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wn Arrow 21"/>
              <p:cNvSpPr/>
              <p:nvPr/>
            </p:nvSpPr>
            <p:spPr>
              <a:xfrm>
                <a:off x="2164903" y="4824116"/>
                <a:ext cx="76200" cy="304800"/>
              </a:xfrm>
              <a:prstGeom prst="down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4400" y="5465345"/>
              <a:ext cx="2047772" cy="354085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30" name="Down Arrow 29"/>
            <p:cNvSpPr/>
            <p:nvPr/>
          </p:nvSpPr>
          <p:spPr>
            <a:xfrm rot="16200000" flipH="1">
              <a:off x="3840836" y="5359941"/>
              <a:ext cx="128827" cy="57150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8378" y="0"/>
            <a:ext cx="6072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dirty="0" smtClean="0">
                <a:latin typeface="Calibri" panose="020F0502020204030204" pitchFamily="34" charset="0"/>
              </a:rPr>
              <a:t>Model: </a:t>
            </a:r>
            <a:r>
              <a:rPr lang="it-IT" sz="2800" dirty="0" smtClean="0">
                <a:latin typeface="Calibri" panose="020F0502020204030204" pitchFamily="34" charset="0"/>
              </a:rPr>
              <a:t>Josephson </a:t>
            </a:r>
            <a:r>
              <a:rPr lang="it-IT" sz="2800" dirty="0" smtClean="0">
                <a:latin typeface="Calibri" panose="020F0502020204030204" pitchFamily="34" charset="0"/>
              </a:rPr>
              <a:t>junctions behavior (ii)</a:t>
            </a:r>
            <a:endParaRPr lang="it-IT" sz="2800" dirty="0">
              <a:latin typeface="Calibri" panose="020F0502020204030204" pitchFamily="34" charset="0"/>
            </a:endParaRPr>
          </a:p>
        </p:txBody>
      </p:sp>
      <p:sp>
        <p:nvSpPr>
          <p:cNvPr id="11" name="CasellaDiTesto 13"/>
          <p:cNvSpPr txBox="1"/>
          <p:nvPr/>
        </p:nvSpPr>
        <p:spPr>
          <a:xfrm>
            <a:off x="3225445" y="6642556"/>
            <a:ext cx="2794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latin typeface="Calibri" panose="020F0502020204030204" pitchFamily="34" charset="0"/>
              </a:rPr>
              <a:t>P. Virtanen, A. Ronzani, and FG, arXiv:170305284v1, </a:t>
            </a:r>
            <a:r>
              <a:rPr lang="it-IT" sz="800" i="1" dirty="0" smtClean="0">
                <a:latin typeface="Calibri" panose="020F0502020204030204" pitchFamily="34" charset="0"/>
              </a:rPr>
              <a:t>submitted</a:t>
            </a:r>
            <a:endParaRPr lang="it-IT" sz="800" i="1" dirty="0">
              <a:latin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28800" y="5357277"/>
            <a:ext cx="4916160" cy="814923"/>
            <a:chOff x="1828800" y="5357277"/>
            <a:chExt cx="4916160" cy="814923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0" y="5357277"/>
              <a:ext cx="4880894" cy="296279"/>
              <a:chOff x="1828800" y="5190121"/>
              <a:chExt cx="4880894" cy="29627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397" y="5238520"/>
                <a:ext cx="570900" cy="216633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828800" y="5190121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For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25297" y="5209401"/>
                <a:ext cx="38843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  <a:r>
                  <a:rPr lang="en-US" sz="1200" dirty="0" smtClean="0"/>
                  <a:t>hase drop will occur predominantly across </a:t>
                </a:r>
                <a:r>
                  <a:rPr lang="en-US" sz="1200" dirty="0" smtClean="0">
                    <a:solidFill>
                      <a:srgbClr val="92D050"/>
                    </a:solidFill>
                  </a:rPr>
                  <a:t>readout</a:t>
                </a:r>
                <a:r>
                  <a:rPr lang="en-US" sz="1200" dirty="0" smtClean="0"/>
                  <a:t> JJ</a:t>
                </a:r>
                <a:endParaRPr lang="en-US" sz="12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28800" y="5875921"/>
              <a:ext cx="4916160" cy="296279"/>
              <a:chOff x="1828800" y="5190121"/>
              <a:chExt cx="4916160" cy="29627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828800" y="5190121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For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25297" y="5209401"/>
                <a:ext cx="39196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  <a:r>
                  <a:rPr lang="en-US" sz="1200" dirty="0" smtClean="0"/>
                  <a:t>hase drop will occur predominantly across </a:t>
                </a:r>
                <a:r>
                  <a:rPr lang="en-US" sz="1200" dirty="0" smtClean="0">
                    <a:solidFill>
                      <a:srgbClr val="92D050"/>
                    </a:solidFill>
                  </a:rPr>
                  <a:t>detector </a:t>
                </a:r>
                <a:r>
                  <a:rPr lang="en-US" sz="1200" dirty="0" smtClean="0"/>
                  <a:t>JJ</a:t>
                </a:r>
                <a:endParaRPr lang="en-US" sz="1200" dirty="0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4298" y="5936700"/>
              <a:ext cx="531975" cy="1940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1186162" y="685800"/>
            <a:ext cx="6991975" cy="4038600"/>
            <a:chOff x="1186162" y="685800"/>
            <a:chExt cx="6991975" cy="4038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6162" y="685800"/>
              <a:ext cx="5057122" cy="3188846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2728623" y="4443100"/>
              <a:ext cx="2800275" cy="281300"/>
              <a:chOff x="2438400" y="4422114"/>
              <a:chExt cx="2800275" cy="2813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8400" y="4422114"/>
                <a:ext cx="986100" cy="281300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43400" y="4425348"/>
                <a:ext cx="895275" cy="274833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2" name="Left-Right Arrow 11"/>
              <p:cNvSpPr/>
              <p:nvPr/>
            </p:nvSpPr>
            <p:spPr>
              <a:xfrm>
                <a:off x="3617250" y="4524664"/>
                <a:ext cx="533400" cy="76200"/>
              </a:xfrm>
              <a:prstGeom prst="leftRight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880637" y="1676400"/>
              <a:ext cx="1297500" cy="1302833"/>
              <a:chOff x="6880637" y="1676400"/>
              <a:chExt cx="1297500" cy="130283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69887" y="1676400"/>
                <a:ext cx="519000" cy="234393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0637" y="2743200"/>
                <a:ext cx="1297500" cy="236033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28" name="Down Arrow 27"/>
              <p:cNvSpPr/>
              <p:nvPr/>
            </p:nvSpPr>
            <p:spPr>
              <a:xfrm>
                <a:off x="7491287" y="2209800"/>
                <a:ext cx="76200" cy="304800"/>
              </a:xfrm>
              <a:prstGeom prst="down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93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41504" y="0"/>
            <a:ext cx="5260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dirty="0" smtClean="0">
                <a:latin typeface="Calibri" panose="020F0502020204030204" pitchFamily="34" charset="0"/>
              </a:rPr>
              <a:t>Model: readout weak-link behavior</a:t>
            </a:r>
            <a:endParaRPr lang="it-IT" sz="2800" dirty="0">
              <a:latin typeface="Calibri" panose="020F0502020204030204" pitchFamily="34" charset="0"/>
            </a:endParaRPr>
          </a:p>
        </p:txBody>
      </p:sp>
      <p:sp>
        <p:nvSpPr>
          <p:cNvPr id="8" name="CasellaDiTesto 13"/>
          <p:cNvSpPr txBox="1"/>
          <p:nvPr/>
        </p:nvSpPr>
        <p:spPr>
          <a:xfrm>
            <a:off x="3225445" y="6642556"/>
            <a:ext cx="2794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latin typeface="Calibri" panose="020F0502020204030204" pitchFamily="34" charset="0"/>
              </a:rPr>
              <a:t>P. Virtanen, A. Ronzani, and FG, arXiv:170305284v1, </a:t>
            </a:r>
            <a:r>
              <a:rPr lang="it-IT" sz="800" i="1" dirty="0" smtClean="0">
                <a:latin typeface="Calibri" panose="020F0502020204030204" pitchFamily="34" charset="0"/>
              </a:rPr>
              <a:t>submitted</a:t>
            </a:r>
            <a:endParaRPr lang="it-IT" sz="800" i="1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3561305" cy="4853300"/>
            <a:chOff x="152400" y="1295400"/>
            <a:chExt cx="3561305" cy="4853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1676400"/>
              <a:ext cx="3190892" cy="10668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345" y="4038600"/>
              <a:ext cx="2595000" cy="326567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72445" y="3641507"/>
              <a:ext cx="1750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Phase-tunable </a:t>
              </a:r>
              <a:r>
                <a:rPr lang="en-US" sz="1200" dirty="0" err="1"/>
                <a:t>m</a:t>
              </a:r>
              <a:r>
                <a:rPr lang="en-US" sz="1200" dirty="0" err="1" smtClean="0"/>
                <a:t>inigap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9392" y="5410200"/>
              <a:ext cx="17043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92D050"/>
                  </a:solidFill>
                </a:rPr>
                <a:t>Gapless </a:t>
              </a:r>
              <a:r>
                <a:rPr lang="en-US" sz="1200" dirty="0" smtClean="0"/>
                <a:t>metal (</a:t>
              </a:r>
              <a:r>
                <a:rPr lang="en-US" sz="1200" dirty="0" smtClean="0">
                  <a:sym typeface="Symbol" panose="05050102010706020507" pitchFamily="18" charset="2"/>
                </a:rPr>
                <a:t> = </a:t>
              </a:r>
              <a:r>
                <a:rPr lang="el-GR" sz="1200" dirty="0" smtClean="0">
                  <a:sym typeface="Symbol" panose="05050102010706020507" pitchFamily="18" charset="2"/>
                </a:rPr>
                <a:t>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71680" y="5385898"/>
              <a:ext cx="1648208" cy="762802"/>
              <a:chOff x="171680" y="4882474"/>
              <a:chExt cx="1648208" cy="76280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71680" y="4882474"/>
                <a:ext cx="16482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92D050"/>
                    </a:solidFill>
                  </a:rPr>
                  <a:t>Gapped</a:t>
                </a:r>
                <a:r>
                  <a:rPr lang="en-US" sz="1200" dirty="0" smtClean="0"/>
                  <a:t> metal (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 = 0</a:t>
                </a:r>
                <a:r>
                  <a:rPr lang="en-US" sz="1200" dirty="0" smtClean="0"/>
                  <a:t>)</a:t>
                </a:r>
                <a:endParaRPr lang="en-US" sz="1200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900" y="5363976"/>
                <a:ext cx="726600" cy="281300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890193" y="1295400"/>
              <a:ext cx="20201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DOSs in the SNS junctions</a:t>
              </a:r>
              <a:endParaRPr lang="en-US" sz="1200" dirty="0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629824" y="2895660"/>
              <a:ext cx="119055" cy="68580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 rot="1800000">
              <a:off x="1022728" y="4448355"/>
              <a:ext cx="89152" cy="76200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 rot="-1800000">
              <a:off x="2393320" y="4448356"/>
              <a:ext cx="89152" cy="76200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54518" y="914400"/>
            <a:ext cx="5314175" cy="4812350"/>
            <a:chOff x="3654518" y="914400"/>
            <a:chExt cx="5314175" cy="4812350"/>
          </a:xfrm>
        </p:grpSpPr>
        <p:sp>
          <p:nvSpPr>
            <p:cNvPr id="10" name="TextBox 9"/>
            <p:cNvSpPr txBox="1"/>
            <p:nvPr/>
          </p:nvSpPr>
          <p:spPr>
            <a:xfrm>
              <a:off x="4502016" y="5449751"/>
              <a:ext cx="365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Sizable </a:t>
              </a:r>
              <a:r>
                <a:rPr lang="en-US" sz="1200" i="1" dirty="0" err="1" smtClean="0"/>
                <a:t>T</a:t>
              </a:r>
              <a:r>
                <a:rPr lang="en-US" sz="1200" i="1" baseline="-25000" dirty="0" err="1" smtClean="0"/>
                <a:t>e</a:t>
              </a:r>
              <a:r>
                <a:rPr lang="en-US" sz="1200" dirty="0" smtClean="0"/>
                <a:t>-induced modulation of the DOS </a:t>
              </a:r>
              <a:r>
                <a:rPr lang="en-US" sz="1200" dirty="0" err="1" smtClean="0"/>
                <a:t>minigap</a:t>
              </a:r>
              <a:endParaRPr lang="en-US" sz="12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4518" y="914400"/>
              <a:ext cx="5314175" cy="327660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24" name="Down Arrow 23"/>
            <p:cNvSpPr/>
            <p:nvPr/>
          </p:nvSpPr>
          <p:spPr>
            <a:xfrm>
              <a:off x="6252077" y="4572000"/>
              <a:ext cx="119055" cy="68580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93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prietario\Desktop\fotorings\Ring2A_03ruotata.t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7000"/>
          </a:blip>
          <a:srcRect l="20313" t="9375" r="18750"/>
          <a:stretch>
            <a:fillRect/>
          </a:stretch>
        </p:blipFill>
        <p:spPr bwMode="auto">
          <a:xfrm>
            <a:off x="8237482" y="5334000"/>
            <a:ext cx="1093076" cy="1219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softEdge rad="317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0" y="6611779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Calibri" panose="020F0502020204030204" pitchFamily="34" charset="0"/>
              </a:rPr>
              <a:t>Frascati, 28/03/2017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79889" y="0"/>
            <a:ext cx="4184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dirty="0" smtClean="0">
                <a:latin typeface="Calibri" panose="020F0502020204030204" pitchFamily="34" charset="0"/>
              </a:rPr>
              <a:t>Model: SQUIPT response (i)</a:t>
            </a:r>
            <a:endParaRPr lang="it-IT" sz="2800" dirty="0">
              <a:latin typeface="Calibri" panose="020F0502020204030204" pitchFamily="34" charset="0"/>
            </a:endParaRPr>
          </a:p>
        </p:txBody>
      </p:sp>
      <p:sp>
        <p:nvSpPr>
          <p:cNvPr id="8" name="CasellaDiTesto 13"/>
          <p:cNvSpPr txBox="1"/>
          <p:nvPr/>
        </p:nvSpPr>
        <p:spPr>
          <a:xfrm>
            <a:off x="3225445" y="6642556"/>
            <a:ext cx="2794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latin typeface="Calibri" panose="020F0502020204030204" pitchFamily="34" charset="0"/>
              </a:rPr>
              <a:t>P. Virtanen, A. Ronzani, and FG, arXiv:170305284v1, </a:t>
            </a:r>
            <a:r>
              <a:rPr lang="it-IT" sz="800" i="1" dirty="0" smtClean="0">
                <a:latin typeface="Calibri" panose="020F0502020204030204" pitchFamily="34" charset="0"/>
              </a:rPr>
              <a:t>submitted</a:t>
            </a:r>
            <a:endParaRPr lang="it-IT" sz="800" i="1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220000">
            <a:off x="7776982" y="6031654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Giazotto Research Group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57200" y="700007"/>
            <a:ext cx="8137599" cy="3201155"/>
            <a:chOff x="457200" y="700007"/>
            <a:chExt cx="8137599" cy="3201155"/>
          </a:xfrm>
        </p:grpSpPr>
        <p:grpSp>
          <p:nvGrpSpPr>
            <p:cNvPr id="23" name="Gruppo 10"/>
            <p:cNvGrpSpPr/>
            <p:nvPr/>
          </p:nvGrpSpPr>
          <p:grpSpPr>
            <a:xfrm>
              <a:off x="457200" y="700007"/>
              <a:ext cx="8137599" cy="3201155"/>
              <a:chOff x="457200" y="700007"/>
              <a:chExt cx="8137599" cy="3201155"/>
            </a:xfrm>
          </p:grpSpPr>
          <p:sp>
            <p:nvSpPr>
              <p:cNvPr id="25" name="TextBox 7"/>
              <p:cNvSpPr txBox="1">
                <a:spLocks noChangeArrowheads="1"/>
              </p:cNvSpPr>
              <p:nvPr/>
            </p:nvSpPr>
            <p:spPr bwMode="auto">
              <a:xfrm>
                <a:off x="2618711" y="700007"/>
                <a:ext cx="38922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it-IT" sz="1200" dirty="0" smtClean="0">
                    <a:latin typeface="Calibri" pitchFamily="34" charset="0"/>
                  </a:rPr>
                  <a:t>Superconducting quantum interference proximity transistor</a:t>
                </a:r>
              </a:p>
            </p:txBody>
          </p:sp>
          <p:pic>
            <p:nvPicPr>
              <p:cNvPr id="2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066800"/>
                <a:ext cx="1869271" cy="2117485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CasellaDiTesto 26"/>
              <p:cNvSpPr txBox="1"/>
              <p:nvPr/>
            </p:nvSpPr>
            <p:spPr>
              <a:xfrm>
                <a:off x="7589396" y="990600"/>
                <a:ext cx="10054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Nature </a:t>
                </a:r>
                <a:r>
                  <a:rPr lang="it-IT" sz="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Phys</a:t>
                </a:r>
                <a:r>
                  <a:rPr lang="it-IT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(2010)</a:t>
                </a:r>
              </a:p>
              <a:p>
                <a:r>
                  <a:rPr lang="it-IT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PRB (2011)</a:t>
                </a:r>
              </a:p>
              <a:p>
                <a:r>
                  <a:rPr lang="it-IT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PRB (2011)</a:t>
                </a:r>
              </a:p>
              <a:p>
                <a:r>
                  <a:rPr lang="it-IT" sz="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PRAppl</a:t>
                </a:r>
                <a:r>
                  <a:rPr lang="it-IT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(2014)</a:t>
                </a:r>
              </a:p>
              <a:p>
                <a:r>
                  <a:rPr lang="it-IT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APL (2015)</a:t>
                </a:r>
              </a:p>
            </p:txBody>
          </p:sp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3698" y="1421487"/>
                <a:ext cx="2676604" cy="2062704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1063" y="2148561"/>
                <a:ext cx="1808535" cy="1752601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19" name="Rectangle 18"/>
            <p:cNvSpPr/>
            <p:nvPr/>
          </p:nvSpPr>
          <p:spPr>
            <a:xfrm rot="1380000">
              <a:off x="4070804" y="2496136"/>
              <a:ext cx="304800" cy="274229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19" idx="0"/>
            </p:cNvCxnSpPr>
            <p:nvPr/>
          </p:nvCxnSpPr>
          <p:spPr>
            <a:xfrm flipV="1">
              <a:off x="4276779" y="2148561"/>
              <a:ext cx="2384284" cy="35847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2"/>
            </p:cNvCxnSpPr>
            <p:nvPr/>
          </p:nvCxnSpPr>
          <p:spPr>
            <a:xfrm>
              <a:off x="4169629" y="2759465"/>
              <a:ext cx="2491434" cy="114169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17140" y="4047015"/>
            <a:ext cx="7380323" cy="2532814"/>
            <a:chOff x="217140" y="4047015"/>
            <a:chExt cx="7380323" cy="2532814"/>
          </a:xfrm>
        </p:grpSpPr>
        <p:grpSp>
          <p:nvGrpSpPr>
            <p:cNvPr id="55" name="Group 54"/>
            <p:cNvGrpSpPr/>
            <p:nvPr/>
          </p:nvGrpSpPr>
          <p:grpSpPr>
            <a:xfrm>
              <a:off x="217140" y="4164130"/>
              <a:ext cx="2517151" cy="2231372"/>
              <a:chOff x="217140" y="4164130"/>
              <a:chExt cx="2517151" cy="2231372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17140" y="4549268"/>
                <a:ext cx="2517151" cy="1846234"/>
                <a:chOff x="228998" y="3587403"/>
                <a:chExt cx="2517151" cy="1846234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999" y="3587403"/>
                  <a:ext cx="2517150" cy="1846234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</p:pic>
            <p:sp>
              <p:nvSpPr>
                <p:cNvPr id="49" name="Rectangle 48"/>
                <p:cNvSpPr/>
                <p:nvPr/>
              </p:nvSpPr>
              <p:spPr>
                <a:xfrm>
                  <a:off x="228998" y="4724400"/>
                  <a:ext cx="456801" cy="609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10170" y="5050320"/>
                  <a:ext cx="456801" cy="381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870999" y="4164130"/>
                <a:ext cx="1209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SQUIPT DOSs</a:t>
                </a:r>
                <a:endParaRPr lang="en-US" sz="1200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340136" y="4047015"/>
              <a:ext cx="4257327" cy="2532814"/>
              <a:chOff x="3340136" y="4047015"/>
              <a:chExt cx="4257327" cy="253281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40136" y="4089709"/>
                <a:ext cx="1779425" cy="2451757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5218447" y="4047015"/>
                <a:ext cx="20205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SQUIPT </a:t>
                </a:r>
                <a:r>
                  <a:rPr lang="en-US" sz="1200" i="1" dirty="0" smtClean="0"/>
                  <a:t>I</a:t>
                </a:r>
                <a:r>
                  <a:rPr lang="en-US" sz="1200" dirty="0" smtClean="0"/>
                  <a:t>-</a:t>
                </a:r>
                <a:r>
                  <a:rPr lang="en-US" sz="1200" i="1" dirty="0" smtClean="0"/>
                  <a:t>V</a:t>
                </a:r>
                <a:r>
                  <a:rPr lang="en-US" sz="1200" dirty="0" smtClean="0"/>
                  <a:t> characteristics</a:t>
                </a:r>
                <a:endParaRPr lang="en-US" sz="1200" dirty="0"/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3062" y="4457977"/>
                <a:ext cx="1524401" cy="21218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0623703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14626</TotalTime>
  <Words>1133</Words>
  <Application>Microsoft Office PowerPoint</Application>
  <PresentationFormat>On-screen Show (4:3)</PresentationFormat>
  <Paragraphs>268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Agency FB</vt:lpstr>
      <vt:lpstr>Arial</vt:lpstr>
      <vt:lpstr>Calibri</vt:lpstr>
      <vt:lpstr>Calibro</vt:lpstr>
      <vt:lpstr>Century Gothic</vt:lpstr>
      <vt:lpstr>Mathematica5</vt:lpstr>
      <vt:lpstr>Symbol</vt:lpstr>
      <vt:lpstr>Verdana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Francesco</dc:creator>
  <cp:lastModifiedBy>Francesco Giazotto</cp:lastModifiedBy>
  <cp:revision>688</cp:revision>
  <dcterms:created xsi:type="dcterms:W3CDTF">2012-04-06T14:09:02Z</dcterms:created>
  <dcterms:modified xsi:type="dcterms:W3CDTF">2017-03-27T23:14:21Z</dcterms:modified>
</cp:coreProperties>
</file>