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62" r:id="rId3"/>
    <p:sldId id="258" r:id="rId4"/>
    <p:sldId id="263" r:id="rId5"/>
    <p:sldId id="264" r:id="rId6"/>
    <p:sldId id="265" r:id="rId7"/>
    <p:sldId id="259" r:id="rId8"/>
    <p:sldId id="260" r:id="rId9"/>
    <p:sldId id="284" r:id="rId10"/>
    <p:sldId id="275" r:id="rId11"/>
    <p:sldId id="261" r:id="rId12"/>
    <p:sldId id="279" r:id="rId13"/>
    <p:sldId id="285" r:id="rId14"/>
    <p:sldId id="274" r:id="rId15"/>
    <p:sldId id="270" r:id="rId16"/>
    <p:sldId id="281" r:id="rId17"/>
    <p:sldId id="271" r:id="rId18"/>
    <p:sldId id="277" r:id="rId19"/>
    <p:sldId id="278" r:id="rId20"/>
    <p:sldId id="267" r:id="rId21"/>
    <p:sldId id="268" r:id="rId22"/>
    <p:sldId id="269" r:id="rId23"/>
    <p:sldId id="283" r:id="rId24"/>
    <p:sldId id="286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33" autoAdjust="0"/>
    <p:restoredTop sz="94660"/>
  </p:normalViewPr>
  <p:slideViewPr>
    <p:cSldViewPr>
      <p:cViewPr varScale="1">
        <p:scale>
          <a:sx n="61" d="100"/>
          <a:sy n="61" d="100"/>
        </p:scale>
        <p:origin x="84" y="3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Relationship Id="rId4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Relationship Id="rId4" Type="http://schemas.openxmlformats.org/officeDocument/2006/relationships/image" Target="../media/image5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wmf"/><Relationship Id="rId1" Type="http://schemas.openxmlformats.org/officeDocument/2006/relationships/image" Target="../media/image10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5F91F1-5086-4DC6-9A39-8DCB0FB22B1B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D0751C-7592-4793-BEAB-DB57711211C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706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0751C-7592-4793-BEAB-DB57711211C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22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0751C-7592-4793-BEAB-DB57711211C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93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AE7A8-D343-4DC2-99D1-6A621C4D3669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B0B0C-B17D-4432-A898-7C5188D2924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103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AE7A8-D343-4DC2-99D1-6A621C4D3669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B0B0C-B17D-4432-A898-7C5188D2924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50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AE7A8-D343-4DC2-99D1-6A621C4D3669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B0B0C-B17D-4432-A898-7C5188D2924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05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AE7A8-D343-4DC2-99D1-6A621C4D3669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B0B0C-B17D-4432-A898-7C5188D2924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67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AE7A8-D343-4DC2-99D1-6A621C4D3669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B0B0C-B17D-4432-A898-7C5188D2924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41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AE7A8-D343-4DC2-99D1-6A621C4D3669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B0B0C-B17D-4432-A898-7C5188D2924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56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AE7A8-D343-4DC2-99D1-6A621C4D3669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B0B0C-B17D-4432-A898-7C5188D2924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068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AE7A8-D343-4DC2-99D1-6A621C4D3669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B0B0C-B17D-4432-A898-7C5188D2924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467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AE7A8-D343-4DC2-99D1-6A621C4D3669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B0B0C-B17D-4432-A898-7C5188D2924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46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AE7A8-D343-4DC2-99D1-6A621C4D3669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B0B0C-B17D-4432-A898-7C5188D2924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503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AE7A8-D343-4DC2-99D1-6A621C4D3669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B0B0C-B17D-4432-A898-7C5188D2924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72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AE7A8-D343-4DC2-99D1-6A621C4D3669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B0B0C-B17D-4432-A898-7C5188D2924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084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gif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gif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13" Type="http://schemas.openxmlformats.org/officeDocument/2006/relationships/image" Target="../media/image58.png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12" Type="http://schemas.openxmlformats.org/officeDocument/2006/relationships/image" Target="../media/image5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3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6.bin"/><Relationship Id="rId10" Type="http://schemas.openxmlformats.org/officeDocument/2006/relationships/image" Target="../media/image57.png"/><Relationship Id="rId4" Type="http://schemas.openxmlformats.org/officeDocument/2006/relationships/image" Target="../media/image52.wmf"/><Relationship Id="rId9" Type="http://schemas.openxmlformats.org/officeDocument/2006/relationships/image" Target="../media/image56.jpg"/><Relationship Id="rId1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2.png"/><Relationship Id="rId7" Type="http://schemas.openxmlformats.org/officeDocument/2006/relationships/image" Target="../media/image6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tiff"/><Relationship Id="rId4" Type="http://schemas.openxmlformats.org/officeDocument/2006/relationships/image" Target="../media/image8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7" Type="http://schemas.openxmlformats.org/officeDocument/2006/relationships/image" Target="../media/image10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11.jpeg"/><Relationship Id="rId7" Type="http://schemas.openxmlformats.org/officeDocument/2006/relationships/image" Target="../media/image11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115.jpeg"/><Relationship Id="rId5" Type="http://schemas.openxmlformats.org/officeDocument/2006/relationships/image" Target="../media/image109.wmf"/><Relationship Id="rId10" Type="http://schemas.openxmlformats.org/officeDocument/2006/relationships/image" Target="../media/image114.png"/><Relationship Id="rId4" Type="http://schemas.openxmlformats.org/officeDocument/2006/relationships/oleObject" Target="../embeddings/oleObject11.bin"/><Relationship Id="rId9" Type="http://schemas.openxmlformats.org/officeDocument/2006/relationships/image" Target="../media/image11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oleObject" Target="../embeddings/oleObject2.bin"/><Relationship Id="rId18" Type="http://schemas.openxmlformats.org/officeDocument/2006/relationships/image" Target="../media/image6.wm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3.wmf"/><Relationship Id="rId1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9.png"/><Relationship Id="rId15" Type="http://schemas.openxmlformats.org/officeDocument/2006/relationships/oleObject" Target="../embeddings/oleObject3.bin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4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11560" y="620688"/>
            <a:ext cx="80571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cap="all" dirty="0"/>
              <a:t>New ideas for resonant cavities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098058"/>
            <a:ext cx="6234735" cy="148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307470" y="1801892"/>
            <a:ext cx="22387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 smtClean="0"/>
              <a:t>David </a:t>
            </a:r>
            <a:r>
              <a:rPr lang="en-US" sz="2000" i="1" dirty="0" err="1" smtClean="0"/>
              <a:t>Alesini</a:t>
            </a:r>
            <a:endParaRPr lang="en-US" sz="2000" i="1" dirty="0" smtClean="0"/>
          </a:p>
          <a:p>
            <a:pPr algn="ctr"/>
            <a:r>
              <a:rPr lang="en-US" sz="2000" i="1" dirty="0" smtClean="0"/>
              <a:t>(INFN-LNF, Frascati)</a:t>
            </a:r>
            <a:endParaRPr lang="en-US" sz="2000" i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110475" y="4221088"/>
            <a:ext cx="463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the contribution of all QUAX collaboration</a:t>
            </a:r>
            <a:endParaRPr lang="en-US" dirty="0"/>
          </a:p>
        </p:txBody>
      </p:sp>
      <p:grpSp>
        <p:nvGrpSpPr>
          <p:cNvPr id="7" name="Gruppo 6"/>
          <p:cNvGrpSpPr/>
          <p:nvPr/>
        </p:nvGrpSpPr>
        <p:grpSpPr>
          <a:xfrm>
            <a:off x="1000592" y="608494"/>
            <a:ext cx="1584176" cy="720080"/>
            <a:chOff x="1000592" y="608494"/>
            <a:chExt cx="1584176" cy="720080"/>
          </a:xfrm>
        </p:grpSpPr>
        <p:sp>
          <p:nvSpPr>
            <p:cNvPr id="5" name="Arco 4"/>
            <p:cNvSpPr/>
            <p:nvPr/>
          </p:nvSpPr>
          <p:spPr>
            <a:xfrm>
              <a:off x="1000592" y="608494"/>
              <a:ext cx="792088" cy="720080"/>
            </a:xfrm>
            <a:prstGeom prst="arc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o 7"/>
            <p:cNvSpPr/>
            <p:nvPr/>
          </p:nvSpPr>
          <p:spPr>
            <a:xfrm>
              <a:off x="1792680" y="608494"/>
              <a:ext cx="792088" cy="720080"/>
            </a:xfrm>
            <a:prstGeom prst="arc">
              <a:avLst>
                <a:gd name="adj1" fmla="val 11145498"/>
                <a:gd name="adj2" fmla="val 16099912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ttangolo 8"/>
          <p:cNvSpPr/>
          <p:nvPr/>
        </p:nvSpPr>
        <p:spPr>
          <a:xfrm>
            <a:off x="1326051" y="221506"/>
            <a:ext cx="10021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cap="all" dirty="0" smtClean="0"/>
              <a:t>&amp; OLD</a:t>
            </a:r>
            <a:endParaRPr lang="en-US" sz="2400" b="1" cap="all" dirty="0"/>
          </a:p>
        </p:txBody>
      </p:sp>
    </p:spTree>
    <p:extLst>
      <p:ext uri="{BB962C8B-B14F-4D97-AF65-F5344CB8AC3E}">
        <p14:creationId xmlns:p14="http://schemas.microsoft.com/office/powerpoint/2010/main" val="82818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-27384"/>
            <a:ext cx="90364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cap="all" dirty="0" smtClean="0"/>
              <a:t>Cylindrical cavities working on TM</a:t>
            </a:r>
            <a:r>
              <a:rPr lang="en-US" sz="3000" b="1" cap="all" baseline="-25000" dirty="0" smtClean="0"/>
              <a:t>110</a:t>
            </a:r>
            <a:r>
              <a:rPr lang="en-US" sz="3000" b="1" cap="all" dirty="0" smtClean="0"/>
              <a:t> mode: </a:t>
            </a:r>
          </a:p>
          <a:p>
            <a:pPr algn="ctr"/>
            <a:r>
              <a:rPr lang="en-US" sz="3000" b="1" cap="all" dirty="0" smtClean="0"/>
              <a:t>COUPLING</a:t>
            </a:r>
          </a:p>
        </p:txBody>
      </p:sp>
      <p:pic>
        <p:nvPicPr>
          <p:cNvPr id="73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6" t="18506" r="25264" b="9881"/>
          <a:stretch/>
        </p:blipFill>
        <p:spPr bwMode="auto">
          <a:xfrm>
            <a:off x="7403537" y="1132512"/>
            <a:ext cx="1605280" cy="195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4"/>
          <a:stretch/>
        </p:blipFill>
        <p:spPr bwMode="auto">
          <a:xfrm>
            <a:off x="5879792" y="3758701"/>
            <a:ext cx="3245088" cy="2466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CasellaDiTesto 61"/>
          <p:cNvSpPr txBox="1"/>
          <p:nvPr/>
        </p:nvSpPr>
        <p:spPr>
          <a:xfrm>
            <a:off x="5828950" y="1423516"/>
            <a:ext cx="15513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The coupling can be varied </a:t>
            </a:r>
            <a:r>
              <a:rPr lang="en-US" sz="1600" dirty="0"/>
              <a:t>in a wide </a:t>
            </a:r>
            <a:r>
              <a:rPr lang="en-US" sz="1600" dirty="0" smtClean="0"/>
              <a:t>range </a:t>
            </a:r>
            <a:r>
              <a:rPr lang="en-US" sz="1600" b="1" dirty="0" smtClean="0"/>
              <a:t>changing the penetration </a:t>
            </a:r>
            <a:r>
              <a:rPr lang="en-US" sz="1600" dirty="0" smtClean="0"/>
              <a:t>of the antenna into the structure</a:t>
            </a:r>
            <a:endParaRPr lang="en-US" sz="1600" dirty="0"/>
          </a:p>
        </p:txBody>
      </p:sp>
      <p:cxnSp>
        <p:nvCxnSpPr>
          <p:cNvPr id="350" name="Connettore 2 349"/>
          <p:cNvCxnSpPr/>
          <p:nvPr/>
        </p:nvCxnSpPr>
        <p:spPr>
          <a:xfrm>
            <a:off x="8107633" y="1538003"/>
            <a:ext cx="0" cy="52284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Connettore 2 362"/>
          <p:cNvCxnSpPr/>
          <p:nvPr/>
        </p:nvCxnSpPr>
        <p:spPr>
          <a:xfrm flipV="1">
            <a:off x="8107633" y="2258083"/>
            <a:ext cx="0" cy="52284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1" name="CasellaDiTesto 350"/>
          <p:cNvSpPr txBox="1"/>
          <p:nvPr/>
        </p:nvSpPr>
        <p:spPr>
          <a:xfrm>
            <a:off x="7823545" y="2977788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Antenna penetration</a:t>
            </a:r>
            <a:endParaRPr lang="en-US" sz="1400" dirty="0"/>
          </a:p>
        </p:txBody>
      </p:sp>
      <p:sp>
        <p:nvSpPr>
          <p:cNvPr id="367" name="Rettangolo 366"/>
          <p:cNvSpPr/>
          <p:nvPr/>
        </p:nvSpPr>
        <p:spPr>
          <a:xfrm>
            <a:off x="-2" y="869456"/>
            <a:ext cx="28164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265113" algn="l"/>
              </a:tabLst>
            </a:pPr>
            <a:r>
              <a:rPr lang="en-US" sz="1600" dirty="0" smtClean="0">
                <a:sym typeface="Symbol"/>
              </a:rPr>
              <a:t></a:t>
            </a:r>
            <a:r>
              <a:rPr lang="en-US" sz="1600" dirty="0" smtClean="0"/>
              <a:t>We can couple to the mode in </a:t>
            </a:r>
            <a:r>
              <a:rPr lang="en-US" sz="1600" b="1" dirty="0" smtClean="0"/>
              <a:t>several ways</a:t>
            </a:r>
            <a:endParaRPr lang="en-US" sz="1600" b="1" dirty="0"/>
          </a:p>
        </p:txBody>
      </p:sp>
      <p:pic>
        <p:nvPicPr>
          <p:cNvPr id="36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2" t="12864" r="11430" b="12560"/>
          <a:stretch/>
        </p:blipFill>
        <p:spPr bwMode="auto">
          <a:xfrm>
            <a:off x="1857890" y="3829233"/>
            <a:ext cx="1628947" cy="1460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9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8" t="15077" r="14693" b="13397"/>
          <a:stretch/>
        </p:blipFill>
        <p:spPr bwMode="auto">
          <a:xfrm>
            <a:off x="95400" y="3870745"/>
            <a:ext cx="1536482" cy="1399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0" t="4642" r="30956" b="4548"/>
          <a:stretch/>
        </p:blipFill>
        <p:spPr bwMode="auto">
          <a:xfrm>
            <a:off x="17447" y="1839684"/>
            <a:ext cx="1480582" cy="1989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1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3" r="5545" b="18021"/>
          <a:stretch/>
        </p:blipFill>
        <p:spPr bwMode="auto">
          <a:xfrm>
            <a:off x="1558492" y="2206796"/>
            <a:ext cx="2131151" cy="12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2" name="CasellaDiTesto 371"/>
          <p:cNvSpPr txBox="1"/>
          <p:nvPr/>
        </p:nvSpPr>
        <p:spPr>
          <a:xfrm>
            <a:off x="-48616" y="5269876"/>
            <a:ext cx="57737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/>
              <a:t>One of the two probe (or waveguides) is critically coupled while the other one is </a:t>
            </a:r>
            <a:r>
              <a:rPr lang="en-US" sz="1400" dirty="0" err="1" smtClean="0"/>
              <a:t>undercoupled</a:t>
            </a:r>
            <a:r>
              <a:rPr lang="en-US" sz="1400" dirty="0" smtClean="0"/>
              <a:t>  and allow measuring the mode properties in transmission</a:t>
            </a:r>
            <a:endParaRPr lang="en-US" sz="1400" dirty="0"/>
          </a:p>
        </p:txBody>
      </p:sp>
      <p:pic>
        <p:nvPicPr>
          <p:cNvPr id="373" name="Picture 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11679" r="14706" b="6851"/>
          <a:stretch/>
        </p:blipFill>
        <p:spPr bwMode="auto">
          <a:xfrm>
            <a:off x="3845080" y="3717273"/>
            <a:ext cx="1614955" cy="157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4" name="Picture 11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6" t="10035" r="15899" b="8480"/>
          <a:stretch/>
        </p:blipFill>
        <p:spPr bwMode="auto">
          <a:xfrm>
            <a:off x="3845080" y="2052979"/>
            <a:ext cx="1346335" cy="1376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5" name="CasellaDiTesto 374"/>
          <p:cNvSpPr txBox="1"/>
          <p:nvPr/>
        </p:nvSpPr>
        <p:spPr>
          <a:xfrm>
            <a:off x="1761300" y="1947449"/>
            <a:ext cx="17255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Magnetic coupling</a:t>
            </a:r>
            <a:endParaRPr lang="en-US" sz="1600" i="1" dirty="0"/>
          </a:p>
        </p:txBody>
      </p:sp>
      <p:sp>
        <p:nvSpPr>
          <p:cNvPr id="376" name="CasellaDiTesto 375"/>
          <p:cNvSpPr txBox="1"/>
          <p:nvPr/>
        </p:nvSpPr>
        <p:spPr>
          <a:xfrm>
            <a:off x="1631882" y="3513755"/>
            <a:ext cx="15374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Electric coupling</a:t>
            </a:r>
            <a:endParaRPr lang="en-US" sz="1600" i="1" dirty="0"/>
          </a:p>
        </p:txBody>
      </p:sp>
      <p:pic>
        <p:nvPicPr>
          <p:cNvPr id="379" name="Picture 6" descr="Risultati immagini per Te10 rectangular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43" b="10751"/>
          <a:stretch/>
        </p:blipFill>
        <p:spPr bwMode="auto">
          <a:xfrm>
            <a:off x="3002171" y="869456"/>
            <a:ext cx="1765667" cy="10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0" name="Connettore 1 379"/>
          <p:cNvCxnSpPr/>
          <p:nvPr/>
        </p:nvCxnSpPr>
        <p:spPr>
          <a:xfrm>
            <a:off x="5796136" y="936687"/>
            <a:ext cx="0" cy="592131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2" name="Connettore 1 381"/>
          <p:cNvCxnSpPr/>
          <p:nvPr/>
        </p:nvCxnSpPr>
        <p:spPr>
          <a:xfrm>
            <a:off x="5796136" y="925744"/>
            <a:ext cx="334786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1" name="CasellaDiTesto 360"/>
          <p:cNvSpPr txBox="1"/>
          <p:nvPr/>
        </p:nvSpPr>
        <p:spPr>
          <a:xfrm>
            <a:off x="17446" y="6114134"/>
            <a:ext cx="57076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/>
              <a:t>NB not all nearest modes are coupled with the probe or waveguide but </a:t>
            </a:r>
            <a:r>
              <a:rPr lang="en-US" sz="1400" b="1" dirty="0" smtClean="0"/>
              <a:t>hybridization can introduce mode mixing </a:t>
            </a:r>
            <a:r>
              <a:rPr lang="en-US" sz="1400" dirty="0" smtClean="0"/>
              <a:t>if the modes are not sufficiently separated in frequency (?)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7963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3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uppo 37"/>
          <p:cNvGrpSpPr/>
          <p:nvPr/>
        </p:nvGrpSpPr>
        <p:grpSpPr>
          <a:xfrm>
            <a:off x="89090" y="1700808"/>
            <a:ext cx="3366590" cy="2541179"/>
            <a:chOff x="89090" y="2039503"/>
            <a:chExt cx="3057026" cy="2275283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90" y="2039503"/>
              <a:ext cx="3057026" cy="2275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Figura a mano libera 26"/>
            <p:cNvSpPr/>
            <p:nvPr/>
          </p:nvSpPr>
          <p:spPr>
            <a:xfrm>
              <a:off x="762000" y="2946667"/>
              <a:ext cx="2235200" cy="1056373"/>
            </a:xfrm>
            <a:custGeom>
              <a:avLst/>
              <a:gdLst>
                <a:gd name="connsiteX0" fmla="*/ 0 w 2235200"/>
                <a:gd name="connsiteY0" fmla="*/ 9893 h 1056373"/>
                <a:gd name="connsiteX1" fmla="*/ 375920 w 2235200"/>
                <a:gd name="connsiteY1" fmla="*/ 70853 h 1056373"/>
                <a:gd name="connsiteX2" fmla="*/ 1026160 w 2235200"/>
                <a:gd name="connsiteY2" fmla="*/ 538213 h 1056373"/>
                <a:gd name="connsiteX3" fmla="*/ 2235200 w 2235200"/>
                <a:gd name="connsiteY3" fmla="*/ 1056373 h 1056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5200" h="1056373">
                  <a:moveTo>
                    <a:pt x="0" y="9893"/>
                  </a:moveTo>
                  <a:cubicBezTo>
                    <a:pt x="102446" y="-3654"/>
                    <a:pt x="204893" y="-17200"/>
                    <a:pt x="375920" y="70853"/>
                  </a:cubicBezTo>
                  <a:cubicBezTo>
                    <a:pt x="546947" y="158906"/>
                    <a:pt x="716280" y="373960"/>
                    <a:pt x="1026160" y="538213"/>
                  </a:cubicBezTo>
                  <a:cubicBezTo>
                    <a:pt x="1336040" y="702466"/>
                    <a:pt x="1785620" y="879419"/>
                    <a:pt x="2235200" y="1056373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587" y="4571236"/>
            <a:ext cx="3809909" cy="2242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9" name="Gruppo 38"/>
          <p:cNvGrpSpPr/>
          <p:nvPr/>
        </p:nvGrpSpPr>
        <p:grpSpPr>
          <a:xfrm>
            <a:off x="-1" y="4299154"/>
            <a:ext cx="3455681" cy="2558845"/>
            <a:chOff x="-1" y="4416136"/>
            <a:chExt cx="3235209" cy="2441863"/>
          </a:xfrm>
        </p:grpSpPr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4416136"/>
              <a:ext cx="3235209" cy="2441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7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37" t="23006" r="7630" b="7942"/>
            <a:stretch/>
          </p:blipFill>
          <p:spPr bwMode="auto">
            <a:xfrm>
              <a:off x="746232" y="5814405"/>
              <a:ext cx="820975" cy="7169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43" t="22664" r="9646" b="10426"/>
            <a:stretch/>
          </p:blipFill>
          <p:spPr bwMode="auto">
            <a:xfrm>
              <a:off x="1596665" y="4561400"/>
              <a:ext cx="913855" cy="8088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1" name="Connettore 2 10"/>
            <p:cNvCxnSpPr/>
            <p:nvPr/>
          </p:nvCxnSpPr>
          <p:spPr>
            <a:xfrm flipV="1">
              <a:off x="1567208" y="5924371"/>
              <a:ext cx="151049" cy="235984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2 11"/>
            <p:cNvCxnSpPr/>
            <p:nvPr/>
          </p:nvCxnSpPr>
          <p:spPr>
            <a:xfrm flipH="1">
              <a:off x="1117003" y="5148209"/>
              <a:ext cx="479662" cy="138744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ttangolo 12"/>
          <p:cNvSpPr/>
          <p:nvPr/>
        </p:nvSpPr>
        <p:spPr>
          <a:xfrm>
            <a:off x="0" y="39070"/>
            <a:ext cx="903649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cap="all" dirty="0" smtClean="0"/>
              <a:t>Cylindrical cavities working on TM</a:t>
            </a:r>
            <a:r>
              <a:rPr lang="en-US" sz="2600" b="1" cap="all" baseline="-25000" dirty="0" smtClean="0"/>
              <a:t>110</a:t>
            </a:r>
            <a:r>
              <a:rPr lang="en-US" sz="2600" b="1" cap="all" dirty="0" smtClean="0"/>
              <a:t> mode: RESONANT FREQUENCY TUNING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0" y="838202"/>
            <a:ext cx="9036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There are different possibilities to change the resonant frequency of the mode but the </a:t>
            </a:r>
            <a:r>
              <a:rPr lang="en-US" sz="1600" b="1" dirty="0" smtClean="0"/>
              <a:t>uniformity of the field has to be preserved</a:t>
            </a:r>
            <a:endParaRPr lang="en-US" sz="1600" b="1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1057958" y="1340768"/>
            <a:ext cx="1428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Sapphire Rod</a:t>
            </a:r>
            <a:endParaRPr lang="en-US" i="1" dirty="0"/>
          </a:p>
        </p:txBody>
      </p:sp>
      <p:cxnSp>
        <p:nvCxnSpPr>
          <p:cNvPr id="18" name="Connettore 2 17"/>
          <p:cNvCxnSpPr>
            <a:stCxn id="30" idx="1"/>
          </p:cNvCxnSpPr>
          <p:nvPr/>
        </p:nvCxnSpPr>
        <p:spPr>
          <a:xfrm flipH="1">
            <a:off x="2486811" y="3373484"/>
            <a:ext cx="500621" cy="13080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8" r="18979" b="6263"/>
          <a:stretch/>
        </p:blipFill>
        <p:spPr bwMode="auto">
          <a:xfrm>
            <a:off x="4284896" y="3477057"/>
            <a:ext cx="1104935" cy="1094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CasellaDiTesto 28"/>
          <p:cNvSpPr txBox="1"/>
          <p:nvPr/>
        </p:nvSpPr>
        <p:spPr>
          <a:xfrm>
            <a:off x="5364088" y="1380695"/>
            <a:ext cx="3556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Metallic tuner on the outer volume</a:t>
            </a:r>
            <a:endParaRPr lang="en-US" i="1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467" y="1773608"/>
            <a:ext cx="3144047" cy="2525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Figura a mano libera 25"/>
          <p:cNvSpPr/>
          <p:nvPr/>
        </p:nvSpPr>
        <p:spPr>
          <a:xfrm>
            <a:off x="6306750" y="2053280"/>
            <a:ext cx="2235200" cy="1381760"/>
          </a:xfrm>
          <a:custGeom>
            <a:avLst/>
            <a:gdLst>
              <a:gd name="connsiteX0" fmla="*/ 0 w 2235200"/>
              <a:gd name="connsiteY0" fmla="*/ 1381760 h 1381760"/>
              <a:gd name="connsiteX1" fmla="*/ 1127760 w 2235200"/>
              <a:gd name="connsiteY1" fmla="*/ 1076960 h 1381760"/>
              <a:gd name="connsiteX2" fmla="*/ 2235200 w 2235200"/>
              <a:gd name="connsiteY2" fmla="*/ 0 h 138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 h="1381760">
                <a:moveTo>
                  <a:pt x="0" y="1381760"/>
                </a:moveTo>
                <a:cubicBezTo>
                  <a:pt x="377613" y="1344506"/>
                  <a:pt x="755227" y="1307253"/>
                  <a:pt x="1127760" y="1076960"/>
                </a:cubicBezTo>
                <a:cubicBezTo>
                  <a:pt x="1500293" y="846667"/>
                  <a:pt x="1867746" y="423333"/>
                  <a:pt x="2235200" y="0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asellaDiTesto 29"/>
          <p:cNvSpPr txBox="1"/>
          <p:nvPr/>
        </p:nvSpPr>
        <p:spPr>
          <a:xfrm>
            <a:off x="2987432" y="3111874"/>
            <a:ext cx="9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Working mode</a:t>
            </a:r>
            <a:endParaRPr lang="en-US" sz="1400" dirty="0"/>
          </a:p>
        </p:txBody>
      </p:sp>
      <p:cxnSp>
        <p:nvCxnSpPr>
          <p:cNvPr id="36" name="Connettore 2 35"/>
          <p:cNvCxnSpPr/>
          <p:nvPr/>
        </p:nvCxnSpPr>
        <p:spPr>
          <a:xfrm>
            <a:off x="7142490" y="2224768"/>
            <a:ext cx="686197" cy="62816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/>
          <p:cNvSpPr txBox="1"/>
          <p:nvPr/>
        </p:nvSpPr>
        <p:spPr>
          <a:xfrm>
            <a:off x="6474736" y="1872984"/>
            <a:ext cx="9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Working mode</a:t>
            </a:r>
            <a:endParaRPr lang="en-US" sz="1400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7" t="8135" r="22760" b="8767"/>
          <a:stretch/>
        </p:blipFill>
        <p:spPr bwMode="auto">
          <a:xfrm>
            <a:off x="6090683" y="5396641"/>
            <a:ext cx="1152315" cy="989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2" t="5338" r="20967" b="11218"/>
          <a:stretch/>
        </p:blipFill>
        <p:spPr bwMode="auto">
          <a:xfrm>
            <a:off x="7484104" y="5303636"/>
            <a:ext cx="1145052" cy="1002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3" name="Connettore 2 42"/>
          <p:cNvCxnSpPr/>
          <p:nvPr/>
        </p:nvCxnSpPr>
        <p:spPr>
          <a:xfrm flipV="1">
            <a:off x="6810763" y="5168276"/>
            <a:ext cx="0" cy="35710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45"/>
          <p:cNvCxnSpPr/>
          <p:nvPr/>
        </p:nvCxnSpPr>
        <p:spPr>
          <a:xfrm flipV="1">
            <a:off x="8256508" y="5153457"/>
            <a:ext cx="0" cy="35710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" t="5528" r="8892" b="3931"/>
          <a:stretch/>
        </p:blipFill>
        <p:spPr bwMode="auto">
          <a:xfrm>
            <a:off x="3332617" y="1242920"/>
            <a:ext cx="1021135" cy="891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Ovale 39"/>
          <p:cNvSpPr/>
          <p:nvPr/>
        </p:nvSpPr>
        <p:spPr>
          <a:xfrm>
            <a:off x="7972703" y="2053280"/>
            <a:ext cx="463832" cy="69088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e 49"/>
          <p:cNvSpPr/>
          <p:nvPr/>
        </p:nvSpPr>
        <p:spPr>
          <a:xfrm>
            <a:off x="7179316" y="2744160"/>
            <a:ext cx="463832" cy="6908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Connettore 2 56"/>
          <p:cNvCxnSpPr/>
          <p:nvPr/>
        </p:nvCxnSpPr>
        <p:spPr>
          <a:xfrm flipH="1" flipV="1">
            <a:off x="1772386" y="4024146"/>
            <a:ext cx="421154" cy="59727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802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9" grpId="0"/>
      <p:bldP spid="26" grpId="0" animBg="1"/>
      <p:bldP spid="30" grpId="0"/>
      <p:bldP spid="37" grpId="0"/>
      <p:bldP spid="40" grpId="0" animBg="1"/>
      <p:bldP spid="5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90364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cap="all" dirty="0" smtClean="0"/>
              <a:t>Cylindrical cavities: RESONANT FREQUENCY TUNING WORLDWIDE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60" y="1625503"/>
            <a:ext cx="2646600" cy="2213745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24160" y="1064490"/>
            <a:ext cx="29023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ko-KR" sz="1600" dirty="0" err="1" smtClean="0"/>
              <a:t>Ohjoon</a:t>
            </a:r>
            <a:r>
              <a:rPr kumimoji="1" lang="en-US" altLang="ko-KR" sz="1600" dirty="0" smtClean="0"/>
              <a:t> Kwon, et al. KAIST, Korea</a:t>
            </a:r>
            <a:endParaRPr kumimoji="1" lang="ko-KR" altLang="en-US" sz="1600" dirty="0"/>
          </a:p>
        </p:txBody>
      </p:sp>
      <p:sp>
        <p:nvSpPr>
          <p:cNvPr id="5" name="Rettangolo 4"/>
          <p:cNvSpPr/>
          <p:nvPr/>
        </p:nvSpPr>
        <p:spPr>
          <a:xfrm>
            <a:off x="117036" y="4036095"/>
            <a:ext cx="257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ko-KR" b="1" dirty="0" smtClean="0"/>
              <a:t>Tuning range: 2.1-2.5GHz</a:t>
            </a:r>
            <a:endParaRPr lang="en-US" dirty="0"/>
          </a:p>
        </p:txBody>
      </p:sp>
      <p:pic>
        <p:nvPicPr>
          <p:cNvPr id="6" name="그림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40" y="4579867"/>
            <a:ext cx="2449346" cy="2241431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062" y="2674027"/>
            <a:ext cx="2114625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254" y="4711367"/>
            <a:ext cx="2184242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tangolo 6"/>
          <p:cNvSpPr/>
          <p:nvPr/>
        </p:nvSpPr>
        <p:spPr>
          <a:xfrm>
            <a:off x="6864991" y="1916832"/>
            <a:ext cx="21408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Ben Brubaker</a:t>
            </a:r>
          </a:p>
          <a:p>
            <a:r>
              <a:rPr lang="en-US" sz="1600" dirty="0"/>
              <a:t>Yale </a:t>
            </a:r>
            <a:r>
              <a:rPr lang="en-US" sz="1600" dirty="0" smtClean="0"/>
              <a:t>University 5.7 GHz</a:t>
            </a:r>
            <a:endParaRPr lang="en-US" sz="1600" dirty="0"/>
          </a:p>
        </p:txBody>
      </p:sp>
      <p:pic>
        <p:nvPicPr>
          <p:cNvPr id="7173" name="Picture 5" descr="http://depts.washington.edu/admx/ADMX_Pictures/Efield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016" y="3003517"/>
            <a:ext cx="1571045" cy="157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http://depts.washington.edu/admx/ADMX_Pictures/graph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129" y="4937298"/>
            <a:ext cx="2361863" cy="17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http://depts.washington.edu/admx/images/cavityimage1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0" r="16244"/>
          <a:stretch/>
        </p:blipFill>
        <p:spPr bwMode="auto">
          <a:xfrm>
            <a:off x="4999316" y="3295158"/>
            <a:ext cx="1279672" cy="108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179512" y="764704"/>
            <a:ext cx="2405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Dielectric rod: sapphire</a:t>
            </a:r>
            <a:endParaRPr lang="en-US" b="1" i="1" dirty="0"/>
          </a:p>
        </p:txBody>
      </p:sp>
      <p:sp>
        <p:nvSpPr>
          <p:cNvPr id="14" name="Rettangolo 13"/>
          <p:cNvSpPr/>
          <p:nvPr/>
        </p:nvSpPr>
        <p:spPr>
          <a:xfrm>
            <a:off x="3236104" y="1589584"/>
            <a:ext cx="29023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ko-KR" sz="1600" dirty="0" smtClean="0"/>
              <a:t>ADMX experiment</a:t>
            </a:r>
          </a:p>
          <a:p>
            <a:r>
              <a:rPr kumimoji="1" lang="en-US" altLang="ko-KR" sz="1600" dirty="0" smtClean="0"/>
              <a:t>Images taken from: http</a:t>
            </a:r>
            <a:r>
              <a:rPr kumimoji="1" lang="en-US" altLang="ko-KR" sz="1600" dirty="0"/>
              <a:t>://depts.washington.edu/admx/cavity.shtml#</a:t>
            </a:r>
            <a:endParaRPr kumimoji="1" lang="ko-KR" altLang="en-US" sz="1600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5609317" y="888423"/>
            <a:ext cx="1339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Metallic rod</a:t>
            </a:r>
            <a:endParaRPr lang="en-US" b="1" i="1" dirty="0"/>
          </a:p>
        </p:txBody>
      </p:sp>
      <p:sp>
        <p:nvSpPr>
          <p:cNvPr id="9" name="Parentesi graffa aperta 8"/>
          <p:cNvSpPr/>
          <p:nvPr/>
        </p:nvSpPr>
        <p:spPr>
          <a:xfrm rot="5400000">
            <a:off x="5850992" y="-1492129"/>
            <a:ext cx="444335" cy="5926674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54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952518" y="0"/>
            <a:ext cx="5790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MATERIALS FOR CAVITY FABRICATION</a:t>
            </a:r>
            <a:endParaRPr lang="en-US" sz="2800" b="1" dirty="0"/>
          </a:p>
        </p:txBody>
      </p:sp>
      <p:sp>
        <p:nvSpPr>
          <p:cNvPr id="9" name="Rettangolo 8"/>
          <p:cNvSpPr/>
          <p:nvPr/>
        </p:nvSpPr>
        <p:spPr>
          <a:xfrm>
            <a:off x="-18184" y="1530735"/>
            <a:ext cx="30060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The microwave surface resistance of a </a:t>
            </a:r>
            <a:r>
              <a:rPr lang="en-US" sz="1400" b="1" dirty="0" smtClean="0"/>
              <a:t>normal metals </a:t>
            </a:r>
            <a:r>
              <a:rPr lang="en-US" sz="1400" dirty="0" smtClean="0"/>
              <a:t>is expressed by:</a:t>
            </a:r>
          </a:p>
        </p:txBody>
      </p: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1921029"/>
              </p:ext>
            </p:extLst>
          </p:nvPr>
        </p:nvGraphicFramePr>
        <p:xfrm>
          <a:off x="84947" y="2204864"/>
          <a:ext cx="1577788" cy="536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63" name="Equazione" r:id="rId3" imgW="1295280" imgH="444240" progId="Equation.3">
                  <p:embed/>
                </p:oleObj>
              </mc:Choice>
              <mc:Fallback>
                <p:oleObj name="Equazione" r:id="rId3" imgW="129528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47" y="2204864"/>
                        <a:ext cx="1577788" cy="536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ttangolo 10"/>
          <p:cNvSpPr/>
          <p:nvPr/>
        </p:nvSpPr>
        <p:spPr>
          <a:xfrm>
            <a:off x="-18184" y="4697415"/>
            <a:ext cx="15030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/>
              <a:t>At </a:t>
            </a:r>
            <a:r>
              <a:rPr lang="en-US" sz="1200" b="1" dirty="0" smtClean="0"/>
              <a:t>cryogenics  temperatures </a:t>
            </a:r>
            <a:r>
              <a:rPr lang="en-US" sz="1200" dirty="0" smtClean="0"/>
              <a:t>and </a:t>
            </a:r>
            <a:r>
              <a:rPr lang="en-US" sz="1200" dirty="0"/>
              <a:t>high </a:t>
            </a:r>
            <a:r>
              <a:rPr lang="en-US" sz="1200" dirty="0" smtClean="0"/>
              <a:t>frequency, the “</a:t>
            </a:r>
            <a:r>
              <a:rPr lang="en-US" sz="1200" b="1" dirty="0" smtClean="0"/>
              <a:t>anomalous skin depth effect</a:t>
            </a:r>
            <a:r>
              <a:rPr lang="en-US" sz="1200" dirty="0" smtClean="0"/>
              <a:t>” limits the quality factor. </a:t>
            </a:r>
            <a:endParaRPr lang="en-US" sz="1200" b="1" dirty="0"/>
          </a:p>
        </p:txBody>
      </p:sp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4617367"/>
              </p:ext>
            </p:extLst>
          </p:nvPr>
        </p:nvGraphicFramePr>
        <p:xfrm>
          <a:off x="179512" y="2995228"/>
          <a:ext cx="1166891" cy="5557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64" name="Equazione" r:id="rId5" imgW="952200" imgH="457200" progId="Equation.3">
                  <p:embed/>
                </p:oleObj>
              </mc:Choice>
              <mc:Fallback>
                <p:oleObj name="Equazione" r:id="rId5" imgW="9522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2995228"/>
                        <a:ext cx="1166891" cy="5557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ttangolo 16"/>
          <p:cNvSpPr/>
          <p:nvPr/>
        </p:nvSpPr>
        <p:spPr>
          <a:xfrm>
            <a:off x="-66134" y="3751147"/>
            <a:ext cx="18799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For copper: </a:t>
            </a:r>
            <a:r>
              <a:rPr lang="en-US" sz="1400" dirty="0" smtClean="0">
                <a:sym typeface="Symbol"/>
              </a:rPr>
              <a:t>=5.8x10</a:t>
            </a:r>
            <a:r>
              <a:rPr lang="en-US" sz="1400" baseline="30000" dirty="0">
                <a:sym typeface="Symbol"/>
              </a:rPr>
              <a:t>7</a:t>
            </a:r>
            <a:r>
              <a:rPr lang="en-US" sz="1400" baseline="30000" dirty="0" smtClean="0">
                <a:sym typeface="Symbol"/>
              </a:rPr>
              <a:t> </a:t>
            </a:r>
            <a:r>
              <a:rPr lang="en-US" sz="1400" dirty="0" smtClean="0">
                <a:sym typeface="Symbol"/>
              </a:rPr>
              <a:t>S/</a:t>
            </a:r>
            <a:r>
              <a:rPr lang="en-US" sz="1400" dirty="0" err="1" smtClean="0">
                <a:sym typeface="Symbol"/>
              </a:rPr>
              <a:t>mR</a:t>
            </a:r>
            <a:r>
              <a:rPr lang="en-US" sz="1400" baseline="-25000" dirty="0" err="1" smtClean="0">
                <a:sym typeface="Symbol"/>
              </a:rPr>
              <a:t>s</a:t>
            </a:r>
            <a:r>
              <a:rPr lang="en-US" sz="1400" dirty="0" smtClean="0">
                <a:sym typeface="Symbol"/>
              </a:rPr>
              <a:t>(@1 GHz)3m, &lt;1 m </a:t>
            </a:r>
            <a:endParaRPr lang="en-US" sz="1400" dirty="0" smtClean="0"/>
          </a:p>
        </p:txBody>
      </p:sp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4487730"/>
              </p:ext>
            </p:extLst>
          </p:nvPr>
        </p:nvGraphicFramePr>
        <p:xfrm>
          <a:off x="39811" y="62084"/>
          <a:ext cx="1779343" cy="878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65" name="Equazione" r:id="rId7" imgW="1460160" imgH="723600" progId="Equation.3">
                  <p:embed/>
                </p:oleObj>
              </mc:Choice>
              <mc:Fallback>
                <p:oleObj name="Equazione" r:id="rId7" imgW="1460160" imgH="723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11" y="62084"/>
                        <a:ext cx="1779343" cy="8780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" name="Immagine 3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" t="1697" r="6138"/>
          <a:stretch/>
        </p:blipFill>
        <p:spPr>
          <a:xfrm>
            <a:off x="1691680" y="2053955"/>
            <a:ext cx="3156150" cy="2321636"/>
          </a:xfrm>
          <a:prstGeom prst="rect">
            <a:avLst/>
          </a:prstGeom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583" y="4613465"/>
            <a:ext cx="3223972" cy="1958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CasellaDiTesto 13"/>
          <p:cNvSpPr txBox="1"/>
          <p:nvPr/>
        </p:nvSpPr>
        <p:spPr>
          <a:xfrm>
            <a:off x="296454" y="983891"/>
            <a:ext cx="3575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cap="all" dirty="0" smtClean="0"/>
              <a:t>Normal conducting materials</a:t>
            </a:r>
            <a:endParaRPr lang="en-US" b="1" i="1" cap="all" dirty="0"/>
          </a:p>
        </p:txBody>
      </p:sp>
      <p:sp>
        <p:nvSpPr>
          <p:cNvPr id="39" name="CasellaDiTesto 38"/>
          <p:cNvSpPr txBox="1"/>
          <p:nvPr/>
        </p:nvSpPr>
        <p:spPr>
          <a:xfrm>
            <a:off x="5580112" y="980728"/>
            <a:ext cx="3314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cap="all" dirty="0" smtClean="0"/>
              <a:t>SUPER conducting materials</a:t>
            </a:r>
            <a:endParaRPr lang="en-US" b="1" i="1" cap="all" dirty="0"/>
          </a:p>
        </p:txBody>
      </p:sp>
      <p:graphicFrame>
        <p:nvGraphicFramePr>
          <p:cNvPr id="40" name="Oggetto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6375382"/>
              </p:ext>
            </p:extLst>
          </p:nvPr>
        </p:nvGraphicFramePr>
        <p:xfrm>
          <a:off x="6958295" y="1315868"/>
          <a:ext cx="2079511" cy="648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66" name="Equazione" r:id="rId11" imgW="1371600" imgH="431640" progId="Equation.3">
                  <p:embed/>
                </p:oleObj>
              </mc:Choice>
              <mc:Fallback>
                <p:oleObj name="Equazione" r:id="rId11" imgW="13716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8295" y="1315868"/>
                        <a:ext cx="2079511" cy="6480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Picture 6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" t="1594"/>
          <a:stretch/>
        </p:blipFill>
        <p:spPr bwMode="auto">
          <a:xfrm>
            <a:off x="4998603" y="2484427"/>
            <a:ext cx="4089915" cy="233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843" y="1923754"/>
            <a:ext cx="3314882" cy="68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CasellaDiTesto 14"/>
          <p:cNvSpPr txBox="1"/>
          <p:nvPr/>
        </p:nvSpPr>
        <p:spPr>
          <a:xfrm>
            <a:off x="2162971" y="6525344"/>
            <a:ext cx="1866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Courtesy J. </a:t>
            </a:r>
            <a:r>
              <a:rPr lang="en-US" sz="1400" dirty="0" err="1" smtClean="0"/>
              <a:t>Rosenzweig</a:t>
            </a:r>
            <a:endParaRPr lang="en-US" sz="1400" dirty="0"/>
          </a:p>
        </p:txBody>
      </p:sp>
      <p:sp>
        <p:nvSpPr>
          <p:cNvPr id="16" name="Rettangolo 15"/>
          <p:cNvSpPr/>
          <p:nvPr/>
        </p:nvSpPr>
        <p:spPr>
          <a:xfrm>
            <a:off x="7631196" y="4697415"/>
            <a:ext cx="14573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Courtesy H</a:t>
            </a:r>
            <a:r>
              <a:rPr lang="en-US" sz="1400" dirty="0"/>
              <a:t>. </a:t>
            </a:r>
            <a:r>
              <a:rPr lang="en-US" sz="1400" dirty="0" err="1"/>
              <a:t>Safa</a:t>
            </a:r>
            <a:r>
              <a:rPr lang="en-US" sz="1400" dirty="0"/>
              <a:t>, </a:t>
            </a:r>
          </a:p>
        </p:txBody>
      </p:sp>
      <p:cxnSp>
        <p:nvCxnSpPr>
          <p:cNvPr id="43" name="Connettore 1 42"/>
          <p:cNvCxnSpPr/>
          <p:nvPr/>
        </p:nvCxnSpPr>
        <p:spPr>
          <a:xfrm>
            <a:off x="4932040" y="980728"/>
            <a:ext cx="0" cy="587727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/>
          <p:cNvSpPr txBox="1"/>
          <p:nvPr/>
        </p:nvSpPr>
        <p:spPr>
          <a:xfrm>
            <a:off x="5002618" y="1378294"/>
            <a:ext cx="183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/>
              <a:t>Model valid for T&lt;</a:t>
            </a:r>
            <a:r>
              <a:rPr lang="en-US" sz="1400" dirty="0" err="1" smtClean="0"/>
              <a:t>T</a:t>
            </a:r>
            <a:r>
              <a:rPr lang="en-US" sz="1400" baseline="-25000" dirty="0" err="1" smtClean="0"/>
              <a:t>c</a:t>
            </a:r>
            <a:r>
              <a:rPr lang="en-US" sz="1400" dirty="0" smtClean="0"/>
              <a:t>/2 and below few GHz</a:t>
            </a:r>
            <a:endParaRPr lang="en-US" sz="1400" dirty="0"/>
          </a:p>
        </p:txBody>
      </p:sp>
      <p:cxnSp>
        <p:nvCxnSpPr>
          <p:cNvPr id="47" name="Connettore 1 46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reccia in giù 45"/>
          <p:cNvSpPr/>
          <p:nvPr/>
        </p:nvSpPr>
        <p:spPr>
          <a:xfrm>
            <a:off x="6784672" y="4816342"/>
            <a:ext cx="543208" cy="3401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asellaDiTesto 51"/>
          <p:cNvSpPr txBox="1"/>
          <p:nvPr/>
        </p:nvSpPr>
        <p:spPr>
          <a:xfrm>
            <a:off x="5148064" y="5212938"/>
            <a:ext cx="3816424" cy="16004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/>
              <a:t>Model not valid if the SC </a:t>
            </a:r>
            <a:r>
              <a:rPr lang="en-US" sz="1400" b="1" dirty="0" smtClean="0"/>
              <a:t>is </a:t>
            </a:r>
            <a:r>
              <a:rPr lang="en-US" sz="1400" b="1" dirty="0"/>
              <a:t>inserted into high magnetic field</a:t>
            </a:r>
            <a:r>
              <a:rPr lang="en-US" sz="1400" dirty="0"/>
              <a:t>!</a:t>
            </a:r>
          </a:p>
          <a:p>
            <a:pPr algn="just"/>
            <a:r>
              <a:rPr lang="en-US" sz="1400" dirty="0" smtClean="0"/>
              <a:t>Which is the correct model of the surface resistance for SC exposed to H field and RF field at 15-30 GHz? (R. </a:t>
            </a:r>
            <a:r>
              <a:rPr lang="en-US" sz="1400" dirty="0" err="1" smtClean="0"/>
              <a:t>Vaglio</a:t>
            </a:r>
            <a:r>
              <a:rPr lang="en-US" sz="1400" dirty="0" smtClean="0"/>
              <a:t>/S. </a:t>
            </a:r>
            <a:r>
              <a:rPr lang="en-US" sz="1400" dirty="0" err="1" smtClean="0"/>
              <a:t>Calatroni</a:t>
            </a:r>
            <a:r>
              <a:rPr lang="en-US" sz="1400" dirty="0" smtClean="0"/>
              <a:t> model to be implemented and properties of material such as </a:t>
            </a:r>
            <a:r>
              <a:rPr lang="en-US" sz="1400" dirty="0" err="1" smtClean="0"/>
              <a:t>Nb</a:t>
            </a:r>
            <a:r>
              <a:rPr lang="en-US" sz="1400" dirty="0" smtClean="0"/>
              <a:t> Ti or Nb3Sn to be measured)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2558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Ovale 72"/>
          <p:cNvSpPr/>
          <p:nvPr/>
        </p:nvSpPr>
        <p:spPr>
          <a:xfrm>
            <a:off x="5744850" y="5905669"/>
            <a:ext cx="1513840" cy="547137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ttangolo 3"/>
          <p:cNvSpPr/>
          <p:nvPr/>
        </p:nvSpPr>
        <p:spPr>
          <a:xfrm>
            <a:off x="0" y="0"/>
            <a:ext cx="911218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cap="all" dirty="0" smtClean="0"/>
              <a:t>CHOICE OF MATERIAL FOR cavities working IN HIGH MAGNETIC FIELD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466190" y="799418"/>
            <a:ext cx="1257075" cy="369332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NC: Copper</a:t>
            </a:r>
            <a:endParaRPr lang="en-US" b="1" i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2217032" y="1464630"/>
            <a:ext cx="2301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>
                <a:sym typeface="Symbol"/>
              </a:rPr>
              <a:t></a:t>
            </a:r>
            <a:r>
              <a:rPr lang="en-US" sz="1400" b="1" dirty="0" smtClean="0"/>
              <a:t>Low quality factor </a:t>
            </a:r>
            <a:r>
              <a:rPr lang="en-US" sz="1400" dirty="0" smtClean="0"/>
              <a:t>even at cryogenic temperatures (6-8x10</a:t>
            </a:r>
            <a:r>
              <a:rPr lang="en-US" sz="1400" baseline="30000" dirty="0" smtClean="0"/>
              <a:t>4</a:t>
            </a:r>
            <a:r>
              <a:rPr lang="en-US" sz="1400" dirty="0" smtClean="0"/>
              <a:t> because of the anomalous skin depth effect)</a:t>
            </a:r>
            <a:endParaRPr lang="en-US" sz="14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575678" y="1117582"/>
            <a:ext cx="684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PROS</a:t>
            </a:r>
            <a:endParaRPr lang="en-US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2903935" y="1117582"/>
            <a:ext cx="713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</a:t>
            </a:r>
            <a:endParaRPr lang="en-US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23679" y="1510797"/>
            <a:ext cx="20710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sym typeface="Symbol"/>
              </a:rPr>
              <a:t></a:t>
            </a:r>
            <a:r>
              <a:rPr lang="en-US" sz="1400" b="1" dirty="0"/>
              <a:t>arbitrary H fields </a:t>
            </a:r>
            <a:r>
              <a:rPr lang="en-US" sz="1400" dirty="0"/>
              <a:t>can be applied </a:t>
            </a:r>
            <a:endParaRPr lang="en-US" sz="1400" dirty="0" smtClean="0"/>
          </a:p>
          <a:p>
            <a:pPr algn="just"/>
            <a:endParaRPr lang="en-US" sz="1400" dirty="0"/>
          </a:p>
          <a:p>
            <a:pPr algn="just"/>
            <a:r>
              <a:rPr lang="en-US" sz="1400" dirty="0" smtClean="0">
                <a:sym typeface="Symbol"/>
              </a:rPr>
              <a:t></a:t>
            </a:r>
            <a:r>
              <a:rPr lang="en-US" sz="1400" b="1" dirty="0" smtClean="0"/>
              <a:t>H field (DC) can penetrate inside </a:t>
            </a:r>
            <a:r>
              <a:rPr lang="en-US" sz="1400" dirty="0" smtClean="0"/>
              <a:t>the cavity volume</a:t>
            </a:r>
          </a:p>
          <a:p>
            <a:pPr algn="just"/>
            <a:endParaRPr lang="en-US" sz="1400" dirty="0" smtClean="0"/>
          </a:p>
          <a:p>
            <a:pPr algn="just"/>
            <a:r>
              <a:rPr lang="en-US" sz="1400" dirty="0" smtClean="0">
                <a:sym typeface="Symbol"/>
              </a:rPr>
              <a:t></a:t>
            </a:r>
            <a:r>
              <a:rPr lang="en-US" sz="1400" b="1" dirty="0" smtClean="0"/>
              <a:t>Low cost, simple fabrication </a:t>
            </a:r>
            <a:r>
              <a:rPr lang="en-US" sz="1400" dirty="0" smtClean="0"/>
              <a:t>(brazing, welding,…)</a:t>
            </a:r>
            <a:endParaRPr lang="en-US" sz="14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278988" y="799418"/>
            <a:ext cx="1026243" cy="369332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SC: </a:t>
            </a:r>
            <a:r>
              <a:rPr lang="en-US" b="1" i="1" dirty="0" err="1" smtClean="0"/>
              <a:t>Nb</a:t>
            </a:r>
            <a:r>
              <a:rPr lang="en-US" b="1" i="1" dirty="0" smtClean="0"/>
              <a:t> Ti</a:t>
            </a:r>
            <a:endParaRPr lang="en-US" b="1" i="1" dirty="0"/>
          </a:p>
        </p:txBody>
      </p:sp>
      <p:pic>
        <p:nvPicPr>
          <p:cNvPr id="11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2" r="7225" b="50000"/>
          <a:stretch/>
        </p:blipFill>
        <p:spPr>
          <a:xfrm>
            <a:off x="2217032" y="2385343"/>
            <a:ext cx="2235141" cy="1817464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4754880" y="1481750"/>
            <a:ext cx="1605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>
                <a:sym typeface="Symbol"/>
              </a:rPr>
              <a:t></a:t>
            </a:r>
            <a:r>
              <a:rPr lang="en-US" sz="1400" b="1" dirty="0" smtClean="0"/>
              <a:t>High quality factor </a:t>
            </a:r>
            <a:r>
              <a:rPr lang="en-US" sz="1400" b="1" dirty="0" smtClean="0">
                <a:sym typeface="Symbol"/>
              </a:rPr>
              <a:t></a:t>
            </a:r>
            <a:r>
              <a:rPr lang="en-US" sz="1400" b="1" dirty="0" smtClean="0"/>
              <a:t>10</a:t>
            </a:r>
            <a:r>
              <a:rPr lang="en-US" sz="1400" b="1" baseline="30000" dirty="0" smtClean="0"/>
              <a:t>6 </a:t>
            </a:r>
            <a:r>
              <a:rPr lang="en-US" sz="1400" dirty="0" smtClean="0"/>
              <a:t>(to be measured at 15 GHz)</a:t>
            </a:r>
            <a:endParaRPr lang="en-US" sz="14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5333579" y="1108667"/>
            <a:ext cx="684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PROS</a:t>
            </a:r>
            <a:endParaRPr lang="en-US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7305231" y="1108667"/>
            <a:ext cx="713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</a:t>
            </a:r>
            <a:endParaRPr lang="en-US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6360160" y="1417738"/>
            <a:ext cx="275202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>
                <a:sym typeface="Symbol"/>
              </a:rPr>
              <a:t></a:t>
            </a:r>
            <a:r>
              <a:rPr lang="en-US" sz="1400" b="1" dirty="0" smtClean="0"/>
              <a:t>H fields below H</a:t>
            </a:r>
            <a:r>
              <a:rPr lang="en-US" sz="1400" b="1" baseline="-25000" dirty="0" smtClean="0"/>
              <a:t>c2</a:t>
            </a:r>
            <a:r>
              <a:rPr lang="en-US" sz="1400" b="1" dirty="0" smtClean="0"/>
              <a:t> </a:t>
            </a:r>
            <a:r>
              <a:rPr lang="en-US" sz="1400" dirty="0" smtClean="0"/>
              <a:t>can be applied. </a:t>
            </a:r>
            <a:r>
              <a:rPr lang="en-US" sz="1400" b="1" dirty="0" smtClean="0"/>
              <a:t>Q-factor deterioration </a:t>
            </a:r>
            <a:r>
              <a:rPr lang="en-US" sz="1400" dirty="0" smtClean="0"/>
              <a:t>when H field are applied (between H</a:t>
            </a:r>
            <a:r>
              <a:rPr lang="en-US" sz="1400" baseline="-25000" dirty="0" smtClean="0"/>
              <a:t>c1</a:t>
            </a:r>
            <a:r>
              <a:rPr lang="en-US" sz="1400" dirty="0" smtClean="0"/>
              <a:t> and H</a:t>
            </a:r>
            <a:r>
              <a:rPr lang="en-US" sz="1400" baseline="-25000" dirty="0" smtClean="0"/>
              <a:t>c2</a:t>
            </a:r>
            <a:r>
              <a:rPr lang="en-US" sz="1400" dirty="0" smtClean="0"/>
              <a:t>) (</a:t>
            </a:r>
            <a:r>
              <a:rPr lang="en-US" sz="1400" b="1" dirty="0" smtClean="0"/>
              <a:t>no model for </a:t>
            </a:r>
            <a:r>
              <a:rPr lang="en-US" sz="1400" b="1" dirty="0" err="1" smtClean="0"/>
              <a:t>R</a:t>
            </a:r>
            <a:r>
              <a:rPr lang="en-US" sz="1400" b="1" baseline="-25000" dirty="0" err="1" smtClean="0"/>
              <a:t>s</a:t>
            </a:r>
            <a:r>
              <a:rPr lang="en-US" sz="1400" dirty="0" smtClean="0"/>
              <a:t>, measurements to be done, preliminary results on </a:t>
            </a:r>
            <a:r>
              <a:rPr lang="en-US" sz="1400" dirty="0" err="1" smtClean="0"/>
              <a:t>Nb</a:t>
            </a:r>
            <a:r>
              <a:rPr lang="en-US" sz="1400" dirty="0" smtClean="0"/>
              <a:t>). </a:t>
            </a:r>
            <a:endParaRPr lang="en-US" sz="1400" dirty="0"/>
          </a:p>
          <a:p>
            <a:pPr algn="just"/>
            <a:endParaRPr lang="en-US" sz="1400" dirty="0">
              <a:sym typeface="Symbol"/>
            </a:endParaRPr>
          </a:p>
          <a:p>
            <a:pPr algn="just"/>
            <a:r>
              <a:rPr lang="en-US" sz="1400" dirty="0" smtClean="0">
                <a:sym typeface="Symbol"/>
              </a:rPr>
              <a:t></a:t>
            </a:r>
            <a:r>
              <a:rPr lang="en-US" sz="1400" b="1" dirty="0" smtClean="0">
                <a:sym typeface="Symbol"/>
              </a:rPr>
              <a:t>external </a:t>
            </a:r>
            <a:r>
              <a:rPr lang="en-US" sz="1400" b="1" dirty="0" smtClean="0"/>
              <a:t>H field  can, in principle, penetrate</a:t>
            </a:r>
            <a:r>
              <a:rPr lang="en-US" sz="1400" dirty="0" smtClean="0"/>
              <a:t> inside the cavity volume but </a:t>
            </a:r>
            <a:r>
              <a:rPr lang="en-US" sz="1400" b="1" dirty="0" smtClean="0"/>
              <a:t>measurements of the field penetration and uniformity have to be done </a:t>
            </a:r>
            <a:r>
              <a:rPr lang="en-US" sz="1400" dirty="0" smtClean="0"/>
              <a:t>(different regimes ZFC and FC can be explored).</a:t>
            </a:r>
          </a:p>
        </p:txBody>
      </p:sp>
      <p:cxnSp>
        <p:nvCxnSpPr>
          <p:cNvPr id="16" name="Connettore 1 15"/>
          <p:cNvCxnSpPr/>
          <p:nvPr/>
        </p:nvCxnSpPr>
        <p:spPr>
          <a:xfrm>
            <a:off x="4632960" y="984084"/>
            <a:ext cx="0" cy="294391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4303152" y="3927999"/>
            <a:ext cx="1494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POSSIBLE SOLUTIONS</a:t>
            </a:r>
            <a:endParaRPr lang="en-US" dirty="0"/>
          </a:p>
        </p:txBody>
      </p:sp>
      <p:grpSp>
        <p:nvGrpSpPr>
          <p:cNvPr id="44" name="Gruppo 43"/>
          <p:cNvGrpSpPr/>
          <p:nvPr/>
        </p:nvGrpSpPr>
        <p:grpSpPr>
          <a:xfrm>
            <a:off x="419951" y="4858353"/>
            <a:ext cx="1494616" cy="1579281"/>
            <a:chOff x="337240" y="4429212"/>
            <a:chExt cx="1997472" cy="1808100"/>
          </a:xfrm>
        </p:grpSpPr>
        <p:sp>
          <p:nvSpPr>
            <p:cNvPr id="25" name="Arco 24"/>
            <p:cNvSpPr/>
            <p:nvPr/>
          </p:nvSpPr>
          <p:spPr>
            <a:xfrm>
              <a:off x="337240" y="4429212"/>
              <a:ext cx="1997472" cy="576064"/>
            </a:xfrm>
            <a:prstGeom prst="arc">
              <a:avLst>
                <a:gd name="adj1" fmla="val 6554979"/>
                <a:gd name="adj2" fmla="val 3889336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co 25"/>
            <p:cNvSpPr/>
            <p:nvPr/>
          </p:nvSpPr>
          <p:spPr>
            <a:xfrm>
              <a:off x="460769" y="4505412"/>
              <a:ext cx="1751678" cy="423664"/>
            </a:xfrm>
            <a:prstGeom prst="arc">
              <a:avLst>
                <a:gd name="adj1" fmla="val 6551173"/>
                <a:gd name="adj2" fmla="val 3856451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Connettore 1 28"/>
            <p:cNvCxnSpPr>
              <a:stCxn id="25" idx="2"/>
              <a:endCxn id="26" idx="2"/>
            </p:cNvCxnSpPr>
            <p:nvPr/>
          </p:nvCxnSpPr>
          <p:spPr>
            <a:xfrm flipH="1" flipV="1">
              <a:off x="1437987" y="4927652"/>
              <a:ext cx="32162" cy="750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1 29"/>
            <p:cNvCxnSpPr>
              <a:stCxn id="25" idx="0"/>
              <a:endCxn id="26" idx="0"/>
            </p:cNvCxnSpPr>
            <p:nvPr/>
          </p:nvCxnSpPr>
          <p:spPr>
            <a:xfrm flipV="1">
              <a:off x="1235899" y="4928330"/>
              <a:ext cx="27258" cy="754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Arco 32"/>
            <p:cNvSpPr/>
            <p:nvPr/>
          </p:nvSpPr>
          <p:spPr>
            <a:xfrm>
              <a:off x="337240" y="5661248"/>
              <a:ext cx="1997472" cy="576064"/>
            </a:xfrm>
            <a:prstGeom prst="arc">
              <a:avLst>
                <a:gd name="adj1" fmla="val 6554979"/>
                <a:gd name="adj2" fmla="val 3889336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o 33"/>
            <p:cNvSpPr/>
            <p:nvPr/>
          </p:nvSpPr>
          <p:spPr>
            <a:xfrm>
              <a:off x="460769" y="5737448"/>
              <a:ext cx="1751678" cy="423664"/>
            </a:xfrm>
            <a:prstGeom prst="arc">
              <a:avLst>
                <a:gd name="adj1" fmla="val 6551173"/>
                <a:gd name="adj2" fmla="val 3856451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Connettore 1 34"/>
            <p:cNvCxnSpPr>
              <a:stCxn id="33" idx="2"/>
              <a:endCxn id="34" idx="2"/>
            </p:cNvCxnSpPr>
            <p:nvPr/>
          </p:nvCxnSpPr>
          <p:spPr>
            <a:xfrm flipH="1" flipV="1">
              <a:off x="1437987" y="6159688"/>
              <a:ext cx="32162" cy="750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35"/>
            <p:cNvCxnSpPr>
              <a:stCxn id="33" idx="0"/>
              <a:endCxn id="34" idx="0"/>
            </p:cNvCxnSpPr>
            <p:nvPr/>
          </p:nvCxnSpPr>
          <p:spPr>
            <a:xfrm flipV="1">
              <a:off x="1235899" y="6160366"/>
              <a:ext cx="27258" cy="754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37"/>
            <p:cNvCxnSpPr>
              <a:stCxn id="25" idx="0"/>
              <a:endCxn id="33" idx="0"/>
            </p:cNvCxnSpPr>
            <p:nvPr/>
          </p:nvCxnSpPr>
          <p:spPr>
            <a:xfrm>
              <a:off x="1235899" y="5003826"/>
              <a:ext cx="0" cy="12320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38"/>
            <p:cNvCxnSpPr/>
            <p:nvPr/>
          </p:nvCxnSpPr>
          <p:spPr>
            <a:xfrm>
              <a:off x="1466957" y="5003826"/>
              <a:ext cx="0" cy="12320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39"/>
            <p:cNvCxnSpPr/>
            <p:nvPr/>
          </p:nvCxnSpPr>
          <p:spPr>
            <a:xfrm>
              <a:off x="1263264" y="4927652"/>
              <a:ext cx="0" cy="12320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40"/>
            <p:cNvCxnSpPr/>
            <p:nvPr/>
          </p:nvCxnSpPr>
          <p:spPr>
            <a:xfrm>
              <a:off x="1437987" y="4929076"/>
              <a:ext cx="0" cy="12320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1 41"/>
            <p:cNvCxnSpPr/>
            <p:nvPr/>
          </p:nvCxnSpPr>
          <p:spPr>
            <a:xfrm>
              <a:off x="2334712" y="4725144"/>
              <a:ext cx="0" cy="12320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1 42"/>
            <p:cNvCxnSpPr/>
            <p:nvPr/>
          </p:nvCxnSpPr>
          <p:spPr>
            <a:xfrm>
              <a:off x="337240" y="4725144"/>
              <a:ext cx="0" cy="12320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Freccia a destra 44"/>
          <p:cNvSpPr/>
          <p:nvPr/>
        </p:nvSpPr>
        <p:spPr>
          <a:xfrm rot="16200000">
            <a:off x="1058531" y="6505539"/>
            <a:ext cx="276773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asellaDiTesto 45"/>
          <p:cNvSpPr txBox="1"/>
          <p:nvPr/>
        </p:nvSpPr>
        <p:spPr>
          <a:xfrm>
            <a:off x="2082637" y="5033839"/>
            <a:ext cx="24030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/>
              <a:t>Cut on the </a:t>
            </a:r>
            <a:r>
              <a:rPr lang="en-US" sz="1400" b="1" dirty="0" smtClean="0"/>
              <a:t>cavity wall to interrupt surface DC currents </a:t>
            </a:r>
            <a:r>
              <a:rPr lang="en-US" sz="1400" dirty="0" smtClean="0"/>
              <a:t>that obstacle the penetration of the H field into the cavity (measurements to be done)</a:t>
            </a:r>
            <a:endParaRPr lang="en-US" sz="1400" dirty="0"/>
          </a:p>
        </p:txBody>
      </p:sp>
      <p:cxnSp>
        <p:nvCxnSpPr>
          <p:cNvPr id="48" name="Connettore 2 47"/>
          <p:cNvCxnSpPr/>
          <p:nvPr/>
        </p:nvCxnSpPr>
        <p:spPr>
          <a:xfrm flipH="1">
            <a:off x="1914568" y="4449044"/>
            <a:ext cx="2537605" cy="469679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uppo 51"/>
          <p:cNvGrpSpPr/>
          <p:nvPr/>
        </p:nvGrpSpPr>
        <p:grpSpPr>
          <a:xfrm>
            <a:off x="5744371" y="4720906"/>
            <a:ext cx="1513840" cy="1731900"/>
            <a:chOff x="337240" y="4429212"/>
            <a:chExt cx="1997472" cy="1808100"/>
          </a:xfrm>
        </p:grpSpPr>
        <p:sp>
          <p:nvSpPr>
            <p:cNvPr id="53" name="Arco 52"/>
            <p:cNvSpPr/>
            <p:nvPr/>
          </p:nvSpPr>
          <p:spPr>
            <a:xfrm>
              <a:off x="337240" y="4429212"/>
              <a:ext cx="1997472" cy="576064"/>
            </a:xfrm>
            <a:prstGeom prst="arc">
              <a:avLst>
                <a:gd name="adj1" fmla="val 6554979"/>
                <a:gd name="adj2" fmla="val 3889336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Arco 53"/>
            <p:cNvSpPr/>
            <p:nvPr/>
          </p:nvSpPr>
          <p:spPr>
            <a:xfrm>
              <a:off x="460769" y="4505412"/>
              <a:ext cx="1751678" cy="423664"/>
            </a:xfrm>
            <a:prstGeom prst="arc">
              <a:avLst>
                <a:gd name="adj1" fmla="val 6551173"/>
                <a:gd name="adj2" fmla="val 3856451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Connettore 1 54"/>
            <p:cNvCxnSpPr>
              <a:stCxn id="53" idx="2"/>
              <a:endCxn id="54" idx="2"/>
            </p:cNvCxnSpPr>
            <p:nvPr/>
          </p:nvCxnSpPr>
          <p:spPr>
            <a:xfrm flipH="1" flipV="1">
              <a:off x="1437987" y="4927652"/>
              <a:ext cx="32162" cy="750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1 55"/>
            <p:cNvCxnSpPr>
              <a:stCxn id="53" idx="0"/>
              <a:endCxn id="54" idx="0"/>
            </p:cNvCxnSpPr>
            <p:nvPr/>
          </p:nvCxnSpPr>
          <p:spPr>
            <a:xfrm flipV="1">
              <a:off x="1235899" y="4928330"/>
              <a:ext cx="27258" cy="754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Arco 56"/>
            <p:cNvSpPr/>
            <p:nvPr/>
          </p:nvSpPr>
          <p:spPr>
            <a:xfrm>
              <a:off x="337240" y="5661248"/>
              <a:ext cx="1997472" cy="576064"/>
            </a:xfrm>
            <a:prstGeom prst="arc">
              <a:avLst>
                <a:gd name="adj1" fmla="val 6554979"/>
                <a:gd name="adj2" fmla="val 3889336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Arco 57"/>
            <p:cNvSpPr/>
            <p:nvPr/>
          </p:nvSpPr>
          <p:spPr>
            <a:xfrm>
              <a:off x="460769" y="5737448"/>
              <a:ext cx="1751678" cy="423664"/>
            </a:xfrm>
            <a:prstGeom prst="arc">
              <a:avLst>
                <a:gd name="adj1" fmla="val 6551173"/>
                <a:gd name="adj2" fmla="val 3856451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Connettore 1 58"/>
            <p:cNvCxnSpPr>
              <a:stCxn id="57" idx="2"/>
              <a:endCxn id="58" idx="2"/>
            </p:cNvCxnSpPr>
            <p:nvPr/>
          </p:nvCxnSpPr>
          <p:spPr>
            <a:xfrm flipH="1" flipV="1">
              <a:off x="1437987" y="6159688"/>
              <a:ext cx="32162" cy="750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1 59"/>
            <p:cNvCxnSpPr>
              <a:stCxn id="57" idx="0"/>
              <a:endCxn id="58" idx="0"/>
            </p:cNvCxnSpPr>
            <p:nvPr/>
          </p:nvCxnSpPr>
          <p:spPr>
            <a:xfrm flipV="1">
              <a:off x="1235899" y="6160366"/>
              <a:ext cx="27258" cy="754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ttore 1 60"/>
            <p:cNvCxnSpPr>
              <a:stCxn id="53" idx="0"/>
              <a:endCxn id="57" idx="0"/>
            </p:cNvCxnSpPr>
            <p:nvPr/>
          </p:nvCxnSpPr>
          <p:spPr>
            <a:xfrm>
              <a:off x="1235899" y="5003826"/>
              <a:ext cx="0" cy="12320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1 61"/>
            <p:cNvCxnSpPr/>
            <p:nvPr/>
          </p:nvCxnSpPr>
          <p:spPr>
            <a:xfrm>
              <a:off x="1466957" y="5003826"/>
              <a:ext cx="0" cy="12320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ttore 1 62"/>
            <p:cNvCxnSpPr/>
            <p:nvPr/>
          </p:nvCxnSpPr>
          <p:spPr>
            <a:xfrm>
              <a:off x="1263264" y="4927652"/>
              <a:ext cx="0" cy="12320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ttore 1 63"/>
            <p:cNvCxnSpPr/>
            <p:nvPr/>
          </p:nvCxnSpPr>
          <p:spPr>
            <a:xfrm>
              <a:off x="1437987" y="4929076"/>
              <a:ext cx="0" cy="12320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1 64"/>
            <p:cNvCxnSpPr/>
            <p:nvPr/>
          </p:nvCxnSpPr>
          <p:spPr>
            <a:xfrm>
              <a:off x="2334712" y="4725144"/>
              <a:ext cx="0" cy="12320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ttore 1 65"/>
            <p:cNvCxnSpPr/>
            <p:nvPr/>
          </p:nvCxnSpPr>
          <p:spPr>
            <a:xfrm>
              <a:off x="337240" y="4725144"/>
              <a:ext cx="0" cy="12320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Freccia circolare a sinistra 68"/>
          <p:cNvSpPr/>
          <p:nvPr/>
        </p:nvSpPr>
        <p:spPr>
          <a:xfrm>
            <a:off x="1487815" y="5431760"/>
            <a:ext cx="383386" cy="512026"/>
          </a:xfrm>
          <a:prstGeom prst="curvedLeftArrow">
            <a:avLst>
              <a:gd name="adj1" fmla="val 25000"/>
              <a:gd name="adj2" fmla="val 66777"/>
              <a:gd name="adj3" fmla="val 2500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2" name="Ovale 71"/>
          <p:cNvSpPr/>
          <p:nvPr/>
        </p:nvSpPr>
        <p:spPr>
          <a:xfrm>
            <a:off x="5744371" y="4720906"/>
            <a:ext cx="1513840" cy="547137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reccia a destra 75"/>
          <p:cNvSpPr/>
          <p:nvPr/>
        </p:nvSpPr>
        <p:spPr>
          <a:xfrm rot="16200000">
            <a:off x="6375879" y="6541306"/>
            <a:ext cx="276773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ccia a destra 76"/>
          <p:cNvSpPr/>
          <p:nvPr/>
        </p:nvSpPr>
        <p:spPr>
          <a:xfrm rot="5400000">
            <a:off x="6354160" y="4672324"/>
            <a:ext cx="276773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CasellaDiTesto 77"/>
          <p:cNvSpPr txBox="1"/>
          <p:nvPr/>
        </p:nvSpPr>
        <p:spPr>
          <a:xfrm>
            <a:off x="7436239" y="5019901"/>
            <a:ext cx="1587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/>
              <a:t>Two </a:t>
            </a:r>
            <a:r>
              <a:rPr lang="en-US" sz="1400" b="1" dirty="0" smtClean="0"/>
              <a:t>copper plates </a:t>
            </a:r>
            <a:r>
              <a:rPr lang="en-US" sz="1400" dirty="0" smtClean="0"/>
              <a:t>to allow penetration of the H field </a:t>
            </a:r>
            <a:endParaRPr lang="en-US" sz="1400" dirty="0"/>
          </a:p>
        </p:txBody>
      </p:sp>
      <p:cxnSp>
        <p:nvCxnSpPr>
          <p:cNvPr id="79" name="Connettore 2 78"/>
          <p:cNvCxnSpPr/>
          <p:nvPr/>
        </p:nvCxnSpPr>
        <p:spPr>
          <a:xfrm>
            <a:off x="5675660" y="4449044"/>
            <a:ext cx="587420" cy="19788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Freccia in giù 81"/>
          <p:cNvSpPr/>
          <p:nvPr/>
        </p:nvSpPr>
        <p:spPr>
          <a:xfrm>
            <a:off x="44882" y="5348429"/>
            <a:ext cx="299849" cy="67240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CasellaDiTesto 82"/>
          <p:cNvSpPr txBox="1"/>
          <p:nvPr/>
        </p:nvSpPr>
        <p:spPr>
          <a:xfrm>
            <a:off x="-21029" y="6138238"/>
            <a:ext cx="503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</a:t>
            </a:r>
            <a:r>
              <a:rPr lang="en-US" baseline="-25000" dirty="0" err="1" smtClean="0"/>
              <a:t>ext</a:t>
            </a:r>
            <a:endParaRPr lang="en-US" baseline="-25000" dirty="0"/>
          </a:p>
        </p:txBody>
      </p:sp>
      <p:sp>
        <p:nvSpPr>
          <p:cNvPr id="84" name="Freccia in giù 83"/>
          <p:cNvSpPr/>
          <p:nvPr/>
        </p:nvSpPr>
        <p:spPr>
          <a:xfrm>
            <a:off x="5988226" y="4898945"/>
            <a:ext cx="299849" cy="67240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CasellaDiTesto 84"/>
          <p:cNvSpPr txBox="1"/>
          <p:nvPr/>
        </p:nvSpPr>
        <p:spPr>
          <a:xfrm>
            <a:off x="5797949" y="5522787"/>
            <a:ext cx="503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</a:t>
            </a:r>
            <a:r>
              <a:rPr lang="en-US" baseline="-25000" dirty="0" err="1" smtClean="0"/>
              <a:t>ext</a:t>
            </a:r>
            <a:endParaRPr lang="en-US" baseline="-25000" dirty="0"/>
          </a:p>
        </p:txBody>
      </p:sp>
      <p:cxnSp>
        <p:nvCxnSpPr>
          <p:cNvPr id="114" name="Connettore 1 113"/>
          <p:cNvCxnSpPr>
            <a:endCxn id="5" idx="3"/>
          </p:cNvCxnSpPr>
          <p:nvPr/>
        </p:nvCxnSpPr>
        <p:spPr>
          <a:xfrm flipH="1">
            <a:off x="2723265" y="984084"/>
            <a:ext cx="190969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nettore 1 116"/>
          <p:cNvCxnSpPr>
            <a:stCxn id="5" idx="1"/>
          </p:cNvCxnSpPr>
          <p:nvPr/>
        </p:nvCxnSpPr>
        <p:spPr>
          <a:xfrm flipH="1">
            <a:off x="-21028" y="984084"/>
            <a:ext cx="148721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ttore 1 119"/>
          <p:cNvCxnSpPr>
            <a:endCxn id="10" idx="3"/>
          </p:cNvCxnSpPr>
          <p:nvPr/>
        </p:nvCxnSpPr>
        <p:spPr>
          <a:xfrm flipH="1">
            <a:off x="7305231" y="984084"/>
            <a:ext cx="171825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nettore 1 120"/>
          <p:cNvCxnSpPr>
            <a:stCxn id="10" idx="1"/>
          </p:cNvCxnSpPr>
          <p:nvPr/>
        </p:nvCxnSpPr>
        <p:spPr>
          <a:xfrm flipH="1">
            <a:off x="4632960" y="984084"/>
            <a:ext cx="164602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85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10" grpId="0" animBg="1"/>
      <p:bldP spid="12" grpId="0"/>
      <p:bldP spid="13" grpId="0"/>
      <p:bldP spid="14" grpId="0"/>
      <p:bldP spid="15" grpId="0"/>
      <p:bldP spid="22" grpId="0"/>
      <p:bldP spid="45" grpId="0" animBg="1"/>
      <p:bldP spid="46" grpId="0"/>
      <p:bldP spid="69" grpId="0" animBg="1"/>
      <p:bldP spid="72" grpId="0" animBg="1"/>
      <p:bldP spid="76" grpId="0" animBg="1"/>
      <p:bldP spid="77" grpId="0" animBg="1"/>
      <p:bldP spid="78" grpId="0"/>
      <p:bldP spid="82" grpId="0" animBg="1"/>
      <p:bldP spid="83" grpId="0"/>
      <p:bldP spid="84" grpId="0" animBg="1"/>
      <p:bldP spid="8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4" name="Picture 3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3" b="14596"/>
          <a:stretch/>
        </p:blipFill>
        <p:spPr bwMode="auto">
          <a:xfrm>
            <a:off x="5207060" y="1527959"/>
            <a:ext cx="2574409" cy="177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7104" y="39068"/>
            <a:ext cx="9036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cap="all" dirty="0" smtClean="0"/>
              <a:t>Cylindrical cavities working on TM</a:t>
            </a:r>
            <a:r>
              <a:rPr lang="en-US" sz="2400" b="1" cap="all" baseline="-25000" dirty="0" smtClean="0"/>
              <a:t>110</a:t>
            </a:r>
            <a:r>
              <a:rPr lang="en-US" sz="2400" b="1" cap="all" dirty="0" smtClean="0"/>
              <a:t> mode: CUT AND COPPER CUP TO ALLOW PENETRATION OF THE EXTERNAL H FIELD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7" t="14347" r="22243" b="7144"/>
          <a:stretch/>
        </p:blipFill>
        <p:spPr bwMode="auto">
          <a:xfrm>
            <a:off x="179512" y="1422068"/>
            <a:ext cx="2160240" cy="203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90946" y="936740"/>
            <a:ext cx="23373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Cut works for the RF field </a:t>
            </a:r>
            <a:endParaRPr lang="en-US" sz="16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79512" y="2564904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J</a:t>
            </a:r>
            <a:r>
              <a:rPr lang="en-US" b="1" baseline="-25000" dirty="0" err="1" smtClean="0"/>
              <a:t>surf</a:t>
            </a:r>
            <a:endParaRPr lang="en-US" b="1" baseline="-25000" dirty="0"/>
          </a:p>
        </p:txBody>
      </p:sp>
      <p:cxnSp>
        <p:nvCxnSpPr>
          <p:cNvPr id="11" name="Connettore 1 10"/>
          <p:cNvCxnSpPr/>
          <p:nvPr/>
        </p:nvCxnSpPr>
        <p:spPr>
          <a:xfrm>
            <a:off x="581778" y="1556792"/>
            <a:ext cx="1008112" cy="88102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flipH="1">
            <a:off x="1259632" y="1700808"/>
            <a:ext cx="612068" cy="29649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1907404" y="1383442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No surface currents</a:t>
            </a:r>
            <a:endParaRPr lang="en-US" sz="1600" dirty="0"/>
          </a:p>
        </p:txBody>
      </p:sp>
      <p:cxnSp>
        <p:nvCxnSpPr>
          <p:cNvPr id="22" name="Connettore 2 21"/>
          <p:cNvCxnSpPr/>
          <p:nvPr/>
        </p:nvCxnSpPr>
        <p:spPr>
          <a:xfrm flipH="1">
            <a:off x="1871700" y="2204864"/>
            <a:ext cx="1475864" cy="54470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/>
          <p:cNvSpPr txBox="1"/>
          <p:nvPr/>
        </p:nvSpPr>
        <p:spPr>
          <a:xfrm>
            <a:off x="3379204" y="1943923"/>
            <a:ext cx="1146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Dissipation </a:t>
            </a:r>
            <a:endParaRPr lang="en-US" sz="1600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5" t="11365" r="13204" b="18702"/>
          <a:stretch/>
        </p:blipFill>
        <p:spPr bwMode="auto">
          <a:xfrm>
            <a:off x="7147871" y="1084464"/>
            <a:ext cx="1923242" cy="1367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CasellaDiTesto 29"/>
          <p:cNvSpPr txBox="1"/>
          <p:nvPr/>
        </p:nvSpPr>
        <p:spPr>
          <a:xfrm>
            <a:off x="2525110" y="2730221"/>
            <a:ext cx="22963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/>
              <a:t>To </a:t>
            </a:r>
            <a:r>
              <a:rPr lang="en-US" sz="1400" b="1" dirty="0" smtClean="0"/>
              <a:t>minimize the copper dissipation </a:t>
            </a:r>
            <a:r>
              <a:rPr lang="en-US" sz="1400" dirty="0" smtClean="0"/>
              <a:t>it is possible to increase the cavity length to </a:t>
            </a:r>
            <a:r>
              <a:rPr lang="en-US" sz="1400" dirty="0"/>
              <a:t>increase the ratio W/</a:t>
            </a:r>
            <a:r>
              <a:rPr lang="en-US" sz="1400" dirty="0" err="1"/>
              <a:t>P</a:t>
            </a:r>
            <a:r>
              <a:rPr lang="en-US" sz="1400" baseline="-25000" dirty="0" err="1"/>
              <a:t>diss</a:t>
            </a:r>
            <a:r>
              <a:rPr lang="en-US" sz="1400" dirty="0"/>
              <a:t> </a:t>
            </a:r>
            <a:r>
              <a:rPr lang="en-US" sz="1400" dirty="0" smtClean="0"/>
              <a:t>and/or introduce cones in which the field is below cutoff thus reducing the losses on Cu</a:t>
            </a:r>
            <a:endParaRPr lang="en-US" sz="1400" dirty="0"/>
          </a:p>
        </p:txBody>
      </p:sp>
      <p:cxnSp>
        <p:nvCxnSpPr>
          <p:cNvPr id="35" name="Connettore 2 34"/>
          <p:cNvCxnSpPr/>
          <p:nvPr/>
        </p:nvCxnSpPr>
        <p:spPr>
          <a:xfrm flipH="1">
            <a:off x="7663991" y="992624"/>
            <a:ext cx="234956" cy="51165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/>
          <p:cNvSpPr txBox="1"/>
          <p:nvPr/>
        </p:nvSpPr>
        <p:spPr>
          <a:xfrm>
            <a:off x="7752675" y="692696"/>
            <a:ext cx="4093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SC</a:t>
            </a:r>
            <a:endParaRPr lang="en-US" sz="1600" dirty="0"/>
          </a:p>
        </p:txBody>
      </p:sp>
      <p:cxnSp>
        <p:nvCxnSpPr>
          <p:cNvPr id="40" name="Connettore 2 39"/>
          <p:cNvCxnSpPr/>
          <p:nvPr/>
        </p:nvCxnSpPr>
        <p:spPr>
          <a:xfrm flipH="1">
            <a:off x="8682517" y="1544979"/>
            <a:ext cx="234956" cy="51165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sellaDiTesto 40"/>
          <p:cNvSpPr txBox="1"/>
          <p:nvPr/>
        </p:nvSpPr>
        <p:spPr>
          <a:xfrm>
            <a:off x="8771201" y="1245051"/>
            <a:ext cx="4093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Cu</a:t>
            </a:r>
            <a:endParaRPr lang="en-US" sz="1600" dirty="0"/>
          </a:p>
        </p:txBody>
      </p:sp>
      <p:sp>
        <p:nvSpPr>
          <p:cNvPr id="42" name="CasellaDiTesto 41"/>
          <p:cNvSpPr txBox="1"/>
          <p:nvPr/>
        </p:nvSpPr>
        <p:spPr>
          <a:xfrm>
            <a:off x="4821418" y="6259162"/>
            <a:ext cx="1598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Q</a:t>
            </a:r>
            <a:r>
              <a:rPr lang="en-US" baseline="-25000" dirty="0" err="1" smtClean="0"/>
              <a:t>Cu_plates</a:t>
            </a:r>
            <a:r>
              <a:rPr lang="en-US" dirty="0" smtClean="0"/>
              <a:t>=4x10</a:t>
            </a:r>
            <a:r>
              <a:rPr lang="en-US" baseline="30000" dirty="0" smtClean="0"/>
              <a:t>7</a:t>
            </a:r>
            <a:endParaRPr lang="en-US" baseline="30000" dirty="0"/>
          </a:p>
        </p:txBody>
      </p:sp>
      <p:sp>
        <p:nvSpPr>
          <p:cNvPr id="43" name="Freccia a destra 42"/>
          <p:cNvSpPr/>
          <p:nvPr/>
        </p:nvSpPr>
        <p:spPr>
          <a:xfrm>
            <a:off x="6582494" y="6323477"/>
            <a:ext cx="399494" cy="276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4" name="Oggetto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7537385"/>
              </p:ext>
            </p:extLst>
          </p:nvPr>
        </p:nvGraphicFramePr>
        <p:xfrm>
          <a:off x="7164288" y="6167802"/>
          <a:ext cx="1640408" cy="5883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9" name="Equazione" r:id="rId6" imgW="1193760" imgH="431640" progId="Equation.3">
                  <p:embed/>
                </p:oleObj>
              </mc:Choice>
              <mc:Fallback>
                <p:oleObj name="Equazione" r:id="rId6" imgW="1193760" imgH="431640" progId="Equation.3">
                  <p:embed/>
                  <p:pic>
                    <p:nvPicPr>
                      <p:cNvPr id="0" name="Oggetto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4288" y="6167802"/>
                        <a:ext cx="1640408" cy="5883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53" name="Picture 3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415" y="3963592"/>
            <a:ext cx="3559973" cy="2057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6" name="Connettore 1 45"/>
          <p:cNvCxnSpPr/>
          <p:nvPr/>
        </p:nvCxnSpPr>
        <p:spPr>
          <a:xfrm>
            <a:off x="6578936" y="3546181"/>
            <a:ext cx="56373" cy="218969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1 52"/>
          <p:cNvCxnSpPr/>
          <p:nvPr/>
        </p:nvCxnSpPr>
        <p:spPr>
          <a:xfrm>
            <a:off x="7352146" y="3546181"/>
            <a:ext cx="56373" cy="218969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2 49"/>
          <p:cNvCxnSpPr/>
          <p:nvPr/>
        </p:nvCxnSpPr>
        <p:spPr>
          <a:xfrm>
            <a:off x="6578936" y="3795246"/>
            <a:ext cx="773210" cy="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sellaDiTesto 51"/>
          <p:cNvSpPr txBox="1"/>
          <p:nvPr/>
        </p:nvSpPr>
        <p:spPr>
          <a:xfrm>
            <a:off x="6578936" y="3348826"/>
            <a:ext cx="7700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50 mm</a:t>
            </a:r>
            <a:endParaRPr lang="en-US" sz="1500" dirty="0"/>
          </a:p>
        </p:txBody>
      </p:sp>
      <p:cxnSp>
        <p:nvCxnSpPr>
          <p:cNvPr id="55" name="Connettore 1 54"/>
          <p:cNvCxnSpPr/>
          <p:nvPr/>
        </p:nvCxnSpPr>
        <p:spPr>
          <a:xfrm>
            <a:off x="6563301" y="4079687"/>
            <a:ext cx="2304257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ttore 1 61"/>
          <p:cNvCxnSpPr/>
          <p:nvPr/>
        </p:nvCxnSpPr>
        <p:spPr>
          <a:xfrm>
            <a:off x="6635309" y="4284339"/>
            <a:ext cx="2232249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2 66"/>
          <p:cNvCxnSpPr/>
          <p:nvPr/>
        </p:nvCxnSpPr>
        <p:spPr>
          <a:xfrm flipH="1">
            <a:off x="8606274" y="3795246"/>
            <a:ext cx="16114" cy="27830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2 68"/>
          <p:cNvCxnSpPr/>
          <p:nvPr/>
        </p:nvCxnSpPr>
        <p:spPr>
          <a:xfrm flipV="1">
            <a:off x="8622388" y="4284339"/>
            <a:ext cx="0" cy="31833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asellaDiTesto 62"/>
          <p:cNvSpPr txBox="1"/>
          <p:nvPr/>
        </p:nvSpPr>
        <p:spPr>
          <a:xfrm>
            <a:off x="7747109" y="3407330"/>
            <a:ext cx="1321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10% variation</a:t>
            </a:r>
            <a:endParaRPr lang="en-US" sz="1600" dirty="0"/>
          </a:p>
        </p:txBody>
      </p:sp>
      <p:pic>
        <p:nvPicPr>
          <p:cNvPr id="5220" name="Picture 10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0" y="4643376"/>
            <a:ext cx="3183070" cy="2184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0" name="Connettore 2 69"/>
          <p:cNvCxnSpPr/>
          <p:nvPr/>
        </p:nvCxnSpPr>
        <p:spPr>
          <a:xfrm flipH="1">
            <a:off x="1866841" y="3976532"/>
            <a:ext cx="648072" cy="61561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ttore 2 73"/>
          <p:cNvCxnSpPr/>
          <p:nvPr/>
        </p:nvCxnSpPr>
        <p:spPr>
          <a:xfrm flipH="1" flipV="1">
            <a:off x="3127176" y="4904824"/>
            <a:ext cx="436712" cy="43204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ttangolo 77"/>
          <p:cNvSpPr/>
          <p:nvPr/>
        </p:nvSpPr>
        <p:spPr>
          <a:xfrm>
            <a:off x="140695" y="3806621"/>
            <a:ext cx="103199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smtClean="0"/>
              <a:t>13.69 GHz  </a:t>
            </a:r>
          </a:p>
          <a:p>
            <a:r>
              <a:rPr lang="de-DE" sz="1400" b="1" dirty="0" smtClean="0"/>
              <a:t>14.02 GHz  </a:t>
            </a:r>
          </a:p>
          <a:p>
            <a:r>
              <a:rPr lang="de-DE" sz="1400" dirty="0" smtClean="0"/>
              <a:t>14.31 GHz</a:t>
            </a:r>
            <a:endParaRPr lang="en-US" sz="1400" dirty="0"/>
          </a:p>
        </p:txBody>
      </p:sp>
      <p:sp>
        <p:nvSpPr>
          <p:cNvPr id="79" name="Rettangolo 78"/>
          <p:cNvSpPr/>
          <p:nvPr/>
        </p:nvSpPr>
        <p:spPr>
          <a:xfrm>
            <a:off x="3091991" y="5320177"/>
            <a:ext cx="133599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13.76  GHz</a:t>
            </a:r>
          </a:p>
          <a:p>
            <a:r>
              <a:rPr lang="en-US" sz="1400" b="1" dirty="0" smtClean="0"/>
              <a:t>14.02  GHz</a:t>
            </a:r>
          </a:p>
          <a:p>
            <a:r>
              <a:rPr lang="en-US" sz="1400" dirty="0" smtClean="0"/>
              <a:t>14.10  </a:t>
            </a:r>
            <a:r>
              <a:rPr lang="en-US" sz="1400" dirty="0"/>
              <a:t>GHz</a:t>
            </a:r>
          </a:p>
        </p:txBody>
      </p:sp>
      <p:cxnSp>
        <p:nvCxnSpPr>
          <p:cNvPr id="87" name="Connettore 2 86"/>
          <p:cNvCxnSpPr/>
          <p:nvPr/>
        </p:nvCxnSpPr>
        <p:spPr>
          <a:xfrm>
            <a:off x="778142" y="4545285"/>
            <a:ext cx="121450" cy="189854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ttore 2 91"/>
          <p:cNvCxnSpPr/>
          <p:nvPr/>
        </p:nvCxnSpPr>
        <p:spPr>
          <a:xfrm flipV="1">
            <a:off x="4821418" y="2730222"/>
            <a:ext cx="799321" cy="577197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388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96" y="-3743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cap="all" dirty="0" smtClean="0"/>
              <a:t>OPEN QUESTION: HOW TO CORRECTLY MODEL YIG MATERIAL AND THE FINAL FIELD CONFIGURATION OF HYBRID MODES?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" t="3886" r="3568"/>
          <a:stretch/>
        </p:blipFill>
        <p:spPr bwMode="auto">
          <a:xfrm>
            <a:off x="4427984" y="3861160"/>
            <a:ext cx="2742659" cy="2937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075" y="827254"/>
            <a:ext cx="3553293" cy="1449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99" y="5202989"/>
            <a:ext cx="2547644" cy="34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67" y="5601554"/>
            <a:ext cx="3053799" cy="24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67" y="5910784"/>
            <a:ext cx="2773068" cy="250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276872"/>
            <a:ext cx="1677481" cy="158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0442" y="4005064"/>
            <a:ext cx="44982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If a uniform static magnetic field is applied along the </a:t>
            </a:r>
            <a:r>
              <a:rPr lang="en-US" sz="1400" i="1" dirty="0"/>
              <a:t>z</a:t>
            </a:r>
            <a:r>
              <a:rPr lang="en-US" sz="1400" dirty="0"/>
              <a:t>-axis of </a:t>
            </a:r>
            <a:r>
              <a:rPr lang="en-US" sz="1400" dirty="0" smtClean="0"/>
              <a:t>a cylindrical </a:t>
            </a:r>
            <a:r>
              <a:rPr lang="en-US" sz="1400" dirty="0"/>
              <a:t>or Cartesian coordinate system, then the </a:t>
            </a:r>
            <a:r>
              <a:rPr lang="en-US" sz="1400" b="1" dirty="0"/>
              <a:t>permeability tensor </a:t>
            </a:r>
            <a:r>
              <a:rPr lang="en-US" sz="1400" b="1" dirty="0" smtClean="0"/>
              <a:t>for this material </a:t>
            </a:r>
            <a:r>
              <a:rPr lang="en-US" sz="1400" dirty="0" smtClean="0"/>
              <a:t>takes </a:t>
            </a:r>
            <a:r>
              <a:rPr lang="en-US" sz="1400" dirty="0"/>
              <a:t>the </a:t>
            </a:r>
            <a:r>
              <a:rPr lang="en-US" sz="1400" dirty="0" smtClean="0"/>
              <a:t>following form:</a:t>
            </a:r>
            <a:endParaRPr lang="en-US" sz="1400" dirty="0"/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3" y="1861493"/>
            <a:ext cx="2526784" cy="1898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36"/>
          <a:stretch/>
        </p:blipFill>
        <p:spPr bwMode="auto">
          <a:xfrm>
            <a:off x="2785647" y="2060848"/>
            <a:ext cx="2538147" cy="1566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CasellaDiTesto 14"/>
          <p:cNvSpPr txBox="1"/>
          <p:nvPr/>
        </p:nvSpPr>
        <p:spPr>
          <a:xfrm>
            <a:off x="63191" y="852199"/>
            <a:ext cx="5444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/>
              <a:t>These type of materials are </a:t>
            </a:r>
            <a:r>
              <a:rPr lang="en-US" sz="1400" b="1" dirty="0" smtClean="0"/>
              <a:t>used for tunable microwave filters </a:t>
            </a:r>
            <a:r>
              <a:rPr lang="en-US" sz="1400" dirty="0" smtClean="0"/>
              <a:t>and the </a:t>
            </a:r>
            <a:r>
              <a:rPr lang="en-US" sz="1400" b="1" dirty="0" smtClean="0"/>
              <a:t>modeling of the </a:t>
            </a:r>
            <a:r>
              <a:rPr lang="en-US" sz="1400" b="1" dirty="0" err="1" smtClean="0"/>
              <a:t>e.m</a:t>
            </a:r>
            <a:r>
              <a:rPr lang="en-US" sz="1400" b="1" dirty="0" smtClean="0"/>
              <a:t>. field into the material is not trivial </a:t>
            </a:r>
            <a:r>
              <a:rPr lang="en-US" sz="1400" dirty="0" smtClean="0"/>
              <a:t>but would be very useful to understand the </a:t>
            </a:r>
            <a:r>
              <a:rPr lang="en-US" sz="1400" b="1" dirty="0" smtClean="0"/>
              <a:t>real configuration of the field </a:t>
            </a:r>
            <a:r>
              <a:rPr lang="en-US" sz="1400" dirty="0" smtClean="0"/>
              <a:t>into the cavity and sphere in case of hybridization.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6103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10775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cap="all" dirty="0"/>
              <a:t>Cylindrical </a:t>
            </a:r>
            <a:r>
              <a:rPr lang="en-US" sz="2800" b="1" cap="all" dirty="0" smtClean="0"/>
              <a:t>cavities: REALIZATION ISSUES</a:t>
            </a:r>
            <a:endParaRPr lang="en-US" sz="2800" b="1" cap="all" dirty="0"/>
          </a:p>
        </p:txBody>
      </p:sp>
      <p:pic>
        <p:nvPicPr>
          <p:cNvPr id="4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00" y="948512"/>
            <a:ext cx="835551" cy="1145425"/>
          </a:xfrm>
          <a:prstGeom prst="rect">
            <a:avLst/>
          </a:prstGeom>
        </p:spPr>
      </p:pic>
      <p:pic>
        <p:nvPicPr>
          <p:cNvPr id="5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951" y="1104635"/>
            <a:ext cx="1735927" cy="1006107"/>
          </a:xfrm>
          <a:prstGeom prst="rect">
            <a:avLst/>
          </a:prstGeom>
        </p:spPr>
      </p:pic>
      <p:pic>
        <p:nvPicPr>
          <p:cNvPr id="7" name="그림 1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359762" y="1767872"/>
            <a:ext cx="1064044" cy="2370079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706744" y="3507970"/>
            <a:ext cx="15956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kumimoji="1" lang="en-US" altLang="ko-KR" sz="1400" dirty="0" err="1" smtClean="0"/>
              <a:t>Ohjoon</a:t>
            </a:r>
            <a:r>
              <a:rPr kumimoji="1" lang="en-US" altLang="ko-KR" sz="1400" dirty="0" smtClean="0"/>
              <a:t> Kwon, et al., KAIST, Korea</a:t>
            </a:r>
            <a:endParaRPr kumimoji="1" lang="ko-KR" altLang="en-US" sz="14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5010772" y="5357042"/>
            <a:ext cx="4099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5) Thin Coating on Cu or other substrates</a:t>
            </a:r>
            <a:endParaRPr lang="en-US" b="1" i="1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138244" y="5229820"/>
            <a:ext cx="2658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2) Electron Beam Welding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196866" y="6064928"/>
            <a:ext cx="145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3) Brazing (?)</a:t>
            </a:r>
            <a:endParaRPr lang="en-US" b="1" i="1" dirty="0"/>
          </a:p>
        </p:txBody>
      </p:sp>
      <p:pic>
        <p:nvPicPr>
          <p:cNvPr id="16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54"/>
          <a:stretch/>
        </p:blipFill>
        <p:spPr>
          <a:xfrm rot="5400000">
            <a:off x="-135031" y="2831916"/>
            <a:ext cx="2014467" cy="1306034"/>
          </a:xfrm>
          <a:prstGeom prst="rect">
            <a:avLst/>
          </a:prstGeom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561" y="2334526"/>
            <a:ext cx="3637620" cy="1999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370" y="948512"/>
            <a:ext cx="4063008" cy="1251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CasellaDiTesto 13"/>
          <p:cNvSpPr txBox="1"/>
          <p:nvPr/>
        </p:nvSpPr>
        <p:spPr>
          <a:xfrm>
            <a:off x="1403205" y="579180"/>
            <a:ext cx="138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1) Clamping </a:t>
            </a:r>
            <a:endParaRPr lang="en-US" b="1" i="1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355945" y="4492167"/>
            <a:ext cx="6739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QUAX</a:t>
            </a:r>
            <a:endParaRPr lang="en-US" sz="1600" dirty="0"/>
          </a:p>
        </p:txBody>
      </p:sp>
      <p:sp>
        <p:nvSpPr>
          <p:cNvPr id="17" name="Rettangolo 16"/>
          <p:cNvSpPr/>
          <p:nvPr/>
        </p:nvSpPr>
        <p:spPr>
          <a:xfrm>
            <a:off x="5600116" y="5757151"/>
            <a:ext cx="27441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Ian </a:t>
            </a:r>
            <a:r>
              <a:rPr lang="en-US" sz="1400" dirty="0" smtClean="0"/>
              <a:t>Stern, </a:t>
            </a:r>
            <a:r>
              <a:rPr lang="en-US" sz="1400" dirty="0"/>
              <a:t>Hybrid cavities for ADMX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4896285" y="6212896"/>
            <a:ext cx="405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 can help in high magnetic field regime?</a:t>
            </a:r>
            <a:endParaRPr lang="en-US" dirty="0"/>
          </a:p>
        </p:txBody>
      </p:sp>
      <p:pic>
        <p:nvPicPr>
          <p:cNvPr id="24" name="Picture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96312" y="3364905"/>
            <a:ext cx="1255232" cy="1728192"/>
          </a:xfrm>
          <a:prstGeom prst="rect">
            <a:avLst/>
          </a:prstGeom>
        </p:spPr>
      </p:pic>
      <p:sp>
        <p:nvSpPr>
          <p:cNvPr id="25" name="CasellaDiTesto 24"/>
          <p:cNvSpPr txBox="1"/>
          <p:nvPr/>
        </p:nvSpPr>
        <p:spPr>
          <a:xfrm>
            <a:off x="6486243" y="579180"/>
            <a:ext cx="1501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4) 3D printing</a:t>
            </a:r>
            <a:endParaRPr lang="en-US" b="1" i="1" dirty="0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7" t="14347" r="22243" b="7144"/>
          <a:stretch/>
        </p:blipFill>
        <p:spPr bwMode="auto">
          <a:xfrm>
            <a:off x="3059832" y="877026"/>
            <a:ext cx="1553940" cy="1461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ttangolo 19"/>
          <p:cNvSpPr/>
          <p:nvPr/>
        </p:nvSpPr>
        <p:spPr>
          <a:xfrm>
            <a:off x="53520" y="579180"/>
            <a:ext cx="4878520" cy="45780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ttangolo 27"/>
          <p:cNvSpPr/>
          <p:nvPr/>
        </p:nvSpPr>
        <p:spPr>
          <a:xfrm>
            <a:off x="5040970" y="567679"/>
            <a:ext cx="4038369" cy="45780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ttangolo 28"/>
          <p:cNvSpPr/>
          <p:nvPr/>
        </p:nvSpPr>
        <p:spPr>
          <a:xfrm>
            <a:off x="196866" y="5229821"/>
            <a:ext cx="2600311" cy="3693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ttangolo 29"/>
          <p:cNvSpPr/>
          <p:nvPr/>
        </p:nvSpPr>
        <p:spPr>
          <a:xfrm>
            <a:off x="226577" y="6061359"/>
            <a:ext cx="1480167" cy="3693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ttangolo 30"/>
          <p:cNvSpPr/>
          <p:nvPr/>
        </p:nvSpPr>
        <p:spPr>
          <a:xfrm>
            <a:off x="4860032" y="5289328"/>
            <a:ext cx="4153883" cy="14520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92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104" y="-66293"/>
            <a:ext cx="9036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cap="all" dirty="0" smtClean="0"/>
              <a:t>EXPERIMENTAL ACTIVITIES ON SC CAVITIES IN HIGH MAGNETIC FIELD AT LNF (QUAX)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97545" y="723183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QUAX Experiment</a:t>
            </a:r>
            <a:endParaRPr lang="en-US" sz="1600" dirty="0"/>
          </a:p>
        </p:txBody>
      </p:sp>
      <p:sp>
        <p:nvSpPr>
          <p:cNvPr id="4" name="Freccia a destra 3"/>
          <p:cNvSpPr/>
          <p:nvPr/>
        </p:nvSpPr>
        <p:spPr>
          <a:xfrm>
            <a:off x="1875330" y="723183"/>
            <a:ext cx="504056" cy="3193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sellaDiTesto 4"/>
          <p:cNvSpPr txBox="1"/>
          <p:nvPr/>
        </p:nvSpPr>
        <p:spPr>
          <a:xfrm>
            <a:off x="2491760" y="642787"/>
            <a:ext cx="6559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LNF Activities: measurements of NC and SC properties (at cryogenics temperatures) under magnetic field (work in progress).</a:t>
            </a:r>
            <a:endParaRPr lang="en-US" sz="1600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9" y="1484784"/>
            <a:ext cx="4070903" cy="244254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377" y="1220995"/>
            <a:ext cx="3791499" cy="5328592"/>
          </a:xfrm>
          <a:prstGeom prst="rect">
            <a:avLst/>
          </a:prstGeom>
        </p:spPr>
      </p:pic>
      <p:sp>
        <p:nvSpPr>
          <p:cNvPr id="8" name="Freccia a destra 7"/>
          <p:cNvSpPr/>
          <p:nvPr/>
        </p:nvSpPr>
        <p:spPr>
          <a:xfrm>
            <a:off x="4355976" y="2204864"/>
            <a:ext cx="648072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54"/>
          <a:stretch/>
        </p:blipFill>
        <p:spPr>
          <a:xfrm rot="5400000">
            <a:off x="-242831" y="4418936"/>
            <a:ext cx="1944216" cy="1260488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7704944" y="6554623"/>
            <a:ext cx="1381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D. Di </a:t>
            </a:r>
            <a:r>
              <a:rPr lang="en-US" sz="1400" dirty="0" err="1" smtClean="0"/>
              <a:t>Gioacchino</a:t>
            </a:r>
            <a:endParaRPr lang="en-US" sz="1400" dirty="0"/>
          </a:p>
        </p:txBody>
      </p:sp>
      <p:pic>
        <p:nvPicPr>
          <p:cNvPr id="13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1251" y="4077072"/>
            <a:ext cx="1598663" cy="2664439"/>
          </a:xfrm>
          <a:prstGeom prst="rect">
            <a:avLst/>
          </a:prstGeom>
        </p:spPr>
      </p:pic>
      <p:pic>
        <p:nvPicPr>
          <p:cNvPr id="14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656" y="4077072"/>
            <a:ext cx="1177143" cy="1944216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0" y="6309320"/>
            <a:ext cx="3547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Cavities fabricated and pre-tested at LNL</a:t>
            </a:r>
            <a:endParaRPr lang="en-US" sz="160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395536" y="5949280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Nb</a:t>
            </a:r>
            <a:endParaRPr lang="en-US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1836440" y="5983034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48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" descr="C:\Users\David\Desktop\QUAX\Q vs T at B=0.15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64" r="10114" b="7875"/>
          <a:stretch/>
        </p:blipFill>
        <p:spPr bwMode="auto">
          <a:xfrm>
            <a:off x="5087274" y="3717032"/>
            <a:ext cx="3949222" cy="313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CasellaDiTesto 35"/>
          <p:cNvSpPr txBox="1"/>
          <p:nvPr/>
        </p:nvSpPr>
        <p:spPr>
          <a:xfrm>
            <a:off x="3912259" y="4043640"/>
            <a:ext cx="12136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Nb</a:t>
            </a:r>
            <a:r>
              <a:rPr lang="en-US" dirty="0" smtClean="0"/>
              <a:t> ZFC</a:t>
            </a:r>
            <a:endParaRPr lang="en-US" dirty="0"/>
          </a:p>
        </p:txBody>
      </p:sp>
      <p:pic>
        <p:nvPicPr>
          <p:cNvPr id="6148" name="Picture 4" descr="C:\Users\David\Desktop\QUAX\Q vs B at T≈4.4K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13" r="2676"/>
          <a:stretch/>
        </p:blipFill>
        <p:spPr bwMode="auto">
          <a:xfrm>
            <a:off x="0" y="659264"/>
            <a:ext cx="4261319" cy="345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7104" y="-35684"/>
            <a:ext cx="90364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cap="all" dirty="0" smtClean="0"/>
              <a:t>FEW EXPERIMENTAL RESULTS</a:t>
            </a:r>
          </a:p>
        </p:txBody>
      </p:sp>
      <p:cxnSp>
        <p:nvCxnSpPr>
          <p:cNvPr id="16" name="Connettore 2 15"/>
          <p:cNvCxnSpPr/>
          <p:nvPr/>
        </p:nvCxnSpPr>
        <p:spPr>
          <a:xfrm>
            <a:off x="3086752" y="6554306"/>
            <a:ext cx="2304256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 flipV="1">
            <a:off x="3086752" y="4394066"/>
            <a:ext cx="0" cy="21602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igura a mano libera 20"/>
          <p:cNvSpPr/>
          <p:nvPr/>
        </p:nvSpPr>
        <p:spPr>
          <a:xfrm>
            <a:off x="3179883" y="5053063"/>
            <a:ext cx="1589809" cy="1485900"/>
          </a:xfrm>
          <a:custGeom>
            <a:avLst/>
            <a:gdLst>
              <a:gd name="connsiteX0" fmla="*/ 1589809 w 1589809"/>
              <a:gd name="connsiteY0" fmla="*/ 1485900 h 1485900"/>
              <a:gd name="connsiteX1" fmla="*/ 810490 w 1589809"/>
              <a:gd name="connsiteY1" fmla="*/ 311728 h 1485900"/>
              <a:gd name="connsiteX2" fmla="*/ 0 w 1589809"/>
              <a:gd name="connsiteY2" fmla="*/ 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89809" h="1485900">
                <a:moveTo>
                  <a:pt x="1589809" y="1485900"/>
                </a:moveTo>
                <a:cubicBezTo>
                  <a:pt x="1332633" y="1022639"/>
                  <a:pt x="1075458" y="559378"/>
                  <a:pt x="810490" y="311728"/>
                </a:cubicBezTo>
                <a:cubicBezTo>
                  <a:pt x="545522" y="64078"/>
                  <a:pt x="272761" y="32039"/>
                  <a:pt x="0" y="0"/>
                </a:cubicBezTo>
              </a:path>
            </a:pathLst>
          </a:cu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igura a mano libera 22"/>
          <p:cNvSpPr/>
          <p:nvPr/>
        </p:nvSpPr>
        <p:spPr>
          <a:xfrm>
            <a:off x="3169492" y="4491954"/>
            <a:ext cx="1579418" cy="2036619"/>
          </a:xfrm>
          <a:custGeom>
            <a:avLst/>
            <a:gdLst>
              <a:gd name="connsiteX0" fmla="*/ 1579418 w 1579418"/>
              <a:gd name="connsiteY0" fmla="*/ 2036619 h 2036619"/>
              <a:gd name="connsiteX1" fmla="*/ 831272 w 1579418"/>
              <a:gd name="connsiteY1" fmla="*/ 353291 h 2036619"/>
              <a:gd name="connsiteX2" fmla="*/ 0 w 1579418"/>
              <a:gd name="connsiteY2" fmla="*/ 0 h 2036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9418" h="2036619">
                <a:moveTo>
                  <a:pt x="1579418" y="2036619"/>
                </a:moveTo>
                <a:cubicBezTo>
                  <a:pt x="1336963" y="1364673"/>
                  <a:pt x="1094508" y="692727"/>
                  <a:pt x="831272" y="353291"/>
                </a:cubicBezTo>
                <a:cubicBezTo>
                  <a:pt x="568036" y="13855"/>
                  <a:pt x="284018" y="6927"/>
                  <a:pt x="0" y="0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igura a mano libera 23"/>
          <p:cNvSpPr/>
          <p:nvPr/>
        </p:nvSpPr>
        <p:spPr>
          <a:xfrm>
            <a:off x="3190273" y="5666027"/>
            <a:ext cx="1569028" cy="872935"/>
          </a:xfrm>
          <a:custGeom>
            <a:avLst/>
            <a:gdLst>
              <a:gd name="connsiteX0" fmla="*/ 1569028 w 1569028"/>
              <a:gd name="connsiteY0" fmla="*/ 1080654 h 1080654"/>
              <a:gd name="connsiteX1" fmla="*/ 820882 w 1569028"/>
              <a:gd name="connsiteY1" fmla="*/ 249382 h 1080654"/>
              <a:gd name="connsiteX2" fmla="*/ 0 w 1569028"/>
              <a:gd name="connsiteY2" fmla="*/ 0 h 1080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9028" h="1080654">
                <a:moveTo>
                  <a:pt x="1569028" y="1080654"/>
                </a:moveTo>
                <a:cubicBezTo>
                  <a:pt x="1325707" y="755072"/>
                  <a:pt x="1082387" y="429491"/>
                  <a:pt x="820882" y="249382"/>
                </a:cubicBezTo>
                <a:cubicBezTo>
                  <a:pt x="559377" y="69273"/>
                  <a:pt x="279688" y="34636"/>
                  <a:pt x="0" y="0"/>
                </a:cubicBezTo>
              </a:path>
            </a:pathLst>
          </a:cu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sellaDiTesto 24"/>
          <p:cNvSpPr txBox="1"/>
          <p:nvPr/>
        </p:nvSpPr>
        <p:spPr>
          <a:xfrm>
            <a:off x="5164409" y="6165304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4661390" y="6219834"/>
            <a:ext cx="342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</a:t>
            </a:r>
            <a:r>
              <a:rPr lang="en-US" baseline="-25000" dirty="0" err="1" smtClean="0"/>
              <a:t>c</a:t>
            </a:r>
            <a:endParaRPr lang="en-US" baseline="-25000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3051141" y="5296695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-25000" dirty="0" smtClean="0"/>
              <a:t>c1</a:t>
            </a:r>
            <a:endParaRPr lang="en-US" baseline="-25000" dirty="0"/>
          </a:p>
        </p:txBody>
      </p:sp>
      <p:sp>
        <p:nvSpPr>
          <p:cNvPr id="31" name="CasellaDiTesto 30"/>
          <p:cNvSpPr txBox="1"/>
          <p:nvPr/>
        </p:nvSpPr>
        <p:spPr>
          <a:xfrm>
            <a:off x="3051141" y="4073092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-25000" dirty="0" smtClean="0"/>
              <a:t>c2</a:t>
            </a:r>
            <a:endParaRPr lang="en-US" baseline="-25000" dirty="0"/>
          </a:p>
        </p:txBody>
      </p:sp>
      <p:sp>
        <p:nvSpPr>
          <p:cNvPr id="28" name="CasellaDiTesto 27"/>
          <p:cNvSpPr txBox="1"/>
          <p:nvPr/>
        </p:nvSpPr>
        <p:spPr>
          <a:xfrm>
            <a:off x="3060759" y="4683731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</a:t>
            </a:r>
            <a:r>
              <a:rPr lang="en-US" baseline="-25000" dirty="0" err="1" smtClean="0"/>
              <a:t>crit</a:t>
            </a:r>
            <a:endParaRPr lang="en-US" baseline="-25000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2775416" y="4394066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cxnSp>
        <p:nvCxnSpPr>
          <p:cNvPr id="34" name="Connettore 2 33"/>
          <p:cNvCxnSpPr/>
          <p:nvPr/>
        </p:nvCxnSpPr>
        <p:spPr>
          <a:xfrm>
            <a:off x="3241907" y="5910688"/>
            <a:ext cx="2149101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2" descr="C:\Users\David\Desktop\QUAX\Q vs sec e Hdc Cu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0" t="18132" r="8181" b="6892"/>
          <a:stretch/>
        </p:blipFill>
        <p:spPr bwMode="auto">
          <a:xfrm>
            <a:off x="5580112" y="665624"/>
            <a:ext cx="3052420" cy="270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CasellaDiTesto 41"/>
          <p:cNvSpPr txBox="1"/>
          <p:nvPr/>
        </p:nvSpPr>
        <p:spPr>
          <a:xfrm>
            <a:off x="5248103" y="719664"/>
            <a:ext cx="6920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</a:rPr>
              <a:t>Q/10</a:t>
            </a:r>
            <a:r>
              <a:rPr lang="en-US" sz="1600" baseline="30000" dirty="0" smtClean="0">
                <a:solidFill>
                  <a:srgbClr val="002060"/>
                </a:solidFill>
              </a:rPr>
              <a:t>4</a:t>
            </a:r>
            <a:endParaRPr lang="en-US" sz="1600" baseline="30000" dirty="0">
              <a:solidFill>
                <a:srgbClr val="002060"/>
              </a:solidFill>
            </a:endParaRPr>
          </a:p>
        </p:txBody>
      </p:sp>
      <p:sp>
        <p:nvSpPr>
          <p:cNvPr id="43" name="CasellaDiTesto 42"/>
          <p:cNvSpPr txBox="1"/>
          <p:nvPr/>
        </p:nvSpPr>
        <p:spPr>
          <a:xfrm>
            <a:off x="8380674" y="698178"/>
            <a:ext cx="583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H [T]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4" name="CasellaDiTesto 43"/>
          <p:cNvSpPr txBox="1"/>
          <p:nvPr/>
        </p:nvSpPr>
        <p:spPr>
          <a:xfrm>
            <a:off x="7810341" y="3193197"/>
            <a:ext cx="524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 [s]</a:t>
            </a:r>
            <a:endParaRPr lang="en-US" sz="1600" dirty="0"/>
          </a:p>
        </p:txBody>
      </p:sp>
      <p:sp>
        <p:nvSpPr>
          <p:cNvPr id="45" name="CasellaDiTesto 44"/>
          <p:cNvSpPr txBox="1"/>
          <p:nvPr/>
        </p:nvSpPr>
        <p:spPr>
          <a:xfrm>
            <a:off x="6444208" y="332656"/>
            <a:ext cx="15411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Cu @ </a:t>
            </a:r>
            <a:r>
              <a:rPr lang="en-US" dirty="0" smtClean="0">
                <a:sym typeface="Symbol"/>
              </a:rPr>
              <a:t></a:t>
            </a:r>
            <a:r>
              <a:rPr lang="en-US" dirty="0" smtClean="0"/>
              <a:t>6 K</a:t>
            </a:r>
            <a:endParaRPr lang="en-US" dirty="0"/>
          </a:p>
        </p:txBody>
      </p:sp>
      <p:cxnSp>
        <p:nvCxnSpPr>
          <p:cNvPr id="46" name="Connettore 2 45"/>
          <p:cNvCxnSpPr/>
          <p:nvPr/>
        </p:nvCxnSpPr>
        <p:spPr>
          <a:xfrm flipH="1" flipV="1">
            <a:off x="3594880" y="3969726"/>
            <a:ext cx="8840" cy="244827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ttangolo 48"/>
          <p:cNvSpPr/>
          <p:nvPr/>
        </p:nvSpPr>
        <p:spPr>
          <a:xfrm>
            <a:off x="35496" y="4114530"/>
            <a:ext cx="2768312" cy="2277547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cap="all" dirty="0"/>
              <a:t>WORKPLAN</a:t>
            </a:r>
          </a:p>
          <a:p>
            <a:pPr algn="just"/>
            <a:endParaRPr lang="en-US" sz="1400" dirty="0">
              <a:sym typeface="Symbol"/>
            </a:endParaRPr>
          </a:p>
          <a:p>
            <a:pPr algn="just"/>
            <a:r>
              <a:rPr lang="en-US" sz="1400" dirty="0" smtClean="0">
                <a:sym typeface="Symbol"/>
              </a:rPr>
              <a:t></a:t>
            </a:r>
            <a:r>
              <a:rPr lang="en-US" sz="1400" b="1" dirty="0" smtClean="0"/>
              <a:t>B </a:t>
            </a:r>
            <a:r>
              <a:rPr lang="en-US" sz="1400" b="1" dirty="0"/>
              <a:t>field measurements inside the </a:t>
            </a:r>
            <a:r>
              <a:rPr lang="en-US" sz="1400" b="1" dirty="0" err="1"/>
              <a:t>Nb</a:t>
            </a:r>
            <a:r>
              <a:rPr lang="en-US" sz="1400" b="1" dirty="0"/>
              <a:t> cavity </a:t>
            </a:r>
            <a:r>
              <a:rPr lang="en-US" sz="1400" dirty="0"/>
              <a:t>(without closing cups) with and without the </a:t>
            </a:r>
            <a:r>
              <a:rPr lang="en-US" sz="1400" dirty="0" smtClean="0"/>
              <a:t>surface </a:t>
            </a:r>
            <a:r>
              <a:rPr lang="en-US" sz="1400" b="1" dirty="0" smtClean="0"/>
              <a:t>cut </a:t>
            </a:r>
            <a:r>
              <a:rPr lang="en-US" sz="1400" dirty="0" smtClean="0"/>
              <a:t>to </a:t>
            </a:r>
            <a:r>
              <a:rPr lang="en-US" sz="1400" dirty="0"/>
              <a:t>avoid surface currents:  </a:t>
            </a:r>
            <a:r>
              <a:rPr lang="en-US" sz="1400" dirty="0" smtClean="0"/>
              <a:t>meas. Of H field penetration </a:t>
            </a:r>
            <a:r>
              <a:rPr lang="en-US" sz="1400" dirty="0"/>
              <a:t>and uniformity</a:t>
            </a:r>
          </a:p>
          <a:p>
            <a:pPr marL="342900" indent="-342900" algn="just">
              <a:buAutoNum type="alphaLcParenR"/>
            </a:pPr>
            <a:endParaRPr lang="en-US" sz="1400" dirty="0"/>
          </a:p>
          <a:p>
            <a:pPr algn="just"/>
            <a:r>
              <a:rPr lang="en-US" sz="1400" dirty="0" smtClean="0">
                <a:sym typeface="Symbol"/>
              </a:rPr>
              <a:t></a:t>
            </a:r>
            <a:r>
              <a:rPr lang="en-US" sz="1400" b="1" dirty="0" smtClean="0"/>
              <a:t>Q </a:t>
            </a:r>
            <a:r>
              <a:rPr lang="en-US" sz="1400" b="1" dirty="0"/>
              <a:t>map </a:t>
            </a:r>
            <a:r>
              <a:rPr lang="en-US" sz="1400" b="1" dirty="0" err="1"/>
              <a:t>Nb</a:t>
            </a:r>
            <a:r>
              <a:rPr lang="en-US" sz="1400" b="1" dirty="0"/>
              <a:t> cavity </a:t>
            </a:r>
            <a:r>
              <a:rPr lang="en-US" sz="1400" dirty="0"/>
              <a:t>(FC and ZFC) with </a:t>
            </a:r>
            <a:r>
              <a:rPr lang="en-US" sz="1400" b="1" dirty="0"/>
              <a:t>Cu cups and with cut </a:t>
            </a:r>
          </a:p>
        </p:txBody>
      </p:sp>
      <p:sp>
        <p:nvSpPr>
          <p:cNvPr id="53" name="Rettangolo 52"/>
          <p:cNvSpPr/>
          <p:nvPr/>
        </p:nvSpPr>
        <p:spPr>
          <a:xfrm>
            <a:off x="5312847" y="410384"/>
            <a:ext cx="3579633" cy="31213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Connettore 2 50"/>
          <p:cNvCxnSpPr>
            <a:stCxn id="54" idx="2"/>
          </p:cNvCxnSpPr>
          <p:nvPr/>
        </p:nvCxnSpPr>
        <p:spPr>
          <a:xfrm flipH="1">
            <a:off x="7061885" y="1686268"/>
            <a:ext cx="634763" cy="33056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asellaDiTesto 53"/>
          <p:cNvSpPr txBox="1"/>
          <p:nvPr/>
        </p:nvSpPr>
        <p:spPr>
          <a:xfrm>
            <a:off x="7058451" y="855271"/>
            <a:ext cx="1276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Effect of DC magnetic field on anomalous skin depth effect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6071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1" grpId="0" animBg="1"/>
      <p:bldP spid="23" grpId="0" animBg="1"/>
      <p:bldP spid="24" grpId="0" animBg="1"/>
      <p:bldP spid="25" grpId="0"/>
      <p:bldP spid="26" grpId="0"/>
      <p:bldP spid="27" grpId="0"/>
      <p:bldP spid="31" grpId="0"/>
      <p:bldP spid="28" grpId="0"/>
      <p:bldP spid="29" grpId="0"/>
      <p:bldP spid="49" grpId="0" animBg="1"/>
      <p:bldP spid="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573684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1) Design guidelines of high frequency (15-30 GHz) passive RF cavities </a:t>
            </a:r>
            <a:r>
              <a:rPr lang="en-US" dirty="0" smtClean="0"/>
              <a:t>in high magnetic fields (QUAX-type, ADMX-like cavities): </a:t>
            </a:r>
          </a:p>
          <a:p>
            <a:pPr lvl="2"/>
            <a:endParaRPr lang="en-US" dirty="0"/>
          </a:p>
          <a:p>
            <a:pPr lvl="2"/>
            <a:r>
              <a:rPr lang="en-US" dirty="0" smtClean="0"/>
              <a:t>-Modes of operation</a:t>
            </a:r>
          </a:p>
          <a:p>
            <a:pPr lvl="2"/>
            <a:r>
              <a:rPr lang="en-US" dirty="0" smtClean="0"/>
              <a:t>-coupling, tuning</a:t>
            </a:r>
          </a:p>
          <a:p>
            <a:pPr lvl="2"/>
            <a:r>
              <a:rPr lang="en-US" dirty="0" smtClean="0"/>
              <a:t>-quality factor</a:t>
            </a:r>
          </a:p>
          <a:p>
            <a:pPr lvl="2"/>
            <a:r>
              <a:rPr lang="en-US" dirty="0" smtClean="0"/>
              <a:t>-….</a:t>
            </a:r>
          </a:p>
          <a:p>
            <a:endParaRPr lang="en-US" dirty="0"/>
          </a:p>
          <a:p>
            <a:r>
              <a:rPr lang="en-US" b="1" dirty="0" smtClean="0"/>
              <a:t>2) Superconducting, normal conducting and mixed cavities</a:t>
            </a:r>
          </a:p>
          <a:p>
            <a:endParaRPr lang="en-US" dirty="0"/>
          </a:p>
          <a:p>
            <a:r>
              <a:rPr lang="en-US" dirty="0" smtClean="0"/>
              <a:t>3) Cavities with </a:t>
            </a:r>
            <a:r>
              <a:rPr lang="en-US" b="1" dirty="0" smtClean="0"/>
              <a:t>dielectrics</a:t>
            </a:r>
          </a:p>
          <a:p>
            <a:endParaRPr lang="en-US" dirty="0"/>
          </a:p>
          <a:p>
            <a:r>
              <a:rPr lang="en-US" b="1" dirty="0" smtClean="0"/>
              <a:t>4) Few considerations on </a:t>
            </a:r>
          </a:p>
          <a:p>
            <a:r>
              <a:rPr lang="en-US" b="1" dirty="0" smtClean="0"/>
              <a:t>active cavities </a:t>
            </a:r>
            <a:r>
              <a:rPr lang="en-US" dirty="0" smtClean="0"/>
              <a:t>(with power) </a:t>
            </a:r>
          </a:p>
          <a:p>
            <a:r>
              <a:rPr lang="en-US" dirty="0" smtClean="0"/>
              <a:t>from Particle Accelerator world… </a:t>
            </a:r>
          </a:p>
          <a:p>
            <a:endParaRPr lang="en-US" dirty="0" smtClean="0"/>
          </a:p>
        </p:txBody>
      </p:sp>
      <p:sp>
        <p:nvSpPr>
          <p:cNvPr id="3" name="CasellaDiTesto 2"/>
          <p:cNvSpPr txBox="1"/>
          <p:nvPr/>
        </p:nvSpPr>
        <p:spPr>
          <a:xfrm>
            <a:off x="3885271" y="19686"/>
            <a:ext cx="15921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OUTLINE</a:t>
            </a:r>
            <a:endParaRPr lang="en-US" sz="3000" b="1" dirty="0"/>
          </a:p>
        </p:txBody>
      </p:sp>
      <p:pic>
        <p:nvPicPr>
          <p:cNvPr id="17" name="그림 4"/>
          <p:cNvPicPr>
            <a:picLocks noChangeAspect="1"/>
          </p:cNvPicPr>
          <p:nvPr/>
        </p:nvPicPr>
        <p:blipFill rotWithShape="1">
          <a:blip r:embed="rId2"/>
          <a:srcRect t="7836" r="7674" b="666"/>
          <a:stretch/>
        </p:blipFill>
        <p:spPr>
          <a:xfrm>
            <a:off x="3491880" y="3092789"/>
            <a:ext cx="5617239" cy="3765211"/>
          </a:xfrm>
          <a:prstGeom prst="rect">
            <a:avLst/>
          </a:prstGeom>
        </p:spPr>
      </p:pic>
      <p:sp>
        <p:nvSpPr>
          <p:cNvPr id="19" name="Rettangolo 18"/>
          <p:cNvSpPr/>
          <p:nvPr/>
        </p:nvSpPr>
        <p:spPr>
          <a:xfrm>
            <a:off x="7236296" y="3212976"/>
            <a:ext cx="576064" cy="35283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ccia in giù 19"/>
          <p:cNvSpPr/>
          <p:nvPr/>
        </p:nvSpPr>
        <p:spPr>
          <a:xfrm>
            <a:off x="7344308" y="2276872"/>
            <a:ext cx="360040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02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1" y="4073"/>
            <a:ext cx="79009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cap="all" dirty="0" smtClean="0"/>
              <a:t>Cylindrical cavities working on TM</a:t>
            </a:r>
            <a:r>
              <a:rPr lang="en-US" sz="2800" b="1" cap="all" baseline="-25000" dirty="0" smtClean="0"/>
              <a:t>010</a:t>
            </a:r>
            <a:r>
              <a:rPr lang="en-US" sz="2800" b="1" cap="all" dirty="0" smtClean="0"/>
              <a:t> mode: </a:t>
            </a:r>
          </a:p>
          <a:p>
            <a:pPr algn="ctr"/>
            <a:r>
              <a:rPr lang="en-US" sz="2800" b="1" cap="all" dirty="0" smtClean="0"/>
              <a:t>ADMX-like cavities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-14704" y="1032356"/>
            <a:ext cx="91587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500" dirty="0" smtClean="0">
                <a:sym typeface="Symbol"/>
              </a:rPr>
              <a:t></a:t>
            </a:r>
            <a:r>
              <a:rPr lang="en-US" sz="1500" dirty="0" smtClean="0"/>
              <a:t>The </a:t>
            </a:r>
            <a:r>
              <a:rPr lang="en-US" sz="1500" b="1" dirty="0" smtClean="0"/>
              <a:t>field uniformity is less stringent </a:t>
            </a:r>
            <a:r>
              <a:rPr lang="en-US" sz="1500" dirty="0" smtClean="0"/>
              <a:t>(frequency tuning with rods deforming the field configuration is possible). </a:t>
            </a:r>
          </a:p>
          <a:p>
            <a:pPr algn="just"/>
            <a:endParaRPr lang="en-US" sz="1500" dirty="0"/>
          </a:p>
          <a:p>
            <a:pPr algn="just"/>
            <a:r>
              <a:rPr lang="en-US" sz="1500" dirty="0" smtClean="0">
                <a:sym typeface="Symbol"/>
              </a:rPr>
              <a:t></a:t>
            </a:r>
            <a:r>
              <a:rPr lang="en-US" sz="1500" b="1" dirty="0" smtClean="0"/>
              <a:t>All other considerations on Q factor, field penetration still works</a:t>
            </a:r>
          </a:p>
          <a:p>
            <a:pPr algn="just"/>
            <a:endParaRPr lang="en-US" sz="1500" dirty="0"/>
          </a:p>
          <a:p>
            <a:pPr algn="just"/>
            <a:r>
              <a:rPr lang="en-US" sz="1500" dirty="0" smtClean="0">
                <a:sym typeface="Symbol"/>
              </a:rPr>
              <a:t></a:t>
            </a:r>
            <a:r>
              <a:rPr lang="en-US" sz="1500" b="1" dirty="0" smtClean="0">
                <a:sym typeface="Symbol"/>
              </a:rPr>
              <a:t>cavities with dielectrics can be used </a:t>
            </a:r>
            <a:r>
              <a:rPr lang="en-US" sz="1500" dirty="0" smtClean="0">
                <a:sym typeface="Symbol"/>
              </a:rPr>
              <a:t>(no needed space for magnetic material insertion): d</a:t>
            </a:r>
            <a:r>
              <a:rPr lang="en-US" sz="1500" dirty="0" smtClean="0"/>
              <a:t>ielectrics </a:t>
            </a:r>
            <a:r>
              <a:rPr lang="en-US" sz="1500" dirty="0"/>
              <a:t>with high </a:t>
            </a:r>
            <a:r>
              <a:rPr lang="en-US" sz="1500" dirty="0">
                <a:sym typeface="Symbol"/>
              </a:rPr>
              <a:t></a:t>
            </a:r>
            <a:r>
              <a:rPr lang="en-US" sz="1500" baseline="-25000" dirty="0">
                <a:sym typeface="Symbol"/>
              </a:rPr>
              <a:t>r</a:t>
            </a:r>
            <a:r>
              <a:rPr lang="en-US" sz="1500" dirty="0">
                <a:sym typeface="Symbol"/>
              </a:rPr>
              <a:t> </a:t>
            </a:r>
            <a:r>
              <a:rPr lang="en-US" sz="1500" b="1" dirty="0">
                <a:sym typeface="Symbol"/>
              </a:rPr>
              <a:t>allow concentrating the RF field into the dielectrics thus reducing the dissipation on the magnetic walls</a:t>
            </a:r>
            <a:r>
              <a:rPr lang="en-US" sz="1500" dirty="0">
                <a:sym typeface="Symbol"/>
              </a:rPr>
              <a:t>. </a:t>
            </a:r>
            <a:endParaRPr lang="en-US" sz="1500" dirty="0"/>
          </a:p>
        </p:txBody>
      </p:sp>
      <p:sp>
        <p:nvSpPr>
          <p:cNvPr id="4" name="Freccia a destra 3"/>
          <p:cNvSpPr/>
          <p:nvPr/>
        </p:nvSpPr>
        <p:spPr>
          <a:xfrm>
            <a:off x="7954959" y="565765"/>
            <a:ext cx="1065288" cy="3600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sellaDiTesto 4"/>
          <p:cNvSpPr txBox="1"/>
          <p:nvPr/>
        </p:nvSpPr>
        <p:spPr>
          <a:xfrm>
            <a:off x="7990468" y="758839"/>
            <a:ext cx="822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DC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ext</a:t>
            </a:r>
            <a:endParaRPr lang="en-US" baseline="-25000" dirty="0"/>
          </a:p>
        </p:txBody>
      </p:sp>
      <p:cxnSp>
        <p:nvCxnSpPr>
          <p:cNvPr id="6" name="Connettore 2 5"/>
          <p:cNvCxnSpPr/>
          <p:nvPr/>
        </p:nvCxnSpPr>
        <p:spPr>
          <a:xfrm flipV="1">
            <a:off x="7954959" y="439590"/>
            <a:ext cx="830453" cy="1026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7893623" y="-27384"/>
            <a:ext cx="797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RF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cav</a:t>
            </a:r>
            <a:endParaRPr lang="en-US" baseline="-250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148063" y="3058555"/>
            <a:ext cx="3872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sym typeface="Symbol"/>
              </a:rPr>
              <a:t>For QUAX experiment does not work properly.</a:t>
            </a:r>
            <a:endParaRPr lang="en-US" sz="1600" dirty="0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843" y="3789533"/>
            <a:ext cx="2005997" cy="1488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414" y="3789535"/>
            <a:ext cx="1857428" cy="1410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50" y="5200159"/>
            <a:ext cx="4054497" cy="1335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6146291" y="6488668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</a:t>
            </a:r>
            <a:r>
              <a:rPr lang="en-US" baseline="-25000" dirty="0" smtClean="0"/>
              <a:t>0</a:t>
            </a:r>
            <a:r>
              <a:rPr lang="en-US" dirty="0" smtClean="0"/>
              <a:t>=10</a:t>
            </a:r>
            <a:r>
              <a:rPr lang="en-US" baseline="30000" dirty="0" smtClean="0"/>
              <a:t>6</a:t>
            </a:r>
            <a:endParaRPr lang="en-US" baseline="300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7352135" y="6485707"/>
            <a:ext cx="16770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S.  Gallo/G. </a:t>
            </a:r>
            <a:r>
              <a:rPr lang="en-US" sz="1600" dirty="0" err="1" smtClean="0"/>
              <a:t>Ruoso</a:t>
            </a:r>
            <a:endParaRPr lang="en-US" sz="1600" dirty="0"/>
          </a:p>
        </p:txBody>
      </p:sp>
      <p:pic>
        <p:nvPicPr>
          <p:cNvPr id="14" name="Picture 3" descr="Cavity Diagram - Labelled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2" y="2871184"/>
            <a:ext cx="2145085" cy="1425887"/>
          </a:xfrm>
          <a:prstGeom prst="rect">
            <a:avLst/>
          </a:prstGeom>
        </p:spPr>
      </p:pic>
      <p:pic>
        <p:nvPicPr>
          <p:cNvPr id="15" name="Picture 8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30" y="4365104"/>
            <a:ext cx="1683590" cy="1348049"/>
          </a:xfrm>
          <a:prstGeom prst="rect">
            <a:avLst/>
          </a:prstGeom>
        </p:spPr>
      </p:pic>
      <p:pic>
        <p:nvPicPr>
          <p:cNvPr id="16" name="Picture 8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7446" y="2987802"/>
            <a:ext cx="1823331" cy="1192650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1462555" y="2537313"/>
            <a:ext cx="1558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sapphire disks </a:t>
            </a:r>
          </a:p>
        </p:txBody>
      </p:sp>
      <p:cxnSp>
        <p:nvCxnSpPr>
          <p:cNvPr id="13" name="Connettore 2 12"/>
          <p:cNvCxnSpPr/>
          <p:nvPr/>
        </p:nvCxnSpPr>
        <p:spPr>
          <a:xfrm flipH="1">
            <a:off x="1547664" y="2871184"/>
            <a:ext cx="432048" cy="35917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3" name="Picture 5" descr="http://equs.org/sites/all/themes/shoot/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36" y="5881899"/>
            <a:ext cx="1575013" cy="87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Screen Shot 2017-01-10 at 8.31.26 pm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7" t="30899" r="30114" b="45048"/>
          <a:stretch/>
        </p:blipFill>
        <p:spPr>
          <a:xfrm>
            <a:off x="1780120" y="4429975"/>
            <a:ext cx="3201437" cy="1218306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1799056" y="5881899"/>
            <a:ext cx="2788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High Q factors</a:t>
            </a:r>
          </a:p>
          <a:p>
            <a:r>
              <a:rPr lang="en-US" sz="1400" dirty="0" smtClean="0"/>
              <a:t>Field concentrated in the dielectrics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8535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827584" y="0"/>
            <a:ext cx="79009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cap="all" dirty="0" smtClean="0"/>
              <a:t>OTHER MORE “EXOTIC” CAVITIES:PBG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5465" y="949700"/>
            <a:ext cx="4536504" cy="1512168"/>
            <a:chOff x="-304259" y="3470200"/>
            <a:chExt cx="7412519" cy="2340000"/>
          </a:xfrm>
        </p:grpSpPr>
        <p:grpSp>
          <p:nvGrpSpPr>
            <p:cNvPr id="5" name="Group 3"/>
            <p:cNvGrpSpPr/>
            <p:nvPr/>
          </p:nvGrpSpPr>
          <p:grpSpPr>
            <a:xfrm>
              <a:off x="2035741" y="3470200"/>
              <a:ext cx="5072519" cy="2340000"/>
              <a:chOff x="2024740" y="3470200"/>
              <a:chExt cx="5072519" cy="2340000"/>
            </a:xfrm>
          </p:grpSpPr>
          <p:pic>
            <p:nvPicPr>
              <p:cNvPr id="7" name="Picture 3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191" t="12409" r="32023" b="9466"/>
              <a:stretch/>
            </p:blipFill>
            <p:spPr bwMode="auto">
              <a:xfrm>
                <a:off x="2024740" y="3470200"/>
                <a:ext cx="2593060" cy="234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4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003" r="28829" b="7375"/>
              <a:stretch/>
            </p:blipFill>
            <p:spPr bwMode="auto">
              <a:xfrm>
                <a:off x="4617800" y="3470200"/>
                <a:ext cx="2479459" cy="234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" name="Picture 5" descr="F4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4259" y="3470200"/>
              <a:ext cx="2340000" cy="23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81"/>
          <a:stretch/>
        </p:blipFill>
        <p:spPr bwMode="auto">
          <a:xfrm>
            <a:off x="5125971" y="692497"/>
            <a:ext cx="4018029" cy="1407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ttangolo 11"/>
          <p:cNvSpPr/>
          <p:nvPr/>
        </p:nvSpPr>
        <p:spPr>
          <a:xfrm>
            <a:off x="28386" y="523220"/>
            <a:ext cx="49366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dirty="0"/>
              <a:t>Photonic </a:t>
            </a:r>
            <a:r>
              <a:rPr lang="en-US" sz="1600" b="1" dirty="0" err="1"/>
              <a:t>bandgap</a:t>
            </a:r>
            <a:r>
              <a:rPr lang="en-US" sz="1600" b="1" dirty="0"/>
              <a:t> </a:t>
            </a:r>
            <a:r>
              <a:rPr lang="en-US" sz="1600" b="1" dirty="0" smtClean="0"/>
              <a:t>cavities PBG  (</a:t>
            </a:r>
            <a:r>
              <a:rPr lang="en-US" sz="1600" b="1" dirty="0"/>
              <a:t>Nathan </a:t>
            </a:r>
            <a:r>
              <a:rPr lang="en-US" sz="1600" b="1" dirty="0" err="1" smtClean="0"/>
              <a:t>Woollett</a:t>
            </a:r>
            <a:r>
              <a:rPr lang="en-US" sz="1600" b="1" dirty="0" smtClean="0"/>
              <a:t>, LLNL)</a:t>
            </a:r>
            <a:endParaRPr lang="en-US" sz="1600" b="1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360" y="2204864"/>
            <a:ext cx="2247967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254" y="4293096"/>
            <a:ext cx="1708239" cy="98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CasellaDiTesto 14"/>
          <p:cNvSpPr txBox="1"/>
          <p:nvPr/>
        </p:nvSpPr>
        <p:spPr>
          <a:xfrm>
            <a:off x="6723395" y="5309001"/>
            <a:ext cx="20119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/>
              <a:t>Considered for particle accelerators because the </a:t>
            </a:r>
            <a:r>
              <a:rPr lang="en-US" sz="1400" b="1" dirty="0" smtClean="0"/>
              <a:t>HOM can propagate and </a:t>
            </a:r>
            <a:r>
              <a:rPr lang="en-US" sz="1400" b="1" dirty="0" err="1" smtClean="0"/>
              <a:t>wakefields</a:t>
            </a:r>
            <a:r>
              <a:rPr lang="en-US" sz="1400" b="1" dirty="0" smtClean="0"/>
              <a:t> are reduced</a:t>
            </a:r>
            <a:endParaRPr lang="en-US" sz="1400" b="1" dirty="0"/>
          </a:p>
        </p:txBody>
      </p:sp>
      <p:sp>
        <p:nvSpPr>
          <p:cNvPr id="13" name="Rettangolo 12"/>
          <p:cNvSpPr/>
          <p:nvPr/>
        </p:nvSpPr>
        <p:spPr>
          <a:xfrm>
            <a:off x="48705" y="2607290"/>
            <a:ext cx="5603415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500" dirty="0" smtClean="0">
                <a:sym typeface="Symbol"/>
              </a:rPr>
              <a:t></a:t>
            </a:r>
            <a:r>
              <a:rPr lang="en-US" sz="1500" b="1" dirty="0" smtClean="0">
                <a:sym typeface="Symbol"/>
              </a:rPr>
              <a:t>Dielectrics </a:t>
            </a:r>
            <a:r>
              <a:rPr lang="en-US" sz="1500" b="1" dirty="0" smtClean="0"/>
              <a:t>Periodic </a:t>
            </a:r>
            <a:r>
              <a:rPr lang="en-US" sz="1500" b="1" dirty="0"/>
              <a:t>structures can produce </a:t>
            </a:r>
            <a:r>
              <a:rPr lang="en-US" sz="1500" b="1" dirty="0" err="1"/>
              <a:t>bandgaps</a:t>
            </a:r>
            <a:r>
              <a:rPr lang="en-US" sz="1500" b="1" dirty="0"/>
              <a:t> </a:t>
            </a:r>
            <a:r>
              <a:rPr lang="en-US" sz="1500" dirty="0"/>
              <a:t>in photon propagation like electrons in an atomic lattice</a:t>
            </a:r>
            <a:r>
              <a:rPr lang="en-US" sz="1500" dirty="0" smtClean="0"/>
              <a:t>.</a:t>
            </a:r>
          </a:p>
          <a:p>
            <a:pPr algn="just"/>
            <a:endParaRPr lang="en-US" sz="1500" dirty="0"/>
          </a:p>
          <a:p>
            <a:pPr algn="just"/>
            <a:r>
              <a:rPr lang="en-US" sz="1500" dirty="0" smtClean="0">
                <a:sym typeface="Symbol"/>
              </a:rPr>
              <a:t></a:t>
            </a:r>
            <a:r>
              <a:rPr lang="en-US" sz="1500" b="1" dirty="0" smtClean="0"/>
              <a:t>Defects </a:t>
            </a:r>
            <a:r>
              <a:rPr lang="en-US" sz="1500" b="1" dirty="0"/>
              <a:t>in the structure can be used to create waveguides</a:t>
            </a:r>
            <a:r>
              <a:rPr lang="en-US" sz="1500" dirty="0"/>
              <a:t>, resonant cavities and other features</a:t>
            </a:r>
            <a:r>
              <a:rPr lang="en-US" sz="1500" dirty="0" smtClean="0"/>
              <a:t>.</a:t>
            </a:r>
          </a:p>
          <a:p>
            <a:pPr algn="just"/>
            <a:endParaRPr lang="en-US" sz="1500" dirty="0" smtClean="0"/>
          </a:p>
          <a:p>
            <a:pPr algn="just"/>
            <a:r>
              <a:rPr lang="en-US" sz="1500" dirty="0">
                <a:sym typeface="Symbol"/>
              </a:rPr>
              <a:t></a:t>
            </a:r>
            <a:r>
              <a:rPr lang="en-US" sz="1500" dirty="0" smtClean="0"/>
              <a:t>With </a:t>
            </a:r>
            <a:r>
              <a:rPr lang="en-US" sz="1500" dirty="0"/>
              <a:t>suitable choice of material </a:t>
            </a:r>
            <a:r>
              <a:rPr lang="en-US" sz="1500" b="1" dirty="0"/>
              <a:t>Q’s similar to those of superconducting cavities</a:t>
            </a:r>
            <a:r>
              <a:rPr lang="en-US" sz="1500" dirty="0"/>
              <a:t> can be achieved</a:t>
            </a:r>
            <a:r>
              <a:rPr lang="en-US" sz="1500" dirty="0" smtClean="0"/>
              <a:t>.</a:t>
            </a:r>
          </a:p>
          <a:p>
            <a:pPr algn="just"/>
            <a:endParaRPr lang="en-US" sz="1500" dirty="0"/>
          </a:p>
          <a:p>
            <a:pPr algn="just"/>
            <a:r>
              <a:rPr lang="en-US" sz="1500" dirty="0" smtClean="0">
                <a:sym typeface="Symbol"/>
              </a:rPr>
              <a:t></a:t>
            </a:r>
            <a:r>
              <a:rPr lang="en-US" sz="1500" b="1" dirty="0" smtClean="0"/>
              <a:t>application </a:t>
            </a:r>
            <a:r>
              <a:rPr lang="en-US" sz="1500" b="1" dirty="0"/>
              <a:t>of magnetic fields relatively straight forward</a:t>
            </a:r>
            <a:r>
              <a:rPr lang="en-US" sz="1500" dirty="0" smtClean="0"/>
              <a:t>.</a:t>
            </a:r>
          </a:p>
          <a:p>
            <a:pPr algn="just"/>
            <a:endParaRPr lang="en-US" sz="1500" dirty="0"/>
          </a:p>
          <a:p>
            <a:pPr algn="just"/>
            <a:r>
              <a:rPr lang="en-US" sz="1500" dirty="0" smtClean="0">
                <a:sym typeface="Symbol"/>
              </a:rPr>
              <a:t></a:t>
            </a:r>
            <a:r>
              <a:rPr lang="en-US" sz="1500" dirty="0" smtClean="0"/>
              <a:t>Multiple </a:t>
            </a:r>
            <a:r>
              <a:rPr lang="en-US" sz="1500" dirty="0"/>
              <a:t>cavities can be linked to create larger resonating </a:t>
            </a:r>
            <a:r>
              <a:rPr lang="en-US" sz="1500" dirty="0" smtClean="0"/>
              <a:t>structures (?).</a:t>
            </a:r>
          </a:p>
          <a:p>
            <a:pPr algn="just"/>
            <a:endParaRPr lang="en-US" sz="1500" dirty="0" smtClean="0"/>
          </a:p>
          <a:p>
            <a:pPr algn="just"/>
            <a:r>
              <a:rPr lang="en-US" sz="1500" dirty="0" smtClean="0">
                <a:solidFill>
                  <a:srgbClr val="FF0000"/>
                </a:solidFill>
                <a:sym typeface="Symbol"/>
              </a:rPr>
              <a:t></a:t>
            </a:r>
            <a:r>
              <a:rPr lang="en-US" sz="1500" b="1" dirty="0" smtClean="0">
                <a:solidFill>
                  <a:srgbClr val="FF0000"/>
                </a:solidFill>
              </a:rPr>
              <a:t>Coupling </a:t>
            </a:r>
            <a:r>
              <a:rPr lang="en-US" sz="1500" b="1" dirty="0">
                <a:solidFill>
                  <a:srgbClr val="FF0000"/>
                </a:solidFill>
              </a:rPr>
              <a:t>into the structures and tuning the structure is non-trivial</a:t>
            </a:r>
            <a:r>
              <a:rPr lang="en-US" sz="1500" dirty="0" smtClean="0">
                <a:solidFill>
                  <a:srgbClr val="FF0000"/>
                </a:solidFill>
              </a:rPr>
              <a:t>.</a:t>
            </a:r>
          </a:p>
          <a:p>
            <a:pPr algn="just"/>
            <a:endParaRPr lang="en-US" sz="1500" dirty="0">
              <a:solidFill>
                <a:srgbClr val="FF0000"/>
              </a:solidFill>
            </a:endParaRPr>
          </a:p>
          <a:p>
            <a:pPr algn="just"/>
            <a:r>
              <a:rPr lang="en-US" sz="1500" dirty="0" smtClean="0">
                <a:solidFill>
                  <a:srgbClr val="FF0000"/>
                </a:solidFill>
                <a:sym typeface="Symbol"/>
              </a:rPr>
              <a:t></a:t>
            </a:r>
            <a:r>
              <a:rPr lang="en-US" sz="1500" b="1" dirty="0" smtClean="0">
                <a:solidFill>
                  <a:srgbClr val="FF0000"/>
                </a:solidFill>
              </a:rPr>
              <a:t>Small </a:t>
            </a:r>
            <a:r>
              <a:rPr lang="en-US" sz="1500" b="1" dirty="0">
                <a:solidFill>
                  <a:srgbClr val="FF0000"/>
                </a:solidFill>
              </a:rPr>
              <a:t>volume of the cavities</a:t>
            </a:r>
            <a:r>
              <a:rPr lang="en-US" sz="15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5351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868792"/>
            <a:ext cx="534258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Symbol" pitchFamily="18" charset="2"/>
              <a:buChar char="Þ"/>
            </a:pPr>
            <a:r>
              <a:rPr lang="en-US" sz="1400" b="1" dirty="0" smtClean="0"/>
              <a:t>Multi-cell cavities </a:t>
            </a:r>
            <a:r>
              <a:rPr lang="en-US" sz="1400" dirty="0" smtClean="0"/>
              <a:t>are used in </a:t>
            </a:r>
            <a:r>
              <a:rPr lang="en-US" sz="1400" dirty="0"/>
              <a:t>p</a:t>
            </a:r>
            <a:r>
              <a:rPr lang="en-US" sz="1400" dirty="0" smtClean="0"/>
              <a:t>article accelerator to </a:t>
            </a:r>
            <a:r>
              <a:rPr lang="en-US" sz="1400" b="1" dirty="0" smtClean="0"/>
              <a:t>accelerate</a:t>
            </a:r>
            <a:r>
              <a:rPr lang="en-US" sz="1400" dirty="0" smtClean="0"/>
              <a:t> (TM</a:t>
            </a:r>
            <a:r>
              <a:rPr lang="en-US" sz="1400" baseline="-25000" dirty="0" smtClean="0"/>
              <a:t>01</a:t>
            </a:r>
            <a:r>
              <a:rPr lang="en-US" sz="1400" dirty="0" smtClean="0"/>
              <a:t>-like modes) or to </a:t>
            </a:r>
            <a:r>
              <a:rPr lang="en-US" sz="1400" b="1" dirty="0" smtClean="0"/>
              <a:t>deflect</a:t>
            </a:r>
            <a:r>
              <a:rPr lang="en-US" sz="1400" dirty="0" smtClean="0"/>
              <a:t> (TM</a:t>
            </a:r>
            <a:r>
              <a:rPr lang="en-US" sz="1400" baseline="-25000" dirty="0" smtClean="0"/>
              <a:t>11</a:t>
            </a:r>
            <a:r>
              <a:rPr lang="en-US" sz="1400" dirty="0" smtClean="0"/>
              <a:t>-like modes)</a:t>
            </a:r>
          </a:p>
          <a:p>
            <a:pPr marL="285750" indent="-285750" algn="just">
              <a:buFont typeface="Symbol" pitchFamily="18" charset="2"/>
              <a:buChar char="Þ"/>
            </a:pPr>
            <a:endParaRPr lang="en-US" sz="1400" dirty="0"/>
          </a:p>
          <a:p>
            <a:pPr marL="285750" indent="-285750" algn="just">
              <a:buFont typeface="Symbol" pitchFamily="18" charset="2"/>
              <a:buChar char="Þ"/>
            </a:pPr>
            <a:r>
              <a:rPr lang="en-US" sz="1400" dirty="0" smtClean="0"/>
              <a:t>Structures can be </a:t>
            </a:r>
            <a:r>
              <a:rPr lang="en-US" sz="1400" b="1" dirty="0" smtClean="0"/>
              <a:t>Standing Wave</a:t>
            </a:r>
            <a:r>
              <a:rPr lang="en-US" sz="1400" dirty="0" smtClean="0"/>
              <a:t> (SW) or </a:t>
            </a:r>
            <a:r>
              <a:rPr lang="en-US" sz="1400" b="1" dirty="0" smtClean="0"/>
              <a:t>Travelling Wave </a:t>
            </a:r>
            <a:r>
              <a:rPr lang="en-US" sz="1400" dirty="0" smtClean="0"/>
              <a:t>(TW).</a:t>
            </a:r>
          </a:p>
          <a:p>
            <a:pPr marL="285750" indent="-285750" algn="just">
              <a:buFont typeface="Symbol" pitchFamily="18" charset="2"/>
              <a:buChar char="Þ"/>
            </a:pPr>
            <a:endParaRPr lang="en-US" sz="1400" dirty="0"/>
          </a:p>
          <a:p>
            <a:pPr marL="285750" indent="-285750" algn="just">
              <a:buFont typeface="Symbol" pitchFamily="18" charset="2"/>
              <a:buChar char="Þ"/>
            </a:pPr>
            <a:r>
              <a:rPr lang="en-US" sz="1400" b="1" dirty="0" smtClean="0"/>
              <a:t>N cell Multi-cell SW cavities have N Modes distributed in frequency on the dispersion curve of the “iris loaded waveguide”</a:t>
            </a:r>
            <a:r>
              <a:rPr lang="en-US" sz="1400" dirty="0" smtClean="0"/>
              <a:t>. The maximum number of cells is typically limited to </a:t>
            </a:r>
            <a:r>
              <a:rPr lang="en-US" sz="1400" b="1" dirty="0" smtClean="0"/>
              <a:t>10-15</a:t>
            </a:r>
            <a:r>
              <a:rPr lang="en-US" sz="1400" dirty="0" smtClean="0"/>
              <a:t> because of mode overlap.</a:t>
            </a:r>
          </a:p>
          <a:p>
            <a:pPr marL="285750" indent="-285750" algn="just">
              <a:buFont typeface="Symbol" pitchFamily="18" charset="2"/>
              <a:buChar char="Þ"/>
            </a:pPr>
            <a:endParaRPr lang="en-US" sz="1400" dirty="0"/>
          </a:p>
          <a:p>
            <a:pPr marL="285750" indent="-285750" algn="just">
              <a:buFont typeface="Symbol" pitchFamily="18" charset="2"/>
              <a:buChar char="Þ"/>
            </a:pPr>
            <a:r>
              <a:rPr lang="en-US" sz="1400" b="1" dirty="0" smtClean="0"/>
              <a:t>Average dissipated power </a:t>
            </a:r>
            <a:r>
              <a:rPr lang="en-US" sz="1400" dirty="0" smtClean="0"/>
              <a:t>that can be easily managed are of the order of few kW/m.</a:t>
            </a:r>
          </a:p>
          <a:p>
            <a:pPr marL="285750" indent="-285750" algn="just">
              <a:buFont typeface="Symbol" pitchFamily="18" charset="2"/>
              <a:buChar char="Þ"/>
            </a:pPr>
            <a:endParaRPr lang="en-US" sz="1400" dirty="0"/>
          </a:p>
          <a:p>
            <a:pPr marL="285750" indent="-285750" algn="just">
              <a:buFont typeface="Symbol" pitchFamily="18" charset="2"/>
              <a:buChar char="Þ"/>
            </a:pPr>
            <a:r>
              <a:rPr lang="en-US" sz="1400" b="1" dirty="0" smtClean="0"/>
              <a:t>Maximum electric </a:t>
            </a:r>
            <a:r>
              <a:rPr lang="en-US" sz="1400" dirty="0" smtClean="0"/>
              <a:t>field for copper cavities that can be reasonably sustained are of the order of 50-100 MV/m with ten of MW/structure in pulsed regime (klystron).</a:t>
            </a:r>
          </a:p>
        </p:txBody>
      </p:sp>
      <p:sp>
        <p:nvSpPr>
          <p:cNvPr id="4" name="Rettangolo 3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cap="all" dirty="0" smtClean="0"/>
              <a:t>ACTIVE CAVITIES WORKING ON TM MODES…FROM PARTICLE ACCELERATOR WORLD (SW CASE)</a:t>
            </a:r>
          </a:p>
        </p:txBody>
      </p:sp>
      <p:graphicFrame>
        <p:nvGraphicFramePr>
          <p:cNvPr id="86" name="Oggetto 8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0386321"/>
              </p:ext>
            </p:extLst>
          </p:nvPr>
        </p:nvGraphicFramePr>
        <p:xfrm>
          <a:off x="6788055" y="4161801"/>
          <a:ext cx="2307135" cy="293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9" name="Equazione" r:id="rId3" imgW="1688760" imgH="215640" progId="Equation.3">
                  <p:embed/>
                </p:oleObj>
              </mc:Choice>
              <mc:Fallback>
                <p:oleObj name="Equazione" r:id="rId3" imgW="1688760" imgH="215640" progId="Equation.3">
                  <p:embed/>
                  <p:pic>
                    <p:nvPicPr>
                      <p:cNvPr id="0" name="Oggetto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8055" y="4161801"/>
                        <a:ext cx="2307135" cy="293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7" name="Picture 6" descr="C:\Users\David\Desktop\MASTER LEZIONI\CAS_2016\bnl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43859" y="1537261"/>
            <a:ext cx="1685148" cy="71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8" name="Connettore 2 87"/>
          <p:cNvCxnSpPr/>
          <p:nvPr/>
        </p:nvCxnSpPr>
        <p:spPr>
          <a:xfrm>
            <a:off x="7573220" y="3239218"/>
            <a:ext cx="155504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ttore 2 88"/>
          <p:cNvCxnSpPr/>
          <p:nvPr/>
        </p:nvCxnSpPr>
        <p:spPr>
          <a:xfrm flipV="1">
            <a:off x="7573220" y="2530786"/>
            <a:ext cx="0" cy="7084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CasellaDiTesto 89"/>
          <p:cNvSpPr txBox="1"/>
          <p:nvPr/>
        </p:nvSpPr>
        <p:spPr>
          <a:xfrm>
            <a:off x="7284168" y="2282145"/>
            <a:ext cx="240541" cy="2976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z</a:t>
            </a:r>
            <a:endParaRPr lang="en-US" baseline="-25000" dirty="0"/>
          </a:p>
        </p:txBody>
      </p:sp>
      <p:sp>
        <p:nvSpPr>
          <p:cNvPr id="91" name="CasellaDiTesto 90"/>
          <p:cNvSpPr txBox="1"/>
          <p:nvPr/>
        </p:nvSpPr>
        <p:spPr>
          <a:xfrm>
            <a:off x="8916745" y="2813864"/>
            <a:ext cx="185580" cy="2976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grpSp>
        <p:nvGrpSpPr>
          <p:cNvPr id="101" name="Gruppo 100"/>
          <p:cNvGrpSpPr/>
          <p:nvPr/>
        </p:nvGrpSpPr>
        <p:grpSpPr>
          <a:xfrm flipV="1">
            <a:off x="7590514" y="2916775"/>
            <a:ext cx="1359377" cy="641549"/>
            <a:chOff x="6593840" y="944837"/>
            <a:chExt cx="2021988" cy="796107"/>
          </a:xfrm>
        </p:grpSpPr>
        <p:sp>
          <p:nvSpPr>
            <p:cNvPr id="103" name="Figura a mano libera 102"/>
            <p:cNvSpPr/>
            <p:nvPr/>
          </p:nvSpPr>
          <p:spPr>
            <a:xfrm>
              <a:off x="6593840" y="944837"/>
              <a:ext cx="406400" cy="406443"/>
            </a:xfrm>
            <a:custGeom>
              <a:avLst/>
              <a:gdLst>
                <a:gd name="connsiteX0" fmla="*/ 0 w 406400"/>
                <a:gd name="connsiteY0" fmla="*/ 386123 h 406443"/>
                <a:gd name="connsiteX1" fmla="*/ 213360 w 406400"/>
                <a:gd name="connsiteY1" fmla="*/ 43 h 406443"/>
                <a:gd name="connsiteX2" fmla="*/ 406400 w 406400"/>
                <a:gd name="connsiteY2" fmla="*/ 406443 h 406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6400" h="406443">
                  <a:moveTo>
                    <a:pt x="0" y="386123"/>
                  </a:moveTo>
                  <a:cubicBezTo>
                    <a:pt x="72813" y="191389"/>
                    <a:pt x="145627" y="-3344"/>
                    <a:pt x="213360" y="43"/>
                  </a:cubicBezTo>
                  <a:cubicBezTo>
                    <a:pt x="281093" y="3430"/>
                    <a:pt x="343746" y="204936"/>
                    <a:pt x="406400" y="406443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Figura a mano libera 103"/>
            <p:cNvSpPr/>
            <p:nvPr/>
          </p:nvSpPr>
          <p:spPr>
            <a:xfrm rot="10800000">
              <a:off x="6990228" y="1334543"/>
              <a:ext cx="410210" cy="406401"/>
            </a:xfrm>
            <a:custGeom>
              <a:avLst/>
              <a:gdLst>
                <a:gd name="connsiteX0" fmla="*/ 0 w 406400"/>
                <a:gd name="connsiteY0" fmla="*/ 386123 h 406443"/>
                <a:gd name="connsiteX1" fmla="*/ 213360 w 406400"/>
                <a:gd name="connsiteY1" fmla="*/ 43 h 406443"/>
                <a:gd name="connsiteX2" fmla="*/ 406400 w 406400"/>
                <a:gd name="connsiteY2" fmla="*/ 406443 h 406443"/>
                <a:gd name="connsiteX0" fmla="*/ 0 w 410210"/>
                <a:gd name="connsiteY0" fmla="*/ 405131 h 406401"/>
                <a:gd name="connsiteX1" fmla="*/ 217170 w 410210"/>
                <a:gd name="connsiteY1" fmla="*/ 1 h 406401"/>
                <a:gd name="connsiteX2" fmla="*/ 410210 w 410210"/>
                <a:gd name="connsiteY2" fmla="*/ 406401 h 406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210" h="406401">
                  <a:moveTo>
                    <a:pt x="0" y="405131"/>
                  </a:moveTo>
                  <a:cubicBezTo>
                    <a:pt x="72813" y="210397"/>
                    <a:pt x="148802" y="-211"/>
                    <a:pt x="217170" y="1"/>
                  </a:cubicBezTo>
                  <a:cubicBezTo>
                    <a:pt x="285538" y="213"/>
                    <a:pt x="347556" y="204894"/>
                    <a:pt x="410210" y="406401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Figura a mano libera 104"/>
            <p:cNvSpPr/>
            <p:nvPr/>
          </p:nvSpPr>
          <p:spPr>
            <a:xfrm>
              <a:off x="7400438" y="953245"/>
              <a:ext cx="398780" cy="391163"/>
            </a:xfrm>
            <a:custGeom>
              <a:avLst/>
              <a:gdLst>
                <a:gd name="connsiteX0" fmla="*/ 0 w 406400"/>
                <a:gd name="connsiteY0" fmla="*/ 386123 h 406443"/>
                <a:gd name="connsiteX1" fmla="*/ 213360 w 406400"/>
                <a:gd name="connsiteY1" fmla="*/ 43 h 406443"/>
                <a:gd name="connsiteX2" fmla="*/ 406400 w 406400"/>
                <a:gd name="connsiteY2" fmla="*/ 406443 h 406443"/>
                <a:gd name="connsiteX0" fmla="*/ 0 w 398780"/>
                <a:gd name="connsiteY0" fmla="*/ 386083 h 391163"/>
                <a:gd name="connsiteX1" fmla="*/ 213360 w 398780"/>
                <a:gd name="connsiteY1" fmla="*/ 3 h 391163"/>
                <a:gd name="connsiteX2" fmla="*/ 398780 w 398780"/>
                <a:gd name="connsiteY2" fmla="*/ 391163 h 391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8780" h="391163">
                  <a:moveTo>
                    <a:pt x="0" y="386083"/>
                  </a:moveTo>
                  <a:cubicBezTo>
                    <a:pt x="72813" y="191349"/>
                    <a:pt x="146897" y="-844"/>
                    <a:pt x="213360" y="3"/>
                  </a:cubicBezTo>
                  <a:cubicBezTo>
                    <a:pt x="279823" y="850"/>
                    <a:pt x="336126" y="189656"/>
                    <a:pt x="398780" y="391163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Figura a mano libera 105"/>
            <p:cNvSpPr/>
            <p:nvPr/>
          </p:nvSpPr>
          <p:spPr>
            <a:xfrm rot="10800000">
              <a:off x="7799218" y="1334543"/>
              <a:ext cx="410210" cy="406401"/>
            </a:xfrm>
            <a:custGeom>
              <a:avLst/>
              <a:gdLst>
                <a:gd name="connsiteX0" fmla="*/ 0 w 406400"/>
                <a:gd name="connsiteY0" fmla="*/ 386123 h 406443"/>
                <a:gd name="connsiteX1" fmla="*/ 213360 w 406400"/>
                <a:gd name="connsiteY1" fmla="*/ 43 h 406443"/>
                <a:gd name="connsiteX2" fmla="*/ 406400 w 406400"/>
                <a:gd name="connsiteY2" fmla="*/ 406443 h 406443"/>
                <a:gd name="connsiteX0" fmla="*/ 0 w 410210"/>
                <a:gd name="connsiteY0" fmla="*/ 405131 h 406401"/>
                <a:gd name="connsiteX1" fmla="*/ 217170 w 410210"/>
                <a:gd name="connsiteY1" fmla="*/ 1 h 406401"/>
                <a:gd name="connsiteX2" fmla="*/ 410210 w 410210"/>
                <a:gd name="connsiteY2" fmla="*/ 406401 h 406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210" h="406401">
                  <a:moveTo>
                    <a:pt x="0" y="405131"/>
                  </a:moveTo>
                  <a:cubicBezTo>
                    <a:pt x="72813" y="210397"/>
                    <a:pt x="148802" y="-211"/>
                    <a:pt x="217170" y="1"/>
                  </a:cubicBezTo>
                  <a:cubicBezTo>
                    <a:pt x="285538" y="213"/>
                    <a:pt x="347556" y="204894"/>
                    <a:pt x="410210" y="406401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Figura a mano libera 106"/>
            <p:cNvSpPr/>
            <p:nvPr/>
          </p:nvSpPr>
          <p:spPr>
            <a:xfrm>
              <a:off x="8209428" y="953245"/>
              <a:ext cx="406400" cy="406443"/>
            </a:xfrm>
            <a:custGeom>
              <a:avLst/>
              <a:gdLst>
                <a:gd name="connsiteX0" fmla="*/ 0 w 406400"/>
                <a:gd name="connsiteY0" fmla="*/ 386123 h 406443"/>
                <a:gd name="connsiteX1" fmla="*/ 213360 w 406400"/>
                <a:gd name="connsiteY1" fmla="*/ 43 h 406443"/>
                <a:gd name="connsiteX2" fmla="*/ 406400 w 406400"/>
                <a:gd name="connsiteY2" fmla="*/ 406443 h 406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6400" h="406443">
                  <a:moveTo>
                    <a:pt x="0" y="386123"/>
                  </a:moveTo>
                  <a:cubicBezTo>
                    <a:pt x="72813" y="191389"/>
                    <a:pt x="145627" y="-3344"/>
                    <a:pt x="213360" y="43"/>
                  </a:cubicBezTo>
                  <a:cubicBezTo>
                    <a:pt x="281093" y="3430"/>
                    <a:pt x="343746" y="204936"/>
                    <a:pt x="406400" y="406443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8" name="Freccia in giù 117"/>
          <p:cNvSpPr/>
          <p:nvPr/>
        </p:nvSpPr>
        <p:spPr>
          <a:xfrm>
            <a:off x="7455465" y="1265930"/>
            <a:ext cx="96822" cy="18601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CasellaDiTesto 118"/>
          <p:cNvSpPr txBox="1"/>
          <p:nvPr/>
        </p:nvSpPr>
        <p:spPr>
          <a:xfrm>
            <a:off x="7314719" y="905890"/>
            <a:ext cx="432371" cy="2976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en-US" baseline="-25000" dirty="0" smtClean="0"/>
              <a:t> RF in</a:t>
            </a:r>
            <a:endParaRPr lang="en-US" baseline="-25000" dirty="0"/>
          </a:p>
        </p:txBody>
      </p:sp>
      <p:grpSp>
        <p:nvGrpSpPr>
          <p:cNvPr id="242" name="Gruppo 241"/>
          <p:cNvGrpSpPr/>
          <p:nvPr/>
        </p:nvGrpSpPr>
        <p:grpSpPr>
          <a:xfrm>
            <a:off x="-47060" y="4283430"/>
            <a:ext cx="3093462" cy="2434275"/>
            <a:chOff x="-35284" y="4147244"/>
            <a:chExt cx="3801159" cy="2738140"/>
          </a:xfrm>
        </p:grpSpPr>
        <p:cxnSp>
          <p:nvCxnSpPr>
            <p:cNvPr id="137" name="Connettore 2 136"/>
            <p:cNvCxnSpPr/>
            <p:nvPr/>
          </p:nvCxnSpPr>
          <p:spPr>
            <a:xfrm>
              <a:off x="367253" y="6520457"/>
              <a:ext cx="3393648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ttore 2 137"/>
            <p:cNvCxnSpPr/>
            <p:nvPr/>
          </p:nvCxnSpPr>
          <p:spPr>
            <a:xfrm flipV="1">
              <a:off x="367253" y="4235404"/>
              <a:ext cx="0" cy="2285053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Figura a mano libera 138"/>
            <p:cNvSpPr/>
            <p:nvPr/>
          </p:nvSpPr>
          <p:spPr>
            <a:xfrm>
              <a:off x="367254" y="4766085"/>
              <a:ext cx="2977117" cy="1449483"/>
            </a:xfrm>
            <a:custGeom>
              <a:avLst/>
              <a:gdLst>
                <a:gd name="connsiteX0" fmla="*/ 0 w 2977117"/>
                <a:gd name="connsiteY0" fmla="*/ 1265274 h 1265274"/>
                <a:gd name="connsiteX1" fmla="*/ 1318437 w 2977117"/>
                <a:gd name="connsiteY1" fmla="*/ 457200 h 1265274"/>
                <a:gd name="connsiteX2" fmla="*/ 2977117 w 2977117"/>
                <a:gd name="connsiteY2" fmla="*/ 0 h 1265274"/>
                <a:gd name="connsiteX0" fmla="*/ 0 w 2977117"/>
                <a:gd name="connsiteY0" fmla="*/ 1265274 h 1265274"/>
                <a:gd name="connsiteX1" fmla="*/ 1318437 w 2977117"/>
                <a:gd name="connsiteY1" fmla="*/ 457200 h 1265274"/>
                <a:gd name="connsiteX2" fmla="*/ 2977117 w 2977117"/>
                <a:gd name="connsiteY2" fmla="*/ 0 h 1265274"/>
                <a:gd name="connsiteX0" fmla="*/ 0 w 2977117"/>
                <a:gd name="connsiteY0" fmla="*/ 1265274 h 1265274"/>
                <a:gd name="connsiteX1" fmla="*/ 2977117 w 2977117"/>
                <a:gd name="connsiteY1" fmla="*/ 0 h 1265274"/>
                <a:gd name="connsiteX0" fmla="*/ 0 w 2977117"/>
                <a:gd name="connsiteY0" fmla="*/ 1265274 h 1265274"/>
                <a:gd name="connsiteX1" fmla="*/ 2977117 w 2977117"/>
                <a:gd name="connsiteY1" fmla="*/ 0 h 1265274"/>
                <a:gd name="connsiteX0" fmla="*/ 0 w 2977117"/>
                <a:gd name="connsiteY0" fmla="*/ 1265274 h 1265274"/>
                <a:gd name="connsiteX1" fmla="*/ 2977117 w 2977117"/>
                <a:gd name="connsiteY1" fmla="*/ 0 h 1265274"/>
                <a:gd name="connsiteX0" fmla="*/ 0 w 2977117"/>
                <a:gd name="connsiteY0" fmla="*/ 1265274 h 1265274"/>
                <a:gd name="connsiteX1" fmla="*/ 2977117 w 2977117"/>
                <a:gd name="connsiteY1" fmla="*/ 0 h 1265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77117" h="1265274">
                  <a:moveTo>
                    <a:pt x="0" y="1265274"/>
                  </a:moveTo>
                  <a:cubicBezTo>
                    <a:pt x="1151861" y="1226288"/>
                    <a:pt x="1917937" y="2481"/>
                    <a:pt x="2977117" y="0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0" name="Connettore 1 139"/>
            <p:cNvCxnSpPr>
              <a:stCxn id="139" idx="1"/>
            </p:cNvCxnSpPr>
            <p:nvPr/>
          </p:nvCxnSpPr>
          <p:spPr>
            <a:xfrm>
              <a:off x="3344371" y="4766085"/>
              <a:ext cx="0" cy="175437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CasellaDiTesto 140"/>
            <p:cNvSpPr txBox="1"/>
            <p:nvPr/>
          </p:nvSpPr>
          <p:spPr>
            <a:xfrm>
              <a:off x="3021761" y="6520457"/>
              <a:ext cx="7441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ym typeface="Symbol"/>
                </a:rPr>
                <a:t> mode</a:t>
              </a:r>
              <a:endParaRPr lang="en-US" sz="1400" dirty="0"/>
            </a:p>
          </p:txBody>
        </p:sp>
        <p:sp>
          <p:nvSpPr>
            <p:cNvPr id="142" name="CasellaDiTesto 141"/>
            <p:cNvSpPr txBox="1"/>
            <p:nvPr/>
          </p:nvSpPr>
          <p:spPr>
            <a:xfrm>
              <a:off x="332963" y="6577607"/>
              <a:ext cx="7441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ym typeface="Symbol"/>
                </a:rPr>
                <a:t>0 mode</a:t>
              </a:r>
              <a:endParaRPr lang="en-US" sz="1400" dirty="0"/>
            </a:p>
          </p:txBody>
        </p:sp>
        <p:sp>
          <p:nvSpPr>
            <p:cNvPr id="143" name="CasellaDiTesto 142"/>
            <p:cNvSpPr txBox="1"/>
            <p:nvPr/>
          </p:nvSpPr>
          <p:spPr>
            <a:xfrm>
              <a:off x="-35284" y="4147244"/>
              <a:ext cx="3850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ym typeface="Symbol"/>
                </a:rPr>
                <a:t>f</a:t>
              </a:r>
              <a:r>
                <a:rPr lang="en-US" sz="1400" baseline="-25000" dirty="0" err="1" smtClean="0">
                  <a:sym typeface="Symbol"/>
                </a:rPr>
                <a:t>res</a:t>
              </a:r>
              <a:endParaRPr lang="en-US" sz="1400" baseline="-25000" dirty="0"/>
            </a:p>
          </p:txBody>
        </p:sp>
        <p:sp>
          <p:nvSpPr>
            <p:cNvPr id="144" name="Ovale 143"/>
            <p:cNvSpPr/>
            <p:nvPr/>
          </p:nvSpPr>
          <p:spPr>
            <a:xfrm>
              <a:off x="314865" y="6171753"/>
              <a:ext cx="85616" cy="9524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e 144"/>
            <p:cNvSpPr/>
            <p:nvPr/>
          </p:nvSpPr>
          <p:spPr>
            <a:xfrm>
              <a:off x="3301563" y="4713229"/>
              <a:ext cx="85616" cy="9524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e 145"/>
            <p:cNvSpPr/>
            <p:nvPr/>
          </p:nvSpPr>
          <p:spPr>
            <a:xfrm>
              <a:off x="2475944" y="4960423"/>
              <a:ext cx="85616" cy="9524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e 146"/>
            <p:cNvSpPr/>
            <p:nvPr/>
          </p:nvSpPr>
          <p:spPr>
            <a:xfrm>
              <a:off x="1077077" y="5939593"/>
              <a:ext cx="85616" cy="9524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e 147"/>
            <p:cNvSpPr/>
            <p:nvPr/>
          </p:nvSpPr>
          <p:spPr>
            <a:xfrm>
              <a:off x="705020" y="6099861"/>
              <a:ext cx="85616" cy="9524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e 148"/>
            <p:cNvSpPr/>
            <p:nvPr/>
          </p:nvSpPr>
          <p:spPr>
            <a:xfrm>
              <a:off x="2149010" y="5202757"/>
              <a:ext cx="85616" cy="9524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e 149"/>
            <p:cNvSpPr/>
            <p:nvPr/>
          </p:nvSpPr>
          <p:spPr>
            <a:xfrm>
              <a:off x="2876720" y="4791497"/>
              <a:ext cx="85616" cy="9524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1" name="Connettore 1 150"/>
            <p:cNvCxnSpPr>
              <a:stCxn id="145" idx="2"/>
            </p:cNvCxnSpPr>
            <p:nvPr/>
          </p:nvCxnSpPr>
          <p:spPr>
            <a:xfrm flipH="1" flipV="1">
              <a:off x="357673" y="4760853"/>
              <a:ext cx="2943890" cy="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nettore 1 151"/>
            <p:cNvCxnSpPr>
              <a:stCxn id="150" idx="2"/>
            </p:cNvCxnSpPr>
            <p:nvPr/>
          </p:nvCxnSpPr>
          <p:spPr>
            <a:xfrm flipH="1" flipV="1">
              <a:off x="349758" y="4839121"/>
              <a:ext cx="2526962" cy="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nettore 2 152"/>
            <p:cNvCxnSpPr/>
            <p:nvPr/>
          </p:nvCxnSpPr>
          <p:spPr>
            <a:xfrm>
              <a:off x="918642" y="4522352"/>
              <a:ext cx="0" cy="23850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Connettore 2 153"/>
            <p:cNvCxnSpPr/>
            <p:nvPr/>
          </p:nvCxnSpPr>
          <p:spPr>
            <a:xfrm flipV="1">
              <a:off x="918642" y="4839122"/>
              <a:ext cx="0" cy="25092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CasellaDiTesto 154"/>
            <p:cNvSpPr txBox="1"/>
            <p:nvPr/>
          </p:nvSpPr>
          <p:spPr>
            <a:xfrm>
              <a:off x="744916" y="4303643"/>
              <a:ext cx="5584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ym typeface="Symbol"/>
                </a:rPr>
                <a:t></a:t>
              </a:r>
              <a:r>
                <a:rPr lang="en-US" sz="1200" dirty="0" err="1" smtClean="0">
                  <a:sym typeface="Symbol"/>
                </a:rPr>
                <a:t>f</a:t>
              </a:r>
              <a:r>
                <a:rPr lang="en-US" sz="1200" baseline="-25000" dirty="0" err="1" smtClean="0">
                  <a:sym typeface="Symbol"/>
                </a:rPr>
                <a:t>res</a:t>
              </a:r>
              <a:r>
                <a:rPr lang="en-US" sz="1200" baseline="-25000" dirty="0" smtClean="0">
                  <a:sym typeface="Symbol"/>
                </a:rPr>
                <a:t>_</a:t>
              </a:r>
              <a:r>
                <a:rPr lang="en-US" sz="1200" baseline="-25000" dirty="0">
                  <a:sym typeface="Symbol"/>
                </a:rPr>
                <a:t></a:t>
              </a:r>
              <a:endParaRPr lang="en-US" sz="1200" baseline="-25000" dirty="0"/>
            </a:p>
          </p:txBody>
        </p:sp>
        <p:sp>
          <p:nvSpPr>
            <p:cNvPr id="156" name="CasellaDiTesto 155"/>
            <p:cNvSpPr txBox="1"/>
            <p:nvPr/>
          </p:nvSpPr>
          <p:spPr>
            <a:xfrm>
              <a:off x="1696802" y="6549623"/>
              <a:ext cx="9044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ym typeface="Symbol"/>
                </a:rPr>
                <a:t>/2 mode</a:t>
              </a:r>
              <a:endParaRPr lang="en-US" sz="1400" dirty="0"/>
            </a:p>
          </p:txBody>
        </p:sp>
        <p:cxnSp>
          <p:nvCxnSpPr>
            <p:cNvPr id="157" name="Connettore 1 156"/>
            <p:cNvCxnSpPr>
              <a:stCxn id="163" idx="4"/>
            </p:cNvCxnSpPr>
            <p:nvPr/>
          </p:nvCxnSpPr>
          <p:spPr>
            <a:xfrm>
              <a:off x="1855812" y="5549863"/>
              <a:ext cx="0" cy="996006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Ovale 162"/>
            <p:cNvSpPr/>
            <p:nvPr/>
          </p:nvSpPr>
          <p:spPr>
            <a:xfrm>
              <a:off x="1813004" y="5454614"/>
              <a:ext cx="85616" cy="9524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e 163"/>
            <p:cNvSpPr/>
            <p:nvPr/>
          </p:nvSpPr>
          <p:spPr>
            <a:xfrm>
              <a:off x="1444160" y="5718861"/>
              <a:ext cx="85616" cy="9524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5" name="Immagine 16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041" y="919334"/>
            <a:ext cx="1358731" cy="1609371"/>
          </a:xfrm>
          <a:prstGeom prst="rect">
            <a:avLst/>
          </a:prstGeom>
        </p:spPr>
      </p:pic>
      <p:pic>
        <p:nvPicPr>
          <p:cNvPr id="166" name="Picture 9" descr="C:\Users\David\Desktop\MASTER LEZIONI\CAS_2016\20080501_dc_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894" y="2622792"/>
            <a:ext cx="1917941" cy="127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7" name="Connettore 2 166"/>
          <p:cNvCxnSpPr/>
          <p:nvPr/>
        </p:nvCxnSpPr>
        <p:spPr>
          <a:xfrm>
            <a:off x="3596722" y="6250054"/>
            <a:ext cx="2310167" cy="0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Connettore 2 167"/>
          <p:cNvCxnSpPr/>
          <p:nvPr/>
        </p:nvCxnSpPr>
        <p:spPr>
          <a:xfrm flipV="1">
            <a:off x="3596722" y="5628661"/>
            <a:ext cx="0" cy="621394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CasellaDiTesto 168"/>
          <p:cNvSpPr txBox="1"/>
          <p:nvPr/>
        </p:nvSpPr>
        <p:spPr>
          <a:xfrm>
            <a:off x="3275856" y="5523714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z</a:t>
            </a:r>
            <a:endParaRPr lang="en-US" baseline="-25000" dirty="0"/>
          </a:p>
        </p:txBody>
      </p:sp>
      <p:sp>
        <p:nvSpPr>
          <p:cNvPr id="170" name="CasellaDiTesto 169"/>
          <p:cNvSpPr txBox="1"/>
          <p:nvPr/>
        </p:nvSpPr>
        <p:spPr>
          <a:xfrm>
            <a:off x="5854249" y="6107268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171" name="Figura a mano libera 170"/>
          <p:cNvSpPr/>
          <p:nvPr/>
        </p:nvSpPr>
        <p:spPr>
          <a:xfrm>
            <a:off x="4178401" y="5708380"/>
            <a:ext cx="1258340" cy="544027"/>
          </a:xfrm>
          <a:custGeom>
            <a:avLst/>
            <a:gdLst>
              <a:gd name="connsiteX0" fmla="*/ 0 w 1150705"/>
              <a:gd name="connsiteY0" fmla="*/ 562998 h 562998"/>
              <a:gd name="connsiteX1" fmla="*/ 184934 w 1150705"/>
              <a:gd name="connsiteY1" fmla="*/ 49290 h 562998"/>
              <a:gd name="connsiteX2" fmla="*/ 575352 w 1150705"/>
              <a:gd name="connsiteY2" fmla="*/ 69838 h 562998"/>
              <a:gd name="connsiteX3" fmla="*/ 924674 w 1150705"/>
              <a:gd name="connsiteY3" fmla="*/ 28742 h 562998"/>
              <a:gd name="connsiteX4" fmla="*/ 1150705 w 1150705"/>
              <a:gd name="connsiteY4" fmla="*/ 562998 h 562998"/>
              <a:gd name="connsiteX0" fmla="*/ 0 w 1150705"/>
              <a:gd name="connsiteY0" fmla="*/ 564518 h 564518"/>
              <a:gd name="connsiteX1" fmla="*/ 178171 w 1150705"/>
              <a:gd name="connsiteY1" fmla="*/ 27950 h 564518"/>
              <a:gd name="connsiteX2" fmla="*/ 575352 w 1150705"/>
              <a:gd name="connsiteY2" fmla="*/ 71358 h 564518"/>
              <a:gd name="connsiteX3" fmla="*/ 924674 w 1150705"/>
              <a:gd name="connsiteY3" fmla="*/ 30262 h 564518"/>
              <a:gd name="connsiteX4" fmla="*/ 1150705 w 1150705"/>
              <a:gd name="connsiteY4" fmla="*/ 564518 h 564518"/>
              <a:gd name="connsiteX0" fmla="*/ 0 w 1150705"/>
              <a:gd name="connsiteY0" fmla="*/ 556659 h 556659"/>
              <a:gd name="connsiteX1" fmla="*/ 178171 w 1150705"/>
              <a:gd name="connsiteY1" fmla="*/ 20091 h 556659"/>
              <a:gd name="connsiteX2" fmla="*/ 558443 w 1150705"/>
              <a:gd name="connsiteY2" fmla="*/ 105409 h 556659"/>
              <a:gd name="connsiteX3" fmla="*/ 924674 w 1150705"/>
              <a:gd name="connsiteY3" fmla="*/ 22403 h 556659"/>
              <a:gd name="connsiteX4" fmla="*/ 1150705 w 1150705"/>
              <a:gd name="connsiteY4" fmla="*/ 556659 h 556659"/>
              <a:gd name="connsiteX0" fmla="*/ 0 w 1116888"/>
              <a:gd name="connsiteY0" fmla="*/ 556659 h 556659"/>
              <a:gd name="connsiteX1" fmla="*/ 178171 w 1116888"/>
              <a:gd name="connsiteY1" fmla="*/ 20091 h 556659"/>
              <a:gd name="connsiteX2" fmla="*/ 558443 w 1116888"/>
              <a:gd name="connsiteY2" fmla="*/ 105409 h 556659"/>
              <a:gd name="connsiteX3" fmla="*/ 924674 w 1116888"/>
              <a:gd name="connsiteY3" fmla="*/ 22403 h 556659"/>
              <a:gd name="connsiteX4" fmla="*/ 1116888 w 1116888"/>
              <a:gd name="connsiteY4" fmla="*/ 556659 h 556659"/>
              <a:gd name="connsiteX0" fmla="*/ 0 w 1116888"/>
              <a:gd name="connsiteY0" fmla="*/ 556659 h 556659"/>
              <a:gd name="connsiteX1" fmla="*/ 178171 w 1116888"/>
              <a:gd name="connsiteY1" fmla="*/ 20091 h 556659"/>
              <a:gd name="connsiteX2" fmla="*/ 558443 w 1116888"/>
              <a:gd name="connsiteY2" fmla="*/ 105409 h 556659"/>
              <a:gd name="connsiteX3" fmla="*/ 924674 w 1116888"/>
              <a:gd name="connsiteY3" fmla="*/ 22403 h 556659"/>
              <a:gd name="connsiteX4" fmla="*/ 1116888 w 1116888"/>
              <a:gd name="connsiteY4" fmla="*/ 556659 h 556659"/>
              <a:gd name="connsiteX0" fmla="*/ 0 w 1116888"/>
              <a:gd name="connsiteY0" fmla="*/ 536818 h 536818"/>
              <a:gd name="connsiteX1" fmla="*/ 178171 w 1116888"/>
              <a:gd name="connsiteY1" fmla="*/ 250 h 536818"/>
              <a:gd name="connsiteX2" fmla="*/ 539844 w 1116888"/>
              <a:gd name="connsiteY2" fmla="*/ 460853 h 536818"/>
              <a:gd name="connsiteX3" fmla="*/ 924674 w 1116888"/>
              <a:gd name="connsiteY3" fmla="*/ 2562 h 536818"/>
              <a:gd name="connsiteX4" fmla="*/ 1116888 w 1116888"/>
              <a:gd name="connsiteY4" fmla="*/ 536818 h 536818"/>
              <a:gd name="connsiteX0" fmla="*/ 0 w 1116888"/>
              <a:gd name="connsiteY0" fmla="*/ 536818 h 536818"/>
              <a:gd name="connsiteX1" fmla="*/ 233969 w 1116888"/>
              <a:gd name="connsiteY1" fmla="*/ 250 h 536818"/>
              <a:gd name="connsiteX2" fmla="*/ 539844 w 1116888"/>
              <a:gd name="connsiteY2" fmla="*/ 460853 h 536818"/>
              <a:gd name="connsiteX3" fmla="*/ 924674 w 1116888"/>
              <a:gd name="connsiteY3" fmla="*/ 2562 h 536818"/>
              <a:gd name="connsiteX4" fmla="*/ 1116888 w 1116888"/>
              <a:gd name="connsiteY4" fmla="*/ 536818 h 536818"/>
              <a:gd name="connsiteX0" fmla="*/ 0 w 1116888"/>
              <a:gd name="connsiteY0" fmla="*/ 544027 h 544027"/>
              <a:gd name="connsiteX1" fmla="*/ 233969 w 1116888"/>
              <a:gd name="connsiteY1" fmla="*/ 7459 h 544027"/>
              <a:gd name="connsiteX2" fmla="*/ 539844 w 1116888"/>
              <a:gd name="connsiteY2" fmla="*/ 468062 h 544027"/>
              <a:gd name="connsiteX3" fmla="*/ 868875 w 1116888"/>
              <a:gd name="connsiteY3" fmla="*/ 246 h 544027"/>
              <a:gd name="connsiteX4" fmla="*/ 1116888 w 1116888"/>
              <a:gd name="connsiteY4" fmla="*/ 544027 h 544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6888" h="544027">
                <a:moveTo>
                  <a:pt x="0" y="544027"/>
                </a:moveTo>
                <a:cubicBezTo>
                  <a:pt x="44521" y="328269"/>
                  <a:pt x="143995" y="20120"/>
                  <a:pt x="233969" y="7459"/>
                </a:cubicBezTo>
                <a:cubicBezTo>
                  <a:pt x="323943" y="-5202"/>
                  <a:pt x="434026" y="469264"/>
                  <a:pt x="539844" y="468062"/>
                </a:cubicBezTo>
                <a:cubicBezTo>
                  <a:pt x="645662" y="466860"/>
                  <a:pt x="772701" y="-12415"/>
                  <a:pt x="868875" y="246"/>
                </a:cubicBezTo>
                <a:cubicBezTo>
                  <a:pt x="965049" y="12907"/>
                  <a:pt x="1065345" y="302755"/>
                  <a:pt x="1116888" y="544027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2" name="Gruppo 171"/>
          <p:cNvGrpSpPr/>
          <p:nvPr/>
        </p:nvGrpSpPr>
        <p:grpSpPr>
          <a:xfrm>
            <a:off x="3480338" y="4713229"/>
            <a:ext cx="2694534" cy="813610"/>
            <a:chOff x="6290310" y="512270"/>
            <a:chExt cx="2694534" cy="813610"/>
          </a:xfrm>
        </p:grpSpPr>
        <p:cxnSp>
          <p:nvCxnSpPr>
            <p:cNvPr id="173" name="Connettore 1 172"/>
            <p:cNvCxnSpPr/>
            <p:nvPr/>
          </p:nvCxnSpPr>
          <p:spPr>
            <a:xfrm flipV="1">
              <a:off x="6290310" y="1036320"/>
              <a:ext cx="3810" cy="28956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ttore 1 173"/>
            <p:cNvCxnSpPr/>
            <p:nvPr/>
          </p:nvCxnSpPr>
          <p:spPr>
            <a:xfrm>
              <a:off x="6294120" y="1036320"/>
              <a:ext cx="60579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Figura a mano libera 174"/>
            <p:cNvSpPr/>
            <p:nvPr/>
          </p:nvSpPr>
          <p:spPr>
            <a:xfrm>
              <a:off x="6899910" y="512270"/>
              <a:ext cx="737235" cy="550719"/>
            </a:xfrm>
            <a:custGeom>
              <a:avLst/>
              <a:gdLst>
                <a:gd name="connsiteX0" fmla="*/ 0 w 784860"/>
                <a:gd name="connsiteY0" fmla="*/ 591946 h 629504"/>
                <a:gd name="connsiteX1" fmla="*/ 114300 w 784860"/>
                <a:gd name="connsiteY1" fmla="*/ 473836 h 629504"/>
                <a:gd name="connsiteX2" fmla="*/ 281940 w 784860"/>
                <a:gd name="connsiteY2" fmla="*/ 100456 h 629504"/>
                <a:gd name="connsiteX3" fmla="*/ 529590 w 784860"/>
                <a:gd name="connsiteY3" fmla="*/ 31876 h 629504"/>
                <a:gd name="connsiteX4" fmla="*/ 674370 w 784860"/>
                <a:gd name="connsiteY4" fmla="*/ 546226 h 629504"/>
                <a:gd name="connsiteX5" fmla="*/ 784860 w 784860"/>
                <a:gd name="connsiteY5" fmla="*/ 622426 h 629504"/>
                <a:gd name="connsiteX0" fmla="*/ 0 w 784860"/>
                <a:gd name="connsiteY0" fmla="*/ 547430 h 583133"/>
                <a:gd name="connsiteX1" fmla="*/ 114300 w 784860"/>
                <a:gd name="connsiteY1" fmla="*/ 429320 h 583133"/>
                <a:gd name="connsiteX2" fmla="*/ 281940 w 784860"/>
                <a:gd name="connsiteY2" fmla="*/ 55940 h 583133"/>
                <a:gd name="connsiteX3" fmla="*/ 525780 w 784860"/>
                <a:gd name="connsiteY3" fmla="*/ 48320 h 583133"/>
                <a:gd name="connsiteX4" fmla="*/ 674370 w 784860"/>
                <a:gd name="connsiteY4" fmla="*/ 501710 h 583133"/>
                <a:gd name="connsiteX5" fmla="*/ 784860 w 784860"/>
                <a:gd name="connsiteY5" fmla="*/ 577910 h 583133"/>
                <a:gd name="connsiteX0" fmla="*/ 0 w 750570"/>
                <a:gd name="connsiteY0" fmla="*/ 547430 h 579937"/>
                <a:gd name="connsiteX1" fmla="*/ 114300 w 750570"/>
                <a:gd name="connsiteY1" fmla="*/ 429320 h 579937"/>
                <a:gd name="connsiteX2" fmla="*/ 281940 w 750570"/>
                <a:gd name="connsiteY2" fmla="*/ 55940 h 579937"/>
                <a:gd name="connsiteX3" fmla="*/ 525780 w 750570"/>
                <a:gd name="connsiteY3" fmla="*/ 48320 h 579937"/>
                <a:gd name="connsiteX4" fmla="*/ 674370 w 750570"/>
                <a:gd name="connsiteY4" fmla="*/ 501710 h 579937"/>
                <a:gd name="connsiteX5" fmla="*/ 750570 w 750570"/>
                <a:gd name="connsiteY5" fmla="*/ 574100 h 579937"/>
                <a:gd name="connsiteX0" fmla="*/ 0 w 750570"/>
                <a:gd name="connsiteY0" fmla="*/ 547430 h 574100"/>
                <a:gd name="connsiteX1" fmla="*/ 114300 w 750570"/>
                <a:gd name="connsiteY1" fmla="*/ 429320 h 574100"/>
                <a:gd name="connsiteX2" fmla="*/ 281940 w 750570"/>
                <a:gd name="connsiteY2" fmla="*/ 55940 h 574100"/>
                <a:gd name="connsiteX3" fmla="*/ 525780 w 750570"/>
                <a:gd name="connsiteY3" fmla="*/ 48320 h 574100"/>
                <a:gd name="connsiteX4" fmla="*/ 674370 w 750570"/>
                <a:gd name="connsiteY4" fmla="*/ 501710 h 574100"/>
                <a:gd name="connsiteX5" fmla="*/ 750570 w 750570"/>
                <a:gd name="connsiteY5" fmla="*/ 574100 h 574100"/>
                <a:gd name="connsiteX0" fmla="*/ 0 w 750570"/>
                <a:gd name="connsiteY0" fmla="*/ 547430 h 574100"/>
                <a:gd name="connsiteX1" fmla="*/ 114300 w 750570"/>
                <a:gd name="connsiteY1" fmla="*/ 429320 h 574100"/>
                <a:gd name="connsiteX2" fmla="*/ 281940 w 750570"/>
                <a:gd name="connsiteY2" fmla="*/ 55940 h 574100"/>
                <a:gd name="connsiteX3" fmla="*/ 525780 w 750570"/>
                <a:gd name="connsiteY3" fmla="*/ 48320 h 574100"/>
                <a:gd name="connsiteX4" fmla="*/ 674370 w 750570"/>
                <a:gd name="connsiteY4" fmla="*/ 501710 h 574100"/>
                <a:gd name="connsiteX5" fmla="*/ 750570 w 750570"/>
                <a:gd name="connsiteY5" fmla="*/ 574100 h 574100"/>
                <a:gd name="connsiteX0" fmla="*/ 0 w 750570"/>
                <a:gd name="connsiteY0" fmla="*/ 538289 h 564959"/>
                <a:gd name="connsiteX1" fmla="*/ 114300 w 750570"/>
                <a:gd name="connsiteY1" fmla="*/ 420179 h 564959"/>
                <a:gd name="connsiteX2" fmla="*/ 281940 w 750570"/>
                <a:gd name="connsiteY2" fmla="*/ 46799 h 564959"/>
                <a:gd name="connsiteX3" fmla="*/ 525780 w 750570"/>
                <a:gd name="connsiteY3" fmla="*/ 39179 h 564959"/>
                <a:gd name="connsiteX4" fmla="*/ 640080 w 750570"/>
                <a:gd name="connsiteY4" fmla="*/ 353504 h 564959"/>
                <a:gd name="connsiteX5" fmla="*/ 750570 w 750570"/>
                <a:gd name="connsiteY5" fmla="*/ 564959 h 564959"/>
                <a:gd name="connsiteX0" fmla="*/ 0 w 756285"/>
                <a:gd name="connsiteY0" fmla="*/ 538289 h 538306"/>
                <a:gd name="connsiteX1" fmla="*/ 114300 w 756285"/>
                <a:gd name="connsiteY1" fmla="*/ 420179 h 538306"/>
                <a:gd name="connsiteX2" fmla="*/ 281940 w 756285"/>
                <a:gd name="connsiteY2" fmla="*/ 46799 h 538306"/>
                <a:gd name="connsiteX3" fmla="*/ 525780 w 756285"/>
                <a:gd name="connsiteY3" fmla="*/ 39179 h 538306"/>
                <a:gd name="connsiteX4" fmla="*/ 640080 w 756285"/>
                <a:gd name="connsiteY4" fmla="*/ 353504 h 538306"/>
                <a:gd name="connsiteX5" fmla="*/ 756285 w 756285"/>
                <a:gd name="connsiteY5" fmla="*/ 534479 h 538306"/>
                <a:gd name="connsiteX0" fmla="*/ 0 w 741045"/>
                <a:gd name="connsiteY0" fmla="*/ 538289 h 564959"/>
                <a:gd name="connsiteX1" fmla="*/ 114300 w 741045"/>
                <a:gd name="connsiteY1" fmla="*/ 420179 h 564959"/>
                <a:gd name="connsiteX2" fmla="*/ 281940 w 741045"/>
                <a:gd name="connsiteY2" fmla="*/ 46799 h 564959"/>
                <a:gd name="connsiteX3" fmla="*/ 525780 w 741045"/>
                <a:gd name="connsiteY3" fmla="*/ 39179 h 564959"/>
                <a:gd name="connsiteX4" fmla="*/ 640080 w 741045"/>
                <a:gd name="connsiteY4" fmla="*/ 353504 h 564959"/>
                <a:gd name="connsiteX5" fmla="*/ 741045 w 741045"/>
                <a:gd name="connsiteY5" fmla="*/ 564959 h 564959"/>
                <a:gd name="connsiteX0" fmla="*/ 0 w 741045"/>
                <a:gd name="connsiteY0" fmla="*/ 538892 h 565562"/>
                <a:gd name="connsiteX1" fmla="*/ 114300 w 741045"/>
                <a:gd name="connsiteY1" fmla="*/ 420782 h 565562"/>
                <a:gd name="connsiteX2" fmla="*/ 281940 w 741045"/>
                <a:gd name="connsiteY2" fmla="*/ 47402 h 565562"/>
                <a:gd name="connsiteX3" fmla="*/ 525780 w 741045"/>
                <a:gd name="connsiteY3" fmla="*/ 39782 h 565562"/>
                <a:gd name="connsiteX4" fmla="*/ 636270 w 741045"/>
                <a:gd name="connsiteY4" fmla="*/ 363632 h 565562"/>
                <a:gd name="connsiteX5" fmla="*/ 741045 w 741045"/>
                <a:gd name="connsiteY5" fmla="*/ 565562 h 565562"/>
                <a:gd name="connsiteX0" fmla="*/ 0 w 741045"/>
                <a:gd name="connsiteY0" fmla="*/ 538892 h 565562"/>
                <a:gd name="connsiteX1" fmla="*/ 114300 w 741045"/>
                <a:gd name="connsiteY1" fmla="*/ 420782 h 565562"/>
                <a:gd name="connsiteX2" fmla="*/ 281940 w 741045"/>
                <a:gd name="connsiteY2" fmla="*/ 47402 h 565562"/>
                <a:gd name="connsiteX3" fmla="*/ 525780 w 741045"/>
                <a:gd name="connsiteY3" fmla="*/ 39782 h 565562"/>
                <a:gd name="connsiteX4" fmla="*/ 636270 w 741045"/>
                <a:gd name="connsiteY4" fmla="*/ 363632 h 565562"/>
                <a:gd name="connsiteX5" fmla="*/ 741045 w 741045"/>
                <a:gd name="connsiteY5" fmla="*/ 565562 h 565562"/>
                <a:gd name="connsiteX0" fmla="*/ 0 w 748665"/>
                <a:gd name="connsiteY0" fmla="*/ 538892 h 565562"/>
                <a:gd name="connsiteX1" fmla="*/ 114300 w 748665"/>
                <a:gd name="connsiteY1" fmla="*/ 420782 h 565562"/>
                <a:gd name="connsiteX2" fmla="*/ 281940 w 748665"/>
                <a:gd name="connsiteY2" fmla="*/ 47402 h 565562"/>
                <a:gd name="connsiteX3" fmla="*/ 525780 w 748665"/>
                <a:gd name="connsiteY3" fmla="*/ 39782 h 565562"/>
                <a:gd name="connsiteX4" fmla="*/ 636270 w 748665"/>
                <a:gd name="connsiteY4" fmla="*/ 363632 h 565562"/>
                <a:gd name="connsiteX5" fmla="*/ 748665 w 748665"/>
                <a:gd name="connsiteY5" fmla="*/ 565562 h 565562"/>
                <a:gd name="connsiteX0" fmla="*/ 0 w 737235"/>
                <a:gd name="connsiteY0" fmla="*/ 538892 h 565562"/>
                <a:gd name="connsiteX1" fmla="*/ 114300 w 737235"/>
                <a:gd name="connsiteY1" fmla="*/ 420782 h 565562"/>
                <a:gd name="connsiteX2" fmla="*/ 281940 w 737235"/>
                <a:gd name="connsiteY2" fmla="*/ 47402 h 565562"/>
                <a:gd name="connsiteX3" fmla="*/ 525780 w 737235"/>
                <a:gd name="connsiteY3" fmla="*/ 39782 h 565562"/>
                <a:gd name="connsiteX4" fmla="*/ 636270 w 737235"/>
                <a:gd name="connsiteY4" fmla="*/ 363632 h 565562"/>
                <a:gd name="connsiteX5" fmla="*/ 737235 w 737235"/>
                <a:gd name="connsiteY5" fmla="*/ 565562 h 565562"/>
                <a:gd name="connsiteX0" fmla="*/ 0 w 737235"/>
                <a:gd name="connsiteY0" fmla="*/ 532670 h 559340"/>
                <a:gd name="connsiteX1" fmla="*/ 114300 w 737235"/>
                <a:gd name="connsiteY1" fmla="*/ 414560 h 559340"/>
                <a:gd name="connsiteX2" fmla="*/ 281940 w 737235"/>
                <a:gd name="connsiteY2" fmla="*/ 41180 h 559340"/>
                <a:gd name="connsiteX3" fmla="*/ 520065 w 737235"/>
                <a:gd name="connsiteY3" fmla="*/ 44990 h 559340"/>
                <a:gd name="connsiteX4" fmla="*/ 636270 w 737235"/>
                <a:gd name="connsiteY4" fmla="*/ 357410 h 559340"/>
                <a:gd name="connsiteX5" fmla="*/ 737235 w 737235"/>
                <a:gd name="connsiteY5" fmla="*/ 559340 h 559340"/>
                <a:gd name="connsiteX0" fmla="*/ 0 w 737235"/>
                <a:gd name="connsiteY0" fmla="*/ 532923 h 559593"/>
                <a:gd name="connsiteX1" fmla="*/ 125730 w 737235"/>
                <a:gd name="connsiteY1" fmla="*/ 418623 h 559593"/>
                <a:gd name="connsiteX2" fmla="*/ 281940 w 737235"/>
                <a:gd name="connsiteY2" fmla="*/ 41433 h 559593"/>
                <a:gd name="connsiteX3" fmla="*/ 520065 w 737235"/>
                <a:gd name="connsiteY3" fmla="*/ 45243 h 559593"/>
                <a:gd name="connsiteX4" fmla="*/ 636270 w 737235"/>
                <a:gd name="connsiteY4" fmla="*/ 357663 h 559593"/>
                <a:gd name="connsiteX5" fmla="*/ 737235 w 737235"/>
                <a:gd name="connsiteY5" fmla="*/ 559593 h 559593"/>
                <a:gd name="connsiteX0" fmla="*/ 0 w 737235"/>
                <a:gd name="connsiteY0" fmla="*/ 525546 h 552216"/>
                <a:gd name="connsiteX1" fmla="*/ 171450 w 737235"/>
                <a:gd name="connsiteY1" fmla="*/ 296946 h 552216"/>
                <a:gd name="connsiteX2" fmla="*/ 281940 w 737235"/>
                <a:gd name="connsiteY2" fmla="*/ 34056 h 552216"/>
                <a:gd name="connsiteX3" fmla="*/ 520065 w 737235"/>
                <a:gd name="connsiteY3" fmla="*/ 37866 h 552216"/>
                <a:gd name="connsiteX4" fmla="*/ 636270 w 737235"/>
                <a:gd name="connsiteY4" fmla="*/ 350286 h 552216"/>
                <a:gd name="connsiteX5" fmla="*/ 737235 w 737235"/>
                <a:gd name="connsiteY5" fmla="*/ 552216 h 552216"/>
                <a:gd name="connsiteX0" fmla="*/ 0 w 737235"/>
                <a:gd name="connsiteY0" fmla="*/ 525546 h 552216"/>
                <a:gd name="connsiteX1" fmla="*/ 171450 w 737235"/>
                <a:gd name="connsiteY1" fmla="*/ 296946 h 552216"/>
                <a:gd name="connsiteX2" fmla="*/ 281940 w 737235"/>
                <a:gd name="connsiteY2" fmla="*/ 34056 h 552216"/>
                <a:gd name="connsiteX3" fmla="*/ 520065 w 737235"/>
                <a:gd name="connsiteY3" fmla="*/ 37866 h 552216"/>
                <a:gd name="connsiteX4" fmla="*/ 636270 w 737235"/>
                <a:gd name="connsiteY4" fmla="*/ 350286 h 552216"/>
                <a:gd name="connsiteX5" fmla="*/ 737235 w 737235"/>
                <a:gd name="connsiteY5" fmla="*/ 552216 h 552216"/>
                <a:gd name="connsiteX0" fmla="*/ 0 w 737235"/>
                <a:gd name="connsiteY0" fmla="*/ 526494 h 553164"/>
                <a:gd name="connsiteX1" fmla="*/ 150495 w 737235"/>
                <a:gd name="connsiteY1" fmla="*/ 313134 h 553164"/>
                <a:gd name="connsiteX2" fmla="*/ 281940 w 737235"/>
                <a:gd name="connsiteY2" fmla="*/ 35004 h 553164"/>
                <a:gd name="connsiteX3" fmla="*/ 520065 w 737235"/>
                <a:gd name="connsiteY3" fmla="*/ 38814 h 553164"/>
                <a:gd name="connsiteX4" fmla="*/ 636270 w 737235"/>
                <a:gd name="connsiteY4" fmla="*/ 351234 h 553164"/>
                <a:gd name="connsiteX5" fmla="*/ 737235 w 737235"/>
                <a:gd name="connsiteY5" fmla="*/ 553164 h 553164"/>
                <a:gd name="connsiteX0" fmla="*/ 0 w 737235"/>
                <a:gd name="connsiteY0" fmla="*/ 524508 h 551178"/>
                <a:gd name="connsiteX1" fmla="*/ 150495 w 737235"/>
                <a:gd name="connsiteY1" fmla="*/ 311148 h 551178"/>
                <a:gd name="connsiteX2" fmla="*/ 281940 w 737235"/>
                <a:gd name="connsiteY2" fmla="*/ 33018 h 551178"/>
                <a:gd name="connsiteX3" fmla="*/ 520065 w 737235"/>
                <a:gd name="connsiteY3" fmla="*/ 36828 h 551178"/>
                <a:gd name="connsiteX4" fmla="*/ 641985 w 737235"/>
                <a:gd name="connsiteY4" fmla="*/ 316863 h 551178"/>
                <a:gd name="connsiteX5" fmla="*/ 737235 w 737235"/>
                <a:gd name="connsiteY5" fmla="*/ 551178 h 551178"/>
                <a:gd name="connsiteX0" fmla="*/ 0 w 737235"/>
                <a:gd name="connsiteY0" fmla="*/ 524508 h 551178"/>
                <a:gd name="connsiteX1" fmla="*/ 150495 w 737235"/>
                <a:gd name="connsiteY1" fmla="*/ 311148 h 551178"/>
                <a:gd name="connsiteX2" fmla="*/ 281940 w 737235"/>
                <a:gd name="connsiteY2" fmla="*/ 33018 h 551178"/>
                <a:gd name="connsiteX3" fmla="*/ 520065 w 737235"/>
                <a:gd name="connsiteY3" fmla="*/ 36828 h 551178"/>
                <a:gd name="connsiteX4" fmla="*/ 641985 w 737235"/>
                <a:gd name="connsiteY4" fmla="*/ 316863 h 551178"/>
                <a:gd name="connsiteX5" fmla="*/ 737235 w 737235"/>
                <a:gd name="connsiteY5" fmla="*/ 551178 h 551178"/>
                <a:gd name="connsiteX0" fmla="*/ 0 w 737235"/>
                <a:gd name="connsiteY0" fmla="*/ 524049 h 550719"/>
                <a:gd name="connsiteX1" fmla="*/ 150495 w 737235"/>
                <a:gd name="connsiteY1" fmla="*/ 310689 h 550719"/>
                <a:gd name="connsiteX2" fmla="*/ 281940 w 737235"/>
                <a:gd name="connsiteY2" fmla="*/ 32559 h 550719"/>
                <a:gd name="connsiteX3" fmla="*/ 520065 w 737235"/>
                <a:gd name="connsiteY3" fmla="*/ 36369 h 550719"/>
                <a:gd name="connsiteX4" fmla="*/ 632460 w 737235"/>
                <a:gd name="connsiteY4" fmla="*/ 308784 h 550719"/>
                <a:gd name="connsiteX5" fmla="*/ 737235 w 737235"/>
                <a:gd name="connsiteY5" fmla="*/ 550719 h 550719"/>
                <a:gd name="connsiteX0" fmla="*/ 0 w 737235"/>
                <a:gd name="connsiteY0" fmla="*/ 524049 h 550719"/>
                <a:gd name="connsiteX1" fmla="*/ 150495 w 737235"/>
                <a:gd name="connsiteY1" fmla="*/ 310689 h 550719"/>
                <a:gd name="connsiteX2" fmla="*/ 281940 w 737235"/>
                <a:gd name="connsiteY2" fmla="*/ 32559 h 550719"/>
                <a:gd name="connsiteX3" fmla="*/ 520065 w 737235"/>
                <a:gd name="connsiteY3" fmla="*/ 36369 h 550719"/>
                <a:gd name="connsiteX4" fmla="*/ 632460 w 737235"/>
                <a:gd name="connsiteY4" fmla="*/ 308784 h 550719"/>
                <a:gd name="connsiteX5" fmla="*/ 737235 w 737235"/>
                <a:gd name="connsiteY5" fmla="*/ 550719 h 550719"/>
                <a:gd name="connsiteX0" fmla="*/ 0 w 737235"/>
                <a:gd name="connsiteY0" fmla="*/ 524049 h 550719"/>
                <a:gd name="connsiteX1" fmla="*/ 150495 w 737235"/>
                <a:gd name="connsiteY1" fmla="*/ 310689 h 550719"/>
                <a:gd name="connsiteX2" fmla="*/ 281940 w 737235"/>
                <a:gd name="connsiteY2" fmla="*/ 32559 h 550719"/>
                <a:gd name="connsiteX3" fmla="*/ 520065 w 737235"/>
                <a:gd name="connsiteY3" fmla="*/ 36369 h 550719"/>
                <a:gd name="connsiteX4" fmla="*/ 632460 w 737235"/>
                <a:gd name="connsiteY4" fmla="*/ 308784 h 550719"/>
                <a:gd name="connsiteX5" fmla="*/ 737235 w 737235"/>
                <a:gd name="connsiteY5" fmla="*/ 550719 h 550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7235" h="550719">
                  <a:moveTo>
                    <a:pt x="0" y="524049"/>
                  </a:moveTo>
                  <a:cubicBezTo>
                    <a:pt x="58420" y="525001"/>
                    <a:pt x="103505" y="409749"/>
                    <a:pt x="150495" y="310689"/>
                  </a:cubicBezTo>
                  <a:cubicBezTo>
                    <a:pt x="197485" y="211629"/>
                    <a:pt x="220345" y="78279"/>
                    <a:pt x="281940" y="32559"/>
                  </a:cubicBezTo>
                  <a:cubicBezTo>
                    <a:pt x="343535" y="-13161"/>
                    <a:pt x="461645" y="-9669"/>
                    <a:pt x="520065" y="36369"/>
                  </a:cubicBezTo>
                  <a:cubicBezTo>
                    <a:pt x="578485" y="82407"/>
                    <a:pt x="607695" y="215439"/>
                    <a:pt x="632460" y="308784"/>
                  </a:cubicBezTo>
                  <a:cubicBezTo>
                    <a:pt x="657225" y="402129"/>
                    <a:pt x="678497" y="548496"/>
                    <a:pt x="737235" y="550719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Figura a mano libera 175"/>
            <p:cNvSpPr/>
            <p:nvPr/>
          </p:nvSpPr>
          <p:spPr>
            <a:xfrm flipH="1">
              <a:off x="7637145" y="512270"/>
              <a:ext cx="737235" cy="550719"/>
            </a:xfrm>
            <a:custGeom>
              <a:avLst/>
              <a:gdLst>
                <a:gd name="connsiteX0" fmla="*/ 0 w 784860"/>
                <a:gd name="connsiteY0" fmla="*/ 591946 h 629504"/>
                <a:gd name="connsiteX1" fmla="*/ 114300 w 784860"/>
                <a:gd name="connsiteY1" fmla="*/ 473836 h 629504"/>
                <a:gd name="connsiteX2" fmla="*/ 281940 w 784860"/>
                <a:gd name="connsiteY2" fmla="*/ 100456 h 629504"/>
                <a:gd name="connsiteX3" fmla="*/ 529590 w 784860"/>
                <a:gd name="connsiteY3" fmla="*/ 31876 h 629504"/>
                <a:gd name="connsiteX4" fmla="*/ 674370 w 784860"/>
                <a:gd name="connsiteY4" fmla="*/ 546226 h 629504"/>
                <a:gd name="connsiteX5" fmla="*/ 784860 w 784860"/>
                <a:gd name="connsiteY5" fmla="*/ 622426 h 629504"/>
                <a:gd name="connsiteX0" fmla="*/ 0 w 784860"/>
                <a:gd name="connsiteY0" fmla="*/ 547430 h 583133"/>
                <a:gd name="connsiteX1" fmla="*/ 114300 w 784860"/>
                <a:gd name="connsiteY1" fmla="*/ 429320 h 583133"/>
                <a:gd name="connsiteX2" fmla="*/ 281940 w 784860"/>
                <a:gd name="connsiteY2" fmla="*/ 55940 h 583133"/>
                <a:gd name="connsiteX3" fmla="*/ 525780 w 784860"/>
                <a:gd name="connsiteY3" fmla="*/ 48320 h 583133"/>
                <a:gd name="connsiteX4" fmla="*/ 674370 w 784860"/>
                <a:gd name="connsiteY4" fmla="*/ 501710 h 583133"/>
                <a:gd name="connsiteX5" fmla="*/ 784860 w 784860"/>
                <a:gd name="connsiteY5" fmla="*/ 577910 h 583133"/>
                <a:gd name="connsiteX0" fmla="*/ 0 w 750570"/>
                <a:gd name="connsiteY0" fmla="*/ 547430 h 579937"/>
                <a:gd name="connsiteX1" fmla="*/ 114300 w 750570"/>
                <a:gd name="connsiteY1" fmla="*/ 429320 h 579937"/>
                <a:gd name="connsiteX2" fmla="*/ 281940 w 750570"/>
                <a:gd name="connsiteY2" fmla="*/ 55940 h 579937"/>
                <a:gd name="connsiteX3" fmla="*/ 525780 w 750570"/>
                <a:gd name="connsiteY3" fmla="*/ 48320 h 579937"/>
                <a:gd name="connsiteX4" fmla="*/ 674370 w 750570"/>
                <a:gd name="connsiteY4" fmla="*/ 501710 h 579937"/>
                <a:gd name="connsiteX5" fmla="*/ 750570 w 750570"/>
                <a:gd name="connsiteY5" fmla="*/ 574100 h 579937"/>
                <a:gd name="connsiteX0" fmla="*/ 0 w 750570"/>
                <a:gd name="connsiteY0" fmla="*/ 547430 h 574100"/>
                <a:gd name="connsiteX1" fmla="*/ 114300 w 750570"/>
                <a:gd name="connsiteY1" fmla="*/ 429320 h 574100"/>
                <a:gd name="connsiteX2" fmla="*/ 281940 w 750570"/>
                <a:gd name="connsiteY2" fmla="*/ 55940 h 574100"/>
                <a:gd name="connsiteX3" fmla="*/ 525780 w 750570"/>
                <a:gd name="connsiteY3" fmla="*/ 48320 h 574100"/>
                <a:gd name="connsiteX4" fmla="*/ 674370 w 750570"/>
                <a:gd name="connsiteY4" fmla="*/ 501710 h 574100"/>
                <a:gd name="connsiteX5" fmla="*/ 750570 w 750570"/>
                <a:gd name="connsiteY5" fmla="*/ 574100 h 574100"/>
                <a:gd name="connsiteX0" fmla="*/ 0 w 750570"/>
                <a:gd name="connsiteY0" fmla="*/ 547430 h 574100"/>
                <a:gd name="connsiteX1" fmla="*/ 114300 w 750570"/>
                <a:gd name="connsiteY1" fmla="*/ 429320 h 574100"/>
                <a:gd name="connsiteX2" fmla="*/ 281940 w 750570"/>
                <a:gd name="connsiteY2" fmla="*/ 55940 h 574100"/>
                <a:gd name="connsiteX3" fmla="*/ 525780 w 750570"/>
                <a:gd name="connsiteY3" fmla="*/ 48320 h 574100"/>
                <a:gd name="connsiteX4" fmla="*/ 674370 w 750570"/>
                <a:gd name="connsiteY4" fmla="*/ 501710 h 574100"/>
                <a:gd name="connsiteX5" fmla="*/ 750570 w 750570"/>
                <a:gd name="connsiteY5" fmla="*/ 574100 h 574100"/>
                <a:gd name="connsiteX0" fmla="*/ 0 w 750570"/>
                <a:gd name="connsiteY0" fmla="*/ 538289 h 564959"/>
                <a:gd name="connsiteX1" fmla="*/ 114300 w 750570"/>
                <a:gd name="connsiteY1" fmla="*/ 420179 h 564959"/>
                <a:gd name="connsiteX2" fmla="*/ 281940 w 750570"/>
                <a:gd name="connsiteY2" fmla="*/ 46799 h 564959"/>
                <a:gd name="connsiteX3" fmla="*/ 525780 w 750570"/>
                <a:gd name="connsiteY3" fmla="*/ 39179 h 564959"/>
                <a:gd name="connsiteX4" fmla="*/ 640080 w 750570"/>
                <a:gd name="connsiteY4" fmla="*/ 353504 h 564959"/>
                <a:gd name="connsiteX5" fmla="*/ 750570 w 750570"/>
                <a:gd name="connsiteY5" fmla="*/ 564959 h 564959"/>
                <a:gd name="connsiteX0" fmla="*/ 0 w 756285"/>
                <a:gd name="connsiteY0" fmla="*/ 538289 h 538306"/>
                <a:gd name="connsiteX1" fmla="*/ 114300 w 756285"/>
                <a:gd name="connsiteY1" fmla="*/ 420179 h 538306"/>
                <a:gd name="connsiteX2" fmla="*/ 281940 w 756285"/>
                <a:gd name="connsiteY2" fmla="*/ 46799 h 538306"/>
                <a:gd name="connsiteX3" fmla="*/ 525780 w 756285"/>
                <a:gd name="connsiteY3" fmla="*/ 39179 h 538306"/>
                <a:gd name="connsiteX4" fmla="*/ 640080 w 756285"/>
                <a:gd name="connsiteY4" fmla="*/ 353504 h 538306"/>
                <a:gd name="connsiteX5" fmla="*/ 756285 w 756285"/>
                <a:gd name="connsiteY5" fmla="*/ 534479 h 538306"/>
                <a:gd name="connsiteX0" fmla="*/ 0 w 741045"/>
                <a:gd name="connsiteY0" fmla="*/ 538289 h 564959"/>
                <a:gd name="connsiteX1" fmla="*/ 114300 w 741045"/>
                <a:gd name="connsiteY1" fmla="*/ 420179 h 564959"/>
                <a:gd name="connsiteX2" fmla="*/ 281940 w 741045"/>
                <a:gd name="connsiteY2" fmla="*/ 46799 h 564959"/>
                <a:gd name="connsiteX3" fmla="*/ 525780 w 741045"/>
                <a:gd name="connsiteY3" fmla="*/ 39179 h 564959"/>
                <a:gd name="connsiteX4" fmla="*/ 640080 w 741045"/>
                <a:gd name="connsiteY4" fmla="*/ 353504 h 564959"/>
                <a:gd name="connsiteX5" fmla="*/ 741045 w 741045"/>
                <a:gd name="connsiteY5" fmla="*/ 564959 h 564959"/>
                <a:gd name="connsiteX0" fmla="*/ 0 w 741045"/>
                <a:gd name="connsiteY0" fmla="*/ 538892 h 565562"/>
                <a:gd name="connsiteX1" fmla="*/ 114300 w 741045"/>
                <a:gd name="connsiteY1" fmla="*/ 420782 h 565562"/>
                <a:gd name="connsiteX2" fmla="*/ 281940 w 741045"/>
                <a:gd name="connsiteY2" fmla="*/ 47402 h 565562"/>
                <a:gd name="connsiteX3" fmla="*/ 525780 w 741045"/>
                <a:gd name="connsiteY3" fmla="*/ 39782 h 565562"/>
                <a:gd name="connsiteX4" fmla="*/ 636270 w 741045"/>
                <a:gd name="connsiteY4" fmla="*/ 363632 h 565562"/>
                <a:gd name="connsiteX5" fmla="*/ 741045 w 741045"/>
                <a:gd name="connsiteY5" fmla="*/ 565562 h 565562"/>
                <a:gd name="connsiteX0" fmla="*/ 0 w 741045"/>
                <a:gd name="connsiteY0" fmla="*/ 538892 h 565562"/>
                <a:gd name="connsiteX1" fmla="*/ 114300 w 741045"/>
                <a:gd name="connsiteY1" fmla="*/ 420782 h 565562"/>
                <a:gd name="connsiteX2" fmla="*/ 281940 w 741045"/>
                <a:gd name="connsiteY2" fmla="*/ 47402 h 565562"/>
                <a:gd name="connsiteX3" fmla="*/ 525780 w 741045"/>
                <a:gd name="connsiteY3" fmla="*/ 39782 h 565562"/>
                <a:gd name="connsiteX4" fmla="*/ 636270 w 741045"/>
                <a:gd name="connsiteY4" fmla="*/ 363632 h 565562"/>
                <a:gd name="connsiteX5" fmla="*/ 741045 w 741045"/>
                <a:gd name="connsiteY5" fmla="*/ 565562 h 565562"/>
                <a:gd name="connsiteX0" fmla="*/ 0 w 748665"/>
                <a:gd name="connsiteY0" fmla="*/ 538892 h 565562"/>
                <a:gd name="connsiteX1" fmla="*/ 114300 w 748665"/>
                <a:gd name="connsiteY1" fmla="*/ 420782 h 565562"/>
                <a:gd name="connsiteX2" fmla="*/ 281940 w 748665"/>
                <a:gd name="connsiteY2" fmla="*/ 47402 h 565562"/>
                <a:gd name="connsiteX3" fmla="*/ 525780 w 748665"/>
                <a:gd name="connsiteY3" fmla="*/ 39782 h 565562"/>
                <a:gd name="connsiteX4" fmla="*/ 636270 w 748665"/>
                <a:gd name="connsiteY4" fmla="*/ 363632 h 565562"/>
                <a:gd name="connsiteX5" fmla="*/ 748665 w 748665"/>
                <a:gd name="connsiteY5" fmla="*/ 565562 h 565562"/>
                <a:gd name="connsiteX0" fmla="*/ 0 w 737235"/>
                <a:gd name="connsiteY0" fmla="*/ 538892 h 565562"/>
                <a:gd name="connsiteX1" fmla="*/ 114300 w 737235"/>
                <a:gd name="connsiteY1" fmla="*/ 420782 h 565562"/>
                <a:gd name="connsiteX2" fmla="*/ 281940 w 737235"/>
                <a:gd name="connsiteY2" fmla="*/ 47402 h 565562"/>
                <a:gd name="connsiteX3" fmla="*/ 525780 w 737235"/>
                <a:gd name="connsiteY3" fmla="*/ 39782 h 565562"/>
                <a:gd name="connsiteX4" fmla="*/ 636270 w 737235"/>
                <a:gd name="connsiteY4" fmla="*/ 363632 h 565562"/>
                <a:gd name="connsiteX5" fmla="*/ 737235 w 737235"/>
                <a:gd name="connsiteY5" fmla="*/ 565562 h 565562"/>
                <a:gd name="connsiteX0" fmla="*/ 0 w 737235"/>
                <a:gd name="connsiteY0" fmla="*/ 532670 h 559340"/>
                <a:gd name="connsiteX1" fmla="*/ 114300 w 737235"/>
                <a:gd name="connsiteY1" fmla="*/ 414560 h 559340"/>
                <a:gd name="connsiteX2" fmla="*/ 281940 w 737235"/>
                <a:gd name="connsiteY2" fmla="*/ 41180 h 559340"/>
                <a:gd name="connsiteX3" fmla="*/ 520065 w 737235"/>
                <a:gd name="connsiteY3" fmla="*/ 44990 h 559340"/>
                <a:gd name="connsiteX4" fmla="*/ 636270 w 737235"/>
                <a:gd name="connsiteY4" fmla="*/ 357410 h 559340"/>
                <a:gd name="connsiteX5" fmla="*/ 737235 w 737235"/>
                <a:gd name="connsiteY5" fmla="*/ 559340 h 559340"/>
                <a:gd name="connsiteX0" fmla="*/ 0 w 737235"/>
                <a:gd name="connsiteY0" fmla="*/ 532923 h 559593"/>
                <a:gd name="connsiteX1" fmla="*/ 125730 w 737235"/>
                <a:gd name="connsiteY1" fmla="*/ 418623 h 559593"/>
                <a:gd name="connsiteX2" fmla="*/ 281940 w 737235"/>
                <a:gd name="connsiteY2" fmla="*/ 41433 h 559593"/>
                <a:gd name="connsiteX3" fmla="*/ 520065 w 737235"/>
                <a:gd name="connsiteY3" fmla="*/ 45243 h 559593"/>
                <a:gd name="connsiteX4" fmla="*/ 636270 w 737235"/>
                <a:gd name="connsiteY4" fmla="*/ 357663 h 559593"/>
                <a:gd name="connsiteX5" fmla="*/ 737235 w 737235"/>
                <a:gd name="connsiteY5" fmla="*/ 559593 h 559593"/>
                <a:gd name="connsiteX0" fmla="*/ 0 w 737235"/>
                <a:gd name="connsiteY0" fmla="*/ 525546 h 552216"/>
                <a:gd name="connsiteX1" fmla="*/ 171450 w 737235"/>
                <a:gd name="connsiteY1" fmla="*/ 296946 h 552216"/>
                <a:gd name="connsiteX2" fmla="*/ 281940 w 737235"/>
                <a:gd name="connsiteY2" fmla="*/ 34056 h 552216"/>
                <a:gd name="connsiteX3" fmla="*/ 520065 w 737235"/>
                <a:gd name="connsiteY3" fmla="*/ 37866 h 552216"/>
                <a:gd name="connsiteX4" fmla="*/ 636270 w 737235"/>
                <a:gd name="connsiteY4" fmla="*/ 350286 h 552216"/>
                <a:gd name="connsiteX5" fmla="*/ 737235 w 737235"/>
                <a:gd name="connsiteY5" fmla="*/ 552216 h 552216"/>
                <a:gd name="connsiteX0" fmla="*/ 0 w 737235"/>
                <a:gd name="connsiteY0" fmla="*/ 525546 h 552216"/>
                <a:gd name="connsiteX1" fmla="*/ 171450 w 737235"/>
                <a:gd name="connsiteY1" fmla="*/ 296946 h 552216"/>
                <a:gd name="connsiteX2" fmla="*/ 281940 w 737235"/>
                <a:gd name="connsiteY2" fmla="*/ 34056 h 552216"/>
                <a:gd name="connsiteX3" fmla="*/ 520065 w 737235"/>
                <a:gd name="connsiteY3" fmla="*/ 37866 h 552216"/>
                <a:gd name="connsiteX4" fmla="*/ 636270 w 737235"/>
                <a:gd name="connsiteY4" fmla="*/ 350286 h 552216"/>
                <a:gd name="connsiteX5" fmla="*/ 737235 w 737235"/>
                <a:gd name="connsiteY5" fmla="*/ 552216 h 552216"/>
                <a:gd name="connsiteX0" fmla="*/ 0 w 737235"/>
                <a:gd name="connsiteY0" fmla="*/ 526494 h 553164"/>
                <a:gd name="connsiteX1" fmla="*/ 150495 w 737235"/>
                <a:gd name="connsiteY1" fmla="*/ 313134 h 553164"/>
                <a:gd name="connsiteX2" fmla="*/ 281940 w 737235"/>
                <a:gd name="connsiteY2" fmla="*/ 35004 h 553164"/>
                <a:gd name="connsiteX3" fmla="*/ 520065 w 737235"/>
                <a:gd name="connsiteY3" fmla="*/ 38814 h 553164"/>
                <a:gd name="connsiteX4" fmla="*/ 636270 w 737235"/>
                <a:gd name="connsiteY4" fmla="*/ 351234 h 553164"/>
                <a:gd name="connsiteX5" fmla="*/ 737235 w 737235"/>
                <a:gd name="connsiteY5" fmla="*/ 553164 h 553164"/>
                <a:gd name="connsiteX0" fmla="*/ 0 w 737235"/>
                <a:gd name="connsiteY0" fmla="*/ 524508 h 551178"/>
                <a:gd name="connsiteX1" fmla="*/ 150495 w 737235"/>
                <a:gd name="connsiteY1" fmla="*/ 311148 h 551178"/>
                <a:gd name="connsiteX2" fmla="*/ 281940 w 737235"/>
                <a:gd name="connsiteY2" fmla="*/ 33018 h 551178"/>
                <a:gd name="connsiteX3" fmla="*/ 520065 w 737235"/>
                <a:gd name="connsiteY3" fmla="*/ 36828 h 551178"/>
                <a:gd name="connsiteX4" fmla="*/ 641985 w 737235"/>
                <a:gd name="connsiteY4" fmla="*/ 316863 h 551178"/>
                <a:gd name="connsiteX5" fmla="*/ 737235 w 737235"/>
                <a:gd name="connsiteY5" fmla="*/ 551178 h 551178"/>
                <a:gd name="connsiteX0" fmla="*/ 0 w 737235"/>
                <a:gd name="connsiteY0" fmla="*/ 524508 h 551178"/>
                <a:gd name="connsiteX1" fmla="*/ 150495 w 737235"/>
                <a:gd name="connsiteY1" fmla="*/ 311148 h 551178"/>
                <a:gd name="connsiteX2" fmla="*/ 281940 w 737235"/>
                <a:gd name="connsiteY2" fmla="*/ 33018 h 551178"/>
                <a:gd name="connsiteX3" fmla="*/ 520065 w 737235"/>
                <a:gd name="connsiteY3" fmla="*/ 36828 h 551178"/>
                <a:gd name="connsiteX4" fmla="*/ 641985 w 737235"/>
                <a:gd name="connsiteY4" fmla="*/ 316863 h 551178"/>
                <a:gd name="connsiteX5" fmla="*/ 737235 w 737235"/>
                <a:gd name="connsiteY5" fmla="*/ 551178 h 551178"/>
                <a:gd name="connsiteX0" fmla="*/ 0 w 737235"/>
                <a:gd name="connsiteY0" fmla="*/ 524049 h 550719"/>
                <a:gd name="connsiteX1" fmla="*/ 150495 w 737235"/>
                <a:gd name="connsiteY1" fmla="*/ 310689 h 550719"/>
                <a:gd name="connsiteX2" fmla="*/ 281940 w 737235"/>
                <a:gd name="connsiteY2" fmla="*/ 32559 h 550719"/>
                <a:gd name="connsiteX3" fmla="*/ 520065 w 737235"/>
                <a:gd name="connsiteY3" fmla="*/ 36369 h 550719"/>
                <a:gd name="connsiteX4" fmla="*/ 632460 w 737235"/>
                <a:gd name="connsiteY4" fmla="*/ 308784 h 550719"/>
                <a:gd name="connsiteX5" fmla="*/ 737235 w 737235"/>
                <a:gd name="connsiteY5" fmla="*/ 550719 h 550719"/>
                <a:gd name="connsiteX0" fmla="*/ 0 w 737235"/>
                <a:gd name="connsiteY0" fmla="*/ 524049 h 550719"/>
                <a:gd name="connsiteX1" fmla="*/ 150495 w 737235"/>
                <a:gd name="connsiteY1" fmla="*/ 310689 h 550719"/>
                <a:gd name="connsiteX2" fmla="*/ 281940 w 737235"/>
                <a:gd name="connsiteY2" fmla="*/ 32559 h 550719"/>
                <a:gd name="connsiteX3" fmla="*/ 520065 w 737235"/>
                <a:gd name="connsiteY3" fmla="*/ 36369 h 550719"/>
                <a:gd name="connsiteX4" fmla="*/ 632460 w 737235"/>
                <a:gd name="connsiteY4" fmla="*/ 308784 h 550719"/>
                <a:gd name="connsiteX5" fmla="*/ 737235 w 737235"/>
                <a:gd name="connsiteY5" fmla="*/ 550719 h 550719"/>
                <a:gd name="connsiteX0" fmla="*/ 0 w 737235"/>
                <a:gd name="connsiteY0" fmla="*/ 524049 h 550719"/>
                <a:gd name="connsiteX1" fmla="*/ 150495 w 737235"/>
                <a:gd name="connsiteY1" fmla="*/ 310689 h 550719"/>
                <a:gd name="connsiteX2" fmla="*/ 281940 w 737235"/>
                <a:gd name="connsiteY2" fmla="*/ 32559 h 550719"/>
                <a:gd name="connsiteX3" fmla="*/ 520065 w 737235"/>
                <a:gd name="connsiteY3" fmla="*/ 36369 h 550719"/>
                <a:gd name="connsiteX4" fmla="*/ 632460 w 737235"/>
                <a:gd name="connsiteY4" fmla="*/ 308784 h 550719"/>
                <a:gd name="connsiteX5" fmla="*/ 737235 w 737235"/>
                <a:gd name="connsiteY5" fmla="*/ 550719 h 550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7235" h="550719">
                  <a:moveTo>
                    <a:pt x="0" y="524049"/>
                  </a:moveTo>
                  <a:cubicBezTo>
                    <a:pt x="58420" y="525001"/>
                    <a:pt x="103505" y="409749"/>
                    <a:pt x="150495" y="310689"/>
                  </a:cubicBezTo>
                  <a:cubicBezTo>
                    <a:pt x="197485" y="211629"/>
                    <a:pt x="220345" y="78279"/>
                    <a:pt x="281940" y="32559"/>
                  </a:cubicBezTo>
                  <a:cubicBezTo>
                    <a:pt x="343535" y="-13161"/>
                    <a:pt x="461645" y="-9669"/>
                    <a:pt x="520065" y="36369"/>
                  </a:cubicBezTo>
                  <a:cubicBezTo>
                    <a:pt x="578485" y="82407"/>
                    <a:pt x="607695" y="215439"/>
                    <a:pt x="632460" y="308784"/>
                  </a:cubicBezTo>
                  <a:cubicBezTo>
                    <a:pt x="657225" y="402129"/>
                    <a:pt x="678497" y="548496"/>
                    <a:pt x="737235" y="550719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7" name="Connettore 1 176"/>
            <p:cNvCxnSpPr/>
            <p:nvPr/>
          </p:nvCxnSpPr>
          <p:spPr>
            <a:xfrm>
              <a:off x="8379054" y="1036320"/>
              <a:ext cx="60579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ttore 1 177"/>
            <p:cNvCxnSpPr/>
            <p:nvPr/>
          </p:nvCxnSpPr>
          <p:spPr>
            <a:xfrm flipV="1">
              <a:off x="8981034" y="1036320"/>
              <a:ext cx="3810" cy="28956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ttore 1 178"/>
            <p:cNvCxnSpPr/>
            <p:nvPr/>
          </p:nvCxnSpPr>
          <p:spPr>
            <a:xfrm>
              <a:off x="6290310" y="1325880"/>
              <a:ext cx="2690724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uppo 179"/>
          <p:cNvGrpSpPr/>
          <p:nvPr/>
        </p:nvGrpSpPr>
        <p:grpSpPr>
          <a:xfrm>
            <a:off x="4099840" y="4802939"/>
            <a:ext cx="1447800" cy="662537"/>
            <a:chOff x="6810375" y="739644"/>
            <a:chExt cx="1447800" cy="662537"/>
          </a:xfrm>
        </p:grpSpPr>
        <p:grpSp>
          <p:nvGrpSpPr>
            <p:cNvPr id="181" name="Gruppo 180"/>
            <p:cNvGrpSpPr/>
            <p:nvPr/>
          </p:nvGrpSpPr>
          <p:grpSpPr>
            <a:xfrm>
              <a:off x="6960493" y="739644"/>
              <a:ext cx="1139190" cy="274320"/>
              <a:chOff x="7059930" y="601980"/>
              <a:chExt cx="1139190" cy="274320"/>
            </a:xfrm>
          </p:grpSpPr>
          <p:sp>
            <p:nvSpPr>
              <p:cNvPr id="186" name="Figura a mano libera 185"/>
              <p:cNvSpPr/>
              <p:nvPr/>
            </p:nvSpPr>
            <p:spPr>
              <a:xfrm>
                <a:off x="7059930" y="792480"/>
                <a:ext cx="464820" cy="83820"/>
              </a:xfrm>
              <a:custGeom>
                <a:avLst/>
                <a:gdLst>
                  <a:gd name="connsiteX0" fmla="*/ 0 w 464820"/>
                  <a:gd name="connsiteY0" fmla="*/ 0 h 83820"/>
                  <a:gd name="connsiteX1" fmla="*/ 213360 w 464820"/>
                  <a:gd name="connsiteY1" fmla="*/ 83820 h 83820"/>
                  <a:gd name="connsiteX2" fmla="*/ 464820 w 464820"/>
                  <a:gd name="connsiteY2" fmla="*/ 0 h 83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64820" h="83820">
                    <a:moveTo>
                      <a:pt x="0" y="0"/>
                    </a:moveTo>
                    <a:cubicBezTo>
                      <a:pt x="67945" y="41910"/>
                      <a:pt x="135890" y="83820"/>
                      <a:pt x="213360" y="83820"/>
                    </a:cubicBezTo>
                    <a:cubicBezTo>
                      <a:pt x="290830" y="83820"/>
                      <a:pt x="377825" y="41910"/>
                      <a:pt x="464820" y="0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Figura a mano libera 186"/>
              <p:cNvSpPr/>
              <p:nvPr/>
            </p:nvSpPr>
            <p:spPr>
              <a:xfrm>
                <a:off x="7749540" y="788670"/>
                <a:ext cx="449580" cy="72398"/>
              </a:xfrm>
              <a:custGeom>
                <a:avLst/>
                <a:gdLst>
                  <a:gd name="connsiteX0" fmla="*/ 0 w 449580"/>
                  <a:gd name="connsiteY0" fmla="*/ 0 h 72398"/>
                  <a:gd name="connsiteX1" fmla="*/ 232410 w 449580"/>
                  <a:gd name="connsiteY1" fmla="*/ 72390 h 72398"/>
                  <a:gd name="connsiteX2" fmla="*/ 449580 w 449580"/>
                  <a:gd name="connsiteY2" fmla="*/ 3810 h 7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9580" h="72398">
                    <a:moveTo>
                      <a:pt x="0" y="0"/>
                    </a:moveTo>
                    <a:cubicBezTo>
                      <a:pt x="78740" y="35877"/>
                      <a:pt x="157480" y="71755"/>
                      <a:pt x="232410" y="72390"/>
                    </a:cubicBezTo>
                    <a:cubicBezTo>
                      <a:pt x="307340" y="73025"/>
                      <a:pt x="378460" y="38417"/>
                      <a:pt x="449580" y="3810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Figura a mano libera 187"/>
              <p:cNvSpPr/>
              <p:nvPr/>
            </p:nvSpPr>
            <p:spPr>
              <a:xfrm>
                <a:off x="7143750" y="601980"/>
                <a:ext cx="320040" cy="49583"/>
              </a:xfrm>
              <a:custGeom>
                <a:avLst/>
                <a:gdLst>
                  <a:gd name="connsiteX0" fmla="*/ 0 w 320040"/>
                  <a:gd name="connsiteY0" fmla="*/ 0 h 49583"/>
                  <a:gd name="connsiteX1" fmla="*/ 144780 w 320040"/>
                  <a:gd name="connsiteY1" fmla="*/ 49530 h 49583"/>
                  <a:gd name="connsiteX2" fmla="*/ 320040 w 320040"/>
                  <a:gd name="connsiteY2" fmla="*/ 7620 h 49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0040" h="49583">
                    <a:moveTo>
                      <a:pt x="0" y="0"/>
                    </a:moveTo>
                    <a:cubicBezTo>
                      <a:pt x="45720" y="24130"/>
                      <a:pt x="91440" y="48260"/>
                      <a:pt x="144780" y="49530"/>
                    </a:cubicBezTo>
                    <a:cubicBezTo>
                      <a:pt x="198120" y="50800"/>
                      <a:pt x="259080" y="29210"/>
                      <a:pt x="320040" y="7620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Figura a mano libera 188"/>
              <p:cNvSpPr/>
              <p:nvPr/>
            </p:nvSpPr>
            <p:spPr>
              <a:xfrm>
                <a:off x="7810500" y="617220"/>
                <a:ext cx="327660" cy="34308"/>
              </a:xfrm>
              <a:custGeom>
                <a:avLst/>
                <a:gdLst>
                  <a:gd name="connsiteX0" fmla="*/ 0 w 327660"/>
                  <a:gd name="connsiteY0" fmla="*/ 0 h 34308"/>
                  <a:gd name="connsiteX1" fmla="*/ 182880 w 327660"/>
                  <a:gd name="connsiteY1" fmla="*/ 34290 h 34308"/>
                  <a:gd name="connsiteX2" fmla="*/ 327660 w 327660"/>
                  <a:gd name="connsiteY2" fmla="*/ 3810 h 3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7660" h="34308">
                    <a:moveTo>
                      <a:pt x="0" y="0"/>
                    </a:moveTo>
                    <a:cubicBezTo>
                      <a:pt x="64135" y="16827"/>
                      <a:pt x="128270" y="33655"/>
                      <a:pt x="182880" y="34290"/>
                    </a:cubicBezTo>
                    <a:cubicBezTo>
                      <a:pt x="237490" y="34925"/>
                      <a:pt x="282575" y="19367"/>
                      <a:pt x="327660" y="3810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2" name="Figura a mano libera 181"/>
            <p:cNvSpPr/>
            <p:nvPr/>
          </p:nvSpPr>
          <p:spPr>
            <a:xfrm>
              <a:off x="6890385" y="1089660"/>
              <a:ext cx="584835" cy="120627"/>
            </a:xfrm>
            <a:custGeom>
              <a:avLst/>
              <a:gdLst>
                <a:gd name="connsiteX0" fmla="*/ 0 w 584835"/>
                <a:gd name="connsiteY0" fmla="*/ 0 h 120627"/>
                <a:gd name="connsiteX1" fmla="*/ 272415 w 584835"/>
                <a:gd name="connsiteY1" fmla="*/ 120015 h 120627"/>
                <a:gd name="connsiteX2" fmla="*/ 584835 w 584835"/>
                <a:gd name="connsiteY2" fmla="*/ 38100 h 120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4835" h="120627">
                  <a:moveTo>
                    <a:pt x="0" y="0"/>
                  </a:moveTo>
                  <a:cubicBezTo>
                    <a:pt x="87471" y="56832"/>
                    <a:pt x="174943" y="113665"/>
                    <a:pt x="272415" y="120015"/>
                  </a:cubicBezTo>
                  <a:cubicBezTo>
                    <a:pt x="369887" y="126365"/>
                    <a:pt x="477361" y="82232"/>
                    <a:pt x="584835" y="38100"/>
                  </a:cubicBezTo>
                </a:path>
              </a:pathLst>
            </a:cu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Figura a mano libera 182"/>
            <p:cNvSpPr/>
            <p:nvPr/>
          </p:nvSpPr>
          <p:spPr>
            <a:xfrm>
              <a:off x="7599045" y="1122045"/>
              <a:ext cx="603885" cy="78180"/>
            </a:xfrm>
            <a:custGeom>
              <a:avLst/>
              <a:gdLst>
                <a:gd name="connsiteX0" fmla="*/ 0 w 603885"/>
                <a:gd name="connsiteY0" fmla="*/ 11430 h 78180"/>
                <a:gd name="connsiteX1" fmla="*/ 289560 w 603885"/>
                <a:gd name="connsiteY1" fmla="*/ 78105 h 78180"/>
                <a:gd name="connsiteX2" fmla="*/ 603885 w 603885"/>
                <a:gd name="connsiteY2" fmla="*/ 0 h 78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3885" h="78180">
                  <a:moveTo>
                    <a:pt x="0" y="11430"/>
                  </a:moveTo>
                  <a:cubicBezTo>
                    <a:pt x="94456" y="45720"/>
                    <a:pt x="188913" y="80010"/>
                    <a:pt x="289560" y="78105"/>
                  </a:cubicBezTo>
                  <a:cubicBezTo>
                    <a:pt x="390207" y="76200"/>
                    <a:pt x="497046" y="38100"/>
                    <a:pt x="603885" y="0"/>
                  </a:cubicBezTo>
                </a:path>
              </a:pathLst>
            </a:cu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Figura a mano libera 183"/>
            <p:cNvSpPr/>
            <p:nvPr/>
          </p:nvSpPr>
          <p:spPr>
            <a:xfrm>
              <a:off x="6810375" y="1177290"/>
              <a:ext cx="710565" cy="223049"/>
            </a:xfrm>
            <a:custGeom>
              <a:avLst/>
              <a:gdLst>
                <a:gd name="connsiteX0" fmla="*/ 0 w 710565"/>
                <a:gd name="connsiteY0" fmla="*/ 0 h 223049"/>
                <a:gd name="connsiteX1" fmla="*/ 293370 w 710565"/>
                <a:gd name="connsiteY1" fmla="*/ 222885 h 223049"/>
                <a:gd name="connsiteX2" fmla="*/ 710565 w 710565"/>
                <a:gd name="connsiteY2" fmla="*/ 28575 h 223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0565" h="223049">
                  <a:moveTo>
                    <a:pt x="0" y="0"/>
                  </a:moveTo>
                  <a:cubicBezTo>
                    <a:pt x="87471" y="109061"/>
                    <a:pt x="174943" y="218123"/>
                    <a:pt x="293370" y="222885"/>
                  </a:cubicBezTo>
                  <a:cubicBezTo>
                    <a:pt x="411797" y="227647"/>
                    <a:pt x="561181" y="128111"/>
                    <a:pt x="710565" y="28575"/>
                  </a:cubicBezTo>
                </a:path>
              </a:pathLst>
            </a:cu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Figura a mano libera 184"/>
            <p:cNvSpPr/>
            <p:nvPr/>
          </p:nvSpPr>
          <p:spPr>
            <a:xfrm>
              <a:off x="7559040" y="1175385"/>
              <a:ext cx="699135" cy="226796"/>
            </a:xfrm>
            <a:custGeom>
              <a:avLst/>
              <a:gdLst>
                <a:gd name="connsiteX0" fmla="*/ 0 w 699135"/>
                <a:gd name="connsiteY0" fmla="*/ 22860 h 226796"/>
                <a:gd name="connsiteX1" fmla="*/ 333375 w 699135"/>
                <a:gd name="connsiteY1" fmla="*/ 226695 h 226796"/>
                <a:gd name="connsiteX2" fmla="*/ 699135 w 699135"/>
                <a:gd name="connsiteY2" fmla="*/ 0 h 226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135" h="226796">
                  <a:moveTo>
                    <a:pt x="0" y="22860"/>
                  </a:moveTo>
                  <a:cubicBezTo>
                    <a:pt x="108426" y="126682"/>
                    <a:pt x="216853" y="230505"/>
                    <a:pt x="333375" y="226695"/>
                  </a:cubicBezTo>
                  <a:cubicBezTo>
                    <a:pt x="449897" y="222885"/>
                    <a:pt x="574516" y="111442"/>
                    <a:pt x="699135" y="0"/>
                  </a:cubicBezTo>
                </a:path>
              </a:pathLst>
            </a:cu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0" name="Gruppo 189"/>
          <p:cNvGrpSpPr/>
          <p:nvPr/>
        </p:nvGrpSpPr>
        <p:grpSpPr>
          <a:xfrm>
            <a:off x="4097558" y="4803002"/>
            <a:ext cx="1447800" cy="662537"/>
            <a:chOff x="6810375" y="739644"/>
            <a:chExt cx="1447800" cy="662537"/>
          </a:xfrm>
        </p:grpSpPr>
        <p:grpSp>
          <p:nvGrpSpPr>
            <p:cNvPr id="191" name="Gruppo 190"/>
            <p:cNvGrpSpPr/>
            <p:nvPr/>
          </p:nvGrpSpPr>
          <p:grpSpPr>
            <a:xfrm>
              <a:off x="6960493" y="739644"/>
              <a:ext cx="1139190" cy="274320"/>
              <a:chOff x="7059930" y="601980"/>
              <a:chExt cx="1139190" cy="274320"/>
            </a:xfrm>
          </p:grpSpPr>
          <p:sp>
            <p:nvSpPr>
              <p:cNvPr id="196" name="Figura a mano libera 195"/>
              <p:cNvSpPr/>
              <p:nvPr/>
            </p:nvSpPr>
            <p:spPr>
              <a:xfrm>
                <a:off x="7059930" y="792480"/>
                <a:ext cx="464820" cy="83820"/>
              </a:xfrm>
              <a:custGeom>
                <a:avLst/>
                <a:gdLst>
                  <a:gd name="connsiteX0" fmla="*/ 0 w 464820"/>
                  <a:gd name="connsiteY0" fmla="*/ 0 h 83820"/>
                  <a:gd name="connsiteX1" fmla="*/ 213360 w 464820"/>
                  <a:gd name="connsiteY1" fmla="*/ 83820 h 83820"/>
                  <a:gd name="connsiteX2" fmla="*/ 464820 w 464820"/>
                  <a:gd name="connsiteY2" fmla="*/ 0 h 83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64820" h="83820">
                    <a:moveTo>
                      <a:pt x="0" y="0"/>
                    </a:moveTo>
                    <a:cubicBezTo>
                      <a:pt x="67945" y="41910"/>
                      <a:pt x="135890" y="83820"/>
                      <a:pt x="213360" y="83820"/>
                    </a:cubicBezTo>
                    <a:cubicBezTo>
                      <a:pt x="290830" y="83820"/>
                      <a:pt x="377825" y="41910"/>
                      <a:pt x="464820" y="0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Figura a mano libera 196"/>
              <p:cNvSpPr/>
              <p:nvPr/>
            </p:nvSpPr>
            <p:spPr>
              <a:xfrm>
                <a:off x="7749540" y="788670"/>
                <a:ext cx="449580" cy="72398"/>
              </a:xfrm>
              <a:custGeom>
                <a:avLst/>
                <a:gdLst>
                  <a:gd name="connsiteX0" fmla="*/ 0 w 449580"/>
                  <a:gd name="connsiteY0" fmla="*/ 0 h 72398"/>
                  <a:gd name="connsiteX1" fmla="*/ 232410 w 449580"/>
                  <a:gd name="connsiteY1" fmla="*/ 72390 h 72398"/>
                  <a:gd name="connsiteX2" fmla="*/ 449580 w 449580"/>
                  <a:gd name="connsiteY2" fmla="*/ 3810 h 7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9580" h="72398">
                    <a:moveTo>
                      <a:pt x="0" y="0"/>
                    </a:moveTo>
                    <a:cubicBezTo>
                      <a:pt x="78740" y="35877"/>
                      <a:pt x="157480" y="71755"/>
                      <a:pt x="232410" y="72390"/>
                    </a:cubicBezTo>
                    <a:cubicBezTo>
                      <a:pt x="307340" y="73025"/>
                      <a:pt x="378460" y="38417"/>
                      <a:pt x="449580" y="3810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Figura a mano libera 197"/>
              <p:cNvSpPr/>
              <p:nvPr/>
            </p:nvSpPr>
            <p:spPr>
              <a:xfrm>
                <a:off x="7143750" y="601980"/>
                <a:ext cx="320040" cy="49583"/>
              </a:xfrm>
              <a:custGeom>
                <a:avLst/>
                <a:gdLst>
                  <a:gd name="connsiteX0" fmla="*/ 0 w 320040"/>
                  <a:gd name="connsiteY0" fmla="*/ 0 h 49583"/>
                  <a:gd name="connsiteX1" fmla="*/ 144780 w 320040"/>
                  <a:gd name="connsiteY1" fmla="*/ 49530 h 49583"/>
                  <a:gd name="connsiteX2" fmla="*/ 320040 w 320040"/>
                  <a:gd name="connsiteY2" fmla="*/ 7620 h 49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0040" h="49583">
                    <a:moveTo>
                      <a:pt x="0" y="0"/>
                    </a:moveTo>
                    <a:cubicBezTo>
                      <a:pt x="45720" y="24130"/>
                      <a:pt x="91440" y="48260"/>
                      <a:pt x="144780" y="49530"/>
                    </a:cubicBezTo>
                    <a:cubicBezTo>
                      <a:pt x="198120" y="50800"/>
                      <a:pt x="259080" y="29210"/>
                      <a:pt x="320040" y="7620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Figura a mano libera 198"/>
              <p:cNvSpPr/>
              <p:nvPr/>
            </p:nvSpPr>
            <p:spPr>
              <a:xfrm>
                <a:off x="7810500" y="617220"/>
                <a:ext cx="327660" cy="34308"/>
              </a:xfrm>
              <a:custGeom>
                <a:avLst/>
                <a:gdLst>
                  <a:gd name="connsiteX0" fmla="*/ 0 w 327660"/>
                  <a:gd name="connsiteY0" fmla="*/ 0 h 34308"/>
                  <a:gd name="connsiteX1" fmla="*/ 182880 w 327660"/>
                  <a:gd name="connsiteY1" fmla="*/ 34290 h 34308"/>
                  <a:gd name="connsiteX2" fmla="*/ 327660 w 327660"/>
                  <a:gd name="connsiteY2" fmla="*/ 3810 h 3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7660" h="34308">
                    <a:moveTo>
                      <a:pt x="0" y="0"/>
                    </a:moveTo>
                    <a:cubicBezTo>
                      <a:pt x="64135" y="16827"/>
                      <a:pt x="128270" y="33655"/>
                      <a:pt x="182880" y="34290"/>
                    </a:cubicBezTo>
                    <a:cubicBezTo>
                      <a:pt x="237490" y="34925"/>
                      <a:pt x="282575" y="19367"/>
                      <a:pt x="327660" y="3810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2" name="Figura a mano libera 191"/>
            <p:cNvSpPr/>
            <p:nvPr/>
          </p:nvSpPr>
          <p:spPr>
            <a:xfrm>
              <a:off x="6890385" y="1089660"/>
              <a:ext cx="584835" cy="120627"/>
            </a:xfrm>
            <a:custGeom>
              <a:avLst/>
              <a:gdLst>
                <a:gd name="connsiteX0" fmla="*/ 0 w 584835"/>
                <a:gd name="connsiteY0" fmla="*/ 0 h 120627"/>
                <a:gd name="connsiteX1" fmla="*/ 272415 w 584835"/>
                <a:gd name="connsiteY1" fmla="*/ 120015 h 120627"/>
                <a:gd name="connsiteX2" fmla="*/ 584835 w 584835"/>
                <a:gd name="connsiteY2" fmla="*/ 38100 h 120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4835" h="120627">
                  <a:moveTo>
                    <a:pt x="0" y="0"/>
                  </a:moveTo>
                  <a:cubicBezTo>
                    <a:pt x="87471" y="56832"/>
                    <a:pt x="174943" y="113665"/>
                    <a:pt x="272415" y="120015"/>
                  </a:cubicBezTo>
                  <a:cubicBezTo>
                    <a:pt x="369887" y="126365"/>
                    <a:pt x="477361" y="82232"/>
                    <a:pt x="584835" y="38100"/>
                  </a:cubicBezTo>
                </a:path>
              </a:pathLst>
            </a:cu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Figura a mano libera 192"/>
            <p:cNvSpPr/>
            <p:nvPr/>
          </p:nvSpPr>
          <p:spPr>
            <a:xfrm>
              <a:off x="7599045" y="1122045"/>
              <a:ext cx="603885" cy="78180"/>
            </a:xfrm>
            <a:custGeom>
              <a:avLst/>
              <a:gdLst>
                <a:gd name="connsiteX0" fmla="*/ 0 w 603885"/>
                <a:gd name="connsiteY0" fmla="*/ 11430 h 78180"/>
                <a:gd name="connsiteX1" fmla="*/ 289560 w 603885"/>
                <a:gd name="connsiteY1" fmla="*/ 78105 h 78180"/>
                <a:gd name="connsiteX2" fmla="*/ 603885 w 603885"/>
                <a:gd name="connsiteY2" fmla="*/ 0 h 78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3885" h="78180">
                  <a:moveTo>
                    <a:pt x="0" y="11430"/>
                  </a:moveTo>
                  <a:cubicBezTo>
                    <a:pt x="94456" y="45720"/>
                    <a:pt x="188913" y="80010"/>
                    <a:pt x="289560" y="78105"/>
                  </a:cubicBezTo>
                  <a:cubicBezTo>
                    <a:pt x="390207" y="76200"/>
                    <a:pt x="497046" y="38100"/>
                    <a:pt x="603885" y="0"/>
                  </a:cubicBezTo>
                </a:path>
              </a:pathLst>
            </a:cu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Figura a mano libera 193"/>
            <p:cNvSpPr/>
            <p:nvPr/>
          </p:nvSpPr>
          <p:spPr>
            <a:xfrm>
              <a:off x="6810375" y="1177290"/>
              <a:ext cx="710565" cy="223049"/>
            </a:xfrm>
            <a:custGeom>
              <a:avLst/>
              <a:gdLst>
                <a:gd name="connsiteX0" fmla="*/ 0 w 710565"/>
                <a:gd name="connsiteY0" fmla="*/ 0 h 223049"/>
                <a:gd name="connsiteX1" fmla="*/ 293370 w 710565"/>
                <a:gd name="connsiteY1" fmla="*/ 222885 h 223049"/>
                <a:gd name="connsiteX2" fmla="*/ 710565 w 710565"/>
                <a:gd name="connsiteY2" fmla="*/ 28575 h 223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0565" h="223049">
                  <a:moveTo>
                    <a:pt x="0" y="0"/>
                  </a:moveTo>
                  <a:cubicBezTo>
                    <a:pt x="87471" y="109061"/>
                    <a:pt x="174943" y="218123"/>
                    <a:pt x="293370" y="222885"/>
                  </a:cubicBezTo>
                  <a:cubicBezTo>
                    <a:pt x="411797" y="227647"/>
                    <a:pt x="561181" y="128111"/>
                    <a:pt x="710565" y="28575"/>
                  </a:cubicBezTo>
                </a:path>
              </a:pathLst>
            </a:cu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Figura a mano libera 194"/>
            <p:cNvSpPr/>
            <p:nvPr/>
          </p:nvSpPr>
          <p:spPr>
            <a:xfrm>
              <a:off x="7559040" y="1175385"/>
              <a:ext cx="699135" cy="226796"/>
            </a:xfrm>
            <a:custGeom>
              <a:avLst/>
              <a:gdLst>
                <a:gd name="connsiteX0" fmla="*/ 0 w 699135"/>
                <a:gd name="connsiteY0" fmla="*/ 22860 h 226796"/>
                <a:gd name="connsiteX1" fmla="*/ 333375 w 699135"/>
                <a:gd name="connsiteY1" fmla="*/ 226695 h 226796"/>
                <a:gd name="connsiteX2" fmla="*/ 699135 w 699135"/>
                <a:gd name="connsiteY2" fmla="*/ 0 h 226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135" h="226796">
                  <a:moveTo>
                    <a:pt x="0" y="22860"/>
                  </a:moveTo>
                  <a:cubicBezTo>
                    <a:pt x="108426" y="126682"/>
                    <a:pt x="216853" y="230505"/>
                    <a:pt x="333375" y="226695"/>
                  </a:cubicBezTo>
                  <a:cubicBezTo>
                    <a:pt x="449897" y="222885"/>
                    <a:pt x="574516" y="111442"/>
                    <a:pt x="699135" y="0"/>
                  </a:cubicBezTo>
                </a:path>
              </a:pathLst>
            </a:cu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0" name="Figura a mano libera 199"/>
          <p:cNvSpPr/>
          <p:nvPr/>
        </p:nvSpPr>
        <p:spPr>
          <a:xfrm flipV="1">
            <a:off x="4177568" y="6252407"/>
            <a:ext cx="1258340" cy="544027"/>
          </a:xfrm>
          <a:custGeom>
            <a:avLst/>
            <a:gdLst>
              <a:gd name="connsiteX0" fmla="*/ 0 w 1150705"/>
              <a:gd name="connsiteY0" fmla="*/ 562998 h 562998"/>
              <a:gd name="connsiteX1" fmla="*/ 184934 w 1150705"/>
              <a:gd name="connsiteY1" fmla="*/ 49290 h 562998"/>
              <a:gd name="connsiteX2" fmla="*/ 575352 w 1150705"/>
              <a:gd name="connsiteY2" fmla="*/ 69838 h 562998"/>
              <a:gd name="connsiteX3" fmla="*/ 924674 w 1150705"/>
              <a:gd name="connsiteY3" fmla="*/ 28742 h 562998"/>
              <a:gd name="connsiteX4" fmla="*/ 1150705 w 1150705"/>
              <a:gd name="connsiteY4" fmla="*/ 562998 h 562998"/>
              <a:gd name="connsiteX0" fmla="*/ 0 w 1150705"/>
              <a:gd name="connsiteY0" fmla="*/ 564518 h 564518"/>
              <a:gd name="connsiteX1" fmla="*/ 178171 w 1150705"/>
              <a:gd name="connsiteY1" fmla="*/ 27950 h 564518"/>
              <a:gd name="connsiteX2" fmla="*/ 575352 w 1150705"/>
              <a:gd name="connsiteY2" fmla="*/ 71358 h 564518"/>
              <a:gd name="connsiteX3" fmla="*/ 924674 w 1150705"/>
              <a:gd name="connsiteY3" fmla="*/ 30262 h 564518"/>
              <a:gd name="connsiteX4" fmla="*/ 1150705 w 1150705"/>
              <a:gd name="connsiteY4" fmla="*/ 564518 h 564518"/>
              <a:gd name="connsiteX0" fmla="*/ 0 w 1150705"/>
              <a:gd name="connsiteY0" fmla="*/ 556659 h 556659"/>
              <a:gd name="connsiteX1" fmla="*/ 178171 w 1150705"/>
              <a:gd name="connsiteY1" fmla="*/ 20091 h 556659"/>
              <a:gd name="connsiteX2" fmla="*/ 558443 w 1150705"/>
              <a:gd name="connsiteY2" fmla="*/ 105409 h 556659"/>
              <a:gd name="connsiteX3" fmla="*/ 924674 w 1150705"/>
              <a:gd name="connsiteY3" fmla="*/ 22403 h 556659"/>
              <a:gd name="connsiteX4" fmla="*/ 1150705 w 1150705"/>
              <a:gd name="connsiteY4" fmla="*/ 556659 h 556659"/>
              <a:gd name="connsiteX0" fmla="*/ 0 w 1116888"/>
              <a:gd name="connsiteY0" fmla="*/ 556659 h 556659"/>
              <a:gd name="connsiteX1" fmla="*/ 178171 w 1116888"/>
              <a:gd name="connsiteY1" fmla="*/ 20091 h 556659"/>
              <a:gd name="connsiteX2" fmla="*/ 558443 w 1116888"/>
              <a:gd name="connsiteY2" fmla="*/ 105409 h 556659"/>
              <a:gd name="connsiteX3" fmla="*/ 924674 w 1116888"/>
              <a:gd name="connsiteY3" fmla="*/ 22403 h 556659"/>
              <a:gd name="connsiteX4" fmla="*/ 1116888 w 1116888"/>
              <a:gd name="connsiteY4" fmla="*/ 556659 h 556659"/>
              <a:gd name="connsiteX0" fmla="*/ 0 w 1116888"/>
              <a:gd name="connsiteY0" fmla="*/ 556659 h 556659"/>
              <a:gd name="connsiteX1" fmla="*/ 178171 w 1116888"/>
              <a:gd name="connsiteY1" fmla="*/ 20091 h 556659"/>
              <a:gd name="connsiteX2" fmla="*/ 558443 w 1116888"/>
              <a:gd name="connsiteY2" fmla="*/ 105409 h 556659"/>
              <a:gd name="connsiteX3" fmla="*/ 924674 w 1116888"/>
              <a:gd name="connsiteY3" fmla="*/ 22403 h 556659"/>
              <a:gd name="connsiteX4" fmla="*/ 1116888 w 1116888"/>
              <a:gd name="connsiteY4" fmla="*/ 556659 h 556659"/>
              <a:gd name="connsiteX0" fmla="*/ 0 w 1116888"/>
              <a:gd name="connsiteY0" fmla="*/ 536818 h 536818"/>
              <a:gd name="connsiteX1" fmla="*/ 178171 w 1116888"/>
              <a:gd name="connsiteY1" fmla="*/ 250 h 536818"/>
              <a:gd name="connsiteX2" fmla="*/ 539844 w 1116888"/>
              <a:gd name="connsiteY2" fmla="*/ 460853 h 536818"/>
              <a:gd name="connsiteX3" fmla="*/ 924674 w 1116888"/>
              <a:gd name="connsiteY3" fmla="*/ 2562 h 536818"/>
              <a:gd name="connsiteX4" fmla="*/ 1116888 w 1116888"/>
              <a:gd name="connsiteY4" fmla="*/ 536818 h 536818"/>
              <a:gd name="connsiteX0" fmla="*/ 0 w 1116888"/>
              <a:gd name="connsiteY0" fmla="*/ 536818 h 536818"/>
              <a:gd name="connsiteX1" fmla="*/ 233969 w 1116888"/>
              <a:gd name="connsiteY1" fmla="*/ 250 h 536818"/>
              <a:gd name="connsiteX2" fmla="*/ 539844 w 1116888"/>
              <a:gd name="connsiteY2" fmla="*/ 460853 h 536818"/>
              <a:gd name="connsiteX3" fmla="*/ 924674 w 1116888"/>
              <a:gd name="connsiteY3" fmla="*/ 2562 h 536818"/>
              <a:gd name="connsiteX4" fmla="*/ 1116888 w 1116888"/>
              <a:gd name="connsiteY4" fmla="*/ 536818 h 536818"/>
              <a:gd name="connsiteX0" fmla="*/ 0 w 1116888"/>
              <a:gd name="connsiteY0" fmla="*/ 544027 h 544027"/>
              <a:gd name="connsiteX1" fmla="*/ 233969 w 1116888"/>
              <a:gd name="connsiteY1" fmla="*/ 7459 h 544027"/>
              <a:gd name="connsiteX2" fmla="*/ 539844 w 1116888"/>
              <a:gd name="connsiteY2" fmla="*/ 468062 h 544027"/>
              <a:gd name="connsiteX3" fmla="*/ 868875 w 1116888"/>
              <a:gd name="connsiteY3" fmla="*/ 246 h 544027"/>
              <a:gd name="connsiteX4" fmla="*/ 1116888 w 1116888"/>
              <a:gd name="connsiteY4" fmla="*/ 544027 h 544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6888" h="544027">
                <a:moveTo>
                  <a:pt x="0" y="544027"/>
                </a:moveTo>
                <a:cubicBezTo>
                  <a:pt x="44521" y="328269"/>
                  <a:pt x="143995" y="20120"/>
                  <a:pt x="233969" y="7459"/>
                </a:cubicBezTo>
                <a:cubicBezTo>
                  <a:pt x="323943" y="-5202"/>
                  <a:pt x="434026" y="469264"/>
                  <a:pt x="539844" y="468062"/>
                </a:cubicBezTo>
                <a:cubicBezTo>
                  <a:pt x="645662" y="466860"/>
                  <a:pt x="772701" y="-12415"/>
                  <a:pt x="868875" y="246"/>
                </a:cubicBezTo>
                <a:cubicBezTo>
                  <a:pt x="965049" y="12907"/>
                  <a:pt x="1065345" y="302755"/>
                  <a:pt x="1116888" y="544027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1" name="Connettore 2 200"/>
          <p:cNvCxnSpPr/>
          <p:nvPr/>
        </p:nvCxnSpPr>
        <p:spPr>
          <a:xfrm>
            <a:off x="6507766" y="6189224"/>
            <a:ext cx="2310167" cy="0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Connettore 2 201"/>
          <p:cNvCxnSpPr/>
          <p:nvPr/>
        </p:nvCxnSpPr>
        <p:spPr>
          <a:xfrm flipV="1">
            <a:off x="6507766" y="5567831"/>
            <a:ext cx="0" cy="621394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CasellaDiTesto 202"/>
          <p:cNvSpPr txBox="1"/>
          <p:nvPr/>
        </p:nvSpPr>
        <p:spPr>
          <a:xfrm>
            <a:off x="6168809" y="5509196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z</a:t>
            </a:r>
            <a:endParaRPr lang="en-US" baseline="-25000" dirty="0"/>
          </a:p>
        </p:txBody>
      </p:sp>
      <p:sp>
        <p:nvSpPr>
          <p:cNvPr id="204" name="CasellaDiTesto 203"/>
          <p:cNvSpPr txBox="1"/>
          <p:nvPr/>
        </p:nvSpPr>
        <p:spPr>
          <a:xfrm>
            <a:off x="8765293" y="6046438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205" name="Figura a mano libera 204"/>
          <p:cNvSpPr/>
          <p:nvPr/>
        </p:nvSpPr>
        <p:spPr>
          <a:xfrm>
            <a:off x="7089445" y="5642463"/>
            <a:ext cx="1258340" cy="1092019"/>
          </a:xfrm>
          <a:custGeom>
            <a:avLst/>
            <a:gdLst>
              <a:gd name="connsiteX0" fmla="*/ 0 w 1150705"/>
              <a:gd name="connsiteY0" fmla="*/ 562998 h 562998"/>
              <a:gd name="connsiteX1" fmla="*/ 184934 w 1150705"/>
              <a:gd name="connsiteY1" fmla="*/ 49290 h 562998"/>
              <a:gd name="connsiteX2" fmla="*/ 575352 w 1150705"/>
              <a:gd name="connsiteY2" fmla="*/ 69838 h 562998"/>
              <a:gd name="connsiteX3" fmla="*/ 924674 w 1150705"/>
              <a:gd name="connsiteY3" fmla="*/ 28742 h 562998"/>
              <a:gd name="connsiteX4" fmla="*/ 1150705 w 1150705"/>
              <a:gd name="connsiteY4" fmla="*/ 562998 h 562998"/>
              <a:gd name="connsiteX0" fmla="*/ 0 w 1150705"/>
              <a:gd name="connsiteY0" fmla="*/ 564518 h 564518"/>
              <a:gd name="connsiteX1" fmla="*/ 178171 w 1150705"/>
              <a:gd name="connsiteY1" fmla="*/ 27950 h 564518"/>
              <a:gd name="connsiteX2" fmla="*/ 575352 w 1150705"/>
              <a:gd name="connsiteY2" fmla="*/ 71358 h 564518"/>
              <a:gd name="connsiteX3" fmla="*/ 924674 w 1150705"/>
              <a:gd name="connsiteY3" fmla="*/ 30262 h 564518"/>
              <a:gd name="connsiteX4" fmla="*/ 1150705 w 1150705"/>
              <a:gd name="connsiteY4" fmla="*/ 564518 h 564518"/>
              <a:gd name="connsiteX0" fmla="*/ 0 w 1150705"/>
              <a:gd name="connsiteY0" fmla="*/ 556659 h 556659"/>
              <a:gd name="connsiteX1" fmla="*/ 178171 w 1150705"/>
              <a:gd name="connsiteY1" fmla="*/ 20091 h 556659"/>
              <a:gd name="connsiteX2" fmla="*/ 558443 w 1150705"/>
              <a:gd name="connsiteY2" fmla="*/ 105409 h 556659"/>
              <a:gd name="connsiteX3" fmla="*/ 924674 w 1150705"/>
              <a:gd name="connsiteY3" fmla="*/ 22403 h 556659"/>
              <a:gd name="connsiteX4" fmla="*/ 1150705 w 1150705"/>
              <a:gd name="connsiteY4" fmla="*/ 556659 h 556659"/>
              <a:gd name="connsiteX0" fmla="*/ 0 w 1116888"/>
              <a:gd name="connsiteY0" fmla="*/ 556659 h 556659"/>
              <a:gd name="connsiteX1" fmla="*/ 178171 w 1116888"/>
              <a:gd name="connsiteY1" fmla="*/ 20091 h 556659"/>
              <a:gd name="connsiteX2" fmla="*/ 558443 w 1116888"/>
              <a:gd name="connsiteY2" fmla="*/ 105409 h 556659"/>
              <a:gd name="connsiteX3" fmla="*/ 924674 w 1116888"/>
              <a:gd name="connsiteY3" fmla="*/ 22403 h 556659"/>
              <a:gd name="connsiteX4" fmla="*/ 1116888 w 1116888"/>
              <a:gd name="connsiteY4" fmla="*/ 556659 h 556659"/>
              <a:gd name="connsiteX0" fmla="*/ 0 w 1116888"/>
              <a:gd name="connsiteY0" fmla="*/ 556659 h 556659"/>
              <a:gd name="connsiteX1" fmla="*/ 178171 w 1116888"/>
              <a:gd name="connsiteY1" fmla="*/ 20091 h 556659"/>
              <a:gd name="connsiteX2" fmla="*/ 558443 w 1116888"/>
              <a:gd name="connsiteY2" fmla="*/ 105409 h 556659"/>
              <a:gd name="connsiteX3" fmla="*/ 924674 w 1116888"/>
              <a:gd name="connsiteY3" fmla="*/ 22403 h 556659"/>
              <a:gd name="connsiteX4" fmla="*/ 1116888 w 1116888"/>
              <a:gd name="connsiteY4" fmla="*/ 556659 h 556659"/>
              <a:gd name="connsiteX0" fmla="*/ 0 w 1116888"/>
              <a:gd name="connsiteY0" fmla="*/ 536818 h 536818"/>
              <a:gd name="connsiteX1" fmla="*/ 178171 w 1116888"/>
              <a:gd name="connsiteY1" fmla="*/ 250 h 536818"/>
              <a:gd name="connsiteX2" fmla="*/ 539844 w 1116888"/>
              <a:gd name="connsiteY2" fmla="*/ 460853 h 536818"/>
              <a:gd name="connsiteX3" fmla="*/ 924674 w 1116888"/>
              <a:gd name="connsiteY3" fmla="*/ 2562 h 536818"/>
              <a:gd name="connsiteX4" fmla="*/ 1116888 w 1116888"/>
              <a:gd name="connsiteY4" fmla="*/ 536818 h 536818"/>
              <a:gd name="connsiteX0" fmla="*/ 0 w 1116888"/>
              <a:gd name="connsiteY0" fmla="*/ 536818 h 536818"/>
              <a:gd name="connsiteX1" fmla="*/ 233969 w 1116888"/>
              <a:gd name="connsiteY1" fmla="*/ 250 h 536818"/>
              <a:gd name="connsiteX2" fmla="*/ 539844 w 1116888"/>
              <a:gd name="connsiteY2" fmla="*/ 460853 h 536818"/>
              <a:gd name="connsiteX3" fmla="*/ 924674 w 1116888"/>
              <a:gd name="connsiteY3" fmla="*/ 2562 h 536818"/>
              <a:gd name="connsiteX4" fmla="*/ 1116888 w 1116888"/>
              <a:gd name="connsiteY4" fmla="*/ 536818 h 536818"/>
              <a:gd name="connsiteX0" fmla="*/ 0 w 1116888"/>
              <a:gd name="connsiteY0" fmla="*/ 544027 h 544027"/>
              <a:gd name="connsiteX1" fmla="*/ 233969 w 1116888"/>
              <a:gd name="connsiteY1" fmla="*/ 7459 h 544027"/>
              <a:gd name="connsiteX2" fmla="*/ 539844 w 1116888"/>
              <a:gd name="connsiteY2" fmla="*/ 468062 h 544027"/>
              <a:gd name="connsiteX3" fmla="*/ 868875 w 1116888"/>
              <a:gd name="connsiteY3" fmla="*/ 246 h 544027"/>
              <a:gd name="connsiteX4" fmla="*/ 1116888 w 1116888"/>
              <a:gd name="connsiteY4" fmla="*/ 544027 h 544027"/>
              <a:gd name="connsiteX0" fmla="*/ 0 w 1116888"/>
              <a:gd name="connsiteY0" fmla="*/ 536966 h 1084898"/>
              <a:gd name="connsiteX1" fmla="*/ 233969 w 1116888"/>
              <a:gd name="connsiteY1" fmla="*/ 398 h 1084898"/>
              <a:gd name="connsiteX2" fmla="*/ 539844 w 1116888"/>
              <a:gd name="connsiteY2" fmla="*/ 461001 h 1084898"/>
              <a:gd name="connsiteX3" fmla="*/ 867185 w 1116888"/>
              <a:gd name="connsiteY3" fmla="*/ 1084750 h 1084898"/>
              <a:gd name="connsiteX4" fmla="*/ 1116888 w 1116888"/>
              <a:gd name="connsiteY4" fmla="*/ 536966 h 1084898"/>
              <a:gd name="connsiteX0" fmla="*/ 0 w 1116888"/>
              <a:gd name="connsiteY0" fmla="*/ 549564 h 1097496"/>
              <a:gd name="connsiteX1" fmla="*/ 233969 w 1116888"/>
              <a:gd name="connsiteY1" fmla="*/ 12996 h 1097496"/>
              <a:gd name="connsiteX2" fmla="*/ 867185 w 1116888"/>
              <a:gd name="connsiteY2" fmla="*/ 1097348 h 1097496"/>
              <a:gd name="connsiteX3" fmla="*/ 1116888 w 1116888"/>
              <a:gd name="connsiteY3" fmla="*/ 549564 h 1097496"/>
              <a:gd name="connsiteX0" fmla="*/ 0 w 1116888"/>
              <a:gd name="connsiteY0" fmla="*/ 549564 h 1097630"/>
              <a:gd name="connsiteX1" fmla="*/ 233969 w 1116888"/>
              <a:gd name="connsiteY1" fmla="*/ 12996 h 1097630"/>
              <a:gd name="connsiteX2" fmla="*/ 867185 w 1116888"/>
              <a:gd name="connsiteY2" fmla="*/ 1097348 h 1097630"/>
              <a:gd name="connsiteX3" fmla="*/ 1116888 w 1116888"/>
              <a:gd name="connsiteY3" fmla="*/ 549564 h 1097630"/>
              <a:gd name="connsiteX0" fmla="*/ 0 w 1116888"/>
              <a:gd name="connsiteY0" fmla="*/ 549115 h 1085758"/>
              <a:gd name="connsiteX1" fmla="*/ 233969 w 1116888"/>
              <a:gd name="connsiteY1" fmla="*/ 12547 h 1085758"/>
              <a:gd name="connsiteX2" fmla="*/ 868876 w 1116888"/>
              <a:gd name="connsiteY2" fmla="*/ 1085469 h 1085758"/>
              <a:gd name="connsiteX3" fmla="*/ 1116888 w 1116888"/>
              <a:gd name="connsiteY3" fmla="*/ 549115 h 1085758"/>
              <a:gd name="connsiteX0" fmla="*/ 0 w 1116888"/>
              <a:gd name="connsiteY0" fmla="*/ 549115 h 1092019"/>
              <a:gd name="connsiteX1" fmla="*/ 233969 w 1116888"/>
              <a:gd name="connsiteY1" fmla="*/ 12547 h 1092019"/>
              <a:gd name="connsiteX2" fmla="*/ 868876 w 1116888"/>
              <a:gd name="connsiteY2" fmla="*/ 1085469 h 1092019"/>
              <a:gd name="connsiteX3" fmla="*/ 1116888 w 1116888"/>
              <a:gd name="connsiteY3" fmla="*/ 549115 h 1092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6888" h="1092019">
                <a:moveTo>
                  <a:pt x="0" y="549115"/>
                </a:moveTo>
                <a:cubicBezTo>
                  <a:pt x="44521" y="333357"/>
                  <a:pt x="89156" y="-76845"/>
                  <a:pt x="233969" y="12547"/>
                </a:cubicBezTo>
                <a:cubicBezTo>
                  <a:pt x="378782" y="101939"/>
                  <a:pt x="726796" y="1018901"/>
                  <a:pt x="868876" y="1085469"/>
                </a:cubicBezTo>
                <a:cubicBezTo>
                  <a:pt x="1010956" y="1152037"/>
                  <a:pt x="1089017" y="692653"/>
                  <a:pt x="1116888" y="549115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6" name="Gruppo 205"/>
          <p:cNvGrpSpPr/>
          <p:nvPr/>
        </p:nvGrpSpPr>
        <p:grpSpPr>
          <a:xfrm>
            <a:off x="6337177" y="4705279"/>
            <a:ext cx="2694534" cy="813610"/>
            <a:chOff x="6290310" y="512270"/>
            <a:chExt cx="2694534" cy="813610"/>
          </a:xfrm>
        </p:grpSpPr>
        <p:cxnSp>
          <p:nvCxnSpPr>
            <p:cNvPr id="207" name="Connettore 1 206"/>
            <p:cNvCxnSpPr/>
            <p:nvPr/>
          </p:nvCxnSpPr>
          <p:spPr>
            <a:xfrm flipV="1">
              <a:off x="6290310" y="1036320"/>
              <a:ext cx="3810" cy="28956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nettore 1 207"/>
            <p:cNvCxnSpPr/>
            <p:nvPr/>
          </p:nvCxnSpPr>
          <p:spPr>
            <a:xfrm>
              <a:off x="6294120" y="1036320"/>
              <a:ext cx="60579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Figura a mano libera 208"/>
            <p:cNvSpPr/>
            <p:nvPr/>
          </p:nvSpPr>
          <p:spPr>
            <a:xfrm>
              <a:off x="6899910" y="512270"/>
              <a:ext cx="737235" cy="550719"/>
            </a:xfrm>
            <a:custGeom>
              <a:avLst/>
              <a:gdLst>
                <a:gd name="connsiteX0" fmla="*/ 0 w 784860"/>
                <a:gd name="connsiteY0" fmla="*/ 591946 h 629504"/>
                <a:gd name="connsiteX1" fmla="*/ 114300 w 784860"/>
                <a:gd name="connsiteY1" fmla="*/ 473836 h 629504"/>
                <a:gd name="connsiteX2" fmla="*/ 281940 w 784860"/>
                <a:gd name="connsiteY2" fmla="*/ 100456 h 629504"/>
                <a:gd name="connsiteX3" fmla="*/ 529590 w 784860"/>
                <a:gd name="connsiteY3" fmla="*/ 31876 h 629504"/>
                <a:gd name="connsiteX4" fmla="*/ 674370 w 784860"/>
                <a:gd name="connsiteY4" fmla="*/ 546226 h 629504"/>
                <a:gd name="connsiteX5" fmla="*/ 784860 w 784860"/>
                <a:gd name="connsiteY5" fmla="*/ 622426 h 629504"/>
                <a:gd name="connsiteX0" fmla="*/ 0 w 784860"/>
                <a:gd name="connsiteY0" fmla="*/ 547430 h 583133"/>
                <a:gd name="connsiteX1" fmla="*/ 114300 w 784860"/>
                <a:gd name="connsiteY1" fmla="*/ 429320 h 583133"/>
                <a:gd name="connsiteX2" fmla="*/ 281940 w 784860"/>
                <a:gd name="connsiteY2" fmla="*/ 55940 h 583133"/>
                <a:gd name="connsiteX3" fmla="*/ 525780 w 784860"/>
                <a:gd name="connsiteY3" fmla="*/ 48320 h 583133"/>
                <a:gd name="connsiteX4" fmla="*/ 674370 w 784860"/>
                <a:gd name="connsiteY4" fmla="*/ 501710 h 583133"/>
                <a:gd name="connsiteX5" fmla="*/ 784860 w 784860"/>
                <a:gd name="connsiteY5" fmla="*/ 577910 h 583133"/>
                <a:gd name="connsiteX0" fmla="*/ 0 w 750570"/>
                <a:gd name="connsiteY0" fmla="*/ 547430 h 579937"/>
                <a:gd name="connsiteX1" fmla="*/ 114300 w 750570"/>
                <a:gd name="connsiteY1" fmla="*/ 429320 h 579937"/>
                <a:gd name="connsiteX2" fmla="*/ 281940 w 750570"/>
                <a:gd name="connsiteY2" fmla="*/ 55940 h 579937"/>
                <a:gd name="connsiteX3" fmla="*/ 525780 w 750570"/>
                <a:gd name="connsiteY3" fmla="*/ 48320 h 579937"/>
                <a:gd name="connsiteX4" fmla="*/ 674370 w 750570"/>
                <a:gd name="connsiteY4" fmla="*/ 501710 h 579937"/>
                <a:gd name="connsiteX5" fmla="*/ 750570 w 750570"/>
                <a:gd name="connsiteY5" fmla="*/ 574100 h 579937"/>
                <a:gd name="connsiteX0" fmla="*/ 0 w 750570"/>
                <a:gd name="connsiteY0" fmla="*/ 547430 h 574100"/>
                <a:gd name="connsiteX1" fmla="*/ 114300 w 750570"/>
                <a:gd name="connsiteY1" fmla="*/ 429320 h 574100"/>
                <a:gd name="connsiteX2" fmla="*/ 281940 w 750570"/>
                <a:gd name="connsiteY2" fmla="*/ 55940 h 574100"/>
                <a:gd name="connsiteX3" fmla="*/ 525780 w 750570"/>
                <a:gd name="connsiteY3" fmla="*/ 48320 h 574100"/>
                <a:gd name="connsiteX4" fmla="*/ 674370 w 750570"/>
                <a:gd name="connsiteY4" fmla="*/ 501710 h 574100"/>
                <a:gd name="connsiteX5" fmla="*/ 750570 w 750570"/>
                <a:gd name="connsiteY5" fmla="*/ 574100 h 574100"/>
                <a:gd name="connsiteX0" fmla="*/ 0 w 750570"/>
                <a:gd name="connsiteY0" fmla="*/ 547430 h 574100"/>
                <a:gd name="connsiteX1" fmla="*/ 114300 w 750570"/>
                <a:gd name="connsiteY1" fmla="*/ 429320 h 574100"/>
                <a:gd name="connsiteX2" fmla="*/ 281940 w 750570"/>
                <a:gd name="connsiteY2" fmla="*/ 55940 h 574100"/>
                <a:gd name="connsiteX3" fmla="*/ 525780 w 750570"/>
                <a:gd name="connsiteY3" fmla="*/ 48320 h 574100"/>
                <a:gd name="connsiteX4" fmla="*/ 674370 w 750570"/>
                <a:gd name="connsiteY4" fmla="*/ 501710 h 574100"/>
                <a:gd name="connsiteX5" fmla="*/ 750570 w 750570"/>
                <a:gd name="connsiteY5" fmla="*/ 574100 h 574100"/>
                <a:gd name="connsiteX0" fmla="*/ 0 w 750570"/>
                <a:gd name="connsiteY0" fmla="*/ 538289 h 564959"/>
                <a:gd name="connsiteX1" fmla="*/ 114300 w 750570"/>
                <a:gd name="connsiteY1" fmla="*/ 420179 h 564959"/>
                <a:gd name="connsiteX2" fmla="*/ 281940 w 750570"/>
                <a:gd name="connsiteY2" fmla="*/ 46799 h 564959"/>
                <a:gd name="connsiteX3" fmla="*/ 525780 w 750570"/>
                <a:gd name="connsiteY3" fmla="*/ 39179 h 564959"/>
                <a:gd name="connsiteX4" fmla="*/ 640080 w 750570"/>
                <a:gd name="connsiteY4" fmla="*/ 353504 h 564959"/>
                <a:gd name="connsiteX5" fmla="*/ 750570 w 750570"/>
                <a:gd name="connsiteY5" fmla="*/ 564959 h 564959"/>
                <a:gd name="connsiteX0" fmla="*/ 0 w 756285"/>
                <a:gd name="connsiteY0" fmla="*/ 538289 h 538306"/>
                <a:gd name="connsiteX1" fmla="*/ 114300 w 756285"/>
                <a:gd name="connsiteY1" fmla="*/ 420179 h 538306"/>
                <a:gd name="connsiteX2" fmla="*/ 281940 w 756285"/>
                <a:gd name="connsiteY2" fmla="*/ 46799 h 538306"/>
                <a:gd name="connsiteX3" fmla="*/ 525780 w 756285"/>
                <a:gd name="connsiteY3" fmla="*/ 39179 h 538306"/>
                <a:gd name="connsiteX4" fmla="*/ 640080 w 756285"/>
                <a:gd name="connsiteY4" fmla="*/ 353504 h 538306"/>
                <a:gd name="connsiteX5" fmla="*/ 756285 w 756285"/>
                <a:gd name="connsiteY5" fmla="*/ 534479 h 538306"/>
                <a:gd name="connsiteX0" fmla="*/ 0 w 741045"/>
                <a:gd name="connsiteY0" fmla="*/ 538289 h 564959"/>
                <a:gd name="connsiteX1" fmla="*/ 114300 w 741045"/>
                <a:gd name="connsiteY1" fmla="*/ 420179 h 564959"/>
                <a:gd name="connsiteX2" fmla="*/ 281940 w 741045"/>
                <a:gd name="connsiteY2" fmla="*/ 46799 h 564959"/>
                <a:gd name="connsiteX3" fmla="*/ 525780 w 741045"/>
                <a:gd name="connsiteY3" fmla="*/ 39179 h 564959"/>
                <a:gd name="connsiteX4" fmla="*/ 640080 w 741045"/>
                <a:gd name="connsiteY4" fmla="*/ 353504 h 564959"/>
                <a:gd name="connsiteX5" fmla="*/ 741045 w 741045"/>
                <a:gd name="connsiteY5" fmla="*/ 564959 h 564959"/>
                <a:gd name="connsiteX0" fmla="*/ 0 w 741045"/>
                <a:gd name="connsiteY0" fmla="*/ 538892 h 565562"/>
                <a:gd name="connsiteX1" fmla="*/ 114300 w 741045"/>
                <a:gd name="connsiteY1" fmla="*/ 420782 h 565562"/>
                <a:gd name="connsiteX2" fmla="*/ 281940 w 741045"/>
                <a:gd name="connsiteY2" fmla="*/ 47402 h 565562"/>
                <a:gd name="connsiteX3" fmla="*/ 525780 w 741045"/>
                <a:gd name="connsiteY3" fmla="*/ 39782 h 565562"/>
                <a:gd name="connsiteX4" fmla="*/ 636270 w 741045"/>
                <a:gd name="connsiteY4" fmla="*/ 363632 h 565562"/>
                <a:gd name="connsiteX5" fmla="*/ 741045 w 741045"/>
                <a:gd name="connsiteY5" fmla="*/ 565562 h 565562"/>
                <a:gd name="connsiteX0" fmla="*/ 0 w 741045"/>
                <a:gd name="connsiteY0" fmla="*/ 538892 h 565562"/>
                <a:gd name="connsiteX1" fmla="*/ 114300 w 741045"/>
                <a:gd name="connsiteY1" fmla="*/ 420782 h 565562"/>
                <a:gd name="connsiteX2" fmla="*/ 281940 w 741045"/>
                <a:gd name="connsiteY2" fmla="*/ 47402 h 565562"/>
                <a:gd name="connsiteX3" fmla="*/ 525780 w 741045"/>
                <a:gd name="connsiteY3" fmla="*/ 39782 h 565562"/>
                <a:gd name="connsiteX4" fmla="*/ 636270 w 741045"/>
                <a:gd name="connsiteY4" fmla="*/ 363632 h 565562"/>
                <a:gd name="connsiteX5" fmla="*/ 741045 w 741045"/>
                <a:gd name="connsiteY5" fmla="*/ 565562 h 565562"/>
                <a:gd name="connsiteX0" fmla="*/ 0 w 748665"/>
                <a:gd name="connsiteY0" fmla="*/ 538892 h 565562"/>
                <a:gd name="connsiteX1" fmla="*/ 114300 w 748665"/>
                <a:gd name="connsiteY1" fmla="*/ 420782 h 565562"/>
                <a:gd name="connsiteX2" fmla="*/ 281940 w 748665"/>
                <a:gd name="connsiteY2" fmla="*/ 47402 h 565562"/>
                <a:gd name="connsiteX3" fmla="*/ 525780 w 748665"/>
                <a:gd name="connsiteY3" fmla="*/ 39782 h 565562"/>
                <a:gd name="connsiteX4" fmla="*/ 636270 w 748665"/>
                <a:gd name="connsiteY4" fmla="*/ 363632 h 565562"/>
                <a:gd name="connsiteX5" fmla="*/ 748665 w 748665"/>
                <a:gd name="connsiteY5" fmla="*/ 565562 h 565562"/>
                <a:gd name="connsiteX0" fmla="*/ 0 w 737235"/>
                <a:gd name="connsiteY0" fmla="*/ 538892 h 565562"/>
                <a:gd name="connsiteX1" fmla="*/ 114300 w 737235"/>
                <a:gd name="connsiteY1" fmla="*/ 420782 h 565562"/>
                <a:gd name="connsiteX2" fmla="*/ 281940 w 737235"/>
                <a:gd name="connsiteY2" fmla="*/ 47402 h 565562"/>
                <a:gd name="connsiteX3" fmla="*/ 525780 w 737235"/>
                <a:gd name="connsiteY3" fmla="*/ 39782 h 565562"/>
                <a:gd name="connsiteX4" fmla="*/ 636270 w 737235"/>
                <a:gd name="connsiteY4" fmla="*/ 363632 h 565562"/>
                <a:gd name="connsiteX5" fmla="*/ 737235 w 737235"/>
                <a:gd name="connsiteY5" fmla="*/ 565562 h 565562"/>
                <a:gd name="connsiteX0" fmla="*/ 0 w 737235"/>
                <a:gd name="connsiteY0" fmla="*/ 532670 h 559340"/>
                <a:gd name="connsiteX1" fmla="*/ 114300 w 737235"/>
                <a:gd name="connsiteY1" fmla="*/ 414560 h 559340"/>
                <a:gd name="connsiteX2" fmla="*/ 281940 w 737235"/>
                <a:gd name="connsiteY2" fmla="*/ 41180 h 559340"/>
                <a:gd name="connsiteX3" fmla="*/ 520065 w 737235"/>
                <a:gd name="connsiteY3" fmla="*/ 44990 h 559340"/>
                <a:gd name="connsiteX4" fmla="*/ 636270 w 737235"/>
                <a:gd name="connsiteY4" fmla="*/ 357410 h 559340"/>
                <a:gd name="connsiteX5" fmla="*/ 737235 w 737235"/>
                <a:gd name="connsiteY5" fmla="*/ 559340 h 559340"/>
                <a:gd name="connsiteX0" fmla="*/ 0 w 737235"/>
                <a:gd name="connsiteY0" fmla="*/ 532923 h 559593"/>
                <a:gd name="connsiteX1" fmla="*/ 125730 w 737235"/>
                <a:gd name="connsiteY1" fmla="*/ 418623 h 559593"/>
                <a:gd name="connsiteX2" fmla="*/ 281940 w 737235"/>
                <a:gd name="connsiteY2" fmla="*/ 41433 h 559593"/>
                <a:gd name="connsiteX3" fmla="*/ 520065 w 737235"/>
                <a:gd name="connsiteY3" fmla="*/ 45243 h 559593"/>
                <a:gd name="connsiteX4" fmla="*/ 636270 w 737235"/>
                <a:gd name="connsiteY4" fmla="*/ 357663 h 559593"/>
                <a:gd name="connsiteX5" fmla="*/ 737235 w 737235"/>
                <a:gd name="connsiteY5" fmla="*/ 559593 h 559593"/>
                <a:gd name="connsiteX0" fmla="*/ 0 w 737235"/>
                <a:gd name="connsiteY0" fmla="*/ 525546 h 552216"/>
                <a:gd name="connsiteX1" fmla="*/ 171450 w 737235"/>
                <a:gd name="connsiteY1" fmla="*/ 296946 h 552216"/>
                <a:gd name="connsiteX2" fmla="*/ 281940 w 737235"/>
                <a:gd name="connsiteY2" fmla="*/ 34056 h 552216"/>
                <a:gd name="connsiteX3" fmla="*/ 520065 w 737235"/>
                <a:gd name="connsiteY3" fmla="*/ 37866 h 552216"/>
                <a:gd name="connsiteX4" fmla="*/ 636270 w 737235"/>
                <a:gd name="connsiteY4" fmla="*/ 350286 h 552216"/>
                <a:gd name="connsiteX5" fmla="*/ 737235 w 737235"/>
                <a:gd name="connsiteY5" fmla="*/ 552216 h 552216"/>
                <a:gd name="connsiteX0" fmla="*/ 0 w 737235"/>
                <a:gd name="connsiteY0" fmla="*/ 525546 h 552216"/>
                <a:gd name="connsiteX1" fmla="*/ 171450 w 737235"/>
                <a:gd name="connsiteY1" fmla="*/ 296946 h 552216"/>
                <a:gd name="connsiteX2" fmla="*/ 281940 w 737235"/>
                <a:gd name="connsiteY2" fmla="*/ 34056 h 552216"/>
                <a:gd name="connsiteX3" fmla="*/ 520065 w 737235"/>
                <a:gd name="connsiteY3" fmla="*/ 37866 h 552216"/>
                <a:gd name="connsiteX4" fmla="*/ 636270 w 737235"/>
                <a:gd name="connsiteY4" fmla="*/ 350286 h 552216"/>
                <a:gd name="connsiteX5" fmla="*/ 737235 w 737235"/>
                <a:gd name="connsiteY5" fmla="*/ 552216 h 552216"/>
                <a:gd name="connsiteX0" fmla="*/ 0 w 737235"/>
                <a:gd name="connsiteY0" fmla="*/ 526494 h 553164"/>
                <a:gd name="connsiteX1" fmla="*/ 150495 w 737235"/>
                <a:gd name="connsiteY1" fmla="*/ 313134 h 553164"/>
                <a:gd name="connsiteX2" fmla="*/ 281940 w 737235"/>
                <a:gd name="connsiteY2" fmla="*/ 35004 h 553164"/>
                <a:gd name="connsiteX3" fmla="*/ 520065 w 737235"/>
                <a:gd name="connsiteY3" fmla="*/ 38814 h 553164"/>
                <a:gd name="connsiteX4" fmla="*/ 636270 w 737235"/>
                <a:gd name="connsiteY4" fmla="*/ 351234 h 553164"/>
                <a:gd name="connsiteX5" fmla="*/ 737235 w 737235"/>
                <a:gd name="connsiteY5" fmla="*/ 553164 h 553164"/>
                <a:gd name="connsiteX0" fmla="*/ 0 w 737235"/>
                <a:gd name="connsiteY0" fmla="*/ 524508 h 551178"/>
                <a:gd name="connsiteX1" fmla="*/ 150495 w 737235"/>
                <a:gd name="connsiteY1" fmla="*/ 311148 h 551178"/>
                <a:gd name="connsiteX2" fmla="*/ 281940 w 737235"/>
                <a:gd name="connsiteY2" fmla="*/ 33018 h 551178"/>
                <a:gd name="connsiteX3" fmla="*/ 520065 w 737235"/>
                <a:gd name="connsiteY3" fmla="*/ 36828 h 551178"/>
                <a:gd name="connsiteX4" fmla="*/ 641985 w 737235"/>
                <a:gd name="connsiteY4" fmla="*/ 316863 h 551178"/>
                <a:gd name="connsiteX5" fmla="*/ 737235 w 737235"/>
                <a:gd name="connsiteY5" fmla="*/ 551178 h 551178"/>
                <a:gd name="connsiteX0" fmla="*/ 0 w 737235"/>
                <a:gd name="connsiteY0" fmla="*/ 524508 h 551178"/>
                <a:gd name="connsiteX1" fmla="*/ 150495 w 737235"/>
                <a:gd name="connsiteY1" fmla="*/ 311148 h 551178"/>
                <a:gd name="connsiteX2" fmla="*/ 281940 w 737235"/>
                <a:gd name="connsiteY2" fmla="*/ 33018 h 551178"/>
                <a:gd name="connsiteX3" fmla="*/ 520065 w 737235"/>
                <a:gd name="connsiteY3" fmla="*/ 36828 h 551178"/>
                <a:gd name="connsiteX4" fmla="*/ 641985 w 737235"/>
                <a:gd name="connsiteY4" fmla="*/ 316863 h 551178"/>
                <a:gd name="connsiteX5" fmla="*/ 737235 w 737235"/>
                <a:gd name="connsiteY5" fmla="*/ 551178 h 551178"/>
                <a:gd name="connsiteX0" fmla="*/ 0 w 737235"/>
                <a:gd name="connsiteY0" fmla="*/ 524049 h 550719"/>
                <a:gd name="connsiteX1" fmla="*/ 150495 w 737235"/>
                <a:gd name="connsiteY1" fmla="*/ 310689 h 550719"/>
                <a:gd name="connsiteX2" fmla="*/ 281940 w 737235"/>
                <a:gd name="connsiteY2" fmla="*/ 32559 h 550719"/>
                <a:gd name="connsiteX3" fmla="*/ 520065 w 737235"/>
                <a:gd name="connsiteY3" fmla="*/ 36369 h 550719"/>
                <a:gd name="connsiteX4" fmla="*/ 632460 w 737235"/>
                <a:gd name="connsiteY4" fmla="*/ 308784 h 550719"/>
                <a:gd name="connsiteX5" fmla="*/ 737235 w 737235"/>
                <a:gd name="connsiteY5" fmla="*/ 550719 h 550719"/>
                <a:gd name="connsiteX0" fmla="*/ 0 w 737235"/>
                <a:gd name="connsiteY0" fmla="*/ 524049 h 550719"/>
                <a:gd name="connsiteX1" fmla="*/ 150495 w 737235"/>
                <a:gd name="connsiteY1" fmla="*/ 310689 h 550719"/>
                <a:gd name="connsiteX2" fmla="*/ 281940 w 737235"/>
                <a:gd name="connsiteY2" fmla="*/ 32559 h 550719"/>
                <a:gd name="connsiteX3" fmla="*/ 520065 w 737235"/>
                <a:gd name="connsiteY3" fmla="*/ 36369 h 550719"/>
                <a:gd name="connsiteX4" fmla="*/ 632460 w 737235"/>
                <a:gd name="connsiteY4" fmla="*/ 308784 h 550719"/>
                <a:gd name="connsiteX5" fmla="*/ 737235 w 737235"/>
                <a:gd name="connsiteY5" fmla="*/ 550719 h 550719"/>
                <a:gd name="connsiteX0" fmla="*/ 0 w 737235"/>
                <a:gd name="connsiteY0" fmla="*/ 524049 h 550719"/>
                <a:gd name="connsiteX1" fmla="*/ 150495 w 737235"/>
                <a:gd name="connsiteY1" fmla="*/ 310689 h 550719"/>
                <a:gd name="connsiteX2" fmla="*/ 281940 w 737235"/>
                <a:gd name="connsiteY2" fmla="*/ 32559 h 550719"/>
                <a:gd name="connsiteX3" fmla="*/ 520065 w 737235"/>
                <a:gd name="connsiteY3" fmla="*/ 36369 h 550719"/>
                <a:gd name="connsiteX4" fmla="*/ 632460 w 737235"/>
                <a:gd name="connsiteY4" fmla="*/ 308784 h 550719"/>
                <a:gd name="connsiteX5" fmla="*/ 737235 w 737235"/>
                <a:gd name="connsiteY5" fmla="*/ 550719 h 550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7235" h="550719">
                  <a:moveTo>
                    <a:pt x="0" y="524049"/>
                  </a:moveTo>
                  <a:cubicBezTo>
                    <a:pt x="58420" y="525001"/>
                    <a:pt x="103505" y="409749"/>
                    <a:pt x="150495" y="310689"/>
                  </a:cubicBezTo>
                  <a:cubicBezTo>
                    <a:pt x="197485" y="211629"/>
                    <a:pt x="220345" y="78279"/>
                    <a:pt x="281940" y="32559"/>
                  </a:cubicBezTo>
                  <a:cubicBezTo>
                    <a:pt x="343535" y="-13161"/>
                    <a:pt x="461645" y="-9669"/>
                    <a:pt x="520065" y="36369"/>
                  </a:cubicBezTo>
                  <a:cubicBezTo>
                    <a:pt x="578485" y="82407"/>
                    <a:pt x="607695" y="215439"/>
                    <a:pt x="632460" y="308784"/>
                  </a:cubicBezTo>
                  <a:cubicBezTo>
                    <a:pt x="657225" y="402129"/>
                    <a:pt x="678497" y="548496"/>
                    <a:pt x="737235" y="550719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Figura a mano libera 209"/>
            <p:cNvSpPr/>
            <p:nvPr/>
          </p:nvSpPr>
          <p:spPr>
            <a:xfrm flipH="1">
              <a:off x="7637145" y="512270"/>
              <a:ext cx="737235" cy="550719"/>
            </a:xfrm>
            <a:custGeom>
              <a:avLst/>
              <a:gdLst>
                <a:gd name="connsiteX0" fmla="*/ 0 w 784860"/>
                <a:gd name="connsiteY0" fmla="*/ 591946 h 629504"/>
                <a:gd name="connsiteX1" fmla="*/ 114300 w 784860"/>
                <a:gd name="connsiteY1" fmla="*/ 473836 h 629504"/>
                <a:gd name="connsiteX2" fmla="*/ 281940 w 784860"/>
                <a:gd name="connsiteY2" fmla="*/ 100456 h 629504"/>
                <a:gd name="connsiteX3" fmla="*/ 529590 w 784860"/>
                <a:gd name="connsiteY3" fmla="*/ 31876 h 629504"/>
                <a:gd name="connsiteX4" fmla="*/ 674370 w 784860"/>
                <a:gd name="connsiteY4" fmla="*/ 546226 h 629504"/>
                <a:gd name="connsiteX5" fmla="*/ 784860 w 784860"/>
                <a:gd name="connsiteY5" fmla="*/ 622426 h 629504"/>
                <a:gd name="connsiteX0" fmla="*/ 0 w 784860"/>
                <a:gd name="connsiteY0" fmla="*/ 547430 h 583133"/>
                <a:gd name="connsiteX1" fmla="*/ 114300 w 784860"/>
                <a:gd name="connsiteY1" fmla="*/ 429320 h 583133"/>
                <a:gd name="connsiteX2" fmla="*/ 281940 w 784860"/>
                <a:gd name="connsiteY2" fmla="*/ 55940 h 583133"/>
                <a:gd name="connsiteX3" fmla="*/ 525780 w 784860"/>
                <a:gd name="connsiteY3" fmla="*/ 48320 h 583133"/>
                <a:gd name="connsiteX4" fmla="*/ 674370 w 784860"/>
                <a:gd name="connsiteY4" fmla="*/ 501710 h 583133"/>
                <a:gd name="connsiteX5" fmla="*/ 784860 w 784860"/>
                <a:gd name="connsiteY5" fmla="*/ 577910 h 583133"/>
                <a:gd name="connsiteX0" fmla="*/ 0 w 750570"/>
                <a:gd name="connsiteY0" fmla="*/ 547430 h 579937"/>
                <a:gd name="connsiteX1" fmla="*/ 114300 w 750570"/>
                <a:gd name="connsiteY1" fmla="*/ 429320 h 579937"/>
                <a:gd name="connsiteX2" fmla="*/ 281940 w 750570"/>
                <a:gd name="connsiteY2" fmla="*/ 55940 h 579937"/>
                <a:gd name="connsiteX3" fmla="*/ 525780 w 750570"/>
                <a:gd name="connsiteY3" fmla="*/ 48320 h 579937"/>
                <a:gd name="connsiteX4" fmla="*/ 674370 w 750570"/>
                <a:gd name="connsiteY4" fmla="*/ 501710 h 579937"/>
                <a:gd name="connsiteX5" fmla="*/ 750570 w 750570"/>
                <a:gd name="connsiteY5" fmla="*/ 574100 h 579937"/>
                <a:gd name="connsiteX0" fmla="*/ 0 w 750570"/>
                <a:gd name="connsiteY0" fmla="*/ 547430 h 574100"/>
                <a:gd name="connsiteX1" fmla="*/ 114300 w 750570"/>
                <a:gd name="connsiteY1" fmla="*/ 429320 h 574100"/>
                <a:gd name="connsiteX2" fmla="*/ 281940 w 750570"/>
                <a:gd name="connsiteY2" fmla="*/ 55940 h 574100"/>
                <a:gd name="connsiteX3" fmla="*/ 525780 w 750570"/>
                <a:gd name="connsiteY3" fmla="*/ 48320 h 574100"/>
                <a:gd name="connsiteX4" fmla="*/ 674370 w 750570"/>
                <a:gd name="connsiteY4" fmla="*/ 501710 h 574100"/>
                <a:gd name="connsiteX5" fmla="*/ 750570 w 750570"/>
                <a:gd name="connsiteY5" fmla="*/ 574100 h 574100"/>
                <a:gd name="connsiteX0" fmla="*/ 0 w 750570"/>
                <a:gd name="connsiteY0" fmla="*/ 547430 h 574100"/>
                <a:gd name="connsiteX1" fmla="*/ 114300 w 750570"/>
                <a:gd name="connsiteY1" fmla="*/ 429320 h 574100"/>
                <a:gd name="connsiteX2" fmla="*/ 281940 w 750570"/>
                <a:gd name="connsiteY2" fmla="*/ 55940 h 574100"/>
                <a:gd name="connsiteX3" fmla="*/ 525780 w 750570"/>
                <a:gd name="connsiteY3" fmla="*/ 48320 h 574100"/>
                <a:gd name="connsiteX4" fmla="*/ 674370 w 750570"/>
                <a:gd name="connsiteY4" fmla="*/ 501710 h 574100"/>
                <a:gd name="connsiteX5" fmla="*/ 750570 w 750570"/>
                <a:gd name="connsiteY5" fmla="*/ 574100 h 574100"/>
                <a:gd name="connsiteX0" fmla="*/ 0 w 750570"/>
                <a:gd name="connsiteY0" fmla="*/ 538289 h 564959"/>
                <a:gd name="connsiteX1" fmla="*/ 114300 w 750570"/>
                <a:gd name="connsiteY1" fmla="*/ 420179 h 564959"/>
                <a:gd name="connsiteX2" fmla="*/ 281940 w 750570"/>
                <a:gd name="connsiteY2" fmla="*/ 46799 h 564959"/>
                <a:gd name="connsiteX3" fmla="*/ 525780 w 750570"/>
                <a:gd name="connsiteY3" fmla="*/ 39179 h 564959"/>
                <a:gd name="connsiteX4" fmla="*/ 640080 w 750570"/>
                <a:gd name="connsiteY4" fmla="*/ 353504 h 564959"/>
                <a:gd name="connsiteX5" fmla="*/ 750570 w 750570"/>
                <a:gd name="connsiteY5" fmla="*/ 564959 h 564959"/>
                <a:gd name="connsiteX0" fmla="*/ 0 w 756285"/>
                <a:gd name="connsiteY0" fmla="*/ 538289 h 538306"/>
                <a:gd name="connsiteX1" fmla="*/ 114300 w 756285"/>
                <a:gd name="connsiteY1" fmla="*/ 420179 h 538306"/>
                <a:gd name="connsiteX2" fmla="*/ 281940 w 756285"/>
                <a:gd name="connsiteY2" fmla="*/ 46799 h 538306"/>
                <a:gd name="connsiteX3" fmla="*/ 525780 w 756285"/>
                <a:gd name="connsiteY3" fmla="*/ 39179 h 538306"/>
                <a:gd name="connsiteX4" fmla="*/ 640080 w 756285"/>
                <a:gd name="connsiteY4" fmla="*/ 353504 h 538306"/>
                <a:gd name="connsiteX5" fmla="*/ 756285 w 756285"/>
                <a:gd name="connsiteY5" fmla="*/ 534479 h 538306"/>
                <a:gd name="connsiteX0" fmla="*/ 0 w 741045"/>
                <a:gd name="connsiteY0" fmla="*/ 538289 h 564959"/>
                <a:gd name="connsiteX1" fmla="*/ 114300 w 741045"/>
                <a:gd name="connsiteY1" fmla="*/ 420179 h 564959"/>
                <a:gd name="connsiteX2" fmla="*/ 281940 w 741045"/>
                <a:gd name="connsiteY2" fmla="*/ 46799 h 564959"/>
                <a:gd name="connsiteX3" fmla="*/ 525780 w 741045"/>
                <a:gd name="connsiteY3" fmla="*/ 39179 h 564959"/>
                <a:gd name="connsiteX4" fmla="*/ 640080 w 741045"/>
                <a:gd name="connsiteY4" fmla="*/ 353504 h 564959"/>
                <a:gd name="connsiteX5" fmla="*/ 741045 w 741045"/>
                <a:gd name="connsiteY5" fmla="*/ 564959 h 564959"/>
                <a:gd name="connsiteX0" fmla="*/ 0 w 741045"/>
                <a:gd name="connsiteY0" fmla="*/ 538892 h 565562"/>
                <a:gd name="connsiteX1" fmla="*/ 114300 w 741045"/>
                <a:gd name="connsiteY1" fmla="*/ 420782 h 565562"/>
                <a:gd name="connsiteX2" fmla="*/ 281940 w 741045"/>
                <a:gd name="connsiteY2" fmla="*/ 47402 h 565562"/>
                <a:gd name="connsiteX3" fmla="*/ 525780 w 741045"/>
                <a:gd name="connsiteY3" fmla="*/ 39782 h 565562"/>
                <a:gd name="connsiteX4" fmla="*/ 636270 w 741045"/>
                <a:gd name="connsiteY4" fmla="*/ 363632 h 565562"/>
                <a:gd name="connsiteX5" fmla="*/ 741045 w 741045"/>
                <a:gd name="connsiteY5" fmla="*/ 565562 h 565562"/>
                <a:gd name="connsiteX0" fmla="*/ 0 w 741045"/>
                <a:gd name="connsiteY0" fmla="*/ 538892 h 565562"/>
                <a:gd name="connsiteX1" fmla="*/ 114300 w 741045"/>
                <a:gd name="connsiteY1" fmla="*/ 420782 h 565562"/>
                <a:gd name="connsiteX2" fmla="*/ 281940 w 741045"/>
                <a:gd name="connsiteY2" fmla="*/ 47402 h 565562"/>
                <a:gd name="connsiteX3" fmla="*/ 525780 w 741045"/>
                <a:gd name="connsiteY3" fmla="*/ 39782 h 565562"/>
                <a:gd name="connsiteX4" fmla="*/ 636270 w 741045"/>
                <a:gd name="connsiteY4" fmla="*/ 363632 h 565562"/>
                <a:gd name="connsiteX5" fmla="*/ 741045 w 741045"/>
                <a:gd name="connsiteY5" fmla="*/ 565562 h 565562"/>
                <a:gd name="connsiteX0" fmla="*/ 0 w 748665"/>
                <a:gd name="connsiteY0" fmla="*/ 538892 h 565562"/>
                <a:gd name="connsiteX1" fmla="*/ 114300 w 748665"/>
                <a:gd name="connsiteY1" fmla="*/ 420782 h 565562"/>
                <a:gd name="connsiteX2" fmla="*/ 281940 w 748665"/>
                <a:gd name="connsiteY2" fmla="*/ 47402 h 565562"/>
                <a:gd name="connsiteX3" fmla="*/ 525780 w 748665"/>
                <a:gd name="connsiteY3" fmla="*/ 39782 h 565562"/>
                <a:gd name="connsiteX4" fmla="*/ 636270 w 748665"/>
                <a:gd name="connsiteY4" fmla="*/ 363632 h 565562"/>
                <a:gd name="connsiteX5" fmla="*/ 748665 w 748665"/>
                <a:gd name="connsiteY5" fmla="*/ 565562 h 565562"/>
                <a:gd name="connsiteX0" fmla="*/ 0 w 737235"/>
                <a:gd name="connsiteY0" fmla="*/ 538892 h 565562"/>
                <a:gd name="connsiteX1" fmla="*/ 114300 w 737235"/>
                <a:gd name="connsiteY1" fmla="*/ 420782 h 565562"/>
                <a:gd name="connsiteX2" fmla="*/ 281940 w 737235"/>
                <a:gd name="connsiteY2" fmla="*/ 47402 h 565562"/>
                <a:gd name="connsiteX3" fmla="*/ 525780 w 737235"/>
                <a:gd name="connsiteY3" fmla="*/ 39782 h 565562"/>
                <a:gd name="connsiteX4" fmla="*/ 636270 w 737235"/>
                <a:gd name="connsiteY4" fmla="*/ 363632 h 565562"/>
                <a:gd name="connsiteX5" fmla="*/ 737235 w 737235"/>
                <a:gd name="connsiteY5" fmla="*/ 565562 h 565562"/>
                <a:gd name="connsiteX0" fmla="*/ 0 w 737235"/>
                <a:gd name="connsiteY0" fmla="*/ 532670 h 559340"/>
                <a:gd name="connsiteX1" fmla="*/ 114300 w 737235"/>
                <a:gd name="connsiteY1" fmla="*/ 414560 h 559340"/>
                <a:gd name="connsiteX2" fmla="*/ 281940 w 737235"/>
                <a:gd name="connsiteY2" fmla="*/ 41180 h 559340"/>
                <a:gd name="connsiteX3" fmla="*/ 520065 w 737235"/>
                <a:gd name="connsiteY3" fmla="*/ 44990 h 559340"/>
                <a:gd name="connsiteX4" fmla="*/ 636270 w 737235"/>
                <a:gd name="connsiteY4" fmla="*/ 357410 h 559340"/>
                <a:gd name="connsiteX5" fmla="*/ 737235 w 737235"/>
                <a:gd name="connsiteY5" fmla="*/ 559340 h 559340"/>
                <a:gd name="connsiteX0" fmla="*/ 0 w 737235"/>
                <a:gd name="connsiteY0" fmla="*/ 532923 h 559593"/>
                <a:gd name="connsiteX1" fmla="*/ 125730 w 737235"/>
                <a:gd name="connsiteY1" fmla="*/ 418623 h 559593"/>
                <a:gd name="connsiteX2" fmla="*/ 281940 w 737235"/>
                <a:gd name="connsiteY2" fmla="*/ 41433 h 559593"/>
                <a:gd name="connsiteX3" fmla="*/ 520065 w 737235"/>
                <a:gd name="connsiteY3" fmla="*/ 45243 h 559593"/>
                <a:gd name="connsiteX4" fmla="*/ 636270 w 737235"/>
                <a:gd name="connsiteY4" fmla="*/ 357663 h 559593"/>
                <a:gd name="connsiteX5" fmla="*/ 737235 w 737235"/>
                <a:gd name="connsiteY5" fmla="*/ 559593 h 559593"/>
                <a:gd name="connsiteX0" fmla="*/ 0 w 737235"/>
                <a:gd name="connsiteY0" fmla="*/ 525546 h 552216"/>
                <a:gd name="connsiteX1" fmla="*/ 171450 w 737235"/>
                <a:gd name="connsiteY1" fmla="*/ 296946 h 552216"/>
                <a:gd name="connsiteX2" fmla="*/ 281940 w 737235"/>
                <a:gd name="connsiteY2" fmla="*/ 34056 h 552216"/>
                <a:gd name="connsiteX3" fmla="*/ 520065 w 737235"/>
                <a:gd name="connsiteY3" fmla="*/ 37866 h 552216"/>
                <a:gd name="connsiteX4" fmla="*/ 636270 w 737235"/>
                <a:gd name="connsiteY4" fmla="*/ 350286 h 552216"/>
                <a:gd name="connsiteX5" fmla="*/ 737235 w 737235"/>
                <a:gd name="connsiteY5" fmla="*/ 552216 h 552216"/>
                <a:gd name="connsiteX0" fmla="*/ 0 w 737235"/>
                <a:gd name="connsiteY0" fmla="*/ 525546 h 552216"/>
                <a:gd name="connsiteX1" fmla="*/ 171450 w 737235"/>
                <a:gd name="connsiteY1" fmla="*/ 296946 h 552216"/>
                <a:gd name="connsiteX2" fmla="*/ 281940 w 737235"/>
                <a:gd name="connsiteY2" fmla="*/ 34056 h 552216"/>
                <a:gd name="connsiteX3" fmla="*/ 520065 w 737235"/>
                <a:gd name="connsiteY3" fmla="*/ 37866 h 552216"/>
                <a:gd name="connsiteX4" fmla="*/ 636270 w 737235"/>
                <a:gd name="connsiteY4" fmla="*/ 350286 h 552216"/>
                <a:gd name="connsiteX5" fmla="*/ 737235 w 737235"/>
                <a:gd name="connsiteY5" fmla="*/ 552216 h 552216"/>
                <a:gd name="connsiteX0" fmla="*/ 0 w 737235"/>
                <a:gd name="connsiteY0" fmla="*/ 526494 h 553164"/>
                <a:gd name="connsiteX1" fmla="*/ 150495 w 737235"/>
                <a:gd name="connsiteY1" fmla="*/ 313134 h 553164"/>
                <a:gd name="connsiteX2" fmla="*/ 281940 w 737235"/>
                <a:gd name="connsiteY2" fmla="*/ 35004 h 553164"/>
                <a:gd name="connsiteX3" fmla="*/ 520065 w 737235"/>
                <a:gd name="connsiteY3" fmla="*/ 38814 h 553164"/>
                <a:gd name="connsiteX4" fmla="*/ 636270 w 737235"/>
                <a:gd name="connsiteY4" fmla="*/ 351234 h 553164"/>
                <a:gd name="connsiteX5" fmla="*/ 737235 w 737235"/>
                <a:gd name="connsiteY5" fmla="*/ 553164 h 553164"/>
                <a:gd name="connsiteX0" fmla="*/ 0 w 737235"/>
                <a:gd name="connsiteY0" fmla="*/ 524508 h 551178"/>
                <a:gd name="connsiteX1" fmla="*/ 150495 w 737235"/>
                <a:gd name="connsiteY1" fmla="*/ 311148 h 551178"/>
                <a:gd name="connsiteX2" fmla="*/ 281940 w 737235"/>
                <a:gd name="connsiteY2" fmla="*/ 33018 h 551178"/>
                <a:gd name="connsiteX3" fmla="*/ 520065 w 737235"/>
                <a:gd name="connsiteY3" fmla="*/ 36828 h 551178"/>
                <a:gd name="connsiteX4" fmla="*/ 641985 w 737235"/>
                <a:gd name="connsiteY4" fmla="*/ 316863 h 551178"/>
                <a:gd name="connsiteX5" fmla="*/ 737235 w 737235"/>
                <a:gd name="connsiteY5" fmla="*/ 551178 h 551178"/>
                <a:gd name="connsiteX0" fmla="*/ 0 w 737235"/>
                <a:gd name="connsiteY0" fmla="*/ 524508 h 551178"/>
                <a:gd name="connsiteX1" fmla="*/ 150495 w 737235"/>
                <a:gd name="connsiteY1" fmla="*/ 311148 h 551178"/>
                <a:gd name="connsiteX2" fmla="*/ 281940 w 737235"/>
                <a:gd name="connsiteY2" fmla="*/ 33018 h 551178"/>
                <a:gd name="connsiteX3" fmla="*/ 520065 w 737235"/>
                <a:gd name="connsiteY3" fmla="*/ 36828 h 551178"/>
                <a:gd name="connsiteX4" fmla="*/ 641985 w 737235"/>
                <a:gd name="connsiteY4" fmla="*/ 316863 h 551178"/>
                <a:gd name="connsiteX5" fmla="*/ 737235 w 737235"/>
                <a:gd name="connsiteY5" fmla="*/ 551178 h 551178"/>
                <a:gd name="connsiteX0" fmla="*/ 0 w 737235"/>
                <a:gd name="connsiteY0" fmla="*/ 524049 h 550719"/>
                <a:gd name="connsiteX1" fmla="*/ 150495 w 737235"/>
                <a:gd name="connsiteY1" fmla="*/ 310689 h 550719"/>
                <a:gd name="connsiteX2" fmla="*/ 281940 w 737235"/>
                <a:gd name="connsiteY2" fmla="*/ 32559 h 550719"/>
                <a:gd name="connsiteX3" fmla="*/ 520065 w 737235"/>
                <a:gd name="connsiteY3" fmla="*/ 36369 h 550719"/>
                <a:gd name="connsiteX4" fmla="*/ 632460 w 737235"/>
                <a:gd name="connsiteY4" fmla="*/ 308784 h 550719"/>
                <a:gd name="connsiteX5" fmla="*/ 737235 w 737235"/>
                <a:gd name="connsiteY5" fmla="*/ 550719 h 550719"/>
                <a:gd name="connsiteX0" fmla="*/ 0 w 737235"/>
                <a:gd name="connsiteY0" fmla="*/ 524049 h 550719"/>
                <a:gd name="connsiteX1" fmla="*/ 150495 w 737235"/>
                <a:gd name="connsiteY1" fmla="*/ 310689 h 550719"/>
                <a:gd name="connsiteX2" fmla="*/ 281940 w 737235"/>
                <a:gd name="connsiteY2" fmla="*/ 32559 h 550719"/>
                <a:gd name="connsiteX3" fmla="*/ 520065 w 737235"/>
                <a:gd name="connsiteY3" fmla="*/ 36369 h 550719"/>
                <a:gd name="connsiteX4" fmla="*/ 632460 w 737235"/>
                <a:gd name="connsiteY4" fmla="*/ 308784 h 550719"/>
                <a:gd name="connsiteX5" fmla="*/ 737235 w 737235"/>
                <a:gd name="connsiteY5" fmla="*/ 550719 h 550719"/>
                <a:gd name="connsiteX0" fmla="*/ 0 w 737235"/>
                <a:gd name="connsiteY0" fmla="*/ 524049 h 550719"/>
                <a:gd name="connsiteX1" fmla="*/ 150495 w 737235"/>
                <a:gd name="connsiteY1" fmla="*/ 310689 h 550719"/>
                <a:gd name="connsiteX2" fmla="*/ 281940 w 737235"/>
                <a:gd name="connsiteY2" fmla="*/ 32559 h 550719"/>
                <a:gd name="connsiteX3" fmla="*/ 520065 w 737235"/>
                <a:gd name="connsiteY3" fmla="*/ 36369 h 550719"/>
                <a:gd name="connsiteX4" fmla="*/ 632460 w 737235"/>
                <a:gd name="connsiteY4" fmla="*/ 308784 h 550719"/>
                <a:gd name="connsiteX5" fmla="*/ 737235 w 737235"/>
                <a:gd name="connsiteY5" fmla="*/ 550719 h 550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7235" h="550719">
                  <a:moveTo>
                    <a:pt x="0" y="524049"/>
                  </a:moveTo>
                  <a:cubicBezTo>
                    <a:pt x="58420" y="525001"/>
                    <a:pt x="103505" y="409749"/>
                    <a:pt x="150495" y="310689"/>
                  </a:cubicBezTo>
                  <a:cubicBezTo>
                    <a:pt x="197485" y="211629"/>
                    <a:pt x="220345" y="78279"/>
                    <a:pt x="281940" y="32559"/>
                  </a:cubicBezTo>
                  <a:cubicBezTo>
                    <a:pt x="343535" y="-13161"/>
                    <a:pt x="461645" y="-9669"/>
                    <a:pt x="520065" y="36369"/>
                  </a:cubicBezTo>
                  <a:cubicBezTo>
                    <a:pt x="578485" y="82407"/>
                    <a:pt x="607695" y="215439"/>
                    <a:pt x="632460" y="308784"/>
                  </a:cubicBezTo>
                  <a:cubicBezTo>
                    <a:pt x="657225" y="402129"/>
                    <a:pt x="678497" y="548496"/>
                    <a:pt x="737235" y="550719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1" name="Connettore 1 210"/>
            <p:cNvCxnSpPr/>
            <p:nvPr/>
          </p:nvCxnSpPr>
          <p:spPr>
            <a:xfrm>
              <a:off x="8379054" y="1036320"/>
              <a:ext cx="60579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nettore 1 211"/>
            <p:cNvCxnSpPr/>
            <p:nvPr/>
          </p:nvCxnSpPr>
          <p:spPr>
            <a:xfrm flipV="1">
              <a:off x="8981034" y="1036320"/>
              <a:ext cx="3810" cy="28956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onnettore 1 212"/>
            <p:cNvCxnSpPr/>
            <p:nvPr/>
          </p:nvCxnSpPr>
          <p:spPr>
            <a:xfrm>
              <a:off x="6290310" y="1325880"/>
              <a:ext cx="2690724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4" name="Gruppo 213"/>
          <p:cNvGrpSpPr/>
          <p:nvPr/>
        </p:nvGrpSpPr>
        <p:grpSpPr>
          <a:xfrm>
            <a:off x="6954397" y="4795052"/>
            <a:ext cx="1447800" cy="662537"/>
            <a:chOff x="6810375" y="739644"/>
            <a:chExt cx="1447800" cy="662537"/>
          </a:xfrm>
        </p:grpSpPr>
        <p:grpSp>
          <p:nvGrpSpPr>
            <p:cNvPr id="215" name="Gruppo 214"/>
            <p:cNvGrpSpPr/>
            <p:nvPr/>
          </p:nvGrpSpPr>
          <p:grpSpPr>
            <a:xfrm>
              <a:off x="6960493" y="739644"/>
              <a:ext cx="1139190" cy="274320"/>
              <a:chOff x="7059930" y="601980"/>
              <a:chExt cx="1139190" cy="274320"/>
            </a:xfrm>
          </p:grpSpPr>
          <p:sp>
            <p:nvSpPr>
              <p:cNvPr id="220" name="Figura a mano libera 219"/>
              <p:cNvSpPr/>
              <p:nvPr/>
            </p:nvSpPr>
            <p:spPr>
              <a:xfrm>
                <a:off x="7059930" y="792480"/>
                <a:ext cx="464820" cy="83820"/>
              </a:xfrm>
              <a:custGeom>
                <a:avLst/>
                <a:gdLst>
                  <a:gd name="connsiteX0" fmla="*/ 0 w 464820"/>
                  <a:gd name="connsiteY0" fmla="*/ 0 h 83820"/>
                  <a:gd name="connsiteX1" fmla="*/ 213360 w 464820"/>
                  <a:gd name="connsiteY1" fmla="*/ 83820 h 83820"/>
                  <a:gd name="connsiteX2" fmla="*/ 464820 w 464820"/>
                  <a:gd name="connsiteY2" fmla="*/ 0 h 83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64820" h="83820">
                    <a:moveTo>
                      <a:pt x="0" y="0"/>
                    </a:moveTo>
                    <a:cubicBezTo>
                      <a:pt x="67945" y="41910"/>
                      <a:pt x="135890" y="83820"/>
                      <a:pt x="213360" y="83820"/>
                    </a:cubicBezTo>
                    <a:cubicBezTo>
                      <a:pt x="290830" y="83820"/>
                      <a:pt x="377825" y="41910"/>
                      <a:pt x="464820" y="0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Figura a mano libera 220"/>
              <p:cNvSpPr/>
              <p:nvPr/>
            </p:nvSpPr>
            <p:spPr>
              <a:xfrm>
                <a:off x="7749540" y="788670"/>
                <a:ext cx="449580" cy="72398"/>
              </a:xfrm>
              <a:custGeom>
                <a:avLst/>
                <a:gdLst>
                  <a:gd name="connsiteX0" fmla="*/ 0 w 449580"/>
                  <a:gd name="connsiteY0" fmla="*/ 0 h 72398"/>
                  <a:gd name="connsiteX1" fmla="*/ 232410 w 449580"/>
                  <a:gd name="connsiteY1" fmla="*/ 72390 h 72398"/>
                  <a:gd name="connsiteX2" fmla="*/ 449580 w 449580"/>
                  <a:gd name="connsiteY2" fmla="*/ 3810 h 7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9580" h="72398">
                    <a:moveTo>
                      <a:pt x="0" y="0"/>
                    </a:moveTo>
                    <a:cubicBezTo>
                      <a:pt x="78740" y="35877"/>
                      <a:pt x="157480" y="71755"/>
                      <a:pt x="232410" y="72390"/>
                    </a:cubicBezTo>
                    <a:cubicBezTo>
                      <a:pt x="307340" y="73025"/>
                      <a:pt x="378460" y="38417"/>
                      <a:pt x="449580" y="3810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Figura a mano libera 221"/>
              <p:cNvSpPr/>
              <p:nvPr/>
            </p:nvSpPr>
            <p:spPr>
              <a:xfrm>
                <a:off x="7143750" y="601980"/>
                <a:ext cx="320040" cy="49583"/>
              </a:xfrm>
              <a:custGeom>
                <a:avLst/>
                <a:gdLst>
                  <a:gd name="connsiteX0" fmla="*/ 0 w 320040"/>
                  <a:gd name="connsiteY0" fmla="*/ 0 h 49583"/>
                  <a:gd name="connsiteX1" fmla="*/ 144780 w 320040"/>
                  <a:gd name="connsiteY1" fmla="*/ 49530 h 49583"/>
                  <a:gd name="connsiteX2" fmla="*/ 320040 w 320040"/>
                  <a:gd name="connsiteY2" fmla="*/ 7620 h 49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0040" h="49583">
                    <a:moveTo>
                      <a:pt x="0" y="0"/>
                    </a:moveTo>
                    <a:cubicBezTo>
                      <a:pt x="45720" y="24130"/>
                      <a:pt x="91440" y="48260"/>
                      <a:pt x="144780" y="49530"/>
                    </a:cubicBezTo>
                    <a:cubicBezTo>
                      <a:pt x="198120" y="50800"/>
                      <a:pt x="259080" y="29210"/>
                      <a:pt x="320040" y="7620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Figura a mano libera 222"/>
              <p:cNvSpPr/>
              <p:nvPr/>
            </p:nvSpPr>
            <p:spPr>
              <a:xfrm>
                <a:off x="7810500" y="617220"/>
                <a:ext cx="327660" cy="34308"/>
              </a:xfrm>
              <a:custGeom>
                <a:avLst/>
                <a:gdLst>
                  <a:gd name="connsiteX0" fmla="*/ 0 w 327660"/>
                  <a:gd name="connsiteY0" fmla="*/ 0 h 34308"/>
                  <a:gd name="connsiteX1" fmla="*/ 182880 w 327660"/>
                  <a:gd name="connsiteY1" fmla="*/ 34290 h 34308"/>
                  <a:gd name="connsiteX2" fmla="*/ 327660 w 327660"/>
                  <a:gd name="connsiteY2" fmla="*/ 3810 h 3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7660" h="34308">
                    <a:moveTo>
                      <a:pt x="0" y="0"/>
                    </a:moveTo>
                    <a:cubicBezTo>
                      <a:pt x="64135" y="16827"/>
                      <a:pt x="128270" y="33655"/>
                      <a:pt x="182880" y="34290"/>
                    </a:cubicBezTo>
                    <a:cubicBezTo>
                      <a:pt x="237490" y="34925"/>
                      <a:pt x="282575" y="19367"/>
                      <a:pt x="327660" y="3810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6" name="Figura a mano libera 215"/>
            <p:cNvSpPr/>
            <p:nvPr/>
          </p:nvSpPr>
          <p:spPr>
            <a:xfrm>
              <a:off x="6890385" y="1089660"/>
              <a:ext cx="584835" cy="120627"/>
            </a:xfrm>
            <a:custGeom>
              <a:avLst/>
              <a:gdLst>
                <a:gd name="connsiteX0" fmla="*/ 0 w 584835"/>
                <a:gd name="connsiteY0" fmla="*/ 0 h 120627"/>
                <a:gd name="connsiteX1" fmla="*/ 272415 w 584835"/>
                <a:gd name="connsiteY1" fmla="*/ 120015 h 120627"/>
                <a:gd name="connsiteX2" fmla="*/ 584835 w 584835"/>
                <a:gd name="connsiteY2" fmla="*/ 38100 h 120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4835" h="120627">
                  <a:moveTo>
                    <a:pt x="0" y="0"/>
                  </a:moveTo>
                  <a:cubicBezTo>
                    <a:pt x="87471" y="56832"/>
                    <a:pt x="174943" y="113665"/>
                    <a:pt x="272415" y="120015"/>
                  </a:cubicBezTo>
                  <a:cubicBezTo>
                    <a:pt x="369887" y="126365"/>
                    <a:pt x="477361" y="82232"/>
                    <a:pt x="584835" y="38100"/>
                  </a:cubicBezTo>
                </a:path>
              </a:pathLst>
            </a:cu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Figura a mano libera 216"/>
            <p:cNvSpPr/>
            <p:nvPr/>
          </p:nvSpPr>
          <p:spPr>
            <a:xfrm>
              <a:off x="7599045" y="1122045"/>
              <a:ext cx="603885" cy="78180"/>
            </a:xfrm>
            <a:custGeom>
              <a:avLst/>
              <a:gdLst>
                <a:gd name="connsiteX0" fmla="*/ 0 w 603885"/>
                <a:gd name="connsiteY0" fmla="*/ 11430 h 78180"/>
                <a:gd name="connsiteX1" fmla="*/ 289560 w 603885"/>
                <a:gd name="connsiteY1" fmla="*/ 78105 h 78180"/>
                <a:gd name="connsiteX2" fmla="*/ 603885 w 603885"/>
                <a:gd name="connsiteY2" fmla="*/ 0 h 78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3885" h="78180">
                  <a:moveTo>
                    <a:pt x="0" y="11430"/>
                  </a:moveTo>
                  <a:cubicBezTo>
                    <a:pt x="94456" y="45720"/>
                    <a:pt x="188913" y="80010"/>
                    <a:pt x="289560" y="78105"/>
                  </a:cubicBezTo>
                  <a:cubicBezTo>
                    <a:pt x="390207" y="76200"/>
                    <a:pt x="497046" y="38100"/>
                    <a:pt x="603885" y="0"/>
                  </a:cubicBezTo>
                </a:path>
              </a:pathLst>
            </a:cu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Figura a mano libera 217"/>
            <p:cNvSpPr/>
            <p:nvPr/>
          </p:nvSpPr>
          <p:spPr>
            <a:xfrm>
              <a:off x="6810375" y="1177290"/>
              <a:ext cx="710565" cy="223049"/>
            </a:xfrm>
            <a:custGeom>
              <a:avLst/>
              <a:gdLst>
                <a:gd name="connsiteX0" fmla="*/ 0 w 710565"/>
                <a:gd name="connsiteY0" fmla="*/ 0 h 223049"/>
                <a:gd name="connsiteX1" fmla="*/ 293370 w 710565"/>
                <a:gd name="connsiteY1" fmla="*/ 222885 h 223049"/>
                <a:gd name="connsiteX2" fmla="*/ 710565 w 710565"/>
                <a:gd name="connsiteY2" fmla="*/ 28575 h 223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0565" h="223049">
                  <a:moveTo>
                    <a:pt x="0" y="0"/>
                  </a:moveTo>
                  <a:cubicBezTo>
                    <a:pt x="87471" y="109061"/>
                    <a:pt x="174943" y="218123"/>
                    <a:pt x="293370" y="222885"/>
                  </a:cubicBezTo>
                  <a:cubicBezTo>
                    <a:pt x="411797" y="227647"/>
                    <a:pt x="561181" y="128111"/>
                    <a:pt x="710565" y="28575"/>
                  </a:cubicBezTo>
                </a:path>
              </a:pathLst>
            </a:cu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Figura a mano libera 218"/>
            <p:cNvSpPr/>
            <p:nvPr/>
          </p:nvSpPr>
          <p:spPr>
            <a:xfrm>
              <a:off x="7559040" y="1175385"/>
              <a:ext cx="699135" cy="226796"/>
            </a:xfrm>
            <a:custGeom>
              <a:avLst/>
              <a:gdLst>
                <a:gd name="connsiteX0" fmla="*/ 0 w 699135"/>
                <a:gd name="connsiteY0" fmla="*/ 22860 h 226796"/>
                <a:gd name="connsiteX1" fmla="*/ 333375 w 699135"/>
                <a:gd name="connsiteY1" fmla="*/ 226695 h 226796"/>
                <a:gd name="connsiteX2" fmla="*/ 699135 w 699135"/>
                <a:gd name="connsiteY2" fmla="*/ 0 h 226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135" h="226796">
                  <a:moveTo>
                    <a:pt x="0" y="22860"/>
                  </a:moveTo>
                  <a:cubicBezTo>
                    <a:pt x="108426" y="126682"/>
                    <a:pt x="216853" y="230505"/>
                    <a:pt x="333375" y="226695"/>
                  </a:cubicBezTo>
                  <a:cubicBezTo>
                    <a:pt x="449897" y="222885"/>
                    <a:pt x="574516" y="111442"/>
                    <a:pt x="699135" y="0"/>
                  </a:cubicBezTo>
                </a:path>
              </a:pathLst>
            </a:cu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4" name="Gruppo 223"/>
          <p:cNvGrpSpPr/>
          <p:nvPr/>
        </p:nvGrpSpPr>
        <p:grpSpPr>
          <a:xfrm>
            <a:off x="6954397" y="4795052"/>
            <a:ext cx="1447800" cy="662537"/>
            <a:chOff x="6810375" y="739644"/>
            <a:chExt cx="1447800" cy="662537"/>
          </a:xfrm>
        </p:grpSpPr>
        <p:grpSp>
          <p:nvGrpSpPr>
            <p:cNvPr id="225" name="Gruppo 224"/>
            <p:cNvGrpSpPr/>
            <p:nvPr/>
          </p:nvGrpSpPr>
          <p:grpSpPr>
            <a:xfrm>
              <a:off x="6960493" y="739644"/>
              <a:ext cx="1139190" cy="274320"/>
              <a:chOff x="7059930" y="601980"/>
              <a:chExt cx="1139190" cy="274320"/>
            </a:xfrm>
          </p:grpSpPr>
          <p:sp>
            <p:nvSpPr>
              <p:cNvPr id="230" name="Figura a mano libera 229"/>
              <p:cNvSpPr/>
              <p:nvPr/>
            </p:nvSpPr>
            <p:spPr>
              <a:xfrm>
                <a:off x="7059930" y="792480"/>
                <a:ext cx="464820" cy="83820"/>
              </a:xfrm>
              <a:custGeom>
                <a:avLst/>
                <a:gdLst>
                  <a:gd name="connsiteX0" fmla="*/ 0 w 464820"/>
                  <a:gd name="connsiteY0" fmla="*/ 0 h 83820"/>
                  <a:gd name="connsiteX1" fmla="*/ 213360 w 464820"/>
                  <a:gd name="connsiteY1" fmla="*/ 83820 h 83820"/>
                  <a:gd name="connsiteX2" fmla="*/ 464820 w 464820"/>
                  <a:gd name="connsiteY2" fmla="*/ 0 h 83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64820" h="83820">
                    <a:moveTo>
                      <a:pt x="0" y="0"/>
                    </a:moveTo>
                    <a:cubicBezTo>
                      <a:pt x="67945" y="41910"/>
                      <a:pt x="135890" y="83820"/>
                      <a:pt x="213360" y="83820"/>
                    </a:cubicBezTo>
                    <a:cubicBezTo>
                      <a:pt x="290830" y="83820"/>
                      <a:pt x="377825" y="41910"/>
                      <a:pt x="464820" y="0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Figura a mano libera 230"/>
              <p:cNvSpPr/>
              <p:nvPr/>
            </p:nvSpPr>
            <p:spPr>
              <a:xfrm>
                <a:off x="7749540" y="788670"/>
                <a:ext cx="449580" cy="72398"/>
              </a:xfrm>
              <a:custGeom>
                <a:avLst/>
                <a:gdLst>
                  <a:gd name="connsiteX0" fmla="*/ 0 w 449580"/>
                  <a:gd name="connsiteY0" fmla="*/ 0 h 72398"/>
                  <a:gd name="connsiteX1" fmla="*/ 232410 w 449580"/>
                  <a:gd name="connsiteY1" fmla="*/ 72390 h 72398"/>
                  <a:gd name="connsiteX2" fmla="*/ 449580 w 449580"/>
                  <a:gd name="connsiteY2" fmla="*/ 3810 h 7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9580" h="72398">
                    <a:moveTo>
                      <a:pt x="0" y="0"/>
                    </a:moveTo>
                    <a:cubicBezTo>
                      <a:pt x="78740" y="35877"/>
                      <a:pt x="157480" y="71755"/>
                      <a:pt x="232410" y="72390"/>
                    </a:cubicBezTo>
                    <a:cubicBezTo>
                      <a:pt x="307340" y="73025"/>
                      <a:pt x="378460" y="38417"/>
                      <a:pt x="449580" y="3810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Figura a mano libera 231"/>
              <p:cNvSpPr/>
              <p:nvPr/>
            </p:nvSpPr>
            <p:spPr>
              <a:xfrm>
                <a:off x="7143750" y="601980"/>
                <a:ext cx="320040" cy="49583"/>
              </a:xfrm>
              <a:custGeom>
                <a:avLst/>
                <a:gdLst>
                  <a:gd name="connsiteX0" fmla="*/ 0 w 320040"/>
                  <a:gd name="connsiteY0" fmla="*/ 0 h 49583"/>
                  <a:gd name="connsiteX1" fmla="*/ 144780 w 320040"/>
                  <a:gd name="connsiteY1" fmla="*/ 49530 h 49583"/>
                  <a:gd name="connsiteX2" fmla="*/ 320040 w 320040"/>
                  <a:gd name="connsiteY2" fmla="*/ 7620 h 49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0040" h="49583">
                    <a:moveTo>
                      <a:pt x="0" y="0"/>
                    </a:moveTo>
                    <a:cubicBezTo>
                      <a:pt x="45720" y="24130"/>
                      <a:pt x="91440" y="48260"/>
                      <a:pt x="144780" y="49530"/>
                    </a:cubicBezTo>
                    <a:cubicBezTo>
                      <a:pt x="198120" y="50800"/>
                      <a:pt x="259080" y="29210"/>
                      <a:pt x="320040" y="7620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Figura a mano libera 232"/>
              <p:cNvSpPr/>
              <p:nvPr/>
            </p:nvSpPr>
            <p:spPr>
              <a:xfrm>
                <a:off x="7810500" y="617220"/>
                <a:ext cx="327660" cy="34308"/>
              </a:xfrm>
              <a:custGeom>
                <a:avLst/>
                <a:gdLst>
                  <a:gd name="connsiteX0" fmla="*/ 0 w 327660"/>
                  <a:gd name="connsiteY0" fmla="*/ 0 h 34308"/>
                  <a:gd name="connsiteX1" fmla="*/ 182880 w 327660"/>
                  <a:gd name="connsiteY1" fmla="*/ 34290 h 34308"/>
                  <a:gd name="connsiteX2" fmla="*/ 327660 w 327660"/>
                  <a:gd name="connsiteY2" fmla="*/ 3810 h 3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7660" h="34308">
                    <a:moveTo>
                      <a:pt x="0" y="0"/>
                    </a:moveTo>
                    <a:cubicBezTo>
                      <a:pt x="64135" y="16827"/>
                      <a:pt x="128270" y="33655"/>
                      <a:pt x="182880" y="34290"/>
                    </a:cubicBezTo>
                    <a:cubicBezTo>
                      <a:pt x="237490" y="34925"/>
                      <a:pt x="282575" y="19367"/>
                      <a:pt x="327660" y="3810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6" name="Figura a mano libera 225"/>
            <p:cNvSpPr/>
            <p:nvPr/>
          </p:nvSpPr>
          <p:spPr>
            <a:xfrm>
              <a:off x="6890385" y="1089660"/>
              <a:ext cx="584835" cy="120627"/>
            </a:xfrm>
            <a:custGeom>
              <a:avLst/>
              <a:gdLst>
                <a:gd name="connsiteX0" fmla="*/ 0 w 584835"/>
                <a:gd name="connsiteY0" fmla="*/ 0 h 120627"/>
                <a:gd name="connsiteX1" fmla="*/ 272415 w 584835"/>
                <a:gd name="connsiteY1" fmla="*/ 120015 h 120627"/>
                <a:gd name="connsiteX2" fmla="*/ 584835 w 584835"/>
                <a:gd name="connsiteY2" fmla="*/ 38100 h 120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4835" h="120627">
                  <a:moveTo>
                    <a:pt x="0" y="0"/>
                  </a:moveTo>
                  <a:cubicBezTo>
                    <a:pt x="87471" y="56832"/>
                    <a:pt x="174943" y="113665"/>
                    <a:pt x="272415" y="120015"/>
                  </a:cubicBezTo>
                  <a:cubicBezTo>
                    <a:pt x="369887" y="126365"/>
                    <a:pt x="477361" y="82232"/>
                    <a:pt x="584835" y="38100"/>
                  </a:cubicBezTo>
                </a:path>
              </a:pathLst>
            </a:cu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Figura a mano libera 226"/>
            <p:cNvSpPr/>
            <p:nvPr/>
          </p:nvSpPr>
          <p:spPr>
            <a:xfrm>
              <a:off x="7599045" y="1122045"/>
              <a:ext cx="603885" cy="78180"/>
            </a:xfrm>
            <a:custGeom>
              <a:avLst/>
              <a:gdLst>
                <a:gd name="connsiteX0" fmla="*/ 0 w 603885"/>
                <a:gd name="connsiteY0" fmla="*/ 11430 h 78180"/>
                <a:gd name="connsiteX1" fmla="*/ 289560 w 603885"/>
                <a:gd name="connsiteY1" fmla="*/ 78105 h 78180"/>
                <a:gd name="connsiteX2" fmla="*/ 603885 w 603885"/>
                <a:gd name="connsiteY2" fmla="*/ 0 h 78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3885" h="78180">
                  <a:moveTo>
                    <a:pt x="0" y="11430"/>
                  </a:moveTo>
                  <a:cubicBezTo>
                    <a:pt x="94456" y="45720"/>
                    <a:pt x="188913" y="80010"/>
                    <a:pt x="289560" y="78105"/>
                  </a:cubicBezTo>
                  <a:cubicBezTo>
                    <a:pt x="390207" y="76200"/>
                    <a:pt x="497046" y="38100"/>
                    <a:pt x="603885" y="0"/>
                  </a:cubicBezTo>
                </a:path>
              </a:pathLst>
            </a:cu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Figura a mano libera 227"/>
            <p:cNvSpPr/>
            <p:nvPr/>
          </p:nvSpPr>
          <p:spPr>
            <a:xfrm>
              <a:off x="6810375" y="1177290"/>
              <a:ext cx="710565" cy="223049"/>
            </a:xfrm>
            <a:custGeom>
              <a:avLst/>
              <a:gdLst>
                <a:gd name="connsiteX0" fmla="*/ 0 w 710565"/>
                <a:gd name="connsiteY0" fmla="*/ 0 h 223049"/>
                <a:gd name="connsiteX1" fmla="*/ 293370 w 710565"/>
                <a:gd name="connsiteY1" fmla="*/ 222885 h 223049"/>
                <a:gd name="connsiteX2" fmla="*/ 710565 w 710565"/>
                <a:gd name="connsiteY2" fmla="*/ 28575 h 223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0565" h="223049">
                  <a:moveTo>
                    <a:pt x="0" y="0"/>
                  </a:moveTo>
                  <a:cubicBezTo>
                    <a:pt x="87471" y="109061"/>
                    <a:pt x="174943" y="218123"/>
                    <a:pt x="293370" y="222885"/>
                  </a:cubicBezTo>
                  <a:cubicBezTo>
                    <a:pt x="411797" y="227647"/>
                    <a:pt x="561181" y="128111"/>
                    <a:pt x="710565" y="28575"/>
                  </a:cubicBezTo>
                </a:path>
              </a:pathLst>
            </a:cu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Figura a mano libera 228"/>
            <p:cNvSpPr/>
            <p:nvPr/>
          </p:nvSpPr>
          <p:spPr>
            <a:xfrm>
              <a:off x="7559040" y="1175385"/>
              <a:ext cx="699135" cy="226796"/>
            </a:xfrm>
            <a:custGeom>
              <a:avLst/>
              <a:gdLst>
                <a:gd name="connsiteX0" fmla="*/ 0 w 699135"/>
                <a:gd name="connsiteY0" fmla="*/ 22860 h 226796"/>
                <a:gd name="connsiteX1" fmla="*/ 333375 w 699135"/>
                <a:gd name="connsiteY1" fmla="*/ 226695 h 226796"/>
                <a:gd name="connsiteX2" fmla="*/ 699135 w 699135"/>
                <a:gd name="connsiteY2" fmla="*/ 0 h 226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135" h="226796">
                  <a:moveTo>
                    <a:pt x="0" y="22860"/>
                  </a:moveTo>
                  <a:cubicBezTo>
                    <a:pt x="108426" y="126682"/>
                    <a:pt x="216853" y="230505"/>
                    <a:pt x="333375" y="226695"/>
                  </a:cubicBezTo>
                  <a:cubicBezTo>
                    <a:pt x="449897" y="222885"/>
                    <a:pt x="574516" y="111442"/>
                    <a:pt x="699135" y="0"/>
                  </a:cubicBezTo>
                </a:path>
              </a:pathLst>
            </a:cu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4" name="Figura a mano libera 233"/>
          <p:cNvSpPr/>
          <p:nvPr/>
        </p:nvSpPr>
        <p:spPr>
          <a:xfrm flipV="1">
            <a:off x="7088612" y="5633244"/>
            <a:ext cx="1258340" cy="1108124"/>
          </a:xfrm>
          <a:custGeom>
            <a:avLst/>
            <a:gdLst>
              <a:gd name="connsiteX0" fmla="*/ 0 w 1150705"/>
              <a:gd name="connsiteY0" fmla="*/ 562998 h 562998"/>
              <a:gd name="connsiteX1" fmla="*/ 184934 w 1150705"/>
              <a:gd name="connsiteY1" fmla="*/ 49290 h 562998"/>
              <a:gd name="connsiteX2" fmla="*/ 575352 w 1150705"/>
              <a:gd name="connsiteY2" fmla="*/ 69838 h 562998"/>
              <a:gd name="connsiteX3" fmla="*/ 924674 w 1150705"/>
              <a:gd name="connsiteY3" fmla="*/ 28742 h 562998"/>
              <a:gd name="connsiteX4" fmla="*/ 1150705 w 1150705"/>
              <a:gd name="connsiteY4" fmla="*/ 562998 h 562998"/>
              <a:gd name="connsiteX0" fmla="*/ 0 w 1150705"/>
              <a:gd name="connsiteY0" fmla="*/ 564518 h 564518"/>
              <a:gd name="connsiteX1" fmla="*/ 178171 w 1150705"/>
              <a:gd name="connsiteY1" fmla="*/ 27950 h 564518"/>
              <a:gd name="connsiteX2" fmla="*/ 575352 w 1150705"/>
              <a:gd name="connsiteY2" fmla="*/ 71358 h 564518"/>
              <a:gd name="connsiteX3" fmla="*/ 924674 w 1150705"/>
              <a:gd name="connsiteY3" fmla="*/ 30262 h 564518"/>
              <a:gd name="connsiteX4" fmla="*/ 1150705 w 1150705"/>
              <a:gd name="connsiteY4" fmla="*/ 564518 h 564518"/>
              <a:gd name="connsiteX0" fmla="*/ 0 w 1150705"/>
              <a:gd name="connsiteY0" fmla="*/ 556659 h 556659"/>
              <a:gd name="connsiteX1" fmla="*/ 178171 w 1150705"/>
              <a:gd name="connsiteY1" fmla="*/ 20091 h 556659"/>
              <a:gd name="connsiteX2" fmla="*/ 558443 w 1150705"/>
              <a:gd name="connsiteY2" fmla="*/ 105409 h 556659"/>
              <a:gd name="connsiteX3" fmla="*/ 924674 w 1150705"/>
              <a:gd name="connsiteY3" fmla="*/ 22403 h 556659"/>
              <a:gd name="connsiteX4" fmla="*/ 1150705 w 1150705"/>
              <a:gd name="connsiteY4" fmla="*/ 556659 h 556659"/>
              <a:gd name="connsiteX0" fmla="*/ 0 w 1116888"/>
              <a:gd name="connsiteY0" fmla="*/ 556659 h 556659"/>
              <a:gd name="connsiteX1" fmla="*/ 178171 w 1116888"/>
              <a:gd name="connsiteY1" fmla="*/ 20091 h 556659"/>
              <a:gd name="connsiteX2" fmla="*/ 558443 w 1116888"/>
              <a:gd name="connsiteY2" fmla="*/ 105409 h 556659"/>
              <a:gd name="connsiteX3" fmla="*/ 924674 w 1116888"/>
              <a:gd name="connsiteY3" fmla="*/ 22403 h 556659"/>
              <a:gd name="connsiteX4" fmla="*/ 1116888 w 1116888"/>
              <a:gd name="connsiteY4" fmla="*/ 556659 h 556659"/>
              <a:gd name="connsiteX0" fmla="*/ 0 w 1116888"/>
              <a:gd name="connsiteY0" fmla="*/ 556659 h 556659"/>
              <a:gd name="connsiteX1" fmla="*/ 178171 w 1116888"/>
              <a:gd name="connsiteY1" fmla="*/ 20091 h 556659"/>
              <a:gd name="connsiteX2" fmla="*/ 558443 w 1116888"/>
              <a:gd name="connsiteY2" fmla="*/ 105409 h 556659"/>
              <a:gd name="connsiteX3" fmla="*/ 924674 w 1116888"/>
              <a:gd name="connsiteY3" fmla="*/ 22403 h 556659"/>
              <a:gd name="connsiteX4" fmla="*/ 1116888 w 1116888"/>
              <a:gd name="connsiteY4" fmla="*/ 556659 h 556659"/>
              <a:gd name="connsiteX0" fmla="*/ 0 w 1116888"/>
              <a:gd name="connsiteY0" fmla="*/ 536818 h 536818"/>
              <a:gd name="connsiteX1" fmla="*/ 178171 w 1116888"/>
              <a:gd name="connsiteY1" fmla="*/ 250 h 536818"/>
              <a:gd name="connsiteX2" fmla="*/ 539844 w 1116888"/>
              <a:gd name="connsiteY2" fmla="*/ 460853 h 536818"/>
              <a:gd name="connsiteX3" fmla="*/ 924674 w 1116888"/>
              <a:gd name="connsiteY3" fmla="*/ 2562 h 536818"/>
              <a:gd name="connsiteX4" fmla="*/ 1116888 w 1116888"/>
              <a:gd name="connsiteY4" fmla="*/ 536818 h 536818"/>
              <a:gd name="connsiteX0" fmla="*/ 0 w 1116888"/>
              <a:gd name="connsiteY0" fmla="*/ 536818 h 536818"/>
              <a:gd name="connsiteX1" fmla="*/ 233969 w 1116888"/>
              <a:gd name="connsiteY1" fmla="*/ 250 h 536818"/>
              <a:gd name="connsiteX2" fmla="*/ 539844 w 1116888"/>
              <a:gd name="connsiteY2" fmla="*/ 460853 h 536818"/>
              <a:gd name="connsiteX3" fmla="*/ 924674 w 1116888"/>
              <a:gd name="connsiteY3" fmla="*/ 2562 h 536818"/>
              <a:gd name="connsiteX4" fmla="*/ 1116888 w 1116888"/>
              <a:gd name="connsiteY4" fmla="*/ 536818 h 536818"/>
              <a:gd name="connsiteX0" fmla="*/ 0 w 1116888"/>
              <a:gd name="connsiteY0" fmla="*/ 544027 h 544027"/>
              <a:gd name="connsiteX1" fmla="*/ 233969 w 1116888"/>
              <a:gd name="connsiteY1" fmla="*/ 7459 h 544027"/>
              <a:gd name="connsiteX2" fmla="*/ 539844 w 1116888"/>
              <a:gd name="connsiteY2" fmla="*/ 468062 h 544027"/>
              <a:gd name="connsiteX3" fmla="*/ 868875 w 1116888"/>
              <a:gd name="connsiteY3" fmla="*/ 246 h 544027"/>
              <a:gd name="connsiteX4" fmla="*/ 1116888 w 1116888"/>
              <a:gd name="connsiteY4" fmla="*/ 544027 h 544027"/>
              <a:gd name="connsiteX0" fmla="*/ 0 w 1116888"/>
              <a:gd name="connsiteY0" fmla="*/ 536968 h 1092519"/>
              <a:gd name="connsiteX1" fmla="*/ 233969 w 1116888"/>
              <a:gd name="connsiteY1" fmla="*/ 400 h 1092519"/>
              <a:gd name="connsiteX2" fmla="*/ 539844 w 1116888"/>
              <a:gd name="connsiteY2" fmla="*/ 461003 h 1092519"/>
              <a:gd name="connsiteX3" fmla="*/ 907765 w 1116888"/>
              <a:gd name="connsiteY3" fmla="*/ 1092372 h 1092519"/>
              <a:gd name="connsiteX4" fmla="*/ 1116888 w 1116888"/>
              <a:gd name="connsiteY4" fmla="*/ 536968 h 1092519"/>
              <a:gd name="connsiteX0" fmla="*/ 0 w 1116888"/>
              <a:gd name="connsiteY0" fmla="*/ 549867 h 1105418"/>
              <a:gd name="connsiteX1" fmla="*/ 233969 w 1116888"/>
              <a:gd name="connsiteY1" fmla="*/ 13299 h 1105418"/>
              <a:gd name="connsiteX2" fmla="*/ 907765 w 1116888"/>
              <a:gd name="connsiteY2" fmla="*/ 1105271 h 1105418"/>
              <a:gd name="connsiteX3" fmla="*/ 1116888 w 1116888"/>
              <a:gd name="connsiteY3" fmla="*/ 549867 h 1105418"/>
              <a:gd name="connsiteX0" fmla="*/ 0 w 1116888"/>
              <a:gd name="connsiteY0" fmla="*/ 549867 h 1105531"/>
              <a:gd name="connsiteX1" fmla="*/ 233969 w 1116888"/>
              <a:gd name="connsiteY1" fmla="*/ 13299 h 1105531"/>
              <a:gd name="connsiteX2" fmla="*/ 907765 w 1116888"/>
              <a:gd name="connsiteY2" fmla="*/ 1105271 h 1105531"/>
              <a:gd name="connsiteX3" fmla="*/ 1116888 w 1116888"/>
              <a:gd name="connsiteY3" fmla="*/ 549867 h 1105531"/>
              <a:gd name="connsiteX0" fmla="*/ 0 w 1116888"/>
              <a:gd name="connsiteY0" fmla="*/ 549792 h 1103552"/>
              <a:gd name="connsiteX1" fmla="*/ 233969 w 1116888"/>
              <a:gd name="connsiteY1" fmla="*/ 13224 h 1103552"/>
              <a:gd name="connsiteX2" fmla="*/ 877330 w 1116888"/>
              <a:gd name="connsiteY2" fmla="*/ 1103291 h 1103552"/>
              <a:gd name="connsiteX3" fmla="*/ 1116888 w 1116888"/>
              <a:gd name="connsiteY3" fmla="*/ 549792 h 1103552"/>
              <a:gd name="connsiteX0" fmla="*/ 0 w 1116888"/>
              <a:gd name="connsiteY0" fmla="*/ 549792 h 1108124"/>
              <a:gd name="connsiteX1" fmla="*/ 233969 w 1116888"/>
              <a:gd name="connsiteY1" fmla="*/ 13224 h 1108124"/>
              <a:gd name="connsiteX2" fmla="*/ 877330 w 1116888"/>
              <a:gd name="connsiteY2" fmla="*/ 1103291 h 1108124"/>
              <a:gd name="connsiteX3" fmla="*/ 1116888 w 1116888"/>
              <a:gd name="connsiteY3" fmla="*/ 549792 h 1108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6888" h="1108124">
                <a:moveTo>
                  <a:pt x="0" y="549792"/>
                </a:moveTo>
                <a:cubicBezTo>
                  <a:pt x="44521" y="334034"/>
                  <a:pt x="87747" y="-79026"/>
                  <a:pt x="233969" y="13224"/>
                </a:cubicBezTo>
                <a:cubicBezTo>
                  <a:pt x="380191" y="105474"/>
                  <a:pt x="743704" y="1044343"/>
                  <a:pt x="877330" y="1103291"/>
                </a:cubicBezTo>
                <a:cubicBezTo>
                  <a:pt x="1010956" y="1162239"/>
                  <a:pt x="1089017" y="664755"/>
                  <a:pt x="1116888" y="549792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CasellaDiTesto 234"/>
          <p:cNvSpPr txBox="1"/>
          <p:nvPr/>
        </p:nvSpPr>
        <p:spPr>
          <a:xfrm>
            <a:off x="3275856" y="4620360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 mode</a:t>
            </a:r>
            <a:endParaRPr lang="en-US" dirty="0"/>
          </a:p>
        </p:txBody>
      </p:sp>
      <p:sp>
        <p:nvSpPr>
          <p:cNvPr id="236" name="CasellaDiTesto 235"/>
          <p:cNvSpPr txBox="1"/>
          <p:nvPr/>
        </p:nvSpPr>
        <p:spPr>
          <a:xfrm>
            <a:off x="6156176" y="4610386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Symbol"/>
              </a:rPr>
              <a:t></a:t>
            </a:r>
            <a:r>
              <a:rPr lang="en-US" dirty="0" smtClean="0"/>
              <a:t> mode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35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5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7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7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75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75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75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7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25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75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75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75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5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75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7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75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25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7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75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0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75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75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75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75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75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500"/>
                            </p:stCondLst>
                            <p:childTnLst>
                              <p:par>
                                <p:cTn id="1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7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75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250"/>
                            </p:stCondLst>
                            <p:childTnLst>
                              <p:par>
                                <p:cTn id="1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7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75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60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75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75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/>
      <p:bldP spid="170" grpId="0"/>
      <p:bldP spid="171" grpId="0" animBg="1"/>
      <p:bldP spid="171" grpId="1" animBg="1"/>
      <p:bldP spid="171" grpId="2" animBg="1"/>
      <p:bldP spid="171" grpId="3" animBg="1"/>
      <p:bldP spid="171" grpId="4" animBg="1"/>
      <p:bldP spid="200" grpId="0" animBg="1"/>
      <p:bldP spid="200" grpId="1" animBg="1"/>
      <p:bldP spid="200" grpId="2" animBg="1"/>
      <p:bldP spid="200" grpId="3" animBg="1"/>
      <p:bldP spid="203" grpId="0"/>
      <p:bldP spid="204" grpId="0"/>
      <p:bldP spid="205" grpId="0" animBg="1"/>
      <p:bldP spid="205" grpId="1" animBg="1"/>
      <p:bldP spid="205" grpId="2" animBg="1"/>
      <p:bldP spid="205" grpId="3" animBg="1"/>
      <p:bldP spid="205" grpId="4" animBg="1"/>
      <p:bldP spid="234" grpId="0" animBg="1"/>
      <p:bldP spid="234" grpId="1" animBg="1"/>
      <p:bldP spid="234" grpId="2" animBg="1"/>
      <p:bldP spid="234" grpId="3" animBg="1"/>
      <p:bldP spid="235" grpId="0"/>
      <p:bldP spid="23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0088" y="1088157"/>
            <a:ext cx="6193729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Symbol" pitchFamily="18" charset="2"/>
              <a:buChar char="Þ"/>
            </a:pPr>
            <a:r>
              <a:rPr lang="en-US" sz="1600" b="1" dirty="0" smtClean="0"/>
              <a:t>TW structures can be of hundred cells </a:t>
            </a:r>
            <a:r>
              <a:rPr lang="en-US" sz="1600" dirty="0" smtClean="0"/>
              <a:t>(meters)</a:t>
            </a:r>
          </a:p>
          <a:p>
            <a:pPr algn="just"/>
            <a:endParaRPr lang="en-US" sz="1600" dirty="0"/>
          </a:p>
          <a:p>
            <a:pPr marL="285750" indent="-285750" algn="just">
              <a:buFont typeface="Symbol" pitchFamily="18" charset="2"/>
              <a:buChar char="Þ"/>
            </a:pPr>
            <a:r>
              <a:rPr lang="en-US" sz="1600" dirty="0" smtClean="0"/>
              <a:t>The </a:t>
            </a:r>
            <a:r>
              <a:rPr lang="en-US" sz="1600" b="1" dirty="0" smtClean="0"/>
              <a:t>dispersion curve has limited bandwidth</a:t>
            </a:r>
          </a:p>
          <a:p>
            <a:pPr marL="285750" indent="-285750" algn="just">
              <a:buFont typeface="Symbol" pitchFamily="18" charset="2"/>
              <a:buChar char="Þ"/>
            </a:pPr>
            <a:endParaRPr lang="en-US" sz="1600" dirty="0"/>
          </a:p>
          <a:p>
            <a:pPr marL="285750" indent="-285750" algn="just">
              <a:buFont typeface="Symbol" pitchFamily="18" charset="2"/>
              <a:buChar char="Þ"/>
            </a:pPr>
            <a:r>
              <a:rPr lang="en-US" sz="1600" dirty="0" smtClean="0"/>
              <a:t>The </a:t>
            </a:r>
            <a:r>
              <a:rPr lang="en-US" sz="1600" b="1" dirty="0" smtClean="0"/>
              <a:t>phase velocity of the field can be also equal to c </a:t>
            </a:r>
            <a:r>
              <a:rPr lang="en-US" sz="1600" dirty="0" smtClean="0"/>
              <a:t>(differently from uniform waveguides)</a:t>
            </a:r>
          </a:p>
          <a:p>
            <a:pPr marL="285750" indent="-285750" algn="just">
              <a:buFont typeface="Symbol" pitchFamily="18" charset="2"/>
              <a:buChar char="Þ"/>
            </a:pPr>
            <a:endParaRPr lang="en-US" sz="1600" dirty="0" smtClean="0"/>
          </a:p>
          <a:p>
            <a:pPr marL="285750" indent="-285750" algn="just">
              <a:buFont typeface="Symbol" pitchFamily="18" charset="2"/>
              <a:buChar char="Þ"/>
            </a:pPr>
            <a:r>
              <a:rPr lang="en-US" sz="1600" dirty="0"/>
              <a:t>Average dissipated power </a:t>
            </a:r>
            <a:r>
              <a:rPr lang="en-US" sz="1600" dirty="0" smtClean="0"/>
              <a:t>and maximum </a:t>
            </a:r>
            <a:r>
              <a:rPr lang="en-US" sz="1600" dirty="0"/>
              <a:t>electric field </a:t>
            </a:r>
            <a:r>
              <a:rPr lang="en-US" sz="1600" dirty="0" smtClean="0"/>
              <a:t>are similar to SW structures</a:t>
            </a:r>
            <a:endParaRPr lang="en-US" sz="1600" dirty="0"/>
          </a:p>
          <a:p>
            <a:pPr algn="just"/>
            <a:endParaRPr lang="en-US" sz="1400" dirty="0" smtClean="0"/>
          </a:p>
        </p:txBody>
      </p:sp>
      <p:pic>
        <p:nvPicPr>
          <p:cNvPr id="4" name="Picture 5" descr="C:\Users\David\Desktop\MASTER LEZIONI\CAS_2016\slide_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6" t="27394" r="8935" b="43976"/>
          <a:stretch/>
        </p:blipFill>
        <p:spPr bwMode="auto">
          <a:xfrm>
            <a:off x="6690538" y="1376833"/>
            <a:ext cx="2245468" cy="114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ttore 2 4"/>
          <p:cNvCxnSpPr/>
          <p:nvPr/>
        </p:nvCxnSpPr>
        <p:spPr>
          <a:xfrm>
            <a:off x="6770244" y="3493967"/>
            <a:ext cx="206222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/>
          <p:cNvCxnSpPr/>
          <p:nvPr/>
        </p:nvCxnSpPr>
        <p:spPr>
          <a:xfrm flipV="1">
            <a:off x="6773145" y="2608639"/>
            <a:ext cx="0" cy="8791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6421877" y="2497017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z</a:t>
            </a:r>
            <a:endParaRPr lang="en-US" baseline="-250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8832466" y="3326914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17" name="Freccia in giù 16"/>
          <p:cNvSpPr/>
          <p:nvPr/>
        </p:nvSpPr>
        <p:spPr>
          <a:xfrm>
            <a:off x="6901524" y="1226053"/>
            <a:ext cx="144016" cy="23083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asellaDiTesto 17"/>
          <p:cNvSpPr txBox="1"/>
          <p:nvPr/>
        </p:nvSpPr>
        <p:spPr>
          <a:xfrm>
            <a:off x="6764180" y="870704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en-US" baseline="-25000" dirty="0" smtClean="0"/>
              <a:t> RF in</a:t>
            </a:r>
            <a:endParaRPr lang="en-US" baseline="-25000" dirty="0"/>
          </a:p>
        </p:txBody>
      </p:sp>
      <p:sp>
        <p:nvSpPr>
          <p:cNvPr id="19" name="Freccia in giù 18"/>
          <p:cNvSpPr/>
          <p:nvPr/>
        </p:nvSpPr>
        <p:spPr>
          <a:xfrm flipV="1">
            <a:off x="8509555" y="1199386"/>
            <a:ext cx="144016" cy="23083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asellaDiTesto 19"/>
          <p:cNvSpPr txBox="1"/>
          <p:nvPr/>
        </p:nvSpPr>
        <p:spPr>
          <a:xfrm>
            <a:off x="8091558" y="839346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en-US" baseline="-25000" dirty="0" smtClean="0"/>
              <a:t> RF out</a:t>
            </a:r>
            <a:endParaRPr lang="en-US" baseline="-25000" dirty="0"/>
          </a:p>
        </p:txBody>
      </p:sp>
      <p:sp>
        <p:nvSpPr>
          <p:cNvPr id="21" name="Freccia in giù 20"/>
          <p:cNvSpPr/>
          <p:nvPr/>
        </p:nvSpPr>
        <p:spPr>
          <a:xfrm rot="16200000">
            <a:off x="7698682" y="1402814"/>
            <a:ext cx="144016" cy="72388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asellaDiTesto 21"/>
          <p:cNvSpPr txBox="1"/>
          <p:nvPr/>
        </p:nvSpPr>
        <p:spPr>
          <a:xfrm>
            <a:off x="7449127" y="1348766"/>
            <a:ext cx="739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en-US" baseline="-25000" dirty="0" smtClean="0"/>
              <a:t> RF TW</a:t>
            </a:r>
            <a:endParaRPr lang="en-US" baseline="-25000" dirty="0"/>
          </a:p>
        </p:txBody>
      </p:sp>
      <p:graphicFrame>
        <p:nvGraphicFramePr>
          <p:cNvPr id="23" name="Oggetto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1974015"/>
              </p:ext>
            </p:extLst>
          </p:nvPr>
        </p:nvGraphicFramePr>
        <p:xfrm>
          <a:off x="6496434" y="4005500"/>
          <a:ext cx="2548511" cy="325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9" name="Equazione" r:id="rId4" imgW="2197080" imgH="279360" progId="Equation.3">
                  <p:embed/>
                </p:oleObj>
              </mc:Choice>
              <mc:Fallback>
                <p:oleObj name="Equazione" r:id="rId4" imgW="2197080" imgH="279360" progId="Equation.3">
                  <p:embed/>
                  <p:pic>
                    <p:nvPicPr>
                      <p:cNvPr id="0" name="Oggetto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6434" y="4005500"/>
                        <a:ext cx="2548511" cy="3252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Figura a mano libera 23"/>
          <p:cNvSpPr/>
          <p:nvPr/>
        </p:nvSpPr>
        <p:spPr>
          <a:xfrm>
            <a:off x="530422" y="4313268"/>
            <a:ext cx="1743857" cy="1191556"/>
          </a:xfrm>
          <a:custGeom>
            <a:avLst/>
            <a:gdLst>
              <a:gd name="connsiteX0" fmla="*/ 0 w 2687216"/>
              <a:gd name="connsiteY0" fmla="*/ 2043404 h 2043404"/>
              <a:gd name="connsiteX1" fmla="*/ 2687216 w 2687216"/>
              <a:gd name="connsiteY1" fmla="*/ 0 h 2043404"/>
              <a:gd name="connsiteX0" fmla="*/ 0 w 2687216"/>
              <a:gd name="connsiteY0" fmla="*/ 2043404 h 2043404"/>
              <a:gd name="connsiteX1" fmla="*/ 2687216 w 2687216"/>
              <a:gd name="connsiteY1" fmla="*/ 0 h 2043404"/>
              <a:gd name="connsiteX0" fmla="*/ 0 w 2687216"/>
              <a:gd name="connsiteY0" fmla="*/ 2043404 h 2043404"/>
              <a:gd name="connsiteX1" fmla="*/ 2687216 w 2687216"/>
              <a:gd name="connsiteY1" fmla="*/ 0 h 2043404"/>
              <a:gd name="connsiteX0" fmla="*/ 0 w 2771192"/>
              <a:gd name="connsiteY0" fmla="*/ 1959428 h 1959428"/>
              <a:gd name="connsiteX1" fmla="*/ 2771192 w 2771192"/>
              <a:gd name="connsiteY1" fmla="*/ 0 h 1959428"/>
              <a:gd name="connsiteX0" fmla="*/ 0 w 2771192"/>
              <a:gd name="connsiteY0" fmla="*/ 1959428 h 1959428"/>
              <a:gd name="connsiteX1" fmla="*/ 2771192 w 2771192"/>
              <a:gd name="connsiteY1" fmla="*/ 0 h 1959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71192" h="1959428">
                <a:moveTo>
                  <a:pt x="0" y="1959428"/>
                </a:moveTo>
                <a:cubicBezTo>
                  <a:pt x="1013148" y="1937656"/>
                  <a:pt x="2315546" y="460309"/>
                  <a:pt x="2771192" y="0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5" name="CasellaDiTesto 24"/>
          <p:cNvSpPr txBox="1"/>
          <p:nvPr/>
        </p:nvSpPr>
        <p:spPr>
          <a:xfrm>
            <a:off x="93528" y="4775599"/>
            <a:ext cx="492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ym typeface="Symbol"/>
              </a:rPr>
              <a:t></a:t>
            </a:r>
            <a:r>
              <a:rPr lang="en-US" sz="1600" baseline="-25000" dirty="0" smtClean="0">
                <a:sym typeface="Symbol"/>
              </a:rPr>
              <a:t>RF</a:t>
            </a:r>
            <a:endParaRPr lang="en-US" sz="1600" baseline="-25000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1695429" y="6136139"/>
            <a:ext cx="344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ym typeface="Symbol"/>
              </a:rPr>
              <a:t>k</a:t>
            </a:r>
            <a:r>
              <a:rPr lang="en-US" sz="1600" baseline="30000" dirty="0" smtClean="0">
                <a:sym typeface="Symbol"/>
              </a:rPr>
              <a:t>*</a:t>
            </a:r>
            <a:endParaRPr lang="en-US" sz="1600" baseline="30000" dirty="0"/>
          </a:p>
        </p:txBody>
      </p:sp>
      <p:cxnSp>
        <p:nvCxnSpPr>
          <p:cNvPr id="27" name="Connettore 2 26"/>
          <p:cNvCxnSpPr/>
          <p:nvPr/>
        </p:nvCxnSpPr>
        <p:spPr>
          <a:xfrm flipV="1">
            <a:off x="543260" y="6167004"/>
            <a:ext cx="2181875" cy="254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/>
          <p:nvPr/>
        </p:nvCxnSpPr>
        <p:spPr>
          <a:xfrm flipV="1">
            <a:off x="543260" y="4482545"/>
            <a:ext cx="0" cy="168700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>
            <a:off x="543260" y="4916595"/>
            <a:ext cx="1249018" cy="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 flipH="1">
            <a:off x="553660" y="4313268"/>
            <a:ext cx="1863243" cy="1856278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/>
          <p:cNvCxnSpPr/>
          <p:nvPr/>
        </p:nvCxnSpPr>
        <p:spPr>
          <a:xfrm>
            <a:off x="1815565" y="4916595"/>
            <a:ext cx="301" cy="125040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/>
          <p:cNvSpPr txBox="1"/>
          <p:nvPr/>
        </p:nvSpPr>
        <p:spPr>
          <a:xfrm>
            <a:off x="2619047" y="6145722"/>
            <a:ext cx="277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ym typeface="Symbol"/>
              </a:rPr>
              <a:t>k</a:t>
            </a:r>
            <a:endParaRPr lang="en-US" sz="1600" baseline="30000" dirty="0"/>
          </a:p>
        </p:txBody>
      </p:sp>
      <p:sp>
        <p:nvSpPr>
          <p:cNvPr id="33" name="Figura a mano libera 32"/>
          <p:cNvSpPr/>
          <p:nvPr/>
        </p:nvSpPr>
        <p:spPr>
          <a:xfrm>
            <a:off x="551038" y="4746812"/>
            <a:ext cx="1665148" cy="758012"/>
          </a:xfrm>
          <a:custGeom>
            <a:avLst/>
            <a:gdLst>
              <a:gd name="connsiteX0" fmla="*/ 0 w 2687216"/>
              <a:gd name="connsiteY0" fmla="*/ 2043404 h 2043404"/>
              <a:gd name="connsiteX1" fmla="*/ 2687216 w 2687216"/>
              <a:gd name="connsiteY1" fmla="*/ 0 h 2043404"/>
              <a:gd name="connsiteX0" fmla="*/ 0 w 2687216"/>
              <a:gd name="connsiteY0" fmla="*/ 2043404 h 2043404"/>
              <a:gd name="connsiteX1" fmla="*/ 2687216 w 2687216"/>
              <a:gd name="connsiteY1" fmla="*/ 0 h 2043404"/>
              <a:gd name="connsiteX0" fmla="*/ 0 w 2687216"/>
              <a:gd name="connsiteY0" fmla="*/ 2043404 h 2043404"/>
              <a:gd name="connsiteX1" fmla="*/ 2687216 w 2687216"/>
              <a:gd name="connsiteY1" fmla="*/ 0 h 2043404"/>
              <a:gd name="connsiteX0" fmla="*/ 0 w 2771192"/>
              <a:gd name="connsiteY0" fmla="*/ 1959428 h 1959428"/>
              <a:gd name="connsiteX1" fmla="*/ 2771192 w 2771192"/>
              <a:gd name="connsiteY1" fmla="*/ 0 h 1959428"/>
              <a:gd name="connsiteX0" fmla="*/ 0 w 2771192"/>
              <a:gd name="connsiteY0" fmla="*/ 1959428 h 1959428"/>
              <a:gd name="connsiteX1" fmla="*/ 2771192 w 2771192"/>
              <a:gd name="connsiteY1" fmla="*/ 0 h 1959428"/>
              <a:gd name="connsiteX0" fmla="*/ 0 w 3133567"/>
              <a:gd name="connsiteY0" fmla="*/ 1707065 h 1707065"/>
              <a:gd name="connsiteX1" fmla="*/ 3133567 w 3133567"/>
              <a:gd name="connsiteY1" fmla="*/ 0 h 1707065"/>
              <a:gd name="connsiteX0" fmla="*/ 0 w 3133567"/>
              <a:gd name="connsiteY0" fmla="*/ 1707182 h 1707182"/>
              <a:gd name="connsiteX1" fmla="*/ 3133567 w 3133567"/>
              <a:gd name="connsiteY1" fmla="*/ 117 h 1707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33567" h="1707182">
                <a:moveTo>
                  <a:pt x="0" y="1707182"/>
                </a:moveTo>
                <a:cubicBezTo>
                  <a:pt x="1013148" y="1685410"/>
                  <a:pt x="2520891" y="-16260"/>
                  <a:pt x="3133567" y="117"/>
                </a:cubicBez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4" name="Ovale 33"/>
          <p:cNvSpPr/>
          <p:nvPr/>
        </p:nvSpPr>
        <p:spPr>
          <a:xfrm>
            <a:off x="1781945" y="4884822"/>
            <a:ext cx="62600" cy="635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aphicFrame>
        <p:nvGraphicFramePr>
          <p:cNvPr id="35" name="Oggetto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9443838"/>
              </p:ext>
            </p:extLst>
          </p:nvPr>
        </p:nvGraphicFramePr>
        <p:xfrm>
          <a:off x="2998377" y="4161878"/>
          <a:ext cx="462604" cy="435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0" name="Equazione" r:id="rId6" imgW="406080" imgH="393480" progId="Equation.3">
                  <p:embed/>
                </p:oleObj>
              </mc:Choice>
              <mc:Fallback>
                <p:oleObj name="Equazione" r:id="rId6" imgW="4060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8377" y="4161878"/>
                        <a:ext cx="462604" cy="4355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6" name="Connettore 1 35"/>
          <p:cNvCxnSpPr/>
          <p:nvPr/>
        </p:nvCxnSpPr>
        <p:spPr>
          <a:xfrm>
            <a:off x="2216185" y="4746812"/>
            <a:ext cx="0" cy="1398910"/>
          </a:xfrm>
          <a:prstGeom prst="line">
            <a:avLst/>
          </a:prstGeom>
          <a:ln w="28575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/>
          <p:cNvSpPr txBox="1"/>
          <p:nvPr/>
        </p:nvSpPr>
        <p:spPr>
          <a:xfrm>
            <a:off x="2052281" y="6148327"/>
            <a:ext cx="502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ym typeface="Symbol"/>
              </a:rPr>
              <a:t>/D</a:t>
            </a:r>
            <a:endParaRPr lang="en-US" sz="1600" baseline="30000" dirty="0"/>
          </a:p>
        </p:txBody>
      </p:sp>
      <p:sp>
        <p:nvSpPr>
          <p:cNvPr id="38" name="CasellaDiTesto 37"/>
          <p:cNvSpPr txBox="1"/>
          <p:nvPr/>
        </p:nvSpPr>
        <p:spPr>
          <a:xfrm>
            <a:off x="206998" y="4313268"/>
            <a:ext cx="349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ym typeface="Symbol"/>
              </a:rPr>
              <a:t></a:t>
            </a:r>
            <a:endParaRPr lang="en-US" sz="1600" baseline="-25000" dirty="0"/>
          </a:p>
        </p:txBody>
      </p:sp>
      <p:pic>
        <p:nvPicPr>
          <p:cNvPr id="41" name="Picture 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8" t="3017" b="7430"/>
          <a:stretch/>
        </p:blipFill>
        <p:spPr bwMode="auto">
          <a:xfrm>
            <a:off x="706147" y="4034961"/>
            <a:ext cx="868959" cy="586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3" name="Connettore 2 42"/>
          <p:cNvCxnSpPr>
            <a:stCxn id="41" idx="3"/>
          </p:cNvCxnSpPr>
          <p:nvPr/>
        </p:nvCxnSpPr>
        <p:spPr>
          <a:xfrm>
            <a:off x="1575106" y="4328048"/>
            <a:ext cx="499784" cy="15449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Immagine 4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56"/>
          <a:stretch/>
        </p:blipFill>
        <p:spPr>
          <a:xfrm>
            <a:off x="2355325" y="4958776"/>
            <a:ext cx="1782139" cy="487491"/>
          </a:xfrm>
          <a:prstGeom prst="rect">
            <a:avLst/>
          </a:prstGeom>
        </p:spPr>
      </p:pic>
      <p:grpSp>
        <p:nvGrpSpPr>
          <p:cNvPr id="85" name="Gruppo 84"/>
          <p:cNvGrpSpPr/>
          <p:nvPr/>
        </p:nvGrpSpPr>
        <p:grpSpPr>
          <a:xfrm>
            <a:off x="6784633" y="3101070"/>
            <a:ext cx="1902041" cy="796107"/>
            <a:chOff x="6784633" y="3101070"/>
            <a:chExt cx="1902041" cy="796107"/>
          </a:xfrm>
        </p:grpSpPr>
        <p:grpSp>
          <p:nvGrpSpPr>
            <p:cNvPr id="10" name="Gruppo 9"/>
            <p:cNvGrpSpPr/>
            <p:nvPr/>
          </p:nvGrpSpPr>
          <p:grpSpPr>
            <a:xfrm>
              <a:off x="6784633" y="3101070"/>
              <a:ext cx="379958" cy="796107"/>
              <a:chOff x="6593840" y="944837"/>
              <a:chExt cx="2021988" cy="796107"/>
            </a:xfrm>
          </p:grpSpPr>
          <p:sp>
            <p:nvSpPr>
              <p:cNvPr id="12" name="Figura a mano libera 11"/>
              <p:cNvSpPr/>
              <p:nvPr/>
            </p:nvSpPr>
            <p:spPr>
              <a:xfrm>
                <a:off x="6593840" y="944837"/>
                <a:ext cx="406400" cy="406443"/>
              </a:xfrm>
              <a:custGeom>
                <a:avLst/>
                <a:gdLst>
                  <a:gd name="connsiteX0" fmla="*/ 0 w 406400"/>
                  <a:gd name="connsiteY0" fmla="*/ 386123 h 406443"/>
                  <a:gd name="connsiteX1" fmla="*/ 213360 w 406400"/>
                  <a:gd name="connsiteY1" fmla="*/ 43 h 406443"/>
                  <a:gd name="connsiteX2" fmla="*/ 406400 w 406400"/>
                  <a:gd name="connsiteY2" fmla="*/ 406443 h 40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406443">
                    <a:moveTo>
                      <a:pt x="0" y="386123"/>
                    </a:moveTo>
                    <a:cubicBezTo>
                      <a:pt x="72813" y="191389"/>
                      <a:pt x="145627" y="-3344"/>
                      <a:pt x="213360" y="43"/>
                    </a:cubicBezTo>
                    <a:cubicBezTo>
                      <a:pt x="281093" y="3430"/>
                      <a:pt x="343746" y="204936"/>
                      <a:pt x="406400" y="406443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igura a mano libera 12"/>
              <p:cNvSpPr/>
              <p:nvPr/>
            </p:nvSpPr>
            <p:spPr>
              <a:xfrm rot="10800000">
                <a:off x="6990228" y="1334543"/>
                <a:ext cx="410210" cy="406401"/>
              </a:xfrm>
              <a:custGeom>
                <a:avLst/>
                <a:gdLst>
                  <a:gd name="connsiteX0" fmla="*/ 0 w 406400"/>
                  <a:gd name="connsiteY0" fmla="*/ 386123 h 406443"/>
                  <a:gd name="connsiteX1" fmla="*/ 213360 w 406400"/>
                  <a:gd name="connsiteY1" fmla="*/ 43 h 406443"/>
                  <a:gd name="connsiteX2" fmla="*/ 406400 w 406400"/>
                  <a:gd name="connsiteY2" fmla="*/ 406443 h 406443"/>
                  <a:gd name="connsiteX0" fmla="*/ 0 w 410210"/>
                  <a:gd name="connsiteY0" fmla="*/ 405131 h 406401"/>
                  <a:gd name="connsiteX1" fmla="*/ 217170 w 410210"/>
                  <a:gd name="connsiteY1" fmla="*/ 1 h 406401"/>
                  <a:gd name="connsiteX2" fmla="*/ 410210 w 410210"/>
                  <a:gd name="connsiteY2" fmla="*/ 406401 h 406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0210" h="406401">
                    <a:moveTo>
                      <a:pt x="0" y="405131"/>
                    </a:moveTo>
                    <a:cubicBezTo>
                      <a:pt x="72813" y="210397"/>
                      <a:pt x="148802" y="-211"/>
                      <a:pt x="217170" y="1"/>
                    </a:cubicBezTo>
                    <a:cubicBezTo>
                      <a:pt x="285538" y="213"/>
                      <a:pt x="347556" y="204894"/>
                      <a:pt x="410210" y="406401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igura a mano libera 13"/>
              <p:cNvSpPr/>
              <p:nvPr/>
            </p:nvSpPr>
            <p:spPr>
              <a:xfrm>
                <a:off x="7400438" y="953245"/>
                <a:ext cx="398780" cy="391163"/>
              </a:xfrm>
              <a:custGeom>
                <a:avLst/>
                <a:gdLst>
                  <a:gd name="connsiteX0" fmla="*/ 0 w 406400"/>
                  <a:gd name="connsiteY0" fmla="*/ 386123 h 406443"/>
                  <a:gd name="connsiteX1" fmla="*/ 213360 w 406400"/>
                  <a:gd name="connsiteY1" fmla="*/ 43 h 406443"/>
                  <a:gd name="connsiteX2" fmla="*/ 406400 w 406400"/>
                  <a:gd name="connsiteY2" fmla="*/ 406443 h 406443"/>
                  <a:gd name="connsiteX0" fmla="*/ 0 w 398780"/>
                  <a:gd name="connsiteY0" fmla="*/ 386083 h 391163"/>
                  <a:gd name="connsiteX1" fmla="*/ 213360 w 398780"/>
                  <a:gd name="connsiteY1" fmla="*/ 3 h 391163"/>
                  <a:gd name="connsiteX2" fmla="*/ 398780 w 398780"/>
                  <a:gd name="connsiteY2" fmla="*/ 391163 h 391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8780" h="391163">
                    <a:moveTo>
                      <a:pt x="0" y="386083"/>
                    </a:moveTo>
                    <a:cubicBezTo>
                      <a:pt x="72813" y="191349"/>
                      <a:pt x="146897" y="-844"/>
                      <a:pt x="213360" y="3"/>
                    </a:cubicBezTo>
                    <a:cubicBezTo>
                      <a:pt x="279823" y="850"/>
                      <a:pt x="336126" y="189656"/>
                      <a:pt x="398780" y="391163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igura a mano libera 14"/>
              <p:cNvSpPr/>
              <p:nvPr/>
            </p:nvSpPr>
            <p:spPr>
              <a:xfrm rot="10800000">
                <a:off x="7799218" y="1334543"/>
                <a:ext cx="410210" cy="406401"/>
              </a:xfrm>
              <a:custGeom>
                <a:avLst/>
                <a:gdLst>
                  <a:gd name="connsiteX0" fmla="*/ 0 w 406400"/>
                  <a:gd name="connsiteY0" fmla="*/ 386123 h 406443"/>
                  <a:gd name="connsiteX1" fmla="*/ 213360 w 406400"/>
                  <a:gd name="connsiteY1" fmla="*/ 43 h 406443"/>
                  <a:gd name="connsiteX2" fmla="*/ 406400 w 406400"/>
                  <a:gd name="connsiteY2" fmla="*/ 406443 h 406443"/>
                  <a:gd name="connsiteX0" fmla="*/ 0 w 410210"/>
                  <a:gd name="connsiteY0" fmla="*/ 405131 h 406401"/>
                  <a:gd name="connsiteX1" fmla="*/ 217170 w 410210"/>
                  <a:gd name="connsiteY1" fmla="*/ 1 h 406401"/>
                  <a:gd name="connsiteX2" fmla="*/ 410210 w 410210"/>
                  <a:gd name="connsiteY2" fmla="*/ 406401 h 406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0210" h="406401">
                    <a:moveTo>
                      <a:pt x="0" y="405131"/>
                    </a:moveTo>
                    <a:cubicBezTo>
                      <a:pt x="72813" y="210397"/>
                      <a:pt x="148802" y="-211"/>
                      <a:pt x="217170" y="1"/>
                    </a:cubicBezTo>
                    <a:cubicBezTo>
                      <a:pt x="285538" y="213"/>
                      <a:pt x="347556" y="204894"/>
                      <a:pt x="410210" y="406401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igura a mano libera 15"/>
              <p:cNvSpPr/>
              <p:nvPr/>
            </p:nvSpPr>
            <p:spPr>
              <a:xfrm>
                <a:off x="8209428" y="953245"/>
                <a:ext cx="406400" cy="406443"/>
              </a:xfrm>
              <a:custGeom>
                <a:avLst/>
                <a:gdLst>
                  <a:gd name="connsiteX0" fmla="*/ 0 w 406400"/>
                  <a:gd name="connsiteY0" fmla="*/ 386123 h 406443"/>
                  <a:gd name="connsiteX1" fmla="*/ 213360 w 406400"/>
                  <a:gd name="connsiteY1" fmla="*/ 43 h 406443"/>
                  <a:gd name="connsiteX2" fmla="*/ 406400 w 406400"/>
                  <a:gd name="connsiteY2" fmla="*/ 406443 h 40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406443">
                    <a:moveTo>
                      <a:pt x="0" y="386123"/>
                    </a:moveTo>
                    <a:cubicBezTo>
                      <a:pt x="72813" y="191389"/>
                      <a:pt x="145627" y="-3344"/>
                      <a:pt x="213360" y="43"/>
                    </a:cubicBezTo>
                    <a:cubicBezTo>
                      <a:pt x="281093" y="3430"/>
                      <a:pt x="343746" y="204936"/>
                      <a:pt x="406400" y="406443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uppo 44"/>
            <p:cNvGrpSpPr/>
            <p:nvPr/>
          </p:nvGrpSpPr>
          <p:grpSpPr>
            <a:xfrm rot="10800000">
              <a:off x="7164590" y="3101070"/>
              <a:ext cx="379958" cy="796107"/>
              <a:chOff x="6593840" y="944837"/>
              <a:chExt cx="2021988" cy="796107"/>
            </a:xfrm>
          </p:grpSpPr>
          <p:sp>
            <p:nvSpPr>
              <p:cNvPr id="46" name="Figura a mano libera 45"/>
              <p:cNvSpPr/>
              <p:nvPr/>
            </p:nvSpPr>
            <p:spPr>
              <a:xfrm>
                <a:off x="6593840" y="944837"/>
                <a:ext cx="406400" cy="406443"/>
              </a:xfrm>
              <a:custGeom>
                <a:avLst/>
                <a:gdLst>
                  <a:gd name="connsiteX0" fmla="*/ 0 w 406400"/>
                  <a:gd name="connsiteY0" fmla="*/ 386123 h 406443"/>
                  <a:gd name="connsiteX1" fmla="*/ 213360 w 406400"/>
                  <a:gd name="connsiteY1" fmla="*/ 43 h 406443"/>
                  <a:gd name="connsiteX2" fmla="*/ 406400 w 406400"/>
                  <a:gd name="connsiteY2" fmla="*/ 406443 h 40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406443">
                    <a:moveTo>
                      <a:pt x="0" y="386123"/>
                    </a:moveTo>
                    <a:cubicBezTo>
                      <a:pt x="72813" y="191389"/>
                      <a:pt x="145627" y="-3344"/>
                      <a:pt x="213360" y="43"/>
                    </a:cubicBezTo>
                    <a:cubicBezTo>
                      <a:pt x="281093" y="3430"/>
                      <a:pt x="343746" y="204936"/>
                      <a:pt x="406400" y="406443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igura a mano libera 46"/>
              <p:cNvSpPr/>
              <p:nvPr/>
            </p:nvSpPr>
            <p:spPr>
              <a:xfrm rot="10800000">
                <a:off x="6990228" y="1334543"/>
                <a:ext cx="410210" cy="406401"/>
              </a:xfrm>
              <a:custGeom>
                <a:avLst/>
                <a:gdLst>
                  <a:gd name="connsiteX0" fmla="*/ 0 w 406400"/>
                  <a:gd name="connsiteY0" fmla="*/ 386123 h 406443"/>
                  <a:gd name="connsiteX1" fmla="*/ 213360 w 406400"/>
                  <a:gd name="connsiteY1" fmla="*/ 43 h 406443"/>
                  <a:gd name="connsiteX2" fmla="*/ 406400 w 406400"/>
                  <a:gd name="connsiteY2" fmla="*/ 406443 h 406443"/>
                  <a:gd name="connsiteX0" fmla="*/ 0 w 410210"/>
                  <a:gd name="connsiteY0" fmla="*/ 405131 h 406401"/>
                  <a:gd name="connsiteX1" fmla="*/ 217170 w 410210"/>
                  <a:gd name="connsiteY1" fmla="*/ 1 h 406401"/>
                  <a:gd name="connsiteX2" fmla="*/ 410210 w 410210"/>
                  <a:gd name="connsiteY2" fmla="*/ 406401 h 406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0210" h="406401">
                    <a:moveTo>
                      <a:pt x="0" y="405131"/>
                    </a:moveTo>
                    <a:cubicBezTo>
                      <a:pt x="72813" y="210397"/>
                      <a:pt x="148802" y="-211"/>
                      <a:pt x="217170" y="1"/>
                    </a:cubicBezTo>
                    <a:cubicBezTo>
                      <a:pt x="285538" y="213"/>
                      <a:pt x="347556" y="204894"/>
                      <a:pt x="410210" y="406401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Figura a mano libera 47"/>
              <p:cNvSpPr/>
              <p:nvPr/>
            </p:nvSpPr>
            <p:spPr>
              <a:xfrm>
                <a:off x="7400438" y="953245"/>
                <a:ext cx="398780" cy="391163"/>
              </a:xfrm>
              <a:custGeom>
                <a:avLst/>
                <a:gdLst>
                  <a:gd name="connsiteX0" fmla="*/ 0 w 406400"/>
                  <a:gd name="connsiteY0" fmla="*/ 386123 h 406443"/>
                  <a:gd name="connsiteX1" fmla="*/ 213360 w 406400"/>
                  <a:gd name="connsiteY1" fmla="*/ 43 h 406443"/>
                  <a:gd name="connsiteX2" fmla="*/ 406400 w 406400"/>
                  <a:gd name="connsiteY2" fmla="*/ 406443 h 406443"/>
                  <a:gd name="connsiteX0" fmla="*/ 0 w 398780"/>
                  <a:gd name="connsiteY0" fmla="*/ 386083 h 391163"/>
                  <a:gd name="connsiteX1" fmla="*/ 213360 w 398780"/>
                  <a:gd name="connsiteY1" fmla="*/ 3 h 391163"/>
                  <a:gd name="connsiteX2" fmla="*/ 398780 w 398780"/>
                  <a:gd name="connsiteY2" fmla="*/ 391163 h 391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8780" h="391163">
                    <a:moveTo>
                      <a:pt x="0" y="386083"/>
                    </a:moveTo>
                    <a:cubicBezTo>
                      <a:pt x="72813" y="191349"/>
                      <a:pt x="146897" y="-844"/>
                      <a:pt x="213360" y="3"/>
                    </a:cubicBezTo>
                    <a:cubicBezTo>
                      <a:pt x="279823" y="850"/>
                      <a:pt x="336126" y="189656"/>
                      <a:pt x="398780" y="391163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Figura a mano libera 48"/>
              <p:cNvSpPr/>
              <p:nvPr/>
            </p:nvSpPr>
            <p:spPr>
              <a:xfrm rot="10800000">
                <a:off x="7799218" y="1334543"/>
                <a:ext cx="410210" cy="406401"/>
              </a:xfrm>
              <a:custGeom>
                <a:avLst/>
                <a:gdLst>
                  <a:gd name="connsiteX0" fmla="*/ 0 w 406400"/>
                  <a:gd name="connsiteY0" fmla="*/ 386123 h 406443"/>
                  <a:gd name="connsiteX1" fmla="*/ 213360 w 406400"/>
                  <a:gd name="connsiteY1" fmla="*/ 43 h 406443"/>
                  <a:gd name="connsiteX2" fmla="*/ 406400 w 406400"/>
                  <a:gd name="connsiteY2" fmla="*/ 406443 h 406443"/>
                  <a:gd name="connsiteX0" fmla="*/ 0 w 410210"/>
                  <a:gd name="connsiteY0" fmla="*/ 405131 h 406401"/>
                  <a:gd name="connsiteX1" fmla="*/ 217170 w 410210"/>
                  <a:gd name="connsiteY1" fmla="*/ 1 h 406401"/>
                  <a:gd name="connsiteX2" fmla="*/ 410210 w 410210"/>
                  <a:gd name="connsiteY2" fmla="*/ 406401 h 406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0210" h="406401">
                    <a:moveTo>
                      <a:pt x="0" y="405131"/>
                    </a:moveTo>
                    <a:cubicBezTo>
                      <a:pt x="72813" y="210397"/>
                      <a:pt x="148802" y="-211"/>
                      <a:pt x="217170" y="1"/>
                    </a:cubicBezTo>
                    <a:cubicBezTo>
                      <a:pt x="285538" y="213"/>
                      <a:pt x="347556" y="204894"/>
                      <a:pt x="410210" y="406401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Figura a mano libera 49"/>
              <p:cNvSpPr/>
              <p:nvPr/>
            </p:nvSpPr>
            <p:spPr>
              <a:xfrm>
                <a:off x="8209428" y="953245"/>
                <a:ext cx="406400" cy="406443"/>
              </a:xfrm>
              <a:custGeom>
                <a:avLst/>
                <a:gdLst>
                  <a:gd name="connsiteX0" fmla="*/ 0 w 406400"/>
                  <a:gd name="connsiteY0" fmla="*/ 386123 h 406443"/>
                  <a:gd name="connsiteX1" fmla="*/ 213360 w 406400"/>
                  <a:gd name="connsiteY1" fmla="*/ 43 h 406443"/>
                  <a:gd name="connsiteX2" fmla="*/ 406400 w 406400"/>
                  <a:gd name="connsiteY2" fmla="*/ 406443 h 40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406443">
                    <a:moveTo>
                      <a:pt x="0" y="386123"/>
                    </a:moveTo>
                    <a:cubicBezTo>
                      <a:pt x="72813" y="191389"/>
                      <a:pt x="145627" y="-3344"/>
                      <a:pt x="213360" y="43"/>
                    </a:cubicBezTo>
                    <a:cubicBezTo>
                      <a:pt x="281093" y="3430"/>
                      <a:pt x="343746" y="204936"/>
                      <a:pt x="406400" y="406443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1" name="Gruppo 50"/>
            <p:cNvGrpSpPr/>
            <p:nvPr/>
          </p:nvGrpSpPr>
          <p:grpSpPr>
            <a:xfrm>
              <a:off x="7546800" y="3101070"/>
              <a:ext cx="379958" cy="796107"/>
              <a:chOff x="6593840" y="944837"/>
              <a:chExt cx="2021988" cy="796107"/>
            </a:xfrm>
          </p:grpSpPr>
          <p:sp>
            <p:nvSpPr>
              <p:cNvPr id="52" name="Figura a mano libera 51"/>
              <p:cNvSpPr/>
              <p:nvPr/>
            </p:nvSpPr>
            <p:spPr>
              <a:xfrm>
                <a:off x="6593840" y="944837"/>
                <a:ext cx="406400" cy="406443"/>
              </a:xfrm>
              <a:custGeom>
                <a:avLst/>
                <a:gdLst>
                  <a:gd name="connsiteX0" fmla="*/ 0 w 406400"/>
                  <a:gd name="connsiteY0" fmla="*/ 386123 h 406443"/>
                  <a:gd name="connsiteX1" fmla="*/ 213360 w 406400"/>
                  <a:gd name="connsiteY1" fmla="*/ 43 h 406443"/>
                  <a:gd name="connsiteX2" fmla="*/ 406400 w 406400"/>
                  <a:gd name="connsiteY2" fmla="*/ 406443 h 40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406443">
                    <a:moveTo>
                      <a:pt x="0" y="386123"/>
                    </a:moveTo>
                    <a:cubicBezTo>
                      <a:pt x="72813" y="191389"/>
                      <a:pt x="145627" y="-3344"/>
                      <a:pt x="213360" y="43"/>
                    </a:cubicBezTo>
                    <a:cubicBezTo>
                      <a:pt x="281093" y="3430"/>
                      <a:pt x="343746" y="204936"/>
                      <a:pt x="406400" y="406443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Figura a mano libera 52"/>
              <p:cNvSpPr/>
              <p:nvPr/>
            </p:nvSpPr>
            <p:spPr>
              <a:xfrm rot="10800000">
                <a:off x="6990228" y="1334543"/>
                <a:ext cx="410210" cy="406401"/>
              </a:xfrm>
              <a:custGeom>
                <a:avLst/>
                <a:gdLst>
                  <a:gd name="connsiteX0" fmla="*/ 0 w 406400"/>
                  <a:gd name="connsiteY0" fmla="*/ 386123 h 406443"/>
                  <a:gd name="connsiteX1" fmla="*/ 213360 w 406400"/>
                  <a:gd name="connsiteY1" fmla="*/ 43 h 406443"/>
                  <a:gd name="connsiteX2" fmla="*/ 406400 w 406400"/>
                  <a:gd name="connsiteY2" fmla="*/ 406443 h 406443"/>
                  <a:gd name="connsiteX0" fmla="*/ 0 w 410210"/>
                  <a:gd name="connsiteY0" fmla="*/ 405131 h 406401"/>
                  <a:gd name="connsiteX1" fmla="*/ 217170 w 410210"/>
                  <a:gd name="connsiteY1" fmla="*/ 1 h 406401"/>
                  <a:gd name="connsiteX2" fmla="*/ 410210 w 410210"/>
                  <a:gd name="connsiteY2" fmla="*/ 406401 h 406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0210" h="406401">
                    <a:moveTo>
                      <a:pt x="0" y="405131"/>
                    </a:moveTo>
                    <a:cubicBezTo>
                      <a:pt x="72813" y="210397"/>
                      <a:pt x="148802" y="-211"/>
                      <a:pt x="217170" y="1"/>
                    </a:cubicBezTo>
                    <a:cubicBezTo>
                      <a:pt x="285538" y="213"/>
                      <a:pt x="347556" y="204894"/>
                      <a:pt x="410210" y="406401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Figura a mano libera 53"/>
              <p:cNvSpPr/>
              <p:nvPr/>
            </p:nvSpPr>
            <p:spPr>
              <a:xfrm>
                <a:off x="7400438" y="953245"/>
                <a:ext cx="398780" cy="391163"/>
              </a:xfrm>
              <a:custGeom>
                <a:avLst/>
                <a:gdLst>
                  <a:gd name="connsiteX0" fmla="*/ 0 w 406400"/>
                  <a:gd name="connsiteY0" fmla="*/ 386123 h 406443"/>
                  <a:gd name="connsiteX1" fmla="*/ 213360 w 406400"/>
                  <a:gd name="connsiteY1" fmla="*/ 43 h 406443"/>
                  <a:gd name="connsiteX2" fmla="*/ 406400 w 406400"/>
                  <a:gd name="connsiteY2" fmla="*/ 406443 h 406443"/>
                  <a:gd name="connsiteX0" fmla="*/ 0 w 398780"/>
                  <a:gd name="connsiteY0" fmla="*/ 386083 h 391163"/>
                  <a:gd name="connsiteX1" fmla="*/ 213360 w 398780"/>
                  <a:gd name="connsiteY1" fmla="*/ 3 h 391163"/>
                  <a:gd name="connsiteX2" fmla="*/ 398780 w 398780"/>
                  <a:gd name="connsiteY2" fmla="*/ 391163 h 391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8780" h="391163">
                    <a:moveTo>
                      <a:pt x="0" y="386083"/>
                    </a:moveTo>
                    <a:cubicBezTo>
                      <a:pt x="72813" y="191349"/>
                      <a:pt x="146897" y="-844"/>
                      <a:pt x="213360" y="3"/>
                    </a:cubicBezTo>
                    <a:cubicBezTo>
                      <a:pt x="279823" y="850"/>
                      <a:pt x="336126" y="189656"/>
                      <a:pt x="398780" y="391163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Figura a mano libera 54"/>
              <p:cNvSpPr/>
              <p:nvPr/>
            </p:nvSpPr>
            <p:spPr>
              <a:xfrm rot="10800000">
                <a:off x="7799218" y="1334543"/>
                <a:ext cx="410210" cy="406401"/>
              </a:xfrm>
              <a:custGeom>
                <a:avLst/>
                <a:gdLst>
                  <a:gd name="connsiteX0" fmla="*/ 0 w 406400"/>
                  <a:gd name="connsiteY0" fmla="*/ 386123 h 406443"/>
                  <a:gd name="connsiteX1" fmla="*/ 213360 w 406400"/>
                  <a:gd name="connsiteY1" fmla="*/ 43 h 406443"/>
                  <a:gd name="connsiteX2" fmla="*/ 406400 w 406400"/>
                  <a:gd name="connsiteY2" fmla="*/ 406443 h 406443"/>
                  <a:gd name="connsiteX0" fmla="*/ 0 w 410210"/>
                  <a:gd name="connsiteY0" fmla="*/ 405131 h 406401"/>
                  <a:gd name="connsiteX1" fmla="*/ 217170 w 410210"/>
                  <a:gd name="connsiteY1" fmla="*/ 1 h 406401"/>
                  <a:gd name="connsiteX2" fmla="*/ 410210 w 410210"/>
                  <a:gd name="connsiteY2" fmla="*/ 406401 h 406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0210" h="406401">
                    <a:moveTo>
                      <a:pt x="0" y="405131"/>
                    </a:moveTo>
                    <a:cubicBezTo>
                      <a:pt x="72813" y="210397"/>
                      <a:pt x="148802" y="-211"/>
                      <a:pt x="217170" y="1"/>
                    </a:cubicBezTo>
                    <a:cubicBezTo>
                      <a:pt x="285538" y="213"/>
                      <a:pt x="347556" y="204894"/>
                      <a:pt x="410210" y="406401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Figura a mano libera 55"/>
              <p:cNvSpPr/>
              <p:nvPr/>
            </p:nvSpPr>
            <p:spPr>
              <a:xfrm>
                <a:off x="8209428" y="953245"/>
                <a:ext cx="406400" cy="406443"/>
              </a:xfrm>
              <a:custGeom>
                <a:avLst/>
                <a:gdLst>
                  <a:gd name="connsiteX0" fmla="*/ 0 w 406400"/>
                  <a:gd name="connsiteY0" fmla="*/ 386123 h 406443"/>
                  <a:gd name="connsiteX1" fmla="*/ 213360 w 406400"/>
                  <a:gd name="connsiteY1" fmla="*/ 43 h 406443"/>
                  <a:gd name="connsiteX2" fmla="*/ 406400 w 406400"/>
                  <a:gd name="connsiteY2" fmla="*/ 406443 h 40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406443">
                    <a:moveTo>
                      <a:pt x="0" y="386123"/>
                    </a:moveTo>
                    <a:cubicBezTo>
                      <a:pt x="72813" y="191389"/>
                      <a:pt x="145627" y="-3344"/>
                      <a:pt x="213360" y="43"/>
                    </a:cubicBezTo>
                    <a:cubicBezTo>
                      <a:pt x="281093" y="3430"/>
                      <a:pt x="343746" y="204936"/>
                      <a:pt x="406400" y="406443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7" name="Gruppo 56"/>
            <p:cNvGrpSpPr/>
            <p:nvPr/>
          </p:nvGrpSpPr>
          <p:grpSpPr>
            <a:xfrm rot="10800000">
              <a:off x="7926758" y="3101070"/>
              <a:ext cx="379958" cy="796107"/>
              <a:chOff x="6593840" y="944837"/>
              <a:chExt cx="2021988" cy="796107"/>
            </a:xfrm>
          </p:grpSpPr>
          <p:sp>
            <p:nvSpPr>
              <p:cNvPr id="58" name="Figura a mano libera 57"/>
              <p:cNvSpPr/>
              <p:nvPr/>
            </p:nvSpPr>
            <p:spPr>
              <a:xfrm>
                <a:off x="6593840" y="944837"/>
                <a:ext cx="406400" cy="406443"/>
              </a:xfrm>
              <a:custGeom>
                <a:avLst/>
                <a:gdLst>
                  <a:gd name="connsiteX0" fmla="*/ 0 w 406400"/>
                  <a:gd name="connsiteY0" fmla="*/ 386123 h 406443"/>
                  <a:gd name="connsiteX1" fmla="*/ 213360 w 406400"/>
                  <a:gd name="connsiteY1" fmla="*/ 43 h 406443"/>
                  <a:gd name="connsiteX2" fmla="*/ 406400 w 406400"/>
                  <a:gd name="connsiteY2" fmla="*/ 406443 h 40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406443">
                    <a:moveTo>
                      <a:pt x="0" y="386123"/>
                    </a:moveTo>
                    <a:cubicBezTo>
                      <a:pt x="72813" y="191389"/>
                      <a:pt x="145627" y="-3344"/>
                      <a:pt x="213360" y="43"/>
                    </a:cubicBezTo>
                    <a:cubicBezTo>
                      <a:pt x="281093" y="3430"/>
                      <a:pt x="343746" y="204936"/>
                      <a:pt x="406400" y="406443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Figura a mano libera 58"/>
              <p:cNvSpPr/>
              <p:nvPr/>
            </p:nvSpPr>
            <p:spPr>
              <a:xfrm rot="10800000">
                <a:off x="6990228" y="1334543"/>
                <a:ext cx="410210" cy="406401"/>
              </a:xfrm>
              <a:custGeom>
                <a:avLst/>
                <a:gdLst>
                  <a:gd name="connsiteX0" fmla="*/ 0 w 406400"/>
                  <a:gd name="connsiteY0" fmla="*/ 386123 h 406443"/>
                  <a:gd name="connsiteX1" fmla="*/ 213360 w 406400"/>
                  <a:gd name="connsiteY1" fmla="*/ 43 h 406443"/>
                  <a:gd name="connsiteX2" fmla="*/ 406400 w 406400"/>
                  <a:gd name="connsiteY2" fmla="*/ 406443 h 406443"/>
                  <a:gd name="connsiteX0" fmla="*/ 0 w 410210"/>
                  <a:gd name="connsiteY0" fmla="*/ 405131 h 406401"/>
                  <a:gd name="connsiteX1" fmla="*/ 217170 w 410210"/>
                  <a:gd name="connsiteY1" fmla="*/ 1 h 406401"/>
                  <a:gd name="connsiteX2" fmla="*/ 410210 w 410210"/>
                  <a:gd name="connsiteY2" fmla="*/ 406401 h 406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0210" h="406401">
                    <a:moveTo>
                      <a:pt x="0" y="405131"/>
                    </a:moveTo>
                    <a:cubicBezTo>
                      <a:pt x="72813" y="210397"/>
                      <a:pt x="148802" y="-211"/>
                      <a:pt x="217170" y="1"/>
                    </a:cubicBezTo>
                    <a:cubicBezTo>
                      <a:pt x="285538" y="213"/>
                      <a:pt x="347556" y="204894"/>
                      <a:pt x="410210" y="406401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Figura a mano libera 59"/>
              <p:cNvSpPr/>
              <p:nvPr/>
            </p:nvSpPr>
            <p:spPr>
              <a:xfrm>
                <a:off x="7400438" y="953245"/>
                <a:ext cx="398780" cy="391163"/>
              </a:xfrm>
              <a:custGeom>
                <a:avLst/>
                <a:gdLst>
                  <a:gd name="connsiteX0" fmla="*/ 0 w 406400"/>
                  <a:gd name="connsiteY0" fmla="*/ 386123 h 406443"/>
                  <a:gd name="connsiteX1" fmla="*/ 213360 w 406400"/>
                  <a:gd name="connsiteY1" fmla="*/ 43 h 406443"/>
                  <a:gd name="connsiteX2" fmla="*/ 406400 w 406400"/>
                  <a:gd name="connsiteY2" fmla="*/ 406443 h 406443"/>
                  <a:gd name="connsiteX0" fmla="*/ 0 w 398780"/>
                  <a:gd name="connsiteY0" fmla="*/ 386083 h 391163"/>
                  <a:gd name="connsiteX1" fmla="*/ 213360 w 398780"/>
                  <a:gd name="connsiteY1" fmla="*/ 3 h 391163"/>
                  <a:gd name="connsiteX2" fmla="*/ 398780 w 398780"/>
                  <a:gd name="connsiteY2" fmla="*/ 391163 h 391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8780" h="391163">
                    <a:moveTo>
                      <a:pt x="0" y="386083"/>
                    </a:moveTo>
                    <a:cubicBezTo>
                      <a:pt x="72813" y="191349"/>
                      <a:pt x="146897" y="-844"/>
                      <a:pt x="213360" y="3"/>
                    </a:cubicBezTo>
                    <a:cubicBezTo>
                      <a:pt x="279823" y="850"/>
                      <a:pt x="336126" y="189656"/>
                      <a:pt x="398780" y="391163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Figura a mano libera 60"/>
              <p:cNvSpPr/>
              <p:nvPr/>
            </p:nvSpPr>
            <p:spPr>
              <a:xfrm rot="10800000">
                <a:off x="7799218" y="1334543"/>
                <a:ext cx="410210" cy="406401"/>
              </a:xfrm>
              <a:custGeom>
                <a:avLst/>
                <a:gdLst>
                  <a:gd name="connsiteX0" fmla="*/ 0 w 406400"/>
                  <a:gd name="connsiteY0" fmla="*/ 386123 h 406443"/>
                  <a:gd name="connsiteX1" fmla="*/ 213360 w 406400"/>
                  <a:gd name="connsiteY1" fmla="*/ 43 h 406443"/>
                  <a:gd name="connsiteX2" fmla="*/ 406400 w 406400"/>
                  <a:gd name="connsiteY2" fmla="*/ 406443 h 406443"/>
                  <a:gd name="connsiteX0" fmla="*/ 0 w 410210"/>
                  <a:gd name="connsiteY0" fmla="*/ 405131 h 406401"/>
                  <a:gd name="connsiteX1" fmla="*/ 217170 w 410210"/>
                  <a:gd name="connsiteY1" fmla="*/ 1 h 406401"/>
                  <a:gd name="connsiteX2" fmla="*/ 410210 w 410210"/>
                  <a:gd name="connsiteY2" fmla="*/ 406401 h 406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0210" h="406401">
                    <a:moveTo>
                      <a:pt x="0" y="405131"/>
                    </a:moveTo>
                    <a:cubicBezTo>
                      <a:pt x="72813" y="210397"/>
                      <a:pt x="148802" y="-211"/>
                      <a:pt x="217170" y="1"/>
                    </a:cubicBezTo>
                    <a:cubicBezTo>
                      <a:pt x="285538" y="213"/>
                      <a:pt x="347556" y="204894"/>
                      <a:pt x="410210" y="406401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Figura a mano libera 61"/>
              <p:cNvSpPr/>
              <p:nvPr/>
            </p:nvSpPr>
            <p:spPr>
              <a:xfrm>
                <a:off x="8209428" y="953245"/>
                <a:ext cx="406400" cy="406443"/>
              </a:xfrm>
              <a:custGeom>
                <a:avLst/>
                <a:gdLst>
                  <a:gd name="connsiteX0" fmla="*/ 0 w 406400"/>
                  <a:gd name="connsiteY0" fmla="*/ 386123 h 406443"/>
                  <a:gd name="connsiteX1" fmla="*/ 213360 w 406400"/>
                  <a:gd name="connsiteY1" fmla="*/ 43 h 406443"/>
                  <a:gd name="connsiteX2" fmla="*/ 406400 w 406400"/>
                  <a:gd name="connsiteY2" fmla="*/ 406443 h 40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406443">
                    <a:moveTo>
                      <a:pt x="0" y="386123"/>
                    </a:moveTo>
                    <a:cubicBezTo>
                      <a:pt x="72813" y="191389"/>
                      <a:pt x="145627" y="-3344"/>
                      <a:pt x="213360" y="43"/>
                    </a:cubicBezTo>
                    <a:cubicBezTo>
                      <a:pt x="281093" y="3430"/>
                      <a:pt x="343746" y="204936"/>
                      <a:pt x="406400" y="406443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9" name="Gruppo 68"/>
            <p:cNvGrpSpPr/>
            <p:nvPr/>
          </p:nvGrpSpPr>
          <p:grpSpPr>
            <a:xfrm>
              <a:off x="8306716" y="3101070"/>
              <a:ext cx="379958" cy="796107"/>
              <a:chOff x="6593840" y="944837"/>
              <a:chExt cx="2021988" cy="796107"/>
            </a:xfrm>
          </p:grpSpPr>
          <p:sp>
            <p:nvSpPr>
              <p:cNvPr id="70" name="Figura a mano libera 69"/>
              <p:cNvSpPr/>
              <p:nvPr/>
            </p:nvSpPr>
            <p:spPr>
              <a:xfrm>
                <a:off x="6593840" y="944837"/>
                <a:ext cx="406400" cy="406443"/>
              </a:xfrm>
              <a:custGeom>
                <a:avLst/>
                <a:gdLst>
                  <a:gd name="connsiteX0" fmla="*/ 0 w 406400"/>
                  <a:gd name="connsiteY0" fmla="*/ 386123 h 406443"/>
                  <a:gd name="connsiteX1" fmla="*/ 213360 w 406400"/>
                  <a:gd name="connsiteY1" fmla="*/ 43 h 406443"/>
                  <a:gd name="connsiteX2" fmla="*/ 406400 w 406400"/>
                  <a:gd name="connsiteY2" fmla="*/ 406443 h 40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406443">
                    <a:moveTo>
                      <a:pt x="0" y="386123"/>
                    </a:moveTo>
                    <a:cubicBezTo>
                      <a:pt x="72813" y="191389"/>
                      <a:pt x="145627" y="-3344"/>
                      <a:pt x="213360" y="43"/>
                    </a:cubicBezTo>
                    <a:cubicBezTo>
                      <a:pt x="281093" y="3430"/>
                      <a:pt x="343746" y="204936"/>
                      <a:pt x="406400" y="406443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Figura a mano libera 70"/>
              <p:cNvSpPr/>
              <p:nvPr/>
            </p:nvSpPr>
            <p:spPr>
              <a:xfrm rot="10800000">
                <a:off x="6990228" y="1334543"/>
                <a:ext cx="410210" cy="406401"/>
              </a:xfrm>
              <a:custGeom>
                <a:avLst/>
                <a:gdLst>
                  <a:gd name="connsiteX0" fmla="*/ 0 w 406400"/>
                  <a:gd name="connsiteY0" fmla="*/ 386123 h 406443"/>
                  <a:gd name="connsiteX1" fmla="*/ 213360 w 406400"/>
                  <a:gd name="connsiteY1" fmla="*/ 43 h 406443"/>
                  <a:gd name="connsiteX2" fmla="*/ 406400 w 406400"/>
                  <a:gd name="connsiteY2" fmla="*/ 406443 h 406443"/>
                  <a:gd name="connsiteX0" fmla="*/ 0 w 410210"/>
                  <a:gd name="connsiteY0" fmla="*/ 405131 h 406401"/>
                  <a:gd name="connsiteX1" fmla="*/ 217170 w 410210"/>
                  <a:gd name="connsiteY1" fmla="*/ 1 h 406401"/>
                  <a:gd name="connsiteX2" fmla="*/ 410210 w 410210"/>
                  <a:gd name="connsiteY2" fmla="*/ 406401 h 406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0210" h="406401">
                    <a:moveTo>
                      <a:pt x="0" y="405131"/>
                    </a:moveTo>
                    <a:cubicBezTo>
                      <a:pt x="72813" y="210397"/>
                      <a:pt x="148802" y="-211"/>
                      <a:pt x="217170" y="1"/>
                    </a:cubicBezTo>
                    <a:cubicBezTo>
                      <a:pt x="285538" y="213"/>
                      <a:pt x="347556" y="204894"/>
                      <a:pt x="410210" y="406401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Figura a mano libera 71"/>
              <p:cNvSpPr/>
              <p:nvPr/>
            </p:nvSpPr>
            <p:spPr>
              <a:xfrm>
                <a:off x="7400438" y="953245"/>
                <a:ext cx="398780" cy="391163"/>
              </a:xfrm>
              <a:custGeom>
                <a:avLst/>
                <a:gdLst>
                  <a:gd name="connsiteX0" fmla="*/ 0 w 406400"/>
                  <a:gd name="connsiteY0" fmla="*/ 386123 h 406443"/>
                  <a:gd name="connsiteX1" fmla="*/ 213360 w 406400"/>
                  <a:gd name="connsiteY1" fmla="*/ 43 h 406443"/>
                  <a:gd name="connsiteX2" fmla="*/ 406400 w 406400"/>
                  <a:gd name="connsiteY2" fmla="*/ 406443 h 406443"/>
                  <a:gd name="connsiteX0" fmla="*/ 0 w 398780"/>
                  <a:gd name="connsiteY0" fmla="*/ 386083 h 391163"/>
                  <a:gd name="connsiteX1" fmla="*/ 213360 w 398780"/>
                  <a:gd name="connsiteY1" fmla="*/ 3 h 391163"/>
                  <a:gd name="connsiteX2" fmla="*/ 398780 w 398780"/>
                  <a:gd name="connsiteY2" fmla="*/ 391163 h 391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8780" h="391163">
                    <a:moveTo>
                      <a:pt x="0" y="386083"/>
                    </a:moveTo>
                    <a:cubicBezTo>
                      <a:pt x="72813" y="191349"/>
                      <a:pt x="146897" y="-844"/>
                      <a:pt x="213360" y="3"/>
                    </a:cubicBezTo>
                    <a:cubicBezTo>
                      <a:pt x="279823" y="850"/>
                      <a:pt x="336126" y="189656"/>
                      <a:pt x="398780" y="391163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Figura a mano libera 72"/>
              <p:cNvSpPr/>
              <p:nvPr/>
            </p:nvSpPr>
            <p:spPr>
              <a:xfrm rot="10800000">
                <a:off x="7799218" y="1334543"/>
                <a:ext cx="410210" cy="406401"/>
              </a:xfrm>
              <a:custGeom>
                <a:avLst/>
                <a:gdLst>
                  <a:gd name="connsiteX0" fmla="*/ 0 w 406400"/>
                  <a:gd name="connsiteY0" fmla="*/ 386123 h 406443"/>
                  <a:gd name="connsiteX1" fmla="*/ 213360 w 406400"/>
                  <a:gd name="connsiteY1" fmla="*/ 43 h 406443"/>
                  <a:gd name="connsiteX2" fmla="*/ 406400 w 406400"/>
                  <a:gd name="connsiteY2" fmla="*/ 406443 h 406443"/>
                  <a:gd name="connsiteX0" fmla="*/ 0 w 410210"/>
                  <a:gd name="connsiteY0" fmla="*/ 405131 h 406401"/>
                  <a:gd name="connsiteX1" fmla="*/ 217170 w 410210"/>
                  <a:gd name="connsiteY1" fmla="*/ 1 h 406401"/>
                  <a:gd name="connsiteX2" fmla="*/ 410210 w 410210"/>
                  <a:gd name="connsiteY2" fmla="*/ 406401 h 406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0210" h="406401">
                    <a:moveTo>
                      <a:pt x="0" y="405131"/>
                    </a:moveTo>
                    <a:cubicBezTo>
                      <a:pt x="72813" y="210397"/>
                      <a:pt x="148802" y="-211"/>
                      <a:pt x="217170" y="1"/>
                    </a:cubicBezTo>
                    <a:cubicBezTo>
                      <a:pt x="285538" y="213"/>
                      <a:pt x="347556" y="204894"/>
                      <a:pt x="410210" y="406401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Figura a mano libera 73"/>
              <p:cNvSpPr/>
              <p:nvPr/>
            </p:nvSpPr>
            <p:spPr>
              <a:xfrm>
                <a:off x="8209428" y="953245"/>
                <a:ext cx="406400" cy="406443"/>
              </a:xfrm>
              <a:custGeom>
                <a:avLst/>
                <a:gdLst>
                  <a:gd name="connsiteX0" fmla="*/ 0 w 406400"/>
                  <a:gd name="connsiteY0" fmla="*/ 386123 h 406443"/>
                  <a:gd name="connsiteX1" fmla="*/ 213360 w 406400"/>
                  <a:gd name="connsiteY1" fmla="*/ 43 h 406443"/>
                  <a:gd name="connsiteX2" fmla="*/ 406400 w 406400"/>
                  <a:gd name="connsiteY2" fmla="*/ 406443 h 40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406443">
                    <a:moveTo>
                      <a:pt x="0" y="386123"/>
                    </a:moveTo>
                    <a:cubicBezTo>
                      <a:pt x="72813" y="191389"/>
                      <a:pt x="145627" y="-3344"/>
                      <a:pt x="213360" y="43"/>
                    </a:cubicBezTo>
                    <a:cubicBezTo>
                      <a:pt x="281093" y="3430"/>
                      <a:pt x="343746" y="204936"/>
                      <a:pt x="406400" y="406443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76" name="Connettore 2 75"/>
          <p:cNvCxnSpPr>
            <a:stCxn id="44" idx="1"/>
          </p:cNvCxnSpPr>
          <p:nvPr/>
        </p:nvCxnSpPr>
        <p:spPr>
          <a:xfrm flipH="1" flipV="1">
            <a:off x="1998012" y="4854126"/>
            <a:ext cx="357313" cy="34839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8" descr="C:\Users\David\Desktop\MASTER LEZIONI\CAS_2016\2016(Feb)1-4-6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4" r="46733"/>
          <a:stretch/>
        </p:blipFill>
        <p:spPr bwMode="auto">
          <a:xfrm>
            <a:off x="4372102" y="4909046"/>
            <a:ext cx="2336196" cy="172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C:\Users\David\Desktop\SPARC\SPARC_OLD_PC\banda_C\articolo\figure\fig18bis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6" r="14587" b="35823"/>
          <a:stretch/>
        </p:blipFill>
        <p:spPr bwMode="auto">
          <a:xfrm>
            <a:off x="6784633" y="4536295"/>
            <a:ext cx="2338021" cy="151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Rettangolo 86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cap="all" dirty="0" smtClean="0"/>
              <a:t>ACTIVE CAVITIES WORKING ON TM MODES…FROM PARTICLE ACCELERATOR WORLD (TW CASE)</a:t>
            </a:r>
          </a:p>
        </p:txBody>
      </p:sp>
    </p:spTree>
    <p:extLst>
      <p:ext uri="{BB962C8B-B14F-4D97-AF65-F5344CB8AC3E}">
        <p14:creationId xmlns:p14="http://schemas.microsoft.com/office/powerpoint/2010/main" val="170236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268736" y="2385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1" cap="all" dirty="0" smtClean="0"/>
              <a:t>CONCLUSIONS</a:t>
            </a:r>
            <a:endParaRPr lang="en-US" sz="4000" b="1" cap="all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07504" y="908720"/>
            <a:ext cx="892899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arenR"/>
            </a:pPr>
            <a:r>
              <a:rPr lang="en-US" b="1" dirty="0" smtClean="0"/>
              <a:t>Main guidelines </a:t>
            </a:r>
            <a:r>
              <a:rPr lang="en-US" dirty="0" smtClean="0"/>
              <a:t>for design of high frequency cavities, working on magnetic field have been investigated: modes, frequency and coupling tuning, mode degeneration removal, dissipation,… problems and possible solutions in using SC cavities have been also addressed</a:t>
            </a:r>
          </a:p>
          <a:p>
            <a:pPr marL="342900" indent="-342900" algn="just">
              <a:buAutoNum type="arabicParenR"/>
            </a:pPr>
            <a:endParaRPr lang="en-US" b="1" dirty="0"/>
          </a:p>
          <a:p>
            <a:pPr marL="342900" indent="-342900" algn="just">
              <a:buAutoNum type="arabicParenR"/>
            </a:pPr>
            <a:r>
              <a:rPr lang="en-US" b="1" dirty="0" smtClean="0"/>
              <a:t>Measurements of Q </a:t>
            </a:r>
            <a:r>
              <a:rPr lang="en-US" dirty="0" smtClean="0"/>
              <a:t>factors of SC cavities in high magnetic field (</a:t>
            </a:r>
            <a:r>
              <a:rPr lang="en-US" dirty="0" err="1" smtClean="0"/>
              <a:t>Nb</a:t>
            </a:r>
            <a:r>
              <a:rPr lang="en-US" dirty="0" smtClean="0"/>
              <a:t>, </a:t>
            </a:r>
            <a:r>
              <a:rPr lang="en-US" dirty="0" err="1" smtClean="0"/>
              <a:t>NbTi</a:t>
            </a:r>
            <a:r>
              <a:rPr lang="en-US" dirty="0" smtClean="0"/>
              <a:t>, cut on surface, Cu cups,…) started and are still in progress</a:t>
            </a:r>
          </a:p>
          <a:p>
            <a:pPr marL="342900" indent="-342900" algn="just">
              <a:buAutoNum type="arabicParenR"/>
            </a:pPr>
            <a:endParaRPr lang="en-US" dirty="0" smtClean="0"/>
          </a:p>
          <a:p>
            <a:pPr marL="342900" indent="-342900" algn="just">
              <a:buAutoNum type="arabicParenR"/>
            </a:pPr>
            <a:endParaRPr lang="en-US" dirty="0"/>
          </a:p>
          <a:p>
            <a:pPr marL="342900" indent="-342900" algn="just">
              <a:buAutoNum type="arabicParenR"/>
            </a:pPr>
            <a:r>
              <a:rPr lang="en-US" b="1" dirty="0" smtClean="0"/>
              <a:t>Measurements of penetration of H field </a:t>
            </a:r>
            <a:r>
              <a:rPr lang="en-US" dirty="0" smtClean="0"/>
              <a:t>inside the material have to be done to guide the final electromagnetic design of the cavity</a:t>
            </a:r>
          </a:p>
          <a:p>
            <a:pPr marL="342900" indent="-342900" algn="just">
              <a:buAutoNum type="arabicParenR"/>
            </a:pPr>
            <a:endParaRPr lang="en-US" dirty="0" smtClean="0"/>
          </a:p>
          <a:p>
            <a:pPr marL="342900" indent="-342900" algn="just">
              <a:buAutoNum type="arabicParenR"/>
            </a:pPr>
            <a:endParaRPr lang="en-US" dirty="0"/>
          </a:p>
          <a:p>
            <a:pPr marL="342900" indent="-342900" algn="just">
              <a:buAutoNum type="arabicParenR"/>
            </a:pPr>
            <a:r>
              <a:rPr lang="en-US" b="1" dirty="0" smtClean="0"/>
              <a:t>Dielectrics can be used</a:t>
            </a:r>
            <a:r>
              <a:rPr lang="en-US" dirty="0" smtClean="0"/>
              <a:t> for ADMX-like experiment but not for experiments that require field uniformity and space for insertion of magnetic material (like QUAX) </a:t>
            </a:r>
          </a:p>
          <a:p>
            <a:pPr marL="342900" indent="-342900" algn="just">
              <a:buAutoNum type="arabicParenR"/>
            </a:pPr>
            <a:endParaRPr lang="en-US" dirty="0"/>
          </a:p>
          <a:p>
            <a:pPr marL="342900" indent="-342900" algn="just">
              <a:buAutoNum type="arabicParenR"/>
            </a:pPr>
            <a:r>
              <a:rPr lang="en-US" b="1" dirty="0" smtClean="0"/>
              <a:t>Main features of cavities from accelerator world </a:t>
            </a:r>
            <a:r>
              <a:rPr lang="en-US" dirty="0" smtClean="0"/>
              <a:t>for powered cavities have been illustrated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43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688352" y="35540"/>
            <a:ext cx="3779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ACKNOWLEDGEMENTS  </a:t>
            </a:r>
            <a:endParaRPr lang="en-US" sz="2800" b="1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07504" y="692696"/>
            <a:ext cx="4904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All QUAX colleagues and in particular:</a:t>
            </a:r>
            <a:endParaRPr lang="en-US" sz="2400" i="1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09672" y="1484784"/>
            <a:ext cx="6981432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C.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Gatti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, D. Di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Gioacchino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, C.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Ligi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, M.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Iannarelli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, G.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Lamanna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 (LNF)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Arial Unicode MS" pitchFamily="34" charset="-128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G.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Carugno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, C.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Braggio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, C. S. Gallo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 (</a:t>
            </a:r>
            <a:r>
              <a:rPr kumimoji="0" lang="en-US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Padova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)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A.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Ortolan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, N.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Crescini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, G.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Ruoso</a:t>
            </a:r>
            <a:r>
              <a:rPr lang="en-US" dirty="0"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(</a:t>
            </a:r>
            <a:r>
              <a:rPr lang="en-US" dirty="0" smtClean="0">
                <a:latin typeface="Arial Unicode MS" pitchFamily="34" charset="-128"/>
                <a:cs typeface="Arial" pitchFamily="34" charset="0"/>
              </a:rPr>
              <a:t>LNL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)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</a:pPr>
            <a:endParaRPr lang="en-US" dirty="0">
              <a:latin typeface="Arial Unicode MS" pitchFamily="34" charset="-128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U. Gambardella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(</a:t>
            </a:r>
            <a:r>
              <a:rPr lang="en-US" dirty="0" smtClean="0">
                <a:latin typeface="Arial Unicode MS" pitchFamily="34" charset="-128"/>
                <a:cs typeface="Arial" pitchFamily="34" charset="0"/>
              </a:rPr>
              <a:t>Napoli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)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233723" y="4492791"/>
            <a:ext cx="683462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smtClean="0"/>
              <a:t>THANK YOU FOR YOUR ATTENTION!</a:t>
            </a:r>
            <a:endParaRPr lang="en-US" sz="3500" b="1" dirty="0"/>
          </a:p>
        </p:txBody>
      </p:sp>
    </p:spTree>
    <p:extLst>
      <p:ext uri="{BB962C8B-B14F-4D97-AF65-F5344CB8AC3E}">
        <p14:creationId xmlns:p14="http://schemas.microsoft.com/office/powerpoint/2010/main" val="46537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sellaDiTesto 19"/>
          <p:cNvSpPr txBox="1"/>
          <p:nvPr/>
        </p:nvSpPr>
        <p:spPr>
          <a:xfrm>
            <a:off x="22143" y="1340768"/>
            <a:ext cx="606202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a) Resonant cavities in the range </a:t>
            </a:r>
            <a:r>
              <a:rPr lang="en-US" b="1" dirty="0" smtClean="0"/>
              <a:t>10-30 GHz</a:t>
            </a:r>
          </a:p>
          <a:p>
            <a:endParaRPr lang="en-US" dirty="0"/>
          </a:p>
          <a:p>
            <a:r>
              <a:rPr lang="en-US" dirty="0" smtClean="0"/>
              <a:t>b) Quality factor of the order of </a:t>
            </a:r>
            <a:r>
              <a:rPr lang="en-US" b="1" dirty="0" smtClean="0"/>
              <a:t>10</a:t>
            </a:r>
            <a:r>
              <a:rPr lang="en-US" b="1" baseline="30000" dirty="0" smtClean="0"/>
              <a:t>6</a:t>
            </a:r>
          </a:p>
          <a:p>
            <a:endParaRPr lang="en-US" dirty="0"/>
          </a:p>
          <a:p>
            <a:r>
              <a:rPr lang="en-US" dirty="0" smtClean="0"/>
              <a:t>c) </a:t>
            </a:r>
            <a:r>
              <a:rPr lang="en-US" b="1" dirty="0" smtClean="0"/>
              <a:t>Wide </a:t>
            </a:r>
            <a:r>
              <a:rPr lang="en-US" b="1" dirty="0" err="1" smtClean="0"/>
              <a:t>tunability</a:t>
            </a:r>
            <a:r>
              <a:rPr lang="en-US" b="1" dirty="0" smtClean="0"/>
              <a:t> range of the order of 1 GHz </a:t>
            </a:r>
            <a:r>
              <a:rPr lang="en-US" dirty="0" smtClean="0"/>
              <a:t>(to explore different </a:t>
            </a:r>
            <a:r>
              <a:rPr lang="en-US" dirty="0" err="1" smtClean="0"/>
              <a:t>axion</a:t>
            </a:r>
            <a:r>
              <a:rPr lang="en-US" dirty="0" smtClean="0"/>
              <a:t> masses)</a:t>
            </a:r>
          </a:p>
          <a:p>
            <a:endParaRPr lang="en-US" dirty="0"/>
          </a:p>
          <a:p>
            <a:r>
              <a:rPr lang="en-US" dirty="0" smtClean="0"/>
              <a:t>d) Working in </a:t>
            </a:r>
            <a:r>
              <a:rPr lang="en-US" b="1" dirty="0" smtClean="0"/>
              <a:t>high magnetic field </a:t>
            </a:r>
            <a:r>
              <a:rPr lang="en-US" dirty="0" smtClean="0"/>
              <a:t>(5-10 T)</a:t>
            </a:r>
          </a:p>
          <a:p>
            <a:endParaRPr lang="en-US" dirty="0"/>
          </a:p>
          <a:p>
            <a:r>
              <a:rPr lang="en-US" dirty="0" smtClean="0"/>
              <a:t>e) The </a:t>
            </a:r>
            <a:r>
              <a:rPr lang="en-US" b="1" dirty="0" smtClean="0"/>
              <a:t>magnetic field has to penetrate </a:t>
            </a:r>
            <a:r>
              <a:rPr lang="en-US" dirty="0" smtClean="0"/>
              <a:t>inside the volume of the cavity</a:t>
            </a:r>
          </a:p>
          <a:p>
            <a:endParaRPr lang="en-US" dirty="0"/>
          </a:p>
          <a:p>
            <a:r>
              <a:rPr lang="en-US" dirty="0" smtClean="0"/>
              <a:t>f) With </a:t>
            </a:r>
            <a:r>
              <a:rPr lang="en-US" b="1" dirty="0" smtClean="0"/>
              <a:t>critical coupling</a:t>
            </a:r>
          </a:p>
          <a:p>
            <a:endParaRPr lang="en-US" dirty="0"/>
          </a:p>
          <a:p>
            <a:r>
              <a:rPr lang="en-US" dirty="0" smtClean="0"/>
              <a:t>g) </a:t>
            </a:r>
            <a:r>
              <a:rPr lang="en-US" b="1" dirty="0" smtClean="0"/>
              <a:t>Uniformity</a:t>
            </a:r>
            <a:r>
              <a:rPr lang="en-US" dirty="0" smtClean="0"/>
              <a:t> of the magnetic field along the axis (QUAX)</a:t>
            </a:r>
          </a:p>
          <a:p>
            <a:endParaRPr lang="en-US" dirty="0"/>
          </a:p>
          <a:p>
            <a:r>
              <a:rPr lang="en-US" dirty="0" smtClean="0"/>
              <a:t>h) </a:t>
            </a:r>
            <a:r>
              <a:rPr lang="en-US" b="1" dirty="0" smtClean="0"/>
              <a:t>Single mode cavity</a:t>
            </a:r>
          </a:p>
          <a:p>
            <a:endParaRPr lang="en-US" dirty="0"/>
          </a:p>
          <a:p>
            <a:r>
              <a:rPr lang="en-US" dirty="0" smtClean="0"/>
              <a:t>i) </a:t>
            </a:r>
            <a:r>
              <a:rPr lang="en-US" b="1" dirty="0" smtClean="0"/>
              <a:t>Large resonating volumes (up to a 1 dm</a:t>
            </a:r>
            <a:r>
              <a:rPr lang="en-US" b="1" baseline="30000" dirty="0" smtClean="0"/>
              <a:t>3</a:t>
            </a:r>
            <a:r>
              <a:rPr lang="en-US" b="1" dirty="0" smtClean="0"/>
              <a:t>) </a:t>
            </a:r>
            <a:endParaRPr lang="en-US" b="1" dirty="0"/>
          </a:p>
        </p:txBody>
      </p:sp>
      <p:sp>
        <p:nvSpPr>
          <p:cNvPr id="2" name="Rettangolo 1"/>
          <p:cNvSpPr/>
          <p:nvPr/>
        </p:nvSpPr>
        <p:spPr>
          <a:xfrm>
            <a:off x="-7759" y="0"/>
            <a:ext cx="914451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cap="all" dirty="0" smtClean="0"/>
              <a:t>Design requirements for passive cavities in high magnetic fields: the dream cavity</a:t>
            </a:r>
          </a:p>
        </p:txBody>
      </p:sp>
      <p:sp>
        <p:nvSpPr>
          <p:cNvPr id="4" name="Rettangolo 3"/>
          <p:cNvSpPr/>
          <p:nvPr/>
        </p:nvSpPr>
        <p:spPr>
          <a:xfrm>
            <a:off x="22143" y="1340768"/>
            <a:ext cx="4189817" cy="360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ttangolo 4"/>
          <p:cNvSpPr/>
          <p:nvPr/>
        </p:nvSpPr>
        <p:spPr>
          <a:xfrm>
            <a:off x="22143" y="5771786"/>
            <a:ext cx="2117564" cy="360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tangolo 5"/>
          <p:cNvSpPr/>
          <p:nvPr/>
        </p:nvSpPr>
        <p:spPr>
          <a:xfrm>
            <a:off x="0" y="6336040"/>
            <a:ext cx="4211960" cy="360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Connettore 1 7"/>
          <p:cNvCxnSpPr>
            <a:stCxn id="4" idx="3"/>
            <a:endCxn id="15" idx="1"/>
          </p:cNvCxnSpPr>
          <p:nvPr/>
        </p:nvCxnSpPr>
        <p:spPr>
          <a:xfrm>
            <a:off x="4211960" y="1520788"/>
            <a:ext cx="2411761" cy="27970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>
            <a:stCxn id="5" idx="3"/>
            <a:endCxn id="15" idx="1"/>
          </p:cNvCxnSpPr>
          <p:nvPr/>
        </p:nvCxnSpPr>
        <p:spPr>
          <a:xfrm flipV="1">
            <a:off x="2139707" y="1800493"/>
            <a:ext cx="4484014" cy="41513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>
            <a:stCxn id="6" idx="3"/>
            <a:endCxn id="15" idx="1"/>
          </p:cNvCxnSpPr>
          <p:nvPr/>
        </p:nvCxnSpPr>
        <p:spPr>
          <a:xfrm flipV="1">
            <a:off x="4211960" y="1800493"/>
            <a:ext cx="2411761" cy="47155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6623721" y="892552"/>
            <a:ext cx="25202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i="1" dirty="0" smtClean="0"/>
              <a:t>High frequency means </a:t>
            </a:r>
            <a:r>
              <a:rPr lang="en-US" sz="1600" b="1" i="1" dirty="0" smtClean="0"/>
              <a:t>small volumes</a:t>
            </a:r>
            <a:r>
              <a:rPr lang="en-US" sz="1600" i="1" dirty="0" smtClean="0"/>
              <a:t>, if we increase the volume of the cavity we have to work with </a:t>
            </a:r>
            <a:r>
              <a:rPr lang="en-US" sz="1600" b="1" i="1" dirty="0" smtClean="0"/>
              <a:t>higher order modes and the comb of resonant modes became very dense</a:t>
            </a:r>
            <a:endParaRPr lang="en-US" sz="1600" b="1" i="1" dirty="0"/>
          </a:p>
        </p:txBody>
      </p:sp>
      <p:sp>
        <p:nvSpPr>
          <p:cNvPr id="28" name="Rettangolo 27"/>
          <p:cNvSpPr/>
          <p:nvPr/>
        </p:nvSpPr>
        <p:spPr>
          <a:xfrm>
            <a:off x="7534249" y="6584008"/>
            <a:ext cx="14877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ko-KR" sz="1200" dirty="0" smtClean="0"/>
              <a:t>Image: </a:t>
            </a:r>
            <a:r>
              <a:rPr kumimoji="1" lang="en-US" altLang="ko-KR" sz="1200" dirty="0" err="1" smtClean="0"/>
              <a:t>Ohjoon</a:t>
            </a:r>
            <a:r>
              <a:rPr kumimoji="1" lang="en-US" altLang="ko-KR" sz="1200" dirty="0" smtClean="0"/>
              <a:t> </a:t>
            </a:r>
            <a:r>
              <a:rPr kumimoji="1" lang="en-US" altLang="ko-KR" sz="1200" dirty="0"/>
              <a:t>Kwon</a:t>
            </a:r>
            <a:endParaRPr lang="en-US" sz="1200" dirty="0"/>
          </a:p>
        </p:txBody>
      </p:sp>
      <p:grpSp>
        <p:nvGrpSpPr>
          <p:cNvPr id="38" name="그룹 4"/>
          <p:cNvGrpSpPr/>
          <p:nvPr/>
        </p:nvGrpSpPr>
        <p:grpSpPr>
          <a:xfrm>
            <a:off x="6084168" y="4020320"/>
            <a:ext cx="2981763" cy="2524065"/>
            <a:chOff x="4428480" y="5245472"/>
            <a:chExt cx="3797300" cy="3492500"/>
          </a:xfrm>
        </p:grpSpPr>
        <p:sp>
          <p:nvSpPr>
            <p:cNvPr id="39" name="Oval 1"/>
            <p:cNvSpPr>
              <a:spLocks/>
            </p:cNvSpPr>
            <p:nvPr/>
          </p:nvSpPr>
          <p:spPr bwMode="auto">
            <a:xfrm>
              <a:off x="4587230" y="5245472"/>
              <a:ext cx="3492500" cy="3492500"/>
            </a:xfrm>
            <a:prstGeom prst="ellipse">
              <a:avLst/>
            </a:prstGeom>
            <a:noFill/>
            <a:ln w="50800" cap="flat">
              <a:solidFill>
                <a:schemeClr val="bg1">
                  <a:lumMod val="50000"/>
                </a:schemeClr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600"/>
            </a:p>
          </p:txBody>
        </p:sp>
        <p:sp>
          <p:nvSpPr>
            <p:cNvPr id="40" name="Oval 4"/>
            <p:cNvSpPr>
              <a:spLocks/>
            </p:cNvSpPr>
            <p:nvPr/>
          </p:nvSpPr>
          <p:spPr bwMode="auto">
            <a:xfrm>
              <a:off x="5673080" y="6337672"/>
              <a:ext cx="1320800" cy="1320800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9161">
                  <a:srgbClr val="FFDFDF"/>
                </a:gs>
                <a:gs pos="23358">
                  <a:srgbClr val="FFBFBF"/>
                </a:gs>
                <a:gs pos="61182">
                  <a:srgbClr val="FF7F7F"/>
                </a:gs>
                <a:gs pos="87486">
                  <a:srgbClr val="FF3F3F"/>
                </a:gs>
                <a:gs pos="100000">
                  <a:srgbClr val="FF0000"/>
                </a:gs>
              </a:gsLst>
              <a:lin ang="0" scaled="1"/>
              <a:tileRect/>
            </a:gradFill>
            <a:ln w="25400" cap="flat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25400" tIns="25400" rIns="25400" bIns="25400" anchor="ctr"/>
            <a:lstStyle/>
            <a:p>
              <a:pPr algn="ctr"/>
              <a:r>
                <a:rPr lang="en-US" sz="16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Bernard MT Condensed" charset="0"/>
                  <a:ea typeface="ＭＳ Ｐゴシック" charset="0"/>
                  <a:cs typeface="Bernard MT Condensed" charset="0"/>
                  <a:sym typeface="Bernard MT Condensed" charset="0"/>
                </a:rPr>
                <a:t>AXION </a:t>
              </a:r>
            </a:p>
            <a:p>
              <a:pPr algn="ctr"/>
              <a:r>
                <a:rPr lang="en-US" sz="16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Bernard MT Condensed" charset="0"/>
                  <a:ea typeface="ＭＳ Ｐゴシック" charset="0"/>
                  <a:cs typeface="Bernard MT Condensed" charset="0"/>
                  <a:sym typeface="Bernard MT Condensed" charset="0"/>
                </a:rPr>
                <a:t>search</a:t>
              </a:r>
              <a:endPara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Bernard MT Condensed" charset="0"/>
                <a:ea typeface="ＭＳ Ｐゴシック" charset="0"/>
                <a:cs typeface="Bernard MT Condensed" charset="0"/>
                <a:sym typeface="Bernard MT Condensed" charset="0"/>
              </a:endParaRPr>
            </a:p>
          </p:txBody>
        </p:sp>
        <p:sp>
          <p:nvSpPr>
            <p:cNvPr id="41" name="Oval 5"/>
            <p:cNvSpPr>
              <a:spLocks/>
            </p:cNvSpPr>
            <p:nvPr/>
          </p:nvSpPr>
          <p:spPr bwMode="auto">
            <a:xfrm>
              <a:off x="4428480" y="5524872"/>
              <a:ext cx="1003300" cy="10033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63500" cap="flat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/>
              <a:r>
                <a:rPr lang="en-US" sz="1100" b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ＭＳ Ｐゴシック" charset="0"/>
                  <a:cs typeface="Abadi MT Condensed Extra Bold" charset="0"/>
                  <a:sym typeface="Abadi MT Condensed Extra Bold" charset="0"/>
                </a:rPr>
                <a:t>Strong</a:t>
              </a:r>
            </a:p>
            <a:p>
              <a:pPr algn="ctr"/>
              <a:r>
                <a:rPr lang="en-US" sz="1100" b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ＭＳ Ｐゴシック" charset="0"/>
                  <a:cs typeface="Abadi MT Condensed Extra Bold" charset="0"/>
                  <a:sym typeface="Abadi MT Condensed Extra Bold" charset="0"/>
                </a:rPr>
                <a:t>magnet</a:t>
              </a:r>
              <a:endParaRPr lang="en-US" sz="1100" b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Abadi MT Condensed Extra Bold" charset="0"/>
                <a:sym typeface="Abadi MT Condensed Extra Bold" charset="0"/>
              </a:endParaRPr>
            </a:p>
          </p:txBody>
        </p:sp>
        <p:sp>
          <p:nvSpPr>
            <p:cNvPr id="42" name="Oval 6"/>
            <p:cNvSpPr>
              <a:spLocks/>
            </p:cNvSpPr>
            <p:nvPr/>
          </p:nvSpPr>
          <p:spPr bwMode="auto">
            <a:xfrm>
              <a:off x="7222480" y="5524872"/>
              <a:ext cx="1003300" cy="10033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63500" cap="flat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/>
              <a:r>
                <a:rPr lang="en-US" sz="1050" b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ＭＳ Ｐゴシック" charset="0"/>
                  <a:cs typeface="Abadi MT Condensed Extra Bold" charset="0"/>
                  <a:sym typeface="Abadi MT Condensed Extra Bold" charset="0"/>
                </a:rPr>
                <a:t>High Q </a:t>
              </a:r>
            </a:p>
            <a:p>
              <a:pPr algn="ctr"/>
              <a:r>
                <a:rPr lang="en-US" sz="1050" b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ＭＳ Ｐゴシック" charset="0"/>
                  <a:cs typeface="Abadi MT Condensed Extra Bold" charset="0"/>
                  <a:sym typeface="Abadi MT Condensed Extra Bold" charset="0"/>
                </a:rPr>
                <a:t>cavity</a:t>
              </a:r>
              <a:endParaRPr lang="en-US" sz="1050" b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Abadi MT Condensed Extra Bold" charset="0"/>
                <a:sym typeface="Abadi MT Condensed Extra Bold" charset="0"/>
              </a:endParaRPr>
            </a:p>
          </p:txBody>
        </p:sp>
        <p:sp>
          <p:nvSpPr>
            <p:cNvPr id="43" name="Oval 7"/>
            <p:cNvSpPr>
              <a:spLocks/>
            </p:cNvSpPr>
            <p:nvPr/>
          </p:nvSpPr>
          <p:spPr bwMode="auto">
            <a:xfrm>
              <a:off x="4428480" y="7442572"/>
              <a:ext cx="1003300" cy="10033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63500" cap="flat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/>
              <a:r>
                <a:rPr lang="en-US" sz="1050" b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ＭＳ Ｐゴシック" charset="0"/>
                  <a:cs typeface="Abadi MT Condensed Extra Bold" charset="0"/>
                  <a:sym typeface="Abadi MT Condensed Extra Bold" charset="0"/>
                </a:rPr>
                <a:t>Low noise Amplifier</a:t>
              </a:r>
              <a:endParaRPr lang="en-US" sz="1050" b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Abadi MT Condensed Extra Bold" charset="0"/>
                <a:sym typeface="Abadi MT Condensed Extra Bold" charset="0"/>
              </a:endParaRPr>
            </a:p>
          </p:txBody>
        </p:sp>
        <p:sp>
          <p:nvSpPr>
            <p:cNvPr id="44" name="Oval 8"/>
            <p:cNvSpPr>
              <a:spLocks/>
            </p:cNvSpPr>
            <p:nvPr/>
          </p:nvSpPr>
          <p:spPr bwMode="auto">
            <a:xfrm>
              <a:off x="7222480" y="7442572"/>
              <a:ext cx="1003300" cy="10033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63500" cap="flat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/>
              <a:r>
                <a:rPr lang="en-US" sz="1000" b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ＭＳ Ｐゴシック" charset="0"/>
                  <a:cs typeface="Abadi MT Condensed Extra Bold" charset="0"/>
                  <a:sym typeface="Abadi MT Condensed Extra Bold" charset="0"/>
                </a:rPr>
                <a:t>Large </a:t>
              </a:r>
            </a:p>
            <a:p>
              <a:pPr algn="ctr"/>
              <a:r>
                <a:rPr lang="en-US" sz="1000" b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ＭＳ Ｐゴシック" charset="0"/>
                  <a:cs typeface="Abadi MT Condensed Extra Bold" charset="0"/>
                  <a:sym typeface="Abadi MT Condensed Extra Bold" charset="0"/>
                </a:rPr>
                <a:t>volume </a:t>
              </a:r>
            </a:p>
            <a:p>
              <a:pPr algn="ctr"/>
              <a:r>
                <a:rPr lang="en-US" sz="1000" b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ＭＳ Ｐゴシック" charset="0"/>
                  <a:cs typeface="Abadi MT Condensed Extra Bold" charset="0"/>
                  <a:sym typeface="Abadi MT Condensed Extra Bold" charset="0"/>
                </a:rPr>
                <a:t>cavity</a:t>
              </a:r>
            </a:p>
          </p:txBody>
        </p:sp>
        <p:sp>
          <p:nvSpPr>
            <p:cNvPr id="45" name="AutoShape 9"/>
            <p:cNvSpPr>
              <a:spLocks/>
            </p:cNvSpPr>
            <p:nvPr/>
          </p:nvSpPr>
          <p:spPr bwMode="auto">
            <a:xfrm rot="-1800000">
              <a:off x="6860530" y="6147172"/>
              <a:ext cx="444500" cy="571500"/>
            </a:xfrm>
            <a:prstGeom prst="rightArrow">
              <a:avLst>
                <a:gd name="adj1" fmla="val 38028"/>
                <a:gd name="adj2" fmla="val 68102"/>
              </a:avLst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  <a:tileRect/>
            </a:gradFill>
            <a:ln w="25400" cap="flat">
              <a:solidFill>
                <a:srgbClr val="000000">
                  <a:alpha val="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600"/>
            </a:p>
          </p:txBody>
        </p:sp>
        <p:sp>
          <p:nvSpPr>
            <p:cNvPr id="46" name="AutoShape 10"/>
            <p:cNvSpPr>
              <a:spLocks/>
            </p:cNvSpPr>
            <p:nvPr/>
          </p:nvSpPr>
          <p:spPr bwMode="auto">
            <a:xfrm rot="-9000000">
              <a:off x="5398443" y="6147172"/>
              <a:ext cx="444500" cy="571500"/>
            </a:xfrm>
            <a:prstGeom prst="rightArrow">
              <a:avLst>
                <a:gd name="adj1" fmla="val 38028"/>
                <a:gd name="adj2" fmla="val 68102"/>
              </a:avLst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  <a:tileRect/>
            </a:gradFill>
            <a:ln w="25400" cap="flat">
              <a:solidFill>
                <a:srgbClr val="000000">
                  <a:alpha val="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600"/>
            </a:p>
          </p:txBody>
        </p:sp>
        <p:sp>
          <p:nvSpPr>
            <p:cNvPr id="47" name="AutoShape 11"/>
            <p:cNvSpPr>
              <a:spLocks/>
            </p:cNvSpPr>
            <p:nvPr/>
          </p:nvSpPr>
          <p:spPr bwMode="auto">
            <a:xfrm rot="9000000">
              <a:off x="5398443" y="7302872"/>
              <a:ext cx="444500" cy="571500"/>
            </a:xfrm>
            <a:prstGeom prst="rightArrow">
              <a:avLst>
                <a:gd name="adj1" fmla="val 38028"/>
                <a:gd name="adj2" fmla="val 68102"/>
              </a:avLst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  <a:tileRect/>
            </a:gradFill>
            <a:ln w="25400" cap="flat">
              <a:solidFill>
                <a:srgbClr val="000000">
                  <a:alpha val="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600"/>
            </a:p>
          </p:txBody>
        </p:sp>
        <p:sp>
          <p:nvSpPr>
            <p:cNvPr id="48" name="AutoShape 12"/>
            <p:cNvSpPr>
              <a:spLocks/>
            </p:cNvSpPr>
            <p:nvPr/>
          </p:nvSpPr>
          <p:spPr bwMode="auto">
            <a:xfrm rot="1800000">
              <a:off x="6860530" y="7302872"/>
              <a:ext cx="444500" cy="571500"/>
            </a:xfrm>
            <a:prstGeom prst="rightArrow">
              <a:avLst>
                <a:gd name="adj1" fmla="val 38028"/>
                <a:gd name="adj2" fmla="val 68102"/>
              </a:avLst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  <a:tileRect/>
            </a:gradFill>
            <a:ln w="25400" cap="flat">
              <a:solidFill>
                <a:srgbClr val="000000">
                  <a:alpha val="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600"/>
            </a:p>
          </p:txBody>
        </p:sp>
      </p:grpSp>
    </p:spTree>
    <p:extLst>
      <p:ext uri="{BB962C8B-B14F-4D97-AF65-F5344CB8AC3E}">
        <p14:creationId xmlns:p14="http://schemas.microsoft.com/office/powerpoint/2010/main" val="120802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asellaDiTesto 28"/>
          <p:cNvSpPr txBox="1"/>
          <p:nvPr/>
        </p:nvSpPr>
        <p:spPr>
          <a:xfrm>
            <a:off x="22143" y="1340768"/>
            <a:ext cx="606202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a) Resonant cavities in the range </a:t>
            </a:r>
            <a:r>
              <a:rPr lang="en-US" b="1" dirty="0" smtClean="0"/>
              <a:t>10-30 GHz</a:t>
            </a:r>
          </a:p>
          <a:p>
            <a:endParaRPr lang="en-US" dirty="0"/>
          </a:p>
          <a:p>
            <a:r>
              <a:rPr lang="en-US" dirty="0" smtClean="0"/>
              <a:t>b) Quality factor of the order of </a:t>
            </a:r>
            <a:r>
              <a:rPr lang="en-US" b="1" dirty="0" smtClean="0"/>
              <a:t>10</a:t>
            </a:r>
            <a:r>
              <a:rPr lang="en-US" b="1" baseline="30000" dirty="0" smtClean="0"/>
              <a:t>6</a:t>
            </a:r>
          </a:p>
          <a:p>
            <a:endParaRPr lang="en-US" dirty="0"/>
          </a:p>
          <a:p>
            <a:r>
              <a:rPr lang="en-US" dirty="0" smtClean="0"/>
              <a:t>c) </a:t>
            </a:r>
            <a:r>
              <a:rPr lang="en-US" b="1" dirty="0" smtClean="0"/>
              <a:t>Wide </a:t>
            </a:r>
            <a:r>
              <a:rPr lang="en-US" b="1" dirty="0" err="1" smtClean="0"/>
              <a:t>tunability</a:t>
            </a:r>
            <a:r>
              <a:rPr lang="en-US" b="1" dirty="0" smtClean="0"/>
              <a:t> range of the order of 1 GHz </a:t>
            </a:r>
            <a:r>
              <a:rPr lang="en-US" dirty="0" smtClean="0"/>
              <a:t>(to explore different </a:t>
            </a:r>
            <a:r>
              <a:rPr lang="en-US" dirty="0" err="1" smtClean="0"/>
              <a:t>axion</a:t>
            </a:r>
            <a:r>
              <a:rPr lang="en-US" dirty="0" smtClean="0"/>
              <a:t> masses)</a:t>
            </a:r>
          </a:p>
          <a:p>
            <a:endParaRPr lang="en-US" dirty="0"/>
          </a:p>
          <a:p>
            <a:r>
              <a:rPr lang="en-US" dirty="0" smtClean="0"/>
              <a:t>d) Working in </a:t>
            </a:r>
            <a:r>
              <a:rPr lang="en-US" b="1" dirty="0" smtClean="0"/>
              <a:t>high magnetic field </a:t>
            </a:r>
            <a:r>
              <a:rPr lang="en-US" dirty="0" smtClean="0"/>
              <a:t>(5-10 T)</a:t>
            </a:r>
          </a:p>
          <a:p>
            <a:endParaRPr lang="en-US" dirty="0"/>
          </a:p>
          <a:p>
            <a:r>
              <a:rPr lang="en-US" dirty="0" smtClean="0"/>
              <a:t>e) The </a:t>
            </a:r>
            <a:r>
              <a:rPr lang="en-US" b="1" dirty="0" smtClean="0"/>
              <a:t>magnetic field has to penetrate </a:t>
            </a:r>
            <a:r>
              <a:rPr lang="en-US" dirty="0" smtClean="0"/>
              <a:t>inside the volume of the cavity</a:t>
            </a:r>
          </a:p>
          <a:p>
            <a:endParaRPr lang="en-US" dirty="0"/>
          </a:p>
          <a:p>
            <a:r>
              <a:rPr lang="en-US" dirty="0" smtClean="0"/>
              <a:t>f) With </a:t>
            </a:r>
            <a:r>
              <a:rPr lang="en-US" b="1" dirty="0" smtClean="0"/>
              <a:t>critical coupling</a:t>
            </a:r>
          </a:p>
          <a:p>
            <a:endParaRPr lang="en-US" dirty="0"/>
          </a:p>
          <a:p>
            <a:r>
              <a:rPr lang="en-US" dirty="0" smtClean="0"/>
              <a:t>g) </a:t>
            </a:r>
            <a:r>
              <a:rPr lang="en-US" b="1" dirty="0" smtClean="0"/>
              <a:t>Uniformity</a:t>
            </a:r>
            <a:r>
              <a:rPr lang="en-US" dirty="0" smtClean="0"/>
              <a:t> of the magnetic field along the axis (QUAX)</a:t>
            </a:r>
          </a:p>
          <a:p>
            <a:endParaRPr lang="en-US" dirty="0"/>
          </a:p>
          <a:p>
            <a:r>
              <a:rPr lang="en-US" dirty="0" smtClean="0"/>
              <a:t>h) </a:t>
            </a:r>
            <a:r>
              <a:rPr lang="en-US" b="1" dirty="0" smtClean="0"/>
              <a:t>Single mode cavity</a:t>
            </a:r>
          </a:p>
          <a:p>
            <a:endParaRPr lang="en-US" dirty="0"/>
          </a:p>
          <a:p>
            <a:r>
              <a:rPr lang="en-US" dirty="0" smtClean="0"/>
              <a:t>i) </a:t>
            </a:r>
            <a:r>
              <a:rPr lang="en-US" b="1" dirty="0" smtClean="0"/>
              <a:t>Large resonating volumes (up to a 1 dm</a:t>
            </a:r>
            <a:r>
              <a:rPr lang="en-US" b="1" baseline="30000" dirty="0" smtClean="0"/>
              <a:t>3</a:t>
            </a:r>
            <a:r>
              <a:rPr lang="en-US" b="1" dirty="0" smtClean="0"/>
              <a:t>) </a:t>
            </a:r>
            <a:endParaRPr lang="en-US" b="1" dirty="0"/>
          </a:p>
        </p:txBody>
      </p:sp>
      <p:sp>
        <p:nvSpPr>
          <p:cNvPr id="4" name="Rettangolo 3"/>
          <p:cNvSpPr/>
          <p:nvPr/>
        </p:nvSpPr>
        <p:spPr>
          <a:xfrm>
            <a:off x="57488" y="1898830"/>
            <a:ext cx="3434391" cy="360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ttangolo 4"/>
          <p:cNvSpPr/>
          <p:nvPr/>
        </p:nvSpPr>
        <p:spPr>
          <a:xfrm>
            <a:off x="57488" y="3293574"/>
            <a:ext cx="4010456" cy="360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Connettore 1 7"/>
          <p:cNvCxnSpPr>
            <a:stCxn id="4" idx="3"/>
            <a:endCxn id="15" idx="1"/>
          </p:cNvCxnSpPr>
          <p:nvPr/>
        </p:nvCxnSpPr>
        <p:spPr>
          <a:xfrm>
            <a:off x="3491879" y="2078850"/>
            <a:ext cx="2737450" cy="3655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>
            <a:stCxn id="5" idx="3"/>
            <a:endCxn id="15" idx="1"/>
          </p:cNvCxnSpPr>
          <p:nvPr/>
        </p:nvCxnSpPr>
        <p:spPr>
          <a:xfrm flipV="1">
            <a:off x="4067944" y="2444398"/>
            <a:ext cx="2161385" cy="10291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6229329" y="1167125"/>
            <a:ext cx="28908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i="1" dirty="0" smtClean="0"/>
              <a:t>High quality factors require, in principle, </a:t>
            </a:r>
            <a:r>
              <a:rPr lang="en-US" sz="1600" b="1" i="1" dirty="0" smtClean="0"/>
              <a:t>SC cavities </a:t>
            </a:r>
            <a:r>
              <a:rPr lang="en-US" sz="1600" i="1" dirty="0" smtClean="0"/>
              <a:t>that </a:t>
            </a:r>
            <a:r>
              <a:rPr lang="en-US" sz="1600" b="1" i="1" dirty="0" smtClean="0"/>
              <a:t>do not couple with high magnetic field </a:t>
            </a:r>
            <a:r>
              <a:rPr lang="en-US" sz="1600" i="1" dirty="0" smtClean="0"/>
              <a:t>and, moreover, the </a:t>
            </a:r>
            <a:r>
              <a:rPr lang="en-US" sz="1600" b="1" i="1" dirty="0" smtClean="0"/>
              <a:t>magnetic field is expelled from the cavity in the transition between the NC state and the SC state </a:t>
            </a:r>
            <a:r>
              <a:rPr lang="en-US" sz="1600" i="1" dirty="0" smtClean="0"/>
              <a:t>(with differences between zero field cooling ZFC and field cooling FC…)</a:t>
            </a:r>
            <a:endParaRPr lang="en-US" sz="1600" i="1" dirty="0"/>
          </a:p>
        </p:txBody>
      </p:sp>
      <p:sp>
        <p:nvSpPr>
          <p:cNvPr id="19" name="Rettangolo 18"/>
          <p:cNvSpPr/>
          <p:nvPr/>
        </p:nvSpPr>
        <p:spPr>
          <a:xfrm>
            <a:off x="47295" y="3838404"/>
            <a:ext cx="5820849" cy="5987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Connettore 1 19"/>
          <p:cNvCxnSpPr>
            <a:stCxn id="19" idx="3"/>
            <a:endCxn id="15" idx="1"/>
          </p:cNvCxnSpPr>
          <p:nvPr/>
        </p:nvCxnSpPr>
        <p:spPr>
          <a:xfrm flipV="1">
            <a:off x="5868144" y="2444398"/>
            <a:ext cx="361185" cy="16933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그룹 4"/>
          <p:cNvGrpSpPr/>
          <p:nvPr/>
        </p:nvGrpSpPr>
        <p:grpSpPr>
          <a:xfrm>
            <a:off x="6084168" y="4020320"/>
            <a:ext cx="2981763" cy="2524065"/>
            <a:chOff x="4428480" y="5245472"/>
            <a:chExt cx="3797300" cy="3492500"/>
          </a:xfrm>
        </p:grpSpPr>
        <p:sp>
          <p:nvSpPr>
            <p:cNvPr id="13" name="Oval 1"/>
            <p:cNvSpPr>
              <a:spLocks/>
            </p:cNvSpPr>
            <p:nvPr/>
          </p:nvSpPr>
          <p:spPr bwMode="auto">
            <a:xfrm>
              <a:off x="4587230" y="5245472"/>
              <a:ext cx="3492500" cy="3492500"/>
            </a:xfrm>
            <a:prstGeom prst="ellipse">
              <a:avLst/>
            </a:prstGeom>
            <a:noFill/>
            <a:ln w="50800" cap="flat">
              <a:solidFill>
                <a:schemeClr val="bg1">
                  <a:lumMod val="50000"/>
                </a:schemeClr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600"/>
            </a:p>
          </p:txBody>
        </p:sp>
        <p:sp>
          <p:nvSpPr>
            <p:cNvPr id="14" name="Oval 4"/>
            <p:cNvSpPr>
              <a:spLocks/>
            </p:cNvSpPr>
            <p:nvPr/>
          </p:nvSpPr>
          <p:spPr bwMode="auto">
            <a:xfrm>
              <a:off x="5673080" y="6337672"/>
              <a:ext cx="1320800" cy="1320800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9161">
                  <a:srgbClr val="FFDFDF"/>
                </a:gs>
                <a:gs pos="23358">
                  <a:srgbClr val="FFBFBF"/>
                </a:gs>
                <a:gs pos="61182">
                  <a:srgbClr val="FF7F7F"/>
                </a:gs>
                <a:gs pos="87486">
                  <a:srgbClr val="FF3F3F"/>
                </a:gs>
                <a:gs pos="100000">
                  <a:srgbClr val="FF0000"/>
                </a:gs>
              </a:gsLst>
              <a:lin ang="0" scaled="1"/>
              <a:tileRect/>
            </a:gradFill>
            <a:ln w="25400" cap="flat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25400" tIns="25400" rIns="25400" bIns="25400" anchor="ctr"/>
            <a:lstStyle/>
            <a:p>
              <a:pPr algn="ctr"/>
              <a:r>
                <a:rPr lang="en-US" sz="16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Bernard MT Condensed" charset="0"/>
                  <a:ea typeface="ＭＳ Ｐゴシック" charset="0"/>
                  <a:cs typeface="Bernard MT Condensed" charset="0"/>
                  <a:sym typeface="Bernard MT Condensed" charset="0"/>
                </a:rPr>
                <a:t>AXION </a:t>
              </a:r>
            </a:p>
            <a:p>
              <a:pPr algn="ctr"/>
              <a:r>
                <a:rPr lang="en-US" sz="16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Bernard MT Condensed" charset="0"/>
                  <a:ea typeface="ＭＳ Ｐゴシック" charset="0"/>
                  <a:cs typeface="Bernard MT Condensed" charset="0"/>
                  <a:sym typeface="Bernard MT Condensed" charset="0"/>
                </a:rPr>
                <a:t>search</a:t>
              </a:r>
              <a:endPara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Bernard MT Condensed" charset="0"/>
                <a:ea typeface="ＭＳ Ｐゴシック" charset="0"/>
                <a:cs typeface="Bernard MT Condensed" charset="0"/>
                <a:sym typeface="Bernard MT Condensed" charset="0"/>
              </a:endParaRPr>
            </a:p>
          </p:txBody>
        </p:sp>
        <p:sp>
          <p:nvSpPr>
            <p:cNvPr id="16" name="Oval 5"/>
            <p:cNvSpPr>
              <a:spLocks/>
            </p:cNvSpPr>
            <p:nvPr/>
          </p:nvSpPr>
          <p:spPr bwMode="auto">
            <a:xfrm>
              <a:off x="4428480" y="5524872"/>
              <a:ext cx="1003300" cy="10033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63500" cap="flat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/>
              <a:r>
                <a:rPr lang="en-US" sz="1100" b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ＭＳ Ｐゴシック" charset="0"/>
                  <a:cs typeface="Abadi MT Condensed Extra Bold" charset="0"/>
                  <a:sym typeface="Abadi MT Condensed Extra Bold" charset="0"/>
                </a:rPr>
                <a:t>Strong</a:t>
              </a:r>
            </a:p>
            <a:p>
              <a:pPr algn="ctr"/>
              <a:r>
                <a:rPr lang="en-US" sz="1100" b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ＭＳ Ｐゴシック" charset="0"/>
                  <a:cs typeface="Abadi MT Condensed Extra Bold" charset="0"/>
                  <a:sym typeface="Abadi MT Condensed Extra Bold" charset="0"/>
                </a:rPr>
                <a:t>magnet</a:t>
              </a:r>
              <a:endParaRPr lang="en-US" sz="1100" b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Abadi MT Condensed Extra Bold" charset="0"/>
                <a:sym typeface="Abadi MT Condensed Extra Bold" charset="0"/>
              </a:endParaRPr>
            </a:p>
          </p:txBody>
        </p:sp>
        <p:sp>
          <p:nvSpPr>
            <p:cNvPr id="17" name="Oval 6"/>
            <p:cNvSpPr>
              <a:spLocks/>
            </p:cNvSpPr>
            <p:nvPr/>
          </p:nvSpPr>
          <p:spPr bwMode="auto">
            <a:xfrm>
              <a:off x="7222480" y="5524872"/>
              <a:ext cx="1003300" cy="10033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63500" cap="flat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/>
              <a:r>
                <a:rPr lang="en-US" sz="1050" b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ＭＳ Ｐゴシック" charset="0"/>
                  <a:cs typeface="Abadi MT Condensed Extra Bold" charset="0"/>
                  <a:sym typeface="Abadi MT Condensed Extra Bold" charset="0"/>
                </a:rPr>
                <a:t>High Q </a:t>
              </a:r>
            </a:p>
            <a:p>
              <a:pPr algn="ctr"/>
              <a:r>
                <a:rPr lang="en-US" sz="1050" b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ＭＳ Ｐゴシック" charset="0"/>
                  <a:cs typeface="Abadi MT Condensed Extra Bold" charset="0"/>
                  <a:sym typeface="Abadi MT Condensed Extra Bold" charset="0"/>
                </a:rPr>
                <a:t>cavity</a:t>
              </a:r>
              <a:endParaRPr lang="en-US" sz="1050" b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Abadi MT Condensed Extra Bold" charset="0"/>
                <a:sym typeface="Abadi MT Condensed Extra Bold" charset="0"/>
              </a:endParaRPr>
            </a:p>
          </p:txBody>
        </p:sp>
        <p:sp>
          <p:nvSpPr>
            <p:cNvPr id="18" name="Oval 7"/>
            <p:cNvSpPr>
              <a:spLocks/>
            </p:cNvSpPr>
            <p:nvPr/>
          </p:nvSpPr>
          <p:spPr bwMode="auto">
            <a:xfrm>
              <a:off x="4428480" y="7442572"/>
              <a:ext cx="1003300" cy="10033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63500" cap="flat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/>
              <a:r>
                <a:rPr lang="en-US" sz="1050" b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ＭＳ Ｐゴシック" charset="0"/>
                  <a:cs typeface="Abadi MT Condensed Extra Bold" charset="0"/>
                  <a:sym typeface="Abadi MT Condensed Extra Bold" charset="0"/>
                </a:rPr>
                <a:t>Low noise Amplifier</a:t>
              </a:r>
              <a:endParaRPr lang="en-US" sz="1050" b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Abadi MT Condensed Extra Bold" charset="0"/>
                <a:sym typeface="Abadi MT Condensed Extra Bold" charset="0"/>
              </a:endParaRPr>
            </a:p>
          </p:txBody>
        </p:sp>
        <p:sp>
          <p:nvSpPr>
            <p:cNvPr id="21" name="Oval 8"/>
            <p:cNvSpPr>
              <a:spLocks/>
            </p:cNvSpPr>
            <p:nvPr/>
          </p:nvSpPr>
          <p:spPr bwMode="auto">
            <a:xfrm>
              <a:off x="7222480" y="7442572"/>
              <a:ext cx="1003300" cy="10033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63500" cap="flat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/>
              <a:r>
                <a:rPr lang="en-US" sz="1000" b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ＭＳ Ｐゴシック" charset="0"/>
                  <a:cs typeface="Abadi MT Condensed Extra Bold" charset="0"/>
                  <a:sym typeface="Abadi MT Condensed Extra Bold" charset="0"/>
                </a:rPr>
                <a:t>Large </a:t>
              </a:r>
            </a:p>
            <a:p>
              <a:pPr algn="ctr"/>
              <a:r>
                <a:rPr lang="en-US" sz="1000" b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ＭＳ Ｐゴシック" charset="0"/>
                  <a:cs typeface="Abadi MT Condensed Extra Bold" charset="0"/>
                  <a:sym typeface="Abadi MT Condensed Extra Bold" charset="0"/>
                </a:rPr>
                <a:t>volume </a:t>
              </a:r>
            </a:p>
            <a:p>
              <a:pPr algn="ctr"/>
              <a:r>
                <a:rPr lang="en-US" sz="1000" b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ＭＳ Ｐゴシック" charset="0"/>
                  <a:cs typeface="Abadi MT Condensed Extra Bold" charset="0"/>
                  <a:sym typeface="Abadi MT Condensed Extra Bold" charset="0"/>
                </a:rPr>
                <a:t>cavity</a:t>
              </a:r>
            </a:p>
          </p:txBody>
        </p:sp>
        <p:sp>
          <p:nvSpPr>
            <p:cNvPr id="22" name="AutoShape 9"/>
            <p:cNvSpPr>
              <a:spLocks/>
            </p:cNvSpPr>
            <p:nvPr/>
          </p:nvSpPr>
          <p:spPr bwMode="auto">
            <a:xfrm rot="-1800000">
              <a:off x="6860530" y="6147172"/>
              <a:ext cx="444500" cy="571500"/>
            </a:xfrm>
            <a:prstGeom prst="rightArrow">
              <a:avLst>
                <a:gd name="adj1" fmla="val 38028"/>
                <a:gd name="adj2" fmla="val 68102"/>
              </a:avLst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  <a:tileRect/>
            </a:gradFill>
            <a:ln w="25400" cap="flat">
              <a:solidFill>
                <a:srgbClr val="000000">
                  <a:alpha val="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600"/>
            </a:p>
          </p:txBody>
        </p:sp>
        <p:sp>
          <p:nvSpPr>
            <p:cNvPr id="23" name="AutoShape 10"/>
            <p:cNvSpPr>
              <a:spLocks/>
            </p:cNvSpPr>
            <p:nvPr/>
          </p:nvSpPr>
          <p:spPr bwMode="auto">
            <a:xfrm rot="-9000000">
              <a:off x="5398443" y="6147172"/>
              <a:ext cx="444500" cy="571500"/>
            </a:xfrm>
            <a:prstGeom prst="rightArrow">
              <a:avLst>
                <a:gd name="adj1" fmla="val 38028"/>
                <a:gd name="adj2" fmla="val 68102"/>
              </a:avLst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  <a:tileRect/>
            </a:gradFill>
            <a:ln w="25400" cap="flat">
              <a:solidFill>
                <a:srgbClr val="000000">
                  <a:alpha val="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600"/>
            </a:p>
          </p:txBody>
        </p:sp>
        <p:sp>
          <p:nvSpPr>
            <p:cNvPr id="24" name="AutoShape 11"/>
            <p:cNvSpPr>
              <a:spLocks/>
            </p:cNvSpPr>
            <p:nvPr/>
          </p:nvSpPr>
          <p:spPr bwMode="auto">
            <a:xfrm rot="9000000">
              <a:off x="5398443" y="7302872"/>
              <a:ext cx="444500" cy="571500"/>
            </a:xfrm>
            <a:prstGeom prst="rightArrow">
              <a:avLst>
                <a:gd name="adj1" fmla="val 38028"/>
                <a:gd name="adj2" fmla="val 68102"/>
              </a:avLst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  <a:tileRect/>
            </a:gradFill>
            <a:ln w="25400" cap="flat">
              <a:solidFill>
                <a:srgbClr val="000000">
                  <a:alpha val="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600"/>
            </a:p>
          </p:txBody>
        </p:sp>
        <p:sp>
          <p:nvSpPr>
            <p:cNvPr id="25" name="AutoShape 12"/>
            <p:cNvSpPr>
              <a:spLocks/>
            </p:cNvSpPr>
            <p:nvPr/>
          </p:nvSpPr>
          <p:spPr bwMode="auto">
            <a:xfrm rot="1800000">
              <a:off x="6860530" y="7302872"/>
              <a:ext cx="444500" cy="571500"/>
            </a:xfrm>
            <a:prstGeom prst="rightArrow">
              <a:avLst>
                <a:gd name="adj1" fmla="val 38028"/>
                <a:gd name="adj2" fmla="val 68102"/>
              </a:avLst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  <a:tileRect/>
            </a:gradFill>
            <a:ln w="25400" cap="flat">
              <a:solidFill>
                <a:srgbClr val="000000">
                  <a:alpha val="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600"/>
            </a:p>
          </p:txBody>
        </p:sp>
      </p:grpSp>
      <p:sp>
        <p:nvSpPr>
          <p:cNvPr id="27" name="Rettangolo 26"/>
          <p:cNvSpPr/>
          <p:nvPr/>
        </p:nvSpPr>
        <p:spPr>
          <a:xfrm>
            <a:off x="-7759" y="0"/>
            <a:ext cx="914451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cap="all" dirty="0" smtClean="0"/>
              <a:t>Design requirements for passive cavities in high magnetic fields: the dream cavity</a:t>
            </a:r>
          </a:p>
        </p:txBody>
      </p:sp>
      <p:sp>
        <p:nvSpPr>
          <p:cNvPr id="28" name="Rettangolo 27"/>
          <p:cNvSpPr/>
          <p:nvPr/>
        </p:nvSpPr>
        <p:spPr>
          <a:xfrm>
            <a:off x="7534249" y="6584008"/>
            <a:ext cx="14877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ko-KR" sz="1200" dirty="0" smtClean="0"/>
              <a:t>Image: </a:t>
            </a:r>
            <a:r>
              <a:rPr kumimoji="1" lang="en-US" altLang="ko-KR" sz="1200" dirty="0" err="1" smtClean="0"/>
              <a:t>Ohjoon</a:t>
            </a:r>
            <a:r>
              <a:rPr kumimoji="1" lang="en-US" altLang="ko-KR" sz="1200" dirty="0" smtClean="0"/>
              <a:t> </a:t>
            </a:r>
            <a:r>
              <a:rPr kumimoji="1" lang="en-US" altLang="ko-KR" sz="1200" dirty="0"/>
              <a:t>Kwon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1261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57488" y="2393306"/>
            <a:ext cx="5594631" cy="6756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Connettore 1 7"/>
          <p:cNvCxnSpPr>
            <a:stCxn id="4" idx="3"/>
            <a:endCxn id="15" idx="1"/>
          </p:cNvCxnSpPr>
          <p:nvPr/>
        </p:nvCxnSpPr>
        <p:spPr>
          <a:xfrm flipV="1">
            <a:off x="5652119" y="2278906"/>
            <a:ext cx="999793" cy="4522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6651912" y="1124744"/>
            <a:ext cx="24848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i="1" dirty="0" smtClean="0"/>
              <a:t>This require the insertion of metallic plungers and/or dielectrics rods but </a:t>
            </a:r>
            <a:r>
              <a:rPr lang="en-US" sz="1600" b="1" i="1" dirty="0" smtClean="0"/>
              <a:t>avoiding perturbation of the field uniformity that is important for the QUAX experiment (uniformity on the region where magnetic materials are inserted)</a:t>
            </a:r>
            <a:endParaRPr lang="en-US" sz="1600" b="1" i="1" dirty="0"/>
          </a:p>
        </p:txBody>
      </p:sp>
      <p:sp>
        <p:nvSpPr>
          <p:cNvPr id="19" name="Rettangolo 18"/>
          <p:cNvSpPr/>
          <p:nvPr/>
        </p:nvSpPr>
        <p:spPr>
          <a:xfrm>
            <a:off x="47295" y="5098638"/>
            <a:ext cx="5460810" cy="5040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Connettore 1 19"/>
          <p:cNvCxnSpPr>
            <a:stCxn id="19" idx="3"/>
            <a:endCxn id="15" idx="1"/>
          </p:cNvCxnSpPr>
          <p:nvPr/>
        </p:nvCxnSpPr>
        <p:spPr>
          <a:xfrm flipV="1">
            <a:off x="5508105" y="2278906"/>
            <a:ext cx="1143807" cy="30717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그룹 4"/>
          <p:cNvGrpSpPr/>
          <p:nvPr/>
        </p:nvGrpSpPr>
        <p:grpSpPr>
          <a:xfrm>
            <a:off x="6084168" y="4020320"/>
            <a:ext cx="2981763" cy="2524065"/>
            <a:chOff x="4428480" y="5245472"/>
            <a:chExt cx="3797300" cy="3492500"/>
          </a:xfrm>
        </p:grpSpPr>
        <p:sp>
          <p:nvSpPr>
            <p:cNvPr id="11" name="Oval 1"/>
            <p:cNvSpPr>
              <a:spLocks/>
            </p:cNvSpPr>
            <p:nvPr/>
          </p:nvSpPr>
          <p:spPr bwMode="auto">
            <a:xfrm>
              <a:off x="4587230" y="5245472"/>
              <a:ext cx="3492500" cy="3492500"/>
            </a:xfrm>
            <a:prstGeom prst="ellipse">
              <a:avLst/>
            </a:prstGeom>
            <a:noFill/>
            <a:ln w="50800" cap="flat">
              <a:solidFill>
                <a:schemeClr val="bg1">
                  <a:lumMod val="50000"/>
                </a:schemeClr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600"/>
            </a:p>
          </p:txBody>
        </p:sp>
        <p:sp>
          <p:nvSpPr>
            <p:cNvPr id="12" name="Oval 4"/>
            <p:cNvSpPr>
              <a:spLocks/>
            </p:cNvSpPr>
            <p:nvPr/>
          </p:nvSpPr>
          <p:spPr bwMode="auto">
            <a:xfrm>
              <a:off x="5673080" y="6337672"/>
              <a:ext cx="1320800" cy="1320800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9161">
                  <a:srgbClr val="FFDFDF"/>
                </a:gs>
                <a:gs pos="23358">
                  <a:srgbClr val="FFBFBF"/>
                </a:gs>
                <a:gs pos="61182">
                  <a:srgbClr val="FF7F7F"/>
                </a:gs>
                <a:gs pos="87486">
                  <a:srgbClr val="FF3F3F"/>
                </a:gs>
                <a:gs pos="100000">
                  <a:srgbClr val="FF0000"/>
                </a:gs>
              </a:gsLst>
              <a:lin ang="0" scaled="1"/>
              <a:tileRect/>
            </a:gradFill>
            <a:ln w="25400" cap="flat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25400" tIns="25400" rIns="25400" bIns="25400" anchor="ctr"/>
            <a:lstStyle/>
            <a:p>
              <a:pPr algn="ctr"/>
              <a:r>
                <a:rPr lang="en-US" sz="16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Bernard MT Condensed" charset="0"/>
                  <a:ea typeface="ＭＳ Ｐゴシック" charset="0"/>
                  <a:cs typeface="Bernard MT Condensed" charset="0"/>
                  <a:sym typeface="Bernard MT Condensed" charset="0"/>
                </a:rPr>
                <a:t>AXION </a:t>
              </a:r>
            </a:p>
            <a:p>
              <a:pPr algn="ctr"/>
              <a:r>
                <a:rPr lang="en-US" sz="16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Bernard MT Condensed" charset="0"/>
                  <a:ea typeface="ＭＳ Ｐゴシック" charset="0"/>
                  <a:cs typeface="Bernard MT Condensed" charset="0"/>
                  <a:sym typeface="Bernard MT Condensed" charset="0"/>
                </a:rPr>
                <a:t>search</a:t>
              </a:r>
              <a:endPara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Bernard MT Condensed" charset="0"/>
                <a:ea typeface="ＭＳ Ｐゴシック" charset="0"/>
                <a:cs typeface="Bernard MT Condensed" charset="0"/>
                <a:sym typeface="Bernard MT Condensed" charset="0"/>
              </a:endParaRPr>
            </a:p>
          </p:txBody>
        </p:sp>
        <p:sp>
          <p:nvSpPr>
            <p:cNvPr id="13" name="Oval 5"/>
            <p:cNvSpPr>
              <a:spLocks/>
            </p:cNvSpPr>
            <p:nvPr/>
          </p:nvSpPr>
          <p:spPr bwMode="auto">
            <a:xfrm>
              <a:off x="4428480" y="5524872"/>
              <a:ext cx="1003300" cy="10033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63500" cap="flat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/>
              <a:r>
                <a:rPr lang="en-US" sz="1100" b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ＭＳ Ｐゴシック" charset="0"/>
                  <a:cs typeface="Abadi MT Condensed Extra Bold" charset="0"/>
                  <a:sym typeface="Abadi MT Condensed Extra Bold" charset="0"/>
                </a:rPr>
                <a:t>Strong</a:t>
              </a:r>
            </a:p>
            <a:p>
              <a:pPr algn="ctr"/>
              <a:r>
                <a:rPr lang="en-US" sz="1100" b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ＭＳ Ｐゴシック" charset="0"/>
                  <a:cs typeface="Abadi MT Condensed Extra Bold" charset="0"/>
                  <a:sym typeface="Abadi MT Condensed Extra Bold" charset="0"/>
                </a:rPr>
                <a:t>magnet</a:t>
              </a:r>
              <a:endParaRPr lang="en-US" sz="1100" b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Abadi MT Condensed Extra Bold" charset="0"/>
                <a:sym typeface="Abadi MT Condensed Extra Bold" charset="0"/>
              </a:endParaRPr>
            </a:p>
          </p:txBody>
        </p:sp>
        <p:sp>
          <p:nvSpPr>
            <p:cNvPr id="14" name="Oval 6"/>
            <p:cNvSpPr>
              <a:spLocks/>
            </p:cNvSpPr>
            <p:nvPr/>
          </p:nvSpPr>
          <p:spPr bwMode="auto">
            <a:xfrm>
              <a:off x="7222480" y="5524872"/>
              <a:ext cx="1003300" cy="10033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63500" cap="flat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/>
              <a:r>
                <a:rPr lang="en-US" sz="1050" b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ＭＳ Ｐゴシック" charset="0"/>
                  <a:cs typeface="Abadi MT Condensed Extra Bold" charset="0"/>
                  <a:sym typeface="Abadi MT Condensed Extra Bold" charset="0"/>
                </a:rPr>
                <a:t>High Q </a:t>
              </a:r>
            </a:p>
            <a:p>
              <a:pPr algn="ctr"/>
              <a:r>
                <a:rPr lang="en-US" sz="1050" b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ＭＳ Ｐゴシック" charset="0"/>
                  <a:cs typeface="Abadi MT Condensed Extra Bold" charset="0"/>
                  <a:sym typeface="Abadi MT Condensed Extra Bold" charset="0"/>
                </a:rPr>
                <a:t>cavity</a:t>
              </a:r>
              <a:endParaRPr lang="en-US" sz="1050" b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Abadi MT Condensed Extra Bold" charset="0"/>
                <a:sym typeface="Abadi MT Condensed Extra Bold" charset="0"/>
              </a:endParaRPr>
            </a:p>
          </p:txBody>
        </p:sp>
        <p:sp>
          <p:nvSpPr>
            <p:cNvPr id="16" name="Oval 7"/>
            <p:cNvSpPr>
              <a:spLocks/>
            </p:cNvSpPr>
            <p:nvPr/>
          </p:nvSpPr>
          <p:spPr bwMode="auto">
            <a:xfrm>
              <a:off x="4428480" y="7442572"/>
              <a:ext cx="1003300" cy="10033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63500" cap="flat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/>
              <a:r>
                <a:rPr lang="en-US" sz="1050" b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ＭＳ Ｐゴシック" charset="0"/>
                  <a:cs typeface="Abadi MT Condensed Extra Bold" charset="0"/>
                  <a:sym typeface="Abadi MT Condensed Extra Bold" charset="0"/>
                </a:rPr>
                <a:t>Low noise Amplifier</a:t>
              </a:r>
              <a:endParaRPr lang="en-US" sz="1050" b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Abadi MT Condensed Extra Bold" charset="0"/>
                <a:sym typeface="Abadi MT Condensed Extra Bold" charset="0"/>
              </a:endParaRPr>
            </a:p>
          </p:txBody>
        </p:sp>
        <p:sp>
          <p:nvSpPr>
            <p:cNvPr id="17" name="Oval 8"/>
            <p:cNvSpPr>
              <a:spLocks/>
            </p:cNvSpPr>
            <p:nvPr/>
          </p:nvSpPr>
          <p:spPr bwMode="auto">
            <a:xfrm>
              <a:off x="7222480" y="7442572"/>
              <a:ext cx="1003300" cy="10033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63500" cap="flat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/>
              <a:r>
                <a:rPr lang="en-US" sz="1000" b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ＭＳ Ｐゴシック" charset="0"/>
                  <a:cs typeface="Abadi MT Condensed Extra Bold" charset="0"/>
                  <a:sym typeface="Abadi MT Condensed Extra Bold" charset="0"/>
                </a:rPr>
                <a:t>Large </a:t>
              </a:r>
            </a:p>
            <a:p>
              <a:pPr algn="ctr"/>
              <a:r>
                <a:rPr lang="en-US" sz="1000" b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ＭＳ Ｐゴシック" charset="0"/>
                  <a:cs typeface="Abadi MT Condensed Extra Bold" charset="0"/>
                  <a:sym typeface="Abadi MT Condensed Extra Bold" charset="0"/>
                </a:rPr>
                <a:t>volume </a:t>
              </a:r>
            </a:p>
            <a:p>
              <a:pPr algn="ctr"/>
              <a:r>
                <a:rPr lang="en-US" sz="1000" b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ＭＳ Ｐゴシック" charset="0"/>
                  <a:cs typeface="Abadi MT Condensed Extra Bold" charset="0"/>
                  <a:sym typeface="Abadi MT Condensed Extra Bold" charset="0"/>
                </a:rPr>
                <a:t>cavity</a:t>
              </a:r>
            </a:p>
          </p:txBody>
        </p:sp>
        <p:sp>
          <p:nvSpPr>
            <p:cNvPr id="18" name="AutoShape 9"/>
            <p:cNvSpPr>
              <a:spLocks/>
            </p:cNvSpPr>
            <p:nvPr/>
          </p:nvSpPr>
          <p:spPr bwMode="auto">
            <a:xfrm rot="-1800000">
              <a:off x="6860530" y="6147172"/>
              <a:ext cx="444500" cy="571500"/>
            </a:xfrm>
            <a:prstGeom prst="rightArrow">
              <a:avLst>
                <a:gd name="adj1" fmla="val 38028"/>
                <a:gd name="adj2" fmla="val 68102"/>
              </a:avLst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  <a:tileRect/>
            </a:gradFill>
            <a:ln w="25400" cap="flat">
              <a:solidFill>
                <a:srgbClr val="000000">
                  <a:alpha val="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600"/>
            </a:p>
          </p:txBody>
        </p:sp>
        <p:sp>
          <p:nvSpPr>
            <p:cNvPr id="21" name="AutoShape 10"/>
            <p:cNvSpPr>
              <a:spLocks/>
            </p:cNvSpPr>
            <p:nvPr/>
          </p:nvSpPr>
          <p:spPr bwMode="auto">
            <a:xfrm rot="-9000000">
              <a:off x="5398443" y="6147172"/>
              <a:ext cx="444500" cy="571500"/>
            </a:xfrm>
            <a:prstGeom prst="rightArrow">
              <a:avLst>
                <a:gd name="adj1" fmla="val 38028"/>
                <a:gd name="adj2" fmla="val 68102"/>
              </a:avLst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  <a:tileRect/>
            </a:gradFill>
            <a:ln w="25400" cap="flat">
              <a:solidFill>
                <a:srgbClr val="000000">
                  <a:alpha val="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600"/>
            </a:p>
          </p:txBody>
        </p:sp>
        <p:sp>
          <p:nvSpPr>
            <p:cNvPr id="22" name="AutoShape 11"/>
            <p:cNvSpPr>
              <a:spLocks/>
            </p:cNvSpPr>
            <p:nvPr/>
          </p:nvSpPr>
          <p:spPr bwMode="auto">
            <a:xfrm rot="9000000">
              <a:off x="5398443" y="7302872"/>
              <a:ext cx="444500" cy="571500"/>
            </a:xfrm>
            <a:prstGeom prst="rightArrow">
              <a:avLst>
                <a:gd name="adj1" fmla="val 38028"/>
                <a:gd name="adj2" fmla="val 68102"/>
              </a:avLst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  <a:tileRect/>
            </a:gradFill>
            <a:ln w="25400" cap="flat">
              <a:solidFill>
                <a:srgbClr val="000000">
                  <a:alpha val="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600"/>
            </a:p>
          </p:txBody>
        </p:sp>
        <p:sp>
          <p:nvSpPr>
            <p:cNvPr id="23" name="AutoShape 12"/>
            <p:cNvSpPr>
              <a:spLocks/>
            </p:cNvSpPr>
            <p:nvPr/>
          </p:nvSpPr>
          <p:spPr bwMode="auto">
            <a:xfrm rot="1800000">
              <a:off x="6860530" y="7302872"/>
              <a:ext cx="444500" cy="571500"/>
            </a:xfrm>
            <a:prstGeom prst="rightArrow">
              <a:avLst>
                <a:gd name="adj1" fmla="val 38028"/>
                <a:gd name="adj2" fmla="val 68102"/>
              </a:avLst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  <a:tileRect/>
            </a:gradFill>
            <a:ln w="25400" cap="flat">
              <a:solidFill>
                <a:srgbClr val="000000">
                  <a:alpha val="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600"/>
            </a:p>
          </p:txBody>
        </p:sp>
      </p:grpSp>
      <p:sp>
        <p:nvSpPr>
          <p:cNvPr id="24" name="Rettangolo 23"/>
          <p:cNvSpPr/>
          <p:nvPr/>
        </p:nvSpPr>
        <p:spPr>
          <a:xfrm>
            <a:off x="-7759" y="0"/>
            <a:ext cx="914451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cap="all" dirty="0" smtClean="0"/>
              <a:t>Design requirements for passive cavities in high magnetic fields: the dream cavity</a:t>
            </a:r>
          </a:p>
        </p:txBody>
      </p:sp>
      <p:sp>
        <p:nvSpPr>
          <p:cNvPr id="26" name="Rettangolo 25"/>
          <p:cNvSpPr/>
          <p:nvPr/>
        </p:nvSpPr>
        <p:spPr>
          <a:xfrm>
            <a:off x="7534249" y="6584008"/>
            <a:ext cx="14877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ko-KR" sz="1200" dirty="0" smtClean="0"/>
              <a:t>Image: </a:t>
            </a:r>
            <a:r>
              <a:rPr kumimoji="1" lang="en-US" altLang="ko-KR" sz="1200" dirty="0" err="1" smtClean="0"/>
              <a:t>Ohjoon</a:t>
            </a:r>
            <a:r>
              <a:rPr kumimoji="1" lang="en-US" altLang="ko-KR" sz="1200" dirty="0" smtClean="0"/>
              <a:t> </a:t>
            </a:r>
            <a:r>
              <a:rPr kumimoji="1" lang="en-US" altLang="ko-KR" sz="1200" dirty="0"/>
              <a:t>Kwon</a:t>
            </a:r>
            <a:endParaRPr lang="en-US" sz="1200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22143" y="1340768"/>
            <a:ext cx="606202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a) Resonant cavities in the range </a:t>
            </a:r>
            <a:r>
              <a:rPr lang="en-US" b="1" dirty="0" smtClean="0"/>
              <a:t>10-30 GHz</a:t>
            </a:r>
          </a:p>
          <a:p>
            <a:endParaRPr lang="en-US" dirty="0"/>
          </a:p>
          <a:p>
            <a:r>
              <a:rPr lang="en-US" dirty="0" smtClean="0"/>
              <a:t>b) Quality factor of the order of </a:t>
            </a:r>
            <a:r>
              <a:rPr lang="en-US" b="1" dirty="0" smtClean="0"/>
              <a:t>10</a:t>
            </a:r>
            <a:r>
              <a:rPr lang="en-US" b="1" baseline="30000" dirty="0" smtClean="0"/>
              <a:t>6</a:t>
            </a:r>
          </a:p>
          <a:p>
            <a:endParaRPr lang="en-US" dirty="0"/>
          </a:p>
          <a:p>
            <a:r>
              <a:rPr lang="en-US" dirty="0" smtClean="0"/>
              <a:t>c) </a:t>
            </a:r>
            <a:r>
              <a:rPr lang="en-US" b="1" dirty="0" smtClean="0"/>
              <a:t>Wide </a:t>
            </a:r>
            <a:r>
              <a:rPr lang="en-US" b="1" dirty="0" err="1" smtClean="0"/>
              <a:t>tunability</a:t>
            </a:r>
            <a:r>
              <a:rPr lang="en-US" b="1" dirty="0" smtClean="0"/>
              <a:t> range of the order of 1 GHz </a:t>
            </a:r>
            <a:r>
              <a:rPr lang="en-US" dirty="0" smtClean="0"/>
              <a:t>(to explore different </a:t>
            </a:r>
            <a:r>
              <a:rPr lang="en-US" dirty="0" err="1" smtClean="0"/>
              <a:t>axion</a:t>
            </a:r>
            <a:r>
              <a:rPr lang="en-US" dirty="0" smtClean="0"/>
              <a:t> masses)</a:t>
            </a:r>
          </a:p>
          <a:p>
            <a:endParaRPr lang="en-US" dirty="0"/>
          </a:p>
          <a:p>
            <a:r>
              <a:rPr lang="en-US" dirty="0" smtClean="0"/>
              <a:t>d) Working in </a:t>
            </a:r>
            <a:r>
              <a:rPr lang="en-US" b="1" dirty="0" smtClean="0"/>
              <a:t>high magnetic field </a:t>
            </a:r>
            <a:r>
              <a:rPr lang="en-US" dirty="0" smtClean="0"/>
              <a:t>(5-10 T)</a:t>
            </a:r>
          </a:p>
          <a:p>
            <a:endParaRPr lang="en-US" dirty="0"/>
          </a:p>
          <a:p>
            <a:r>
              <a:rPr lang="en-US" dirty="0" smtClean="0"/>
              <a:t>e) The </a:t>
            </a:r>
            <a:r>
              <a:rPr lang="en-US" b="1" dirty="0" smtClean="0"/>
              <a:t>magnetic field has to penetrate </a:t>
            </a:r>
            <a:r>
              <a:rPr lang="en-US" dirty="0" smtClean="0"/>
              <a:t>inside the volume of the cavity</a:t>
            </a:r>
          </a:p>
          <a:p>
            <a:endParaRPr lang="en-US" dirty="0"/>
          </a:p>
          <a:p>
            <a:r>
              <a:rPr lang="en-US" dirty="0" smtClean="0"/>
              <a:t>f) With </a:t>
            </a:r>
            <a:r>
              <a:rPr lang="en-US" b="1" dirty="0" smtClean="0"/>
              <a:t>critical coupling</a:t>
            </a:r>
          </a:p>
          <a:p>
            <a:endParaRPr lang="en-US" dirty="0"/>
          </a:p>
          <a:p>
            <a:r>
              <a:rPr lang="en-US" dirty="0" smtClean="0"/>
              <a:t>g) </a:t>
            </a:r>
            <a:r>
              <a:rPr lang="en-US" b="1" dirty="0" smtClean="0"/>
              <a:t>Uniformity</a:t>
            </a:r>
            <a:r>
              <a:rPr lang="en-US" dirty="0" smtClean="0"/>
              <a:t> of the magnetic field along the axis (QUAX)</a:t>
            </a:r>
          </a:p>
          <a:p>
            <a:endParaRPr lang="en-US" dirty="0"/>
          </a:p>
          <a:p>
            <a:r>
              <a:rPr lang="en-US" dirty="0" smtClean="0"/>
              <a:t>h) </a:t>
            </a:r>
            <a:r>
              <a:rPr lang="en-US" b="1" dirty="0" smtClean="0"/>
              <a:t>Single mode cavity</a:t>
            </a:r>
          </a:p>
          <a:p>
            <a:endParaRPr lang="en-US" dirty="0"/>
          </a:p>
          <a:p>
            <a:r>
              <a:rPr lang="en-US" dirty="0" smtClean="0"/>
              <a:t>i) </a:t>
            </a:r>
            <a:r>
              <a:rPr lang="en-US" b="1" dirty="0" smtClean="0"/>
              <a:t>Large resonating volumes (up to a 1 dm</a:t>
            </a:r>
            <a:r>
              <a:rPr lang="en-US" b="1" baseline="30000" dirty="0" smtClean="0"/>
              <a:t>3</a:t>
            </a:r>
            <a:r>
              <a:rPr lang="en-US" b="1" dirty="0" smtClean="0"/>
              <a:t>)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3736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asellaDiTesto 30"/>
          <p:cNvSpPr txBox="1"/>
          <p:nvPr/>
        </p:nvSpPr>
        <p:spPr>
          <a:xfrm>
            <a:off x="22143" y="1340768"/>
            <a:ext cx="606202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a) Resonant cavities in the range </a:t>
            </a:r>
            <a:r>
              <a:rPr lang="en-US" b="1" dirty="0" smtClean="0"/>
              <a:t>10-30 GHz</a:t>
            </a:r>
          </a:p>
          <a:p>
            <a:endParaRPr lang="en-US" dirty="0"/>
          </a:p>
          <a:p>
            <a:r>
              <a:rPr lang="en-US" dirty="0" smtClean="0"/>
              <a:t>b) Quality factor of the order of </a:t>
            </a:r>
            <a:r>
              <a:rPr lang="en-US" b="1" dirty="0" smtClean="0"/>
              <a:t>10</a:t>
            </a:r>
            <a:r>
              <a:rPr lang="en-US" b="1" baseline="30000" dirty="0" smtClean="0"/>
              <a:t>6</a:t>
            </a:r>
          </a:p>
          <a:p>
            <a:endParaRPr lang="en-US" dirty="0"/>
          </a:p>
          <a:p>
            <a:r>
              <a:rPr lang="en-US" dirty="0" smtClean="0"/>
              <a:t>c) </a:t>
            </a:r>
            <a:r>
              <a:rPr lang="en-US" b="1" dirty="0" smtClean="0"/>
              <a:t>Wide </a:t>
            </a:r>
            <a:r>
              <a:rPr lang="en-US" b="1" dirty="0" err="1" smtClean="0"/>
              <a:t>tunability</a:t>
            </a:r>
            <a:r>
              <a:rPr lang="en-US" b="1" dirty="0" smtClean="0"/>
              <a:t> range of the order of 1 GHz </a:t>
            </a:r>
            <a:r>
              <a:rPr lang="en-US" dirty="0" smtClean="0"/>
              <a:t>(to explore different </a:t>
            </a:r>
            <a:r>
              <a:rPr lang="en-US" dirty="0" err="1" smtClean="0"/>
              <a:t>axion</a:t>
            </a:r>
            <a:r>
              <a:rPr lang="en-US" dirty="0" smtClean="0"/>
              <a:t> masses)</a:t>
            </a:r>
          </a:p>
          <a:p>
            <a:endParaRPr lang="en-US" dirty="0"/>
          </a:p>
          <a:p>
            <a:r>
              <a:rPr lang="en-US" dirty="0" smtClean="0"/>
              <a:t>d) Working in </a:t>
            </a:r>
            <a:r>
              <a:rPr lang="en-US" b="1" dirty="0" smtClean="0"/>
              <a:t>high magnetic field </a:t>
            </a:r>
            <a:r>
              <a:rPr lang="en-US" dirty="0" smtClean="0"/>
              <a:t>(5-10 T)</a:t>
            </a:r>
          </a:p>
          <a:p>
            <a:endParaRPr lang="en-US" dirty="0"/>
          </a:p>
          <a:p>
            <a:r>
              <a:rPr lang="en-US" dirty="0" smtClean="0"/>
              <a:t>e) The </a:t>
            </a:r>
            <a:r>
              <a:rPr lang="en-US" b="1" dirty="0" smtClean="0"/>
              <a:t>magnetic field has to penetrate </a:t>
            </a:r>
            <a:r>
              <a:rPr lang="en-US" dirty="0" smtClean="0"/>
              <a:t>inside the volume of the cavity</a:t>
            </a:r>
          </a:p>
          <a:p>
            <a:endParaRPr lang="en-US" dirty="0"/>
          </a:p>
          <a:p>
            <a:r>
              <a:rPr lang="en-US" dirty="0" smtClean="0"/>
              <a:t>f) With </a:t>
            </a:r>
            <a:r>
              <a:rPr lang="en-US" b="1" dirty="0" smtClean="0"/>
              <a:t>critical coupling</a:t>
            </a:r>
          </a:p>
          <a:p>
            <a:endParaRPr lang="en-US" dirty="0"/>
          </a:p>
          <a:p>
            <a:r>
              <a:rPr lang="en-US" dirty="0" smtClean="0"/>
              <a:t>g) </a:t>
            </a:r>
            <a:r>
              <a:rPr lang="en-US" b="1" dirty="0" smtClean="0"/>
              <a:t>Uniformity</a:t>
            </a:r>
            <a:r>
              <a:rPr lang="en-US" dirty="0" smtClean="0"/>
              <a:t> of the magnetic field along the axis (QUAX)</a:t>
            </a:r>
          </a:p>
          <a:p>
            <a:endParaRPr lang="en-US" dirty="0"/>
          </a:p>
          <a:p>
            <a:r>
              <a:rPr lang="en-US" dirty="0" smtClean="0"/>
              <a:t>h) </a:t>
            </a:r>
            <a:r>
              <a:rPr lang="en-US" b="1" dirty="0" smtClean="0"/>
              <a:t>Single mode cavity</a:t>
            </a:r>
          </a:p>
          <a:p>
            <a:endParaRPr lang="en-US" dirty="0"/>
          </a:p>
          <a:p>
            <a:r>
              <a:rPr lang="en-US" dirty="0" smtClean="0"/>
              <a:t>i) </a:t>
            </a:r>
            <a:r>
              <a:rPr lang="en-US" b="1" dirty="0" smtClean="0"/>
              <a:t>Large resonating volumes (up to a 1 dm</a:t>
            </a:r>
            <a:r>
              <a:rPr lang="en-US" b="1" baseline="30000" dirty="0" smtClean="0"/>
              <a:t>3</a:t>
            </a:r>
            <a:r>
              <a:rPr lang="en-US" b="1" dirty="0" smtClean="0"/>
              <a:t>) </a:t>
            </a:r>
            <a:endParaRPr lang="en-US" b="1" dirty="0"/>
          </a:p>
        </p:txBody>
      </p:sp>
      <p:sp>
        <p:nvSpPr>
          <p:cNvPr id="4" name="Rettangolo 3"/>
          <p:cNvSpPr/>
          <p:nvPr/>
        </p:nvSpPr>
        <p:spPr>
          <a:xfrm>
            <a:off x="69588" y="1844824"/>
            <a:ext cx="3422292" cy="4872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Connettore 1 7"/>
          <p:cNvCxnSpPr>
            <a:stCxn id="4" idx="3"/>
            <a:endCxn id="15" idx="1"/>
          </p:cNvCxnSpPr>
          <p:nvPr/>
        </p:nvCxnSpPr>
        <p:spPr>
          <a:xfrm>
            <a:off x="3491880" y="2088430"/>
            <a:ext cx="3434120" cy="3135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6926000" y="1124744"/>
            <a:ext cx="22107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i="1" dirty="0" smtClean="0"/>
              <a:t>If we work with </a:t>
            </a:r>
            <a:r>
              <a:rPr lang="en-US" sz="1600" b="1" i="1" dirty="0" smtClean="0"/>
              <a:t>SC cavities the quality factor depend on the temperature, frequency and applied magnetic field</a:t>
            </a:r>
            <a:r>
              <a:rPr lang="en-US" sz="1600" i="1" dirty="0" smtClean="0"/>
              <a:t>. In this case one has to have the possibility to </a:t>
            </a:r>
            <a:r>
              <a:rPr lang="en-US" sz="1600" b="1" i="1" dirty="0" smtClean="0"/>
              <a:t>tune the coupling</a:t>
            </a:r>
            <a:r>
              <a:rPr lang="en-US" sz="1600" i="1" dirty="0" smtClean="0"/>
              <a:t> in order to be always in critical one.</a:t>
            </a:r>
            <a:endParaRPr lang="en-US" sz="1600" i="1" dirty="0"/>
          </a:p>
        </p:txBody>
      </p:sp>
      <p:sp>
        <p:nvSpPr>
          <p:cNvPr id="19" name="Rettangolo 18"/>
          <p:cNvSpPr/>
          <p:nvPr/>
        </p:nvSpPr>
        <p:spPr>
          <a:xfrm>
            <a:off x="0" y="4596551"/>
            <a:ext cx="2555776" cy="4235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Connettore 1 19"/>
          <p:cNvCxnSpPr>
            <a:stCxn id="19" idx="3"/>
            <a:endCxn id="15" idx="1"/>
          </p:cNvCxnSpPr>
          <p:nvPr/>
        </p:nvCxnSpPr>
        <p:spPr>
          <a:xfrm flipV="1">
            <a:off x="2555776" y="2402017"/>
            <a:ext cx="4370224" cy="240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/>
        </p:nvSpPr>
        <p:spPr>
          <a:xfrm>
            <a:off x="74729" y="2447344"/>
            <a:ext cx="5505383" cy="6936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Connettore 1 16"/>
          <p:cNvCxnSpPr>
            <a:stCxn id="16" idx="3"/>
            <a:endCxn id="15" idx="1"/>
          </p:cNvCxnSpPr>
          <p:nvPr/>
        </p:nvCxnSpPr>
        <p:spPr>
          <a:xfrm flipV="1">
            <a:off x="5580112" y="2402017"/>
            <a:ext cx="1345888" cy="3921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그룹 4"/>
          <p:cNvGrpSpPr/>
          <p:nvPr/>
        </p:nvGrpSpPr>
        <p:grpSpPr>
          <a:xfrm>
            <a:off x="6084168" y="4020320"/>
            <a:ext cx="2981763" cy="2524065"/>
            <a:chOff x="4428480" y="5245472"/>
            <a:chExt cx="3797300" cy="3492500"/>
          </a:xfrm>
        </p:grpSpPr>
        <p:sp>
          <p:nvSpPr>
            <p:cNvPr id="13" name="Oval 1"/>
            <p:cNvSpPr>
              <a:spLocks/>
            </p:cNvSpPr>
            <p:nvPr/>
          </p:nvSpPr>
          <p:spPr bwMode="auto">
            <a:xfrm>
              <a:off x="4587230" y="5245472"/>
              <a:ext cx="3492500" cy="3492500"/>
            </a:xfrm>
            <a:prstGeom prst="ellipse">
              <a:avLst/>
            </a:prstGeom>
            <a:noFill/>
            <a:ln w="50800" cap="flat">
              <a:solidFill>
                <a:schemeClr val="bg1">
                  <a:lumMod val="50000"/>
                </a:schemeClr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600"/>
            </a:p>
          </p:txBody>
        </p:sp>
        <p:sp>
          <p:nvSpPr>
            <p:cNvPr id="14" name="Oval 4"/>
            <p:cNvSpPr>
              <a:spLocks/>
            </p:cNvSpPr>
            <p:nvPr/>
          </p:nvSpPr>
          <p:spPr bwMode="auto">
            <a:xfrm>
              <a:off x="5673080" y="6337672"/>
              <a:ext cx="1320800" cy="1320800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9161">
                  <a:srgbClr val="FFDFDF"/>
                </a:gs>
                <a:gs pos="23358">
                  <a:srgbClr val="FFBFBF"/>
                </a:gs>
                <a:gs pos="61182">
                  <a:srgbClr val="FF7F7F"/>
                </a:gs>
                <a:gs pos="87486">
                  <a:srgbClr val="FF3F3F"/>
                </a:gs>
                <a:gs pos="100000">
                  <a:srgbClr val="FF0000"/>
                </a:gs>
              </a:gsLst>
              <a:lin ang="0" scaled="1"/>
              <a:tileRect/>
            </a:gradFill>
            <a:ln w="25400" cap="flat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25400" tIns="25400" rIns="25400" bIns="25400" anchor="ctr"/>
            <a:lstStyle/>
            <a:p>
              <a:pPr algn="ctr"/>
              <a:r>
                <a:rPr lang="en-US" sz="16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Bernard MT Condensed" charset="0"/>
                  <a:ea typeface="ＭＳ Ｐゴシック" charset="0"/>
                  <a:cs typeface="Bernard MT Condensed" charset="0"/>
                  <a:sym typeface="Bernard MT Condensed" charset="0"/>
                </a:rPr>
                <a:t>AXION </a:t>
              </a:r>
            </a:p>
            <a:p>
              <a:pPr algn="ctr"/>
              <a:r>
                <a:rPr lang="en-US" sz="16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Bernard MT Condensed" charset="0"/>
                  <a:ea typeface="ＭＳ Ｐゴシック" charset="0"/>
                  <a:cs typeface="Bernard MT Condensed" charset="0"/>
                  <a:sym typeface="Bernard MT Condensed" charset="0"/>
                </a:rPr>
                <a:t>search</a:t>
              </a:r>
              <a:endPara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Bernard MT Condensed" charset="0"/>
                <a:ea typeface="ＭＳ Ｐゴシック" charset="0"/>
                <a:cs typeface="Bernard MT Condensed" charset="0"/>
                <a:sym typeface="Bernard MT Condensed" charset="0"/>
              </a:endParaRPr>
            </a:p>
          </p:txBody>
        </p:sp>
        <p:sp>
          <p:nvSpPr>
            <p:cNvPr id="18" name="Oval 5"/>
            <p:cNvSpPr>
              <a:spLocks/>
            </p:cNvSpPr>
            <p:nvPr/>
          </p:nvSpPr>
          <p:spPr bwMode="auto">
            <a:xfrm>
              <a:off x="4428480" y="5524872"/>
              <a:ext cx="1003300" cy="10033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63500" cap="flat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/>
              <a:r>
                <a:rPr lang="en-US" sz="1100" b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ＭＳ Ｐゴシック" charset="0"/>
                  <a:cs typeface="Abadi MT Condensed Extra Bold" charset="0"/>
                  <a:sym typeface="Abadi MT Condensed Extra Bold" charset="0"/>
                </a:rPr>
                <a:t>Strong</a:t>
              </a:r>
            </a:p>
            <a:p>
              <a:pPr algn="ctr"/>
              <a:r>
                <a:rPr lang="en-US" sz="1100" b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ＭＳ Ｐゴシック" charset="0"/>
                  <a:cs typeface="Abadi MT Condensed Extra Bold" charset="0"/>
                  <a:sym typeface="Abadi MT Condensed Extra Bold" charset="0"/>
                </a:rPr>
                <a:t>magnet</a:t>
              </a:r>
              <a:endParaRPr lang="en-US" sz="1100" b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Abadi MT Condensed Extra Bold" charset="0"/>
                <a:sym typeface="Abadi MT Condensed Extra Bold" charset="0"/>
              </a:endParaRPr>
            </a:p>
          </p:txBody>
        </p:sp>
        <p:sp>
          <p:nvSpPr>
            <p:cNvPr id="21" name="Oval 6"/>
            <p:cNvSpPr>
              <a:spLocks/>
            </p:cNvSpPr>
            <p:nvPr/>
          </p:nvSpPr>
          <p:spPr bwMode="auto">
            <a:xfrm>
              <a:off x="7222480" y="5524872"/>
              <a:ext cx="1003300" cy="10033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63500" cap="flat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/>
              <a:r>
                <a:rPr lang="en-US" sz="1050" b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ＭＳ Ｐゴシック" charset="0"/>
                  <a:cs typeface="Abadi MT Condensed Extra Bold" charset="0"/>
                  <a:sym typeface="Abadi MT Condensed Extra Bold" charset="0"/>
                </a:rPr>
                <a:t>High Q </a:t>
              </a:r>
            </a:p>
            <a:p>
              <a:pPr algn="ctr"/>
              <a:r>
                <a:rPr lang="en-US" sz="1050" b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ＭＳ Ｐゴシック" charset="0"/>
                  <a:cs typeface="Abadi MT Condensed Extra Bold" charset="0"/>
                  <a:sym typeface="Abadi MT Condensed Extra Bold" charset="0"/>
                </a:rPr>
                <a:t>cavity</a:t>
              </a:r>
              <a:endParaRPr lang="en-US" sz="1050" b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Abadi MT Condensed Extra Bold" charset="0"/>
                <a:sym typeface="Abadi MT Condensed Extra Bold" charset="0"/>
              </a:endParaRPr>
            </a:p>
          </p:txBody>
        </p:sp>
        <p:sp>
          <p:nvSpPr>
            <p:cNvPr id="22" name="Oval 7"/>
            <p:cNvSpPr>
              <a:spLocks/>
            </p:cNvSpPr>
            <p:nvPr/>
          </p:nvSpPr>
          <p:spPr bwMode="auto">
            <a:xfrm>
              <a:off x="4428480" y="7442572"/>
              <a:ext cx="1003300" cy="10033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63500" cap="flat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/>
              <a:r>
                <a:rPr lang="en-US" sz="1050" b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ＭＳ Ｐゴシック" charset="0"/>
                  <a:cs typeface="Abadi MT Condensed Extra Bold" charset="0"/>
                  <a:sym typeface="Abadi MT Condensed Extra Bold" charset="0"/>
                </a:rPr>
                <a:t>Low noise Amplifier</a:t>
              </a:r>
              <a:endParaRPr lang="en-US" sz="1050" b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Abadi MT Condensed Extra Bold" charset="0"/>
                <a:sym typeface="Abadi MT Condensed Extra Bold" charset="0"/>
              </a:endParaRPr>
            </a:p>
          </p:txBody>
        </p:sp>
        <p:sp>
          <p:nvSpPr>
            <p:cNvPr id="23" name="Oval 8"/>
            <p:cNvSpPr>
              <a:spLocks/>
            </p:cNvSpPr>
            <p:nvPr/>
          </p:nvSpPr>
          <p:spPr bwMode="auto">
            <a:xfrm>
              <a:off x="7222480" y="7442572"/>
              <a:ext cx="1003300" cy="10033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63500" cap="flat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/>
              <a:r>
                <a:rPr lang="en-US" sz="1000" b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ＭＳ Ｐゴシック" charset="0"/>
                  <a:cs typeface="Abadi MT Condensed Extra Bold" charset="0"/>
                  <a:sym typeface="Abadi MT Condensed Extra Bold" charset="0"/>
                </a:rPr>
                <a:t>Large </a:t>
              </a:r>
            </a:p>
            <a:p>
              <a:pPr algn="ctr"/>
              <a:r>
                <a:rPr lang="en-US" sz="1000" b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ＭＳ Ｐゴシック" charset="0"/>
                  <a:cs typeface="Abadi MT Condensed Extra Bold" charset="0"/>
                  <a:sym typeface="Abadi MT Condensed Extra Bold" charset="0"/>
                </a:rPr>
                <a:t>volume </a:t>
              </a:r>
            </a:p>
            <a:p>
              <a:pPr algn="ctr"/>
              <a:r>
                <a:rPr lang="en-US" sz="1000" b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ＭＳ Ｐゴシック" charset="0"/>
                  <a:cs typeface="Abadi MT Condensed Extra Bold" charset="0"/>
                  <a:sym typeface="Abadi MT Condensed Extra Bold" charset="0"/>
                </a:rPr>
                <a:t>cavity</a:t>
              </a:r>
            </a:p>
          </p:txBody>
        </p:sp>
        <p:sp>
          <p:nvSpPr>
            <p:cNvPr id="24" name="AutoShape 9"/>
            <p:cNvSpPr>
              <a:spLocks/>
            </p:cNvSpPr>
            <p:nvPr/>
          </p:nvSpPr>
          <p:spPr bwMode="auto">
            <a:xfrm rot="-1800000">
              <a:off x="6860530" y="6147172"/>
              <a:ext cx="444500" cy="571500"/>
            </a:xfrm>
            <a:prstGeom prst="rightArrow">
              <a:avLst>
                <a:gd name="adj1" fmla="val 38028"/>
                <a:gd name="adj2" fmla="val 68102"/>
              </a:avLst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  <a:tileRect/>
            </a:gradFill>
            <a:ln w="25400" cap="flat">
              <a:solidFill>
                <a:srgbClr val="000000">
                  <a:alpha val="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600"/>
            </a:p>
          </p:txBody>
        </p:sp>
        <p:sp>
          <p:nvSpPr>
            <p:cNvPr id="25" name="AutoShape 10"/>
            <p:cNvSpPr>
              <a:spLocks/>
            </p:cNvSpPr>
            <p:nvPr/>
          </p:nvSpPr>
          <p:spPr bwMode="auto">
            <a:xfrm rot="-9000000">
              <a:off x="5398443" y="6147172"/>
              <a:ext cx="444500" cy="571500"/>
            </a:xfrm>
            <a:prstGeom prst="rightArrow">
              <a:avLst>
                <a:gd name="adj1" fmla="val 38028"/>
                <a:gd name="adj2" fmla="val 68102"/>
              </a:avLst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  <a:tileRect/>
            </a:gradFill>
            <a:ln w="25400" cap="flat">
              <a:solidFill>
                <a:srgbClr val="000000">
                  <a:alpha val="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600"/>
            </a:p>
          </p:txBody>
        </p:sp>
        <p:sp>
          <p:nvSpPr>
            <p:cNvPr id="26" name="AutoShape 11"/>
            <p:cNvSpPr>
              <a:spLocks/>
            </p:cNvSpPr>
            <p:nvPr/>
          </p:nvSpPr>
          <p:spPr bwMode="auto">
            <a:xfrm rot="9000000">
              <a:off x="5398443" y="7302872"/>
              <a:ext cx="444500" cy="571500"/>
            </a:xfrm>
            <a:prstGeom prst="rightArrow">
              <a:avLst>
                <a:gd name="adj1" fmla="val 38028"/>
                <a:gd name="adj2" fmla="val 68102"/>
              </a:avLst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  <a:tileRect/>
            </a:gradFill>
            <a:ln w="25400" cap="flat">
              <a:solidFill>
                <a:srgbClr val="000000">
                  <a:alpha val="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600"/>
            </a:p>
          </p:txBody>
        </p:sp>
        <p:sp>
          <p:nvSpPr>
            <p:cNvPr id="27" name="AutoShape 12"/>
            <p:cNvSpPr>
              <a:spLocks/>
            </p:cNvSpPr>
            <p:nvPr/>
          </p:nvSpPr>
          <p:spPr bwMode="auto">
            <a:xfrm rot="1800000">
              <a:off x="6860530" y="7302872"/>
              <a:ext cx="444500" cy="571500"/>
            </a:xfrm>
            <a:prstGeom prst="rightArrow">
              <a:avLst>
                <a:gd name="adj1" fmla="val 38028"/>
                <a:gd name="adj2" fmla="val 68102"/>
              </a:avLst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  <a:tileRect/>
            </a:gradFill>
            <a:ln w="25400" cap="flat">
              <a:solidFill>
                <a:srgbClr val="000000">
                  <a:alpha val="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600"/>
            </a:p>
          </p:txBody>
        </p:sp>
      </p:grpSp>
      <p:sp>
        <p:nvSpPr>
          <p:cNvPr id="28" name="Rettangolo 27"/>
          <p:cNvSpPr/>
          <p:nvPr/>
        </p:nvSpPr>
        <p:spPr>
          <a:xfrm>
            <a:off x="-7759" y="0"/>
            <a:ext cx="914451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cap="all" dirty="0" smtClean="0"/>
              <a:t>Design requirements for passive cavities in high magnetic fields: the dream cavity</a:t>
            </a:r>
          </a:p>
        </p:txBody>
      </p:sp>
      <p:sp>
        <p:nvSpPr>
          <p:cNvPr id="30" name="Rettangolo 29"/>
          <p:cNvSpPr/>
          <p:nvPr/>
        </p:nvSpPr>
        <p:spPr>
          <a:xfrm>
            <a:off x="7534249" y="6584008"/>
            <a:ext cx="14877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ko-KR" sz="1200" dirty="0" smtClean="0"/>
              <a:t>Image: </a:t>
            </a:r>
            <a:r>
              <a:rPr kumimoji="1" lang="en-US" altLang="ko-KR" sz="1200" dirty="0" err="1" smtClean="0"/>
              <a:t>Ohjoon</a:t>
            </a:r>
            <a:r>
              <a:rPr kumimoji="1" lang="en-US" altLang="ko-KR" sz="1200" dirty="0" smtClean="0"/>
              <a:t> </a:t>
            </a:r>
            <a:r>
              <a:rPr kumimoji="1" lang="en-US" altLang="ko-KR" sz="1200" dirty="0"/>
              <a:t>Kwon</a:t>
            </a:r>
            <a:endParaRPr lang="en-US" sz="1200" dirty="0"/>
          </a:p>
        </p:txBody>
      </p:sp>
      <p:sp>
        <p:nvSpPr>
          <p:cNvPr id="32" name="Rettangolo 31"/>
          <p:cNvSpPr/>
          <p:nvPr/>
        </p:nvSpPr>
        <p:spPr>
          <a:xfrm>
            <a:off x="27224" y="3250797"/>
            <a:ext cx="4040720" cy="42849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Connettore 1 32"/>
          <p:cNvCxnSpPr>
            <a:stCxn id="32" idx="3"/>
            <a:endCxn id="15" idx="1"/>
          </p:cNvCxnSpPr>
          <p:nvPr/>
        </p:nvCxnSpPr>
        <p:spPr>
          <a:xfrm flipV="1">
            <a:off x="4067944" y="2402017"/>
            <a:ext cx="2858056" cy="10630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61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66814" y="23809"/>
            <a:ext cx="87026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cap="all" dirty="0" smtClean="0"/>
              <a:t>Basic Geometry: Cylindrical cavity working on TM</a:t>
            </a:r>
            <a:r>
              <a:rPr lang="en-US" sz="2800" b="1" cap="all" baseline="-25000" dirty="0" smtClean="0"/>
              <a:t>xx0</a:t>
            </a:r>
            <a:r>
              <a:rPr lang="en-US" sz="2800" b="1" cap="all" dirty="0" smtClean="0"/>
              <a:t> mode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0250" y="573390"/>
            <a:ext cx="31957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sym typeface="Symbol"/>
              </a:rPr>
              <a:t></a:t>
            </a:r>
            <a:r>
              <a:rPr lang="en-US" sz="1400" dirty="0" smtClean="0"/>
              <a:t>Simple design</a:t>
            </a:r>
            <a:endParaRPr lang="en-US" sz="1400" dirty="0"/>
          </a:p>
          <a:p>
            <a:pPr algn="just"/>
            <a:endParaRPr lang="en-US" sz="1400" dirty="0" smtClean="0"/>
          </a:p>
          <a:p>
            <a:pPr algn="just"/>
            <a:r>
              <a:rPr lang="en-US" sz="1400" dirty="0">
                <a:sym typeface="Symbol"/>
              </a:rPr>
              <a:t></a:t>
            </a:r>
            <a:r>
              <a:rPr lang="en-US" sz="1400" b="1" dirty="0" smtClean="0"/>
              <a:t>RF field uniform along the longitudinal coordinate</a:t>
            </a:r>
            <a:r>
              <a:rPr lang="en-US" sz="1400" dirty="0" smtClean="0"/>
              <a:t> (0 </a:t>
            </a:r>
            <a:r>
              <a:rPr lang="en-US" sz="1400" dirty="0" smtClean="0">
                <a:sym typeface="Symbol"/>
              </a:rPr>
              <a:t>no variation on z</a:t>
            </a:r>
            <a:r>
              <a:rPr lang="en-US" sz="1400" dirty="0" smtClean="0"/>
              <a:t>)</a:t>
            </a:r>
          </a:p>
          <a:p>
            <a:pPr algn="just"/>
            <a:endParaRPr lang="en-US" sz="1400" dirty="0"/>
          </a:p>
          <a:p>
            <a:pPr algn="just"/>
            <a:r>
              <a:rPr lang="en-US" sz="1400" dirty="0">
                <a:sym typeface="Symbol"/>
              </a:rPr>
              <a:t></a:t>
            </a:r>
            <a:r>
              <a:rPr lang="en-US" sz="1400" dirty="0" smtClean="0"/>
              <a:t>Resonant </a:t>
            </a:r>
            <a:r>
              <a:rPr lang="en-US" sz="1400" dirty="0"/>
              <a:t>frequency </a:t>
            </a:r>
            <a:r>
              <a:rPr lang="en-US" sz="1400" dirty="0" smtClean="0"/>
              <a:t>fixed </a:t>
            </a:r>
            <a:r>
              <a:rPr lang="en-US" sz="1400" dirty="0"/>
              <a:t>by the radius of the </a:t>
            </a:r>
            <a:r>
              <a:rPr lang="en-US" sz="1400" dirty="0" smtClean="0"/>
              <a:t>cell (a)</a:t>
            </a:r>
          </a:p>
        </p:txBody>
      </p:sp>
      <p:sp>
        <p:nvSpPr>
          <p:cNvPr id="5" name="Cilindro 4"/>
          <p:cNvSpPr/>
          <p:nvPr/>
        </p:nvSpPr>
        <p:spPr>
          <a:xfrm rot="5400000">
            <a:off x="3834074" y="1341055"/>
            <a:ext cx="1368152" cy="1728192"/>
          </a:xfrm>
          <a:prstGeom prst="ca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Connettore 2 6"/>
          <p:cNvCxnSpPr/>
          <p:nvPr/>
        </p:nvCxnSpPr>
        <p:spPr>
          <a:xfrm flipV="1">
            <a:off x="3886900" y="2205151"/>
            <a:ext cx="1783378" cy="144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flipV="1">
            <a:off x="3886900" y="1114000"/>
            <a:ext cx="0" cy="109115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 flipH="1" flipV="1">
            <a:off x="3510038" y="1659575"/>
            <a:ext cx="376862" cy="54701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5598270" y="2052285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16" name="Arco 15"/>
          <p:cNvSpPr/>
          <p:nvPr/>
        </p:nvSpPr>
        <p:spPr>
          <a:xfrm>
            <a:off x="3572150" y="1327759"/>
            <a:ext cx="602280" cy="1613486"/>
          </a:xfrm>
          <a:prstGeom prst="arc">
            <a:avLst>
              <a:gd name="adj1" fmla="val 14019456"/>
              <a:gd name="adj2" fmla="val 16253050"/>
            </a:avLst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Connettore 2 16"/>
          <p:cNvCxnSpPr/>
          <p:nvPr/>
        </p:nvCxnSpPr>
        <p:spPr>
          <a:xfrm flipH="1">
            <a:off x="3510038" y="2169412"/>
            <a:ext cx="385246" cy="74769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3886900" y="98401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3225986" y="2547779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3459955" y="1189284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/>
              </a:rPr>
              <a:t></a:t>
            </a:r>
            <a:endParaRPr lang="en-US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3366022" y="1737099"/>
            <a:ext cx="26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/>
              </a:rPr>
              <a:t>r</a:t>
            </a:r>
            <a:endParaRPr lang="en-US" dirty="0"/>
          </a:p>
        </p:txBody>
      </p:sp>
      <p:sp>
        <p:nvSpPr>
          <p:cNvPr id="24" name="Ovale 23"/>
          <p:cNvSpPr/>
          <p:nvPr/>
        </p:nvSpPr>
        <p:spPr>
          <a:xfrm>
            <a:off x="5598270" y="2052285"/>
            <a:ext cx="276038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Connettore 2 25"/>
          <p:cNvCxnSpPr>
            <a:stCxn id="15" idx="3"/>
          </p:cNvCxnSpPr>
          <p:nvPr/>
        </p:nvCxnSpPr>
        <p:spPr>
          <a:xfrm flipH="1" flipV="1">
            <a:off x="4396631" y="916361"/>
            <a:ext cx="1477677" cy="132059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e 27"/>
          <p:cNvSpPr/>
          <p:nvPr/>
        </p:nvSpPr>
        <p:spPr>
          <a:xfrm>
            <a:off x="3465774" y="1233043"/>
            <a:ext cx="276038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Connettore 2 28"/>
          <p:cNvCxnSpPr>
            <a:stCxn id="28" idx="6"/>
          </p:cNvCxnSpPr>
          <p:nvPr/>
        </p:nvCxnSpPr>
        <p:spPr>
          <a:xfrm flipV="1">
            <a:off x="3741812" y="916361"/>
            <a:ext cx="287114" cy="50134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e 30"/>
          <p:cNvSpPr/>
          <p:nvPr/>
        </p:nvSpPr>
        <p:spPr>
          <a:xfrm>
            <a:off x="3363554" y="1800080"/>
            <a:ext cx="276038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Connettore 2 31"/>
          <p:cNvCxnSpPr>
            <a:stCxn id="31" idx="6"/>
          </p:cNvCxnSpPr>
          <p:nvPr/>
        </p:nvCxnSpPr>
        <p:spPr>
          <a:xfrm flipV="1">
            <a:off x="3639592" y="916361"/>
            <a:ext cx="608134" cy="106838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reccia a destra 40"/>
          <p:cNvSpPr/>
          <p:nvPr/>
        </p:nvSpPr>
        <p:spPr>
          <a:xfrm>
            <a:off x="3947637" y="2445752"/>
            <a:ext cx="1065288" cy="3600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asellaDiTesto 41"/>
          <p:cNvSpPr txBox="1"/>
          <p:nvPr/>
        </p:nvSpPr>
        <p:spPr>
          <a:xfrm>
            <a:off x="4170952" y="2204864"/>
            <a:ext cx="503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</a:t>
            </a:r>
            <a:r>
              <a:rPr lang="en-US" baseline="-25000" dirty="0" err="1" smtClean="0"/>
              <a:t>ext</a:t>
            </a:r>
            <a:endParaRPr lang="en-US" baseline="-25000" dirty="0"/>
          </a:p>
        </p:txBody>
      </p:sp>
      <p:sp>
        <p:nvSpPr>
          <p:cNvPr id="47" name="CasellaDiTesto 46"/>
          <p:cNvSpPr txBox="1"/>
          <p:nvPr/>
        </p:nvSpPr>
        <p:spPr>
          <a:xfrm>
            <a:off x="5450633" y="2421617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4" t="12499" r="15711" b="7104"/>
          <a:stretch/>
        </p:blipFill>
        <p:spPr bwMode="auto">
          <a:xfrm>
            <a:off x="0" y="3399345"/>
            <a:ext cx="2008157" cy="1945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3" t="49548" r="15315" b="7200"/>
          <a:stretch/>
        </p:blipFill>
        <p:spPr bwMode="auto">
          <a:xfrm>
            <a:off x="29083" y="5474431"/>
            <a:ext cx="1374565" cy="133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0" t="14129" r="15325" b="7432"/>
          <a:stretch/>
        </p:blipFill>
        <p:spPr bwMode="auto">
          <a:xfrm>
            <a:off x="2165375" y="3460201"/>
            <a:ext cx="2121222" cy="1985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25" t="49661" r="16075" b="8480"/>
          <a:stretch/>
        </p:blipFill>
        <p:spPr bwMode="auto">
          <a:xfrm>
            <a:off x="2896574" y="5507413"/>
            <a:ext cx="1351152" cy="1354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11679" r="14706" b="6851"/>
          <a:stretch/>
        </p:blipFill>
        <p:spPr bwMode="auto">
          <a:xfrm>
            <a:off x="7075372" y="3052683"/>
            <a:ext cx="2034822" cy="1985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4" t="48437" r="15982" b="7944"/>
          <a:stretch/>
        </p:blipFill>
        <p:spPr bwMode="auto">
          <a:xfrm>
            <a:off x="7854078" y="5141475"/>
            <a:ext cx="1256116" cy="126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6" t="10035" r="15899" b="8480"/>
          <a:stretch/>
        </p:blipFill>
        <p:spPr bwMode="auto">
          <a:xfrm>
            <a:off x="5076659" y="3127692"/>
            <a:ext cx="1952831" cy="1995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3" t="50000" r="15982" b="8921"/>
          <a:stretch/>
        </p:blipFill>
        <p:spPr bwMode="auto">
          <a:xfrm>
            <a:off x="4422656" y="5431483"/>
            <a:ext cx="1443595" cy="1398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asellaDiTesto 12"/>
          <p:cNvSpPr txBox="1"/>
          <p:nvPr/>
        </p:nvSpPr>
        <p:spPr>
          <a:xfrm>
            <a:off x="1755640" y="2734375"/>
            <a:ext cx="13073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TM</a:t>
            </a:r>
            <a:r>
              <a:rPr lang="en-US" sz="2400" baseline="-25000" dirty="0" smtClean="0"/>
              <a:t>010</a:t>
            </a:r>
          </a:p>
          <a:p>
            <a:pPr algn="ctr"/>
            <a:r>
              <a:rPr lang="en-US" i="1" dirty="0" smtClean="0"/>
              <a:t>(ADMX-like)</a:t>
            </a:r>
            <a:endParaRPr lang="en-US" i="1" dirty="0"/>
          </a:p>
        </p:txBody>
      </p:sp>
      <p:sp>
        <p:nvSpPr>
          <p:cNvPr id="48" name="CasellaDiTesto 47"/>
          <p:cNvSpPr txBox="1"/>
          <p:nvPr/>
        </p:nvSpPr>
        <p:spPr>
          <a:xfrm>
            <a:off x="6154391" y="2514009"/>
            <a:ext cx="11556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TM</a:t>
            </a:r>
            <a:r>
              <a:rPr lang="en-US" sz="2400" baseline="-25000" dirty="0" smtClean="0"/>
              <a:t>110</a:t>
            </a:r>
          </a:p>
          <a:p>
            <a:pPr algn="ctr"/>
            <a:r>
              <a:rPr lang="en-US" i="1" dirty="0" smtClean="0"/>
              <a:t>(QUAX)</a:t>
            </a:r>
            <a:endParaRPr lang="en-US" i="1" dirty="0"/>
          </a:p>
        </p:txBody>
      </p:sp>
      <p:sp>
        <p:nvSpPr>
          <p:cNvPr id="49" name="CasellaDiTesto 48"/>
          <p:cNvSpPr txBox="1"/>
          <p:nvPr/>
        </p:nvSpPr>
        <p:spPr>
          <a:xfrm>
            <a:off x="6199337" y="694434"/>
            <a:ext cx="28722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sym typeface="Symbol"/>
              </a:rPr>
              <a:t></a:t>
            </a:r>
            <a:r>
              <a:rPr lang="en-US" sz="1400" dirty="0" smtClean="0"/>
              <a:t>cylindrical symmetry of the structure (</a:t>
            </a:r>
            <a:r>
              <a:rPr lang="en-US" sz="1400" dirty="0" smtClean="0">
                <a:sym typeface="Symbol"/>
              </a:rPr>
              <a:t> </a:t>
            </a:r>
            <a:r>
              <a:rPr lang="en-US" sz="1400" b="1" dirty="0" smtClean="0">
                <a:sym typeface="Symbol"/>
              </a:rPr>
              <a:t>cylindrical symmetry of DC induced currents in the SC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graphicFrame>
        <p:nvGraphicFramePr>
          <p:cNvPr id="18" name="Oggetto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2500770"/>
              </p:ext>
            </p:extLst>
          </p:nvPr>
        </p:nvGraphicFramePr>
        <p:xfrm>
          <a:off x="1385900" y="5665081"/>
          <a:ext cx="1499774" cy="1039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4" name="Equazione" r:id="rId11" imgW="1523880" imgH="888840" progId="Equation.3">
                  <p:embed/>
                </p:oleObj>
              </mc:Choice>
              <mc:Fallback>
                <p:oleObj name="Equazione" r:id="rId11" imgW="1523880" imgH="888840" progId="Equation.3">
                  <p:embed/>
                  <p:pic>
                    <p:nvPicPr>
                      <p:cNvPr id="0" name="Oggetto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5900" y="5665081"/>
                        <a:ext cx="1499774" cy="10392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ggetto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4150589"/>
              </p:ext>
            </p:extLst>
          </p:nvPr>
        </p:nvGraphicFramePr>
        <p:xfrm>
          <a:off x="1954213" y="4902200"/>
          <a:ext cx="985837" cy="44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5" name="Equazione" r:id="rId13" imgW="876240" imgH="393480" progId="Equation.3">
                  <p:embed/>
                </p:oleObj>
              </mc:Choice>
              <mc:Fallback>
                <p:oleObj name="Equazione" r:id="rId13" imgW="876240" imgH="393480" progId="Equation.3">
                  <p:embed/>
                  <p:pic>
                    <p:nvPicPr>
                      <p:cNvPr id="0" name="Oggetto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4213" y="4902200"/>
                        <a:ext cx="985837" cy="442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ggetto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5329519"/>
              </p:ext>
            </p:extLst>
          </p:nvPr>
        </p:nvGraphicFramePr>
        <p:xfrm>
          <a:off x="6899346" y="4698563"/>
          <a:ext cx="985838" cy="44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6" name="Equazione" r:id="rId15" imgW="876240" imgH="393480" progId="Equation.3">
                  <p:embed/>
                </p:oleObj>
              </mc:Choice>
              <mc:Fallback>
                <p:oleObj name="Equazione" r:id="rId15" imgW="876240" imgH="393480" progId="Equation.3">
                  <p:embed/>
                  <p:pic>
                    <p:nvPicPr>
                      <p:cNvPr id="0" name="Oggetto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9346" y="4698563"/>
                        <a:ext cx="985838" cy="442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4" name="Connettore 2 33"/>
          <p:cNvCxnSpPr/>
          <p:nvPr/>
        </p:nvCxnSpPr>
        <p:spPr>
          <a:xfrm>
            <a:off x="3784083" y="3127692"/>
            <a:ext cx="1427225" cy="0"/>
          </a:xfrm>
          <a:prstGeom prst="straightConnector1">
            <a:avLst/>
          </a:prstGeom>
          <a:ln w="1905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/>
          <p:cNvCxnSpPr/>
          <p:nvPr/>
        </p:nvCxnSpPr>
        <p:spPr>
          <a:xfrm>
            <a:off x="5468760" y="2203181"/>
            <a:ext cx="0" cy="68016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/>
          <p:cNvSpPr txBox="1"/>
          <p:nvPr/>
        </p:nvSpPr>
        <p:spPr>
          <a:xfrm>
            <a:off x="4255406" y="3103883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endParaRPr lang="en-US" dirty="0"/>
          </a:p>
        </p:txBody>
      </p:sp>
      <p:sp>
        <p:nvSpPr>
          <p:cNvPr id="59" name="Freccia a destra 58"/>
          <p:cNvSpPr/>
          <p:nvPr/>
        </p:nvSpPr>
        <p:spPr>
          <a:xfrm>
            <a:off x="7690088" y="2598152"/>
            <a:ext cx="1065288" cy="3600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asellaDiTesto 37"/>
          <p:cNvSpPr txBox="1"/>
          <p:nvPr/>
        </p:nvSpPr>
        <p:spPr>
          <a:xfrm>
            <a:off x="8316416" y="2204864"/>
            <a:ext cx="822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DC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ext</a:t>
            </a:r>
            <a:endParaRPr lang="en-US" baseline="-25000" dirty="0"/>
          </a:p>
        </p:txBody>
      </p:sp>
      <p:cxnSp>
        <p:nvCxnSpPr>
          <p:cNvPr id="50" name="Connettore 2 49"/>
          <p:cNvCxnSpPr/>
          <p:nvPr/>
        </p:nvCxnSpPr>
        <p:spPr>
          <a:xfrm flipV="1">
            <a:off x="7812360" y="2204864"/>
            <a:ext cx="0" cy="847819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asellaDiTesto 62"/>
          <p:cNvSpPr txBox="1"/>
          <p:nvPr/>
        </p:nvSpPr>
        <p:spPr>
          <a:xfrm>
            <a:off x="7490685" y="1916832"/>
            <a:ext cx="797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RF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cav</a:t>
            </a:r>
            <a:endParaRPr lang="en-US" baseline="-25000" dirty="0"/>
          </a:p>
        </p:txBody>
      </p:sp>
      <p:sp>
        <p:nvSpPr>
          <p:cNvPr id="64" name="Freccia a destra 63"/>
          <p:cNvSpPr/>
          <p:nvPr/>
        </p:nvSpPr>
        <p:spPr>
          <a:xfrm>
            <a:off x="103676" y="2958192"/>
            <a:ext cx="1065288" cy="3600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CasellaDiTesto 64"/>
          <p:cNvSpPr txBox="1"/>
          <p:nvPr/>
        </p:nvSpPr>
        <p:spPr>
          <a:xfrm>
            <a:off x="933235" y="2561787"/>
            <a:ext cx="822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DC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ext</a:t>
            </a:r>
            <a:endParaRPr lang="en-US" baseline="-25000" dirty="0"/>
          </a:p>
        </p:txBody>
      </p:sp>
      <p:cxnSp>
        <p:nvCxnSpPr>
          <p:cNvPr id="66" name="Connettore 2 65"/>
          <p:cNvCxnSpPr/>
          <p:nvPr/>
        </p:nvCxnSpPr>
        <p:spPr>
          <a:xfrm flipV="1">
            <a:off x="103676" y="2832017"/>
            <a:ext cx="830453" cy="1026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CasellaDiTesto 66"/>
          <p:cNvSpPr txBox="1"/>
          <p:nvPr/>
        </p:nvSpPr>
        <p:spPr>
          <a:xfrm>
            <a:off x="42340" y="2365043"/>
            <a:ext cx="797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RF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cav</a:t>
            </a:r>
            <a:endParaRPr lang="en-US" baseline="-25000" dirty="0"/>
          </a:p>
        </p:txBody>
      </p:sp>
      <p:graphicFrame>
        <p:nvGraphicFramePr>
          <p:cNvPr id="52" name="Oggetto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6744291"/>
              </p:ext>
            </p:extLst>
          </p:nvPr>
        </p:nvGraphicFramePr>
        <p:xfrm>
          <a:off x="5816599" y="5344739"/>
          <a:ext cx="2298306" cy="1517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7" name="Equazione" r:id="rId17" imgW="2374560" imgH="1320480" progId="Equation.3">
                  <p:embed/>
                </p:oleObj>
              </mc:Choice>
              <mc:Fallback>
                <p:oleObj name="Equazione" r:id="rId17" imgW="2374560" imgH="1320480" progId="Equation.3">
                  <p:embed/>
                  <p:pic>
                    <p:nvPicPr>
                      <p:cNvPr id="0" name="Oggetto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6599" y="5344739"/>
                        <a:ext cx="2298306" cy="15172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4" name="Connettore 1 53"/>
          <p:cNvCxnSpPr/>
          <p:nvPr/>
        </p:nvCxnSpPr>
        <p:spPr>
          <a:xfrm>
            <a:off x="0" y="2389272"/>
            <a:ext cx="27718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ttore 1 57"/>
          <p:cNvCxnSpPr/>
          <p:nvPr/>
        </p:nvCxnSpPr>
        <p:spPr>
          <a:xfrm>
            <a:off x="2771800" y="2389530"/>
            <a:ext cx="1584176" cy="198251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1 60"/>
          <p:cNvCxnSpPr/>
          <p:nvPr/>
        </p:nvCxnSpPr>
        <p:spPr>
          <a:xfrm>
            <a:off x="4355976" y="4372042"/>
            <a:ext cx="0" cy="248999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ttore 1 67"/>
          <p:cNvCxnSpPr/>
          <p:nvPr/>
        </p:nvCxnSpPr>
        <p:spPr>
          <a:xfrm flipV="1">
            <a:off x="4355976" y="1800080"/>
            <a:ext cx="2376264" cy="257196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1 70"/>
          <p:cNvCxnSpPr/>
          <p:nvPr/>
        </p:nvCxnSpPr>
        <p:spPr>
          <a:xfrm>
            <a:off x="6732240" y="1800080"/>
            <a:ext cx="241176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CasellaDiTesto 74"/>
          <p:cNvSpPr txBox="1"/>
          <p:nvPr/>
        </p:nvSpPr>
        <p:spPr>
          <a:xfrm>
            <a:off x="298293" y="4772144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</a:t>
            </a:r>
            <a:endParaRPr lang="en-US" b="1" dirty="0"/>
          </a:p>
        </p:txBody>
      </p:sp>
      <p:sp>
        <p:nvSpPr>
          <p:cNvPr id="87" name="CasellaDiTesto 86"/>
          <p:cNvSpPr txBox="1"/>
          <p:nvPr/>
        </p:nvSpPr>
        <p:spPr>
          <a:xfrm>
            <a:off x="3034618" y="5235656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</a:t>
            </a:r>
            <a:endParaRPr lang="en-US" b="1" dirty="0"/>
          </a:p>
        </p:txBody>
      </p:sp>
      <p:sp>
        <p:nvSpPr>
          <p:cNvPr id="88" name="CasellaDiTesto 87"/>
          <p:cNvSpPr txBox="1"/>
          <p:nvPr/>
        </p:nvSpPr>
        <p:spPr>
          <a:xfrm>
            <a:off x="5304292" y="4727828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</a:t>
            </a:r>
            <a:endParaRPr lang="en-US" b="1" dirty="0"/>
          </a:p>
        </p:txBody>
      </p:sp>
      <p:sp>
        <p:nvSpPr>
          <p:cNvPr id="89" name="CasellaDiTesto 88"/>
          <p:cNvSpPr txBox="1"/>
          <p:nvPr/>
        </p:nvSpPr>
        <p:spPr>
          <a:xfrm>
            <a:off x="8753893" y="4788685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0802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8" grpId="0"/>
      <p:bldP spid="59" grpId="0" animBg="1"/>
      <p:bldP spid="38" grpId="0"/>
      <p:bldP spid="63" grpId="0"/>
      <p:bldP spid="64" grpId="0" animBg="1"/>
      <p:bldP spid="65" grpId="0"/>
      <p:bldP spid="67" grpId="0"/>
      <p:bldP spid="75" grpId="0"/>
      <p:bldP spid="87" grpId="0"/>
      <p:bldP spid="88" grpId="0"/>
      <p:bldP spid="8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39070"/>
            <a:ext cx="9036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cap="all" dirty="0" smtClean="0"/>
              <a:t>Cylindrical cavities working on TM</a:t>
            </a:r>
            <a:r>
              <a:rPr lang="en-US" sz="2600" b="1" cap="all" baseline="-25000" dirty="0" smtClean="0"/>
              <a:t>110</a:t>
            </a:r>
            <a:r>
              <a:rPr lang="en-US" sz="2600" b="1" cap="all" dirty="0" smtClean="0"/>
              <a:t> mode: </a:t>
            </a:r>
          </a:p>
          <a:p>
            <a:pPr algn="ctr"/>
            <a:r>
              <a:rPr lang="en-US" sz="2600" b="1" cap="all" dirty="0" smtClean="0"/>
              <a:t>NEAREST MODES AND </a:t>
            </a:r>
            <a:r>
              <a:rPr lang="en-US" sz="2800" b="1" cap="all" dirty="0"/>
              <a:t>MODE DEGENERATION REMOVAL</a:t>
            </a:r>
            <a:endParaRPr lang="en-US" sz="2600" b="1" cap="all" dirty="0" smtClean="0"/>
          </a:p>
        </p:txBody>
      </p:sp>
      <p:sp>
        <p:nvSpPr>
          <p:cNvPr id="4" name="Rettangolo 3"/>
          <p:cNvSpPr/>
          <p:nvPr/>
        </p:nvSpPr>
        <p:spPr>
          <a:xfrm>
            <a:off x="1864686" y="904592"/>
            <a:ext cx="18432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265113" algn="l"/>
              </a:tabLst>
            </a:pPr>
            <a:r>
              <a:rPr lang="en-US" sz="1400" dirty="0" smtClean="0">
                <a:sym typeface="Symbol"/>
              </a:rPr>
              <a:t></a:t>
            </a:r>
            <a:r>
              <a:rPr lang="en-US" sz="1400" dirty="0" smtClean="0"/>
              <a:t>To increase the volume of the cavity (for YIG or other material insertion) we have to increase the </a:t>
            </a:r>
            <a:r>
              <a:rPr lang="en-US" sz="1400" b="1" dirty="0" smtClean="0"/>
              <a:t>cavity length.</a:t>
            </a:r>
            <a:endParaRPr lang="en-US" sz="1400" b="1" dirty="0"/>
          </a:p>
        </p:txBody>
      </p:sp>
      <p:pic>
        <p:nvPicPr>
          <p:cNvPr id="2050" name="Picture 2" descr="C:\Users\David\Desktop\QUAX\searching-for-q-figure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139" y="843980"/>
            <a:ext cx="3346293" cy="420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4095996" y="962400"/>
            <a:ext cx="176137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265113" algn="l"/>
              </a:tabLst>
            </a:pPr>
            <a:r>
              <a:rPr lang="en-US" sz="1400" dirty="0" smtClean="0"/>
              <a:t>This </a:t>
            </a:r>
            <a:r>
              <a:rPr lang="en-US" sz="1400" b="1" dirty="0" smtClean="0"/>
              <a:t>increase the number of nearest modes </a:t>
            </a:r>
            <a:r>
              <a:rPr lang="en-US" sz="1400" dirty="0" smtClean="0"/>
              <a:t>(hybridization can couple different modes?)</a:t>
            </a:r>
            <a:endParaRPr lang="en-US" sz="1400" dirty="0"/>
          </a:p>
        </p:txBody>
      </p:sp>
      <p:sp>
        <p:nvSpPr>
          <p:cNvPr id="6" name="Freccia a destra 5"/>
          <p:cNvSpPr/>
          <p:nvPr/>
        </p:nvSpPr>
        <p:spPr>
          <a:xfrm>
            <a:off x="3775565" y="1311678"/>
            <a:ext cx="320431" cy="6259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Connettore 2 7"/>
          <p:cNvCxnSpPr/>
          <p:nvPr/>
        </p:nvCxnSpPr>
        <p:spPr>
          <a:xfrm>
            <a:off x="6228184" y="3459740"/>
            <a:ext cx="2448272" cy="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flipH="1">
            <a:off x="6516217" y="935098"/>
            <a:ext cx="14372" cy="411824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6336509" y="5075892"/>
            <a:ext cx="2377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(D/L)</a:t>
            </a:r>
            <a:r>
              <a:rPr lang="en-US" baseline="30000" dirty="0" smtClean="0"/>
              <a:t>2</a:t>
            </a:r>
            <a:r>
              <a:rPr lang="en-US" dirty="0" smtClean="0">
                <a:sym typeface="Symbol"/>
              </a:rPr>
              <a:t></a:t>
            </a:r>
            <a:r>
              <a:rPr lang="en-US" dirty="0" smtClean="0"/>
              <a:t>0.26 in our case</a:t>
            </a:r>
            <a:endParaRPr lang="en-US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5430895" y="3123550"/>
            <a:ext cx="1150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Working mode</a:t>
            </a:r>
            <a:endParaRPr lang="en-US" sz="1600" dirty="0"/>
          </a:p>
        </p:txBody>
      </p:sp>
      <p:sp>
        <p:nvSpPr>
          <p:cNvPr id="14" name="Rettangolo 13"/>
          <p:cNvSpPr/>
          <p:nvPr/>
        </p:nvSpPr>
        <p:spPr>
          <a:xfrm>
            <a:off x="5802392" y="5388499"/>
            <a:ext cx="180538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 smtClean="0"/>
              <a:t>Mode frequencies in GHz</a:t>
            </a:r>
          </a:p>
          <a:p>
            <a:endParaRPr lang="en-US" sz="1200" dirty="0" smtClean="0"/>
          </a:p>
          <a:p>
            <a:r>
              <a:rPr lang="en-US" sz="1200" dirty="0" smtClean="0"/>
              <a:t>1  7.368 (D)</a:t>
            </a:r>
          </a:p>
          <a:p>
            <a:r>
              <a:rPr lang="en-US" sz="1400" b="1" dirty="0" smtClean="0"/>
              <a:t>2  8.802 (TM</a:t>
            </a:r>
            <a:r>
              <a:rPr lang="en-US" sz="1400" b="1" baseline="-25000" dirty="0" smtClean="0"/>
              <a:t>010</a:t>
            </a:r>
            <a:r>
              <a:rPr lang="en-US" sz="1400" b="1" dirty="0" smtClean="0"/>
              <a:t>)</a:t>
            </a:r>
          </a:p>
          <a:p>
            <a:r>
              <a:rPr lang="en-US" sz="1200" dirty="0" smtClean="0"/>
              <a:t>3  8.996 (D)</a:t>
            </a:r>
          </a:p>
          <a:p>
            <a:r>
              <a:rPr lang="en-US" sz="1200" dirty="0" smtClean="0"/>
              <a:t>4  9.293</a:t>
            </a:r>
          </a:p>
          <a:p>
            <a:r>
              <a:rPr lang="en-US" sz="1200" dirty="0" smtClean="0"/>
              <a:t>5  10.630</a:t>
            </a:r>
            <a:endParaRPr lang="en-US" sz="1200" dirty="0"/>
          </a:p>
        </p:txBody>
      </p:sp>
      <p:sp>
        <p:nvSpPr>
          <p:cNvPr id="18" name="Rettangolo 17"/>
          <p:cNvSpPr/>
          <p:nvPr/>
        </p:nvSpPr>
        <p:spPr>
          <a:xfrm>
            <a:off x="7524328" y="5429582"/>
            <a:ext cx="1584176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6  11.196 (D)</a:t>
            </a:r>
          </a:p>
          <a:p>
            <a:r>
              <a:rPr lang="en-US" sz="1200" dirty="0"/>
              <a:t>7  11.568 (D)</a:t>
            </a:r>
          </a:p>
          <a:p>
            <a:r>
              <a:rPr lang="en-US" sz="1200" dirty="0"/>
              <a:t>8  12.547</a:t>
            </a:r>
          </a:p>
          <a:p>
            <a:r>
              <a:rPr lang="en-US" sz="1200" dirty="0"/>
              <a:t>9  12.668 (D)</a:t>
            </a:r>
          </a:p>
          <a:p>
            <a:r>
              <a:rPr lang="en-US" sz="1200" dirty="0"/>
              <a:t>10  13.693 (D)</a:t>
            </a:r>
          </a:p>
          <a:p>
            <a:r>
              <a:rPr lang="en-US" sz="1400" b="1" dirty="0"/>
              <a:t>11  14.025 (TM</a:t>
            </a:r>
            <a:r>
              <a:rPr lang="en-US" sz="1400" b="1" baseline="-25000" dirty="0"/>
              <a:t>110</a:t>
            </a:r>
            <a:r>
              <a:rPr lang="en-US" sz="1400" b="1" dirty="0"/>
              <a:t>)</a:t>
            </a:r>
          </a:p>
          <a:p>
            <a:pPr marL="228600" indent="-228600">
              <a:buAutoNum type="arabicPlain" startAt="12"/>
            </a:pPr>
            <a:r>
              <a:rPr lang="en-US" sz="1200" dirty="0" smtClean="0"/>
              <a:t>14.314 </a:t>
            </a:r>
            <a:r>
              <a:rPr lang="en-US" sz="1200" dirty="0"/>
              <a:t>(D)</a:t>
            </a:r>
          </a:p>
        </p:txBody>
      </p:sp>
      <p:pic>
        <p:nvPicPr>
          <p:cNvPr id="4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9" t="11958" r="6917" b="10238"/>
          <a:stretch/>
        </p:blipFill>
        <p:spPr bwMode="auto">
          <a:xfrm>
            <a:off x="32052" y="921768"/>
            <a:ext cx="1484457" cy="1276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3" name="Connettore 2 42"/>
          <p:cNvCxnSpPr/>
          <p:nvPr/>
        </p:nvCxnSpPr>
        <p:spPr>
          <a:xfrm>
            <a:off x="610811" y="904592"/>
            <a:ext cx="796084" cy="564732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sellaDiTesto 43"/>
          <p:cNvSpPr txBox="1"/>
          <p:nvPr/>
        </p:nvSpPr>
        <p:spPr>
          <a:xfrm>
            <a:off x="857678" y="861386"/>
            <a:ext cx="1111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L=50.3 mm</a:t>
            </a:r>
            <a:endParaRPr lang="it-IT" sz="1600" dirty="0"/>
          </a:p>
        </p:txBody>
      </p:sp>
      <p:cxnSp>
        <p:nvCxnSpPr>
          <p:cNvPr id="45" name="Connettore 2 44"/>
          <p:cNvCxnSpPr/>
          <p:nvPr/>
        </p:nvCxnSpPr>
        <p:spPr>
          <a:xfrm flipH="1">
            <a:off x="1417545" y="1546991"/>
            <a:ext cx="274135" cy="15533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45"/>
          <p:cNvCxnSpPr/>
          <p:nvPr/>
        </p:nvCxnSpPr>
        <p:spPr>
          <a:xfrm flipV="1">
            <a:off x="648807" y="2060848"/>
            <a:ext cx="250946" cy="17502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ttangolo 46"/>
          <p:cNvSpPr/>
          <p:nvPr/>
        </p:nvSpPr>
        <p:spPr>
          <a:xfrm>
            <a:off x="765282" y="1681709"/>
            <a:ext cx="11512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/>
              <a:t>D=26.1 mm</a:t>
            </a:r>
            <a:endParaRPr lang="it-IT" sz="1600" dirty="0"/>
          </a:p>
        </p:txBody>
      </p:sp>
      <p:sp>
        <p:nvSpPr>
          <p:cNvPr id="48" name="CasellaDiTesto 47"/>
          <p:cNvSpPr txBox="1"/>
          <p:nvPr/>
        </p:nvSpPr>
        <p:spPr>
          <a:xfrm>
            <a:off x="243561" y="2204864"/>
            <a:ext cx="1232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f</a:t>
            </a:r>
            <a:r>
              <a:rPr lang="en-US" sz="1600" baseline="-25000" dirty="0" err="1" smtClean="0"/>
              <a:t>res</a:t>
            </a:r>
            <a:r>
              <a:rPr lang="en-US" sz="1600" dirty="0" smtClean="0"/>
              <a:t>=14 GHz</a:t>
            </a:r>
            <a:endParaRPr lang="en-US" sz="1600" dirty="0"/>
          </a:p>
        </p:txBody>
      </p:sp>
      <p:sp>
        <p:nvSpPr>
          <p:cNvPr id="53" name="CasellaDiTesto 52"/>
          <p:cNvSpPr txBox="1"/>
          <p:nvPr/>
        </p:nvSpPr>
        <p:spPr>
          <a:xfrm>
            <a:off x="20240" y="2636912"/>
            <a:ext cx="228370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>
                <a:sym typeface="Symbol"/>
              </a:rPr>
              <a:t></a:t>
            </a:r>
            <a:r>
              <a:rPr lang="en-US" sz="1400" dirty="0" smtClean="0"/>
              <a:t>There are, in principle, infinite TM</a:t>
            </a:r>
            <a:r>
              <a:rPr lang="en-US" sz="1400" baseline="-25000" dirty="0" smtClean="0"/>
              <a:t>110</a:t>
            </a:r>
            <a:r>
              <a:rPr lang="en-US" sz="1400" dirty="0" smtClean="0"/>
              <a:t> dipole modes that can be excited with different tilted polarities.</a:t>
            </a:r>
          </a:p>
          <a:p>
            <a:pPr algn="just"/>
            <a:endParaRPr lang="en-US" sz="1400" dirty="0"/>
          </a:p>
          <a:p>
            <a:pPr algn="just"/>
            <a:r>
              <a:rPr lang="en-US" sz="1400" dirty="0" smtClean="0">
                <a:sym typeface="Symbol"/>
              </a:rPr>
              <a:t>It is necessary and useful to </a:t>
            </a:r>
            <a:r>
              <a:rPr lang="en-US" sz="1400" b="1" dirty="0" smtClean="0">
                <a:sym typeface="Symbol"/>
              </a:rPr>
              <a:t>remove this degeneration </a:t>
            </a:r>
            <a:r>
              <a:rPr lang="en-US" sz="1400" dirty="0" smtClean="0">
                <a:sym typeface="Symbol"/>
              </a:rPr>
              <a:t>for several reasons.</a:t>
            </a:r>
          </a:p>
          <a:p>
            <a:pPr algn="just"/>
            <a:endParaRPr lang="en-US" sz="1400" dirty="0">
              <a:sym typeface="Symbol"/>
            </a:endParaRPr>
          </a:p>
          <a:p>
            <a:pPr algn="just"/>
            <a:r>
              <a:rPr lang="en-US" sz="1400" dirty="0" smtClean="0">
                <a:sym typeface="Symbol"/>
              </a:rPr>
              <a:t>this can be done by cutting the </a:t>
            </a:r>
            <a:r>
              <a:rPr lang="en-US" sz="1400" b="1" dirty="0" smtClean="0">
                <a:sym typeface="Symbol"/>
              </a:rPr>
              <a:t>structure</a:t>
            </a:r>
          </a:p>
        </p:txBody>
      </p:sp>
      <p:grpSp>
        <p:nvGrpSpPr>
          <p:cNvPr id="86" name="Gruppo 85"/>
          <p:cNvGrpSpPr/>
          <p:nvPr/>
        </p:nvGrpSpPr>
        <p:grpSpPr>
          <a:xfrm>
            <a:off x="61144" y="5053345"/>
            <a:ext cx="1702544" cy="1832039"/>
            <a:chOff x="61144" y="5203720"/>
            <a:chExt cx="1594402" cy="1681664"/>
          </a:xfrm>
        </p:grpSpPr>
        <p:pic>
          <p:nvPicPr>
            <p:cNvPr id="54" name="Picture 11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27" t="15432" r="30639" b="10031"/>
            <a:stretch/>
          </p:blipFill>
          <p:spPr bwMode="auto">
            <a:xfrm>
              <a:off x="61144" y="5203720"/>
              <a:ext cx="1404786" cy="1486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5" name="Connettore 1 54"/>
            <p:cNvCxnSpPr/>
            <p:nvPr/>
          </p:nvCxnSpPr>
          <p:spPr>
            <a:xfrm>
              <a:off x="1408162" y="6195224"/>
              <a:ext cx="0" cy="431708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1 55"/>
            <p:cNvCxnSpPr/>
            <p:nvPr/>
          </p:nvCxnSpPr>
          <p:spPr>
            <a:xfrm>
              <a:off x="1466404" y="5971082"/>
              <a:ext cx="6752" cy="655851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Arco 56"/>
            <p:cNvSpPr/>
            <p:nvPr/>
          </p:nvSpPr>
          <p:spPr>
            <a:xfrm>
              <a:off x="162423" y="5318221"/>
              <a:ext cx="1303982" cy="1280803"/>
            </a:xfrm>
            <a:prstGeom prst="arc">
              <a:avLst>
                <a:gd name="adj1" fmla="val 20192524"/>
                <a:gd name="adj2" fmla="val 1451589"/>
              </a:avLst>
            </a:prstGeom>
            <a:ln w="28575">
              <a:solidFill>
                <a:srgbClr val="00206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Connettore 2 57"/>
            <p:cNvCxnSpPr/>
            <p:nvPr/>
          </p:nvCxnSpPr>
          <p:spPr>
            <a:xfrm>
              <a:off x="1239201" y="6599024"/>
              <a:ext cx="168961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2 58"/>
            <p:cNvCxnSpPr/>
            <p:nvPr/>
          </p:nvCxnSpPr>
          <p:spPr>
            <a:xfrm flipH="1">
              <a:off x="1469780" y="6599024"/>
              <a:ext cx="185766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CasellaDiTesto 59"/>
            <p:cNvSpPr txBox="1"/>
            <p:nvPr/>
          </p:nvSpPr>
          <p:spPr>
            <a:xfrm>
              <a:off x="1259632" y="6605061"/>
              <a:ext cx="367943" cy="280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cut</a:t>
              </a:r>
              <a:endParaRPr lang="en-US" sz="1600" dirty="0"/>
            </a:p>
          </p:txBody>
        </p:sp>
      </p:grpSp>
      <p:pic>
        <p:nvPicPr>
          <p:cNvPr id="62" name="Immagine 6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6" r="6862"/>
          <a:stretch/>
        </p:blipFill>
        <p:spPr>
          <a:xfrm>
            <a:off x="2331551" y="3662280"/>
            <a:ext cx="2489611" cy="3114744"/>
          </a:xfrm>
          <a:prstGeom prst="rect">
            <a:avLst/>
          </a:prstGeom>
        </p:spPr>
      </p:pic>
      <p:cxnSp>
        <p:nvCxnSpPr>
          <p:cNvPr id="63" name="Connettore 2 62"/>
          <p:cNvCxnSpPr/>
          <p:nvPr/>
        </p:nvCxnSpPr>
        <p:spPr>
          <a:xfrm flipH="1">
            <a:off x="4139952" y="3344850"/>
            <a:ext cx="24762" cy="308785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ttore 2 63"/>
          <p:cNvCxnSpPr/>
          <p:nvPr/>
        </p:nvCxnSpPr>
        <p:spPr>
          <a:xfrm>
            <a:off x="3707904" y="3287231"/>
            <a:ext cx="135323" cy="176611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CasellaDiTesto 64"/>
          <p:cNvSpPr txBox="1"/>
          <p:nvPr/>
        </p:nvSpPr>
        <p:spPr>
          <a:xfrm>
            <a:off x="3413609" y="2749242"/>
            <a:ext cx="859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Working mode</a:t>
            </a:r>
            <a:endParaRPr lang="en-US" sz="1400" dirty="0"/>
          </a:p>
        </p:txBody>
      </p:sp>
      <p:cxnSp>
        <p:nvCxnSpPr>
          <p:cNvPr id="66" name="Connettore 2 65"/>
          <p:cNvCxnSpPr/>
          <p:nvPr/>
        </p:nvCxnSpPr>
        <p:spPr>
          <a:xfrm>
            <a:off x="3061723" y="3459741"/>
            <a:ext cx="472376" cy="129591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CasellaDiTesto 66"/>
          <p:cNvSpPr txBox="1"/>
          <p:nvPr/>
        </p:nvSpPr>
        <p:spPr>
          <a:xfrm>
            <a:off x="2663232" y="2936521"/>
            <a:ext cx="789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Other polarity</a:t>
            </a:r>
            <a:endParaRPr lang="en-US" sz="1400" dirty="0"/>
          </a:p>
        </p:txBody>
      </p:sp>
      <p:sp>
        <p:nvSpPr>
          <p:cNvPr id="68" name="Parentesi graffa chiusa 67"/>
          <p:cNvSpPr/>
          <p:nvPr/>
        </p:nvSpPr>
        <p:spPr>
          <a:xfrm>
            <a:off x="4164714" y="4469438"/>
            <a:ext cx="665624" cy="572431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Parentesi graffa chiusa 68"/>
          <p:cNvSpPr/>
          <p:nvPr/>
        </p:nvSpPr>
        <p:spPr>
          <a:xfrm>
            <a:off x="4139952" y="5063989"/>
            <a:ext cx="665624" cy="658135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CasellaDiTesto 69"/>
          <p:cNvSpPr txBox="1"/>
          <p:nvPr/>
        </p:nvSpPr>
        <p:spPr>
          <a:xfrm>
            <a:off x="4668770" y="4729793"/>
            <a:ext cx="10067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Separation with other modes</a:t>
            </a:r>
            <a:endParaRPr lang="en-US" sz="1400" dirty="0"/>
          </a:p>
        </p:txBody>
      </p:sp>
      <p:cxnSp>
        <p:nvCxnSpPr>
          <p:cNvPr id="71" name="Connettore 1 70"/>
          <p:cNvCxnSpPr/>
          <p:nvPr/>
        </p:nvCxnSpPr>
        <p:spPr>
          <a:xfrm>
            <a:off x="5652120" y="3789040"/>
            <a:ext cx="0" cy="307833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ttore 1 83"/>
          <p:cNvCxnSpPr/>
          <p:nvPr/>
        </p:nvCxnSpPr>
        <p:spPr>
          <a:xfrm>
            <a:off x="4187198" y="2636912"/>
            <a:ext cx="1477303" cy="115212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ttore 1 86"/>
          <p:cNvCxnSpPr/>
          <p:nvPr/>
        </p:nvCxnSpPr>
        <p:spPr>
          <a:xfrm>
            <a:off x="0" y="2636912"/>
            <a:ext cx="421196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Ovale 87"/>
          <p:cNvSpPr/>
          <p:nvPr/>
        </p:nvSpPr>
        <p:spPr>
          <a:xfrm>
            <a:off x="6112855" y="-27384"/>
            <a:ext cx="993768" cy="58161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02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4" grpId="0"/>
      <p:bldP spid="18" grpId="0"/>
      <p:bldP spid="53" grpId="0"/>
      <p:bldP spid="65" grpId="0"/>
      <p:bldP spid="67" grpId="0"/>
      <p:bldP spid="68" grpId="0" animBg="1"/>
      <p:bldP spid="69" grpId="0" animBg="1"/>
      <p:bldP spid="7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0" y="841841"/>
            <a:ext cx="3843512" cy="2823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974" y="1186298"/>
            <a:ext cx="4752670" cy="2134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0" y="5460309"/>
            <a:ext cx="4139574" cy="1371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625176"/>
            <a:ext cx="1343148" cy="665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362" y="4625177"/>
            <a:ext cx="5037982" cy="2206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989" y="3635619"/>
            <a:ext cx="1384769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26" y="3665646"/>
            <a:ext cx="1622574" cy="878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ttangolo 21"/>
          <p:cNvSpPr/>
          <p:nvPr/>
        </p:nvSpPr>
        <p:spPr>
          <a:xfrm>
            <a:off x="0" y="-27384"/>
            <a:ext cx="90364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cap="all" dirty="0" smtClean="0"/>
              <a:t>COUPLING TO CAVITIES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1161200" y="526614"/>
            <a:ext cx="1915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Magnetic coupling</a:t>
            </a:r>
            <a:endParaRPr lang="en-US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5796136" y="657175"/>
            <a:ext cx="1721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Electric coupling</a:t>
            </a:r>
            <a:endParaRPr lang="en-US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5076056" y="4175208"/>
            <a:ext cx="352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Reflection coefficient for different </a:t>
            </a:r>
            <a:r>
              <a:rPr lang="en-US" dirty="0" smtClean="0">
                <a:sym typeface="Symbol"/>
              </a:rPr>
              <a:t></a:t>
            </a:r>
            <a:endParaRPr lang="en-US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2437114" y="4644369"/>
            <a:ext cx="1766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Coupling coefficient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40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9966</TotalTime>
  <Words>2584</Words>
  <Application>Microsoft Office PowerPoint</Application>
  <PresentationFormat>Presentazione su schermo (4:3)</PresentationFormat>
  <Paragraphs>413</Paragraphs>
  <Slides>25</Slides>
  <Notes>2</Notes>
  <HiddenSlides>1</HiddenSlides>
  <MMClips>0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5" baseType="lpstr">
      <vt:lpstr>Arial Unicode MS</vt:lpstr>
      <vt:lpstr>맑은 고딕</vt:lpstr>
      <vt:lpstr>ＭＳ Ｐゴシック</vt:lpstr>
      <vt:lpstr>Abadi MT Condensed Extra Bold</vt:lpstr>
      <vt:lpstr>Arial</vt:lpstr>
      <vt:lpstr>Bernard MT Condensed</vt:lpstr>
      <vt:lpstr>Calibri</vt:lpstr>
      <vt:lpstr>Symbol</vt:lpstr>
      <vt:lpstr>Tema di Office</vt:lpstr>
      <vt:lpstr>Equazione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David</dc:creator>
  <cp:lastModifiedBy>Guest</cp:lastModifiedBy>
  <cp:revision>191</cp:revision>
  <dcterms:created xsi:type="dcterms:W3CDTF">2017-03-15T08:50:53Z</dcterms:created>
  <dcterms:modified xsi:type="dcterms:W3CDTF">2017-03-27T11:10:38Z</dcterms:modified>
</cp:coreProperties>
</file>