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2" r:id="rId3"/>
    <p:sldId id="261" r:id="rId4"/>
    <p:sldId id="257" r:id="rId5"/>
    <p:sldId id="263" r:id="rId6"/>
    <p:sldId id="258" r:id="rId7"/>
    <p:sldId id="264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3333CC"/>
    <a:srgbClr val="F2F088"/>
    <a:srgbClr val="768E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90657-24EB-489C-8784-073F133EC564}" type="datetimeFigureOut">
              <a:rPr lang="it-IT" smtClean="0"/>
              <a:pPr/>
              <a:t>16/03/2009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3AA21-650F-4AD4-B408-2D3DC2454F5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2DAE0-9F88-4786-956B-989AF4CEB6E3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b.infn.it/" TargetMode="External"/><Relationship Id="rId2" Type="http://schemas.openxmlformats.org/officeDocument/2006/relationships/hyperlink" Target="http://www.joomla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260" y="428604"/>
            <a:ext cx="869302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  <a:latin typeface="Comic Sans MS" pitchFamily="66" charset="0"/>
              </a:rPr>
              <a:t>Sito </a:t>
            </a:r>
            <a:r>
              <a:rPr lang="it-IT" sz="2800" b="1" dirty="0" err="1" smtClean="0">
                <a:solidFill>
                  <a:srgbClr val="FF0000"/>
                </a:solidFill>
                <a:latin typeface="Comic Sans MS" pitchFamily="66" charset="0"/>
              </a:rPr>
              <a:t>web</a:t>
            </a:r>
            <a:r>
              <a:rPr lang="it-IT" sz="2800" b="1" dirty="0" smtClean="0">
                <a:solidFill>
                  <a:srgbClr val="FF0000"/>
                </a:solidFill>
                <a:latin typeface="Comic Sans MS" pitchFamily="66" charset="0"/>
              </a:rPr>
              <a:t> di </a:t>
            </a:r>
            <a:r>
              <a:rPr lang="it-IT" sz="2800" b="1" dirty="0" err="1" smtClean="0">
                <a:solidFill>
                  <a:srgbClr val="FF0000"/>
                </a:solidFill>
                <a:latin typeface="Comic Sans MS" pitchFamily="66" charset="0"/>
              </a:rPr>
              <a:t>ATLAS</a:t>
            </a:r>
            <a:r>
              <a:rPr lang="it-IT" sz="2800" b="1" dirty="0" smtClean="0">
                <a:solidFill>
                  <a:srgbClr val="FF0000"/>
                </a:solidFill>
                <a:latin typeface="Comic Sans MS" pitchFamily="66" charset="0"/>
              </a:rPr>
              <a:t> Italia</a:t>
            </a:r>
          </a:p>
          <a:p>
            <a:endParaRPr lang="it-IT" sz="2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it-IT" sz="2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-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La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COMM.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1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ha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chiesto (fine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2006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)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agli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esperimenti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di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preparare 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  una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pagina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WEB: </a:t>
            </a:r>
          </a:p>
          <a:p>
            <a:r>
              <a:rPr lang="it-IT" sz="2000" b="1" dirty="0" smtClean="0">
                <a:solidFill>
                  <a:srgbClr val="002060"/>
                </a:solidFill>
                <a:latin typeface="Comic Sans MS" pitchFamily="66" charset="0"/>
              </a:rPr>
              <a:t>	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-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obiettivo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fornire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una descrizione sintetica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delle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attività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svolte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,</a:t>
            </a:r>
          </a:p>
          <a:p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	-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target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: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persone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di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alta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formazione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in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campi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diversi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dalla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fisica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delle      	           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particelle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interessate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a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capire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attività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dell’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Ente.</a:t>
            </a:r>
          </a:p>
          <a:p>
            <a:r>
              <a:rPr lang="it-IT" sz="1600" b="1" dirty="0" smtClean="0">
                <a:solidFill>
                  <a:srgbClr val="002060"/>
                </a:solidFill>
                <a:latin typeface="Comic Sans MS" pitchFamily="66" charset="0"/>
              </a:rPr>
              <a:t>              	 </a:t>
            </a:r>
            <a:r>
              <a:rPr lang="it-IT" sz="1600" b="1" dirty="0" smtClean="0">
                <a:solidFill>
                  <a:srgbClr val="00B050"/>
                </a:solidFill>
                <a:latin typeface="Comic Sans MS" pitchFamily="66" charset="0"/>
              </a:rPr>
              <a:t>(anche </a:t>
            </a:r>
            <a:r>
              <a:rPr lang="it-IT" sz="1600" b="1" dirty="0" err="1" smtClean="0">
                <a:solidFill>
                  <a:srgbClr val="00B050"/>
                </a:solidFill>
                <a:latin typeface="Comic Sans MS" pitchFamily="66" charset="0"/>
              </a:rPr>
              <a:t>studenti</a:t>
            </a:r>
            <a:r>
              <a:rPr lang="it-IT" sz="1600" b="1" dirty="0" smtClean="0">
                <a:solidFill>
                  <a:srgbClr val="00B050"/>
                </a:solidFill>
                <a:latin typeface="Comic Sans MS" pitchFamily="66" charset="0"/>
              </a:rPr>
              <a:t> fine liceo/primi </a:t>
            </a:r>
            <a:r>
              <a:rPr lang="it-IT" sz="1600" b="1" dirty="0" err="1" smtClean="0">
                <a:solidFill>
                  <a:srgbClr val="00B050"/>
                </a:solidFill>
                <a:latin typeface="Comic Sans MS" pitchFamily="66" charset="0"/>
              </a:rPr>
              <a:t>anni</a:t>
            </a:r>
            <a:r>
              <a:rPr lang="it-IT" sz="1600" b="1" dirty="0" smtClean="0">
                <a:solidFill>
                  <a:srgbClr val="00B050"/>
                </a:solidFill>
                <a:latin typeface="Comic Sans MS" pitchFamily="66" charset="0"/>
              </a:rPr>
              <a:t> Università)</a:t>
            </a:r>
          </a:p>
          <a:p>
            <a:r>
              <a:rPr lang="it-IT" sz="1600" b="1" dirty="0" smtClean="0">
                <a:solidFill>
                  <a:srgbClr val="002060"/>
                </a:solidFill>
                <a:latin typeface="Comic Sans MS" pitchFamily="66" charset="0"/>
              </a:rPr>
              <a:t>	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-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stimolare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attenzione,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sollecitare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interesse,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non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per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proporre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 percorsi 			  </a:t>
            </a:r>
            <a:r>
              <a:rPr lang="it-IT" sz="1600" b="1" dirty="0" err="1" smtClean="0">
                <a:solidFill>
                  <a:srgbClr val="C00000"/>
                </a:solidFill>
                <a:latin typeface="Comic Sans MS" pitchFamily="66" charset="0"/>
              </a:rPr>
              <a:t>formativi</a:t>
            </a:r>
            <a:r>
              <a:rPr lang="it-IT" sz="1600" b="1" dirty="0" smtClean="0">
                <a:solidFill>
                  <a:srgbClr val="C00000"/>
                </a:solidFill>
                <a:latin typeface="Comic Sans MS" pitchFamily="66" charset="0"/>
              </a:rPr>
              <a:t>. </a:t>
            </a:r>
          </a:p>
          <a:p>
            <a:r>
              <a:rPr lang="it-IT" sz="1600" b="1" dirty="0" smtClean="0">
                <a:solidFill>
                  <a:srgbClr val="002060"/>
                </a:solidFill>
                <a:latin typeface="Comic Sans MS" pitchFamily="66" charset="0"/>
              </a:rPr>
              <a:t>	           </a:t>
            </a:r>
            <a:r>
              <a:rPr lang="it-IT" sz="1600" b="1" dirty="0" smtClean="0">
                <a:solidFill>
                  <a:srgbClr val="00B050"/>
                </a:solidFill>
                <a:latin typeface="Comic Sans MS" pitchFamily="66" charset="0"/>
              </a:rPr>
              <a:t>(in </a:t>
            </a:r>
            <a:r>
              <a:rPr lang="it-IT" sz="1600" b="1" dirty="0" err="1" smtClean="0">
                <a:solidFill>
                  <a:srgbClr val="00B050"/>
                </a:solidFill>
                <a:latin typeface="Comic Sans MS" pitchFamily="66" charset="0"/>
              </a:rPr>
              <a:t>realtà</a:t>
            </a:r>
            <a:r>
              <a:rPr lang="it-IT" sz="1600" b="1" dirty="0" smtClean="0">
                <a:solidFill>
                  <a:srgbClr val="00B050"/>
                </a:solidFill>
                <a:latin typeface="Comic Sans MS" pitchFamily="66" charset="0"/>
              </a:rPr>
              <a:t> utile anche come </a:t>
            </a:r>
            <a:r>
              <a:rPr lang="it-IT" sz="1600" b="1" dirty="0" err="1" smtClean="0">
                <a:solidFill>
                  <a:srgbClr val="00B050"/>
                </a:solidFill>
                <a:latin typeface="Comic Sans MS" pitchFamily="66" charset="0"/>
              </a:rPr>
              <a:t>orientamento</a:t>
            </a:r>
            <a:r>
              <a:rPr lang="it-IT" sz="1600" b="1" dirty="0" smtClean="0">
                <a:solidFill>
                  <a:srgbClr val="00B050"/>
                </a:solidFill>
                <a:latin typeface="Comic Sans MS" pitchFamily="66" charset="0"/>
              </a:rPr>
              <a:t> per studenti di Fisica)</a:t>
            </a:r>
          </a:p>
          <a:p>
            <a:endParaRPr lang="it-IT" sz="16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Un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esempio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presentato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in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Comm.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1 (27.11.06):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Sito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KLOE (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C.Bloise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</a:p>
          <a:p>
            <a:endParaRPr lang="it-IT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Finora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sono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stati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immessi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in rete (Sito Comm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.1 – Trasparenze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Utili):</a:t>
            </a:r>
          </a:p>
          <a:p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BaBar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CDF2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CMS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COMPASS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KLOE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MEG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endParaRPr lang="it-IT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-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Nella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riunione di gennaio della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Comm.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1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è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stato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presentato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il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sito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 di </a:t>
            </a:r>
            <a:r>
              <a:rPr lang="it-IT" b="1" dirty="0" err="1" smtClean="0">
                <a:solidFill>
                  <a:srgbClr val="002060"/>
                </a:solidFill>
                <a:latin typeface="Comic Sans MS" pitchFamily="66" charset="0"/>
              </a:rPr>
              <a:t>CMS</a:t>
            </a:r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TextBox 4"/>
          <p:cNvSpPr txBox="1"/>
          <p:nvPr/>
        </p:nvSpPr>
        <p:spPr>
          <a:xfrm>
            <a:off x="7215206" y="285728"/>
            <a:ext cx="948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F.Lacava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953092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>
                <a:solidFill>
                  <a:srgbClr val="002060"/>
                </a:solidFill>
                <a:latin typeface="Comic Sans MS" pitchFamily="66" charset="0"/>
              </a:rPr>
              <a:t>Sito </a:t>
            </a:r>
            <a:r>
              <a:rPr lang="it-IT" sz="2800" dirty="0" err="1" smtClean="0">
                <a:solidFill>
                  <a:srgbClr val="002060"/>
                </a:solidFill>
                <a:latin typeface="Comic Sans MS" pitchFamily="66" charset="0"/>
              </a:rPr>
              <a:t>ATLAS</a:t>
            </a:r>
            <a:r>
              <a:rPr lang="it-IT" sz="2800" dirty="0" smtClean="0">
                <a:solidFill>
                  <a:srgbClr val="002060"/>
                </a:solidFill>
                <a:latin typeface="Comic Sans MS" pitchFamily="66" charset="0"/>
              </a:rPr>
              <a:t>  </a:t>
            </a: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Dopo un primo appello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L.Mandelli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,ottobre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2006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è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formata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una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task</a:t>
            </a:r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 force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per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realizzare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il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sito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web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ATLAS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Mandelli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Rotonda,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DiCiaccio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 Lacava)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con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la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responsabilità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tecnica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Cosenza.</a:t>
            </a: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È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stato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fatto un certo lavoro (pagina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principale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,fisica,magneti,calorimetri,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spettrometro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ma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poi si è fermato: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eravamo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troppo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impegnati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nella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 costruzione dell’apparato.</a:t>
            </a:r>
          </a:p>
          <a:p>
            <a:endParaRPr lang="it-IT" sz="12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Nell’ultima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riunione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ATLAS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Italia,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Maria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ha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chiesto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riprendere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il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lavoro</a:t>
            </a:r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integrando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originaria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task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force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con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altri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volontari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con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l’aiuto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anche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dei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reponsabili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nazionali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delle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attività.</a:t>
            </a:r>
          </a:p>
          <a:p>
            <a:endParaRPr lang="it-IT" sz="12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La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Sezione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Roma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S.F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.)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ha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espresso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interesse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per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questo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lavoro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 offerto l’aiuto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tecnico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(una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persona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per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preparazione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del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sito + una di aiuto) .</a:t>
            </a:r>
          </a:p>
          <a:p>
            <a:endParaRPr lang="it-IT" sz="12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C’è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stata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una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prima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riunione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telefonica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(gruppo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precedente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+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S.Falciano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A.Farilla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C.Meroni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G.Bucci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ha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dato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la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disponibilità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G.P. Carlino.</a:t>
            </a:r>
          </a:p>
          <a:p>
            <a:endParaRPr lang="it-IT" sz="12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E’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stato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esaminato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uno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schema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possibile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di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home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page,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anche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per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capire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  come organizzare il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lavoro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e abbiamo cercato di chiarire  gli obiettivi.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6572264" y="5429264"/>
            <a:ext cx="1857388" cy="2857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ounded Rectangle 3"/>
          <p:cNvSpPr/>
          <p:nvPr/>
        </p:nvSpPr>
        <p:spPr>
          <a:xfrm>
            <a:off x="857224" y="285728"/>
            <a:ext cx="742955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chemeClr val="bg1"/>
                </a:solidFill>
              </a:rPr>
              <a:t>Inserito </a:t>
            </a:r>
            <a:r>
              <a:rPr lang="it-IT" sz="2000" dirty="0" err="1" smtClean="0">
                <a:solidFill>
                  <a:schemeClr val="bg1"/>
                </a:solidFill>
              </a:rPr>
              <a:t>nel</a:t>
            </a:r>
            <a:r>
              <a:rPr lang="it-IT" sz="2000" dirty="0" smtClean="0">
                <a:solidFill>
                  <a:schemeClr val="bg1"/>
                </a:solidFill>
              </a:rPr>
              <a:t> </a:t>
            </a:r>
            <a:r>
              <a:rPr lang="it-IT" sz="2000" dirty="0" err="1" smtClean="0">
                <a:solidFill>
                  <a:schemeClr val="bg1"/>
                </a:solidFill>
              </a:rPr>
              <a:t>frame</a:t>
            </a:r>
            <a:r>
              <a:rPr lang="it-IT" sz="2000" dirty="0" smtClean="0">
                <a:solidFill>
                  <a:schemeClr val="bg1"/>
                </a:solidFill>
              </a:rPr>
              <a:t> dell’INFN </a:t>
            </a:r>
            <a:r>
              <a:rPr lang="it-IT" sz="2000" dirty="0" err="1" smtClean="0">
                <a:solidFill>
                  <a:schemeClr val="bg1"/>
                </a:solidFill>
              </a:rPr>
              <a:t>–</a:t>
            </a:r>
            <a:r>
              <a:rPr lang="it-IT" sz="2000" dirty="0" smtClean="0">
                <a:solidFill>
                  <a:schemeClr val="bg1"/>
                </a:solidFill>
              </a:rPr>
              <a:t> come </a:t>
            </a:r>
            <a:r>
              <a:rPr lang="it-IT" sz="2000" dirty="0" err="1" smtClean="0">
                <a:solidFill>
                  <a:schemeClr val="bg1"/>
                </a:solidFill>
              </a:rPr>
              <a:t>tutti</a:t>
            </a:r>
            <a:r>
              <a:rPr lang="it-IT" sz="2000" dirty="0" smtClean="0">
                <a:solidFill>
                  <a:schemeClr val="bg1"/>
                </a:solidFill>
              </a:rPr>
              <a:t> gli </a:t>
            </a:r>
            <a:r>
              <a:rPr lang="it-IT" sz="2000" dirty="0" err="1" smtClean="0">
                <a:solidFill>
                  <a:schemeClr val="bg1"/>
                </a:solidFill>
              </a:rPr>
              <a:t>esperimenti</a:t>
            </a:r>
            <a:r>
              <a:rPr lang="it-IT" sz="2000" dirty="0" smtClean="0">
                <a:solidFill>
                  <a:schemeClr val="bg1"/>
                </a:solidFill>
              </a:rPr>
              <a:t> di </a:t>
            </a:r>
            <a:r>
              <a:rPr lang="it-IT" sz="2000" dirty="0" err="1" smtClean="0">
                <a:solidFill>
                  <a:schemeClr val="bg1"/>
                </a:solidFill>
              </a:rPr>
              <a:t>Gr.I</a:t>
            </a:r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5720" y="1142984"/>
            <a:ext cx="2071702" cy="1857388"/>
          </a:xfrm>
          <a:prstGeom prst="roundRect">
            <a:avLst/>
          </a:prstGeom>
          <a:solidFill>
            <a:srgbClr val="F2F088"/>
          </a:solidFill>
          <a:ln>
            <a:solidFill>
              <a:srgbClr val="768E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400" b="1" dirty="0" smtClean="0">
                <a:solidFill>
                  <a:srgbClr val="FF0000"/>
                </a:solidFill>
              </a:rPr>
              <a:t>Menù </a:t>
            </a:r>
            <a:r>
              <a:rPr lang="it-IT" sz="1400" b="1" dirty="0" err="1" smtClean="0">
                <a:solidFill>
                  <a:srgbClr val="FF0000"/>
                </a:solidFill>
              </a:rPr>
              <a:t>principale</a:t>
            </a:r>
            <a:endParaRPr lang="it-IT" sz="14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Gruppi </a:t>
            </a:r>
            <a:r>
              <a:rPr lang="it-IT" sz="1400" dirty="0" err="1" smtClean="0">
                <a:solidFill>
                  <a:schemeClr val="tx2">
                    <a:lumMod val="75000"/>
                  </a:schemeClr>
                </a:solidFill>
              </a:rPr>
              <a:t>italiani</a:t>
            </a:r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 -&gt;</a:t>
            </a:r>
          </a:p>
          <a:p>
            <a:pPr algn="just"/>
            <a:r>
              <a:rPr lang="it-IT" sz="1400" dirty="0" err="1" smtClean="0">
                <a:solidFill>
                  <a:schemeClr val="tx2">
                    <a:lumMod val="75000"/>
                  </a:schemeClr>
                </a:solidFill>
              </a:rPr>
              <a:t>Oganigramma</a:t>
            </a:r>
            <a:endParaRPr lang="it-IT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Impatto part. italiana</a:t>
            </a:r>
          </a:p>
          <a:p>
            <a:pPr algn="just"/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Divulgazione/</a:t>
            </a:r>
            <a:r>
              <a:rPr lang="it-IT" sz="1400" dirty="0" err="1" smtClean="0">
                <a:solidFill>
                  <a:schemeClr val="tx2">
                    <a:lumMod val="75000"/>
                  </a:schemeClr>
                </a:solidFill>
              </a:rPr>
              <a:t>Link</a:t>
            </a:r>
            <a:endParaRPr lang="it-IT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Raccolta foto/video</a:t>
            </a:r>
          </a:p>
          <a:p>
            <a:r>
              <a:rPr lang="it-IT" sz="1400" dirty="0" smtClean="0">
                <a:solidFill>
                  <a:schemeClr val="tx2">
                    <a:lumMod val="75000"/>
                  </a:schemeClr>
                </a:solidFill>
              </a:rPr>
              <a:t>Documentazione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85720" y="3143248"/>
            <a:ext cx="2071702" cy="2500330"/>
          </a:xfrm>
          <a:prstGeom prst="roundRect">
            <a:avLst/>
          </a:prstGeom>
          <a:solidFill>
            <a:srgbClr val="F2F088"/>
          </a:solidFill>
          <a:ln>
            <a:solidFill>
              <a:srgbClr val="768E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b="1" dirty="0" smtClean="0">
                <a:solidFill>
                  <a:srgbClr val="FF0000"/>
                </a:solidFill>
              </a:rPr>
              <a:t>Esperimento </a:t>
            </a:r>
            <a:r>
              <a:rPr lang="it-IT" sz="1400" b="1" dirty="0" err="1" smtClean="0">
                <a:solidFill>
                  <a:srgbClr val="FF0000"/>
                </a:solidFill>
              </a:rPr>
              <a:t>ATLAS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dirty="0" err="1" smtClean="0">
                <a:solidFill>
                  <a:srgbClr val="002060"/>
                </a:solidFill>
              </a:rPr>
              <a:t>Introd</a:t>
            </a:r>
            <a:r>
              <a:rPr lang="it-IT" sz="1400" dirty="0" smtClean="0">
                <a:solidFill>
                  <a:srgbClr val="002060"/>
                </a:solidFill>
              </a:rPr>
              <a:t>.  LHC  /  </a:t>
            </a:r>
            <a:r>
              <a:rPr lang="it-IT" sz="1400" dirty="0" err="1" smtClean="0">
                <a:solidFill>
                  <a:srgbClr val="002060"/>
                </a:solidFill>
              </a:rPr>
              <a:t>ATLAS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dirty="0" smtClean="0">
                <a:solidFill>
                  <a:srgbClr val="002060"/>
                </a:solidFill>
              </a:rPr>
              <a:t>Fisica </a:t>
            </a:r>
            <a:r>
              <a:rPr lang="it-IT" sz="1400" dirty="0" err="1" smtClean="0">
                <a:solidFill>
                  <a:srgbClr val="002060"/>
                </a:solidFill>
              </a:rPr>
              <a:t>ATLAS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dirty="0" smtClean="0">
                <a:solidFill>
                  <a:srgbClr val="002060"/>
                </a:solidFill>
              </a:rPr>
              <a:t>Il </a:t>
            </a:r>
            <a:r>
              <a:rPr lang="it-IT" sz="1400" dirty="0" err="1" smtClean="0">
                <a:solidFill>
                  <a:srgbClr val="002060"/>
                </a:solidFill>
              </a:rPr>
              <a:t>rivelatore</a:t>
            </a:r>
            <a:r>
              <a:rPr lang="it-IT" sz="1400" dirty="0" smtClean="0">
                <a:solidFill>
                  <a:srgbClr val="002060"/>
                </a:solidFill>
              </a:rPr>
              <a:t> ATLAS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Magneti</a:t>
            </a:r>
          </a:p>
          <a:p>
            <a:r>
              <a:rPr lang="it-IT" sz="1400" dirty="0" err="1" smtClean="0">
                <a:solidFill>
                  <a:srgbClr val="002060"/>
                </a:solidFill>
              </a:rPr>
              <a:t>Inner</a:t>
            </a:r>
            <a:r>
              <a:rPr lang="it-IT" sz="1400" dirty="0" smtClean="0">
                <a:solidFill>
                  <a:srgbClr val="002060"/>
                </a:solidFill>
              </a:rPr>
              <a:t> Detector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Calorimetri</a:t>
            </a:r>
          </a:p>
          <a:p>
            <a:r>
              <a:rPr lang="it-IT" sz="1400" dirty="0" err="1" smtClean="0">
                <a:solidFill>
                  <a:srgbClr val="002060"/>
                </a:solidFill>
              </a:rPr>
              <a:t>Spettrometro</a:t>
            </a:r>
            <a:r>
              <a:rPr lang="it-IT" sz="1400" dirty="0" smtClean="0">
                <a:solidFill>
                  <a:srgbClr val="002060"/>
                </a:solidFill>
              </a:rPr>
              <a:t> </a:t>
            </a:r>
            <a:r>
              <a:rPr lang="it-IT" sz="1400" dirty="0" err="1" smtClean="0">
                <a:solidFill>
                  <a:srgbClr val="002060"/>
                </a:solidFill>
              </a:rPr>
              <a:t>muoni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dirty="0" err="1" smtClean="0">
                <a:solidFill>
                  <a:srgbClr val="002060"/>
                </a:solidFill>
              </a:rPr>
              <a:t>Lucid</a:t>
            </a:r>
            <a:r>
              <a:rPr lang="it-IT" sz="1400" dirty="0" smtClean="0">
                <a:solidFill>
                  <a:srgbClr val="002060"/>
                </a:solidFill>
              </a:rPr>
              <a:t> / </a:t>
            </a:r>
            <a:r>
              <a:rPr lang="it-IT" sz="1400" dirty="0" err="1" smtClean="0">
                <a:solidFill>
                  <a:srgbClr val="002060"/>
                </a:solidFill>
              </a:rPr>
              <a:t>Luminometro</a:t>
            </a:r>
            <a:endParaRPr lang="it-IT" sz="1400" dirty="0" smtClean="0">
              <a:solidFill>
                <a:srgbClr val="002060"/>
              </a:solidFill>
            </a:endParaRPr>
          </a:p>
          <a:p>
            <a:r>
              <a:rPr lang="it-IT" sz="1400" dirty="0" smtClean="0">
                <a:solidFill>
                  <a:srgbClr val="002060"/>
                </a:solidFill>
              </a:rPr>
              <a:t>Trigger </a:t>
            </a:r>
            <a:r>
              <a:rPr lang="it-IT" sz="1400" dirty="0" err="1" smtClean="0">
                <a:solidFill>
                  <a:srgbClr val="002060"/>
                </a:solidFill>
              </a:rPr>
              <a:t>e</a:t>
            </a:r>
            <a:r>
              <a:rPr lang="it-IT" sz="1400" dirty="0" smtClean="0">
                <a:solidFill>
                  <a:srgbClr val="002060"/>
                </a:solidFill>
              </a:rPr>
              <a:t> DAQ</a:t>
            </a:r>
          </a:p>
          <a:p>
            <a:r>
              <a:rPr lang="it-IT" sz="1400" dirty="0" smtClean="0">
                <a:solidFill>
                  <a:srgbClr val="002060"/>
                </a:solidFill>
              </a:rPr>
              <a:t>Calcolo</a:t>
            </a:r>
            <a:endParaRPr lang="it-IT" sz="1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4000504"/>
            <a:ext cx="13102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>
                <a:solidFill>
                  <a:srgbClr val="7030A0"/>
                </a:solidFill>
              </a:rPr>
              <a:t>Contributi </a:t>
            </a:r>
            <a:r>
              <a:rPr lang="it-IT" sz="1200" b="1" dirty="0" err="1" smtClean="0">
                <a:solidFill>
                  <a:srgbClr val="7030A0"/>
                </a:solidFill>
              </a:rPr>
              <a:t>italiani</a:t>
            </a:r>
            <a:endParaRPr lang="it-IT" sz="1200" b="1" dirty="0" smtClean="0">
              <a:solidFill>
                <a:srgbClr val="7030A0"/>
              </a:solidFill>
            </a:endParaRPr>
          </a:p>
          <a:p>
            <a:r>
              <a:rPr lang="it-IT" sz="1200" b="1" dirty="0" smtClean="0">
                <a:solidFill>
                  <a:srgbClr val="7030A0"/>
                </a:solidFill>
              </a:rPr>
              <a:t>Evidenziati.</a:t>
            </a:r>
          </a:p>
          <a:p>
            <a:r>
              <a:rPr lang="it-IT" sz="1200" b="1" dirty="0" smtClean="0">
                <a:solidFill>
                  <a:srgbClr val="7030A0"/>
                </a:solidFill>
              </a:rPr>
              <a:t>Locali </a:t>
            </a:r>
            <a:r>
              <a:rPr lang="it-IT" sz="1200" b="1" dirty="0" err="1" smtClean="0">
                <a:solidFill>
                  <a:srgbClr val="7030A0"/>
                </a:solidFill>
              </a:rPr>
              <a:t>e</a:t>
            </a:r>
            <a:r>
              <a:rPr lang="it-IT" sz="1200" b="1" dirty="0" smtClean="0">
                <a:solidFill>
                  <a:srgbClr val="7030A0"/>
                </a:solidFill>
              </a:rPr>
              <a:t> riuniti</a:t>
            </a:r>
            <a:endParaRPr lang="it-IT" sz="1200" b="1" dirty="0">
              <a:solidFill>
                <a:srgbClr val="7030A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00364" y="2428868"/>
            <a:ext cx="3071834" cy="1785950"/>
          </a:xfrm>
          <a:prstGeom prst="roundRect">
            <a:avLst/>
          </a:prstGeom>
          <a:solidFill>
            <a:srgbClr val="F2F0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Breve </a:t>
            </a:r>
            <a:r>
              <a:rPr lang="it-IT" dirty="0" err="1" smtClean="0">
                <a:solidFill>
                  <a:srgbClr val="002060"/>
                </a:solidFill>
              </a:rPr>
              <a:t>introduzione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it-IT" dirty="0" smtClean="0">
                <a:solidFill>
                  <a:srgbClr val="002060"/>
                </a:solidFill>
              </a:rPr>
              <a:t>su </a:t>
            </a:r>
            <a:r>
              <a:rPr lang="it-IT" dirty="0" err="1" smtClean="0">
                <a:solidFill>
                  <a:srgbClr val="002060"/>
                </a:solidFill>
              </a:rPr>
              <a:t>LHC</a:t>
            </a:r>
            <a:r>
              <a:rPr lang="it-IT" dirty="0" smtClean="0">
                <a:solidFill>
                  <a:srgbClr val="002060"/>
                </a:solidFill>
              </a:rPr>
              <a:t>  e </a:t>
            </a:r>
            <a:r>
              <a:rPr lang="it-IT" dirty="0" err="1" smtClean="0">
                <a:solidFill>
                  <a:srgbClr val="002060"/>
                </a:solidFill>
              </a:rPr>
              <a:t>ATLAS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c</a:t>
            </a:r>
            <a:r>
              <a:rPr lang="it-IT" dirty="0" smtClean="0">
                <a:solidFill>
                  <a:srgbClr val="002060"/>
                </a:solidFill>
              </a:rPr>
              <a:t>on  principali informazioni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500826" y="1071546"/>
            <a:ext cx="2286016" cy="1428760"/>
          </a:xfrm>
          <a:prstGeom prst="roundRect">
            <a:avLst/>
          </a:prstGeom>
          <a:solidFill>
            <a:srgbClr val="F2F0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2060"/>
                </a:solidFill>
              </a:rPr>
              <a:t>Web </a:t>
            </a:r>
            <a:r>
              <a:rPr lang="it-IT" dirty="0" err="1" smtClean="0">
                <a:solidFill>
                  <a:srgbClr val="002060"/>
                </a:solidFill>
              </a:rPr>
              <a:t>cam</a:t>
            </a:r>
            <a:r>
              <a:rPr lang="it-IT" dirty="0" smtClean="0">
                <a:solidFill>
                  <a:srgbClr val="002060"/>
                </a:solidFill>
              </a:rPr>
              <a:t>  ciclica:</a:t>
            </a:r>
          </a:p>
          <a:p>
            <a:pPr algn="ctr"/>
            <a:r>
              <a:rPr lang="it-IT" dirty="0" smtClean="0">
                <a:solidFill>
                  <a:srgbClr val="002060"/>
                </a:solidFill>
              </a:rPr>
              <a:t>Stato </a:t>
            </a:r>
            <a:r>
              <a:rPr lang="it-IT" dirty="0" err="1" smtClean="0">
                <a:solidFill>
                  <a:srgbClr val="002060"/>
                </a:solidFill>
              </a:rPr>
              <a:t>macchina</a:t>
            </a:r>
            <a:r>
              <a:rPr lang="it-IT" dirty="0" smtClean="0">
                <a:solidFill>
                  <a:srgbClr val="002060"/>
                </a:solidFill>
              </a:rPr>
              <a:t>,</a:t>
            </a:r>
          </a:p>
          <a:p>
            <a:pPr algn="ctr"/>
            <a:r>
              <a:rPr lang="it-IT" dirty="0" smtClean="0">
                <a:solidFill>
                  <a:srgbClr val="002060"/>
                </a:solidFill>
              </a:rPr>
              <a:t>Stato </a:t>
            </a:r>
            <a:r>
              <a:rPr lang="it-IT" dirty="0" err="1" smtClean="0">
                <a:solidFill>
                  <a:srgbClr val="002060"/>
                </a:solidFill>
              </a:rPr>
              <a:t>Tiers</a:t>
            </a:r>
            <a:r>
              <a:rPr lang="it-IT" dirty="0" smtClean="0">
                <a:solidFill>
                  <a:srgbClr val="002060"/>
                </a:solidFill>
              </a:rPr>
              <a:t> 0,1,2</a:t>
            </a:r>
          </a:p>
          <a:p>
            <a:pPr algn="ctr"/>
            <a:r>
              <a:rPr lang="it-IT" dirty="0" smtClean="0">
                <a:solidFill>
                  <a:srgbClr val="002060"/>
                </a:solidFill>
              </a:rPr>
              <a:t>Sala </a:t>
            </a:r>
            <a:r>
              <a:rPr lang="it-IT" dirty="0" err="1" smtClean="0">
                <a:solidFill>
                  <a:srgbClr val="002060"/>
                </a:solidFill>
              </a:rPr>
              <a:t>di</a:t>
            </a:r>
            <a:r>
              <a:rPr lang="it-IT" dirty="0" smtClean="0">
                <a:solidFill>
                  <a:srgbClr val="002060"/>
                </a:solidFill>
              </a:rPr>
              <a:t> controllo</a:t>
            </a:r>
          </a:p>
          <a:p>
            <a:pPr algn="ctr"/>
            <a:r>
              <a:rPr lang="it-IT" dirty="0" smtClean="0">
                <a:solidFill>
                  <a:srgbClr val="002060"/>
                </a:solidFill>
              </a:rPr>
              <a:t>Caverna, </a:t>
            </a:r>
            <a:r>
              <a:rPr lang="it-IT" dirty="0" err="1" smtClean="0">
                <a:solidFill>
                  <a:srgbClr val="002060"/>
                </a:solidFill>
              </a:rPr>
              <a:t>Eventi</a:t>
            </a:r>
            <a:r>
              <a:rPr lang="it-IT" dirty="0" smtClean="0">
                <a:solidFill>
                  <a:srgbClr val="002060"/>
                </a:solidFill>
              </a:rPr>
              <a:t>, </a:t>
            </a:r>
            <a:r>
              <a:rPr lang="it-IT" dirty="0" err="1" smtClean="0">
                <a:solidFill>
                  <a:srgbClr val="002060"/>
                </a:solidFill>
              </a:rPr>
              <a:t>…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14480" y="5214950"/>
            <a:ext cx="1298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7030A0"/>
                </a:solidFill>
              </a:rPr>
              <a:t>Pubblicazioni</a:t>
            </a:r>
          </a:p>
          <a:p>
            <a:r>
              <a:rPr lang="it-IT" sz="1200" b="1" dirty="0" smtClean="0">
                <a:solidFill>
                  <a:srgbClr val="7030A0"/>
                </a:solidFill>
              </a:rPr>
              <a:t>Impatto </a:t>
            </a:r>
            <a:r>
              <a:rPr lang="it-IT" sz="1200" b="1" dirty="0" err="1" smtClean="0">
                <a:solidFill>
                  <a:srgbClr val="7030A0"/>
                </a:solidFill>
              </a:rPr>
              <a:t>industria</a:t>
            </a:r>
            <a:endParaRPr lang="it-IT" sz="1200" b="1" dirty="0">
              <a:solidFill>
                <a:srgbClr val="7030A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500826" y="2643182"/>
            <a:ext cx="2286016" cy="2643206"/>
          </a:xfrm>
          <a:prstGeom prst="roundRect">
            <a:avLst/>
          </a:prstGeom>
          <a:solidFill>
            <a:srgbClr val="F2F0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600" b="1" u="sng" dirty="0" smtClean="0">
              <a:solidFill>
                <a:srgbClr val="002060"/>
              </a:solidFill>
            </a:endParaRPr>
          </a:p>
          <a:p>
            <a:endParaRPr lang="it-IT" sz="1600" b="1" u="sng" dirty="0">
              <a:solidFill>
                <a:srgbClr val="002060"/>
              </a:solidFill>
            </a:endParaRPr>
          </a:p>
          <a:p>
            <a:r>
              <a:rPr lang="it-IT" sz="1600" b="1" dirty="0" smtClean="0">
                <a:solidFill>
                  <a:srgbClr val="FF0000"/>
                </a:solidFill>
              </a:rPr>
              <a:t>Pagina </a:t>
            </a:r>
            <a:r>
              <a:rPr lang="it-IT" sz="1600" b="1" dirty="0" err="1" smtClean="0">
                <a:solidFill>
                  <a:srgbClr val="FF0000"/>
                </a:solidFill>
              </a:rPr>
              <a:t>per</a:t>
            </a:r>
            <a:r>
              <a:rPr lang="it-IT" sz="1600" b="1" dirty="0" smtClean="0">
                <a:solidFill>
                  <a:srgbClr val="FF0000"/>
                </a:solidFill>
              </a:rPr>
              <a:t> staff </a:t>
            </a:r>
            <a:r>
              <a:rPr lang="it-IT" sz="1600" b="1" dirty="0" err="1" smtClean="0">
                <a:solidFill>
                  <a:srgbClr val="FF0000"/>
                </a:solidFill>
              </a:rPr>
              <a:t>ATLAS</a:t>
            </a:r>
            <a:r>
              <a:rPr lang="it-IT" sz="1600" b="1" dirty="0" smtClean="0">
                <a:solidFill>
                  <a:srgbClr val="FF0000"/>
                </a:solidFill>
              </a:rPr>
              <a:t> Italia (</a:t>
            </a:r>
            <a:r>
              <a:rPr lang="it-IT" sz="1600" b="1" dirty="0" err="1" smtClean="0">
                <a:solidFill>
                  <a:srgbClr val="FF0000"/>
                </a:solidFill>
              </a:rPr>
              <a:t>passw</a:t>
            </a:r>
            <a:r>
              <a:rPr lang="it-IT" sz="1600" b="1" dirty="0" smtClean="0">
                <a:solidFill>
                  <a:srgbClr val="FF0000"/>
                </a:solidFill>
              </a:rPr>
              <a:t>. no/si ?)</a:t>
            </a:r>
          </a:p>
          <a:p>
            <a:endParaRPr lang="it-IT" sz="800" b="1" dirty="0" smtClean="0">
              <a:solidFill>
                <a:srgbClr val="002060"/>
              </a:solidFill>
            </a:endParaRPr>
          </a:p>
          <a:p>
            <a:r>
              <a:rPr lang="it-IT" sz="1400" b="1" dirty="0" smtClean="0">
                <a:solidFill>
                  <a:srgbClr val="002060"/>
                </a:solidFill>
              </a:rPr>
              <a:t>Principali </a:t>
            </a:r>
            <a:r>
              <a:rPr lang="it-IT" sz="1400" b="1" dirty="0" err="1" smtClean="0">
                <a:solidFill>
                  <a:srgbClr val="002060"/>
                </a:solidFill>
              </a:rPr>
              <a:t>eventi</a:t>
            </a:r>
            <a:r>
              <a:rPr lang="it-IT" sz="1400" b="1" dirty="0" smtClean="0">
                <a:solidFill>
                  <a:srgbClr val="002060"/>
                </a:solidFill>
              </a:rPr>
              <a:t> ATLAS (</a:t>
            </a:r>
            <a:r>
              <a:rPr lang="it-IT" sz="1400" b="1" dirty="0" err="1" smtClean="0">
                <a:solidFill>
                  <a:srgbClr val="002060"/>
                </a:solidFill>
              </a:rPr>
              <a:t>Atlas</a:t>
            </a:r>
            <a:r>
              <a:rPr lang="it-IT" sz="1400" b="1" dirty="0" smtClean="0">
                <a:solidFill>
                  <a:srgbClr val="002060"/>
                </a:solidFill>
              </a:rPr>
              <a:t> </a:t>
            </a:r>
            <a:r>
              <a:rPr lang="it-IT" sz="1400" b="1" dirty="0" err="1">
                <a:solidFill>
                  <a:srgbClr val="002060"/>
                </a:solidFill>
              </a:rPr>
              <a:t>W</a:t>
            </a:r>
            <a:r>
              <a:rPr lang="it-IT" sz="1400" b="1" dirty="0" err="1" smtClean="0">
                <a:solidFill>
                  <a:srgbClr val="002060"/>
                </a:solidFill>
              </a:rPr>
              <a:t>eek</a:t>
            </a:r>
            <a:r>
              <a:rPr lang="it-IT" sz="1400" b="1" dirty="0" smtClean="0">
                <a:solidFill>
                  <a:srgbClr val="002060"/>
                </a:solidFill>
              </a:rPr>
              <a:t> </a:t>
            </a:r>
            <a:r>
              <a:rPr lang="it-IT" sz="1400" b="1" dirty="0" err="1" smtClean="0">
                <a:solidFill>
                  <a:srgbClr val="002060"/>
                </a:solidFill>
              </a:rPr>
              <a:t>etc</a:t>
            </a:r>
            <a:r>
              <a:rPr lang="it-IT" sz="1400" b="1" dirty="0" smtClean="0">
                <a:solidFill>
                  <a:srgbClr val="002060"/>
                </a:solidFill>
              </a:rPr>
              <a:t>.)</a:t>
            </a:r>
          </a:p>
          <a:p>
            <a:r>
              <a:rPr lang="it-IT" sz="1400" b="1" dirty="0" smtClean="0">
                <a:solidFill>
                  <a:srgbClr val="002060"/>
                </a:solidFill>
              </a:rPr>
              <a:t>Riunioni </a:t>
            </a:r>
            <a:r>
              <a:rPr lang="it-IT" sz="1400" b="1" dirty="0" err="1" smtClean="0">
                <a:solidFill>
                  <a:srgbClr val="002060"/>
                </a:solidFill>
              </a:rPr>
              <a:t>ATLAS</a:t>
            </a:r>
            <a:r>
              <a:rPr lang="it-IT" sz="1400" b="1" dirty="0" smtClean="0">
                <a:solidFill>
                  <a:srgbClr val="002060"/>
                </a:solidFill>
              </a:rPr>
              <a:t> Italia</a:t>
            </a:r>
          </a:p>
          <a:p>
            <a:r>
              <a:rPr lang="it-IT" sz="1400" b="1" dirty="0" smtClean="0">
                <a:solidFill>
                  <a:srgbClr val="002060"/>
                </a:solidFill>
              </a:rPr>
              <a:t>Informazioni </a:t>
            </a:r>
            <a:r>
              <a:rPr lang="it-IT" sz="1400" b="1" dirty="0" err="1" smtClean="0">
                <a:solidFill>
                  <a:srgbClr val="002060"/>
                </a:solidFill>
              </a:rPr>
              <a:t>per</a:t>
            </a:r>
            <a:r>
              <a:rPr lang="it-IT" sz="1400" b="1" dirty="0" smtClean="0">
                <a:solidFill>
                  <a:srgbClr val="002060"/>
                </a:solidFill>
              </a:rPr>
              <a:t> tutti</a:t>
            </a:r>
          </a:p>
          <a:p>
            <a:r>
              <a:rPr lang="it-IT" sz="1400" b="1" dirty="0" smtClean="0">
                <a:solidFill>
                  <a:srgbClr val="002060"/>
                </a:solidFill>
              </a:rPr>
              <a:t>Responsabili </a:t>
            </a:r>
            <a:r>
              <a:rPr lang="it-IT" sz="1400" b="1" dirty="0" err="1" smtClean="0">
                <a:solidFill>
                  <a:srgbClr val="002060"/>
                </a:solidFill>
              </a:rPr>
              <a:t>detector</a:t>
            </a:r>
            <a:endParaRPr lang="it-IT" sz="1400" b="1" dirty="0" smtClean="0">
              <a:solidFill>
                <a:srgbClr val="002060"/>
              </a:solidFill>
            </a:endParaRPr>
          </a:p>
          <a:p>
            <a:r>
              <a:rPr lang="it-IT" sz="1400" b="1" dirty="0" smtClean="0">
                <a:solidFill>
                  <a:srgbClr val="002060"/>
                </a:solidFill>
              </a:rPr>
              <a:t>Lista </a:t>
            </a:r>
            <a:r>
              <a:rPr lang="it-IT" sz="1400" b="1" dirty="0" err="1" smtClean="0">
                <a:solidFill>
                  <a:srgbClr val="002060"/>
                </a:solidFill>
              </a:rPr>
              <a:t>partecipanti</a:t>
            </a:r>
            <a:endParaRPr lang="it-IT" sz="1400" b="1" dirty="0" smtClean="0">
              <a:solidFill>
                <a:srgbClr val="002060"/>
              </a:solidFill>
            </a:endParaRPr>
          </a:p>
          <a:p>
            <a:r>
              <a:rPr lang="it-IT" sz="1400" b="1" dirty="0" smtClean="0">
                <a:solidFill>
                  <a:srgbClr val="002060"/>
                </a:solidFill>
              </a:rPr>
              <a:t>Tesi  -&gt; </a:t>
            </a:r>
            <a:r>
              <a:rPr lang="it-IT" sz="1400" b="1" dirty="0" err="1" smtClean="0">
                <a:solidFill>
                  <a:srgbClr val="002060"/>
                </a:solidFill>
              </a:rPr>
              <a:t>Fatte</a:t>
            </a:r>
            <a:r>
              <a:rPr lang="it-IT" sz="1400" b="1" dirty="0" smtClean="0">
                <a:solidFill>
                  <a:srgbClr val="002060"/>
                </a:solidFill>
              </a:rPr>
              <a:t> e </a:t>
            </a:r>
            <a:r>
              <a:rPr lang="it-IT" sz="1400" b="1" dirty="0" err="1" smtClean="0">
                <a:solidFill>
                  <a:srgbClr val="002060"/>
                </a:solidFill>
              </a:rPr>
              <a:t>disponibili</a:t>
            </a:r>
            <a:endParaRPr lang="it-IT" sz="1400" b="1" dirty="0" smtClean="0">
              <a:solidFill>
                <a:srgbClr val="002060"/>
              </a:solidFill>
            </a:endParaRPr>
          </a:p>
          <a:p>
            <a:r>
              <a:rPr lang="it-IT" sz="1400" b="1" dirty="0" err="1" smtClean="0">
                <a:solidFill>
                  <a:srgbClr val="002060"/>
                </a:solidFill>
              </a:rPr>
              <a:t>Etc.</a:t>
            </a:r>
            <a:r>
              <a:rPr lang="it-IT" sz="1400" b="1" dirty="0" smtClean="0">
                <a:solidFill>
                  <a:srgbClr val="002060"/>
                </a:solidFill>
              </a:rPr>
              <a:t> etc.</a:t>
            </a:r>
            <a:endParaRPr lang="it-IT" sz="1400" dirty="0" smtClean="0">
              <a:solidFill>
                <a:srgbClr val="002060"/>
              </a:solidFill>
            </a:endParaRPr>
          </a:p>
          <a:p>
            <a:endParaRPr lang="it-IT" sz="1400" b="1" dirty="0" smtClean="0">
              <a:solidFill>
                <a:srgbClr val="002060"/>
              </a:solidFill>
            </a:endParaRPr>
          </a:p>
          <a:p>
            <a:pPr algn="ctr"/>
            <a:endParaRPr lang="it-IT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143108" y="3143248"/>
            <a:ext cx="1000132" cy="4286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3714744" y="1071546"/>
            <a:ext cx="1643074" cy="11430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Display </a:t>
            </a:r>
            <a:r>
              <a:rPr lang="it-IT" dirty="0" err="1" smtClean="0">
                <a:solidFill>
                  <a:srgbClr val="FF0000"/>
                </a:solidFill>
              </a:rPr>
              <a:t>foto</a:t>
            </a:r>
            <a:endParaRPr lang="it-IT" dirty="0" smtClean="0">
              <a:solidFill>
                <a:srgbClr val="FF0000"/>
              </a:solidFill>
            </a:endParaRP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ciclico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214546" y="2643182"/>
            <a:ext cx="928694" cy="1428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285720" y="5857892"/>
            <a:ext cx="2071702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Link</a:t>
            </a:r>
            <a:r>
              <a:rPr lang="it-IT" dirty="0" smtClean="0"/>
              <a:t> </a:t>
            </a:r>
            <a:r>
              <a:rPr lang="it-IT" dirty="0" err="1" smtClean="0"/>
              <a:t>Cern</a:t>
            </a:r>
            <a:r>
              <a:rPr lang="it-IT" dirty="0" smtClean="0"/>
              <a:t> </a:t>
            </a:r>
            <a:r>
              <a:rPr lang="it-IT" dirty="0" err="1" smtClean="0"/>
              <a:t>Courier</a:t>
            </a:r>
            <a:endParaRPr lang="it-IT" dirty="0"/>
          </a:p>
        </p:txBody>
      </p:sp>
      <p:sp>
        <p:nvSpPr>
          <p:cNvPr id="23" name="Rounded Rectangle 22"/>
          <p:cNvSpPr/>
          <p:nvPr/>
        </p:nvSpPr>
        <p:spPr>
          <a:xfrm>
            <a:off x="3357554" y="5857892"/>
            <a:ext cx="2357454" cy="78581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CERN </a:t>
            </a:r>
            <a:r>
              <a:rPr lang="it-IT" dirty="0" err="1" smtClean="0"/>
              <a:t>Events</a:t>
            </a:r>
            <a:endParaRPr lang="it-IT" dirty="0"/>
          </a:p>
        </p:txBody>
      </p:sp>
      <p:sp>
        <p:nvSpPr>
          <p:cNvPr id="24" name="Rounded Rectangle 23"/>
          <p:cNvSpPr/>
          <p:nvPr/>
        </p:nvSpPr>
        <p:spPr>
          <a:xfrm>
            <a:off x="6500826" y="5857892"/>
            <a:ext cx="2286016" cy="785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Jobs</a:t>
            </a:r>
            <a:r>
              <a:rPr lang="it-IT" dirty="0" smtClean="0"/>
              <a:t> in </a:t>
            </a:r>
            <a:r>
              <a:rPr lang="it-IT" dirty="0" err="1" smtClean="0"/>
              <a:t>the</a:t>
            </a:r>
            <a:r>
              <a:rPr lang="it-IT" dirty="0" smtClean="0"/>
              <a:t> </a:t>
            </a:r>
            <a:r>
              <a:rPr lang="it-IT" dirty="0" err="1" smtClean="0"/>
              <a:t>Wold</a:t>
            </a:r>
            <a:endParaRPr lang="it-IT" dirty="0"/>
          </a:p>
        </p:txBody>
      </p:sp>
      <p:sp>
        <p:nvSpPr>
          <p:cNvPr id="25" name="Rounded Rectangle 24"/>
          <p:cNvSpPr/>
          <p:nvPr/>
        </p:nvSpPr>
        <p:spPr>
          <a:xfrm>
            <a:off x="3214678" y="4857760"/>
            <a:ext cx="2643206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News  </a:t>
            </a:r>
            <a:r>
              <a:rPr lang="it-IT" dirty="0" err="1" smtClean="0"/>
              <a:t>importanti</a:t>
            </a:r>
            <a:r>
              <a:rPr lang="it-IT" dirty="0" smtClean="0"/>
              <a:t> / </a:t>
            </a:r>
            <a:r>
              <a:rPr lang="it-IT" dirty="0" err="1" smtClean="0"/>
              <a:t>eNews</a:t>
            </a:r>
            <a:r>
              <a:rPr lang="it-IT" dirty="0" smtClean="0"/>
              <a:t> ATLAS  </a:t>
            </a:r>
            <a:r>
              <a:rPr lang="it-IT" dirty="0" err="1" smtClean="0"/>
              <a:t>e</a:t>
            </a:r>
            <a:r>
              <a:rPr lang="it-IT" dirty="0" smtClean="0"/>
              <a:t> CERN</a:t>
            </a:r>
            <a:endParaRPr lang="it-IT" dirty="0"/>
          </a:p>
        </p:txBody>
      </p:sp>
      <p:sp>
        <p:nvSpPr>
          <p:cNvPr id="17" name="TextBox 16"/>
          <p:cNvSpPr txBox="1"/>
          <p:nvPr/>
        </p:nvSpPr>
        <p:spPr>
          <a:xfrm>
            <a:off x="6643702" y="5429264"/>
            <a:ext cx="1720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Contatore </a:t>
            </a:r>
            <a:r>
              <a:rPr lang="it-IT" sz="1200" dirty="0" err="1" smtClean="0"/>
              <a:t>visitatori</a:t>
            </a:r>
            <a:r>
              <a:rPr lang="it-IT" sz="1200" dirty="0" smtClean="0"/>
              <a:t>, </a:t>
            </a:r>
            <a:r>
              <a:rPr lang="it-IT" sz="1200" dirty="0" err="1" smtClean="0"/>
              <a:t>etc</a:t>
            </a:r>
            <a:r>
              <a:rPr lang="it-IT" sz="1200" dirty="0" smtClean="0"/>
              <a:t>?</a:t>
            </a:r>
            <a:endParaRPr lang="it-IT" sz="1200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071546"/>
            <a:ext cx="5697394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u="sng" dirty="0" smtClean="0">
                <a:solidFill>
                  <a:srgbClr val="FF0000"/>
                </a:solidFill>
                <a:latin typeface="Comic Sans MS" pitchFamily="66" charset="0"/>
              </a:rPr>
              <a:t>DIVULGAZIONE/DOCUMENTAZIONE</a:t>
            </a:r>
          </a:p>
          <a:p>
            <a:endParaRPr lang="it-IT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b="1" dirty="0" err="1" smtClean="0">
                <a:solidFill>
                  <a:srgbClr val="FF0000"/>
                </a:solidFill>
                <a:latin typeface="Comic Sans MS" pitchFamily="66" charset="0"/>
              </a:rPr>
              <a:t>Link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 per </a:t>
            </a:r>
            <a:r>
              <a:rPr lang="it-IT" b="1" dirty="0" err="1" smtClean="0">
                <a:solidFill>
                  <a:srgbClr val="FF0000"/>
                </a:solidFill>
                <a:latin typeface="Comic Sans MS" pitchFamily="66" charset="0"/>
              </a:rPr>
              <a:t>informazioni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  <a:p>
            <a:endParaRPr lang="it-IT" sz="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Per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studenti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pubblico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(nomi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riferimento)</a:t>
            </a:r>
          </a:p>
          <a:p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Per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stampa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etc. (nomi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riferimento)</a:t>
            </a:r>
          </a:p>
          <a:p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Rassegna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stampa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su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LHC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/ATLAS etc. (a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parte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?)</a:t>
            </a:r>
          </a:p>
          <a:p>
            <a:endParaRPr lang="it-IT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Documentazione:</a:t>
            </a:r>
            <a:endParaRPr lang="it-IT" b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endParaRPr lang="it-IT" sz="800" b="1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Articoli divulgativi (Nature,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Le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Scienze,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etc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.)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Presentazioni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interessanti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(p.es. quella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Bologna)</a:t>
            </a:r>
          </a:p>
          <a:p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>
                <a:solidFill>
                  <a:srgbClr val="333399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Articoli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Fisica</a:t>
            </a:r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it-IT" dirty="0">
                <a:solidFill>
                  <a:srgbClr val="333399"/>
                </a:solidFill>
                <a:latin typeface="Comic Sans MS" pitchFamily="66" charset="0"/>
              </a:rPr>
              <a:t> 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Articoli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pubblicati</a:t>
            </a:r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endParaRPr lang="it-IT" dirty="0">
              <a:latin typeface="Comic Sans MS" pitchFamily="66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Rinvii </a:t>
            </a:r>
            <a:r>
              <a:rPr lang="it-IT" b="1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 siti </a:t>
            </a:r>
            <a:r>
              <a:rPr lang="it-IT" b="1" dirty="0" err="1" smtClean="0">
                <a:solidFill>
                  <a:srgbClr val="FF0000"/>
                </a:solidFill>
                <a:latin typeface="Comic Sans MS" pitchFamily="66" charset="0"/>
              </a:rPr>
              <a:t>didattici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 ATLAS </a:t>
            </a:r>
            <a:r>
              <a:rPr lang="it-IT" b="1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it-IT" b="1" dirty="0" smtClean="0">
                <a:solidFill>
                  <a:srgbClr val="FF0000"/>
                </a:solidFill>
                <a:latin typeface="Comic Sans MS" pitchFamily="66" charset="0"/>
              </a:rPr>
              <a:t> CERN.</a:t>
            </a:r>
          </a:p>
          <a:p>
            <a:pPr>
              <a:buFontTx/>
              <a:buChar char="-"/>
            </a:pPr>
            <a:endParaRPr lang="it-IT" dirty="0">
              <a:latin typeface="Comic Sans MS" pitchFamily="6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928670"/>
            <a:ext cx="83582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La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home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pagina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è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stata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preparata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sulla base dei siti degli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altri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esperimenti.</a:t>
            </a: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Per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riferimenti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di fisica delle particelle -&gt;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Wikipedia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			       a quando sito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INFN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fisica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delle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particelle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?,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			       altri siti: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CERN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Fermilab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…</a:t>
            </a:r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Presentazioni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divulgative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introduttive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p.es.  seminario  di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Sylvie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Braibant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Univ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. Bologna):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Fisica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LHC</a:t>
            </a:r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Raccolta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foto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video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: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carattere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generale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e particolare :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per es. video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sui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rivelatori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ATLAS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-&gt;   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lavoro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selezione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/traduzione/evidenza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contributi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INFN</a:t>
            </a: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Sarebbe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utile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poter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rimandare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siti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ATLAS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italiani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locali  (anche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semplici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),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in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alternativa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 a Sezioni INFN.</a:t>
            </a:r>
            <a:endParaRPr lang="it-IT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00108"/>
            <a:ext cx="7866256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u="sng" dirty="0" smtClean="0">
                <a:solidFill>
                  <a:srgbClr val="FF0000"/>
                </a:solidFill>
                <a:latin typeface="Comic Sans MS" pitchFamily="66" charset="0"/>
              </a:rPr>
              <a:t>Divisione </a:t>
            </a:r>
            <a:r>
              <a:rPr lang="it-IT" sz="2000" b="1" u="sng" dirty="0" err="1" smtClean="0">
                <a:solidFill>
                  <a:srgbClr val="FF0000"/>
                </a:solidFill>
                <a:latin typeface="Comic Sans MS" pitchFamily="66" charset="0"/>
              </a:rPr>
              <a:t>compiti</a:t>
            </a:r>
            <a:r>
              <a:rPr lang="it-IT" sz="2000" b="1" u="sng" dirty="0" smtClean="0">
                <a:solidFill>
                  <a:srgbClr val="FF0000"/>
                </a:solidFill>
                <a:latin typeface="Comic Sans MS" pitchFamily="66" charset="0"/>
              </a:rPr>
              <a:t> della </a:t>
            </a:r>
            <a:r>
              <a:rPr lang="it-IT" sz="2000" b="1" u="sng" dirty="0" err="1" smtClean="0">
                <a:solidFill>
                  <a:srgbClr val="FF0000"/>
                </a:solidFill>
                <a:latin typeface="Comic Sans MS" pitchFamily="66" charset="0"/>
              </a:rPr>
              <a:t>task</a:t>
            </a:r>
            <a:r>
              <a:rPr lang="it-IT" sz="2000" b="1" u="sng" dirty="0" smtClean="0">
                <a:solidFill>
                  <a:srgbClr val="FF0000"/>
                </a:solidFill>
                <a:latin typeface="Comic Sans MS" pitchFamily="66" charset="0"/>
              </a:rPr>
              <a:t> force</a:t>
            </a:r>
          </a:p>
          <a:p>
            <a:endParaRPr lang="it-IT" b="1" u="sng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Struttura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generale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S.Falciano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L.LaRotonda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G.Bucci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…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  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Fisica (A.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DiCiaccio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F.L.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…)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Calorimetri +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Magneti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L.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Mandelli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Calcolo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G.P.Carlino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Trigger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S.Falciano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</a:p>
          <a:p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Muoni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F.L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.)</a:t>
            </a:r>
          </a:p>
          <a:p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Inner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Detector (Chiara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Meroni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</a:p>
          <a:p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Luminometro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A.Zoccoli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</a:p>
          <a:p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Photogallery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+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Video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………………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Altro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…………</a:t>
            </a:r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Necessario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in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futuro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individuare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responsabili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aree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per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aggiornamenti</a:t>
            </a:r>
          </a:p>
          <a:p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(possibilmente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giovani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… ). Vedi </a:t>
            </a:r>
            <a:r>
              <a:rPr lang="it-IT" dirty="0" err="1" smtClean="0">
                <a:solidFill>
                  <a:srgbClr val="002060"/>
                </a:solidFill>
                <a:latin typeface="Comic Sans MS" pitchFamily="66" charset="0"/>
              </a:rPr>
              <a:t>nel</a:t>
            </a:r>
            <a:r>
              <a:rPr lang="it-IT" dirty="0" smtClean="0">
                <a:solidFill>
                  <a:srgbClr val="002060"/>
                </a:solidFill>
                <a:latin typeface="Comic Sans MS" pitchFamily="66" charset="0"/>
              </a:rPr>
              <a:t> seguito.</a:t>
            </a:r>
            <a:endParaRPr lang="it-IT" dirty="0" smtClean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628" y="2500306"/>
            <a:ext cx="3405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Lista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aperta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nuovi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volontari!!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71543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>
                <a:solidFill>
                  <a:srgbClr val="3333CC"/>
                </a:solidFill>
              </a:rPr>
              <a:t>   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Obiettivo: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arrivare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a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fine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maggio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con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un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sito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anche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in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parte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incompleto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Come 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procediamo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:</a:t>
            </a:r>
          </a:p>
          <a:p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riunioni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telefoniche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della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task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force,</a:t>
            </a:r>
          </a:p>
          <a:p>
            <a:pPr lvl="1">
              <a:buFont typeface="Wingdings" pitchFamily="2" charset="2"/>
              <a:buChar char="§"/>
            </a:pPr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iniziamo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a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raccogliere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le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idee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preparando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un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sito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WEB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html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 (ottima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esperienza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: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G.Bucci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)   </a:t>
            </a:r>
          </a:p>
          <a:p>
            <a:pPr lvl="1"/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   -&gt;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per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fine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aprile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: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struttura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qualche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contenuto, utilizzando quanto </a:t>
            </a:r>
          </a:p>
          <a:p>
            <a:pPr lvl="1"/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	                             già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fatto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.</a:t>
            </a:r>
          </a:p>
          <a:p>
            <a:pPr lvl="1"/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poi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migreremo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in </a:t>
            </a:r>
            <a:r>
              <a:rPr lang="it-IT" b="1" dirty="0" err="1" smtClean="0">
                <a:solidFill>
                  <a:srgbClr val="333399"/>
                </a:solidFill>
                <a:latin typeface="Comic Sans MS" pitchFamily="66" charset="0"/>
              </a:rPr>
              <a:t>Joomla</a:t>
            </a:r>
            <a:r>
              <a:rPr lang="it-IT" b="1" dirty="0" smtClean="0">
                <a:solidFill>
                  <a:srgbClr val="333399"/>
                </a:solidFill>
                <a:latin typeface="Comic Sans MS" pitchFamily="66" charset="0"/>
              </a:rPr>
              <a:t>! 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(vedi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presentazione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di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P.G.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Paolucci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in</a:t>
            </a:r>
          </a:p>
          <a:p>
            <a:pPr lvl="1"/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Comm.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1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gennaio).</a:t>
            </a:r>
          </a:p>
          <a:p>
            <a:pPr lvl="1"/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</a:t>
            </a:r>
            <a:r>
              <a:rPr lang="it-IT" b="1" dirty="0" err="1" smtClean="0">
                <a:solidFill>
                  <a:srgbClr val="333399"/>
                </a:solidFill>
                <a:latin typeface="Comic Sans MS" pitchFamily="66" charset="0"/>
              </a:rPr>
              <a:t>Joomla</a:t>
            </a:r>
            <a:r>
              <a:rPr lang="it-IT" b="1" dirty="0" smtClean="0">
                <a:solidFill>
                  <a:srgbClr val="333399"/>
                </a:solidFill>
                <a:latin typeface="Comic Sans MS" pitchFamily="66" charset="0"/>
              </a:rPr>
              <a:t>!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: 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è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un CMS (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Content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Management System) </a:t>
            </a:r>
          </a:p>
          <a:p>
            <a:pPr lvl="1"/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 E’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un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software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open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source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per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la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pubblicazione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per    </a:t>
            </a:r>
          </a:p>
          <a:p>
            <a:pPr lvl="1"/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 l’aggiornamento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di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siti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WEB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(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multi-utente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).</a:t>
            </a:r>
          </a:p>
          <a:p>
            <a:pPr lvl="1"/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 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(Il </a:t>
            </a:r>
            <a:r>
              <a:rPr lang="it-IT" sz="1400" dirty="0" err="1" smtClean="0">
                <a:solidFill>
                  <a:srgbClr val="333399"/>
                </a:solidFill>
                <a:latin typeface="Comic Sans MS" pitchFamily="66" charset="0"/>
              </a:rPr>
              <a:t>suo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 nome </a:t>
            </a:r>
            <a:r>
              <a:rPr lang="it-IT" sz="1400" dirty="0" err="1" smtClean="0">
                <a:solidFill>
                  <a:srgbClr val="333399"/>
                </a:solidFill>
                <a:latin typeface="Comic Sans MS" pitchFamily="66" charset="0"/>
              </a:rPr>
              <a:t>deriva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 da </a:t>
            </a:r>
            <a:r>
              <a:rPr lang="it-IT" sz="1400" dirty="0" err="1" smtClean="0">
                <a:solidFill>
                  <a:srgbClr val="333399"/>
                </a:solidFill>
                <a:latin typeface="Comic Sans MS" pitchFamily="66" charset="0"/>
              </a:rPr>
              <a:t>una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 parola </a:t>
            </a:r>
            <a:r>
              <a:rPr lang="it-IT" sz="1400" dirty="0" err="1" smtClean="0">
                <a:solidFill>
                  <a:srgbClr val="333399"/>
                </a:solidFill>
                <a:latin typeface="Comic Sans MS" pitchFamily="66" charset="0"/>
              </a:rPr>
              <a:t>swahili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 (</a:t>
            </a:r>
            <a:r>
              <a:rPr lang="it-IT" sz="1400" dirty="0" err="1" smtClean="0">
                <a:solidFill>
                  <a:srgbClr val="333399"/>
                </a:solidFill>
                <a:latin typeface="Comic Sans MS" pitchFamily="66" charset="0"/>
              </a:rPr>
              <a:t>jumla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) </a:t>
            </a:r>
            <a:r>
              <a:rPr lang="it-IT" sz="1400" dirty="0" err="1" smtClean="0">
                <a:solidFill>
                  <a:srgbClr val="333399"/>
                </a:solidFill>
                <a:latin typeface="Comic Sans MS" pitchFamily="66" charset="0"/>
              </a:rPr>
              <a:t>che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 significa “tutti </a:t>
            </a:r>
            <a:r>
              <a:rPr lang="it-IT" sz="1400" dirty="0" err="1" smtClean="0">
                <a:solidFill>
                  <a:srgbClr val="333399"/>
                </a:solidFill>
                <a:latin typeface="Comic Sans MS" pitchFamily="66" charset="0"/>
              </a:rPr>
              <a:t>insieme</a:t>
            </a:r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”). </a:t>
            </a:r>
          </a:p>
          <a:p>
            <a:pPr lvl="1"/>
            <a:r>
              <a:rPr lang="it-IT" sz="1400" dirty="0" smtClean="0">
                <a:solidFill>
                  <a:srgbClr val="333399"/>
                </a:solidFill>
                <a:latin typeface="Comic Sans MS" pitchFamily="66" charset="0"/>
              </a:rPr>
              <a:t>       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  <a:hlinkClick r:id="rId2"/>
              </a:rPr>
              <a:t>http://www.joomla.org/</a:t>
            </a:r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        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Servizio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centralizzato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dell’I.N.F.N. gestito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dal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CNAF: 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  <a:hlinkClick r:id="rId3"/>
              </a:rPr>
              <a:t>http://web.infn.it</a:t>
            </a:r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endParaRPr lang="it-IT" dirty="0" smtClean="0">
              <a:solidFill>
                <a:srgbClr val="333399"/>
              </a:solidFill>
              <a:latin typeface="Comic Sans MS" pitchFamily="66" charset="0"/>
            </a:endParaRPr>
          </a:p>
          <a:p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         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--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&gt;  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E’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 stata già attivata  una pagina riservata per </a:t>
            </a:r>
            <a:r>
              <a:rPr lang="it-IT" dirty="0" err="1" smtClean="0">
                <a:solidFill>
                  <a:srgbClr val="333399"/>
                </a:solidFill>
                <a:latin typeface="Comic Sans MS" pitchFamily="66" charset="0"/>
              </a:rPr>
              <a:t>ATLAS</a:t>
            </a:r>
            <a:r>
              <a:rPr lang="it-IT" dirty="0" smtClean="0">
                <a:solidFill>
                  <a:srgbClr val="333399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16/03/2009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2DAE0-9F88-4786-956B-989AF4CEB6E3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619</Words>
  <Application>Microsoft Office PowerPoint</Application>
  <PresentationFormat>On-screen Show (4:3)</PresentationFormat>
  <Paragraphs>175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FLX</dc:creator>
  <cp:lastModifiedBy>FLX</cp:lastModifiedBy>
  <cp:revision>42</cp:revision>
  <dcterms:created xsi:type="dcterms:W3CDTF">2009-03-06T21:56:22Z</dcterms:created>
  <dcterms:modified xsi:type="dcterms:W3CDTF">2009-03-16T14:50:34Z</dcterms:modified>
</cp:coreProperties>
</file>