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22" r:id="rId2"/>
    <p:sldId id="334" r:id="rId3"/>
    <p:sldId id="341" r:id="rId4"/>
    <p:sldId id="338" r:id="rId5"/>
    <p:sldId id="344" r:id="rId6"/>
    <p:sldId id="345" r:id="rId7"/>
    <p:sldId id="343" r:id="rId8"/>
    <p:sldId id="347" r:id="rId9"/>
    <p:sldId id="342" r:id="rId10"/>
    <p:sldId id="346" r:id="rId11"/>
    <p:sldId id="33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6"/>
    <p:restoredTop sz="94661"/>
  </p:normalViewPr>
  <p:slideViewPr>
    <p:cSldViewPr snapToGrid="0" snapToObjects="1">
      <p:cViewPr>
        <p:scale>
          <a:sx n="95" d="100"/>
          <a:sy n="95" d="100"/>
        </p:scale>
        <p:origin x="2080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2/21/17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33" y="31531"/>
            <a:ext cx="1050140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9503"/>
            <a:ext cx="109728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Y:\home\ken\Desktop\2012-Jul-04-4_Color_Logo_C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0897" y="77571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68469" y="514494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533" y="526577"/>
            <a:ext cx="105014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7198" y="4782016"/>
            <a:ext cx="2273150" cy="20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91" y="5666490"/>
            <a:ext cx="7576708" cy="1007561"/>
          </a:xfrm>
        </p:spPr>
        <p:txBody>
          <a:bodyPr>
            <a:noAutofit/>
          </a:bodyPr>
          <a:lstStyle/>
          <a:p>
            <a:pPr algn="l"/>
            <a:r>
              <a:rPr lang="en-US" sz="2600" b="1" i="1" dirty="0">
                <a:solidFill>
                  <a:srgbClr val="002060"/>
                </a:solidFill>
              </a:rPr>
              <a:t>Federico Ronchetti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</a:t>
            </a:r>
            <a:r>
              <a:rPr lang="en-US" sz="2600" i="1" dirty="0" err="1">
                <a:solidFill>
                  <a:srgbClr val="002060"/>
                </a:solidFill>
              </a:rPr>
              <a:t>Laboratori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Nazionali</a:t>
            </a:r>
            <a:r>
              <a:rPr lang="en-US" sz="2600" i="1" dirty="0">
                <a:solidFill>
                  <a:srgbClr val="002060"/>
                </a:solidFill>
              </a:rPr>
              <a:t> di </a:t>
            </a:r>
            <a:r>
              <a:rPr lang="en-US" sz="2600" i="1" dirty="0" err="1">
                <a:solidFill>
                  <a:srgbClr val="002060"/>
                </a:solidFill>
              </a:rPr>
              <a:t>Frascati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br>
              <a:rPr lang="en-US" sz="2600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ALICE Meeting </a:t>
            </a:r>
            <a:r>
              <a:rPr lang="en-US" sz="2600" i="1" dirty="0" smtClean="0">
                <a:solidFill>
                  <a:srgbClr val="002060"/>
                </a:solidFill>
              </a:rPr>
              <a:t>21</a:t>
            </a:r>
            <a:r>
              <a:rPr lang="en-US" sz="2600" i="1" dirty="0" smtClean="0">
                <a:solidFill>
                  <a:srgbClr val="002060"/>
                </a:solidFill>
              </a:rPr>
              <a:t>/02/2017</a:t>
            </a:r>
            <a:endParaRPr lang="en-US" sz="2600" i="1" dirty="0">
              <a:solidFill>
                <a:srgbClr val="002060"/>
              </a:solidFill>
            </a:endParaRPr>
          </a:p>
          <a:p>
            <a:pPr algn="l"/>
            <a:endParaRPr lang="en-US" sz="2600" b="1" i="1" dirty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700105" y="1843895"/>
            <a:ext cx="6042992" cy="386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8845" y="1517951"/>
            <a:ext cx="7572446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b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ITS Upgrade Activity </a:t>
            </a:r>
            <a:r>
              <a:rPr lang="en-US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 </a:t>
            </a:r>
            <a:r>
              <a:rPr lang="en-US" b="1" dirty="0" err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Frascati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26" name="Picture 2" descr="mage result for 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40" y="4782016"/>
            <a:ext cx="2037520" cy="20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98" y="233312"/>
            <a:ext cx="3110875" cy="1465054"/>
          </a:xfrm>
          <a:prstGeom prst="rect">
            <a:avLst/>
          </a:prstGeom>
        </p:spPr>
      </p:pic>
      <p:pic>
        <p:nvPicPr>
          <p:cNvPr id="10" name="Immagine 2"/>
          <p:cNvPicPr/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73" y="-39282"/>
            <a:ext cx="2522018" cy="1701913"/>
          </a:xfrm>
          <a:prstGeom prst="rect">
            <a:avLst/>
          </a:prstGeom>
        </p:spPr>
      </p:pic>
      <p:pic>
        <p:nvPicPr>
          <p:cNvPr id="4" name="Picture 2" descr="isultati immagini per lnf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" y="98067"/>
            <a:ext cx="2607640" cy="18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i immagini per uni roma 1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44" y="13719"/>
            <a:ext cx="2425937" cy="20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QM2018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375" y="958668"/>
            <a:ext cx="1089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OC: Federico (Social Media), Alessandra (Booklet)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30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4" y="1911917"/>
            <a:ext cx="5528653" cy="3851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2" y="1733183"/>
            <a:ext cx="5801696" cy="409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17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28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Additional vacuum </a:t>
            </a:r>
            <a:r>
              <a:rPr lang="en-US" b="1" dirty="0" smtClean="0">
                <a:solidFill>
                  <a:srgbClr val="002060"/>
                </a:solidFill>
              </a:rPr>
              <a:t>pump and inverted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: ongoing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to be checked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General </a:t>
            </a:r>
            <a:r>
              <a:rPr lang="en-US" b="1" dirty="0" smtClean="0">
                <a:solidFill>
                  <a:srgbClr val="002060"/>
                </a:solidFill>
              </a:rPr>
              <a:t>conditioning system: </a:t>
            </a:r>
            <a:r>
              <a:rPr lang="en-US" b="1" dirty="0" smtClean="0">
                <a:solidFill>
                  <a:srgbClr val="002060"/>
                </a:solidFill>
              </a:rPr>
              <a:t>present compressor 11 kW (broken), requested 20 kW: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submitted to Technical Division</a:t>
            </a:r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b="1" dirty="0" smtClean="0">
                <a:solidFill>
                  <a:srgbClr val="002060"/>
                </a:solidFill>
              </a:rPr>
              <a:t>ommon </a:t>
            </a:r>
            <a:r>
              <a:rPr lang="en-US" b="1" dirty="0" smtClean="0">
                <a:solidFill>
                  <a:srgbClr val="002060"/>
                </a:solidFill>
              </a:rPr>
              <a:t>vestibule </a:t>
            </a:r>
            <a:r>
              <a:rPr lang="en-US" b="1" dirty="0" smtClean="0">
                <a:solidFill>
                  <a:srgbClr val="002060"/>
                </a:solidFill>
              </a:rPr>
              <a:t>furniture: </a:t>
            </a:r>
            <a:r>
              <a:rPr lang="en-US" b="1" dirty="0" smtClean="0">
                <a:solidFill>
                  <a:srgbClr val="FF0000"/>
                </a:solidFill>
              </a:rPr>
              <a:t>to do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Drier and air filter for secondary </a:t>
            </a:r>
            <a:r>
              <a:rPr lang="en-US" b="1" dirty="0" smtClean="0">
                <a:solidFill>
                  <a:srgbClr val="002060"/>
                </a:solidFill>
              </a:rPr>
              <a:t>compressor: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ongoing, to be checked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Half </a:t>
            </a:r>
            <a:r>
              <a:rPr lang="en-US" b="1" dirty="0" smtClean="0">
                <a:solidFill>
                  <a:srgbClr val="002060"/>
                </a:solidFill>
              </a:rPr>
              <a:t>Stave </a:t>
            </a:r>
            <a:r>
              <a:rPr lang="en-US" b="1" dirty="0" smtClean="0">
                <a:solidFill>
                  <a:srgbClr val="002060"/>
                </a:solidFill>
              </a:rPr>
              <a:t>welding station: see next slide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ALICE local computing </a:t>
            </a:r>
            <a:r>
              <a:rPr lang="en-US" b="1" dirty="0">
                <a:solidFill>
                  <a:srgbClr val="002060"/>
                </a:solidFill>
              </a:rPr>
              <a:t>c</a:t>
            </a:r>
            <a:r>
              <a:rPr lang="en-US" b="1" dirty="0" smtClean="0">
                <a:solidFill>
                  <a:srgbClr val="002060"/>
                </a:solidFill>
              </a:rPr>
              <a:t>luster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ongoing, submitted to Computing Service, meeting today 14:30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Transport to Torino: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all items identified, except “red </a:t>
            </a:r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Alcaplus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 jig”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Scheduled for beginning of March (Mauro Rossi)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EcoBond</a:t>
            </a:r>
            <a:r>
              <a:rPr lang="en-US" b="1" dirty="0" smtClean="0">
                <a:solidFill>
                  <a:srgbClr val="002060"/>
                </a:solidFill>
              </a:rPr>
              <a:t> glue: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to be picked up at CERN</a:t>
            </a:r>
          </a:p>
          <a:p>
            <a:endParaRPr lang="en-US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3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512"/>
            <a:ext cx="5394015" cy="4045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62" y="1049511"/>
            <a:ext cx="6589939" cy="42067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6380" y="1210756"/>
            <a:ext cx="201016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LNF</a:t>
            </a:r>
          </a:p>
          <a:p>
            <a:r>
              <a:rPr lang="en-US" dirty="0" smtClean="0"/>
              <a:t>Fixed welding point</a:t>
            </a:r>
          </a:p>
          <a:p>
            <a:r>
              <a:rPr lang="en-US" dirty="0" smtClean="0"/>
              <a:t>Fixed microscope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0233" y="1117186"/>
            <a:ext cx="222689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Torino</a:t>
            </a:r>
          </a:p>
          <a:p>
            <a:r>
              <a:rPr lang="en-US" dirty="0" smtClean="0"/>
              <a:t>Fixed HS bar</a:t>
            </a:r>
          </a:p>
          <a:p>
            <a:r>
              <a:rPr lang="en-US" dirty="0" smtClean="0"/>
              <a:t>Moving welding point</a:t>
            </a:r>
          </a:p>
          <a:p>
            <a:r>
              <a:rPr lang="en-US" dirty="0" smtClean="0"/>
              <a:t>Moving microscope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7332" y="5256267"/>
            <a:ext cx="10992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Potential issue with the LNF setup: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Mosaic readout needs to be performed at some point (to be clarified)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If each HIC needs to be readout after the interconnections are welded there will be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cables attached on the HS bar and sliding it will be problematic 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4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Mechanical Stave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8" y="1335186"/>
            <a:ext cx="108900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B050"/>
                </a:solidFill>
              </a:rPr>
              <a:t>Good results for the dummy modules alignment: 20/30 um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B050"/>
                </a:solidFill>
              </a:rPr>
              <a:t>Nominal is &lt;20 um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B050"/>
                </a:solidFill>
              </a:rPr>
              <a:t>We have data only for the Upper CP</a:t>
            </a:r>
          </a:p>
          <a:p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Need to measure (again) the marker positions for the Lower CP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Decide when to present results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Stave development meeting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ITS plenary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Both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0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5388" y="164143"/>
            <a:ext cx="6858000" cy="58382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HS/STAVE COOLING CIRCUIT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623560" y="1099227"/>
            <a:ext cx="1242060" cy="639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CHILLER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 flipV="1">
            <a:off x="3473833" y="2834799"/>
            <a:ext cx="2703251" cy="17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234086" y="2852556"/>
            <a:ext cx="63153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6198927" y="1738420"/>
            <a:ext cx="23193" cy="111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92" y="3984172"/>
            <a:ext cx="3902492" cy="2538549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H="1">
            <a:off x="2557657" y="3708401"/>
            <a:ext cx="299844" cy="14630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857500" y="3613214"/>
            <a:ext cx="2453640" cy="14001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6918961" y="2663249"/>
            <a:ext cx="3456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STAVE,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Water flow= 0,2 lit/min (or 0,1+0,1 lit/min)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Inlet P= 1,4 bar (absolute)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9"/>
          <a:stretch/>
        </p:blipFill>
        <p:spPr>
          <a:xfrm>
            <a:off x="8280020" y="19036"/>
            <a:ext cx="1623310" cy="295506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1" y="3936310"/>
            <a:ext cx="3456077" cy="2586410"/>
          </a:xfrm>
          <a:prstGeom prst="rect">
            <a:avLst/>
          </a:prstGeom>
        </p:spPr>
      </p:pic>
      <p:cxnSp>
        <p:nvCxnSpPr>
          <p:cNvPr id="29" name="Connettore 2 28"/>
          <p:cNvCxnSpPr/>
          <p:nvPr/>
        </p:nvCxnSpPr>
        <p:spPr>
          <a:xfrm>
            <a:off x="9025680" y="3877461"/>
            <a:ext cx="766020" cy="12939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7307580" y="3816404"/>
            <a:ext cx="1638300" cy="15175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egnaposto contenuto 2"/>
          <p:cNvSpPr txBox="1">
            <a:spLocks/>
          </p:cNvSpPr>
          <p:nvPr/>
        </p:nvSpPr>
        <p:spPr>
          <a:xfrm>
            <a:off x="1549523" y="870632"/>
            <a:ext cx="3943419" cy="1735574"/>
          </a:xfrm>
          <a:prstGeom prst="rect">
            <a:avLst/>
          </a:prstGeom>
          <a:ln>
            <a:solidFill>
              <a:srgbClr val="0070C0"/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PANELS for flow meters and pressure regulators in production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DEIONISER still not in line (next step)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algn="l"/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620082" y="2724896"/>
            <a:ext cx="2839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HALF STAVE,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Water flow= 0,1 lit/min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Inlet P =1,4 bar (absolute)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2" name="Connettore 2 41"/>
          <p:cNvCxnSpPr/>
          <p:nvPr/>
        </p:nvCxnSpPr>
        <p:spPr>
          <a:xfrm flipV="1">
            <a:off x="6918960" y="1099225"/>
            <a:ext cx="1616972" cy="31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19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4224" y="155530"/>
            <a:ext cx="6244468" cy="69638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Bookman Old Style" panose="02050604050505020204" pitchFamily="18" charset="0"/>
              </a:rPr>
              <a:t>COOLING CIRCUIT IN TURIN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1307" t="17823" r="20200" b="13626"/>
          <a:stretch/>
        </p:blipFill>
        <p:spPr>
          <a:xfrm>
            <a:off x="2765808" y="1208787"/>
            <a:ext cx="5712780" cy="558804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48994" y="2420189"/>
            <a:ext cx="1374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INLET TUBES</a:t>
            </a:r>
            <a:endParaRPr lang="en-US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>
            <a:off x="4127378" y="2618913"/>
            <a:ext cx="592585" cy="257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7903715" y="2119828"/>
            <a:ext cx="171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ookman Old Style" panose="02050604050505020204" pitchFamily="18" charset="0"/>
              </a:rPr>
              <a:t>RETURN TUBES</a:t>
            </a:r>
            <a:endParaRPr lang="en-US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0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ALPIDE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8" y="1335186"/>
            <a:ext cx="108900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B050"/>
                </a:solidFill>
              </a:rPr>
              <a:t>Alpide</a:t>
            </a:r>
            <a:r>
              <a:rPr lang="en-US" sz="3000" b="1" dirty="0" smtClean="0">
                <a:solidFill>
                  <a:srgbClr val="00B050"/>
                </a:solidFill>
              </a:rPr>
              <a:t>4 single chip carrier board at LNF</a:t>
            </a:r>
          </a:p>
          <a:p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Connected to the </a:t>
            </a:r>
            <a:r>
              <a:rPr lang="en-US" sz="3000" b="1" dirty="0" smtClean="0">
                <a:solidFill>
                  <a:srgbClr val="002060"/>
                </a:solidFill>
              </a:rPr>
              <a:t>MOSAIC redoubt chain yesterday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Overcurrent problem solved (</a:t>
            </a:r>
            <a:r>
              <a:rPr lang="en-US" sz="3000" b="1" dirty="0" err="1" smtClean="0">
                <a:solidFill>
                  <a:srgbClr val="002060"/>
                </a:solidFill>
              </a:rPr>
              <a:t>pwell</a:t>
            </a:r>
            <a:r>
              <a:rPr lang="en-US" sz="3000" b="1" dirty="0" smtClean="0">
                <a:solidFill>
                  <a:srgbClr val="002060"/>
                </a:solidFill>
              </a:rPr>
              <a:t> and substrate to ground)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System operational </a:t>
            </a:r>
            <a:endParaRPr lang="en-US" sz="3000" b="1" dirty="0" smtClean="0">
              <a:solidFill>
                <a:srgbClr val="002060"/>
              </a:solidFill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Marco/Pavel/Paula working to setup a trigger </a:t>
            </a:r>
          </a:p>
          <a:p>
            <a:pPr marL="914400" lvl="1" indent="-457200">
              <a:buFont typeface="Arial" charset="0"/>
              <a:buChar char="•"/>
            </a:pPr>
            <a:endParaRPr lang="en-US" sz="30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This week</a:t>
            </a:r>
            <a:r>
              <a:rPr lang="en-US" sz="3000" b="1" dirty="0" smtClean="0">
                <a:solidFill>
                  <a:srgbClr val="002060"/>
                </a:solidFill>
              </a:rPr>
              <a:t>: finalize </a:t>
            </a:r>
            <a:r>
              <a:rPr lang="en-US" sz="3000" b="1" dirty="0" smtClean="0">
                <a:solidFill>
                  <a:srgbClr val="002060"/>
                </a:solidFill>
              </a:rPr>
              <a:t>setup</a:t>
            </a:r>
            <a:br>
              <a:rPr lang="en-US" sz="3000" b="1" dirty="0" smtClean="0">
                <a:solidFill>
                  <a:srgbClr val="002060"/>
                </a:solidFill>
              </a:rPr>
            </a:br>
            <a:r>
              <a:rPr lang="en-US" sz="3000" b="1" dirty="0" smtClean="0">
                <a:solidFill>
                  <a:srgbClr val="002060"/>
                </a:solidFill>
              </a:rPr>
              <a:t>possibility </a:t>
            </a:r>
            <a:r>
              <a:rPr lang="en-US" sz="3000" b="1" dirty="0" smtClean="0">
                <a:solidFill>
                  <a:srgbClr val="002060"/>
                </a:solidFill>
              </a:rPr>
              <a:t>for test beam at the </a:t>
            </a:r>
            <a:r>
              <a:rPr lang="en-US" sz="3000" b="1" dirty="0" smtClean="0">
                <a:solidFill>
                  <a:srgbClr val="002060"/>
                </a:solidFill>
              </a:rPr>
              <a:t>BTF on Friday </a:t>
            </a:r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5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ALPIDE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446" y="905313"/>
            <a:ext cx="7135905" cy="5351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1" t="30837"/>
          <a:stretch/>
        </p:blipFill>
        <p:spPr>
          <a:xfrm>
            <a:off x="282388" y="2856984"/>
            <a:ext cx="5623864" cy="38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96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Meetings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8" y="1335186"/>
            <a:ext cx="10890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Stave development: February 23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ITS plenary: February  27-28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ALICE week: March 6-10  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759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6722</TotalTime>
  <Words>352</Words>
  <Application>Microsoft Macintosh PowerPoint</Application>
  <PresentationFormat>Widescreen</PresentationFormat>
  <Paragraphs>80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Rounded MT Bold</vt:lpstr>
      <vt:lpstr>Bookman Old Style</vt:lpstr>
      <vt:lpstr>Calibri</vt:lpstr>
      <vt:lpstr>Calibri Light</vt:lpstr>
      <vt:lpstr>Arial</vt:lpstr>
      <vt:lpstr>Office Theme</vt:lpstr>
      <vt:lpstr>ITS Upgrade Activity at Frascati</vt:lpstr>
      <vt:lpstr>Activity Status</vt:lpstr>
      <vt:lpstr>Infrastructure</vt:lpstr>
      <vt:lpstr>Mechanical Stave </vt:lpstr>
      <vt:lpstr>HS/STAVE COOLING CIRCUIT</vt:lpstr>
      <vt:lpstr>COOLING CIRCUIT IN TURIN</vt:lpstr>
      <vt:lpstr>ALPIDE</vt:lpstr>
      <vt:lpstr>ALPIDE</vt:lpstr>
      <vt:lpstr>Meetings </vt:lpstr>
      <vt:lpstr>QM2018</vt:lpstr>
      <vt:lpstr>Backup 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171</cp:revision>
  <cp:lastPrinted>2016-12-13T09:14:50Z</cp:lastPrinted>
  <dcterms:created xsi:type="dcterms:W3CDTF">2016-11-15T08:25:25Z</dcterms:created>
  <dcterms:modified xsi:type="dcterms:W3CDTF">2017-02-21T09:14:13Z</dcterms:modified>
</cp:coreProperties>
</file>