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4.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notesSlides/notesSlide5.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77" r:id="rId2"/>
    <p:sldMasterId id="2147483815" r:id="rId3"/>
    <p:sldMasterId id="2147483837" r:id="rId4"/>
    <p:sldMasterId id="2147483848" r:id="rId5"/>
    <p:sldMasterId id="2147483860" r:id="rId6"/>
    <p:sldMasterId id="2147483871" r:id="rId7"/>
    <p:sldMasterId id="2147483883" r:id="rId8"/>
    <p:sldMasterId id="2147483907" r:id="rId9"/>
    <p:sldMasterId id="2147483911" r:id="rId10"/>
    <p:sldMasterId id="2147483923" r:id="rId11"/>
    <p:sldMasterId id="2147483935" r:id="rId12"/>
    <p:sldMasterId id="2147483947" r:id="rId13"/>
    <p:sldMasterId id="2147483959" r:id="rId14"/>
    <p:sldMasterId id="2147483971" r:id="rId15"/>
  </p:sldMasterIdLst>
  <p:notesMasterIdLst>
    <p:notesMasterId r:id="rId73"/>
  </p:notesMasterIdLst>
  <p:sldIdLst>
    <p:sldId id="489" r:id="rId16"/>
    <p:sldId id="869" r:id="rId17"/>
    <p:sldId id="864" r:id="rId18"/>
    <p:sldId id="865" r:id="rId19"/>
    <p:sldId id="806" r:id="rId20"/>
    <p:sldId id="807" r:id="rId21"/>
    <p:sldId id="773" r:id="rId22"/>
    <p:sldId id="774" r:id="rId23"/>
    <p:sldId id="775" r:id="rId24"/>
    <p:sldId id="801" r:id="rId25"/>
    <p:sldId id="776" r:id="rId26"/>
    <p:sldId id="781" r:id="rId27"/>
    <p:sldId id="867" r:id="rId28"/>
    <p:sldId id="784" r:id="rId29"/>
    <p:sldId id="785" r:id="rId30"/>
    <p:sldId id="786" r:id="rId31"/>
    <p:sldId id="787" r:id="rId32"/>
    <p:sldId id="795" r:id="rId33"/>
    <p:sldId id="794" r:id="rId34"/>
    <p:sldId id="868" r:id="rId35"/>
    <p:sldId id="817" r:id="rId36"/>
    <p:sldId id="796" r:id="rId37"/>
    <p:sldId id="797" r:id="rId38"/>
    <p:sldId id="818" r:id="rId39"/>
    <p:sldId id="822" r:id="rId40"/>
    <p:sldId id="791" r:id="rId41"/>
    <p:sldId id="792" r:id="rId42"/>
    <p:sldId id="825" r:id="rId43"/>
    <p:sldId id="823" r:id="rId44"/>
    <p:sldId id="802" r:id="rId45"/>
    <p:sldId id="803" r:id="rId46"/>
    <p:sldId id="805" r:id="rId47"/>
    <p:sldId id="804" r:id="rId48"/>
    <p:sldId id="826" r:id="rId49"/>
    <p:sldId id="827" r:id="rId50"/>
    <p:sldId id="837" r:id="rId51"/>
    <p:sldId id="829" r:id="rId52"/>
    <p:sldId id="835" r:id="rId53"/>
    <p:sldId id="830" r:id="rId54"/>
    <p:sldId id="831" r:id="rId55"/>
    <p:sldId id="832" r:id="rId56"/>
    <p:sldId id="840" r:id="rId57"/>
    <p:sldId id="815" r:id="rId58"/>
    <p:sldId id="816" r:id="rId59"/>
    <p:sldId id="808" r:id="rId60"/>
    <p:sldId id="855" r:id="rId61"/>
    <p:sldId id="856" r:id="rId62"/>
    <p:sldId id="857" r:id="rId63"/>
    <p:sldId id="858" r:id="rId64"/>
    <p:sldId id="859" r:id="rId65"/>
    <p:sldId id="862" r:id="rId66"/>
    <p:sldId id="863" r:id="rId67"/>
    <p:sldId id="809" r:id="rId68"/>
    <p:sldId id="810" r:id="rId69"/>
    <p:sldId id="812" r:id="rId70"/>
    <p:sldId id="813" r:id="rId71"/>
    <p:sldId id="814" r:id="rId72"/>
  </p:sldIdLst>
  <p:sldSz cx="9144000" cy="6858000" type="screen4x3"/>
  <p:notesSz cx="6858000" cy="9144000"/>
  <p:defaultTextStyle>
    <a:defPPr>
      <a:defRPr lang="en-US"/>
    </a:defPPr>
    <a:lvl1pPr marL="0" algn="l" defTabSz="456914" rtl="0" eaLnBrk="1" latinLnBrk="0" hangingPunct="1">
      <a:defRPr sz="1800" kern="1200">
        <a:solidFill>
          <a:schemeClr val="tx1"/>
        </a:solidFill>
        <a:latin typeface="+mn-lt"/>
        <a:ea typeface="+mn-ea"/>
        <a:cs typeface="+mn-cs"/>
      </a:defRPr>
    </a:lvl1pPr>
    <a:lvl2pPr marL="456914" algn="l" defTabSz="456914" rtl="0" eaLnBrk="1" latinLnBrk="0" hangingPunct="1">
      <a:defRPr sz="1800" kern="1200">
        <a:solidFill>
          <a:schemeClr val="tx1"/>
        </a:solidFill>
        <a:latin typeface="+mn-lt"/>
        <a:ea typeface="+mn-ea"/>
        <a:cs typeface="+mn-cs"/>
      </a:defRPr>
    </a:lvl2pPr>
    <a:lvl3pPr marL="913830" algn="l" defTabSz="456914" rtl="0" eaLnBrk="1" latinLnBrk="0" hangingPunct="1">
      <a:defRPr sz="1800" kern="1200">
        <a:solidFill>
          <a:schemeClr val="tx1"/>
        </a:solidFill>
        <a:latin typeface="+mn-lt"/>
        <a:ea typeface="+mn-ea"/>
        <a:cs typeface="+mn-cs"/>
      </a:defRPr>
    </a:lvl3pPr>
    <a:lvl4pPr marL="1370742" algn="l" defTabSz="456914" rtl="0" eaLnBrk="1" latinLnBrk="0" hangingPunct="1">
      <a:defRPr sz="1800" kern="1200">
        <a:solidFill>
          <a:schemeClr val="tx1"/>
        </a:solidFill>
        <a:latin typeface="+mn-lt"/>
        <a:ea typeface="+mn-ea"/>
        <a:cs typeface="+mn-cs"/>
      </a:defRPr>
    </a:lvl4pPr>
    <a:lvl5pPr marL="1827659" algn="l" defTabSz="456914" rtl="0" eaLnBrk="1" latinLnBrk="0" hangingPunct="1">
      <a:defRPr sz="1800" kern="1200">
        <a:solidFill>
          <a:schemeClr val="tx1"/>
        </a:solidFill>
        <a:latin typeface="+mn-lt"/>
        <a:ea typeface="+mn-ea"/>
        <a:cs typeface="+mn-cs"/>
      </a:defRPr>
    </a:lvl5pPr>
    <a:lvl6pPr marL="2284575" algn="l" defTabSz="456914" rtl="0" eaLnBrk="1" latinLnBrk="0" hangingPunct="1">
      <a:defRPr sz="1800" kern="1200">
        <a:solidFill>
          <a:schemeClr val="tx1"/>
        </a:solidFill>
        <a:latin typeface="+mn-lt"/>
        <a:ea typeface="+mn-ea"/>
        <a:cs typeface="+mn-cs"/>
      </a:defRPr>
    </a:lvl6pPr>
    <a:lvl7pPr marL="2741492" algn="l" defTabSz="456914" rtl="0" eaLnBrk="1" latinLnBrk="0" hangingPunct="1">
      <a:defRPr sz="1800" kern="1200">
        <a:solidFill>
          <a:schemeClr val="tx1"/>
        </a:solidFill>
        <a:latin typeface="+mn-lt"/>
        <a:ea typeface="+mn-ea"/>
        <a:cs typeface="+mn-cs"/>
      </a:defRPr>
    </a:lvl7pPr>
    <a:lvl8pPr marL="3198404" algn="l" defTabSz="456914" rtl="0" eaLnBrk="1" latinLnBrk="0" hangingPunct="1">
      <a:defRPr sz="1800" kern="1200">
        <a:solidFill>
          <a:schemeClr val="tx1"/>
        </a:solidFill>
        <a:latin typeface="+mn-lt"/>
        <a:ea typeface="+mn-ea"/>
        <a:cs typeface="+mn-cs"/>
      </a:defRPr>
    </a:lvl8pPr>
    <a:lvl9pPr marL="3655319" algn="l" defTabSz="45691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67" d="100"/>
          <a:sy n="67" d="100"/>
        </p:scale>
        <p:origin x="-176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96"/>
    </p:cViewPr>
  </p:sorterViewPr>
  <p:notesViewPr>
    <p:cSldViewPr snapToGrid="0" snapToObjects="1">
      <p:cViewPr varScale="1">
        <p:scale>
          <a:sx n="73" d="100"/>
          <a:sy n="7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63" Type="http://schemas.openxmlformats.org/officeDocument/2006/relationships/slide" Target="slides/slide48.xml"/><Relationship Id="rId64" Type="http://schemas.openxmlformats.org/officeDocument/2006/relationships/slide" Target="slides/slide49.xml"/><Relationship Id="rId65" Type="http://schemas.openxmlformats.org/officeDocument/2006/relationships/slide" Target="slides/slide50.xml"/><Relationship Id="rId66" Type="http://schemas.openxmlformats.org/officeDocument/2006/relationships/slide" Target="slides/slide51.xml"/><Relationship Id="rId67" Type="http://schemas.openxmlformats.org/officeDocument/2006/relationships/slide" Target="slides/slide52.xml"/><Relationship Id="rId68" Type="http://schemas.openxmlformats.org/officeDocument/2006/relationships/slide" Target="slides/slide53.xml"/><Relationship Id="rId69" Type="http://schemas.openxmlformats.org/officeDocument/2006/relationships/slide" Target="slides/slide54.xml"/><Relationship Id="rId50" Type="http://schemas.openxmlformats.org/officeDocument/2006/relationships/slide" Target="slides/slide35.xml"/><Relationship Id="rId51" Type="http://schemas.openxmlformats.org/officeDocument/2006/relationships/slide" Target="slides/slide36.xml"/><Relationship Id="rId52" Type="http://schemas.openxmlformats.org/officeDocument/2006/relationships/slide" Target="slides/slide37.xml"/><Relationship Id="rId53" Type="http://schemas.openxmlformats.org/officeDocument/2006/relationships/slide" Target="slides/slide38.xml"/><Relationship Id="rId54" Type="http://schemas.openxmlformats.org/officeDocument/2006/relationships/slide" Target="slides/slide39.xml"/><Relationship Id="rId55" Type="http://schemas.openxmlformats.org/officeDocument/2006/relationships/slide" Target="slides/slide40.xml"/><Relationship Id="rId56" Type="http://schemas.openxmlformats.org/officeDocument/2006/relationships/slide" Target="slides/slide41.xml"/><Relationship Id="rId57" Type="http://schemas.openxmlformats.org/officeDocument/2006/relationships/slide" Target="slides/slide42.xml"/><Relationship Id="rId58" Type="http://schemas.openxmlformats.org/officeDocument/2006/relationships/slide" Target="slides/slide43.xml"/><Relationship Id="rId59" Type="http://schemas.openxmlformats.org/officeDocument/2006/relationships/slide" Target="slides/slide44.xml"/><Relationship Id="rId40" Type="http://schemas.openxmlformats.org/officeDocument/2006/relationships/slide" Target="slides/slide25.xml"/><Relationship Id="rId41" Type="http://schemas.openxmlformats.org/officeDocument/2006/relationships/slide" Target="slides/slide26.xml"/><Relationship Id="rId42" Type="http://schemas.openxmlformats.org/officeDocument/2006/relationships/slide" Target="slides/slide27.xml"/><Relationship Id="rId43" Type="http://schemas.openxmlformats.org/officeDocument/2006/relationships/slide" Target="slides/slide28.xml"/><Relationship Id="rId44" Type="http://schemas.openxmlformats.org/officeDocument/2006/relationships/slide" Target="slides/slide29.xml"/><Relationship Id="rId45" Type="http://schemas.openxmlformats.org/officeDocument/2006/relationships/slide" Target="slides/slide30.xml"/><Relationship Id="rId46" Type="http://schemas.openxmlformats.org/officeDocument/2006/relationships/slide" Target="slides/slide31.xml"/><Relationship Id="rId47" Type="http://schemas.openxmlformats.org/officeDocument/2006/relationships/slide" Target="slides/slide32.xml"/><Relationship Id="rId48" Type="http://schemas.openxmlformats.org/officeDocument/2006/relationships/slide" Target="slides/slide33.xml"/><Relationship Id="rId49" Type="http://schemas.openxmlformats.org/officeDocument/2006/relationships/slide" Target="slides/slide3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5.xml"/><Relationship Id="rId31" Type="http://schemas.openxmlformats.org/officeDocument/2006/relationships/slide" Target="slides/slide16.xml"/><Relationship Id="rId32" Type="http://schemas.openxmlformats.org/officeDocument/2006/relationships/slide" Target="slides/slide17.xml"/><Relationship Id="rId33" Type="http://schemas.openxmlformats.org/officeDocument/2006/relationships/slide" Target="slides/slide18.xml"/><Relationship Id="rId34" Type="http://schemas.openxmlformats.org/officeDocument/2006/relationships/slide" Target="slides/slide19.xml"/><Relationship Id="rId35" Type="http://schemas.openxmlformats.org/officeDocument/2006/relationships/slide" Target="slides/slide20.xml"/><Relationship Id="rId36" Type="http://schemas.openxmlformats.org/officeDocument/2006/relationships/slide" Target="slides/slide21.xml"/><Relationship Id="rId37" Type="http://schemas.openxmlformats.org/officeDocument/2006/relationships/slide" Target="slides/slide22.xml"/><Relationship Id="rId38" Type="http://schemas.openxmlformats.org/officeDocument/2006/relationships/slide" Target="slides/slide23.xml"/><Relationship Id="rId39" Type="http://schemas.openxmlformats.org/officeDocument/2006/relationships/slide" Target="slides/slide24.xml"/><Relationship Id="rId70" Type="http://schemas.openxmlformats.org/officeDocument/2006/relationships/slide" Target="slides/slide55.xml"/><Relationship Id="rId71" Type="http://schemas.openxmlformats.org/officeDocument/2006/relationships/slide" Target="slides/slide56.xml"/><Relationship Id="rId72" Type="http://schemas.openxmlformats.org/officeDocument/2006/relationships/slide" Target="slides/slide57.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Relationship Id="rId28" Type="http://schemas.openxmlformats.org/officeDocument/2006/relationships/slide" Target="slides/slide13.xml"/><Relationship Id="rId29" Type="http://schemas.openxmlformats.org/officeDocument/2006/relationships/slide" Target="slides/slide14.xml"/><Relationship Id="rId73" Type="http://schemas.openxmlformats.org/officeDocument/2006/relationships/notesMaster" Target="notesMasters/notesMaster1.xml"/><Relationship Id="rId74" Type="http://schemas.openxmlformats.org/officeDocument/2006/relationships/printerSettings" Target="printerSettings/printerSettings1.bin"/><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45.xml"/><Relationship Id="rId61" Type="http://schemas.openxmlformats.org/officeDocument/2006/relationships/slide" Target="slides/slide46.xml"/><Relationship Id="rId62" Type="http://schemas.openxmlformats.org/officeDocument/2006/relationships/slide" Target="slides/slide4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 Id="rId2" Type="http://schemas.openxmlformats.org/officeDocument/2006/relationships/image" Target="../media/image28.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7.png"/><Relationship Id="rId2" Type="http://schemas.openxmlformats.org/officeDocument/2006/relationships/image" Target="../media/image12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3.emf"/><Relationship Id="rId1" Type="http://schemas.openxmlformats.org/officeDocument/2006/relationships/image" Target="../media/image40.emf"/><Relationship Id="rId2"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4.emf"/><Relationship Id="rId2" Type="http://schemas.openxmlformats.org/officeDocument/2006/relationships/image" Target="../media/image4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1" Type="http://schemas.openxmlformats.org/officeDocument/2006/relationships/image" Target="../media/image60.wmf"/><Relationship Id="rId2" Type="http://schemas.openxmlformats.org/officeDocument/2006/relationships/image" Target="../media/image6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9.emf"/><Relationship Id="rId2" Type="http://schemas.openxmlformats.org/officeDocument/2006/relationships/image" Target="../media/image120.emf"/><Relationship Id="rId3" Type="http://schemas.openxmlformats.org/officeDocument/2006/relationships/image" Target="../media/image1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3EA41A-460B-F74C-8DE5-D2ED33C52288}" type="datetimeFigureOut">
              <a:rPr lang="en-US" smtClean="0"/>
              <a:t>10/5/17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99B86A-D14F-5946-8909-D491596F4EAE}" type="slidenum">
              <a:rPr lang="en-US" smtClean="0"/>
              <a:t>‹#›</a:t>
            </a:fld>
            <a:endParaRPr lang="en-US"/>
          </a:p>
        </p:txBody>
      </p:sp>
    </p:spTree>
    <p:extLst>
      <p:ext uri="{BB962C8B-B14F-4D97-AF65-F5344CB8AC3E}">
        <p14:creationId xmlns:p14="http://schemas.microsoft.com/office/powerpoint/2010/main" val="573928984"/>
      </p:ext>
    </p:extLst>
  </p:cSld>
  <p:clrMap bg1="lt1" tx1="dk1" bg2="lt2" tx2="dk2" accent1="accent1" accent2="accent2" accent3="accent3" accent4="accent4" accent5="accent5" accent6="accent6" hlink="hlink" folHlink="folHlink"/>
  <p:notesStyle>
    <a:lvl1pPr marL="0" algn="l" defTabSz="456914" rtl="0" eaLnBrk="1" latinLnBrk="0" hangingPunct="1">
      <a:defRPr sz="1200" kern="1200">
        <a:solidFill>
          <a:schemeClr val="tx1"/>
        </a:solidFill>
        <a:latin typeface="+mn-lt"/>
        <a:ea typeface="+mn-ea"/>
        <a:cs typeface="+mn-cs"/>
      </a:defRPr>
    </a:lvl1pPr>
    <a:lvl2pPr marL="456914" algn="l" defTabSz="456914" rtl="0" eaLnBrk="1" latinLnBrk="0" hangingPunct="1">
      <a:defRPr sz="1200" kern="1200">
        <a:solidFill>
          <a:schemeClr val="tx1"/>
        </a:solidFill>
        <a:latin typeface="+mn-lt"/>
        <a:ea typeface="+mn-ea"/>
        <a:cs typeface="+mn-cs"/>
      </a:defRPr>
    </a:lvl2pPr>
    <a:lvl3pPr marL="913830" algn="l" defTabSz="456914" rtl="0" eaLnBrk="1" latinLnBrk="0" hangingPunct="1">
      <a:defRPr sz="1200" kern="1200">
        <a:solidFill>
          <a:schemeClr val="tx1"/>
        </a:solidFill>
        <a:latin typeface="+mn-lt"/>
        <a:ea typeface="+mn-ea"/>
        <a:cs typeface="+mn-cs"/>
      </a:defRPr>
    </a:lvl3pPr>
    <a:lvl4pPr marL="1370742" algn="l" defTabSz="456914" rtl="0" eaLnBrk="1" latinLnBrk="0" hangingPunct="1">
      <a:defRPr sz="1200" kern="1200">
        <a:solidFill>
          <a:schemeClr val="tx1"/>
        </a:solidFill>
        <a:latin typeface="+mn-lt"/>
        <a:ea typeface="+mn-ea"/>
        <a:cs typeface="+mn-cs"/>
      </a:defRPr>
    </a:lvl4pPr>
    <a:lvl5pPr marL="1827659" algn="l" defTabSz="456914" rtl="0" eaLnBrk="1" latinLnBrk="0" hangingPunct="1">
      <a:defRPr sz="1200" kern="1200">
        <a:solidFill>
          <a:schemeClr val="tx1"/>
        </a:solidFill>
        <a:latin typeface="+mn-lt"/>
        <a:ea typeface="+mn-ea"/>
        <a:cs typeface="+mn-cs"/>
      </a:defRPr>
    </a:lvl5pPr>
    <a:lvl6pPr marL="2284575" algn="l" defTabSz="456914" rtl="0" eaLnBrk="1" latinLnBrk="0" hangingPunct="1">
      <a:defRPr sz="1200" kern="1200">
        <a:solidFill>
          <a:schemeClr val="tx1"/>
        </a:solidFill>
        <a:latin typeface="+mn-lt"/>
        <a:ea typeface="+mn-ea"/>
        <a:cs typeface="+mn-cs"/>
      </a:defRPr>
    </a:lvl6pPr>
    <a:lvl7pPr marL="2741492" algn="l" defTabSz="456914" rtl="0" eaLnBrk="1" latinLnBrk="0" hangingPunct="1">
      <a:defRPr sz="1200" kern="1200">
        <a:solidFill>
          <a:schemeClr val="tx1"/>
        </a:solidFill>
        <a:latin typeface="+mn-lt"/>
        <a:ea typeface="+mn-ea"/>
        <a:cs typeface="+mn-cs"/>
      </a:defRPr>
    </a:lvl7pPr>
    <a:lvl8pPr marL="3198404" algn="l" defTabSz="456914" rtl="0" eaLnBrk="1" latinLnBrk="0" hangingPunct="1">
      <a:defRPr sz="1200" kern="1200">
        <a:solidFill>
          <a:schemeClr val="tx1"/>
        </a:solidFill>
        <a:latin typeface="+mn-lt"/>
        <a:ea typeface="+mn-ea"/>
        <a:cs typeface="+mn-cs"/>
      </a:defRPr>
    </a:lvl8pPr>
    <a:lvl9pPr marL="3655319" algn="l" defTabSz="45691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04FCF1-4850-4424-BD6E-C1CE81BFAC84}" type="slidenum">
              <a:rPr lang="en-US"/>
              <a:pPr/>
              <a:t>6</a:t>
            </a:fld>
            <a:endParaRPr lang="en-US"/>
          </a:p>
        </p:txBody>
      </p:sp>
      <p:sp>
        <p:nvSpPr>
          <p:cNvPr id="403458" name="Rectangle 2"/>
          <p:cNvSpPr>
            <a:spLocks noGrp="1" noRot="1" noChangeAspect="1" noChangeArrowheads="1" noTextEdit="1"/>
          </p:cNvSpPr>
          <p:nvPr>
            <p:ph type="sldImg"/>
          </p:nvPr>
        </p:nvSpPr>
        <p:spPr>
          <a:xfrm>
            <a:off x="1162050" y="677863"/>
            <a:ext cx="4532313" cy="3400425"/>
          </a:xfrm>
          <a:ln/>
        </p:spPr>
      </p:sp>
      <p:sp>
        <p:nvSpPr>
          <p:cNvPr id="403459" name="Rectangle 3"/>
          <p:cNvSpPr>
            <a:spLocks noGrp="1" noChangeArrowheads="1"/>
          </p:cNvSpPr>
          <p:nvPr>
            <p:ph type="body" idx="1"/>
          </p:nvPr>
        </p:nvSpPr>
        <p:spPr>
          <a:xfrm>
            <a:off x="904203" y="4379463"/>
            <a:ext cx="5043538" cy="407996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961C9-61AF-9943-BF23-A9B6E4BF89AB}" type="slidenum">
              <a:rPr lang="en-US">
                <a:solidFill>
                  <a:prstClr val="black"/>
                </a:solidFill>
                <a:latin typeface="Calibri"/>
              </a:rPr>
              <a:pPr/>
              <a:t>12</a:t>
            </a:fld>
            <a:endParaRPr lang="en-US">
              <a:solidFill>
                <a:prstClr val="black"/>
              </a:solidFill>
              <a:latin typeface="Calibri"/>
            </a:endParaRPr>
          </a:p>
        </p:txBody>
      </p:sp>
      <p:sp>
        <p:nvSpPr>
          <p:cNvPr id="691202" name="Rectangle 2"/>
          <p:cNvSpPr>
            <a:spLocks noGrp="1" noRot="1" noChangeAspect="1" noChangeArrowheads="1" noTextEdit="1"/>
          </p:cNvSpPr>
          <p:nvPr>
            <p:ph type="sldImg"/>
          </p:nvPr>
        </p:nvSpPr>
        <p:spPr>
          <a:xfrm>
            <a:off x="1162050" y="679450"/>
            <a:ext cx="4530725" cy="3398838"/>
          </a:xfrm>
          <a:ln/>
          <a:extLst>
            <a:ext uri="{FAA26D3D-D897-4be2-8F04-BA451C77F1D7}">
              <ma14:placeholderFlag xmlns:ma14="http://schemas.microsoft.com/office/mac/drawingml/2011/main" val="1"/>
            </a:ext>
          </a:extLst>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1961C9-61AF-9943-BF23-A9B6E4BF89AB}" type="slidenum">
              <a:rPr lang="en-US">
                <a:solidFill>
                  <a:prstClr val="black"/>
                </a:solidFill>
                <a:latin typeface="Calibri"/>
              </a:rPr>
              <a:pPr/>
              <a:t>13</a:t>
            </a:fld>
            <a:endParaRPr lang="en-US">
              <a:solidFill>
                <a:prstClr val="black"/>
              </a:solidFill>
              <a:latin typeface="Calibri"/>
            </a:endParaRPr>
          </a:p>
        </p:txBody>
      </p:sp>
      <p:sp>
        <p:nvSpPr>
          <p:cNvPr id="691202" name="Rectangle 2"/>
          <p:cNvSpPr>
            <a:spLocks noGrp="1" noRot="1" noChangeAspect="1" noChangeArrowheads="1" noTextEdit="1"/>
          </p:cNvSpPr>
          <p:nvPr>
            <p:ph type="sldImg"/>
          </p:nvPr>
        </p:nvSpPr>
        <p:spPr>
          <a:xfrm>
            <a:off x="1162050" y="679450"/>
            <a:ext cx="4530725" cy="3398838"/>
          </a:xfrm>
          <a:ln/>
          <a:extLst>
            <a:ext uri="{FAA26D3D-D897-4be2-8F04-BA451C77F1D7}">
              <ma14:placeholderFlag xmlns:ma14="http://schemas.microsoft.com/office/mac/drawingml/2011/main" val="1"/>
            </a:ext>
          </a:extLst>
        </p:spPr>
      </p:sp>
      <p:sp>
        <p:nvSpPr>
          <p:cNvPr id="69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1AA21A93-48A3-D34A-8D52-29F4EACA2C5F}" type="slidenum">
              <a:rPr lang="en-US">
                <a:solidFill>
                  <a:prstClr val="black"/>
                </a:solidFill>
                <a:latin typeface="Calibri" charset="0"/>
              </a:rPr>
              <a:pPr eaLnBrk="1" hangingPunct="1"/>
              <a:t>14</a:t>
            </a:fld>
            <a:endParaRPr lang="en-US">
              <a:solidFill>
                <a:prstClr val="black"/>
              </a:solidFill>
              <a:latin typeface="Calibri" charset="0"/>
            </a:endParaRPr>
          </a:p>
        </p:txBody>
      </p:sp>
      <p:sp>
        <p:nvSpPr>
          <p:cNvPr id="82947" name="Rectangle 2"/>
          <p:cNvSpPr>
            <a:spLocks noGrp="1" noRot="1" noChangeAspect="1" noChangeArrowheads="1" noTextEdit="1"/>
          </p:cNvSpPr>
          <p:nvPr>
            <p:ph type="sldImg"/>
          </p:nvPr>
        </p:nvSpPr>
        <p:spPr bwMode="auto">
          <a:xfrm>
            <a:off x="1162050" y="679450"/>
            <a:ext cx="4530725" cy="33988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29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CFC299-B31E-9B42-81B2-FFCB24FB6CE2}" type="slidenum">
              <a:rPr lang="en-US" sz="1200">
                <a:solidFill>
                  <a:prstClr val="black"/>
                </a:solidFill>
                <a:latin typeface="Calibri" charset="0"/>
              </a:rPr>
              <a:pPr eaLnBrk="1" hangingPunct="1"/>
              <a:t>29</a:t>
            </a:fld>
            <a:endParaRPr lang="en-US" sz="1200">
              <a:solidFill>
                <a:prstClr val="black"/>
              </a:solidFill>
              <a:latin typeface="Calibri" charset="0"/>
            </a:endParaRPr>
          </a:p>
        </p:txBody>
      </p:sp>
      <p:sp>
        <p:nvSpPr>
          <p:cNvPr id="6041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 Id="rId3" Type="http://schemas.openxmlformats.org/officeDocument/2006/relationships/image" Target="../media/image2.jpeg"/></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jpeg"/><Relationship Id="rId3"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eg"/><Relationship Id="rId3"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eg"/><Relationship Id="rId3"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6.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 Id="rId3" Type="http://schemas.openxmlformats.org/officeDocument/2006/relationships/image" Target="../media/image1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8.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0.png"/><Relationship Id="rId3"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jpeg"/><Relationship Id="rId3" Type="http://schemas.openxmlformats.org/officeDocument/2006/relationships/image" Target="../media/image2.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8.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0.png"/><Relationship Id="rId3" Type="http://schemas.openxmlformats.org/officeDocument/2006/relationships/image" Target="../media/image2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4.jpeg"/><Relationship Id="rId3" Type="http://schemas.openxmlformats.org/officeDocument/2006/relationships/image" Target="../media/image2.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8.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0.png"/><Relationship Id="rId3" Type="http://schemas.openxmlformats.org/officeDocument/2006/relationships/image" Target="../media/image2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23.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4.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4.jpeg"/><Relationship Id="rId3" Type="http://schemas.openxmlformats.org/officeDocument/2006/relationships/image" Target="../media/image2.jpe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jpeg"/><Relationship Id="rId3" Type="http://schemas.openxmlformats.org/officeDocument/2006/relationships/image" Target="../media/image2.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30" indent="0" algn="ctr">
              <a:buNone/>
              <a:defRPr>
                <a:solidFill>
                  <a:schemeClr val="tx1">
                    <a:tint val="75000"/>
                  </a:schemeClr>
                </a:solidFill>
              </a:defRPr>
            </a:lvl3pPr>
            <a:lvl4pPr marL="1370742" indent="0" algn="ctr">
              <a:buNone/>
              <a:defRPr>
                <a:solidFill>
                  <a:schemeClr val="tx1">
                    <a:tint val="75000"/>
                  </a:schemeClr>
                </a:solidFill>
              </a:defRPr>
            </a:lvl4pPr>
            <a:lvl5pPr marL="1827659" indent="0" algn="ctr">
              <a:buNone/>
              <a:defRPr>
                <a:solidFill>
                  <a:schemeClr val="tx1">
                    <a:tint val="75000"/>
                  </a:schemeClr>
                </a:solidFill>
              </a:defRPr>
            </a:lvl5pPr>
            <a:lvl6pPr marL="2284575" indent="0" algn="ctr">
              <a:buNone/>
              <a:defRPr>
                <a:solidFill>
                  <a:schemeClr val="tx1">
                    <a:tint val="75000"/>
                  </a:schemeClr>
                </a:solidFill>
              </a:defRPr>
            </a:lvl6pPr>
            <a:lvl7pPr marL="2741492" indent="0" algn="ctr">
              <a:buNone/>
              <a:defRPr>
                <a:solidFill>
                  <a:schemeClr val="tx1">
                    <a:tint val="75000"/>
                  </a:schemeClr>
                </a:solidFill>
              </a:defRPr>
            </a:lvl7pPr>
            <a:lvl8pPr marL="3198404" indent="0" algn="ctr">
              <a:buNone/>
              <a:defRPr>
                <a:solidFill>
                  <a:schemeClr val="tx1">
                    <a:tint val="75000"/>
                  </a:schemeClr>
                </a:solidFill>
              </a:defRPr>
            </a:lvl8pPr>
            <a:lvl9pPr marL="36553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261278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25016896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51473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147813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47221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80982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853289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647713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313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3042856-5654-3444-B0BE-ABD6EA3C508E}" type="datetime1">
              <a:rPr lang="en-US"/>
              <a:pPr>
                <a:defRPr/>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F7AFA70-916C-E743-B2EB-ADF56AFEABCA}" type="slidenum">
              <a:rPr lang="en-US"/>
              <a:pPr>
                <a:defRPr/>
              </a:pPr>
              <a:t>‹#›</a:t>
            </a:fld>
            <a:endParaRPr lang="en-US"/>
          </a:p>
        </p:txBody>
      </p:sp>
    </p:spTree>
    <p:extLst>
      <p:ext uri="{BB962C8B-B14F-4D97-AF65-F5344CB8AC3E}">
        <p14:creationId xmlns:p14="http://schemas.microsoft.com/office/powerpoint/2010/main" val="28782367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FB9808-C88E-2E4E-807B-B77939458A6B}" type="datetime1">
              <a:rPr lang="en-US"/>
              <a:pPr>
                <a:defRPr/>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A5C15BC-9F7E-674A-AF34-EC92E876F42B}" type="slidenum">
              <a:rPr lang="en-US"/>
              <a:pPr>
                <a:defRPr/>
              </a:pPr>
              <a:t>‹#›</a:t>
            </a:fld>
            <a:endParaRPr lang="en-US"/>
          </a:p>
        </p:txBody>
      </p:sp>
    </p:spTree>
    <p:extLst>
      <p:ext uri="{BB962C8B-B14F-4D97-AF65-F5344CB8AC3E}">
        <p14:creationId xmlns:p14="http://schemas.microsoft.com/office/powerpoint/2010/main" val="42696129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1494EB2-6AD3-2B4F-83B8-BC669068002B}" type="datetime1">
              <a:rPr lang="en-US"/>
              <a:pPr>
                <a:defRPr/>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10796D9-820B-DB40-90B9-9032B392C816}" type="slidenum">
              <a:rPr lang="en-US"/>
              <a:pPr>
                <a:defRPr/>
              </a:pPr>
              <a:t>‹#›</a:t>
            </a:fld>
            <a:endParaRPr lang="en-US"/>
          </a:p>
        </p:txBody>
      </p:sp>
    </p:spTree>
    <p:extLst>
      <p:ext uri="{BB962C8B-B14F-4D97-AF65-F5344CB8AC3E}">
        <p14:creationId xmlns:p14="http://schemas.microsoft.com/office/powerpoint/2010/main" val="2134843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16410394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A2855D-A589-8242-8D33-D13C18AA3C77}" type="datetime1">
              <a:rPr lang="en-US"/>
              <a:pPr>
                <a:defRPr/>
              </a:pPr>
              <a:t>10/5/17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DD57576-5AE9-1B4B-9B5D-9156AA1588C5}" type="slidenum">
              <a:rPr lang="en-US"/>
              <a:pPr>
                <a:defRPr/>
              </a:pPr>
              <a:t>‹#›</a:t>
            </a:fld>
            <a:endParaRPr lang="en-US"/>
          </a:p>
        </p:txBody>
      </p:sp>
    </p:spTree>
    <p:extLst>
      <p:ext uri="{BB962C8B-B14F-4D97-AF65-F5344CB8AC3E}">
        <p14:creationId xmlns:p14="http://schemas.microsoft.com/office/powerpoint/2010/main" val="10614161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B405E7-A03C-FD42-AE54-B3CCAA30309B}" type="datetime1">
              <a:rPr lang="en-US"/>
              <a:pPr>
                <a:defRPr/>
              </a:pPr>
              <a:t>10/5/17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D7AD97B1-EB13-824A-B902-9260274750F0}" type="slidenum">
              <a:rPr lang="en-US"/>
              <a:pPr>
                <a:defRPr/>
              </a:pPr>
              <a:t>‹#›</a:t>
            </a:fld>
            <a:endParaRPr lang="en-US"/>
          </a:p>
        </p:txBody>
      </p:sp>
    </p:spTree>
    <p:extLst>
      <p:ext uri="{BB962C8B-B14F-4D97-AF65-F5344CB8AC3E}">
        <p14:creationId xmlns:p14="http://schemas.microsoft.com/office/powerpoint/2010/main" val="36636520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0B2D572-53D1-424D-8C4F-0277FB4022D1}" type="datetime1">
              <a:rPr lang="en-US"/>
              <a:pPr>
                <a:defRPr/>
              </a:pPr>
              <a:t>10/5/17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FA937A90-D92B-0A47-8C59-BBCCBA46EAA7}" type="slidenum">
              <a:rPr lang="en-US"/>
              <a:pPr>
                <a:defRPr/>
              </a:pPr>
              <a:t>‹#›</a:t>
            </a:fld>
            <a:endParaRPr lang="en-US"/>
          </a:p>
        </p:txBody>
      </p:sp>
    </p:spTree>
    <p:extLst>
      <p:ext uri="{BB962C8B-B14F-4D97-AF65-F5344CB8AC3E}">
        <p14:creationId xmlns:p14="http://schemas.microsoft.com/office/powerpoint/2010/main" val="44210953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139469-0D2C-5146-A2B5-E95F92F0FAD8}" type="datetime1">
              <a:rPr lang="en-US"/>
              <a:pPr>
                <a:defRPr/>
              </a:pPr>
              <a:t>10/5/17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7D152C29-3BD2-194E-AB6E-EBF28D1972D1}" type="slidenum">
              <a:rPr lang="en-US"/>
              <a:pPr>
                <a:defRPr/>
              </a:pPr>
              <a:t>‹#›</a:t>
            </a:fld>
            <a:endParaRPr lang="en-US"/>
          </a:p>
        </p:txBody>
      </p:sp>
    </p:spTree>
    <p:extLst>
      <p:ext uri="{BB962C8B-B14F-4D97-AF65-F5344CB8AC3E}">
        <p14:creationId xmlns:p14="http://schemas.microsoft.com/office/powerpoint/2010/main" val="18716975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2B4DF2-1162-F24F-ADB7-48BFB311EA73}" type="datetime1">
              <a:rPr lang="en-US"/>
              <a:pPr>
                <a:defRPr/>
              </a:pPr>
              <a:t>10/5/17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37255859-A7EC-2C43-AD4C-49AD0CCC0E70}" type="slidenum">
              <a:rPr lang="en-US"/>
              <a:pPr>
                <a:defRPr/>
              </a:pPr>
              <a:t>‹#›</a:t>
            </a:fld>
            <a:endParaRPr lang="en-US"/>
          </a:p>
        </p:txBody>
      </p:sp>
    </p:spTree>
    <p:extLst>
      <p:ext uri="{BB962C8B-B14F-4D97-AF65-F5344CB8AC3E}">
        <p14:creationId xmlns:p14="http://schemas.microsoft.com/office/powerpoint/2010/main" val="10621654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20F3AF-E089-4B43-BABD-DD27FD7FCFAA}" type="datetime1">
              <a:rPr lang="en-US"/>
              <a:pPr>
                <a:defRPr/>
              </a:pPr>
              <a:t>10/5/17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E0391E93-A733-3B4F-8875-6C7AB7989E67}" type="slidenum">
              <a:rPr lang="en-US"/>
              <a:pPr>
                <a:defRPr/>
              </a:pPr>
              <a:t>‹#›</a:t>
            </a:fld>
            <a:endParaRPr lang="en-US"/>
          </a:p>
        </p:txBody>
      </p:sp>
    </p:spTree>
    <p:extLst>
      <p:ext uri="{BB962C8B-B14F-4D97-AF65-F5344CB8AC3E}">
        <p14:creationId xmlns:p14="http://schemas.microsoft.com/office/powerpoint/2010/main" val="14480123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473E40-EE63-B048-B289-820B9EC7EB91}" type="datetime1">
              <a:rPr lang="en-US"/>
              <a:pPr>
                <a:defRPr/>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50FCEB67-EAF4-9D4C-B1E6-9165E872751B}" type="slidenum">
              <a:rPr lang="en-US"/>
              <a:pPr>
                <a:defRPr/>
              </a:pPr>
              <a:t>‹#›</a:t>
            </a:fld>
            <a:endParaRPr lang="en-US"/>
          </a:p>
        </p:txBody>
      </p:sp>
    </p:spTree>
    <p:extLst>
      <p:ext uri="{BB962C8B-B14F-4D97-AF65-F5344CB8AC3E}">
        <p14:creationId xmlns:p14="http://schemas.microsoft.com/office/powerpoint/2010/main" val="5624577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29858A-391F-E643-9137-1E6533B8DDC4}" type="datetime1">
              <a:rPr lang="en-US"/>
              <a:pPr>
                <a:defRPr/>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3E52F6A5-FAFF-184F-B16A-74C55F505A80}" type="slidenum">
              <a:rPr lang="en-US"/>
              <a:pPr>
                <a:defRPr/>
              </a:pPr>
              <a:t>‹#›</a:t>
            </a:fld>
            <a:endParaRPr lang="en-US"/>
          </a:p>
        </p:txBody>
      </p:sp>
    </p:spTree>
    <p:extLst>
      <p:ext uri="{BB962C8B-B14F-4D97-AF65-F5344CB8AC3E}">
        <p14:creationId xmlns:p14="http://schemas.microsoft.com/office/powerpoint/2010/main" val="5762906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2B69415-24A7-7144-85E8-A6A51A48213F}" type="datetimeFigureOut">
              <a:rPr lang="en-US"/>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C474C970-11E4-9A43-9589-BB6836656F4A}" type="slidenum">
              <a:rPr lang="en-US"/>
              <a:pPr/>
              <a:t>‹#›</a:t>
            </a:fld>
            <a:endParaRPr lang="en-US"/>
          </a:p>
        </p:txBody>
      </p:sp>
    </p:spTree>
    <p:extLst>
      <p:ext uri="{BB962C8B-B14F-4D97-AF65-F5344CB8AC3E}">
        <p14:creationId xmlns:p14="http://schemas.microsoft.com/office/powerpoint/2010/main" val="39619600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813B50-2001-704F-812D-DC8C96D882B5}" type="datetimeFigureOut">
              <a:rPr lang="en-US"/>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C4193060-F5D7-164D-82E1-14B2EEFDB70F}" type="slidenum">
              <a:rPr lang="en-US"/>
              <a:pPr/>
              <a:t>‹#›</a:t>
            </a:fld>
            <a:endParaRPr lang="en-US"/>
          </a:p>
        </p:txBody>
      </p:sp>
    </p:spTree>
    <p:extLst>
      <p:ext uri="{BB962C8B-B14F-4D97-AF65-F5344CB8AC3E}">
        <p14:creationId xmlns:p14="http://schemas.microsoft.com/office/powerpoint/2010/main" val="1788351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4"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32520"/>
            <a:ext cx="9144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32" y="1320807"/>
            <a:ext cx="7864475" cy="34766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March 2015 DOE OPA Review - XX</a:t>
            </a:r>
            <a:endParaRPr lang="en-US" dirty="0"/>
          </a:p>
        </p:txBody>
      </p:sp>
      <p:sp>
        <p:nvSpPr>
          <p:cNvPr id="10" name="Slide Number Placeholder 4"/>
          <p:cNvSpPr>
            <a:spLocks noGrp="1"/>
          </p:cNvSpPr>
          <p:nvPr>
            <p:ph type="sldNum" sz="quarter" idx="11"/>
          </p:nvPr>
        </p:nvSpPr>
        <p:spPr/>
        <p:txBody>
          <a:bodyPr/>
          <a:lstStyle>
            <a:lvl1pPr>
              <a:defRPr/>
            </a:lvl1pPr>
          </a:lstStyle>
          <a:p>
            <a:r>
              <a:rPr lang="en-US"/>
              <a:t>, Slide </a:t>
            </a:r>
            <a:fld id="{9DD6900A-2964-4741-90A5-407D1DA548AA}" type="slidenum">
              <a:rPr lang="en-US"/>
              <a:pPr/>
              <a:t>‹#›</a:t>
            </a:fld>
            <a:endParaRPr lang="en-US"/>
          </a:p>
        </p:txBody>
      </p:sp>
    </p:spTree>
    <p:extLst>
      <p:ext uri="{BB962C8B-B14F-4D97-AF65-F5344CB8AC3E}">
        <p14:creationId xmlns:p14="http://schemas.microsoft.com/office/powerpoint/2010/main" val="41536447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298782-0DD1-E540-966C-5813CC25B69A}" type="datetimeFigureOut">
              <a:rPr lang="en-US"/>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F6CC5EBF-296A-0D4B-94D5-27C12351584C}" type="slidenum">
              <a:rPr lang="en-US"/>
              <a:pPr/>
              <a:t>‹#›</a:t>
            </a:fld>
            <a:endParaRPr lang="en-US"/>
          </a:p>
        </p:txBody>
      </p:sp>
    </p:spTree>
    <p:extLst>
      <p:ext uri="{BB962C8B-B14F-4D97-AF65-F5344CB8AC3E}">
        <p14:creationId xmlns:p14="http://schemas.microsoft.com/office/powerpoint/2010/main" val="32103958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1903580-B30D-8740-AA49-A3BE28065DF3}" type="datetimeFigureOut">
              <a:rPr lang="en-US"/>
              <a:pPr/>
              <a:t>10/5/17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B0893981-AF32-2445-8F88-8D08B1F268B9}" type="slidenum">
              <a:rPr lang="en-US"/>
              <a:pPr/>
              <a:t>‹#›</a:t>
            </a:fld>
            <a:endParaRPr lang="en-US"/>
          </a:p>
        </p:txBody>
      </p:sp>
    </p:spTree>
    <p:extLst>
      <p:ext uri="{BB962C8B-B14F-4D97-AF65-F5344CB8AC3E}">
        <p14:creationId xmlns:p14="http://schemas.microsoft.com/office/powerpoint/2010/main" val="8801104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423834E-7F83-6244-8F0E-3027688E111D}" type="datetimeFigureOut">
              <a:rPr lang="en-US"/>
              <a:pPr/>
              <a:t>10/5/17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C5BAF989-BF34-884B-9DE8-01FFCDE5B6D2}" type="slidenum">
              <a:rPr lang="en-US"/>
              <a:pPr/>
              <a:t>‹#›</a:t>
            </a:fld>
            <a:endParaRPr lang="en-US"/>
          </a:p>
        </p:txBody>
      </p:sp>
    </p:spTree>
    <p:extLst>
      <p:ext uri="{BB962C8B-B14F-4D97-AF65-F5344CB8AC3E}">
        <p14:creationId xmlns:p14="http://schemas.microsoft.com/office/powerpoint/2010/main" val="5404167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D518EA5-C538-6948-95C2-B6089FAE56DC}" type="datetimeFigureOut">
              <a:rPr lang="en-US"/>
              <a:pPr/>
              <a:t>10/5/17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C79C4008-B282-E140-A95C-E7683924EC88}" type="slidenum">
              <a:rPr lang="en-US"/>
              <a:pPr/>
              <a:t>‹#›</a:t>
            </a:fld>
            <a:endParaRPr lang="en-US"/>
          </a:p>
        </p:txBody>
      </p:sp>
    </p:spTree>
    <p:extLst>
      <p:ext uri="{BB962C8B-B14F-4D97-AF65-F5344CB8AC3E}">
        <p14:creationId xmlns:p14="http://schemas.microsoft.com/office/powerpoint/2010/main" val="5656837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3A8B94A-ABD7-AE41-8DFA-BB491E5E2F0B}" type="datetimeFigureOut">
              <a:rPr lang="en-US"/>
              <a:pPr/>
              <a:t>10/5/17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DE77ACF5-32C0-2340-90A4-F27064AA97E1}" type="slidenum">
              <a:rPr lang="en-US"/>
              <a:pPr/>
              <a:t>‹#›</a:t>
            </a:fld>
            <a:endParaRPr lang="en-US"/>
          </a:p>
        </p:txBody>
      </p:sp>
    </p:spTree>
    <p:extLst>
      <p:ext uri="{BB962C8B-B14F-4D97-AF65-F5344CB8AC3E}">
        <p14:creationId xmlns:p14="http://schemas.microsoft.com/office/powerpoint/2010/main" val="29392454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39E3792-5ADF-8F47-BE6F-2A8D8AB2F9CE}" type="datetimeFigureOut">
              <a:rPr lang="en-US"/>
              <a:pPr/>
              <a:t>10/5/17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602E71E7-1197-304B-8BE7-D22B8AFBCB15}" type="slidenum">
              <a:rPr lang="en-US"/>
              <a:pPr/>
              <a:t>‹#›</a:t>
            </a:fld>
            <a:endParaRPr lang="en-US"/>
          </a:p>
        </p:txBody>
      </p:sp>
    </p:spTree>
    <p:extLst>
      <p:ext uri="{BB962C8B-B14F-4D97-AF65-F5344CB8AC3E}">
        <p14:creationId xmlns:p14="http://schemas.microsoft.com/office/powerpoint/2010/main" val="7235728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1968E3E-04F5-D447-AA67-E911EF28E22F}" type="datetimeFigureOut">
              <a:rPr lang="en-US"/>
              <a:pPr/>
              <a:t>10/5/17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0A8062E9-C59C-7A48-BC1B-F347C38A2878}" type="slidenum">
              <a:rPr lang="en-US"/>
              <a:pPr/>
              <a:t>‹#›</a:t>
            </a:fld>
            <a:endParaRPr lang="en-US"/>
          </a:p>
        </p:txBody>
      </p:sp>
    </p:spTree>
    <p:extLst>
      <p:ext uri="{BB962C8B-B14F-4D97-AF65-F5344CB8AC3E}">
        <p14:creationId xmlns:p14="http://schemas.microsoft.com/office/powerpoint/2010/main" val="168720558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E99A178-2289-2645-8F00-8F1F54DFFDD3}" type="datetimeFigureOut">
              <a:rPr lang="en-US"/>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234B5EC8-0A4D-C24F-AC8F-0E0EC98706F2}" type="slidenum">
              <a:rPr lang="en-US"/>
              <a:pPr/>
              <a:t>‹#›</a:t>
            </a:fld>
            <a:endParaRPr lang="en-US"/>
          </a:p>
        </p:txBody>
      </p:sp>
    </p:spTree>
    <p:extLst>
      <p:ext uri="{BB962C8B-B14F-4D97-AF65-F5344CB8AC3E}">
        <p14:creationId xmlns:p14="http://schemas.microsoft.com/office/powerpoint/2010/main" val="14839006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BA3755-07E8-8F4B-A275-F2FFBBA1C525}" type="datetimeFigureOut">
              <a:rPr lang="en-US"/>
              <a:pPr/>
              <a:t>10/5/17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FFD80EE-D181-3D47-B8EA-869E3073B951}" type="slidenum">
              <a:rPr lang="en-US"/>
              <a:pPr/>
              <a:t>‹#›</a:t>
            </a:fld>
            <a:endParaRPr lang="en-US"/>
          </a:p>
        </p:txBody>
      </p:sp>
    </p:spTree>
    <p:extLst>
      <p:ext uri="{BB962C8B-B14F-4D97-AF65-F5344CB8AC3E}">
        <p14:creationId xmlns:p14="http://schemas.microsoft.com/office/powerpoint/2010/main" val="27608607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nvGrpSpPr>
          <p:cNvPr id="4" name="Group 3"/>
          <p:cNvGrpSpPr>
            <a:grpSpLocks/>
          </p:cNvGrpSpPr>
          <p:nvPr/>
        </p:nvGrpSpPr>
        <p:grpSpPr bwMode="auto">
          <a:xfrm>
            <a:off x="0" y="228600"/>
            <a:ext cx="9144000" cy="6627813"/>
            <a:chOff x="0" y="144"/>
            <a:chExt cx="5760" cy="4175"/>
          </a:xfrm>
        </p:grpSpPr>
        <p:sp>
          <p:nvSpPr>
            <p:cNvPr id="5" name="Rectangle 4"/>
            <p:cNvSpPr>
              <a:spLocks noChangeArrowheads="1"/>
            </p:cNvSpPr>
            <p:nvPr/>
          </p:nvSpPr>
          <p:spPr bwMode="auto">
            <a:xfrm>
              <a:off x="0" y="144"/>
              <a:ext cx="1536" cy="41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6" name="Rectangle 5"/>
            <p:cNvSpPr>
              <a:spLocks noChangeArrowheads="1"/>
            </p:cNvSpPr>
            <p:nvPr/>
          </p:nvSpPr>
          <p:spPr bwMode="auto">
            <a:xfrm>
              <a:off x="1488" y="144"/>
              <a:ext cx="4272" cy="1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7" name="Rectangle 6"/>
            <p:cNvSpPr>
              <a:spLocks noChangeArrowheads="1"/>
            </p:cNvSpPr>
            <p:nvPr/>
          </p:nvSpPr>
          <p:spPr bwMode="auto">
            <a:xfrm>
              <a:off x="1440" y="4032"/>
              <a:ext cx="4320" cy="1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8" name="Rectangle 7"/>
          <p:cNvSpPr>
            <a:spLocks noChangeArrowheads="1"/>
          </p:cNvSpPr>
          <p:nvPr/>
        </p:nvSpPr>
        <p:spPr bwMode="auto">
          <a:xfrm>
            <a:off x="0" y="6629400"/>
            <a:ext cx="9144000" cy="227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9" name="Rectangle 11"/>
          <p:cNvSpPr>
            <a:spLocks noChangeArrowheads="1"/>
          </p:cNvSpPr>
          <p:nvPr/>
        </p:nvSpPr>
        <p:spPr bwMode="auto">
          <a:xfrm>
            <a:off x="1800225" y="6642100"/>
            <a:ext cx="152400" cy="209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 name="Rectangle 12"/>
          <p:cNvSpPr>
            <a:spLocks noChangeArrowheads="1"/>
          </p:cNvSpPr>
          <p:nvPr/>
        </p:nvSpPr>
        <p:spPr bwMode="auto">
          <a:xfrm>
            <a:off x="393700" y="6637338"/>
            <a:ext cx="152400" cy="209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3565" name="Rectangle 13"/>
          <p:cNvSpPr>
            <a:spLocks noGrp="1" noChangeArrowheads="1"/>
          </p:cNvSpPr>
          <p:nvPr>
            <p:ph type="ctrTitle" sz="quarter"/>
          </p:nvPr>
        </p:nvSpPr>
        <p:spPr bwMode="auto">
          <a:xfrm>
            <a:off x="3276600" y="533400"/>
            <a:ext cx="5867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11" name="Rectangle 8"/>
          <p:cNvSpPr>
            <a:spLocks noGrp="1" noChangeArrowheads="1"/>
          </p:cNvSpPr>
          <p:nvPr>
            <p:ph type="dt" sz="half" idx="10"/>
          </p:nvPr>
        </p:nvSpPr>
        <p:spPr bwMode="auto">
          <a:xfrm>
            <a:off x="5334000" y="6627813"/>
            <a:ext cx="19050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fontAlgn="auto">
              <a:spcBef>
                <a:spcPct val="0"/>
              </a:spcBef>
              <a:spcAft>
                <a:spcPts val="0"/>
              </a:spcAft>
              <a:defRPr sz="1000">
                <a:latin typeface="+mn-lt"/>
                <a:ea typeface="+mn-ea"/>
                <a:cs typeface="+mn-cs"/>
              </a:defRPr>
            </a:lvl1pPr>
          </a:lstStyle>
          <a:p>
            <a:pPr defTabSz="914400">
              <a:defRPr/>
            </a:pPr>
            <a:endParaRPr lang="en-US">
              <a:solidFill>
                <a:srgbClr val="000000"/>
              </a:solidFill>
              <a:latin typeface="Times New Roman"/>
            </a:endParaRPr>
          </a:p>
        </p:txBody>
      </p:sp>
      <p:sp>
        <p:nvSpPr>
          <p:cNvPr id="12" name="Rectangle 9"/>
          <p:cNvSpPr>
            <a:spLocks noGrp="1" noChangeArrowheads="1"/>
          </p:cNvSpPr>
          <p:nvPr>
            <p:ph type="ftr" sz="quarter" idx="11"/>
          </p:nvPr>
        </p:nvSpPr>
        <p:spPr bwMode="auto">
          <a:xfrm>
            <a:off x="2438400" y="6627813"/>
            <a:ext cx="28956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ctr" fontAlgn="auto">
              <a:spcBef>
                <a:spcPct val="0"/>
              </a:spcBef>
              <a:spcAft>
                <a:spcPts val="0"/>
              </a:spcAft>
              <a:defRPr sz="1000">
                <a:latin typeface="+mn-lt"/>
                <a:ea typeface="+mn-ea"/>
                <a:cs typeface="+mn-cs"/>
              </a:defRPr>
            </a:lvl1pPr>
          </a:lstStyle>
          <a:p>
            <a:pPr defTabSz="914400">
              <a:defRPr/>
            </a:pPr>
            <a:endParaRPr lang="en-US">
              <a:solidFill>
                <a:srgbClr val="000000"/>
              </a:solidFill>
              <a:latin typeface="Times New Roman"/>
            </a:endParaRPr>
          </a:p>
        </p:txBody>
      </p:sp>
      <p:sp>
        <p:nvSpPr>
          <p:cNvPr id="13" name="Rectangle 10"/>
          <p:cNvSpPr>
            <a:spLocks noGrp="1" noChangeArrowheads="1"/>
          </p:cNvSpPr>
          <p:nvPr>
            <p:ph type="sldNum" sz="quarter" idx="12"/>
          </p:nvPr>
        </p:nvSpPr>
        <p:spPr bwMode="auto">
          <a:xfrm>
            <a:off x="7239000" y="6627813"/>
            <a:ext cx="19050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r">
              <a:defRPr sz="1000" u="sng">
                <a:latin typeface="Times New Roman" charset="0"/>
                <a:cs typeface="Arial" charset="0"/>
              </a:defRPr>
            </a:lvl1pPr>
          </a:lstStyle>
          <a:p>
            <a:pPr defTabSz="914400" fontAlgn="base">
              <a:spcBef>
                <a:spcPct val="0"/>
              </a:spcBef>
              <a:spcAft>
                <a:spcPct val="0"/>
              </a:spcAft>
              <a:defRPr/>
            </a:pPr>
            <a:fld id="{45AE5CB2-5C34-C84D-AD31-7142F2F87C82}" type="slidenum">
              <a:rPr lang="en-US">
                <a:solidFill>
                  <a:srgbClr val="000000"/>
                </a:solidFill>
                <a:ea typeface="ＭＳ Ｐゴシック" charset="0"/>
              </a:rPr>
              <a:pPr defTabSz="914400" fontAlgn="base">
                <a:spcBef>
                  <a:spcPct val="0"/>
                </a:spcBef>
                <a:spcAft>
                  <a:spcPct val="0"/>
                </a:spcAft>
                <a:defRP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3984442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pic>
        <p:nvPicPr>
          <p:cNvPr id="5"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32520"/>
            <a:ext cx="9144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669932" y="1320807"/>
            <a:ext cx="7864475" cy="34766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p:nvPr>
        </p:nvSpPr>
        <p:spPr>
          <a:xfrm>
            <a:off x="4644573" y="1071571"/>
            <a:ext cx="4423227"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March 2015 DOE OPA Review - XX</a:t>
            </a:r>
            <a:endParaRPr lang="en-US" dirty="0"/>
          </a:p>
        </p:txBody>
      </p:sp>
      <p:sp>
        <p:nvSpPr>
          <p:cNvPr id="11" name="Slide Number Placeholder 4"/>
          <p:cNvSpPr>
            <a:spLocks noGrp="1"/>
          </p:cNvSpPr>
          <p:nvPr>
            <p:ph type="sldNum" sz="quarter" idx="12"/>
          </p:nvPr>
        </p:nvSpPr>
        <p:spPr/>
        <p:txBody>
          <a:bodyPr/>
          <a:lstStyle>
            <a:lvl1pPr>
              <a:defRPr/>
            </a:lvl1pPr>
          </a:lstStyle>
          <a:p>
            <a:r>
              <a:rPr lang="en-US"/>
              <a:t>, Slide </a:t>
            </a:r>
            <a:fld id="{EB5BFA5E-4426-3C45-8365-4FD3C650FFBF}" type="slidenum">
              <a:rPr lang="en-US"/>
              <a:pPr/>
              <a:t>‹#›</a:t>
            </a:fld>
            <a:endParaRPr lang="en-US"/>
          </a:p>
        </p:txBody>
      </p:sp>
    </p:spTree>
    <p:extLst>
      <p:ext uri="{BB962C8B-B14F-4D97-AF65-F5344CB8AC3E}">
        <p14:creationId xmlns:p14="http://schemas.microsoft.com/office/powerpoint/2010/main" val="30840248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40600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958883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8714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360416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5709815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16377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749712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763051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708211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664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32520"/>
            <a:ext cx="9144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69932" y="1320807"/>
            <a:ext cx="7864475" cy="34766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March 2015 DOE OPA Review - XX</a:t>
            </a:r>
            <a:endParaRPr lang="en-US" dirty="0"/>
          </a:p>
        </p:txBody>
      </p:sp>
      <p:sp>
        <p:nvSpPr>
          <p:cNvPr id="8" name="Slide Number Placeholder 4"/>
          <p:cNvSpPr>
            <a:spLocks noGrp="1"/>
          </p:cNvSpPr>
          <p:nvPr>
            <p:ph type="sldNum" sz="quarter" idx="11"/>
          </p:nvPr>
        </p:nvSpPr>
        <p:spPr/>
        <p:txBody>
          <a:bodyPr/>
          <a:lstStyle>
            <a:lvl1pPr>
              <a:defRPr/>
            </a:lvl1pPr>
          </a:lstStyle>
          <a:p>
            <a:r>
              <a:rPr lang="en-US"/>
              <a:t>, Slide </a:t>
            </a:r>
            <a:fld id="{B6699010-1F33-EB45-A160-6CB8D5CF3F2C}" type="slidenum">
              <a:rPr lang="en-US"/>
              <a:pPr/>
              <a:t>‹#›</a:t>
            </a:fld>
            <a:endParaRPr lang="en-US"/>
          </a:p>
        </p:txBody>
      </p:sp>
    </p:spTree>
    <p:extLst>
      <p:ext uri="{BB962C8B-B14F-4D97-AF65-F5344CB8AC3E}">
        <p14:creationId xmlns:p14="http://schemas.microsoft.com/office/powerpoint/2010/main" val="129549637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28600"/>
          </a:xfrm>
          <a:prstGeom prst="rect">
            <a:avLst/>
          </a:prstGeom>
          <a:solidFill>
            <a:schemeClr val="accent1"/>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grpSp>
        <p:nvGrpSpPr>
          <p:cNvPr id="4" name="Group 3"/>
          <p:cNvGrpSpPr>
            <a:grpSpLocks/>
          </p:cNvGrpSpPr>
          <p:nvPr/>
        </p:nvGrpSpPr>
        <p:grpSpPr bwMode="auto">
          <a:xfrm>
            <a:off x="0" y="228600"/>
            <a:ext cx="9144000" cy="6627813"/>
            <a:chOff x="0" y="144"/>
            <a:chExt cx="5760" cy="4175"/>
          </a:xfrm>
        </p:grpSpPr>
        <p:sp>
          <p:nvSpPr>
            <p:cNvPr id="5" name="Rectangle 4"/>
            <p:cNvSpPr>
              <a:spLocks noChangeArrowheads="1"/>
            </p:cNvSpPr>
            <p:nvPr/>
          </p:nvSpPr>
          <p:spPr bwMode="auto">
            <a:xfrm>
              <a:off x="0" y="144"/>
              <a:ext cx="1536" cy="4175"/>
            </a:xfrm>
            <a:prstGeom prst="rect">
              <a:avLst/>
            </a:prstGeom>
            <a:solidFill>
              <a:schemeClr val="tx2"/>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sp>
          <p:nvSpPr>
            <p:cNvPr id="6" name="Rectangle 5"/>
            <p:cNvSpPr>
              <a:spLocks noChangeArrowheads="1"/>
            </p:cNvSpPr>
            <p:nvPr/>
          </p:nvSpPr>
          <p:spPr bwMode="auto">
            <a:xfrm>
              <a:off x="1488" y="144"/>
              <a:ext cx="4272" cy="144"/>
            </a:xfrm>
            <a:prstGeom prst="rect">
              <a:avLst/>
            </a:prstGeom>
            <a:solidFill>
              <a:schemeClr val="tx1"/>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sp>
          <p:nvSpPr>
            <p:cNvPr id="7" name="Rectangle 6"/>
            <p:cNvSpPr>
              <a:spLocks noChangeArrowheads="1"/>
            </p:cNvSpPr>
            <p:nvPr/>
          </p:nvSpPr>
          <p:spPr bwMode="auto">
            <a:xfrm>
              <a:off x="1440" y="4032"/>
              <a:ext cx="4320" cy="144"/>
            </a:xfrm>
            <a:prstGeom prst="rect">
              <a:avLst/>
            </a:prstGeom>
            <a:solidFill>
              <a:schemeClr val="tx1"/>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grpSp>
      <p:sp>
        <p:nvSpPr>
          <p:cNvPr id="8" name="Rectangle 7"/>
          <p:cNvSpPr>
            <a:spLocks noChangeArrowheads="1"/>
          </p:cNvSpPr>
          <p:nvPr/>
        </p:nvSpPr>
        <p:spPr bwMode="auto">
          <a:xfrm>
            <a:off x="0" y="6629400"/>
            <a:ext cx="9144000" cy="227013"/>
          </a:xfrm>
          <a:prstGeom prst="rect">
            <a:avLst/>
          </a:prstGeom>
          <a:solidFill>
            <a:schemeClr val="accent1"/>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sp>
        <p:nvSpPr>
          <p:cNvPr id="9" name="Rectangle 11"/>
          <p:cNvSpPr>
            <a:spLocks noChangeArrowheads="1"/>
          </p:cNvSpPr>
          <p:nvPr/>
        </p:nvSpPr>
        <p:spPr bwMode="auto">
          <a:xfrm>
            <a:off x="1800225" y="6642100"/>
            <a:ext cx="152400" cy="209550"/>
          </a:xfrm>
          <a:prstGeom prst="rect">
            <a:avLst/>
          </a:prstGeom>
          <a:solidFill>
            <a:schemeClr val="accent1"/>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sp>
        <p:nvSpPr>
          <p:cNvPr id="10" name="Rectangle 12"/>
          <p:cNvSpPr>
            <a:spLocks noChangeArrowheads="1"/>
          </p:cNvSpPr>
          <p:nvPr/>
        </p:nvSpPr>
        <p:spPr bwMode="auto">
          <a:xfrm>
            <a:off x="393700" y="6637338"/>
            <a:ext cx="152400" cy="209550"/>
          </a:xfrm>
          <a:prstGeom prst="rect">
            <a:avLst/>
          </a:prstGeom>
          <a:solidFill>
            <a:schemeClr val="accent1"/>
          </a:solid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sp>
        <p:nvSpPr>
          <p:cNvPr id="23565" name="Rectangle 13"/>
          <p:cNvSpPr>
            <a:spLocks noGrp="1" noChangeArrowheads="1"/>
          </p:cNvSpPr>
          <p:nvPr>
            <p:ph type="ctrTitle" sz="quarter"/>
          </p:nvPr>
        </p:nvSpPr>
        <p:spPr bwMode="auto">
          <a:xfrm>
            <a:off x="3276600" y="533400"/>
            <a:ext cx="5867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11" name="Rectangle 8"/>
          <p:cNvSpPr>
            <a:spLocks noGrp="1" noChangeArrowheads="1"/>
          </p:cNvSpPr>
          <p:nvPr>
            <p:ph type="dt" sz="half" idx="10"/>
          </p:nvPr>
        </p:nvSpPr>
        <p:spPr bwMode="auto">
          <a:xfrm>
            <a:off x="5334000" y="6627813"/>
            <a:ext cx="19050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defRPr sz="1000">
                <a:latin typeface="Times New Roman" pitchFamily="-107" charset="0"/>
                <a:ea typeface="Arial" pitchFamily="-107" charset="0"/>
                <a:cs typeface="Arial" pitchFamily="-107" charset="0"/>
              </a:defRPr>
            </a:lvl1pPr>
          </a:lstStyle>
          <a:p>
            <a:pPr defTabSz="914400" fontAlgn="base">
              <a:spcBef>
                <a:spcPct val="0"/>
              </a:spcBef>
              <a:spcAft>
                <a:spcPct val="0"/>
              </a:spcAft>
              <a:defRPr/>
            </a:pPr>
            <a:endParaRPr lang="en-US">
              <a:solidFill>
                <a:srgbClr val="000000"/>
              </a:solidFill>
            </a:endParaRPr>
          </a:p>
        </p:txBody>
      </p:sp>
      <p:sp>
        <p:nvSpPr>
          <p:cNvPr id="12" name="Rectangle 9"/>
          <p:cNvSpPr>
            <a:spLocks noGrp="1" noChangeArrowheads="1"/>
          </p:cNvSpPr>
          <p:nvPr>
            <p:ph type="ftr" sz="quarter" idx="11"/>
          </p:nvPr>
        </p:nvSpPr>
        <p:spPr bwMode="auto">
          <a:xfrm>
            <a:off x="2438400" y="6627813"/>
            <a:ext cx="28956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ctr">
              <a:defRPr sz="1000">
                <a:latin typeface="Times New Roman" pitchFamily="-107" charset="0"/>
                <a:ea typeface="Arial" pitchFamily="-107" charset="0"/>
                <a:cs typeface="Arial" pitchFamily="-107" charset="0"/>
              </a:defRPr>
            </a:lvl1pPr>
          </a:lstStyle>
          <a:p>
            <a:pPr defTabSz="914400" fontAlgn="base">
              <a:spcBef>
                <a:spcPct val="0"/>
              </a:spcBef>
              <a:spcAft>
                <a:spcPct val="0"/>
              </a:spcAft>
              <a:defRPr/>
            </a:pPr>
            <a:endParaRPr lang="en-US">
              <a:solidFill>
                <a:srgbClr val="000000"/>
              </a:solidFill>
            </a:endParaRPr>
          </a:p>
        </p:txBody>
      </p:sp>
      <p:sp>
        <p:nvSpPr>
          <p:cNvPr id="13" name="Rectangle 10"/>
          <p:cNvSpPr>
            <a:spLocks noGrp="1" noChangeArrowheads="1"/>
          </p:cNvSpPr>
          <p:nvPr>
            <p:ph type="sldNum" sz="quarter" idx="12"/>
          </p:nvPr>
        </p:nvSpPr>
        <p:spPr bwMode="auto">
          <a:xfrm>
            <a:off x="7239000" y="6627813"/>
            <a:ext cx="19050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r">
              <a:defRPr sz="1000" u="sng">
                <a:latin typeface="Times New Roman" charset="0"/>
              </a:defRPr>
            </a:lvl1pPr>
          </a:lstStyle>
          <a:p>
            <a:pPr defTabSz="914400" fontAlgn="base">
              <a:spcBef>
                <a:spcPct val="0"/>
              </a:spcBef>
              <a:spcAft>
                <a:spcPct val="0"/>
              </a:spcAft>
            </a:pPr>
            <a:fld id="{03C086BB-615C-5740-BDB6-B3495CCDC49C}" type="slidenum">
              <a:rPr lang="en-US" smtClean="0">
                <a:solidFill>
                  <a:srgbClr val="000000"/>
                </a:solidFill>
                <a:ea typeface="ＭＳ Ｐゴシック" charset="0"/>
                <a:cs typeface="Arial" charset="0"/>
              </a:rPr>
              <a:pPr defTabSz="914400" fontAlgn="base">
                <a:spcBef>
                  <a:spcPct val="0"/>
                </a:spcBef>
                <a:spcAft>
                  <a:spcPct val="0"/>
                </a:spcAft>
              </a:pPr>
              <a:t>‹#›</a:t>
            </a:fld>
            <a:endParaRPr lang="en-US" smtClean="0">
              <a:solidFill>
                <a:srgbClr val="000000"/>
              </a:solidFill>
              <a:ea typeface="ＭＳ Ｐゴシック" charset="0"/>
              <a:cs typeface="Arial" charset="0"/>
            </a:endParaRPr>
          </a:p>
        </p:txBody>
      </p:sp>
    </p:spTree>
    <p:extLst>
      <p:ext uri="{BB962C8B-B14F-4D97-AF65-F5344CB8AC3E}">
        <p14:creationId xmlns:p14="http://schemas.microsoft.com/office/powerpoint/2010/main" val="175750030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69695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125286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18498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86465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081545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91431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7474464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89453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31514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3" name="Picture 4"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5"/>
          <p:cNvSpPr txBox="1">
            <a:spLocks noChangeArrowheads="1"/>
          </p:cNvSpPr>
          <p:nvPr/>
        </p:nvSpPr>
        <p:spPr bwMode="auto">
          <a:xfrm>
            <a:off x="669932" y="1320807"/>
            <a:ext cx="7864475" cy="34766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5" name="Rectangle 4"/>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6"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A. Presenter, March 2015 DOE OPA Review - XX</a:t>
            </a:r>
            <a:endParaRPr lang="en-US" dirty="0"/>
          </a:p>
        </p:txBody>
      </p:sp>
      <p:sp>
        <p:nvSpPr>
          <p:cNvPr id="7" name="Slide Number Placeholder 4"/>
          <p:cNvSpPr>
            <a:spLocks noGrp="1"/>
          </p:cNvSpPr>
          <p:nvPr>
            <p:ph type="sldNum" sz="quarter" idx="11"/>
          </p:nvPr>
        </p:nvSpPr>
        <p:spPr/>
        <p:txBody>
          <a:bodyPr/>
          <a:lstStyle>
            <a:lvl1pPr>
              <a:defRPr/>
            </a:lvl1pPr>
          </a:lstStyle>
          <a:p>
            <a:r>
              <a:rPr lang="en-US"/>
              <a:t>, Slide </a:t>
            </a:r>
            <a:fld id="{28624D26-3250-D44A-9ED0-BC882F348A70}" type="slidenum">
              <a:rPr lang="en-US"/>
              <a:pPr/>
              <a:t>‹#›</a:t>
            </a:fld>
            <a:endParaRPr lang="en-US"/>
          </a:p>
        </p:txBody>
      </p:sp>
    </p:spTree>
    <p:extLst>
      <p:ext uri="{BB962C8B-B14F-4D97-AF65-F5344CB8AC3E}">
        <p14:creationId xmlns:p14="http://schemas.microsoft.com/office/powerpoint/2010/main" val="8864798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536910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B7B740-8280-3D4A-8C1E-C4B0278B308B}" type="slidenum">
              <a:rPr lang="en-US"/>
              <a:pPr/>
              <a:t>‹#›</a:t>
            </a:fld>
            <a:endParaRPr lang="en-US"/>
          </a:p>
        </p:txBody>
      </p:sp>
    </p:spTree>
    <p:extLst>
      <p:ext uri="{BB962C8B-B14F-4D97-AF65-F5344CB8AC3E}">
        <p14:creationId xmlns:p14="http://schemas.microsoft.com/office/powerpoint/2010/main" val="24464300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7276B4D-129A-F446-9EE9-6BF917E5107D}" type="slidenum">
              <a:rPr lang="en-US"/>
              <a:pPr/>
              <a:t>‹#›</a:t>
            </a:fld>
            <a:endParaRPr lang="en-US"/>
          </a:p>
        </p:txBody>
      </p:sp>
    </p:spTree>
    <p:extLst>
      <p:ext uri="{BB962C8B-B14F-4D97-AF65-F5344CB8AC3E}">
        <p14:creationId xmlns:p14="http://schemas.microsoft.com/office/powerpoint/2010/main" val="17167075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E02A8F-D6D5-6144-8D25-B5E267F79761}" type="slidenum">
              <a:rPr lang="en-US"/>
              <a:pPr/>
              <a:t>‹#›</a:t>
            </a:fld>
            <a:endParaRPr lang="en-US"/>
          </a:p>
        </p:txBody>
      </p:sp>
    </p:spTree>
    <p:extLst>
      <p:ext uri="{BB962C8B-B14F-4D97-AF65-F5344CB8AC3E}">
        <p14:creationId xmlns:p14="http://schemas.microsoft.com/office/powerpoint/2010/main" val="8260784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91D1380-1A23-6648-9B33-0C3D02883AD1}" type="slidenum">
              <a:rPr lang="en-US"/>
              <a:pPr/>
              <a:t>‹#›</a:t>
            </a:fld>
            <a:endParaRPr lang="en-US"/>
          </a:p>
        </p:txBody>
      </p:sp>
    </p:spTree>
    <p:extLst>
      <p:ext uri="{BB962C8B-B14F-4D97-AF65-F5344CB8AC3E}">
        <p14:creationId xmlns:p14="http://schemas.microsoft.com/office/powerpoint/2010/main" val="32313305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99C5519-68C4-B24E-8C07-5B7835F858D4}" type="slidenum">
              <a:rPr lang="en-US"/>
              <a:pPr/>
              <a:t>‹#›</a:t>
            </a:fld>
            <a:endParaRPr lang="en-US"/>
          </a:p>
        </p:txBody>
      </p:sp>
    </p:spTree>
    <p:extLst>
      <p:ext uri="{BB962C8B-B14F-4D97-AF65-F5344CB8AC3E}">
        <p14:creationId xmlns:p14="http://schemas.microsoft.com/office/powerpoint/2010/main" val="661821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35828D6-B6AB-C340-AA3A-34C77EE06982}" type="slidenum">
              <a:rPr lang="en-US"/>
              <a:pPr/>
              <a:t>‹#›</a:t>
            </a:fld>
            <a:endParaRPr lang="en-US"/>
          </a:p>
        </p:txBody>
      </p:sp>
    </p:spTree>
    <p:extLst>
      <p:ext uri="{BB962C8B-B14F-4D97-AF65-F5344CB8AC3E}">
        <p14:creationId xmlns:p14="http://schemas.microsoft.com/office/powerpoint/2010/main" val="17695677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728FE08-4BAA-3B44-B914-40869DDC6C95}" type="slidenum">
              <a:rPr lang="en-US"/>
              <a:pPr/>
              <a:t>‹#›</a:t>
            </a:fld>
            <a:endParaRPr lang="en-US"/>
          </a:p>
        </p:txBody>
      </p:sp>
    </p:spTree>
    <p:extLst>
      <p:ext uri="{BB962C8B-B14F-4D97-AF65-F5344CB8AC3E}">
        <p14:creationId xmlns:p14="http://schemas.microsoft.com/office/powerpoint/2010/main" val="16653395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D4C19A9-CE53-EF4B-A979-9BF525CF726C}" type="slidenum">
              <a:rPr lang="en-US"/>
              <a:pPr/>
              <a:t>‹#›</a:t>
            </a:fld>
            <a:endParaRPr lang="en-US"/>
          </a:p>
        </p:txBody>
      </p:sp>
    </p:spTree>
    <p:extLst>
      <p:ext uri="{BB962C8B-B14F-4D97-AF65-F5344CB8AC3E}">
        <p14:creationId xmlns:p14="http://schemas.microsoft.com/office/powerpoint/2010/main" val="25847774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133E4F-4930-FD4F-B233-53E15BC2C19D}" type="slidenum">
              <a:rPr lang="en-US"/>
              <a:pPr/>
              <a:t>‹#›</a:t>
            </a:fld>
            <a:endParaRPr lang="en-US"/>
          </a:p>
        </p:txBody>
      </p:sp>
    </p:spTree>
    <p:extLst>
      <p:ext uri="{BB962C8B-B14F-4D97-AF65-F5344CB8AC3E}">
        <p14:creationId xmlns:p14="http://schemas.microsoft.com/office/powerpoint/2010/main" val="406215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20"/>
            <a:ext cx="9144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69932" y="1320801"/>
            <a:ext cx="7864475" cy="34530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455" tIns="45229" rIns="90455" bIns="45229">
            <a:spAutoFit/>
          </a:bodyPr>
          <a:lstStyle/>
          <a:p>
            <a:pPr defTabSz="452412"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455" tIns="45229" rIns="90455" bIns="45229">
            <a:spAutoFit/>
          </a:bodyPr>
          <a:lstStyle/>
          <a:p>
            <a:pPr defTabSz="452412"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Slide Number Placeholder 4"/>
          <p:cNvSpPr>
            <a:spLocks noGrp="1"/>
          </p:cNvSpPr>
          <p:nvPr>
            <p:ph type="sldNum" sz="quarter" idx="10"/>
          </p:nvPr>
        </p:nvSpPr>
        <p:spPr/>
        <p:txBody>
          <a:bodyPr/>
          <a:lstStyle>
            <a:lvl1pPr>
              <a:defRPr/>
            </a:lvl1pPr>
          </a:lstStyle>
          <a:p>
            <a:r>
              <a:rPr lang="en-US"/>
              <a:t>, Slide </a:t>
            </a:r>
            <a:fld id="{33206BDB-2D43-1346-AE5C-848C8B71E866}" type="slidenum">
              <a:rPr lang="en-US"/>
              <a:pPr/>
              <a:t>‹#›</a:t>
            </a:fld>
            <a:endParaRPr lang="en-US"/>
          </a:p>
        </p:txBody>
      </p:sp>
      <p:sp>
        <p:nvSpPr>
          <p:cNvPr id="8" name="Footer Placeholder 6"/>
          <p:cNvSpPr>
            <a:spLocks noGrp="1"/>
          </p:cNvSpPr>
          <p:nvPr>
            <p:ph type="ftr" sz="quarter" idx="11"/>
          </p:nvPr>
        </p:nvSpPr>
        <p:spPr>
          <a:xfrm>
            <a:off x="5407032" y="6356357"/>
            <a:ext cx="2974975" cy="365125"/>
          </a:xfrm>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B. Sherrill, 14 March 2012, SAC - 01</a:t>
            </a:r>
            <a:endParaRPr lang="en-US" dirty="0"/>
          </a:p>
        </p:txBody>
      </p:sp>
    </p:spTree>
    <p:extLst>
      <p:ext uri="{BB962C8B-B14F-4D97-AF65-F5344CB8AC3E}">
        <p14:creationId xmlns:p14="http://schemas.microsoft.com/office/powerpoint/2010/main" val="377137252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80990A6-9EDA-C747-9FD6-43DA2103077B}" type="slidenum">
              <a:rPr lang="en-US"/>
              <a:pPr/>
              <a:t>‹#›</a:t>
            </a:fld>
            <a:endParaRPr lang="en-US"/>
          </a:p>
        </p:txBody>
      </p:sp>
    </p:spTree>
    <p:extLst>
      <p:ext uri="{BB962C8B-B14F-4D97-AF65-F5344CB8AC3E}">
        <p14:creationId xmlns:p14="http://schemas.microsoft.com/office/powerpoint/2010/main" val="288204243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7EFA976-A9C1-5140-9071-B2AD9F4E1EC1}" type="slidenum">
              <a:rPr lang="en-US"/>
              <a:pPr/>
              <a:t>‹#›</a:t>
            </a:fld>
            <a:endParaRPr lang="en-US"/>
          </a:p>
        </p:txBody>
      </p:sp>
    </p:spTree>
    <p:extLst>
      <p:ext uri="{BB962C8B-B14F-4D97-AF65-F5344CB8AC3E}">
        <p14:creationId xmlns:p14="http://schemas.microsoft.com/office/powerpoint/2010/main" val="3519256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5"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20"/>
            <a:ext cx="91440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669932" y="1320807"/>
            <a:ext cx="7864475" cy="34607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92" tIns="45646" rIns="91292" bIns="45646">
            <a:spAutoFit/>
          </a:bodyPr>
          <a:lstStyle/>
          <a:p>
            <a:pPr eaLnBrk="0" fontAlgn="base" hangingPunct="0">
              <a:lnSpc>
                <a:spcPct val="90000"/>
              </a:lnSpc>
              <a:spcBef>
                <a:spcPct val="0"/>
              </a:spcBef>
              <a:spcAft>
                <a:spcPct val="0"/>
              </a:spcAft>
              <a:defRPr/>
            </a:pPr>
            <a:endParaRPr lang="en-US" dirty="0">
              <a:solidFill>
                <a:prstClr val="black"/>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0"/>
            <a:ext cx="9144000" cy="36988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92" tIns="45646" rIns="91292" bIns="45646">
            <a:spAutoFit/>
          </a:bodyPr>
          <a:lstStyle/>
          <a:p>
            <a:pPr fontAlgn="base">
              <a:spcBef>
                <a:spcPct val="0"/>
              </a:spcBef>
              <a:spcAft>
                <a:spcPct val="0"/>
              </a:spcAft>
              <a:defRPr/>
            </a:pPr>
            <a:endParaRPr lang="en-US">
              <a:solidFill>
                <a:prstClr val="black"/>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58490"/>
            <a:ext cx="8991600" cy="486337"/>
          </a:xfrm>
        </p:spPr>
        <p:txBody>
          <a:bodyPr/>
          <a:lstStyle/>
          <a:p>
            <a:r>
              <a:rPr lang="en-US" dirty="0" smtClean="0"/>
              <a:t>Click to edit Master title style</a:t>
            </a:r>
            <a:endParaRPr lang="en-US" dirty="0"/>
          </a:p>
        </p:txBody>
      </p:sp>
      <p:sp>
        <p:nvSpPr>
          <p:cNvPr id="8" name="Footer Placeholder 10"/>
          <p:cNvSpPr>
            <a:spLocks noGrp="1"/>
          </p:cNvSpPr>
          <p:nvPr>
            <p:ph type="ftr" sz="quarter" idx="10"/>
          </p:nvPr>
        </p:nvSpPr>
        <p:spPr>
          <a:xfrm>
            <a:off x="5635632" y="6356357"/>
            <a:ext cx="2898775" cy="365125"/>
          </a:xfrm>
        </p:spPr>
        <p:txBody>
          <a:bodyPr/>
          <a:lstStyle>
            <a:lvl1pPr>
              <a:defRPr smtClean="0"/>
            </a:lvl1pPr>
          </a:lstStyle>
          <a:p>
            <a:pPr>
              <a:defRPr/>
            </a:pPr>
            <a:r>
              <a:rPr lang="en-US"/>
              <a:t>NSAC LRP</a:t>
            </a:r>
            <a:endParaRPr lang="en-US" dirty="0"/>
          </a:p>
        </p:txBody>
      </p:sp>
      <p:sp>
        <p:nvSpPr>
          <p:cNvPr id="10" name="Slide Number Placeholder 4"/>
          <p:cNvSpPr>
            <a:spLocks noGrp="1"/>
          </p:cNvSpPr>
          <p:nvPr>
            <p:ph type="sldNum" sz="quarter" idx="11"/>
          </p:nvPr>
        </p:nvSpPr>
        <p:spPr>
          <a:xfrm>
            <a:off x="8534400" y="6356357"/>
            <a:ext cx="609600" cy="365125"/>
          </a:xfrm>
        </p:spPr>
        <p:txBody>
          <a:bodyPr tIns="0" bIns="45658"/>
          <a:lstStyle>
            <a:lvl1pPr defTabSz="455330">
              <a:defRPr/>
            </a:lvl1pPr>
          </a:lstStyle>
          <a:p>
            <a:r>
              <a:rPr lang="en-US"/>
              <a:t>, Slide </a:t>
            </a:r>
            <a:fld id="{6108BEEF-7FFF-774A-BDE7-E4BB21BD72C4}" type="slidenum">
              <a:rPr lang="en-US"/>
              <a:pPr/>
              <a:t>‹#›</a:t>
            </a:fld>
            <a:endParaRPr lang="en-US"/>
          </a:p>
        </p:txBody>
      </p:sp>
    </p:spTree>
    <p:extLst>
      <p:ext uri="{BB962C8B-B14F-4D97-AF65-F5344CB8AC3E}">
        <p14:creationId xmlns:p14="http://schemas.microsoft.com/office/powerpoint/2010/main" val="1491882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 FRIB">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2075" y="6588128"/>
            <a:ext cx="2286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userDrawn="1"/>
        </p:nvSpPr>
        <p:spPr bwMode="auto">
          <a:xfrm>
            <a:off x="92082" y="5867400"/>
            <a:ext cx="9051925" cy="685800"/>
          </a:xfrm>
          <a:prstGeom prst="rect">
            <a:avLst/>
          </a:prstGeom>
          <a:solidFill>
            <a:srgbClr val="DDDDDD">
              <a:alpha val="70000"/>
            </a:srgbClr>
          </a:solidFill>
          <a:ln w="9525">
            <a:noFill/>
            <a:miter lim="800000"/>
            <a:headEnd/>
            <a:tailEnd/>
          </a:ln>
          <a:effectLst/>
        </p:spPr>
        <p:txBody>
          <a:bodyPr wrap="none" lIns="90270" tIns="45136" rIns="90270" bIns="45136" anchor="ctr"/>
          <a:lstStyle/>
          <a:p>
            <a:pPr defTabSz="451285" fontAlgn="base">
              <a:spcBef>
                <a:spcPct val="0"/>
              </a:spcBef>
              <a:spcAft>
                <a:spcPct val="0"/>
              </a:spcAft>
              <a:defRPr/>
            </a:pPr>
            <a:endParaRPr lang="en-US" sz="1700">
              <a:solidFill>
                <a:prstClr val="black"/>
              </a:solidFill>
              <a:latin typeface="Arial" pitchFamily="34" charset="0"/>
              <a:ea typeface="ヒラギノ角ゴ Pro W3"/>
              <a:cs typeface="ヒラギノ角ゴ Pro W3"/>
            </a:endParaRPr>
          </a:p>
        </p:txBody>
      </p:sp>
      <p:sp>
        <p:nvSpPr>
          <p:cNvPr id="7" name="Rectangle 6"/>
          <p:cNvSpPr>
            <a:spLocks noChangeArrowheads="1"/>
          </p:cNvSpPr>
          <p:nvPr userDrawn="1"/>
        </p:nvSpPr>
        <p:spPr bwMode="auto">
          <a:xfrm>
            <a:off x="92082" y="6477000"/>
            <a:ext cx="9051925" cy="76200"/>
          </a:xfrm>
          <a:prstGeom prst="rect">
            <a:avLst/>
          </a:prstGeom>
          <a:solidFill>
            <a:srgbClr val="006633"/>
          </a:solidFill>
          <a:ln w="9525">
            <a:noFill/>
            <a:miter lim="800000"/>
            <a:headEnd/>
            <a:tailEnd/>
          </a:ln>
          <a:effectLst/>
        </p:spPr>
        <p:txBody>
          <a:bodyPr wrap="none" lIns="90270" tIns="45136" rIns="90270" bIns="45136" anchor="ctr"/>
          <a:lstStyle/>
          <a:p>
            <a:pPr defTabSz="451285" fontAlgn="base">
              <a:spcBef>
                <a:spcPct val="0"/>
              </a:spcBef>
              <a:spcAft>
                <a:spcPct val="0"/>
              </a:spcAft>
              <a:defRPr/>
            </a:pPr>
            <a:endParaRPr lang="en-US" sz="1700">
              <a:solidFill>
                <a:prstClr val="black"/>
              </a:solidFill>
              <a:latin typeface="Arial" pitchFamily="34" charset="0"/>
              <a:ea typeface="ヒラギノ角ゴ Pro W3"/>
              <a:cs typeface="ヒラギノ角ゴ Pro W3"/>
            </a:endParaRPr>
          </a:p>
        </p:txBody>
      </p:sp>
      <p:pic>
        <p:nvPicPr>
          <p:cNvPr id="8"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7"/>
            <a:ext cx="9144000" cy="1006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0270" tIns="45136" rIns="90270" bIns="45136" anchor="ctr"/>
          <a:lstStyle/>
          <a:p>
            <a:pPr algn="ctr" defTabSz="451285" fontAlgn="base">
              <a:spcBef>
                <a:spcPct val="0"/>
              </a:spcBef>
              <a:spcAft>
                <a:spcPct val="0"/>
              </a:spcAft>
              <a:defRPr/>
            </a:pPr>
            <a:endParaRPr lang="en-US" sz="1700">
              <a:solidFill>
                <a:prstClr val="white"/>
              </a:solidFill>
            </a:endParaRPr>
          </a:p>
        </p:txBody>
      </p:sp>
      <p:sp>
        <p:nvSpPr>
          <p:cNvPr id="11" name="Text Box 5"/>
          <p:cNvSpPr txBox="1">
            <a:spLocks noChangeArrowheads="1"/>
          </p:cNvSpPr>
          <p:nvPr/>
        </p:nvSpPr>
        <p:spPr bwMode="auto">
          <a:xfrm>
            <a:off x="669932" y="1320800"/>
            <a:ext cx="7864475" cy="32836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188" tIns="45097" rIns="90188" bIns="45097">
            <a:spAutoFit/>
          </a:bodyPr>
          <a:lstStyle/>
          <a:p>
            <a:pPr defTabSz="451082" eaLnBrk="0" fontAlgn="base" hangingPunct="0">
              <a:lnSpc>
                <a:spcPct val="90000"/>
              </a:lnSpc>
              <a:spcBef>
                <a:spcPct val="0"/>
              </a:spcBef>
              <a:spcAft>
                <a:spcPct val="0"/>
              </a:spcAft>
              <a:defRPr/>
            </a:pPr>
            <a:endParaRPr lang="en-US" sz="1700" dirty="0">
              <a:solidFill>
                <a:prstClr val="black"/>
              </a:solidFill>
              <a:latin typeface="Helvetica" pitchFamily="-107" charset="0"/>
              <a:ea typeface="ヒラギノ角ゴ Pro W3" pitchFamily="-107" charset="-128"/>
              <a:cs typeface="Arial" charset="0"/>
            </a:endParaRPr>
          </a:p>
        </p:txBody>
      </p:sp>
      <p:sp>
        <p:nvSpPr>
          <p:cNvPr id="12" name="Rectangle 11"/>
          <p:cNvSpPr>
            <a:spLocks noChangeArrowheads="1"/>
          </p:cNvSpPr>
          <p:nvPr/>
        </p:nvSpPr>
        <p:spPr bwMode="auto">
          <a:xfrm>
            <a:off x="4114800" y="3009900"/>
            <a:ext cx="9144000" cy="3508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188" tIns="45097" rIns="90188" bIns="45097">
            <a:spAutoFit/>
          </a:bodyPr>
          <a:lstStyle/>
          <a:p>
            <a:pPr defTabSz="451082" fontAlgn="base">
              <a:spcBef>
                <a:spcPct val="0"/>
              </a:spcBef>
              <a:spcAft>
                <a:spcPct val="0"/>
              </a:spcAft>
              <a:defRPr/>
            </a:pPr>
            <a:endParaRPr lang="en-US" sz="1700"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22" name="Text Placeholder 21"/>
          <p:cNvSpPr>
            <a:spLocks noGrp="1"/>
          </p:cNvSpPr>
          <p:nvPr>
            <p:ph type="body" sz="quarter" idx="12"/>
          </p:nvPr>
        </p:nvSpPr>
        <p:spPr>
          <a:xfrm>
            <a:off x="119067" y="5880108"/>
            <a:ext cx="8358187" cy="584200"/>
          </a:xfrm>
        </p:spPr>
        <p:txBody>
          <a:bodyPr anchor="ctr"/>
          <a:lstStyle>
            <a:lvl1pPr marL="135412" indent="0">
              <a:spcBef>
                <a:spcPts val="0"/>
              </a:spcBef>
              <a:buNone/>
              <a:defRPr b="1" baseline="0"/>
            </a:lvl1pPr>
          </a:lstStyle>
          <a:p>
            <a:pPr lvl="0"/>
            <a:r>
              <a:rPr lang="en-US" smtClean="0"/>
              <a:t>Click to edit Master text styles</a:t>
            </a:r>
          </a:p>
        </p:txBody>
      </p:sp>
      <p:sp>
        <p:nvSpPr>
          <p:cNvPr id="13" name="Footer Placeholder 6"/>
          <p:cNvSpPr>
            <a:spLocks noGrp="1"/>
          </p:cNvSpPr>
          <p:nvPr>
            <p:ph type="ftr" sz="quarter" idx="13"/>
          </p:nvPr>
        </p:nvSpPr>
        <p:spPr>
          <a:xfrm>
            <a:off x="4371975" y="6516688"/>
            <a:ext cx="3954463" cy="341312"/>
          </a:xfrm>
        </p:spPr>
        <p:txBody>
          <a:bodyPr tIns="45523" bIns="45523"/>
          <a:lstStyle>
            <a:lvl1pPr algn="r" defTabSz="451445" rtl="0" eaLnBrk="0" fontAlgn="base" hangingPunct="0">
              <a:lnSpc>
                <a:spcPct val="90000"/>
              </a:lnSpc>
              <a:spcBef>
                <a:spcPct val="0"/>
              </a:spcBef>
              <a:spcAft>
                <a:spcPct val="0"/>
              </a:spcAft>
              <a:defRPr lang="en-US" sz="1000" kern="1200" dirty="0" smtClean="0">
                <a:solidFill>
                  <a:srgbClr val="064308"/>
                </a:solidFill>
                <a:latin typeface="Arial"/>
                <a:ea typeface="+mn-ea"/>
                <a:cs typeface="Arial"/>
              </a:defRPr>
            </a:lvl1pPr>
          </a:lstStyle>
          <a:p>
            <a:pPr>
              <a:defRPr/>
            </a:pPr>
            <a:r>
              <a:rPr/>
              <a:t>C.K. Gelbke, NSCL &amp; FRIB, September 2012</a:t>
            </a:r>
          </a:p>
        </p:txBody>
      </p:sp>
      <p:sp>
        <p:nvSpPr>
          <p:cNvPr id="14" name="Slide Number Placeholder 4"/>
          <p:cNvSpPr>
            <a:spLocks noGrp="1"/>
          </p:cNvSpPr>
          <p:nvPr>
            <p:ph type="sldNum" sz="quarter" idx="14"/>
          </p:nvPr>
        </p:nvSpPr>
        <p:spPr>
          <a:xfrm>
            <a:off x="8410575" y="6516688"/>
            <a:ext cx="725488" cy="341312"/>
          </a:xfrm>
        </p:spPr>
        <p:txBody>
          <a:bodyPr tIns="45523" bIns="45523"/>
          <a:lstStyle>
            <a:lvl1pPr algn="ctr">
              <a:defRPr/>
            </a:lvl1pPr>
          </a:lstStyle>
          <a:p>
            <a:fld id="{0FF2B4F9-B408-9544-AE76-54B23914625F}" type="slidenum">
              <a:rPr lang="en-US"/>
              <a:pPr/>
              <a:t>‹#›</a:t>
            </a:fld>
            <a:endParaRPr lang="en-US"/>
          </a:p>
        </p:txBody>
      </p:sp>
    </p:spTree>
    <p:extLst>
      <p:ext uri="{BB962C8B-B14F-4D97-AF65-F5344CB8AC3E}">
        <p14:creationId xmlns:p14="http://schemas.microsoft.com/office/powerpoint/2010/main" val="165712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Clean Bottom">
    <p:spTree>
      <p:nvGrpSpPr>
        <p:cNvPr id="1" name=""/>
        <p:cNvGrpSpPr/>
        <p:nvPr/>
      </p:nvGrpSpPr>
      <p:grpSpPr>
        <a:xfrm>
          <a:off x="0" y="0"/>
          <a:ext cx="0" cy="0"/>
          <a:chOff x="0" y="0"/>
          <a:chExt cx="0" cy="0"/>
        </a:xfrm>
      </p:grpSpPr>
      <p:sp>
        <p:nvSpPr>
          <p:cNvPr id="4" name="Rectangle 3"/>
          <p:cNvSpPr/>
          <p:nvPr userDrawn="1"/>
        </p:nvSpPr>
        <p:spPr>
          <a:xfrm>
            <a:off x="0" y="7"/>
            <a:ext cx="9144000" cy="1006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anchor="ctr"/>
          <a:lstStyle/>
          <a:p>
            <a:pPr algn="ctr" fontAlgn="base">
              <a:spcBef>
                <a:spcPct val="0"/>
              </a:spcBef>
              <a:spcAft>
                <a:spcPct val="0"/>
              </a:spcAft>
              <a:defRPr/>
            </a:pPr>
            <a:endParaRPr lang="en-US">
              <a:solidFill>
                <a:prstClr val="white"/>
              </a:solidFill>
            </a:endParaRPr>
          </a:p>
        </p:txBody>
      </p:sp>
      <p:sp>
        <p:nvSpPr>
          <p:cNvPr id="5" name="Text Box 5"/>
          <p:cNvSpPr txBox="1">
            <a:spLocks noChangeArrowheads="1"/>
          </p:cNvSpPr>
          <p:nvPr/>
        </p:nvSpPr>
        <p:spPr bwMode="auto">
          <a:xfrm>
            <a:off x="669932" y="1320801"/>
            <a:ext cx="7864475"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4114800" y="3009900"/>
            <a:ext cx="9144000" cy="36830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7" name="Footer Placeholder 6"/>
          <p:cNvSpPr>
            <a:spLocks noGrp="1"/>
          </p:cNvSpPr>
          <p:nvPr>
            <p:ph type="ftr" sz="quarter" idx="10"/>
          </p:nvPr>
        </p:nvSpPr>
        <p:spPr>
          <a:xfrm>
            <a:off x="4140200" y="6475420"/>
            <a:ext cx="4152900" cy="363537"/>
          </a:xfrm>
        </p:spPr>
        <p:txBody>
          <a:bodyPr tIns="45674" bIns="45674"/>
          <a:lstStyle>
            <a:lvl1pPr algn="r" eaLnBrk="0" hangingPunct="0">
              <a:lnSpc>
                <a:spcPct val="90000"/>
              </a:lnSpc>
              <a:defRPr sz="1000" smtClean="0">
                <a:solidFill>
                  <a:srgbClr val="064308"/>
                </a:solidFill>
                <a:latin typeface="Arial"/>
                <a:ea typeface="+mn-ea"/>
                <a:cs typeface="Arial"/>
              </a:defRPr>
            </a:lvl1pPr>
          </a:lstStyle>
          <a:p>
            <a:pPr>
              <a:defRPr/>
            </a:pPr>
            <a:r>
              <a:rPr lang="en-US"/>
              <a:t>Sherrill Zakopane August 2014</a:t>
            </a:r>
            <a:endParaRPr lang="en-US" dirty="0"/>
          </a:p>
        </p:txBody>
      </p:sp>
      <p:sp>
        <p:nvSpPr>
          <p:cNvPr id="8" name="Slide Number Placeholder 4"/>
          <p:cNvSpPr>
            <a:spLocks noGrp="1"/>
          </p:cNvSpPr>
          <p:nvPr>
            <p:ph type="sldNum" sz="quarter" idx="11"/>
          </p:nvPr>
        </p:nvSpPr>
        <p:spPr>
          <a:xfrm>
            <a:off x="8382000" y="6467475"/>
            <a:ext cx="762000" cy="363538"/>
          </a:xfrm>
        </p:spPr>
        <p:txBody>
          <a:bodyPr/>
          <a:lstStyle>
            <a:lvl1pPr>
              <a:defRPr/>
            </a:lvl1pPr>
          </a:lstStyle>
          <a:p>
            <a:r>
              <a:rPr lang="en-US"/>
              <a:t>, Slide </a:t>
            </a:r>
            <a:fld id="{A8016194-0351-E146-92B8-BFC28300F536}" type="slidenum">
              <a:rPr lang="en-US"/>
              <a:pPr/>
              <a:t>‹#›</a:t>
            </a:fld>
            <a:endParaRPr lang="en-US"/>
          </a:p>
        </p:txBody>
      </p:sp>
    </p:spTree>
    <p:extLst>
      <p:ext uri="{BB962C8B-B14F-4D97-AF65-F5344CB8AC3E}">
        <p14:creationId xmlns:p14="http://schemas.microsoft.com/office/powerpoint/2010/main" val="110758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3034049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38024" y="1238250"/>
            <a:ext cx="7489976" cy="45392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377" tIns="43188" rIns="86377" bIns="43188">
            <a:spAutoFit/>
          </a:bodyPr>
          <a:lstStyle/>
          <a:p>
            <a:pPr defTabSz="456628" eaLnBrk="0" fontAlgn="base" hangingPunct="0">
              <a:lnSpc>
                <a:spcPct val="90000"/>
              </a:lnSpc>
              <a:spcBef>
                <a:spcPct val="0"/>
              </a:spcBef>
              <a:spcAft>
                <a:spcPct val="0"/>
              </a:spcAft>
              <a:defRPr/>
            </a:pPr>
            <a:endParaRPr lang="en-US" sz="2600" dirty="0">
              <a:solidFill>
                <a:prstClr val="black"/>
              </a:solidFill>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1524000" y="3148394"/>
            <a:ext cx="6096000" cy="1143000"/>
          </a:xfrm>
        </p:spPr>
        <p:txBody>
          <a:bodyPr/>
          <a:lstStyle>
            <a:lvl1pPr marL="0" indent="0" algn="ctr">
              <a:spcBef>
                <a:spcPts val="0"/>
              </a:spcBef>
              <a:buNone/>
              <a:defRPr/>
            </a:lvl1pPr>
            <a:lvl2pPr marL="431888" indent="0" algn="ctr">
              <a:buNone/>
              <a:defRPr/>
            </a:lvl2pPr>
            <a:lvl3pPr marL="863776" indent="0" algn="ctr">
              <a:buNone/>
              <a:defRPr/>
            </a:lvl3pPr>
            <a:lvl4pPr marL="1295662" indent="0" algn="ctr">
              <a:buNone/>
              <a:defRPr/>
            </a:lvl4pPr>
            <a:lvl5pPr marL="1727552" indent="0" algn="ctr">
              <a:buNone/>
              <a:defRPr/>
            </a:lvl5pPr>
            <a:lvl6pPr marL="2159441" indent="0" algn="ctr">
              <a:buNone/>
              <a:defRPr/>
            </a:lvl6pPr>
            <a:lvl7pPr marL="2591326" indent="0" algn="ctr">
              <a:buNone/>
              <a:defRPr/>
            </a:lvl7pPr>
            <a:lvl8pPr marL="3023214" indent="0" algn="ctr">
              <a:buNone/>
              <a:defRPr/>
            </a:lvl8pPr>
            <a:lvl9pPr marL="3455102" indent="0" algn="ctr">
              <a:buNone/>
              <a:defRPr/>
            </a:lvl9pPr>
          </a:lstStyle>
          <a:p>
            <a:r>
              <a:rPr lang="en-US" smtClean="0"/>
              <a:t>Click to edit Master subtitle style</a:t>
            </a:r>
            <a:endParaRPr lang="en-US" dirty="0"/>
          </a:p>
        </p:txBody>
      </p:sp>
      <p:sp>
        <p:nvSpPr>
          <p:cNvPr id="7" name="Rectangle 2"/>
          <p:cNvSpPr>
            <a:spLocks noGrp="1" noChangeArrowheads="1"/>
          </p:cNvSpPr>
          <p:nvPr>
            <p:ph type="title"/>
          </p:nvPr>
        </p:nvSpPr>
        <p:spPr bwMode="auto">
          <a:xfrm>
            <a:off x="71438" y="2219710"/>
            <a:ext cx="9001124" cy="486668"/>
          </a:xfrm>
          <a:prstGeom prst="rect">
            <a:avLst/>
          </a:prstGeom>
          <a:noFill/>
          <a:ln w="12700">
            <a:noFill/>
            <a:miter lim="800000"/>
            <a:headEnd/>
            <a:tailEnd/>
          </a:ln>
        </p:spPr>
        <p:txBody>
          <a:bodyPr lIns="56016" tIns="22407" rIns="56016" bIns="22407"/>
          <a:lstStyle/>
          <a:p>
            <a:pPr lvl="0"/>
            <a:r>
              <a:rPr lang="en-US" smtClean="0"/>
              <a:t>Click to edit Master title style</a:t>
            </a:r>
            <a:endParaRPr lang="en-US" dirty="0"/>
          </a:p>
        </p:txBody>
      </p:sp>
    </p:spTree>
    <p:extLst>
      <p:ext uri="{BB962C8B-B14F-4D97-AF65-F5344CB8AC3E}">
        <p14:creationId xmlns:p14="http://schemas.microsoft.com/office/powerpoint/2010/main" val="3759583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 MSU">
    <p:spTree>
      <p:nvGrpSpPr>
        <p:cNvPr id="1" name=""/>
        <p:cNvGrpSpPr/>
        <p:nvPr/>
      </p:nvGrpSpPr>
      <p:grpSpPr>
        <a:xfrm>
          <a:off x="0" y="0"/>
          <a:ext cx="0" cy="0"/>
          <a:chOff x="0" y="0"/>
          <a:chExt cx="0" cy="0"/>
        </a:xfrm>
      </p:grpSpPr>
      <p:pic>
        <p:nvPicPr>
          <p:cNvPr id="13"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16" y="6588453"/>
            <a:ext cx="999277" cy="218152"/>
          </a:xfrm>
          <a:prstGeom prst="rect">
            <a:avLst/>
          </a:prstGeom>
          <a:noFill/>
          <a:ln w="9525">
            <a:noFill/>
            <a:miter lim="800000"/>
            <a:headEnd/>
            <a:tailEnd/>
          </a:ln>
        </p:spPr>
      </p:pic>
      <p:sp>
        <p:nvSpPr>
          <p:cNvPr id="10"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7"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9"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22"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4"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336987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 FRIB">
    <p:spTree>
      <p:nvGrpSpPr>
        <p:cNvPr id="1" name=""/>
        <p:cNvGrpSpPr/>
        <p:nvPr/>
      </p:nvGrpSpPr>
      <p:grpSpPr>
        <a:xfrm>
          <a:off x="0" y="0"/>
          <a:ext cx="0" cy="0"/>
          <a:chOff x="0" y="0"/>
          <a:chExt cx="0" cy="0"/>
        </a:xfrm>
      </p:grpSpPr>
      <p:pic>
        <p:nvPicPr>
          <p:cNvPr id="13"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91447" y="6588453"/>
            <a:ext cx="229663" cy="218152"/>
          </a:xfrm>
          <a:prstGeom prst="rect">
            <a:avLst/>
          </a:prstGeom>
          <a:noFill/>
          <a:ln w="9525">
            <a:noFill/>
            <a:miter lim="800000"/>
            <a:headEnd/>
            <a:tailEnd/>
          </a:ln>
        </p:spPr>
      </p:pic>
      <p:sp>
        <p:nvSpPr>
          <p:cNvPr id="10" name="Slide Number Placeholder 4"/>
          <p:cNvSpPr>
            <a:spLocks noGrp="1"/>
          </p:cNvSpPr>
          <p:nvPr>
            <p:ph type="sldNum" sz="quarter" idx="11"/>
          </p:nvPr>
        </p:nvSpPr>
        <p:spPr>
          <a:xfrm>
            <a:off x="8449056" y="6565392"/>
            <a:ext cx="640080" cy="274320"/>
          </a:xfrm>
        </p:spPr>
        <p:txBody>
          <a:bodyPr/>
          <a:lstStyle>
            <a:lvl1pPr>
              <a:defRPr sz="1100">
                <a:latin typeface="Helvetica" panose="020B0604020202020204" pitchFamily="34" charset="0"/>
                <a:cs typeface="Helvetica" panose="020B0604020202020204" pitchFamily="34" charset="0"/>
              </a:defRPr>
            </a:lvl1pPr>
          </a:lstStyle>
          <a:p>
            <a:pPr>
              <a:defRPr/>
            </a:pPr>
            <a:fld id="{35AD4620-7552-4207-8973-898801ED212B}" type="slidenum">
              <a:rPr lang="en-US" smtClean="0"/>
              <a:pPr>
                <a:defRPr/>
              </a:pPr>
              <a:t>‹#›</a:t>
            </a:fld>
            <a:endParaRPr lang="en-US" dirty="0"/>
          </a:p>
        </p:txBody>
      </p:sp>
      <p:sp>
        <p:nvSpPr>
          <p:cNvPr id="17"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9"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22"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5"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1132046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NSCL">
    <p:spTree>
      <p:nvGrpSpPr>
        <p:cNvPr id="1" name=""/>
        <p:cNvGrpSpPr/>
        <p:nvPr/>
      </p:nvGrpSpPr>
      <p:grpSpPr>
        <a:xfrm>
          <a:off x="0" y="0"/>
          <a:ext cx="0" cy="0"/>
          <a:chOff x="0" y="0"/>
          <a:chExt cx="0" cy="0"/>
        </a:xfrm>
      </p:grpSpPr>
      <p:pic>
        <p:nvPicPr>
          <p:cNvPr id="13"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21192" y="6588453"/>
            <a:ext cx="170158" cy="218152"/>
          </a:xfrm>
          <a:prstGeom prst="rect">
            <a:avLst/>
          </a:prstGeom>
          <a:noFill/>
          <a:ln w="9525">
            <a:noFill/>
            <a:miter lim="800000"/>
            <a:headEnd/>
            <a:tailEnd/>
          </a:ln>
        </p:spPr>
      </p:pic>
      <p:sp>
        <p:nvSpPr>
          <p:cNvPr id="10"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7"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9"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22"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4"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2339638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UT">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7"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9" name="Picture 10" descr="Squa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22"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pic>
        <p:nvPicPr>
          <p:cNvPr id="1026" name="Picture 2" descr="http://people.sc.fsu.edu/~jburkardt/vt2/miniconference_2009/utk_logo.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7621" y="6588453"/>
            <a:ext cx="386355" cy="219456"/>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4156125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 ANL">
    <p:spTree>
      <p:nvGrpSpPr>
        <p:cNvPr id="1" name=""/>
        <p:cNvGrpSpPr/>
        <p:nvPr/>
      </p:nvGrpSpPr>
      <p:grpSpPr>
        <a:xfrm>
          <a:off x="0" y="0"/>
          <a:ext cx="0" cy="0"/>
          <a:chOff x="0" y="0"/>
          <a:chExt cx="0" cy="0"/>
        </a:xfrm>
      </p:grpSpPr>
      <p:sp>
        <p:nvSpPr>
          <p:cNvPr id="10"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7"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9" name="Picture 10" descr="Squares"/>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22"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pic>
        <p:nvPicPr>
          <p:cNvPr id="13" name="Picture 12" descr="logo-ANL.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621" y="6588453"/>
            <a:ext cx="564776" cy="219456"/>
          </a:xfrm>
          <a:prstGeom prst="rect">
            <a:avLst/>
          </a:prstGeom>
        </p:spPr>
      </p:pic>
      <p:sp>
        <p:nvSpPr>
          <p:cNvPr id="14"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303062817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No Takeaway">
    <p:spTree>
      <p:nvGrpSpPr>
        <p:cNvPr id="1" name=""/>
        <p:cNvGrpSpPr/>
        <p:nvPr/>
      </p:nvGrpSpPr>
      <p:grpSpPr>
        <a:xfrm>
          <a:off x="0" y="0"/>
          <a:ext cx="0" cy="0"/>
          <a:chOff x="0" y="0"/>
          <a:chExt cx="0" cy="0"/>
        </a:xfrm>
      </p:grpSpPr>
      <p:pic>
        <p:nvPicPr>
          <p:cNvPr id="13"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16" y="6588453"/>
            <a:ext cx="999277" cy="218152"/>
          </a:xfrm>
          <a:prstGeom prst="rect">
            <a:avLst/>
          </a:prstGeom>
          <a:noFill/>
          <a:ln w="9525">
            <a:noFill/>
            <a:miter lim="800000"/>
            <a:headEnd/>
            <a:tailEnd/>
          </a:ln>
        </p:spPr>
      </p:pic>
      <p:sp>
        <p:nvSpPr>
          <p:cNvPr id="10"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8"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9"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11"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pic>
        <p:nvPicPr>
          <p:cNvPr id="4" name="Picture 3"/>
          <p:cNvPicPr>
            <a:picLocks noChangeAspect="1"/>
          </p:cNvPicPr>
          <p:nvPr userDrawn="1"/>
        </p:nvPicPr>
        <p:blipFill>
          <a:blip r:embed="rId4"/>
          <a:stretch>
            <a:fillRect/>
          </a:stretch>
        </p:blipFill>
        <p:spPr>
          <a:xfrm>
            <a:off x="1151899" y="6587798"/>
            <a:ext cx="231668" cy="219475"/>
          </a:xfrm>
          <a:prstGeom prst="rect">
            <a:avLst/>
          </a:prstGeom>
        </p:spPr>
      </p:pic>
      <p:pic>
        <p:nvPicPr>
          <p:cNvPr id="5" name="Picture 4"/>
          <p:cNvPicPr>
            <a:picLocks noChangeAspect="1"/>
          </p:cNvPicPr>
          <p:nvPr userDrawn="1"/>
        </p:nvPicPr>
        <p:blipFill>
          <a:blip r:embed="rId5"/>
          <a:stretch>
            <a:fillRect/>
          </a:stretch>
        </p:blipFill>
        <p:spPr>
          <a:xfrm>
            <a:off x="1423187" y="6588085"/>
            <a:ext cx="170703" cy="219475"/>
          </a:xfrm>
          <a:prstGeom prst="rect">
            <a:avLst/>
          </a:prstGeom>
        </p:spPr>
      </p:pic>
    </p:spTree>
    <p:extLst>
      <p:ext uri="{BB962C8B-B14F-4D97-AF65-F5344CB8AC3E}">
        <p14:creationId xmlns:p14="http://schemas.microsoft.com/office/powerpoint/2010/main" val="2518305553"/>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alf Vertical">
    <p:spTree>
      <p:nvGrpSpPr>
        <p:cNvPr id="1" name=""/>
        <p:cNvGrpSpPr/>
        <p:nvPr/>
      </p:nvGrpSpPr>
      <p:grpSpPr>
        <a:xfrm>
          <a:off x="0" y="0"/>
          <a:ext cx="0" cy="0"/>
          <a:chOff x="0" y="0"/>
          <a:chExt cx="0" cy="0"/>
        </a:xfrm>
      </p:grpSpPr>
      <p:pic>
        <p:nvPicPr>
          <p:cNvPr id="16"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16" y="6588453"/>
            <a:ext cx="999277" cy="218152"/>
          </a:xfrm>
          <a:prstGeom prst="rect">
            <a:avLst/>
          </a:prstGeom>
          <a:noFill/>
          <a:ln w="9525">
            <a:noFill/>
            <a:miter lim="800000"/>
            <a:headEnd/>
            <a:tailEnd/>
          </a:ln>
        </p:spPr>
      </p:pic>
      <p:sp>
        <p:nvSpPr>
          <p:cNvPr id="17"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8"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9"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20"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7"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p:nvPr>
        </p:nvSpPr>
        <p:spPr>
          <a:xfrm>
            <a:off x="4644573" y="1071571"/>
            <a:ext cx="4423227"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2"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4"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505377009"/>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Horizontal">
    <p:spTree>
      <p:nvGrpSpPr>
        <p:cNvPr id="1" name=""/>
        <p:cNvGrpSpPr/>
        <p:nvPr/>
      </p:nvGrpSpPr>
      <p:grpSpPr>
        <a:xfrm>
          <a:off x="0" y="0"/>
          <a:ext cx="0" cy="0"/>
          <a:chOff x="0" y="0"/>
          <a:chExt cx="0" cy="0"/>
        </a:xfrm>
      </p:grpSpPr>
      <p:pic>
        <p:nvPicPr>
          <p:cNvPr id="18"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16" y="6588453"/>
            <a:ext cx="999277" cy="218152"/>
          </a:xfrm>
          <a:prstGeom prst="rect">
            <a:avLst/>
          </a:prstGeom>
          <a:noFill/>
          <a:ln w="9525">
            <a:noFill/>
            <a:miter lim="800000"/>
            <a:headEnd/>
            <a:tailEnd/>
          </a:ln>
        </p:spPr>
      </p:pic>
      <p:sp>
        <p:nvSpPr>
          <p:cNvPr id="19" name="Slide Number Placeholder 4"/>
          <p:cNvSpPr>
            <a:spLocks noGrp="1"/>
          </p:cNvSpPr>
          <p:nvPr>
            <p:ph type="sldNum" sz="quarter" idx="11"/>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20"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21"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22"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7"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0" y="1067099"/>
            <a:ext cx="8991604"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76200" y="3581400"/>
            <a:ext cx="8991604" cy="2433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4"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4"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3294007903"/>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arters">
    <p:spTree>
      <p:nvGrpSpPr>
        <p:cNvPr id="1" name=""/>
        <p:cNvGrpSpPr/>
        <p:nvPr/>
      </p:nvGrpSpPr>
      <p:grpSpPr>
        <a:xfrm>
          <a:off x="0" y="0"/>
          <a:ext cx="0" cy="0"/>
          <a:chOff x="0" y="0"/>
          <a:chExt cx="0" cy="0"/>
        </a:xfrm>
      </p:grpSpPr>
      <p:pic>
        <p:nvPicPr>
          <p:cNvPr id="20"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16" y="6588453"/>
            <a:ext cx="999277" cy="218152"/>
          </a:xfrm>
          <a:prstGeom prst="rect">
            <a:avLst/>
          </a:prstGeom>
          <a:noFill/>
          <a:ln w="9525">
            <a:noFill/>
            <a:miter lim="800000"/>
            <a:headEnd/>
            <a:tailEnd/>
          </a:ln>
        </p:spPr>
      </p:pic>
      <p:sp>
        <p:nvSpPr>
          <p:cNvPr id="21" name="Slide Number Placeholder 4"/>
          <p:cNvSpPr>
            <a:spLocks noGrp="1"/>
          </p:cNvSpPr>
          <p:nvPr>
            <p:ph type="sldNum" sz="quarter" idx="14"/>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22"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23"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24"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9"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099"/>
            <a:ext cx="4419600" cy="2433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1"/>
          </p:nvPr>
        </p:nvSpPr>
        <p:spPr>
          <a:xfrm>
            <a:off x="4625539" y="1067099"/>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2"/>
          <p:cNvSpPr>
            <a:spLocks noGrp="1"/>
          </p:cNvSpPr>
          <p:nvPr>
            <p:ph idx="12"/>
          </p:nvPr>
        </p:nvSpPr>
        <p:spPr>
          <a:xfrm>
            <a:off x="76215" y="3581400"/>
            <a:ext cx="4419599" cy="243333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625539" y="3581400"/>
            <a:ext cx="4442275" cy="243333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Text Placeholder 21"/>
          <p:cNvSpPr>
            <a:spLocks noGrp="1"/>
          </p:cNvSpPr>
          <p:nvPr>
            <p:ph type="body" sz="quarter" idx="15"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6"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57499913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30" indent="0">
              <a:buNone/>
              <a:defRPr sz="1600">
                <a:solidFill>
                  <a:schemeClr val="tx1">
                    <a:tint val="75000"/>
                  </a:schemeClr>
                </a:solidFill>
              </a:defRPr>
            </a:lvl3pPr>
            <a:lvl4pPr marL="1370742" indent="0">
              <a:buNone/>
              <a:defRPr sz="1400">
                <a:solidFill>
                  <a:schemeClr val="tx1">
                    <a:tint val="75000"/>
                  </a:schemeClr>
                </a:solidFill>
              </a:defRPr>
            </a:lvl4pPr>
            <a:lvl5pPr marL="1827659" indent="0">
              <a:buNone/>
              <a:defRPr sz="1400">
                <a:solidFill>
                  <a:schemeClr val="tx1">
                    <a:tint val="75000"/>
                  </a:schemeClr>
                </a:solidFill>
              </a:defRPr>
            </a:lvl5pPr>
            <a:lvl6pPr marL="2284575" indent="0">
              <a:buNone/>
              <a:defRPr sz="1400">
                <a:solidFill>
                  <a:schemeClr val="tx1">
                    <a:tint val="75000"/>
                  </a:schemeClr>
                </a:solidFill>
              </a:defRPr>
            </a:lvl6pPr>
            <a:lvl7pPr marL="2741492" indent="0">
              <a:buNone/>
              <a:defRPr sz="1400">
                <a:solidFill>
                  <a:schemeClr val="tx1">
                    <a:tint val="75000"/>
                  </a:schemeClr>
                </a:solidFill>
              </a:defRPr>
            </a:lvl7pPr>
            <a:lvl8pPr marL="3198404" indent="0">
              <a:buNone/>
              <a:defRPr sz="1400">
                <a:solidFill>
                  <a:schemeClr val="tx1">
                    <a:tint val="75000"/>
                  </a:schemeClr>
                </a:solidFill>
              </a:defRPr>
            </a:lvl8pPr>
            <a:lvl9pPr marL="365531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A5B2E-01B5-104D-9D3A-88855CA09363}" type="datetimeFigureOut">
              <a:rPr lang="en-US" smtClean="0"/>
              <a:t>10/5/17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40650848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5"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pic>
        <p:nvPicPr>
          <p:cNvPr id="13" name="Picture 4" descr="ppt_bkg1.png"/>
          <p:cNvPicPr>
            <a:picLocks noChangeAspect="1"/>
          </p:cNvPicPr>
          <p:nvPr userDrawn="1"/>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13016" y="6588453"/>
            <a:ext cx="999277" cy="218152"/>
          </a:xfrm>
          <a:prstGeom prst="rect">
            <a:avLst/>
          </a:prstGeom>
          <a:noFill/>
          <a:ln w="9525">
            <a:noFill/>
            <a:miter lim="800000"/>
            <a:headEnd/>
            <a:tailEnd/>
          </a:ln>
        </p:spPr>
      </p:pic>
      <p:sp>
        <p:nvSpPr>
          <p:cNvPr id="14" name="Slide Number Placeholder 4"/>
          <p:cNvSpPr>
            <a:spLocks noGrp="1"/>
          </p:cNvSpPr>
          <p:nvPr>
            <p:ph type="sldNum" sz="quarter" idx="14"/>
          </p:nvPr>
        </p:nvSpPr>
        <p:spPr>
          <a:xfrm>
            <a:off x="8449056" y="6565392"/>
            <a:ext cx="640080" cy="274320"/>
          </a:xfrm>
        </p:spPr>
        <p:txBody>
          <a:bodyPr/>
          <a:lstStyle>
            <a:lvl1pPr>
              <a:defRPr/>
            </a:lvl1pPr>
          </a:lstStyle>
          <a:p>
            <a:pPr>
              <a:defRPr/>
            </a:pPr>
            <a:fld id="{35AD4620-7552-4207-8973-898801ED212B}" type="slidenum">
              <a:rPr lang="en-US" smtClean="0"/>
              <a:pPr>
                <a:defRPr/>
              </a:pPr>
              <a:t>‹#›</a:t>
            </a:fld>
            <a:endParaRPr lang="en-US" dirty="0"/>
          </a:p>
        </p:txBody>
      </p:sp>
      <p:sp>
        <p:nvSpPr>
          <p:cNvPr id="15" name="Rectangle 8"/>
          <p:cNvSpPr>
            <a:spLocks noChangeArrowheads="1"/>
          </p:cNvSpPr>
          <p:nvPr userDrawn="1"/>
        </p:nvSpPr>
        <p:spPr bwMode="auto">
          <a:xfrm>
            <a:off x="91440" y="5867400"/>
            <a:ext cx="9052560" cy="685800"/>
          </a:xfrm>
          <a:prstGeom prst="rect">
            <a:avLst/>
          </a:prstGeom>
          <a:solidFill>
            <a:srgbClr val="DDDDDD">
              <a:alpha val="70000"/>
            </a:srgbClr>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sp>
        <p:nvSpPr>
          <p:cNvPr id="16" name="Rectangle 9"/>
          <p:cNvSpPr>
            <a:spLocks noChangeArrowheads="1"/>
          </p:cNvSpPr>
          <p:nvPr userDrawn="1"/>
        </p:nvSpPr>
        <p:spPr bwMode="auto">
          <a:xfrm>
            <a:off x="91440" y="6477000"/>
            <a:ext cx="9052560" cy="76200"/>
          </a:xfrm>
          <a:prstGeom prst="rect">
            <a:avLst/>
          </a:prstGeom>
          <a:solidFill>
            <a:srgbClr val="006633"/>
          </a:solidFill>
          <a:ln w="9525">
            <a:noFill/>
            <a:miter lim="800000"/>
            <a:headEnd/>
            <a:tailEnd/>
          </a:ln>
          <a:effectLst/>
        </p:spPr>
        <p:txBody>
          <a:bodyPr wrap="none" lIns="91382" tIns="45691" rIns="91382" bIns="45691" anchor="ctr"/>
          <a:lstStyle/>
          <a:p>
            <a:pPr defTabSz="456832" fontAlgn="base">
              <a:spcBef>
                <a:spcPct val="0"/>
              </a:spcBef>
              <a:spcAft>
                <a:spcPct val="0"/>
              </a:spcAft>
            </a:pPr>
            <a:endParaRPr lang="en-US">
              <a:solidFill>
                <a:prstClr val="black"/>
              </a:solidFill>
              <a:latin typeface="Arial" pitchFamily="34" charset="0"/>
              <a:ea typeface="ヒラギノ角ゴ Pro W3"/>
              <a:cs typeface="ヒラギノ角ゴ Pro W3"/>
            </a:endParaRPr>
          </a:p>
        </p:txBody>
      </p:sp>
      <p:pic>
        <p:nvPicPr>
          <p:cNvPr id="17" name="Picture 10" descr="Squares"/>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458200" y="5867407"/>
            <a:ext cx="685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21"/>
          <p:cNvSpPr>
            <a:spLocks noGrp="1"/>
          </p:cNvSpPr>
          <p:nvPr>
            <p:ph type="body" sz="quarter" idx="12" hasCustomPrompt="1"/>
          </p:nvPr>
        </p:nvSpPr>
        <p:spPr>
          <a:xfrm>
            <a:off x="119067" y="5880107"/>
            <a:ext cx="8358187" cy="584200"/>
          </a:xfrm>
        </p:spPr>
        <p:txBody>
          <a:bodyPr anchor="ctr"/>
          <a:lstStyle>
            <a:lvl1pPr marL="137074" indent="0">
              <a:spcBef>
                <a:spcPts val="0"/>
              </a:spcBef>
              <a:buNone/>
              <a:defRPr b="1" baseline="0"/>
            </a:lvl1pPr>
          </a:lstStyle>
          <a:p>
            <a:pPr lvl="0"/>
            <a:r>
              <a:rPr lang="en-US" dirty="0" smtClean="0"/>
              <a:t>Add takeaway message</a:t>
            </a:r>
          </a:p>
        </p:txBody>
      </p:sp>
      <p:sp>
        <p:nvSpPr>
          <p:cNvPr id="18"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Tree>
    <p:extLst>
      <p:ext uri="{BB962C8B-B14F-4D97-AF65-F5344CB8AC3E}">
        <p14:creationId xmlns:p14="http://schemas.microsoft.com/office/powerpoint/2010/main" val="1143266913"/>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672647052"/>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00974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4"/>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92" y="1320120"/>
            <a:ext cx="7864929" cy="34611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9"/>
            <a:ext cx="9144000" cy="369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spTree>
    <p:extLst>
      <p:ext uri="{BB962C8B-B14F-4D97-AF65-F5344CB8AC3E}">
        <p14:creationId xmlns:p14="http://schemas.microsoft.com/office/powerpoint/2010/main" val="3940916538"/>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4"/>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92" y="1320120"/>
            <a:ext cx="7864929" cy="34611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9"/>
            <a:ext cx="9144000" cy="369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spTree>
    <p:extLst>
      <p:ext uri="{BB962C8B-B14F-4D97-AF65-F5344CB8AC3E}">
        <p14:creationId xmlns:p14="http://schemas.microsoft.com/office/powerpoint/2010/main" val="3683451141"/>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 Clean Bottom">
    <p:spTree>
      <p:nvGrpSpPr>
        <p:cNvPr id="1" name=""/>
        <p:cNvGrpSpPr/>
        <p:nvPr/>
      </p:nvGrpSpPr>
      <p:grpSpPr>
        <a:xfrm>
          <a:off x="0" y="0"/>
          <a:ext cx="0" cy="0"/>
          <a:chOff x="0" y="0"/>
          <a:chExt cx="0" cy="0"/>
        </a:xfrm>
      </p:grpSpPr>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382" tIns="45691" rIns="91382" bIns="45691" rtlCol="0" anchor="ctr"/>
          <a:lstStyle/>
          <a:p>
            <a:pPr algn="ctr" defTabSz="456832" fontAlgn="base">
              <a:spcBef>
                <a:spcPct val="0"/>
              </a:spcBef>
              <a:spcAft>
                <a:spcPct val="0"/>
              </a:spcAft>
            </a:pPr>
            <a:endParaRPr lang="en-US">
              <a:solidFill>
                <a:prstClr val="white"/>
              </a:solidFill>
            </a:endParaRPr>
          </a:p>
        </p:txBody>
      </p:sp>
      <p:sp>
        <p:nvSpPr>
          <p:cNvPr id="6" name="Text Box 5"/>
          <p:cNvSpPr txBox="1">
            <a:spLocks noChangeArrowheads="1"/>
          </p:cNvSpPr>
          <p:nvPr/>
        </p:nvSpPr>
        <p:spPr bwMode="auto">
          <a:xfrm>
            <a:off x="669786" y="1320110"/>
            <a:ext cx="7864929" cy="34615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3"/>
            <a:ext cx="9144000" cy="36924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00" tIns="45650" rIns="91300" bIns="45650">
            <a:spAutoFit/>
          </a:bodyPr>
          <a:lstStyle/>
          <a:p>
            <a:pPr defTabSz="456628"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11" name="Footer Placeholder 6"/>
          <p:cNvSpPr>
            <a:spLocks noGrp="1"/>
          </p:cNvSpPr>
          <p:nvPr>
            <p:ph type="ftr" sz="quarter" idx="3"/>
          </p:nvPr>
        </p:nvSpPr>
        <p:spPr>
          <a:xfrm>
            <a:off x="4140683" y="6475084"/>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12" name="Slide Number Placeholder 4"/>
          <p:cNvSpPr>
            <a:spLocks noGrp="1"/>
          </p:cNvSpPr>
          <p:nvPr>
            <p:ph type="sldNum" sz="quarter" idx="12"/>
          </p:nvPr>
        </p:nvSpPr>
        <p:spPr>
          <a:xfrm>
            <a:off x="8382000" y="6466880"/>
            <a:ext cx="762000" cy="364628"/>
          </a:xfrm>
        </p:spPr>
        <p:txBody>
          <a:bodyPr/>
          <a:lstStyle>
            <a:lvl1pPr>
              <a:defRPr/>
            </a:lvl1pPr>
          </a:lstStyle>
          <a:p>
            <a:pPr>
              <a:defRPr/>
            </a:pPr>
            <a:r>
              <a:rPr lang="en-US"/>
              <a:t>, Slide </a:t>
            </a:r>
            <a:fld id="{BCDB990A-6268-4898-A641-7F04AAB15EE6}" type="slidenum">
              <a:rPr lang="en-US"/>
              <a:pPr>
                <a:defRPr/>
              </a:pPr>
              <a:t>‹#›</a:t>
            </a:fld>
            <a:endParaRPr lang="en-US"/>
          </a:p>
        </p:txBody>
      </p:sp>
    </p:spTree>
    <p:extLst>
      <p:ext uri="{BB962C8B-B14F-4D97-AF65-F5344CB8AC3E}">
        <p14:creationId xmlns:p14="http://schemas.microsoft.com/office/powerpoint/2010/main" val="3604529610"/>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4"/>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92" y="1320120"/>
            <a:ext cx="7864929" cy="34611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9"/>
            <a:ext cx="9144000" cy="369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spTree>
    <p:extLst>
      <p:ext uri="{BB962C8B-B14F-4D97-AF65-F5344CB8AC3E}">
        <p14:creationId xmlns:p14="http://schemas.microsoft.com/office/powerpoint/2010/main" val="2777965488"/>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82" y="1320106"/>
            <a:ext cx="7864929" cy="34540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55" tIns="45278" rIns="90555" bIns="45278">
            <a:spAutoFit/>
          </a:bodyPr>
          <a:lstStyle/>
          <a:p>
            <a:pPr defTabSz="456832" eaLnBrk="0" fontAlgn="base" hangingPunct="0">
              <a:lnSpc>
                <a:spcPct val="90000"/>
              </a:lnSpc>
              <a:spcBef>
                <a:spcPct val="0"/>
              </a:spcBef>
              <a:spcAft>
                <a:spcPct val="0"/>
              </a:spcAft>
              <a:defRPr/>
            </a:pPr>
            <a:endParaRPr lang="en-US">
              <a:solidFill>
                <a:prstClr val="black"/>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4115405" y="3009305"/>
            <a:ext cx="9144000" cy="36849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555" tIns="45278" rIns="90555" bIns="45278">
            <a:spAutoFit/>
          </a:bodyPr>
          <a:lstStyle/>
          <a:p>
            <a:pPr defTabSz="456832" fontAlgn="base">
              <a:spcBef>
                <a:spcPct val="0"/>
              </a:spcBef>
              <a:spcAft>
                <a:spcPct val="0"/>
              </a:spcAft>
              <a:defRPr/>
            </a:pPr>
            <a:endParaRPr lang="en-US">
              <a:solidFill>
                <a:prstClr val="black"/>
              </a:solidFill>
              <a:latin typeface="Arial" charset="0"/>
              <a:ea typeface="ヒラギノ角ゴ Pro W3" pitchFamily="-111" charset="-128"/>
              <a:cs typeface="Arial" charset="0"/>
            </a:endParaRPr>
          </a:p>
        </p:txBody>
      </p:sp>
      <p:sp>
        <p:nvSpPr>
          <p:cNvPr id="9" name="Text Box 1032"/>
          <p:cNvSpPr txBox="1">
            <a:spLocks noChangeArrowheads="1"/>
          </p:cNvSpPr>
          <p:nvPr userDrawn="1"/>
        </p:nvSpPr>
        <p:spPr bwMode="auto">
          <a:xfrm>
            <a:off x="6401405" y="6563327"/>
            <a:ext cx="2514298" cy="145473"/>
          </a:xfrm>
          <a:prstGeom prst="rect">
            <a:avLst/>
          </a:prstGeom>
          <a:noFill/>
          <a:ln w="12700">
            <a:noFill/>
            <a:miter lim="800000"/>
            <a:headEnd/>
            <a:tailEnd/>
          </a:ln>
          <a:effectLst/>
        </p:spPr>
        <p:txBody>
          <a:bodyPr lIns="0" tIns="0" rIns="0" bIns="0">
            <a:spAutoFit/>
          </a:bodyPr>
          <a:lstStyle/>
          <a:p>
            <a:pPr algn="r" defTabSz="812095" eaLnBrk="0" fontAlgn="base" hangingPunct="0">
              <a:lnSpc>
                <a:spcPct val="90000"/>
              </a:lnSpc>
              <a:spcBef>
                <a:spcPct val="0"/>
              </a:spcBef>
              <a:spcAft>
                <a:spcPct val="0"/>
              </a:spcAft>
              <a:defRPr/>
            </a:pPr>
            <a:r>
              <a:rPr lang="en-US" sz="1000" dirty="0" smtClean="0">
                <a:solidFill>
                  <a:srgbClr val="064308"/>
                </a:solidFill>
                <a:latin typeface="Helvetica" pitchFamily="-111" charset="0"/>
                <a:ea typeface="ヒラギノ角ゴ Pro W3" pitchFamily="-111" charset="-128"/>
                <a:cs typeface="ヒラギノ角ゴ Pro W3"/>
              </a:rPr>
              <a:t>A. Gade, </a:t>
            </a:r>
            <a:fld id="{58887C3C-49B1-4C25-BCBF-EC4A62B682E4}" type="datetime1">
              <a:rPr lang="en-US" sz="1000">
                <a:solidFill>
                  <a:srgbClr val="064308"/>
                </a:solidFill>
                <a:latin typeface="Helvetica" pitchFamily="-111" charset="0"/>
                <a:ea typeface="ヒラギノ角ゴ Pro W3" pitchFamily="-111" charset="-128"/>
                <a:cs typeface="ヒラギノ角ゴ Pro W3"/>
              </a:rPr>
              <a:pPr algn="r" defTabSz="812095" eaLnBrk="0" fontAlgn="base" hangingPunct="0">
                <a:lnSpc>
                  <a:spcPct val="90000"/>
                </a:lnSpc>
                <a:spcBef>
                  <a:spcPct val="0"/>
                </a:spcBef>
                <a:spcAft>
                  <a:spcPct val="0"/>
                </a:spcAft>
                <a:defRPr/>
              </a:pPr>
              <a:t>10/5/17</a:t>
            </a:fld>
            <a:r>
              <a:rPr lang="en-US" sz="1000" dirty="0">
                <a:solidFill>
                  <a:srgbClr val="064308"/>
                </a:solidFill>
                <a:latin typeface="Helvetica" pitchFamily="-111" charset="0"/>
                <a:ea typeface="ヒラギノ角ゴ Pro W3" pitchFamily="-111" charset="-128"/>
                <a:cs typeface="ヒラギノ角ゴ Pro W3"/>
              </a:rPr>
              <a:t>, </a:t>
            </a:r>
            <a:r>
              <a:rPr lang="en-US" sz="1000" dirty="0">
                <a:solidFill>
                  <a:srgbClr val="064308"/>
                </a:solidFill>
                <a:latin typeface="Arial" charset="0"/>
                <a:ea typeface="ヒラギノ角ゴ Pro W3" pitchFamily="-111" charset="-128"/>
                <a:cs typeface="ヒラギノ角ゴ Pro W3"/>
              </a:rPr>
              <a:t>Slide </a:t>
            </a:r>
            <a:fld id="{97F26045-EFAF-4618-8EDF-874E6A216DC5}" type="slidenum">
              <a:rPr lang="en-US" sz="1000">
                <a:solidFill>
                  <a:srgbClr val="064308"/>
                </a:solidFill>
                <a:latin typeface="Arial" charset="0"/>
                <a:ea typeface="ヒラギノ角ゴ Pro W3" pitchFamily="-111" charset="-128"/>
                <a:cs typeface="ヒラギノ角ゴ Pro W3"/>
              </a:rPr>
              <a:pPr algn="r" defTabSz="812095" eaLnBrk="0" fontAlgn="base" hangingPunct="0">
                <a:lnSpc>
                  <a:spcPct val="90000"/>
                </a:lnSpc>
                <a:spcBef>
                  <a:spcPct val="0"/>
                </a:spcBef>
                <a:spcAft>
                  <a:spcPct val="0"/>
                </a:spcAft>
                <a:defRPr/>
              </a:pPr>
              <a:t>‹#›</a:t>
            </a:fld>
            <a:endParaRPr lang="en-US" sz="1000" dirty="0">
              <a:solidFill>
                <a:srgbClr val="064308"/>
              </a:solidFill>
              <a:latin typeface="Arial" charset="0"/>
              <a:ea typeface="ヒラギノ角ゴ Pro W3" pitchFamily="-111" charset="-128"/>
              <a:cs typeface="ヒラギノ角ゴ Pro W3"/>
            </a:endParaRPr>
          </a:p>
        </p:txBody>
      </p:sp>
      <p:sp>
        <p:nvSpPr>
          <p:cNvPr id="7" name="Title 1"/>
          <p:cNvSpPr>
            <a:spLocks noGrp="1"/>
          </p:cNvSpPr>
          <p:nvPr>
            <p:ph type="title"/>
          </p:nvPr>
        </p:nvSpPr>
        <p:spPr>
          <a:xfrm>
            <a:off x="435429" y="294994"/>
            <a:ext cx="8273143" cy="486353"/>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458115" y="1067100"/>
            <a:ext cx="8227786" cy="50274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0373902"/>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4"/>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92" y="1320120"/>
            <a:ext cx="7864929" cy="34611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09"/>
            <a:ext cx="9144000" cy="36919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251" tIns="45625" rIns="91251" bIns="45625">
            <a:spAutoFit/>
          </a:bodyPr>
          <a:lstStyle/>
          <a:p>
            <a:pPr defTabSz="456384"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spTree>
    <p:extLst>
      <p:ext uri="{BB962C8B-B14F-4D97-AF65-F5344CB8AC3E}">
        <p14:creationId xmlns:p14="http://schemas.microsoft.com/office/powerpoint/2010/main" val="2861043104"/>
      </p:ext>
    </p:extLst>
  </p:cSld>
  <p:clrMapOvr>
    <a:masterClrMapping/>
  </p:clrMapOvr>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pic>
        <p:nvPicPr>
          <p:cNvPr id="5" name="Picture 7"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6" name="Text Box 5"/>
          <p:cNvSpPr txBox="1">
            <a:spLocks noChangeArrowheads="1"/>
          </p:cNvSpPr>
          <p:nvPr/>
        </p:nvSpPr>
        <p:spPr bwMode="auto">
          <a:xfrm>
            <a:off x="669784"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2"/>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5027414"/>
          </a:xfrm>
        </p:spPr>
        <p:txBody>
          <a:bodyPr/>
          <a:lstStyle>
            <a:lvl3pPr>
              <a:defRPr sz="18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smtClean="0"/>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a:t>, Slide </a:t>
            </a:r>
            <a:fld id="{35AD4620-7552-4207-8973-898801ED212B}" type="slidenum">
              <a:rPr lang="en-US"/>
              <a:pPr>
                <a:defRPr/>
              </a:pPr>
              <a:t>‹#›</a:t>
            </a:fld>
            <a:endParaRPr lang="en-US"/>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 y="6132582"/>
            <a:ext cx="9137923" cy="725425"/>
          </a:xfrm>
          <a:prstGeom prst="rect">
            <a:avLst/>
          </a:prstGeom>
        </p:spPr>
      </p:pic>
    </p:spTree>
    <p:extLst>
      <p:ext uri="{BB962C8B-B14F-4D97-AF65-F5344CB8AC3E}">
        <p14:creationId xmlns:p14="http://schemas.microsoft.com/office/powerpoint/2010/main" val="170478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A5B2E-01B5-104D-9D3A-88855CA09363}"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16708982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pic>
        <p:nvPicPr>
          <p:cNvPr id="4" name="Picture 5" descr="FRIB_ppt_to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84" y="1320108"/>
            <a:ext cx="7864929" cy="348490"/>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eaLnBrk="0" fontAlgn="base" hangingPunct="0">
              <a:lnSpc>
                <a:spcPct val="90000"/>
              </a:lnSpc>
              <a:spcBef>
                <a:spcPct val="0"/>
              </a:spcBef>
              <a:spcAft>
                <a:spcPct val="0"/>
              </a:spcAft>
              <a:defRPr/>
            </a:pPr>
            <a:endParaRPr lang="en-US" dirty="0">
              <a:solidFill>
                <a:prstClr val="black"/>
              </a:solidFill>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4115405" y="3009312"/>
            <a:ext cx="9144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16" tIns="45658" rIns="91316" bIns="45658">
            <a:spAutoFit/>
          </a:bodyPr>
          <a:lstStyle/>
          <a:p>
            <a:pPr defTabSz="456710" fontAlgn="base">
              <a:spcBef>
                <a:spcPct val="0"/>
              </a:spcBef>
              <a:spcAft>
                <a:spcPct val="0"/>
              </a:spcAft>
              <a:defRPr/>
            </a:pPr>
            <a:endParaRPr lang="en-US" dirty="0">
              <a:solidFill>
                <a:prstClr val="black"/>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da-DK"/>
              <a:t>A. Gade, FRIB NuSpIn 2016</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a:t>, Slide </a:t>
            </a:r>
            <a:fld id="{CF988859-7953-4624-98C4-717249B46A15}" type="slidenum">
              <a:rPr lang="en-US"/>
              <a:pPr>
                <a:defRPr/>
              </a:pPr>
              <a:t>‹#›</a:t>
            </a:fld>
            <a:endParaRPr lang="en-US"/>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 y="6132582"/>
            <a:ext cx="9137923" cy="725425"/>
          </a:xfrm>
          <a:prstGeom prst="rect">
            <a:avLst/>
          </a:prstGeom>
        </p:spPr>
      </p:pic>
    </p:spTree>
    <p:extLst>
      <p:ext uri="{BB962C8B-B14F-4D97-AF65-F5344CB8AC3E}">
        <p14:creationId xmlns:p14="http://schemas.microsoft.com/office/powerpoint/2010/main" val="2254713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pt_bkg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669783"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2" name="Title 1"/>
          <p:cNvSpPr>
            <a:spLocks noGrp="1"/>
          </p:cNvSpPr>
          <p:nvPr>
            <p:ph type="ctrTitle"/>
          </p:nvPr>
        </p:nvSpPr>
        <p:spPr>
          <a:xfrm>
            <a:off x="685800" y="3044826"/>
            <a:ext cx="77724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1219200"/>
          </a:xfrm>
        </p:spPr>
        <p:txBody>
          <a:bodyPr/>
          <a:lstStyle>
            <a:lvl1pPr marL="0" indent="0" algn="ctr">
              <a:buNone/>
              <a:defRPr/>
            </a:lvl1pPr>
            <a:lvl2pPr marL="456710" indent="0" algn="ctr">
              <a:buNone/>
              <a:defRPr/>
            </a:lvl2pPr>
            <a:lvl3pPr marL="913423" indent="0" algn="ctr">
              <a:buNone/>
              <a:defRPr/>
            </a:lvl3pPr>
            <a:lvl4pPr marL="1370130" indent="0" algn="ctr">
              <a:buNone/>
              <a:defRPr/>
            </a:lvl4pPr>
            <a:lvl5pPr marL="1826844" indent="0" algn="ctr">
              <a:buNone/>
              <a:defRPr/>
            </a:lvl5pPr>
            <a:lvl6pPr marL="2283557" indent="0" algn="ctr">
              <a:buNone/>
              <a:defRPr/>
            </a:lvl6pPr>
            <a:lvl7pPr marL="2740269" indent="0" algn="ctr">
              <a:buNone/>
              <a:defRPr/>
            </a:lvl7pPr>
            <a:lvl8pPr marL="3196979" indent="0" algn="ctr">
              <a:buNone/>
              <a:defRPr/>
            </a:lvl8pPr>
            <a:lvl9pPr marL="3653691"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7173760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83"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7"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458117" y="1067100"/>
            <a:ext cx="8227786" cy="5027414"/>
          </a:xfrm>
        </p:spPr>
        <p:txBody>
          <a:bodyPr/>
          <a:lstStyle>
            <a:lvl1pPr>
              <a:defRPr sz="1900"/>
            </a:lvl1pPr>
            <a:lvl2pPr>
              <a:defRPr sz="1700"/>
            </a:lvl2pPr>
            <a:lvl3pPr>
              <a:defRPr sz="1500"/>
            </a:lvl3pPr>
            <a:lvl5pPr>
              <a:defRPr sz="11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Footer Placeholder 2"/>
          <p:cNvSpPr>
            <a:spLocks noGrp="1"/>
          </p:cNvSpPr>
          <p:nvPr>
            <p:ph type="ftr" sz="quarter" idx="10"/>
          </p:nvPr>
        </p:nvSpPr>
        <p:spPr>
          <a:xfrm>
            <a:off x="5028603"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9" name="Slide Number Placeholder 8"/>
          <p:cNvSpPr>
            <a:spLocks noGrp="1"/>
          </p:cNvSpPr>
          <p:nvPr>
            <p:ph type="sldNum" sz="quarter" idx="11"/>
          </p:nvPr>
        </p:nvSpPr>
        <p:spPr>
          <a:xfrm>
            <a:off x="8512025"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dirty="0"/>
          </a:p>
        </p:txBody>
      </p:sp>
    </p:spTree>
    <p:extLst>
      <p:ext uri="{BB962C8B-B14F-4D97-AF65-F5344CB8AC3E}">
        <p14:creationId xmlns:p14="http://schemas.microsoft.com/office/powerpoint/2010/main" val="1271294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83"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6"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8117" y="1067100"/>
            <a:ext cx="8227786" cy="5027414"/>
          </a:xfrm>
        </p:spPr>
        <p:txBody>
          <a:bodyPr/>
          <a:lstStyle>
            <a:lvl1pPr>
              <a:defRPr sz="1900"/>
            </a:lvl1pPr>
            <a:lvl2pPr>
              <a:defRPr sz="170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Footer Placeholder 1"/>
          <p:cNvSpPr>
            <a:spLocks noGrp="1"/>
          </p:cNvSpPr>
          <p:nvPr>
            <p:ph type="ftr" sz="quarter" idx="10"/>
          </p:nvPr>
        </p:nvSpPr>
        <p:spPr>
          <a:xfrm>
            <a:off x="510116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3" name="Slide Number Placeholder 2"/>
          <p:cNvSpPr>
            <a:spLocks noGrp="1"/>
          </p:cNvSpPr>
          <p:nvPr>
            <p:ph type="sldNum" sz="quarter" idx="11"/>
          </p:nvPr>
        </p:nvSpPr>
        <p:spPr>
          <a:xfrm>
            <a:off x="8584596"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8285" y="6143625"/>
            <a:ext cx="653144" cy="680086"/>
          </a:xfrm>
          <a:prstGeom prst="rect">
            <a:avLst/>
          </a:prstGeom>
        </p:spPr>
      </p:pic>
    </p:spTree>
    <p:extLst>
      <p:ext uri="{BB962C8B-B14F-4D97-AF65-F5344CB8AC3E}">
        <p14:creationId xmlns:p14="http://schemas.microsoft.com/office/powerpoint/2010/main" val="41114042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pt_bkg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669783"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40" tIns="45670" rIns="91340" bIns="45670">
            <a:spAutoFit/>
          </a:bodyPr>
          <a:lstStyle/>
          <a:p>
            <a:pPr defTabSz="913830"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2"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70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6"/>
          <p:cNvSpPr>
            <a:spLocks noGrp="1"/>
          </p:cNvSpPr>
          <p:nvPr>
            <p:ph type="ftr" sz="quarter" idx="10"/>
          </p:nvPr>
        </p:nvSpPr>
        <p:spPr>
          <a:xfrm>
            <a:off x="510116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8" name="Slide Number Placeholder 7"/>
          <p:cNvSpPr>
            <a:spLocks noGrp="1"/>
          </p:cNvSpPr>
          <p:nvPr>
            <p:ph type="sldNum" sz="quarter" idx="11"/>
          </p:nvPr>
        </p:nvSpPr>
        <p:spPr>
          <a:xfrm>
            <a:off x="8584596"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51436" y="6094521"/>
            <a:ext cx="733241" cy="763487"/>
          </a:xfrm>
          <a:prstGeom prst="rect">
            <a:avLst/>
          </a:prstGeom>
        </p:spPr>
      </p:pic>
    </p:spTree>
    <p:extLst>
      <p:ext uri="{BB962C8B-B14F-4D97-AF65-F5344CB8AC3E}">
        <p14:creationId xmlns:p14="http://schemas.microsoft.com/office/powerpoint/2010/main" val="2218117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alpha val="0"/>
          </a:srgbClr>
        </a:solidFill>
        <a:effectLst/>
      </p:bgPr>
    </p:bg>
    <p:spTree>
      <p:nvGrpSpPr>
        <p:cNvPr id="1" name=""/>
        <p:cNvGrpSpPr/>
        <p:nvPr/>
      </p:nvGrpSpPr>
      <p:grpSpPr>
        <a:xfrm>
          <a:off x="0" y="0"/>
          <a:ext cx="0" cy="0"/>
          <a:chOff x="0" y="0"/>
          <a:chExt cx="0" cy="0"/>
        </a:xfrm>
      </p:grpSpPr>
      <p:sp>
        <p:nvSpPr>
          <p:cNvPr id="3" name="TextBox 2"/>
          <p:cNvSpPr txBox="1"/>
          <p:nvPr userDrawn="1"/>
        </p:nvSpPr>
        <p:spPr>
          <a:xfrm>
            <a:off x="0" y="6611938"/>
            <a:ext cx="9144000" cy="245252"/>
          </a:xfrm>
          <a:prstGeom prst="rect">
            <a:avLst/>
          </a:prstGeom>
          <a:noFill/>
        </p:spPr>
        <p:txBody>
          <a:bodyPr lIns="86439" tIns="43219" rIns="86439" bIns="43219">
            <a:spAutoFit/>
          </a:bodyPr>
          <a:lstStyle>
            <a:lvl1pPr>
              <a:tabLst>
                <a:tab pos="8572500" algn="l"/>
              </a:tabLst>
              <a:defRPr sz="2000">
                <a:solidFill>
                  <a:schemeClr val="tx1"/>
                </a:solidFill>
                <a:latin typeface="Arial" panose="020B0604020202020204" pitchFamily="34" charset="0"/>
              </a:defRPr>
            </a:lvl1pPr>
            <a:lvl2pPr marL="742950" indent="-285750">
              <a:tabLst>
                <a:tab pos="8572500" algn="l"/>
              </a:tabLst>
              <a:defRPr sz="2000">
                <a:solidFill>
                  <a:schemeClr val="tx1"/>
                </a:solidFill>
                <a:latin typeface="Arial" panose="020B0604020202020204" pitchFamily="34" charset="0"/>
              </a:defRPr>
            </a:lvl2pPr>
            <a:lvl3pPr marL="1143000" indent="-228600">
              <a:tabLst>
                <a:tab pos="8572500" algn="l"/>
              </a:tabLst>
              <a:defRPr sz="2000">
                <a:solidFill>
                  <a:schemeClr val="tx1"/>
                </a:solidFill>
                <a:latin typeface="Arial" panose="020B0604020202020204" pitchFamily="34" charset="0"/>
              </a:defRPr>
            </a:lvl3pPr>
            <a:lvl4pPr marL="1600200" indent="-228600">
              <a:tabLst>
                <a:tab pos="8572500" algn="l"/>
              </a:tabLst>
              <a:defRPr sz="2000">
                <a:solidFill>
                  <a:schemeClr val="tx1"/>
                </a:solidFill>
                <a:latin typeface="Arial" panose="020B0604020202020204" pitchFamily="34" charset="0"/>
              </a:defRPr>
            </a:lvl4pPr>
            <a:lvl5pPr marL="2057400" indent="-228600">
              <a:tabLst>
                <a:tab pos="85725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9pPr>
          </a:lstStyle>
          <a:p>
            <a:pPr defTabSz="913830" fontAlgn="base">
              <a:spcBef>
                <a:spcPct val="0"/>
              </a:spcBef>
              <a:spcAft>
                <a:spcPct val="0"/>
              </a:spcAft>
              <a:defRPr/>
            </a:pPr>
            <a:r>
              <a:rPr lang="en-US" altLang="en-US" sz="1000" dirty="0" smtClean="0">
                <a:solidFill>
                  <a:srgbClr val="000000"/>
                </a:solidFill>
                <a:ea typeface="ヒラギノ角ゴ Pro W3" pitchFamily="-111" charset="-128"/>
                <a:cs typeface="Arial" panose="020B0604020202020204" pitchFamily="34" charset="0"/>
              </a:rPr>
              <a:t>                                                                                     	  </a:t>
            </a:r>
            <a:fld id="{6AFBE04C-F98C-4228-811E-20C77F1FF2BC}" type="slidenum">
              <a:rPr lang="en-US" altLang="en-US" sz="1000" smtClean="0">
                <a:solidFill>
                  <a:srgbClr val="000000"/>
                </a:solidFill>
                <a:ea typeface="ヒラギノ角ゴ Pro W3" pitchFamily="-111" charset="-128"/>
                <a:cs typeface="Arial" panose="020B0604020202020204" pitchFamily="34" charset="0"/>
              </a:rPr>
              <a:pPr defTabSz="913830" fontAlgn="base">
                <a:spcBef>
                  <a:spcPct val="0"/>
                </a:spcBef>
                <a:spcAft>
                  <a:spcPct val="0"/>
                </a:spcAft>
                <a:defRPr/>
              </a:pPr>
              <a:t>‹#›</a:t>
            </a:fld>
            <a:endParaRPr lang="en-US" altLang="en-US" sz="1000" dirty="0" smtClean="0">
              <a:solidFill>
                <a:srgbClr val="000000"/>
              </a:solidFill>
              <a:ea typeface="ヒラギノ角ゴ Pro W3" pitchFamily="-111" charset="-128"/>
              <a:cs typeface="Arial" panose="020B0604020202020204" pitchFamily="34" charset="0"/>
            </a:endParaRPr>
          </a:p>
        </p:txBody>
      </p:sp>
      <p:pic>
        <p:nvPicPr>
          <p:cNvPr id="4" name="Picture 2" descr="http://www.nscl.msu.edu/%7Ebrown/home/nscl_logo_nbg150.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50833" y="6400803"/>
            <a:ext cx="314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39750" y="6519866"/>
            <a:ext cx="1871663" cy="333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39" tIns="43219" rIns="86439" bIns="43219">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3830" fontAlgn="base">
              <a:spcBef>
                <a:spcPct val="0"/>
              </a:spcBef>
              <a:spcAft>
                <a:spcPct val="0"/>
              </a:spcAft>
              <a:defRPr/>
            </a:pPr>
            <a:r>
              <a:rPr lang="en-US" altLang="en-US" sz="800" smtClean="0">
                <a:solidFill>
                  <a:srgbClr val="000000"/>
                </a:solidFill>
                <a:ea typeface="ヒラギノ角ゴ Pro W3" pitchFamily="-111" charset="-128"/>
              </a:rPr>
              <a:t>Michigan State University</a:t>
            </a:r>
          </a:p>
          <a:p>
            <a:pPr defTabSz="913830" fontAlgn="base">
              <a:spcBef>
                <a:spcPct val="0"/>
              </a:spcBef>
              <a:spcAft>
                <a:spcPct val="0"/>
              </a:spcAft>
              <a:defRPr/>
            </a:pPr>
            <a:r>
              <a:rPr lang="en-US" altLang="en-US" sz="800" smtClean="0">
                <a:solidFill>
                  <a:srgbClr val="000000"/>
                </a:solidFill>
                <a:ea typeface="ヒラギノ角ゴ Pro W3" pitchFamily="-111" charset="-128"/>
              </a:rPr>
              <a:t>National Science Foundation</a:t>
            </a:r>
          </a:p>
        </p:txBody>
      </p:sp>
      <p:sp>
        <p:nvSpPr>
          <p:cNvPr id="2" name="Title 1"/>
          <p:cNvSpPr>
            <a:spLocks noGrp="1"/>
          </p:cNvSpPr>
          <p:nvPr>
            <p:ph type="title"/>
          </p:nvPr>
        </p:nvSpPr>
        <p:spPr>
          <a:xfrm>
            <a:off x="0" y="4"/>
            <a:ext cx="9144000" cy="488498"/>
          </a:xfrm>
          <a:solidFill>
            <a:schemeClr val="bg1">
              <a:lumMod val="85000"/>
            </a:schemeClr>
          </a:solidFill>
        </p:spPr>
        <p:txBody>
          <a:bodyPr/>
          <a:lstStyle>
            <a:lvl1pPr>
              <a:defRPr>
                <a:solidFill>
                  <a:srgbClr val="00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03758372"/>
      </p:ext>
    </p:extLst>
  </p:cSld>
  <p:clrMapOvr>
    <a:masterClrMapping/>
  </p:clrMapOvr>
  <p:transition xmlns:p14="http://schemas.microsoft.com/office/powerpoint/2010/mai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5"/>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93" y="1320114"/>
            <a:ext cx="7864929" cy="5147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30" tIns="45316" rIns="90630" bIns="45316">
            <a:spAutoFit/>
          </a:bodyPr>
          <a:lstStyle/>
          <a:p>
            <a:pPr defTabSz="453279" eaLnBrk="0" fontAlgn="base" hangingPunct="0">
              <a:lnSpc>
                <a:spcPct val="90000"/>
              </a:lnSpc>
              <a:spcBef>
                <a:spcPct val="0"/>
              </a:spcBef>
              <a:spcAft>
                <a:spcPct val="0"/>
              </a:spcAft>
              <a:defRPr/>
            </a:pPr>
            <a:endParaRPr lang="en-US" sz="3000" dirty="0">
              <a:solidFill>
                <a:srgbClr val="B81414"/>
              </a:solidFill>
              <a:latin typeface="Arial"/>
              <a:ea typeface="Arial"/>
              <a:cs typeface="Arial" charset="0"/>
            </a:endParaRPr>
          </a:p>
        </p:txBody>
      </p:sp>
      <p:sp>
        <p:nvSpPr>
          <p:cNvPr id="6" name="Rectangle 7"/>
          <p:cNvSpPr>
            <a:spLocks noChangeArrowheads="1"/>
          </p:cNvSpPr>
          <p:nvPr/>
        </p:nvSpPr>
        <p:spPr bwMode="auto">
          <a:xfrm>
            <a:off x="4115405" y="3009309"/>
            <a:ext cx="9144000" cy="5532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30" tIns="45316" rIns="90630" bIns="45316">
            <a:spAutoFit/>
          </a:bodyPr>
          <a:lstStyle/>
          <a:p>
            <a:pPr defTabSz="453279" fontAlgn="base">
              <a:spcBef>
                <a:spcPct val="0"/>
              </a:spcBef>
              <a:spcAft>
                <a:spcPct val="0"/>
              </a:spcAft>
              <a:defRPr/>
            </a:pPr>
            <a:endParaRPr lang="en-US" sz="3000" dirty="0">
              <a:solidFill>
                <a:srgbClr val="B81414"/>
              </a:solidFill>
              <a:latin typeface="Arial" charset="0"/>
              <a:ea typeface="Arial"/>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smtClean="0">
                <a:solidFill>
                  <a:srgbClr val="000000">
                    <a:tint val="75000"/>
                  </a:srgbClr>
                </a:solidFill>
                <a:ea typeface="Arial"/>
              </a:rPr>
              <a:t>, Slide </a:t>
            </a:r>
            <a:fld id="{CF988859-7953-4624-98C4-717249B46A15}" type="slidenum">
              <a:rPr lang="en-US" smtClean="0">
                <a:solidFill>
                  <a:srgbClr val="000000">
                    <a:tint val="75000"/>
                  </a:srgbClr>
                </a:solidFill>
                <a:ea typeface="Arial"/>
              </a:rPr>
              <a:pPr>
                <a:defRPr/>
              </a:pPr>
              <a:t>‹#›</a:t>
            </a:fld>
            <a:endParaRPr lang="en-US" dirty="0">
              <a:solidFill>
                <a:srgbClr val="000000">
                  <a:tint val="75000"/>
                </a:srgbClr>
              </a:solidFill>
              <a:ea typeface="Arial"/>
            </a:endParaRPr>
          </a:p>
        </p:txBody>
      </p:sp>
    </p:spTree>
    <p:extLst>
      <p:ext uri="{BB962C8B-B14F-4D97-AF65-F5344CB8AC3E}">
        <p14:creationId xmlns:p14="http://schemas.microsoft.com/office/powerpoint/2010/main" val="37761877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29"/>
            <a:ext cx="9144000" cy="725487"/>
          </a:xfrm>
          <a:prstGeom prst="rect">
            <a:avLst/>
          </a:prstGeom>
          <a:noFill/>
          <a:ln w="9525">
            <a:noFill/>
            <a:miter lim="800000"/>
            <a:headEnd/>
            <a:tailEnd/>
          </a:ln>
        </p:spPr>
      </p:pic>
      <p:pic>
        <p:nvPicPr>
          <p:cNvPr id="5"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w="9525">
            <a:noFill/>
            <a:miter lim="800000"/>
            <a:headEnd/>
            <a:tailEnd/>
          </a:ln>
        </p:spPr>
      </p:pic>
      <p:sp>
        <p:nvSpPr>
          <p:cNvPr id="6" name="Text Box 5"/>
          <p:cNvSpPr txBox="1">
            <a:spLocks noChangeArrowheads="1"/>
          </p:cNvSpPr>
          <p:nvPr/>
        </p:nvSpPr>
        <p:spPr bwMode="auto">
          <a:xfrm>
            <a:off x="669941" y="1320811"/>
            <a:ext cx="7864475" cy="51480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68" tIns="45335" rIns="90668" bIns="45335">
            <a:spAutoFit/>
          </a:bodyPr>
          <a:lstStyle/>
          <a:p>
            <a:pPr defTabSz="913830" eaLnBrk="0" fontAlgn="base" hangingPunct="0">
              <a:lnSpc>
                <a:spcPct val="90000"/>
              </a:lnSpc>
              <a:spcBef>
                <a:spcPct val="0"/>
              </a:spcBef>
              <a:spcAft>
                <a:spcPct val="0"/>
              </a:spcAft>
              <a:defRPr/>
            </a:pPr>
            <a:endParaRPr lang="en-US" sz="3000" dirty="0">
              <a:solidFill>
                <a:srgbClr val="B81414"/>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7"/>
            <a:ext cx="9144000" cy="55327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68" tIns="45335" rIns="90668" bIns="45335">
            <a:spAutoFit/>
          </a:bodyPr>
          <a:lstStyle/>
          <a:p>
            <a:pPr defTabSz="913830" fontAlgn="base">
              <a:spcBef>
                <a:spcPct val="0"/>
              </a:spcBef>
              <a:spcAft>
                <a:spcPct val="0"/>
              </a:spcAft>
              <a:defRPr/>
            </a:pPr>
            <a:endParaRPr lang="en-US" sz="3000">
              <a:solidFill>
                <a:srgbClr val="B81414"/>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58491"/>
            <a:ext cx="8991600" cy="486337"/>
          </a:xfrm>
        </p:spPr>
        <p:txBody>
          <a:bodyPr anchor="ctr"/>
          <a:lstStyle/>
          <a:p>
            <a:r>
              <a:rPr lang="en-US" dirty="0" smtClean="0"/>
              <a:t>Click to edit Master title style</a:t>
            </a:r>
            <a:endParaRPr lang="en-US" dirty="0"/>
          </a:p>
        </p:txBody>
      </p:sp>
      <p:sp>
        <p:nvSpPr>
          <p:cNvPr id="8" name="Footer Placeholder 10"/>
          <p:cNvSpPr>
            <a:spLocks noGrp="1"/>
          </p:cNvSpPr>
          <p:nvPr>
            <p:ph type="ftr" sz="quarter" idx="10"/>
          </p:nvPr>
        </p:nvSpPr>
        <p:spPr>
          <a:xfrm>
            <a:off x="5635633" y="6356366"/>
            <a:ext cx="2898775" cy="365125"/>
          </a:xfrm>
        </p:spPr>
        <p:txBody>
          <a:bodyPr/>
          <a:lstStyle>
            <a:lvl1pPr>
              <a:defRPr/>
            </a:lvl1pPr>
          </a:lstStyle>
          <a:p>
            <a:r>
              <a:rPr lang="en-US" smtClean="0">
                <a:solidFill>
                  <a:srgbClr val="000000">
                    <a:tint val="75000"/>
                  </a:srgbClr>
                </a:solidFill>
              </a:rPr>
              <a:t>Sherrill EBSS 2015</a:t>
            </a:r>
            <a:endParaRPr lang="en-US" dirty="0">
              <a:solidFill>
                <a:srgbClr val="000000">
                  <a:tint val="75000"/>
                </a:srgbClr>
              </a:solidFill>
            </a:endParaRPr>
          </a:p>
        </p:txBody>
      </p:sp>
      <p:sp>
        <p:nvSpPr>
          <p:cNvPr id="10" name="Slide Number Placeholder 4"/>
          <p:cNvSpPr>
            <a:spLocks noGrp="1"/>
          </p:cNvSpPr>
          <p:nvPr>
            <p:ph type="sldNum" sz="quarter" idx="4"/>
          </p:nvPr>
        </p:nvSpPr>
        <p:spPr>
          <a:xfrm>
            <a:off x="8534400" y="6356366"/>
            <a:ext cx="609600" cy="365125"/>
          </a:xfrm>
          <a:prstGeom prst="rect">
            <a:avLst/>
          </a:prstGeom>
        </p:spPr>
        <p:txBody>
          <a:bodyPr vert="horz" lIns="0" tIns="0" rIns="0" bIns="43188" rtlCol="0" anchor="b"/>
          <a:lstStyle>
            <a:lvl1pPr algn="r" defTabSz="453481"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dirty="0"/>
              <a:t>, Slide </a:t>
            </a:r>
            <a:fld id="{1D2CDB64-C772-4C10-8066-C769534B205C}" type="slidenum">
              <a:rPr/>
              <a:pPr algn="l"/>
              <a:t>‹#›</a:t>
            </a:fld>
            <a:endParaRPr dirty="0"/>
          </a:p>
        </p:txBody>
      </p:sp>
    </p:spTree>
    <p:extLst>
      <p:ext uri="{BB962C8B-B14F-4D97-AF65-F5344CB8AC3E}">
        <p14:creationId xmlns:p14="http://schemas.microsoft.com/office/powerpoint/2010/main" val="34586099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7" name="Rectangle 6"/>
          <p:cNvSpPr/>
          <p:nvPr userDrawn="1"/>
        </p:nvSpPr>
        <p:spPr>
          <a:xfrm>
            <a:off x="0" y="6526460"/>
            <a:ext cx="9144000" cy="36047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39" tIns="43219" rIns="86439" bIns="43219" rtlCol="0" anchor="ctr"/>
          <a:lstStyle/>
          <a:p>
            <a:pPr algn="ctr" defTabSz="913830" fontAlgn="base">
              <a:spcBef>
                <a:spcPct val="0"/>
              </a:spcBef>
              <a:spcAft>
                <a:spcPct val="0"/>
              </a:spcAft>
            </a:pPr>
            <a:endParaRPr lang="en-US" sz="30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172837" y="6436834"/>
            <a:ext cx="4152926" cy="364628"/>
          </a:xfrm>
        </p:spPr>
        <p:txBody>
          <a:bodyPr/>
          <a:lstStyle/>
          <a:p>
            <a:pPr defTabSz="452937">
              <a:defRPr/>
            </a:pPr>
            <a:r>
              <a:rPr lang="en-US" smtClean="0">
                <a:solidFill>
                  <a:srgbClr val="000000">
                    <a:tint val="75000"/>
                  </a:srgbClr>
                </a:solidFill>
              </a:rPr>
              <a:t>Sherrill EBSS 2015</a:t>
            </a:r>
            <a:endParaRPr lang="en-US" dirty="0">
              <a:solidFill>
                <a:srgbClr val="000000">
                  <a:tint val="75000"/>
                </a:srgbClr>
              </a:solidFill>
            </a:endParaRPr>
          </a:p>
        </p:txBody>
      </p:sp>
      <p:sp>
        <p:nvSpPr>
          <p:cNvPr id="4" name="Slide Number Placeholder 3"/>
          <p:cNvSpPr>
            <a:spLocks noGrp="1"/>
          </p:cNvSpPr>
          <p:nvPr>
            <p:ph type="sldNum" sz="quarter" idx="11"/>
          </p:nvPr>
        </p:nvSpPr>
        <p:spPr>
          <a:xfrm>
            <a:off x="8414154" y="6436834"/>
            <a:ext cx="762000" cy="364628"/>
          </a:xfrm>
        </p:spPr>
        <p:txBody>
          <a:bodyPr/>
          <a:lstStyle/>
          <a:p>
            <a:pPr defTabSz="452937">
              <a:defRPr/>
            </a:pPr>
            <a:fld id="{D30A2C6D-39BC-4576-856C-8743CF76CCF1}" type="slidenum">
              <a:rPr lang="en-US" smtClean="0">
                <a:solidFill>
                  <a:srgbClr val="000000">
                    <a:tint val="75000"/>
                  </a:srgbClr>
                </a:solidFill>
                <a:latin typeface="Arial" pitchFamily="34" charset="0"/>
              </a:rPr>
              <a:pPr defTabSz="452937">
                <a:defRPr/>
              </a:pPr>
              <a:t>‹#›</a:t>
            </a:fld>
            <a:endParaRPr lang="en-US" dirty="0">
              <a:solidFill>
                <a:srgbClr val="000000">
                  <a:tint val="75000"/>
                </a:srgbClr>
              </a:solidFill>
              <a:latin typeface="Arial" pitchFamily="34" charset="0"/>
            </a:endParaRPr>
          </a:p>
        </p:txBody>
      </p:sp>
      <p:sp>
        <p:nvSpPr>
          <p:cNvPr id="5" name="Rectangle 4"/>
          <p:cNvSpPr/>
          <p:nvPr userDrawn="1"/>
        </p:nvSpPr>
        <p:spPr>
          <a:xfrm>
            <a:off x="0" y="0"/>
            <a:ext cx="9144000" cy="10609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39" tIns="43219" rIns="86439" bIns="43219" rtlCol="0" anchor="ctr"/>
          <a:lstStyle/>
          <a:p>
            <a:pPr algn="ctr" defTabSz="913830" fontAlgn="base">
              <a:spcBef>
                <a:spcPct val="0"/>
              </a:spcBef>
              <a:spcAft>
                <a:spcPct val="0"/>
              </a:spcAft>
            </a:pPr>
            <a:endParaRPr lang="en-US" sz="3000">
              <a:solidFill>
                <a:srgbClr val="FFFFFF"/>
              </a:solidFill>
            </a:endParaRPr>
          </a:p>
        </p:txBody>
      </p:sp>
    </p:spTree>
    <p:extLst>
      <p:ext uri="{BB962C8B-B14F-4D97-AF65-F5344CB8AC3E}">
        <p14:creationId xmlns:p14="http://schemas.microsoft.com/office/powerpoint/2010/main" val="12056915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ntent - Clean Bottom">
    <p:spTree>
      <p:nvGrpSpPr>
        <p:cNvPr id="1" name=""/>
        <p:cNvGrpSpPr/>
        <p:nvPr/>
      </p:nvGrpSpPr>
      <p:grpSpPr>
        <a:xfrm>
          <a:off x="0" y="0"/>
          <a:ext cx="0" cy="0"/>
          <a:chOff x="0" y="0"/>
          <a:chExt cx="0" cy="0"/>
        </a:xfrm>
      </p:grpSpPr>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39" tIns="43219" rIns="86439" bIns="43219" rtlCol="0" anchor="ctr"/>
          <a:lstStyle/>
          <a:p>
            <a:pPr algn="ctr" defTabSz="913830" fontAlgn="base">
              <a:spcBef>
                <a:spcPct val="0"/>
              </a:spcBef>
              <a:spcAft>
                <a:spcPct val="0"/>
              </a:spcAft>
            </a:pPr>
            <a:endParaRPr lang="en-US" sz="3000">
              <a:solidFill>
                <a:srgbClr val="FFFFFF"/>
              </a:solidFill>
            </a:endParaRPr>
          </a:p>
        </p:txBody>
      </p:sp>
      <p:sp>
        <p:nvSpPr>
          <p:cNvPr id="6" name="Text Box 5"/>
          <p:cNvSpPr txBox="1">
            <a:spLocks noChangeArrowheads="1"/>
          </p:cNvSpPr>
          <p:nvPr/>
        </p:nvSpPr>
        <p:spPr bwMode="auto">
          <a:xfrm>
            <a:off x="669787" y="1320114"/>
            <a:ext cx="7864929" cy="5148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79" tIns="45339" rIns="90679" bIns="45339">
            <a:spAutoFit/>
          </a:bodyPr>
          <a:lstStyle/>
          <a:p>
            <a:pPr defTabSz="453522" eaLnBrk="0" fontAlgn="base" hangingPunct="0">
              <a:lnSpc>
                <a:spcPct val="90000"/>
              </a:lnSpc>
              <a:spcBef>
                <a:spcPct val="0"/>
              </a:spcBef>
              <a:spcAft>
                <a:spcPct val="0"/>
              </a:spcAft>
              <a:defRPr/>
            </a:pPr>
            <a:endParaRPr lang="en-US" sz="3000" dirty="0">
              <a:solidFill>
                <a:srgbClr val="B81414"/>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4"/>
            <a:ext cx="9144000" cy="55328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79" tIns="45339" rIns="90679" bIns="45339">
            <a:spAutoFit/>
          </a:bodyPr>
          <a:lstStyle/>
          <a:p>
            <a:pPr defTabSz="453522" fontAlgn="base">
              <a:spcBef>
                <a:spcPct val="0"/>
              </a:spcBef>
              <a:spcAft>
                <a:spcPct val="0"/>
              </a:spcAft>
              <a:defRPr/>
            </a:pPr>
            <a:endParaRPr lang="en-US" sz="3000" dirty="0">
              <a:solidFill>
                <a:srgbClr val="B81414"/>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11" name="Footer Placeholder 6"/>
          <p:cNvSpPr>
            <a:spLocks noGrp="1"/>
          </p:cNvSpPr>
          <p:nvPr>
            <p:ph type="ftr" sz="quarter" idx="3"/>
          </p:nvPr>
        </p:nvSpPr>
        <p:spPr>
          <a:xfrm>
            <a:off x="4140683" y="6475084"/>
            <a:ext cx="4152926" cy="364628"/>
          </a:xfrm>
          <a:prstGeom prst="rect">
            <a:avLst/>
          </a:prstGeom>
        </p:spPr>
        <p:txBody>
          <a:bodyPr lIns="0" tIns="43204" rIns="0" bIns="43204" anchor="b"/>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12" name="Slide Number Placeholder 4"/>
          <p:cNvSpPr>
            <a:spLocks noGrp="1"/>
          </p:cNvSpPr>
          <p:nvPr>
            <p:ph type="sldNum" sz="quarter" idx="12"/>
          </p:nvPr>
        </p:nvSpPr>
        <p:spPr>
          <a:xfrm>
            <a:off x="8382000" y="6466880"/>
            <a:ext cx="762000" cy="364628"/>
          </a:xfrm>
        </p:spPr>
        <p:txBody>
          <a:bodyPr/>
          <a:lstStyle>
            <a:lvl1pPr>
              <a:defRPr/>
            </a:lvl1pPr>
          </a:lstStyle>
          <a:p>
            <a:pPr>
              <a:defRPr/>
            </a:pPr>
            <a:r>
              <a:rPr lang="en-US">
                <a:solidFill>
                  <a:srgbClr val="000000">
                    <a:tint val="75000"/>
                  </a:srgbClr>
                </a:solidFill>
              </a:rPr>
              <a:t>, Slide </a:t>
            </a:r>
            <a:fld id="{BCDB990A-6268-4898-A641-7F04AAB15EE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115813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14" indent="0">
              <a:buNone/>
              <a:defRPr sz="2000" b="1"/>
            </a:lvl2pPr>
            <a:lvl3pPr marL="913830" indent="0">
              <a:buNone/>
              <a:defRPr sz="1800" b="1"/>
            </a:lvl3pPr>
            <a:lvl4pPr marL="1370742" indent="0">
              <a:buNone/>
              <a:defRPr sz="1600" b="1"/>
            </a:lvl4pPr>
            <a:lvl5pPr marL="1827659" indent="0">
              <a:buNone/>
              <a:defRPr sz="1600" b="1"/>
            </a:lvl5pPr>
            <a:lvl6pPr marL="2284575" indent="0">
              <a:buNone/>
              <a:defRPr sz="1600" b="1"/>
            </a:lvl6pPr>
            <a:lvl7pPr marL="2741492" indent="0">
              <a:buNone/>
              <a:defRPr sz="1600" b="1"/>
            </a:lvl7pPr>
            <a:lvl8pPr marL="3198404" indent="0">
              <a:buNone/>
              <a:defRPr sz="1600" b="1"/>
            </a:lvl8pPr>
            <a:lvl9pPr marL="36553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2"/>
          </a:xfrm>
        </p:spPr>
        <p:txBody>
          <a:bodyPr anchor="b"/>
          <a:lstStyle>
            <a:lvl1pPr marL="0" indent="0">
              <a:buNone/>
              <a:defRPr sz="2400" b="1"/>
            </a:lvl1pPr>
            <a:lvl2pPr marL="456914" indent="0">
              <a:buNone/>
              <a:defRPr sz="2000" b="1"/>
            </a:lvl2pPr>
            <a:lvl3pPr marL="913830" indent="0">
              <a:buNone/>
              <a:defRPr sz="1800" b="1"/>
            </a:lvl3pPr>
            <a:lvl4pPr marL="1370742" indent="0">
              <a:buNone/>
              <a:defRPr sz="1600" b="1"/>
            </a:lvl4pPr>
            <a:lvl5pPr marL="1827659" indent="0">
              <a:buNone/>
              <a:defRPr sz="1600" b="1"/>
            </a:lvl5pPr>
            <a:lvl6pPr marL="2284575" indent="0">
              <a:buNone/>
              <a:defRPr sz="1600" b="1"/>
            </a:lvl6pPr>
            <a:lvl7pPr marL="2741492" indent="0">
              <a:buNone/>
              <a:defRPr sz="1600" b="1"/>
            </a:lvl7pPr>
            <a:lvl8pPr marL="3198404" indent="0">
              <a:buNone/>
              <a:defRPr sz="1600" b="1"/>
            </a:lvl8pPr>
            <a:lvl9pPr marL="36553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A5B2E-01B5-104D-9D3A-88855CA09363}" type="datetimeFigureOut">
              <a:rPr lang="en-US" smtClean="0"/>
              <a:t>10/5/17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41104781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_Half Vertical">
    <p:spTree>
      <p:nvGrpSpPr>
        <p:cNvPr id="1" name=""/>
        <p:cNvGrpSpPr/>
        <p:nvPr/>
      </p:nvGrpSpPr>
      <p:grpSpPr>
        <a:xfrm>
          <a:off x="0" y="0"/>
          <a:ext cx="0" cy="0"/>
          <a:chOff x="0" y="0"/>
          <a:chExt cx="0" cy="0"/>
        </a:xfrm>
      </p:grpSpPr>
      <p:pic>
        <p:nvPicPr>
          <p:cNvPr id="5"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5"/>
            <a:ext cx="9144000" cy="724793"/>
          </a:xfrm>
          <a:prstGeom prst="rect">
            <a:avLst/>
          </a:prstGeom>
          <a:noFill/>
          <a:ln w="9525">
            <a:noFill/>
            <a:miter lim="800000"/>
            <a:headEnd/>
            <a:tailEnd/>
          </a:ln>
        </p:spPr>
      </p:pic>
      <p:pic>
        <p:nvPicPr>
          <p:cNvPr id="6"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93" y="1320114"/>
            <a:ext cx="7864929" cy="5147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30" tIns="45316" rIns="90630" bIns="45316">
            <a:spAutoFit/>
          </a:bodyPr>
          <a:lstStyle/>
          <a:p>
            <a:pPr defTabSz="453279" eaLnBrk="0" fontAlgn="base" hangingPunct="0">
              <a:lnSpc>
                <a:spcPct val="90000"/>
              </a:lnSpc>
              <a:spcBef>
                <a:spcPct val="0"/>
              </a:spcBef>
              <a:spcAft>
                <a:spcPct val="0"/>
              </a:spcAft>
              <a:defRPr/>
            </a:pPr>
            <a:endParaRPr lang="en-US" sz="3000" dirty="0">
              <a:solidFill>
                <a:srgbClr val="B81414"/>
              </a:solidFill>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9"/>
            <a:ext cx="9144000" cy="5532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30" tIns="45316" rIns="90630" bIns="45316">
            <a:spAutoFit/>
          </a:bodyPr>
          <a:lstStyle/>
          <a:p>
            <a:pPr defTabSz="453279" fontAlgn="base">
              <a:spcBef>
                <a:spcPct val="0"/>
              </a:spcBef>
              <a:spcAft>
                <a:spcPct val="0"/>
              </a:spcAft>
              <a:defRPr/>
            </a:pPr>
            <a:endParaRPr lang="en-US" sz="3000" dirty="0">
              <a:solidFill>
                <a:srgbClr val="B81414"/>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p:nvPr>
        </p:nvSpPr>
        <p:spPr>
          <a:xfrm>
            <a:off x="4644573" y="1071571"/>
            <a:ext cx="4423227"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solidFill>
                  <a:srgbClr val="000000">
                    <a:tint val="75000"/>
                  </a:srgbClr>
                </a:solidFill>
              </a:rPr>
              <a:t>, Slide </a:t>
            </a:r>
            <a:fld id="{4F88C639-55E7-4D97-AC8D-4B42A67367B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868176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pt_bkg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669779"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2" name="Title 1"/>
          <p:cNvSpPr>
            <a:spLocks noGrp="1"/>
          </p:cNvSpPr>
          <p:nvPr>
            <p:ph type="ctrTitle"/>
          </p:nvPr>
        </p:nvSpPr>
        <p:spPr>
          <a:xfrm>
            <a:off x="685800" y="3044826"/>
            <a:ext cx="77724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1219200"/>
          </a:xfrm>
        </p:spPr>
        <p:txBody>
          <a:bodyPr/>
          <a:lstStyle>
            <a:lvl1pPr marL="0" indent="0" algn="ctr">
              <a:buNone/>
              <a:defRPr/>
            </a:lvl1pPr>
            <a:lvl2pPr marL="456873" indent="0" algn="ctr">
              <a:buNone/>
              <a:defRPr/>
            </a:lvl2pPr>
            <a:lvl3pPr marL="913749" indent="0" algn="ctr">
              <a:buNone/>
              <a:defRPr/>
            </a:lvl3pPr>
            <a:lvl4pPr marL="1370620" indent="0" algn="ctr">
              <a:buNone/>
              <a:defRPr/>
            </a:lvl4pPr>
            <a:lvl5pPr marL="1827496" indent="0" algn="ctr">
              <a:buNone/>
              <a:defRPr/>
            </a:lvl5pPr>
            <a:lvl6pPr marL="2284371" indent="0" algn="ctr">
              <a:buNone/>
              <a:defRPr/>
            </a:lvl6pPr>
            <a:lvl7pPr marL="2741248" indent="0" algn="ctr">
              <a:buNone/>
              <a:defRPr/>
            </a:lvl7pPr>
            <a:lvl8pPr marL="3198119" indent="0" algn="ctr">
              <a:buNone/>
              <a:defRPr/>
            </a:lvl8pPr>
            <a:lvl9pPr marL="3654994"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801985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9"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7"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458114" y="1067100"/>
            <a:ext cx="8227786" cy="5027414"/>
          </a:xfrm>
        </p:spPr>
        <p:txBody>
          <a:bodyPr/>
          <a:lstStyle>
            <a:lvl1pPr>
              <a:defRPr sz="1900"/>
            </a:lvl1pPr>
            <a:lvl2pPr>
              <a:defRPr sz="1700"/>
            </a:lvl2pPr>
            <a:lvl3pPr>
              <a:defRPr sz="1500"/>
            </a:lvl3pPr>
            <a:lvl5pPr>
              <a:defRPr sz="11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Footer Placeholder 2"/>
          <p:cNvSpPr>
            <a:spLocks noGrp="1"/>
          </p:cNvSpPr>
          <p:nvPr>
            <p:ph type="ftr" sz="quarter" idx="10"/>
          </p:nvPr>
        </p:nvSpPr>
        <p:spPr>
          <a:xfrm>
            <a:off x="5028599"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9" name="Slide Number Placeholder 8"/>
          <p:cNvSpPr>
            <a:spLocks noGrp="1"/>
          </p:cNvSpPr>
          <p:nvPr>
            <p:ph type="sldNum" sz="quarter" idx="11"/>
          </p:nvPr>
        </p:nvSpPr>
        <p:spPr>
          <a:xfrm>
            <a:off x="8512025"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dirty="0"/>
          </a:p>
        </p:txBody>
      </p:sp>
    </p:spTree>
    <p:extLst>
      <p:ext uri="{BB962C8B-B14F-4D97-AF65-F5344CB8AC3E}">
        <p14:creationId xmlns:p14="http://schemas.microsoft.com/office/powerpoint/2010/main" val="19246738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9"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6"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8114" y="1067100"/>
            <a:ext cx="8227786" cy="5027414"/>
          </a:xfrm>
        </p:spPr>
        <p:txBody>
          <a:bodyPr/>
          <a:lstStyle>
            <a:lvl1pPr>
              <a:defRPr sz="1900"/>
            </a:lvl1pPr>
            <a:lvl2pPr>
              <a:defRPr sz="170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Footer Placeholder 1"/>
          <p:cNvSpPr>
            <a:spLocks noGrp="1"/>
          </p:cNvSpPr>
          <p:nvPr>
            <p:ph type="ftr" sz="quarter" idx="10"/>
          </p:nvPr>
        </p:nvSpPr>
        <p:spPr>
          <a:xfrm>
            <a:off x="510116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3" name="Slide Number Placeholder 2"/>
          <p:cNvSpPr>
            <a:spLocks noGrp="1"/>
          </p:cNvSpPr>
          <p:nvPr>
            <p:ph type="sldNum" sz="quarter" idx="11"/>
          </p:nvPr>
        </p:nvSpPr>
        <p:spPr>
          <a:xfrm>
            <a:off x="8584596"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8285" y="6143625"/>
            <a:ext cx="653144" cy="680086"/>
          </a:xfrm>
          <a:prstGeom prst="rect">
            <a:avLst/>
          </a:prstGeom>
        </p:spPr>
      </p:pic>
    </p:spTree>
    <p:extLst>
      <p:ext uri="{BB962C8B-B14F-4D97-AF65-F5344CB8AC3E}">
        <p14:creationId xmlns:p14="http://schemas.microsoft.com/office/powerpoint/2010/main" val="32113689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pt_bkg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669779"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914156"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2"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70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6"/>
          <p:cNvSpPr>
            <a:spLocks noGrp="1"/>
          </p:cNvSpPr>
          <p:nvPr>
            <p:ph type="ftr" sz="quarter" idx="10"/>
          </p:nvPr>
        </p:nvSpPr>
        <p:spPr>
          <a:xfrm>
            <a:off x="510116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8" name="Slide Number Placeholder 7"/>
          <p:cNvSpPr>
            <a:spLocks noGrp="1"/>
          </p:cNvSpPr>
          <p:nvPr>
            <p:ph type="sldNum" sz="quarter" idx="11"/>
          </p:nvPr>
        </p:nvSpPr>
        <p:spPr>
          <a:xfrm>
            <a:off x="8584596"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51432" y="6094517"/>
            <a:ext cx="733241" cy="763487"/>
          </a:xfrm>
          <a:prstGeom prst="rect">
            <a:avLst/>
          </a:prstGeom>
        </p:spPr>
      </p:pic>
    </p:spTree>
    <p:extLst>
      <p:ext uri="{BB962C8B-B14F-4D97-AF65-F5344CB8AC3E}">
        <p14:creationId xmlns:p14="http://schemas.microsoft.com/office/powerpoint/2010/main" val="3573078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alpha val="0"/>
          </a:srgbClr>
        </a:solidFill>
        <a:effectLst/>
      </p:bgPr>
    </p:bg>
    <p:spTree>
      <p:nvGrpSpPr>
        <p:cNvPr id="1" name=""/>
        <p:cNvGrpSpPr/>
        <p:nvPr/>
      </p:nvGrpSpPr>
      <p:grpSpPr>
        <a:xfrm>
          <a:off x="0" y="0"/>
          <a:ext cx="0" cy="0"/>
          <a:chOff x="0" y="0"/>
          <a:chExt cx="0" cy="0"/>
        </a:xfrm>
      </p:grpSpPr>
      <p:sp>
        <p:nvSpPr>
          <p:cNvPr id="3" name="TextBox 2"/>
          <p:cNvSpPr txBox="1"/>
          <p:nvPr userDrawn="1"/>
        </p:nvSpPr>
        <p:spPr>
          <a:xfrm>
            <a:off x="0" y="6611938"/>
            <a:ext cx="9144000" cy="245252"/>
          </a:xfrm>
          <a:prstGeom prst="rect">
            <a:avLst/>
          </a:prstGeom>
          <a:noFill/>
        </p:spPr>
        <p:txBody>
          <a:bodyPr lIns="86470" tIns="43235" rIns="86470" bIns="43235">
            <a:spAutoFit/>
          </a:bodyPr>
          <a:lstStyle>
            <a:lvl1pPr>
              <a:tabLst>
                <a:tab pos="8572500" algn="l"/>
              </a:tabLst>
              <a:defRPr sz="2000">
                <a:solidFill>
                  <a:schemeClr val="tx1"/>
                </a:solidFill>
                <a:latin typeface="Arial" panose="020B0604020202020204" pitchFamily="34" charset="0"/>
              </a:defRPr>
            </a:lvl1pPr>
            <a:lvl2pPr marL="742950" indent="-285750">
              <a:tabLst>
                <a:tab pos="8572500" algn="l"/>
              </a:tabLst>
              <a:defRPr sz="2000">
                <a:solidFill>
                  <a:schemeClr val="tx1"/>
                </a:solidFill>
                <a:latin typeface="Arial" panose="020B0604020202020204" pitchFamily="34" charset="0"/>
              </a:defRPr>
            </a:lvl2pPr>
            <a:lvl3pPr marL="1143000" indent="-228600">
              <a:tabLst>
                <a:tab pos="8572500" algn="l"/>
              </a:tabLst>
              <a:defRPr sz="2000">
                <a:solidFill>
                  <a:schemeClr val="tx1"/>
                </a:solidFill>
                <a:latin typeface="Arial" panose="020B0604020202020204" pitchFamily="34" charset="0"/>
              </a:defRPr>
            </a:lvl3pPr>
            <a:lvl4pPr marL="1600200" indent="-228600">
              <a:tabLst>
                <a:tab pos="8572500" algn="l"/>
              </a:tabLst>
              <a:defRPr sz="2000">
                <a:solidFill>
                  <a:schemeClr val="tx1"/>
                </a:solidFill>
                <a:latin typeface="Arial" panose="020B0604020202020204" pitchFamily="34" charset="0"/>
              </a:defRPr>
            </a:lvl4pPr>
            <a:lvl5pPr marL="2057400" indent="-228600">
              <a:tabLst>
                <a:tab pos="85725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9pPr>
          </a:lstStyle>
          <a:p>
            <a:pPr defTabSz="914156" fontAlgn="base">
              <a:spcBef>
                <a:spcPct val="0"/>
              </a:spcBef>
              <a:spcAft>
                <a:spcPct val="0"/>
              </a:spcAft>
              <a:defRPr/>
            </a:pPr>
            <a:r>
              <a:rPr lang="en-US" altLang="en-US" sz="1000" dirty="0" smtClean="0">
                <a:solidFill>
                  <a:srgbClr val="000000"/>
                </a:solidFill>
                <a:ea typeface="ヒラギノ角ゴ Pro W3" pitchFamily="-111" charset="-128"/>
                <a:cs typeface="Arial" panose="020B0604020202020204" pitchFamily="34" charset="0"/>
              </a:rPr>
              <a:t>                                                                                     	  </a:t>
            </a:r>
            <a:fld id="{6AFBE04C-F98C-4228-811E-20C77F1FF2BC}" type="slidenum">
              <a:rPr lang="en-US" altLang="en-US" sz="1000" smtClean="0">
                <a:solidFill>
                  <a:srgbClr val="000000"/>
                </a:solidFill>
                <a:ea typeface="ヒラギノ角ゴ Pro W3" pitchFamily="-111" charset="-128"/>
                <a:cs typeface="Arial" panose="020B0604020202020204" pitchFamily="34" charset="0"/>
              </a:rPr>
              <a:pPr defTabSz="914156" fontAlgn="base">
                <a:spcBef>
                  <a:spcPct val="0"/>
                </a:spcBef>
                <a:spcAft>
                  <a:spcPct val="0"/>
                </a:spcAft>
                <a:defRPr/>
              </a:pPr>
              <a:t>‹#›</a:t>
            </a:fld>
            <a:endParaRPr lang="en-US" altLang="en-US" sz="1000" dirty="0" smtClean="0">
              <a:solidFill>
                <a:srgbClr val="000000"/>
              </a:solidFill>
              <a:ea typeface="ヒラギノ角ゴ Pro W3" pitchFamily="-111" charset="-128"/>
              <a:cs typeface="Arial" panose="020B0604020202020204" pitchFamily="34" charset="0"/>
            </a:endParaRPr>
          </a:p>
        </p:txBody>
      </p:sp>
      <p:pic>
        <p:nvPicPr>
          <p:cNvPr id="4" name="Picture 2" descr="http://www.nscl.msu.edu/%7Ebrown/home/nscl_logo_nbg150.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50829" y="6400803"/>
            <a:ext cx="314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39750" y="6519865"/>
            <a:ext cx="1871663" cy="33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70" tIns="43235" rIns="86470" bIns="43235">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156" fontAlgn="base">
              <a:spcBef>
                <a:spcPct val="0"/>
              </a:spcBef>
              <a:spcAft>
                <a:spcPct val="0"/>
              </a:spcAft>
              <a:defRPr/>
            </a:pPr>
            <a:r>
              <a:rPr lang="en-US" altLang="en-US" sz="800" smtClean="0">
                <a:solidFill>
                  <a:srgbClr val="000000"/>
                </a:solidFill>
                <a:ea typeface="ヒラギノ角ゴ Pro W3" pitchFamily="-111" charset="-128"/>
              </a:rPr>
              <a:t>Michigan State University</a:t>
            </a:r>
          </a:p>
          <a:p>
            <a:pPr defTabSz="914156" fontAlgn="base">
              <a:spcBef>
                <a:spcPct val="0"/>
              </a:spcBef>
              <a:spcAft>
                <a:spcPct val="0"/>
              </a:spcAft>
              <a:defRPr/>
            </a:pPr>
            <a:r>
              <a:rPr lang="en-US" altLang="en-US" sz="800" smtClean="0">
                <a:solidFill>
                  <a:srgbClr val="000000"/>
                </a:solidFill>
                <a:ea typeface="ヒラギノ角ゴ Pro W3" pitchFamily="-111" charset="-128"/>
              </a:rPr>
              <a:t>National Science Foundation</a:t>
            </a:r>
          </a:p>
        </p:txBody>
      </p:sp>
      <p:sp>
        <p:nvSpPr>
          <p:cNvPr id="2" name="Title 1"/>
          <p:cNvSpPr>
            <a:spLocks noGrp="1"/>
          </p:cNvSpPr>
          <p:nvPr>
            <p:ph type="title"/>
          </p:nvPr>
        </p:nvSpPr>
        <p:spPr>
          <a:xfrm>
            <a:off x="0" y="3"/>
            <a:ext cx="9144000" cy="488498"/>
          </a:xfrm>
          <a:solidFill>
            <a:schemeClr val="bg1">
              <a:lumMod val="85000"/>
            </a:schemeClr>
          </a:solidFill>
        </p:spPr>
        <p:txBody>
          <a:bodyPr/>
          <a:lstStyle>
            <a:lvl1pPr>
              <a:defRPr>
                <a:solidFill>
                  <a:srgbClr val="00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5276009"/>
      </p:ext>
    </p:extLst>
  </p:cSld>
  <p:clrMapOvr>
    <a:masterClrMapping/>
  </p:clrMapOvr>
  <p:transition xmlns:p14="http://schemas.microsoft.com/office/powerpoint/2010/mai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1"/>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89" y="1320114"/>
            <a:ext cx="7864929" cy="5147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62" tIns="45332" rIns="90662" bIns="45332">
            <a:spAutoFit/>
          </a:bodyPr>
          <a:lstStyle/>
          <a:p>
            <a:pPr defTabSz="453440" eaLnBrk="0" fontAlgn="base" hangingPunct="0">
              <a:lnSpc>
                <a:spcPct val="90000"/>
              </a:lnSpc>
              <a:spcBef>
                <a:spcPct val="0"/>
              </a:spcBef>
              <a:spcAft>
                <a:spcPct val="0"/>
              </a:spcAft>
              <a:defRPr/>
            </a:pPr>
            <a:endParaRPr lang="en-US" sz="3000" dirty="0">
              <a:solidFill>
                <a:srgbClr val="B81414"/>
              </a:solidFill>
              <a:latin typeface="Arial"/>
              <a:ea typeface="Arial"/>
              <a:cs typeface="Arial" charset="0"/>
            </a:endParaRPr>
          </a:p>
        </p:txBody>
      </p:sp>
      <p:sp>
        <p:nvSpPr>
          <p:cNvPr id="6" name="Rectangle 7"/>
          <p:cNvSpPr>
            <a:spLocks noChangeArrowheads="1"/>
          </p:cNvSpPr>
          <p:nvPr/>
        </p:nvSpPr>
        <p:spPr bwMode="auto">
          <a:xfrm>
            <a:off x="4115405" y="3009309"/>
            <a:ext cx="9144000" cy="5532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62" tIns="45332" rIns="90662" bIns="45332">
            <a:spAutoFit/>
          </a:bodyPr>
          <a:lstStyle/>
          <a:p>
            <a:pPr defTabSz="453440" fontAlgn="base">
              <a:spcBef>
                <a:spcPct val="0"/>
              </a:spcBef>
              <a:spcAft>
                <a:spcPct val="0"/>
              </a:spcAft>
              <a:defRPr/>
            </a:pPr>
            <a:endParaRPr lang="en-US" sz="3000" dirty="0">
              <a:solidFill>
                <a:srgbClr val="B81414"/>
              </a:solidFill>
              <a:latin typeface="Arial" charset="0"/>
              <a:ea typeface="Arial"/>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smtClean="0">
                <a:solidFill>
                  <a:srgbClr val="000000">
                    <a:tint val="75000"/>
                  </a:srgbClr>
                </a:solidFill>
                <a:ea typeface="Arial"/>
              </a:rPr>
              <a:t>, Slide </a:t>
            </a:r>
            <a:fld id="{CF988859-7953-4624-98C4-717249B46A15}" type="slidenum">
              <a:rPr lang="en-US" smtClean="0">
                <a:solidFill>
                  <a:srgbClr val="000000">
                    <a:tint val="75000"/>
                  </a:srgbClr>
                </a:solidFill>
                <a:ea typeface="Arial"/>
              </a:rPr>
              <a:pPr>
                <a:defRPr/>
              </a:pPr>
              <a:t>‹#›</a:t>
            </a:fld>
            <a:endParaRPr lang="en-US" dirty="0">
              <a:solidFill>
                <a:srgbClr val="000000">
                  <a:tint val="75000"/>
                </a:srgbClr>
              </a:solidFill>
              <a:ea typeface="Arial"/>
            </a:endParaRPr>
          </a:p>
        </p:txBody>
      </p:sp>
    </p:spTree>
    <p:extLst>
      <p:ext uri="{BB962C8B-B14F-4D97-AF65-F5344CB8AC3E}">
        <p14:creationId xmlns:p14="http://schemas.microsoft.com/office/powerpoint/2010/main" val="424866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25"/>
            <a:ext cx="9144000" cy="725487"/>
          </a:xfrm>
          <a:prstGeom prst="rect">
            <a:avLst/>
          </a:prstGeom>
          <a:noFill/>
          <a:ln w="9525">
            <a:noFill/>
            <a:miter lim="800000"/>
            <a:headEnd/>
            <a:tailEnd/>
          </a:ln>
        </p:spPr>
      </p:pic>
      <p:pic>
        <p:nvPicPr>
          <p:cNvPr id="5"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w="9525">
            <a:noFill/>
            <a:miter lim="800000"/>
            <a:headEnd/>
            <a:tailEnd/>
          </a:ln>
        </p:spPr>
      </p:pic>
      <p:sp>
        <p:nvSpPr>
          <p:cNvPr id="6" name="Text Box 5"/>
          <p:cNvSpPr txBox="1">
            <a:spLocks noChangeArrowheads="1"/>
          </p:cNvSpPr>
          <p:nvPr/>
        </p:nvSpPr>
        <p:spPr bwMode="auto">
          <a:xfrm>
            <a:off x="669937" y="1320807"/>
            <a:ext cx="7864475" cy="51480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00" tIns="45351" rIns="90700" bIns="45351">
            <a:spAutoFit/>
          </a:bodyPr>
          <a:lstStyle/>
          <a:p>
            <a:pPr defTabSz="914156" eaLnBrk="0" fontAlgn="base" hangingPunct="0">
              <a:lnSpc>
                <a:spcPct val="90000"/>
              </a:lnSpc>
              <a:spcBef>
                <a:spcPct val="0"/>
              </a:spcBef>
              <a:spcAft>
                <a:spcPct val="0"/>
              </a:spcAft>
              <a:defRPr/>
            </a:pPr>
            <a:endParaRPr lang="en-US" sz="3000" dirty="0">
              <a:solidFill>
                <a:srgbClr val="B81414"/>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7"/>
            <a:ext cx="9144000" cy="55327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00" tIns="45351" rIns="90700" bIns="45351">
            <a:spAutoFit/>
          </a:bodyPr>
          <a:lstStyle/>
          <a:p>
            <a:pPr defTabSz="914156" fontAlgn="base">
              <a:spcBef>
                <a:spcPct val="0"/>
              </a:spcBef>
              <a:spcAft>
                <a:spcPct val="0"/>
              </a:spcAft>
              <a:defRPr/>
            </a:pPr>
            <a:endParaRPr lang="en-US" sz="3000">
              <a:solidFill>
                <a:srgbClr val="B81414"/>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58487"/>
            <a:ext cx="8991600" cy="486337"/>
          </a:xfrm>
        </p:spPr>
        <p:txBody>
          <a:bodyPr anchor="ctr"/>
          <a:lstStyle/>
          <a:p>
            <a:r>
              <a:rPr lang="en-US" dirty="0" smtClean="0"/>
              <a:t>Click to edit Master title style</a:t>
            </a:r>
            <a:endParaRPr lang="en-US" dirty="0"/>
          </a:p>
        </p:txBody>
      </p:sp>
      <p:sp>
        <p:nvSpPr>
          <p:cNvPr id="8" name="Footer Placeholder 10"/>
          <p:cNvSpPr>
            <a:spLocks noGrp="1"/>
          </p:cNvSpPr>
          <p:nvPr>
            <p:ph type="ftr" sz="quarter" idx="10"/>
          </p:nvPr>
        </p:nvSpPr>
        <p:spPr>
          <a:xfrm>
            <a:off x="5635633" y="6356362"/>
            <a:ext cx="2898775" cy="365125"/>
          </a:xfrm>
        </p:spPr>
        <p:txBody>
          <a:bodyPr/>
          <a:lstStyle>
            <a:lvl1pPr>
              <a:defRPr/>
            </a:lvl1pPr>
          </a:lstStyle>
          <a:p>
            <a:r>
              <a:rPr lang="en-US" smtClean="0">
                <a:solidFill>
                  <a:srgbClr val="000000">
                    <a:tint val="75000"/>
                  </a:srgbClr>
                </a:solidFill>
              </a:rPr>
              <a:t>Sherrill EBSS 2015</a:t>
            </a:r>
            <a:endParaRPr lang="en-US" dirty="0">
              <a:solidFill>
                <a:srgbClr val="000000">
                  <a:tint val="75000"/>
                </a:srgbClr>
              </a:solidFill>
            </a:endParaRPr>
          </a:p>
        </p:txBody>
      </p:sp>
      <p:sp>
        <p:nvSpPr>
          <p:cNvPr id="10" name="Slide Number Placeholder 4"/>
          <p:cNvSpPr>
            <a:spLocks noGrp="1"/>
          </p:cNvSpPr>
          <p:nvPr>
            <p:ph type="sldNum" sz="quarter" idx="4"/>
          </p:nvPr>
        </p:nvSpPr>
        <p:spPr>
          <a:xfrm>
            <a:off x="8534400" y="6356362"/>
            <a:ext cx="609600" cy="365125"/>
          </a:xfrm>
          <a:prstGeom prst="rect">
            <a:avLst/>
          </a:prstGeom>
        </p:spPr>
        <p:txBody>
          <a:bodyPr vert="horz" lIns="0" tIns="0" rIns="0" bIns="43204" rtlCol="0" anchor="b"/>
          <a:lstStyle>
            <a:lvl1pPr algn="r" defTabSz="453643"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dirty="0"/>
              <a:t>, Slide </a:t>
            </a:r>
            <a:fld id="{1D2CDB64-C772-4C10-8066-C769534B205C}" type="slidenum">
              <a:rPr/>
              <a:pPr algn="l"/>
              <a:t>‹#›</a:t>
            </a:fld>
            <a:endParaRPr dirty="0"/>
          </a:p>
        </p:txBody>
      </p:sp>
    </p:spTree>
    <p:extLst>
      <p:ext uri="{BB962C8B-B14F-4D97-AF65-F5344CB8AC3E}">
        <p14:creationId xmlns:p14="http://schemas.microsoft.com/office/powerpoint/2010/main" val="42603664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7" name="Rectangle 6"/>
          <p:cNvSpPr/>
          <p:nvPr userDrawn="1"/>
        </p:nvSpPr>
        <p:spPr>
          <a:xfrm>
            <a:off x="0" y="6526456"/>
            <a:ext cx="9144000" cy="36047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70" tIns="43235" rIns="86470" bIns="43235" rtlCol="0" anchor="ctr"/>
          <a:lstStyle/>
          <a:p>
            <a:pPr algn="ctr" defTabSz="914156" fontAlgn="base">
              <a:spcBef>
                <a:spcPct val="0"/>
              </a:spcBef>
              <a:spcAft>
                <a:spcPct val="0"/>
              </a:spcAft>
            </a:pPr>
            <a:endParaRPr lang="en-US" sz="30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172837" y="6436830"/>
            <a:ext cx="4152926" cy="364628"/>
          </a:xfrm>
        </p:spPr>
        <p:txBody>
          <a:bodyPr/>
          <a:lstStyle/>
          <a:p>
            <a:pPr defTabSz="453098">
              <a:defRPr/>
            </a:pPr>
            <a:r>
              <a:rPr lang="en-US" smtClean="0">
                <a:solidFill>
                  <a:srgbClr val="000000">
                    <a:tint val="75000"/>
                  </a:srgbClr>
                </a:solidFill>
              </a:rPr>
              <a:t>Sherrill EBSS 2015</a:t>
            </a:r>
            <a:endParaRPr lang="en-US" dirty="0">
              <a:solidFill>
                <a:srgbClr val="000000">
                  <a:tint val="75000"/>
                </a:srgbClr>
              </a:solidFill>
            </a:endParaRPr>
          </a:p>
        </p:txBody>
      </p:sp>
      <p:sp>
        <p:nvSpPr>
          <p:cNvPr id="4" name="Slide Number Placeholder 3"/>
          <p:cNvSpPr>
            <a:spLocks noGrp="1"/>
          </p:cNvSpPr>
          <p:nvPr>
            <p:ph type="sldNum" sz="quarter" idx="11"/>
          </p:nvPr>
        </p:nvSpPr>
        <p:spPr>
          <a:xfrm>
            <a:off x="8414154" y="6436830"/>
            <a:ext cx="762000" cy="364628"/>
          </a:xfrm>
        </p:spPr>
        <p:txBody>
          <a:bodyPr/>
          <a:lstStyle/>
          <a:p>
            <a:pPr defTabSz="453098">
              <a:defRPr/>
            </a:pPr>
            <a:fld id="{D30A2C6D-39BC-4576-856C-8743CF76CCF1}" type="slidenum">
              <a:rPr lang="en-US" smtClean="0">
                <a:solidFill>
                  <a:srgbClr val="000000">
                    <a:tint val="75000"/>
                  </a:srgbClr>
                </a:solidFill>
                <a:latin typeface="Arial" pitchFamily="34" charset="0"/>
              </a:rPr>
              <a:pPr defTabSz="453098">
                <a:defRPr/>
              </a:pPr>
              <a:t>‹#›</a:t>
            </a:fld>
            <a:endParaRPr lang="en-US" dirty="0">
              <a:solidFill>
                <a:srgbClr val="000000">
                  <a:tint val="75000"/>
                </a:srgbClr>
              </a:solidFill>
              <a:latin typeface="Arial" pitchFamily="34" charset="0"/>
            </a:endParaRPr>
          </a:p>
        </p:txBody>
      </p:sp>
      <p:sp>
        <p:nvSpPr>
          <p:cNvPr id="5" name="Rectangle 4"/>
          <p:cNvSpPr/>
          <p:nvPr userDrawn="1"/>
        </p:nvSpPr>
        <p:spPr>
          <a:xfrm>
            <a:off x="0" y="0"/>
            <a:ext cx="9144000" cy="10609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70" tIns="43235" rIns="86470" bIns="43235" rtlCol="0" anchor="ctr"/>
          <a:lstStyle/>
          <a:p>
            <a:pPr algn="ctr" defTabSz="914156" fontAlgn="base">
              <a:spcBef>
                <a:spcPct val="0"/>
              </a:spcBef>
              <a:spcAft>
                <a:spcPct val="0"/>
              </a:spcAft>
            </a:pPr>
            <a:endParaRPr lang="en-US" sz="3000">
              <a:solidFill>
                <a:srgbClr val="FFFFFF"/>
              </a:solidFill>
            </a:endParaRPr>
          </a:p>
        </p:txBody>
      </p:sp>
    </p:spTree>
    <p:extLst>
      <p:ext uri="{BB962C8B-B14F-4D97-AF65-F5344CB8AC3E}">
        <p14:creationId xmlns:p14="http://schemas.microsoft.com/office/powerpoint/2010/main" val="2988580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ontent - Clean Bottom">
    <p:spTree>
      <p:nvGrpSpPr>
        <p:cNvPr id="1" name=""/>
        <p:cNvGrpSpPr/>
        <p:nvPr/>
      </p:nvGrpSpPr>
      <p:grpSpPr>
        <a:xfrm>
          <a:off x="0" y="0"/>
          <a:ext cx="0" cy="0"/>
          <a:chOff x="0" y="0"/>
          <a:chExt cx="0" cy="0"/>
        </a:xfrm>
      </p:grpSpPr>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70" tIns="43235" rIns="86470" bIns="43235" rtlCol="0" anchor="ctr"/>
          <a:lstStyle/>
          <a:p>
            <a:pPr algn="ctr" defTabSz="914156" fontAlgn="base">
              <a:spcBef>
                <a:spcPct val="0"/>
              </a:spcBef>
              <a:spcAft>
                <a:spcPct val="0"/>
              </a:spcAft>
            </a:pPr>
            <a:endParaRPr lang="en-US" sz="3000">
              <a:solidFill>
                <a:srgbClr val="FFFFFF"/>
              </a:solidFill>
            </a:endParaRPr>
          </a:p>
        </p:txBody>
      </p:sp>
      <p:sp>
        <p:nvSpPr>
          <p:cNvPr id="6" name="Text Box 5"/>
          <p:cNvSpPr txBox="1">
            <a:spLocks noChangeArrowheads="1"/>
          </p:cNvSpPr>
          <p:nvPr/>
        </p:nvSpPr>
        <p:spPr bwMode="auto">
          <a:xfrm>
            <a:off x="669783" y="1320113"/>
            <a:ext cx="7864929" cy="5148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11" tIns="45355" rIns="90711" bIns="45355">
            <a:spAutoFit/>
          </a:bodyPr>
          <a:lstStyle/>
          <a:p>
            <a:pPr defTabSz="453684" eaLnBrk="0" fontAlgn="base" hangingPunct="0">
              <a:lnSpc>
                <a:spcPct val="90000"/>
              </a:lnSpc>
              <a:spcBef>
                <a:spcPct val="0"/>
              </a:spcBef>
              <a:spcAft>
                <a:spcPct val="0"/>
              </a:spcAft>
              <a:defRPr/>
            </a:pPr>
            <a:endParaRPr lang="en-US" sz="3000" dirty="0">
              <a:solidFill>
                <a:srgbClr val="B81414"/>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10"/>
            <a:ext cx="9144000" cy="55328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11" tIns="45355" rIns="90711" bIns="45355">
            <a:spAutoFit/>
          </a:bodyPr>
          <a:lstStyle/>
          <a:p>
            <a:pPr defTabSz="453684" fontAlgn="base">
              <a:spcBef>
                <a:spcPct val="0"/>
              </a:spcBef>
              <a:spcAft>
                <a:spcPct val="0"/>
              </a:spcAft>
              <a:defRPr/>
            </a:pPr>
            <a:endParaRPr lang="en-US" sz="3000" dirty="0">
              <a:solidFill>
                <a:srgbClr val="B81414"/>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11" name="Footer Placeholder 6"/>
          <p:cNvSpPr>
            <a:spLocks noGrp="1"/>
          </p:cNvSpPr>
          <p:nvPr>
            <p:ph type="ftr" sz="quarter" idx="3"/>
          </p:nvPr>
        </p:nvSpPr>
        <p:spPr>
          <a:xfrm>
            <a:off x="4140683" y="6475084"/>
            <a:ext cx="4152926" cy="364628"/>
          </a:xfrm>
          <a:prstGeom prst="rect">
            <a:avLst/>
          </a:prstGeom>
        </p:spPr>
        <p:txBody>
          <a:bodyPr lIns="0" tIns="43219" rIns="0" bIns="43219" anchor="b"/>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12" name="Slide Number Placeholder 4"/>
          <p:cNvSpPr>
            <a:spLocks noGrp="1"/>
          </p:cNvSpPr>
          <p:nvPr>
            <p:ph type="sldNum" sz="quarter" idx="12"/>
          </p:nvPr>
        </p:nvSpPr>
        <p:spPr>
          <a:xfrm>
            <a:off x="8382000" y="6466880"/>
            <a:ext cx="762000" cy="364628"/>
          </a:xfrm>
        </p:spPr>
        <p:txBody>
          <a:bodyPr/>
          <a:lstStyle>
            <a:lvl1pPr>
              <a:defRPr/>
            </a:lvl1pPr>
          </a:lstStyle>
          <a:p>
            <a:pPr>
              <a:defRPr/>
            </a:pPr>
            <a:r>
              <a:rPr lang="en-US">
                <a:solidFill>
                  <a:srgbClr val="000000">
                    <a:tint val="75000"/>
                  </a:srgbClr>
                </a:solidFill>
              </a:rPr>
              <a:t>, Slide </a:t>
            </a:r>
            <a:fld id="{BCDB990A-6268-4898-A641-7F04AAB15EE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294537441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A5B2E-01B5-104D-9D3A-88855CA09363}" type="datetimeFigureOut">
              <a:rPr lang="en-US" smtClean="0"/>
              <a:t>10/5/17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37698638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1_Half Vertical">
    <p:spTree>
      <p:nvGrpSpPr>
        <p:cNvPr id="1" name=""/>
        <p:cNvGrpSpPr/>
        <p:nvPr/>
      </p:nvGrpSpPr>
      <p:grpSpPr>
        <a:xfrm>
          <a:off x="0" y="0"/>
          <a:ext cx="0" cy="0"/>
          <a:chOff x="0" y="0"/>
          <a:chExt cx="0" cy="0"/>
        </a:xfrm>
      </p:grpSpPr>
      <p:pic>
        <p:nvPicPr>
          <p:cNvPr id="5"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21"/>
            <a:ext cx="9144000" cy="724793"/>
          </a:xfrm>
          <a:prstGeom prst="rect">
            <a:avLst/>
          </a:prstGeom>
          <a:noFill/>
          <a:ln w="9525">
            <a:noFill/>
            <a:miter lim="800000"/>
            <a:headEnd/>
            <a:tailEnd/>
          </a:ln>
        </p:spPr>
      </p:pic>
      <p:pic>
        <p:nvPicPr>
          <p:cNvPr id="6"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89" y="1320114"/>
            <a:ext cx="7864929" cy="5147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62" tIns="45332" rIns="90662" bIns="45332">
            <a:spAutoFit/>
          </a:bodyPr>
          <a:lstStyle/>
          <a:p>
            <a:pPr defTabSz="453440" eaLnBrk="0" fontAlgn="base" hangingPunct="0">
              <a:lnSpc>
                <a:spcPct val="90000"/>
              </a:lnSpc>
              <a:spcBef>
                <a:spcPct val="0"/>
              </a:spcBef>
              <a:spcAft>
                <a:spcPct val="0"/>
              </a:spcAft>
              <a:defRPr/>
            </a:pPr>
            <a:endParaRPr lang="en-US" sz="3000" dirty="0">
              <a:solidFill>
                <a:srgbClr val="B81414"/>
              </a:solidFill>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9"/>
            <a:ext cx="9144000" cy="5532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62" tIns="45332" rIns="90662" bIns="45332">
            <a:spAutoFit/>
          </a:bodyPr>
          <a:lstStyle/>
          <a:p>
            <a:pPr defTabSz="453440" fontAlgn="base">
              <a:spcBef>
                <a:spcPct val="0"/>
              </a:spcBef>
              <a:spcAft>
                <a:spcPct val="0"/>
              </a:spcAft>
              <a:defRPr/>
            </a:pPr>
            <a:endParaRPr lang="en-US" sz="3000" dirty="0">
              <a:solidFill>
                <a:srgbClr val="B81414"/>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p:nvPr>
        </p:nvSpPr>
        <p:spPr>
          <a:xfrm>
            <a:off x="4644573" y="1071571"/>
            <a:ext cx="4423227"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solidFill>
                  <a:srgbClr val="000000">
                    <a:tint val="75000"/>
                  </a:srgbClr>
                </a:solidFill>
              </a:rPr>
              <a:t>, Slide </a:t>
            </a:r>
            <a:fld id="{4F88C639-55E7-4D97-AC8D-4B42A67367B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6780649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descr="ppt_bkg1.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669777"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2" name="Title 1"/>
          <p:cNvSpPr>
            <a:spLocks noGrp="1"/>
          </p:cNvSpPr>
          <p:nvPr>
            <p:ph type="ctrTitle"/>
          </p:nvPr>
        </p:nvSpPr>
        <p:spPr>
          <a:xfrm>
            <a:off x="685800" y="3044826"/>
            <a:ext cx="7772400" cy="486376"/>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4343400"/>
            <a:ext cx="6400800" cy="1219200"/>
          </a:xfrm>
        </p:spPr>
        <p:txBody>
          <a:bodyPr/>
          <a:lstStyle>
            <a:lvl1pPr marL="0" indent="0" algn="ctr">
              <a:buNone/>
              <a:defRPr/>
            </a:lvl1pPr>
            <a:lvl2pPr marL="456955" indent="0" algn="ctr">
              <a:buNone/>
              <a:defRPr/>
            </a:lvl2pPr>
            <a:lvl3pPr marL="913912" indent="0" algn="ctr">
              <a:buNone/>
              <a:defRPr/>
            </a:lvl3pPr>
            <a:lvl4pPr marL="1370864" indent="0" algn="ctr">
              <a:buNone/>
              <a:defRPr/>
            </a:lvl4pPr>
            <a:lvl5pPr marL="1827822" indent="0" algn="ctr">
              <a:buNone/>
              <a:defRPr/>
            </a:lvl5pPr>
            <a:lvl6pPr marL="2284778" indent="0" algn="ctr">
              <a:buNone/>
              <a:defRPr/>
            </a:lvl6pPr>
            <a:lvl7pPr marL="2741736" indent="0" algn="ctr">
              <a:buNone/>
              <a:defRPr/>
            </a:lvl7pPr>
            <a:lvl8pPr marL="3198689" indent="0" algn="ctr">
              <a:buNone/>
              <a:defRPr/>
            </a:lvl8pPr>
            <a:lvl9pPr marL="3655645"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742294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NSCL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7"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userDrawn="1"/>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7"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458112" y="1067100"/>
            <a:ext cx="8227786" cy="5027414"/>
          </a:xfrm>
        </p:spPr>
        <p:txBody>
          <a:bodyPr/>
          <a:lstStyle>
            <a:lvl1pPr>
              <a:defRPr sz="1900"/>
            </a:lvl1pPr>
            <a:lvl2pPr>
              <a:defRPr sz="1700"/>
            </a:lvl2pPr>
            <a:lvl3pPr>
              <a:defRPr sz="1500"/>
            </a:lvl3pPr>
            <a:lvl5pPr>
              <a:defRPr sz="11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3" name="Footer Placeholder 2"/>
          <p:cNvSpPr>
            <a:spLocks noGrp="1"/>
          </p:cNvSpPr>
          <p:nvPr>
            <p:ph type="ftr" sz="quarter" idx="10"/>
          </p:nvPr>
        </p:nvSpPr>
        <p:spPr>
          <a:xfrm>
            <a:off x="502859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9" name="Slide Number Placeholder 8"/>
          <p:cNvSpPr>
            <a:spLocks noGrp="1"/>
          </p:cNvSpPr>
          <p:nvPr>
            <p:ph type="sldNum" sz="quarter" idx="11"/>
          </p:nvPr>
        </p:nvSpPr>
        <p:spPr>
          <a:xfrm>
            <a:off x="8512025"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dirty="0"/>
          </a:p>
        </p:txBody>
      </p:sp>
    </p:spTree>
    <p:extLst>
      <p:ext uri="{BB962C8B-B14F-4D97-AF65-F5344CB8AC3E}">
        <p14:creationId xmlns:p14="http://schemas.microsoft.com/office/powerpoint/2010/main" val="62751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NSCLFRIB_ppt.png"/>
          <p:cNvPicPr>
            <a:picLocks/>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userDrawn="1"/>
        </p:nvSpPr>
        <p:spPr bwMode="auto">
          <a:xfrm>
            <a:off x="669777"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8" name="Rectangle 7"/>
          <p:cNvSpPr>
            <a:spLocks noChangeArrowheads="1"/>
          </p:cNvSpPr>
          <p:nvPr userDrawn="1"/>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6"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8112" y="1067100"/>
            <a:ext cx="8227786" cy="5027414"/>
          </a:xfrm>
        </p:spPr>
        <p:txBody>
          <a:bodyPr/>
          <a:lstStyle>
            <a:lvl1pPr>
              <a:defRPr sz="1900"/>
            </a:lvl1pPr>
            <a:lvl2pPr>
              <a:defRPr sz="170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 name="Footer Placeholder 1"/>
          <p:cNvSpPr>
            <a:spLocks noGrp="1"/>
          </p:cNvSpPr>
          <p:nvPr>
            <p:ph type="ftr" sz="quarter" idx="10"/>
          </p:nvPr>
        </p:nvSpPr>
        <p:spPr>
          <a:xfrm>
            <a:off x="510116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3" name="Slide Number Placeholder 2"/>
          <p:cNvSpPr>
            <a:spLocks noGrp="1"/>
          </p:cNvSpPr>
          <p:nvPr>
            <p:ph type="sldNum" sz="quarter" idx="11"/>
          </p:nvPr>
        </p:nvSpPr>
        <p:spPr>
          <a:xfrm>
            <a:off x="8584596"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98285" y="6143625"/>
            <a:ext cx="653144" cy="680086"/>
          </a:xfrm>
          <a:prstGeom prst="rect">
            <a:avLst/>
          </a:prstGeom>
        </p:spPr>
      </p:pic>
    </p:spTree>
    <p:extLst>
      <p:ext uri="{BB962C8B-B14F-4D97-AF65-F5344CB8AC3E}">
        <p14:creationId xmlns:p14="http://schemas.microsoft.com/office/powerpoint/2010/main" val="2412250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ppt_bkg2.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Text Box 5"/>
          <p:cNvSpPr txBox="1">
            <a:spLocks noChangeArrowheads="1"/>
          </p:cNvSpPr>
          <p:nvPr/>
        </p:nvSpPr>
        <p:spPr bwMode="auto">
          <a:xfrm>
            <a:off x="669777" y="1320106"/>
            <a:ext cx="7864929" cy="48964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eaLnBrk="0" fontAlgn="base" hangingPunct="0">
              <a:lnSpc>
                <a:spcPct val="90000"/>
              </a:lnSpc>
              <a:spcBef>
                <a:spcPct val="0"/>
              </a:spcBef>
              <a:spcAft>
                <a:spcPct val="0"/>
              </a:spcAft>
              <a:defRPr/>
            </a:pPr>
            <a:endParaRPr lang="en-US" sz="2800">
              <a:solidFill>
                <a:srgbClr val="B81414"/>
              </a:solidFill>
              <a:latin typeface="Helvetica" pitchFamily="-111" charset="0"/>
              <a:ea typeface="ヒラギノ角ゴ Pro W3" pitchFamily="-111" charset="-128"/>
              <a:cs typeface="Arial" charset="0"/>
            </a:endParaRPr>
          </a:p>
        </p:txBody>
      </p:sp>
      <p:sp>
        <p:nvSpPr>
          <p:cNvPr id="6" name="Rectangle 7"/>
          <p:cNvSpPr>
            <a:spLocks noChangeArrowheads="1"/>
          </p:cNvSpPr>
          <p:nvPr/>
        </p:nvSpPr>
        <p:spPr bwMode="auto">
          <a:xfrm>
            <a:off x="4115405" y="3009305"/>
            <a:ext cx="9144000" cy="525364"/>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91" tIns="45695" rIns="91391" bIns="45695">
            <a:spAutoFit/>
          </a:bodyPr>
          <a:lstStyle/>
          <a:p>
            <a:pPr defTabSz="914318" fontAlgn="base">
              <a:spcBef>
                <a:spcPct val="0"/>
              </a:spcBef>
              <a:spcAft>
                <a:spcPct val="0"/>
              </a:spcAft>
              <a:defRPr/>
            </a:pPr>
            <a:endParaRPr lang="en-US" sz="2800">
              <a:solidFill>
                <a:srgbClr val="B81414"/>
              </a:solidFill>
              <a:latin typeface="Arial" charset="0"/>
              <a:ea typeface="ヒラギノ角ゴ Pro W3" pitchFamily="-111" charset="-128"/>
              <a:cs typeface="Arial" charset="0"/>
            </a:endParaRPr>
          </a:p>
        </p:txBody>
      </p:sp>
      <p:sp>
        <p:nvSpPr>
          <p:cNvPr id="2" name="Title 1"/>
          <p:cNvSpPr>
            <a:spLocks noGrp="1"/>
          </p:cNvSpPr>
          <p:nvPr>
            <p:ph type="title"/>
          </p:nvPr>
        </p:nvSpPr>
        <p:spPr>
          <a:xfrm>
            <a:off x="435429" y="76202"/>
            <a:ext cx="8273143" cy="488502"/>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900"/>
            </a:lvl1pPr>
            <a:lvl2pPr>
              <a:defRPr sz="1700"/>
            </a:lvl2pPr>
            <a:lvl3pPr>
              <a:defRPr sz="15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6"/>
          <p:cNvSpPr>
            <a:spLocks noGrp="1"/>
          </p:cNvSpPr>
          <p:nvPr>
            <p:ph type="ftr" sz="quarter" idx="10"/>
          </p:nvPr>
        </p:nvSpPr>
        <p:spPr>
          <a:xfrm>
            <a:off x="5101167" y="6493372"/>
            <a:ext cx="3483429" cy="364628"/>
          </a:xfrm>
        </p:spPr>
        <p:txBody>
          <a:bodyPr/>
          <a:lstStyle>
            <a:lvl1pPr>
              <a:defRPr>
                <a:solidFill>
                  <a:srgbClr val="064308"/>
                </a:solidFill>
                <a:latin typeface="Arial"/>
                <a:cs typeface="Arial"/>
              </a:defRPr>
            </a:lvl1pPr>
          </a:lstStyle>
          <a:p>
            <a:r>
              <a:rPr lang="en-US" smtClean="0"/>
              <a:t>Sherrill EBSS 2015</a:t>
            </a:r>
            <a:endParaRPr lang="en-US" dirty="0"/>
          </a:p>
        </p:txBody>
      </p:sp>
      <p:sp>
        <p:nvSpPr>
          <p:cNvPr id="8" name="Slide Number Placeholder 7"/>
          <p:cNvSpPr>
            <a:spLocks noGrp="1"/>
          </p:cNvSpPr>
          <p:nvPr>
            <p:ph type="sldNum" sz="quarter" idx="11"/>
          </p:nvPr>
        </p:nvSpPr>
        <p:spPr>
          <a:xfrm>
            <a:off x="8584596" y="6493372"/>
            <a:ext cx="486832" cy="364628"/>
          </a:xfrm>
        </p:spPr>
        <p:txBody>
          <a:bodyPr/>
          <a:lstStyle>
            <a:lvl1pPr>
              <a:defRPr>
                <a:solidFill>
                  <a:srgbClr val="064308"/>
                </a:solidFill>
                <a:latin typeface="Arial"/>
                <a:cs typeface="Arial"/>
              </a:defRPr>
            </a:lvl1pPr>
          </a:lstStyle>
          <a:p>
            <a:fld id="{77F249DA-B195-584A-B0D3-F692FF403508}"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451430" y="6094515"/>
            <a:ext cx="733241" cy="763487"/>
          </a:xfrm>
          <a:prstGeom prst="rect">
            <a:avLst/>
          </a:prstGeom>
        </p:spPr>
      </p:pic>
    </p:spTree>
    <p:extLst>
      <p:ext uri="{BB962C8B-B14F-4D97-AF65-F5344CB8AC3E}">
        <p14:creationId xmlns:p14="http://schemas.microsoft.com/office/powerpoint/2010/main" val="28869847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cSld name="Title Only">
    <p:bg>
      <p:bgPr>
        <a:solidFill>
          <a:srgbClr val="FFFFFF">
            <a:alpha val="0"/>
          </a:srgbClr>
        </a:solidFill>
        <a:effectLst/>
      </p:bgPr>
    </p:bg>
    <p:spTree>
      <p:nvGrpSpPr>
        <p:cNvPr id="1" name=""/>
        <p:cNvGrpSpPr/>
        <p:nvPr/>
      </p:nvGrpSpPr>
      <p:grpSpPr>
        <a:xfrm>
          <a:off x="0" y="0"/>
          <a:ext cx="0" cy="0"/>
          <a:chOff x="0" y="0"/>
          <a:chExt cx="0" cy="0"/>
        </a:xfrm>
      </p:grpSpPr>
      <p:sp>
        <p:nvSpPr>
          <p:cNvPr id="3" name="TextBox 2"/>
          <p:cNvSpPr txBox="1"/>
          <p:nvPr userDrawn="1"/>
        </p:nvSpPr>
        <p:spPr>
          <a:xfrm>
            <a:off x="0" y="6611938"/>
            <a:ext cx="9144000" cy="245252"/>
          </a:xfrm>
          <a:prstGeom prst="rect">
            <a:avLst/>
          </a:prstGeom>
          <a:noFill/>
        </p:spPr>
        <p:txBody>
          <a:bodyPr lIns="86486" tIns="43243" rIns="86486" bIns="43243">
            <a:spAutoFit/>
          </a:bodyPr>
          <a:lstStyle>
            <a:lvl1pPr>
              <a:tabLst>
                <a:tab pos="8572500" algn="l"/>
              </a:tabLst>
              <a:defRPr sz="2000">
                <a:solidFill>
                  <a:schemeClr val="tx1"/>
                </a:solidFill>
                <a:latin typeface="Arial" panose="020B0604020202020204" pitchFamily="34" charset="0"/>
              </a:defRPr>
            </a:lvl1pPr>
            <a:lvl2pPr marL="742950" indent="-285750">
              <a:tabLst>
                <a:tab pos="8572500" algn="l"/>
              </a:tabLst>
              <a:defRPr sz="2000">
                <a:solidFill>
                  <a:schemeClr val="tx1"/>
                </a:solidFill>
                <a:latin typeface="Arial" panose="020B0604020202020204" pitchFamily="34" charset="0"/>
              </a:defRPr>
            </a:lvl2pPr>
            <a:lvl3pPr marL="1143000" indent="-228600">
              <a:tabLst>
                <a:tab pos="8572500" algn="l"/>
              </a:tabLst>
              <a:defRPr sz="2000">
                <a:solidFill>
                  <a:schemeClr val="tx1"/>
                </a:solidFill>
                <a:latin typeface="Arial" panose="020B0604020202020204" pitchFamily="34" charset="0"/>
              </a:defRPr>
            </a:lvl3pPr>
            <a:lvl4pPr marL="1600200" indent="-228600">
              <a:tabLst>
                <a:tab pos="8572500" algn="l"/>
              </a:tabLst>
              <a:defRPr sz="2000">
                <a:solidFill>
                  <a:schemeClr val="tx1"/>
                </a:solidFill>
                <a:latin typeface="Arial" panose="020B0604020202020204" pitchFamily="34" charset="0"/>
              </a:defRPr>
            </a:lvl4pPr>
            <a:lvl5pPr marL="2057400" indent="-228600">
              <a:tabLst>
                <a:tab pos="8572500" algn="l"/>
              </a:tabLst>
              <a:defRPr sz="2000">
                <a:solidFill>
                  <a:schemeClr val="tx1"/>
                </a:solidFill>
                <a:latin typeface="Arial" panose="020B0604020202020204" pitchFamily="34" charset="0"/>
              </a:defRPr>
            </a:lvl5pPr>
            <a:lvl6pPr marL="25146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6pPr>
            <a:lvl7pPr marL="29718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7pPr>
            <a:lvl8pPr marL="34290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8pPr>
            <a:lvl9pPr marL="3886200" indent="-228600" eaLnBrk="0" fontAlgn="base" hangingPunct="0">
              <a:spcBef>
                <a:spcPct val="0"/>
              </a:spcBef>
              <a:spcAft>
                <a:spcPct val="0"/>
              </a:spcAft>
              <a:tabLst>
                <a:tab pos="8572500" algn="l"/>
              </a:tabLst>
              <a:defRPr sz="2000">
                <a:solidFill>
                  <a:schemeClr val="tx1"/>
                </a:solidFill>
                <a:latin typeface="Arial" panose="020B0604020202020204" pitchFamily="34" charset="0"/>
              </a:defRPr>
            </a:lvl9pPr>
          </a:lstStyle>
          <a:p>
            <a:pPr defTabSz="914318" fontAlgn="base">
              <a:spcBef>
                <a:spcPct val="0"/>
              </a:spcBef>
              <a:spcAft>
                <a:spcPct val="0"/>
              </a:spcAft>
              <a:defRPr/>
            </a:pPr>
            <a:r>
              <a:rPr lang="en-US" altLang="en-US" sz="1000" dirty="0" smtClean="0">
                <a:solidFill>
                  <a:srgbClr val="000000"/>
                </a:solidFill>
                <a:ea typeface="ヒラギノ角ゴ Pro W3" pitchFamily="-111" charset="-128"/>
                <a:cs typeface="Arial" panose="020B0604020202020204" pitchFamily="34" charset="0"/>
              </a:rPr>
              <a:t>                                                                                     	  </a:t>
            </a:r>
            <a:fld id="{6AFBE04C-F98C-4228-811E-20C77F1FF2BC}" type="slidenum">
              <a:rPr lang="en-US" altLang="en-US" sz="1000" smtClean="0">
                <a:solidFill>
                  <a:srgbClr val="000000"/>
                </a:solidFill>
                <a:ea typeface="ヒラギノ角ゴ Pro W3" pitchFamily="-111" charset="-128"/>
                <a:cs typeface="Arial" panose="020B0604020202020204" pitchFamily="34" charset="0"/>
              </a:rPr>
              <a:pPr defTabSz="914318" fontAlgn="base">
                <a:spcBef>
                  <a:spcPct val="0"/>
                </a:spcBef>
                <a:spcAft>
                  <a:spcPct val="0"/>
                </a:spcAft>
                <a:defRPr/>
              </a:pPr>
              <a:t>‹#›</a:t>
            </a:fld>
            <a:endParaRPr lang="en-US" altLang="en-US" sz="1000" dirty="0" smtClean="0">
              <a:solidFill>
                <a:srgbClr val="000000"/>
              </a:solidFill>
              <a:ea typeface="ヒラギノ角ゴ Pro W3" pitchFamily="-111" charset="-128"/>
              <a:cs typeface="Arial" panose="020B0604020202020204" pitchFamily="34" charset="0"/>
            </a:endParaRPr>
          </a:p>
        </p:txBody>
      </p:sp>
      <p:pic>
        <p:nvPicPr>
          <p:cNvPr id="4" name="Picture 2" descr="http://www.nscl.msu.edu/%7Ebrown/home/nscl_logo_nbg150.gif"/>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50827" y="6400802"/>
            <a:ext cx="3143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539750" y="6519864"/>
            <a:ext cx="1871663" cy="33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486" tIns="43243" rIns="86486" bIns="43243">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defTabSz="914318" fontAlgn="base">
              <a:spcBef>
                <a:spcPct val="0"/>
              </a:spcBef>
              <a:spcAft>
                <a:spcPct val="0"/>
              </a:spcAft>
              <a:defRPr/>
            </a:pPr>
            <a:r>
              <a:rPr lang="en-US" altLang="en-US" sz="800" smtClean="0">
                <a:solidFill>
                  <a:srgbClr val="000000"/>
                </a:solidFill>
                <a:ea typeface="ヒラギノ角ゴ Pro W3" pitchFamily="-111" charset="-128"/>
              </a:rPr>
              <a:t>Michigan State University</a:t>
            </a:r>
          </a:p>
          <a:p>
            <a:pPr defTabSz="914318" fontAlgn="base">
              <a:spcBef>
                <a:spcPct val="0"/>
              </a:spcBef>
              <a:spcAft>
                <a:spcPct val="0"/>
              </a:spcAft>
              <a:defRPr/>
            </a:pPr>
            <a:r>
              <a:rPr lang="en-US" altLang="en-US" sz="800" smtClean="0">
                <a:solidFill>
                  <a:srgbClr val="000000"/>
                </a:solidFill>
                <a:ea typeface="ヒラギノ角ゴ Pro W3" pitchFamily="-111" charset="-128"/>
              </a:rPr>
              <a:t>National Science Foundation</a:t>
            </a:r>
          </a:p>
        </p:txBody>
      </p:sp>
      <p:sp>
        <p:nvSpPr>
          <p:cNvPr id="2" name="Title 1"/>
          <p:cNvSpPr>
            <a:spLocks noGrp="1"/>
          </p:cNvSpPr>
          <p:nvPr>
            <p:ph type="title"/>
          </p:nvPr>
        </p:nvSpPr>
        <p:spPr>
          <a:xfrm>
            <a:off x="0" y="1"/>
            <a:ext cx="9144000" cy="488498"/>
          </a:xfrm>
          <a:solidFill>
            <a:schemeClr val="bg1">
              <a:lumMod val="85000"/>
            </a:schemeClr>
          </a:solidFill>
        </p:spPr>
        <p:txBody>
          <a:bodyPr/>
          <a:lstStyle>
            <a:lvl1pPr>
              <a:defRPr>
                <a:solidFill>
                  <a:srgbClr val="0066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70857447"/>
      </p:ext>
    </p:extLst>
  </p:cSld>
  <p:clrMapOvr>
    <a:masterClrMapping/>
  </p:clrMapOvr>
  <p:transition xmlns:p14="http://schemas.microsoft.com/office/powerpoint/2010/mai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pic>
        <p:nvPicPr>
          <p:cNvPr id="3" name="Picture 4"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19"/>
            <a:ext cx="9144000" cy="724793"/>
          </a:xfrm>
          <a:prstGeom prst="rect">
            <a:avLst/>
          </a:prstGeom>
          <a:noFill/>
          <a:ln w="9525">
            <a:noFill/>
            <a:miter lim="800000"/>
            <a:headEnd/>
            <a:tailEnd/>
          </a:ln>
        </p:spPr>
      </p:pic>
      <p:pic>
        <p:nvPicPr>
          <p:cNvPr id="4" name="Picture 5"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5" name="Text Box 5"/>
          <p:cNvSpPr txBox="1">
            <a:spLocks noChangeArrowheads="1"/>
          </p:cNvSpPr>
          <p:nvPr/>
        </p:nvSpPr>
        <p:spPr bwMode="auto">
          <a:xfrm>
            <a:off x="669787" y="1320114"/>
            <a:ext cx="7864929" cy="5147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78" tIns="45340" rIns="90678" bIns="45340">
            <a:spAutoFit/>
          </a:bodyPr>
          <a:lstStyle/>
          <a:p>
            <a:pPr defTabSz="453520" eaLnBrk="0" fontAlgn="base" hangingPunct="0">
              <a:lnSpc>
                <a:spcPct val="90000"/>
              </a:lnSpc>
              <a:spcBef>
                <a:spcPct val="0"/>
              </a:spcBef>
              <a:spcAft>
                <a:spcPct val="0"/>
              </a:spcAft>
              <a:defRPr/>
            </a:pPr>
            <a:endParaRPr lang="en-US" sz="3000" dirty="0">
              <a:solidFill>
                <a:srgbClr val="B81414"/>
              </a:solidFill>
              <a:latin typeface="Arial"/>
              <a:ea typeface="Arial"/>
              <a:cs typeface="Arial" charset="0"/>
            </a:endParaRPr>
          </a:p>
        </p:txBody>
      </p:sp>
      <p:sp>
        <p:nvSpPr>
          <p:cNvPr id="6" name="Rectangle 7"/>
          <p:cNvSpPr>
            <a:spLocks noChangeArrowheads="1"/>
          </p:cNvSpPr>
          <p:nvPr/>
        </p:nvSpPr>
        <p:spPr bwMode="auto">
          <a:xfrm>
            <a:off x="4115405" y="3009309"/>
            <a:ext cx="9144000" cy="5532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78" tIns="45340" rIns="90678" bIns="45340">
            <a:spAutoFit/>
          </a:bodyPr>
          <a:lstStyle/>
          <a:p>
            <a:pPr defTabSz="453520" fontAlgn="base">
              <a:spcBef>
                <a:spcPct val="0"/>
              </a:spcBef>
              <a:spcAft>
                <a:spcPct val="0"/>
              </a:spcAft>
              <a:defRPr/>
            </a:pPr>
            <a:endParaRPr lang="en-US" sz="3000" dirty="0">
              <a:solidFill>
                <a:srgbClr val="B81414"/>
              </a:solidFill>
              <a:latin typeface="Arial" charset="0"/>
              <a:ea typeface="Arial"/>
              <a:cs typeface="Arial" charset="0"/>
            </a:endParaRPr>
          </a:p>
        </p:txBody>
      </p:sp>
      <p:sp>
        <p:nvSpPr>
          <p:cNvPr id="2" name="Title 1"/>
          <p:cNvSpPr>
            <a:spLocks noGrp="1"/>
          </p:cNvSpPr>
          <p:nvPr>
            <p:ph type="title"/>
          </p:nvPr>
        </p:nvSpPr>
        <p:spPr>
          <a:xfrm>
            <a:off x="76200" y="281882"/>
            <a:ext cx="8991600" cy="486372"/>
          </a:xfrm>
        </p:spPr>
        <p:txBody>
          <a:bodyPr/>
          <a:lstStyle/>
          <a:p>
            <a:r>
              <a:rPr lang="en-US" smtClean="0"/>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smtClean="0">
                <a:solidFill>
                  <a:srgbClr val="000000">
                    <a:tint val="75000"/>
                  </a:srgbClr>
                </a:solidFill>
                <a:ea typeface="Arial"/>
              </a:rPr>
              <a:t>, Slide </a:t>
            </a:r>
            <a:fld id="{CF988859-7953-4624-98C4-717249B46A15}" type="slidenum">
              <a:rPr lang="en-US" smtClean="0">
                <a:solidFill>
                  <a:srgbClr val="000000">
                    <a:tint val="75000"/>
                  </a:srgbClr>
                </a:solidFill>
                <a:ea typeface="Arial"/>
              </a:rPr>
              <a:pPr>
                <a:defRPr/>
              </a:pPr>
              <a:t>‹#›</a:t>
            </a:fld>
            <a:endParaRPr lang="en-US" dirty="0">
              <a:solidFill>
                <a:srgbClr val="000000">
                  <a:tint val="75000"/>
                </a:srgbClr>
              </a:solidFill>
              <a:ea typeface="Arial"/>
            </a:endParaRPr>
          </a:p>
        </p:txBody>
      </p:sp>
    </p:spTree>
    <p:extLst>
      <p:ext uri="{BB962C8B-B14F-4D97-AF65-F5344CB8AC3E}">
        <p14:creationId xmlns:p14="http://schemas.microsoft.com/office/powerpoint/2010/main" val="1558703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
    <p:spTree>
      <p:nvGrpSpPr>
        <p:cNvPr id="1" name=""/>
        <p:cNvGrpSpPr/>
        <p:nvPr/>
      </p:nvGrpSpPr>
      <p:grpSpPr>
        <a:xfrm>
          <a:off x="0" y="0"/>
          <a:ext cx="0" cy="0"/>
          <a:chOff x="0" y="0"/>
          <a:chExt cx="0" cy="0"/>
        </a:xfrm>
      </p:grpSpPr>
      <p:pic>
        <p:nvPicPr>
          <p:cNvPr id="4"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2523"/>
            <a:ext cx="9144000" cy="725487"/>
          </a:xfrm>
          <a:prstGeom prst="rect">
            <a:avLst/>
          </a:prstGeom>
          <a:noFill/>
          <a:ln w="9525">
            <a:noFill/>
            <a:miter lim="800000"/>
            <a:headEnd/>
            <a:tailEnd/>
          </a:ln>
        </p:spPr>
      </p:pic>
      <p:pic>
        <p:nvPicPr>
          <p:cNvPr id="5"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
            <a:ext cx="9144000" cy="1003300"/>
          </a:xfrm>
          <a:prstGeom prst="rect">
            <a:avLst/>
          </a:prstGeom>
          <a:noFill/>
          <a:ln w="9525">
            <a:noFill/>
            <a:miter lim="800000"/>
            <a:headEnd/>
            <a:tailEnd/>
          </a:ln>
        </p:spPr>
      </p:pic>
      <p:sp>
        <p:nvSpPr>
          <p:cNvPr id="6" name="Text Box 5"/>
          <p:cNvSpPr txBox="1">
            <a:spLocks noChangeArrowheads="1"/>
          </p:cNvSpPr>
          <p:nvPr/>
        </p:nvSpPr>
        <p:spPr bwMode="auto">
          <a:xfrm>
            <a:off x="669935" y="1320805"/>
            <a:ext cx="7864475" cy="51480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17" tIns="45359" rIns="90717" bIns="45359">
            <a:spAutoFit/>
          </a:bodyPr>
          <a:lstStyle/>
          <a:p>
            <a:pPr defTabSz="914318" eaLnBrk="0" fontAlgn="base" hangingPunct="0">
              <a:lnSpc>
                <a:spcPct val="90000"/>
              </a:lnSpc>
              <a:spcBef>
                <a:spcPct val="0"/>
              </a:spcBef>
              <a:spcAft>
                <a:spcPct val="0"/>
              </a:spcAft>
              <a:defRPr/>
            </a:pPr>
            <a:endParaRPr lang="en-US" sz="3000" dirty="0">
              <a:solidFill>
                <a:srgbClr val="B81414"/>
              </a:solidFill>
              <a:latin typeface="Helvetica" pitchFamily="-65" charset="0"/>
              <a:ea typeface="Arial" pitchFamily="-65" charset="0"/>
              <a:cs typeface="Arial" pitchFamily="-65" charset="0"/>
            </a:endParaRPr>
          </a:p>
        </p:txBody>
      </p:sp>
      <p:sp>
        <p:nvSpPr>
          <p:cNvPr id="7" name="Rectangle 6"/>
          <p:cNvSpPr>
            <a:spLocks noChangeArrowheads="1"/>
          </p:cNvSpPr>
          <p:nvPr/>
        </p:nvSpPr>
        <p:spPr bwMode="auto">
          <a:xfrm>
            <a:off x="4114800" y="3009907"/>
            <a:ext cx="9144000" cy="553277"/>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17" tIns="45359" rIns="90717" bIns="45359">
            <a:spAutoFit/>
          </a:bodyPr>
          <a:lstStyle/>
          <a:p>
            <a:pPr defTabSz="914318" fontAlgn="base">
              <a:spcBef>
                <a:spcPct val="0"/>
              </a:spcBef>
              <a:spcAft>
                <a:spcPct val="0"/>
              </a:spcAft>
              <a:defRPr/>
            </a:pPr>
            <a:endParaRPr lang="en-US" sz="3000">
              <a:solidFill>
                <a:srgbClr val="B81414"/>
              </a:solidFill>
              <a:latin typeface="Arial" pitchFamily="-65" charset="0"/>
              <a:ea typeface="Arial" pitchFamily="-65" charset="0"/>
              <a:cs typeface="Arial" pitchFamily="-65" charset="0"/>
            </a:endParaRPr>
          </a:p>
        </p:txBody>
      </p:sp>
      <p:sp>
        <p:nvSpPr>
          <p:cNvPr id="3" name="Content Placeholder 2"/>
          <p:cNvSpPr>
            <a:spLocks noGrp="1"/>
          </p:cNvSpPr>
          <p:nvPr>
            <p:ph idx="1"/>
          </p:nvPr>
        </p:nvSpPr>
        <p:spPr>
          <a:xfrm>
            <a:off x="76200" y="1067100"/>
            <a:ext cx="8990922" cy="5027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58485"/>
            <a:ext cx="8991600" cy="486337"/>
          </a:xfrm>
        </p:spPr>
        <p:txBody>
          <a:bodyPr anchor="ctr"/>
          <a:lstStyle/>
          <a:p>
            <a:r>
              <a:rPr lang="en-US" dirty="0" smtClean="0"/>
              <a:t>Click to edit Master title style</a:t>
            </a:r>
            <a:endParaRPr lang="en-US" dirty="0"/>
          </a:p>
        </p:txBody>
      </p:sp>
      <p:sp>
        <p:nvSpPr>
          <p:cNvPr id="8" name="Footer Placeholder 10"/>
          <p:cNvSpPr>
            <a:spLocks noGrp="1"/>
          </p:cNvSpPr>
          <p:nvPr>
            <p:ph type="ftr" sz="quarter" idx="10"/>
          </p:nvPr>
        </p:nvSpPr>
        <p:spPr>
          <a:xfrm>
            <a:off x="5635633" y="6356360"/>
            <a:ext cx="2898775" cy="365125"/>
          </a:xfrm>
        </p:spPr>
        <p:txBody>
          <a:bodyPr/>
          <a:lstStyle>
            <a:lvl1pPr>
              <a:defRPr/>
            </a:lvl1pPr>
          </a:lstStyle>
          <a:p>
            <a:r>
              <a:rPr lang="en-US" smtClean="0">
                <a:solidFill>
                  <a:srgbClr val="000000">
                    <a:tint val="75000"/>
                  </a:srgbClr>
                </a:solidFill>
              </a:rPr>
              <a:t>Sherrill EBSS 2015</a:t>
            </a:r>
            <a:endParaRPr lang="en-US" dirty="0">
              <a:solidFill>
                <a:srgbClr val="000000">
                  <a:tint val="75000"/>
                </a:srgbClr>
              </a:solidFill>
            </a:endParaRPr>
          </a:p>
        </p:txBody>
      </p:sp>
      <p:sp>
        <p:nvSpPr>
          <p:cNvPr id="10" name="Slide Number Placeholder 4"/>
          <p:cNvSpPr>
            <a:spLocks noGrp="1"/>
          </p:cNvSpPr>
          <p:nvPr>
            <p:ph type="sldNum" sz="quarter" idx="4"/>
          </p:nvPr>
        </p:nvSpPr>
        <p:spPr>
          <a:xfrm>
            <a:off x="8534400" y="6356360"/>
            <a:ext cx="609600" cy="365125"/>
          </a:xfrm>
          <a:prstGeom prst="rect">
            <a:avLst/>
          </a:prstGeom>
        </p:spPr>
        <p:txBody>
          <a:bodyPr vert="horz" lIns="0" tIns="0" rIns="0" bIns="43212" rtlCol="0" anchor="b"/>
          <a:lstStyle>
            <a:lvl1pPr algn="r" defTabSz="453724" rtl="0" eaLnBrk="0" fontAlgn="base" hangingPunct="0">
              <a:lnSpc>
                <a:spcPct val="90000"/>
              </a:lnSpc>
              <a:spcBef>
                <a:spcPct val="0"/>
              </a:spcBef>
              <a:spcAft>
                <a:spcPct val="0"/>
              </a:spcAft>
              <a:defRPr lang="en-US" sz="1000" kern="1200" smtClean="0">
                <a:solidFill>
                  <a:srgbClr val="064308"/>
                </a:solidFill>
                <a:latin typeface="Arial" pitchFamily="34" charset="0"/>
                <a:ea typeface="ヒラギノ角ゴ Pro W3"/>
                <a:cs typeface="ヒラギノ角ゴ Pro W3"/>
              </a:defRPr>
            </a:lvl1pPr>
          </a:lstStyle>
          <a:p>
            <a:pPr algn="l"/>
            <a:r>
              <a:rPr dirty="0"/>
              <a:t>, Slide </a:t>
            </a:r>
            <a:fld id="{1D2CDB64-C772-4C10-8066-C769534B205C}" type="slidenum">
              <a:rPr/>
              <a:pPr algn="l"/>
              <a:t>‹#›</a:t>
            </a:fld>
            <a:endParaRPr dirty="0"/>
          </a:p>
        </p:txBody>
      </p:sp>
    </p:spTree>
    <p:extLst>
      <p:ext uri="{BB962C8B-B14F-4D97-AF65-F5344CB8AC3E}">
        <p14:creationId xmlns:p14="http://schemas.microsoft.com/office/powerpoint/2010/main" val="238471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7" name="Rectangle 6"/>
          <p:cNvSpPr/>
          <p:nvPr userDrawn="1"/>
        </p:nvSpPr>
        <p:spPr>
          <a:xfrm>
            <a:off x="0" y="6526454"/>
            <a:ext cx="9144000" cy="36047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86" tIns="43243" rIns="86486" bIns="43243" rtlCol="0" anchor="ctr"/>
          <a:lstStyle/>
          <a:p>
            <a:pPr algn="ctr" defTabSz="914318" fontAlgn="base">
              <a:spcBef>
                <a:spcPct val="0"/>
              </a:spcBef>
              <a:spcAft>
                <a:spcPct val="0"/>
              </a:spcAft>
            </a:pPr>
            <a:endParaRPr lang="en-US" sz="3000">
              <a:solidFill>
                <a:srgbClr val="FFFFFF"/>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4172837" y="6436828"/>
            <a:ext cx="4152926" cy="364628"/>
          </a:xfrm>
        </p:spPr>
        <p:txBody>
          <a:bodyPr/>
          <a:lstStyle/>
          <a:p>
            <a:pPr defTabSz="453179">
              <a:defRPr/>
            </a:pPr>
            <a:r>
              <a:rPr lang="en-US" smtClean="0">
                <a:solidFill>
                  <a:srgbClr val="000000">
                    <a:tint val="75000"/>
                  </a:srgbClr>
                </a:solidFill>
              </a:rPr>
              <a:t>Sherrill EBSS 2015</a:t>
            </a:r>
            <a:endParaRPr lang="en-US" dirty="0">
              <a:solidFill>
                <a:srgbClr val="000000">
                  <a:tint val="75000"/>
                </a:srgbClr>
              </a:solidFill>
            </a:endParaRPr>
          </a:p>
        </p:txBody>
      </p:sp>
      <p:sp>
        <p:nvSpPr>
          <p:cNvPr id="4" name="Slide Number Placeholder 3"/>
          <p:cNvSpPr>
            <a:spLocks noGrp="1"/>
          </p:cNvSpPr>
          <p:nvPr>
            <p:ph type="sldNum" sz="quarter" idx="11"/>
          </p:nvPr>
        </p:nvSpPr>
        <p:spPr>
          <a:xfrm>
            <a:off x="8414154" y="6436828"/>
            <a:ext cx="762000" cy="364628"/>
          </a:xfrm>
        </p:spPr>
        <p:txBody>
          <a:bodyPr/>
          <a:lstStyle/>
          <a:p>
            <a:pPr defTabSz="453179">
              <a:defRPr/>
            </a:pPr>
            <a:fld id="{D30A2C6D-39BC-4576-856C-8743CF76CCF1}" type="slidenum">
              <a:rPr lang="en-US" smtClean="0">
                <a:solidFill>
                  <a:srgbClr val="000000">
                    <a:tint val="75000"/>
                  </a:srgbClr>
                </a:solidFill>
                <a:latin typeface="Arial" pitchFamily="34" charset="0"/>
              </a:rPr>
              <a:pPr defTabSz="453179">
                <a:defRPr/>
              </a:pPr>
              <a:t>‹#›</a:t>
            </a:fld>
            <a:endParaRPr lang="en-US" dirty="0">
              <a:solidFill>
                <a:srgbClr val="000000">
                  <a:tint val="75000"/>
                </a:srgbClr>
              </a:solidFill>
              <a:latin typeface="Arial" pitchFamily="34" charset="0"/>
            </a:endParaRPr>
          </a:p>
        </p:txBody>
      </p:sp>
      <p:sp>
        <p:nvSpPr>
          <p:cNvPr id="5" name="Rectangle 4"/>
          <p:cNvSpPr/>
          <p:nvPr userDrawn="1"/>
        </p:nvSpPr>
        <p:spPr>
          <a:xfrm>
            <a:off x="0" y="0"/>
            <a:ext cx="9144000" cy="10609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86" tIns="43243" rIns="86486" bIns="43243" rtlCol="0" anchor="ctr"/>
          <a:lstStyle/>
          <a:p>
            <a:pPr algn="ctr" defTabSz="914318" fontAlgn="base">
              <a:spcBef>
                <a:spcPct val="0"/>
              </a:spcBef>
              <a:spcAft>
                <a:spcPct val="0"/>
              </a:spcAft>
            </a:pPr>
            <a:endParaRPr lang="en-US" sz="3000">
              <a:solidFill>
                <a:srgbClr val="FFFFFF"/>
              </a:solidFill>
            </a:endParaRPr>
          </a:p>
        </p:txBody>
      </p:sp>
    </p:spTree>
    <p:extLst>
      <p:ext uri="{BB962C8B-B14F-4D97-AF65-F5344CB8AC3E}">
        <p14:creationId xmlns:p14="http://schemas.microsoft.com/office/powerpoint/2010/main" val="8967157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Content - Clean Bottom">
    <p:spTree>
      <p:nvGrpSpPr>
        <p:cNvPr id="1" name=""/>
        <p:cNvGrpSpPr/>
        <p:nvPr/>
      </p:nvGrpSpPr>
      <p:grpSpPr>
        <a:xfrm>
          <a:off x="0" y="0"/>
          <a:ext cx="0" cy="0"/>
          <a:chOff x="0" y="0"/>
          <a:chExt cx="0" cy="0"/>
        </a:xfrm>
      </p:grpSpPr>
      <p:sp>
        <p:nvSpPr>
          <p:cNvPr id="2" name="Rectangle 1"/>
          <p:cNvSpPr/>
          <p:nvPr userDrawn="1"/>
        </p:nvSpPr>
        <p:spPr>
          <a:xfrm>
            <a:off x="0" y="0"/>
            <a:ext cx="9144000" cy="100584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86486" tIns="43243" rIns="86486" bIns="43243" rtlCol="0" anchor="ctr"/>
          <a:lstStyle/>
          <a:p>
            <a:pPr algn="ctr" defTabSz="914318" fontAlgn="base">
              <a:spcBef>
                <a:spcPct val="0"/>
              </a:spcBef>
              <a:spcAft>
                <a:spcPct val="0"/>
              </a:spcAft>
            </a:pPr>
            <a:endParaRPr lang="en-US" sz="3000">
              <a:solidFill>
                <a:srgbClr val="FFFFFF"/>
              </a:solidFill>
            </a:endParaRPr>
          </a:p>
        </p:txBody>
      </p:sp>
      <p:sp>
        <p:nvSpPr>
          <p:cNvPr id="6" name="Text Box 5"/>
          <p:cNvSpPr txBox="1">
            <a:spLocks noChangeArrowheads="1"/>
          </p:cNvSpPr>
          <p:nvPr/>
        </p:nvSpPr>
        <p:spPr bwMode="auto">
          <a:xfrm>
            <a:off x="669781" y="1320111"/>
            <a:ext cx="7864929" cy="514813"/>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27" tIns="45363" rIns="90727" bIns="45363">
            <a:spAutoFit/>
          </a:bodyPr>
          <a:lstStyle/>
          <a:p>
            <a:pPr defTabSz="453764" eaLnBrk="0" fontAlgn="base" hangingPunct="0">
              <a:lnSpc>
                <a:spcPct val="90000"/>
              </a:lnSpc>
              <a:spcBef>
                <a:spcPct val="0"/>
              </a:spcBef>
              <a:spcAft>
                <a:spcPct val="0"/>
              </a:spcAft>
              <a:defRPr/>
            </a:pPr>
            <a:endParaRPr lang="en-US" sz="3000" dirty="0">
              <a:solidFill>
                <a:srgbClr val="B81414"/>
              </a:solidFill>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4115405" y="3009308"/>
            <a:ext cx="9144000" cy="55328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727" tIns="45363" rIns="90727" bIns="45363">
            <a:spAutoFit/>
          </a:bodyPr>
          <a:lstStyle/>
          <a:p>
            <a:pPr defTabSz="453764" fontAlgn="base">
              <a:spcBef>
                <a:spcPct val="0"/>
              </a:spcBef>
              <a:spcAft>
                <a:spcPct val="0"/>
              </a:spcAft>
              <a:defRPr/>
            </a:pPr>
            <a:endParaRPr lang="en-US" sz="3000" dirty="0">
              <a:solidFill>
                <a:srgbClr val="B81414"/>
              </a:solidFill>
              <a:latin typeface="Arial" charset="0"/>
              <a:ea typeface="ヒラギノ角ゴ Pro W3" pitchFamily="-107" charset="-128"/>
              <a:cs typeface="Arial" charset="0"/>
            </a:endParaRPr>
          </a:p>
        </p:txBody>
      </p:sp>
      <p:sp>
        <p:nvSpPr>
          <p:cNvPr id="3" name="Content Placeholder 2"/>
          <p:cNvSpPr>
            <a:spLocks noGrp="1"/>
          </p:cNvSpPr>
          <p:nvPr>
            <p:ph idx="1"/>
          </p:nvPr>
        </p:nvSpPr>
        <p:spPr>
          <a:xfrm>
            <a:off x="76200" y="1067100"/>
            <a:ext cx="8990922" cy="474848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76200" y="285758"/>
            <a:ext cx="8991600" cy="485775"/>
          </a:xfrm>
        </p:spPr>
        <p:txBody>
          <a:bodyPr/>
          <a:lstStyle/>
          <a:p>
            <a:r>
              <a:rPr lang="en-US" dirty="0" smtClean="0"/>
              <a:t>Click to edit Master title style</a:t>
            </a:r>
            <a:endParaRPr lang="en-US" dirty="0"/>
          </a:p>
        </p:txBody>
      </p:sp>
      <p:sp>
        <p:nvSpPr>
          <p:cNvPr id="11" name="Footer Placeholder 6"/>
          <p:cNvSpPr>
            <a:spLocks noGrp="1"/>
          </p:cNvSpPr>
          <p:nvPr>
            <p:ph type="ftr" sz="quarter" idx="3"/>
          </p:nvPr>
        </p:nvSpPr>
        <p:spPr>
          <a:xfrm>
            <a:off x="4140683" y="6475084"/>
            <a:ext cx="4152926" cy="364628"/>
          </a:xfrm>
          <a:prstGeom prst="rect">
            <a:avLst/>
          </a:prstGeom>
        </p:spPr>
        <p:txBody>
          <a:bodyPr lIns="0" tIns="43227" rIns="0" bIns="43227" anchor="b"/>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12" name="Slide Number Placeholder 4"/>
          <p:cNvSpPr>
            <a:spLocks noGrp="1"/>
          </p:cNvSpPr>
          <p:nvPr>
            <p:ph type="sldNum" sz="quarter" idx="12"/>
          </p:nvPr>
        </p:nvSpPr>
        <p:spPr>
          <a:xfrm>
            <a:off x="8382000" y="6466880"/>
            <a:ext cx="762000" cy="364628"/>
          </a:xfrm>
        </p:spPr>
        <p:txBody>
          <a:bodyPr/>
          <a:lstStyle>
            <a:lvl1pPr>
              <a:defRPr/>
            </a:lvl1pPr>
          </a:lstStyle>
          <a:p>
            <a:pPr>
              <a:defRPr/>
            </a:pPr>
            <a:r>
              <a:rPr lang="en-US">
                <a:solidFill>
                  <a:srgbClr val="000000">
                    <a:tint val="75000"/>
                  </a:srgbClr>
                </a:solidFill>
              </a:rPr>
              <a:t>, Slide </a:t>
            </a:r>
            <a:fld id="{BCDB990A-6268-4898-A641-7F04AAB15EE6}"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61411392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A5B2E-01B5-104D-9D3A-88855CA09363}" type="datetimeFigureOut">
              <a:rPr lang="en-US" smtClean="0"/>
              <a:t>10/5/17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41928663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1_Half Vertical">
    <p:spTree>
      <p:nvGrpSpPr>
        <p:cNvPr id="1" name=""/>
        <p:cNvGrpSpPr/>
        <p:nvPr/>
      </p:nvGrpSpPr>
      <p:grpSpPr>
        <a:xfrm>
          <a:off x="0" y="0"/>
          <a:ext cx="0" cy="0"/>
          <a:chOff x="0" y="0"/>
          <a:chExt cx="0" cy="0"/>
        </a:xfrm>
      </p:grpSpPr>
      <p:pic>
        <p:nvPicPr>
          <p:cNvPr id="5" name="Picture 3" descr="FRIB_ppt_bottom.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6133219"/>
            <a:ext cx="9144000" cy="724793"/>
          </a:xfrm>
          <a:prstGeom prst="rect">
            <a:avLst/>
          </a:prstGeom>
          <a:noFill/>
          <a:ln w="9525">
            <a:noFill/>
            <a:miter lim="800000"/>
            <a:headEnd/>
            <a:tailEnd/>
          </a:ln>
        </p:spPr>
      </p:pic>
      <p:pic>
        <p:nvPicPr>
          <p:cNvPr id="6" name="Picture 4" descr="FRIB_ppt_top.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1003102"/>
          </a:xfrm>
          <a:prstGeom prst="rect">
            <a:avLst/>
          </a:prstGeom>
          <a:noFill/>
          <a:ln w="9525">
            <a:noFill/>
            <a:miter lim="800000"/>
            <a:headEnd/>
            <a:tailEnd/>
          </a:ln>
        </p:spPr>
      </p:pic>
      <p:sp>
        <p:nvSpPr>
          <p:cNvPr id="7" name="Text Box 5"/>
          <p:cNvSpPr txBox="1">
            <a:spLocks noChangeArrowheads="1"/>
          </p:cNvSpPr>
          <p:nvPr/>
        </p:nvSpPr>
        <p:spPr bwMode="auto">
          <a:xfrm>
            <a:off x="669787" y="1320114"/>
            <a:ext cx="7864929" cy="514766"/>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78" tIns="45340" rIns="90678" bIns="45340">
            <a:spAutoFit/>
          </a:bodyPr>
          <a:lstStyle/>
          <a:p>
            <a:pPr defTabSz="453520" eaLnBrk="0" fontAlgn="base" hangingPunct="0">
              <a:lnSpc>
                <a:spcPct val="90000"/>
              </a:lnSpc>
              <a:spcBef>
                <a:spcPct val="0"/>
              </a:spcBef>
              <a:spcAft>
                <a:spcPct val="0"/>
              </a:spcAft>
              <a:defRPr/>
            </a:pPr>
            <a:endParaRPr lang="en-US" sz="3000" dirty="0">
              <a:solidFill>
                <a:srgbClr val="B81414"/>
              </a:solidFill>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4115405" y="3009309"/>
            <a:ext cx="9144000" cy="553238"/>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0678" tIns="45340" rIns="90678" bIns="45340">
            <a:spAutoFit/>
          </a:bodyPr>
          <a:lstStyle/>
          <a:p>
            <a:pPr defTabSz="453520" fontAlgn="base">
              <a:spcBef>
                <a:spcPct val="0"/>
              </a:spcBef>
              <a:spcAft>
                <a:spcPct val="0"/>
              </a:spcAft>
              <a:defRPr/>
            </a:pPr>
            <a:endParaRPr lang="en-US" sz="3000" dirty="0">
              <a:solidFill>
                <a:srgbClr val="B81414"/>
              </a:solidFill>
              <a:latin typeface="Arial" charset="0"/>
              <a:ea typeface="ヒラギノ角ゴ Pro W3" pitchFamily="-107" charset="-128"/>
              <a:cs typeface="Arial" charset="0"/>
            </a:endParaRPr>
          </a:p>
        </p:txBody>
      </p:sp>
      <p:sp>
        <p:nvSpPr>
          <p:cNvPr id="2" name="Title 1"/>
          <p:cNvSpPr>
            <a:spLocks noGrp="1"/>
          </p:cNvSpPr>
          <p:nvPr>
            <p:ph type="title"/>
          </p:nvPr>
        </p:nvSpPr>
        <p:spPr>
          <a:xfrm>
            <a:off x="76201" y="281882"/>
            <a:ext cx="8991598" cy="48637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6201" y="1067100"/>
            <a:ext cx="4423230"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p:nvPr>
        </p:nvSpPr>
        <p:spPr>
          <a:xfrm>
            <a:off x="4644573" y="1071571"/>
            <a:ext cx="4423227" cy="5027414"/>
          </a:xfrm>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000" smtClean="0">
                <a:solidFill>
                  <a:srgbClr val="064308"/>
                </a:solidFill>
                <a:latin typeface="Arial"/>
                <a:ea typeface="+mn-ea"/>
                <a:cs typeface="Arial"/>
              </a:defRPr>
            </a:lvl1pPr>
          </a:lstStyle>
          <a:p>
            <a:pPr>
              <a:defRPr/>
            </a:pPr>
            <a:r>
              <a:rPr lang="en-US"/>
              <a:t>Sherrill EBSS 2015</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a:solidFill>
                  <a:srgbClr val="000000">
                    <a:tint val="75000"/>
                  </a:srgbClr>
                </a:solidFill>
              </a:rPr>
              <a:t>, Slide </a:t>
            </a:r>
            <a:fld id="{4F88C639-55E7-4D97-AC8D-4B42A67367B5}" type="slidenum">
              <a:rPr lang="en-US">
                <a:solidFill>
                  <a:srgbClr val="000000">
                    <a:tint val="75000"/>
                  </a:srgbClr>
                </a:solidFill>
              </a:rPr>
              <a:pPr>
                <a:defRPr/>
              </a:pPr>
              <a:t>‹#›</a:t>
            </a:fld>
            <a:endParaRPr lang="en-US">
              <a:solidFill>
                <a:srgbClr val="000000">
                  <a:tint val="75000"/>
                </a:srgbClr>
              </a:solidFill>
            </a:endParaRPr>
          </a:p>
        </p:txBody>
      </p:sp>
    </p:spTree>
    <p:extLst>
      <p:ext uri="{BB962C8B-B14F-4D97-AF65-F5344CB8AC3E}">
        <p14:creationId xmlns:p14="http://schemas.microsoft.com/office/powerpoint/2010/main" val="17202227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30" indent="0" algn="ctr">
              <a:buNone/>
              <a:defRPr>
                <a:solidFill>
                  <a:schemeClr val="tx1">
                    <a:tint val="75000"/>
                  </a:schemeClr>
                </a:solidFill>
              </a:defRPr>
            </a:lvl3pPr>
            <a:lvl4pPr marL="1370742" indent="0" algn="ctr">
              <a:buNone/>
              <a:defRPr>
                <a:solidFill>
                  <a:schemeClr val="tx1">
                    <a:tint val="75000"/>
                  </a:schemeClr>
                </a:solidFill>
              </a:defRPr>
            </a:lvl4pPr>
            <a:lvl5pPr marL="1827659" indent="0" algn="ctr">
              <a:buNone/>
              <a:defRPr>
                <a:solidFill>
                  <a:schemeClr val="tx1">
                    <a:tint val="75000"/>
                  </a:schemeClr>
                </a:solidFill>
              </a:defRPr>
            </a:lvl5pPr>
            <a:lvl6pPr marL="2284575" indent="0" algn="ctr">
              <a:buNone/>
              <a:defRPr>
                <a:solidFill>
                  <a:schemeClr val="tx1">
                    <a:tint val="75000"/>
                  </a:schemeClr>
                </a:solidFill>
              </a:defRPr>
            </a:lvl6pPr>
            <a:lvl7pPr marL="2741492" indent="0" algn="ctr">
              <a:buNone/>
              <a:defRPr>
                <a:solidFill>
                  <a:schemeClr val="tx1">
                    <a:tint val="75000"/>
                  </a:schemeClr>
                </a:solidFill>
              </a:defRPr>
            </a:lvl7pPr>
            <a:lvl8pPr marL="3198404" indent="0" algn="ctr">
              <a:buNone/>
              <a:defRPr>
                <a:solidFill>
                  <a:schemeClr val="tx1">
                    <a:tint val="75000"/>
                  </a:schemeClr>
                </a:solidFill>
              </a:defRPr>
            </a:lvl8pPr>
            <a:lvl9pPr marL="36553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03447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96617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30" indent="0">
              <a:buNone/>
              <a:defRPr sz="1600">
                <a:solidFill>
                  <a:schemeClr val="tx1">
                    <a:tint val="75000"/>
                  </a:schemeClr>
                </a:solidFill>
              </a:defRPr>
            </a:lvl3pPr>
            <a:lvl4pPr marL="1370742" indent="0">
              <a:buNone/>
              <a:defRPr sz="1400">
                <a:solidFill>
                  <a:schemeClr val="tx1">
                    <a:tint val="75000"/>
                  </a:schemeClr>
                </a:solidFill>
              </a:defRPr>
            </a:lvl4pPr>
            <a:lvl5pPr marL="1827659" indent="0">
              <a:buNone/>
              <a:defRPr sz="1400">
                <a:solidFill>
                  <a:schemeClr val="tx1">
                    <a:tint val="75000"/>
                  </a:schemeClr>
                </a:solidFill>
              </a:defRPr>
            </a:lvl5pPr>
            <a:lvl6pPr marL="2284575" indent="0">
              <a:buNone/>
              <a:defRPr sz="1400">
                <a:solidFill>
                  <a:schemeClr val="tx1">
                    <a:tint val="75000"/>
                  </a:schemeClr>
                </a:solidFill>
              </a:defRPr>
            </a:lvl6pPr>
            <a:lvl7pPr marL="2741492" indent="0">
              <a:buNone/>
              <a:defRPr sz="1400">
                <a:solidFill>
                  <a:schemeClr val="tx1">
                    <a:tint val="75000"/>
                  </a:schemeClr>
                </a:solidFill>
              </a:defRPr>
            </a:lvl7pPr>
            <a:lvl8pPr marL="3198404" indent="0">
              <a:buNone/>
              <a:defRPr sz="1400">
                <a:solidFill>
                  <a:schemeClr val="tx1">
                    <a:tint val="75000"/>
                  </a:schemeClr>
                </a:solidFill>
              </a:defRPr>
            </a:lvl8pPr>
            <a:lvl9pPr marL="365531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692871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578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14" indent="0">
              <a:buNone/>
              <a:defRPr sz="2000" b="1"/>
            </a:lvl2pPr>
            <a:lvl3pPr marL="913830" indent="0">
              <a:buNone/>
              <a:defRPr sz="1800" b="1"/>
            </a:lvl3pPr>
            <a:lvl4pPr marL="1370742" indent="0">
              <a:buNone/>
              <a:defRPr sz="1600" b="1"/>
            </a:lvl4pPr>
            <a:lvl5pPr marL="1827659" indent="0">
              <a:buNone/>
              <a:defRPr sz="1600" b="1"/>
            </a:lvl5pPr>
            <a:lvl6pPr marL="2284575" indent="0">
              <a:buNone/>
              <a:defRPr sz="1600" b="1"/>
            </a:lvl6pPr>
            <a:lvl7pPr marL="2741492" indent="0">
              <a:buNone/>
              <a:defRPr sz="1600" b="1"/>
            </a:lvl7pPr>
            <a:lvl8pPr marL="3198404" indent="0">
              <a:buNone/>
              <a:defRPr sz="1600" b="1"/>
            </a:lvl8pPr>
            <a:lvl9pPr marL="36553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2"/>
          </a:xfrm>
        </p:spPr>
        <p:txBody>
          <a:bodyPr anchor="b"/>
          <a:lstStyle>
            <a:lvl1pPr marL="0" indent="0">
              <a:buNone/>
              <a:defRPr sz="2400" b="1"/>
            </a:lvl1pPr>
            <a:lvl2pPr marL="456914" indent="0">
              <a:buNone/>
              <a:defRPr sz="2000" b="1"/>
            </a:lvl2pPr>
            <a:lvl3pPr marL="913830" indent="0">
              <a:buNone/>
              <a:defRPr sz="1800" b="1"/>
            </a:lvl3pPr>
            <a:lvl4pPr marL="1370742" indent="0">
              <a:buNone/>
              <a:defRPr sz="1600" b="1"/>
            </a:lvl4pPr>
            <a:lvl5pPr marL="1827659" indent="0">
              <a:buNone/>
              <a:defRPr sz="1600" b="1"/>
            </a:lvl5pPr>
            <a:lvl6pPr marL="2284575" indent="0">
              <a:buNone/>
              <a:defRPr sz="1600" b="1"/>
            </a:lvl6pPr>
            <a:lvl7pPr marL="2741492" indent="0">
              <a:buNone/>
              <a:defRPr sz="1600" b="1"/>
            </a:lvl7pPr>
            <a:lvl8pPr marL="3198404" indent="0">
              <a:buNone/>
              <a:defRPr sz="1600" b="1"/>
            </a:lvl8pPr>
            <a:lvl9pPr marL="36553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817024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10294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019006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7"/>
            <a:ext cx="3008313" cy="4691063"/>
          </a:xfrm>
        </p:spPr>
        <p:txBody>
          <a:bodyPr/>
          <a:lstStyle>
            <a:lvl1pPr marL="0" indent="0">
              <a:buNone/>
              <a:defRPr sz="1400"/>
            </a:lvl1pPr>
            <a:lvl2pPr marL="456914" indent="0">
              <a:buNone/>
              <a:defRPr sz="1200"/>
            </a:lvl2pPr>
            <a:lvl3pPr marL="913830" indent="0">
              <a:buNone/>
              <a:defRPr sz="1000"/>
            </a:lvl3pPr>
            <a:lvl4pPr marL="1370742" indent="0">
              <a:buNone/>
              <a:defRPr sz="900"/>
            </a:lvl4pPr>
            <a:lvl5pPr marL="1827659" indent="0">
              <a:buNone/>
              <a:defRPr sz="900"/>
            </a:lvl5pPr>
            <a:lvl6pPr marL="2284575" indent="0">
              <a:buNone/>
              <a:defRPr sz="900"/>
            </a:lvl6pPr>
            <a:lvl7pPr marL="2741492" indent="0">
              <a:buNone/>
              <a:defRPr sz="900"/>
            </a:lvl7pPr>
            <a:lvl8pPr marL="3198404" indent="0">
              <a:buNone/>
              <a:defRPr sz="900"/>
            </a:lvl8pPr>
            <a:lvl9pPr marL="3655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953429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4" indent="0">
              <a:buNone/>
              <a:defRPr sz="2800"/>
            </a:lvl2pPr>
            <a:lvl3pPr marL="913830" indent="0">
              <a:buNone/>
              <a:defRPr sz="2400"/>
            </a:lvl3pPr>
            <a:lvl4pPr marL="1370742" indent="0">
              <a:buNone/>
              <a:defRPr sz="2000"/>
            </a:lvl4pPr>
            <a:lvl5pPr marL="1827659" indent="0">
              <a:buNone/>
              <a:defRPr sz="2000"/>
            </a:lvl5pPr>
            <a:lvl6pPr marL="2284575" indent="0">
              <a:buNone/>
              <a:defRPr sz="2000"/>
            </a:lvl6pPr>
            <a:lvl7pPr marL="2741492" indent="0">
              <a:buNone/>
              <a:defRPr sz="2000"/>
            </a:lvl7pPr>
            <a:lvl8pPr marL="3198404" indent="0">
              <a:buNone/>
              <a:defRPr sz="2000"/>
            </a:lvl8pPr>
            <a:lvl9pPr marL="3655319"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14" indent="0">
              <a:buNone/>
              <a:defRPr sz="1200"/>
            </a:lvl2pPr>
            <a:lvl3pPr marL="913830" indent="0">
              <a:buNone/>
              <a:defRPr sz="1000"/>
            </a:lvl3pPr>
            <a:lvl4pPr marL="1370742" indent="0">
              <a:buNone/>
              <a:defRPr sz="900"/>
            </a:lvl4pPr>
            <a:lvl5pPr marL="1827659" indent="0">
              <a:buNone/>
              <a:defRPr sz="900"/>
            </a:lvl5pPr>
            <a:lvl6pPr marL="2284575" indent="0">
              <a:buNone/>
              <a:defRPr sz="900"/>
            </a:lvl6pPr>
            <a:lvl7pPr marL="2741492" indent="0">
              <a:buNone/>
              <a:defRPr sz="900"/>
            </a:lvl7pPr>
            <a:lvl8pPr marL="3198404" indent="0">
              <a:buNone/>
              <a:defRPr sz="900"/>
            </a:lvl8pPr>
            <a:lvl9pPr marL="3655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0724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7"/>
            <a:ext cx="3008313" cy="4691063"/>
          </a:xfrm>
        </p:spPr>
        <p:txBody>
          <a:bodyPr/>
          <a:lstStyle>
            <a:lvl1pPr marL="0" indent="0">
              <a:buNone/>
              <a:defRPr sz="1400"/>
            </a:lvl1pPr>
            <a:lvl2pPr marL="456914" indent="0">
              <a:buNone/>
              <a:defRPr sz="1200"/>
            </a:lvl2pPr>
            <a:lvl3pPr marL="913830" indent="0">
              <a:buNone/>
              <a:defRPr sz="1000"/>
            </a:lvl3pPr>
            <a:lvl4pPr marL="1370742" indent="0">
              <a:buNone/>
              <a:defRPr sz="900"/>
            </a:lvl4pPr>
            <a:lvl5pPr marL="1827659" indent="0">
              <a:buNone/>
              <a:defRPr sz="900"/>
            </a:lvl5pPr>
            <a:lvl6pPr marL="2284575" indent="0">
              <a:buNone/>
              <a:defRPr sz="900"/>
            </a:lvl6pPr>
            <a:lvl7pPr marL="2741492" indent="0">
              <a:buNone/>
              <a:defRPr sz="900"/>
            </a:lvl7pPr>
            <a:lvl8pPr marL="3198404" indent="0">
              <a:buNone/>
              <a:defRPr sz="900"/>
            </a:lvl8pPr>
            <a:lvl9pPr marL="3655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A5B2E-01B5-104D-9D3A-88855CA09363}"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8634852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439710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90549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6914" indent="0" algn="ctr">
              <a:buNone/>
              <a:defRPr>
                <a:solidFill>
                  <a:schemeClr val="tx1">
                    <a:tint val="75000"/>
                  </a:schemeClr>
                </a:solidFill>
              </a:defRPr>
            </a:lvl2pPr>
            <a:lvl3pPr marL="913830" indent="0" algn="ctr">
              <a:buNone/>
              <a:defRPr>
                <a:solidFill>
                  <a:schemeClr val="tx1">
                    <a:tint val="75000"/>
                  </a:schemeClr>
                </a:solidFill>
              </a:defRPr>
            </a:lvl3pPr>
            <a:lvl4pPr marL="1370742" indent="0" algn="ctr">
              <a:buNone/>
              <a:defRPr>
                <a:solidFill>
                  <a:schemeClr val="tx1">
                    <a:tint val="75000"/>
                  </a:schemeClr>
                </a:solidFill>
              </a:defRPr>
            </a:lvl4pPr>
            <a:lvl5pPr marL="1827659" indent="0" algn="ctr">
              <a:buNone/>
              <a:defRPr>
                <a:solidFill>
                  <a:schemeClr val="tx1">
                    <a:tint val="75000"/>
                  </a:schemeClr>
                </a:solidFill>
              </a:defRPr>
            </a:lvl5pPr>
            <a:lvl6pPr marL="2284575" indent="0" algn="ctr">
              <a:buNone/>
              <a:defRPr>
                <a:solidFill>
                  <a:schemeClr val="tx1">
                    <a:tint val="75000"/>
                  </a:schemeClr>
                </a:solidFill>
              </a:defRPr>
            </a:lvl6pPr>
            <a:lvl7pPr marL="2741492" indent="0" algn="ctr">
              <a:buNone/>
              <a:defRPr>
                <a:solidFill>
                  <a:schemeClr val="tx1">
                    <a:tint val="75000"/>
                  </a:schemeClr>
                </a:solidFill>
              </a:defRPr>
            </a:lvl7pPr>
            <a:lvl8pPr marL="3198404" indent="0" algn="ctr">
              <a:buNone/>
              <a:defRPr>
                <a:solidFill>
                  <a:schemeClr val="tx1">
                    <a:tint val="75000"/>
                  </a:schemeClr>
                </a:solidFill>
              </a:defRPr>
            </a:lvl8pPr>
            <a:lvl9pPr marL="365531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0500574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022459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0"/>
            <a:ext cx="7772400" cy="1500187"/>
          </a:xfrm>
        </p:spPr>
        <p:txBody>
          <a:bodyPr anchor="b"/>
          <a:lstStyle>
            <a:lvl1pPr marL="0" indent="0">
              <a:buNone/>
              <a:defRPr sz="2000">
                <a:solidFill>
                  <a:schemeClr val="tx1">
                    <a:tint val="75000"/>
                  </a:schemeClr>
                </a:solidFill>
              </a:defRPr>
            </a:lvl1pPr>
            <a:lvl2pPr marL="456914" indent="0">
              <a:buNone/>
              <a:defRPr sz="1800">
                <a:solidFill>
                  <a:schemeClr val="tx1">
                    <a:tint val="75000"/>
                  </a:schemeClr>
                </a:solidFill>
              </a:defRPr>
            </a:lvl2pPr>
            <a:lvl3pPr marL="913830" indent="0">
              <a:buNone/>
              <a:defRPr sz="1600">
                <a:solidFill>
                  <a:schemeClr val="tx1">
                    <a:tint val="75000"/>
                  </a:schemeClr>
                </a:solidFill>
              </a:defRPr>
            </a:lvl3pPr>
            <a:lvl4pPr marL="1370742" indent="0">
              <a:buNone/>
              <a:defRPr sz="1400">
                <a:solidFill>
                  <a:schemeClr val="tx1">
                    <a:tint val="75000"/>
                  </a:schemeClr>
                </a:solidFill>
              </a:defRPr>
            </a:lvl4pPr>
            <a:lvl5pPr marL="1827659" indent="0">
              <a:buNone/>
              <a:defRPr sz="1400">
                <a:solidFill>
                  <a:schemeClr val="tx1">
                    <a:tint val="75000"/>
                  </a:schemeClr>
                </a:solidFill>
              </a:defRPr>
            </a:lvl5pPr>
            <a:lvl6pPr marL="2284575" indent="0">
              <a:buNone/>
              <a:defRPr sz="1400">
                <a:solidFill>
                  <a:schemeClr val="tx1">
                    <a:tint val="75000"/>
                  </a:schemeClr>
                </a:solidFill>
              </a:defRPr>
            </a:lvl6pPr>
            <a:lvl7pPr marL="2741492" indent="0">
              <a:buNone/>
              <a:defRPr sz="1400">
                <a:solidFill>
                  <a:schemeClr val="tx1">
                    <a:tint val="75000"/>
                  </a:schemeClr>
                </a:solidFill>
              </a:defRPr>
            </a:lvl7pPr>
            <a:lvl8pPr marL="3198404" indent="0">
              <a:buNone/>
              <a:defRPr sz="1400">
                <a:solidFill>
                  <a:schemeClr val="tx1">
                    <a:tint val="75000"/>
                  </a:schemeClr>
                </a:solidFill>
              </a:defRPr>
            </a:lvl8pPr>
            <a:lvl9pPr marL="365531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344958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526247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2"/>
          </a:xfrm>
        </p:spPr>
        <p:txBody>
          <a:bodyPr anchor="b"/>
          <a:lstStyle>
            <a:lvl1pPr marL="0" indent="0">
              <a:buNone/>
              <a:defRPr sz="2400" b="1"/>
            </a:lvl1pPr>
            <a:lvl2pPr marL="456914" indent="0">
              <a:buNone/>
              <a:defRPr sz="2000" b="1"/>
            </a:lvl2pPr>
            <a:lvl3pPr marL="913830" indent="0">
              <a:buNone/>
              <a:defRPr sz="1800" b="1"/>
            </a:lvl3pPr>
            <a:lvl4pPr marL="1370742" indent="0">
              <a:buNone/>
              <a:defRPr sz="1600" b="1"/>
            </a:lvl4pPr>
            <a:lvl5pPr marL="1827659" indent="0">
              <a:buNone/>
              <a:defRPr sz="1600" b="1"/>
            </a:lvl5pPr>
            <a:lvl6pPr marL="2284575" indent="0">
              <a:buNone/>
              <a:defRPr sz="1600" b="1"/>
            </a:lvl6pPr>
            <a:lvl7pPr marL="2741492" indent="0">
              <a:buNone/>
              <a:defRPr sz="1600" b="1"/>
            </a:lvl7pPr>
            <a:lvl8pPr marL="3198404" indent="0">
              <a:buNone/>
              <a:defRPr sz="1600" b="1"/>
            </a:lvl8pPr>
            <a:lvl9pPr marL="365531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9"/>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2"/>
          </a:xfrm>
        </p:spPr>
        <p:txBody>
          <a:bodyPr anchor="b"/>
          <a:lstStyle>
            <a:lvl1pPr marL="0" indent="0">
              <a:buNone/>
              <a:defRPr sz="2400" b="1"/>
            </a:lvl1pPr>
            <a:lvl2pPr marL="456914" indent="0">
              <a:buNone/>
              <a:defRPr sz="2000" b="1"/>
            </a:lvl2pPr>
            <a:lvl3pPr marL="913830" indent="0">
              <a:buNone/>
              <a:defRPr sz="1800" b="1"/>
            </a:lvl3pPr>
            <a:lvl4pPr marL="1370742" indent="0">
              <a:buNone/>
              <a:defRPr sz="1600" b="1"/>
            </a:lvl4pPr>
            <a:lvl5pPr marL="1827659" indent="0">
              <a:buNone/>
              <a:defRPr sz="1600" b="1"/>
            </a:lvl5pPr>
            <a:lvl6pPr marL="2284575" indent="0">
              <a:buNone/>
              <a:defRPr sz="1600" b="1"/>
            </a:lvl6pPr>
            <a:lvl7pPr marL="2741492" indent="0">
              <a:buNone/>
              <a:defRPr sz="1600" b="1"/>
            </a:lvl7pPr>
            <a:lvl8pPr marL="3198404" indent="0">
              <a:buNone/>
              <a:defRPr sz="1600" b="1"/>
            </a:lvl8pPr>
            <a:lvl9pPr marL="365531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9"/>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64037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22148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420413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435107"/>
            <a:ext cx="3008313" cy="4691063"/>
          </a:xfrm>
        </p:spPr>
        <p:txBody>
          <a:bodyPr/>
          <a:lstStyle>
            <a:lvl1pPr marL="0" indent="0">
              <a:buNone/>
              <a:defRPr sz="1400"/>
            </a:lvl1pPr>
            <a:lvl2pPr marL="456914" indent="0">
              <a:buNone/>
              <a:defRPr sz="1200"/>
            </a:lvl2pPr>
            <a:lvl3pPr marL="913830" indent="0">
              <a:buNone/>
              <a:defRPr sz="1000"/>
            </a:lvl3pPr>
            <a:lvl4pPr marL="1370742" indent="0">
              <a:buNone/>
              <a:defRPr sz="900"/>
            </a:lvl4pPr>
            <a:lvl5pPr marL="1827659" indent="0">
              <a:buNone/>
              <a:defRPr sz="900"/>
            </a:lvl5pPr>
            <a:lvl6pPr marL="2284575" indent="0">
              <a:buNone/>
              <a:defRPr sz="900"/>
            </a:lvl6pPr>
            <a:lvl7pPr marL="2741492" indent="0">
              <a:buNone/>
              <a:defRPr sz="900"/>
            </a:lvl7pPr>
            <a:lvl8pPr marL="3198404" indent="0">
              <a:buNone/>
              <a:defRPr sz="900"/>
            </a:lvl8pPr>
            <a:lvl9pPr marL="3655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8055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4" indent="0">
              <a:buNone/>
              <a:defRPr sz="2800"/>
            </a:lvl2pPr>
            <a:lvl3pPr marL="913830" indent="0">
              <a:buNone/>
              <a:defRPr sz="2400"/>
            </a:lvl3pPr>
            <a:lvl4pPr marL="1370742" indent="0">
              <a:buNone/>
              <a:defRPr sz="2000"/>
            </a:lvl4pPr>
            <a:lvl5pPr marL="1827659" indent="0">
              <a:buNone/>
              <a:defRPr sz="2000"/>
            </a:lvl5pPr>
            <a:lvl6pPr marL="2284575" indent="0">
              <a:buNone/>
              <a:defRPr sz="2000"/>
            </a:lvl6pPr>
            <a:lvl7pPr marL="2741492" indent="0">
              <a:buNone/>
              <a:defRPr sz="2000"/>
            </a:lvl7pPr>
            <a:lvl8pPr marL="3198404" indent="0">
              <a:buNone/>
              <a:defRPr sz="2000"/>
            </a:lvl8pPr>
            <a:lvl9pPr marL="3655319"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14" indent="0">
              <a:buNone/>
              <a:defRPr sz="1200"/>
            </a:lvl2pPr>
            <a:lvl3pPr marL="913830" indent="0">
              <a:buNone/>
              <a:defRPr sz="1000"/>
            </a:lvl3pPr>
            <a:lvl4pPr marL="1370742" indent="0">
              <a:buNone/>
              <a:defRPr sz="900"/>
            </a:lvl4pPr>
            <a:lvl5pPr marL="1827659" indent="0">
              <a:buNone/>
              <a:defRPr sz="900"/>
            </a:lvl5pPr>
            <a:lvl6pPr marL="2284575" indent="0">
              <a:buNone/>
              <a:defRPr sz="900"/>
            </a:lvl6pPr>
            <a:lvl7pPr marL="2741492" indent="0">
              <a:buNone/>
              <a:defRPr sz="900"/>
            </a:lvl7pPr>
            <a:lvl8pPr marL="3198404" indent="0">
              <a:buNone/>
              <a:defRPr sz="900"/>
            </a:lvl8pPr>
            <a:lvl9pPr marL="3655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A5B2E-01B5-104D-9D3A-88855CA09363}" type="datetimeFigureOut">
              <a:rPr lang="en-US" smtClean="0"/>
              <a:t>10/5/17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40163-E42A-7D45-AE21-C276F151AD82}" type="slidenum">
              <a:rPr lang="en-US" smtClean="0"/>
              <a:t>‹#›</a:t>
            </a:fld>
            <a:endParaRPr lang="en-US"/>
          </a:p>
        </p:txBody>
      </p:sp>
    </p:spTree>
    <p:extLst>
      <p:ext uri="{BB962C8B-B14F-4D97-AF65-F5344CB8AC3E}">
        <p14:creationId xmlns:p14="http://schemas.microsoft.com/office/powerpoint/2010/main" val="19439695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4"/>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14" indent="0">
              <a:buNone/>
              <a:defRPr sz="2800"/>
            </a:lvl2pPr>
            <a:lvl3pPr marL="913830" indent="0">
              <a:buNone/>
              <a:defRPr sz="2400"/>
            </a:lvl3pPr>
            <a:lvl4pPr marL="1370742" indent="0">
              <a:buNone/>
              <a:defRPr sz="2000"/>
            </a:lvl4pPr>
            <a:lvl5pPr marL="1827659" indent="0">
              <a:buNone/>
              <a:defRPr sz="2000"/>
            </a:lvl5pPr>
            <a:lvl6pPr marL="2284575" indent="0">
              <a:buNone/>
              <a:defRPr sz="2000"/>
            </a:lvl6pPr>
            <a:lvl7pPr marL="2741492" indent="0">
              <a:buNone/>
              <a:defRPr sz="2000"/>
            </a:lvl7pPr>
            <a:lvl8pPr marL="3198404" indent="0">
              <a:buNone/>
              <a:defRPr sz="2000"/>
            </a:lvl8pPr>
            <a:lvl9pPr marL="3655319" indent="0">
              <a:buNone/>
              <a:defRPr sz="2000"/>
            </a:lvl9pPr>
          </a:lstStyle>
          <a:p>
            <a:endParaRPr lang="en-US"/>
          </a:p>
        </p:txBody>
      </p:sp>
      <p:sp>
        <p:nvSpPr>
          <p:cNvPr id="4" name="Text Placeholder 3"/>
          <p:cNvSpPr>
            <a:spLocks noGrp="1"/>
          </p:cNvSpPr>
          <p:nvPr>
            <p:ph type="body" sz="half" idx="2"/>
          </p:nvPr>
        </p:nvSpPr>
        <p:spPr>
          <a:xfrm>
            <a:off x="1792288" y="5367342"/>
            <a:ext cx="5486400" cy="804862"/>
          </a:xfrm>
        </p:spPr>
        <p:txBody>
          <a:bodyPr/>
          <a:lstStyle>
            <a:lvl1pPr marL="0" indent="0">
              <a:buNone/>
              <a:defRPr sz="1400"/>
            </a:lvl1pPr>
            <a:lvl2pPr marL="456914" indent="0">
              <a:buNone/>
              <a:defRPr sz="1200"/>
            </a:lvl2pPr>
            <a:lvl3pPr marL="913830" indent="0">
              <a:buNone/>
              <a:defRPr sz="1000"/>
            </a:lvl3pPr>
            <a:lvl4pPr marL="1370742" indent="0">
              <a:buNone/>
              <a:defRPr sz="900"/>
            </a:lvl4pPr>
            <a:lvl5pPr marL="1827659" indent="0">
              <a:buNone/>
              <a:defRPr sz="900"/>
            </a:lvl5pPr>
            <a:lvl6pPr marL="2284575" indent="0">
              <a:buNone/>
              <a:defRPr sz="900"/>
            </a:lvl6pPr>
            <a:lvl7pPr marL="2741492" indent="0">
              <a:buNone/>
              <a:defRPr sz="900"/>
            </a:lvl7pPr>
            <a:lvl8pPr marL="3198404" indent="0">
              <a:buNone/>
              <a:defRPr sz="900"/>
            </a:lvl8pPr>
            <a:lvl9pPr marL="365531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49607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93717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5"/>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360665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Times New Roman" pitchFamily="-112"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Times New Roman" pitchFamily="-112"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Times New Roman" pitchFamily="-112" charset="0"/>
              </a:defRPr>
            </a:lvl1pPr>
          </a:lstStyle>
          <a:p>
            <a:pPr>
              <a:defRPr/>
            </a:pPr>
            <a:fld id="{085C51C9-AEEE-EC4C-8D63-F21B676496C2}" type="slidenum">
              <a:rPr lang="en-US"/>
              <a:pPr>
                <a:defRPr/>
              </a:pPr>
              <a:t>‹#›</a:t>
            </a:fld>
            <a:endParaRPr lang="en-US"/>
          </a:p>
        </p:txBody>
      </p:sp>
    </p:spTree>
    <p:extLst>
      <p:ext uri="{BB962C8B-B14F-4D97-AF65-F5344CB8AC3E}">
        <p14:creationId xmlns:p14="http://schemas.microsoft.com/office/powerpoint/2010/main" val="42231034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50281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62083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228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nvGrpSpPr>
          <p:cNvPr id="4" name="Group 3"/>
          <p:cNvGrpSpPr>
            <a:grpSpLocks/>
          </p:cNvGrpSpPr>
          <p:nvPr/>
        </p:nvGrpSpPr>
        <p:grpSpPr bwMode="auto">
          <a:xfrm>
            <a:off x="0" y="228600"/>
            <a:ext cx="9144000" cy="6627813"/>
            <a:chOff x="0" y="144"/>
            <a:chExt cx="5760" cy="4175"/>
          </a:xfrm>
        </p:grpSpPr>
        <p:sp>
          <p:nvSpPr>
            <p:cNvPr id="5" name="Rectangle 4"/>
            <p:cNvSpPr>
              <a:spLocks noChangeArrowheads="1"/>
            </p:cNvSpPr>
            <p:nvPr/>
          </p:nvSpPr>
          <p:spPr bwMode="auto">
            <a:xfrm>
              <a:off x="0" y="144"/>
              <a:ext cx="1536" cy="41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6" name="Rectangle 5"/>
            <p:cNvSpPr>
              <a:spLocks noChangeArrowheads="1"/>
            </p:cNvSpPr>
            <p:nvPr/>
          </p:nvSpPr>
          <p:spPr bwMode="auto">
            <a:xfrm>
              <a:off x="1488" y="144"/>
              <a:ext cx="4272" cy="1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7" name="Rectangle 6"/>
            <p:cNvSpPr>
              <a:spLocks noChangeArrowheads="1"/>
            </p:cNvSpPr>
            <p:nvPr/>
          </p:nvSpPr>
          <p:spPr bwMode="auto">
            <a:xfrm>
              <a:off x="1440" y="4032"/>
              <a:ext cx="4320" cy="14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8" name="Rectangle 7"/>
          <p:cNvSpPr>
            <a:spLocks noChangeArrowheads="1"/>
          </p:cNvSpPr>
          <p:nvPr/>
        </p:nvSpPr>
        <p:spPr bwMode="auto">
          <a:xfrm>
            <a:off x="0" y="6629400"/>
            <a:ext cx="9144000" cy="2270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9" name="Rectangle 11"/>
          <p:cNvSpPr>
            <a:spLocks noChangeArrowheads="1"/>
          </p:cNvSpPr>
          <p:nvPr/>
        </p:nvSpPr>
        <p:spPr bwMode="auto">
          <a:xfrm>
            <a:off x="1800225" y="6642100"/>
            <a:ext cx="152400" cy="209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 name="Rectangle 12"/>
          <p:cNvSpPr>
            <a:spLocks noChangeArrowheads="1"/>
          </p:cNvSpPr>
          <p:nvPr/>
        </p:nvSpPr>
        <p:spPr bwMode="auto">
          <a:xfrm>
            <a:off x="393700" y="6637338"/>
            <a:ext cx="152400" cy="209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3565" name="Rectangle 13"/>
          <p:cNvSpPr>
            <a:spLocks noGrp="1" noChangeArrowheads="1"/>
          </p:cNvSpPr>
          <p:nvPr>
            <p:ph type="ctrTitle" sz="quarter"/>
          </p:nvPr>
        </p:nvSpPr>
        <p:spPr bwMode="auto">
          <a:xfrm>
            <a:off x="3276600" y="533400"/>
            <a:ext cx="5867400" cy="11430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vl1pPr>
          </a:lstStyle>
          <a:p>
            <a:r>
              <a:rPr lang="en-US"/>
              <a:t>Click to edit Master title style</a:t>
            </a:r>
          </a:p>
        </p:txBody>
      </p:sp>
      <p:sp>
        <p:nvSpPr>
          <p:cNvPr id="11" name="Rectangle 8"/>
          <p:cNvSpPr>
            <a:spLocks noGrp="1" noChangeArrowheads="1"/>
          </p:cNvSpPr>
          <p:nvPr>
            <p:ph type="dt" sz="half" idx="10"/>
          </p:nvPr>
        </p:nvSpPr>
        <p:spPr bwMode="auto">
          <a:xfrm>
            <a:off x="5334000" y="6627813"/>
            <a:ext cx="19050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fontAlgn="auto">
              <a:spcBef>
                <a:spcPct val="0"/>
              </a:spcBef>
              <a:spcAft>
                <a:spcPts val="0"/>
              </a:spcAft>
              <a:defRPr sz="1000">
                <a:solidFill>
                  <a:srgbClr val="000000"/>
                </a:solidFill>
                <a:latin typeface="Times New Roman"/>
                <a:ea typeface="+mn-ea"/>
                <a:cs typeface="+mn-cs"/>
              </a:defRPr>
            </a:lvl1pPr>
          </a:lstStyle>
          <a:p>
            <a:pPr defTabSz="914400">
              <a:defRPr/>
            </a:pPr>
            <a:endParaRPr lang="en-US"/>
          </a:p>
        </p:txBody>
      </p:sp>
      <p:sp>
        <p:nvSpPr>
          <p:cNvPr id="12" name="Rectangle 9"/>
          <p:cNvSpPr>
            <a:spLocks noGrp="1" noChangeArrowheads="1"/>
          </p:cNvSpPr>
          <p:nvPr>
            <p:ph type="ftr" sz="quarter" idx="11"/>
          </p:nvPr>
        </p:nvSpPr>
        <p:spPr bwMode="auto">
          <a:xfrm>
            <a:off x="2438400" y="6627813"/>
            <a:ext cx="28956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ctr" fontAlgn="auto">
              <a:spcBef>
                <a:spcPct val="0"/>
              </a:spcBef>
              <a:spcAft>
                <a:spcPts val="0"/>
              </a:spcAft>
              <a:defRPr sz="1000">
                <a:solidFill>
                  <a:srgbClr val="000000"/>
                </a:solidFill>
                <a:latin typeface="Times New Roman"/>
                <a:ea typeface="+mn-ea"/>
                <a:cs typeface="+mn-cs"/>
              </a:defRPr>
            </a:lvl1pPr>
          </a:lstStyle>
          <a:p>
            <a:pPr defTabSz="914400">
              <a:defRPr/>
            </a:pPr>
            <a:endParaRPr lang="en-US"/>
          </a:p>
        </p:txBody>
      </p:sp>
      <p:sp>
        <p:nvSpPr>
          <p:cNvPr id="13" name="Rectangle 10"/>
          <p:cNvSpPr>
            <a:spLocks noGrp="1" noChangeArrowheads="1"/>
          </p:cNvSpPr>
          <p:nvPr>
            <p:ph type="sldNum" sz="quarter" idx="12"/>
          </p:nvPr>
        </p:nvSpPr>
        <p:spPr bwMode="auto">
          <a:xfrm>
            <a:off x="7239000" y="6627813"/>
            <a:ext cx="1905000" cy="228600"/>
          </a:xfrm>
          <a:prstGeom prst="rect">
            <a:avLst/>
          </a:prstGeom>
          <a:ln w="12700" cap="sq">
            <a:miter lim="800000"/>
            <a:headEnd type="none" w="sm" len="sm"/>
            <a:tailEnd type="none" w="sm" len="sm"/>
          </a:ln>
        </p:spPr>
        <p:txBody>
          <a:bodyPr vert="horz" wrap="square" lIns="91440" tIns="45720" rIns="91440" bIns="45720" numCol="1" anchor="t" anchorCtr="0" compatLnSpc="1">
            <a:prstTxWarp prst="textNoShape">
              <a:avLst/>
            </a:prstTxWarp>
          </a:bodyPr>
          <a:lstStyle>
            <a:lvl1pPr algn="r">
              <a:defRPr sz="1000" u="sng">
                <a:solidFill>
                  <a:srgbClr val="000000"/>
                </a:solidFill>
                <a:latin typeface="Times New Roman" charset="0"/>
                <a:cs typeface="Arial" charset="0"/>
              </a:defRPr>
            </a:lvl1pPr>
          </a:lstStyle>
          <a:p>
            <a:pPr defTabSz="914400" fontAlgn="base">
              <a:spcBef>
                <a:spcPct val="0"/>
              </a:spcBef>
              <a:spcAft>
                <a:spcPct val="0"/>
              </a:spcAft>
              <a:defRPr/>
            </a:pPr>
            <a:fld id="{A96FD1F3-ABD5-1943-976E-D71C7B1DC914}"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404426154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13780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40679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83969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6.xml"/><Relationship Id="rId12" Type="http://schemas.openxmlformats.org/officeDocument/2006/relationships/theme" Target="../theme/theme10.xml"/><Relationship Id="rId1" Type="http://schemas.openxmlformats.org/officeDocument/2006/relationships/slideLayout" Target="../slideLayouts/slideLayout96.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7.xml"/><Relationship Id="rId12" Type="http://schemas.openxmlformats.org/officeDocument/2006/relationships/theme" Target="../theme/theme11.xml"/><Relationship Id="rId1" Type="http://schemas.openxmlformats.org/officeDocument/2006/relationships/slideLayout" Target="../slideLayouts/slideLayout107.xml"/><Relationship Id="rId2" Type="http://schemas.openxmlformats.org/officeDocument/2006/relationships/slideLayout" Target="../slideLayouts/slideLayout108.xml"/><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8.xml"/><Relationship Id="rId12" Type="http://schemas.openxmlformats.org/officeDocument/2006/relationships/theme" Target="../theme/theme12.xml"/><Relationship Id="rId1" Type="http://schemas.openxmlformats.org/officeDocument/2006/relationships/slideLayout" Target="../slideLayouts/slideLayout118.xml"/><Relationship Id="rId2" Type="http://schemas.openxmlformats.org/officeDocument/2006/relationships/slideLayout" Target="../slideLayouts/slideLayout119.xml"/><Relationship Id="rId3" Type="http://schemas.openxmlformats.org/officeDocument/2006/relationships/slideLayout" Target="../slideLayouts/slideLayout120.xml"/><Relationship Id="rId4" Type="http://schemas.openxmlformats.org/officeDocument/2006/relationships/slideLayout" Target="../slideLayouts/slideLayout121.xml"/><Relationship Id="rId5" Type="http://schemas.openxmlformats.org/officeDocument/2006/relationships/slideLayout" Target="../slideLayouts/slideLayout122.xml"/><Relationship Id="rId6" Type="http://schemas.openxmlformats.org/officeDocument/2006/relationships/slideLayout" Target="../slideLayouts/slideLayout123.xml"/><Relationship Id="rId7" Type="http://schemas.openxmlformats.org/officeDocument/2006/relationships/slideLayout" Target="../slideLayouts/slideLayout124.xml"/><Relationship Id="rId8" Type="http://schemas.openxmlformats.org/officeDocument/2006/relationships/slideLayout" Target="../slideLayouts/slideLayout125.xml"/><Relationship Id="rId9" Type="http://schemas.openxmlformats.org/officeDocument/2006/relationships/slideLayout" Target="../slideLayouts/slideLayout126.xml"/><Relationship Id="rId10"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9.xml"/><Relationship Id="rId12" Type="http://schemas.openxmlformats.org/officeDocument/2006/relationships/theme" Target="../theme/theme13.xml"/><Relationship Id="rId1" Type="http://schemas.openxmlformats.org/officeDocument/2006/relationships/slideLayout" Target="../slideLayouts/slideLayout129.xml"/><Relationship Id="rId2" Type="http://schemas.openxmlformats.org/officeDocument/2006/relationships/slideLayout" Target="../slideLayouts/slideLayout130.xml"/><Relationship Id="rId3" Type="http://schemas.openxmlformats.org/officeDocument/2006/relationships/slideLayout" Target="../slideLayouts/slideLayout131.xml"/><Relationship Id="rId4" Type="http://schemas.openxmlformats.org/officeDocument/2006/relationships/slideLayout" Target="../slideLayouts/slideLayout132.xml"/><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0.xml"/><Relationship Id="rId12" Type="http://schemas.openxmlformats.org/officeDocument/2006/relationships/theme" Target="../theme/theme14.xml"/><Relationship Id="rId1" Type="http://schemas.openxmlformats.org/officeDocument/2006/relationships/slideLayout" Target="../slideLayouts/slideLayout140.xml"/><Relationship Id="rId2" Type="http://schemas.openxmlformats.org/officeDocument/2006/relationships/slideLayout" Target="../slideLayouts/slideLayout141.xml"/><Relationship Id="rId3" Type="http://schemas.openxmlformats.org/officeDocument/2006/relationships/slideLayout" Target="../slideLayouts/slideLayout142.xml"/><Relationship Id="rId4" Type="http://schemas.openxmlformats.org/officeDocument/2006/relationships/slideLayout" Target="../slideLayouts/slideLayout143.xml"/><Relationship Id="rId5" Type="http://schemas.openxmlformats.org/officeDocument/2006/relationships/slideLayout" Target="../slideLayouts/slideLayout144.xml"/><Relationship Id="rId6" Type="http://schemas.openxmlformats.org/officeDocument/2006/relationships/slideLayout" Target="../slideLayouts/slideLayout145.xml"/><Relationship Id="rId7" Type="http://schemas.openxmlformats.org/officeDocument/2006/relationships/slideLayout" Target="../slideLayouts/slideLayout146.xml"/><Relationship Id="rId8" Type="http://schemas.openxmlformats.org/officeDocument/2006/relationships/slideLayout" Target="../slideLayouts/slideLayout147.xml"/><Relationship Id="rId9" Type="http://schemas.openxmlformats.org/officeDocument/2006/relationships/slideLayout" Target="../slideLayouts/slideLayout148.xml"/><Relationship Id="rId10" Type="http://schemas.openxmlformats.org/officeDocument/2006/relationships/slideLayout" Target="../slideLayouts/slideLayout149.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1.xml"/><Relationship Id="rId12" Type="http://schemas.openxmlformats.org/officeDocument/2006/relationships/theme" Target="../theme/theme15.xml"/><Relationship Id="rId1" Type="http://schemas.openxmlformats.org/officeDocument/2006/relationships/slideLayout" Target="../slideLayouts/slideLayout151.xml"/><Relationship Id="rId2" Type="http://schemas.openxmlformats.org/officeDocument/2006/relationships/slideLayout" Target="../slideLayouts/slideLayout152.xml"/><Relationship Id="rId3" Type="http://schemas.openxmlformats.org/officeDocument/2006/relationships/slideLayout" Target="../slideLayouts/slideLayout153.xml"/><Relationship Id="rId4" Type="http://schemas.openxmlformats.org/officeDocument/2006/relationships/slideLayout" Target="../slideLayouts/slideLayout154.xml"/><Relationship Id="rId5" Type="http://schemas.openxmlformats.org/officeDocument/2006/relationships/slideLayout" Target="../slideLayouts/slideLayout155.xml"/><Relationship Id="rId6" Type="http://schemas.openxmlformats.org/officeDocument/2006/relationships/slideLayout" Target="../slideLayouts/slideLayout156.xml"/><Relationship Id="rId7" Type="http://schemas.openxmlformats.org/officeDocument/2006/relationships/slideLayout" Target="../slideLayouts/slideLayout157.xml"/><Relationship Id="rId8" Type="http://schemas.openxmlformats.org/officeDocument/2006/relationships/slideLayout" Target="../slideLayouts/slideLayout158.xml"/><Relationship Id="rId9" Type="http://schemas.openxmlformats.org/officeDocument/2006/relationships/slideLayout" Target="../slideLayouts/slideLayout159.xml"/><Relationship Id="rId10" Type="http://schemas.openxmlformats.org/officeDocument/2006/relationships/slideLayout" Target="../slideLayouts/slideLayout16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20" Type="http://schemas.openxmlformats.org/officeDocument/2006/relationships/slideLayout" Target="../slideLayouts/slideLayout39.xml"/><Relationship Id="rId21" Type="http://schemas.openxmlformats.org/officeDocument/2006/relationships/slideLayout" Target="../slideLayouts/slideLayout40.xml"/><Relationship Id="rId22" Type="http://schemas.openxmlformats.org/officeDocument/2006/relationships/theme" Target="../theme/theme3.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Relationship Id="rId18" Type="http://schemas.openxmlformats.org/officeDocument/2006/relationships/slideLayout" Target="../slideLayouts/slideLayout37.xml"/><Relationship Id="rId19" Type="http://schemas.openxmlformats.org/officeDocument/2006/relationships/slideLayout" Target="../slideLayouts/slideLayout38.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 Id="rId11"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3.xml"/><Relationship Id="rId4" Type="http://schemas.openxmlformats.org/officeDocument/2006/relationships/slideLayout" Target="../slideLayouts/slideLayout54.xml"/><Relationship Id="rId5" Type="http://schemas.openxmlformats.org/officeDocument/2006/relationships/slideLayout" Target="../slideLayouts/slideLayout55.xml"/><Relationship Id="rId6" Type="http://schemas.openxmlformats.org/officeDocument/2006/relationships/slideLayout" Target="../slideLayouts/slideLayout56.xml"/><Relationship Id="rId7" Type="http://schemas.openxmlformats.org/officeDocument/2006/relationships/slideLayout" Target="../slideLayouts/slideLayout57.xml"/><Relationship Id="rId8" Type="http://schemas.openxmlformats.org/officeDocument/2006/relationships/slideLayout" Target="../slideLayouts/slideLayout58.xml"/><Relationship Id="rId9" Type="http://schemas.openxmlformats.org/officeDocument/2006/relationships/slideLayout" Target="../slideLayouts/slideLayout59.xml"/><Relationship Id="rId10" Type="http://schemas.openxmlformats.org/officeDocument/2006/relationships/slideLayout" Target="../slideLayouts/slideLayout60.xml"/><Relationship Id="rId11" Type="http://schemas.openxmlformats.org/officeDocument/2006/relationships/theme" Target="../theme/theme5.xml"/><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 Id="rId11" Type="http://schemas.openxmlformats.org/officeDocument/2006/relationships/theme" Target="../theme/theme6.xml"/><Relationship Id="rId1" Type="http://schemas.openxmlformats.org/officeDocument/2006/relationships/slideLayout" Target="../slideLayouts/slideLayout61.xml"/><Relationship Id="rId2"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1.xml"/><Relationship Id="rId12" Type="http://schemas.openxmlformats.org/officeDocument/2006/relationships/theme" Target="../theme/theme7.xml"/><Relationship Id="rId1" Type="http://schemas.openxmlformats.org/officeDocument/2006/relationships/slideLayout" Target="../slideLayouts/slideLayout71.xml"/><Relationship Id="rId2" Type="http://schemas.openxmlformats.org/officeDocument/2006/relationships/slideLayout" Target="../slideLayouts/slideLayout72.xml"/><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2.xml"/><Relationship Id="rId12" Type="http://schemas.openxmlformats.org/officeDocument/2006/relationships/theme" Target="../theme/theme8.xml"/><Relationship Id="rId1" Type="http://schemas.openxmlformats.org/officeDocument/2006/relationships/slideLayout" Target="../slideLayouts/slideLayout82.xml"/><Relationship Id="rId2" Type="http://schemas.openxmlformats.org/officeDocument/2006/relationships/slideLayout" Target="../slideLayouts/slideLayout83.xml"/><Relationship Id="rId3" Type="http://schemas.openxmlformats.org/officeDocument/2006/relationships/slideLayout" Target="../slideLayouts/slideLayout84.xml"/><Relationship Id="rId4" Type="http://schemas.openxmlformats.org/officeDocument/2006/relationships/slideLayout" Target="../slideLayouts/slideLayout85.xml"/><Relationship Id="rId5" Type="http://schemas.openxmlformats.org/officeDocument/2006/relationships/slideLayout" Target="../slideLayouts/slideLayout86.xml"/><Relationship Id="rId6" Type="http://schemas.openxmlformats.org/officeDocument/2006/relationships/slideLayout" Target="../slideLayouts/slideLayout87.xml"/><Relationship Id="rId7" Type="http://schemas.openxmlformats.org/officeDocument/2006/relationships/slideLayout" Target="../slideLayouts/slideLayout88.xml"/><Relationship Id="rId8" Type="http://schemas.openxmlformats.org/officeDocument/2006/relationships/slideLayout" Target="../slideLayouts/slideLayout89.xml"/><Relationship Id="rId9" Type="http://schemas.openxmlformats.org/officeDocument/2006/relationships/slideLayout" Target="../slideLayouts/slideLayout90.xml"/><Relationship Id="rId10"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95.xml"/><Relationship Id="rId4" Type="http://schemas.openxmlformats.org/officeDocument/2006/relationships/theme" Target="../theme/theme9.xml"/><Relationship Id="rId1" Type="http://schemas.openxmlformats.org/officeDocument/2006/relationships/slideLayout" Target="../slideLayouts/slideLayout93.xml"/><Relationship Id="rId2"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2" tIns="45691" rIns="91382" bIns="456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82" tIns="45691" rIns="91382" bIns="456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382" tIns="45691" rIns="91382" bIns="45691" rtlCol="0" anchor="ctr"/>
          <a:lstStyle>
            <a:lvl1pPr algn="l">
              <a:defRPr sz="1200">
                <a:solidFill>
                  <a:schemeClr val="tx1">
                    <a:tint val="75000"/>
                  </a:schemeClr>
                </a:solidFill>
              </a:defRPr>
            </a:lvl1pPr>
          </a:lstStyle>
          <a:p>
            <a:fld id="{BF6A5B2E-01B5-104D-9D3A-88855CA09363}" type="datetimeFigureOut">
              <a:rPr lang="en-US" smtClean="0"/>
              <a:t>10/5/17</a:t>
            </a:fld>
            <a:endParaRPr lang="en-US"/>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382" tIns="45691" rIns="91382" bIns="45691"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382" tIns="45691" rIns="91382" bIns="45691" rtlCol="0" anchor="ctr"/>
          <a:lstStyle>
            <a:lvl1pPr algn="r">
              <a:defRPr sz="1200">
                <a:solidFill>
                  <a:schemeClr val="tx1">
                    <a:tint val="75000"/>
                  </a:schemeClr>
                </a:solidFill>
              </a:defRPr>
            </a:lvl1pPr>
          </a:lstStyle>
          <a:p>
            <a:fld id="{A4D40163-E42A-7D45-AE21-C276F151AD82}" type="slidenum">
              <a:rPr lang="en-US" smtClean="0"/>
              <a:t>‹#›</a:t>
            </a:fld>
            <a:endParaRPr lang="en-US"/>
          </a:p>
        </p:txBody>
      </p:sp>
    </p:spTree>
    <p:extLst>
      <p:ext uri="{BB962C8B-B14F-4D97-AF65-F5344CB8AC3E}">
        <p14:creationId xmlns:p14="http://schemas.microsoft.com/office/powerpoint/2010/main" val="2354177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6914" rtl="0" eaLnBrk="1" latinLnBrk="0" hangingPunct="1">
        <a:spcBef>
          <a:spcPct val="0"/>
        </a:spcBef>
        <a:buNone/>
        <a:defRPr sz="4400" kern="1200">
          <a:solidFill>
            <a:schemeClr val="tx1"/>
          </a:solidFill>
          <a:latin typeface="+mj-lt"/>
          <a:ea typeface="+mj-ea"/>
          <a:cs typeface="+mj-cs"/>
        </a:defRPr>
      </a:lvl1pPr>
    </p:titleStyle>
    <p:bodyStyle>
      <a:lvl1pPr marL="342687" indent="-342687" algn="l" defTabSz="456914" rtl="0" eaLnBrk="1" latinLnBrk="0" hangingPunct="1">
        <a:spcBef>
          <a:spcPct val="20000"/>
        </a:spcBef>
        <a:buFont typeface="Arial"/>
        <a:buChar char="•"/>
        <a:defRPr sz="3200" kern="1200">
          <a:solidFill>
            <a:schemeClr val="tx1"/>
          </a:solidFill>
          <a:latin typeface="+mn-lt"/>
          <a:ea typeface="+mn-ea"/>
          <a:cs typeface="+mn-cs"/>
        </a:defRPr>
      </a:lvl1pPr>
      <a:lvl2pPr marL="742487" indent="-285572" algn="l" defTabSz="456914" rtl="0" eaLnBrk="1" latinLnBrk="0" hangingPunct="1">
        <a:spcBef>
          <a:spcPct val="20000"/>
        </a:spcBef>
        <a:buFont typeface="Arial"/>
        <a:buChar char="–"/>
        <a:defRPr sz="2800" kern="1200">
          <a:solidFill>
            <a:schemeClr val="tx1"/>
          </a:solidFill>
          <a:latin typeface="+mn-lt"/>
          <a:ea typeface="+mn-ea"/>
          <a:cs typeface="+mn-cs"/>
        </a:defRPr>
      </a:lvl2pPr>
      <a:lvl3pPr marL="1142286" indent="-228458" algn="l" defTabSz="456914" rtl="0" eaLnBrk="1" latinLnBrk="0" hangingPunct="1">
        <a:spcBef>
          <a:spcPct val="20000"/>
        </a:spcBef>
        <a:buFont typeface="Arial"/>
        <a:buChar char="•"/>
        <a:defRPr sz="2400" kern="1200">
          <a:solidFill>
            <a:schemeClr val="tx1"/>
          </a:solidFill>
          <a:latin typeface="+mn-lt"/>
          <a:ea typeface="+mn-ea"/>
          <a:cs typeface="+mn-cs"/>
        </a:defRPr>
      </a:lvl3pPr>
      <a:lvl4pPr marL="1599203" indent="-228458" algn="l" defTabSz="456914" rtl="0" eaLnBrk="1" latinLnBrk="0" hangingPunct="1">
        <a:spcBef>
          <a:spcPct val="20000"/>
        </a:spcBef>
        <a:buFont typeface="Arial"/>
        <a:buChar char="–"/>
        <a:defRPr sz="2000" kern="1200">
          <a:solidFill>
            <a:schemeClr val="tx1"/>
          </a:solidFill>
          <a:latin typeface="+mn-lt"/>
          <a:ea typeface="+mn-ea"/>
          <a:cs typeface="+mn-cs"/>
        </a:defRPr>
      </a:lvl4pPr>
      <a:lvl5pPr marL="2056118" indent="-228458" algn="l" defTabSz="456914" rtl="0" eaLnBrk="1" latinLnBrk="0" hangingPunct="1">
        <a:spcBef>
          <a:spcPct val="20000"/>
        </a:spcBef>
        <a:buFont typeface="Arial"/>
        <a:buChar char="»"/>
        <a:defRPr sz="2000" kern="1200">
          <a:solidFill>
            <a:schemeClr val="tx1"/>
          </a:solidFill>
          <a:latin typeface="+mn-lt"/>
          <a:ea typeface="+mn-ea"/>
          <a:cs typeface="+mn-cs"/>
        </a:defRPr>
      </a:lvl5pPr>
      <a:lvl6pPr marL="2513032" indent="-228458" algn="l" defTabSz="456914" rtl="0" eaLnBrk="1" latinLnBrk="0" hangingPunct="1">
        <a:spcBef>
          <a:spcPct val="20000"/>
        </a:spcBef>
        <a:buFont typeface="Arial"/>
        <a:buChar char="•"/>
        <a:defRPr sz="2000" kern="1200">
          <a:solidFill>
            <a:schemeClr val="tx1"/>
          </a:solidFill>
          <a:latin typeface="+mn-lt"/>
          <a:ea typeface="+mn-ea"/>
          <a:cs typeface="+mn-cs"/>
        </a:defRPr>
      </a:lvl6pPr>
      <a:lvl7pPr marL="2969947" indent="-228458" algn="l" defTabSz="456914" rtl="0" eaLnBrk="1" latinLnBrk="0" hangingPunct="1">
        <a:spcBef>
          <a:spcPct val="20000"/>
        </a:spcBef>
        <a:buFont typeface="Arial"/>
        <a:buChar char="•"/>
        <a:defRPr sz="2000" kern="1200">
          <a:solidFill>
            <a:schemeClr val="tx1"/>
          </a:solidFill>
          <a:latin typeface="+mn-lt"/>
          <a:ea typeface="+mn-ea"/>
          <a:cs typeface="+mn-cs"/>
        </a:defRPr>
      </a:lvl7pPr>
      <a:lvl8pPr marL="3426861" indent="-228458" algn="l" defTabSz="456914" rtl="0" eaLnBrk="1" latinLnBrk="0" hangingPunct="1">
        <a:spcBef>
          <a:spcPct val="20000"/>
        </a:spcBef>
        <a:buFont typeface="Arial"/>
        <a:buChar char="•"/>
        <a:defRPr sz="2000" kern="1200">
          <a:solidFill>
            <a:schemeClr val="tx1"/>
          </a:solidFill>
          <a:latin typeface="+mn-lt"/>
          <a:ea typeface="+mn-ea"/>
          <a:cs typeface="+mn-cs"/>
        </a:defRPr>
      </a:lvl8pPr>
      <a:lvl9pPr marL="3883776" indent="-228458" algn="l" defTabSz="4569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4" rtl="0" eaLnBrk="1" latinLnBrk="0" hangingPunct="1">
        <a:defRPr sz="1800" kern="1200">
          <a:solidFill>
            <a:schemeClr val="tx1"/>
          </a:solidFill>
          <a:latin typeface="+mn-lt"/>
          <a:ea typeface="+mn-ea"/>
          <a:cs typeface="+mn-cs"/>
        </a:defRPr>
      </a:lvl1pPr>
      <a:lvl2pPr marL="456914" algn="l" defTabSz="456914" rtl="0" eaLnBrk="1" latinLnBrk="0" hangingPunct="1">
        <a:defRPr sz="1800" kern="1200">
          <a:solidFill>
            <a:schemeClr val="tx1"/>
          </a:solidFill>
          <a:latin typeface="+mn-lt"/>
          <a:ea typeface="+mn-ea"/>
          <a:cs typeface="+mn-cs"/>
        </a:defRPr>
      </a:lvl2pPr>
      <a:lvl3pPr marL="913830" algn="l" defTabSz="456914" rtl="0" eaLnBrk="1" latinLnBrk="0" hangingPunct="1">
        <a:defRPr sz="1800" kern="1200">
          <a:solidFill>
            <a:schemeClr val="tx1"/>
          </a:solidFill>
          <a:latin typeface="+mn-lt"/>
          <a:ea typeface="+mn-ea"/>
          <a:cs typeface="+mn-cs"/>
        </a:defRPr>
      </a:lvl3pPr>
      <a:lvl4pPr marL="1370742" algn="l" defTabSz="456914" rtl="0" eaLnBrk="1" latinLnBrk="0" hangingPunct="1">
        <a:defRPr sz="1800" kern="1200">
          <a:solidFill>
            <a:schemeClr val="tx1"/>
          </a:solidFill>
          <a:latin typeface="+mn-lt"/>
          <a:ea typeface="+mn-ea"/>
          <a:cs typeface="+mn-cs"/>
        </a:defRPr>
      </a:lvl4pPr>
      <a:lvl5pPr marL="1827659" algn="l" defTabSz="456914" rtl="0" eaLnBrk="1" latinLnBrk="0" hangingPunct="1">
        <a:defRPr sz="1800" kern="1200">
          <a:solidFill>
            <a:schemeClr val="tx1"/>
          </a:solidFill>
          <a:latin typeface="+mn-lt"/>
          <a:ea typeface="+mn-ea"/>
          <a:cs typeface="+mn-cs"/>
        </a:defRPr>
      </a:lvl5pPr>
      <a:lvl6pPr marL="2284575" algn="l" defTabSz="456914" rtl="0" eaLnBrk="1" latinLnBrk="0" hangingPunct="1">
        <a:defRPr sz="1800" kern="1200">
          <a:solidFill>
            <a:schemeClr val="tx1"/>
          </a:solidFill>
          <a:latin typeface="+mn-lt"/>
          <a:ea typeface="+mn-ea"/>
          <a:cs typeface="+mn-cs"/>
        </a:defRPr>
      </a:lvl6pPr>
      <a:lvl7pPr marL="2741492" algn="l" defTabSz="456914" rtl="0" eaLnBrk="1" latinLnBrk="0" hangingPunct="1">
        <a:defRPr sz="1800" kern="1200">
          <a:solidFill>
            <a:schemeClr val="tx1"/>
          </a:solidFill>
          <a:latin typeface="+mn-lt"/>
          <a:ea typeface="+mn-ea"/>
          <a:cs typeface="+mn-cs"/>
        </a:defRPr>
      </a:lvl7pPr>
      <a:lvl8pPr marL="3198404" algn="l" defTabSz="456914" rtl="0" eaLnBrk="1" latinLnBrk="0" hangingPunct="1">
        <a:defRPr sz="1800" kern="1200">
          <a:solidFill>
            <a:schemeClr val="tx1"/>
          </a:solidFill>
          <a:latin typeface="+mn-lt"/>
          <a:ea typeface="+mn-ea"/>
          <a:cs typeface="+mn-cs"/>
        </a:defRPr>
      </a:lvl8pPr>
      <a:lvl9pPr marL="3655319" algn="l" defTabSz="456914"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7"/>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835532487"/>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txStyles>
    <p:titleStyle>
      <a:lvl1pPr algn="l" rtl="0" eaLnBrk="0" fontAlgn="base" hangingPunct="0">
        <a:spcBef>
          <a:spcPct val="0"/>
        </a:spcBef>
        <a:spcAft>
          <a:spcPct val="0"/>
        </a:spcAft>
        <a:defRPr kumimoji="1" sz="2400" b="1">
          <a:solidFill>
            <a:srgbClr val="0000FF"/>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kumimoji="1" sz="2400" b="1">
          <a:solidFill>
            <a:srgbClr val="0000FF"/>
          </a:solidFill>
          <a:latin typeface="Arial" charset="0"/>
        </a:defRPr>
      </a:lvl6pPr>
      <a:lvl7pPr marL="914400" algn="l" rtl="0" eaLnBrk="0" fontAlgn="base" hangingPunct="0">
        <a:spcBef>
          <a:spcPct val="0"/>
        </a:spcBef>
        <a:spcAft>
          <a:spcPct val="0"/>
        </a:spcAft>
        <a:defRPr kumimoji="1" sz="2400" b="1">
          <a:solidFill>
            <a:srgbClr val="0000FF"/>
          </a:solidFill>
          <a:latin typeface="Arial" charset="0"/>
        </a:defRPr>
      </a:lvl7pPr>
      <a:lvl8pPr marL="1371600" algn="l" rtl="0" eaLnBrk="0" fontAlgn="base" hangingPunct="0">
        <a:spcBef>
          <a:spcPct val="0"/>
        </a:spcBef>
        <a:spcAft>
          <a:spcPct val="0"/>
        </a:spcAft>
        <a:defRPr kumimoji="1" sz="2400" b="1">
          <a:solidFill>
            <a:srgbClr val="0000FF"/>
          </a:solidFill>
          <a:latin typeface="Arial" charset="0"/>
        </a:defRPr>
      </a:lvl8pPr>
      <a:lvl9pPr marL="1828800" algn="l" rtl="0" eaLnBrk="0" fontAlgn="base" hangingPunct="0">
        <a:spcBef>
          <a:spcPct val="0"/>
        </a:spcBef>
        <a:spcAft>
          <a:spcPct val="0"/>
        </a:spcAft>
        <a:defRPr kumimoji="1" sz="2400" b="1">
          <a:solidFill>
            <a:srgbClr val="0000FF"/>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defTabSz="914400" fontAlgn="base">
              <a:spcBef>
                <a:spcPct val="0"/>
              </a:spcBef>
              <a:spcAft>
                <a:spcPct val="0"/>
              </a:spcAft>
              <a:defRPr/>
            </a:pPr>
            <a:fld id="{18ED3A22-C202-0F48-A930-2022ED51A931}" type="datetime1">
              <a:rPr lang="en-US">
                <a:ea typeface="ＭＳ Ｐゴシック" charset="0"/>
              </a:rPr>
              <a:pPr defTabSz="914400" fontAlgn="base">
                <a:spcBef>
                  <a:spcPct val="0"/>
                </a:spcBef>
                <a:spcAft>
                  <a:spcPct val="0"/>
                </a:spcAft>
                <a:defRPr/>
              </a:pPr>
              <a:t>10/5/17</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defTabSz="914400" fontAlgn="base">
              <a:spcBef>
                <a:spcPct val="0"/>
              </a:spcBef>
              <a:spcAft>
                <a:spcPct val="0"/>
              </a:spcAft>
              <a:defRPr/>
            </a:pPr>
            <a:fld id="{2D2FDEF2-E8C7-CE46-928B-522D2DD09486}"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224146370"/>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914400" fontAlgn="base">
              <a:spcBef>
                <a:spcPct val="0"/>
              </a:spcBef>
              <a:spcAft>
                <a:spcPct val="0"/>
              </a:spcAft>
            </a:pPr>
            <a:fld id="{028AFF69-E519-2C40-99E1-5D768110BB10}" type="datetimeFigureOut">
              <a:rPr lang="en-US" smtClean="0">
                <a:ea typeface="ＭＳ Ｐゴシック" charset="0"/>
                <a:cs typeface="Arial" charset="0"/>
              </a:rPr>
              <a:pPr defTabSz="914400" fontAlgn="base">
                <a:spcBef>
                  <a:spcPct val="0"/>
                </a:spcBef>
                <a:spcAft>
                  <a:spcPct val="0"/>
                </a:spcAft>
              </a:pPr>
              <a:t>10/5/17</a:t>
            </a:fld>
            <a:endParaRPr lang="en-US" smtClean="0">
              <a:ea typeface="ＭＳ Ｐゴシック"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914400">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914400" fontAlgn="base">
              <a:spcBef>
                <a:spcPct val="0"/>
              </a:spcBef>
              <a:spcAft>
                <a:spcPct val="0"/>
              </a:spcAft>
            </a:pPr>
            <a:fld id="{4403174B-9F2C-0344-9237-179C04BAB275}" type="slidenum">
              <a:rPr lang="en-US" smtClean="0">
                <a:ea typeface="ＭＳ Ｐゴシック" charset="0"/>
                <a:cs typeface="Arial" charset="0"/>
              </a:rPr>
              <a:pPr defTabSz="914400" fontAlgn="base">
                <a:spcBef>
                  <a:spcPct val="0"/>
                </a:spcBef>
                <a:spcAft>
                  <a:spcPct val="0"/>
                </a:spcAft>
              </a:pPr>
              <a:t>‹#›</a:t>
            </a:fld>
            <a:endParaRPr lang="en-US" smtClean="0">
              <a:ea typeface="ＭＳ Ｐゴシック" charset="0"/>
              <a:cs typeface="Arial" charset="0"/>
            </a:endParaRPr>
          </a:p>
        </p:txBody>
      </p:sp>
    </p:spTree>
    <p:extLst>
      <p:ext uri="{BB962C8B-B14F-4D97-AF65-F5344CB8AC3E}">
        <p14:creationId xmlns:p14="http://schemas.microsoft.com/office/powerpoint/2010/main" val="367782456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7"/>
          <p:cNvSpPr>
            <a:spLocks noChangeArrowheads="1"/>
          </p:cNvSpPr>
          <p:nvPr/>
        </p:nvSpPr>
        <p:spPr bwMode="auto">
          <a:xfrm>
            <a:off x="0" y="15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fontAlgn="base">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88346125"/>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rtl="0" eaLnBrk="0" fontAlgn="base" hangingPunct="0">
        <a:spcBef>
          <a:spcPct val="0"/>
        </a:spcBef>
        <a:spcAft>
          <a:spcPct val="0"/>
        </a:spcAft>
        <a:defRPr kumimoji="1" sz="2400" b="1">
          <a:solidFill>
            <a:srgbClr val="0000FF"/>
          </a:solidFill>
          <a:latin typeface="+mj-lt"/>
          <a:ea typeface="ＭＳ Ｐゴシック" pitchFamily="-112" charset="-128"/>
          <a:cs typeface="ＭＳ Ｐゴシック" pitchFamily="-112" charset="-128"/>
        </a:defRPr>
      </a:lvl1pPr>
      <a:lvl2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2pPr>
      <a:lvl3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3pPr>
      <a:lvl4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4pPr>
      <a:lvl5pPr algn="l" rtl="0" eaLnBrk="0" fontAlgn="base" hangingPunct="0">
        <a:spcBef>
          <a:spcPct val="0"/>
        </a:spcBef>
        <a:spcAft>
          <a:spcPct val="0"/>
        </a:spcAft>
        <a:defRPr kumimoji="1" sz="2400" b="1">
          <a:solidFill>
            <a:srgbClr val="0000FF"/>
          </a:solidFill>
          <a:latin typeface="Arial" charset="0"/>
          <a:ea typeface="ＭＳ Ｐゴシック" pitchFamily="-112" charset="-128"/>
          <a:cs typeface="ＭＳ Ｐゴシック" pitchFamily="-112" charset="-128"/>
        </a:defRPr>
      </a:lvl5pPr>
      <a:lvl6pPr marL="457200" algn="l" rtl="0" eaLnBrk="0" fontAlgn="base" hangingPunct="0">
        <a:spcBef>
          <a:spcPct val="0"/>
        </a:spcBef>
        <a:spcAft>
          <a:spcPct val="0"/>
        </a:spcAft>
        <a:defRPr kumimoji="1" sz="2400" b="1">
          <a:solidFill>
            <a:srgbClr val="0000FF"/>
          </a:solidFill>
          <a:latin typeface="Arial" charset="0"/>
        </a:defRPr>
      </a:lvl6pPr>
      <a:lvl7pPr marL="914400" algn="l" rtl="0" eaLnBrk="0" fontAlgn="base" hangingPunct="0">
        <a:spcBef>
          <a:spcPct val="0"/>
        </a:spcBef>
        <a:spcAft>
          <a:spcPct val="0"/>
        </a:spcAft>
        <a:defRPr kumimoji="1" sz="2400" b="1">
          <a:solidFill>
            <a:srgbClr val="0000FF"/>
          </a:solidFill>
          <a:latin typeface="Arial" charset="0"/>
        </a:defRPr>
      </a:lvl7pPr>
      <a:lvl8pPr marL="1371600" algn="l" rtl="0" eaLnBrk="0" fontAlgn="base" hangingPunct="0">
        <a:spcBef>
          <a:spcPct val="0"/>
        </a:spcBef>
        <a:spcAft>
          <a:spcPct val="0"/>
        </a:spcAft>
        <a:defRPr kumimoji="1" sz="2400" b="1">
          <a:solidFill>
            <a:srgbClr val="0000FF"/>
          </a:solidFill>
          <a:latin typeface="Arial" charset="0"/>
        </a:defRPr>
      </a:lvl8pPr>
      <a:lvl9pPr marL="1828800" algn="l" rtl="0" eaLnBrk="0" fontAlgn="base" hangingPunct="0">
        <a:spcBef>
          <a:spcPct val="0"/>
        </a:spcBef>
        <a:spcAft>
          <a:spcPct val="0"/>
        </a:spcAft>
        <a:defRPr kumimoji="1" sz="2400" b="1">
          <a:solidFill>
            <a:srgbClr val="0000FF"/>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0" y="152400"/>
            <a:ext cx="9144000" cy="457200"/>
          </a:xfrm>
          <a:prstGeom prst="rect">
            <a:avLst/>
          </a:prstGeom>
          <a:noFill/>
          <a:ln w="9525">
            <a:noFill/>
            <a:miter lim="800000"/>
            <a:headEnd/>
            <a:tailEnd/>
          </a:ln>
          <a:effectLst/>
        </p:spPr>
        <p:txBody>
          <a:bodyPr/>
          <a:lstStyle/>
          <a:p>
            <a:pPr defTabSz="914400" fontAlgn="base">
              <a:spcBef>
                <a:spcPct val="0"/>
              </a:spcBef>
              <a:spcAft>
                <a:spcPct val="0"/>
              </a:spcAft>
              <a:defRPr/>
            </a:pPr>
            <a:endParaRPr lang="en-US">
              <a:solidFill>
                <a:srgbClr val="000000"/>
              </a:solidFill>
              <a:latin typeface="Times New Roman" pitchFamily="-107" charset="0"/>
              <a:ea typeface="Arial" pitchFamily="-107" charset="0"/>
              <a:cs typeface="Arial" pitchFamily="-107" charset="0"/>
            </a:endParaRPr>
          </a:p>
        </p:txBody>
      </p:sp>
    </p:spTree>
    <p:extLst>
      <p:ext uri="{BB962C8B-B14F-4D97-AF65-F5344CB8AC3E}">
        <p14:creationId xmlns:p14="http://schemas.microsoft.com/office/powerpoint/2010/main" val="130639929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l" rtl="0" eaLnBrk="0" fontAlgn="base" hangingPunct="0">
        <a:spcBef>
          <a:spcPct val="0"/>
        </a:spcBef>
        <a:spcAft>
          <a:spcPct val="0"/>
        </a:spcAft>
        <a:defRPr kumimoji="1" sz="2400" b="1">
          <a:solidFill>
            <a:srgbClr val="0000FF"/>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kumimoji="1" sz="2400" b="1">
          <a:solidFill>
            <a:srgbClr val="0000FF"/>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kumimoji="1" sz="2400" b="1">
          <a:solidFill>
            <a:srgbClr val="0000FF"/>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kumimoji="1" sz="2400" b="1">
          <a:solidFill>
            <a:srgbClr val="0000FF"/>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kumimoji="1" sz="2400" b="1">
          <a:solidFill>
            <a:srgbClr val="0000FF"/>
          </a:solidFill>
          <a:latin typeface="Arial"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kumimoji="1" sz="2400" b="1">
          <a:solidFill>
            <a:srgbClr val="0000FF"/>
          </a:solidFill>
          <a:latin typeface="Arial" charset="0"/>
        </a:defRPr>
      </a:lvl6pPr>
      <a:lvl7pPr marL="914400" algn="l" rtl="0" eaLnBrk="0" fontAlgn="base" hangingPunct="0">
        <a:spcBef>
          <a:spcPct val="0"/>
        </a:spcBef>
        <a:spcAft>
          <a:spcPct val="0"/>
        </a:spcAft>
        <a:defRPr kumimoji="1" sz="2400" b="1">
          <a:solidFill>
            <a:srgbClr val="0000FF"/>
          </a:solidFill>
          <a:latin typeface="Arial" charset="0"/>
        </a:defRPr>
      </a:lvl7pPr>
      <a:lvl8pPr marL="1371600" algn="l" rtl="0" eaLnBrk="0" fontAlgn="base" hangingPunct="0">
        <a:spcBef>
          <a:spcPct val="0"/>
        </a:spcBef>
        <a:spcAft>
          <a:spcPct val="0"/>
        </a:spcAft>
        <a:defRPr kumimoji="1" sz="2400" b="1">
          <a:solidFill>
            <a:srgbClr val="0000FF"/>
          </a:solidFill>
          <a:latin typeface="Arial" charset="0"/>
        </a:defRPr>
      </a:lvl8pPr>
      <a:lvl9pPr marL="1828800" algn="l" rtl="0" eaLnBrk="0" fontAlgn="base" hangingPunct="0">
        <a:spcBef>
          <a:spcPct val="0"/>
        </a:spcBef>
        <a:spcAft>
          <a:spcPct val="0"/>
        </a:spcAft>
        <a:defRPr kumimoji="1" sz="2400" b="1">
          <a:solidFill>
            <a:srgbClr val="0000FF"/>
          </a:solidFill>
          <a:latin typeface="Arial"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07" charset="0"/>
                <a:ea typeface="Arial" pitchFamily="-107" charset="0"/>
                <a:cs typeface="Arial" pitchFamily="-107" charset="0"/>
              </a:defRPr>
            </a:lvl1pPr>
          </a:lstStyle>
          <a:p>
            <a:pPr defTabSz="91440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07" charset="0"/>
                <a:ea typeface="Arial" pitchFamily="-107" charset="0"/>
                <a:cs typeface="Arial" pitchFamily="-107" charset="0"/>
              </a:defRPr>
            </a:lvl1pPr>
          </a:lstStyle>
          <a:p>
            <a:pPr defTabSz="91440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defTabSz="914400" fontAlgn="base">
              <a:spcBef>
                <a:spcPct val="0"/>
              </a:spcBef>
              <a:spcAft>
                <a:spcPct val="0"/>
              </a:spcAft>
            </a:pPr>
            <a:fld id="{69B11D54-AA1C-8446-8932-732B1AEB006C}" type="slidenum">
              <a:rPr lang="en-US" smtClean="0">
                <a:ea typeface="ＭＳ Ｐゴシック" charset="0"/>
                <a:cs typeface="Arial" charset="0"/>
              </a:rPr>
              <a:pPr defTabSz="914400" fontAlgn="base">
                <a:spcBef>
                  <a:spcPct val="0"/>
                </a:spcBef>
                <a:spcAft>
                  <a:spcPct val="0"/>
                </a:spcAft>
              </a:pPr>
              <a:t>‹#›</a:t>
            </a:fld>
            <a:endParaRPr lang="en-US" smtClean="0">
              <a:ea typeface="ＭＳ Ｐゴシック" charset="0"/>
              <a:cs typeface="Arial" charset="0"/>
            </a:endParaRPr>
          </a:p>
        </p:txBody>
      </p:sp>
    </p:spTree>
    <p:extLst>
      <p:ext uri="{BB962C8B-B14F-4D97-AF65-F5344CB8AC3E}">
        <p14:creationId xmlns:p14="http://schemas.microsoft.com/office/powerpoint/2010/main" val="123735176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2pPr>
      <a:lvl3pPr algn="ctr" rtl="0" eaLnBrk="0" fontAlgn="base" hangingPunct="0">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3pPr>
      <a:lvl4pPr algn="ctr" rtl="0" eaLnBrk="0" fontAlgn="base" hangingPunct="0">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4pPr>
      <a:lvl5pPr algn="ctr" rtl="0" eaLnBrk="0" fontAlgn="base" hangingPunct="0">
        <a:spcBef>
          <a:spcPct val="0"/>
        </a:spcBef>
        <a:spcAft>
          <a:spcPct val="0"/>
        </a:spcAft>
        <a:defRPr sz="4400">
          <a:solidFill>
            <a:schemeClr val="tx2"/>
          </a:solidFill>
          <a:latin typeface="Times New Roman" pitchFamily="18" charset="0"/>
          <a:ea typeface="ＭＳ Ｐゴシック" pitchFamily="-107" charset="-128"/>
          <a:cs typeface="ＭＳ Ｐゴシック" pitchFamily="-107"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 y="76207"/>
            <a:ext cx="8991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56041" tIns="22417" rIns="56041" bIns="22417" numCol="1" anchor="ctr" anchorCtr="0" compatLnSpc="1">
            <a:prstTxWarp prst="textNoShape">
              <a:avLst/>
            </a:prstTxWarp>
            <a:spAutoFit/>
          </a:bodyPr>
          <a:lstStyle/>
          <a:p>
            <a:pPr lvl="0"/>
            <a:r>
              <a:rPr lang="en-US"/>
              <a:t>Click to edit Master title style</a:t>
            </a:r>
          </a:p>
        </p:txBody>
      </p:sp>
      <p:sp>
        <p:nvSpPr>
          <p:cNvPr id="2051" name="Rectangle 6"/>
          <p:cNvSpPr>
            <a:spLocks noGrp="1" noChangeArrowheads="1"/>
          </p:cNvSpPr>
          <p:nvPr>
            <p:ph type="body" idx="1"/>
          </p:nvPr>
        </p:nvSpPr>
        <p:spPr bwMode="auto">
          <a:xfrm>
            <a:off x="76200" y="1066807"/>
            <a:ext cx="8991600" cy="502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6"/>
          <p:cNvSpPr>
            <a:spLocks noGrp="1"/>
          </p:cNvSpPr>
          <p:nvPr>
            <p:ph type="ftr" sz="quarter" idx="3"/>
          </p:nvPr>
        </p:nvSpPr>
        <p:spPr>
          <a:xfrm>
            <a:off x="4140200" y="6356357"/>
            <a:ext cx="4241800" cy="365125"/>
          </a:xfrm>
          <a:prstGeom prst="rect">
            <a:avLst/>
          </a:prstGeom>
        </p:spPr>
        <p:txBody>
          <a:bodyPr lIns="0" tIns="45683" rIns="0" bIns="45683" anchor="b"/>
          <a:lstStyle>
            <a:lvl1pPr algn="r" eaLnBrk="0" hangingPunct="0">
              <a:lnSpc>
                <a:spcPct val="90000"/>
              </a:lnSpc>
              <a:defRPr sz="1000" smtClean="0">
                <a:solidFill>
                  <a:srgbClr val="064308"/>
                </a:solidFill>
                <a:latin typeface="Arial"/>
                <a:ea typeface="+mn-ea"/>
                <a:cs typeface="Arial"/>
              </a:defRPr>
            </a:lvl1pPr>
          </a:lstStyle>
          <a:p>
            <a:pPr fontAlgn="base">
              <a:spcBef>
                <a:spcPct val="0"/>
              </a:spcBef>
              <a:spcAft>
                <a:spcPct val="0"/>
              </a:spcAft>
              <a:defRPr/>
            </a:pPr>
            <a:r>
              <a:rPr lang="en-US"/>
              <a:t>A. Presenter, March 2015 DOE OPA Review - XX</a:t>
            </a:r>
            <a:endParaRPr lang="en-US" dirty="0"/>
          </a:p>
        </p:txBody>
      </p:sp>
      <p:sp>
        <p:nvSpPr>
          <p:cNvPr id="9" name="Slide Number Placeholder 4"/>
          <p:cNvSpPr>
            <a:spLocks noGrp="1"/>
          </p:cNvSpPr>
          <p:nvPr>
            <p:ph type="sldNum" sz="quarter" idx="4"/>
          </p:nvPr>
        </p:nvSpPr>
        <p:spPr>
          <a:xfrm>
            <a:off x="8382000" y="6356357"/>
            <a:ext cx="762000" cy="365125"/>
          </a:xfrm>
          <a:prstGeom prst="rect">
            <a:avLst/>
          </a:prstGeom>
        </p:spPr>
        <p:txBody>
          <a:bodyPr vert="horz" wrap="square" lIns="0" tIns="45683" rIns="0" bIns="45683" numCol="1" anchor="b" anchorCtr="0" compatLnSpc="1">
            <a:prstTxWarp prst="textNoShape">
              <a:avLst/>
            </a:prstTxWarp>
          </a:bodyPr>
          <a:lstStyle>
            <a:lvl1pPr>
              <a:lnSpc>
                <a:spcPct val="90000"/>
              </a:lnSpc>
              <a:defRPr sz="1000">
                <a:solidFill>
                  <a:srgbClr val="064308"/>
                </a:solidFill>
              </a:defRPr>
            </a:lvl1pPr>
          </a:lstStyle>
          <a:p>
            <a:pPr eaLnBrk="0" fontAlgn="base" hangingPunct="0">
              <a:spcBef>
                <a:spcPct val="0"/>
              </a:spcBef>
              <a:spcAft>
                <a:spcPct val="0"/>
              </a:spcAft>
            </a:pPr>
            <a:r>
              <a:rPr lang="en-US" smtClean="0">
                <a:latin typeface="Arial" charset="0"/>
                <a:ea typeface="ヒラギノ角ゴ Pro W3" charset="0"/>
                <a:cs typeface="ヒラギノ角ゴ Pro W3" charset="0"/>
              </a:rPr>
              <a:t>, Slide </a:t>
            </a:r>
            <a:fld id="{04987761-1FBB-9E4D-A03F-148EF499DECE}" type="slidenum">
              <a:rPr lang="en-US" smtClean="0">
                <a:latin typeface="Arial" charset="0"/>
                <a:ea typeface="ヒラギノ角ゴ Pro W3" charset="0"/>
                <a:cs typeface="ヒラギノ角ゴ Pro W3" charset="0"/>
              </a:rPr>
              <a:pPr eaLnBrk="0" fontAlgn="base" hangingPunct="0">
                <a:spcBef>
                  <a:spcPct val="0"/>
                </a:spcBef>
                <a:spcAft>
                  <a:spcPct val="0"/>
                </a:spcAft>
              </a:pPr>
              <a:t>‹#›</a:t>
            </a:fld>
            <a:endParaRPr lang="en-US" smtClean="0">
              <a:latin typeface="Arial" charset="0"/>
              <a:ea typeface="ヒラギノ角ゴ Pro W3" charset="0"/>
              <a:cs typeface="ヒラギノ角ゴ Pro W3" charset="0"/>
            </a:endParaRPr>
          </a:p>
        </p:txBody>
      </p:sp>
    </p:spTree>
    <p:extLst>
      <p:ext uri="{BB962C8B-B14F-4D97-AF65-F5344CB8AC3E}">
        <p14:creationId xmlns:p14="http://schemas.microsoft.com/office/powerpoint/2010/main" val="406766424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hf hdr="0" dt="0"/>
  <p:txStyles>
    <p:titleStyle>
      <a:lvl1pPr algn="ctr" defTabSz="802777"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2777"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2777"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2777"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2777"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6751" algn="ctr" defTabSz="80724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3505" algn="ctr" defTabSz="80724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0252" algn="ctr" defTabSz="80724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7007" algn="ctr" defTabSz="807246"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79276" indent="-179276" algn="l" defTabSz="802777" rtl="0" eaLnBrk="0" fontAlgn="base" hangingPunct="0">
        <a:lnSpc>
          <a:spcPct val="90000"/>
        </a:lnSpc>
        <a:spcBef>
          <a:spcPts val="1200"/>
        </a:spcBef>
        <a:spcAft>
          <a:spcPct val="0"/>
        </a:spcAft>
        <a:buSzPct val="100000"/>
        <a:buFont typeface="Wingdings" charset="0"/>
        <a:buChar char="§"/>
        <a:defRPr sz="2200">
          <a:solidFill>
            <a:srgbClr val="064308"/>
          </a:solidFill>
          <a:latin typeface="Arial" charset="0"/>
          <a:ea typeface="ＭＳ Ｐゴシック" pitchFamily="-65" charset="-128"/>
          <a:cs typeface="ＭＳ Ｐゴシック" pitchFamily="-65" charset="-128"/>
        </a:defRPr>
      </a:lvl1pPr>
      <a:lvl2pPr marL="361724" indent="-150719" algn="l" defTabSz="802777" rtl="0" eaLnBrk="0" fontAlgn="base" hangingPunct="0">
        <a:lnSpc>
          <a:spcPct val="90000"/>
        </a:lnSpc>
        <a:spcBef>
          <a:spcPts val="200"/>
        </a:spcBef>
        <a:spcAft>
          <a:spcPct val="0"/>
        </a:spcAft>
        <a:buSzPct val="100000"/>
        <a:buFont typeface="Arial" charset="0"/>
        <a:buChar char="•"/>
        <a:defRPr sz="2000">
          <a:solidFill>
            <a:schemeClr val="tx1"/>
          </a:solidFill>
          <a:latin typeface="Arial" charset="0"/>
          <a:ea typeface="ＭＳ Ｐゴシック" charset="-128"/>
          <a:cs typeface="ＭＳ Ｐゴシック"/>
        </a:defRPr>
      </a:lvl2pPr>
      <a:lvl3pPr marL="590179" indent="-160237" algn="l" defTabSz="802777" rtl="0" eaLnBrk="0" fontAlgn="base" hangingPunct="0">
        <a:lnSpc>
          <a:spcPct val="90000"/>
        </a:lnSpc>
        <a:spcBef>
          <a:spcPts val="200"/>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6621" indent="-133267" algn="l" defTabSz="802777" rtl="0" eaLnBrk="0" fontAlgn="base" hangingPunct="0">
        <a:lnSpc>
          <a:spcPct val="90000"/>
        </a:lnSpc>
        <a:spcBef>
          <a:spcPts val="200"/>
        </a:spcBef>
        <a:spcAft>
          <a:spcPct val="0"/>
        </a:spcAft>
        <a:buClr>
          <a:srgbClr val="999999"/>
        </a:buClr>
        <a:buSzPct val="100000"/>
        <a:buFont typeface="Arial" charset="0"/>
        <a:buChar char="•"/>
        <a:defRPr sz="1600">
          <a:solidFill>
            <a:schemeClr val="tx1"/>
          </a:solidFill>
          <a:latin typeface="Arial" charset="0"/>
          <a:ea typeface="ヒラギノ角ゴ Pro W3" pitchFamily="-111" charset="-128"/>
          <a:cs typeface="ヒラギノ角ゴ Pro W3"/>
        </a:defRPr>
      </a:lvl4pPr>
      <a:lvl5pPr marL="1001088" indent="-179276" algn="l" defTabSz="802777" rtl="0" eaLnBrk="0" fontAlgn="base" hangingPunct="0">
        <a:lnSpc>
          <a:spcPct val="90000"/>
        </a:lnSpc>
        <a:spcBef>
          <a:spcPts val="200"/>
        </a:spcBef>
        <a:spcAft>
          <a:spcPct val="0"/>
        </a:spcAft>
        <a:buClr>
          <a:srgbClr val="999999"/>
        </a:buClr>
        <a:buSzPct val="100000"/>
        <a:buFont typeface="Lucida Grande" charset="0"/>
        <a:buChar char="»"/>
        <a:defRPr sz="1400">
          <a:solidFill>
            <a:schemeClr val="tx1"/>
          </a:solidFill>
          <a:latin typeface="Arial" charset="0"/>
          <a:ea typeface="ヒラギノ角ゴ Pro W3" pitchFamily="-111" charset="-128"/>
          <a:cs typeface="ヒラギノ角ゴ Pro W3"/>
        </a:defRPr>
      </a:lvl5pPr>
      <a:lvl6pPr marL="2221907" indent="-150666" algn="l" defTabSz="80724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78660" indent="-150666" algn="l" defTabSz="80724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5414" indent="-150666" algn="l" defTabSz="80724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2165" indent="-150666" algn="l" defTabSz="807246"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3505" rtl="0" eaLnBrk="1" latinLnBrk="0" hangingPunct="1">
        <a:defRPr sz="1800" kern="1200">
          <a:solidFill>
            <a:schemeClr val="tx1"/>
          </a:solidFill>
          <a:latin typeface="+mn-lt"/>
          <a:ea typeface="+mn-ea"/>
          <a:cs typeface="+mn-cs"/>
        </a:defRPr>
      </a:lvl1pPr>
      <a:lvl2pPr marL="456751" algn="l" defTabSz="913505" rtl="0" eaLnBrk="1" latinLnBrk="0" hangingPunct="1">
        <a:defRPr sz="1800" kern="1200">
          <a:solidFill>
            <a:schemeClr val="tx1"/>
          </a:solidFill>
          <a:latin typeface="+mn-lt"/>
          <a:ea typeface="+mn-ea"/>
          <a:cs typeface="+mn-cs"/>
        </a:defRPr>
      </a:lvl2pPr>
      <a:lvl3pPr marL="913505" algn="l" defTabSz="913505" rtl="0" eaLnBrk="1" latinLnBrk="0" hangingPunct="1">
        <a:defRPr sz="1800" kern="1200">
          <a:solidFill>
            <a:schemeClr val="tx1"/>
          </a:solidFill>
          <a:latin typeface="+mn-lt"/>
          <a:ea typeface="+mn-ea"/>
          <a:cs typeface="+mn-cs"/>
        </a:defRPr>
      </a:lvl3pPr>
      <a:lvl4pPr marL="1370252" algn="l" defTabSz="913505" rtl="0" eaLnBrk="1" latinLnBrk="0" hangingPunct="1">
        <a:defRPr sz="1800" kern="1200">
          <a:solidFill>
            <a:schemeClr val="tx1"/>
          </a:solidFill>
          <a:latin typeface="+mn-lt"/>
          <a:ea typeface="+mn-ea"/>
          <a:cs typeface="+mn-cs"/>
        </a:defRPr>
      </a:lvl4pPr>
      <a:lvl5pPr marL="1827007" algn="l" defTabSz="913505" rtl="0" eaLnBrk="1" latinLnBrk="0" hangingPunct="1">
        <a:defRPr sz="1800" kern="1200">
          <a:solidFill>
            <a:schemeClr val="tx1"/>
          </a:solidFill>
          <a:latin typeface="+mn-lt"/>
          <a:ea typeface="+mn-ea"/>
          <a:cs typeface="+mn-cs"/>
        </a:defRPr>
      </a:lvl5pPr>
      <a:lvl6pPr marL="2283760" algn="l" defTabSz="913505" rtl="0" eaLnBrk="1" latinLnBrk="0" hangingPunct="1">
        <a:defRPr sz="1800" kern="1200">
          <a:solidFill>
            <a:schemeClr val="tx1"/>
          </a:solidFill>
          <a:latin typeface="+mn-lt"/>
          <a:ea typeface="+mn-ea"/>
          <a:cs typeface="+mn-cs"/>
        </a:defRPr>
      </a:lvl6pPr>
      <a:lvl7pPr marL="2740514" algn="l" defTabSz="913505" rtl="0" eaLnBrk="1" latinLnBrk="0" hangingPunct="1">
        <a:defRPr sz="1800" kern="1200">
          <a:solidFill>
            <a:schemeClr val="tx1"/>
          </a:solidFill>
          <a:latin typeface="+mn-lt"/>
          <a:ea typeface="+mn-ea"/>
          <a:cs typeface="+mn-cs"/>
        </a:defRPr>
      </a:lvl7pPr>
      <a:lvl8pPr marL="3197264" algn="l" defTabSz="913505" rtl="0" eaLnBrk="1" latinLnBrk="0" hangingPunct="1">
        <a:defRPr sz="1800" kern="1200">
          <a:solidFill>
            <a:schemeClr val="tx1"/>
          </a:solidFill>
          <a:latin typeface="+mn-lt"/>
          <a:ea typeface="+mn-ea"/>
          <a:cs typeface="+mn-cs"/>
        </a:defRPr>
      </a:lvl8pPr>
      <a:lvl9pPr marL="3654017" algn="l" defTabSz="91350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5605" y="75904"/>
            <a:ext cx="8992810" cy="486668"/>
          </a:xfrm>
          <a:prstGeom prst="rect">
            <a:avLst/>
          </a:prstGeom>
          <a:noFill/>
          <a:ln w="12700">
            <a:noFill/>
            <a:miter lim="800000"/>
            <a:headEnd/>
            <a:tailEnd/>
          </a:ln>
        </p:spPr>
        <p:txBody>
          <a:bodyPr vert="horz" wrap="square" lIns="56031" tIns="22413" rIns="56031" bIns="22413" numCol="1" anchor="ctr" anchorCtr="0" compatLnSpc="1">
            <a:prstTxWarp prst="textNoShape">
              <a:avLst/>
            </a:prstTxWarp>
            <a:spAutoFit/>
          </a:bodyPr>
          <a:lstStyle/>
          <a:p>
            <a:pPr lvl="0"/>
            <a:r>
              <a:rPr lang="en-US" smtClean="0"/>
              <a:t>Click to edit Master title style</a:t>
            </a:r>
          </a:p>
        </p:txBody>
      </p:sp>
      <p:sp>
        <p:nvSpPr>
          <p:cNvPr id="1027" name="Rectangle 6"/>
          <p:cNvSpPr>
            <a:spLocks noGrp="1" noChangeArrowheads="1"/>
          </p:cNvSpPr>
          <p:nvPr>
            <p:ph type="body" idx="1"/>
          </p:nvPr>
        </p:nvSpPr>
        <p:spPr bwMode="auto">
          <a:xfrm>
            <a:off x="75605" y="1067102"/>
            <a:ext cx="8992810" cy="47667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 name="Footer Placeholder 6"/>
          <p:cNvSpPr>
            <a:spLocks noGrp="1"/>
          </p:cNvSpPr>
          <p:nvPr>
            <p:ph type="ftr" sz="quarter" idx="3"/>
          </p:nvPr>
        </p:nvSpPr>
        <p:spPr>
          <a:xfrm>
            <a:off x="4140683" y="6356450"/>
            <a:ext cx="4152926" cy="364628"/>
          </a:xfrm>
          <a:prstGeom prst="rect">
            <a:avLst/>
          </a:prstGeom>
        </p:spPr>
        <p:txBody>
          <a:bodyPr lIns="0" tIns="45674" rIns="0" bIns="45674" anchor="b"/>
          <a:lstStyle>
            <a:lvl1pPr algn="r" eaLnBrk="0" hangingPunct="0">
              <a:lnSpc>
                <a:spcPct val="90000"/>
              </a:lnSpc>
              <a:defRPr sz="1000" smtClean="0">
                <a:solidFill>
                  <a:srgbClr val="064308"/>
                </a:solidFill>
                <a:latin typeface="Arial"/>
                <a:ea typeface="+mn-ea"/>
                <a:cs typeface="Arial"/>
              </a:defRPr>
            </a:lvl1pPr>
          </a:lstStyle>
          <a:p>
            <a:pPr defTabSz="456832" fontAlgn="base">
              <a:spcBef>
                <a:spcPct val="0"/>
              </a:spcBef>
              <a:spcAft>
                <a:spcPct val="0"/>
              </a:spcAft>
              <a:defRPr/>
            </a:pPr>
            <a:r>
              <a:rPr lang="da-DK" smtClean="0"/>
              <a:t>A. Gade, FRIB NuSpIn 2016</a:t>
            </a:r>
            <a:endParaRPr lang="en-US" dirty="0"/>
          </a:p>
        </p:txBody>
      </p:sp>
      <p:sp>
        <p:nvSpPr>
          <p:cNvPr id="9" name="Slide Number Placeholder 4"/>
          <p:cNvSpPr>
            <a:spLocks noGrp="1"/>
          </p:cNvSpPr>
          <p:nvPr>
            <p:ph type="sldNum" sz="quarter" idx="4"/>
          </p:nvPr>
        </p:nvSpPr>
        <p:spPr>
          <a:xfrm>
            <a:off x="8382000" y="6356450"/>
            <a:ext cx="762000" cy="364628"/>
          </a:xfrm>
          <a:prstGeom prst="rect">
            <a:avLst/>
          </a:prstGeom>
        </p:spPr>
        <p:txBody>
          <a:bodyPr vert="horz" wrap="square" lIns="0" tIns="45674" rIns="0" bIns="45674" numCol="1" anchor="b" anchorCtr="0" compatLnSpc="1">
            <a:prstTxWarp prst="textNoShape">
              <a:avLst/>
            </a:prstTxWarp>
          </a:bodyPr>
          <a:lstStyle>
            <a:lvl1pPr eaLnBrk="0" hangingPunct="0">
              <a:lnSpc>
                <a:spcPct val="90000"/>
              </a:lnSpc>
              <a:defRPr sz="1000">
                <a:solidFill>
                  <a:srgbClr val="064308"/>
                </a:solidFill>
                <a:ea typeface="ヒラギノ角ゴ Pro W3" charset="-128"/>
                <a:cs typeface="+mn-cs"/>
              </a:defRPr>
            </a:lvl1pPr>
          </a:lstStyle>
          <a:p>
            <a:pPr defTabSz="456832" fontAlgn="base">
              <a:spcBef>
                <a:spcPct val="0"/>
              </a:spcBef>
              <a:spcAft>
                <a:spcPct val="0"/>
              </a:spcAft>
              <a:defRPr/>
            </a:pPr>
            <a:fld id="{D30A2C6D-39BC-4576-856C-8743CF76CCF1}" type="slidenum">
              <a:rPr lang="en-US" smtClean="0">
                <a:latin typeface="Arial" pitchFamily="34" charset="0"/>
              </a:rPr>
              <a:pPr defTabSz="456832" fontAlgn="base">
                <a:spcBef>
                  <a:spcPct val="0"/>
                </a:spcBef>
                <a:spcAft>
                  <a:spcPct val="0"/>
                </a:spcAft>
                <a:defRPr/>
              </a:pPr>
              <a:t>‹#›</a:t>
            </a:fld>
            <a:endParaRPr lang="en-US" dirty="0">
              <a:latin typeface="Arial" pitchFamily="34" charset="0"/>
            </a:endParaRPr>
          </a:p>
        </p:txBody>
      </p:sp>
    </p:spTree>
    <p:extLst>
      <p:ext uri="{BB962C8B-B14F-4D97-AF65-F5344CB8AC3E}">
        <p14:creationId xmlns:p14="http://schemas.microsoft.com/office/powerpoint/2010/main" val="356742134"/>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Lst>
  <p:hf hdr="0" dt="0"/>
  <p:txStyles>
    <p:titleStyle>
      <a:lvl1pPr algn="ctr" defTabSz="80265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265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265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265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265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6669" algn="ctr" defTabSz="807102"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3341" algn="ctr" defTabSz="807102"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0008" algn="ctr" defTabSz="807102"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6681" algn="ctr" defTabSz="807102"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034" indent="-180034" algn="l" defTabSz="802653" rtl="0" eaLnBrk="0" fontAlgn="base" hangingPunct="0">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067" indent="-151528" algn="l" defTabSz="802653" rtl="0" eaLnBrk="0" fontAlgn="base" hangingPunct="0">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107" indent="-160531" algn="l" defTabSz="802653" rtl="0" eaLnBrk="0" fontAlgn="base" hangingPunct="0">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7635" indent="-133524" algn="l" defTabSz="802653" rtl="0" eaLnBrk="0" fontAlgn="base" hangingPunct="0">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2188" indent="-180034" algn="l" defTabSz="802653" rtl="0" eaLnBrk="0" fontAlgn="base" hangingPunct="0">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1511" indent="-150639" algn="l" defTabSz="807102"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78182" indent="-150639" algn="l" defTabSz="807102"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4854" indent="-150639" algn="l" defTabSz="807102"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1525" indent="-150639" algn="l" defTabSz="807102"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3341" rtl="0" eaLnBrk="1" latinLnBrk="0" hangingPunct="1">
        <a:defRPr sz="1800" kern="1200">
          <a:solidFill>
            <a:schemeClr val="tx1"/>
          </a:solidFill>
          <a:latin typeface="+mn-lt"/>
          <a:ea typeface="+mn-ea"/>
          <a:cs typeface="+mn-cs"/>
        </a:defRPr>
      </a:lvl1pPr>
      <a:lvl2pPr marL="456669" algn="l" defTabSz="913341" rtl="0" eaLnBrk="1" latinLnBrk="0" hangingPunct="1">
        <a:defRPr sz="1800" kern="1200">
          <a:solidFill>
            <a:schemeClr val="tx1"/>
          </a:solidFill>
          <a:latin typeface="+mn-lt"/>
          <a:ea typeface="+mn-ea"/>
          <a:cs typeface="+mn-cs"/>
        </a:defRPr>
      </a:lvl2pPr>
      <a:lvl3pPr marL="913341" algn="l" defTabSz="913341" rtl="0" eaLnBrk="1" latinLnBrk="0" hangingPunct="1">
        <a:defRPr sz="1800" kern="1200">
          <a:solidFill>
            <a:schemeClr val="tx1"/>
          </a:solidFill>
          <a:latin typeface="+mn-lt"/>
          <a:ea typeface="+mn-ea"/>
          <a:cs typeface="+mn-cs"/>
        </a:defRPr>
      </a:lvl3pPr>
      <a:lvl4pPr marL="1370008" algn="l" defTabSz="913341" rtl="0" eaLnBrk="1" latinLnBrk="0" hangingPunct="1">
        <a:defRPr sz="1800" kern="1200">
          <a:solidFill>
            <a:schemeClr val="tx1"/>
          </a:solidFill>
          <a:latin typeface="+mn-lt"/>
          <a:ea typeface="+mn-ea"/>
          <a:cs typeface="+mn-cs"/>
        </a:defRPr>
      </a:lvl4pPr>
      <a:lvl5pPr marL="1826681" algn="l" defTabSz="913341" rtl="0" eaLnBrk="1" latinLnBrk="0" hangingPunct="1">
        <a:defRPr sz="1800" kern="1200">
          <a:solidFill>
            <a:schemeClr val="tx1"/>
          </a:solidFill>
          <a:latin typeface="+mn-lt"/>
          <a:ea typeface="+mn-ea"/>
          <a:cs typeface="+mn-cs"/>
        </a:defRPr>
      </a:lvl5pPr>
      <a:lvl6pPr marL="2283353" algn="l" defTabSz="913341" rtl="0" eaLnBrk="1" latinLnBrk="0" hangingPunct="1">
        <a:defRPr sz="1800" kern="1200">
          <a:solidFill>
            <a:schemeClr val="tx1"/>
          </a:solidFill>
          <a:latin typeface="+mn-lt"/>
          <a:ea typeface="+mn-ea"/>
          <a:cs typeface="+mn-cs"/>
        </a:defRPr>
      </a:lvl6pPr>
      <a:lvl7pPr marL="2740024" algn="l" defTabSz="913341" rtl="0" eaLnBrk="1" latinLnBrk="0" hangingPunct="1">
        <a:defRPr sz="1800" kern="1200">
          <a:solidFill>
            <a:schemeClr val="tx1"/>
          </a:solidFill>
          <a:latin typeface="+mn-lt"/>
          <a:ea typeface="+mn-ea"/>
          <a:cs typeface="+mn-cs"/>
        </a:defRPr>
      </a:lvl7pPr>
      <a:lvl8pPr marL="3196695" algn="l" defTabSz="913341" rtl="0" eaLnBrk="1" latinLnBrk="0" hangingPunct="1">
        <a:defRPr sz="1800" kern="1200">
          <a:solidFill>
            <a:schemeClr val="tx1"/>
          </a:solidFill>
          <a:latin typeface="+mn-lt"/>
          <a:ea typeface="+mn-ea"/>
          <a:cs typeface="+mn-cs"/>
        </a:defRPr>
      </a:lvl8pPr>
      <a:lvl9pPr marL="3653366" algn="l" defTabSz="91334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06072" y="75904"/>
            <a:ext cx="6331857" cy="486668"/>
          </a:xfrm>
          <a:prstGeom prst="rect">
            <a:avLst/>
          </a:prstGeom>
          <a:noFill/>
          <a:ln w="12700">
            <a:noFill/>
            <a:miter lim="800000"/>
            <a:headEnd/>
            <a:tailEnd/>
          </a:ln>
        </p:spPr>
        <p:txBody>
          <a:bodyPr vert="horz" wrap="square" lIns="56041" tIns="22417" rIns="56041" bIns="22417" numCol="1" anchor="t" anchorCtr="0" compatLnSpc="1">
            <a:prstTxWarp prst="textNoShape">
              <a:avLst/>
            </a:prstTxWarp>
            <a:spAutoFit/>
          </a:bodyPr>
          <a:lstStyle/>
          <a:p>
            <a:pPr lvl="0"/>
            <a:r>
              <a:rPr lang="en-US" smtClean="0"/>
              <a:t>Click to edit Master title style</a:t>
            </a:r>
          </a:p>
        </p:txBody>
      </p:sp>
      <p:sp>
        <p:nvSpPr>
          <p:cNvPr id="5123" name="Rectangle 6"/>
          <p:cNvSpPr>
            <a:spLocks noGrp="1" noChangeArrowheads="1"/>
          </p:cNvSpPr>
          <p:nvPr>
            <p:ph type="body" idx="1"/>
          </p:nvPr>
        </p:nvSpPr>
        <p:spPr bwMode="auto">
          <a:xfrm>
            <a:off x="458116" y="1067100"/>
            <a:ext cx="8227786"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Footer Placeholder 1"/>
          <p:cNvSpPr>
            <a:spLocks noGrp="1"/>
          </p:cNvSpPr>
          <p:nvPr>
            <p:ph type="ftr" sz="quarter" idx="3"/>
          </p:nvPr>
        </p:nvSpPr>
        <p:spPr>
          <a:xfrm>
            <a:off x="4717146" y="6356450"/>
            <a:ext cx="3483429" cy="364628"/>
          </a:xfrm>
          <a:prstGeom prst="rect">
            <a:avLst/>
          </a:prstGeom>
        </p:spPr>
        <p:txBody>
          <a:bodyPr vert="horz" lIns="86439" tIns="43219" rIns="86439" bIns="43219" rtlCol="0" anchor="ctr"/>
          <a:lstStyle>
            <a:lvl1pPr algn="r">
              <a:defRPr sz="1100">
                <a:solidFill>
                  <a:schemeClr val="tx1">
                    <a:tint val="75000"/>
                  </a:schemeClr>
                </a:solidFill>
              </a:defRPr>
            </a:lvl1pPr>
          </a:lstStyle>
          <a:p>
            <a:pPr defTabSz="913830" fontAlgn="base">
              <a:spcBef>
                <a:spcPct val="0"/>
              </a:spcBef>
              <a:spcAft>
                <a:spcPct val="0"/>
              </a:spcAft>
            </a:pPr>
            <a:r>
              <a:rPr lang="en-US" smtClean="0">
                <a:solidFill>
                  <a:srgbClr val="000000">
                    <a:tint val="75000"/>
                  </a:srgbClr>
                </a:solidFill>
                <a:latin typeface="Helvetica" pitchFamily="34" charset="0"/>
                <a:ea typeface="ヒラギノ角ゴ Pro W3" pitchFamily="-111" charset="-128"/>
              </a:rPr>
              <a:t>Sherrill EBSS 2015</a:t>
            </a:r>
            <a:endParaRPr lang="en-US" dirty="0">
              <a:solidFill>
                <a:srgbClr val="000000">
                  <a:tint val="75000"/>
                </a:srgbClr>
              </a:solidFill>
              <a:latin typeface="Helvetica" pitchFamily="34" charset="0"/>
              <a:ea typeface="ヒラギノ角ゴ Pro W3" pitchFamily="-111" charset="-128"/>
            </a:endParaRPr>
          </a:p>
        </p:txBody>
      </p:sp>
      <p:sp>
        <p:nvSpPr>
          <p:cNvPr id="3" name="Slide Number Placeholder 2"/>
          <p:cNvSpPr>
            <a:spLocks noGrp="1"/>
          </p:cNvSpPr>
          <p:nvPr>
            <p:ph type="sldNum" sz="quarter" idx="4"/>
          </p:nvPr>
        </p:nvSpPr>
        <p:spPr>
          <a:xfrm>
            <a:off x="8200572" y="6356450"/>
            <a:ext cx="486832" cy="364628"/>
          </a:xfrm>
          <a:prstGeom prst="rect">
            <a:avLst/>
          </a:prstGeom>
        </p:spPr>
        <p:txBody>
          <a:bodyPr vert="horz" lIns="86439" tIns="43219" rIns="86439" bIns="43219" rtlCol="0" anchor="ctr"/>
          <a:lstStyle>
            <a:lvl1pPr algn="r">
              <a:defRPr sz="1100">
                <a:solidFill>
                  <a:schemeClr val="tx1">
                    <a:tint val="75000"/>
                  </a:schemeClr>
                </a:solidFill>
              </a:defRPr>
            </a:lvl1pPr>
          </a:lstStyle>
          <a:p>
            <a:pPr defTabSz="913830" fontAlgn="base">
              <a:spcBef>
                <a:spcPct val="0"/>
              </a:spcBef>
              <a:spcAft>
                <a:spcPct val="0"/>
              </a:spcAft>
            </a:pPr>
            <a:fld id="{77F249DA-B195-584A-B0D3-F692FF403508}" type="slidenum">
              <a:rPr lang="en-US" smtClean="0">
                <a:solidFill>
                  <a:srgbClr val="000000">
                    <a:tint val="75000"/>
                  </a:srgbClr>
                </a:solidFill>
                <a:latin typeface="Helvetica" pitchFamily="34" charset="0"/>
                <a:ea typeface="ヒラギノ角ゴ Pro W3" pitchFamily="-111" charset="-128"/>
              </a:rPr>
              <a:pPr defTabSz="913830" fontAlgn="base">
                <a:spcBef>
                  <a:spcPct val="0"/>
                </a:spcBef>
                <a:spcAft>
                  <a:spcPct val="0"/>
                </a:spcAft>
              </a:pPr>
              <a:t>‹#›</a:t>
            </a:fld>
            <a:endParaRPr lang="en-US">
              <a:solidFill>
                <a:srgbClr val="000000">
                  <a:tint val="75000"/>
                </a:srgbClr>
              </a:solidFill>
              <a:latin typeface="Helvetica" pitchFamily="34" charset="0"/>
              <a:ea typeface="ヒラギノ角ゴ Pro W3" pitchFamily="-111" charset="-128"/>
            </a:endParaRPr>
          </a:p>
        </p:txBody>
      </p:sp>
    </p:spTree>
    <p:extLst>
      <p:ext uri="{BB962C8B-B14F-4D97-AF65-F5344CB8AC3E}">
        <p14:creationId xmlns:p14="http://schemas.microsoft.com/office/powerpoint/2010/main" val="379640961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hdr="0" dt="0"/>
  <p:txStyles>
    <p:titleStyle>
      <a:lvl1pPr algn="ctr" defTabSz="805795"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5795"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5795"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5795"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5795"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6751" algn="ctr" defTabSz="807246"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6pPr>
      <a:lvl7pPr marL="913505" algn="ctr" defTabSz="807246"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7pPr>
      <a:lvl8pPr marL="1370252" algn="ctr" defTabSz="807246"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8pPr>
      <a:lvl9pPr marL="1827007" algn="ctr" defTabSz="807246"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69562" indent="-169562" algn="l" defTabSz="805795" rtl="0" eaLnBrk="0" fontAlgn="base" hangingPunct="0">
        <a:lnSpc>
          <a:spcPct val="90000"/>
        </a:lnSpc>
        <a:spcBef>
          <a:spcPct val="50000"/>
        </a:spcBef>
        <a:spcAft>
          <a:spcPct val="0"/>
        </a:spcAft>
        <a:buSzPct val="100000"/>
        <a:buChar char="•"/>
        <a:defRPr sz="2000">
          <a:solidFill>
            <a:srgbClr val="064308"/>
          </a:solidFill>
          <a:latin typeface="Arial" charset="0"/>
          <a:ea typeface="ＭＳ Ｐゴシック" pitchFamily="-65" charset="-128"/>
          <a:cs typeface="ＭＳ Ｐゴシック" pitchFamily="-65" charset="-128"/>
        </a:defRPr>
      </a:lvl1pPr>
      <a:lvl2pPr marL="454666" indent="-169562" algn="l" defTabSz="805795" rtl="0" eaLnBrk="0" fontAlgn="base" hangingPunct="0">
        <a:lnSpc>
          <a:spcPct val="90000"/>
        </a:lnSpc>
        <a:spcBef>
          <a:spcPct val="25000"/>
        </a:spcBef>
        <a:spcAft>
          <a:spcPct val="0"/>
        </a:spcAft>
        <a:buSzPct val="100000"/>
        <a:buChar char="–"/>
        <a:defRPr sz="1600">
          <a:solidFill>
            <a:schemeClr val="tx1"/>
          </a:solidFill>
          <a:latin typeface="Arial" charset="0"/>
          <a:ea typeface="ＭＳ Ｐゴシック" charset="-128"/>
          <a:cs typeface="+mn-cs"/>
        </a:defRPr>
      </a:lvl2pPr>
      <a:lvl3pPr marL="739769" indent="-169562" algn="l" defTabSz="805795" rtl="0" eaLnBrk="0" fontAlgn="base" hangingPunct="0">
        <a:lnSpc>
          <a:spcPct val="90000"/>
        </a:lnSpc>
        <a:spcBef>
          <a:spcPct val="15000"/>
        </a:spcBef>
        <a:spcAft>
          <a:spcPct val="0"/>
        </a:spcAft>
        <a:buSzPct val="100000"/>
        <a:buChar char="»"/>
        <a:defRPr sz="1600">
          <a:solidFill>
            <a:schemeClr val="tx1"/>
          </a:solidFill>
          <a:latin typeface="Arial" charset="0"/>
          <a:ea typeface="ヒラギノ角ゴ Pro W3" pitchFamily="-111" charset="-128"/>
          <a:cs typeface="ヒラギノ角ゴ Pro W3" pitchFamily="-111" charset="-128"/>
        </a:defRPr>
      </a:lvl3pPr>
      <a:lvl4pPr marL="1254457" indent="-226584" algn="l" defTabSz="805795" rtl="0" eaLnBrk="0" fontAlgn="base" hangingPunct="0">
        <a:lnSpc>
          <a:spcPct val="90000"/>
        </a:lnSpc>
        <a:spcBef>
          <a:spcPct val="10000"/>
        </a:spcBef>
        <a:spcAft>
          <a:spcPct val="0"/>
        </a:spcAft>
        <a:buSzPct val="100000"/>
        <a:buChar char="–"/>
        <a:defRPr sz="1300">
          <a:solidFill>
            <a:schemeClr val="tx1"/>
          </a:solidFill>
          <a:latin typeface="Helvetica" charset="0"/>
          <a:ea typeface="ヒラギノ角ゴ Pro W3" pitchFamily="-111" charset="-128"/>
          <a:cs typeface="+mn-cs"/>
        </a:defRPr>
      </a:lvl4pPr>
      <a:lvl5pPr marL="1763142" indent="-148554" algn="l" defTabSz="805795" rtl="0" eaLnBrk="0" fontAlgn="base" hangingPunct="0">
        <a:lnSpc>
          <a:spcPct val="90000"/>
        </a:lnSpc>
        <a:spcBef>
          <a:spcPct val="10000"/>
        </a:spcBef>
        <a:spcAft>
          <a:spcPct val="0"/>
        </a:spcAft>
        <a:buSzPct val="100000"/>
        <a:buChar char="–"/>
        <a:defRPr sz="1300">
          <a:solidFill>
            <a:schemeClr val="tx1"/>
          </a:solidFill>
          <a:latin typeface="Helvetica" charset="0"/>
          <a:ea typeface="ヒラギノ角ゴ Pro W3" pitchFamily="-111" charset="-128"/>
          <a:cs typeface="+mn-cs"/>
        </a:defRPr>
      </a:lvl5pPr>
      <a:lvl6pPr marL="2221907" indent="-150666" algn="l" defTabSz="807246"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78660" indent="-150666" algn="l" defTabSz="807246"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5414" indent="-150666" algn="l" defTabSz="807246"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2165" indent="-150666" algn="l" defTabSz="807246"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3505" rtl="0" eaLnBrk="1" latinLnBrk="0" hangingPunct="1">
        <a:defRPr sz="1800" kern="1200">
          <a:solidFill>
            <a:schemeClr val="tx1"/>
          </a:solidFill>
          <a:latin typeface="+mn-lt"/>
          <a:ea typeface="+mn-ea"/>
          <a:cs typeface="+mn-cs"/>
        </a:defRPr>
      </a:lvl1pPr>
      <a:lvl2pPr marL="456751" algn="l" defTabSz="913505" rtl="0" eaLnBrk="1" latinLnBrk="0" hangingPunct="1">
        <a:defRPr sz="1800" kern="1200">
          <a:solidFill>
            <a:schemeClr val="tx1"/>
          </a:solidFill>
          <a:latin typeface="+mn-lt"/>
          <a:ea typeface="+mn-ea"/>
          <a:cs typeface="+mn-cs"/>
        </a:defRPr>
      </a:lvl2pPr>
      <a:lvl3pPr marL="913505" algn="l" defTabSz="913505" rtl="0" eaLnBrk="1" latinLnBrk="0" hangingPunct="1">
        <a:defRPr sz="1800" kern="1200">
          <a:solidFill>
            <a:schemeClr val="tx1"/>
          </a:solidFill>
          <a:latin typeface="+mn-lt"/>
          <a:ea typeface="+mn-ea"/>
          <a:cs typeface="+mn-cs"/>
        </a:defRPr>
      </a:lvl3pPr>
      <a:lvl4pPr marL="1370252" algn="l" defTabSz="913505" rtl="0" eaLnBrk="1" latinLnBrk="0" hangingPunct="1">
        <a:defRPr sz="1800" kern="1200">
          <a:solidFill>
            <a:schemeClr val="tx1"/>
          </a:solidFill>
          <a:latin typeface="+mn-lt"/>
          <a:ea typeface="+mn-ea"/>
          <a:cs typeface="+mn-cs"/>
        </a:defRPr>
      </a:lvl4pPr>
      <a:lvl5pPr marL="1827007" algn="l" defTabSz="913505" rtl="0" eaLnBrk="1" latinLnBrk="0" hangingPunct="1">
        <a:defRPr sz="1800" kern="1200">
          <a:solidFill>
            <a:schemeClr val="tx1"/>
          </a:solidFill>
          <a:latin typeface="+mn-lt"/>
          <a:ea typeface="+mn-ea"/>
          <a:cs typeface="+mn-cs"/>
        </a:defRPr>
      </a:lvl5pPr>
      <a:lvl6pPr marL="2283760" algn="l" defTabSz="913505" rtl="0" eaLnBrk="1" latinLnBrk="0" hangingPunct="1">
        <a:defRPr sz="1800" kern="1200">
          <a:solidFill>
            <a:schemeClr val="tx1"/>
          </a:solidFill>
          <a:latin typeface="+mn-lt"/>
          <a:ea typeface="+mn-ea"/>
          <a:cs typeface="+mn-cs"/>
        </a:defRPr>
      </a:lvl6pPr>
      <a:lvl7pPr marL="2740514" algn="l" defTabSz="913505" rtl="0" eaLnBrk="1" latinLnBrk="0" hangingPunct="1">
        <a:defRPr sz="1800" kern="1200">
          <a:solidFill>
            <a:schemeClr val="tx1"/>
          </a:solidFill>
          <a:latin typeface="+mn-lt"/>
          <a:ea typeface="+mn-ea"/>
          <a:cs typeface="+mn-cs"/>
        </a:defRPr>
      </a:lvl7pPr>
      <a:lvl8pPr marL="3197264" algn="l" defTabSz="913505" rtl="0" eaLnBrk="1" latinLnBrk="0" hangingPunct="1">
        <a:defRPr sz="1800" kern="1200">
          <a:solidFill>
            <a:schemeClr val="tx1"/>
          </a:solidFill>
          <a:latin typeface="+mn-lt"/>
          <a:ea typeface="+mn-ea"/>
          <a:cs typeface="+mn-cs"/>
        </a:defRPr>
      </a:lvl8pPr>
      <a:lvl9pPr marL="3654017" algn="l" defTabSz="91350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06072" y="75904"/>
            <a:ext cx="6331857" cy="486668"/>
          </a:xfrm>
          <a:prstGeom prst="rect">
            <a:avLst/>
          </a:prstGeom>
          <a:noFill/>
          <a:ln w="12700">
            <a:noFill/>
            <a:miter lim="800000"/>
            <a:headEnd/>
            <a:tailEnd/>
          </a:ln>
        </p:spPr>
        <p:txBody>
          <a:bodyPr vert="horz" wrap="square" lIns="56061" tIns="22425" rIns="56061" bIns="22425" numCol="1" anchor="t" anchorCtr="0" compatLnSpc="1">
            <a:prstTxWarp prst="textNoShape">
              <a:avLst/>
            </a:prstTxWarp>
            <a:spAutoFit/>
          </a:bodyPr>
          <a:lstStyle/>
          <a:p>
            <a:pPr lvl="0"/>
            <a:r>
              <a:rPr lang="en-US" smtClean="0"/>
              <a:t>Click to edit Master title style</a:t>
            </a:r>
          </a:p>
        </p:txBody>
      </p:sp>
      <p:sp>
        <p:nvSpPr>
          <p:cNvPr id="5123" name="Rectangle 6"/>
          <p:cNvSpPr>
            <a:spLocks noGrp="1" noChangeArrowheads="1"/>
          </p:cNvSpPr>
          <p:nvPr>
            <p:ph type="body" idx="1"/>
          </p:nvPr>
        </p:nvSpPr>
        <p:spPr bwMode="auto">
          <a:xfrm>
            <a:off x="458112" y="1067100"/>
            <a:ext cx="8227786"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Footer Placeholder 1"/>
          <p:cNvSpPr>
            <a:spLocks noGrp="1"/>
          </p:cNvSpPr>
          <p:nvPr>
            <p:ph type="ftr" sz="quarter" idx="3"/>
          </p:nvPr>
        </p:nvSpPr>
        <p:spPr>
          <a:xfrm>
            <a:off x="4717146" y="6356450"/>
            <a:ext cx="3483429" cy="364628"/>
          </a:xfrm>
          <a:prstGeom prst="rect">
            <a:avLst/>
          </a:prstGeom>
        </p:spPr>
        <p:txBody>
          <a:bodyPr vert="horz" lIns="86470" tIns="43235" rIns="86470" bIns="43235" rtlCol="0" anchor="ctr"/>
          <a:lstStyle>
            <a:lvl1pPr algn="r">
              <a:defRPr sz="1100">
                <a:solidFill>
                  <a:schemeClr val="tx1">
                    <a:tint val="75000"/>
                  </a:schemeClr>
                </a:solidFill>
              </a:defRPr>
            </a:lvl1pPr>
          </a:lstStyle>
          <a:p>
            <a:pPr defTabSz="914156" fontAlgn="base">
              <a:spcBef>
                <a:spcPct val="0"/>
              </a:spcBef>
              <a:spcAft>
                <a:spcPct val="0"/>
              </a:spcAft>
            </a:pPr>
            <a:r>
              <a:rPr lang="en-US" smtClean="0">
                <a:solidFill>
                  <a:srgbClr val="000000">
                    <a:tint val="75000"/>
                  </a:srgbClr>
                </a:solidFill>
                <a:latin typeface="Helvetica" pitchFamily="34" charset="0"/>
                <a:ea typeface="ヒラギノ角ゴ Pro W3" pitchFamily="-111" charset="-128"/>
              </a:rPr>
              <a:t>Sherrill EBSS 2015</a:t>
            </a:r>
            <a:endParaRPr lang="en-US" dirty="0">
              <a:solidFill>
                <a:srgbClr val="000000">
                  <a:tint val="75000"/>
                </a:srgbClr>
              </a:solidFill>
              <a:latin typeface="Helvetica" pitchFamily="34" charset="0"/>
              <a:ea typeface="ヒラギノ角ゴ Pro W3" pitchFamily="-111" charset="-128"/>
            </a:endParaRPr>
          </a:p>
        </p:txBody>
      </p:sp>
      <p:sp>
        <p:nvSpPr>
          <p:cNvPr id="3" name="Slide Number Placeholder 2"/>
          <p:cNvSpPr>
            <a:spLocks noGrp="1"/>
          </p:cNvSpPr>
          <p:nvPr>
            <p:ph type="sldNum" sz="quarter" idx="4"/>
          </p:nvPr>
        </p:nvSpPr>
        <p:spPr>
          <a:xfrm>
            <a:off x="8200572" y="6356450"/>
            <a:ext cx="486832" cy="364628"/>
          </a:xfrm>
          <a:prstGeom prst="rect">
            <a:avLst/>
          </a:prstGeom>
        </p:spPr>
        <p:txBody>
          <a:bodyPr vert="horz" lIns="86470" tIns="43235" rIns="86470" bIns="43235" rtlCol="0" anchor="ctr"/>
          <a:lstStyle>
            <a:lvl1pPr algn="r">
              <a:defRPr sz="1100">
                <a:solidFill>
                  <a:schemeClr val="tx1">
                    <a:tint val="75000"/>
                  </a:schemeClr>
                </a:solidFill>
              </a:defRPr>
            </a:lvl1pPr>
          </a:lstStyle>
          <a:p>
            <a:pPr defTabSz="914156" fontAlgn="base">
              <a:spcBef>
                <a:spcPct val="0"/>
              </a:spcBef>
              <a:spcAft>
                <a:spcPct val="0"/>
              </a:spcAft>
            </a:pPr>
            <a:fld id="{77F249DA-B195-584A-B0D3-F692FF403508}" type="slidenum">
              <a:rPr lang="en-US" smtClean="0">
                <a:solidFill>
                  <a:srgbClr val="000000">
                    <a:tint val="75000"/>
                  </a:srgbClr>
                </a:solidFill>
                <a:latin typeface="Helvetica" pitchFamily="34" charset="0"/>
                <a:ea typeface="ヒラギノ角ゴ Pro W3" pitchFamily="-111" charset="-128"/>
              </a:rPr>
              <a:pPr defTabSz="914156" fontAlgn="base">
                <a:spcBef>
                  <a:spcPct val="0"/>
                </a:spcBef>
                <a:spcAft>
                  <a:spcPct val="0"/>
                </a:spcAft>
              </a:pPr>
              <a:t>‹#›</a:t>
            </a:fld>
            <a:endParaRPr lang="en-US">
              <a:solidFill>
                <a:srgbClr val="000000">
                  <a:tint val="75000"/>
                </a:srgbClr>
              </a:solidFill>
              <a:latin typeface="Helvetica" pitchFamily="34" charset="0"/>
              <a:ea typeface="ヒラギノ角ゴ Pro W3" pitchFamily="-111" charset="-128"/>
            </a:endParaRPr>
          </a:p>
        </p:txBody>
      </p:sp>
    </p:spTree>
    <p:extLst>
      <p:ext uri="{BB962C8B-B14F-4D97-AF65-F5344CB8AC3E}">
        <p14:creationId xmlns:p14="http://schemas.microsoft.com/office/powerpoint/2010/main" val="3430758189"/>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Lst>
  <p:hf hdr="0" dt="0"/>
  <p:txStyles>
    <p:titleStyle>
      <a:lvl1pPr algn="ctr" defTabSz="80608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08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08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08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083"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6914" algn="ctr" defTabSz="807534"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6pPr>
      <a:lvl7pPr marL="913830" algn="ctr" defTabSz="807534"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7pPr>
      <a:lvl8pPr marL="1370742" algn="ctr" defTabSz="807534"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8pPr>
      <a:lvl9pPr marL="1827659" algn="ctr" defTabSz="807534"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69623" indent="-169623" algn="l" defTabSz="806083" rtl="0" eaLnBrk="0" fontAlgn="base" hangingPunct="0">
        <a:lnSpc>
          <a:spcPct val="90000"/>
        </a:lnSpc>
        <a:spcBef>
          <a:spcPct val="50000"/>
        </a:spcBef>
        <a:spcAft>
          <a:spcPct val="0"/>
        </a:spcAft>
        <a:buSzPct val="100000"/>
        <a:buChar char="•"/>
        <a:defRPr sz="2000">
          <a:solidFill>
            <a:srgbClr val="064308"/>
          </a:solidFill>
          <a:latin typeface="Arial" charset="0"/>
          <a:ea typeface="ＭＳ Ｐゴシック" pitchFamily="-65" charset="-128"/>
          <a:cs typeface="ＭＳ Ｐゴシック" pitchFamily="-65" charset="-128"/>
        </a:defRPr>
      </a:lvl1pPr>
      <a:lvl2pPr marL="454828" indent="-169623" algn="l" defTabSz="806083" rtl="0" eaLnBrk="0" fontAlgn="base" hangingPunct="0">
        <a:lnSpc>
          <a:spcPct val="90000"/>
        </a:lnSpc>
        <a:spcBef>
          <a:spcPct val="25000"/>
        </a:spcBef>
        <a:spcAft>
          <a:spcPct val="0"/>
        </a:spcAft>
        <a:buSzPct val="100000"/>
        <a:buChar char="–"/>
        <a:defRPr sz="1600">
          <a:solidFill>
            <a:schemeClr val="tx1"/>
          </a:solidFill>
          <a:latin typeface="Arial" charset="0"/>
          <a:ea typeface="ＭＳ Ｐゴシック" charset="-128"/>
          <a:cs typeface="+mn-cs"/>
        </a:defRPr>
      </a:lvl2pPr>
      <a:lvl3pPr marL="740033" indent="-169623" algn="l" defTabSz="806083" rtl="0" eaLnBrk="0" fontAlgn="base" hangingPunct="0">
        <a:lnSpc>
          <a:spcPct val="90000"/>
        </a:lnSpc>
        <a:spcBef>
          <a:spcPct val="15000"/>
        </a:spcBef>
        <a:spcAft>
          <a:spcPct val="0"/>
        </a:spcAft>
        <a:buSzPct val="100000"/>
        <a:buChar char="»"/>
        <a:defRPr sz="1600">
          <a:solidFill>
            <a:schemeClr val="tx1"/>
          </a:solidFill>
          <a:latin typeface="Arial" charset="0"/>
          <a:ea typeface="ヒラギノ角ゴ Pro W3" pitchFamily="-111" charset="-128"/>
          <a:cs typeface="ヒラギノ角ゴ Pro W3" pitchFamily="-111" charset="-128"/>
        </a:defRPr>
      </a:lvl3pPr>
      <a:lvl4pPr marL="1254904" indent="-226665" algn="l" defTabSz="806083" rtl="0" eaLnBrk="0" fontAlgn="base" hangingPunct="0">
        <a:lnSpc>
          <a:spcPct val="90000"/>
        </a:lnSpc>
        <a:spcBef>
          <a:spcPct val="10000"/>
        </a:spcBef>
        <a:spcAft>
          <a:spcPct val="0"/>
        </a:spcAft>
        <a:buSzPct val="100000"/>
        <a:buChar char="–"/>
        <a:defRPr sz="1300">
          <a:solidFill>
            <a:schemeClr val="tx1"/>
          </a:solidFill>
          <a:latin typeface="Helvetica" charset="0"/>
          <a:ea typeface="ヒラギノ角ゴ Pro W3" pitchFamily="-111" charset="-128"/>
          <a:cs typeface="+mn-cs"/>
        </a:defRPr>
      </a:lvl4pPr>
      <a:lvl5pPr marL="1763771" indent="-148607" algn="l" defTabSz="806083" rtl="0" eaLnBrk="0" fontAlgn="base" hangingPunct="0">
        <a:lnSpc>
          <a:spcPct val="90000"/>
        </a:lnSpc>
        <a:spcBef>
          <a:spcPct val="10000"/>
        </a:spcBef>
        <a:spcAft>
          <a:spcPct val="0"/>
        </a:spcAft>
        <a:buSzPct val="100000"/>
        <a:buChar char="–"/>
        <a:defRPr sz="1300">
          <a:solidFill>
            <a:schemeClr val="tx1"/>
          </a:solidFill>
          <a:latin typeface="Helvetica" charset="0"/>
          <a:ea typeface="ヒラギノ角ゴ Pro W3" pitchFamily="-111" charset="-128"/>
          <a:cs typeface="+mn-cs"/>
        </a:defRPr>
      </a:lvl5pPr>
      <a:lvl6pPr marL="2222699" indent="-150719" algn="l" defTabSz="807534"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79616" indent="-150719" algn="l" defTabSz="807534"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6533" indent="-150719" algn="l" defTabSz="807534"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3446" indent="-150719" algn="l" defTabSz="807534"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3830" rtl="0" eaLnBrk="1" latinLnBrk="0" hangingPunct="1">
        <a:defRPr sz="1800" kern="1200">
          <a:solidFill>
            <a:schemeClr val="tx1"/>
          </a:solidFill>
          <a:latin typeface="+mn-lt"/>
          <a:ea typeface="+mn-ea"/>
          <a:cs typeface="+mn-cs"/>
        </a:defRPr>
      </a:lvl1pPr>
      <a:lvl2pPr marL="456914" algn="l" defTabSz="913830" rtl="0" eaLnBrk="1" latinLnBrk="0" hangingPunct="1">
        <a:defRPr sz="1800" kern="1200">
          <a:solidFill>
            <a:schemeClr val="tx1"/>
          </a:solidFill>
          <a:latin typeface="+mn-lt"/>
          <a:ea typeface="+mn-ea"/>
          <a:cs typeface="+mn-cs"/>
        </a:defRPr>
      </a:lvl2pPr>
      <a:lvl3pPr marL="913830" algn="l" defTabSz="913830" rtl="0" eaLnBrk="1" latinLnBrk="0" hangingPunct="1">
        <a:defRPr sz="1800" kern="1200">
          <a:solidFill>
            <a:schemeClr val="tx1"/>
          </a:solidFill>
          <a:latin typeface="+mn-lt"/>
          <a:ea typeface="+mn-ea"/>
          <a:cs typeface="+mn-cs"/>
        </a:defRPr>
      </a:lvl3pPr>
      <a:lvl4pPr marL="1370742" algn="l" defTabSz="913830" rtl="0" eaLnBrk="1" latinLnBrk="0" hangingPunct="1">
        <a:defRPr sz="1800" kern="1200">
          <a:solidFill>
            <a:schemeClr val="tx1"/>
          </a:solidFill>
          <a:latin typeface="+mn-lt"/>
          <a:ea typeface="+mn-ea"/>
          <a:cs typeface="+mn-cs"/>
        </a:defRPr>
      </a:lvl4pPr>
      <a:lvl5pPr marL="1827659" algn="l" defTabSz="913830" rtl="0" eaLnBrk="1" latinLnBrk="0" hangingPunct="1">
        <a:defRPr sz="1800" kern="1200">
          <a:solidFill>
            <a:schemeClr val="tx1"/>
          </a:solidFill>
          <a:latin typeface="+mn-lt"/>
          <a:ea typeface="+mn-ea"/>
          <a:cs typeface="+mn-cs"/>
        </a:defRPr>
      </a:lvl5pPr>
      <a:lvl6pPr marL="2284575" algn="l" defTabSz="913830" rtl="0" eaLnBrk="1" latinLnBrk="0" hangingPunct="1">
        <a:defRPr sz="1800" kern="1200">
          <a:solidFill>
            <a:schemeClr val="tx1"/>
          </a:solidFill>
          <a:latin typeface="+mn-lt"/>
          <a:ea typeface="+mn-ea"/>
          <a:cs typeface="+mn-cs"/>
        </a:defRPr>
      </a:lvl6pPr>
      <a:lvl7pPr marL="2741492" algn="l" defTabSz="913830" rtl="0" eaLnBrk="1" latinLnBrk="0" hangingPunct="1">
        <a:defRPr sz="1800" kern="1200">
          <a:solidFill>
            <a:schemeClr val="tx1"/>
          </a:solidFill>
          <a:latin typeface="+mn-lt"/>
          <a:ea typeface="+mn-ea"/>
          <a:cs typeface="+mn-cs"/>
        </a:defRPr>
      </a:lvl7pPr>
      <a:lvl8pPr marL="3198404" algn="l" defTabSz="913830" rtl="0" eaLnBrk="1" latinLnBrk="0" hangingPunct="1">
        <a:defRPr sz="1800" kern="1200">
          <a:solidFill>
            <a:schemeClr val="tx1"/>
          </a:solidFill>
          <a:latin typeface="+mn-lt"/>
          <a:ea typeface="+mn-ea"/>
          <a:cs typeface="+mn-cs"/>
        </a:defRPr>
      </a:lvl8pPr>
      <a:lvl9pPr marL="3655319" algn="l" defTabSz="91383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06072" y="75904"/>
            <a:ext cx="6331857" cy="486668"/>
          </a:xfrm>
          <a:prstGeom prst="rect">
            <a:avLst/>
          </a:prstGeom>
          <a:noFill/>
          <a:ln w="12700">
            <a:noFill/>
            <a:miter lim="800000"/>
            <a:headEnd/>
            <a:tailEnd/>
          </a:ln>
        </p:spPr>
        <p:txBody>
          <a:bodyPr vert="horz" wrap="square" lIns="56071" tIns="22429" rIns="56071" bIns="22429" numCol="1" anchor="t" anchorCtr="0" compatLnSpc="1">
            <a:prstTxWarp prst="textNoShape">
              <a:avLst/>
            </a:prstTxWarp>
            <a:spAutoFit/>
          </a:bodyPr>
          <a:lstStyle/>
          <a:p>
            <a:pPr lvl="0"/>
            <a:r>
              <a:rPr lang="en-US" smtClean="0"/>
              <a:t>Click to edit Master title style</a:t>
            </a:r>
          </a:p>
        </p:txBody>
      </p:sp>
      <p:sp>
        <p:nvSpPr>
          <p:cNvPr id="5123" name="Rectangle 6"/>
          <p:cNvSpPr>
            <a:spLocks noGrp="1" noChangeArrowheads="1"/>
          </p:cNvSpPr>
          <p:nvPr>
            <p:ph type="body" idx="1"/>
          </p:nvPr>
        </p:nvSpPr>
        <p:spPr bwMode="auto">
          <a:xfrm>
            <a:off x="458110" y="1067100"/>
            <a:ext cx="8227786"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Footer Placeholder 1"/>
          <p:cNvSpPr>
            <a:spLocks noGrp="1"/>
          </p:cNvSpPr>
          <p:nvPr>
            <p:ph type="ftr" sz="quarter" idx="3"/>
          </p:nvPr>
        </p:nvSpPr>
        <p:spPr>
          <a:xfrm>
            <a:off x="4717144" y="6356450"/>
            <a:ext cx="3483429" cy="364628"/>
          </a:xfrm>
          <a:prstGeom prst="rect">
            <a:avLst/>
          </a:prstGeom>
        </p:spPr>
        <p:txBody>
          <a:bodyPr vert="horz" lIns="86486" tIns="43243" rIns="86486" bIns="43243" rtlCol="0" anchor="ctr"/>
          <a:lstStyle>
            <a:lvl1pPr algn="r">
              <a:defRPr sz="1100">
                <a:solidFill>
                  <a:schemeClr val="tx1">
                    <a:tint val="75000"/>
                  </a:schemeClr>
                </a:solidFill>
              </a:defRPr>
            </a:lvl1pPr>
          </a:lstStyle>
          <a:p>
            <a:pPr defTabSz="914318" fontAlgn="base">
              <a:spcBef>
                <a:spcPct val="0"/>
              </a:spcBef>
              <a:spcAft>
                <a:spcPct val="0"/>
              </a:spcAft>
            </a:pPr>
            <a:r>
              <a:rPr lang="en-US" smtClean="0">
                <a:solidFill>
                  <a:srgbClr val="000000">
                    <a:tint val="75000"/>
                  </a:srgbClr>
                </a:solidFill>
                <a:latin typeface="Helvetica" pitchFamily="34" charset="0"/>
                <a:ea typeface="ヒラギノ角ゴ Pro W3" pitchFamily="-111" charset="-128"/>
              </a:rPr>
              <a:t>Sherrill EBSS 2015</a:t>
            </a:r>
            <a:endParaRPr lang="en-US" dirty="0">
              <a:solidFill>
                <a:srgbClr val="000000">
                  <a:tint val="75000"/>
                </a:srgbClr>
              </a:solidFill>
              <a:latin typeface="Helvetica" pitchFamily="34" charset="0"/>
              <a:ea typeface="ヒラギノ角ゴ Pro W3" pitchFamily="-111" charset="-128"/>
            </a:endParaRPr>
          </a:p>
        </p:txBody>
      </p:sp>
      <p:sp>
        <p:nvSpPr>
          <p:cNvPr id="3" name="Slide Number Placeholder 2"/>
          <p:cNvSpPr>
            <a:spLocks noGrp="1"/>
          </p:cNvSpPr>
          <p:nvPr>
            <p:ph type="sldNum" sz="quarter" idx="4"/>
          </p:nvPr>
        </p:nvSpPr>
        <p:spPr>
          <a:xfrm>
            <a:off x="8200572" y="6356450"/>
            <a:ext cx="486832" cy="364628"/>
          </a:xfrm>
          <a:prstGeom prst="rect">
            <a:avLst/>
          </a:prstGeom>
        </p:spPr>
        <p:txBody>
          <a:bodyPr vert="horz" lIns="86486" tIns="43243" rIns="86486" bIns="43243" rtlCol="0" anchor="ctr"/>
          <a:lstStyle>
            <a:lvl1pPr algn="r">
              <a:defRPr sz="1100">
                <a:solidFill>
                  <a:schemeClr val="tx1">
                    <a:tint val="75000"/>
                  </a:schemeClr>
                </a:solidFill>
              </a:defRPr>
            </a:lvl1pPr>
          </a:lstStyle>
          <a:p>
            <a:pPr defTabSz="914318" fontAlgn="base">
              <a:spcBef>
                <a:spcPct val="0"/>
              </a:spcBef>
              <a:spcAft>
                <a:spcPct val="0"/>
              </a:spcAft>
            </a:pPr>
            <a:fld id="{77F249DA-B195-584A-B0D3-F692FF403508}" type="slidenum">
              <a:rPr lang="en-US" smtClean="0">
                <a:solidFill>
                  <a:srgbClr val="000000">
                    <a:tint val="75000"/>
                  </a:srgbClr>
                </a:solidFill>
                <a:latin typeface="Helvetica" pitchFamily="34" charset="0"/>
                <a:ea typeface="ヒラギノ角ゴ Pro W3" pitchFamily="-111" charset="-128"/>
              </a:rPr>
              <a:pPr defTabSz="914318" fontAlgn="base">
                <a:spcBef>
                  <a:spcPct val="0"/>
                </a:spcBef>
                <a:spcAft>
                  <a:spcPct val="0"/>
                </a:spcAft>
              </a:pPr>
              <a:t>‹#›</a:t>
            </a:fld>
            <a:endParaRPr lang="en-US">
              <a:solidFill>
                <a:srgbClr val="000000">
                  <a:tint val="75000"/>
                </a:srgbClr>
              </a:solidFill>
              <a:latin typeface="Helvetica" pitchFamily="34" charset="0"/>
              <a:ea typeface="ヒラギノ角ゴ Pro W3" pitchFamily="-111" charset="-128"/>
            </a:endParaRPr>
          </a:p>
        </p:txBody>
      </p:sp>
    </p:spTree>
    <p:extLst>
      <p:ext uri="{BB962C8B-B14F-4D97-AF65-F5344CB8AC3E}">
        <p14:creationId xmlns:p14="http://schemas.microsoft.com/office/powerpoint/2010/main" val="2699455480"/>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Lst>
  <p:hf hdr="0" dt="0"/>
  <p:txStyles>
    <p:titleStyle>
      <a:lvl1pPr algn="ctr" defTabSz="806226"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6226"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6226"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6226"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6226" rtl="0" eaLnBrk="0" fontAlgn="base" hangingPunct="0">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6996" algn="ctr" defTabSz="807678"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6pPr>
      <a:lvl7pPr marL="913993" algn="ctr" defTabSz="807678"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7pPr>
      <a:lvl8pPr marL="1370987" algn="ctr" defTabSz="807678"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8pPr>
      <a:lvl9pPr marL="1827985" algn="ctr" defTabSz="807678" rtl="0" eaLnBrk="0" fontAlgn="base" hangingPunct="0">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69653" indent="-169653" algn="l" defTabSz="806226" rtl="0" eaLnBrk="0" fontAlgn="base" hangingPunct="0">
        <a:lnSpc>
          <a:spcPct val="90000"/>
        </a:lnSpc>
        <a:spcBef>
          <a:spcPct val="50000"/>
        </a:spcBef>
        <a:spcAft>
          <a:spcPct val="0"/>
        </a:spcAft>
        <a:buSzPct val="100000"/>
        <a:buChar char="•"/>
        <a:defRPr sz="2000">
          <a:solidFill>
            <a:srgbClr val="064308"/>
          </a:solidFill>
          <a:latin typeface="Arial" charset="0"/>
          <a:ea typeface="ＭＳ Ｐゴシック" pitchFamily="-65" charset="-128"/>
          <a:cs typeface="ＭＳ Ｐゴシック" pitchFamily="-65" charset="-128"/>
        </a:defRPr>
      </a:lvl1pPr>
      <a:lvl2pPr marL="454910" indent="-169653" algn="l" defTabSz="806226" rtl="0" eaLnBrk="0" fontAlgn="base" hangingPunct="0">
        <a:lnSpc>
          <a:spcPct val="90000"/>
        </a:lnSpc>
        <a:spcBef>
          <a:spcPct val="25000"/>
        </a:spcBef>
        <a:spcAft>
          <a:spcPct val="0"/>
        </a:spcAft>
        <a:buSzPct val="100000"/>
        <a:buChar char="–"/>
        <a:defRPr sz="1600">
          <a:solidFill>
            <a:schemeClr val="tx1"/>
          </a:solidFill>
          <a:latin typeface="Arial" charset="0"/>
          <a:ea typeface="ＭＳ Ｐゴシック" charset="-128"/>
          <a:cs typeface="+mn-cs"/>
        </a:defRPr>
      </a:lvl2pPr>
      <a:lvl3pPr marL="740165" indent="-169653" algn="l" defTabSz="806226" rtl="0" eaLnBrk="0" fontAlgn="base" hangingPunct="0">
        <a:lnSpc>
          <a:spcPct val="90000"/>
        </a:lnSpc>
        <a:spcBef>
          <a:spcPct val="15000"/>
        </a:spcBef>
        <a:spcAft>
          <a:spcPct val="0"/>
        </a:spcAft>
        <a:buSzPct val="100000"/>
        <a:buChar char="»"/>
        <a:defRPr sz="1600">
          <a:solidFill>
            <a:schemeClr val="tx1"/>
          </a:solidFill>
          <a:latin typeface="Arial" charset="0"/>
          <a:ea typeface="ヒラギノ角ゴ Pro W3" pitchFamily="-111" charset="-128"/>
          <a:cs typeface="ヒラギノ角ゴ Pro W3" pitchFamily="-111" charset="-128"/>
        </a:defRPr>
      </a:lvl3pPr>
      <a:lvl4pPr marL="1255128" indent="-226705" algn="l" defTabSz="806226" rtl="0" eaLnBrk="0" fontAlgn="base" hangingPunct="0">
        <a:lnSpc>
          <a:spcPct val="90000"/>
        </a:lnSpc>
        <a:spcBef>
          <a:spcPct val="10000"/>
        </a:spcBef>
        <a:spcAft>
          <a:spcPct val="0"/>
        </a:spcAft>
        <a:buSzPct val="100000"/>
        <a:buChar char="–"/>
        <a:defRPr sz="1300">
          <a:solidFill>
            <a:schemeClr val="tx1"/>
          </a:solidFill>
          <a:latin typeface="Helvetica" charset="0"/>
          <a:ea typeface="ヒラギノ角ゴ Pro W3" pitchFamily="-111" charset="-128"/>
          <a:cs typeface="+mn-cs"/>
        </a:defRPr>
      </a:lvl4pPr>
      <a:lvl5pPr marL="1764086" indent="-148633" algn="l" defTabSz="806226" rtl="0" eaLnBrk="0" fontAlgn="base" hangingPunct="0">
        <a:lnSpc>
          <a:spcPct val="90000"/>
        </a:lnSpc>
        <a:spcBef>
          <a:spcPct val="10000"/>
        </a:spcBef>
        <a:spcAft>
          <a:spcPct val="0"/>
        </a:spcAft>
        <a:buSzPct val="100000"/>
        <a:buChar char="–"/>
        <a:defRPr sz="1300">
          <a:solidFill>
            <a:schemeClr val="tx1"/>
          </a:solidFill>
          <a:latin typeface="Helvetica" charset="0"/>
          <a:ea typeface="ヒラギノ角ゴ Pro W3" pitchFamily="-111" charset="-128"/>
          <a:cs typeface="+mn-cs"/>
        </a:defRPr>
      </a:lvl5pPr>
      <a:lvl6pPr marL="2223096" indent="-150745" algn="l" defTabSz="807678"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094" indent="-150745" algn="l" defTabSz="807678"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092" indent="-150745" algn="l" defTabSz="807678"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087" indent="-150745" algn="l" defTabSz="807678" rtl="0" eaLnBrk="0" fontAlgn="base" hangingPunct="0">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3993" rtl="0" eaLnBrk="1" latinLnBrk="0" hangingPunct="1">
        <a:defRPr sz="1800" kern="1200">
          <a:solidFill>
            <a:schemeClr val="tx1"/>
          </a:solidFill>
          <a:latin typeface="+mn-lt"/>
          <a:ea typeface="+mn-ea"/>
          <a:cs typeface="+mn-cs"/>
        </a:defRPr>
      </a:lvl1pPr>
      <a:lvl2pPr marL="456996" algn="l" defTabSz="913993" rtl="0" eaLnBrk="1" latinLnBrk="0" hangingPunct="1">
        <a:defRPr sz="1800" kern="1200">
          <a:solidFill>
            <a:schemeClr val="tx1"/>
          </a:solidFill>
          <a:latin typeface="+mn-lt"/>
          <a:ea typeface="+mn-ea"/>
          <a:cs typeface="+mn-cs"/>
        </a:defRPr>
      </a:lvl2pPr>
      <a:lvl3pPr marL="913993" algn="l" defTabSz="913993" rtl="0" eaLnBrk="1" latinLnBrk="0" hangingPunct="1">
        <a:defRPr sz="1800" kern="1200">
          <a:solidFill>
            <a:schemeClr val="tx1"/>
          </a:solidFill>
          <a:latin typeface="+mn-lt"/>
          <a:ea typeface="+mn-ea"/>
          <a:cs typeface="+mn-cs"/>
        </a:defRPr>
      </a:lvl3pPr>
      <a:lvl4pPr marL="1370987" algn="l" defTabSz="913993" rtl="0" eaLnBrk="1" latinLnBrk="0" hangingPunct="1">
        <a:defRPr sz="1800" kern="1200">
          <a:solidFill>
            <a:schemeClr val="tx1"/>
          </a:solidFill>
          <a:latin typeface="+mn-lt"/>
          <a:ea typeface="+mn-ea"/>
          <a:cs typeface="+mn-cs"/>
        </a:defRPr>
      </a:lvl4pPr>
      <a:lvl5pPr marL="1827985" algn="l" defTabSz="913993" rtl="0" eaLnBrk="1" latinLnBrk="0" hangingPunct="1">
        <a:defRPr sz="1800" kern="1200">
          <a:solidFill>
            <a:schemeClr val="tx1"/>
          </a:solidFill>
          <a:latin typeface="+mn-lt"/>
          <a:ea typeface="+mn-ea"/>
          <a:cs typeface="+mn-cs"/>
        </a:defRPr>
      </a:lvl5pPr>
      <a:lvl6pPr marL="2284982" algn="l" defTabSz="913993" rtl="0" eaLnBrk="1" latinLnBrk="0" hangingPunct="1">
        <a:defRPr sz="1800" kern="1200">
          <a:solidFill>
            <a:schemeClr val="tx1"/>
          </a:solidFill>
          <a:latin typeface="+mn-lt"/>
          <a:ea typeface="+mn-ea"/>
          <a:cs typeface="+mn-cs"/>
        </a:defRPr>
      </a:lvl6pPr>
      <a:lvl7pPr marL="2741980" algn="l" defTabSz="913993" rtl="0" eaLnBrk="1" latinLnBrk="0" hangingPunct="1">
        <a:defRPr sz="1800" kern="1200">
          <a:solidFill>
            <a:schemeClr val="tx1"/>
          </a:solidFill>
          <a:latin typeface="+mn-lt"/>
          <a:ea typeface="+mn-ea"/>
          <a:cs typeface="+mn-cs"/>
        </a:defRPr>
      </a:lvl7pPr>
      <a:lvl8pPr marL="3198975" algn="l" defTabSz="913993" rtl="0" eaLnBrk="1" latinLnBrk="0" hangingPunct="1">
        <a:defRPr sz="1800" kern="1200">
          <a:solidFill>
            <a:schemeClr val="tx1"/>
          </a:solidFill>
          <a:latin typeface="+mn-lt"/>
          <a:ea typeface="+mn-ea"/>
          <a:cs typeface="+mn-cs"/>
        </a:defRPr>
      </a:lvl8pPr>
      <a:lvl9pPr marL="3655971" algn="l" defTabSz="91399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2" tIns="45691" rIns="91382" bIns="456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82" tIns="45691" rIns="91382" bIns="456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382" tIns="45691" rIns="91382" bIns="45691" rtlCol="0" anchor="ctr"/>
          <a:lstStyle>
            <a:lvl1pPr algn="l">
              <a:defRPr sz="1200">
                <a:solidFill>
                  <a:schemeClr val="tx1">
                    <a:tint val="75000"/>
                  </a:schemeClr>
                </a:solidFill>
              </a:defRPr>
            </a:lvl1p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382" tIns="45691" rIns="91382" bIns="45691"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382" tIns="45691" rIns="91382" bIns="45691" rtlCol="0" anchor="ctr"/>
          <a:lstStyle>
            <a:lvl1pPr algn="r">
              <a:defRPr sz="1200">
                <a:solidFill>
                  <a:schemeClr val="tx1">
                    <a:tint val="75000"/>
                  </a:schemeClr>
                </a:solidFill>
              </a:defRPr>
            </a:lvl1p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3555769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ctr" defTabSz="456914" rtl="0" eaLnBrk="1" latinLnBrk="0" hangingPunct="1">
        <a:spcBef>
          <a:spcPct val="0"/>
        </a:spcBef>
        <a:buNone/>
        <a:defRPr sz="4400" kern="1200">
          <a:solidFill>
            <a:schemeClr val="tx1"/>
          </a:solidFill>
          <a:latin typeface="+mj-lt"/>
          <a:ea typeface="+mj-ea"/>
          <a:cs typeface="+mj-cs"/>
        </a:defRPr>
      </a:lvl1pPr>
    </p:titleStyle>
    <p:bodyStyle>
      <a:lvl1pPr marL="342687" indent="-342687" algn="l" defTabSz="456914" rtl="0" eaLnBrk="1" latinLnBrk="0" hangingPunct="1">
        <a:spcBef>
          <a:spcPct val="20000"/>
        </a:spcBef>
        <a:buFont typeface="Arial"/>
        <a:buChar char="•"/>
        <a:defRPr sz="3200" kern="1200">
          <a:solidFill>
            <a:schemeClr val="tx1"/>
          </a:solidFill>
          <a:latin typeface="+mn-lt"/>
          <a:ea typeface="+mn-ea"/>
          <a:cs typeface="+mn-cs"/>
        </a:defRPr>
      </a:lvl1pPr>
      <a:lvl2pPr marL="742487" indent="-285572" algn="l" defTabSz="456914" rtl="0" eaLnBrk="1" latinLnBrk="0" hangingPunct="1">
        <a:spcBef>
          <a:spcPct val="20000"/>
        </a:spcBef>
        <a:buFont typeface="Arial"/>
        <a:buChar char="–"/>
        <a:defRPr sz="2800" kern="1200">
          <a:solidFill>
            <a:schemeClr val="tx1"/>
          </a:solidFill>
          <a:latin typeface="+mn-lt"/>
          <a:ea typeface="+mn-ea"/>
          <a:cs typeface="+mn-cs"/>
        </a:defRPr>
      </a:lvl2pPr>
      <a:lvl3pPr marL="1142286" indent="-228458" algn="l" defTabSz="456914" rtl="0" eaLnBrk="1" latinLnBrk="0" hangingPunct="1">
        <a:spcBef>
          <a:spcPct val="20000"/>
        </a:spcBef>
        <a:buFont typeface="Arial"/>
        <a:buChar char="•"/>
        <a:defRPr sz="2400" kern="1200">
          <a:solidFill>
            <a:schemeClr val="tx1"/>
          </a:solidFill>
          <a:latin typeface="+mn-lt"/>
          <a:ea typeface="+mn-ea"/>
          <a:cs typeface="+mn-cs"/>
        </a:defRPr>
      </a:lvl3pPr>
      <a:lvl4pPr marL="1599203" indent="-228458" algn="l" defTabSz="456914" rtl="0" eaLnBrk="1" latinLnBrk="0" hangingPunct="1">
        <a:spcBef>
          <a:spcPct val="20000"/>
        </a:spcBef>
        <a:buFont typeface="Arial"/>
        <a:buChar char="–"/>
        <a:defRPr sz="2000" kern="1200">
          <a:solidFill>
            <a:schemeClr val="tx1"/>
          </a:solidFill>
          <a:latin typeface="+mn-lt"/>
          <a:ea typeface="+mn-ea"/>
          <a:cs typeface="+mn-cs"/>
        </a:defRPr>
      </a:lvl4pPr>
      <a:lvl5pPr marL="2056118" indent="-228458" algn="l" defTabSz="456914" rtl="0" eaLnBrk="1" latinLnBrk="0" hangingPunct="1">
        <a:spcBef>
          <a:spcPct val="20000"/>
        </a:spcBef>
        <a:buFont typeface="Arial"/>
        <a:buChar char="»"/>
        <a:defRPr sz="2000" kern="1200">
          <a:solidFill>
            <a:schemeClr val="tx1"/>
          </a:solidFill>
          <a:latin typeface="+mn-lt"/>
          <a:ea typeface="+mn-ea"/>
          <a:cs typeface="+mn-cs"/>
        </a:defRPr>
      </a:lvl5pPr>
      <a:lvl6pPr marL="2513032" indent="-228458" algn="l" defTabSz="456914" rtl="0" eaLnBrk="1" latinLnBrk="0" hangingPunct="1">
        <a:spcBef>
          <a:spcPct val="20000"/>
        </a:spcBef>
        <a:buFont typeface="Arial"/>
        <a:buChar char="•"/>
        <a:defRPr sz="2000" kern="1200">
          <a:solidFill>
            <a:schemeClr val="tx1"/>
          </a:solidFill>
          <a:latin typeface="+mn-lt"/>
          <a:ea typeface="+mn-ea"/>
          <a:cs typeface="+mn-cs"/>
        </a:defRPr>
      </a:lvl6pPr>
      <a:lvl7pPr marL="2969947" indent="-228458" algn="l" defTabSz="456914" rtl="0" eaLnBrk="1" latinLnBrk="0" hangingPunct="1">
        <a:spcBef>
          <a:spcPct val="20000"/>
        </a:spcBef>
        <a:buFont typeface="Arial"/>
        <a:buChar char="•"/>
        <a:defRPr sz="2000" kern="1200">
          <a:solidFill>
            <a:schemeClr val="tx1"/>
          </a:solidFill>
          <a:latin typeface="+mn-lt"/>
          <a:ea typeface="+mn-ea"/>
          <a:cs typeface="+mn-cs"/>
        </a:defRPr>
      </a:lvl7pPr>
      <a:lvl8pPr marL="3426861" indent="-228458" algn="l" defTabSz="456914" rtl="0" eaLnBrk="1" latinLnBrk="0" hangingPunct="1">
        <a:spcBef>
          <a:spcPct val="20000"/>
        </a:spcBef>
        <a:buFont typeface="Arial"/>
        <a:buChar char="•"/>
        <a:defRPr sz="2000" kern="1200">
          <a:solidFill>
            <a:schemeClr val="tx1"/>
          </a:solidFill>
          <a:latin typeface="+mn-lt"/>
          <a:ea typeface="+mn-ea"/>
          <a:cs typeface="+mn-cs"/>
        </a:defRPr>
      </a:lvl8pPr>
      <a:lvl9pPr marL="3883776" indent="-228458" algn="l" defTabSz="4569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4" rtl="0" eaLnBrk="1" latinLnBrk="0" hangingPunct="1">
        <a:defRPr sz="1800" kern="1200">
          <a:solidFill>
            <a:schemeClr val="tx1"/>
          </a:solidFill>
          <a:latin typeface="+mn-lt"/>
          <a:ea typeface="+mn-ea"/>
          <a:cs typeface="+mn-cs"/>
        </a:defRPr>
      </a:lvl1pPr>
      <a:lvl2pPr marL="456914" algn="l" defTabSz="456914" rtl="0" eaLnBrk="1" latinLnBrk="0" hangingPunct="1">
        <a:defRPr sz="1800" kern="1200">
          <a:solidFill>
            <a:schemeClr val="tx1"/>
          </a:solidFill>
          <a:latin typeface="+mn-lt"/>
          <a:ea typeface="+mn-ea"/>
          <a:cs typeface="+mn-cs"/>
        </a:defRPr>
      </a:lvl2pPr>
      <a:lvl3pPr marL="913830" algn="l" defTabSz="456914" rtl="0" eaLnBrk="1" latinLnBrk="0" hangingPunct="1">
        <a:defRPr sz="1800" kern="1200">
          <a:solidFill>
            <a:schemeClr val="tx1"/>
          </a:solidFill>
          <a:latin typeface="+mn-lt"/>
          <a:ea typeface="+mn-ea"/>
          <a:cs typeface="+mn-cs"/>
        </a:defRPr>
      </a:lvl3pPr>
      <a:lvl4pPr marL="1370742" algn="l" defTabSz="456914" rtl="0" eaLnBrk="1" latinLnBrk="0" hangingPunct="1">
        <a:defRPr sz="1800" kern="1200">
          <a:solidFill>
            <a:schemeClr val="tx1"/>
          </a:solidFill>
          <a:latin typeface="+mn-lt"/>
          <a:ea typeface="+mn-ea"/>
          <a:cs typeface="+mn-cs"/>
        </a:defRPr>
      </a:lvl4pPr>
      <a:lvl5pPr marL="1827659" algn="l" defTabSz="456914" rtl="0" eaLnBrk="1" latinLnBrk="0" hangingPunct="1">
        <a:defRPr sz="1800" kern="1200">
          <a:solidFill>
            <a:schemeClr val="tx1"/>
          </a:solidFill>
          <a:latin typeface="+mn-lt"/>
          <a:ea typeface="+mn-ea"/>
          <a:cs typeface="+mn-cs"/>
        </a:defRPr>
      </a:lvl5pPr>
      <a:lvl6pPr marL="2284575" algn="l" defTabSz="456914" rtl="0" eaLnBrk="1" latinLnBrk="0" hangingPunct="1">
        <a:defRPr sz="1800" kern="1200">
          <a:solidFill>
            <a:schemeClr val="tx1"/>
          </a:solidFill>
          <a:latin typeface="+mn-lt"/>
          <a:ea typeface="+mn-ea"/>
          <a:cs typeface="+mn-cs"/>
        </a:defRPr>
      </a:lvl6pPr>
      <a:lvl7pPr marL="2741492" algn="l" defTabSz="456914" rtl="0" eaLnBrk="1" latinLnBrk="0" hangingPunct="1">
        <a:defRPr sz="1800" kern="1200">
          <a:solidFill>
            <a:schemeClr val="tx1"/>
          </a:solidFill>
          <a:latin typeface="+mn-lt"/>
          <a:ea typeface="+mn-ea"/>
          <a:cs typeface="+mn-cs"/>
        </a:defRPr>
      </a:lvl7pPr>
      <a:lvl8pPr marL="3198404" algn="l" defTabSz="456914" rtl="0" eaLnBrk="1" latinLnBrk="0" hangingPunct="1">
        <a:defRPr sz="1800" kern="1200">
          <a:solidFill>
            <a:schemeClr val="tx1"/>
          </a:solidFill>
          <a:latin typeface="+mn-lt"/>
          <a:ea typeface="+mn-ea"/>
          <a:cs typeface="+mn-cs"/>
        </a:defRPr>
      </a:lvl8pPr>
      <a:lvl9pPr marL="3655319" algn="l" defTabSz="45691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382" tIns="45691" rIns="91382" bIns="4569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382" tIns="45691" rIns="91382" bIns="456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7"/>
            <a:ext cx="2133600" cy="365125"/>
          </a:xfrm>
          <a:prstGeom prst="rect">
            <a:avLst/>
          </a:prstGeom>
        </p:spPr>
        <p:txBody>
          <a:bodyPr vert="horz" lIns="91382" tIns="45691" rIns="91382" bIns="45691" rtlCol="0" anchor="ctr"/>
          <a:lstStyle>
            <a:lvl1pPr algn="l">
              <a:defRPr sz="1200">
                <a:solidFill>
                  <a:schemeClr val="tx1">
                    <a:tint val="75000"/>
                  </a:schemeClr>
                </a:solidFill>
              </a:defRPr>
            </a:lvl1pPr>
          </a:lstStyle>
          <a:p>
            <a:fld id="{BF6A5B2E-01B5-104D-9D3A-88855CA09363}" type="datetimeFigureOut">
              <a:rPr lang="en-US" smtClean="0">
                <a:solidFill>
                  <a:prstClr val="black">
                    <a:tint val="75000"/>
                  </a:prstClr>
                </a:solidFill>
                <a:latin typeface="Calibri"/>
              </a:rPr>
              <a:pPr/>
              <a:t>10/5/17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7"/>
            <a:ext cx="2895600" cy="365125"/>
          </a:xfrm>
          <a:prstGeom prst="rect">
            <a:avLst/>
          </a:prstGeom>
        </p:spPr>
        <p:txBody>
          <a:bodyPr vert="horz" lIns="91382" tIns="45691" rIns="91382" bIns="45691"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91382" tIns="45691" rIns="91382" bIns="45691" rtlCol="0" anchor="ctr"/>
          <a:lstStyle>
            <a:lvl1pPr algn="r">
              <a:defRPr sz="1200">
                <a:solidFill>
                  <a:schemeClr val="tx1">
                    <a:tint val="75000"/>
                  </a:schemeClr>
                </a:solidFill>
              </a:defRPr>
            </a:lvl1pPr>
          </a:lstStyle>
          <a:p>
            <a:fld id="{A4D40163-E42A-7D45-AE21-C276F151AD82}"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9688065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ctr" defTabSz="456914" rtl="0" eaLnBrk="1" latinLnBrk="0" hangingPunct="1">
        <a:spcBef>
          <a:spcPct val="0"/>
        </a:spcBef>
        <a:buNone/>
        <a:defRPr sz="4400" kern="1200">
          <a:solidFill>
            <a:schemeClr val="tx1"/>
          </a:solidFill>
          <a:latin typeface="+mj-lt"/>
          <a:ea typeface="+mj-ea"/>
          <a:cs typeface="+mj-cs"/>
        </a:defRPr>
      </a:lvl1pPr>
    </p:titleStyle>
    <p:bodyStyle>
      <a:lvl1pPr marL="342687" indent="-342687" algn="l" defTabSz="456914" rtl="0" eaLnBrk="1" latinLnBrk="0" hangingPunct="1">
        <a:spcBef>
          <a:spcPct val="20000"/>
        </a:spcBef>
        <a:buFont typeface="Arial"/>
        <a:buChar char="•"/>
        <a:defRPr sz="3200" kern="1200">
          <a:solidFill>
            <a:schemeClr val="tx1"/>
          </a:solidFill>
          <a:latin typeface="+mn-lt"/>
          <a:ea typeface="+mn-ea"/>
          <a:cs typeface="+mn-cs"/>
        </a:defRPr>
      </a:lvl1pPr>
      <a:lvl2pPr marL="742487" indent="-285572" algn="l" defTabSz="456914" rtl="0" eaLnBrk="1" latinLnBrk="0" hangingPunct="1">
        <a:spcBef>
          <a:spcPct val="20000"/>
        </a:spcBef>
        <a:buFont typeface="Arial"/>
        <a:buChar char="–"/>
        <a:defRPr sz="2800" kern="1200">
          <a:solidFill>
            <a:schemeClr val="tx1"/>
          </a:solidFill>
          <a:latin typeface="+mn-lt"/>
          <a:ea typeface="+mn-ea"/>
          <a:cs typeface="+mn-cs"/>
        </a:defRPr>
      </a:lvl2pPr>
      <a:lvl3pPr marL="1142286" indent="-228458" algn="l" defTabSz="456914" rtl="0" eaLnBrk="1" latinLnBrk="0" hangingPunct="1">
        <a:spcBef>
          <a:spcPct val="20000"/>
        </a:spcBef>
        <a:buFont typeface="Arial"/>
        <a:buChar char="•"/>
        <a:defRPr sz="2400" kern="1200">
          <a:solidFill>
            <a:schemeClr val="tx1"/>
          </a:solidFill>
          <a:latin typeface="+mn-lt"/>
          <a:ea typeface="+mn-ea"/>
          <a:cs typeface="+mn-cs"/>
        </a:defRPr>
      </a:lvl3pPr>
      <a:lvl4pPr marL="1599203" indent="-228458" algn="l" defTabSz="456914" rtl="0" eaLnBrk="1" latinLnBrk="0" hangingPunct="1">
        <a:spcBef>
          <a:spcPct val="20000"/>
        </a:spcBef>
        <a:buFont typeface="Arial"/>
        <a:buChar char="–"/>
        <a:defRPr sz="2000" kern="1200">
          <a:solidFill>
            <a:schemeClr val="tx1"/>
          </a:solidFill>
          <a:latin typeface="+mn-lt"/>
          <a:ea typeface="+mn-ea"/>
          <a:cs typeface="+mn-cs"/>
        </a:defRPr>
      </a:lvl4pPr>
      <a:lvl5pPr marL="2056118" indent="-228458" algn="l" defTabSz="456914" rtl="0" eaLnBrk="1" latinLnBrk="0" hangingPunct="1">
        <a:spcBef>
          <a:spcPct val="20000"/>
        </a:spcBef>
        <a:buFont typeface="Arial"/>
        <a:buChar char="»"/>
        <a:defRPr sz="2000" kern="1200">
          <a:solidFill>
            <a:schemeClr val="tx1"/>
          </a:solidFill>
          <a:latin typeface="+mn-lt"/>
          <a:ea typeface="+mn-ea"/>
          <a:cs typeface="+mn-cs"/>
        </a:defRPr>
      </a:lvl5pPr>
      <a:lvl6pPr marL="2513032" indent="-228458" algn="l" defTabSz="456914" rtl="0" eaLnBrk="1" latinLnBrk="0" hangingPunct="1">
        <a:spcBef>
          <a:spcPct val="20000"/>
        </a:spcBef>
        <a:buFont typeface="Arial"/>
        <a:buChar char="•"/>
        <a:defRPr sz="2000" kern="1200">
          <a:solidFill>
            <a:schemeClr val="tx1"/>
          </a:solidFill>
          <a:latin typeface="+mn-lt"/>
          <a:ea typeface="+mn-ea"/>
          <a:cs typeface="+mn-cs"/>
        </a:defRPr>
      </a:lvl6pPr>
      <a:lvl7pPr marL="2969947" indent="-228458" algn="l" defTabSz="456914" rtl="0" eaLnBrk="1" latinLnBrk="0" hangingPunct="1">
        <a:spcBef>
          <a:spcPct val="20000"/>
        </a:spcBef>
        <a:buFont typeface="Arial"/>
        <a:buChar char="•"/>
        <a:defRPr sz="2000" kern="1200">
          <a:solidFill>
            <a:schemeClr val="tx1"/>
          </a:solidFill>
          <a:latin typeface="+mn-lt"/>
          <a:ea typeface="+mn-ea"/>
          <a:cs typeface="+mn-cs"/>
        </a:defRPr>
      </a:lvl7pPr>
      <a:lvl8pPr marL="3426861" indent="-228458" algn="l" defTabSz="456914" rtl="0" eaLnBrk="1" latinLnBrk="0" hangingPunct="1">
        <a:spcBef>
          <a:spcPct val="20000"/>
        </a:spcBef>
        <a:buFont typeface="Arial"/>
        <a:buChar char="•"/>
        <a:defRPr sz="2000" kern="1200">
          <a:solidFill>
            <a:schemeClr val="tx1"/>
          </a:solidFill>
          <a:latin typeface="+mn-lt"/>
          <a:ea typeface="+mn-ea"/>
          <a:cs typeface="+mn-cs"/>
        </a:defRPr>
      </a:lvl8pPr>
      <a:lvl9pPr marL="3883776" indent="-228458" algn="l" defTabSz="456914"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914" rtl="0" eaLnBrk="1" latinLnBrk="0" hangingPunct="1">
        <a:defRPr sz="1800" kern="1200">
          <a:solidFill>
            <a:schemeClr val="tx1"/>
          </a:solidFill>
          <a:latin typeface="+mn-lt"/>
          <a:ea typeface="+mn-ea"/>
          <a:cs typeface="+mn-cs"/>
        </a:defRPr>
      </a:lvl1pPr>
      <a:lvl2pPr marL="456914" algn="l" defTabSz="456914" rtl="0" eaLnBrk="1" latinLnBrk="0" hangingPunct="1">
        <a:defRPr sz="1800" kern="1200">
          <a:solidFill>
            <a:schemeClr val="tx1"/>
          </a:solidFill>
          <a:latin typeface="+mn-lt"/>
          <a:ea typeface="+mn-ea"/>
          <a:cs typeface="+mn-cs"/>
        </a:defRPr>
      </a:lvl2pPr>
      <a:lvl3pPr marL="913830" algn="l" defTabSz="456914" rtl="0" eaLnBrk="1" latinLnBrk="0" hangingPunct="1">
        <a:defRPr sz="1800" kern="1200">
          <a:solidFill>
            <a:schemeClr val="tx1"/>
          </a:solidFill>
          <a:latin typeface="+mn-lt"/>
          <a:ea typeface="+mn-ea"/>
          <a:cs typeface="+mn-cs"/>
        </a:defRPr>
      </a:lvl3pPr>
      <a:lvl4pPr marL="1370742" algn="l" defTabSz="456914" rtl="0" eaLnBrk="1" latinLnBrk="0" hangingPunct="1">
        <a:defRPr sz="1800" kern="1200">
          <a:solidFill>
            <a:schemeClr val="tx1"/>
          </a:solidFill>
          <a:latin typeface="+mn-lt"/>
          <a:ea typeface="+mn-ea"/>
          <a:cs typeface="+mn-cs"/>
        </a:defRPr>
      </a:lvl4pPr>
      <a:lvl5pPr marL="1827659" algn="l" defTabSz="456914" rtl="0" eaLnBrk="1" latinLnBrk="0" hangingPunct="1">
        <a:defRPr sz="1800" kern="1200">
          <a:solidFill>
            <a:schemeClr val="tx1"/>
          </a:solidFill>
          <a:latin typeface="+mn-lt"/>
          <a:ea typeface="+mn-ea"/>
          <a:cs typeface="+mn-cs"/>
        </a:defRPr>
      </a:lvl5pPr>
      <a:lvl6pPr marL="2284575" algn="l" defTabSz="456914" rtl="0" eaLnBrk="1" latinLnBrk="0" hangingPunct="1">
        <a:defRPr sz="1800" kern="1200">
          <a:solidFill>
            <a:schemeClr val="tx1"/>
          </a:solidFill>
          <a:latin typeface="+mn-lt"/>
          <a:ea typeface="+mn-ea"/>
          <a:cs typeface="+mn-cs"/>
        </a:defRPr>
      </a:lvl6pPr>
      <a:lvl7pPr marL="2741492" algn="l" defTabSz="456914" rtl="0" eaLnBrk="1" latinLnBrk="0" hangingPunct="1">
        <a:defRPr sz="1800" kern="1200">
          <a:solidFill>
            <a:schemeClr val="tx1"/>
          </a:solidFill>
          <a:latin typeface="+mn-lt"/>
          <a:ea typeface="+mn-ea"/>
          <a:cs typeface="+mn-cs"/>
        </a:defRPr>
      </a:lvl7pPr>
      <a:lvl8pPr marL="3198404" algn="l" defTabSz="456914" rtl="0" eaLnBrk="1" latinLnBrk="0" hangingPunct="1">
        <a:defRPr sz="1800" kern="1200">
          <a:solidFill>
            <a:schemeClr val="tx1"/>
          </a:solidFill>
          <a:latin typeface="+mn-lt"/>
          <a:ea typeface="+mn-ea"/>
          <a:cs typeface="+mn-cs"/>
        </a:defRPr>
      </a:lvl8pPr>
      <a:lvl9pPr marL="3655319" algn="l" defTabSz="456914"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12"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12" charset="0"/>
              </a:defRPr>
            </a:lvl1pPr>
          </a:lstStyle>
          <a:p>
            <a:pPr defTabSz="914400" fontAlgn="base">
              <a:spcBef>
                <a:spcPct val="0"/>
              </a:spcBef>
              <a:spcAft>
                <a:spcPct val="0"/>
              </a:spcAft>
              <a:defRPr/>
            </a:pPr>
            <a:endParaRPr lang="en-US">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pitchFamily="-112" charset="0"/>
              </a:defRPr>
            </a:lvl1pPr>
          </a:lstStyle>
          <a:p>
            <a:pPr defTabSz="914400" fontAlgn="base">
              <a:spcBef>
                <a:spcPct val="0"/>
              </a:spcBef>
              <a:spcAft>
                <a:spcPct val="0"/>
              </a:spcAft>
              <a:defRPr/>
            </a:pPr>
            <a:fld id="{573B9835-DEA1-444E-A68B-CD47D5E43222}"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737662454"/>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40.emf"/><Relationship Id="rId5" Type="http://schemas.openxmlformats.org/officeDocument/2006/relationships/oleObject" Target="../embeddings/oleObject6.bin"/><Relationship Id="rId6" Type="http://schemas.openxmlformats.org/officeDocument/2006/relationships/image" Target="../media/image41.emf"/><Relationship Id="rId7" Type="http://schemas.openxmlformats.org/officeDocument/2006/relationships/oleObject" Target="../embeddings/oleObject7.bin"/><Relationship Id="rId8" Type="http://schemas.openxmlformats.org/officeDocument/2006/relationships/image" Target="../media/image42.emf"/><Relationship Id="rId9" Type="http://schemas.openxmlformats.org/officeDocument/2006/relationships/oleObject" Target="../embeddings/oleObject8.bin"/><Relationship Id="rId10" Type="http://schemas.openxmlformats.org/officeDocument/2006/relationships/image" Target="../media/image43.emf"/><Relationship Id="rId1" Type="http://schemas.openxmlformats.org/officeDocument/2006/relationships/vmlDrawing" Target="../drawings/vmlDrawing4.vml"/><Relationship Id="rId2" Type="http://schemas.openxmlformats.org/officeDocument/2006/relationships/slideLayout" Target="../slideLayouts/slideLayout7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9.bin"/><Relationship Id="rId5" Type="http://schemas.openxmlformats.org/officeDocument/2006/relationships/image" Target="../media/image44.emf"/><Relationship Id="rId6" Type="http://schemas.openxmlformats.org/officeDocument/2006/relationships/oleObject" Target="../embeddings/oleObject10.bin"/><Relationship Id="rId7" Type="http://schemas.openxmlformats.org/officeDocument/2006/relationships/image" Target="../media/image45.emf"/><Relationship Id="rId1" Type="http://schemas.openxmlformats.org/officeDocument/2006/relationships/vmlDrawing" Target="../drawings/vmlDrawing5.vml"/><Relationship Id="rId2"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88.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49.png"/><Relationship Id="rId3"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88.xml"/><Relationship Id="rId2"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88.xml"/><Relationship Id="rId2"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59.emf"/><Relationship Id="rId1" Type="http://schemas.openxmlformats.org/officeDocument/2006/relationships/vmlDrawing" Target="../drawings/vmlDrawing6.vml"/><Relationship Id="rId2" Type="http://schemas.openxmlformats.org/officeDocument/2006/relationships/slideLayout" Target="../slideLayouts/slideLayout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4.bin"/><Relationship Id="rId12" Type="http://schemas.openxmlformats.org/officeDocument/2006/relationships/image" Target="../media/image62.emf"/><Relationship Id="rId13" Type="http://schemas.openxmlformats.org/officeDocument/2006/relationships/oleObject" Target="../embeddings/oleObject15.bin"/><Relationship Id="rId14" Type="http://schemas.openxmlformats.org/officeDocument/2006/relationships/image" Target="../media/image63.emf"/><Relationship Id="rId15" Type="http://schemas.openxmlformats.org/officeDocument/2006/relationships/oleObject" Target="../embeddings/oleObject16.bin"/><Relationship Id="rId16" Type="http://schemas.openxmlformats.org/officeDocument/2006/relationships/image" Target="../media/image64.emf"/><Relationship Id="rId1" Type="http://schemas.openxmlformats.org/officeDocument/2006/relationships/vmlDrawing" Target="../drawings/vmlDrawing7.vml"/><Relationship Id="rId2" Type="http://schemas.openxmlformats.org/officeDocument/2006/relationships/slideLayout" Target="../slideLayouts/slideLayout88.xml"/><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6" Type="http://schemas.openxmlformats.org/officeDocument/2006/relationships/image" Target="../media/image68.png"/><Relationship Id="rId7" Type="http://schemas.openxmlformats.org/officeDocument/2006/relationships/oleObject" Target="../embeddings/oleObject12.bin"/><Relationship Id="rId8" Type="http://schemas.openxmlformats.org/officeDocument/2006/relationships/image" Target="../media/image60.wmf"/><Relationship Id="rId9" Type="http://schemas.openxmlformats.org/officeDocument/2006/relationships/oleObject" Target="../embeddings/oleObject13.bin"/><Relationship Id="rId10" Type="http://schemas.openxmlformats.org/officeDocument/2006/relationships/image" Target="../media/image61.emf"/></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oleObject" Target="../embeddings/oleObject17.bin"/><Relationship Id="rId6" Type="http://schemas.openxmlformats.org/officeDocument/2006/relationships/image" Target="../media/image69.emf"/><Relationship Id="rId1" Type="http://schemas.openxmlformats.org/officeDocument/2006/relationships/vmlDrawing" Target="../drawings/vmlDrawing8.vml"/><Relationship Id="rId2"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72.png"/><Relationship Id="rId3"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image" Target="../media/image7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image" Target="../media/image7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7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0.xml"/><Relationship Id="rId2" Type="http://schemas.openxmlformats.org/officeDocument/2006/relationships/image" Target="../media/image78.jpeg"/><Relationship Id="rId3" Type="http://schemas.openxmlformats.org/officeDocument/2006/relationships/image" Target="../media/image79.png"/></Relationships>
</file>

<file path=ppt/slides/_rels/slide29.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82.png"/><Relationship Id="rId1" Type="http://schemas.openxmlformats.org/officeDocument/2006/relationships/slideLayout" Target="../slideLayouts/slideLayout130.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87.xml"/></Relationships>
</file>

<file path=ppt/slides/_rels/slide30.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1" Type="http://schemas.openxmlformats.org/officeDocument/2006/relationships/slideLayout" Target="../slideLayouts/slideLayout88.xml"/><Relationship Id="rId2" Type="http://schemas.openxmlformats.org/officeDocument/2006/relationships/image" Target="../media/image8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8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87.png"/><Relationship Id="rId3" Type="http://schemas.openxmlformats.org/officeDocument/2006/relationships/image" Target="../media/image88.png"/></Relationships>
</file>

<file path=ppt/slides/_rels/slide33.xml.rels><?xml version="1.0" encoding="UTF-8" standalone="yes"?>
<Relationships xmlns="http://schemas.openxmlformats.org/package/2006/relationships"><Relationship Id="rId3" Type="http://schemas.openxmlformats.org/officeDocument/2006/relationships/image" Target="../media/image90.png"/><Relationship Id="rId4" Type="http://schemas.openxmlformats.org/officeDocument/2006/relationships/image" Target="../media/image91.png"/><Relationship Id="rId1" Type="http://schemas.openxmlformats.org/officeDocument/2006/relationships/slideLayout" Target="../slideLayouts/slideLayout88.xml"/><Relationship Id="rId2" Type="http://schemas.openxmlformats.org/officeDocument/2006/relationships/image" Target="../media/image8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5.xml"/></Relationships>
</file>

<file path=ppt/slides/_rels/slide36.xml.rels><?xml version="1.0" encoding="UTF-8" standalone="yes"?>
<Relationships xmlns="http://schemas.openxmlformats.org/package/2006/relationships"><Relationship Id="rId3" Type="http://schemas.openxmlformats.org/officeDocument/2006/relationships/image" Target="../media/image93.png"/><Relationship Id="rId4" Type="http://schemas.openxmlformats.org/officeDocument/2006/relationships/image" Target="../media/image94.png"/><Relationship Id="rId1" Type="http://schemas.openxmlformats.org/officeDocument/2006/relationships/slideLayout" Target="../slideLayouts/slideLayout2.xml"/><Relationship Id="rId2" Type="http://schemas.openxmlformats.org/officeDocument/2006/relationships/image" Target="../media/image9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image" Target="../media/image9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image" Target="../media/image9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2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7.xml"/><Relationship Id="rId2" Type="http://schemas.openxmlformats.org/officeDocument/2006/relationships/image" Target="../media/image97.png"/><Relationship Id="rId3" Type="http://schemas.openxmlformats.org/officeDocument/2006/relationships/image" Target="../media/image98.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4" Type="http://schemas.openxmlformats.org/officeDocument/2006/relationships/image" Target="../media/image99.png"/><Relationship Id="rId1" Type="http://schemas.openxmlformats.org/officeDocument/2006/relationships/slideLayout" Target="../slideLayouts/slideLayout157.xml"/><Relationship Id="rId2" Type="http://schemas.openxmlformats.org/officeDocument/2006/relationships/image" Target="../media/image9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6.xml"/><Relationship Id="rId2" Type="http://schemas.openxmlformats.org/officeDocument/2006/relationships/image" Target="../media/image100.png"/></Relationships>
</file>

<file path=ppt/slides/_rels/slide43.xml.rels><?xml version="1.0" encoding="UTF-8" standalone="yes"?>
<Relationships xmlns="http://schemas.openxmlformats.org/package/2006/relationships"><Relationship Id="rId3" Type="http://schemas.openxmlformats.org/officeDocument/2006/relationships/image" Target="../media/image102.png"/><Relationship Id="rId4" Type="http://schemas.openxmlformats.org/officeDocument/2006/relationships/image" Target="../media/image103.png"/><Relationship Id="rId1" Type="http://schemas.openxmlformats.org/officeDocument/2006/relationships/slideLayout" Target="../slideLayouts/slideLayout93.xml"/><Relationship Id="rId2" Type="http://schemas.openxmlformats.org/officeDocument/2006/relationships/image" Target="../media/image10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image" Target="../media/image104.png"/></Relationships>
</file>

<file path=ppt/slides/_rels/slide45.xml.rels><?xml version="1.0" encoding="UTF-8" standalone="yes"?>
<Relationships xmlns="http://schemas.openxmlformats.org/package/2006/relationships"><Relationship Id="rId3" Type="http://schemas.openxmlformats.org/officeDocument/2006/relationships/image" Target="../media/image106.png"/><Relationship Id="rId4" Type="http://schemas.openxmlformats.org/officeDocument/2006/relationships/image" Target="../media/image107.png"/><Relationship Id="rId1" Type="http://schemas.openxmlformats.org/officeDocument/2006/relationships/slideLayout" Target="../slideLayouts/slideLayout88.xml"/><Relationship Id="rId2" Type="http://schemas.openxmlformats.org/officeDocument/2006/relationships/image" Target="../media/image105.png"/></Relationships>
</file>

<file path=ppt/slides/_rels/slide46.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1" Type="http://schemas.openxmlformats.org/officeDocument/2006/relationships/slideLayout" Target="../slideLayouts/slideLayout88.xml"/><Relationship Id="rId2" Type="http://schemas.openxmlformats.org/officeDocument/2006/relationships/image" Target="../media/image108.png"/></Relationships>
</file>

<file path=ppt/slides/_rels/slide47.xml.rels><?xml version="1.0" encoding="UTF-8" standalone="yes"?>
<Relationships xmlns="http://schemas.openxmlformats.org/package/2006/relationships"><Relationship Id="rId3" Type="http://schemas.openxmlformats.org/officeDocument/2006/relationships/image" Target="../media/image109.png"/><Relationship Id="rId4" Type="http://schemas.openxmlformats.org/officeDocument/2006/relationships/image" Target="../media/image110.png"/><Relationship Id="rId1" Type="http://schemas.openxmlformats.org/officeDocument/2006/relationships/slideLayout" Target="../slideLayouts/slideLayout88.xml"/><Relationship Id="rId2" Type="http://schemas.openxmlformats.org/officeDocument/2006/relationships/image" Target="../media/image10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111.png"/></Relationships>
</file>

<file path=ppt/slides/_rels/slide49.xml.rels><?xml version="1.0" encoding="UTF-8" standalone="yes"?>
<Relationships xmlns="http://schemas.openxmlformats.org/package/2006/relationships"><Relationship Id="rId3" Type="http://schemas.openxmlformats.org/officeDocument/2006/relationships/image" Target="../media/image113.png"/><Relationship Id="rId4" Type="http://schemas.openxmlformats.org/officeDocument/2006/relationships/image" Target="../media/image114.png"/><Relationship Id="rId1" Type="http://schemas.openxmlformats.org/officeDocument/2006/relationships/slideLayout" Target="../slideLayouts/slideLayout88.xml"/><Relationship Id="rId2"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oleObject" Target="../embeddings/oleObject3.bin"/><Relationship Id="rId5" Type="http://schemas.openxmlformats.org/officeDocument/2006/relationships/image" Target="../media/image30.emf"/><Relationship Id="rId1" Type="http://schemas.openxmlformats.org/officeDocument/2006/relationships/vmlDrawing" Target="../drawings/vmlDrawing2.vml"/><Relationship Id="rId2" Type="http://schemas.openxmlformats.org/officeDocument/2006/relationships/slideLayout" Target="../slideLayouts/slideLayout83.xml"/></Relationships>
</file>

<file path=ppt/slides/_rels/slide50.xml.rels><?xml version="1.0" encoding="UTF-8" standalone="yes"?>
<Relationships xmlns="http://schemas.openxmlformats.org/package/2006/relationships"><Relationship Id="rId3" Type="http://schemas.openxmlformats.org/officeDocument/2006/relationships/image" Target="../media/image112.png"/><Relationship Id="rId4" Type="http://schemas.openxmlformats.org/officeDocument/2006/relationships/image" Target="../media/image113.png"/><Relationship Id="rId5" Type="http://schemas.openxmlformats.org/officeDocument/2006/relationships/image" Target="../media/image116.png"/><Relationship Id="rId1" Type="http://schemas.openxmlformats.org/officeDocument/2006/relationships/slideLayout" Target="../slideLayouts/slideLayout88.xml"/><Relationship Id="rId2" Type="http://schemas.openxmlformats.org/officeDocument/2006/relationships/image" Target="../media/image11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11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2.xml"/><Relationship Id="rId2" Type="http://schemas.openxmlformats.org/officeDocument/2006/relationships/image" Target="../media/image118.png"/><Relationship Id="rId3" Type="http://schemas.openxmlformats.org/officeDocument/2006/relationships/image" Target="../media/image117.png"/></Relationships>
</file>

<file path=ppt/slides/_rels/slide53.xml.rels><?xml version="1.0" encoding="UTF-8" standalone="yes"?>
<Relationships xmlns="http://schemas.openxmlformats.org/package/2006/relationships"><Relationship Id="rId3" Type="http://schemas.openxmlformats.org/officeDocument/2006/relationships/image" Target="../media/image122.png"/><Relationship Id="rId4" Type="http://schemas.openxmlformats.org/officeDocument/2006/relationships/oleObject" Target="../embeddings/oleObject18.bin"/><Relationship Id="rId5" Type="http://schemas.openxmlformats.org/officeDocument/2006/relationships/image" Target="../media/image119.emf"/><Relationship Id="rId6" Type="http://schemas.openxmlformats.org/officeDocument/2006/relationships/oleObject" Target="../embeddings/oleObject19.bin"/><Relationship Id="rId7" Type="http://schemas.openxmlformats.org/officeDocument/2006/relationships/image" Target="../media/image120.emf"/><Relationship Id="rId8" Type="http://schemas.openxmlformats.org/officeDocument/2006/relationships/oleObject" Target="../embeddings/oleObject20.bin"/><Relationship Id="rId9" Type="http://schemas.openxmlformats.org/officeDocument/2006/relationships/image" Target="../media/image121.emf"/><Relationship Id="rId1" Type="http://schemas.openxmlformats.org/officeDocument/2006/relationships/vmlDrawing" Target="../drawings/vmlDrawing9.vml"/><Relationship Id="rId2" Type="http://schemas.openxmlformats.org/officeDocument/2006/relationships/slideLayout" Target="../slideLayouts/slideLayout88.xml"/></Relationships>
</file>

<file path=ppt/slides/_rels/slide54.xml.rels><?xml version="1.0" encoding="UTF-8" standalone="yes"?>
<Relationships xmlns="http://schemas.openxmlformats.org/package/2006/relationships"><Relationship Id="rId3" Type="http://schemas.openxmlformats.org/officeDocument/2006/relationships/image" Target="../media/image124.png"/><Relationship Id="rId4" Type="http://schemas.openxmlformats.org/officeDocument/2006/relationships/image" Target="../media/image125.png"/><Relationship Id="rId1" Type="http://schemas.openxmlformats.org/officeDocument/2006/relationships/slideLayout" Target="../slideLayouts/slideLayout88.xml"/><Relationship Id="rId2" Type="http://schemas.openxmlformats.org/officeDocument/2006/relationships/image" Target="../media/image12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126.png"/></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21.bin"/><Relationship Id="rId4" Type="http://schemas.openxmlformats.org/officeDocument/2006/relationships/image" Target="../media/image127.png"/><Relationship Id="rId5" Type="http://schemas.openxmlformats.org/officeDocument/2006/relationships/oleObject" Target="../embeddings/oleObject22.bin"/><Relationship Id="rId6" Type="http://schemas.openxmlformats.org/officeDocument/2006/relationships/image" Target="../media/image128.png"/><Relationship Id="rId1" Type="http://schemas.openxmlformats.org/officeDocument/2006/relationships/vmlDrawing" Target="../drawings/vmlDrawing10.vml"/><Relationship Id="rId2" Type="http://schemas.openxmlformats.org/officeDocument/2006/relationships/slideLayout" Target="../slideLayouts/slideLayout8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image" Target="../media/image12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xml"/><Relationship Id="rId3"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image" Target="../media/image33.wmf"/></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77.xml"/><Relationship Id="rId2"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oleObject" Target="../embeddings/oleObject4.bin"/><Relationship Id="rId5" Type="http://schemas.openxmlformats.org/officeDocument/2006/relationships/image" Target="../media/image37.emf"/><Relationship Id="rId1" Type="http://schemas.openxmlformats.org/officeDocument/2006/relationships/vmlDrawing" Target="../drawings/vmlDrawing3.vml"/><Relationship Id="rId2" Type="http://schemas.openxmlformats.org/officeDocument/2006/relationships/slideLayout" Target="../slideLayouts/slideLayout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1995004" y="1229985"/>
            <a:ext cx="5181600" cy="147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spcBef>
                <a:spcPct val="50000"/>
              </a:spcBef>
            </a:pPr>
            <a:r>
              <a:rPr lang="en-US" sz="1800" b="1" i="1" dirty="0">
                <a:solidFill>
                  <a:srgbClr val="1F497D"/>
                </a:solidFill>
                <a:latin typeface="Arial" charset="0"/>
                <a:cs typeface="Arial" charset="0"/>
              </a:rPr>
              <a:t>Augusto O. </a:t>
            </a:r>
            <a:r>
              <a:rPr lang="en-US" sz="1800" b="1" i="1" dirty="0" err="1">
                <a:solidFill>
                  <a:srgbClr val="1F497D"/>
                </a:solidFill>
                <a:latin typeface="Arial" charset="0"/>
                <a:cs typeface="Arial" charset="0"/>
              </a:rPr>
              <a:t>Macchiavelli</a:t>
            </a:r>
            <a:r>
              <a:rPr lang="en-US" sz="1800" b="1" i="1" dirty="0">
                <a:solidFill>
                  <a:srgbClr val="1F497D"/>
                </a:solidFill>
                <a:latin typeface="Arial" charset="0"/>
                <a:cs typeface="Arial" charset="0"/>
              </a:rPr>
              <a:t> </a:t>
            </a:r>
          </a:p>
          <a:p>
            <a:pPr algn="ctr" eaLnBrk="1" hangingPunct="1">
              <a:spcBef>
                <a:spcPct val="50000"/>
              </a:spcBef>
            </a:pPr>
            <a:r>
              <a:rPr lang="en-US" sz="1800" b="1" i="1" dirty="0">
                <a:solidFill>
                  <a:srgbClr val="1F497D"/>
                </a:solidFill>
                <a:latin typeface="Arial" charset="0"/>
                <a:cs typeface="Arial" charset="0"/>
              </a:rPr>
              <a:t>Nuclear Science Division                           Lawrence Berkeley National </a:t>
            </a:r>
            <a:r>
              <a:rPr lang="en-US" sz="1800" b="1" i="1" dirty="0" smtClean="0">
                <a:solidFill>
                  <a:srgbClr val="1F497D"/>
                </a:solidFill>
                <a:latin typeface="Arial" charset="0"/>
                <a:cs typeface="Arial" charset="0"/>
              </a:rPr>
              <a:t>Laboratory</a:t>
            </a:r>
          </a:p>
          <a:p>
            <a:pPr algn="ctr" eaLnBrk="1" hangingPunct="1">
              <a:spcBef>
                <a:spcPct val="50000"/>
              </a:spcBef>
            </a:pPr>
            <a:r>
              <a:rPr lang="en-US" sz="1800" b="1" dirty="0" err="1" smtClean="0">
                <a:solidFill>
                  <a:schemeClr val="accent3">
                    <a:lumMod val="50000"/>
                  </a:schemeClr>
                </a:solidFill>
                <a:latin typeface="Arial" charset="0"/>
                <a:cs typeface="Arial" charset="0"/>
              </a:rPr>
              <a:t>aom@lbl.gov</a:t>
            </a:r>
            <a:endParaRPr lang="en-US" sz="1800" b="1" dirty="0">
              <a:solidFill>
                <a:schemeClr val="accent3">
                  <a:lumMod val="50000"/>
                </a:schemeClr>
              </a:solidFill>
              <a:latin typeface="Arial" charset="0"/>
              <a:cs typeface="Arial" charset="0"/>
            </a:endParaRPr>
          </a:p>
        </p:txBody>
      </p:sp>
      <p:sp>
        <p:nvSpPr>
          <p:cNvPr id="8" name="Text Box 8"/>
          <p:cNvSpPr txBox="1">
            <a:spLocks noChangeArrowheads="1"/>
          </p:cNvSpPr>
          <p:nvPr/>
        </p:nvSpPr>
        <p:spPr bwMode="auto">
          <a:xfrm>
            <a:off x="540285" y="420730"/>
            <a:ext cx="8318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spcBef>
                <a:spcPct val="50000"/>
              </a:spcBef>
            </a:pPr>
            <a:r>
              <a:rPr lang="en-US" sz="2800" b="1" dirty="0" smtClean="0">
                <a:solidFill>
                  <a:srgbClr val="000000"/>
                </a:solidFill>
                <a:latin typeface="Arial" pitchFamily="-107" charset="0"/>
                <a:ea typeface="Arial" pitchFamily="-107" charset="0"/>
                <a:cs typeface="Arial" pitchFamily="-107" charset="0"/>
              </a:rPr>
              <a:t>Aspects of Pairing in Nuclei</a:t>
            </a:r>
            <a:endParaRPr lang="en-US" sz="2800" b="1" dirty="0">
              <a:solidFill>
                <a:srgbClr val="000000"/>
              </a:solidFill>
              <a:latin typeface="Arial" pitchFamily="-107" charset="0"/>
              <a:ea typeface="Arial" pitchFamily="-107" charset="0"/>
              <a:cs typeface="Arial" pitchFamily="-107" charset="0"/>
            </a:endParaRPr>
          </a:p>
        </p:txBody>
      </p:sp>
      <p:grpSp>
        <p:nvGrpSpPr>
          <p:cNvPr id="7" name="Group 6"/>
          <p:cNvGrpSpPr/>
          <p:nvPr/>
        </p:nvGrpSpPr>
        <p:grpSpPr>
          <a:xfrm>
            <a:off x="1298788" y="5471646"/>
            <a:ext cx="6805467" cy="1067339"/>
            <a:chOff x="1237864" y="5499465"/>
            <a:chExt cx="6805467" cy="1067339"/>
          </a:xfrm>
        </p:grpSpPr>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37864" y="5499465"/>
              <a:ext cx="6664357" cy="1067339"/>
            </a:xfrm>
            <a:prstGeom prst="rect">
              <a:avLst/>
            </a:prstGeom>
            <a:effectLst>
              <a:outerShdw blurRad="50800" dist="38100" dir="2700000" algn="tl" rotWithShape="0">
                <a:srgbClr val="000000">
                  <a:alpha val="43000"/>
                </a:srgbClr>
              </a:outerShdw>
            </a:effectLst>
          </p:spPr>
        </p:pic>
        <p:sp>
          <p:nvSpPr>
            <p:cNvPr id="10" name="Rectangle 10"/>
            <p:cNvSpPr>
              <a:spLocks noChangeArrowheads="1"/>
            </p:cNvSpPr>
            <p:nvPr/>
          </p:nvSpPr>
          <p:spPr bwMode="auto">
            <a:xfrm>
              <a:off x="2595439" y="6179189"/>
              <a:ext cx="5447892" cy="338554"/>
            </a:xfrm>
            <a:prstGeom prst="rect">
              <a:avLst/>
            </a:prstGeom>
            <a:noFill/>
            <a:ln w="9525">
              <a:noFill/>
              <a:miter lim="800000"/>
              <a:headEnd/>
              <a:tailEnd/>
            </a:ln>
          </p:spPr>
          <p:txBody>
            <a:bodyPr wrap="square">
              <a:prstTxWarp prst="textNoShape">
                <a:avLst/>
              </a:prstTxWarp>
              <a:spAutoFit/>
            </a:bodyPr>
            <a:lstStyle/>
            <a:p>
              <a:r>
                <a:rPr lang="en-US" sz="1600" dirty="0">
                  <a:solidFill>
                    <a:prstClr val="black"/>
                  </a:solidFill>
                  <a:latin typeface="Times New Roman" pitchFamily="-107" charset="0"/>
                  <a:ea typeface="+mn-ea"/>
                  <a:cs typeface="+mn-cs"/>
                </a:rPr>
                <a:t>Work supported under contract number DE-AC02-05CH11231. </a:t>
              </a:r>
            </a:p>
          </p:txBody>
        </p:sp>
      </p:grpSp>
      <p:pic>
        <p:nvPicPr>
          <p:cNvPr id="2" name="Picture 1"/>
          <p:cNvPicPr>
            <a:picLocks noChangeAspect="1"/>
          </p:cNvPicPr>
          <p:nvPr/>
        </p:nvPicPr>
        <p:blipFill>
          <a:blip r:embed="rId3"/>
          <a:stretch>
            <a:fillRect/>
          </a:stretch>
        </p:blipFill>
        <p:spPr>
          <a:xfrm>
            <a:off x="289901" y="3246764"/>
            <a:ext cx="6762459" cy="119438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2704" y="3246765"/>
            <a:ext cx="1262153" cy="11943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21923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1143000" y="228600"/>
            <a:ext cx="7010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just"/>
            <a:r>
              <a:rPr lang="en-US" sz="1800"/>
              <a:t>The halo neutrons of </a:t>
            </a:r>
            <a:r>
              <a:rPr lang="en-US" sz="1800" baseline="30000"/>
              <a:t>11</a:t>
            </a:r>
            <a:r>
              <a:rPr lang="en-US" sz="1800"/>
              <a:t>Li are bound only because of the extra pairing interaction mediated by the exchange of low-frequency surface vibrational modes. </a:t>
            </a:r>
          </a:p>
          <a:p>
            <a:endParaRPr lang="fr-FR" sz="1800"/>
          </a:p>
          <a:p>
            <a:r>
              <a:rPr lang="fr-FR" sz="1800"/>
              <a:t>F.Barranco,  </a:t>
            </a:r>
            <a:r>
              <a:rPr lang="fr-FR" sz="1800" i="1"/>
              <a:t>et al</a:t>
            </a:r>
            <a:r>
              <a:rPr lang="fr-FR" sz="1800"/>
              <a:t>. </a:t>
            </a:r>
            <a:r>
              <a:rPr lang="en-US" sz="1800"/>
              <a:t>Eur.Phys.J </a:t>
            </a:r>
            <a:r>
              <a:rPr lang="en-US" sz="1800" b="1"/>
              <a:t>A 11</a:t>
            </a:r>
            <a:r>
              <a:rPr lang="en-US" sz="1800"/>
              <a:t> 385 (2001)</a:t>
            </a:r>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00600" y="1981200"/>
            <a:ext cx="2174875"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1796" name="Group 9"/>
          <p:cNvGrpSpPr>
            <a:grpSpLocks/>
          </p:cNvGrpSpPr>
          <p:nvPr/>
        </p:nvGrpSpPr>
        <p:grpSpPr bwMode="auto">
          <a:xfrm>
            <a:off x="1828800" y="1981200"/>
            <a:ext cx="2174875" cy="1906588"/>
            <a:chOff x="1152" y="1296"/>
            <a:chExt cx="1370" cy="1201"/>
          </a:xfrm>
        </p:grpSpPr>
        <p:pic>
          <p:nvPicPr>
            <p:cNvPr id="161800"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52" y="1296"/>
              <a:ext cx="1370" cy="12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1801" name="Rectangle 6"/>
            <p:cNvSpPr>
              <a:spLocks noChangeArrowheads="1"/>
            </p:cNvSpPr>
            <p:nvPr/>
          </p:nvSpPr>
          <p:spPr bwMode="auto">
            <a:xfrm>
              <a:off x="1632" y="1776"/>
              <a:ext cx="3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1802" name="Rectangle 7"/>
            <p:cNvSpPr>
              <a:spLocks noChangeArrowheads="1"/>
            </p:cNvSpPr>
            <p:nvPr/>
          </p:nvSpPr>
          <p:spPr bwMode="auto">
            <a:xfrm>
              <a:off x="1632" y="1824"/>
              <a:ext cx="384" cy="1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1803" name="Line 8"/>
            <p:cNvSpPr>
              <a:spLocks noChangeShapeType="1"/>
            </p:cNvSpPr>
            <p:nvPr/>
          </p:nvSpPr>
          <p:spPr bwMode="auto">
            <a:xfrm flipV="1">
              <a:off x="1632" y="1872"/>
              <a:ext cx="384" cy="96"/>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61797" name="Text Box 11"/>
          <p:cNvSpPr txBox="1">
            <a:spLocks noChangeArrowheads="1"/>
          </p:cNvSpPr>
          <p:nvPr/>
        </p:nvSpPr>
        <p:spPr bwMode="auto">
          <a:xfrm>
            <a:off x="1828800" y="3886200"/>
            <a:ext cx="2133600"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800"/>
              <a:t>NN</a:t>
            </a:r>
          </a:p>
          <a:p>
            <a:pPr eaLnBrk="1" hangingPunct="1">
              <a:spcBef>
                <a:spcPct val="50000"/>
              </a:spcBef>
            </a:pPr>
            <a:r>
              <a:rPr lang="en-US" sz="1800"/>
              <a:t>Essentially no role</a:t>
            </a:r>
          </a:p>
        </p:txBody>
      </p:sp>
      <p:sp>
        <p:nvSpPr>
          <p:cNvPr id="161798" name="Text Box 12"/>
          <p:cNvSpPr txBox="1">
            <a:spLocks noChangeArrowheads="1"/>
          </p:cNvSpPr>
          <p:nvPr/>
        </p:nvSpPr>
        <p:spPr bwMode="auto">
          <a:xfrm>
            <a:off x="4648200" y="3886200"/>
            <a:ext cx="4038600" cy="7842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spcBef>
                <a:spcPct val="50000"/>
              </a:spcBef>
            </a:pPr>
            <a:r>
              <a:rPr lang="en-US" sz="1800"/>
              <a:t>Low lying phonons</a:t>
            </a:r>
          </a:p>
          <a:p>
            <a:pPr eaLnBrk="1" hangingPunct="1">
              <a:spcBef>
                <a:spcPct val="50000"/>
              </a:spcBef>
            </a:pPr>
            <a:r>
              <a:rPr lang="en-US" sz="1800"/>
              <a:t>Monopole, dipole and quadrupole</a:t>
            </a:r>
          </a:p>
        </p:txBody>
      </p:sp>
      <p:sp>
        <p:nvSpPr>
          <p:cNvPr id="161799" name="Text Box 13"/>
          <p:cNvSpPr txBox="1">
            <a:spLocks noChangeArrowheads="1"/>
          </p:cNvSpPr>
          <p:nvPr/>
        </p:nvSpPr>
        <p:spPr bwMode="auto">
          <a:xfrm>
            <a:off x="685800" y="5334000"/>
            <a:ext cx="8001000" cy="101600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just"/>
            <a:r>
              <a:rPr lang="en-US" sz="2000"/>
              <a:t>Mechanism analogous to the lattice phonon exchange responsible for the binding of electron Cooper pairs in a superconductor </a:t>
            </a:r>
          </a:p>
          <a:p>
            <a:pPr algn="just"/>
            <a:r>
              <a:rPr lang="en-US" sz="2000"/>
              <a:t>		</a:t>
            </a:r>
            <a:r>
              <a:rPr lang="en-US" sz="2000" b="1">
                <a:solidFill>
                  <a:srgbClr val="FF0000"/>
                </a:solidFill>
                <a:sym typeface="Wingdings" charset="0"/>
              </a:rPr>
              <a:t></a:t>
            </a:r>
            <a:r>
              <a:rPr lang="en-US" sz="2000" b="1" baseline="30000">
                <a:solidFill>
                  <a:srgbClr val="FF0000"/>
                </a:solidFill>
              </a:rPr>
              <a:t>11</a:t>
            </a:r>
            <a:r>
              <a:rPr lang="en-US" sz="2000" b="1">
                <a:solidFill>
                  <a:srgbClr val="FF0000"/>
                </a:solidFill>
              </a:rPr>
              <a:t>Li halo, an isolated Cooper pair?</a:t>
            </a:r>
            <a:endParaRPr lang="en-US" sz="2000"/>
          </a:p>
        </p:txBody>
      </p:sp>
    </p:spTree>
    <p:extLst>
      <p:ext uri="{BB962C8B-B14F-4D97-AF65-F5344CB8AC3E}">
        <p14:creationId xmlns:p14="http://schemas.microsoft.com/office/powerpoint/2010/main" val="24720865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32058" y="3227025"/>
            <a:ext cx="2541720" cy="2487975"/>
            <a:chOff x="804333" y="469708"/>
            <a:chExt cx="2271889" cy="2375981"/>
          </a:xfrm>
        </p:grpSpPr>
        <p:sp>
          <p:nvSpPr>
            <p:cNvPr id="5" name="Oval 4"/>
            <p:cNvSpPr/>
            <p:nvPr/>
          </p:nvSpPr>
          <p:spPr bwMode="auto">
            <a:xfrm rot="19542114">
              <a:off x="1213523" y="565664"/>
              <a:ext cx="714886" cy="228002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4" name="Oval 3"/>
            <p:cNvSpPr/>
            <p:nvPr/>
          </p:nvSpPr>
          <p:spPr bwMode="auto">
            <a:xfrm rot="2567598">
              <a:off x="1145789" y="469708"/>
              <a:ext cx="714886" cy="228002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 name="Oval 1"/>
            <p:cNvSpPr/>
            <p:nvPr/>
          </p:nvSpPr>
          <p:spPr bwMode="auto">
            <a:xfrm>
              <a:off x="804333" y="931333"/>
              <a:ext cx="1524000" cy="1453445"/>
            </a:xfrm>
            <a:prstGeom prst="ellipse">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3" name="TextBox 2"/>
            <p:cNvSpPr txBox="1"/>
            <p:nvPr/>
          </p:nvSpPr>
          <p:spPr>
            <a:xfrm>
              <a:off x="1086555" y="1347057"/>
              <a:ext cx="959556" cy="523220"/>
            </a:xfrm>
            <a:prstGeom prst="rect">
              <a:avLst/>
            </a:prstGeom>
            <a:noFill/>
          </p:spPr>
          <p:txBody>
            <a:bodyPr wrap="square" rtlCol="0">
              <a:spAutoFit/>
            </a:bodyPr>
            <a:lstStyle/>
            <a:p>
              <a:r>
                <a:rPr lang="en-US" sz="2800" baseline="30000" dirty="0" smtClean="0"/>
                <a:t>4</a:t>
              </a:r>
              <a:r>
                <a:rPr lang="en-US" sz="2800" dirty="0" smtClean="0"/>
                <a:t>He</a:t>
              </a:r>
              <a:endParaRPr lang="en-US" sz="2800" dirty="0"/>
            </a:p>
          </p:txBody>
        </p:sp>
        <p:sp>
          <p:nvSpPr>
            <p:cNvPr id="6" name="Oval 5"/>
            <p:cNvSpPr/>
            <p:nvPr/>
          </p:nvSpPr>
          <p:spPr bwMode="auto">
            <a:xfrm>
              <a:off x="2046110" y="2519771"/>
              <a:ext cx="239889" cy="254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2088444" y="677333"/>
              <a:ext cx="239889" cy="254000"/>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8" name="Right Brace 7"/>
            <p:cNvSpPr/>
            <p:nvPr/>
          </p:nvSpPr>
          <p:spPr bwMode="auto">
            <a:xfrm>
              <a:off x="2508652" y="1086556"/>
              <a:ext cx="567570" cy="1185333"/>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grpSp>
      <p:cxnSp>
        <p:nvCxnSpPr>
          <p:cNvPr id="12" name="Straight Connector 11"/>
          <p:cNvCxnSpPr/>
          <p:nvPr/>
        </p:nvCxnSpPr>
        <p:spPr bwMode="auto">
          <a:xfrm>
            <a:off x="903111" y="1862667"/>
            <a:ext cx="21731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903111" y="618067"/>
            <a:ext cx="21731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 name="TextBox 13"/>
          <p:cNvSpPr txBox="1"/>
          <p:nvPr/>
        </p:nvSpPr>
        <p:spPr>
          <a:xfrm>
            <a:off x="1478843" y="2080474"/>
            <a:ext cx="959556" cy="523220"/>
          </a:xfrm>
          <a:prstGeom prst="rect">
            <a:avLst/>
          </a:prstGeom>
          <a:noFill/>
        </p:spPr>
        <p:txBody>
          <a:bodyPr wrap="square" rtlCol="0">
            <a:spAutoFit/>
          </a:bodyPr>
          <a:lstStyle/>
          <a:p>
            <a:r>
              <a:rPr lang="en-US" sz="2800" baseline="30000" dirty="0"/>
              <a:t>6</a:t>
            </a:r>
            <a:r>
              <a:rPr lang="en-US" sz="2800" dirty="0" smtClean="0"/>
              <a:t>He</a:t>
            </a:r>
            <a:endParaRPr lang="en-US" sz="2800" dirty="0"/>
          </a:p>
        </p:txBody>
      </p:sp>
      <p:sp>
        <p:nvSpPr>
          <p:cNvPr id="15" name="TextBox 14"/>
          <p:cNvSpPr txBox="1"/>
          <p:nvPr/>
        </p:nvSpPr>
        <p:spPr>
          <a:xfrm>
            <a:off x="3175000" y="1608667"/>
            <a:ext cx="592667" cy="369332"/>
          </a:xfrm>
          <a:prstGeom prst="rect">
            <a:avLst/>
          </a:prstGeom>
          <a:noFill/>
        </p:spPr>
        <p:txBody>
          <a:bodyPr wrap="square" rtlCol="0">
            <a:spAutoFit/>
          </a:bodyPr>
          <a:lstStyle/>
          <a:p>
            <a:r>
              <a:rPr lang="en-US" dirty="0" smtClean="0"/>
              <a:t>0+</a:t>
            </a:r>
            <a:endParaRPr lang="en-US" dirty="0"/>
          </a:p>
        </p:txBody>
      </p:sp>
      <p:sp>
        <p:nvSpPr>
          <p:cNvPr id="16" name="TextBox 15"/>
          <p:cNvSpPr txBox="1"/>
          <p:nvPr/>
        </p:nvSpPr>
        <p:spPr>
          <a:xfrm>
            <a:off x="3175000" y="433401"/>
            <a:ext cx="592667" cy="369332"/>
          </a:xfrm>
          <a:prstGeom prst="rect">
            <a:avLst/>
          </a:prstGeom>
          <a:noFill/>
        </p:spPr>
        <p:txBody>
          <a:bodyPr wrap="square" rtlCol="0">
            <a:spAutoFit/>
          </a:bodyPr>
          <a:lstStyle/>
          <a:p>
            <a:r>
              <a:rPr lang="en-US" dirty="0"/>
              <a:t>2</a:t>
            </a:r>
            <a:r>
              <a:rPr lang="en-US" dirty="0" smtClean="0"/>
              <a:t>+</a:t>
            </a:r>
            <a:endParaRPr lang="en-US" dirty="0"/>
          </a:p>
        </p:txBody>
      </p:sp>
      <p:sp>
        <p:nvSpPr>
          <p:cNvPr id="17" name="TextBox 16"/>
          <p:cNvSpPr txBox="1"/>
          <p:nvPr/>
        </p:nvSpPr>
        <p:spPr>
          <a:xfrm>
            <a:off x="804331" y="174136"/>
            <a:ext cx="1255890" cy="369332"/>
          </a:xfrm>
          <a:prstGeom prst="rect">
            <a:avLst/>
          </a:prstGeom>
          <a:noFill/>
        </p:spPr>
        <p:txBody>
          <a:bodyPr wrap="square" rtlCol="0">
            <a:spAutoFit/>
          </a:bodyPr>
          <a:lstStyle/>
          <a:p>
            <a:r>
              <a:rPr lang="en-US" dirty="0" smtClean="0"/>
              <a:t>~ 1.7 MeV</a:t>
            </a:r>
            <a:endParaRPr lang="en-US" dirty="0"/>
          </a:p>
        </p:txBody>
      </p:sp>
      <p:graphicFrame>
        <p:nvGraphicFramePr>
          <p:cNvPr id="18" name="Object 2"/>
          <p:cNvGraphicFramePr>
            <a:graphicFrameLocks noChangeAspect="1"/>
          </p:cNvGraphicFramePr>
          <p:nvPr>
            <p:extLst>
              <p:ext uri="{D42A27DB-BD31-4B8C-83A1-F6EECF244321}">
                <p14:modId xmlns:p14="http://schemas.microsoft.com/office/powerpoint/2010/main" val="1843383561"/>
              </p:ext>
            </p:extLst>
          </p:nvPr>
        </p:nvGraphicFramePr>
        <p:xfrm>
          <a:off x="4724396" y="2014604"/>
          <a:ext cx="3479800" cy="565150"/>
        </p:xfrm>
        <a:graphic>
          <a:graphicData uri="http://schemas.openxmlformats.org/presentationml/2006/ole">
            <mc:AlternateContent xmlns:mc="http://schemas.openxmlformats.org/markup-compatibility/2006">
              <mc:Choice xmlns:v="urn:schemas-microsoft-com:vml" Requires="v">
                <p:oleObj spid="_x0000_s196724" name="Equation" r:id="rId3" imgW="1409700" imgH="228600" progId="Equation.3">
                  <p:embed/>
                </p:oleObj>
              </mc:Choice>
              <mc:Fallback>
                <p:oleObj name="Equation" r:id="rId3" imgW="1409700" imgH="228600" progId="Equation.3">
                  <p:embed/>
                  <p:pic>
                    <p:nvPicPr>
                      <p:cNvPr id="0" name=""/>
                      <p:cNvPicPr>
                        <a:picLocks noChangeAspect="1" noChangeArrowheads="1"/>
                      </p:cNvPicPr>
                      <p:nvPr/>
                    </p:nvPicPr>
                    <p:blipFill>
                      <a:blip r:embed="rId4"/>
                      <a:srcRect/>
                      <a:stretch>
                        <a:fillRect/>
                      </a:stretch>
                    </p:blipFill>
                    <p:spPr bwMode="auto">
                      <a:xfrm>
                        <a:off x="4724396" y="2014604"/>
                        <a:ext cx="3479800" cy="56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9" name="TextBox 18"/>
          <p:cNvSpPr txBox="1"/>
          <p:nvPr/>
        </p:nvSpPr>
        <p:spPr>
          <a:xfrm>
            <a:off x="511558" y="6178062"/>
            <a:ext cx="2469447" cy="400110"/>
          </a:xfrm>
          <a:prstGeom prst="rect">
            <a:avLst/>
          </a:prstGeom>
          <a:noFill/>
        </p:spPr>
        <p:txBody>
          <a:bodyPr wrap="square" rtlCol="0">
            <a:spAutoFit/>
          </a:bodyPr>
          <a:lstStyle/>
          <a:p>
            <a:r>
              <a:rPr lang="en-US" sz="2000" dirty="0" smtClean="0"/>
              <a:t>RMS radius=2.5fm</a:t>
            </a:r>
            <a:endParaRPr lang="en-US" sz="2000" dirty="0"/>
          </a:p>
        </p:txBody>
      </p:sp>
      <p:graphicFrame>
        <p:nvGraphicFramePr>
          <p:cNvPr id="21" name="Object 2"/>
          <p:cNvGraphicFramePr>
            <a:graphicFrameLocks noChangeAspect="1"/>
          </p:cNvGraphicFramePr>
          <p:nvPr>
            <p:extLst>
              <p:ext uri="{D42A27DB-BD31-4B8C-83A1-F6EECF244321}">
                <p14:modId xmlns:p14="http://schemas.microsoft.com/office/powerpoint/2010/main" val="158193020"/>
              </p:ext>
            </p:extLst>
          </p:nvPr>
        </p:nvGraphicFramePr>
        <p:xfrm>
          <a:off x="5127625" y="1055225"/>
          <a:ext cx="2727325" cy="596900"/>
        </p:xfrm>
        <a:graphic>
          <a:graphicData uri="http://schemas.openxmlformats.org/presentationml/2006/ole">
            <mc:AlternateContent xmlns:mc="http://schemas.openxmlformats.org/markup-compatibility/2006">
              <mc:Choice xmlns:v="urn:schemas-microsoft-com:vml" Requires="v">
                <p:oleObj spid="_x0000_s196725" name="Equation" r:id="rId5" imgW="1104900" imgH="241300" progId="Equation.3">
                  <p:embed/>
                </p:oleObj>
              </mc:Choice>
              <mc:Fallback>
                <p:oleObj name="Equation" r:id="rId5" imgW="1104900" imgH="241300" progId="Equation.3">
                  <p:embed/>
                  <p:pic>
                    <p:nvPicPr>
                      <p:cNvPr id="0" name=""/>
                      <p:cNvPicPr>
                        <a:picLocks noChangeAspect="1" noChangeArrowheads="1"/>
                      </p:cNvPicPr>
                      <p:nvPr/>
                    </p:nvPicPr>
                    <p:blipFill>
                      <a:blip r:embed="rId6"/>
                      <a:srcRect/>
                      <a:stretch>
                        <a:fillRect/>
                      </a:stretch>
                    </p:blipFill>
                    <p:spPr bwMode="auto">
                      <a:xfrm>
                        <a:off x="5127625" y="1055225"/>
                        <a:ext cx="272732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2" name="Object 2"/>
          <p:cNvGraphicFramePr>
            <a:graphicFrameLocks noChangeAspect="1"/>
          </p:cNvGraphicFramePr>
          <p:nvPr>
            <p:extLst>
              <p:ext uri="{D42A27DB-BD31-4B8C-83A1-F6EECF244321}">
                <p14:modId xmlns:p14="http://schemas.microsoft.com/office/powerpoint/2010/main" val="3792905156"/>
              </p:ext>
            </p:extLst>
          </p:nvPr>
        </p:nvGraphicFramePr>
        <p:xfrm>
          <a:off x="5586010" y="3038206"/>
          <a:ext cx="1725613" cy="973137"/>
        </p:xfrm>
        <a:graphic>
          <a:graphicData uri="http://schemas.openxmlformats.org/presentationml/2006/ole">
            <mc:AlternateContent xmlns:mc="http://schemas.openxmlformats.org/markup-compatibility/2006">
              <mc:Choice xmlns:v="urn:schemas-microsoft-com:vml" Requires="v">
                <p:oleObj spid="_x0000_s196726" name="Equation" r:id="rId7" imgW="698500" imgH="393700" progId="Equation.3">
                  <p:embed/>
                </p:oleObj>
              </mc:Choice>
              <mc:Fallback>
                <p:oleObj name="Equation" r:id="rId7" imgW="698500" imgH="393700" progId="Equation.3">
                  <p:embed/>
                  <p:pic>
                    <p:nvPicPr>
                      <p:cNvPr id="0" name=""/>
                      <p:cNvPicPr>
                        <a:picLocks noChangeAspect="1" noChangeArrowheads="1"/>
                      </p:cNvPicPr>
                      <p:nvPr/>
                    </p:nvPicPr>
                    <p:blipFill>
                      <a:blip r:embed="rId8"/>
                      <a:srcRect/>
                      <a:stretch>
                        <a:fillRect/>
                      </a:stretch>
                    </p:blipFill>
                    <p:spPr bwMode="auto">
                      <a:xfrm>
                        <a:off x="5586010" y="3038206"/>
                        <a:ext cx="1725613"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23" name="Object 2"/>
          <p:cNvGraphicFramePr>
            <a:graphicFrameLocks noChangeAspect="1"/>
          </p:cNvGraphicFramePr>
          <p:nvPr>
            <p:extLst>
              <p:ext uri="{D42A27DB-BD31-4B8C-83A1-F6EECF244321}">
                <p14:modId xmlns:p14="http://schemas.microsoft.com/office/powerpoint/2010/main" val="2936106647"/>
              </p:ext>
            </p:extLst>
          </p:nvPr>
        </p:nvGraphicFramePr>
        <p:xfrm>
          <a:off x="5527671" y="5388126"/>
          <a:ext cx="1914525" cy="973137"/>
        </p:xfrm>
        <a:graphic>
          <a:graphicData uri="http://schemas.openxmlformats.org/presentationml/2006/ole">
            <mc:AlternateContent xmlns:mc="http://schemas.openxmlformats.org/markup-compatibility/2006">
              <mc:Choice xmlns:v="urn:schemas-microsoft-com:vml" Requires="v">
                <p:oleObj spid="_x0000_s196727" name="Equation" r:id="rId9" imgW="774700" imgH="393700" progId="Equation.3">
                  <p:embed/>
                </p:oleObj>
              </mc:Choice>
              <mc:Fallback>
                <p:oleObj name="Equation" r:id="rId9" imgW="774700" imgH="393700" progId="Equation.3">
                  <p:embed/>
                  <p:pic>
                    <p:nvPicPr>
                      <p:cNvPr id="0" name=""/>
                      <p:cNvPicPr>
                        <a:picLocks noChangeAspect="1" noChangeArrowheads="1"/>
                      </p:cNvPicPr>
                      <p:nvPr/>
                    </p:nvPicPr>
                    <p:blipFill>
                      <a:blip r:embed="rId10"/>
                      <a:srcRect/>
                      <a:stretch>
                        <a:fillRect/>
                      </a:stretch>
                    </p:blipFill>
                    <p:spPr bwMode="auto">
                      <a:xfrm>
                        <a:off x="5527671" y="5388126"/>
                        <a:ext cx="1914525"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4" name="Right Brace 23"/>
          <p:cNvSpPr/>
          <p:nvPr/>
        </p:nvSpPr>
        <p:spPr bwMode="auto">
          <a:xfrm rot="5400000">
            <a:off x="1291146" y="4877101"/>
            <a:ext cx="567570" cy="2019381"/>
          </a:xfrm>
          <a:prstGeom prst="rightBrac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endParaRPr>
          </a:p>
        </p:txBody>
      </p:sp>
      <p:sp>
        <p:nvSpPr>
          <p:cNvPr id="26" name="TextBox 25"/>
          <p:cNvSpPr txBox="1"/>
          <p:nvPr/>
        </p:nvSpPr>
        <p:spPr>
          <a:xfrm rot="16200000">
            <a:off x="2382563" y="4316262"/>
            <a:ext cx="2469447" cy="400110"/>
          </a:xfrm>
          <a:prstGeom prst="rect">
            <a:avLst/>
          </a:prstGeom>
          <a:noFill/>
        </p:spPr>
        <p:txBody>
          <a:bodyPr wrap="square" rtlCol="0">
            <a:spAutoFit/>
          </a:bodyPr>
          <a:lstStyle/>
          <a:p>
            <a:r>
              <a:rPr lang="en-US" sz="2000" dirty="0" smtClean="0"/>
              <a:t>RMS radius=1.6fm</a:t>
            </a:r>
            <a:endParaRPr lang="en-US" sz="2000" dirty="0"/>
          </a:p>
        </p:txBody>
      </p:sp>
      <p:sp>
        <p:nvSpPr>
          <p:cNvPr id="9" name="TextBox 8"/>
          <p:cNvSpPr txBox="1"/>
          <p:nvPr/>
        </p:nvSpPr>
        <p:spPr>
          <a:xfrm>
            <a:off x="4578266" y="4580241"/>
            <a:ext cx="4387930" cy="369332"/>
          </a:xfrm>
          <a:prstGeom prst="rect">
            <a:avLst/>
          </a:prstGeom>
          <a:noFill/>
        </p:spPr>
        <p:txBody>
          <a:bodyPr wrap="square" rtlCol="0">
            <a:spAutoFit/>
          </a:bodyPr>
          <a:lstStyle/>
          <a:p>
            <a:r>
              <a:rPr lang="en-US" b="1" dirty="0" smtClean="0">
                <a:solidFill>
                  <a:srgbClr val="FF0000"/>
                </a:solidFill>
                <a:sym typeface="Wingdings"/>
              </a:rPr>
              <a:t> </a:t>
            </a:r>
            <a:r>
              <a:rPr lang="en-US" b="1" dirty="0" smtClean="0">
                <a:solidFill>
                  <a:srgbClr val="FF0000"/>
                </a:solidFill>
              </a:rPr>
              <a:t>We need to correct for Volume size !!!!</a:t>
            </a:r>
            <a:endParaRPr lang="en-US" b="1" dirty="0">
              <a:solidFill>
                <a:srgbClr val="FF0000"/>
              </a:solidFill>
            </a:endParaRPr>
          </a:p>
        </p:txBody>
      </p:sp>
    </p:spTree>
    <p:extLst>
      <p:ext uri="{BB962C8B-B14F-4D97-AF65-F5344CB8AC3E}">
        <p14:creationId xmlns:p14="http://schemas.microsoft.com/office/powerpoint/2010/main" val="24129318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7" name="Text Box 5"/>
          <p:cNvSpPr txBox="1">
            <a:spLocks noChangeArrowheads="1"/>
          </p:cNvSpPr>
          <p:nvPr/>
        </p:nvSpPr>
        <p:spPr bwMode="auto">
          <a:xfrm>
            <a:off x="800100" y="251350"/>
            <a:ext cx="7696200" cy="1323439"/>
          </a:xfrm>
          <a:prstGeom prst="rect">
            <a:avLst/>
          </a:prstGeom>
          <a:solidFill>
            <a:srgbClr val="F2F2F2"/>
          </a:solidFill>
          <a:ln>
            <a:noFill/>
          </a:ln>
          <a:effectLst/>
          <a:extLst/>
        </p:spPr>
        <p:txBody>
          <a:bodyPr>
            <a:spAutoFit/>
          </a:bodyPr>
          <a:lstStyle/>
          <a:p>
            <a:pPr algn="just" eaLnBrk="0" hangingPunct="0">
              <a:spcBef>
                <a:spcPct val="50000"/>
              </a:spcBef>
            </a:pPr>
            <a:r>
              <a:rPr lang="en-US" sz="2000" b="1" dirty="0" smtClean="0">
                <a:solidFill>
                  <a:srgbClr val="000000"/>
                </a:solidFill>
                <a:latin typeface="Calibri"/>
              </a:rPr>
              <a:t>Transfer reactions continue to play major role in our understanding of the nuclear elementary modes of excitation, particularly in the characterization of the single particle degrees of freedom and their correlations.</a:t>
            </a:r>
          </a:p>
        </p:txBody>
      </p:sp>
    </p:spTree>
    <p:extLst>
      <p:ext uri="{BB962C8B-B14F-4D97-AF65-F5344CB8AC3E}">
        <p14:creationId xmlns:p14="http://schemas.microsoft.com/office/powerpoint/2010/main" val="42138543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7" name="Text Box 5"/>
          <p:cNvSpPr txBox="1">
            <a:spLocks noChangeArrowheads="1"/>
          </p:cNvSpPr>
          <p:nvPr/>
        </p:nvSpPr>
        <p:spPr bwMode="auto">
          <a:xfrm>
            <a:off x="800100" y="251350"/>
            <a:ext cx="7696200" cy="1323439"/>
          </a:xfrm>
          <a:prstGeom prst="rect">
            <a:avLst/>
          </a:prstGeom>
          <a:solidFill>
            <a:srgbClr val="F2F2F2"/>
          </a:solidFill>
          <a:ln>
            <a:noFill/>
          </a:ln>
          <a:effectLst/>
          <a:extLst/>
        </p:spPr>
        <p:txBody>
          <a:bodyPr>
            <a:spAutoFit/>
          </a:bodyPr>
          <a:lstStyle/>
          <a:p>
            <a:pPr algn="just" eaLnBrk="0" hangingPunct="0">
              <a:spcBef>
                <a:spcPct val="50000"/>
              </a:spcBef>
            </a:pPr>
            <a:r>
              <a:rPr lang="en-US" sz="2000" b="1" dirty="0" smtClean="0">
                <a:solidFill>
                  <a:srgbClr val="000000"/>
                </a:solidFill>
                <a:latin typeface="Calibri"/>
              </a:rPr>
              <a:t>Transfer reactions continue to play major role in our understanding of the nuclear elementary modes of excitation, particularly in the characterization of the single particle degrees of freedom and their correlations.</a:t>
            </a:r>
          </a:p>
        </p:txBody>
      </p:sp>
      <p:grpSp>
        <p:nvGrpSpPr>
          <p:cNvPr id="4" name="Group 16"/>
          <p:cNvGrpSpPr>
            <a:grpSpLocks/>
          </p:cNvGrpSpPr>
          <p:nvPr/>
        </p:nvGrpSpPr>
        <p:grpSpPr bwMode="auto">
          <a:xfrm>
            <a:off x="1143000" y="1740133"/>
            <a:ext cx="1371600" cy="2667000"/>
            <a:chOff x="762000" y="229394"/>
            <a:chExt cx="1524000" cy="3200400"/>
          </a:xfrm>
        </p:grpSpPr>
        <p:sp>
          <p:nvSpPr>
            <p:cNvPr id="6" name="Oval 5"/>
            <p:cNvSpPr/>
            <p:nvPr/>
          </p:nvSpPr>
          <p:spPr>
            <a:xfrm>
              <a:off x="762000" y="838994"/>
              <a:ext cx="991306" cy="9906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7" name="Straight Connector 6"/>
            <p:cNvCxnSpPr/>
            <p:nvPr/>
          </p:nvCxnSpPr>
          <p:spPr>
            <a:xfrm rot="5400000" flipH="1" flipV="1">
              <a:off x="1066448" y="2513630"/>
              <a:ext cx="1828800" cy="352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rot="5400000" flipH="1" flipV="1">
              <a:off x="533224" y="1828712"/>
              <a:ext cx="3200400" cy="1763"/>
            </a:xfrm>
            <a:prstGeom prst="line">
              <a:avLst/>
            </a:prstGeom>
            <a:ln w="381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9" name="Arc 8"/>
            <p:cNvSpPr/>
            <p:nvPr/>
          </p:nvSpPr>
          <p:spPr>
            <a:xfrm>
              <a:off x="1524000" y="1372394"/>
              <a:ext cx="458611" cy="533400"/>
            </a:xfrm>
            <a:prstGeom prst="arc">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latin typeface="Calibri"/>
              </a:endParaRPr>
            </a:p>
          </p:txBody>
        </p:sp>
        <p:grpSp>
          <p:nvGrpSpPr>
            <p:cNvPr id="10" name="Group 15"/>
            <p:cNvGrpSpPr>
              <a:grpSpLocks/>
            </p:cNvGrpSpPr>
            <p:nvPr/>
          </p:nvGrpSpPr>
          <p:grpSpPr bwMode="auto">
            <a:xfrm>
              <a:off x="1828131" y="2666897"/>
              <a:ext cx="457870" cy="304476"/>
              <a:chOff x="3199731" y="1981097"/>
              <a:chExt cx="457870" cy="304476"/>
            </a:xfrm>
          </p:grpSpPr>
          <p:cxnSp>
            <p:nvCxnSpPr>
              <p:cNvPr id="11" name="Straight Connector 10"/>
              <p:cNvCxnSpPr/>
              <p:nvPr/>
            </p:nvCxnSpPr>
            <p:spPr>
              <a:xfrm rot="5400000" flipH="1" flipV="1">
                <a:off x="3163147" y="2017836"/>
                <a:ext cx="300990" cy="22930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3392452" y="2017836"/>
                <a:ext cx="300990" cy="229306"/>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grpSp>
      <p:graphicFrame>
        <p:nvGraphicFramePr>
          <p:cNvPr id="13" name="Object 2"/>
          <p:cNvGraphicFramePr>
            <a:graphicFrameLocks noChangeAspect="1"/>
          </p:cNvGraphicFramePr>
          <p:nvPr>
            <p:extLst>
              <p:ext uri="{D42A27DB-BD31-4B8C-83A1-F6EECF244321}">
                <p14:modId xmlns:p14="http://schemas.microsoft.com/office/powerpoint/2010/main" val="3596061786"/>
              </p:ext>
            </p:extLst>
          </p:nvPr>
        </p:nvGraphicFramePr>
        <p:xfrm>
          <a:off x="838200" y="5275495"/>
          <a:ext cx="2932113" cy="503238"/>
        </p:xfrm>
        <a:graphic>
          <a:graphicData uri="http://schemas.openxmlformats.org/presentationml/2006/ole">
            <mc:AlternateContent xmlns:mc="http://schemas.openxmlformats.org/markup-compatibility/2006">
              <mc:Choice xmlns:v="urn:schemas-microsoft-com:vml" Requires="v">
                <p:oleObj spid="_x0000_s218127" name="Equation" r:id="rId4" imgW="965200" imgH="203200" progId="Equation.3">
                  <p:embed/>
                </p:oleObj>
              </mc:Choice>
              <mc:Fallback>
                <p:oleObj name="Equation" r:id="rId4" imgW="9652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275495"/>
                        <a:ext cx="2932113" cy="503238"/>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14" name="Group 16"/>
          <p:cNvGrpSpPr>
            <a:grpSpLocks/>
          </p:cNvGrpSpPr>
          <p:nvPr/>
        </p:nvGrpSpPr>
        <p:grpSpPr bwMode="auto">
          <a:xfrm flipV="1">
            <a:off x="6019800" y="1816333"/>
            <a:ext cx="1371601" cy="2590800"/>
            <a:chOff x="762000" y="229394"/>
            <a:chExt cx="1524001" cy="3200400"/>
          </a:xfrm>
        </p:grpSpPr>
        <p:sp>
          <p:nvSpPr>
            <p:cNvPr id="15" name="Oval 14"/>
            <p:cNvSpPr/>
            <p:nvPr/>
          </p:nvSpPr>
          <p:spPr>
            <a:xfrm>
              <a:off x="762000" y="838994"/>
              <a:ext cx="991306" cy="990600"/>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16" name="Straight Connector 15"/>
            <p:cNvCxnSpPr/>
            <p:nvPr/>
          </p:nvCxnSpPr>
          <p:spPr>
            <a:xfrm rot="5400000" flipH="1" flipV="1">
              <a:off x="1066448" y="2513630"/>
              <a:ext cx="1828800" cy="352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flipV="1">
              <a:off x="533224" y="1828712"/>
              <a:ext cx="3200400" cy="1763"/>
            </a:xfrm>
            <a:prstGeom prst="line">
              <a:avLst/>
            </a:prstGeom>
            <a:ln w="38100" cmpd="sng">
              <a:solidFill>
                <a:schemeClr val="tx1"/>
              </a:solidFill>
              <a:headEnd type="none"/>
              <a:tailEnd type="none" w="med" len="lg"/>
            </a:ln>
          </p:spPr>
          <p:style>
            <a:lnRef idx="2">
              <a:schemeClr val="accent1"/>
            </a:lnRef>
            <a:fillRef idx="0">
              <a:schemeClr val="accent1"/>
            </a:fillRef>
            <a:effectRef idx="1">
              <a:schemeClr val="accent1"/>
            </a:effectRef>
            <a:fontRef idx="minor">
              <a:schemeClr val="tx1"/>
            </a:fontRef>
          </p:style>
        </p:cxnSp>
        <p:sp>
          <p:nvSpPr>
            <p:cNvPr id="18" name="Arc 17"/>
            <p:cNvSpPr/>
            <p:nvPr/>
          </p:nvSpPr>
          <p:spPr>
            <a:xfrm>
              <a:off x="1524000" y="1372394"/>
              <a:ext cx="458611" cy="533400"/>
            </a:xfrm>
            <a:prstGeom prst="arc">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solidFill>
                  <a:prstClr val="black"/>
                </a:solidFill>
                <a:latin typeface="Calibri"/>
              </a:endParaRPr>
            </a:p>
          </p:txBody>
        </p:sp>
        <p:grpSp>
          <p:nvGrpSpPr>
            <p:cNvPr id="19" name="Group 15"/>
            <p:cNvGrpSpPr>
              <a:grpSpLocks/>
            </p:cNvGrpSpPr>
            <p:nvPr/>
          </p:nvGrpSpPr>
          <p:grpSpPr bwMode="auto">
            <a:xfrm>
              <a:off x="1778000" y="2865018"/>
              <a:ext cx="508001" cy="376517"/>
              <a:chOff x="3149600" y="2179218"/>
              <a:chExt cx="508001" cy="376517"/>
            </a:xfrm>
          </p:grpSpPr>
          <p:cxnSp>
            <p:nvCxnSpPr>
              <p:cNvPr id="20" name="Straight Connector 19"/>
              <p:cNvCxnSpPr/>
              <p:nvPr/>
            </p:nvCxnSpPr>
            <p:spPr>
              <a:xfrm>
                <a:off x="3149600" y="2179218"/>
                <a:ext cx="289278" cy="36688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3403600" y="2282984"/>
                <a:ext cx="254001" cy="272751"/>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grpSp>
      <p:graphicFrame>
        <p:nvGraphicFramePr>
          <p:cNvPr id="22" name="Object 2"/>
          <p:cNvGraphicFramePr>
            <a:graphicFrameLocks noChangeAspect="1"/>
          </p:cNvGraphicFramePr>
          <p:nvPr>
            <p:extLst>
              <p:ext uri="{D42A27DB-BD31-4B8C-83A1-F6EECF244321}">
                <p14:modId xmlns:p14="http://schemas.microsoft.com/office/powerpoint/2010/main" val="3574622324"/>
              </p:ext>
            </p:extLst>
          </p:nvPr>
        </p:nvGraphicFramePr>
        <p:xfrm>
          <a:off x="5286963" y="5245333"/>
          <a:ext cx="3323637" cy="533400"/>
        </p:xfrm>
        <a:graphic>
          <a:graphicData uri="http://schemas.openxmlformats.org/presentationml/2006/ole">
            <mc:AlternateContent xmlns:mc="http://schemas.openxmlformats.org/markup-compatibility/2006">
              <mc:Choice xmlns:v="urn:schemas-microsoft-com:vml" Requires="v">
                <p:oleObj spid="_x0000_s218128" name="Equation" r:id="rId6" imgW="901700" imgH="177800" progId="Equation.3">
                  <p:embed/>
                </p:oleObj>
              </mc:Choice>
              <mc:Fallback>
                <p:oleObj name="Equation" r:id="rId6" imgW="901700" imgH="177800" progId="Equation.3">
                  <p:embed/>
                  <p:pic>
                    <p:nvPicPr>
                      <p:cNvPr id="0" name=""/>
                      <p:cNvPicPr>
                        <a:picLocks noChangeAspect="1" noChangeArrowheads="1"/>
                      </p:cNvPicPr>
                      <p:nvPr/>
                    </p:nvPicPr>
                    <p:blipFill>
                      <a:blip r:embed="rId7"/>
                      <a:srcRect/>
                      <a:stretch>
                        <a:fillRect/>
                      </a:stretch>
                    </p:blipFill>
                    <p:spPr bwMode="auto">
                      <a:xfrm>
                        <a:off x="5286963" y="5245333"/>
                        <a:ext cx="3323637" cy="533400"/>
                      </a:xfrm>
                      <a:prstGeom prst="rect">
                        <a:avLst/>
                      </a:prstGeom>
                      <a:solidFill>
                        <a:srgbClr val="CCFFCC"/>
                      </a:solidFill>
                      <a:ln>
                        <a:noFill/>
                      </a:ln>
                      <a:effectLst/>
                      <a:extLst/>
                    </p:spPr>
                  </p:pic>
                </p:oleObj>
              </mc:Fallback>
            </mc:AlternateContent>
          </a:graphicData>
        </a:graphic>
      </p:graphicFrame>
      <p:sp>
        <p:nvSpPr>
          <p:cNvPr id="23" name="TextBox 22"/>
          <p:cNvSpPr txBox="1"/>
          <p:nvPr/>
        </p:nvSpPr>
        <p:spPr>
          <a:xfrm>
            <a:off x="5715000" y="6159733"/>
            <a:ext cx="2438400" cy="523220"/>
          </a:xfrm>
          <a:prstGeom prst="rect">
            <a:avLst/>
          </a:prstGeom>
          <a:solidFill>
            <a:srgbClr val="FFFF00"/>
          </a:solidFill>
        </p:spPr>
        <p:txBody>
          <a:bodyPr wrap="square" rtlCol="0">
            <a:spAutoFit/>
          </a:bodyPr>
          <a:lstStyle/>
          <a:p>
            <a:r>
              <a:rPr lang="en-US" sz="2800" dirty="0" smtClean="0">
                <a:solidFill>
                  <a:prstClr val="black"/>
                </a:solidFill>
                <a:latin typeface="Calibri"/>
              </a:rPr>
              <a:t>(</a:t>
            </a:r>
            <a:r>
              <a:rPr lang="en-US" sz="2800" dirty="0" err="1">
                <a:solidFill>
                  <a:prstClr val="black"/>
                </a:solidFill>
                <a:latin typeface="Calibri"/>
              </a:rPr>
              <a:t>p</a:t>
            </a:r>
            <a:r>
              <a:rPr lang="en-US" sz="2800" dirty="0" err="1" smtClean="0">
                <a:solidFill>
                  <a:prstClr val="black"/>
                </a:solidFill>
                <a:latin typeface="Calibri"/>
              </a:rPr>
              <a:t>,</a:t>
            </a:r>
            <a:r>
              <a:rPr lang="en-US" sz="2800" dirty="0" err="1">
                <a:solidFill>
                  <a:prstClr val="black"/>
                </a:solidFill>
                <a:latin typeface="Calibri"/>
              </a:rPr>
              <a:t>d</a:t>
            </a:r>
            <a:r>
              <a:rPr lang="en-US" sz="2800" dirty="0" smtClean="0">
                <a:solidFill>
                  <a:prstClr val="black"/>
                </a:solidFill>
                <a:latin typeface="Calibri"/>
              </a:rPr>
              <a:t>)  particles</a:t>
            </a:r>
            <a:endParaRPr lang="en-US" sz="2800" dirty="0">
              <a:solidFill>
                <a:prstClr val="black"/>
              </a:solidFill>
              <a:latin typeface="Calibri"/>
            </a:endParaRPr>
          </a:p>
        </p:txBody>
      </p:sp>
      <p:sp>
        <p:nvSpPr>
          <p:cNvPr id="24" name="TextBox 23"/>
          <p:cNvSpPr txBox="1"/>
          <p:nvPr/>
        </p:nvSpPr>
        <p:spPr>
          <a:xfrm>
            <a:off x="914400" y="6246113"/>
            <a:ext cx="2819400" cy="523220"/>
          </a:xfrm>
          <a:prstGeom prst="rect">
            <a:avLst/>
          </a:prstGeom>
          <a:solidFill>
            <a:srgbClr val="FFFF00"/>
          </a:solidFill>
        </p:spPr>
        <p:txBody>
          <a:bodyPr wrap="square" rtlCol="0">
            <a:spAutoFit/>
          </a:bodyPr>
          <a:lstStyle/>
          <a:p>
            <a:r>
              <a:rPr lang="en-US" sz="2800" dirty="0" smtClean="0">
                <a:solidFill>
                  <a:prstClr val="black"/>
                </a:solidFill>
                <a:latin typeface="Calibri"/>
              </a:rPr>
              <a:t>(</a:t>
            </a:r>
            <a:r>
              <a:rPr lang="en-US" sz="2800" dirty="0" err="1" smtClean="0">
                <a:solidFill>
                  <a:prstClr val="black"/>
                </a:solidFill>
                <a:latin typeface="Calibri"/>
              </a:rPr>
              <a:t>d,p</a:t>
            </a:r>
            <a:r>
              <a:rPr lang="en-US" sz="2800" dirty="0" smtClean="0">
                <a:solidFill>
                  <a:prstClr val="black"/>
                </a:solidFill>
                <a:latin typeface="Calibri"/>
              </a:rPr>
              <a:t>)  vacancies</a:t>
            </a:r>
            <a:endParaRPr lang="en-US" sz="2800" dirty="0">
              <a:solidFill>
                <a:prstClr val="black"/>
              </a:solidFill>
              <a:latin typeface="Calibri"/>
            </a:endParaRPr>
          </a:p>
        </p:txBody>
      </p:sp>
      <p:cxnSp>
        <p:nvCxnSpPr>
          <p:cNvPr id="25" name="Straight Connector 24"/>
          <p:cNvCxnSpPr/>
          <p:nvPr/>
        </p:nvCxnSpPr>
        <p:spPr bwMode="auto">
          <a:xfrm flipV="1">
            <a:off x="7237415" y="3568934"/>
            <a:ext cx="1585" cy="914399"/>
          </a:xfrm>
          <a:prstGeom prst="line">
            <a:avLst/>
          </a:prstGeom>
          <a:ln w="381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51849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8"/>
          <p:cNvSpPr>
            <a:spLocks noChangeArrowheads="1"/>
          </p:cNvSpPr>
          <p:nvPr/>
        </p:nvSpPr>
        <p:spPr bwMode="auto">
          <a:xfrm>
            <a:off x="381000" y="228600"/>
            <a:ext cx="3962400" cy="5105400"/>
          </a:xfrm>
          <a:prstGeom prst="rect">
            <a:avLst/>
          </a:prstGeom>
          <a:solidFill>
            <a:schemeClr val="bg2">
              <a:lumMod val="90000"/>
            </a:schemeClr>
          </a:solidFill>
          <a:ln>
            <a:noFill/>
          </a:ln>
          <a:effectLst>
            <a:outerShdw blurRad="50800" dist="38100" dir="2700000" algn="tl" rotWithShape="0">
              <a:prstClr val="black">
                <a:alpha val="40000"/>
              </a:prstClr>
            </a:outerShdw>
          </a:effectLst>
          <a:extLst/>
        </p:spPr>
        <p:txBody>
          <a:bodyPr wrap="none" anchor="ctr"/>
          <a:lstStyle/>
          <a:p>
            <a:endParaRPr lang="en-US">
              <a:solidFill>
                <a:srgbClr val="000000"/>
              </a:solidFill>
              <a:latin typeface="Times New Roman" charset="0"/>
              <a:cs typeface="Arial" charset="0"/>
            </a:endParaRPr>
          </a:p>
        </p:txBody>
      </p:sp>
      <p:pic>
        <p:nvPicPr>
          <p:cNvPr id="6758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 y="457200"/>
            <a:ext cx="3306763"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 y="1524000"/>
            <a:ext cx="3559175"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4800600" y="1981200"/>
            <a:ext cx="4191000" cy="1446213"/>
          </a:xfrm>
          <a:prstGeom prst="rect">
            <a:avLst/>
          </a:prstGeom>
          <a:noFill/>
          <a:ln w="9525">
            <a:noFill/>
            <a:miter lim="800000"/>
            <a:headEnd/>
            <a:tailEnd/>
          </a:ln>
        </p:spPr>
        <p:txBody>
          <a:bodyPr>
            <a:spAutoFit/>
          </a:bodyPr>
          <a:lstStyle/>
          <a:p>
            <a:pPr>
              <a:defRPr/>
            </a:pPr>
            <a:r>
              <a:rPr lang="en-US" sz="2000" b="1" dirty="0">
                <a:solidFill>
                  <a:srgbClr val="000000"/>
                </a:solidFill>
                <a:latin typeface="Arial"/>
                <a:cs typeface="Arial" pitchFamily="34" charset="0"/>
              </a:rPr>
              <a:t>Angular distribution of the outgoing particles reflect the transferred angular momentum  </a:t>
            </a:r>
            <a:r>
              <a:rPr lang="en-US" sz="2000" b="1" dirty="0">
                <a:solidFill>
                  <a:srgbClr val="000000"/>
                </a:solidFill>
                <a:latin typeface="Arial"/>
                <a:cs typeface="Arial" pitchFamily="34" charset="0"/>
                <a:sym typeface="Wingdings 3" pitchFamily="18" charset="2"/>
              </a:rPr>
              <a:t></a:t>
            </a:r>
            <a:r>
              <a:rPr lang="en-US" sz="2000" b="1" dirty="0">
                <a:solidFill>
                  <a:srgbClr val="000000"/>
                </a:solidFill>
                <a:latin typeface="Arial"/>
                <a:cs typeface="Arial" pitchFamily="34" charset="0"/>
              </a:rPr>
              <a:t>  </a:t>
            </a:r>
            <a:r>
              <a:rPr lang="en-US" sz="2800" b="1" dirty="0">
                <a:solidFill>
                  <a:srgbClr val="000000"/>
                </a:solidFill>
                <a:latin typeface="Brush Script MT" pitchFamily="66" charset="0"/>
                <a:cs typeface="Arial" pitchFamily="34" charset="0"/>
              </a:rPr>
              <a:t>l</a:t>
            </a:r>
            <a:r>
              <a:rPr lang="en-US" sz="2000" b="1" dirty="0">
                <a:solidFill>
                  <a:srgbClr val="000000"/>
                </a:solidFill>
                <a:latin typeface="Arial"/>
                <a:cs typeface="Arial" pitchFamily="34" charset="0"/>
              </a:rPr>
              <a:t>-value</a:t>
            </a:r>
          </a:p>
        </p:txBody>
      </p:sp>
      <p:sp>
        <p:nvSpPr>
          <p:cNvPr id="79878" name="Text Box 6"/>
          <p:cNvSpPr txBox="1">
            <a:spLocks noChangeArrowheads="1"/>
          </p:cNvSpPr>
          <p:nvPr/>
        </p:nvSpPr>
        <p:spPr bwMode="auto">
          <a:xfrm>
            <a:off x="4724400" y="3886200"/>
            <a:ext cx="4267200" cy="1006475"/>
          </a:xfrm>
          <a:prstGeom prst="rect">
            <a:avLst/>
          </a:prstGeom>
          <a:noFill/>
          <a:ln w="9525">
            <a:noFill/>
            <a:miter lim="800000"/>
            <a:headEnd/>
            <a:tailEnd/>
          </a:ln>
        </p:spPr>
        <p:txBody>
          <a:bodyPr>
            <a:spAutoFit/>
          </a:bodyPr>
          <a:lstStyle/>
          <a:p>
            <a:pPr>
              <a:defRPr/>
            </a:pPr>
            <a:r>
              <a:rPr lang="en-US" sz="2000" b="1" dirty="0">
                <a:solidFill>
                  <a:srgbClr val="000000"/>
                </a:solidFill>
                <a:latin typeface="Arial"/>
                <a:cs typeface="Arial" pitchFamily="34" charset="0"/>
              </a:rPr>
              <a:t>Spectroscopic factors.   </a:t>
            </a:r>
          </a:p>
          <a:p>
            <a:pPr>
              <a:defRPr/>
            </a:pPr>
            <a:r>
              <a:rPr lang="en-US" sz="2000" b="1" dirty="0">
                <a:solidFill>
                  <a:srgbClr val="000000"/>
                </a:solidFill>
                <a:latin typeface="Arial"/>
                <a:cs typeface="Arial" pitchFamily="34" charset="0"/>
              </a:rPr>
              <a:t>Overlap between initial and final state </a:t>
            </a:r>
            <a:r>
              <a:rPr lang="en-US" sz="2000" b="1" dirty="0">
                <a:solidFill>
                  <a:srgbClr val="000000"/>
                </a:solidFill>
                <a:latin typeface="Arial"/>
                <a:cs typeface="Arial" pitchFamily="34" charset="0"/>
                <a:sym typeface="Wingdings 3" pitchFamily="18" charset="2"/>
              </a:rPr>
              <a:t>Test wave functions</a:t>
            </a:r>
          </a:p>
        </p:txBody>
      </p:sp>
      <p:sp>
        <p:nvSpPr>
          <p:cNvPr id="79879" name="Text Box 7"/>
          <p:cNvSpPr txBox="1">
            <a:spLocks noChangeArrowheads="1"/>
          </p:cNvSpPr>
          <p:nvPr/>
        </p:nvSpPr>
        <p:spPr bwMode="auto">
          <a:xfrm>
            <a:off x="4800600" y="685800"/>
            <a:ext cx="3810000" cy="708025"/>
          </a:xfrm>
          <a:prstGeom prst="rect">
            <a:avLst/>
          </a:prstGeom>
          <a:noFill/>
          <a:ln w="9525">
            <a:noFill/>
            <a:miter lim="800000"/>
            <a:headEnd/>
            <a:tailEnd/>
          </a:ln>
        </p:spPr>
        <p:txBody>
          <a:bodyPr>
            <a:spAutoFit/>
          </a:bodyPr>
          <a:lstStyle/>
          <a:p>
            <a:pPr>
              <a:defRPr/>
            </a:pPr>
            <a:r>
              <a:rPr lang="en-US" sz="2000" b="1" dirty="0">
                <a:solidFill>
                  <a:srgbClr val="000000"/>
                </a:solidFill>
                <a:latin typeface="Arial"/>
                <a:cs typeface="Arial" pitchFamily="34" charset="0"/>
              </a:rPr>
              <a:t>Ideal tool to study the single-particle degree of freedom. </a:t>
            </a:r>
          </a:p>
        </p:txBody>
      </p:sp>
      <p:pic>
        <p:nvPicPr>
          <p:cNvPr id="2" name="Picture 1"/>
          <p:cNvPicPr>
            <a:picLocks noChangeAspect="1"/>
          </p:cNvPicPr>
          <p:nvPr/>
        </p:nvPicPr>
        <p:blipFill>
          <a:blip r:embed="rId5"/>
          <a:stretch>
            <a:fillRect/>
          </a:stretch>
        </p:blipFill>
        <p:spPr>
          <a:xfrm>
            <a:off x="1981200" y="5486400"/>
            <a:ext cx="5956300" cy="11557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80557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95826" y="153698"/>
            <a:ext cx="6629400" cy="563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648200" y="1981200"/>
            <a:ext cx="1219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505200" y="1981200"/>
            <a:ext cx="1143000" cy="25908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905000" y="4572000"/>
            <a:ext cx="1600200"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stretch>
            <a:fillRect/>
          </a:stretch>
        </p:blipFill>
        <p:spPr>
          <a:xfrm>
            <a:off x="1367589" y="5404851"/>
            <a:ext cx="6705600" cy="77269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6019800" y="1676400"/>
            <a:ext cx="609600" cy="461665"/>
          </a:xfrm>
          <a:prstGeom prst="rect">
            <a:avLst/>
          </a:prstGeom>
          <a:noFill/>
        </p:spPr>
        <p:txBody>
          <a:bodyPr wrap="square" rtlCol="0">
            <a:spAutoFit/>
          </a:bodyPr>
          <a:lstStyle/>
          <a:p>
            <a:r>
              <a:rPr lang="en-US" sz="2400" dirty="0" smtClean="0">
                <a:solidFill>
                  <a:prstClr val="black"/>
                </a:solidFill>
                <a:latin typeface="Calibri"/>
              </a:rPr>
              <a:t>U</a:t>
            </a:r>
            <a:r>
              <a:rPr lang="en-US" sz="2400" baseline="30000" dirty="0" smtClean="0">
                <a:solidFill>
                  <a:prstClr val="black"/>
                </a:solidFill>
                <a:latin typeface="Calibri"/>
              </a:rPr>
              <a:t>2</a:t>
            </a:r>
            <a:endParaRPr lang="en-US" sz="2400" baseline="30000" dirty="0">
              <a:solidFill>
                <a:prstClr val="black"/>
              </a:solidFill>
              <a:latin typeface="Calibri"/>
            </a:endParaRPr>
          </a:p>
        </p:txBody>
      </p:sp>
      <p:sp>
        <p:nvSpPr>
          <p:cNvPr id="14" name="TextBox 13"/>
          <p:cNvSpPr txBox="1"/>
          <p:nvPr/>
        </p:nvSpPr>
        <p:spPr>
          <a:xfrm>
            <a:off x="5029200" y="3352800"/>
            <a:ext cx="1981200" cy="954107"/>
          </a:xfrm>
          <a:prstGeom prst="rect">
            <a:avLst/>
          </a:prstGeom>
          <a:solidFill>
            <a:schemeClr val="accent2">
              <a:lumMod val="20000"/>
              <a:lumOff val="80000"/>
            </a:schemeClr>
          </a:solidFill>
          <a:ln>
            <a:solidFill>
              <a:srgbClr val="FF0000"/>
            </a:solidFill>
          </a:ln>
        </p:spPr>
        <p:txBody>
          <a:bodyPr wrap="square" rtlCol="0">
            <a:spAutoFit/>
          </a:bodyPr>
          <a:lstStyle/>
          <a:p>
            <a:r>
              <a:rPr lang="en-US" sz="2800" dirty="0" smtClean="0">
                <a:solidFill>
                  <a:prstClr val="black"/>
                </a:solidFill>
                <a:latin typeface="Calibri"/>
              </a:rPr>
              <a:t>(</a:t>
            </a:r>
            <a:r>
              <a:rPr lang="en-US" sz="2800" dirty="0" err="1" smtClean="0">
                <a:solidFill>
                  <a:prstClr val="black"/>
                </a:solidFill>
                <a:latin typeface="Calibri"/>
              </a:rPr>
              <a:t>d,p</a:t>
            </a:r>
            <a:r>
              <a:rPr lang="en-US" sz="2800" dirty="0" smtClean="0">
                <a:solidFill>
                  <a:prstClr val="black"/>
                </a:solidFill>
                <a:latin typeface="Calibri"/>
              </a:rPr>
              <a:t>)</a:t>
            </a:r>
          </a:p>
          <a:p>
            <a:r>
              <a:rPr lang="en-US" sz="2800" dirty="0" smtClean="0">
                <a:solidFill>
                  <a:prstClr val="black"/>
                </a:solidFill>
                <a:latin typeface="Calibri"/>
              </a:rPr>
              <a:t>vacancies</a:t>
            </a:r>
            <a:endParaRPr lang="en-US" sz="2800" dirty="0">
              <a:solidFill>
                <a:prstClr val="black"/>
              </a:solidFill>
              <a:latin typeface="Calibri"/>
            </a:endParaRPr>
          </a:p>
        </p:txBody>
      </p:sp>
      <p:sp>
        <p:nvSpPr>
          <p:cNvPr id="16" name="TextBox 15"/>
          <p:cNvSpPr txBox="1"/>
          <p:nvPr/>
        </p:nvSpPr>
        <p:spPr>
          <a:xfrm>
            <a:off x="3360822" y="722293"/>
            <a:ext cx="1905000" cy="954107"/>
          </a:xfrm>
          <a:prstGeom prst="rect">
            <a:avLst/>
          </a:prstGeom>
          <a:solidFill>
            <a:schemeClr val="bg2"/>
          </a:solidFill>
          <a:ln>
            <a:solidFill>
              <a:schemeClr val="tx1">
                <a:lumMod val="65000"/>
                <a:lumOff val="35000"/>
              </a:schemeClr>
            </a:solidFill>
          </a:ln>
        </p:spPr>
        <p:txBody>
          <a:bodyPr wrap="square" rtlCol="0">
            <a:spAutoFit/>
          </a:bodyPr>
          <a:lstStyle/>
          <a:p>
            <a:r>
              <a:rPr lang="en-US" sz="2800" dirty="0" smtClean="0">
                <a:solidFill>
                  <a:prstClr val="black"/>
                </a:solidFill>
                <a:latin typeface="Calibri"/>
              </a:rPr>
              <a:t>(</a:t>
            </a:r>
            <a:r>
              <a:rPr lang="en-US" sz="2800" dirty="0" err="1">
                <a:solidFill>
                  <a:prstClr val="black"/>
                </a:solidFill>
                <a:latin typeface="Calibri"/>
              </a:rPr>
              <a:t>p</a:t>
            </a:r>
            <a:r>
              <a:rPr lang="en-US" sz="2800" dirty="0" err="1" smtClean="0">
                <a:solidFill>
                  <a:prstClr val="black"/>
                </a:solidFill>
                <a:latin typeface="Calibri"/>
              </a:rPr>
              <a:t>,</a:t>
            </a:r>
            <a:r>
              <a:rPr lang="en-US" sz="2800" dirty="0" err="1">
                <a:solidFill>
                  <a:prstClr val="black"/>
                </a:solidFill>
                <a:latin typeface="Calibri"/>
              </a:rPr>
              <a:t>d</a:t>
            </a:r>
            <a:r>
              <a:rPr lang="en-US" sz="2800" dirty="0" smtClean="0">
                <a:solidFill>
                  <a:prstClr val="black"/>
                </a:solidFill>
                <a:latin typeface="Calibri"/>
              </a:rPr>
              <a:t>)  particles</a:t>
            </a:r>
            <a:endParaRPr lang="en-US" sz="2800" dirty="0">
              <a:solidFill>
                <a:prstClr val="black"/>
              </a:solidFill>
              <a:latin typeface="Calibri"/>
            </a:endParaRPr>
          </a:p>
        </p:txBody>
      </p:sp>
      <p:sp>
        <p:nvSpPr>
          <p:cNvPr id="17" name="TextBox 16"/>
          <p:cNvSpPr txBox="1"/>
          <p:nvPr/>
        </p:nvSpPr>
        <p:spPr>
          <a:xfrm>
            <a:off x="5029200" y="151025"/>
            <a:ext cx="3962400" cy="369332"/>
          </a:xfrm>
          <a:prstGeom prst="rect">
            <a:avLst/>
          </a:prstGeom>
          <a:noFill/>
        </p:spPr>
        <p:txBody>
          <a:bodyPr wrap="square" rtlCol="0">
            <a:spAutoFit/>
          </a:bodyPr>
          <a:lstStyle/>
          <a:p>
            <a:r>
              <a:rPr lang="en-US" dirty="0" smtClean="0">
                <a:solidFill>
                  <a:prstClr val="black"/>
                </a:solidFill>
                <a:latin typeface="Calibri"/>
              </a:rPr>
              <a:t>McFarlane and French  Sum Rules</a:t>
            </a:r>
            <a:endParaRPr lang="en-US" dirty="0">
              <a:solidFill>
                <a:prstClr val="black"/>
              </a:solidFill>
              <a:latin typeface="Calibri"/>
            </a:endParaRPr>
          </a:p>
        </p:txBody>
      </p:sp>
      <p:sp>
        <p:nvSpPr>
          <p:cNvPr id="2" name="Rectangle 1"/>
          <p:cNvSpPr/>
          <p:nvPr/>
        </p:nvSpPr>
        <p:spPr>
          <a:xfrm>
            <a:off x="1367589" y="5077326"/>
            <a:ext cx="3078747" cy="1427747"/>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Rectangle 14"/>
          <p:cNvSpPr/>
          <p:nvPr/>
        </p:nvSpPr>
        <p:spPr>
          <a:xfrm>
            <a:off x="4648201" y="5104063"/>
            <a:ext cx="1981200" cy="1401010"/>
          </a:xfrm>
          <a:prstGeom prst="rect">
            <a:avLst/>
          </a:prstGeom>
          <a:no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3271802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8947" y="96710"/>
            <a:ext cx="7579895" cy="2580176"/>
          </a:xfrm>
          <a:prstGeom prst="rect">
            <a:avLst/>
          </a:prstGeom>
        </p:spPr>
      </p:pic>
      <p:pic>
        <p:nvPicPr>
          <p:cNvPr id="3" name="Picture 2"/>
          <p:cNvPicPr>
            <a:picLocks noChangeAspect="1"/>
          </p:cNvPicPr>
          <p:nvPr/>
        </p:nvPicPr>
        <p:blipFill>
          <a:blip r:embed="rId3"/>
          <a:stretch>
            <a:fillRect/>
          </a:stretch>
        </p:blipFill>
        <p:spPr>
          <a:xfrm>
            <a:off x="1069474" y="2869623"/>
            <a:ext cx="7152106" cy="1613648"/>
          </a:xfrm>
          <a:prstGeom prst="rect">
            <a:avLst/>
          </a:prstGeom>
        </p:spPr>
      </p:pic>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1893" y="4483271"/>
            <a:ext cx="7833894" cy="1832896"/>
          </a:xfrm>
          <a:prstGeom prst="rect">
            <a:avLst/>
          </a:prstGeom>
        </p:spPr>
      </p:pic>
      <p:sp>
        <p:nvSpPr>
          <p:cNvPr id="5" name="TextBox 4"/>
          <p:cNvSpPr txBox="1"/>
          <p:nvPr/>
        </p:nvSpPr>
        <p:spPr>
          <a:xfrm>
            <a:off x="5320631" y="2394589"/>
            <a:ext cx="2900949" cy="461665"/>
          </a:xfrm>
          <a:prstGeom prst="rect">
            <a:avLst/>
          </a:prstGeom>
          <a:solidFill>
            <a:srgbClr val="F2DCDB"/>
          </a:solidFill>
          <a:ln>
            <a:solidFill>
              <a:srgbClr val="FF0000"/>
            </a:solidFill>
          </a:ln>
        </p:spPr>
        <p:txBody>
          <a:bodyPr wrap="square" rtlCol="0">
            <a:spAutoFit/>
          </a:bodyPr>
          <a:lstStyle/>
          <a:p>
            <a:r>
              <a:rPr lang="en-US" sz="2400" dirty="0" smtClean="0">
                <a:solidFill>
                  <a:prstClr val="black"/>
                </a:solidFill>
                <a:latin typeface="Calibri"/>
              </a:rPr>
              <a:t>U</a:t>
            </a:r>
            <a:r>
              <a:rPr lang="en-US" sz="2400" baseline="30000" dirty="0" smtClean="0">
                <a:solidFill>
                  <a:prstClr val="black"/>
                </a:solidFill>
                <a:latin typeface="Calibri"/>
              </a:rPr>
              <a:t>2</a:t>
            </a:r>
            <a:r>
              <a:rPr lang="en-US" sz="2400" dirty="0" smtClean="0">
                <a:solidFill>
                  <a:prstClr val="black"/>
                </a:solidFill>
                <a:latin typeface="Calibri"/>
              </a:rPr>
              <a:t> = 8/(2j+1)=1, V</a:t>
            </a:r>
            <a:r>
              <a:rPr lang="en-US" sz="2400" baseline="30000" dirty="0" smtClean="0">
                <a:solidFill>
                  <a:prstClr val="black"/>
                </a:solidFill>
                <a:latin typeface="Calibri"/>
              </a:rPr>
              <a:t>2</a:t>
            </a:r>
            <a:r>
              <a:rPr lang="en-US" sz="2400" dirty="0" smtClean="0">
                <a:solidFill>
                  <a:prstClr val="black"/>
                </a:solidFill>
                <a:latin typeface="Calibri"/>
              </a:rPr>
              <a:t>=0</a:t>
            </a:r>
            <a:endParaRPr lang="en-US" sz="2400" dirty="0">
              <a:solidFill>
                <a:prstClr val="black"/>
              </a:solidFill>
              <a:latin typeface="Calibri"/>
            </a:endParaRPr>
          </a:p>
        </p:txBody>
      </p:sp>
      <p:sp>
        <p:nvSpPr>
          <p:cNvPr id="7" name="TextBox 6"/>
          <p:cNvSpPr txBox="1"/>
          <p:nvPr/>
        </p:nvSpPr>
        <p:spPr>
          <a:xfrm>
            <a:off x="5320631" y="6385663"/>
            <a:ext cx="2900949" cy="461665"/>
          </a:xfrm>
          <a:prstGeom prst="rect">
            <a:avLst/>
          </a:prstGeom>
          <a:solidFill>
            <a:schemeClr val="bg2"/>
          </a:solidFill>
          <a:ln>
            <a:solidFill>
              <a:schemeClr val="tx1"/>
            </a:solidFill>
          </a:ln>
        </p:spPr>
        <p:txBody>
          <a:bodyPr wrap="square" rtlCol="0">
            <a:spAutoFit/>
          </a:bodyPr>
          <a:lstStyle/>
          <a:p>
            <a:r>
              <a:rPr lang="en-US" sz="2400" dirty="0">
                <a:solidFill>
                  <a:prstClr val="black"/>
                </a:solidFill>
                <a:latin typeface="Calibri"/>
              </a:rPr>
              <a:t>V</a:t>
            </a:r>
            <a:r>
              <a:rPr lang="en-US" sz="2400" baseline="30000" dirty="0" smtClean="0">
                <a:solidFill>
                  <a:prstClr val="black"/>
                </a:solidFill>
                <a:latin typeface="Calibri"/>
              </a:rPr>
              <a:t>2</a:t>
            </a:r>
            <a:r>
              <a:rPr lang="en-US" sz="2400" dirty="0" smtClean="0">
                <a:solidFill>
                  <a:prstClr val="black"/>
                </a:solidFill>
                <a:latin typeface="Calibri"/>
              </a:rPr>
              <a:t> = 8/(2j+1)=1, U</a:t>
            </a:r>
            <a:r>
              <a:rPr lang="en-US" sz="2400" baseline="30000" dirty="0" smtClean="0">
                <a:solidFill>
                  <a:prstClr val="black"/>
                </a:solidFill>
                <a:latin typeface="Calibri"/>
              </a:rPr>
              <a:t>2</a:t>
            </a:r>
            <a:r>
              <a:rPr lang="en-US" sz="2400" dirty="0" smtClean="0">
                <a:solidFill>
                  <a:prstClr val="black"/>
                </a:solidFill>
                <a:latin typeface="Calibri"/>
              </a:rPr>
              <a:t>=0</a:t>
            </a:r>
            <a:endParaRPr lang="en-US" sz="2400" dirty="0">
              <a:solidFill>
                <a:prstClr val="black"/>
              </a:solidFill>
              <a:latin typeface="Calibri"/>
            </a:endParaRPr>
          </a:p>
        </p:txBody>
      </p:sp>
    </p:spTree>
    <p:extLst>
      <p:ext uri="{BB962C8B-B14F-4D97-AF65-F5344CB8AC3E}">
        <p14:creationId xmlns:p14="http://schemas.microsoft.com/office/powerpoint/2010/main" val="3299751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9494" y="449180"/>
            <a:ext cx="5641473" cy="6014806"/>
          </a:xfrm>
          <a:prstGeom prst="rect">
            <a:avLst/>
          </a:prstGeom>
          <a:ln>
            <a:noFill/>
          </a:ln>
          <a:effectLst>
            <a:outerShdw blurRad="292100" dist="139700" dir="2700000" algn="tl" rotWithShape="0">
              <a:srgbClr val="333333">
                <a:alpha val="65000"/>
              </a:srgbClr>
            </a:outerShdw>
          </a:effectLst>
        </p:spPr>
      </p:pic>
      <p:sp>
        <p:nvSpPr>
          <p:cNvPr id="4" name="Oval 3"/>
          <p:cNvSpPr/>
          <p:nvPr/>
        </p:nvSpPr>
        <p:spPr>
          <a:xfrm>
            <a:off x="4157599" y="5414211"/>
            <a:ext cx="294105" cy="320842"/>
          </a:xfrm>
          <a:prstGeom prst="ellipse">
            <a:avLst/>
          </a:prstGeom>
          <a:solidFill>
            <a:srgbClr val="CCFFCC">
              <a:alpha val="5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Oval 4"/>
          <p:cNvSpPr/>
          <p:nvPr/>
        </p:nvSpPr>
        <p:spPr>
          <a:xfrm>
            <a:off x="3160315" y="1208505"/>
            <a:ext cx="294105" cy="320842"/>
          </a:xfrm>
          <a:prstGeom prst="ellipse">
            <a:avLst/>
          </a:prstGeom>
          <a:solidFill>
            <a:srgbClr val="CCFFCC">
              <a:alpha val="5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Oval 5"/>
          <p:cNvSpPr/>
          <p:nvPr/>
        </p:nvSpPr>
        <p:spPr>
          <a:xfrm>
            <a:off x="6975662" y="2925009"/>
            <a:ext cx="938443" cy="844885"/>
          </a:xfrm>
          <a:prstGeom prst="ellipse">
            <a:avLst/>
          </a:prstGeom>
          <a:solidFill>
            <a:srgbClr val="CCFFCC">
              <a:alpha val="53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7112000" y="3141582"/>
            <a:ext cx="695158" cy="369332"/>
          </a:xfrm>
          <a:prstGeom prst="rect">
            <a:avLst/>
          </a:prstGeom>
          <a:noFill/>
        </p:spPr>
        <p:txBody>
          <a:bodyPr wrap="square" rtlCol="0">
            <a:spAutoFit/>
          </a:bodyPr>
          <a:lstStyle/>
          <a:p>
            <a:r>
              <a:rPr lang="en-US" dirty="0" smtClean="0">
                <a:solidFill>
                  <a:prstClr val="black"/>
                </a:solidFill>
                <a:latin typeface="Calibri"/>
              </a:rPr>
              <a:t>F7/2</a:t>
            </a:r>
            <a:endParaRPr lang="en-US" dirty="0">
              <a:solidFill>
                <a:prstClr val="black"/>
              </a:solidFill>
              <a:latin typeface="Calibri"/>
            </a:endParaRPr>
          </a:p>
        </p:txBody>
      </p:sp>
      <p:sp>
        <p:nvSpPr>
          <p:cNvPr id="8" name="TextBox 7"/>
          <p:cNvSpPr txBox="1"/>
          <p:nvPr/>
        </p:nvSpPr>
        <p:spPr>
          <a:xfrm>
            <a:off x="5962315" y="4707326"/>
            <a:ext cx="2900949" cy="461665"/>
          </a:xfrm>
          <a:prstGeom prst="rect">
            <a:avLst/>
          </a:prstGeom>
          <a:solidFill>
            <a:srgbClr val="F2DCDB"/>
          </a:solidFill>
          <a:ln>
            <a:solidFill>
              <a:srgbClr val="FF0000"/>
            </a:solidFill>
          </a:ln>
        </p:spPr>
        <p:txBody>
          <a:bodyPr wrap="square" rtlCol="0">
            <a:spAutoFit/>
          </a:bodyPr>
          <a:lstStyle/>
          <a:p>
            <a:r>
              <a:rPr lang="en-US" sz="2400" dirty="0" smtClean="0">
                <a:solidFill>
                  <a:prstClr val="black"/>
                </a:solidFill>
                <a:latin typeface="Calibri"/>
              </a:rPr>
              <a:t>U</a:t>
            </a:r>
            <a:r>
              <a:rPr lang="en-US" sz="2400" baseline="30000" dirty="0" smtClean="0">
                <a:solidFill>
                  <a:prstClr val="black"/>
                </a:solidFill>
                <a:latin typeface="Calibri"/>
              </a:rPr>
              <a:t>2</a:t>
            </a:r>
            <a:r>
              <a:rPr lang="en-US" sz="2400" dirty="0" smtClean="0">
                <a:solidFill>
                  <a:prstClr val="black"/>
                </a:solidFill>
                <a:latin typeface="Calibri"/>
              </a:rPr>
              <a:t> = 8/(2j+1)=1, V</a:t>
            </a:r>
            <a:r>
              <a:rPr lang="en-US" sz="2400" baseline="30000" dirty="0" smtClean="0">
                <a:solidFill>
                  <a:prstClr val="black"/>
                </a:solidFill>
                <a:latin typeface="Calibri"/>
              </a:rPr>
              <a:t>2</a:t>
            </a:r>
            <a:r>
              <a:rPr lang="en-US" sz="2400" dirty="0" smtClean="0">
                <a:solidFill>
                  <a:prstClr val="black"/>
                </a:solidFill>
                <a:latin typeface="Calibri"/>
              </a:rPr>
              <a:t>=0</a:t>
            </a:r>
            <a:endParaRPr lang="en-US" sz="2400" dirty="0">
              <a:solidFill>
                <a:prstClr val="black"/>
              </a:solidFill>
              <a:latin typeface="Calibri"/>
            </a:endParaRPr>
          </a:p>
        </p:txBody>
      </p:sp>
      <p:sp>
        <p:nvSpPr>
          <p:cNvPr id="9" name="TextBox 8"/>
          <p:cNvSpPr txBox="1"/>
          <p:nvPr/>
        </p:nvSpPr>
        <p:spPr>
          <a:xfrm>
            <a:off x="5962315" y="1974084"/>
            <a:ext cx="2900949" cy="461665"/>
          </a:xfrm>
          <a:prstGeom prst="rect">
            <a:avLst/>
          </a:prstGeom>
          <a:solidFill>
            <a:schemeClr val="bg2"/>
          </a:solidFill>
          <a:ln>
            <a:solidFill>
              <a:schemeClr val="tx1"/>
            </a:solidFill>
          </a:ln>
        </p:spPr>
        <p:txBody>
          <a:bodyPr wrap="square" rtlCol="0">
            <a:spAutoFit/>
          </a:bodyPr>
          <a:lstStyle/>
          <a:p>
            <a:r>
              <a:rPr lang="en-US" sz="2400" dirty="0">
                <a:solidFill>
                  <a:prstClr val="black"/>
                </a:solidFill>
                <a:latin typeface="Calibri"/>
              </a:rPr>
              <a:t>V</a:t>
            </a:r>
            <a:r>
              <a:rPr lang="en-US" sz="2400" baseline="30000" dirty="0" smtClean="0">
                <a:solidFill>
                  <a:prstClr val="black"/>
                </a:solidFill>
                <a:latin typeface="Calibri"/>
              </a:rPr>
              <a:t>2</a:t>
            </a:r>
            <a:r>
              <a:rPr lang="en-US" sz="2400" dirty="0" smtClean="0">
                <a:solidFill>
                  <a:prstClr val="black"/>
                </a:solidFill>
                <a:latin typeface="Calibri"/>
              </a:rPr>
              <a:t> = 8/(2j+1)=1, U</a:t>
            </a:r>
            <a:r>
              <a:rPr lang="en-US" sz="2400" baseline="30000" dirty="0" smtClean="0">
                <a:solidFill>
                  <a:prstClr val="black"/>
                </a:solidFill>
                <a:latin typeface="Calibri"/>
              </a:rPr>
              <a:t>2</a:t>
            </a:r>
            <a:r>
              <a:rPr lang="en-US" sz="2400" dirty="0" smtClean="0">
                <a:solidFill>
                  <a:prstClr val="black"/>
                </a:solidFill>
                <a:latin typeface="Calibri"/>
              </a:rPr>
              <a:t>=0</a:t>
            </a:r>
            <a:endParaRPr lang="en-US" sz="2400" dirty="0">
              <a:solidFill>
                <a:prstClr val="black"/>
              </a:solidFill>
              <a:latin typeface="Calibri"/>
            </a:endParaRPr>
          </a:p>
        </p:txBody>
      </p:sp>
      <p:sp>
        <p:nvSpPr>
          <p:cNvPr id="11" name="TextBox 10"/>
          <p:cNvSpPr txBox="1"/>
          <p:nvPr/>
        </p:nvSpPr>
        <p:spPr>
          <a:xfrm>
            <a:off x="4451704" y="2245894"/>
            <a:ext cx="868928" cy="369332"/>
          </a:xfrm>
          <a:prstGeom prst="rect">
            <a:avLst/>
          </a:prstGeom>
          <a:noFill/>
        </p:spPr>
        <p:txBody>
          <a:bodyPr wrap="square" rtlCol="0">
            <a:spAutoFit/>
          </a:bodyPr>
          <a:lstStyle/>
          <a:p>
            <a:r>
              <a:rPr lang="en-US" dirty="0" smtClean="0">
                <a:solidFill>
                  <a:prstClr val="black"/>
                </a:solidFill>
                <a:latin typeface="Calibri"/>
              </a:rPr>
              <a:t>N=28</a:t>
            </a:r>
            <a:endParaRPr lang="en-US" dirty="0">
              <a:solidFill>
                <a:prstClr val="black"/>
              </a:solidFill>
              <a:latin typeface="Calibri"/>
            </a:endParaRPr>
          </a:p>
        </p:txBody>
      </p:sp>
      <p:sp>
        <p:nvSpPr>
          <p:cNvPr id="12" name="TextBox 11"/>
          <p:cNvSpPr txBox="1"/>
          <p:nvPr/>
        </p:nvSpPr>
        <p:spPr>
          <a:xfrm>
            <a:off x="4451704" y="4522660"/>
            <a:ext cx="868928" cy="369332"/>
          </a:xfrm>
          <a:prstGeom prst="rect">
            <a:avLst/>
          </a:prstGeom>
          <a:noFill/>
        </p:spPr>
        <p:txBody>
          <a:bodyPr wrap="square" rtlCol="0">
            <a:spAutoFit/>
          </a:bodyPr>
          <a:lstStyle/>
          <a:p>
            <a:r>
              <a:rPr lang="en-US" dirty="0" smtClean="0">
                <a:solidFill>
                  <a:prstClr val="black"/>
                </a:solidFill>
                <a:latin typeface="Calibri"/>
              </a:rPr>
              <a:t>N=20</a:t>
            </a:r>
            <a:endParaRPr lang="en-US" dirty="0">
              <a:solidFill>
                <a:prstClr val="black"/>
              </a:solidFill>
              <a:latin typeface="Calibri"/>
            </a:endParaRPr>
          </a:p>
        </p:txBody>
      </p:sp>
    </p:spTree>
    <p:extLst>
      <p:ext uri="{BB962C8B-B14F-4D97-AF65-F5344CB8AC3E}">
        <p14:creationId xmlns:p14="http://schemas.microsoft.com/office/powerpoint/2010/main" val="22131242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234" name="Group 10"/>
          <p:cNvGrpSpPr>
            <a:grpSpLocks/>
          </p:cNvGrpSpPr>
          <p:nvPr/>
        </p:nvGrpSpPr>
        <p:grpSpPr bwMode="auto">
          <a:xfrm>
            <a:off x="0" y="176213"/>
            <a:ext cx="8991600" cy="6224587"/>
            <a:chOff x="0" y="175736"/>
            <a:chExt cx="8991600" cy="6225064"/>
          </a:xfrm>
        </p:grpSpPr>
        <p:grpSp>
          <p:nvGrpSpPr>
            <p:cNvPr id="95235" name="Group 8"/>
            <p:cNvGrpSpPr>
              <a:grpSpLocks/>
            </p:cNvGrpSpPr>
            <p:nvPr/>
          </p:nvGrpSpPr>
          <p:grpSpPr bwMode="auto">
            <a:xfrm>
              <a:off x="0" y="175736"/>
              <a:ext cx="8991600" cy="6225064"/>
              <a:chOff x="0" y="175736"/>
              <a:chExt cx="8991600" cy="6225064"/>
            </a:xfrm>
          </p:grpSpPr>
          <p:pic>
            <p:nvPicPr>
              <p:cNvPr id="95237"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r="7692" b="21"/>
              <a:stretch>
                <a:fillRect/>
              </a:stretch>
            </p:blipFill>
            <p:spPr bwMode="auto">
              <a:xfrm>
                <a:off x="0" y="228600"/>
                <a:ext cx="457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pic>
            <p:nvPicPr>
              <p:cNvPr id="95238"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7800" y="838200"/>
                <a:ext cx="3505200" cy="1453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5239" name="Group 3"/>
              <p:cNvGrpSpPr>
                <a:grpSpLocks/>
              </p:cNvGrpSpPr>
              <p:nvPr/>
            </p:nvGrpSpPr>
            <p:grpSpPr bwMode="auto">
              <a:xfrm>
                <a:off x="5181600" y="2590800"/>
                <a:ext cx="3670300" cy="3810000"/>
                <a:chOff x="3881315" y="762000"/>
                <a:chExt cx="4347894" cy="4640828"/>
              </a:xfrm>
            </p:grpSpPr>
            <p:pic>
              <p:nvPicPr>
                <p:cNvPr id="95242" name="Picture 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1315" y="762000"/>
                  <a:ext cx="4347894" cy="4640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3" name="Rectangle 2"/>
                <p:cNvSpPr>
                  <a:spLocks noChangeArrowheads="1"/>
                </p:cNvSpPr>
                <p:nvPr/>
              </p:nvSpPr>
              <p:spPr bwMode="auto">
                <a:xfrm>
                  <a:off x="4343399" y="1143000"/>
                  <a:ext cx="3375155" cy="374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0000"/>
                      </a:solidFill>
                      <a:latin typeface="Times New Roman" pitchFamily="-107" charset="0"/>
                      <a:ea typeface="+mn-ea"/>
                      <a:cs typeface="+mn-cs"/>
                    </a:rPr>
                    <a:t>Adv. Nucl. Phys. </a:t>
                  </a:r>
                  <a:r>
                    <a:rPr lang="en-US" sz="1400" b="1">
                      <a:solidFill>
                        <a:srgbClr val="000000"/>
                      </a:solidFill>
                      <a:latin typeface="Times New Roman" pitchFamily="-107" charset="0"/>
                      <a:ea typeface="+mn-ea"/>
                      <a:cs typeface="+mn-cs"/>
                    </a:rPr>
                    <a:t>6</a:t>
                  </a:r>
                  <a:r>
                    <a:rPr lang="en-US" sz="1400">
                      <a:solidFill>
                        <a:srgbClr val="000000"/>
                      </a:solidFill>
                      <a:latin typeface="Times New Roman" pitchFamily="-107" charset="0"/>
                      <a:ea typeface="+mn-ea"/>
                      <a:cs typeface="+mn-cs"/>
                    </a:rPr>
                    <a:t> , 287 (1973) </a:t>
                  </a:r>
                </a:p>
              </p:txBody>
            </p:sp>
          </p:grpSp>
          <p:pic>
            <p:nvPicPr>
              <p:cNvPr id="9524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r="11026" b="1941"/>
              <a:stretch>
                <a:fillRect/>
              </a:stretch>
            </p:blipFill>
            <p:spPr bwMode="auto">
              <a:xfrm>
                <a:off x="457200" y="2895600"/>
                <a:ext cx="441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1" name="Rectangle 2"/>
              <p:cNvSpPr>
                <a:spLocks noChangeArrowheads="1"/>
              </p:cNvSpPr>
              <p:nvPr/>
            </p:nvSpPr>
            <p:spPr bwMode="auto">
              <a:xfrm>
                <a:off x="5334000" y="175736"/>
                <a:ext cx="3657600"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0000"/>
                    </a:solidFill>
                    <a:latin typeface="Times New Roman" pitchFamily="-107" charset="0"/>
                    <a:ea typeface="+mn-ea"/>
                    <a:cs typeface="+mn-cs"/>
                  </a:rPr>
                  <a:t>Proc. Int. Symp. On Nuclear Structure, IAEA – Vienna,  1968, Pag. 179</a:t>
                </a:r>
              </a:p>
              <a:p>
                <a:endParaRPr lang="en-US" sz="1400">
                  <a:solidFill>
                    <a:srgbClr val="000000"/>
                  </a:solidFill>
                  <a:latin typeface="Times New Roman" pitchFamily="-107" charset="0"/>
                  <a:ea typeface="+mn-ea"/>
                  <a:cs typeface="+mn-cs"/>
                </a:endParaRPr>
              </a:p>
            </p:txBody>
          </p:sp>
        </p:grpSp>
        <p:sp>
          <p:nvSpPr>
            <p:cNvPr id="10" name="Rectangle 9"/>
            <p:cNvSpPr/>
            <p:nvPr/>
          </p:nvSpPr>
          <p:spPr>
            <a:xfrm>
              <a:off x="7924800" y="761568"/>
              <a:ext cx="914400" cy="30482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FFFFFF"/>
                </a:solidFill>
                <a:latin typeface="Times New Roman"/>
              </a:endParaRPr>
            </a:p>
          </p:txBody>
        </p:sp>
      </p:grpSp>
    </p:spTree>
    <p:extLst>
      <p:ext uri="{BB962C8B-B14F-4D97-AF65-F5344CB8AC3E}">
        <p14:creationId xmlns:p14="http://schemas.microsoft.com/office/powerpoint/2010/main" val="3616341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14"/>
          <p:cNvSpPr txBox="1">
            <a:spLocks noChangeArrowheads="1"/>
          </p:cNvSpPr>
          <p:nvPr/>
        </p:nvSpPr>
        <p:spPr bwMode="auto">
          <a:xfrm>
            <a:off x="419100" y="457200"/>
            <a:ext cx="8305800" cy="1768475"/>
          </a:xfrm>
          <a:prstGeom prst="rect">
            <a:avLst/>
          </a:prstGeom>
          <a:solidFill>
            <a:srgbClr val="FFFFFF"/>
          </a:solidFill>
          <a:ln w="28575">
            <a:solidFill>
              <a:schemeClr val="accent2"/>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a:solidFill>
                  <a:srgbClr val="000000"/>
                </a:solidFill>
              </a:rPr>
              <a:t>Two particle transfer reactions like (t,p) or (p,t), where 2 neutrons are deposited or picked up at the same point in space provide an specific tool to probe the amplitude of this collective motion. </a:t>
            </a:r>
          </a:p>
          <a:p>
            <a:endParaRPr lang="en-US" sz="1800">
              <a:solidFill>
                <a:srgbClr val="000000"/>
              </a:solidFill>
            </a:endParaRPr>
          </a:p>
          <a:p>
            <a:r>
              <a:rPr lang="en-US" sz="1800">
                <a:solidFill>
                  <a:srgbClr val="000000"/>
                </a:solidFill>
              </a:rPr>
              <a:t>The transition operators &lt;f|a</a:t>
            </a:r>
            <a:r>
              <a:rPr lang="en-US" sz="1800" baseline="30000">
                <a:solidFill>
                  <a:srgbClr val="000000"/>
                </a:solidFill>
              </a:rPr>
              <a:t>+</a:t>
            </a:r>
            <a:r>
              <a:rPr lang="en-US" sz="1800">
                <a:solidFill>
                  <a:srgbClr val="000000"/>
                </a:solidFill>
              </a:rPr>
              <a:t>a</a:t>
            </a:r>
            <a:r>
              <a:rPr lang="en-US" sz="1800" baseline="30000">
                <a:solidFill>
                  <a:srgbClr val="000000"/>
                </a:solidFill>
              </a:rPr>
              <a:t>+</a:t>
            </a:r>
            <a:r>
              <a:rPr lang="en-US" sz="1800">
                <a:solidFill>
                  <a:srgbClr val="000000"/>
                </a:solidFill>
              </a:rPr>
              <a:t>|i&gt;, &lt;f|aa|i&gt; are the analogous to the transition probabilities BE2</a:t>
            </a:r>
            <a:r>
              <a:rPr lang="ja-JP" altLang="en-US" sz="1800">
                <a:solidFill>
                  <a:srgbClr val="000000"/>
                </a:solidFill>
              </a:rPr>
              <a:t>’</a:t>
            </a:r>
            <a:r>
              <a:rPr lang="en-US" altLang="ja-JP" sz="1800">
                <a:solidFill>
                  <a:srgbClr val="000000"/>
                </a:solidFill>
              </a:rPr>
              <a:t>s on the quadrupole case. </a:t>
            </a:r>
            <a:endParaRPr lang="en-US" sz="1800">
              <a:solidFill>
                <a:srgbClr val="000000"/>
              </a:solidFill>
            </a:endParaRPr>
          </a:p>
        </p:txBody>
      </p:sp>
      <p:grpSp>
        <p:nvGrpSpPr>
          <p:cNvPr id="48130" name="Group 27"/>
          <p:cNvGrpSpPr>
            <a:grpSpLocks/>
          </p:cNvGrpSpPr>
          <p:nvPr/>
        </p:nvGrpSpPr>
        <p:grpSpPr bwMode="auto">
          <a:xfrm>
            <a:off x="1219200" y="3048000"/>
            <a:ext cx="1371600" cy="2819400"/>
            <a:chOff x="811530" y="3429000"/>
            <a:chExt cx="1398270" cy="2830286"/>
          </a:xfrm>
        </p:grpSpPr>
        <p:cxnSp>
          <p:nvCxnSpPr>
            <p:cNvPr id="15" name="Straight Connector 14"/>
            <p:cNvCxnSpPr/>
            <p:nvPr/>
          </p:nvCxnSpPr>
          <p:spPr>
            <a:xfrm rot="5400000" flipH="1" flipV="1">
              <a:off x="1114520" y="5442539"/>
              <a:ext cx="1609566" cy="1619"/>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5400000" flipH="1" flipV="1">
              <a:off x="648917" y="4837756"/>
              <a:ext cx="2819131" cy="1619"/>
            </a:xfrm>
            <a:prstGeom prst="line">
              <a:avLst/>
            </a:prstGeom>
            <a:ln w="38100" cmpd="sng">
              <a:solidFill>
                <a:schemeClr val="tx1"/>
              </a:solidFill>
              <a:tailEnd type="triangle" w="med" len="lg"/>
            </a:ln>
          </p:spPr>
          <p:style>
            <a:lnRef idx="2">
              <a:schemeClr val="accent1"/>
            </a:lnRef>
            <a:fillRef idx="0">
              <a:schemeClr val="accent1"/>
            </a:fillRef>
            <a:effectRef idx="1">
              <a:schemeClr val="accent1"/>
            </a:effectRef>
            <a:fontRef idx="minor">
              <a:schemeClr val="tx1"/>
            </a:fontRef>
          </p:style>
        </p:cxnSp>
        <p:sp>
          <p:nvSpPr>
            <p:cNvPr id="17" name="Arc 16"/>
            <p:cNvSpPr/>
            <p:nvPr/>
          </p:nvSpPr>
          <p:spPr>
            <a:xfrm>
              <a:off x="1486390" y="4436174"/>
              <a:ext cx="433723" cy="468527"/>
            </a:xfrm>
            <a:prstGeom prst="arc">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grpSp>
          <p:nvGrpSpPr>
            <p:cNvPr id="48137" name="Group 15"/>
            <p:cNvGrpSpPr>
              <a:grpSpLocks/>
            </p:cNvGrpSpPr>
            <p:nvPr/>
          </p:nvGrpSpPr>
          <p:grpSpPr bwMode="auto">
            <a:xfrm>
              <a:off x="1774924" y="5576718"/>
              <a:ext cx="434878" cy="268266"/>
              <a:chOff x="3199834" y="1981541"/>
              <a:chExt cx="457766" cy="304518"/>
            </a:xfrm>
          </p:grpSpPr>
          <p:cxnSp>
            <p:nvCxnSpPr>
              <p:cNvPr id="22" name="Straight Connector 21"/>
              <p:cNvCxnSpPr/>
              <p:nvPr/>
            </p:nvCxnSpPr>
            <p:spPr>
              <a:xfrm rot="5400000" flipH="1" flipV="1">
                <a:off x="3162379" y="2019068"/>
                <a:ext cx="303909" cy="229978"/>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16200000" flipV="1">
                <a:off x="3391506" y="2019919"/>
                <a:ext cx="303909" cy="228275"/>
              </a:xfrm>
              <a:prstGeom prst="line">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cxnSp>
        </p:grpSp>
        <p:cxnSp>
          <p:nvCxnSpPr>
            <p:cNvPr id="19" name="Straight Connector 18"/>
            <p:cNvCxnSpPr/>
            <p:nvPr/>
          </p:nvCxnSpPr>
          <p:spPr>
            <a:xfrm rot="5400000" flipH="1" flipV="1">
              <a:off x="1176841" y="5452897"/>
              <a:ext cx="1611159" cy="1618"/>
            </a:xfrm>
            <a:prstGeom prst="line">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Arc 19"/>
            <p:cNvSpPr/>
            <p:nvPr/>
          </p:nvSpPr>
          <p:spPr>
            <a:xfrm>
              <a:off x="1371485" y="4343743"/>
              <a:ext cx="610125" cy="610361"/>
            </a:xfrm>
            <a:prstGeom prst="arc">
              <a:avLst/>
            </a:prstGeom>
            <a:ln w="3810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
          <p:nvSpPr>
            <p:cNvPr id="21" name="Oval 20"/>
            <p:cNvSpPr/>
            <p:nvPr/>
          </p:nvSpPr>
          <p:spPr>
            <a:xfrm>
              <a:off x="811530" y="3966054"/>
              <a:ext cx="940272" cy="871715"/>
            </a:xfrm>
            <a:prstGeom prst="ellipse">
              <a:avLst/>
            </a:prstGeom>
            <a:solidFill>
              <a:schemeClr val="tx1">
                <a:lumMod val="50000"/>
                <a:lumOff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48131" name="TextBox 30"/>
          <p:cNvSpPr txBox="1">
            <a:spLocks noChangeArrowheads="1"/>
          </p:cNvSpPr>
          <p:nvPr/>
        </p:nvSpPr>
        <p:spPr bwMode="auto">
          <a:xfrm>
            <a:off x="4114800" y="3429000"/>
            <a:ext cx="403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Process amplitude proportional to :</a:t>
            </a:r>
          </a:p>
        </p:txBody>
      </p:sp>
      <p:graphicFrame>
        <p:nvGraphicFramePr>
          <p:cNvPr id="48132" name="Object 3"/>
          <p:cNvGraphicFramePr>
            <a:graphicFrameLocks noChangeAspect="1"/>
          </p:cNvGraphicFramePr>
          <p:nvPr/>
        </p:nvGraphicFramePr>
        <p:xfrm>
          <a:off x="4343400" y="4419600"/>
          <a:ext cx="3609975" cy="533400"/>
        </p:xfrm>
        <a:graphic>
          <a:graphicData uri="http://schemas.openxmlformats.org/presentationml/2006/ole">
            <mc:AlternateContent xmlns:mc="http://schemas.openxmlformats.org/markup-compatibility/2006">
              <mc:Choice xmlns:v="urn:schemas-microsoft-com:vml" Requires="v">
                <p:oleObj spid="_x0000_s210960" name="Equation" r:id="rId3" imgW="1117600" imgH="203200" progId="Equation.3">
                  <p:embed/>
                </p:oleObj>
              </mc:Choice>
              <mc:Fallback>
                <p:oleObj name="Equation" r:id="rId3" imgW="11176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419600"/>
                        <a:ext cx="3609975" cy="53340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8133" name="TextBox 5"/>
          <p:cNvSpPr txBox="1">
            <a:spLocks noChangeArrowheads="1"/>
          </p:cNvSpPr>
          <p:nvPr/>
        </p:nvSpPr>
        <p:spPr bwMode="auto">
          <a:xfrm>
            <a:off x="457200" y="601980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a:solidFill>
                  <a:srgbClr val="000000"/>
                </a:solidFill>
              </a:rPr>
              <a:t>Pair correlations result in a constructive interference of reaction amplitudes giving a enhanced two-nucleon transfer. </a:t>
            </a:r>
          </a:p>
        </p:txBody>
      </p:sp>
    </p:spTree>
    <p:extLst>
      <p:ext uri="{BB962C8B-B14F-4D97-AF65-F5344CB8AC3E}">
        <p14:creationId xmlns:p14="http://schemas.microsoft.com/office/powerpoint/2010/main" val="29446661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extBox 1"/>
          <p:cNvSpPr txBox="1">
            <a:spLocks noChangeArrowheads="1"/>
          </p:cNvSpPr>
          <p:nvPr/>
        </p:nvSpPr>
        <p:spPr bwMode="auto">
          <a:xfrm>
            <a:off x="802337" y="1750114"/>
            <a:ext cx="7543800" cy="3970318"/>
          </a:xfrm>
          <a:prstGeom prst="rect">
            <a:avLst/>
          </a:prstGeom>
          <a:solidFill>
            <a:schemeClr val="bg1">
              <a:lumMod val="95000"/>
            </a:schemeClr>
          </a:solidFill>
          <a:ln w="9525">
            <a:noFill/>
            <a:miter lim="800000"/>
            <a:headEnd/>
            <a:tailEnd/>
          </a:ln>
          <a:effectLst>
            <a:outerShdw blurRad="50800" dist="38100" dir="2700000" algn="tl" rotWithShape="0">
              <a:srgbClr val="000000">
                <a:alpha val="43000"/>
              </a:srgbClr>
            </a:outerShdw>
          </a:effectLst>
        </p:spPr>
        <p:txBody>
          <a:bodyPr>
            <a:spAutoFit/>
          </a:bodyPr>
          <a:lstStyle/>
          <a:p>
            <a:pPr>
              <a:defRPr/>
            </a:pPr>
            <a:r>
              <a:rPr lang="en-US" dirty="0">
                <a:solidFill>
                  <a:schemeClr val="tx2"/>
                </a:solidFill>
                <a:latin typeface="Arial" pitchFamily="-107" charset="0"/>
                <a:ea typeface="Arial" pitchFamily="-107" charset="0"/>
                <a:cs typeface="Arial" pitchFamily="-107" charset="0"/>
              </a:rPr>
              <a:t>			</a:t>
            </a:r>
            <a:endParaRPr lang="en-US" dirty="0" smtClean="0">
              <a:solidFill>
                <a:schemeClr val="tx2"/>
              </a:solidFill>
              <a:latin typeface="Arial" pitchFamily="-107" charset="0"/>
              <a:ea typeface="Arial" pitchFamily="-107" charset="0"/>
              <a:cs typeface="Arial" pitchFamily="-107" charset="0"/>
            </a:endParaRPr>
          </a:p>
          <a:p>
            <a:pPr>
              <a:defRPr/>
            </a:pPr>
            <a:r>
              <a:rPr lang="en-US" dirty="0" smtClean="0">
                <a:solidFill>
                  <a:schemeClr val="tx2"/>
                </a:solidFill>
                <a:latin typeface="Arial" pitchFamily="-107" charset="0"/>
                <a:ea typeface="Arial" pitchFamily="-107" charset="0"/>
                <a:cs typeface="Arial" pitchFamily="-107" charset="0"/>
              </a:rPr>
              <a:t>Pairing and temperature</a:t>
            </a:r>
          </a:p>
          <a:p>
            <a:pPr>
              <a:defRPr/>
            </a:pPr>
            <a:endParaRPr lang="en-US" dirty="0">
              <a:solidFill>
                <a:schemeClr val="tx2"/>
              </a:solidFill>
              <a:latin typeface="Arial" pitchFamily="-107" charset="0"/>
              <a:ea typeface="Arial" pitchFamily="-107" charset="0"/>
              <a:cs typeface="Arial" pitchFamily="-107" charset="0"/>
            </a:endParaRPr>
          </a:p>
          <a:p>
            <a:pPr>
              <a:defRPr/>
            </a:pPr>
            <a:r>
              <a:rPr lang="en-US" dirty="0" smtClean="0">
                <a:solidFill>
                  <a:schemeClr val="tx2"/>
                </a:solidFill>
                <a:latin typeface="Arial" pitchFamily="-107" charset="0"/>
                <a:ea typeface="Arial" pitchFamily="-107" charset="0"/>
                <a:cs typeface="Arial" pitchFamily="-107" charset="0"/>
              </a:rPr>
              <a:t>Where does pairing come from ?</a:t>
            </a:r>
          </a:p>
          <a:p>
            <a:pPr>
              <a:defRPr/>
            </a:pPr>
            <a:endParaRPr lang="en-US" dirty="0">
              <a:solidFill>
                <a:schemeClr val="tx2"/>
              </a:solidFill>
              <a:latin typeface="Arial" pitchFamily="-107" charset="0"/>
              <a:ea typeface="Arial" pitchFamily="-107" charset="0"/>
              <a:cs typeface="Arial" pitchFamily="-107" charset="0"/>
            </a:endParaRPr>
          </a:p>
          <a:p>
            <a:pPr>
              <a:defRPr/>
            </a:pPr>
            <a:r>
              <a:rPr lang="en-US" dirty="0" smtClean="0">
                <a:solidFill>
                  <a:schemeClr val="tx2"/>
                </a:solidFill>
                <a:latin typeface="Arial" pitchFamily="-107" charset="0"/>
                <a:ea typeface="Arial" pitchFamily="-107" charset="0"/>
                <a:cs typeface="Arial" pitchFamily="-107" charset="0"/>
              </a:rPr>
              <a:t>Transfer reactions</a:t>
            </a:r>
          </a:p>
          <a:p>
            <a:pPr>
              <a:defRPr/>
            </a:pPr>
            <a:endParaRPr lang="en-US" dirty="0">
              <a:solidFill>
                <a:schemeClr val="tx2"/>
              </a:solidFill>
              <a:latin typeface="Arial" pitchFamily="-107" charset="0"/>
              <a:ea typeface="Arial" pitchFamily="-107" charset="0"/>
              <a:cs typeface="Arial" pitchFamily="-107" charset="0"/>
            </a:endParaRPr>
          </a:p>
          <a:p>
            <a:pPr>
              <a:defRPr/>
            </a:pPr>
            <a:r>
              <a:rPr lang="en-US" dirty="0" smtClean="0">
                <a:solidFill>
                  <a:schemeClr val="tx2"/>
                </a:solidFill>
                <a:latin typeface="Arial" pitchFamily="-107" charset="0"/>
                <a:ea typeface="Arial" pitchFamily="-107" charset="0"/>
                <a:cs typeface="Arial" pitchFamily="-107" charset="0"/>
              </a:rPr>
              <a:t>Neutron-proton pairing</a:t>
            </a:r>
          </a:p>
          <a:p>
            <a:pPr>
              <a:defRPr/>
            </a:pPr>
            <a:endParaRPr lang="en-US" dirty="0">
              <a:solidFill>
                <a:schemeClr val="tx2"/>
              </a:solidFill>
              <a:latin typeface="Arial" pitchFamily="-107" charset="0"/>
              <a:ea typeface="Arial" pitchFamily="-107" charset="0"/>
              <a:cs typeface="Arial" pitchFamily="-107" charset="0"/>
            </a:endParaRPr>
          </a:p>
          <a:p>
            <a:pPr>
              <a:defRPr/>
            </a:pPr>
            <a:r>
              <a:rPr lang="en-US" dirty="0" smtClean="0">
                <a:solidFill>
                  <a:schemeClr val="tx2"/>
                </a:solidFill>
                <a:latin typeface="Arial" pitchFamily="-107" charset="0"/>
                <a:ea typeface="Arial" pitchFamily="-107" charset="0"/>
                <a:cs typeface="Arial" pitchFamily="-107" charset="0"/>
              </a:rPr>
              <a:t>The Giant Pairing Vibration (GPV)</a:t>
            </a:r>
          </a:p>
          <a:p>
            <a:pPr>
              <a:defRPr/>
            </a:pPr>
            <a:endParaRPr lang="en-US" dirty="0">
              <a:solidFill>
                <a:schemeClr val="tx2"/>
              </a:solidFill>
              <a:latin typeface="Arial" pitchFamily="-107" charset="0"/>
              <a:ea typeface="Arial" pitchFamily="-107" charset="0"/>
              <a:cs typeface="Arial" pitchFamily="-107" charset="0"/>
            </a:endParaRPr>
          </a:p>
          <a:p>
            <a:pPr>
              <a:defRPr/>
            </a:pPr>
            <a:r>
              <a:rPr lang="en-US" dirty="0" smtClean="0">
                <a:solidFill>
                  <a:schemeClr val="tx2"/>
                </a:solidFill>
                <a:latin typeface="Arial" pitchFamily="-107" charset="0"/>
                <a:ea typeface="Arial" pitchFamily="-107" charset="0"/>
                <a:cs typeface="Arial" pitchFamily="-107" charset="0"/>
              </a:rPr>
              <a:t>Weak binding effects</a:t>
            </a:r>
          </a:p>
          <a:p>
            <a:pPr>
              <a:defRPr/>
            </a:pPr>
            <a:endParaRPr lang="en-US" dirty="0">
              <a:solidFill>
                <a:schemeClr val="tx2"/>
              </a:solidFill>
              <a:latin typeface="Arial" pitchFamily="-107" charset="0"/>
              <a:ea typeface="Arial" pitchFamily="-107" charset="0"/>
              <a:cs typeface="Arial" pitchFamily="-107" charset="0"/>
            </a:endParaRPr>
          </a:p>
          <a:p>
            <a:pPr>
              <a:defRPr/>
            </a:pPr>
            <a:endParaRPr lang="en-US" dirty="0">
              <a:solidFill>
                <a:schemeClr val="tx2"/>
              </a:solidFill>
              <a:latin typeface="Arial" pitchFamily="-107" charset="0"/>
              <a:ea typeface="Arial" pitchFamily="-107" charset="0"/>
              <a:cs typeface="Arial" pitchFamily="-107" charset="0"/>
            </a:endParaRPr>
          </a:p>
        </p:txBody>
      </p:sp>
      <p:sp>
        <p:nvSpPr>
          <p:cNvPr id="2" name="Rectangle 1"/>
          <p:cNvSpPr/>
          <p:nvPr/>
        </p:nvSpPr>
        <p:spPr>
          <a:xfrm>
            <a:off x="3329239" y="381000"/>
            <a:ext cx="1880793" cy="523220"/>
          </a:xfrm>
          <a:prstGeom prst="rect">
            <a:avLst/>
          </a:prstGeom>
        </p:spPr>
        <p:txBody>
          <a:bodyPr wrap="none">
            <a:spAutoFit/>
          </a:bodyPr>
          <a:lstStyle/>
          <a:p>
            <a:pPr lvl="0" algn="ctr">
              <a:spcBef>
                <a:spcPct val="50000"/>
              </a:spcBef>
            </a:pPr>
            <a:r>
              <a:rPr lang="en-US" sz="2800" b="1" dirty="0">
                <a:solidFill>
                  <a:srgbClr val="000000"/>
                </a:solidFill>
                <a:latin typeface="Arial" pitchFamily="-107" charset="0"/>
                <a:ea typeface="Arial" pitchFamily="-107" charset="0"/>
                <a:cs typeface="Arial" pitchFamily="-107" charset="0"/>
              </a:rPr>
              <a:t>Lecture </a:t>
            </a:r>
            <a:r>
              <a:rPr lang="en-US" sz="2800" b="1" dirty="0" smtClean="0">
                <a:solidFill>
                  <a:srgbClr val="000000"/>
                </a:solidFill>
                <a:latin typeface="Arial" pitchFamily="-107" charset="0"/>
                <a:ea typeface="Arial" pitchFamily="-107" charset="0"/>
                <a:cs typeface="Arial" pitchFamily="-107" charset="0"/>
              </a:rPr>
              <a:t>III </a:t>
            </a:r>
            <a:endParaRPr lang="en-US" dirty="0">
              <a:solidFill>
                <a:srgbClr val="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421206853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303337" y="247530"/>
            <a:ext cx="59356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5" name="Picture 3"/>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193800" y="1030505"/>
            <a:ext cx="3098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4" name="Picture 2"/>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764032" y="1030505"/>
            <a:ext cx="3810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524000" y="5014820"/>
            <a:ext cx="5924964" cy="707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50"/>
          <p:cNvGrpSpPr>
            <a:grpSpLocks/>
          </p:cNvGrpSpPr>
          <p:nvPr/>
        </p:nvGrpSpPr>
        <p:grpSpPr bwMode="auto">
          <a:xfrm>
            <a:off x="457200" y="2291578"/>
            <a:ext cx="8077200" cy="2362200"/>
            <a:chOff x="533400" y="533400"/>
            <a:chExt cx="8077200" cy="2362200"/>
          </a:xfrm>
        </p:grpSpPr>
        <p:sp>
          <p:nvSpPr>
            <p:cNvPr id="17" name="Line 5"/>
            <p:cNvSpPr>
              <a:spLocks noChangeShapeType="1"/>
            </p:cNvSpPr>
            <p:nvPr/>
          </p:nvSpPr>
          <p:spPr bwMode="auto">
            <a:xfrm>
              <a:off x="3992468" y="2209800"/>
              <a:ext cx="1646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18" name="Line 6"/>
            <p:cNvSpPr>
              <a:spLocks noChangeShapeType="1"/>
            </p:cNvSpPr>
            <p:nvPr/>
          </p:nvSpPr>
          <p:spPr bwMode="auto">
            <a:xfrm>
              <a:off x="3992468" y="1360990"/>
              <a:ext cx="1646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19" name="Line 7"/>
            <p:cNvSpPr>
              <a:spLocks noChangeShapeType="1"/>
            </p:cNvSpPr>
            <p:nvPr/>
          </p:nvSpPr>
          <p:spPr bwMode="auto">
            <a:xfrm>
              <a:off x="4733318" y="1360990"/>
              <a:ext cx="0" cy="84881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20" name="Line 10"/>
            <p:cNvSpPr>
              <a:spLocks noChangeShapeType="1"/>
            </p:cNvSpPr>
            <p:nvPr/>
          </p:nvSpPr>
          <p:spPr bwMode="auto">
            <a:xfrm>
              <a:off x="4074785" y="1785395"/>
              <a:ext cx="156401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Calibri"/>
              </a:endParaRPr>
            </a:p>
          </p:txBody>
        </p:sp>
        <p:sp>
          <p:nvSpPr>
            <p:cNvPr id="21" name="Line 5"/>
            <p:cNvSpPr>
              <a:spLocks noChangeShapeType="1"/>
            </p:cNvSpPr>
            <p:nvPr/>
          </p:nvSpPr>
          <p:spPr bwMode="auto">
            <a:xfrm>
              <a:off x="6964268" y="2209800"/>
              <a:ext cx="1646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22" name="Line 6"/>
            <p:cNvSpPr>
              <a:spLocks noChangeShapeType="1"/>
            </p:cNvSpPr>
            <p:nvPr/>
          </p:nvSpPr>
          <p:spPr bwMode="auto">
            <a:xfrm>
              <a:off x="6964268" y="1360990"/>
              <a:ext cx="1646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23" name="Line 7"/>
            <p:cNvSpPr>
              <a:spLocks noChangeShapeType="1"/>
            </p:cNvSpPr>
            <p:nvPr/>
          </p:nvSpPr>
          <p:spPr bwMode="auto">
            <a:xfrm>
              <a:off x="7705118" y="1360990"/>
              <a:ext cx="0" cy="84881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24" name="Line 10"/>
            <p:cNvSpPr>
              <a:spLocks noChangeShapeType="1"/>
            </p:cNvSpPr>
            <p:nvPr/>
          </p:nvSpPr>
          <p:spPr bwMode="auto">
            <a:xfrm>
              <a:off x="7046585" y="1785395"/>
              <a:ext cx="156401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Calibri"/>
              </a:endParaRPr>
            </a:p>
          </p:txBody>
        </p:sp>
        <p:grpSp>
          <p:nvGrpSpPr>
            <p:cNvPr id="25" name="Group 26"/>
            <p:cNvGrpSpPr>
              <a:grpSpLocks/>
            </p:cNvGrpSpPr>
            <p:nvPr/>
          </p:nvGrpSpPr>
          <p:grpSpPr bwMode="auto">
            <a:xfrm>
              <a:off x="533400" y="1360990"/>
              <a:ext cx="2286000" cy="848810"/>
              <a:chOff x="533400" y="1360990"/>
              <a:chExt cx="2286000" cy="848810"/>
            </a:xfrm>
          </p:grpSpPr>
          <p:sp>
            <p:nvSpPr>
              <p:cNvPr id="49" name="Line 5"/>
              <p:cNvSpPr>
                <a:spLocks noChangeShapeType="1"/>
              </p:cNvSpPr>
              <p:nvPr/>
            </p:nvSpPr>
            <p:spPr bwMode="auto">
              <a:xfrm>
                <a:off x="1173068" y="2209800"/>
                <a:ext cx="1646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50" name="Line 6"/>
              <p:cNvSpPr>
                <a:spLocks noChangeShapeType="1"/>
              </p:cNvSpPr>
              <p:nvPr/>
            </p:nvSpPr>
            <p:spPr bwMode="auto">
              <a:xfrm>
                <a:off x="1173068" y="1360990"/>
                <a:ext cx="164633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sp>
            <p:nvSpPr>
              <p:cNvPr id="51" name="Line 7"/>
              <p:cNvSpPr>
                <a:spLocks noChangeShapeType="1"/>
              </p:cNvSpPr>
              <p:nvPr/>
            </p:nvSpPr>
            <p:spPr bwMode="auto">
              <a:xfrm>
                <a:off x="1913918" y="1360990"/>
                <a:ext cx="0" cy="848810"/>
              </a:xfrm>
              <a:prstGeom prst="line">
                <a:avLst/>
              </a:prstGeom>
              <a:noFill/>
              <a:ln w="3810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latin typeface="Calibri"/>
                </a:endParaRPr>
              </a:p>
            </p:txBody>
          </p:sp>
          <p:graphicFrame>
            <p:nvGraphicFramePr>
              <p:cNvPr id="52" name="Object 5"/>
              <p:cNvGraphicFramePr>
                <a:graphicFrameLocks noChangeAspect="1"/>
              </p:cNvGraphicFramePr>
              <p:nvPr/>
            </p:nvGraphicFramePr>
            <p:xfrm>
              <a:off x="533400" y="1571424"/>
              <a:ext cx="505904" cy="435015"/>
            </p:xfrm>
            <a:graphic>
              <a:graphicData uri="http://schemas.openxmlformats.org/presentationml/2006/ole">
                <mc:AlternateContent xmlns:mc="http://schemas.openxmlformats.org/markup-compatibility/2006">
                  <mc:Choice xmlns:v="urn:schemas-microsoft-com:vml" Requires="v">
                    <p:oleObj spid="_x0000_s219159" name="Equation" r:id="rId7" imgW="152400" imgH="127000" progId="Equation.3">
                      <p:embed/>
                    </p:oleObj>
                  </mc:Choice>
                  <mc:Fallback>
                    <p:oleObj name="Equation" r:id="rId7" imgW="152400" imgH="127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1571424"/>
                            <a:ext cx="505904" cy="43501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3" name="Line 10"/>
              <p:cNvSpPr>
                <a:spLocks noChangeShapeType="1"/>
              </p:cNvSpPr>
              <p:nvPr/>
            </p:nvSpPr>
            <p:spPr bwMode="auto">
              <a:xfrm>
                <a:off x="1255385" y="1785395"/>
                <a:ext cx="156401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solidFill>
                    <a:prstClr val="black"/>
                  </a:solidFill>
                  <a:latin typeface="Calibri"/>
                </a:endParaRPr>
              </a:p>
            </p:txBody>
          </p:sp>
        </p:grpSp>
        <p:sp>
          <p:nvSpPr>
            <p:cNvPr id="26" name="Rectangle 27"/>
            <p:cNvSpPr>
              <a:spLocks noChangeArrowheads="1"/>
            </p:cNvSpPr>
            <p:nvPr/>
          </p:nvSpPr>
          <p:spPr bwMode="auto">
            <a:xfrm>
              <a:off x="1143000" y="2286000"/>
              <a:ext cx="1676400" cy="609600"/>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spcBef>
                  <a:spcPct val="50000"/>
                </a:spcBef>
              </a:pPr>
              <a:endParaRPr lang="en-US" sz="1600">
                <a:solidFill>
                  <a:prstClr val="black"/>
                </a:solidFill>
                <a:latin typeface="Calibri"/>
              </a:endParaRPr>
            </a:p>
          </p:txBody>
        </p:sp>
        <p:sp>
          <p:nvSpPr>
            <p:cNvPr id="27" name="Rectangle 28"/>
            <p:cNvSpPr>
              <a:spLocks noChangeArrowheads="1"/>
            </p:cNvSpPr>
            <p:nvPr/>
          </p:nvSpPr>
          <p:spPr bwMode="auto">
            <a:xfrm>
              <a:off x="3962400" y="2286000"/>
              <a:ext cx="1676400" cy="609600"/>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spcBef>
                  <a:spcPct val="50000"/>
                </a:spcBef>
              </a:pPr>
              <a:endParaRPr lang="en-US" sz="1600">
                <a:solidFill>
                  <a:prstClr val="black"/>
                </a:solidFill>
                <a:latin typeface="Calibri"/>
              </a:endParaRPr>
            </a:p>
          </p:txBody>
        </p:sp>
        <p:sp>
          <p:nvSpPr>
            <p:cNvPr id="28" name="Rectangle 29"/>
            <p:cNvSpPr>
              <a:spLocks noChangeArrowheads="1"/>
            </p:cNvSpPr>
            <p:nvPr/>
          </p:nvSpPr>
          <p:spPr bwMode="auto">
            <a:xfrm>
              <a:off x="6934200" y="2286000"/>
              <a:ext cx="1676400" cy="609600"/>
            </a:xfrm>
            <a:prstGeom prst="rect">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spcBef>
                  <a:spcPct val="50000"/>
                </a:spcBef>
              </a:pPr>
              <a:endParaRPr lang="en-US" sz="1600">
                <a:solidFill>
                  <a:prstClr val="black"/>
                </a:solidFill>
                <a:latin typeface="Calibri"/>
              </a:endParaRPr>
            </a:p>
          </p:txBody>
        </p:sp>
        <p:sp>
          <p:nvSpPr>
            <p:cNvPr id="29" name="Oval 28"/>
            <p:cNvSpPr/>
            <p:nvPr/>
          </p:nvSpPr>
          <p:spPr bwMode="auto">
            <a:xfrm>
              <a:off x="4495800" y="1219200"/>
              <a:ext cx="228600" cy="228600"/>
            </a:xfrm>
            <a:prstGeom prst="ellipse">
              <a:avLst/>
            </a:prstGeom>
            <a:gradFill flip="none" rotWithShape="1">
              <a:gsLst>
                <a:gs pos="0">
                  <a:srgbClr val="FF0000"/>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30" name="Oval 29"/>
            <p:cNvSpPr/>
            <p:nvPr/>
          </p:nvSpPr>
          <p:spPr bwMode="auto">
            <a:xfrm>
              <a:off x="4724400" y="1219200"/>
              <a:ext cx="228600" cy="228600"/>
            </a:xfrm>
            <a:prstGeom prst="ellipse">
              <a:avLst/>
            </a:prstGeom>
            <a:gradFill flip="none" rotWithShape="1">
              <a:gsLst>
                <a:gs pos="0">
                  <a:srgbClr val="FF0000"/>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grpSp>
          <p:nvGrpSpPr>
            <p:cNvPr id="31" name="Group 36"/>
            <p:cNvGrpSpPr>
              <a:grpSpLocks/>
            </p:cNvGrpSpPr>
            <p:nvPr/>
          </p:nvGrpSpPr>
          <p:grpSpPr bwMode="auto">
            <a:xfrm>
              <a:off x="7239000" y="1219200"/>
              <a:ext cx="914400" cy="228600"/>
              <a:chOff x="1905000" y="3810000"/>
              <a:chExt cx="914400" cy="228600"/>
            </a:xfrm>
          </p:grpSpPr>
          <p:sp>
            <p:nvSpPr>
              <p:cNvPr id="45" name="Oval 44"/>
              <p:cNvSpPr/>
              <p:nvPr/>
            </p:nvSpPr>
            <p:spPr bwMode="auto">
              <a:xfrm>
                <a:off x="1905000" y="3810000"/>
                <a:ext cx="228600" cy="228600"/>
              </a:xfrm>
              <a:prstGeom prst="ellipse">
                <a:avLst/>
              </a:prstGeom>
              <a:gradFill flip="none" rotWithShape="1">
                <a:gsLst>
                  <a:gs pos="0">
                    <a:srgbClr val="FF0000"/>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46" name="Oval 45"/>
              <p:cNvSpPr/>
              <p:nvPr/>
            </p:nvSpPr>
            <p:spPr bwMode="auto">
              <a:xfrm>
                <a:off x="2133600" y="3810000"/>
                <a:ext cx="228600" cy="228600"/>
              </a:xfrm>
              <a:prstGeom prst="ellipse">
                <a:avLst/>
              </a:prstGeom>
              <a:gradFill flip="none" rotWithShape="1">
                <a:gsLst>
                  <a:gs pos="0">
                    <a:srgbClr val="FF0000"/>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47" name="Oval 46"/>
              <p:cNvSpPr/>
              <p:nvPr/>
            </p:nvSpPr>
            <p:spPr bwMode="auto">
              <a:xfrm>
                <a:off x="2362200" y="3810000"/>
                <a:ext cx="228600" cy="228600"/>
              </a:xfrm>
              <a:prstGeom prst="ellipse">
                <a:avLst/>
              </a:prstGeom>
              <a:gradFill flip="none" rotWithShape="1">
                <a:gsLst>
                  <a:gs pos="0">
                    <a:srgbClr val="FF0000"/>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48" name="Oval 47"/>
              <p:cNvSpPr/>
              <p:nvPr/>
            </p:nvSpPr>
            <p:spPr bwMode="auto">
              <a:xfrm>
                <a:off x="2590800" y="3810000"/>
                <a:ext cx="228600" cy="228600"/>
              </a:xfrm>
              <a:prstGeom prst="ellipse">
                <a:avLst/>
              </a:prstGeom>
              <a:gradFill flip="none" rotWithShape="1">
                <a:gsLst>
                  <a:gs pos="0">
                    <a:srgbClr val="FF0000"/>
                  </a:gs>
                  <a:gs pos="100000">
                    <a:srgbClr val="FFFFFF"/>
                  </a:gs>
                </a:gsLst>
                <a:path path="circle">
                  <a:fillToRect l="100000" t="100000"/>
                </a:path>
                <a:tileRect r="-100000" b="-100000"/>
              </a:gradFill>
              <a:ln w="9525" cap="flat" cmpd="sng" algn="ctr">
                <a:no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grpSp>
        <p:grpSp>
          <p:nvGrpSpPr>
            <p:cNvPr id="32" name="Group 39"/>
            <p:cNvGrpSpPr>
              <a:grpSpLocks/>
            </p:cNvGrpSpPr>
            <p:nvPr/>
          </p:nvGrpSpPr>
          <p:grpSpPr bwMode="auto">
            <a:xfrm>
              <a:off x="4495800" y="2362200"/>
              <a:ext cx="457200" cy="228600"/>
              <a:chOff x="3048000" y="4114800"/>
              <a:chExt cx="457200" cy="228600"/>
            </a:xfrm>
          </p:grpSpPr>
          <p:sp>
            <p:nvSpPr>
              <p:cNvPr id="43" name="Oval 42"/>
              <p:cNvSpPr/>
              <p:nvPr/>
            </p:nvSpPr>
            <p:spPr bwMode="auto">
              <a:xfrm>
                <a:off x="3048000" y="4114800"/>
                <a:ext cx="228600" cy="228600"/>
              </a:xfrm>
              <a:prstGeom prst="ellipse">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44" name="Oval 43"/>
              <p:cNvSpPr/>
              <p:nvPr/>
            </p:nvSpPr>
            <p:spPr bwMode="auto">
              <a:xfrm>
                <a:off x="3276600" y="4114800"/>
                <a:ext cx="228600" cy="228600"/>
              </a:xfrm>
              <a:prstGeom prst="ellipse">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grpSp>
        <p:grpSp>
          <p:nvGrpSpPr>
            <p:cNvPr id="33" name="Group 46"/>
            <p:cNvGrpSpPr>
              <a:grpSpLocks/>
            </p:cNvGrpSpPr>
            <p:nvPr/>
          </p:nvGrpSpPr>
          <p:grpSpPr bwMode="auto">
            <a:xfrm>
              <a:off x="7239000" y="2362200"/>
              <a:ext cx="914400" cy="228600"/>
              <a:chOff x="7010400" y="4038600"/>
              <a:chExt cx="914400" cy="228600"/>
            </a:xfrm>
          </p:grpSpPr>
          <p:grpSp>
            <p:nvGrpSpPr>
              <p:cNvPr id="37" name="Group 40"/>
              <p:cNvGrpSpPr>
                <a:grpSpLocks/>
              </p:cNvGrpSpPr>
              <p:nvPr/>
            </p:nvGrpSpPr>
            <p:grpSpPr bwMode="auto">
              <a:xfrm>
                <a:off x="7010400" y="4038600"/>
                <a:ext cx="457200" cy="228600"/>
                <a:chOff x="3048000" y="4114800"/>
                <a:chExt cx="457200" cy="228600"/>
              </a:xfrm>
            </p:grpSpPr>
            <p:sp>
              <p:nvSpPr>
                <p:cNvPr id="41" name="Oval 40"/>
                <p:cNvSpPr/>
                <p:nvPr/>
              </p:nvSpPr>
              <p:spPr bwMode="auto">
                <a:xfrm>
                  <a:off x="3048000" y="4114800"/>
                  <a:ext cx="228600" cy="228600"/>
                </a:xfrm>
                <a:prstGeom prst="ellipse">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42" name="Oval 41"/>
                <p:cNvSpPr/>
                <p:nvPr/>
              </p:nvSpPr>
              <p:spPr bwMode="auto">
                <a:xfrm>
                  <a:off x="3276600" y="4114800"/>
                  <a:ext cx="228600" cy="228600"/>
                </a:xfrm>
                <a:prstGeom prst="ellipse">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grpSp>
          <p:grpSp>
            <p:nvGrpSpPr>
              <p:cNvPr id="38" name="Group 43"/>
              <p:cNvGrpSpPr>
                <a:grpSpLocks/>
              </p:cNvGrpSpPr>
              <p:nvPr/>
            </p:nvGrpSpPr>
            <p:grpSpPr bwMode="auto">
              <a:xfrm>
                <a:off x="7467600" y="4038600"/>
                <a:ext cx="457200" cy="228600"/>
                <a:chOff x="3048000" y="4114800"/>
                <a:chExt cx="457200" cy="228600"/>
              </a:xfrm>
            </p:grpSpPr>
            <p:sp>
              <p:nvSpPr>
                <p:cNvPr id="39" name="Oval 38"/>
                <p:cNvSpPr/>
                <p:nvPr/>
              </p:nvSpPr>
              <p:spPr bwMode="auto">
                <a:xfrm>
                  <a:off x="3048000" y="4114800"/>
                  <a:ext cx="228600" cy="228600"/>
                </a:xfrm>
                <a:prstGeom prst="ellipse">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sp>
              <p:nvSpPr>
                <p:cNvPr id="40" name="Oval 39"/>
                <p:cNvSpPr/>
                <p:nvPr/>
              </p:nvSpPr>
              <p:spPr bwMode="auto">
                <a:xfrm>
                  <a:off x="3276600" y="4114800"/>
                  <a:ext cx="228600" cy="228600"/>
                </a:xfrm>
                <a:prstGeom prst="ellipse">
                  <a:avLst/>
                </a:prstGeom>
                <a:solidFill>
                  <a:schemeClr val="accent3"/>
                </a:solidFill>
                <a:ln w="9525" cap="flat" cmpd="sng" algn="ctr">
                  <a:solidFill>
                    <a:srgbClr val="FF0000"/>
                  </a:solidFill>
                  <a:prstDash val="solid"/>
                  <a:round/>
                  <a:headEnd type="none" w="med" len="med"/>
                  <a:tailEnd type="none" w="med" len="med"/>
                </a:ln>
                <a:effectLst/>
              </p:spPr>
              <p:txBody>
                <a:bodyPr/>
                <a:lstStyle/>
                <a:p>
                  <a:pPr eaLnBrk="0" hangingPunct="0">
                    <a:spcBef>
                      <a:spcPct val="50000"/>
                    </a:spcBef>
                    <a:defRPr/>
                  </a:pPr>
                  <a:endParaRPr lang="en-US" sz="1600">
                    <a:solidFill>
                      <a:prstClr val="black"/>
                    </a:solidFill>
                    <a:latin typeface="Calibri"/>
                    <a:ea typeface="Arial" charset="0"/>
                    <a:cs typeface="Arial" charset="0"/>
                  </a:endParaRPr>
                </a:p>
              </p:txBody>
            </p:sp>
          </p:grpSp>
        </p:grpSp>
        <p:graphicFrame>
          <p:nvGraphicFramePr>
            <p:cNvPr id="34" name="Object 2"/>
            <p:cNvGraphicFramePr>
              <a:graphicFrameLocks noChangeAspect="1"/>
            </p:cNvGraphicFramePr>
            <p:nvPr/>
          </p:nvGraphicFramePr>
          <p:xfrm>
            <a:off x="1600200" y="533400"/>
            <a:ext cx="892175" cy="352425"/>
          </p:xfrm>
          <a:graphic>
            <a:graphicData uri="http://schemas.openxmlformats.org/presentationml/2006/ole">
              <mc:AlternateContent xmlns:mc="http://schemas.openxmlformats.org/markup-compatibility/2006">
                <mc:Choice xmlns:v="urn:schemas-microsoft-com:vml" Requires="v">
                  <p:oleObj spid="_x0000_s219160" name="Equation" r:id="rId9" imgW="419100" imgH="165100" progId="Equation.3">
                    <p:embed/>
                  </p:oleObj>
                </mc:Choice>
                <mc:Fallback>
                  <p:oleObj name="Equation" r:id="rId9" imgW="419100" imgH="1651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0200" y="533400"/>
                          <a:ext cx="892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5" name="Object 3"/>
            <p:cNvGraphicFramePr>
              <a:graphicFrameLocks noChangeAspect="1"/>
            </p:cNvGraphicFramePr>
            <p:nvPr/>
          </p:nvGraphicFramePr>
          <p:xfrm>
            <a:off x="4316413" y="533400"/>
            <a:ext cx="838200" cy="352425"/>
          </p:xfrm>
          <a:graphic>
            <a:graphicData uri="http://schemas.openxmlformats.org/presentationml/2006/ole">
              <mc:AlternateContent xmlns:mc="http://schemas.openxmlformats.org/markup-compatibility/2006">
                <mc:Choice xmlns:v="urn:schemas-microsoft-com:vml" Requires="v">
                  <p:oleObj spid="_x0000_s219161" name="Equation" r:id="rId11" imgW="393700" imgH="165100" progId="Equation.3">
                    <p:embed/>
                  </p:oleObj>
                </mc:Choice>
                <mc:Fallback>
                  <p:oleObj name="Equation" r:id="rId11" imgW="393700" imgH="1651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6413" y="533400"/>
                          <a:ext cx="8382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6" name="Object 4"/>
            <p:cNvGraphicFramePr>
              <a:graphicFrameLocks noChangeAspect="1"/>
            </p:cNvGraphicFramePr>
            <p:nvPr/>
          </p:nvGraphicFramePr>
          <p:xfrm>
            <a:off x="7315200" y="533400"/>
            <a:ext cx="892175" cy="352425"/>
          </p:xfrm>
          <a:graphic>
            <a:graphicData uri="http://schemas.openxmlformats.org/presentationml/2006/ole">
              <mc:AlternateContent xmlns:mc="http://schemas.openxmlformats.org/markup-compatibility/2006">
                <mc:Choice xmlns:v="urn:schemas-microsoft-com:vml" Requires="v">
                  <p:oleObj spid="_x0000_s219162" name="Equation" r:id="rId13" imgW="419100" imgH="165100" progId="Equation.3">
                    <p:embed/>
                  </p:oleObj>
                </mc:Choice>
                <mc:Fallback>
                  <p:oleObj name="Equation" r:id="rId13" imgW="419100" imgH="1651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533400"/>
                          <a:ext cx="892175"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pSp>
      <p:graphicFrame>
        <p:nvGraphicFramePr>
          <p:cNvPr id="54" name="Object 2"/>
          <p:cNvGraphicFramePr>
            <a:graphicFrameLocks noChangeAspect="1"/>
          </p:cNvGraphicFramePr>
          <p:nvPr>
            <p:extLst>
              <p:ext uri="{D42A27DB-BD31-4B8C-83A1-F6EECF244321}">
                <p14:modId xmlns:p14="http://schemas.microsoft.com/office/powerpoint/2010/main" val="2072610528"/>
              </p:ext>
            </p:extLst>
          </p:nvPr>
        </p:nvGraphicFramePr>
        <p:xfrm>
          <a:off x="3012281" y="5987113"/>
          <a:ext cx="3271838" cy="541338"/>
        </p:xfrm>
        <a:graphic>
          <a:graphicData uri="http://schemas.openxmlformats.org/presentationml/2006/ole">
            <mc:AlternateContent xmlns:mc="http://schemas.openxmlformats.org/markup-compatibility/2006">
              <mc:Choice xmlns:v="urn:schemas-microsoft-com:vml" Requires="v">
                <p:oleObj spid="_x0000_s219163" name="Equation" r:id="rId15" imgW="1536700" imgH="254000" progId="Equation.3">
                  <p:embed/>
                </p:oleObj>
              </mc:Choice>
              <mc:Fallback>
                <p:oleObj name="Equation" r:id="rId15" imgW="1536700" imgH="2540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2281" y="5987113"/>
                        <a:ext cx="3271838"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8704593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200" y="1082675"/>
            <a:ext cx="7233206" cy="5589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 name="Picture 1"/>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428832" y="142932"/>
            <a:ext cx="30162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22"/>
          <p:cNvSpPr txBox="1">
            <a:spLocks noChangeArrowheads="1"/>
          </p:cNvSpPr>
          <p:nvPr/>
        </p:nvSpPr>
        <p:spPr bwMode="auto">
          <a:xfrm>
            <a:off x="5706117" y="2932301"/>
            <a:ext cx="1552303" cy="37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smtClean="0">
                <a:solidFill>
                  <a:srgbClr val="000000"/>
                </a:solidFill>
              </a:rPr>
              <a:t>Superfluid</a:t>
            </a:r>
            <a:endParaRPr lang="en-US" sz="1800" b="1" dirty="0">
              <a:solidFill>
                <a:srgbClr val="000000"/>
              </a:solidFill>
            </a:endParaRPr>
          </a:p>
        </p:txBody>
      </p:sp>
      <p:sp>
        <p:nvSpPr>
          <p:cNvPr id="5" name="Text Box 22"/>
          <p:cNvSpPr txBox="1">
            <a:spLocks noChangeArrowheads="1"/>
          </p:cNvSpPr>
          <p:nvPr/>
        </p:nvSpPr>
        <p:spPr bwMode="auto">
          <a:xfrm>
            <a:off x="2369529" y="4354836"/>
            <a:ext cx="1382232" cy="370390"/>
          </a:xfrm>
          <a:prstGeom prst="rect">
            <a:avLst/>
          </a:prstGeom>
          <a:solidFill>
            <a:schemeClr val="bg1"/>
          </a:solidFill>
          <a:ln>
            <a:noFill/>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smtClean="0">
                <a:solidFill>
                  <a:srgbClr val="000000"/>
                </a:solidFill>
              </a:rPr>
              <a:t>Vibrations</a:t>
            </a:r>
            <a:endParaRPr lang="en-US" sz="1800" b="1" dirty="0">
              <a:solidFill>
                <a:srgbClr val="000000"/>
              </a:solidFill>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4193543138"/>
              </p:ext>
            </p:extLst>
          </p:nvPr>
        </p:nvGraphicFramePr>
        <p:xfrm>
          <a:off x="5957888" y="4075113"/>
          <a:ext cx="974725" cy="379412"/>
        </p:xfrm>
        <a:graphic>
          <a:graphicData uri="http://schemas.openxmlformats.org/presentationml/2006/ole">
            <mc:AlternateContent xmlns:mc="http://schemas.openxmlformats.org/markup-compatibility/2006">
              <mc:Choice xmlns:v="urn:schemas-microsoft-com:vml" Requires="v">
                <p:oleObj spid="_x0000_s222215" name="Equation" r:id="rId5" imgW="457200" imgH="177800" progId="Equation.3">
                  <p:embed/>
                </p:oleObj>
              </mc:Choice>
              <mc:Fallback>
                <p:oleObj name="Equation" r:id="rId5" imgW="457200" imgH="177800" progId="Equation.3">
                  <p:embed/>
                  <p:pic>
                    <p:nvPicPr>
                      <p:cNvPr id="0" name=""/>
                      <p:cNvPicPr>
                        <a:picLocks noChangeAspect="1" noChangeArrowheads="1"/>
                      </p:cNvPicPr>
                      <p:nvPr/>
                    </p:nvPicPr>
                    <p:blipFill>
                      <a:blip r:embed="rId6"/>
                      <a:srcRect/>
                      <a:stretch>
                        <a:fillRect/>
                      </a:stretch>
                    </p:blipFill>
                    <p:spPr bwMode="auto">
                      <a:xfrm>
                        <a:off x="5957888" y="4075113"/>
                        <a:ext cx="97472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5118386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7" name="Group 38"/>
          <p:cNvGrpSpPr>
            <a:grpSpLocks/>
          </p:cNvGrpSpPr>
          <p:nvPr/>
        </p:nvGrpSpPr>
        <p:grpSpPr bwMode="auto">
          <a:xfrm>
            <a:off x="1028700" y="990600"/>
            <a:ext cx="7086600" cy="4876800"/>
            <a:chOff x="228600" y="304800"/>
            <a:chExt cx="8001000" cy="6019800"/>
          </a:xfrm>
        </p:grpSpPr>
        <p:sp>
          <p:nvSpPr>
            <p:cNvPr id="50179" name="Oval 2"/>
            <p:cNvSpPr>
              <a:spLocks noChangeArrowheads="1"/>
            </p:cNvSpPr>
            <p:nvPr/>
          </p:nvSpPr>
          <p:spPr bwMode="auto">
            <a:xfrm>
              <a:off x="3962400" y="1524000"/>
              <a:ext cx="2179638" cy="1371600"/>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sp>
          <p:nvSpPr>
            <p:cNvPr id="50180" name="Line 3"/>
            <p:cNvSpPr>
              <a:spLocks noChangeShapeType="1"/>
            </p:cNvSpPr>
            <p:nvPr/>
          </p:nvSpPr>
          <p:spPr bwMode="auto">
            <a:xfrm>
              <a:off x="1371600" y="5257800"/>
              <a:ext cx="6324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81" name="Line 4"/>
            <p:cNvSpPr>
              <a:spLocks noChangeShapeType="1"/>
            </p:cNvSpPr>
            <p:nvPr/>
          </p:nvSpPr>
          <p:spPr bwMode="auto">
            <a:xfrm>
              <a:off x="1371600" y="1219200"/>
              <a:ext cx="0" cy="4038600"/>
            </a:xfrm>
            <a:prstGeom prst="line">
              <a:avLst/>
            </a:prstGeom>
            <a:noFill/>
            <a:ln w="2857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50182" name="Group 5"/>
            <p:cNvGrpSpPr>
              <a:grpSpLocks/>
            </p:cNvGrpSpPr>
            <p:nvPr/>
          </p:nvGrpSpPr>
          <p:grpSpPr bwMode="auto">
            <a:xfrm>
              <a:off x="1981200" y="2438400"/>
              <a:ext cx="1600200" cy="2895600"/>
              <a:chOff x="1248" y="1536"/>
              <a:chExt cx="1008" cy="1824"/>
            </a:xfrm>
          </p:grpSpPr>
          <p:sp>
            <p:nvSpPr>
              <p:cNvPr id="50208" name="Line 6"/>
              <p:cNvSpPr>
                <a:spLocks noChangeShapeType="1"/>
              </p:cNvSpPr>
              <p:nvPr/>
            </p:nvSpPr>
            <p:spPr bwMode="auto">
              <a:xfrm>
                <a:off x="1728" y="1536"/>
                <a:ext cx="0" cy="182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50209" name="Group 7"/>
              <p:cNvGrpSpPr>
                <a:grpSpLocks/>
              </p:cNvGrpSpPr>
              <p:nvPr/>
            </p:nvGrpSpPr>
            <p:grpSpPr bwMode="auto">
              <a:xfrm>
                <a:off x="1248" y="1920"/>
                <a:ext cx="1008" cy="1008"/>
                <a:chOff x="1248" y="2064"/>
                <a:chExt cx="1008" cy="1008"/>
              </a:xfrm>
            </p:grpSpPr>
            <p:grpSp>
              <p:nvGrpSpPr>
                <p:cNvPr id="50210" name="Group 8"/>
                <p:cNvGrpSpPr>
                  <a:grpSpLocks/>
                </p:cNvGrpSpPr>
                <p:nvPr/>
              </p:nvGrpSpPr>
              <p:grpSpPr bwMode="auto">
                <a:xfrm>
                  <a:off x="1728" y="2064"/>
                  <a:ext cx="528" cy="1008"/>
                  <a:chOff x="1728" y="2064"/>
                  <a:chExt cx="528" cy="1008"/>
                </a:xfrm>
              </p:grpSpPr>
              <p:sp>
                <p:nvSpPr>
                  <p:cNvPr id="50214" name="Line 9"/>
                  <p:cNvSpPr>
                    <a:spLocks noChangeShapeType="1"/>
                  </p:cNvSpPr>
                  <p:nvPr/>
                </p:nvSpPr>
                <p:spPr bwMode="auto">
                  <a:xfrm flipV="1">
                    <a:off x="2064" y="2064"/>
                    <a:ext cx="192" cy="384"/>
                  </a:xfrm>
                  <a:prstGeom prst="line">
                    <a:avLst/>
                  </a:prstGeom>
                  <a:noFill/>
                  <a:ln w="28575">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215" name="Line 10"/>
                  <p:cNvSpPr>
                    <a:spLocks noChangeShapeType="1"/>
                  </p:cNvSpPr>
                  <p:nvPr/>
                </p:nvSpPr>
                <p:spPr bwMode="auto">
                  <a:xfrm flipV="1">
                    <a:off x="1728" y="2352"/>
                    <a:ext cx="384" cy="72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50211" name="Group 11"/>
                <p:cNvGrpSpPr>
                  <a:grpSpLocks/>
                </p:cNvGrpSpPr>
                <p:nvPr/>
              </p:nvGrpSpPr>
              <p:grpSpPr bwMode="auto">
                <a:xfrm flipH="1">
                  <a:off x="1248" y="2064"/>
                  <a:ext cx="480" cy="1008"/>
                  <a:chOff x="1728" y="2064"/>
                  <a:chExt cx="528" cy="1008"/>
                </a:xfrm>
              </p:grpSpPr>
              <p:sp>
                <p:nvSpPr>
                  <p:cNvPr id="50212" name="Line 12"/>
                  <p:cNvSpPr>
                    <a:spLocks noChangeShapeType="1"/>
                  </p:cNvSpPr>
                  <p:nvPr/>
                </p:nvSpPr>
                <p:spPr bwMode="auto">
                  <a:xfrm flipV="1">
                    <a:off x="2064" y="2064"/>
                    <a:ext cx="192" cy="384"/>
                  </a:xfrm>
                  <a:prstGeom prst="line">
                    <a:avLst/>
                  </a:prstGeom>
                  <a:noFill/>
                  <a:ln w="28575">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213" name="Line 13"/>
                  <p:cNvSpPr>
                    <a:spLocks noChangeShapeType="1"/>
                  </p:cNvSpPr>
                  <p:nvPr/>
                </p:nvSpPr>
                <p:spPr bwMode="auto">
                  <a:xfrm flipV="1">
                    <a:off x="1728" y="2352"/>
                    <a:ext cx="384" cy="72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grpSp>
        <p:sp>
          <p:nvSpPr>
            <p:cNvPr id="50183" name="Text Box 14"/>
            <p:cNvSpPr txBox="1">
              <a:spLocks noChangeArrowheads="1"/>
            </p:cNvSpPr>
            <p:nvPr/>
          </p:nvSpPr>
          <p:spPr bwMode="auto">
            <a:xfrm>
              <a:off x="2514600" y="5410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A</a:t>
              </a:r>
              <a:r>
                <a:rPr lang="en-US" sz="1800" b="1" baseline="-25000">
                  <a:solidFill>
                    <a:srgbClr val="000000"/>
                  </a:solidFill>
                </a:rPr>
                <a:t>o</a:t>
              </a:r>
            </a:p>
          </p:txBody>
        </p:sp>
        <p:sp>
          <p:nvSpPr>
            <p:cNvPr id="50184" name="Text Box 15"/>
            <p:cNvSpPr txBox="1">
              <a:spLocks noChangeArrowheads="1"/>
            </p:cNvSpPr>
            <p:nvPr/>
          </p:nvSpPr>
          <p:spPr bwMode="auto">
            <a:xfrm>
              <a:off x="1752600" y="5867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Closed shell</a:t>
              </a:r>
            </a:p>
          </p:txBody>
        </p:sp>
        <p:sp>
          <p:nvSpPr>
            <p:cNvPr id="50185" name="Text Box 16"/>
            <p:cNvSpPr txBox="1">
              <a:spLocks noChangeArrowheads="1"/>
            </p:cNvSpPr>
            <p:nvPr/>
          </p:nvSpPr>
          <p:spPr bwMode="auto">
            <a:xfrm>
              <a:off x="457200" y="381000"/>
              <a:ext cx="2362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2800" b="1">
                  <a:solidFill>
                    <a:srgbClr val="000000"/>
                  </a:solidFill>
                  <a:latin typeface="Symbol" charset="0"/>
                </a:rPr>
                <a:t>s </a:t>
              </a:r>
              <a:r>
                <a:rPr lang="en-US" sz="1800" b="1">
                  <a:solidFill>
                    <a:srgbClr val="000000"/>
                  </a:solidFill>
                  <a:latin typeface="Symbol" charset="0"/>
                </a:rPr>
                <a:t>( A</a:t>
              </a:r>
              <a:r>
                <a:rPr lang="en-US" sz="1800" b="1" baseline="-25000">
                  <a:solidFill>
                    <a:srgbClr val="000000"/>
                  </a:solidFill>
                </a:rPr>
                <a:t>gs</a:t>
              </a:r>
              <a:r>
                <a:rPr lang="en-US" sz="1800" b="1">
                  <a:solidFill>
                    <a:srgbClr val="000000"/>
                  </a:solidFill>
                  <a:latin typeface="Symbol" charset="0"/>
                  <a:sym typeface="Symbol" charset="0"/>
                </a:rPr>
                <a:t> A+2</a:t>
              </a:r>
              <a:r>
                <a:rPr lang="en-US" sz="1800" b="1" baseline="-25000">
                  <a:solidFill>
                    <a:srgbClr val="000000"/>
                  </a:solidFill>
                  <a:sym typeface="Symbol" charset="0"/>
                </a:rPr>
                <a:t>gs</a:t>
              </a:r>
              <a:r>
                <a:rPr lang="en-US" sz="1800" b="1">
                  <a:solidFill>
                    <a:srgbClr val="000000"/>
                  </a:solidFill>
                  <a:latin typeface="Symbol" charset="0"/>
                  <a:sym typeface="Symbol" charset="0"/>
                </a:rPr>
                <a:t>)</a:t>
              </a:r>
            </a:p>
          </p:txBody>
        </p:sp>
        <p:sp>
          <p:nvSpPr>
            <p:cNvPr id="50186" name="Text Box 17"/>
            <p:cNvSpPr txBox="1">
              <a:spLocks noChangeArrowheads="1"/>
            </p:cNvSpPr>
            <p:nvPr/>
          </p:nvSpPr>
          <p:spPr bwMode="auto">
            <a:xfrm>
              <a:off x="228600" y="4876800"/>
              <a:ext cx="10668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000000"/>
                  </a:solidFill>
                </a:rPr>
                <a:t>Single</a:t>
              </a:r>
            </a:p>
            <a:p>
              <a:pPr eaLnBrk="1" hangingPunct="1">
                <a:spcBef>
                  <a:spcPct val="50000"/>
                </a:spcBef>
              </a:pPr>
              <a:r>
                <a:rPr lang="en-US" sz="1600" b="1">
                  <a:solidFill>
                    <a:srgbClr val="000000"/>
                  </a:solidFill>
                </a:rPr>
                <a:t>Particle</a:t>
              </a:r>
            </a:p>
          </p:txBody>
        </p:sp>
        <p:sp>
          <p:nvSpPr>
            <p:cNvPr id="50187" name="Text Box 18"/>
            <p:cNvSpPr txBox="1">
              <a:spLocks noChangeArrowheads="1"/>
            </p:cNvSpPr>
            <p:nvPr/>
          </p:nvSpPr>
          <p:spPr bwMode="auto">
            <a:xfrm>
              <a:off x="228600" y="4343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latin typeface="Symbol" charset="0"/>
                  <a:sym typeface="Symbol" charset="0"/>
                </a:rPr>
                <a:t> </a:t>
              </a:r>
              <a:r>
                <a:rPr lang="en-US" sz="1800" b="1">
                  <a:solidFill>
                    <a:srgbClr val="000000"/>
                  </a:solidFill>
                  <a:latin typeface="Symbol" charset="0"/>
                </a:rPr>
                <a:t>W</a:t>
              </a:r>
            </a:p>
          </p:txBody>
        </p:sp>
        <p:sp>
          <p:nvSpPr>
            <p:cNvPr id="50188" name="Text Box 19"/>
            <p:cNvSpPr txBox="1">
              <a:spLocks noChangeArrowheads="1"/>
            </p:cNvSpPr>
            <p:nvPr/>
          </p:nvSpPr>
          <p:spPr bwMode="auto">
            <a:xfrm>
              <a:off x="228600" y="1371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latin typeface="Symbol" charset="0"/>
                  <a:sym typeface="Symbol" charset="0"/>
                </a:rPr>
                <a:t> </a:t>
              </a:r>
              <a:r>
                <a:rPr lang="en-US" sz="1800" b="1">
                  <a:solidFill>
                    <a:srgbClr val="000000"/>
                  </a:solidFill>
                  <a:latin typeface="Symbol" charset="0"/>
                </a:rPr>
                <a:t>W</a:t>
              </a:r>
              <a:r>
                <a:rPr lang="en-US" sz="1800" b="1" baseline="30000">
                  <a:solidFill>
                    <a:srgbClr val="000000"/>
                  </a:solidFill>
                  <a:latin typeface="Symbol" charset="0"/>
                </a:rPr>
                <a:t>2</a:t>
              </a:r>
            </a:p>
          </p:txBody>
        </p:sp>
        <p:sp>
          <p:nvSpPr>
            <p:cNvPr id="50189" name="Text Box 20"/>
            <p:cNvSpPr txBox="1">
              <a:spLocks noChangeArrowheads="1"/>
            </p:cNvSpPr>
            <p:nvPr/>
          </p:nvSpPr>
          <p:spPr bwMode="auto">
            <a:xfrm>
              <a:off x="4343400" y="6858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cs typeface="Times New Roman" charset="0"/>
                </a:rPr>
                <a:t> </a:t>
              </a:r>
              <a:endParaRPr lang="en-US" sz="1800" b="1">
                <a:solidFill>
                  <a:srgbClr val="000000"/>
                </a:solidFill>
                <a:cs typeface="Times New Roman" charset="0"/>
                <a:sym typeface="Symbol" charset="0"/>
              </a:endParaRPr>
            </a:p>
          </p:txBody>
        </p:sp>
        <p:sp>
          <p:nvSpPr>
            <p:cNvPr id="50190" name="Text Box 21"/>
            <p:cNvSpPr txBox="1">
              <a:spLocks noChangeArrowheads="1"/>
            </p:cNvSpPr>
            <p:nvPr/>
          </p:nvSpPr>
          <p:spPr bwMode="auto">
            <a:xfrm>
              <a:off x="4343400" y="9144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sym typeface="Symbol" charset="0"/>
                </a:rPr>
                <a:t></a:t>
              </a:r>
              <a:r>
                <a:rPr lang="en-US" sz="1800" b="1">
                  <a:solidFill>
                    <a:srgbClr val="000000"/>
                  </a:solidFill>
                  <a:latin typeface="Symbol" charset="0"/>
                  <a:sym typeface="Symbol" charset="0"/>
                </a:rPr>
                <a:t> (D/</a:t>
              </a:r>
              <a:r>
                <a:rPr lang="en-US" sz="1800" b="1">
                  <a:solidFill>
                    <a:srgbClr val="000000"/>
                  </a:solidFill>
                  <a:sym typeface="Symbol" charset="0"/>
                </a:rPr>
                <a:t>G)</a:t>
              </a:r>
              <a:r>
                <a:rPr lang="en-US" sz="1800" b="1" baseline="30000">
                  <a:solidFill>
                    <a:srgbClr val="000000"/>
                  </a:solidFill>
                  <a:sym typeface="Symbol" charset="0"/>
                </a:rPr>
                <a:t>2</a:t>
              </a:r>
            </a:p>
          </p:txBody>
        </p:sp>
        <p:sp>
          <p:nvSpPr>
            <p:cNvPr id="50191" name="Text Box 22"/>
            <p:cNvSpPr txBox="1">
              <a:spLocks noChangeArrowheads="1"/>
            </p:cNvSpPr>
            <p:nvPr/>
          </p:nvSpPr>
          <p:spPr bwMode="auto">
            <a:xfrm>
              <a:off x="4191000" y="3048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err="1">
                  <a:solidFill>
                    <a:srgbClr val="000000"/>
                  </a:solidFill>
                </a:rPr>
                <a:t>Superfluids</a:t>
              </a:r>
              <a:endParaRPr lang="en-US" sz="1800" b="1" dirty="0">
                <a:solidFill>
                  <a:srgbClr val="000000"/>
                </a:solidFill>
              </a:endParaRPr>
            </a:p>
          </p:txBody>
        </p:sp>
        <p:sp>
          <p:nvSpPr>
            <p:cNvPr id="50192" name="Text Box 23"/>
            <p:cNvSpPr txBox="1">
              <a:spLocks noChangeArrowheads="1"/>
            </p:cNvSpPr>
            <p:nvPr/>
          </p:nvSpPr>
          <p:spPr bwMode="auto">
            <a:xfrm>
              <a:off x="3505200" y="3657600"/>
              <a:ext cx="17526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dirty="0">
                  <a:solidFill>
                    <a:srgbClr val="000000"/>
                  </a:solidFill>
                </a:rPr>
                <a:t>Vibrations</a:t>
              </a:r>
            </a:p>
            <a:p>
              <a:pPr eaLnBrk="1" hangingPunct="1">
                <a:spcBef>
                  <a:spcPct val="50000"/>
                </a:spcBef>
              </a:pPr>
              <a:r>
                <a:rPr lang="en-US" sz="1800" b="1" dirty="0">
                  <a:solidFill>
                    <a:srgbClr val="000000"/>
                  </a:solidFill>
                </a:rPr>
                <a:t>~ (n +1 )</a:t>
              </a:r>
            </a:p>
          </p:txBody>
        </p:sp>
        <p:sp>
          <p:nvSpPr>
            <p:cNvPr id="50193" name="Text Box 24"/>
            <p:cNvSpPr txBox="1">
              <a:spLocks noChangeArrowheads="1"/>
            </p:cNvSpPr>
            <p:nvPr/>
          </p:nvSpPr>
          <p:spPr bwMode="auto">
            <a:xfrm>
              <a:off x="6324600" y="5867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b="1">
                  <a:solidFill>
                    <a:srgbClr val="000000"/>
                  </a:solidFill>
                </a:rPr>
                <a:t>Closed shell</a:t>
              </a:r>
            </a:p>
          </p:txBody>
        </p:sp>
        <p:grpSp>
          <p:nvGrpSpPr>
            <p:cNvPr id="50194" name="Group 25"/>
            <p:cNvGrpSpPr>
              <a:grpSpLocks/>
            </p:cNvGrpSpPr>
            <p:nvPr/>
          </p:nvGrpSpPr>
          <p:grpSpPr bwMode="auto">
            <a:xfrm>
              <a:off x="6553200" y="2362200"/>
              <a:ext cx="1600200" cy="2895600"/>
              <a:chOff x="1248" y="1536"/>
              <a:chExt cx="1008" cy="1824"/>
            </a:xfrm>
          </p:grpSpPr>
          <p:sp>
            <p:nvSpPr>
              <p:cNvPr id="50200" name="Line 26"/>
              <p:cNvSpPr>
                <a:spLocks noChangeShapeType="1"/>
              </p:cNvSpPr>
              <p:nvPr/>
            </p:nvSpPr>
            <p:spPr bwMode="auto">
              <a:xfrm>
                <a:off x="1728" y="1536"/>
                <a:ext cx="0" cy="1824"/>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nvGrpSpPr>
              <p:cNvPr id="50201" name="Group 27"/>
              <p:cNvGrpSpPr>
                <a:grpSpLocks/>
              </p:cNvGrpSpPr>
              <p:nvPr/>
            </p:nvGrpSpPr>
            <p:grpSpPr bwMode="auto">
              <a:xfrm>
                <a:off x="1248" y="1920"/>
                <a:ext cx="1008" cy="1008"/>
                <a:chOff x="1248" y="2064"/>
                <a:chExt cx="1008" cy="1008"/>
              </a:xfrm>
            </p:grpSpPr>
            <p:grpSp>
              <p:nvGrpSpPr>
                <p:cNvPr id="50202" name="Group 28"/>
                <p:cNvGrpSpPr>
                  <a:grpSpLocks/>
                </p:cNvGrpSpPr>
                <p:nvPr/>
              </p:nvGrpSpPr>
              <p:grpSpPr bwMode="auto">
                <a:xfrm>
                  <a:off x="1728" y="2064"/>
                  <a:ext cx="528" cy="1008"/>
                  <a:chOff x="1728" y="2064"/>
                  <a:chExt cx="528" cy="1008"/>
                </a:xfrm>
              </p:grpSpPr>
              <p:sp>
                <p:nvSpPr>
                  <p:cNvPr id="50206" name="Line 29"/>
                  <p:cNvSpPr>
                    <a:spLocks noChangeShapeType="1"/>
                  </p:cNvSpPr>
                  <p:nvPr/>
                </p:nvSpPr>
                <p:spPr bwMode="auto">
                  <a:xfrm flipV="1">
                    <a:off x="2064" y="2064"/>
                    <a:ext cx="192" cy="384"/>
                  </a:xfrm>
                  <a:prstGeom prst="line">
                    <a:avLst/>
                  </a:prstGeom>
                  <a:noFill/>
                  <a:ln w="28575">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207" name="Line 30"/>
                  <p:cNvSpPr>
                    <a:spLocks noChangeShapeType="1"/>
                  </p:cNvSpPr>
                  <p:nvPr/>
                </p:nvSpPr>
                <p:spPr bwMode="auto">
                  <a:xfrm flipV="1">
                    <a:off x="1728" y="2352"/>
                    <a:ext cx="384" cy="72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nvGrpSpPr>
                <p:cNvPr id="50203" name="Group 31"/>
                <p:cNvGrpSpPr>
                  <a:grpSpLocks/>
                </p:cNvGrpSpPr>
                <p:nvPr/>
              </p:nvGrpSpPr>
              <p:grpSpPr bwMode="auto">
                <a:xfrm flipH="1">
                  <a:off x="1248" y="2064"/>
                  <a:ext cx="480" cy="1008"/>
                  <a:chOff x="1728" y="2064"/>
                  <a:chExt cx="528" cy="1008"/>
                </a:xfrm>
              </p:grpSpPr>
              <p:sp>
                <p:nvSpPr>
                  <p:cNvPr id="50204" name="Line 32"/>
                  <p:cNvSpPr>
                    <a:spLocks noChangeShapeType="1"/>
                  </p:cNvSpPr>
                  <p:nvPr/>
                </p:nvSpPr>
                <p:spPr bwMode="auto">
                  <a:xfrm flipV="1">
                    <a:off x="2064" y="2064"/>
                    <a:ext cx="192" cy="384"/>
                  </a:xfrm>
                  <a:prstGeom prst="line">
                    <a:avLst/>
                  </a:prstGeom>
                  <a:noFill/>
                  <a:ln w="28575">
                    <a:solidFill>
                      <a:srgbClr val="3366FF"/>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205" name="Line 33"/>
                  <p:cNvSpPr>
                    <a:spLocks noChangeShapeType="1"/>
                  </p:cNvSpPr>
                  <p:nvPr/>
                </p:nvSpPr>
                <p:spPr bwMode="auto">
                  <a:xfrm flipV="1">
                    <a:off x="1728" y="2352"/>
                    <a:ext cx="384" cy="720"/>
                  </a:xfrm>
                  <a:prstGeom prst="line">
                    <a:avLst/>
                  </a:prstGeom>
                  <a:noFill/>
                  <a:ln w="28575">
                    <a:solidFill>
                      <a:srgbClr val="3366FF"/>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grpSp>
        </p:grpSp>
        <p:sp>
          <p:nvSpPr>
            <p:cNvPr id="50195" name="Rectangle 34"/>
            <p:cNvSpPr>
              <a:spLocks noChangeArrowheads="1"/>
            </p:cNvSpPr>
            <p:nvPr/>
          </p:nvSpPr>
          <p:spPr bwMode="auto">
            <a:xfrm>
              <a:off x="3886200" y="1905000"/>
              <a:ext cx="2438400" cy="1066800"/>
            </a:xfrm>
            <a:prstGeom prst="rect">
              <a:avLst/>
            </a:prstGeom>
            <a:solidFill>
              <a:srgbClr val="FFFFFF"/>
            </a:solidFill>
            <a:ln w="9525">
              <a:solidFill>
                <a:srgbClr val="FFFFFF"/>
              </a:solidFill>
              <a:miter lim="800000"/>
              <a:headEnd/>
              <a:tailEnd/>
            </a:ln>
          </p:spPr>
          <p:txBody>
            <a:bodyPr wrap="none" anchor="ctr"/>
            <a:lstStyle/>
            <a:p>
              <a:endParaRPr lang="en-US">
                <a:solidFill>
                  <a:srgbClr val="000000"/>
                </a:solidFill>
              </a:endParaRPr>
            </a:p>
          </p:txBody>
        </p:sp>
        <p:sp>
          <p:nvSpPr>
            <p:cNvPr id="50196" name="Line 35"/>
            <p:cNvSpPr>
              <a:spLocks noChangeShapeType="1"/>
            </p:cNvSpPr>
            <p:nvPr/>
          </p:nvSpPr>
          <p:spPr bwMode="auto">
            <a:xfrm flipH="1">
              <a:off x="3930650" y="1905000"/>
              <a:ext cx="152400" cy="2286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97" name="Line 36"/>
            <p:cNvSpPr>
              <a:spLocks noChangeShapeType="1"/>
            </p:cNvSpPr>
            <p:nvPr/>
          </p:nvSpPr>
          <p:spPr bwMode="auto">
            <a:xfrm>
              <a:off x="6019800" y="1905000"/>
              <a:ext cx="152400" cy="228600"/>
            </a:xfrm>
            <a:prstGeom prst="line">
              <a:avLst/>
            </a:prstGeom>
            <a:noFill/>
            <a:ln w="28575">
              <a:solidFill>
                <a:srgbClr val="0000FF"/>
              </a:solidFill>
              <a:prstDash val="sysDot"/>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98" name="Line 37"/>
            <p:cNvSpPr>
              <a:spLocks noChangeShapeType="1"/>
            </p:cNvSpPr>
            <p:nvPr/>
          </p:nvSpPr>
          <p:spPr bwMode="auto">
            <a:xfrm>
              <a:off x="1371600" y="46482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50199" name="Line 38"/>
            <p:cNvSpPr>
              <a:spLocks noChangeShapeType="1"/>
            </p:cNvSpPr>
            <p:nvPr/>
          </p:nvSpPr>
          <p:spPr bwMode="auto">
            <a:xfrm>
              <a:off x="1371600" y="1600200"/>
              <a:ext cx="152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2" name="TextBox 1"/>
          <p:cNvSpPr txBox="1"/>
          <p:nvPr/>
        </p:nvSpPr>
        <p:spPr>
          <a:xfrm>
            <a:off x="1371600" y="6248400"/>
            <a:ext cx="6705600" cy="369888"/>
          </a:xfrm>
          <a:prstGeom prst="rect">
            <a:avLst/>
          </a:prstGeom>
          <a:solidFill>
            <a:schemeClr val="bg1">
              <a:lumMod val="95000"/>
            </a:schemeClr>
          </a:solidFill>
          <a:effectLst>
            <a:outerShdw blurRad="50800" dist="38100" dir="2700000" algn="tl" rotWithShape="0">
              <a:srgbClr val="000000">
                <a:alpha val="43000"/>
              </a:srgbClr>
            </a:outerShdw>
          </a:effectLst>
        </p:spPr>
        <p:txBody>
          <a:bodyPr>
            <a:spAutoFit/>
          </a:bodyPr>
          <a:lstStyle/>
          <a:p>
            <a:pPr>
              <a:defRPr/>
            </a:pPr>
            <a:r>
              <a:rPr lang="en-US" dirty="0">
                <a:solidFill>
                  <a:srgbClr val="000000"/>
                </a:solidFill>
                <a:cs typeface="Arial" charset="0"/>
              </a:rPr>
              <a:t>Systematic relative measurements and within a given nucleus.  </a:t>
            </a:r>
          </a:p>
        </p:txBody>
      </p:sp>
    </p:spTree>
    <p:extLst>
      <p:ext uri="{BB962C8B-B14F-4D97-AF65-F5344CB8AC3E}">
        <p14:creationId xmlns:p14="http://schemas.microsoft.com/office/powerpoint/2010/main" val="294872225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400" y="228600"/>
            <a:ext cx="7736305" cy="1771370"/>
          </a:xfrm>
          <a:prstGeom prst="rect">
            <a:avLst/>
          </a:prstGeom>
        </p:spPr>
      </p:pic>
      <p:pic>
        <p:nvPicPr>
          <p:cNvPr id="5" name="Picture 4"/>
          <p:cNvPicPr>
            <a:picLocks noChangeAspect="1"/>
          </p:cNvPicPr>
          <p:nvPr/>
        </p:nvPicPr>
        <p:blipFill>
          <a:blip r:embed="rId3"/>
          <a:stretch>
            <a:fillRect/>
          </a:stretch>
        </p:blipFill>
        <p:spPr>
          <a:xfrm>
            <a:off x="1295400" y="2209800"/>
            <a:ext cx="5791200" cy="3750491"/>
          </a:xfrm>
          <a:prstGeom prst="rect">
            <a:avLst/>
          </a:prstGeom>
        </p:spPr>
      </p:pic>
    </p:spTree>
    <p:extLst>
      <p:ext uri="{BB962C8B-B14F-4D97-AF65-F5344CB8AC3E}">
        <p14:creationId xmlns:p14="http://schemas.microsoft.com/office/powerpoint/2010/main" val="4169446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1" name="Group 1"/>
          <p:cNvGrpSpPr>
            <a:grpSpLocks/>
          </p:cNvGrpSpPr>
          <p:nvPr/>
        </p:nvGrpSpPr>
        <p:grpSpPr bwMode="auto">
          <a:xfrm>
            <a:off x="304800" y="1219200"/>
            <a:ext cx="5486400" cy="5260975"/>
            <a:chOff x="381000" y="1066800"/>
            <a:chExt cx="5486400" cy="5260975"/>
          </a:xfrm>
        </p:grpSpPr>
        <p:sp>
          <p:nvSpPr>
            <p:cNvPr id="10" name="TextBox 9"/>
            <p:cNvSpPr txBox="1">
              <a:spLocks noChangeArrowheads="1"/>
            </p:cNvSpPr>
            <p:nvPr/>
          </p:nvSpPr>
          <p:spPr bwMode="auto">
            <a:xfrm>
              <a:off x="685800" y="6019800"/>
              <a:ext cx="3200400" cy="307975"/>
            </a:xfrm>
            <a:prstGeom prst="rect">
              <a:avLst/>
            </a:prstGeom>
            <a:noFill/>
            <a:ln w="9525">
              <a:noFill/>
              <a:miter lim="800000"/>
              <a:headEnd/>
              <a:tailEnd/>
            </a:ln>
            <a:effectLst>
              <a:outerShdw dist="20000" dir="5400000" rotWithShape="0">
                <a:srgbClr val="808080">
                  <a:alpha val="37999"/>
                </a:srgbClr>
              </a:outerShdw>
            </a:effectLst>
          </p:spPr>
          <p:txBody>
            <a:bodyPr>
              <a:spAutoFit/>
            </a:bodyPr>
            <a:lstStyle/>
            <a:p>
              <a:pPr algn="ctr" defTabSz="914400" fontAlgn="base">
                <a:spcBef>
                  <a:spcPct val="0"/>
                </a:spcBef>
                <a:spcAft>
                  <a:spcPct val="0"/>
                </a:spcAft>
                <a:defRPr/>
              </a:pPr>
              <a:r>
                <a:rPr lang="en-US" sz="1400" dirty="0" err="1">
                  <a:solidFill>
                    <a:srgbClr val="000000"/>
                  </a:solidFill>
                  <a:latin typeface="Calibri" pitchFamily="34" charset="0"/>
                  <a:ea typeface="ＭＳ Ｐゴシック" charset="0"/>
                  <a:cs typeface="Arial" pitchFamily="34" charset="0"/>
                </a:rPr>
                <a:t>J.H.Bjerregaard</a:t>
              </a:r>
              <a:r>
                <a:rPr lang="en-US" sz="1400" dirty="0">
                  <a:solidFill>
                    <a:srgbClr val="000000"/>
                  </a:solidFill>
                  <a:latin typeface="Calibri" pitchFamily="34" charset="0"/>
                  <a:ea typeface="ＭＳ Ｐゴシック" charset="0"/>
                  <a:cs typeface="Arial" pitchFamily="34" charset="0"/>
                </a:rPr>
                <a:t> </a:t>
              </a:r>
              <a:r>
                <a:rPr lang="en-US" sz="1400" i="1" dirty="0">
                  <a:solidFill>
                    <a:srgbClr val="000000"/>
                  </a:solidFill>
                  <a:latin typeface="Calibri" pitchFamily="34" charset="0"/>
                  <a:ea typeface="ＭＳ Ｐゴシック" charset="0"/>
                  <a:cs typeface="Arial" pitchFamily="34" charset="0"/>
                </a:rPr>
                <a:t>et al. </a:t>
              </a:r>
              <a:r>
                <a:rPr lang="en-US" sz="1400" dirty="0">
                  <a:solidFill>
                    <a:srgbClr val="000000"/>
                  </a:solidFill>
                  <a:latin typeface="Calibri" pitchFamily="34" charset="0"/>
                  <a:ea typeface="ＭＳ Ｐゴシック" charset="0"/>
                  <a:cs typeface="Arial" pitchFamily="34" charset="0"/>
                </a:rPr>
                <a:t> NPA 110 </a:t>
              </a:r>
              <a:r>
                <a:rPr lang="en-US" sz="1400" b="1" dirty="0">
                  <a:solidFill>
                    <a:srgbClr val="000000"/>
                  </a:solidFill>
                  <a:latin typeface="Calibri" pitchFamily="34" charset="0"/>
                  <a:ea typeface="ＭＳ Ｐゴシック" charset="0"/>
                  <a:cs typeface="Arial" pitchFamily="34" charset="0"/>
                </a:rPr>
                <a:t>1</a:t>
              </a:r>
              <a:r>
                <a:rPr lang="en-US" sz="1400" dirty="0">
                  <a:solidFill>
                    <a:srgbClr val="000000"/>
                  </a:solidFill>
                  <a:latin typeface="Calibri" pitchFamily="34" charset="0"/>
                  <a:ea typeface="ＭＳ Ｐゴシック" charset="0"/>
                  <a:cs typeface="Arial" pitchFamily="34" charset="0"/>
                </a:rPr>
                <a:t> (1968)</a:t>
              </a: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066800"/>
              <a:ext cx="5486400" cy="4635500"/>
            </a:xfrm>
            <a:prstGeom prst="rect">
              <a:avLst/>
            </a:prstGeom>
            <a:effectLst>
              <a:outerShdw blurRad="50800" dist="38100" dir="2700000" algn="tl" rotWithShape="0">
                <a:srgbClr val="000000">
                  <a:alpha val="43000"/>
                </a:srgbClr>
              </a:outerShdw>
            </a:effectLst>
          </p:spPr>
        </p:pic>
        <p:sp>
          <p:nvSpPr>
            <p:cNvPr id="56326" name="Oval 10"/>
            <p:cNvSpPr>
              <a:spLocks noChangeArrowheads="1"/>
            </p:cNvSpPr>
            <p:nvPr/>
          </p:nvSpPr>
          <p:spPr bwMode="auto">
            <a:xfrm>
              <a:off x="2209800" y="2819400"/>
              <a:ext cx="2057400" cy="6858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50000"/>
                </a:spcBef>
                <a:spcAft>
                  <a:spcPct val="0"/>
                </a:spcAft>
              </a:pPr>
              <a:endParaRPr lang="en-US" sz="1600">
                <a:solidFill>
                  <a:prstClr val="black"/>
                </a:solidFill>
                <a:latin typeface="Arial" charset="0"/>
                <a:ea typeface="ＭＳ Ｐゴシック" charset="0"/>
                <a:cs typeface="ＭＳ Ｐゴシック" charset="0"/>
              </a:endParaRPr>
            </a:p>
          </p:txBody>
        </p:sp>
        <p:cxnSp>
          <p:nvCxnSpPr>
            <p:cNvPr id="56327" name="Straight Arrow Connector 13"/>
            <p:cNvCxnSpPr>
              <a:cxnSpLocks noChangeShapeType="1"/>
              <a:stCxn id="56326" idx="2"/>
            </p:cNvCxnSpPr>
            <p:nvPr/>
          </p:nvCxnSpPr>
          <p:spPr bwMode="auto">
            <a:xfrm rot="10800000" flipV="1">
              <a:off x="1752600" y="3162300"/>
              <a:ext cx="457200" cy="342900"/>
            </a:xfrm>
            <a:prstGeom prst="straightConnector1">
              <a:avLst/>
            </a:prstGeom>
            <a:noFill/>
            <a:ln w="38100">
              <a:solidFill>
                <a:srgbClr val="FF0000"/>
              </a:solidFill>
              <a:round/>
              <a:headEnd/>
              <a:tailEnd type="arrow" w="sm" len="lg"/>
            </a:ln>
            <a:extLst>
              <a:ext uri="{909E8E84-426E-40dd-AFC4-6F175D3DCCD1}">
                <a14:hiddenFill xmlns:a14="http://schemas.microsoft.com/office/drawing/2010/main">
                  <a:noFill/>
                </a14:hiddenFill>
              </a:ext>
            </a:extLst>
          </p:spPr>
        </p:cxnSp>
      </p:grpSp>
      <p:sp>
        <p:nvSpPr>
          <p:cNvPr id="56322" name="TextBox 7"/>
          <p:cNvSpPr txBox="1">
            <a:spLocks noChangeArrowheads="1"/>
          </p:cNvSpPr>
          <p:nvPr/>
        </p:nvSpPr>
        <p:spPr bwMode="auto">
          <a:xfrm>
            <a:off x="1752600" y="381000"/>
            <a:ext cx="5943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a:solidFill>
                  <a:prstClr val="black"/>
                </a:solidFill>
              </a:rPr>
              <a:t>An example of  a </a:t>
            </a:r>
            <a:r>
              <a:rPr lang="ja-JP" altLang="en-US" sz="1800">
                <a:solidFill>
                  <a:prstClr val="black"/>
                </a:solidFill>
              </a:rPr>
              <a:t>“</a:t>
            </a:r>
            <a:r>
              <a:rPr lang="en-US" altLang="ja-JP" sz="1800">
                <a:solidFill>
                  <a:prstClr val="black"/>
                </a:solidFill>
              </a:rPr>
              <a:t>superfluid</a:t>
            </a:r>
            <a:r>
              <a:rPr lang="ja-JP" altLang="en-US" sz="1800">
                <a:solidFill>
                  <a:prstClr val="black"/>
                </a:solidFill>
              </a:rPr>
              <a:t>”</a:t>
            </a:r>
            <a:r>
              <a:rPr lang="en-US" altLang="ja-JP" sz="1800">
                <a:solidFill>
                  <a:prstClr val="black"/>
                </a:solidFill>
              </a:rPr>
              <a:t> nucleus (pairing rotations) </a:t>
            </a:r>
            <a:endParaRPr lang="en-US" sz="1800">
              <a:solidFill>
                <a:prstClr val="black"/>
              </a:solidFill>
            </a:endParaRPr>
          </a:p>
        </p:txBody>
      </p:sp>
      <p:sp>
        <p:nvSpPr>
          <p:cNvPr id="3" name="TextBox 2"/>
          <p:cNvSpPr txBox="1"/>
          <p:nvPr/>
        </p:nvSpPr>
        <p:spPr>
          <a:xfrm>
            <a:off x="6172200" y="1524000"/>
            <a:ext cx="2590800" cy="4038600"/>
          </a:xfrm>
          <a:prstGeom prst="rect">
            <a:avLst/>
          </a:prstGeom>
          <a:solidFill>
            <a:schemeClr val="bg1">
              <a:lumMod val="95000"/>
            </a:schemeClr>
          </a:solidFill>
          <a:effectLst>
            <a:outerShdw blurRad="50800" dist="38100" dir="2700000" algn="tl" rotWithShape="0">
              <a:srgbClr val="000000">
                <a:alpha val="43000"/>
              </a:srgbClr>
            </a:outerShdw>
          </a:effectLst>
        </p:spPr>
        <p:txBody>
          <a:bodyPr>
            <a:spAutoFit/>
          </a:bodyPr>
          <a:lstStyle/>
          <a:p>
            <a:pPr defTabSz="914400" fontAlgn="base">
              <a:spcBef>
                <a:spcPct val="0"/>
              </a:spcBef>
              <a:spcAft>
                <a:spcPct val="0"/>
              </a:spcAft>
              <a:defRPr/>
            </a:pPr>
            <a:r>
              <a:rPr lang="en-US" dirty="0">
                <a:solidFill>
                  <a:prstClr val="black"/>
                </a:solidFill>
                <a:latin typeface="Arial" charset="0"/>
                <a:ea typeface="ＭＳ Ｐゴシック" charset="0"/>
                <a:cs typeface="Arial" charset="0"/>
              </a:rPr>
              <a:t>DWBA Analysis</a:t>
            </a:r>
          </a:p>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a:p>
            <a:pPr defTabSz="914400" fontAlgn="base">
              <a:spcBef>
                <a:spcPct val="0"/>
              </a:spcBef>
              <a:spcAft>
                <a:spcPct val="0"/>
              </a:spcAft>
              <a:defRPr/>
            </a:pPr>
            <a:r>
              <a:rPr lang="en-US" dirty="0">
                <a:solidFill>
                  <a:prstClr val="black"/>
                </a:solidFill>
                <a:latin typeface="Arial" charset="0"/>
                <a:ea typeface="ＭＳ Ｐゴシック" charset="0"/>
                <a:cs typeface="Arial" charset="0"/>
              </a:rPr>
              <a:t>Direct One-step </a:t>
            </a:r>
          </a:p>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a:p>
            <a:pPr defTabSz="914400" fontAlgn="base">
              <a:spcBef>
                <a:spcPct val="0"/>
              </a:spcBef>
              <a:spcAft>
                <a:spcPct val="0"/>
              </a:spcAft>
              <a:defRPr/>
            </a:pPr>
            <a:r>
              <a:rPr lang="en-US" dirty="0">
                <a:solidFill>
                  <a:prstClr val="black"/>
                </a:solidFill>
                <a:latin typeface="Arial" charset="0"/>
                <a:ea typeface="ＭＳ Ｐゴシック" charset="0"/>
                <a:cs typeface="Arial" charset="0"/>
              </a:rPr>
              <a:t>Two-neutron in relative 0S state</a:t>
            </a:r>
          </a:p>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a:p>
            <a:pPr defTabSz="914400" fontAlgn="base">
              <a:spcBef>
                <a:spcPct val="0"/>
              </a:spcBef>
              <a:spcAft>
                <a:spcPct val="0"/>
              </a:spcAft>
              <a:defRPr/>
            </a:pPr>
            <a:r>
              <a:rPr lang="en-US" dirty="0">
                <a:solidFill>
                  <a:prstClr val="black"/>
                </a:solidFill>
                <a:latin typeface="Arial" charset="0"/>
                <a:ea typeface="ＭＳ Ｐゴシック" charset="0"/>
                <a:cs typeface="Arial" charset="0"/>
              </a:rPr>
              <a:t>Zero-range approximation</a:t>
            </a:r>
          </a:p>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a:p>
            <a:pPr defTabSz="914400" fontAlgn="base">
              <a:spcBef>
                <a:spcPct val="0"/>
              </a:spcBef>
              <a:spcAft>
                <a:spcPct val="0"/>
              </a:spcAft>
              <a:defRPr/>
            </a:pPr>
            <a:r>
              <a:rPr lang="en-US" dirty="0">
                <a:solidFill>
                  <a:prstClr val="black"/>
                </a:solidFill>
                <a:latin typeface="Arial" charset="0"/>
                <a:ea typeface="ＭＳ Ｐゴシック" charset="0"/>
                <a:cs typeface="Arial" charset="0"/>
              </a:rPr>
              <a:t>Common normalization factor </a:t>
            </a:r>
          </a:p>
          <a:p>
            <a:pPr defTabSz="914400" fontAlgn="base">
              <a:spcBef>
                <a:spcPct val="0"/>
              </a:spcBef>
              <a:spcAft>
                <a:spcPct val="0"/>
              </a:spcAft>
              <a:defRPr/>
            </a:pPr>
            <a:endParaRPr lang="en-US" dirty="0">
              <a:solidFill>
                <a:prstClr val="black"/>
              </a:solidFill>
              <a:latin typeface="Arial" charset="0"/>
              <a:ea typeface="ＭＳ Ｐゴシック" charset="0"/>
              <a:cs typeface="Arial" charset="0"/>
            </a:endParaRPr>
          </a:p>
          <a:p>
            <a:pPr defTabSz="914400" fontAlgn="base">
              <a:spcBef>
                <a:spcPct val="0"/>
              </a:spcBef>
              <a:spcAft>
                <a:spcPct val="0"/>
              </a:spcAft>
              <a:defRPr/>
            </a:pPr>
            <a:r>
              <a:rPr lang="en-US" dirty="0">
                <a:solidFill>
                  <a:prstClr val="black"/>
                </a:solidFill>
                <a:latin typeface="Arial" charset="0"/>
                <a:ea typeface="ＭＳ Ｐゴシック" charset="0"/>
                <a:cs typeface="Arial" charset="0"/>
              </a:rPr>
              <a:t>Relative cross-sections</a:t>
            </a:r>
          </a:p>
        </p:txBody>
      </p:sp>
    </p:spTree>
    <p:extLst>
      <p:ext uri="{BB962C8B-B14F-4D97-AF65-F5344CB8AC3E}">
        <p14:creationId xmlns:p14="http://schemas.microsoft.com/office/powerpoint/2010/main" val="13596723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2362200" y="228600"/>
            <a:ext cx="5029200" cy="685800"/>
          </a:xfrm>
          <a:ln>
            <a:solidFill>
              <a:schemeClr val="accent1">
                <a:shade val="50000"/>
              </a:schemeClr>
            </a:solidFill>
          </a:ln>
        </p:spPr>
        <p:txBody>
          <a:bodyPr/>
          <a:lstStyle/>
          <a:p>
            <a:pPr>
              <a:defRPr/>
            </a:pPr>
            <a:r>
              <a:rPr lang="en-US" sz="2400" dirty="0" smtClean="0">
                <a:ea typeface="+mj-ea"/>
              </a:rPr>
              <a:t> </a:t>
            </a:r>
            <a:r>
              <a:rPr lang="en-US" sz="2400" dirty="0" err="1" smtClean="0">
                <a:solidFill>
                  <a:srgbClr val="0070C0"/>
                </a:solidFill>
                <a:ea typeface="+mj-ea"/>
              </a:rPr>
              <a:t>Neutrinoless</a:t>
            </a:r>
            <a:r>
              <a:rPr lang="en-US" sz="2400" dirty="0" smtClean="0">
                <a:solidFill>
                  <a:srgbClr val="0070C0"/>
                </a:solidFill>
                <a:ea typeface="+mj-ea"/>
              </a:rPr>
              <a:t> Double-Beta Decay</a:t>
            </a:r>
          </a:p>
        </p:txBody>
      </p:sp>
      <p:sp>
        <p:nvSpPr>
          <p:cNvPr id="116" name="TextBox 115"/>
          <p:cNvSpPr txBox="1">
            <a:spLocks noChangeArrowheads="1"/>
          </p:cNvSpPr>
          <p:nvPr/>
        </p:nvSpPr>
        <p:spPr bwMode="auto">
          <a:xfrm>
            <a:off x="5181600" y="1981200"/>
            <a:ext cx="3581400" cy="1323975"/>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spAutoFit/>
          </a:bodyPr>
          <a:lstStyle/>
          <a:p>
            <a:pPr algn="ctr" defTabSz="914400" fontAlgn="base">
              <a:spcBef>
                <a:spcPct val="0"/>
              </a:spcBef>
              <a:spcAft>
                <a:spcPct val="0"/>
              </a:spcAft>
              <a:defRPr/>
            </a:pPr>
            <a:r>
              <a:rPr lang="en-US" sz="1600">
                <a:solidFill>
                  <a:srgbClr val="000000"/>
                </a:solidFill>
                <a:latin typeface="Calibri" pitchFamily="34" charset="0"/>
                <a:ea typeface="ＭＳ Ｐゴシック" charset="0"/>
                <a:cs typeface="Arial" pitchFamily="34" charset="0"/>
              </a:rPr>
              <a:t>Neutrinos are the only neutral elementary fermions and could be their own antiparticle.</a:t>
            </a:r>
          </a:p>
          <a:p>
            <a:pPr algn="ctr" defTabSz="914400" fontAlgn="base">
              <a:spcBef>
                <a:spcPct val="0"/>
              </a:spcBef>
              <a:spcAft>
                <a:spcPct val="0"/>
              </a:spcAft>
              <a:defRPr/>
            </a:pPr>
            <a:r>
              <a:rPr lang="en-US" sz="1600" b="1" i="1">
                <a:solidFill>
                  <a:srgbClr val="000000"/>
                </a:solidFill>
                <a:latin typeface="Calibri" pitchFamily="34" charset="0"/>
                <a:ea typeface="ＭＳ Ｐゴシック" charset="0"/>
                <a:cs typeface="Arial" pitchFamily="34" charset="0"/>
              </a:rPr>
              <a:t>If</a:t>
            </a:r>
            <a:r>
              <a:rPr lang="en-US" sz="1600">
                <a:solidFill>
                  <a:srgbClr val="000000"/>
                </a:solidFill>
                <a:latin typeface="Calibri" pitchFamily="34" charset="0"/>
                <a:ea typeface="ＭＳ Ｐゴシック" charset="0"/>
                <a:cs typeface="Arial" pitchFamily="34" charset="0"/>
              </a:rPr>
              <a:t> neutrinoless DBBD indicates this MAJORANA property.</a:t>
            </a:r>
          </a:p>
        </p:txBody>
      </p:sp>
      <p:sp>
        <p:nvSpPr>
          <p:cNvPr id="117" name="TextBox 116"/>
          <p:cNvSpPr txBox="1">
            <a:spLocks noChangeArrowheads="1"/>
          </p:cNvSpPr>
          <p:nvPr/>
        </p:nvSpPr>
        <p:spPr bwMode="auto">
          <a:xfrm>
            <a:off x="5257800" y="4038600"/>
            <a:ext cx="3546057" cy="107721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lgn="ctr" defTabSz="914400" fontAlgn="base">
              <a:spcBef>
                <a:spcPct val="0"/>
              </a:spcBef>
              <a:spcAft>
                <a:spcPct val="0"/>
              </a:spcAft>
              <a:defRPr/>
            </a:pPr>
            <a:r>
              <a:rPr lang="en-US" sz="1600">
                <a:solidFill>
                  <a:srgbClr val="000000"/>
                </a:solidFill>
                <a:latin typeface="Calibri" pitchFamily="34" charset="0"/>
                <a:ea typeface="ＭＳ Ｐゴシック" charset="0"/>
                <a:cs typeface="Arial" pitchFamily="34" charset="0"/>
              </a:rPr>
              <a:t>A measured decay rate could provide the first determination of the absolute neutrino mass </a:t>
            </a:r>
            <a:r>
              <a:rPr lang="en-US" sz="1600" b="1" i="1">
                <a:solidFill>
                  <a:srgbClr val="000000"/>
                </a:solidFill>
                <a:latin typeface="Calibri" pitchFamily="34" charset="0"/>
                <a:ea typeface="ＭＳ Ｐゴシック" charset="0"/>
                <a:cs typeface="Arial" pitchFamily="34" charset="0"/>
              </a:rPr>
              <a:t>if</a:t>
            </a:r>
            <a:r>
              <a:rPr lang="en-US" sz="1600">
                <a:solidFill>
                  <a:srgbClr val="000000"/>
                </a:solidFill>
                <a:latin typeface="Calibri" pitchFamily="34" charset="0"/>
                <a:ea typeface="ＭＳ Ｐゴシック" charset="0"/>
                <a:cs typeface="Arial" pitchFamily="34" charset="0"/>
              </a:rPr>
              <a:t> the nuclear matrix elements known.</a:t>
            </a:r>
          </a:p>
        </p:txBody>
      </p:sp>
      <p:sp>
        <p:nvSpPr>
          <p:cNvPr id="144" name="TextBox 143"/>
          <p:cNvSpPr txBox="1">
            <a:spLocks noChangeArrowheads="1"/>
          </p:cNvSpPr>
          <p:nvPr/>
        </p:nvSpPr>
        <p:spPr bwMode="auto">
          <a:xfrm>
            <a:off x="685800" y="5867400"/>
            <a:ext cx="3505200" cy="338554"/>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wrap="square">
            <a:spAutoFit/>
          </a:bodyPr>
          <a:lstStyle/>
          <a:p>
            <a:pPr algn="ctr" defTabSz="914400" fontAlgn="base">
              <a:spcBef>
                <a:spcPct val="0"/>
              </a:spcBef>
              <a:spcAft>
                <a:spcPct val="0"/>
              </a:spcAft>
              <a:defRPr/>
            </a:pPr>
            <a:r>
              <a:rPr lang="en-US" sz="1600">
                <a:solidFill>
                  <a:srgbClr val="000000"/>
                </a:solidFill>
                <a:latin typeface="Calibri" pitchFamily="34" charset="0"/>
                <a:ea typeface="ＭＳ Ｐゴシック" charset="0"/>
                <a:cs typeface="Arial" pitchFamily="34" charset="0"/>
              </a:rPr>
              <a:t>Initial and final wave functions critical. </a:t>
            </a:r>
          </a:p>
        </p:txBody>
      </p:sp>
      <p:pic>
        <p:nvPicPr>
          <p:cNvPr id="74" name="Picture 73" descr="0_nu.pdf"/>
          <p:cNvPicPr>
            <a:picLocks noChangeAspect="1"/>
          </p:cNvPicPr>
          <p:nvPr/>
        </p:nvPicPr>
        <p:blipFill rotWithShape="1">
          <a:blip r:embed="rId2" cstate="email">
            <a:extLst>
              <a:ext uri="{28A0092B-C50C-407E-A947-70E740481C1C}">
                <a14:useLocalDpi xmlns:a14="http://schemas.microsoft.com/office/drawing/2010/main"/>
              </a:ext>
            </a:extLst>
          </a:blip>
          <a:srcRect l="20581" t="15277" r="21717" b="17004"/>
          <a:stretch/>
        </p:blipFill>
        <p:spPr>
          <a:xfrm>
            <a:off x="381000" y="1524000"/>
            <a:ext cx="4479647" cy="3715068"/>
          </a:xfrm>
          <a:prstGeom prst="rect">
            <a:avLst/>
          </a:prstGeom>
        </p:spPr>
      </p:pic>
      <p:sp>
        <p:nvSpPr>
          <p:cNvPr id="75" name="TextBox 10"/>
          <p:cNvSpPr txBox="1">
            <a:spLocks noChangeArrowheads="1"/>
          </p:cNvSpPr>
          <p:nvPr/>
        </p:nvSpPr>
        <p:spPr bwMode="auto">
          <a:xfrm>
            <a:off x="4953000" y="62484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dirty="0" smtClean="0">
                <a:solidFill>
                  <a:srgbClr val="000000"/>
                </a:solidFill>
              </a:rPr>
              <a:t>Courtesy of Sean Freeman</a:t>
            </a:r>
          </a:p>
        </p:txBody>
      </p:sp>
    </p:spTree>
    <p:extLst>
      <p:ext uri="{BB962C8B-B14F-4D97-AF65-F5344CB8AC3E}">
        <p14:creationId xmlns:p14="http://schemas.microsoft.com/office/powerpoint/2010/main" val="104942953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p:cNvSpPr txBox="1">
            <a:spLocks noChangeArrowheads="1"/>
          </p:cNvSpPr>
          <p:nvPr/>
        </p:nvSpPr>
        <p:spPr bwMode="auto">
          <a:xfrm>
            <a:off x="1219200" y="381000"/>
            <a:ext cx="7010400" cy="584200"/>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smtClean="0">
                <a:solidFill>
                  <a:srgbClr val="000000"/>
                </a:solidFill>
                <a:latin typeface="Calibri" charset="0"/>
                <a:cs typeface="Arial" charset="0"/>
              </a:rPr>
              <a:t>Single-particle occupancies are a measurable characteristic of a gs wave function that might help test input to DBBD matrix elements.</a:t>
            </a:r>
          </a:p>
        </p:txBody>
      </p:sp>
      <p:sp>
        <p:nvSpPr>
          <p:cNvPr id="54274" name="TextBox 7"/>
          <p:cNvSpPr txBox="1">
            <a:spLocks noChangeArrowheads="1"/>
          </p:cNvSpPr>
          <p:nvPr/>
        </p:nvSpPr>
        <p:spPr bwMode="auto">
          <a:xfrm>
            <a:off x="685800" y="1524000"/>
            <a:ext cx="3886200" cy="1487488"/>
          </a:xfrm>
          <a:prstGeom prst="rect">
            <a:avLst/>
          </a:prstGeom>
          <a:gradFill rotWithShape="1">
            <a:gsLst>
              <a:gs pos="0">
                <a:srgbClr val="E5EEFF"/>
              </a:gs>
              <a:gs pos="64999">
                <a:srgbClr val="BFD5FF"/>
              </a:gs>
              <a:gs pos="100000">
                <a:srgbClr val="A3C4FF"/>
              </a:gs>
            </a:gsLst>
            <a:lin ang="5400000" scaled="1"/>
          </a:gradFill>
          <a:ln w="9525">
            <a:solidFill>
              <a:srgbClr val="4A7EBB"/>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smtClean="0">
                <a:solidFill>
                  <a:srgbClr val="000000"/>
                </a:solidFill>
                <a:latin typeface="Calibri" charset="0"/>
              </a:rPr>
              <a:t>Neutron-transfer reactions done at Yale near 10 MeV/A:</a:t>
            </a:r>
            <a:br>
              <a:rPr lang="en-US" sz="1600" smtClean="0">
                <a:solidFill>
                  <a:srgbClr val="000000"/>
                </a:solidFill>
                <a:latin typeface="Calibri" charset="0"/>
              </a:rPr>
            </a:br>
            <a:endParaRPr lang="en-US" sz="1600" smtClean="0">
              <a:solidFill>
                <a:srgbClr val="000000"/>
              </a:solidFill>
              <a:latin typeface="Calibri" charset="0"/>
            </a:endParaRPr>
          </a:p>
          <a:p>
            <a:pPr eaLnBrk="1" hangingPunct="1"/>
            <a:r>
              <a:rPr lang="en-US" sz="1600" baseline="30000" smtClean="0">
                <a:solidFill>
                  <a:srgbClr val="000000"/>
                </a:solidFill>
                <a:latin typeface="Calibri" charset="0"/>
              </a:rPr>
              <a:t>	74,76</a:t>
            </a:r>
            <a:r>
              <a:rPr lang="en-US" sz="1600" smtClean="0">
                <a:solidFill>
                  <a:srgbClr val="000000"/>
                </a:solidFill>
                <a:latin typeface="Calibri" charset="0"/>
              </a:rPr>
              <a:t>Ge/</a:t>
            </a:r>
            <a:r>
              <a:rPr lang="en-US" sz="1600" baseline="30000" smtClean="0">
                <a:solidFill>
                  <a:srgbClr val="000000"/>
                </a:solidFill>
                <a:latin typeface="Calibri" charset="0"/>
              </a:rPr>
              <a:t>76,78</a:t>
            </a:r>
            <a:r>
              <a:rPr lang="en-US" sz="1600" smtClean="0">
                <a:solidFill>
                  <a:srgbClr val="000000"/>
                </a:solidFill>
                <a:latin typeface="Calibri" charset="0"/>
              </a:rPr>
              <a:t>Se (d,p) and (p,d)</a:t>
            </a:r>
          </a:p>
          <a:p>
            <a:pPr eaLnBrk="1" hangingPunct="1"/>
            <a:r>
              <a:rPr lang="en-US" sz="1600" baseline="30000" smtClean="0">
                <a:solidFill>
                  <a:srgbClr val="000000"/>
                </a:solidFill>
                <a:latin typeface="Calibri" charset="0"/>
              </a:rPr>
              <a:t>	74,76</a:t>
            </a:r>
            <a:r>
              <a:rPr lang="en-US" sz="1600" smtClean="0">
                <a:solidFill>
                  <a:srgbClr val="000000"/>
                </a:solidFill>
                <a:latin typeface="Calibri" charset="0"/>
              </a:rPr>
              <a:t>Ge/</a:t>
            </a:r>
            <a:r>
              <a:rPr lang="en-US" sz="1600" baseline="30000" smtClean="0">
                <a:solidFill>
                  <a:srgbClr val="000000"/>
                </a:solidFill>
                <a:latin typeface="Calibri" charset="0"/>
              </a:rPr>
              <a:t>76,78</a:t>
            </a:r>
            <a:r>
              <a:rPr lang="en-US" sz="1600" smtClean="0">
                <a:solidFill>
                  <a:srgbClr val="000000"/>
                </a:solidFill>
                <a:latin typeface="Calibri" charset="0"/>
              </a:rPr>
              <a:t>Se (</a:t>
            </a:r>
            <a:r>
              <a:rPr lang="el-GR" sz="1600" smtClean="0">
                <a:solidFill>
                  <a:srgbClr val="000000"/>
                </a:solidFill>
                <a:latin typeface="Calibri" charset="0"/>
              </a:rPr>
              <a:t>α</a:t>
            </a:r>
            <a:r>
              <a:rPr lang="en-US" sz="1600" smtClean="0">
                <a:solidFill>
                  <a:srgbClr val="000000"/>
                </a:solidFill>
                <a:latin typeface="Calibri" charset="0"/>
              </a:rPr>
              <a:t>,</a:t>
            </a:r>
            <a:r>
              <a:rPr lang="en-US" sz="1600" baseline="30000" smtClean="0">
                <a:solidFill>
                  <a:srgbClr val="000000"/>
                </a:solidFill>
                <a:latin typeface="Calibri" charset="0"/>
              </a:rPr>
              <a:t>3</a:t>
            </a:r>
            <a:r>
              <a:rPr lang="en-US" sz="1600" smtClean="0">
                <a:solidFill>
                  <a:srgbClr val="000000"/>
                </a:solidFill>
                <a:latin typeface="Calibri" charset="0"/>
              </a:rPr>
              <a:t>He) and (</a:t>
            </a:r>
            <a:r>
              <a:rPr lang="en-US" sz="1600" baseline="30000" smtClean="0">
                <a:solidFill>
                  <a:srgbClr val="000000"/>
                </a:solidFill>
                <a:latin typeface="Calibri" charset="0"/>
              </a:rPr>
              <a:t>3</a:t>
            </a:r>
            <a:r>
              <a:rPr lang="en-US" sz="1600" smtClean="0">
                <a:solidFill>
                  <a:srgbClr val="000000"/>
                </a:solidFill>
                <a:latin typeface="Calibri" charset="0"/>
              </a:rPr>
              <a:t>He,</a:t>
            </a:r>
            <a:r>
              <a:rPr lang="el-GR" sz="1600" smtClean="0">
                <a:solidFill>
                  <a:srgbClr val="000000"/>
                </a:solidFill>
                <a:latin typeface="Calibri" charset="0"/>
              </a:rPr>
              <a:t>α</a:t>
            </a:r>
            <a:r>
              <a:rPr lang="en-US" sz="1600" smtClean="0">
                <a:solidFill>
                  <a:srgbClr val="000000"/>
                </a:solidFill>
                <a:latin typeface="Calibri" charset="0"/>
              </a:rPr>
              <a:t>)</a:t>
            </a:r>
            <a:br>
              <a:rPr lang="en-US" sz="1600" smtClean="0">
                <a:solidFill>
                  <a:srgbClr val="000000"/>
                </a:solidFill>
                <a:latin typeface="Calibri" charset="0"/>
              </a:rPr>
            </a:br>
            <a:endParaRPr lang="en-US" sz="1600" baseline="30000" smtClean="0">
              <a:solidFill>
                <a:srgbClr val="000000"/>
              </a:solidFill>
              <a:latin typeface="Calibri" charset="0"/>
            </a:endParaRPr>
          </a:p>
        </p:txBody>
      </p:sp>
      <p:sp>
        <p:nvSpPr>
          <p:cNvPr id="54275" name="TextBox 8"/>
          <p:cNvSpPr txBox="1">
            <a:spLocks noChangeArrowheads="1"/>
          </p:cNvSpPr>
          <p:nvPr/>
        </p:nvSpPr>
        <p:spPr bwMode="auto">
          <a:xfrm>
            <a:off x="685800" y="3352800"/>
            <a:ext cx="3886200" cy="5842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smtClean="0">
                <a:solidFill>
                  <a:srgbClr val="000000"/>
                </a:solidFill>
                <a:latin typeface="Calibri" charset="0"/>
              </a:rPr>
              <a:t>Reactions with different Q values to ensure observation across all L-transfers.</a:t>
            </a:r>
            <a:endParaRPr lang="en-US" sz="1600" baseline="30000" smtClean="0">
              <a:solidFill>
                <a:srgbClr val="000000"/>
              </a:solidFill>
              <a:latin typeface="Calibri" charset="0"/>
            </a:endParaRPr>
          </a:p>
        </p:txBody>
      </p:sp>
      <p:sp>
        <p:nvSpPr>
          <p:cNvPr id="54276" name="TextBox 9"/>
          <p:cNvSpPr txBox="1">
            <a:spLocks noChangeArrowheads="1"/>
          </p:cNvSpPr>
          <p:nvPr/>
        </p:nvSpPr>
        <p:spPr bwMode="auto">
          <a:xfrm>
            <a:off x="685800" y="4343400"/>
            <a:ext cx="3886200" cy="16002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GB" sz="1600" smtClean="0">
                <a:solidFill>
                  <a:srgbClr val="000000"/>
                </a:solidFill>
                <a:latin typeface="Calibri" charset="0"/>
              </a:rPr>
              <a:t>Neutron-adding AND neutron-removing reactions: mid-shell nuclei with partial occupancy of </a:t>
            </a:r>
            <a:r>
              <a:rPr lang="en-GB" sz="1600" i="1" smtClean="0">
                <a:solidFill>
                  <a:srgbClr val="000000"/>
                </a:solidFill>
                <a:latin typeface="Calibri" charset="0"/>
              </a:rPr>
              <a:t>fpg</a:t>
            </a:r>
            <a:r>
              <a:rPr lang="en-GB" sz="1600" smtClean="0">
                <a:solidFill>
                  <a:srgbClr val="000000"/>
                </a:solidFill>
                <a:latin typeface="Calibri" charset="0"/>
              </a:rPr>
              <a:t> orbitals.</a:t>
            </a:r>
            <a:br>
              <a:rPr lang="en-GB" sz="1600" smtClean="0">
                <a:solidFill>
                  <a:srgbClr val="000000"/>
                </a:solidFill>
                <a:latin typeface="Calibri" charset="0"/>
              </a:rPr>
            </a:br>
            <a:r>
              <a:rPr lang="en-GB" sz="1600" smtClean="0">
                <a:solidFill>
                  <a:srgbClr val="000000"/>
                </a:solidFill>
                <a:latin typeface="Calibri" charset="0"/>
              </a:rPr>
              <a:t>Measurements of </a:t>
            </a:r>
            <a:r>
              <a:rPr lang="en-GB" sz="1600" i="1" smtClean="0">
                <a:solidFill>
                  <a:srgbClr val="000000"/>
                </a:solidFill>
                <a:latin typeface="Calibri" charset="0"/>
              </a:rPr>
              <a:t>occupancy </a:t>
            </a:r>
            <a:r>
              <a:rPr lang="en-GB" sz="1600" b="1" i="1" smtClean="0">
                <a:solidFill>
                  <a:srgbClr val="000000"/>
                </a:solidFill>
                <a:latin typeface="Calibri" charset="0"/>
              </a:rPr>
              <a:t>and </a:t>
            </a:r>
            <a:r>
              <a:rPr lang="en-GB" sz="1600" i="1" smtClean="0">
                <a:solidFill>
                  <a:srgbClr val="000000"/>
                </a:solidFill>
                <a:latin typeface="Calibri" charset="0"/>
              </a:rPr>
              <a:t>vacancy </a:t>
            </a:r>
            <a:r>
              <a:rPr lang="en-GB" sz="1600" smtClean="0">
                <a:solidFill>
                  <a:srgbClr val="000000"/>
                </a:solidFill>
                <a:latin typeface="Calibri" charset="0"/>
              </a:rPr>
              <a:t>in </a:t>
            </a:r>
            <a:r>
              <a:rPr lang="en-GB" sz="1600" i="1" smtClean="0">
                <a:solidFill>
                  <a:srgbClr val="000000"/>
                </a:solidFill>
                <a:latin typeface="Calibri" charset="0"/>
              </a:rPr>
              <a:t>removing </a:t>
            </a:r>
            <a:r>
              <a:rPr lang="en-GB" sz="1600" b="1" i="1" smtClean="0">
                <a:solidFill>
                  <a:srgbClr val="000000"/>
                </a:solidFill>
                <a:latin typeface="Calibri" charset="0"/>
              </a:rPr>
              <a:t>and </a:t>
            </a:r>
            <a:r>
              <a:rPr lang="en-GB" sz="1600" i="1" smtClean="0">
                <a:solidFill>
                  <a:srgbClr val="000000"/>
                </a:solidFill>
                <a:latin typeface="Calibri" charset="0"/>
              </a:rPr>
              <a:t>adding</a:t>
            </a:r>
            <a:r>
              <a:rPr lang="en-GB" sz="1600" smtClean="0">
                <a:solidFill>
                  <a:srgbClr val="000000"/>
                </a:solidFill>
                <a:latin typeface="Calibri" charset="0"/>
              </a:rPr>
              <a:t> reactions should add up to </a:t>
            </a:r>
            <a:r>
              <a:rPr lang="en-GB" sz="1600" i="1" smtClean="0">
                <a:solidFill>
                  <a:srgbClr val="000000"/>
                </a:solidFill>
                <a:latin typeface="Calibri" charset="0"/>
              </a:rPr>
              <a:t>(2j+1)</a:t>
            </a:r>
            <a:r>
              <a:rPr lang="en-GB" sz="1600" smtClean="0">
                <a:solidFill>
                  <a:srgbClr val="000000"/>
                </a:solidFill>
                <a:latin typeface="Calibri" charset="0"/>
              </a:rPr>
              <a:t>.</a:t>
            </a:r>
            <a:endParaRPr lang="en-US" sz="1600" baseline="30000" smtClean="0">
              <a:solidFill>
                <a:srgbClr val="000000"/>
              </a:solidFill>
              <a:latin typeface="Calibri" charset="0"/>
            </a:endParaRPr>
          </a:p>
        </p:txBody>
      </p:sp>
      <p:pic>
        <p:nvPicPr>
          <p:cNvPr id="54277" name="Picture 4" descr="spec.pdf"/>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7425" y="2209800"/>
            <a:ext cx="43465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7"/>
          <p:cNvSpPr txBox="1">
            <a:spLocks noChangeArrowheads="1"/>
          </p:cNvSpPr>
          <p:nvPr/>
        </p:nvSpPr>
        <p:spPr bwMode="auto">
          <a:xfrm>
            <a:off x="5410200" y="1524000"/>
            <a:ext cx="3429000" cy="307975"/>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400" smtClean="0">
                <a:solidFill>
                  <a:srgbClr val="000000"/>
                </a:solidFill>
                <a:latin typeface="Calibri" charset="0"/>
                <a:cs typeface="Arial" charset="0"/>
              </a:rPr>
              <a:t>J. P. Schiffer </a:t>
            </a:r>
            <a:r>
              <a:rPr lang="en-US" sz="1400" i="1" smtClean="0">
                <a:solidFill>
                  <a:srgbClr val="000000"/>
                </a:solidFill>
                <a:latin typeface="Calibri" charset="0"/>
                <a:cs typeface="Arial" charset="0"/>
              </a:rPr>
              <a:t>et al</a:t>
            </a:r>
            <a:r>
              <a:rPr lang="en-US" sz="1400" smtClean="0">
                <a:solidFill>
                  <a:srgbClr val="000000"/>
                </a:solidFill>
                <a:latin typeface="Calibri" charset="0"/>
                <a:cs typeface="Arial" charset="0"/>
              </a:rPr>
              <a:t>. PRL </a:t>
            </a:r>
            <a:r>
              <a:rPr lang="en-US" sz="1400" b="1" smtClean="0">
                <a:solidFill>
                  <a:srgbClr val="000000"/>
                </a:solidFill>
                <a:latin typeface="Calibri" charset="0"/>
                <a:cs typeface="Arial" charset="0"/>
              </a:rPr>
              <a:t>100</a:t>
            </a:r>
            <a:r>
              <a:rPr lang="en-US" sz="1400" smtClean="0">
                <a:solidFill>
                  <a:srgbClr val="000000"/>
                </a:solidFill>
                <a:latin typeface="Calibri" charset="0"/>
                <a:cs typeface="Arial" charset="0"/>
              </a:rPr>
              <a:t> 112501 (2008) </a:t>
            </a:r>
          </a:p>
        </p:txBody>
      </p:sp>
      <p:sp>
        <p:nvSpPr>
          <p:cNvPr id="9" name="TextBox 10"/>
          <p:cNvSpPr txBox="1">
            <a:spLocks noChangeArrowheads="1"/>
          </p:cNvSpPr>
          <p:nvPr/>
        </p:nvSpPr>
        <p:spPr bwMode="auto">
          <a:xfrm>
            <a:off x="5257800" y="62484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solidFill>
                  <a:srgbClr val="000000"/>
                </a:solidFill>
              </a:rPr>
              <a:t>Courtesy of Sean Freeman</a:t>
            </a:r>
          </a:p>
        </p:txBody>
      </p:sp>
    </p:spTree>
    <p:extLst>
      <p:ext uri="{BB962C8B-B14F-4D97-AF65-F5344CB8AC3E}">
        <p14:creationId xmlns:p14="http://schemas.microsoft.com/office/powerpoint/2010/main" val="29693935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5474" y="344244"/>
            <a:ext cx="4543926" cy="5733041"/>
          </a:xfrm>
          <a:prstGeom prst="rect">
            <a:avLst/>
          </a:prstGeom>
          <a:effectLst>
            <a:outerShdw blurRad="50800" dist="38100" dir="2700000">
              <a:srgbClr val="000000">
                <a:alpha val="43000"/>
              </a:srgbClr>
            </a:outerShdw>
          </a:effectLst>
        </p:spPr>
      </p:pic>
    </p:spTree>
    <p:extLst>
      <p:ext uri="{BB962C8B-B14F-4D97-AF65-F5344CB8AC3E}">
        <p14:creationId xmlns:p14="http://schemas.microsoft.com/office/powerpoint/2010/main" val="162526748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 rajzo.jpg                                                      0003BAE2Macintosh HD                   7C255CA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09600"/>
            <a:ext cx="4643438" cy="321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03788" y="609600"/>
            <a:ext cx="4240212"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Box 7"/>
          <p:cNvSpPr txBox="1">
            <a:spLocks noChangeArrowheads="1"/>
          </p:cNvSpPr>
          <p:nvPr/>
        </p:nvSpPr>
        <p:spPr bwMode="auto">
          <a:xfrm>
            <a:off x="838200" y="4419600"/>
            <a:ext cx="7924800" cy="1570038"/>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buClr>
                <a:srgbClr val="3366FF"/>
              </a:buClr>
            </a:pPr>
            <a:r>
              <a:rPr lang="en-US" altLang="ja-JP" sz="1600" b="1" i="1" smtClean="0">
                <a:solidFill>
                  <a:srgbClr val="000000"/>
                </a:solidFill>
                <a:latin typeface="Calibri" charset="0"/>
              </a:rPr>
              <a:t>Fermi surface seems considerably more diffuse than QRPA.</a:t>
            </a:r>
          </a:p>
          <a:p>
            <a:pPr defTabSz="914400" eaLnBrk="1" fontAlgn="base" hangingPunct="1">
              <a:spcBef>
                <a:spcPct val="0"/>
              </a:spcBef>
              <a:spcAft>
                <a:spcPct val="0"/>
              </a:spcAft>
              <a:buClr>
                <a:srgbClr val="3366FF"/>
              </a:buClr>
            </a:pPr>
            <a:r>
              <a:rPr lang="en-US" sz="1600" b="1" i="1" smtClean="0">
                <a:solidFill>
                  <a:srgbClr val="000000"/>
                </a:solidFill>
                <a:latin typeface="Calibri" charset="0"/>
              </a:rPr>
              <a:t>Neutrons from three to four orbits are changing substantially between </a:t>
            </a:r>
            <a:r>
              <a:rPr lang="en-US" sz="1600" b="1" i="1" baseline="30000" smtClean="0">
                <a:solidFill>
                  <a:srgbClr val="000000"/>
                </a:solidFill>
                <a:latin typeface="Calibri" charset="0"/>
              </a:rPr>
              <a:t>76</a:t>
            </a:r>
            <a:r>
              <a:rPr lang="en-US" sz="1600" b="1" i="1" smtClean="0">
                <a:solidFill>
                  <a:srgbClr val="000000"/>
                </a:solidFill>
                <a:latin typeface="Calibri" charset="0"/>
              </a:rPr>
              <a:t>Ge and </a:t>
            </a:r>
            <a:r>
              <a:rPr lang="en-US" sz="1600" b="1" i="1" baseline="30000" smtClean="0">
                <a:solidFill>
                  <a:srgbClr val="000000"/>
                </a:solidFill>
                <a:latin typeface="Calibri" charset="0"/>
              </a:rPr>
              <a:t>76</a:t>
            </a:r>
            <a:r>
              <a:rPr lang="en-US" sz="1600" b="1" i="1" smtClean="0">
                <a:solidFill>
                  <a:srgbClr val="000000"/>
                </a:solidFill>
                <a:latin typeface="Calibri" charset="0"/>
              </a:rPr>
              <a:t>Se, while in QRPA the change is almost entirely in the 0g</a:t>
            </a:r>
            <a:r>
              <a:rPr lang="en-US" sz="1600" b="1" i="1" baseline="-25000" smtClean="0">
                <a:solidFill>
                  <a:srgbClr val="000000"/>
                </a:solidFill>
                <a:latin typeface="Calibri" charset="0"/>
              </a:rPr>
              <a:t>9/2.</a:t>
            </a:r>
          </a:p>
          <a:p>
            <a:pPr defTabSz="914400" eaLnBrk="1" fontAlgn="base" hangingPunct="1">
              <a:spcBef>
                <a:spcPct val="0"/>
              </a:spcBef>
              <a:spcAft>
                <a:spcPct val="0"/>
              </a:spcAft>
              <a:buClr>
                <a:srgbClr val="3366FF"/>
              </a:buClr>
            </a:pPr>
            <a:endParaRPr lang="en-US" sz="1600" b="1" i="1" smtClean="0">
              <a:solidFill>
                <a:srgbClr val="000000"/>
              </a:solidFill>
              <a:latin typeface="Calibri" charset="0"/>
            </a:endParaRPr>
          </a:p>
          <a:p>
            <a:pPr defTabSz="914400" eaLnBrk="1" fontAlgn="base" hangingPunct="1">
              <a:spcBef>
                <a:spcPct val="0"/>
              </a:spcBef>
              <a:spcAft>
                <a:spcPct val="0"/>
              </a:spcAft>
              <a:buClr>
                <a:srgbClr val="3366FF"/>
              </a:buClr>
            </a:pPr>
            <a:r>
              <a:rPr lang="en-US" sz="1600" smtClean="0">
                <a:solidFill>
                  <a:srgbClr val="000000"/>
                </a:solidFill>
                <a:latin typeface="Calibri" charset="0"/>
              </a:rPr>
              <a:t>Consequences on the calculated matrix for 0ν2β remain to be explored: it is obvious, however, that there are deficiencies in the approach or the method.</a:t>
            </a:r>
          </a:p>
        </p:txBody>
      </p:sp>
      <p:sp>
        <p:nvSpPr>
          <p:cNvPr id="55300" name="TextBox 7"/>
          <p:cNvSpPr txBox="1">
            <a:spLocks noChangeArrowheads="1"/>
          </p:cNvSpPr>
          <p:nvPr/>
        </p:nvSpPr>
        <p:spPr bwMode="auto">
          <a:xfrm>
            <a:off x="5410200" y="6324600"/>
            <a:ext cx="3429000" cy="307975"/>
          </a:xfrm>
          <a:prstGeom prst="rect">
            <a:avLst/>
          </a:prstGeom>
          <a:gradFill rotWithShape="1">
            <a:gsLst>
              <a:gs pos="0">
                <a:srgbClr val="F0EAF9"/>
              </a:gs>
              <a:gs pos="64999">
                <a:srgbClr val="D9CBEE"/>
              </a:gs>
              <a:gs pos="100000">
                <a:srgbClr val="C9B5E8"/>
              </a:gs>
            </a:gsLst>
            <a:lin ang="5400000" scaled="1"/>
          </a:gradFill>
          <a:ln w="9525">
            <a:solidFill>
              <a:srgbClr val="7D60A0"/>
            </a:solidFill>
            <a:miter lim="800000"/>
            <a:headEnd/>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1" fontAlgn="base" hangingPunct="1">
              <a:spcBef>
                <a:spcPct val="0"/>
              </a:spcBef>
              <a:spcAft>
                <a:spcPct val="0"/>
              </a:spcAft>
            </a:pPr>
            <a:r>
              <a:rPr lang="en-US" sz="1400" smtClean="0">
                <a:solidFill>
                  <a:srgbClr val="000000"/>
                </a:solidFill>
                <a:latin typeface="Calibri" charset="0"/>
                <a:cs typeface="Arial" charset="0"/>
              </a:rPr>
              <a:t>J. P. Schiffer </a:t>
            </a:r>
            <a:r>
              <a:rPr lang="en-US" sz="1400" i="1" smtClean="0">
                <a:solidFill>
                  <a:srgbClr val="000000"/>
                </a:solidFill>
                <a:latin typeface="Calibri" charset="0"/>
                <a:cs typeface="Arial" charset="0"/>
              </a:rPr>
              <a:t>et al</a:t>
            </a:r>
            <a:r>
              <a:rPr lang="en-US" sz="1400" smtClean="0">
                <a:solidFill>
                  <a:srgbClr val="000000"/>
                </a:solidFill>
                <a:latin typeface="Calibri" charset="0"/>
                <a:cs typeface="Arial" charset="0"/>
              </a:rPr>
              <a:t>. PRL </a:t>
            </a:r>
            <a:r>
              <a:rPr lang="en-US" sz="1400" b="1" smtClean="0">
                <a:solidFill>
                  <a:srgbClr val="000000"/>
                </a:solidFill>
                <a:latin typeface="Calibri" charset="0"/>
                <a:cs typeface="Arial" charset="0"/>
              </a:rPr>
              <a:t>100</a:t>
            </a:r>
            <a:r>
              <a:rPr lang="en-US" sz="1400" smtClean="0">
                <a:solidFill>
                  <a:srgbClr val="000000"/>
                </a:solidFill>
                <a:latin typeface="Calibri" charset="0"/>
                <a:cs typeface="Arial" charset="0"/>
              </a:rPr>
              <a:t> 112501 (2008) </a:t>
            </a:r>
          </a:p>
        </p:txBody>
      </p:sp>
      <p:sp>
        <p:nvSpPr>
          <p:cNvPr id="55301" name="TextBox 5"/>
          <p:cNvSpPr txBox="1">
            <a:spLocks noChangeArrowheads="1"/>
          </p:cNvSpPr>
          <p:nvPr/>
        </p:nvSpPr>
        <p:spPr bwMode="auto">
          <a:xfrm>
            <a:off x="457200" y="6400800"/>
            <a:ext cx="3810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sz="1800" smtClean="0">
                <a:solidFill>
                  <a:srgbClr val="000000"/>
                </a:solidFill>
              </a:rPr>
              <a:t>Courtesy of Sean Freeman</a:t>
            </a:r>
          </a:p>
        </p:txBody>
      </p:sp>
    </p:spTree>
    <p:extLst>
      <p:ext uri="{BB962C8B-B14F-4D97-AF65-F5344CB8AC3E}">
        <p14:creationId xmlns:p14="http://schemas.microsoft.com/office/powerpoint/2010/main" val="187863474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743200"/>
            <a:ext cx="4737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4" name="Text Box 16"/>
          <p:cNvSpPr txBox="1">
            <a:spLocks noChangeArrowheads="1"/>
          </p:cNvSpPr>
          <p:nvPr/>
        </p:nvSpPr>
        <p:spPr bwMode="auto">
          <a:xfrm>
            <a:off x="5029200" y="304800"/>
            <a:ext cx="3581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lg" len="lg"/>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en-US" sz="1800" smtClean="0">
                <a:solidFill>
                  <a:srgbClr val="000000"/>
                </a:solidFill>
                <a:latin typeface="Calibri" charset="0"/>
              </a:rPr>
              <a:t>Spectra from (p,t) reactions: </a:t>
            </a:r>
          </a:p>
        </p:txBody>
      </p:sp>
      <p:sp>
        <p:nvSpPr>
          <p:cNvPr id="59395" name="Text Box 27"/>
          <p:cNvSpPr txBox="1">
            <a:spLocks noChangeArrowheads="1"/>
          </p:cNvSpPr>
          <p:nvPr/>
        </p:nvSpPr>
        <p:spPr bwMode="auto">
          <a:xfrm>
            <a:off x="228600" y="6019800"/>
            <a:ext cx="8763000" cy="584200"/>
          </a:xfrm>
          <a:prstGeom prst="rect">
            <a:avLst/>
          </a:prstGeom>
          <a:gradFill rotWithShape="1">
            <a:gsLst>
              <a:gs pos="0">
                <a:srgbClr val="F5FFE6"/>
              </a:gs>
              <a:gs pos="64999">
                <a:srgbClr val="E4FDC2"/>
              </a:gs>
              <a:gs pos="100000">
                <a:srgbClr val="DAFDA7"/>
              </a:gs>
            </a:gsLst>
            <a:lin ang="5400000" scaled="1"/>
          </a:gradFill>
          <a:ln w="9525">
            <a:solidFill>
              <a:srgbClr val="98B954"/>
            </a:solidFill>
            <a:miter lim="800000"/>
            <a:headEnd type="none" w="lg" len="lg"/>
            <a:tailEnd/>
          </a:ln>
          <a:effectLst>
            <a:outerShdw dist="20000" dir="5400000" rotWithShape="0">
              <a:srgbClr val="808080">
                <a:alpha val="37999"/>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50000"/>
              </a:spcBef>
              <a:spcAft>
                <a:spcPct val="0"/>
              </a:spcAft>
            </a:pPr>
            <a:r>
              <a:rPr lang="en-US" sz="1600" smtClean="0">
                <a:solidFill>
                  <a:srgbClr val="000000"/>
                </a:solidFill>
                <a:latin typeface="Calibri" charset="0"/>
                <a:cs typeface="Arial" charset="0"/>
              </a:rPr>
              <a:t>For </a:t>
            </a:r>
            <a:r>
              <a:rPr lang="en-US" sz="1600" baseline="30000" smtClean="0">
                <a:solidFill>
                  <a:srgbClr val="000000"/>
                </a:solidFill>
                <a:latin typeface="Calibri" charset="0"/>
                <a:cs typeface="Arial" charset="0"/>
              </a:rPr>
              <a:t>76</a:t>
            </a:r>
            <a:r>
              <a:rPr lang="en-US" sz="1600" smtClean="0">
                <a:solidFill>
                  <a:srgbClr val="000000"/>
                </a:solidFill>
                <a:latin typeface="Calibri" charset="0"/>
                <a:cs typeface="Arial" charset="0"/>
              </a:rPr>
              <a:t>Ge and </a:t>
            </a:r>
            <a:r>
              <a:rPr lang="en-US" sz="1600" baseline="30000" smtClean="0">
                <a:solidFill>
                  <a:srgbClr val="000000"/>
                </a:solidFill>
                <a:latin typeface="Calibri" charset="0"/>
                <a:cs typeface="Arial" charset="0"/>
              </a:rPr>
              <a:t>76</a:t>
            </a:r>
            <a:r>
              <a:rPr lang="en-US" sz="1600" smtClean="0">
                <a:solidFill>
                  <a:srgbClr val="000000"/>
                </a:solidFill>
                <a:latin typeface="Calibri" charset="0"/>
                <a:cs typeface="Arial" charset="0"/>
              </a:rPr>
              <a:t>Se (p,t) strength is predominately to the ground states, indicating  they can be described as simple BCS paired states with quantitatively similar pair correlations. </a:t>
            </a:r>
          </a:p>
        </p:txBody>
      </p:sp>
      <p:pic>
        <p:nvPicPr>
          <p:cNvPr id="59396" name="Picture 28" descr="pt_reactio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2514600"/>
            <a:ext cx="43862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447800" y="152400"/>
            <a:ext cx="64770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28800" y="2057400"/>
            <a:ext cx="6248400" cy="369888"/>
          </a:xfrm>
          <a:prstGeom prst="rect">
            <a:avLst/>
          </a:prstGeom>
          <a:solidFill>
            <a:schemeClr val="bg1">
              <a:lumMod val="95000"/>
            </a:schemeClr>
          </a:solidFill>
          <a:effectLst>
            <a:outerShdw blurRad="50800" dist="38100" dir="2700000" algn="tl" rotWithShape="0">
              <a:srgbClr val="000000">
                <a:alpha val="43000"/>
              </a:srgbClr>
            </a:outerShdw>
          </a:effectLst>
        </p:spPr>
        <p:txBody>
          <a:bodyPr>
            <a:spAutoFit/>
          </a:bodyPr>
          <a:lstStyle/>
          <a:p>
            <a:pPr defTabSz="914400" fontAlgn="base">
              <a:spcBef>
                <a:spcPct val="0"/>
              </a:spcBef>
              <a:spcAft>
                <a:spcPct val="0"/>
              </a:spcAft>
              <a:defRPr/>
            </a:pPr>
            <a:r>
              <a:rPr lang="en-US" dirty="0">
                <a:solidFill>
                  <a:srgbClr val="000000"/>
                </a:solidFill>
                <a:latin typeface="Arial" charset="0"/>
                <a:ea typeface="ＭＳ Ｐゴシック" charset="0"/>
                <a:cs typeface="Arial" charset="0"/>
              </a:rPr>
              <a:t>20MeV protons Yale Tandem.    Split-pole spectrograph.</a:t>
            </a:r>
          </a:p>
        </p:txBody>
      </p:sp>
    </p:spTree>
    <p:extLst>
      <p:ext uri="{BB962C8B-B14F-4D97-AF65-F5344CB8AC3E}">
        <p14:creationId xmlns:p14="http://schemas.microsoft.com/office/powerpoint/2010/main" val="903509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537" name="AutoShape 2"/>
          <p:cNvGraphicFramePr>
            <a:graphicFrameLocks noChangeAspect="1"/>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217113" name="Photo Editor Photo" r:id="rId3" imgW="0" imgH="0" progId="">
                  <p:embed/>
                </p:oleObj>
              </mc:Choice>
              <mc:Fallback>
                <p:oleObj name="Photo Editor Photo" r:id="rId3" imgW="0" imgH="0" progId="">
                  <p:embed/>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65538" name="Object 3"/>
          <p:cNvGraphicFramePr>
            <a:graphicFrameLocks noChangeAspect="1"/>
          </p:cNvGraphicFramePr>
          <p:nvPr/>
        </p:nvGraphicFramePr>
        <p:xfrm>
          <a:off x="914400" y="1524000"/>
          <a:ext cx="7661275" cy="4384675"/>
        </p:xfrm>
        <a:graphic>
          <a:graphicData uri="http://schemas.openxmlformats.org/presentationml/2006/ole">
            <mc:AlternateContent xmlns:mc="http://schemas.openxmlformats.org/markup-compatibility/2006">
              <mc:Choice xmlns:v="urn:schemas-microsoft-com:vml" Requires="v">
                <p:oleObj spid="_x0000_s217114" name="Photo Editor Photo" r:id="rId4" imgW="8695238" imgH="9011908" progId="">
                  <p:embed/>
                </p:oleObj>
              </mc:Choice>
              <mc:Fallback>
                <p:oleObj name="Photo Editor Photo" r:id="rId4" imgW="8695238" imgH="901190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l="6902" t="47446" b="2919"/>
                      <a:stretch>
                        <a:fillRect/>
                      </a:stretch>
                    </p:blipFill>
                    <p:spPr bwMode="auto">
                      <a:xfrm>
                        <a:off x="914400" y="1524000"/>
                        <a:ext cx="7661275" cy="438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65539" name="Text Box 5"/>
          <p:cNvSpPr txBox="1">
            <a:spLocks noChangeArrowheads="1"/>
          </p:cNvSpPr>
          <p:nvPr/>
        </p:nvSpPr>
        <p:spPr bwMode="auto">
          <a:xfrm>
            <a:off x="6934200" y="1143000"/>
            <a:ext cx="1798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a:latin typeface="Calibri" charset="0"/>
              </a:rPr>
              <a:t>BM Vol 1 page 170</a:t>
            </a:r>
          </a:p>
        </p:txBody>
      </p:sp>
      <p:sp>
        <p:nvSpPr>
          <p:cNvPr id="65540" name="Text Box 6"/>
          <p:cNvSpPr txBox="1">
            <a:spLocks noChangeArrowheads="1"/>
          </p:cNvSpPr>
          <p:nvPr/>
        </p:nvSpPr>
        <p:spPr bwMode="auto">
          <a:xfrm>
            <a:off x="990600" y="381000"/>
            <a:ext cx="6705600" cy="4619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US" b="1">
                <a:solidFill>
                  <a:schemeClr val="accent2"/>
                </a:solidFill>
                <a:latin typeface="Arial Unicode MS" charset="0"/>
              </a:rPr>
              <a:t>Pair gaps from mass differences</a:t>
            </a:r>
          </a:p>
        </p:txBody>
      </p:sp>
    </p:spTree>
    <p:extLst>
      <p:ext uri="{BB962C8B-B14F-4D97-AF65-F5344CB8AC3E}">
        <p14:creationId xmlns:p14="http://schemas.microsoft.com/office/powerpoint/2010/main" val="21689998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8800" y="228600"/>
            <a:ext cx="5948363"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3276600"/>
            <a:ext cx="3476625"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81600" y="3352800"/>
            <a:ext cx="332422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821" name="TextBox 5"/>
          <p:cNvSpPr txBox="1">
            <a:spLocks noChangeArrowheads="1"/>
          </p:cNvSpPr>
          <p:nvPr/>
        </p:nvSpPr>
        <p:spPr bwMode="auto">
          <a:xfrm>
            <a:off x="762000" y="6172200"/>
            <a:ext cx="8001000" cy="400050"/>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a:t>37MeV </a:t>
            </a:r>
            <a:r>
              <a:rPr lang="en-US" sz="2000" baseline="30000"/>
              <a:t>11</a:t>
            </a:r>
            <a:r>
              <a:rPr lang="en-US" sz="2000"/>
              <a:t>Li from ISAC2   plus MAYA active target detector system</a:t>
            </a:r>
          </a:p>
        </p:txBody>
      </p:sp>
    </p:spTree>
    <p:extLst>
      <p:ext uri="{BB962C8B-B14F-4D97-AF65-F5344CB8AC3E}">
        <p14:creationId xmlns:p14="http://schemas.microsoft.com/office/powerpoint/2010/main" val="40645467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457200"/>
            <a:ext cx="7620000"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133600" y="4800600"/>
            <a:ext cx="5181600" cy="923330"/>
          </a:xfrm>
          <a:prstGeom prst="rect">
            <a:avLst/>
          </a:prstGeom>
          <a:solidFill>
            <a:schemeClr val="accent3">
              <a:lumMod val="95000"/>
            </a:schemeClr>
          </a:solidFill>
          <a:effectLst>
            <a:outerShdw blurRad="50800" dist="38100" dir="2700000" algn="tl" rotWithShape="0">
              <a:srgbClr val="000000">
                <a:alpha val="43000"/>
              </a:srgbClr>
            </a:outerShdw>
          </a:effectLst>
        </p:spPr>
        <p:txBody>
          <a:bodyPr>
            <a:spAutoFit/>
          </a:bodyPr>
          <a:lstStyle/>
          <a:p>
            <a:pPr marL="285750" indent="-285750">
              <a:buFont typeface="Wingdings" charset="2"/>
              <a:buChar char="§"/>
              <a:defRPr/>
            </a:pPr>
            <a:r>
              <a:rPr lang="en-US" dirty="0">
                <a:cs typeface="Arial" charset="0"/>
              </a:rPr>
              <a:t>Two particle transfer in second order DWBA</a:t>
            </a:r>
          </a:p>
          <a:p>
            <a:pPr marL="285750" indent="-285750">
              <a:buFont typeface="Wingdings" charset="2"/>
              <a:buChar char="§"/>
              <a:defRPr/>
            </a:pPr>
            <a:r>
              <a:rPr lang="en-US" dirty="0">
                <a:cs typeface="Arial" charset="0"/>
              </a:rPr>
              <a:t>Simultaneous and successive transfer</a:t>
            </a:r>
          </a:p>
          <a:p>
            <a:pPr marL="285750" indent="-285750">
              <a:buFont typeface="Wingdings" charset="2"/>
              <a:buChar char="§"/>
              <a:defRPr/>
            </a:pPr>
            <a:r>
              <a:rPr lang="en-US" dirty="0" smtClean="0">
                <a:cs typeface="Arial" charset="0"/>
              </a:rPr>
              <a:t>Absolute normalization !!!</a:t>
            </a:r>
            <a:endParaRPr lang="en-US" dirty="0">
              <a:cs typeface="Arial" charset="0"/>
            </a:endParaRPr>
          </a:p>
        </p:txBody>
      </p:sp>
    </p:spTree>
    <p:extLst>
      <p:ext uri="{BB962C8B-B14F-4D97-AF65-F5344CB8AC3E}">
        <p14:creationId xmlns:p14="http://schemas.microsoft.com/office/powerpoint/2010/main" val="409606196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2133600"/>
            <a:ext cx="7302500" cy="3492500"/>
          </a:xfrm>
          <a:prstGeom prst="rect">
            <a:avLst/>
          </a:prstGeom>
        </p:spPr>
      </p:pic>
      <p:pic>
        <p:nvPicPr>
          <p:cNvPr id="5" name="Picture 4"/>
          <p:cNvPicPr>
            <a:picLocks noChangeAspect="1"/>
          </p:cNvPicPr>
          <p:nvPr/>
        </p:nvPicPr>
        <p:blipFill>
          <a:blip r:embed="rId3"/>
          <a:stretch>
            <a:fillRect/>
          </a:stretch>
        </p:blipFill>
        <p:spPr>
          <a:xfrm>
            <a:off x="1828800" y="685800"/>
            <a:ext cx="5981700" cy="863600"/>
          </a:xfrm>
          <a:prstGeom prst="rect">
            <a:avLst/>
          </a:prstGeom>
        </p:spPr>
      </p:pic>
      <p:sp>
        <p:nvSpPr>
          <p:cNvPr id="6" name="Right Brace 5"/>
          <p:cNvSpPr/>
          <p:nvPr/>
        </p:nvSpPr>
        <p:spPr bwMode="auto">
          <a:xfrm rot="16200000">
            <a:off x="4781550" y="-438150"/>
            <a:ext cx="571500" cy="4191000"/>
          </a:xfrm>
          <a:prstGeom prst="rightBrace">
            <a:avLst/>
          </a:prstGeom>
          <a:noFill/>
          <a:ln w="762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2" charset="0"/>
            </a:endParaRPr>
          </a:p>
        </p:txBody>
      </p:sp>
    </p:spTree>
    <p:extLst>
      <p:ext uri="{BB962C8B-B14F-4D97-AF65-F5344CB8AC3E}">
        <p14:creationId xmlns:p14="http://schemas.microsoft.com/office/powerpoint/2010/main" val="28027414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84799"/>
            <a:ext cx="41910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34" name="Picture 2"/>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64363" y="342952"/>
            <a:ext cx="43434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85800" y="4724400"/>
            <a:ext cx="7759700" cy="2133600"/>
          </a:xfrm>
          <a:prstGeom prst="rect">
            <a:avLst/>
          </a:prstGeom>
        </p:spPr>
      </p:pic>
      <p:sp>
        <p:nvSpPr>
          <p:cNvPr id="3" name="Rectangle 2"/>
          <p:cNvSpPr/>
          <p:nvPr/>
        </p:nvSpPr>
        <p:spPr>
          <a:xfrm>
            <a:off x="685800" y="5956576"/>
            <a:ext cx="7615243" cy="771029"/>
          </a:xfrm>
          <a:prstGeom prst="rect">
            <a:avLst/>
          </a:prstGeom>
          <a:solidFill>
            <a:srgbClr val="FFFF00">
              <a:alpha val="6000"/>
            </a:srgbClr>
          </a:solid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14567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10"/>
          <p:cNvSpPr txBox="1">
            <a:spLocks noChangeArrowheads="1"/>
          </p:cNvSpPr>
          <p:nvPr/>
        </p:nvSpPr>
        <p:spPr bwMode="auto">
          <a:xfrm>
            <a:off x="7302489" y="4690020"/>
            <a:ext cx="1101452" cy="369332"/>
          </a:xfrm>
          <a:prstGeom prst="rect">
            <a:avLst/>
          </a:prstGeom>
          <a:solidFill>
            <a:srgbClr val="FFFF00"/>
          </a:solid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a:solidFill>
                  <a:srgbClr val="000000"/>
                </a:solidFill>
                <a:latin typeface="Times New Roman" pitchFamily="-107" charset="0"/>
              </a:rPr>
              <a:t>T=0, S</a:t>
            </a:r>
            <a:r>
              <a:rPr lang="en-US" sz="1600" b="1" i="1" dirty="0" smtClean="0">
                <a:solidFill>
                  <a:srgbClr val="000000"/>
                </a:solidFill>
                <a:latin typeface="Times New Roman" pitchFamily="-107" charset="0"/>
              </a:rPr>
              <a:t>=</a:t>
            </a:r>
            <a:r>
              <a:rPr lang="en-US" sz="1600" b="1" i="1" dirty="0">
                <a:solidFill>
                  <a:srgbClr val="000000"/>
                </a:solidFill>
                <a:latin typeface="Times New Roman" pitchFamily="-107" charset="0"/>
              </a:rPr>
              <a:t>1</a:t>
            </a:r>
          </a:p>
        </p:txBody>
      </p:sp>
      <p:sp>
        <p:nvSpPr>
          <p:cNvPr id="62467" name="Text Box 111"/>
          <p:cNvSpPr txBox="1">
            <a:spLocks noChangeArrowheads="1"/>
          </p:cNvSpPr>
          <p:nvPr/>
        </p:nvSpPr>
        <p:spPr bwMode="auto">
          <a:xfrm>
            <a:off x="7277100" y="3302000"/>
            <a:ext cx="1003300" cy="338554"/>
          </a:xfrm>
          <a:prstGeom prst="rect">
            <a:avLst/>
          </a:prstGeom>
          <a:solidFill>
            <a:srgbClr val="FFFF00"/>
          </a:solid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a:solidFill>
                  <a:srgbClr val="000000"/>
                </a:solidFill>
                <a:latin typeface="Times New Roman" pitchFamily="-107" charset="0"/>
              </a:rPr>
              <a:t>T=1, S</a:t>
            </a:r>
            <a:r>
              <a:rPr lang="en-US" sz="1600" b="1" i="1" dirty="0" smtClean="0">
                <a:solidFill>
                  <a:srgbClr val="000000"/>
                </a:solidFill>
                <a:latin typeface="Times New Roman" pitchFamily="-107" charset="0"/>
              </a:rPr>
              <a:t>=</a:t>
            </a:r>
            <a:r>
              <a:rPr lang="en-US" sz="1600" b="1" i="1" dirty="0">
                <a:solidFill>
                  <a:srgbClr val="000000"/>
                </a:solidFill>
                <a:latin typeface="Times New Roman" pitchFamily="-107" charset="0"/>
              </a:rPr>
              <a:t>0</a:t>
            </a:r>
          </a:p>
        </p:txBody>
      </p:sp>
      <p:sp>
        <p:nvSpPr>
          <p:cNvPr id="139268" name="Rectangle 112"/>
          <p:cNvSpPr>
            <a:spLocks noChangeArrowheads="1"/>
          </p:cNvSpPr>
          <p:nvPr/>
        </p:nvSpPr>
        <p:spPr bwMode="auto">
          <a:xfrm>
            <a:off x="2921725" y="896552"/>
            <a:ext cx="3011625" cy="5415348"/>
          </a:xfrm>
          <a:prstGeom prst="rect">
            <a:avLst/>
          </a:prstGeom>
          <a:solidFill>
            <a:schemeClr val="bg2">
              <a:lumMod val="20000"/>
              <a:lumOff val="80000"/>
              <a:alpha val="50195"/>
            </a:scheme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1600">
              <a:solidFill>
                <a:srgbClr val="000000"/>
              </a:solidFill>
              <a:latin typeface="Times New Roman" pitchFamily="-112" charset="0"/>
            </a:endParaRPr>
          </a:p>
        </p:txBody>
      </p:sp>
      <p:sp>
        <p:nvSpPr>
          <p:cNvPr id="62469" name="Text Box 113"/>
          <p:cNvSpPr txBox="1">
            <a:spLocks noChangeArrowheads="1"/>
          </p:cNvSpPr>
          <p:nvPr/>
        </p:nvSpPr>
        <p:spPr bwMode="auto">
          <a:xfrm>
            <a:off x="4175953" y="5494178"/>
            <a:ext cx="736600" cy="338554"/>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err="1">
                <a:solidFill>
                  <a:srgbClr val="000000"/>
                </a:solidFill>
                <a:latin typeface="Times New Roman" pitchFamily="-107" charset="0"/>
              </a:rPr>
              <a:t>T</a:t>
            </a:r>
            <a:r>
              <a:rPr lang="en-US" sz="2000" b="1" i="1" baseline="-25000" dirty="0" err="1">
                <a:solidFill>
                  <a:srgbClr val="000000"/>
                </a:solidFill>
                <a:latin typeface="Times New Roman" pitchFamily="-107" charset="0"/>
              </a:rPr>
              <a:t>z</a:t>
            </a:r>
            <a:r>
              <a:rPr lang="en-US" sz="1600" b="1" i="1" dirty="0">
                <a:solidFill>
                  <a:srgbClr val="000000"/>
                </a:solidFill>
                <a:latin typeface="Times New Roman" pitchFamily="-107" charset="0"/>
              </a:rPr>
              <a:t>=0</a:t>
            </a:r>
            <a:endParaRPr lang="en-US" sz="1600" i="1" dirty="0">
              <a:solidFill>
                <a:srgbClr val="000000"/>
              </a:solidFill>
              <a:latin typeface="Times New Roman" pitchFamily="-107" charset="0"/>
            </a:endParaRPr>
          </a:p>
        </p:txBody>
      </p:sp>
      <p:grpSp>
        <p:nvGrpSpPr>
          <p:cNvPr id="62470" name="Group 62"/>
          <p:cNvGrpSpPr>
            <a:grpSpLocks/>
          </p:cNvGrpSpPr>
          <p:nvPr/>
        </p:nvGrpSpPr>
        <p:grpSpPr bwMode="auto">
          <a:xfrm>
            <a:off x="838200" y="1219200"/>
            <a:ext cx="1295400" cy="1981200"/>
            <a:chOff x="762000" y="609600"/>
            <a:chExt cx="1295400" cy="1981200"/>
          </a:xfrm>
        </p:grpSpPr>
        <p:sp>
          <p:nvSpPr>
            <p:cNvPr id="62498" name="Line 81"/>
            <p:cNvSpPr>
              <a:spLocks noChangeShapeType="1"/>
            </p:cNvSpPr>
            <p:nvPr/>
          </p:nvSpPr>
          <p:spPr bwMode="auto">
            <a:xfrm flipV="1">
              <a:off x="1143000" y="609600"/>
              <a:ext cx="0" cy="9906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2499" name="Line 82"/>
            <p:cNvSpPr>
              <a:spLocks noChangeShapeType="1"/>
            </p:cNvSpPr>
            <p:nvPr/>
          </p:nvSpPr>
          <p:spPr bwMode="auto">
            <a:xfrm>
              <a:off x="1600200" y="1676400"/>
              <a:ext cx="0" cy="9144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52" name="Oval 51"/>
            <p:cNvSpPr/>
            <p:nvPr/>
          </p:nvSpPr>
          <p:spPr>
            <a:xfrm>
              <a:off x="762000" y="121920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53" name="Oval 52"/>
            <p:cNvSpPr/>
            <p:nvPr/>
          </p:nvSpPr>
          <p:spPr>
            <a:xfrm>
              <a:off x="1219200" y="121920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grpSp>
        <p:nvGrpSpPr>
          <p:cNvPr id="62471" name="Group 55"/>
          <p:cNvGrpSpPr>
            <a:grpSpLocks/>
          </p:cNvGrpSpPr>
          <p:nvPr/>
        </p:nvGrpSpPr>
        <p:grpSpPr bwMode="auto">
          <a:xfrm>
            <a:off x="3886200" y="1066800"/>
            <a:ext cx="1371600" cy="2209800"/>
            <a:chOff x="3886200" y="1524000"/>
            <a:chExt cx="1371600" cy="2209800"/>
          </a:xfrm>
        </p:grpSpPr>
        <p:sp>
          <p:nvSpPr>
            <p:cNvPr id="62490" name="Line 82"/>
            <p:cNvSpPr>
              <a:spLocks noChangeShapeType="1"/>
            </p:cNvSpPr>
            <p:nvPr/>
          </p:nvSpPr>
          <p:spPr bwMode="auto">
            <a:xfrm>
              <a:off x="4876800" y="2819400"/>
              <a:ext cx="0" cy="9144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2491" name="Line 81"/>
            <p:cNvSpPr>
              <a:spLocks noChangeShapeType="1"/>
            </p:cNvSpPr>
            <p:nvPr/>
          </p:nvSpPr>
          <p:spPr bwMode="auto">
            <a:xfrm flipV="1">
              <a:off x="4267200" y="1524000"/>
              <a:ext cx="0" cy="9906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50" name="Oval 49"/>
            <p:cNvSpPr/>
            <p:nvPr/>
          </p:nvSpPr>
          <p:spPr>
            <a:xfrm>
              <a:off x="3886200" y="220980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48" name="Oval 47"/>
            <p:cNvSpPr/>
            <p:nvPr/>
          </p:nvSpPr>
          <p:spPr>
            <a:xfrm>
              <a:off x="4419600" y="220980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sp>
        <p:nvSpPr>
          <p:cNvPr id="62472" name="Line 82"/>
          <p:cNvSpPr>
            <a:spLocks noChangeShapeType="1"/>
          </p:cNvSpPr>
          <p:nvPr/>
        </p:nvSpPr>
        <p:spPr bwMode="auto">
          <a:xfrm flipH="1" flipV="1">
            <a:off x="4808538" y="3699420"/>
            <a:ext cx="46038" cy="9906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2473" name="Line 81"/>
          <p:cNvSpPr>
            <a:spLocks noChangeShapeType="1"/>
          </p:cNvSpPr>
          <p:nvPr/>
        </p:nvSpPr>
        <p:spPr bwMode="auto">
          <a:xfrm flipV="1">
            <a:off x="4198938" y="3699420"/>
            <a:ext cx="0" cy="9906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0" name="Oval 59"/>
          <p:cNvSpPr/>
          <p:nvPr/>
        </p:nvSpPr>
        <p:spPr>
          <a:xfrm>
            <a:off x="3817938" y="438522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61" name="Oval 60"/>
          <p:cNvSpPr/>
          <p:nvPr/>
        </p:nvSpPr>
        <p:spPr>
          <a:xfrm>
            <a:off x="4427538" y="438522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nvGrpSpPr>
          <p:cNvPr id="62480" name="Group 61"/>
          <p:cNvGrpSpPr>
            <a:grpSpLocks/>
          </p:cNvGrpSpPr>
          <p:nvPr/>
        </p:nvGrpSpPr>
        <p:grpSpPr bwMode="auto">
          <a:xfrm>
            <a:off x="6705600" y="1066800"/>
            <a:ext cx="1371600" cy="2057400"/>
            <a:chOff x="1219200" y="3048000"/>
            <a:chExt cx="1371600" cy="2057400"/>
          </a:xfrm>
        </p:grpSpPr>
        <p:sp>
          <p:nvSpPr>
            <p:cNvPr id="62482" name="Line 81"/>
            <p:cNvSpPr>
              <a:spLocks noChangeShapeType="1"/>
            </p:cNvSpPr>
            <p:nvPr/>
          </p:nvSpPr>
          <p:spPr bwMode="auto">
            <a:xfrm flipV="1">
              <a:off x="1597025" y="3048000"/>
              <a:ext cx="0" cy="9906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49" name="Oval 48"/>
            <p:cNvSpPr/>
            <p:nvPr/>
          </p:nvSpPr>
          <p:spPr>
            <a:xfrm>
              <a:off x="1219200" y="373380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62486" name="Line 82"/>
            <p:cNvSpPr>
              <a:spLocks noChangeShapeType="1"/>
            </p:cNvSpPr>
            <p:nvPr/>
          </p:nvSpPr>
          <p:spPr bwMode="auto">
            <a:xfrm>
              <a:off x="2209800" y="4191000"/>
              <a:ext cx="0" cy="9144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54" name="Oval 53"/>
            <p:cNvSpPr/>
            <p:nvPr/>
          </p:nvSpPr>
          <p:spPr>
            <a:xfrm>
              <a:off x="1752600" y="373380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sp>
        <p:nvSpPr>
          <p:cNvPr id="25" name="TextBox 24"/>
          <p:cNvSpPr txBox="1"/>
          <p:nvPr/>
        </p:nvSpPr>
        <p:spPr>
          <a:xfrm>
            <a:off x="2467142" y="75266"/>
            <a:ext cx="4578029" cy="646272"/>
          </a:xfrm>
          <a:prstGeom prst="rect">
            <a:avLst/>
          </a:prstGeom>
          <a:noFill/>
        </p:spPr>
        <p:txBody>
          <a:bodyPr wrap="none" lIns="91382" tIns="45691" rIns="91382" bIns="45691" rtlCol="0">
            <a:spAutoFit/>
          </a:bodyPr>
          <a:lstStyle/>
          <a:p>
            <a:pPr defTabSz="914400" fontAlgn="base">
              <a:spcBef>
                <a:spcPct val="0"/>
              </a:spcBef>
              <a:spcAft>
                <a:spcPct val="0"/>
              </a:spcAft>
            </a:pPr>
            <a:r>
              <a:rPr lang="en-US" sz="3600" dirty="0" smtClean="0">
                <a:solidFill>
                  <a:srgbClr val="000000"/>
                </a:solidFill>
                <a:latin typeface="Times New Roman" pitchFamily="-107" charset="0"/>
              </a:rPr>
              <a:t>Neutron-Proton Pairing</a:t>
            </a:r>
            <a:endParaRPr lang="en-US" sz="1600" dirty="0">
              <a:solidFill>
                <a:srgbClr val="000000"/>
              </a:solidFill>
              <a:latin typeface="Times New Roman" pitchFamily="-107" charset="0"/>
            </a:endParaRPr>
          </a:p>
        </p:txBody>
      </p:sp>
    </p:spTree>
    <p:extLst>
      <p:ext uri="{BB962C8B-B14F-4D97-AF65-F5344CB8AC3E}">
        <p14:creationId xmlns:p14="http://schemas.microsoft.com/office/powerpoint/2010/main" val="371089367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110"/>
          <p:cNvSpPr txBox="1">
            <a:spLocks noChangeArrowheads="1"/>
          </p:cNvSpPr>
          <p:nvPr/>
        </p:nvSpPr>
        <p:spPr bwMode="auto">
          <a:xfrm>
            <a:off x="7302489" y="4690020"/>
            <a:ext cx="1101452" cy="369332"/>
          </a:xfrm>
          <a:prstGeom prst="rect">
            <a:avLst/>
          </a:prstGeom>
          <a:solidFill>
            <a:srgbClr val="FFFF00"/>
          </a:solid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a:solidFill>
                  <a:srgbClr val="000000"/>
                </a:solidFill>
                <a:latin typeface="Times New Roman" pitchFamily="-107" charset="0"/>
              </a:rPr>
              <a:t>T=0, S</a:t>
            </a:r>
            <a:r>
              <a:rPr lang="en-US" sz="1600" b="1" i="1" dirty="0" smtClean="0">
                <a:solidFill>
                  <a:srgbClr val="000000"/>
                </a:solidFill>
                <a:latin typeface="Times New Roman" pitchFamily="-107" charset="0"/>
              </a:rPr>
              <a:t>=</a:t>
            </a:r>
            <a:r>
              <a:rPr lang="en-US" sz="1600" b="1" i="1" dirty="0">
                <a:solidFill>
                  <a:srgbClr val="000000"/>
                </a:solidFill>
                <a:latin typeface="Times New Roman" pitchFamily="-107" charset="0"/>
              </a:rPr>
              <a:t>1</a:t>
            </a:r>
          </a:p>
        </p:txBody>
      </p:sp>
      <p:sp>
        <p:nvSpPr>
          <p:cNvPr id="62467" name="Text Box 111"/>
          <p:cNvSpPr txBox="1">
            <a:spLocks noChangeArrowheads="1"/>
          </p:cNvSpPr>
          <p:nvPr/>
        </p:nvSpPr>
        <p:spPr bwMode="auto">
          <a:xfrm>
            <a:off x="7277100" y="3302000"/>
            <a:ext cx="1003300" cy="338554"/>
          </a:xfrm>
          <a:prstGeom prst="rect">
            <a:avLst/>
          </a:prstGeom>
          <a:solidFill>
            <a:srgbClr val="FFFF00"/>
          </a:solid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a:solidFill>
                  <a:srgbClr val="000000"/>
                </a:solidFill>
                <a:latin typeface="Times New Roman" pitchFamily="-107" charset="0"/>
              </a:rPr>
              <a:t>T=1, S</a:t>
            </a:r>
            <a:r>
              <a:rPr lang="en-US" sz="1600" b="1" i="1" dirty="0" smtClean="0">
                <a:solidFill>
                  <a:srgbClr val="000000"/>
                </a:solidFill>
                <a:latin typeface="Times New Roman" pitchFamily="-107" charset="0"/>
              </a:rPr>
              <a:t>=</a:t>
            </a:r>
            <a:r>
              <a:rPr lang="en-US" sz="1600" b="1" i="1" dirty="0">
                <a:solidFill>
                  <a:srgbClr val="000000"/>
                </a:solidFill>
                <a:latin typeface="Times New Roman" pitchFamily="-107" charset="0"/>
              </a:rPr>
              <a:t>0</a:t>
            </a:r>
          </a:p>
        </p:txBody>
      </p:sp>
      <p:sp>
        <p:nvSpPr>
          <p:cNvPr id="139268" name="Rectangle 112"/>
          <p:cNvSpPr>
            <a:spLocks noChangeArrowheads="1"/>
          </p:cNvSpPr>
          <p:nvPr/>
        </p:nvSpPr>
        <p:spPr bwMode="auto">
          <a:xfrm>
            <a:off x="2921725" y="896552"/>
            <a:ext cx="3011625" cy="5415348"/>
          </a:xfrm>
          <a:prstGeom prst="rect">
            <a:avLst/>
          </a:prstGeom>
          <a:solidFill>
            <a:schemeClr val="bg2">
              <a:lumMod val="20000"/>
              <a:lumOff val="80000"/>
              <a:alpha val="50195"/>
            </a:scheme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1600">
              <a:solidFill>
                <a:srgbClr val="000000"/>
              </a:solidFill>
              <a:latin typeface="Times New Roman" pitchFamily="-112" charset="0"/>
            </a:endParaRPr>
          </a:p>
        </p:txBody>
      </p:sp>
      <p:sp>
        <p:nvSpPr>
          <p:cNvPr id="62469" name="Text Box 113"/>
          <p:cNvSpPr txBox="1">
            <a:spLocks noChangeArrowheads="1"/>
          </p:cNvSpPr>
          <p:nvPr/>
        </p:nvSpPr>
        <p:spPr bwMode="auto">
          <a:xfrm>
            <a:off x="4175953" y="5494178"/>
            <a:ext cx="736600" cy="338554"/>
          </a:xfrm>
          <a:prstGeom prst="rect">
            <a:avLst/>
          </a:prstGeom>
          <a:no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err="1">
                <a:solidFill>
                  <a:srgbClr val="000000"/>
                </a:solidFill>
                <a:latin typeface="Times New Roman" pitchFamily="-107" charset="0"/>
              </a:rPr>
              <a:t>T</a:t>
            </a:r>
            <a:r>
              <a:rPr lang="en-US" sz="2000" b="1" i="1" baseline="-25000" dirty="0" err="1">
                <a:solidFill>
                  <a:srgbClr val="000000"/>
                </a:solidFill>
                <a:latin typeface="Times New Roman" pitchFamily="-107" charset="0"/>
              </a:rPr>
              <a:t>z</a:t>
            </a:r>
            <a:r>
              <a:rPr lang="en-US" sz="1600" b="1" i="1" dirty="0">
                <a:solidFill>
                  <a:srgbClr val="000000"/>
                </a:solidFill>
                <a:latin typeface="Times New Roman" pitchFamily="-107" charset="0"/>
              </a:rPr>
              <a:t>=0</a:t>
            </a:r>
            <a:endParaRPr lang="en-US" sz="1600" i="1" dirty="0">
              <a:solidFill>
                <a:srgbClr val="000000"/>
              </a:solidFill>
              <a:latin typeface="Times New Roman" pitchFamily="-107" charset="0"/>
            </a:endParaRPr>
          </a:p>
        </p:txBody>
      </p:sp>
      <p:grpSp>
        <p:nvGrpSpPr>
          <p:cNvPr id="62470" name="Group 62"/>
          <p:cNvGrpSpPr>
            <a:grpSpLocks/>
          </p:cNvGrpSpPr>
          <p:nvPr/>
        </p:nvGrpSpPr>
        <p:grpSpPr bwMode="auto">
          <a:xfrm>
            <a:off x="838200" y="1219200"/>
            <a:ext cx="1295400" cy="1981200"/>
            <a:chOff x="762000" y="609600"/>
            <a:chExt cx="1295400" cy="1981200"/>
          </a:xfrm>
        </p:grpSpPr>
        <p:sp>
          <p:nvSpPr>
            <p:cNvPr id="62498" name="Line 81"/>
            <p:cNvSpPr>
              <a:spLocks noChangeShapeType="1"/>
            </p:cNvSpPr>
            <p:nvPr/>
          </p:nvSpPr>
          <p:spPr bwMode="auto">
            <a:xfrm flipV="1">
              <a:off x="1143000" y="609600"/>
              <a:ext cx="0" cy="9906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2499" name="Line 82"/>
            <p:cNvSpPr>
              <a:spLocks noChangeShapeType="1"/>
            </p:cNvSpPr>
            <p:nvPr/>
          </p:nvSpPr>
          <p:spPr bwMode="auto">
            <a:xfrm>
              <a:off x="1600200" y="1676400"/>
              <a:ext cx="0" cy="9144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52" name="Oval 51"/>
            <p:cNvSpPr/>
            <p:nvPr/>
          </p:nvSpPr>
          <p:spPr>
            <a:xfrm>
              <a:off x="762000" y="121920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53" name="Oval 52"/>
            <p:cNvSpPr/>
            <p:nvPr/>
          </p:nvSpPr>
          <p:spPr>
            <a:xfrm>
              <a:off x="1219200" y="121920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grpSp>
        <p:nvGrpSpPr>
          <p:cNvPr id="62471" name="Group 55"/>
          <p:cNvGrpSpPr>
            <a:grpSpLocks/>
          </p:cNvGrpSpPr>
          <p:nvPr/>
        </p:nvGrpSpPr>
        <p:grpSpPr bwMode="auto">
          <a:xfrm>
            <a:off x="3886200" y="1066800"/>
            <a:ext cx="1371600" cy="2209800"/>
            <a:chOff x="3886200" y="1524000"/>
            <a:chExt cx="1371600" cy="2209800"/>
          </a:xfrm>
        </p:grpSpPr>
        <p:sp>
          <p:nvSpPr>
            <p:cNvPr id="62490" name="Line 82"/>
            <p:cNvSpPr>
              <a:spLocks noChangeShapeType="1"/>
            </p:cNvSpPr>
            <p:nvPr/>
          </p:nvSpPr>
          <p:spPr bwMode="auto">
            <a:xfrm>
              <a:off x="4876800" y="2819400"/>
              <a:ext cx="0" cy="9144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2491" name="Line 81"/>
            <p:cNvSpPr>
              <a:spLocks noChangeShapeType="1"/>
            </p:cNvSpPr>
            <p:nvPr/>
          </p:nvSpPr>
          <p:spPr bwMode="auto">
            <a:xfrm flipV="1">
              <a:off x="4267200" y="1524000"/>
              <a:ext cx="0" cy="9906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50" name="Oval 49"/>
            <p:cNvSpPr/>
            <p:nvPr/>
          </p:nvSpPr>
          <p:spPr>
            <a:xfrm>
              <a:off x="3886200" y="220980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48" name="Oval 47"/>
            <p:cNvSpPr/>
            <p:nvPr/>
          </p:nvSpPr>
          <p:spPr>
            <a:xfrm>
              <a:off x="4419600" y="220980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sp>
        <p:nvSpPr>
          <p:cNvPr id="62472" name="Line 82"/>
          <p:cNvSpPr>
            <a:spLocks noChangeShapeType="1"/>
          </p:cNvSpPr>
          <p:nvPr/>
        </p:nvSpPr>
        <p:spPr bwMode="auto">
          <a:xfrm flipH="1" flipV="1">
            <a:off x="4808538" y="3699420"/>
            <a:ext cx="46038" cy="9906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2473" name="Line 81"/>
          <p:cNvSpPr>
            <a:spLocks noChangeShapeType="1"/>
          </p:cNvSpPr>
          <p:nvPr/>
        </p:nvSpPr>
        <p:spPr bwMode="auto">
          <a:xfrm flipV="1">
            <a:off x="4198938" y="3699420"/>
            <a:ext cx="0" cy="990600"/>
          </a:xfrm>
          <a:prstGeom prst="line">
            <a:avLst/>
          </a:prstGeom>
          <a:noFill/>
          <a:ln w="76200">
            <a:solidFill>
              <a:srgbClr val="FF000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60" name="Oval 59"/>
          <p:cNvSpPr/>
          <p:nvPr/>
        </p:nvSpPr>
        <p:spPr>
          <a:xfrm>
            <a:off x="3817938" y="4385220"/>
            <a:ext cx="838200" cy="838200"/>
          </a:xfrm>
          <a:prstGeom prst="ellipse">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61" name="Oval 60"/>
          <p:cNvSpPr/>
          <p:nvPr/>
        </p:nvSpPr>
        <p:spPr>
          <a:xfrm>
            <a:off x="4427538" y="438522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nvGrpSpPr>
          <p:cNvPr id="62480" name="Group 61"/>
          <p:cNvGrpSpPr>
            <a:grpSpLocks/>
          </p:cNvGrpSpPr>
          <p:nvPr/>
        </p:nvGrpSpPr>
        <p:grpSpPr bwMode="auto">
          <a:xfrm>
            <a:off x="6705600" y="1066800"/>
            <a:ext cx="1371600" cy="2057400"/>
            <a:chOff x="1219200" y="3048000"/>
            <a:chExt cx="1371600" cy="2057400"/>
          </a:xfrm>
        </p:grpSpPr>
        <p:sp>
          <p:nvSpPr>
            <p:cNvPr id="62482" name="Line 81"/>
            <p:cNvSpPr>
              <a:spLocks noChangeShapeType="1"/>
            </p:cNvSpPr>
            <p:nvPr/>
          </p:nvSpPr>
          <p:spPr bwMode="auto">
            <a:xfrm flipV="1">
              <a:off x="1597025" y="3048000"/>
              <a:ext cx="0" cy="9906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49" name="Oval 48"/>
            <p:cNvSpPr/>
            <p:nvPr/>
          </p:nvSpPr>
          <p:spPr>
            <a:xfrm>
              <a:off x="1219200" y="373380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sp>
          <p:nvSpPr>
            <p:cNvPr id="62486" name="Line 82"/>
            <p:cNvSpPr>
              <a:spLocks noChangeShapeType="1"/>
            </p:cNvSpPr>
            <p:nvPr/>
          </p:nvSpPr>
          <p:spPr bwMode="auto">
            <a:xfrm>
              <a:off x="2209800" y="4191000"/>
              <a:ext cx="0" cy="914400"/>
            </a:xfrm>
            <a:prstGeom prst="line">
              <a:avLst/>
            </a:prstGeom>
            <a:noFill/>
            <a:ln w="76200">
              <a:solidFill>
                <a:srgbClr val="000090"/>
              </a:solidFill>
              <a:round/>
              <a:headEnd/>
              <a:tailEnd type="triangle" w="med" len="med"/>
            </a:ln>
          </p:spPr>
          <p:txBody>
            <a:bodyPr>
              <a:prstTxWarp prst="textNoShape">
                <a:avLst/>
              </a:prstTxWarp>
            </a:bodyPr>
            <a:lstStyle/>
            <a:p>
              <a:pPr defTabSz="914400" fontAlgn="base">
                <a:spcBef>
                  <a:spcPct val="0"/>
                </a:spcBef>
                <a:spcAft>
                  <a:spcPct val="0"/>
                </a:spcAft>
              </a:pPr>
              <a:endParaRPr lang="en-US" sz="1600">
                <a:solidFill>
                  <a:srgbClr val="000000"/>
                </a:solidFill>
                <a:latin typeface="Times New Roman" pitchFamily="-107" charset="0"/>
              </a:endParaRPr>
            </a:p>
          </p:txBody>
        </p:sp>
        <p:sp>
          <p:nvSpPr>
            <p:cNvPr id="54" name="Oval 53"/>
            <p:cNvSpPr/>
            <p:nvPr/>
          </p:nvSpPr>
          <p:spPr>
            <a:xfrm>
              <a:off x="1752600" y="3733800"/>
              <a:ext cx="838200" cy="838200"/>
            </a:xfrm>
            <a:prstGeom prst="ellipse">
              <a:avLst/>
            </a:prstGeom>
            <a:gradFill flip="none" rotWithShape="1">
              <a:gsLst>
                <a:gs pos="0">
                  <a:srgbClr val="000000"/>
                </a:gs>
                <a:gs pos="39999">
                  <a:srgbClr val="0A128C"/>
                </a:gs>
                <a:gs pos="70000">
                  <a:srgbClr val="181CC7"/>
                </a:gs>
                <a:gs pos="88000">
                  <a:srgbClr val="7005D4"/>
                </a:gs>
                <a:gs pos="100000">
                  <a:srgbClr val="8C3D9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defTabSz="914400" fontAlgn="base">
                <a:spcBef>
                  <a:spcPct val="0"/>
                </a:spcBef>
                <a:spcAft>
                  <a:spcPct val="0"/>
                </a:spcAft>
                <a:defRPr/>
              </a:pPr>
              <a:endParaRPr lang="en-US" sz="1600">
                <a:solidFill>
                  <a:srgbClr val="FFFFFF"/>
                </a:solidFill>
                <a:latin typeface="Times New Roman"/>
                <a:ea typeface="Arial" pitchFamily="-112" charset="0"/>
                <a:cs typeface="Arial" pitchFamily="-112" charset="0"/>
              </a:endParaRPr>
            </a:p>
          </p:txBody>
        </p:sp>
      </p:grpSp>
      <p:sp>
        <p:nvSpPr>
          <p:cNvPr id="25" name="TextBox 24"/>
          <p:cNvSpPr txBox="1"/>
          <p:nvPr/>
        </p:nvSpPr>
        <p:spPr>
          <a:xfrm>
            <a:off x="2467142" y="75266"/>
            <a:ext cx="4578029" cy="646272"/>
          </a:xfrm>
          <a:prstGeom prst="rect">
            <a:avLst/>
          </a:prstGeom>
          <a:noFill/>
        </p:spPr>
        <p:txBody>
          <a:bodyPr wrap="none" lIns="91382" tIns="45691" rIns="91382" bIns="45691" rtlCol="0">
            <a:spAutoFit/>
          </a:bodyPr>
          <a:lstStyle/>
          <a:p>
            <a:pPr defTabSz="914400" fontAlgn="base">
              <a:spcBef>
                <a:spcPct val="0"/>
              </a:spcBef>
              <a:spcAft>
                <a:spcPct val="0"/>
              </a:spcAft>
            </a:pPr>
            <a:r>
              <a:rPr lang="en-US" sz="3600" dirty="0" smtClean="0">
                <a:solidFill>
                  <a:srgbClr val="000000"/>
                </a:solidFill>
                <a:latin typeface="Times New Roman" pitchFamily="-107" charset="0"/>
              </a:rPr>
              <a:t>Neutron-Proton Pairing</a:t>
            </a:r>
            <a:endParaRPr lang="en-US" sz="1600" dirty="0">
              <a:solidFill>
                <a:srgbClr val="000000"/>
              </a:solidFill>
              <a:latin typeface="Times New Roman" pitchFamily="-107" charset="0"/>
            </a:endParaRPr>
          </a:p>
        </p:txBody>
      </p:sp>
      <p:sp>
        <p:nvSpPr>
          <p:cNvPr id="27" name="TextBox 26"/>
          <p:cNvSpPr txBox="1"/>
          <p:nvPr/>
        </p:nvSpPr>
        <p:spPr>
          <a:xfrm>
            <a:off x="262690" y="867795"/>
            <a:ext cx="8627709" cy="5878532"/>
          </a:xfrm>
          <a:prstGeom prst="rect">
            <a:avLst/>
          </a:prstGeom>
          <a:solidFill>
            <a:srgbClr val="FFFFFF">
              <a:alpha val="74000"/>
            </a:srgbClr>
          </a:solidFill>
          <a:ln>
            <a:noFill/>
          </a:ln>
        </p:spPr>
        <p:txBody>
          <a:bodyPr wrap="square" rtlCol="0">
            <a:spAutoFit/>
          </a:bodyPr>
          <a:lstStyle/>
          <a:p>
            <a:pPr algn="ctr" defTabSz="914400" fontAlgn="base">
              <a:spcBef>
                <a:spcPct val="0"/>
              </a:spcBef>
              <a:spcAft>
                <a:spcPct val="0"/>
              </a:spcAft>
            </a:pPr>
            <a:endParaRPr lang="en-US" sz="4000" b="1" dirty="0" smtClean="0">
              <a:solidFill>
                <a:srgbClr val="969696">
                  <a:lumMod val="25000"/>
                </a:srgbClr>
              </a:solidFill>
              <a:latin typeface="Lucida Handwriting"/>
              <a:cs typeface="Lucida Handwriting"/>
            </a:endParaRPr>
          </a:p>
          <a:p>
            <a:pPr algn="ctr" defTabSz="914400" fontAlgn="base">
              <a:spcBef>
                <a:spcPct val="0"/>
              </a:spcBef>
              <a:spcAft>
                <a:spcPct val="0"/>
              </a:spcAft>
            </a:pPr>
            <a:r>
              <a:rPr lang="en-US" sz="4000" b="1" dirty="0" smtClean="0">
                <a:solidFill>
                  <a:srgbClr val="000000"/>
                </a:solidFill>
                <a:latin typeface="Lucida Calligraphy"/>
                <a:cs typeface="Lucida Calligraphy"/>
              </a:rPr>
              <a:t>Protons are Red</a:t>
            </a:r>
          </a:p>
          <a:p>
            <a:pPr algn="ctr" defTabSz="914400" fontAlgn="base">
              <a:spcBef>
                <a:spcPct val="0"/>
              </a:spcBef>
              <a:spcAft>
                <a:spcPct val="0"/>
              </a:spcAft>
            </a:pPr>
            <a:r>
              <a:rPr lang="en-US" sz="4000" b="1" dirty="0" smtClean="0">
                <a:solidFill>
                  <a:srgbClr val="000000"/>
                </a:solidFill>
                <a:latin typeface="Lucida Calligraphy"/>
                <a:cs typeface="Lucida Calligraphy"/>
              </a:rPr>
              <a:t>Neutrons are Blue</a:t>
            </a:r>
          </a:p>
          <a:p>
            <a:pPr algn="ctr" defTabSz="914400" fontAlgn="base">
              <a:spcBef>
                <a:spcPct val="0"/>
              </a:spcBef>
              <a:spcAft>
                <a:spcPct val="0"/>
              </a:spcAft>
            </a:pPr>
            <a:endParaRPr lang="en-US" sz="4000" b="1" dirty="0" smtClean="0">
              <a:solidFill>
                <a:srgbClr val="000000"/>
              </a:solidFill>
              <a:latin typeface="Lucida Calligraphy"/>
              <a:cs typeface="Lucida Calligraphy"/>
            </a:endParaRPr>
          </a:p>
          <a:p>
            <a:pPr algn="ctr" defTabSz="914400" fontAlgn="base">
              <a:spcBef>
                <a:spcPct val="0"/>
              </a:spcBef>
              <a:spcAft>
                <a:spcPct val="0"/>
              </a:spcAft>
            </a:pPr>
            <a:r>
              <a:rPr lang="en-US" sz="4000" b="1" dirty="0" smtClean="0">
                <a:solidFill>
                  <a:srgbClr val="000000"/>
                </a:solidFill>
                <a:latin typeface="Lucida Calligraphy"/>
                <a:cs typeface="Lucida Calligraphy"/>
              </a:rPr>
              <a:t>T=0 pairing is fascinating …</a:t>
            </a:r>
          </a:p>
          <a:p>
            <a:pPr algn="ctr" defTabSz="914400" fontAlgn="base">
              <a:spcBef>
                <a:spcPct val="0"/>
              </a:spcBef>
              <a:spcAft>
                <a:spcPct val="0"/>
              </a:spcAft>
            </a:pPr>
            <a:endParaRPr lang="en-US" sz="4000" b="1" dirty="0">
              <a:solidFill>
                <a:srgbClr val="000000"/>
              </a:solidFill>
              <a:latin typeface="Lucida Calligraphy"/>
              <a:cs typeface="Lucida Calligraphy"/>
            </a:endParaRPr>
          </a:p>
          <a:p>
            <a:pPr algn="ctr" defTabSz="914400" fontAlgn="base">
              <a:spcBef>
                <a:spcPct val="0"/>
              </a:spcBef>
              <a:spcAft>
                <a:spcPct val="0"/>
              </a:spcAft>
            </a:pPr>
            <a:r>
              <a:rPr lang="en-US" sz="4000" b="1" dirty="0" smtClean="0">
                <a:solidFill>
                  <a:srgbClr val="000000"/>
                </a:solidFill>
                <a:latin typeface="Lucida Calligraphy"/>
                <a:cs typeface="Lucida Calligraphy"/>
              </a:rPr>
              <a:t>… but we still don</a:t>
            </a:r>
            <a:r>
              <a:rPr lang="fr-FR" sz="4000" b="1" dirty="0" smtClean="0">
                <a:solidFill>
                  <a:srgbClr val="000000"/>
                </a:solidFill>
                <a:latin typeface="Lucida Calligraphy"/>
                <a:cs typeface="Lucida Calligraphy"/>
              </a:rPr>
              <a:t>’</a:t>
            </a:r>
            <a:r>
              <a:rPr lang="en-US" sz="4000" b="1" dirty="0" smtClean="0">
                <a:solidFill>
                  <a:srgbClr val="000000"/>
                </a:solidFill>
                <a:latin typeface="Lucida Calligraphy"/>
                <a:cs typeface="Lucida Calligraphy"/>
              </a:rPr>
              <a:t>t have a clue !</a:t>
            </a:r>
          </a:p>
          <a:p>
            <a:pPr algn="ctr" defTabSz="914400" fontAlgn="base">
              <a:spcBef>
                <a:spcPct val="0"/>
              </a:spcBef>
              <a:spcAft>
                <a:spcPct val="0"/>
              </a:spcAft>
            </a:pPr>
            <a:endParaRPr lang="en-US" sz="4000" b="1" dirty="0" smtClean="0">
              <a:solidFill>
                <a:srgbClr val="000000"/>
              </a:solidFill>
              <a:latin typeface="Lucida Calligraphy"/>
              <a:cs typeface="Lucida Calligraphy"/>
            </a:endParaRPr>
          </a:p>
          <a:p>
            <a:pPr algn="ctr" defTabSz="914400" fontAlgn="base">
              <a:spcBef>
                <a:spcPct val="0"/>
              </a:spcBef>
              <a:spcAft>
                <a:spcPct val="0"/>
              </a:spcAft>
            </a:pPr>
            <a:endParaRPr lang="en-US" sz="1600" b="1" dirty="0" smtClean="0">
              <a:solidFill>
                <a:srgbClr val="000000"/>
              </a:solidFill>
              <a:latin typeface="Lucida Calligraphy"/>
              <a:cs typeface="Lucida Calligraphy"/>
            </a:endParaRPr>
          </a:p>
        </p:txBody>
      </p:sp>
    </p:spTree>
    <p:extLst>
      <p:ext uri="{BB962C8B-B14F-4D97-AF65-F5344CB8AC3E}">
        <p14:creationId xmlns:p14="http://schemas.microsoft.com/office/powerpoint/2010/main" val="4549247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292411" y="136065"/>
            <a:ext cx="8285639" cy="6595826"/>
            <a:chOff x="292411" y="136065"/>
            <a:chExt cx="8285639" cy="6595826"/>
          </a:xfrm>
        </p:grpSpPr>
        <p:pic>
          <p:nvPicPr>
            <p:cNvPr id="6" name="Picture 5"/>
            <p:cNvPicPr>
              <a:picLocks noChangeAspect="1"/>
            </p:cNvPicPr>
            <p:nvPr/>
          </p:nvPicPr>
          <p:blipFill>
            <a:blip r:embed="rId2"/>
            <a:stretch>
              <a:fillRect/>
            </a:stretch>
          </p:blipFill>
          <p:spPr>
            <a:xfrm>
              <a:off x="4307828" y="1292324"/>
              <a:ext cx="1532247" cy="1581358"/>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a:off x="4861800" y="2613672"/>
              <a:ext cx="545265" cy="1505827"/>
            </a:xfrm>
            <a:prstGeom prst="rect">
              <a:avLst/>
            </a:prstGeom>
          </p:spPr>
        </p:pic>
        <p:pic>
          <p:nvPicPr>
            <p:cNvPr id="9" name="Picture 8"/>
            <p:cNvPicPr>
              <a:picLocks noChangeAspect="1"/>
            </p:cNvPicPr>
            <p:nvPr/>
          </p:nvPicPr>
          <p:blipFill>
            <a:blip r:embed="rId2"/>
            <a:stretch>
              <a:fillRect/>
            </a:stretch>
          </p:blipFill>
          <p:spPr>
            <a:xfrm>
              <a:off x="7045803" y="1292324"/>
              <a:ext cx="1532247" cy="1581358"/>
            </a:xfrm>
            <a:prstGeom prst="rect">
              <a:avLst/>
            </a:prstGeom>
          </p:spPr>
        </p:pic>
        <p:pic>
          <p:nvPicPr>
            <p:cNvPr id="10" name="Picture 9"/>
            <p:cNvPicPr>
              <a:picLocks noChangeAspect="1"/>
            </p:cNvPicPr>
            <p:nvPr/>
          </p:nvPicPr>
          <p:blipFill>
            <a:blip r:embed="rId2"/>
            <a:stretch>
              <a:fillRect/>
            </a:stretch>
          </p:blipFill>
          <p:spPr>
            <a:xfrm>
              <a:off x="6279679" y="1289326"/>
              <a:ext cx="1532247" cy="1581358"/>
            </a:xfrm>
            <a:prstGeom prst="rect">
              <a:avLst/>
            </a:prstGeom>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a:off x="7539293" y="2613672"/>
              <a:ext cx="545265" cy="1505827"/>
            </a:xfrm>
            <a:prstGeom prst="rect">
              <a:avLst/>
            </a:prstGeom>
          </p:spPr>
        </p:pic>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6651014" y="136065"/>
              <a:ext cx="545265" cy="1505827"/>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44304" y="1289326"/>
              <a:ext cx="1517495" cy="1581358"/>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777433" y="136065"/>
              <a:ext cx="545265" cy="1505827"/>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1158" y="1292324"/>
              <a:ext cx="1517495" cy="1581358"/>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2411" y="1292324"/>
              <a:ext cx="1517495" cy="1581358"/>
            </a:xfrm>
            <a:prstGeom prst="rect">
              <a:avLst/>
            </a:prstGeom>
          </p:spPr>
        </p:pic>
        <p:pic>
          <p:nvPicPr>
            <p:cNvPr id="15" name="Picture 1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778525" y="136065"/>
              <a:ext cx="545265" cy="1505827"/>
            </a:xfrm>
            <a:prstGeom prst="rect">
              <a:avLst/>
            </a:prstGeom>
          </p:spPr>
        </p:pic>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a:off x="1537273" y="2613672"/>
              <a:ext cx="545265" cy="1505827"/>
            </a:xfrm>
            <a:prstGeom prst="rect">
              <a:avLst/>
            </a:prstGeom>
          </p:spPr>
        </p:pic>
        <p:pic>
          <p:nvPicPr>
            <p:cNvPr id="17" name="Picture 16"/>
            <p:cNvPicPr>
              <a:picLocks noChangeAspect="1"/>
            </p:cNvPicPr>
            <p:nvPr/>
          </p:nvPicPr>
          <p:blipFill>
            <a:blip r:embed="rId2"/>
            <a:stretch>
              <a:fillRect/>
            </a:stretch>
          </p:blipFill>
          <p:spPr>
            <a:xfrm>
              <a:off x="4460228" y="5150533"/>
              <a:ext cx="1532247" cy="1581358"/>
            </a:xfrm>
            <a:prstGeom prst="rect">
              <a:avLst/>
            </a:prstGeom>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861800" y="4231321"/>
              <a:ext cx="545265" cy="1505827"/>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96704" y="5147535"/>
              <a:ext cx="1517495" cy="1581358"/>
            </a:xfrm>
            <a:prstGeom prst="rect">
              <a:avLst/>
            </a:prstGeom>
          </p:spPr>
        </p:pic>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989108" y="4231321"/>
              <a:ext cx="545265" cy="1505827"/>
            </a:xfrm>
            <a:prstGeom prst="rect">
              <a:avLst/>
            </a:prstGeom>
          </p:spPr>
        </p:pic>
      </p:grpSp>
      <p:sp>
        <p:nvSpPr>
          <p:cNvPr id="25" name="Rectangle 112"/>
          <p:cNvSpPr>
            <a:spLocks noChangeArrowheads="1"/>
          </p:cNvSpPr>
          <p:nvPr/>
        </p:nvSpPr>
        <p:spPr bwMode="auto">
          <a:xfrm>
            <a:off x="3175000" y="152400"/>
            <a:ext cx="3048000" cy="6540500"/>
          </a:xfrm>
          <a:prstGeom prst="rect">
            <a:avLst/>
          </a:prstGeom>
          <a:solidFill>
            <a:schemeClr val="bg2">
              <a:lumMod val="20000"/>
              <a:lumOff val="80000"/>
              <a:alpha val="50195"/>
            </a:schemeClr>
          </a:solidFill>
          <a:ln w="9525">
            <a:noFill/>
            <a:miter lim="800000"/>
            <a:headEnd/>
            <a:tailEnd/>
          </a:ln>
        </p:spPr>
        <p:txBody>
          <a:bodyPr wrap="none" anchor="ctr">
            <a:prstTxWarp prst="textNoShape">
              <a:avLst/>
            </a:prstTxWarp>
          </a:bodyPr>
          <a:lstStyle/>
          <a:p>
            <a:pPr defTabSz="914400" fontAlgn="base">
              <a:spcBef>
                <a:spcPct val="0"/>
              </a:spcBef>
              <a:spcAft>
                <a:spcPct val="0"/>
              </a:spcAft>
              <a:defRPr/>
            </a:pPr>
            <a:endParaRPr lang="en-US" sz="1600">
              <a:solidFill>
                <a:prstClr val="black"/>
              </a:solidFill>
              <a:latin typeface="Times New Roman" pitchFamily="-112" charset="0"/>
            </a:endParaRPr>
          </a:p>
        </p:txBody>
      </p:sp>
      <p:sp>
        <p:nvSpPr>
          <p:cNvPr id="26" name="Text Box 111"/>
          <p:cNvSpPr txBox="1">
            <a:spLocks noChangeArrowheads="1"/>
          </p:cNvSpPr>
          <p:nvPr/>
        </p:nvSpPr>
        <p:spPr bwMode="auto">
          <a:xfrm>
            <a:off x="7277100" y="4368800"/>
            <a:ext cx="1003300" cy="338554"/>
          </a:xfrm>
          <a:prstGeom prst="rect">
            <a:avLst/>
          </a:prstGeom>
          <a:solidFill>
            <a:srgbClr val="FFFF00"/>
          </a:solid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a:solidFill>
                  <a:prstClr val="black"/>
                </a:solidFill>
                <a:latin typeface="Times New Roman" pitchFamily="-107" charset="0"/>
              </a:rPr>
              <a:t>T=1, S</a:t>
            </a:r>
            <a:r>
              <a:rPr lang="en-US" sz="1600" b="1" i="1" dirty="0" smtClean="0">
                <a:solidFill>
                  <a:prstClr val="black"/>
                </a:solidFill>
                <a:latin typeface="Times New Roman" pitchFamily="-107" charset="0"/>
              </a:rPr>
              <a:t>=</a:t>
            </a:r>
            <a:r>
              <a:rPr lang="en-US" sz="1600" b="1" i="1" dirty="0">
                <a:solidFill>
                  <a:prstClr val="black"/>
                </a:solidFill>
                <a:latin typeface="Times New Roman" pitchFamily="-107" charset="0"/>
              </a:rPr>
              <a:t>0</a:t>
            </a:r>
          </a:p>
        </p:txBody>
      </p:sp>
      <p:sp>
        <p:nvSpPr>
          <p:cNvPr id="27" name="Text Box 110"/>
          <p:cNvSpPr txBox="1">
            <a:spLocks noChangeArrowheads="1"/>
          </p:cNvSpPr>
          <p:nvPr/>
        </p:nvSpPr>
        <p:spPr bwMode="auto">
          <a:xfrm>
            <a:off x="7340600" y="6057900"/>
            <a:ext cx="965200" cy="338554"/>
          </a:xfrm>
          <a:prstGeom prst="rect">
            <a:avLst/>
          </a:prstGeom>
          <a:solidFill>
            <a:srgbClr val="FFFF00"/>
          </a:solidFill>
          <a:ln w="9525">
            <a:noFill/>
            <a:miter lim="800000"/>
            <a:headEnd/>
            <a:tailEnd/>
          </a:ln>
        </p:spPr>
        <p:txBody>
          <a:bodyPr wrap="square">
            <a:prstTxWarp prst="textNoShape">
              <a:avLst/>
            </a:prstTxWarp>
            <a:spAutoFit/>
          </a:bodyPr>
          <a:lstStyle/>
          <a:p>
            <a:pPr defTabSz="914400" fontAlgn="base">
              <a:spcBef>
                <a:spcPct val="50000"/>
              </a:spcBef>
              <a:spcAft>
                <a:spcPct val="0"/>
              </a:spcAft>
            </a:pPr>
            <a:r>
              <a:rPr lang="en-US" sz="1600" b="1" i="1" dirty="0">
                <a:solidFill>
                  <a:prstClr val="black"/>
                </a:solidFill>
                <a:latin typeface="Times New Roman" pitchFamily="-107" charset="0"/>
              </a:rPr>
              <a:t>T=0, S</a:t>
            </a:r>
            <a:r>
              <a:rPr lang="en-US" sz="1600" b="1" i="1" dirty="0" smtClean="0">
                <a:solidFill>
                  <a:prstClr val="black"/>
                </a:solidFill>
                <a:latin typeface="Times New Roman" pitchFamily="-107" charset="0"/>
              </a:rPr>
              <a:t>=</a:t>
            </a:r>
            <a:r>
              <a:rPr lang="en-US" sz="1600" b="1" i="1" dirty="0">
                <a:solidFill>
                  <a:prstClr val="black"/>
                </a:solidFill>
                <a:latin typeface="Times New Roman" pitchFamily="-107" charset="0"/>
              </a:rPr>
              <a:t>1</a:t>
            </a:r>
          </a:p>
        </p:txBody>
      </p:sp>
      <p:sp>
        <p:nvSpPr>
          <p:cNvPr id="22" name="Oval 21"/>
          <p:cNvSpPr/>
          <p:nvPr/>
        </p:nvSpPr>
        <p:spPr>
          <a:xfrm>
            <a:off x="2422715" y="4014796"/>
            <a:ext cx="4394683" cy="2791454"/>
          </a:xfrm>
          <a:prstGeom prst="ellipse">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sz="1600">
              <a:ln>
                <a:solidFill>
                  <a:srgbClr val="008000"/>
                </a:solidFill>
              </a:ln>
              <a:solidFill>
                <a:srgbClr val="FFFFFF"/>
              </a:solidFill>
              <a:latin typeface="Times New Roman"/>
            </a:endParaRPr>
          </a:p>
        </p:txBody>
      </p:sp>
      <p:sp>
        <p:nvSpPr>
          <p:cNvPr id="23" name="TextBox 22"/>
          <p:cNvSpPr txBox="1"/>
          <p:nvPr/>
        </p:nvSpPr>
        <p:spPr>
          <a:xfrm>
            <a:off x="139006" y="4989697"/>
            <a:ext cx="3167924" cy="830997"/>
          </a:xfrm>
          <a:prstGeom prst="rect">
            <a:avLst/>
          </a:prstGeom>
          <a:solidFill>
            <a:srgbClr val="CCFFCC"/>
          </a:solidFill>
          <a:ln>
            <a:solidFill>
              <a:srgbClr val="008000"/>
            </a:solidFill>
          </a:ln>
        </p:spPr>
        <p:txBody>
          <a:bodyPr wrap="square" rtlCol="0">
            <a:spAutoFit/>
          </a:bodyPr>
          <a:lstStyle/>
          <a:p>
            <a:pPr defTabSz="914400" fontAlgn="base">
              <a:spcBef>
                <a:spcPct val="0"/>
              </a:spcBef>
              <a:spcAft>
                <a:spcPct val="0"/>
              </a:spcAft>
            </a:pPr>
            <a:r>
              <a:rPr lang="en-US" sz="2400" dirty="0" smtClean="0">
                <a:solidFill>
                  <a:srgbClr val="000000"/>
                </a:solidFill>
                <a:latin typeface="Times New Roman" pitchFamily="-107" charset="0"/>
              </a:rPr>
              <a:t>Elusive  </a:t>
            </a:r>
          </a:p>
          <a:p>
            <a:pPr defTabSz="914400" fontAlgn="base">
              <a:spcBef>
                <a:spcPct val="0"/>
              </a:spcBef>
              <a:spcAft>
                <a:spcPct val="0"/>
              </a:spcAft>
            </a:pPr>
            <a:r>
              <a:rPr lang="en-US" sz="2400" i="1" dirty="0" smtClean="0">
                <a:solidFill>
                  <a:srgbClr val="000000"/>
                </a:solidFill>
                <a:latin typeface="Times New Roman" pitchFamily="-107" charset="0"/>
              </a:rPr>
              <a:t>quasi-deuteron </a:t>
            </a:r>
            <a:r>
              <a:rPr lang="en-US" sz="2400" dirty="0" smtClean="0">
                <a:solidFill>
                  <a:srgbClr val="000000"/>
                </a:solidFill>
                <a:latin typeface="Times New Roman" pitchFamily="-107" charset="0"/>
              </a:rPr>
              <a:t>phase ??</a:t>
            </a:r>
            <a:endParaRPr lang="en-US" sz="2400" dirty="0">
              <a:solidFill>
                <a:srgbClr val="000000"/>
              </a:solidFill>
              <a:latin typeface="Times New Roman" pitchFamily="-107" charset="0"/>
            </a:endParaRPr>
          </a:p>
        </p:txBody>
      </p:sp>
    </p:spTree>
    <p:extLst>
      <p:ext uri="{BB962C8B-B14F-4D97-AF65-F5344CB8AC3E}">
        <p14:creationId xmlns:p14="http://schemas.microsoft.com/office/powerpoint/2010/main" val="334941553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ChangeArrowheads="1"/>
          </p:cNvSpPr>
          <p:nvPr/>
        </p:nvSpPr>
        <p:spPr bwMode="auto">
          <a:xfrm>
            <a:off x="4525963" y="3292475"/>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116739" name="Text Box 52"/>
          <p:cNvSpPr txBox="1">
            <a:spLocks noChangeArrowheads="1"/>
          </p:cNvSpPr>
          <p:nvPr/>
        </p:nvSpPr>
        <p:spPr bwMode="auto">
          <a:xfrm>
            <a:off x="662298" y="77195"/>
            <a:ext cx="8058150" cy="6280183"/>
          </a:xfrm>
          <a:prstGeom prst="rect">
            <a:avLst/>
          </a:prstGeom>
          <a:solidFill>
            <a:srgbClr val="FFFFFF">
              <a:alpha val="70195"/>
            </a:srgbClr>
          </a:solidFill>
          <a:ln w="9525">
            <a:noFill/>
            <a:miter lim="800000"/>
            <a:headEnd/>
            <a:tailEnd/>
          </a:ln>
          <a:effectLst>
            <a:outerShdw blurRad="50800" dist="38100" dir="2700000">
              <a:srgbClr val="000000">
                <a:alpha val="43000"/>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lnSpc>
                <a:spcPct val="50000"/>
              </a:lnSpc>
              <a:spcBef>
                <a:spcPct val="50000"/>
              </a:spcBef>
              <a:spcAft>
                <a:spcPct val="0"/>
              </a:spcAft>
            </a:pPr>
            <a:endParaRPr lang="en-US" sz="2000" b="1" dirty="0" smtClean="0">
              <a:solidFill>
                <a:srgbClr val="000000"/>
              </a:solidFill>
              <a:latin typeface="Comic Sans MS" charset="0"/>
              <a:cs typeface="Times New Roman" charset="0"/>
            </a:endParaRPr>
          </a:p>
          <a:p>
            <a:pPr defTabSz="914400" eaLnBrk="1" fontAlgn="base" hangingPunct="1">
              <a:lnSpc>
                <a:spcPct val="70000"/>
              </a:lnSpc>
              <a:spcBef>
                <a:spcPct val="50000"/>
              </a:spcBef>
              <a:spcAft>
                <a:spcPct val="0"/>
              </a:spcAft>
            </a:pPr>
            <a:r>
              <a:rPr lang="en-US" sz="1800" b="1" dirty="0" smtClean="0">
                <a:solidFill>
                  <a:srgbClr val="000000"/>
                </a:solidFill>
                <a:cs typeface="Times New Roman" charset="0"/>
              </a:rPr>
              <a:t>N=Z nuclei, unique systems to study </a:t>
            </a:r>
            <a:r>
              <a:rPr lang="en-US" sz="1800" b="1" i="1" dirty="0" err="1" smtClean="0">
                <a:solidFill>
                  <a:srgbClr val="000000"/>
                </a:solidFill>
                <a:cs typeface="Times New Roman" charset="0"/>
              </a:rPr>
              <a:t>np</a:t>
            </a:r>
            <a:r>
              <a:rPr lang="en-US" sz="1800" b="1" dirty="0" smtClean="0">
                <a:solidFill>
                  <a:srgbClr val="000000"/>
                </a:solidFill>
                <a:cs typeface="Times New Roman" charset="0"/>
              </a:rPr>
              <a:t> correlations	</a:t>
            </a:r>
            <a:endParaRPr lang="en-US" sz="1800" dirty="0" smtClean="0">
              <a:solidFill>
                <a:srgbClr val="00000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8000"/>
                </a:solidFill>
                <a:cs typeface="Times New Roman" charset="0"/>
              </a:rPr>
              <a:t>            	As you move out of N=Z, T=1 </a:t>
            </a:r>
            <a:r>
              <a:rPr lang="en-US" sz="1800" b="1" i="1" dirty="0" err="1" smtClean="0">
                <a:solidFill>
                  <a:srgbClr val="008000"/>
                </a:solidFill>
                <a:cs typeface="Times New Roman" charset="0"/>
              </a:rPr>
              <a:t>nn</a:t>
            </a:r>
            <a:r>
              <a:rPr lang="en-US" sz="1800" b="1" dirty="0" smtClean="0">
                <a:solidFill>
                  <a:srgbClr val="008000"/>
                </a:solidFill>
                <a:cs typeface="Times New Roman" charset="0"/>
              </a:rPr>
              <a:t> and </a:t>
            </a:r>
            <a:r>
              <a:rPr lang="en-US" sz="1800" b="1" i="1" dirty="0" err="1" smtClean="0">
                <a:solidFill>
                  <a:srgbClr val="008000"/>
                </a:solidFill>
                <a:cs typeface="Times New Roman" charset="0"/>
              </a:rPr>
              <a:t>pp</a:t>
            </a:r>
            <a:r>
              <a:rPr lang="en-US" sz="1800" b="1" dirty="0" smtClean="0">
                <a:solidFill>
                  <a:srgbClr val="008000"/>
                </a:solidFill>
                <a:cs typeface="Times New Roman" charset="0"/>
              </a:rPr>
              <a:t> pairs </a:t>
            </a:r>
          </a:p>
          <a:p>
            <a:pPr defTabSz="914400" eaLnBrk="1" fontAlgn="base" hangingPunct="1">
              <a:lnSpc>
                <a:spcPct val="70000"/>
              </a:lnSpc>
              <a:spcBef>
                <a:spcPct val="50000"/>
              </a:spcBef>
              <a:spcAft>
                <a:spcPct val="0"/>
              </a:spcAft>
            </a:pPr>
            <a:r>
              <a:rPr lang="en-US" sz="1800" b="1" dirty="0">
                <a:solidFill>
                  <a:srgbClr val="008000"/>
                </a:solidFill>
                <a:cs typeface="Times New Roman" charset="0"/>
              </a:rPr>
              <a:t>	</a:t>
            </a:r>
            <a:r>
              <a:rPr lang="en-US" sz="1800" b="1" dirty="0" smtClean="0">
                <a:solidFill>
                  <a:srgbClr val="008000"/>
                </a:solidFill>
                <a:cs typeface="Times New Roman" charset="0"/>
              </a:rPr>
              <a:t>will start to dominate.  T=0 excited states.</a:t>
            </a:r>
          </a:p>
          <a:p>
            <a:pPr defTabSz="914400" eaLnBrk="1" fontAlgn="base" hangingPunct="1">
              <a:lnSpc>
                <a:spcPct val="70000"/>
              </a:lnSpc>
              <a:spcBef>
                <a:spcPct val="50000"/>
              </a:spcBef>
              <a:spcAft>
                <a:spcPct val="0"/>
              </a:spcAft>
            </a:pPr>
            <a:endParaRPr lang="en-US" sz="1800" b="1" dirty="0" smtClean="0">
              <a:solidFill>
                <a:srgbClr val="00800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0000"/>
                </a:solidFill>
                <a:cs typeface="Times New Roman" charset="0"/>
              </a:rPr>
              <a:t>Role of </a:t>
            </a:r>
            <a:r>
              <a:rPr lang="en-US" sz="1800" b="1" dirty="0" err="1" smtClean="0">
                <a:solidFill>
                  <a:srgbClr val="000000"/>
                </a:solidFill>
                <a:cs typeface="Times New Roman" charset="0"/>
              </a:rPr>
              <a:t>isoscalar</a:t>
            </a:r>
            <a:r>
              <a:rPr lang="en-US" sz="1800" b="1" dirty="0" smtClean="0">
                <a:solidFill>
                  <a:srgbClr val="000000"/>
                </a:solidFill>
                <a:cs typeface="Times New Roman" charset="0"/>
              </a:rPr>
              <a:t> (T=0) and </a:t>
            </a:r>
            <a:r>
              <a:rPr lang="en-US" sz="1800" b="1" dirty="0" err="1" smtClean="0">
                <a:solidFill>
                  <a:srgbClr val="000000"/>
                </a:solidFill>
                <a:cs typeface="Times New Roman" charset="0"/>
              </a:rPr>
              <a:t>isovector</a:t>
            </a:r>
            <a:r>
              <a:rPr lang="en-US" sz="1800" b="1" dirty="0" smtClean="0">
                <a:solidFill>
                  <a:srgbClr val="000000"/>
                </a:solidFill>
                <a:cs typeface="Times New Roman" charset="0"/>
              </a:rPr>
              <a:t> (T=1) pairing</a:t>
            </a:r>
            <a:endParaRPr lang="en-US" sz="1800" dirty="0" smtClean="0">
              <a:solidFill>
                <a:srgbClr val="00000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8000"/>
                </a:solidFill>
                <a:cs typeface="Times New Roman" charset="0"/>
              </a:rPr>
              <a:t>	Large spatial overlap of </a:t>
            </a:r>
            <a:r>
              <a:rPr lang="en-US" sz="1800" b="1" i="1" dirty="0" smtClean="0">
                <a:solidFill>
                  <a:srgbClr val="008000"/>
                </a:solidFill>
                <a:cs typeface="Times New Roman" charset="0"/>
              </a:rPr>
              <a:t>n</a:t>
            </a:r>
            <a:r>
              <a:rPr lang="en-US" sz="1800" b="1" dirty="0" smtClean="0">
                <a:solidFill>
                  <a:srgbClr val="008000"/>
                </a:solidFill>
                <a:cs typeface="Times New Roman" charset="0"/>
              </a:rPr>
              <a:t> and </a:t>
            </a:r>
            <a:r>
              <a:rPr lang="en-US" sz="1800" b="1" i="1" dirty="0" smtClean="0">
                <a:solidFill>
                  <a:srgbClr val="008000"/>
                </a:solidFill>
                <a:cs typeface="Times New Roman" charset="0"/>
              </a:rPr>
              <a:t>p</a:t>
            </a:r>
            <a:endParaRPr lang="en-US" sz="1800" dirty="0" smtClean="0">
              <a:solidFill>
                <a:srgbClr val="00000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8000"/>
                </a:solidFill>
                <a:cs typeface="Times New Roman" charset="0"/>
              </a:rPr>
              <a:t>	Pairing vibrations (normal system )</a:t>
            </a:r>
          </a:p>
          <a:p>
            <a:pPr defTabSz="914400" eaLnBrk="1" fontAlgn="base" hangingPunct="1">
              <a:lnSpc>
                <a:spcPct val="70000"/>
              </a:lnSpc>
              <a:spcBef>
                <a:spcPct val="50000"/>
              </a:spcBef>
              <a:spcAft>
                <a:spcPct val="0"/>
              </a:spcAft>
            </a:pPr>
            <a:r>
              <a:rPr lang="en-US" sz="1800" b="1" dirty="0" smtClean="0">
                <a:solidFill>
                  <a:srgbClr val="008000"/>
                </a:solidFill>
                <a:cs typeface="Times New Roman" charset="0"/>
              </a:rPr>
              <a:t>	Pairing rotations  (superfluid system)</a:t>
            </a:r>
          </a:p>
          <a:p>
            <a:pPr defTabSz="914400" eaLnBrk="1" fontAlgn="base" hangingPunct="1">
              <a:lnSpc>
                <a:spcPct val="70000"/>
              </a:lnSpc>
              <a:spcBef>
                <a:spcPct val="50000"/>
              </a:spcBef>
              <a:spcAft>
                <a:spcPct val="0"/>
              </a:spcAft>
            </a:pPr>
            <a:endParaRPr lang="en-US" sz="1800" b="1" dirty="0" smtClean="0">
              <a:solidFill>
                <a:srgbClr val="00800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0000"/>
                </a:solidFill>
                <a:cs typeface="Times New Roman" charset="0"/>
              </a:rPr>
              <a:t>Does </a:t>
            </a:r>
            <a:r>
              <a:rPr lang="en-US" sz="1800" b="1" dirty="0" err="1" smtClean="0">
                <a:solidFill>
                  <a:srgbClr val="000000"/>
                </a:solidFill>
                <a:cs typeface="Times New Roman" charset="0"/>
              </a:rPr>
              <a:t>isoscalar</a:t>
            </a:r>
            <a:r>
              <a:rPr lang="en-US" sz="1800" b="1" dirty="0" smtClean="0">
                <a:solidFill>
                  <a:srgbClr val="000000"/>
                </a:solidFill>
                <a:cs typeface="Times New Roman" charset="0"/>
              </a:rPr>
              <a:t> pairing give rise to collective modes?</a:t>
            </a:r>
            <a:r>
              <a:rPr lang="en-US" sz="1800" dirty="0" smtClean="0">
                <a:solidFill>
                  <a:srgbClr val="000000"/>
                </a:solidFill>
                <a:cs typeface="Times New Roman" charset="0"/>
              </a:rPr>
              <a:t>           	</a:t>
            </a:r>
          </a:p>
          <a:p>
            <a:pPr defTabSz="914400" eaLnBrk="1" fontAlgn="base" hangingPunct="1">
              <a:lnSpc>
                <a:spcPct val="70000"/>
              </a:lnSpc>
              <a:spcBef>
                <a:spcPct val="50000"/>
              </a:spcBef>
              <a:spcAft>
                <a:spcPct val="0"/>
              </a:spcAft>
            </a:pPr>
            <a:r>
              <a:rPr lang="en-US" sz="1800" b="1" dirty="0" smtClean="0">
                <a:solidFill>
                  <a:srgbClr val="008000"/>
                </a:solidFill>
                <a:cs typeface="Times New Roman" charset="0"/>
              </a:rPr>
              <a:t>	</a:t>
            </a:r>
            <a:endParaRPr lang="en-US" sz="1800" dirty="0" smtClean="0">
              <a:solidFill>
                <a:srgbClr val="00000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0000"/>
                </a:solidFill>
                <a:cs typeface="Times New Roman" charset="0"/>
              </a:rPr>
              <a:t>Possible signals</a:t>
            </a:r>
            <a:endParaRPr lang="en-US" sz="1800" dirty="0" smtClean="0">
              <a:solidFill>
                <a:srgbClr val="000000"/>
              </a:solidFill>
              <a:cs typeface="Times New Roman" charset="0"/>
            </a:endParaRPr>
          </a:p>
          <a:p>
            <a:pPr defTabSz="914400" eaLnBrk="1" fontAlgn="base" hangingPunct="1">
              <a:lnSpc>
                <a:spcPct val="70000"/>
              </a:lnSpc>
              <a:spcBef>
                <a:spcPct val="50000"/>
              </a:spcBef>
              <a:spcAft>
                <a:spcPct val="0"/>
              </a:spcAft>
            </a:pPr>
            <a:r>
              <a:rPr lang="en-US" sz="1800" dirty="0" smtClean="0">
                <a:solidFill>
                  <a:srgbClr val="000000"/>
                </a:solidFill>
                <a:cs typeface="Times New Roman" charset="0"/>
              </a:rPr>
              <a:t> </a:t>
            </a:r>
            <a:r>
              <a:rPr lang="en-US" sz="1800" b="1" dirty="0" smtClean="0">
                <a:solidFill>
                  <a:srgbClr val="008000"/>
                </a:solidFill>
                <a:cs typeface="Times New Roman" charset="0"/>
              </a:rPr>
              <a:t>  	</a:t>
            </a:r>
            <a:r>
              <a:rPr lang="en-US" sz="1800" b="1" dirty="0" smtClean="0">
                <a:solidFill>
                  <a:srgbClr val="000090"/>
                </a:solidFill>
                <a:cs typeface="Times New Roman" charset="0"/>
              </a:rPr>
              <a:t>Binding energy differences  </a:t>
            </a:r>
            <a:endParaRPr lang="en-US" sz="1800" dirty="0" smtClean="0">
              <a:solidFill>
                <a:srgbClr val="00009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0090"/>
                </a:solidFill>
                <a:cs typeface="Times New Roman" charset="0"/>
              </a:rPr>
              <a:t>   	Low-lying states of odd-odd self-conjugate nuclei</a:t>
            </a:r>
            <a:endParaRPr lang="en-US" sz="1800" dirty="0" smtClean="0">
              <a:solidFill>
                <a:srgbClr val="00009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0090"/>
                </a:solidFill>
                <a:cs typeface="Times New Roman" charset="0"/>
              </a:rPr>
              <a:t>   	Rotational properties: moments of inertia, alignments</a:t>
            </a:r>
          </a:p>
          <a:p>
            <a:pPr defTabSz="914400" eaLnBrk="1" fontAlgn="base" hangingPunct="1">
              <a:lnSpc>
                <a:spcPct val="70000"/>
              </a:lnSpc>
              <a:spcBef>
                <a:spcPct val="50000"/>
              </a:spcBef>
              <a:spcAft>
                <a:spcPct val="0"/>
              </a:spcAft>
            </a:pPr>
            <a:r>
              <a:rPr lang="en-US" sz="1800" b="1" dirty="0" smtClean="0">
                <a:solidFill>
                  <a:srgbClr val="000090"/>
                </a:solidFill>
                <a:cs typeface="Times New Roman" charset="0"/>
              </a:rPr>
              <a:t>	Alpha decay, Beta decay,  Gamow-Teller</a:t>
            </a:r>
          </a:p>
          <a:p>
            <a:pPr defTabSz="914400" eaLnBrk="1" fontAlgn="base" hangingPunct="1">
              <a:lnSpc>
                <a:spcPct val="70000"/>
              </a:lnSpc>
              <a:spcBef>
                <a:spcPct val="50000"/>
              </a:spcBef>
              <a:spcAft>
                <a:spcPct val="0"/>
              </a:spcAft>
            </a:pPr>
            <a:r>
              <a:rPr lang="en-US" sz="1800" b="1" dirty="0">
                <a:solidFill>
                  <a:srgbClr val="000090"/>
                </a:solidFill>
                <a:cs typeface="Times New Roman" charset="0"/>
              </a:rPr>
              <a:t> </a:t>
            </a:r>
            <a:r>
              <a:rPr lang="en-US" sz="1800" b="1" dirty="0" smtClean="0">
                <a:solidFill>
                  <a:srgbClr val="000090"/>
                </a:solidFill>
                <a:cs typeface="Times New Roman" charset="0"/>
              </a:rPr>
              <a:t>             Radii, Electromagnetic properties</a:t>
            </a:r>
            <a:endParaRPr lang="en-US" sz="2000" b="1" dirty="0" smtClean="0">
              <a:solidFill>
                <a:srgbClr val="000090"/>
              </a:solidFill>
              <a:cs typeface="Times New Roman" charset="0"/>
            </a:endParaRPr>
          </a:p>
          <a:p>
            <a:pPr defTabSz="914400" eaLnBrk="1" fontAlgn="base" hangingPunct="1">
              <a:lnSpc>
                <a:spcPct val="70000"/>
              </a:lnSpc>
              <a:spcBef>
                <a:spcPct val="50000"/>
              </a:spcBef>
              <a:spcAft>
                <a:spcPct val="0"/>
              </a:spcAft>
            </a:pPr>
            <a:r>
              <a:rPr lang="en-US" sz="1800" b="1" dirty="0" smtClean="0">
                <a:solidFill>
                  <a:srgbClr val="00B0F0"/>
                </a:solidFill>
                <a:cs typeface="Times New Roman" charset="0"/>
              </a:rPr>
              <a:t>              </a:t>
            </a:r>
            <a:r>
              <a:rPr lang="en-US" sz="1800" b="1" dirty="0" smtClean="0">
                <a:solidFill>
                  <a:srgbClr val="000090"/>
                </a:solidFill>
                <a:cs typeface="Times New Roman" charset="0"/>
              </a:rPr>
              <a:t>Direct reactions</a:t>
            </a:r>
          </a:p>
        </p:txBody>
      </p:sp>
      <p:sp>
        <p:nvSpPr>
          <p:cNvPr id="4" name="TextBox 32"/>
          <p:cNvSpPr txBox="1">
            <a:spLocks noChangeArrowheads="1"/>
          </p:cNvSpPr>
          <p:nvPr/>
        </p:nvSpPr>
        <p:spPr bwMode="auto">
          <a:xfrm>
            <a:off x="3847169" y="6197961"/>
            <a:ext cx="4876800" cy="523220"/>
          </a:xfrm>
          <a:prstGeom prst="rect">
            <a:avLst/>
          </a:prstGeom>
          <a:solidFill>
            <a:srgbClr val="FFFFCC"/>
          </a:solidFill>
          <a:ln>
            <a:noFill/>
          </a:ln>
          <a:effectLst>
            <a:outerShdw blurRad="50800" dist="38100" dir="2700000" algn="tl" rotWithShape="0">
              <a:prstClr val="black">
                <a:alpha val="40000"/>
              </a:prstClr>
            </a:outerShdw>
          </a:effectLs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400" i="1" dirty="0" smtClean="0">
                <a:solidFill>
                  <a:srgbClr val="000000"/>
                </a:solidFill>
              </a:rPr>
              <a:t>S. </a:t>
            </a:r>
            <a:r>
              <a:rPr lang="en-US" sz="1400" i="1" dirty="0" err="1" smtClean="0">
                <a:solidFill>
                  <a:srgbClr val="000000"/>
                </a:solidFill>
              </a:rPr>
              <a:t>Frauendorf</a:t>
            </a:r>
            <a:r>
              <a:rPr lang="en-US" sz="1400" i="1" dirty="0" smtClean="0">
                <a:solidFill>
                  <a:srgbClr val="000000"/>
                </a:solidFill>
              </a:rPr>
              <a:t> and </a:t>
            </a:r>
            <a:r>
              <a:rPr lang="en-US" sz="1400" i="1" dirty="0" err="1" smtClean="0">
                <a:solidFill>
                  <a:srgbClr val="000000"/>
                </a:solidFill>
              </a:rPr>
              <a:t>A.O.Macchiavelli</a:t>
            </a:r>
            <a:r>
              <a:rPr lang="en-US" sz="1400" i="1" dirty="0" smtClean="0">
                <a:solidFill>
                  <a:srgbClr val="000000"/>
                </a:solidFill>
              </a:rPr>
              <a:t> </a:t>
            </a:r>
          </a:p>
          <a:p>
            <a:pPr algn="ctr" eaLnBrk="1" hangingPunct="1"/>
            <a:r>
              <a:rPr lang="en-US" sz="1400" i="1" dirty="0" smtClean="0">
                <a:solidFill>
                  <a:srgbClr val="000000"/>
                </a:solidFill>
              </a:rPr>
              <a:t>Progress in Particle and Nuclear Physics, </a:t>
            </a:r>
            <a:r>
              <a:rPr lang="en-US" sz="1400" b="1" i="1" dirty="0" smtClean="0">
                <a:solidFill>
                  <a:srgbClr val="000000"/>
                </a:solidFill>
              </a:rPr>
              <a:t>78</a:t>
            </a:r>
            <a:r>
              <a:rPr lang="en-US" sz="1400" i="1" dirty="0" smtClean="0">
                <a:solidFill>
                  <a:srgbClr val="000000"/>
                </a:solidFill>
              </a:rPr>
              <a:t> (2014) 24-90.</a:t>
            </a:r>
          </a:p>
        </p:txBody>
      </p:sp>
    </p:spTree>
    <p:extLst>
      <p:ext uri="{BB962C8B-B14F-4D97-AF65-F5344CB8AC3E}">
        <p14:creationId xmlns:p14="http://schemas.microsoft.com/office/powerpoint/2010/main" val="11097313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p:cNvGrpSpPr>
            <a:grpSpLocks/>
          </p:cNvGrpSpPr>
          <p:nvPr/>
        </p:nvGrpSpPr>
        <p:grpSpPr bwMode="auto">
          <a:xfrm>
            <a:off x="1358900" y="1079500"/>
            <a:ext cx="6400800" cy="5143473"/>
            <a:chOff x="1511300" y="1384300"/>
            <a:chExt cx="6400800" cy="5143473"/>
          </a:xfrm>
        </p:grpSpPr>
        <p:pic>
          <p:nvPicPr>
            <p:cNvPr id="88075"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1511300" y="1384300"/>
              <a:ext cx="6400800" cy="4254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8076" name="Group 37"/>
            <p:cNvGrpSpPr>
              <a:grpSpLocks/>
            </p:cNvGrpSpPr>
            <p:nvPr/>
          </p:nvGrpSpPr>
          <p:grpSpPr bwMode="auto">
            <a:xfrm>
              <a:off x="3149600" y="2814722"/>
              <a:ext cx="3111500" cy="3713051"/>
              <a:chOff x="3225800" y="2514600"/>
              <a:chExt cx="3111500" cy="3712844"/>
            </a:xfrm>
          </p:grpSpPr>
          <p:grpSp>
            <p:nvGrpSpPr>
              <p:cNvPr id="88077" name="Group 38"/>
              <p:cNvGrpSpPr>
                <a:grpSpLocks/>
              </p:cNvGrpSpPr>
              <p:nvPr/>
            </p:nvGrpSpPr>
            <p:grpSpPr bwMode="auto">
              <a:xfrm>
                <a:off x="5105400" y="2514600"/>
                <a:ext cx="914400" cy="838200"/>
                <a:chOff x="3505200" y="2057400"/>
                <a:chExt cx="2057400" cy="1981200"/>
              </a:xfrm>
            </p:grpSpPr>
            <p:sp>
              <p:nvSpPr>
                <p:cNvPr id="88079" name="Oval 39"/>
                <p:cNvSpPr>
                  <a:spLocks noChangeArrowheads="1"/>
                </p:cNvSpPr>
                <p:nvPr/>
              </p:nvSpPr>
              <p:spPr bwMode="auto">
                <a:xfrm>
                  <a:off x="3505200" y="2057400"/>
                  <a:ext cx="2057400" cy="1981200"/>
                </a:xfrm>
                <a:prstGeom prst="ellipse">
                  <a:avLst/>
                </a:prstGeom>
                <a:solidFill>
                  <a:srgbClr val="D5D5D5"/>
                </a:solidFill>
                <a:ln w="9525">
                  <a:solidFill>
                    <a:srgbClr val="FF0000"/>
                  </a:solidFill>
                  <a:round/>
                  <a:headEnd/>
                  <a:tailEnd/>
                </a:ln>
                <a:extLst/>
              </p:spPr>
              <p:txBody>
                <a:bodyPr/>
                <a:lstStyle/>
                <a:p>
                  <a:pPr defTabSz="914400" eaLnBrk="0" fontAlgn="base" hangingPunct="0">
                    <a:spcBef>
                      <a:spcPct val="50000"/>
                    </a:spcBef>
                    <a:spcAft>
                      <a:spcPct val="0"/>
                    </a:spcAft>
                  </a:pPr>
                  <a:endParaRPr lang="en-US" sz="1600">
                    <a:solidFill>
                      <a:srgbClr val="000000"/>
                    </a:solidFill>
                    <a:latin typeface="Times New Roman" pitchFamily="-107" charset="0"/>
                  </a:endParaRPr>
                </a:p>
              </p:txBody>
            </p:sp>
            <p:grpSp>
              <p:nvGrpSpPr>
                <p:cNvPr id="88080" name="Group 18"/>
                <p:cNvGrpSpPr>
                  <a:grpSpLocks/>
                </p:cNvGrpSpPr>
                <p:nvPr/>
              </p:nvGrpSpPr>
              <p:grpSpPr bwMode="auto">
                <a:xfrm>
                  <a:off x="3810000" y="2514600"/>
                  <a:ext cx="609600" cy="609600"/>
                  <a:chOff x="3352800" y="4724400"/>
                  <a:chExt cx="609600" cy="609600"/>
                </a:xfrm>
              </p:grpSpPr>
              <p:sp>
                <p:nvSpPr>
                  <p:cNvPr id="125" name="Oval 124"/>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26" name="Oval 125"/>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1" name="Group 19"/>
                <p:cNvGrpSpPr>
                  <a:grpSpLocks/>
                </p:cNvGrpSpPr>
                <p:nvPr/>
              </p:nvGrpSpPr>
              <p:grpSpPr bwMode="auto">
                <a:xfrm>
                  <a:off x="3810000" y="2971800"/>
                  <a:ext cx="609600" cy="609600"/>
                  <a:chOff x="3352800" y="4724400"/>
                  <a:chExt cx="609600" cy="609600"/>
                </a:xfrm>
              </p:grpSpPr>
              <p:sp>
                <p:nvSpPr>
                  <p:cNvPr id="123" name="Oval 122"/>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24" name="Oval 123"/>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2" name="Group 22"/>
                <p:cNvGrpSpPr>
                  <a:grpSpLocks/>
                </p:cNvGrpSpPr>
                <p:nvPr/>
              </p:nvGrpSpPr>
              <p:grpSpPr bwMode="auto">
                <a:xfrm>
                  <a:off x="4114800" y="2971800"/>
                  <a:ext cx="609600" cy="609600"/>
                  <a:chOff x="3352800" y="4724400"/>
                  <a:chExt cx="609600" cy="609600"/>
                </a:xfrm>
              </p:grpSpPr>
              <p:sp>
                <p:nvSpPr>
                  <p:cNvPr id="121" name="Oval 120"/>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22" name="Oval 121"/>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3" name="Group 25"/>
                <p:cNvGrpSpPr>
                  <a:grpSpLocks/>
                </p:cNvGrpSpPr>
                <p:nvPr/>
              </p:nvGrpSpPr>
              <p:grpSpPr bwMode="auto">
                <a:xfrm>
                  <a:off x="4191000" y="2667000"/>
                  <a:ext cx="609600" cy="609600"/>
                  <a:chOff x="3352800" y="4724400"/>
                  <a:chExt cx="609600" cy="609600"/>
                </a:xfrm>
              </p:grpSpPr>
              <p:sp>
                <p:nvSpPr>
                  <p:cNvPr id="119" name="Oval 118"/>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20" name="Oval 119"/>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4" name="Group 28"/>
                <p:cNvGrpSpPr>
                  <a:grpSpLocks/>
                </p:cNvGrpSpPr>
                <p:nvPr/>
              </p:nvGrpSpPr>
              <p:grpSpPr bwMode="auto">
                <a:xfrm>
                  <a:off x="4343400" y="2286000"/>
                  <a:ext cx="609600" cy="609600"/>
                  <a:chOff x="3352800" y="4724400"/>
                  <a:chExt cx="609600" cy="609600"/>
                </a:xfrm>
              </p:grpSpPr>
              <p:sp>
                <p:nvSpPr>
                  <p:cNvPr id="117" name="Oval 116"/>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18" name="Oval 117"/>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5" name="Group 31"/>
                <p:cNvGrpSpPr>
                  <a:grpSpLocks/>
                </p:cNvGrpSpPr>
                <p:nvPr/>
              </p:nvGrpSpPr>
              <p:grpSpPr bwMode="auto">
                <a:xfrm>
                  <a:off x="4572000" y="3048000"/>
                  <a:ext cx="609600" cy="609600"/>
                  <a:chOff x="3352800" y="4724400"/>
                  <a:chExt cx="609600" cy="609600"/>
                </a:xfrm>
              </p:grpSpPr>
              <p:sp>
                <p:nvSpPr>
                  <p:cNvPr id="115" name="Oval 114"/>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16" name="Oval 115"/>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6" name="Group 34"/>
                <p:cNvGrpSpPr>
                  <a:grpSpLocks/>
                </p:cNvGrpSpPr>
                <p:nvPr/>
              </p:nvGrpSpPr>
              <p:grpSpPr bwMode="auto">
                <a:xfrm>
                  <a:off x="4648200" y="2590800"/>
                  <a:ext cx="609600" cy="609600"/>
                  <a:chOff x="3352800" y="4724400"/>
                  <a:chExt cx="609600" cy="609600"/>
                </a:xfrm>
              </p:grpSpPr>
              <p:sp>
                <p:nvSpPr>
                  <p:cNvPr id="113" name="Oval 112"/>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14" name="Oval 113"/>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7" name="Group 37"/>
                <p:cNvGrpSpPr>
                  <a:grpSpLocks/>
                </p:cNvGrpSpPr>
                <p:nvPr/>
              </p:nvGrpSpPr>
              <p:grpSpPr bwMode="auto">
                <a:xfrm>
                  <a:off x="3962400" y="2209800"/>
                  <a:ext cx="609600" cy="609600"/>
                  <a:chOff x="3352800" y="4724400"/>
                  <a:chExt cx="609600" cy="609600"/>
                </a:xfrm>
              </p:grpSpPr>
              <p:sp>
                <p:nvSpPr>
                  <p:cNvPr id="111" name="Oval 110"/>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12" name="Oval 111"/>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nvGrpSpPr>
                <p:cNvPr id="88088" name="Group 40"/>
                <p:cNvGrpSpPr>
                  <a:grpSpLocks/>
                </p:cNvGrpSpPr>
                <p:nvPr/>
              </p:nvGrpSpPr>
              <p:grpSpPr bwMode="auto">
                <a:xfrm>
                  <a:off x="4267200" y="3276600"/>
                  <a:ext cx="609600" cy="609600"/>
                  <a:chOff x="3352800" y="4724400"/>
                  <a:chExt cx="609600" cy="609600"/>
                </a:xfrm>
              </p:grpSpPr>
              <p:sp>
                <p:nvSpPr>
                  <p:cNvPr id="109" name="Oval 108"/>
                  <p:cNvSpPr/>
                  <p:nvPr/>
                </p:nvSpPr>
                <p:spPr bwMode="auto">
                  <a:xfrm>
                    <a:off x="3352800" y="4724400"/>
                    <a:ext cx="457200" cy="457200"/>
                  </a:xfrm>
                  <a:prstGeom prst="ellipse">
                    <a:avLst/>
                  </a:prstGeom>
                  <a:gradFill flip="none" rotWithShape="1">
                    <a:gsLst>
                      <a:gs pos="0">
                        <a:srgbClr val="CC3300"/>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sp>
                <p:nvSpPr>
                  <p:cNvPr id="110" name="Oval 109"/>
                  <p:cNvSpPr/>
                  <p:nvPr/>
                </p:nvSpPr>
                <p:spPr bwMode="auto">
                  <a:xfrm>
                    <a:off x="3505200" y="4876800"/>
                    <a:ext cx="457200" cy="457200"/>
                  </a:xfrm>
                  <a:prstGeom prst="ellipse">
                    <a:avLst/>
                  </a:prstGeom>
                  <a:gradFill flip="none" rotWithShape="1">
                    <a:gsLst>
                      <a:gs pos="0">
                        <a:srgbClr val="0000FF"/>
                      </a:gs>
                      <a:gs pos="100000">
                        <a:srgbClr val="FFFFFF"/>
                      </a:gs>
                    </a:gsLst>
                    <a:path path="circle">
                      <a:fillToRect l="100000" t="100000"/>
                    </a:path>
                    <a:tileRect r="-100000" b="-100000"/>
                  </a:gradFill>
                  <a:ln w="9525" cap="flat" cmpd="sng" algn="ctr">
                    <a:solidFill>
                      <a:srgbClr val="FF0000"/>
                    </a:solidFill>
                    <a:prstDash val="solid"/>
                    <a:round/>
                    <a:headEnd type="none" w="med" len="med"/>
                    <a:tailEnd type="none" w="med" len="med"/>
                  </a:ln>
                  <a:effectLst/>
                </p:spPr>
                <p:txBody>
                  <a:bodyPr/>
                  <a:lstStyle/>
                  <a:p>
                    <a:pPr defTabSz="914400" eaLnBrk="0" fontAlgn="base" hangingPunct="0">
                      <a:spcBef>
                        <a:spcPct val="50000"/>
                      </a:spcBef>
                      <a:spcAft>
                        <a:spcPct val="0"/>
                      </a:spcAft>
                      <a:defRPr/>
                    </a:pPr>
                    <a:endParaRPr lang="en-US" sz="1600">
                      <a:solidFill>
                        <a:srgbClr val="000000"/>
                      </a:solidFill>
                      <a:latin typeface="Arial" pitchFamily="-107" charset="0"/>
                      <a:ea typeface="Arial" pitchFamily="-107" charset="0"/>
                      <a:cs typeface="Arial" pitchFamily="-107" charset="0"/>
                    </a:endParaRPr>
                  </a:p>
                </p:txBody>
              </p:sp>
            </p:grpSp>
          </p:grpSp>
          <p:sp>
            <p:nvSpPr>
              <p:cNvPr id="88078" name="TextBox 36"/>
              <p:cNvSpPr txBox="1">
                <a:spLocks noChangeArrowheads="1"/>
              </p:cNvSpPr>
              <p:nvPr/>
            </p:nvSpPr>
            <p:spPr bwMode="auto">
              <a:xfrm>
                <a:off x="3225800" y="5765805"/>
                <a:ext cx="3111500" cy="461639"/>
              </a:xfrm>
              <a:prstGeom prst="rect">
                <a:avLst/>
              </a:prstGeom>
              <a:solidFill>
                <a:srgbClr val="CCFFCC"/>
              </a:solidFill>
              <a:ln w="9525">
                <a:solidFill>
                  <a:srgbClr val="FF0000"/>
                </a:solidFill>
                <a:miter lim="800000"/>
                <a:headEnd/>
                <a:tailEnd/>
              </a:ln>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fontAlgn="base" hangingPunct="1">
                  <a:spcBef>
                    <a:spcPct val="0"/>
                  </a:spcBef>
                  <a:spcAft>
                    <a:spcPct val="0"/>
                  </a:spcAft>
                </a:pPr>
                <a:r>
                  <a:rPr lang="en-US" b="1" dirty="0" smtClean="0">
                    <a:solidFill>
                      <a:srgbClr val="000000"/>
                    </a:solidFill>
                  </a:rPr>
                  <a:t>The smoking gun ?</a:t>
                </a:r>
                <a:endParaRPr lang="en-US" b="1" dirty="0">
                  <a:solidFill>
                    <a:srgbClr val="000000"/>
                  </a:solidFill>
                </a:endParaRPr>
              </a:p>
            </p:txBody>
          </p:sp>
        </p:grpSp>
      </p:grpSp>
      <p:sp>
        <p:nvSpPr>
          <p:cNvPr id="2" name="TextBox 1"/>
          <p:cNvSpPr txBox="1"/>
          <p:nvPr/>
        </p:nvSpPr>
        <p:spPr>
          <a:xfrm>
            <a:off x="6106951" y="306584"/>
            <a:ext cx="1652749" cy="369332"/>
          </a:xfrm>
          <a:prstGeom prst="rect">
            <a:avLst/>
          </a:prstGeom>
          <a:solidFill>
            <a:srgbClr val="FFFF00"/>
          </a:solidFill>
        </p:spPr>
        <p:txBody>
          <a:bodyPr wrap="square" rtlCol="0">
            <a:spAutoFit/>
          </a:bodyPr>
          <a:lstStyle/>
          <a:p>
            <a:r>
              <a:rPr lang="en-US" dirty="0" smtClean="0"/>
              <a:t>Marlene </a:t>
            </a:r>
            <a:r>
              <a:rPr lang="en-US" dirty="0" err="1" smtClean="0"/>
              <a:t>Assie</a:t>
            </a:r>
            <a:endParaRPr lang="en-US" dirty="0"/>
          </a:p>
        </p:txBody>
      </p:sp>
      <p:sp>
        <p:nvSpPr>
          <p:cNvPr id="3" name="TextBox 2"/>
          <p:cNvSpPr txBox="1"/>
          <p:nvPr/>
        </p:nvSpPr>
        <p:spPr>
          <a:xfrm>
            <a:off x="2660767" y="214251"/>
            <a:ext cx="2554700" cy="461665"/>
          </a:xfrm>
          <a:prstGeom prst="rect">
            <a:avLst/>
          </a:prstGeom>
          <a:noFill/>
          <a:ln>
            <a:solidFill>
              <a:srgbClr val="0000FF"/>
            </a:solidFill>
          </a:ln>
        </p:spPr>
        <p:txBody>
          <a:bodyPr wrap="square" rtlCol="0">
            <a:spAutoFit/>
          </a:bodyPr>
          <a:lstStyle/>
          <a:p>
            <a:r>
              <a:rPr lang="en-US" sz="2400" dirty="0" smtClean="0"/>
              <a:t>Transfer Reactions</a:t>
            </a:r>
            <a:endParaRPr lang="en-US" sz="2400" dirty="0"/>
          </a:p>
        </p:txBody>
      </p:sp>
    </p:spTree>
    <p:extLst>
      <p:ext uri="{BB962C8B-B14F-4D97-AF65-F5344CB8AC3E}">
        <p14:creationId xmlns:p14="http://schemas.microsoft.com/office/powerpoint/2010/main" val="8568990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7400" y="1066800"/>
            <a:ext cx="7010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1315" name="Group 4"/>
          <p:cNvGrpSpPr>
            <a:grpSpLocks/>
          </p:cNvGrpSpPr>
          <p:nvPr/>
        </p:nvGrpSpPr>
        <p:grpSpPr bwMode="auto">
          <a:xfrm>
            <a:off x="304800" y="2590800"/>
            <a:ext cx="3124200" cy="1752600"/>
            <a:chOff x="576" y="3648"/>
            <a:chExt cx="1680" cy="491"/>
          </a:xfrm>
        </p:grpSpPr>
        <p:grpSp>
          <p:nvGrpSpPr>
            <p:cNvPr id="141319" name="Group 5"/>
            <p:cNvGrpSpPr>
              <a:grpSpLocks/>
            </p:cNvGrpSpPr>
            <p:nvPr/>
          </p:nvGrpSpPr>
          <p:grpSpPr bwMode="auto">
            <a:xfrm>
              <a:off x="576" y="3648"/>
              <a:ext cx="1248" cy="480"/>
              <a:chOff x="144" y="2928"/>
              <a:chExt cx="1248" cy="480"/>
            </a:xfrm>
          </p:grpSpPr>
          <p:sp>
            <p:nvSpPr>
              <p:cNvPr id="477190" name="Line 6"/>
              <p:cNvSpPr>
                <a:spLocks noChangeShapeType="1"/>
              </p:cNvSpPr>
              <p:nvPr/>
            </p:nvSpPr>
            <p:spPr bwMode="auto">
              <a:xfrm>
                <a:off x="144" y="3408"/>
                <a:ext cx="816" cy="0"/>
              </a:xfrm>
              <a:prstGeom prst="line">
                <a:avLst/>
              </a:prstGeom>
              <a:noFill/>
              <a:ln w="38100">
                <a:solidFill>
                  <a:schemeClr val="tx1"/>
                </a:solidFill>
                <a:round/>
                <a:headEnd/>
                <a:tailEnd/>
              </a:ln>
              <a:effectLst/>
            </p:spPr>
            <p:txBody>
              <a:bodyPr/>
              <a:lstStyle/>
              <a:p>
                <a:pPr defTabSz="914400" fontAlgn="base">
                  <a:spcBef>
                    <a:spcPct val="0"/>
                  </a:spcBef>
                  <a:spcAft>
                    <a:spcPct val="0"/>
                  </a:spcAft>
                  <a:defRPr/>
                </a:pPr>
                <a:endParaRPr lang="en-US">
                  <a:solidFill>
                    <a:srgbClr val="000000"/>
                  </a:solidFill>
                  <a:latin typeface="Times New Roman" pitchFamily="18" charset="0"/>
                  <a:ea typeface="ＭＳ Ｐゴシック" charset="0"/>
                  <a:cs typeface="Arial" charset="0"/>
                </a:endParaRPr>
              </a:p>
            </p:txBody>
          </p:sp>
          <p:sp>
            <p:nvSpPr>
              <p:cNvPr id="477191" name="Line 7"/>
              <p:cNvSpPr>
                <a:spLocks noChangeShapeType="1"/>
              </p:cNvSpPr>
              <p:nvPr/>
            </p:nvSpPr>
            <p:spPr bwMode="auto">
              <a:xfrm>
                <a:off x="144" y="2928"/>
                <a:ext cx="816" cy="0"/>
              </a:xfrm>
              <a:prstGeom prst="line">
                <a:avLst/>
              </a:prstGeom>
              <a:noFill/>
              <a:ln w="38100">
                <a:solidFill>
                  <a:schemeClr val="tx1"/>
                </a:solidFill>
                <a:round/>
                <a:headEnd/>
                <a:tailEnd/>
              </a:ln>
              <a:effectLst/>
            </p:spPr>
            <p:txBody>
              <a:bodyPr/>
              <a:lstStyle/>
              <a:p>
                <a:pPr defTabSz="914400" fontAlgn="base">
                  <a:spcBef>
                    <a:spcPct val="0"/>
                  </a:spcBef>
                  <a:spcAft>
                    <a:spcPct val="0"/>
                  </a:spcAft>
                  <a:defRPr/>
                </a:pPr>
                <a:endParaRPr lang="en-US">
                  <a:solidFill>
                    <a:srgbClr val="000000"/>
                  </a:solidFill>
                  <a:latin typeface="Times New Roman" pitchFamily="18" charset="0"/>
                  <a:ea typeface="ＭＳ Ｐゴシック" charset="0"/>
                  <a:cs typeface="Arial" charset="0"/>
                </a:endParaRPr>
              </a:p>
            </p:txBody>
          </p:sp>
          <p:sp>
            <p:nvSpPr>
              <p:cNvPr id="477192" name="Line 8"/>
              <p:cNvSpPr>
                <a:spLocks noChangeShapeType="1"/>
              </p:cNvSpPr>
              <p:nvPr/>
            </p:nvSpPr>
            <p:spPr bwMode="auto">
              <a:xfrm>
                <a:off x="480" y="2928"/>
                <a:ext cx="0" cy="480"/>
              </a:xfrm>
              <a:prstGeom prst="line">
                <a:avLst/>
              </a:prstGeom>
              <a:noFill/>
              <a:ln w="57150">
                <a:solidFill>
                  <a:srgbClr val="FF9900"/>
                </a:solidFill>
                <a:round/>
                <a:headEnd type="triangle" w="med" len="med"/>
                <a:tailEnd type="triangle" w="med" len="med"/>
              </a:ln>
              <a:effectLst/>
            </p:spPr>
            <p:txBody>
              <a:bodyPr/>
              <a:lstStyle/>
              <a:p>
                <a:pPr defTabSz="914400" fontAlgn="base">
                  <a:spcBef>
                    <a:spcPct val="0"/>
                  </a:spcBef>
                  <a:spcAft>
                    <a:spcPct val="0"/>
                  </a:spcAft>
                  <a:defRPr/>
                </a:pPr>
                <a:endParaRPr lang="en-US">
                  <a:solidFill>
                    <a:srgbClr val="000000"/>
                  </a:solidFill>
                  <a:latin typeface="Times New Roman" pitchFamily="18" charset="0"/>
                  <a:ea typeface="ＭＳ Ｐゴシック" charset="0"/>
                  <a:cs typeface="Arial" charset="0"/>
                </a:endParaRPr>
              </a:p>
            </p:txBody>
          </p:sp>
          <p:sp>
            <p:nvSpPr>
              <p:cNvPr id="477193" name="Text Box 9"/>
              <p:cNvSpPr txBox="1">
                <a:spLocks noChangeArrowheads="1"/>
              </p:cNvSpPr>
              <p:nvPr/>
            </p:nvSpPr>
            <p:spPr bwMode="auto">
              <a:xfrm>
                <a:off x="720" y="3024"/>
                <a:ext cx="672" cy="231"/>
              </a:xfrm>
              <a:prstGeom prst="rect">
                <a:avLst/>
              </a:prstGeom>
              <a:noFill/>
              <a:ln w="9525">
                <a:noFill/>
                <a:miter lim="800000"/>
                <a:headEnd/>
                <a:tailEnd/>
              </a:ln>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50000"/>
                  </a:spcBef>
                  <a:spcAft>
                    <a:spcPct val="0"/>
                  </a:spcAft>
                </a:pPr>
                <a:r>
                  <a:rPr lang="en-US" sz="2800" b="1" smtClean="0">
                    <a:solidFill>
                      <a:srgbClr val="FF9933"/>
                    </a:solidFill>
                    <a:latin typeface="Times New Roman" charset="0"/>
                  </a:rPr>
                  <a:t>V</a:t>
                </a:r>
                <a:r>
                  <a:rPr lang="en-US" sz="2800" b="1" baseline="-25000" smtClean="0">
                    <a:solidFill>
                      <a:srgbClr val="FF9933"/>
                    </a:solidFill>
                    <a:latin typeface="Times New Roman" charset="0"/>
                  </a:rPr>
                  <a:t>ls</a:t>
                </a:r>
              </a:p>
            </p:txBody>
          </p:sp>
        </p:grpSp>
        <p:sp>
          <p:nvSpPr>
            <p:cNvPr id="477194" name="Text Box 10"/>
            <p:cNvSpPr txBox="1">
              <a:spLocks noChangeArrowheads="1"/>
            </p:cNvSpPr>
            <p:nvPr/>
          </p:nvSpPr>
          <p:spPr bwMode="auto">
            <a:xfrm>
              <a:off x="1584" y="3936"/>
              <a:ext cx="672" cy="203"/>
            </a:xfrm>
            <a:prstGeom prst="rect">
              <a:avLst/>
            </a:prstGeom>
            <a:noFill/>
            <a:ln w="9525">
              <a:noFill/>
              <a:miter lim="800000"/>
              <a:headEnd/>
              <a:tailEnd/>
            </a:ln>
            <a:effectLst/>
          </p:spPr>
          <p:txBody>
            <a:bodyPr>
              <a:spAutoFit/>
            </a:bodyPr>
            <a:lstStyle/>
            <a:p>
              <a:pPr defTabSz="914400" fontAlgn="base">
                <a:spcBef>
                  <a:spcPct val="50000"/>
                </a:spcBef>
                <a:spcAft>
                  <a:spcPct val="0"/>
                </a:spcAft>
                <a:defRPr/>
              </a:pPr>
              <a:endParaRPr lang="en-US">
                <a:solidFill>
                  <a:srgbClr val="000000"/>
                </a:solidFill>
                <a:latin typeface="Times New Roman" pitchFamily="18" charset="0"/>
                <a:ea typeface="ＭＳ Ｐゴシック" charset="0"/>
                <a:cs typeface="Arial" charset="0"/>
              </a:endParaRPr>
            </a:p>
          </p:txBody>
        </p:sp>
      </p:grpSp>
      <p:sp>
        <p:nvSpPr>
          <p:cNvPr id="141316" name="Text Box 11"/>
          <p:cNvSpPr txBox="1">
            <a:spLocks noChangeArrowheads="1"/>
          </p:cNvSpPr>
          <p:nvPr/>
        </p:nvSpPr>
        <p:spPr bwMode="auto">
          <a:xfrm>
            <a:off x="1905000" y="2362200"/>
            <a:ext cx="1600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50000"/>
              </a:spcBef>
              <a:spcAft>
                <a:spcPct val="0"/>
              </a:spcAft>
            </a:pPr>
            <a:r>
              <a:rPr lang="en-US" sz="1800" b="1" i="1" smtClean="0">
                <a:solidFill>
                  <a:srgbClr val="000000"/>
                </a:solidFill>
                <a:latin typeface="Times New Roman" charset="0"/>
              </a:rPr>
              <a:t>l-s</a:t>
            </a:r>
          </a:p>
          <a:p>
            <a:pPr defTabSz="914400" eaLnBrk="1" fontAlgn="base" hangingPunct="1">
              <a:spcBef>
                <a:spcPct val="50000"/>
              </a:spcBef>
              <a:spcAft>
                <a:spcPct val="0"/>
              </a:spcAft>
            </a:pPr>
            <a:endParaRPr lang="en-US" sz="1800" b="1" i="1" smtClean="0">
              <a:solidFill>
                <a:srgbClr val="000000"/>
              </a:solidFill>
              <a:latin typeface="Times New Roman" charset="0"/>
            </a:endParaRPr>
          </a:p>
          <a:p>
            <a:pPr defTabSz="914400" eaLnBrk="1" fontAlgn="base" hangingPunct="1">
              <a:spcBef>
                <a:spcPct val="50000"/>
              </a:spcBef>
              <a:spcAft>
                <a:spcPct val="0"/>
              </a:spcAft>
            </a:pPr>
            <a:endParaRPr lang="en-US" sz="1800" b="1" i="1" smtClean="0">
              <a:solidFill>
                <a:srgbClr val="000000"/>
              </a:solidFill>
              <a:latin typeface="Times New Roman" charset="0"/>
            </a:endParaRPr>
          </a:p>
          <a:p>
            <a:pPr defTabSz="914400" eaLnBrk="1" fontAlgn="base" hangingPunct="1">
              <a:spcBef>
                <a:spcPct val="50000"/>
              </a:spcBef>
              <a:spcAft>
                <a:spcPct val="0"/>
              </a:spcAft>
            </a:pPr>
            <a:r>
              <a:rPr lang="en-US" sz="1800" b="1" i="1" smtClean="0">
                <a:solidFill>
                  <a:srgbClr val="000000"/>
                </a:solidFill>
                <a:latin typeface="Times New Roman" charset="0"/>
              </a:rPr>
              <a:t>l+s</a:t>
            </a:r>
          </a:p>
        </p:txBody>
      </p:sp>
      <p:sp>
        <p:nvSpPr>
          <p:cNvPr id="14" name="Text Box 20"/>
          <p:cNvSpPr txBox="1">
            <a:spLocks noChangeArrowheads="1"/>
          </p:cNvSpPr>
          <p:nvPr/>
        </p:nvSpPr>
        <p:spPr bwMode="auto">
          <a:xfrm>
            <a:off x="3133725" y="685800"/>
            <a:ext cx="2886075" cy="461963"/>
          </a:xfrm>
          <a:prstGeom prst="rect">
            <a:avLst/>
          </a:prstGeom>
          <a:solidFill>
            <a:schemeClr val="bg1">
              <a:lumMod val="95000"/>
            </a:schemeClr>
          </a:solidFill>
          <a:ln w="9525">
            <a:noFill/>
            <a:miter lim="800000"/>
            <a:headEnd/>
            <a:tailEnd/>
          </a:ln>
          <a:effectLst>
            <a:outerShdw blurRad="50800" dist="38100" dir="2700000" algn="tl" rotWithShape="0">
              <a:srgbClr val="000000">
                <a:alpha val="43000"/>
              </a:srgbClr>
            </a:outerShdw>
          </a:effec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smtClean="0">
                <a:solidFill>
                  <a:srgbClr val="0000FF"/>
                </a:solidFill>
                <a:latin typeface="Arial Unicode MS" charset="0"/>
              </a:rPr>
              <a:t>Spin-Orbit Splitting</a:t>
            </a:r>
          </a:p>
        </p:txBody>
      </p:sp>
    </p:spTree>
    <p:extLst>
      <p:ext uri="{BB962C8B-B14F-4D97-AF65-F5344CB8AC3E}">
        <p14:creationId xmlns:p14="http://schemas.microsoft.com/office/powerpoint/2010/main" val="9535032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219200"/>
            <a:ext cx="7620000" cy="538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609600" y="457200"/>
            <a:ext cx="8382000" cy="461963"/>
          </a:xfrm>
          <a:prstGeom prst="rect">
            <a:avLst/>
          </a:prstGeom>
          <a:noFill/>
          <a:ln w="9525">
            <a:solidFill>
              <a:schemeClr val="accent1">
                <a:shade val="50000"/>
              </a:schemeClr>
            </a:solidFill>
            <a:miter lim="800000"/>
            <a:headEnd/>
            <a:tailEnd/>
          </a:ln>
        </p:spPr>
        <p:txBody>
          <a:bodyPr>
            <a:spAutoFit/>
          </a:bodyPr>
          <a:lstStyle/>
          <a:p>
            <a:pPr algn="ctr">
              <a:spcBef>
                <a:spcPct val="50000"/>
              </a:spcBef>
              <a:defRPr/>
            </a:pPr>
            <a:r>
              <a:rPr lang="en-US" sz="2400" b="1" dirty="0">
                <a:solidFill>
                  <a:schemeClr val="accent1"/>
                </a:solidFill>
                <a:latin typeface="Arial Unicode MS" pitchFamily="34" charset="-128"/>
                <a:ea typeface="+mn-ea"/>
                <a:cs typeface="Arial" pitchFamily="34" charset="0"/>
              </a:rPr>
              <a:t>Pair gaps from rotational properties</a:t>
            </a:r>
          </a:p>
        </p:txBody>
      </p:sp>
      <p:sp>
        <p:nvSpPr>
          <p:cNvPr id="75779" name="Text Box 6"/>
          <p:cNvSpPr txBox="1">
            <a:spLocks noChangeArrowheads="1"/>
          </p:cNvSpPr>
          <p:nvPr/>
        </p:nvSpPr>
        <p:spPr bwMode="auto">
          <a:xfrm>
            <a:off x="5334000" y="3276600"/>
            <a:ext cx="1143000" cy="457200"/>
          </a:xfrm>
          <a:prstGeom prst="rect">
            <a:avLst/>
          </a:prstGeom>
          <a:solidFill>
            <a:srgbClr val="FF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800">
                <a:latin typeface="Calibri" charset="0"/>
              </a:rPr>
              <a:t>12 A</a:t>
            </a:r>
            <a:r>
              <a:rPr lang="en-US" sz="1800" baseline="30000">
                <a:latin typeface="Calibri" charset="0"/>
              </a:rPr>
              <a:t>-1/2</a:t>
            </a:r>
          </a:p>
        </p:txBody>
      </p:sp>
    </p:spTree>
    <p:extLst>
      <p:ext uri="{BB962C8B-B14F-4D97-AF65-F5344CB8AC3E}">
        <p14:creationId xmlns:p14="http://schemas.microsoft.com/office/powerpoint/2010/main" val="38903352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2900" y="609601"/>
            <a:ext cx="6019800" cy="219830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54000" y="3060700"/>
            <a:ext cx="8793608" cy="3276599"/>
          </a:xfrm>
          <a:prstGeom prst="rect">
            <a:avLst/>
          </a:prstGeom>
        </p:spPr>
      </p:pic>
    </p:spTree>
    <p:extLst>
      <p:ext uri="{BB962C8B-B14F-4D97-AF65-F5344CB8AC3E}">
        <p14:creationId xmlns:p14="http://schemas.microsoft.com/office/powerpoint/2010/main" val="35363349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2900" y="609601"/>
            <a:ext cx="6019800" cy="2198302"/>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stretch>
            <a:fillRect/>
          </a:stretch>
        </p:blipFill>
        <p:spPr>
          <a:xfrm>
            <a:off x="254000" y="3060700"/>
            <a:ext cx="8793608" cy="3276599"/>
          </a:xfrm>
          <a:prstGeom prst="rect">
            <a:avLst/>
          </a:prstGeom>
        </p:spPr>
      </p:pic>
      <p:pic>
        <p:nvPicPr>
          <p:cNvPr id="4" name="Picture 3"/>
          <p:cNvPicPr>
            <a:picLocks noChangeAspect="1"/>
          </p:cNvPicPr>
          <p:nvPr/>
        </p:nvPicPr>
        <p:blipFill>
          <a:blip r:embed="rId4"/>
          <a:stretch>
            <a:fillRect/>
          </a:stretch>
        </p:blipFill>
        <p:spPr>
          <a:xfrm>
            <a:off x="431800" y="3175000"/>
            <a:ext cx="4229100" cy="3187348"/>
          </a:xfrm>
          <a:prstGeom prst="rect">
            <a:avLst/>
          </a:prstGeom>
        </p:spPr>
      </p:pic>
      <p:sp>
        <p:nvSpPr>
          <p:cNvPr id="5" name="TextBox 4"/>
          <p:cNvSpPr txBox="1"/>
          <p:nvPr/>
        </p:nvSpPr>
        <p:spPr>
          <a:xfrm>
            <a:off x="2184400" y="6413500"/>
            <a:ext cx="5448300" cy="338554"/>
          </a:xfrm>
          <a:prstGeom prst="rect">
            <a:avLst/>
          </a:prstGeom>
          <a:solidFill>
            <a:srgbClr val="FFFF66"/>
          </a:solidFill>
        </p:spPr>
        <p:txBody>
          <a:bodyPr wrap="square" rtlCol="0">
            <a:spAutoFit/>
          </a:bodyPr>
          <a:lstStyle/>
          <a:p>
            <a:pPr defTabSz="914400" fontAlgn="base">
              <a:spcBef>
                <a:spcPct val="0"/>
              </a:spcBef>
              <a:spcAft>
                <a:spcPct val="0"/>
              </a:spcAft>
            </a:pPr>
            <a:r>
              <a:rPr lang="en-US" sz="1600" dirty="0" smtClean="0">
                <a:solidFill>
                  <a:srgbClr val="000000"/>
                </a:solidFill>
                <a:latin typeface="Times New Roman" pitchFamily="-107" charset="0"/>
              </a:rPr>
              <a:t>Aligned configuration of  n=N/2 </a:t>
            </a:r>
            <a:r>
              <a:rPr lang="en-US" sz="1600" i="1" dirty="0" smtClean="0">
                <a:solidFill>
                  <a:srgbClr val="000000"/>
                </a:solidFill>
                <a:latin typeface="Times New Roman" pitchFamily="-107" charset="0"/>
              </a:rPr>
              <a:t>quasi-deuteron </a:t>
            </a:r>
            <a:r>
              <a:rPr lang="en-US" sz="1600" dirty="0" smtClean="0">
                <a:solidFill>
                  <a:srgbClr val="000000"/>
                </a:solidFill>
                <a:latin typeface="Times New Roman" pitchFamily="-107" charset="0"/>
              </a:rPr>
              <a:t>pairs  </a:t>
            </a:r>
            <a:r>
              <a:rPr lang="en-US" sz="1600" dirty="0" smtClean="0">
                <a:solidFill>
                  <a:srgbClr val="000000"/>
                </a:solidFill>
                <a:latin typeface="Times New Roman" pitchFamily="-107" charset="0"/>
                <a:sym typeface="Wingdings"/>
              </a:rPr>
              <a:t>  I=n</a:t>
            </a:r>
            <a:r>
              <a:rPr lang="en-US" sz="1600" baseline="30000" dirty="0" smtClean="0">
                <a:solidFill>
                  <a:srgbClr val="000000"/>
                </a:solidFill>
                <a:latin typeface="Times New Roman" pitchFamily="-107" charset="0"/>
                <a:sym typeface="Wingdings"/>
              </a:rPr>
              <a:t>+</a:t>
            </a:r>
            <a:endParaRPr lang="en-US" sz="1600" baseline="30000" dirty="0">
              <a:solidFill>
                <a:srgbClr val="000000"/>
              </a:solidFill>
              <a:latin typeface="Times New Roman" pitchFamily="-107" charset="0"/>
            </a:endParaRPr>
          </a:p>
        </p:txBody>
      </p:sp>
    </p:spTree>
    <p:extLst>
      <p:ext uri="{BB962C8B-B14F-4D97-AF65-F5344CB8AC3E}">
        <p14:creationId xmlns:p14="http://schemas.microsoft.com/office/powerpoint/2010/main" val="286098836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87513" y="-152400"/>
            <a:ext cx="7456487" cy="641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5" name="Oval 3"/>
          <p:cNvSpPr>
            <a:spLocks noChangeArrowheads="1"/>
          </p:cNvSpPr>
          <p:nvPr/>
        </p:nvSpPr>
        <p:spPr bwMode="auto">
          <a:xfrm>
            <a:off x="3581400" y="3429000"/>
            <a:ext cx="1600200" cy="1600200"/>
          </a:xfrm>
          <a:prstGeom prst="ellipse">
            <a:avLst/>
          </a:prstGeom>
          <a:noFill/>
          <a:ln w="381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smtClean="0">
              <a:solidFill>
                <a:srgbClr val="000000"/>
              </a:solidFill>
              <a:latin typeface="Times New Roman" charset="0"/>
              <a:ea typeface="ＭＳ Ｐゴシック" charset="0"/>
              <a:cs typeface="Arial" charset="0"/>
            </a:endParaRPr>
          </a:p>
        </p:txBody>
      </p:sp>
      <p:sp>
        <p:nvSpPr>
          <p:cNvPr id="146436" name="Oval 4"/>
          <p:cNvSpPr>
            <a:spLocks noChangeArrowheads="1"/>
          </p:cNvSpPr>
          <p:nvPr/>
        </p:nvSpPr>
        <p:spPr bwMode="auto">
          <a:xfrm>
            <a:off x="5105400" y="4038600"/>
            <a:ext cx="2743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2400" smtClean="0">
              <a:solidFill>
                <a:srgbClr val="00B050"/>
              </a:solidFill>
              <a:latin typeface="Times New Roman" charset="0"/>
              <a:ea typeface="ＭＳ Ｐゴシック" charset="0"/>
              <a:cs typeface="Arial" charset="0"/>
            </a:endParaRPr>
          </a:p>
        </p:txBody>
      </p:sp>
      <p:grpSp>
        <p:nvGrpSpPr>
          <p:cNvPr id="146437" name="Group 24"/>
          <p:cNvGrpSpPr>
            <a:grpSpLocks/>
          </p:cNvGrpSpPr>
          <p:nvPr/>
        </p:nvGrpSpPr>
        <p:grpSpPr bwMode="auto">
          <a:xfrm>
            <a:off x="2362200" y="228600"/>
            <a:ext cx="609600" cy="1295400"/>
            <a:chOff x="914400" y="1219200"/>
            <a:chExt cx="763588" cy="1524000"/>
          </a:xfrm>
        </p:grpSpPr>
        <p:cxnSp>
          <p:nvCxnSpPr>
            <p:cNvPr id="146440" name="Straight Arrow Connector 13"/>
            <p:cNvCxnSpPr>
              <a:cxnSpLocks noChangeShapeType="1"/>
            </p:cNvCxnSpPr>
            <p:nvPr/>
          </p:nvCxnSpPr>
          <p:spPr bwMode="auto">
            <a:xfrm rot="5400000" flipH="1" flipV="1">
              <a:off x="572294" y="2399506"/>
              <a:ext cx="6858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6441" name="Straight Arrow Connector 16"/>
            <p:cNvCxnSpPr>
              <a:cxnSpLocks noChangeShapeType="1"/>
            </p:cNvCxnSpPr>
            <p:nvPr/>
          </p:nvCxnSpPr>
          <p:spPr bwMode="auto">
            <a:xfrm rot="5400000" flipH="1" flipV="1">
              <a:off x="496094" y="1637506"/>
              <a:ext cx="838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6442" name="Straight Arrow Connector 17"/>
            <p:cNvCxnSpPr>
              <a:cxnSpLocks noChangeShapeType="1"/>
            </p:cNvCxnSpPr>
            <p:nvPr/>
          </p:nvCxnSpPr>
          <p:spPr bwMode="auto">
            <a:xfrm rot="5400000" flipH="1" flipV="1">
              <a:off x="1219994" y="2285206"/>
              <a:ext cx="9144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6443" name="Straight Arrow Connector 18"/>
            <p:cNvCxnSpPr>
              <a:cxnSpLocks noChangeShapeType="1"/>
            </p:cNvCxnSpPr>
            <p:nvPr/>
          </p:nvCxnSpPr>
          <p:spPr bwMode="auto">
            <a:xfrm rot="5400000" flipH="1" flipV="1">
              <a:off x="1258094" y="1637506"/>
              <a:ext cx="838200" cy="158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46444" name="Straight Connector 20"/>
            <p:cNvCxnSpPr>
              <a:cxnSpLocks noChangeShapeType="1"/>
            </p:cNvCxnSpPr>
            <p:nvPr/>
          </p:nvCxnSpPr>
          <p:spPr bwMode="auto">
            <a:xfrm flipV="1">
              <a:off x="914400" y="1905000"/>
              <a:ext cx="762000" cy="15240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cxnSp>
      </p:grpSp>
      <p:sp>
        <p:nvSpPr>
          <p:cNvPr id="26" name="Plus 25"/>
          <p:cNvSpPr/>
          <p:nvPr/>
        </p:nvSpPr>
        <p:spPr bwMode="auto">
          <a:xfrm>
            <a:off x="3352800" y="685800"/>
            <a:ext cx="381000" cy="304800"/>
          </a:xfrm>
          <a:prstGeom prst="mathPlus">
            <a:avLst/>
          </a:prstGeom>
          <a:solidFill>
            <a:schemeClr val="tx1"/>
          </a:solidFill>
          <a:ln w="9525" cap="flat" cmpd="sng" algn="ctr">
            <a:solidFill>
              <a:schemeClr val="tx1"/>
            </a:solidFill>
            <a:prstDash val="solid"/>
            <a:round/>
            <a:headEnd type="none" w="med" len="med"/>
            <a:tailEnd type="none" w="med" len="med"/>
          </a:ln>
          <a:effectLst/>
        </p:spPr>
        <p:txBody>
          <a:bodyPr/>
          <a:lstStyle/>
          <a:p>
            <a:pPr eaLnBrk="0" hangingPunct="0">
              <a:spcBef>
                <a:spcPct val="50000"/>
              </a:spcBef>
              <a:defRPr/>
            </a:pPr>
            <a:endParaRPr lang="en-US">
              <a:solidFill>
                <a:srgbClr val="000000"/>
              </a:solidFill>
              <a:latin typeface="Arial" pitchFamily="-107" charset="0"/>
              <a:ea typeface="Arial" pitchFamily="-107" charset="0"/>
              <a:cs typeface="Arial" pitchFamily="-107" charset="0"/>
            </a:endParaRPr>
          </a:p>
        </p:txBody>
      </p:sp>
      <p:sp>
        <p:nvSpPr>
          <p:cNvPr id="146439" name="Rectangle 11"/>
          <p:cNvSpPr>
            <a:spLocks noChangeArrowheads="1"/>
          </p:cNvSpPr>
          <p:nvPr/>
        </p:nvSpPr>
        <p:spPr bwMode="auto">
          <a:xfrm>
            <a:off x="4114800" y="6400800"/>
            <a:ext cx="4800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i="1" smtClean="0">
                <a:solidFill>
                  <a:srgbClr val="000000"/>
                </a:solidFill>
                <a:latin typeface="Arial" charset="0"/>
                <a:ea typeface="ＭＳ Ｐゴシック" charset="0"/>
                <a:cs typeface="Arial" charset="0"/>
              </a:rPr>
              <a:t>Kuo and Brown, Nucl.Phys. A114, (1968),241-279</a:t>
            </a:r>
          </a:p>
        </p:txBody>
      </p:sp>
    </p:spTree>
    <p:extLst>
      <p:ext uri="{BB962C8B-B14F-4D97-AF65-F5344CB8AC3E}">
        <p14:creationId xmlns:p14="http://schemas.microsoft.com/office/powerpoint/2010/main" val="151509679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33600" y="228600"/>
            <a:ext cx="4495800"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286000"/>
            <a:ext cx="3200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71875" y="2286000"/>
            <a:ext cx="20002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 Box 4"/>
          <p:cNvSpPr txBox="1">
            <a:spLocks noChangeArrowheads="1"/>
          </p:cNvSpPr>
          <p:nvPr/>
        </p:nvSpPr>
        <p:spPr bwMode="auto">
          <a:xfrm>
            <a:off x="5867400" y="2590800"/>
            <a:ext cx="3276600" cy="20320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sz="1800" b="1">
                <a:solidFill>
                  <a:srgbClr val="000000"/>
                </a:solidFill>
                <a:latin typeface="Symbol" charset="0"/>
              </a:rPr>
              <a:t>D</a:t>
            </a:r>
            <a:r>
              <a:rPr lang="en-US" sz="1800" b="1">
                <a:solidFill>
                  <a:srgbClr val="000000"/>
                </a:solidFill>
              </a:rPr>
              <a:t>M/M, </a:t>
            </a:r>
            <a:r>
              <a:rPr lang="en-US" sz="1800" b="1">
                <a:solidFill>
                  <a:srgbClr val="000000"/>
                </a:solidFill>
                <a:latin typeface="Symbol" charset="0"/>
              </a:rPr>
              <a:t>D</a:t>
            </a:r>
            <a:r>
              <a:rPr lang="en-US" sz="1800" b="1">
                <a:solidFill>
                  <a:srgbClr val="000000"/>
                </a:solidFill>
              </a:rPr>
              <a:t>L/L and </a:t>
            </a:r>
            <a:r>
              <a:rPr lang="en-US" sz="1800" b="1">
                <a:solidFill>
                  <a:srgbClr val="000000"/>
                </a:solidFill>
                <a:latin typeface="Symbol" charset="0"/>
              </a:rPr>
              <a:t>D</a:t>
            </a:r>
            <a:r>
              <a:rPr lang="en-US" sz="1800" b="1">
                <a:solidFill>
                  <a:srgbClr val="000000"/>
                </a:solidFill>
              </a:rPr>
              <a:t>E/E &lt;&lt; 1 </a:t>
            </a:r>
          </a:p>
          <a:p>
            <a:pPr defTabSz="914400" eaLnBrk="1" fontAlgn="base" hangingPunct="1">
              <a:spcBef>
                <a:spcPct val="0"/>
              </a:spcBef>
              <a:spcAft>
                <a:spcPct val="0"/>
              </a:spcAft>
            </a:pPr>
            <a:r>
              <a:rPr lang="en-US" sz="1800" b="1">
                <a:solidFill>
                  <a:srgbClr val="000000"/>
                </a:solidFill>
              </a:rPr>
              <a:t>Sommerfeld parameter </a:t>
            </a:r>
            <a:r>
              <a:rPr lang="en-US" sz="1800" b="1">
                <a:solidFill>
                  <a:srgbClr val="000000"/>
                </a:solidFill>
                <a:latin typeface="Symbol" charset="0"/>
              </a:rPr>
              <a:t>h</a:t>
            </a:r>
            <a:r>
              <a:rPr lang="en-US" sz="1800" b="1">
                <a:solidFill>
                  <a:srgbClr val="000000"/>
                </a:solidFill>
              </a:rPr>
              <a:t>&gt;&gt;1</a:t>
            </a:r>
          </a:p>
          <a:p>
            <a:pPr defTabSz="914400" eaLnBrk="1" fontAlgn="base" hangingPunct="1">
              <a:spcBef>
                <a:spcPct val="0"/>
              </a:spcBef>
              <a:spcAft>
                <a:spcPct val="0"/>
              </a:spcAft>
            </a:pPr>
            <a:r>
              <a:rPr lang="en-US" sz="1800" b="1">
                <a:solidFill>
                  <a:srgbClr val="000000"/>
                </a:solidFill>
              </a:rPr>
              <a:t> allows for a  semi-classical description.      </a:t>
            </a:r>
          </a:p>
          <a:p>
            <a:pPr defTabSz="914400" eaLnBrk="1" fontAlgn="base" hangingPunct="1">
              <a:spcBef>
                <a:spcPct val="0"/>
              </a:spcBef>
              <a:spcAft>
                <a:spcPct val="0"/>
              </a:spcAft>
            </a:pPr>
            <a:endParaRPr lang="en-US" sz="1800" b="1">
              <a:solidFill>
                <a:srgbClr val="000000"/>
              </a:solidFill>
            </a:endParaRPr>
          </a:p>
          <a:p>
            <a:pPr defTabSz="914400" eaLnBrk="1" fontAlgn="base" hangingPunct="1">
              <a:spcBef>
                <a:spcPct val="0"/>
              </a:spcBef>
              <a:spcAft>
                <a:spcPct val="0"/>
              </a:spcAft>
            </a:pPr>
            <a:r>
              <a:rPr lang="en-US" sz="1800" b="1">
                <a:solidFill>
                  <a:srgbClr val="000000"/>
                </a:solidFill>
              </a:rPr>
              <a:t> </a:t>
            </a:r>
            <a:r>
              <a:rPr lang="en-US" sz="1800" b="1">
                <a:solidFill>
                  <a:srgbClr val="000000"/>
                </a:solidFill>
                <a:sym typeface="Wingdings 3" charset="0"/>
              </a:rPr>
              <a:t></a:t>
            </a:r>
            <a:r>
              <a:rPr lang="en-US" sz="1800" b="1">
                <a:solidFill>
                  <a:srgbClr val="000000"/>
                </a:solidFill>
              </a:rPr>
              <a:t>  Classical trajectory and tunneling</a:t>
            </a:r>
          </a:p>
        </p:txBody>
      </p:sp>
      <p:sp>
        <p:nvSpPr>
          <p:cNvPr id="66566" name="TextBox 5"/>
          <p:cNvSpPr txBox="1">
            <a:spLocks noChangeArrowheads="1"/>
          </p:cNvSpPr>
          <p:nvPr/>
        </p:nvSpPr>
        <p:spPr bwMode="auto">
          <a:xfrm>
            <a:off x="4572000" y="5257800"/>
            <a:ext cx="4114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0"/>
              </a:spcBef>
              <a:spcAft>
                <a:spcPct val="0"/>
              </a:spcAft>
            </a:pPr>
            <a:r>
              <a:rPr lang="en-US" sz="1800">
                <a:solidFill>
                  <a:srgbClr val="000000"/>
                </a:solidFill>
              </a:rPr>
              <a:t>Josephson Effect </a:t>
            </a:r>
          </a:p>
          <a:p>
            <a:pPr defTabSz="914400" eaLnBrk="1" fontAlgn="base" hangingPunct="1">
              <a:spcBef>
                <a:spcPct val="0"/>
              </a:spcBef>
              <a:spcAft>
                <a:spcPct val="0"/>
              </a:spcAft>
            </a:pPr>
            <a:endParaRPr lang="en-US" sz="1800">
              <a:solidFill>
                <a:srgbClr val="000000"/>
              </a:solidFill>
            </a:endParaRPr>
          </a:p>
          <a:p>
            <a:pPr defTabSz="914400" eaLnBrk="1" fontAlgn="base" hangingPunct="1">
              <a:spcBef>
                <a:spcPct val="0"/>
              </a:spcBef>
              <a:spcAft>
                <a:spcPct val="0"/>
              </a:spcAft>
            </a:pPr>
            <a:r>
              <a:rPr lang="en-US" sz="1800">
                <a:solidFill>
                  <a:srgbClr val="000000"/>
                </a:solidFill>
              </a:rPr>
              <a:t>Enhancement of pair transfer </a:t>
            </a:r>
          </a:p>
          <a:p>
            <a:pPr defTabSz="914400" eaLnBrk="1" fontAlgn="base" hangingPunct="1">
              <a:spcBef>
                <a:spcPct val="0"/>
              </a:spcBef>
              <a:spcAft>
                <a:spcPct val="0"/>
              </a:spcAft>
            </a:pPr>
            <a:endParaRPr lang="en-US" sz="1800">
              <a:solidFill>
                <a:srgbClr val="000000"/>
              </a:solidFill>
            </a:endParaRPr>
          </a:p>
          <a:p>
            <a:pPr defTabSz="914400" eaLnBrk="1" fontAlgn="base" hangingPunct="1">
              <a:spcBef>
                <a:spcPct val="0"/>
              </a:spcBef>
              <a:spcAft>
                <a:spcPct val="0"/>
              </a:spcAft>
            </a:pPr>
            <a:r>
              <a:rPr lang="en-US" sz="1800">
                <a:solidFill>
                  <a:srgbClr val="000000"/>
                </a:solidFill>
              </a:rPr>
              <a:t>~  (</a:t>
            </a:r>
            <a:r>
              <a:rPr lang="en-US" sz="1800">
                <a:solidFill>
                  <a:srgbClr val="000000"/>
                </a:solidFill>
                <a:latin typeface="Symbol" charset="0"/>
                <a:cs typeface="Symbol" charset="0"/>
              </a:rPr>
              <a:t>D</a:t>
            </a:r>
            <a:r>
              <a:rPr lang="en-US" sz="1800" baseline="-25000">
                <a:solidFill>
                  <a:srgbClr val="000000"/>
                </a:solidFill>
              </a:rPr>
              <a:t>1</a:t>
            </a:r>
            <a:r>
              <a:rPr lang="en-US" sz="1800">
                <a:solidFill>
                  <a:srgbClr val="000000"/>
                </a:solidFill>
              </a:rPr>
              <a:t>/G)</a:t>
            </a:r>
            <a:r>
              <a:rPr lang="en-US" sz="1800" baseline="30000">
                <a:solidFill>
                  <a:srgbClr val="000000"/>
                </a:solidFill>
              </a:rPr>
              <a:t>2</a:t>
            </a:r>
            <a:r>
              <a:rPr lang="en-US" sz="1800">
                <a:solidFill>
                  <a:srgbClr val="000000"/>
                </a:solidFill>
              </a:rPr>
              <a:t> (</a:t>
            </a:r>
            <a:r>
              <a:rPr lang="en-US" sz="1800">
                <a:solidFill>
                  <a:srgbClr val="000000"/>
                </a:solidFill>
                <a:latin typeface="Symbol" charset="0"/>
                <a:cs typeface="Symbol" charset="0"/>
              </a:rPr>
              <a:t>D</a:t>
            </a:r>
            <a:r>
              <a:rPr lang="en-US" sz="1800" baseline="-25000">
                <a:solidFill>
                  <a:srgbClr val="000000"/>
                </a:solidFill>
              </a:rPr>
              <a:t>2</a:t>
            </a:r>
            <a:r>
              <a:rPr lang="en-US" sz="1800">
                <a:solidFill>
                  <a:srgbClr val="000000"/>
                </a:solidFill>
              </a:rPr>
              <a:t>/G)</a:t>
            </a:r>
            <a:r>
              <a:rPr lang="en-US" sz="1800" baseline="30000">
                <a:solidFill>
                  <a:srgbClr val="000000"/>
                </a:solidFill>
              </a:rPr>
              <a:t>2</a:t>
            </a:r>
          </a:p>
        </p:txBody>
      </p:sp>
    </p:spTree>
    <p:extLst>
      <p:ext uri="{BB962C8B-B14F-4D97-AF65-F5344CB8AC3E}">
        <p14:creationId xmlns:p14="http://schemas.microsoft.com/office/powerpoint/2010/main" val="377628387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066800" y="307975"/>
            <a:ext cx="5638800" cy="624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19"/>
          <p:cNvSpPr txBox="1">
            <a:spLocks noChangeArrowheads="1"/>
          </p:cNvSpPr>
          <p:nvPr/>
        </p:nvSpPr>
        <p:spPr bwMode="auto">
          <a:xfrm>
            <a:off x="6553200" y="3657600"/>
            <a:ext cx="2438400" cy="100488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4400" eaLnBrk="1" fontAlgn="base" hangingPunct="1">
              <a:spcBef>
                <a:spcPct val="50000"/>
              </a:spcBef>
              <a:spcAft>
                <a:spcPct val="0"/>
              </a:spcAft>
            </a:pPr>
            <a:r>
              <a:rPr lang="en-US">
                <a:solidFill>
                  <a:srgbClr val="000000"/>
                </a:solidFill>
              </a:rPr>
              <a:t>Compare</a:t>
            </a:r>
          </a:p>
          <a:p>
            <a:pPr defTabSz="914400" eaLnBrk="1" fontAlgn="base" hangingPunct="1">
              <a:spcBef>
                <a:spcPct val="50000"/>
              </a:spcBef>
              <a:spcAft>
                <a:spcPct val="0"/>
              </a:spcAft>
            </a:pPr>
            <a:r>
              <a:rPr lang="en-US">
                <a:solidFill>
                  <a:srgbClr val="000000"/>
                </a:solidFill>
              </a:rPr>
              <a:t>P</a:t>
            </a:r>
            <a:r>
              <a:rPr lang="en-US" baseline="-25000">
                <a:solidFill>
                  <a:srgbClr val="000000"/>
                </a:solidFill>
              </a:rPr>
              <a:t>1n</a:t>
            </a:r>
            <a:r>
              <a:rPr lang="en-US" baseline="30000">
                <a:solidFill>
                  <a:srgbClr val="000000"/>
                </a:solidFill>
              </a:rPr>
              <a:t>2</a:t>
            </a:r>
            <a:r>
              <a:rPr lang="en-US">
                <a:solidFill>
                  <a:srgbClr val="000000"/>
                </a:solidFill>
              </a:rPr>
              <a:t>  with P</a:t>
            </a:r>
            <a:r>
              <a:rPr lang="en-US" baseline="-25000">
                <a:solidFill>
                  <a:srgbClr val="000000"/>
                </a:solidFill>
              </a:rPr>
              <a:t>2n</a:t>
            </a:r>
            <a:endParaRPr lang="en-US">
              <a:solidFill>
                <a:srgbClr val="000000"/>
              </a:solidFill>
            </a:endParaRPr>
          </a:p>
        </p:txBody>
      </p:sp>
    </p:spTree>
    <p:extLst>
      <p:ext uri="{BB962C8B-B14F-4D97-AF65-F5344CB8AC3E}">
        <p14:creationId xmlns:p14="http://schemas.microsoft.com/office/powerpoint/2010/main" val="26810232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Text Box 6"/>
          <p:cNvSpPr txBox="1">
            <a:spLocks noChangeArrowheads="1"/>
          </p:cNvSpPr>
          <p:nvPr/>
        </p:nvSpPr>
        <p:spPr bwMode="auto">
          <a:xfrm>
            <a:off x="517525" y="685800"/>
            <a:ext cx="81692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buFontTx/>
              <a:buChar char="•"/>
            </a:pPr>
            <a:r>
              <a:rPr lang="en-US" sz="2000" dirty="0">
                <a:solidFill>
                  <a:srgbClr val="000000"/>
                </a:solidFill>
                <a:latin typeface="Times New Roman" charset="0"/>
                <a:cs typeface="+mn-cs"/>
              </a:rPr>
              <a:t> Fundamental excitation mode of the nucleus predicted </a:t>
            </a:r>
            <a:r>
              <a:rPr lang="en-US" sz="2000" dirty="0" smtClean="0">
                <a:solidFill>
                  <a:srgbClr val="000000"/>
                </a:solidFill>
                <a:latin typeface="Times New Roman" charset="0"/>
                <a:cs typeface="+mn-cs"/>
              </a:rPr>
              <a:t>long ago </a:t>
            </a:r>
            <a:endParaRPr lang="en-US" sz="2000" dirty="0">
              <a:solidFill>
                <a:srgbClr val="000000"/>
              </a:solidFill>
              <a:latin typeface="Times New Roman" charset="0"/>
              <a:cs typeface="+mn-cs"/>
            </a:endParaRPr>
          </a:p>
          <a:p>
            <a:pPr algn="ctr"/>
            <a:r>
              <a:rPr lang="en-US" sz="2000" dirty="0">
                <a:solidFill>
                  <a:srgbClr val="000000"/>
                </a:solidFill>
                <a:latin typeface="Times New Roman" charset="0"/>
                <a:cs typeface="+mn-cs"/>
              </a:rPr>
              <a:t>(</a:t>
            </a:r>
            <a:r>
              <a:rPr lang="en-US" dirty="0">
                <a:solidFill>
                  <a:srgbClr val="000000"/>
                </a:solidFill>
                <a:latin typeface="Times New Roman" charset="0"/>
                <a:cs typeface="+mn-cs"/>
              </a:rPr>
              <a:t>R. A. </a:t>
            </a:r>
            <a:r>
              <a:rPr lang="en-US" dirty="0" err="1">
                <a:solidFill>
                  <a:srgbClr val="000000"/>
                </a:solidFill>
                <a:latin typeface="Times New Roman" charset="0"/>
                <a:cs typeface="+mn-cs"/>
              </a:rPr>
              <a:t>Broglia</a:t>
            </a:r>
            <a:r>
              <a:rPr lang="en-US" dirty="0">
                <a:solidFill>
                  <a:srgbClr val="000000"/>
                </a:solidFill>
                <a:latin typeface="Times New Roman" charset="0"/>
                <a:cs typeface="+mn-cs"/>
              </a:rPr>
              <a:t> and D. R. </a:t>
            </a:r>
            <a:r>
              <a:rPr lang="en-US" dirty="0" err="1">
                <a:solidFill>
                  <a:srgbClr val="000000"/>
                </a:solidFill>
                <a:latin typeface="Times New Roman" charset="0"/>
                <a:cs typeface="+mn-cs"/>
              </a:rPr>
              <a:t>B</a:t>
            </a:r>
            <a:r>
              <a:rPr lang="en-US" dirty="0" err="1">
                <a:solidFill>
                  <a:srgbClr val="000000"/>
                </a:solidFill>
                <a:latin typeface="Times New Roman" charset="0"/>
                <a:cs typeface="Times New Roman" charset="0"/>
              </a:rPr>
              <a:t>ès</a:t>
            </a:r>
            <a:r>
              <a:rPr lang="en-US" dirty="0">
                <a:solidFill>
                  <a:srgbClr val="000000"/>
                </a:solidFill>
                <a:latin typeface="Times New Roman" charset="0"/>
                <a:cs typeface="Times New Roman" charset="0"/>
              </a:rPr>
              <a:t>, Phys. </a:t>
            </a:r>
            <a:r>
              <a:rPr lang="en-US" dirty="0" err="1">
                <a:solidFill>
                  <a:srgbClr val="000000"/>
                </a:solidFill>
                <a:latin typeface="Times New Roman" charset="0"/>
                <a:cs typeface="Times New Roman" charset="0"/>
              </a:rPr>
              <a:t>Lett</a:t>
            </a:r>
            <a:r>
              <a:rPr lang="en-US" dirty="0">
                <a:solidFill>
                  <a:srgbClr val="000000"/>
                </a:solidFill>
                <a:latin typeface="Times New Roman" charset="0"/>
                <a:cs typeface="Times New Roman" charset="0"/>
              </a:rPr>
              <a:t>. </a:t>
            </a:r>
            <a:r>
              <a:rPr lang="en-US" b="1" dirty="0">
                <a:solidFill>
                  <a:srgbClr val="000000"/>
                </a:solidFill>
                <a:latin typeface="Times New Roman" charset="0"/>
                <a:cs typeface="Times New Roman" charset="0"/>
              </a:rPr>
              <a:t>B69</a:t>
            </a:r>
            <a:r>
              <a:rPr lang="en-US" dirty="0">
                <a:solidFill>
                  <a:srgbClr val="000000"/>
                </a:solidFill>
                <a:latin typeface="Times New Roman" charset="0"/>
                <a:cs typeface="Times New Roman" charset="0"/>
              </a:rPr>
              <a:t> (1977) 129</a:t>
            </a:r>
            <a:r>
              <a:rPr lang="en-US" sz="2000" dirty="0" smtClean="0">
                <a:solidFill>
                  <a:srgbClr val="000000"/>
                </a:solidFill>
                <a:latin typeface="Times New Roman" charset="0"/>
                <a:cs typeface="Times New Roman" charset="0"/>
              </a:rPr>
              <a:t>)</a:t>
            </a:r>
            <a:endParaRPr lang="en-US" sz="2000" dirty="0">
              <a:solidFill>
                <a:srgbClr val="000000"/>
              </a:solidFill>
              <a:latin typeface="Times New Roman" charset="0"/>
              <a:cs typeface="Times New Roman" charset="0"/>
            </a:endParaRPr>
          </a:p>
        </p:txBody>
      </p:sp>
      <p:sp>
        <p:nvSpPr>
          <p:cNvPr id="4105" name="Text Box 9"/>
          <p:cNvSpPr txBox="1">
            <a:spLocks noChangeArrowheads="1"/>
          </p:cNvSpPr>
          <p:nvPr/>
        </p:nvSpPr>
        <p:spPr bwMode="auto">
          <a:xfrm>
            <a:off x="475211" y="5927725"/>
            <a:ext cx="822532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buFontTx/>
              <a:buChar char="•"/>
            </a:pPr>
            <a:r>
              <a:rPr lang="en-US" sz="2000" dirty="0">
                <a:solidFill>
                  <a:srgbClr val="000000"/>
                </a:solidFill>
                <a:latin typeface="Times New Roman" charset="0"/>
                <a:cs typeface="+mn-cs"/>
              </a:rPr>
              <a:t> The GPV is a coherent superposition of </a:t>
            </a:r>
            <a:r>
              <a:rPr lang="en-US" sz="2000" i="1" dirty="0" err="1">
                <a:solidFill>
                  <a:srgbClr val="000000"/>
                </a:solidFill>
                <a:latin typeface="Times New Roman" charset="0"/>
                <a:cs typeface="+mn-cs"/>
              </a:rPr>
              <a:t>pp</a:t>
            </a:r>
            <a:r>
              <a:rPr lang="en-US" sz="2000" dirty="0">
                <a:solidFill>
                  <a:srgbClr val="000000"/>
                </a:solidFill>
                <a:latin typeface="Times New Roman" charset="0"/>
                <a:cs typeface="+mn-cs"/>
              </a:rPr>
              <a:t> excitations analogous to the more</a:t>
            </a:r>
          </a:p>
          <a:p>
            <a:pPr algn="ctr"/>
            <a:r>
              <a:rPr lang="en-US" sz="2000" dirty="0">
                <a:solidFill>
                  <a:srgbClr val="000000"/>
                </a:solidFill>
                <a:latin typeface="Times New Roman" charset="0"/>
                <a:cs typeface="+mn-cs"/>
              </a:rPr>
              <a:t>familiar Giant Shape Vibrations based on </a:t>
            </a:r>
            <a:r>
              <a:rPr lang="en-US" sz="2000" i="1" dirty="0" err="1">
                <a:solidFill>
                  <a:srgbClr val="000000"/>
                </a:solidFill>
                <a:latin typeface="Times New Roman" charset="0"/>
                <a:cs typeface="+mn-cs"/>
              </a:rPr>
              <a:t>ph</a:t>
            </a:r>
            <a:r>
              <a:rPr lang="en-US" sz="2000" dirty="0">
                <a:solidFill>
                  <a:srgbClr val="000000"/>
                </a:solidFill>
                <a:latin typeface="Times New Roman" charset="0"/>
                <a:cs typeface="+mn-cs"/>
              </a:rPr>
              <a:t> excitations.</a:t>
            </a:r>
          </a:p>
        </p:txBody>
      </p:sp>
      <p:sp>
        <p:nvSpPr>
          <p:cNvPr id="4111" name="Text Box 15"/>
          <p:cNvSpPr txBox="1">
            <a:spLocks noChangeArrowheads="1"/>
          </p:cNvSpPr>
          <p:nvPr/>
        </p:nvSpPr>
        <p:spPr bwMode="auto">
          <a:xfrm>
            <a:off x="609600" y="152400"/>
            <a:ext cx="7620000" cy="457200"/>
          </a:xfrm>
          <a:prstGeom prst="rect">
            <a:avLst/>
          </a:prstGeom>
          <a:solidFill>
            <a:schemeClr val="bg1">
              <a:lumMod val="95000"/>
            </a:schemeClr>
          </a:solidFill>
          <a:ln>
            <a:noFill/>
          </a:ln>
          <a:effectLst>
            <a:outerShdw blurRad="50800" dist="38100" dir="2700000" algn="tl" rotWithShape="0">
              <a:srgbClr val="000000">
                <a:alpha val="43000"/>
              </a:srgbClr>
            </a:outerShdw>
          </a:effectLst>
        </p:spPr>
        <p:txBody>
          <a:bodyPr>
            <a:spAutoFit/>
          </a:bodyPr>
          <a:lstStyle/>
          <a:p>
            <a:pPr algn="ctr">
              <a:spcBef>
                <a:spcPct val="50000"/>
              </a:spcBef>
            </a:pPr>
            <a:r>
              <a:rPr lang="en-US" sz="2400" b="1" dirty="0" smtClean="0">
                <a:solidFill>
                  <a:srgbClr val="3333CC"/>
                </a:solidFill>
                <a:latin typeface="Times New Roman" charset="0"/>
                <a:cs typeface="+mn-cs"/>
              </a:rPr>
              <a:t>The Giant </a:t>
            </a:r>
            <a:r>
              <a:rPr lang="en-US" sz="2400" b="1" dirty="0">
                <a:solidFill>
                  <a:srgbClr val="3333CC"/>
                </a:solidFill>
                <a:latin typeface="Times New Roman" charset="0"/>
                <a:cs typeface="+mn-cs"/>
              </a:rPr>
              <a:t>Pairing </a:t>
            </a:r>
            <a:r>
              <a:rPr lang="en-US" sz="2400" b="1" dirty="0" smtClean="0">
                <a:solidFill>
                  <a:srgbClr val="3333CC"/>
                </a:solidFill>
                <a:latin typeface="Times New Roman" charset="0"/>
                <a:cs typeface="+mn-cs"/>
              </a:rPr>
              <a:t>Vibration (GPV)</a:t>
            </a:r>
            <a:endParaRPr lang="en-US" sz="2400" u="sng" dirty="0">
              <a:solidFill>
                <a:srgbClr val="000000"/>
              </a:solidFill>
              <a:latin typeface="Times New Roman" charset="0"/>
              <a:cs typeface="+mn-cs"/>
            </a:endParaRP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91000" y="2209800"/>
            <a:ext cx="4495800" cy="3604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3200400"/>
            <a:ext cx="3124200" cy="1039432"/>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6172200" y="2971800"/>
            <a:ext cx="990600" cy="838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imes New Roman"/>
              <a:ea typeface="ＭＳ Ｐゴシック"/>
            </a:endParaRPr>
          </a:p>
        </p:txBody>
      </p:sp>
      <p:sp>
        <p:nvSpPr>
          <p:cNvPr id="12" name="Oval 11"/>
          <p:cNvSpPr/>
          <p:nvPr/>
        </p:nvSpPr>
        <p:spPr>
          <a:xfrm>
            <a:off x="4724400" y="2971800"/>
            <a:ext cx="990600" cy="9144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imes New Roman"/>
              <a:ea typeface="ＭＳ Ｐゴシック"/>
            </a:endParaRPr>
          </a:p>
        </p:txBody>
      </p:sp>
      <p:pic>
        <p:nvPicPr>
          <p:cNvPr id="2" name="Picture 1"/>
          <p:cNvPicPr>
            <a:picLocks noChangeAspect="1"/>
          </p:cNvPicPr>
          <p:nvPr/>
        </p:nvPicPr>
        <p:blipFill>
          <a:blip r:embed="rId4"/>
          <a:stretch>
            <a:fillRect/>
          </a:stretch>
        </p:blipFill>
        <p:spPr>
          <a:xfrm>
            <a:off x="1981200" y="1371600"/>
            <a:ext cx="5029200" cy="1026603"/>
          </a:xfrm>
          <a:prstGeom prst="rect">
            <a:avLst/>
          </a:prstGeom>
        </p:spPr>
      </p:pic>
    </p:spTree>
    <p:extLst>
      <p:ext uri="{BB962C8B-B14F-4D97-AF65-F5344CB8AC3E}">
        <p14:creationId xmlns:p14="http://schemas.microsoft.com/office/powerpoint/2010/main" val="180994690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152400"/>
            <a:ext cx="7696200" cy="2075336"/>
          </a:xfrm>
          <a:prstGeom prst="rect">
            <a:avLst/>
          </a:prstGeom>
        </p:spPr>
      </p:pic>
      <p:pic>
        <p:nvPicPr>
          <p:cNvPr id="3" name="Picture 2"/>
          <p:cNvPicPr>
            <a:picLocks noChangeAspect="1"/>
          </p:cNvPicPr>
          <p:nvPr/>
        </p:nvPicPr>
        <p:blipFill>
          <a:blip r:embed="rId3"/>
          <a:stretch>
            <a:fillRect/>
          </a:stretch>
        </p:blipFill>
        <p:spPr>
          <a:xfrm>
            <a:off x="0" y="2286000"/>
            <a:ext cx="9144000" cy="4234405"/>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86000" y="152400"/>
            <a:ext cx="4094814" cy="330167"/>
          </a:xfrm>
          <a:prstGeom prst="rect">
            <a:avLst/>
          </a:prstGeom>
        </p:spPr>
      </p:pic>
    </p:spTree>
    <p:extLst>
      <p:ext uri="{BB962C8B-B14F-4D97-AF65-F5344CB8AC3E}">
        <p14:creationId xmlns:p14="http://schemas.microsoft.com/office/powerpoint/2010/main" val="3282039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152400"/>
            <a:ext cx="7696200" cy="2075336"/>
          </a:xfrm>
          <a:prstGeom prst="rect">
            <a:avLst/>
          </a:prstGeom>
        </p:spPr>
      </p:pic>
      <p:pic>
        <p:nvPicPr>
          <p:cNvPr id="3" name="Picture 2"/>
          <p:cNvPicPr>
            <a:picLocks noChangeAspect="1"/>
          </p:cNvPicPr>
          <p:nvPr/>
        </p:nvPicPr>
        <p:blipFill>
          <a:blip r:embed="rId3"/>
          <a:stretch>
            <a:fillRect/>
          </a:stretch>
        </p:blipFill>
        <p:spPr>
          <a:xfrm>
            <a:off x="0" y="2286000"/>
            <a:ext cx="9144000" cy="4234405"/>
          </a:xfrm>
          <a:prstGeom prst="rect">
            <a:avLst/>
          </a:prstGeom>
        </p:spPr>
      </p:pic>
      <p:sp>
        <p:nvSpPr>
          <p:cNvPr id="5" name="Rectangle 4"/>
          <p:cNvSpPr/>
          <p:nvPr/>
        </p:nvSpPr>
        <p:spPr>
          <a:xfrm>
            <a:off x="381000" y="3810000"/>
            <a:ext cx="8305800" cy="1200329"/>
          </a:xfrm>
          <a:prstGeom prst="rect">
            <a:avLst/>
          </a:prstGeom>
          <a:solidFill>
            <a:schemeClr val="bg1">
              <a:lumMod val="85000"/>
            </a:schemeClr>
          </a:solidFill>
        </p:spPr>
        <p:txBody>
          <a:bodyPr wrap="square">
            <a:spAutoFit/>
          </a:bodyPr>
          <a:lstStyle/>
          <a:p>
            <a:r>
              <a:rPr lang="en-US" i="1" dirty="0"/>
              <a:t>Our data show the clearest signal compatible with the </a:t>
            </a:r>
            <a:r>
              <a:rPr lang="en-US" i="1" dirty="0" smtClean="0"/>
              <a:t>long searched</a:t>
            </a:r>
            <a:r>
              <a:rPr lang="en-US" i="1" dirty="0"/>
              <a:t> </a:t>
            </a:r>
            <a:r>
              <a:rPr lang="en-US" i="1" dirty="0" smtClean="0"/>
              <a:t>GPV </a:t>
            </a:r>
            <a:r>
              <a:rPr lang="en-US" i="1" dirty="0"/>
              <a:t>so far. </a:t>
            </a:r>
            <a:endParaRPr lang="en-US" i="1" dirty="0" smtClean="0"/>
          </a:p>
          <a:p>
            <a:endParaRPr lang="en-US" i="1" dirty="0"/>
          </a:p>
          <a:p>
            <a:r>
              <a:rPr lang="en-US" i="1" dirty="0" smtClean="0"/>
              <a:t>The </a:t>
            </a:r>
            <a:r>
              <a:rPr lang="en-US" i="1" dirty="0"/>
              <a:t>resonances at </a:t>
            </a:r>
            <a:r>
              <a:rPr lang="en-US" i="1" dirty="0" smtClean="0"/>
              <a:t>Ex=16.9</a:t>
            </a:r>
            <a:r>
              <a:rPr lang="en-US" i="1" dirty="0"/>
              <a:t>±0.1MeV </a:t>
            </a:r>
            <a:r>
              <a:rPr lang="en-US" i="1" dirty="0" smtClean="0"/>
              <a:t>in </a:t>
            </a:r>
            <a:r>
              <a:rPr lang="en-US" i="1" baseline="30000" dirty="0" smtClean="0"/>
              <a:t>14</a:t>
            </a:r>
            <a:r>
              <a:rPr lang="en-US" i="1" dirty="0" smtClean="0"/>
              <a:t>C and at Ex=13.7</a:t>
            </a:r>
            <a:r>
              <a:rPr lang="en-US" i="1" dirty="0"/>
              <a:t>±0.1 MeV in </a:t>
            </a:r>
            <a:r>
              <a:rPr lang="en-US" i="1" baseline="30000" dirty="0"/>
              <a:t>15</a:t>
            </a:r>
            <a:r>
              <a:rPr lang="en-US" i="1" dirty="0"/>
              <a:t>C show properties </a:t>
            </a:r>
            <a:r>
              <a:rPr lang="en-US" i="1" dirty="0" smtClean="0"/>
              <a:t>consistent with </a:t>
            </a:r>
            <a:r>
              <a:rPr lang="en-US" i="1" dirty="0"/>
              <a:t>those defining the GPV mode.</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86000" y="152400"/>
            <a:ext cx="4094814" cy="330167"/>
          </a:xfrm>
          <a:prstGeom prst="rect">
            <a:avLst/>
          </a:prstGeom>
        </p:spPr>
      </p:pic>
    </p:spTree>
    <p:extLst>
      <p:ext uri="{BB962C8B-B14F-4D97-AF65-F5344CB8AC3E}">
        <p14:creationId xmlns:p14="http://schemas.microsoft.com/office/powerpoint/2010/main" val="234242176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381001" y="1447800"/>
            <a:ext cx="8382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Tx/>
              <a:buChar char="•"/>
            </a:pPr>
            <a:r>
              <a:rPr lang="en-US" sz="2000" dirty="0" smtClean="0"/>
              <a:t> L</a:t>
            </a:r>
            <a:r>
              <a:rPr lang="en-US" sz="2000" dirty="0"/>
              <a:t>. </a:t>
            </a:r>
            <a:r>
              <a:rPr lang="en-US" sz="2000" dirty="0" err="1"/>
              <a:t>Fortunato</a:t>
            </a:r>
            <a:r>
              <a:rPr lang="en-US" sz="2000" dirty="0"/>
              <a:t> </a:t>
            </a:r>
            <a:r>
              <a:rPr lang="en-US" sz="2000" i="1" dirty="0"/>
              <a:t>et al</a:t>
            </a:r>
            <a:r>
              <a:rPr lang="en-US" sz="2000" dirty="0"/>
              <a:t>., </a:t>
            </a:r>
            <a:r>
              <a:rPr lang="en-US" sz="2000" dirty="0" smtClean="0"/>
              <a:t>( </a:t>
            </a:r>
            <a:r>
              <a:rPr lang="en-US" dirty="0" smtClean="0"/>
              <a:t>Eur</a:t>
            </a:r>
            <a:r>
              <a:rPr lang="en-US" dirty="0"/>
              <a:t>. Phys. J. </a:t>
            </a:r>
            <a:r>
              <a:rPr lang="en-US" b="1" dirty="0"/>
              <a:t>A14</a:t>
            </a:r>
            <a:r>
              <a:rPr lang="en-US" dirty="0"/>
              <a:t> (2002) 37</a:t>
            </a:r>
            <a:r>
              <a:rPr lang="en-US" sz="2000" dirty="0"/>
              <a:t>) </a:t>
            </a:r>
            <a:r>
              <a:rPr lang="en-US" sz="2000" dirty="0" smtClean="0"/>
              <a:t>suggest</a:t>
            </a:r>
            <a:r>
              <a:rPr lang="en-US" sz="2000" dirty="0"/>
              <a:t> </a:t>
            </a:r>
            <a:r>
              <a:rPr lang="en-US" sz="2000" dirty="0" smtClean="0"/>
              <a:t>that </a:t>
            </a:r>
            <a:r>
              <a:rPr lang="en-US" sz="2000" dirty="0"/>
              <a:t>beams, such as t or </a:t>
            </a:r>
            <a:r>
              <a:rPr lang="en-US" sz="2000" dirty="0" smtClean="0"/>
              <a:t> </a:t>
            </a:r>
            <a:r>
              <a:rPr lang="en-US" sz="2000" baseline="30000" dirty="0" smtClean="0"/>
              <a:t>14</a:t>
            </a:r>
            <a:r>
              <a:rPr lang="en-US" sz="2000" dirty="0" smtClean="0"/>
              <a:t>C</a:t>
            </a:r>
            <a:r>
              <a:rPr lang="en-US" sz="2000" dirty="0"/>
              <a:t>, do not favor excitation of high-energy </a:t>
            </a:r>
            <a:r>
              <a:rPr lang="en-US" sz="2000" dirty="0" smtClean="0"/>
              <a:t>collective pairing </a:t>
            </a:r>
            <a:r>
              <a:rPr lang="en-US" sz="2000" dirty="0"/>
              <a:t>modes due to a large energy </a:t>
            </a:r>
            <a:r>
              <a:rPr lang="en-US" sz="2000" dirty="0" smtClean="0"/>
              <a:t>mismatch  ~ </a:t>
            </a:r>
            <a:r>
              <a:rPr lang="en-US" sz="2000" dirty="0" err="1" smtClean="0"/>
              <a:t>exp</a:t>
            </a:r>
            <a:r>
              <a:rPr lang="en-US" sz="2000" dirty="0"/>
              <a:t>(</a:t>
            </a:r>
            <a:r>
              <a:rPr lang="en-US" sz="2000" dirty="0" smtClean="0"/>
              <a:t>- c(</a:t>
            </a:r>
            <a:r>
              <a:rPr lang="en-US" sz="2000" dirty="0"/>
              <a:t>Q-</a:t>
            </a:r>
            <a:r>
              <a:rPr lang="en-US" sz="2000" dirty="0" err="1"/>
              <a:t>Q</a:t>
            </a:r>
            <a:r>
              <a:rPr lang="en-US" sz="2000" baseline="-25000" dirty="0" err="1"/>
              <a:t>opt</a:t>
            </a:r>
            <a:r>
              <a:rPr lang="en-US" sz="2000" dirty="0" smtClean="0"/>
              <a:t>)</a:t>
            </a:r>
            <a:r>
              <a:rPr lang="en-US" sz="2000" baseline="30000" dirty="0" smtClean="0"/>
              <a:t>2</a:t>
            </a:r>
            <a:r>
              <a:rPr lang="en-US" sz="2000" dirty="0" smtClean="0"/>
              <a:t>)</a:t>
            </a:r>
          </a:p>
          <a:p>
            <a:endParaRPr lang="en-US" sz="2000" dirty="0"/>
          </a:p>
          <a:p>
            <a:pPr>
              <a:buFontTx/>
              <a:buChar char="•"/>
            </a:pPr>
            <a:r>
              <a:rPr lang="en-US" sz="2000" dirty="0"/>
              <a:t> Q-values in a stripping reaction involving weakly bound </a:t>
            </a:r>
            <a:r>
              <a:rPr lang="en-US" sz="2000" baseline="30000" dirty="0"/>
              <a:t>6</a:t>
            </a:r>
            <a:r>
              <a:rPr lang="en-US" sz="2000" dirty="0"/>
              <a:t>He are much</a:t>
            </a:r>
          </a:p>
          <a:p>
            <a:r>
              <a:rPr lang="en-US" sz="2000" dirty="0"/>
              <a:t>closer to the optimum. </a:t>
            </a:r>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38263" y="3886200"/>
            <a:ext cx="6467475"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Text Box 7"/>
          <p:cNvSpPr txBox="1">
            <a:spLocks noChangeArrowheads="1"/>
          </p:cNvSpPr>
          <p:nvPr/>
        </p:nvSpPr>
        <p:spPr bwMode="auto">
          <a:xfrm>
            <a:off x="685800" y="304800"/>
            <a:ext cx="7620000" cy="830997"/>
          </a:xfrm>
          <a:prstGeom prst="rect">
            <a:avLst/>
          </a:prstGeom>
          <a:solidFill>
            <a:schemeClr val="bg2">
              <a:lumMod val="20000"/>
              <a:lumOff val="80000"/>
            </a:schemeClr>
          </a:solidFill>
          <a:ln>
            <a:noFill/>
          </a:ln>
          <a:effectLst>
            <a:outerShdw blurRad="63500" dist="38099" dir="2700000" algn="ctr" rotWithShape="0">
              <a:schemeClr val="bg2">
                <a:alpha val="74998"/>
              </a:schemeClr>
            </a:outerShdw>
          </a:effectLst>
        </p:spPr>
        <p:txBody>
          <a:bodyPr>
            <a:spAutoFit/>
          </a:bodyPr>
          <a:lstStyle/>
          <a:p>
            <a:pPr algn="ctr">
              <a:spcBef>
                <a:spcPct val="50000"/>
              </a:spcBef>
            </a:pPr>
            <a:r>
              <a:rPr lang="en-US" sz="2400" b="1" dirty="0">
                <a:solidFill>
                  <a:schemeClr val="accent2"/>
                </a:solidFill>
              </a:rPr>
              <a:t>Why has the GPV never been </a:t>
            </a:r>
            <a:r>
              <a:rPr lang="en-US" sz="2400" b="1" dirty="0" smtClean="0">
                <a:solidFill>
                  <a:schemeClr val="accent2"/>
                </a:solidFill>
              </a:rPr>
              <a:t>observed in (</a:t>
            </a:r>
            <a:r>
              <a:rPr lang="en-US" sz="2400" b="1" dirty="0" err="1" smtClean="0">
                <a:solidFill>
                  <a:schemeClr val="accent2"/>
                </a:solidFill>
              </a:rPr>
              <a:t>t,p</a:t>
            </a:r>
            <a:r>
              <a:rPr lang="en-US" sz="2400" b="1" dirty="0" smtClean="0">
                <a:solidFill>
                  <a:schemeClr val="accent2"/>
                </a:solidFill>
              </a:rPr>
              <a:t>) and (</a:t>
            </a:r>
            <a:r>
              <a:rPr lang="en-US" sz="2400" b="1" dirty="0" err="1" smtClean="0">
                <a:solidFill>
                  <a:schemeClr val="accent2"/>
                </a:solidFill>
              </a:rPr>
              <a:t>p,t</a:t>
            </a:r>
            <a:r>
              <a:rPr lang="en-US" sz="2400" b="1" dirty="0" smtClean="0">
                <a:solidFill>
                  <a:schemeClr val="accent2"/>
                </a:solidFill>
              </a:rPr>
              <a:t>) reactions?</a:t>
            </a:r>
            <a:endParaRPr lang="en-US" sz="2400" b="1" dirty="0">
              <a:solidFill>
                <a:schemeClr val="accent2"/>
              </a:solidFill>
            </a:endParaRPr>
          </a:p>
        </p:txBody>
      </p:sp>
    </p:spTree>
    <p:extLst>
      <p:ext uri="{BB962C8B-B14F-4D97-AF65-F5344CB8AC3E}">
        <p14:creationId xmlns:p14="http://schemas.microsoft.com/office/powerpoint/2010/main" val="14096023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152400"/>
            <a:ext cx="8564148" cy="2422523"/>
            <a:chOff x="228600" y="76200"/>
            <a:chExt cx="8564148" cy="2422523"/>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8600" y="76200"/>
              <a:ext cx="8564148" cy="1167063"/>
            </a:xfrm>
            <a:prstGeom prst="rect">
              <a:avLst/>
            </a:prstGeom>
          </p:spPr>
        </p:pic>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800" y="1066800"/>
              <a:ext cx="7543800" cy="1431923"/>
            </a:xfrm>
            <a:prstGeom prst="rect">
              <a:avLst/>
            </a:prstGeom>
          </p:spPr>
        </p:pic>
      </p:grpSp>
      <p:pic>
        <p:nvPicPr>
          <p:cNvPr id="10" name="Picture 9"/>
          <p:cNvPicPr>
            <a:picLocks noChangeAspect="1"/>
          </p:cNvPicPr>
          <p:nvPr/>
        </p:nvPicPr>
        <p:blipFill>
          <a:blip r:embed="rId4"/>
          <a:stretch>
            <a:fillRect/>
          </a:stretch>
        </p:blipFill>
        <p:spPr>
          <a:xfrm>
            <a:off x="1828800" y="2406144"/>
            <a:ext cx="5197801"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Oval 10"/>
          <p:cNvSpPr/>
          <p:nvPr/>
        </p:nvSpPr>
        <p:spPr>
          <a:xfrm>
            <a:off x="3962400" y="5638800"/>
            <a:ext cx="228600" cy="2286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76600" y="5791200"/>
            <a:ext cx="228600" cy="22860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1370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0" y="3657600"/>
            <a:ext cx="7924800" cy="2365925"/>
          </a:xfrm>
          <a:prstGeom prst="rect">
            <a:avLst/>
          </a:prstGeom>
        </p:spPr>
      </p:pic>
      <p:sp>
        <p:nvSpPr>
          <p:cNvPr id="5" name="Text Box 6"/>
          <p:cNvSpPr txBox="1">
            <a:spLocks noChangeArrowheads="1"/>
          </p:cNvSpPr>
          <p:nvPr/>
        </p:nvSpPr>
        <p:spPr bwMode="auto">
          <a:xfrm>
            <a:off x="533400" y="228600"/>
            <a:ext cx="5334000" cy="369332"/>
          </a:xfrm>
          <a:prstGeom prst="rect">
            <a:avLst/>
          </a:prstGeom>
          <a:solidFill>
            <a:srgbClr val="EAEAEA"/>
          </a:solidFill>
          <a:ln w="9525">
            <a:noFill/>
            <a:miter lim="800000"/>
            <a:headEnd/>
            <a:tailEnd/>
          </a:ln>
          <a:effectLst/>
        </p:spPr>
        <p:txBody>
          <a:bodyPr>
            <a:spAutoFit/>
          </a:bodyPr>
          <a:lstStyle/>
          <a:p>
            <a:pPr algn="just" eaLnBrk="0" hangingPunct="0">
              <a:buClr>
                <a:schemeClr val="accent2"/>
              </a:buClr>
              <a:buFont typeface="Wingdings" pitchFamily="2" charset="2"/>
              <a:buNone/>
            </a:pPr>
            <a:r>
              <a:rPr lang="en-US" b="1" dirty="0" smtClean="0">
                <a:latin typeface="Arial" charset="0"/>
              </a:rPr>
              <a:t>Thermal Properties of Pairing Correlations</a:t>
            </a:r>
            <a:endParaRPr lang="en-US" b="1" dirty="0">
              <a:latin typeface="Arial" charset="0"/>
            </a:endParaRPr>
          </a:p>
        </p:txBody>
      </p:sp>
      <p:sp>
        <p:nvSpPr>
          <p:cNvPr id="6" name="Text Box 12"/>
          <p:cNvSpPr txBox="1">
            <a:spLocks noChangeArrowheads="1"/>
          </p:cNvSpPr>
          <p:nvPr/>
        </p:nvSpPr>
        <p:spPr bwMode="auto">
          <a:xfrm>
            <a:off x="533400" y="762000"/>
            <a:ext cx="8077200" cy="1200329"/>
          </a:xfrm>
          <a:prstGeom prst="rect">
            <a:avLst/>
          </a:prstGeom>
          <a:noFill/>
          <a:ln w="9525">
            <a:noFill/>
            <a:miter lim="800000"/>
            <a:headEnd/>
            <a:tailEnd/>
          </a:ln>
          <a:effectLst/>
        </p:spPr>
        <p:txBody>
          <a:bodyPr wrap="square">
            <a:spAutoFit/>
          </a:bodyPr>
          <a:lstStyle/>
          <a:p>
            <a:pPr algn="just" eaLnBrk="0" hangingPunct="0">
              <a:buClr>
                <a:schemeClr val="accent2"/>
              </a:buClr>
              <a:buFont typeface="Wingdings" pitchFamily="2" charset="2"/>
              <a:buNone/>
            </a:pPr>
            <a:r>
              <a:rPr lang="en-US" b="1" dirty="0" smtClean="0">
                <a:solidFill>
                  <a:srgbClr val="0000CC"/>
                </a:solidFill>
              </a:rPr>
              <a:t>Breaking of Cooper pairs with temperature.  Phase transition</a:t>
            </a:r>
            <a:r>
              <a:rPr lang="en-US" b="1" dirty="0" smtClean="0">
                <a:solidFill>
                  <a:srgbClr val="0000CC"/>
                </a:solidFill>
                <a:latin typeface="Arial" charset="0"/>
              </a:rPr>
              <a:t>. </a:t>
            </a:r>
            <a:endParaRPr lang="en-US" b="1" dirty="0">
              <a:solidFill>
                <a:srgbClr val="0000CC"/>
              </a:solidFill>
              <a:latin typeface="Arial" charset="0"/>
            </a:endParaRPr>
          </a:p>
          <a:p>
            <a:pPr algn="just" eaLnBrk="0" hangingPunct="0">
              <a:buClr>
                <a:schemeClr val="accent2"/>
              </a:buClr>
              <a:buFont typeface="Wingdings" pitchFamily="2" charset="2"/>
              <a:buNone/>
            </a:pPr>
            <a:r>
              <a:rPr lang="en-US" b="1" dirty="0" smtClean="0">
                <a:solidFill>
                  <a:srgbClr val="FF0000"/>
                </a:solidFill>
              </a:rPr>
              <a:t>Measurement of level densities with excitation energy</a:t>
            </a:r>
            <a:r>
              <a:rPr lang="en-US" b="1" dirty="0" smtClean="0">
                <a:solidFill>
                  <a:srgbClr val="FF0000"/>
                </a:solidFill>
                <a:latin typeface="Arial" charset="0"/>
              </a:rPr>
              <a:t>.  </a:t>
            </a:r>
          </a:p>
          <a:p>
            <a:pPr algn="just" eaLnBrk="0" hangingPunct="0">
              <a:buClr>
                <a:schemeClr val="accent2"/>
              </a:buClr>
              <a:buFont typeface="Wingdings" pitchFamily="2" charset="2"/>
              <a:buNone/>
            </a:pPr>
            <a:endParaRPr lang="en-US" b="1" dirty="0">
              <a:solidFill>
                <a:srgbClr val="FF0000"/>
              </a:solidFill>
            </a:endParaRPr>
          </a:p>
          <a:p>
            <a:pPr algn="just" eaLnBrk="0" hangingPunct="0">
              <a:buClr>
                <a:schemeClr val="accent2"/>
              </a:buClr>
              <a:buFont typeface="Wingdings" pitchFamily="2" charset="2"/>
              <a:buNone/>
            </a:pPr>
            <a:r>
              <a:rPr lang="en-US" b="1" dirty="0" smtClean="0">
                <a:solidFill>
                  <a:srgbClr val="FF0000"/>
                </a:solidFill>
              </a:rPr>
              <a:t>Oslo group </a:t>
            </a:r>
            <a:endParaRPr lang="en-US" b="1" dirty="0">
              <a:solidFill>
                <a:srgbClr val="FF0000"/>
              </a:solidFill>
              <a:latin typeface="Arial" charset="0"/>
            </a:endParaRPr>
          </a:p>
        </p:txBody>
      </p:sp>
      <p:graphicFrame>
        <p:nvGraphicFramePr>
          <p:cNvPr id="7" name="Object 10"/>
          <p:cNvGraphicFramePr>
            <a:graphicFrameLocks noChangeAspect="1"/>
          </p:cNvGraphicFramePr>
          <p:nvPr>
            <p:extLst>
              <p:ext uri="{D42A27DB-BD31-4B8C-83A1-F6EECF244321}">
                <p14:modId xmlns:p14="http://schemas.microsoft.com/office/powerpoint/2010/main" val="1831001453"/>
              </p:ext>
            </p:extLst>
          </p:nvPr>
        </p:nvGraphicFramePr>
        <p:xfrm>
          <a:off x="609600" y="2514600"/>
          <a:ext cx="1905000" cy="544306"/>
        </p:xfrm>
        <a:graphic>
          <a:graphicData uri="http://schemas.openxmlformats.org/presentationml/2006/ole">
            <mc:AlternateContent xmlns:mc="http://schemas.openxmlformats.org/markup-compatibility/2006">
              <mc:Choice xmlns:v="urn:schemas-microsoft-com:vml" Requires="v">
                <p:oleObj spid="_x0000_s211984" name="Equation" r:id="rId4" imgW="635000" imgH="203200" progId="Equation.3">
                  <p:embed/>
                </p:oleObj>
              </mc:Choice>
              <mc:Fallback>
                <p:oleObj name="Equation" r:id="rId4" imgW="635000" imgH="203200" progId="Equation.3">
                  <p:embed/>
                  <p:pic>
                    <p:nvPicPr>
                      <p:cNvPr id="0" name=""/>
                      <p:cNvPicPr>
                        <a:picLocks noChangeAspect="1" noChangeArrowheads="1"/>
                      </p:cNvPicPr>
                      <p:nvPr/>
                    </p:nvPicPr>
                    <p:blipFill>
                      <a:blip r:embed="rId5"/>
                      <a:srcRect/>
                      <a:stretch>
                        <a:fillRect/>
                      </a:stretch>
                    </p:blipFill>
                    <p:spPr bwMode="auto">
                      <a:xfrm>
                        <a:off x="609600" y="2514600"/>
                        <a:ext cx="1905000" cy="544306"/>
                      </a:xfrm>
                      <a:prstGeom prst="rect">
                        <a:avLst/>
                      </a:prstGeom>
                      <a:solidFill>
                        <a:srgbClr val="CCFFCC"/>
                      </a:solidFill>
                    </p:spPr>
                  </p:pic>
                </p:oleObj>
              </mc:Fallback>
            </mc:AlternateContent>
          </a:graphicData>
        </a:graphic>
      </p:graphicFrame>
      <p:sp>
        <p:nvSpPr>
          <p:cNvPr id="8" name="TextBox 7"/>
          <p:cNvSpPr txBox="1"/>
          <p:nvPr/>
        </p:nvSpPr>
        <p:spPr>
          <a:xfrm>
            <a:off x="3276600" y="2286000"/>
            <a:ext cx="5410200" cy="923330"/>
          </a:xfrm>
          <a:prstGeom prst="rect">
            <a:avLst/>
          </a:prstGeom>
          <a:noFill/>
        </p:spPr>
        <p:txBody>
          <a:bodyPr wrap="square" rtlCol="0">
            <a:spAutoFit/>
          </a:bodyPr>
          <a:lstStyle/>
          <a:p>
            <a:r>
              <a:rPr lang="en-US" dirty="0" smtClean="0"/>
              <a:t>R. </a:t>
            </a:r>
            <a:r>
              <a:rPr lang="en-US" dirty="0" err="1" smtClean="0"/>
              <a:t>Chankova</a:t>
            </a:r>
            <a:r>
              <a:rPr lang="en-US" dirty="0" smtClean="0"/>
              <a:t> et al.  Phys. Rev. C73 034311 (2006)</a:t>
            </a:r>
          </a:p>
          <a:p>
            <a:endParaRPr lang="en-US" dirty="0"/>
          </a:p>
          <a:p>
            <a:r>
              <a:rPr lang="en-US" dirty="0" smtClean="0"/>
              <a:t>(</a:t>
            </a:r>
            <a:r>
              <a:rPr lang="en-US" baseline="30000" dirty="0" smtClean="0"/>
              <a:t>3</a:t>
            </a:r>
            <a:r>
              <a:rPr lang="en-US" dirty="0" smtClean="0"/>
              <a:t>He,</a:t>
            </a:r>
            <a:r>
              <a:rPr lang="en-US" dirty="0" smtClean="0">
                <a:latin typeface="Symbol" charset="2"/>
                <a:cs typeface="Symbol" charset="2"/>
              </a:rPr>
              <a:t>a</a:t>
            </a:r>
            <a:r>
              <a:rPr lang="en-US" dirty="0" smtClean="0"/>
              <a:t>) (</a:t>
            </a:r>
            <a:r>
              <a:rPr lang="en-US" baseline="30000" dirty="0" smtClean="0"/>
              <a:t>3</a:t>
            </a:r>
            <a:r>
              <a:rPr lang="en-US" dirty="0" smtClean="0"/>
              <a:t>He,</a:t>
            </a:r>
            <a:r>
              <a:rPr lang="en-US" baseline="30000" dirty="0" smtClean="0"/>
              <a:t>3</a:t>
            </a:r>
            <a:r>
              <a:rPr lang="en-US" dirty="0" smtClean="0"/>
              <a:t>He’) reactions in Mo -isotopes</a:t>
            </a:r>
            <a:endParaRPr lang="en-US" dirty="0"/>
          </a:p>
        </p:txBody>
      </p:sp>
    </p:spTree>
    <p:extLst>
      <p:ext uri="{BB962C8B-B14F-4D97-AF65-F5344CB8AC3E}">
        <p14:creationId xmlns:p14="http://schemas.microsoft.com/office/powerpoint/2010/main" val="41835583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995" y="2895600"/>
            <a:ext cx="4439269" cy="3641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p:cNvGrpSpPr/>
          <p:nvPr/>
        </p:nvGrpSpPr>
        <p:grpSpPr>
          <a:xfrm>
            <a:off x="228600" y="76200"/>
            <a:ext cx="8564148" cy="2422523"/>
            <a:chOff x="228600" y="76200"/>
            <a:chExt cx="8564148" cy="2422523"/>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8600" y="76200"/>
              <a:ext cx="8564148" cy="1167063"/>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5800" y="1066800"/>
              <a:ext cx="7543800" cy="1431923"/>
            </a:xfrm>
            <a:prstGeom prst="rect">
              <a:avLst/>
            </a:prstGeom>
          </p:spPr>
        </p:pic>
      </p:grpSp>
      <p:pic>
        <p:nvPicPr>
          <p:cNvPr id="6" name="Picture 5"/>
          <p:cNvPicPr/>
          <p:nvPr/>
        </p:nvPicPr>
        <p:blipFill rotWithShape="1">
          <a:blip r:embed="rId5" cstate="screen">
            <a:extLst>
              <a:ext uri="{28A0092B-C50C-407E-A947-70E740481C1C}">
                <a14:useLocalDpi xmlns:a14="http://schemas.microsoft.com/office/drawing/2010/main"/>
              </a:ext>
            </a:extLst>
          </a:blip>
          <a:srcRect b="-769"/>
          <a:stretch/>
        </p:blipFill>
        <p:spPr bwMode="auto">
          <a:xfrm>
            <a:off x="4840700" y="2910199"/>
            <a:ext cx="4084052" cy="3707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3814001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365125" y="776288"/>
            <a:ext cx="752000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buFontTx/>
              <a:buChar char="•"/>
            </a:pPr>
            <a:r>
              <a:rPr lang="en-US" sz="2000" dirty="0"/>
              <a:t> </a:t>
            </a:r>
            <a:r>
              <a:rPr lang="en-US" sz="2000" baseline="30000" dirty="0" smtClean="0"/>
              <a:t>6</a:t>
            </a:r>
            <a:r>
              <a:rPr lang="en-US" sz="2000" dirty="0" smtClean="0"/>
              <a:t>He </a:t>
            </a:r>
            <a:r>
              <a:rPr lang="en-US" sz="2000" dirty="0"/>
              <a:t>beams with </a:t>
            </a:r>
            <a:r>
              <a:rPr lang="en-US" sz="2000" dirty="0" smtClean="0"/>
              <a:t>E</a:t>
            </a:r>
            <a:r>
              <a:rPr lang="en-US" sz="2000" baseline="-25000" dirty="0" smtClean="0"/>
              <a:t>BEAM </a:t>
            </a:r>
            <a:r>
              <a:rPr lang="en-US" sz="2000" dirty="0" smtClean="0"/>
              <a:t>~ 6 MeV</a:t>
            </a:r>
            <a:r>
              <a:rPr lang="en-US" sz="2000" dirty="0"/>
              <a:t>/A at intensities of I</a:t>
            </a:r>
            <a:r>
              <a:rPr lang="en-US" sz="2000" dirty="0">
                <a:cs typeface="Times New Roman" charset="0"/>
              </a:rPr>
              <a:t>≥</a:t>
            </a:r>
            <a:r>
              <a:rPr lang="en-US" sz="2000" dirty="0" smtClean="0">
                <a:cs typeface="Times New Roman" charset="0"/>
              </a:rPr>
              <a:t>10</a:t>
            </a:r>
            <a:r>
              <a:rPr lang="en-US" sz="2000" baseline="30000" dirty="0">
                <a:cs typeface="Times New Roman" charset="0"/>
              </a:rPr>
              <a:t>5</a:t>
            </a:r>
            <a:r>
              <a:rPr lang="en-US" sz="2000" dirty="0" smtClean="0">
                <a:cs typeface="Times New Roman" charset="0"/>
              </a:rPr>
              <a:t> </a:t>
            </a:r>
            <a:r>
              <a:rPr lang="en-US" sz="2000" dirty="0">
                <a:cs typeface="Times New Roman" charset="0"/>
              </a:rPr>
              <a:t>particles/sec</a:t>
            </a:r>
            <a:r>
              <a:rPr lang="en-US" sz="2000" dirty="0" smtClean="0">
                <a:cs typeface="Times New Roman" charset="0"/>
              </a:rPr>
              <a:t>.</a:t>
            </a:r>
          </a:p>
          <a:p>
            <a:endParaRPr lang="en-US" sz="2000" dirty="0">
              <a:cs typeface="Times New Roman" charset="0"/>
            </a:endParaRPr>
          </a:p>
          <a:p>
            <a:pPr>
              <a:buFontTx/>
              <a:buChar char="•"/>
            </a:pPr>
            <a:r>
              <a:rPr lang="en-US" sz="2000" baseline="-25000" dirty="0">
                <a:cs typeface="Times New Roman" charset="0"/>
              </a:rPr>
              <a:t> </a:t>
            </a:r>
            <a:r>
              <a:rPr lang="en-US" sz="2000" baseline="-25000" dirty="0" smtClean="0">
                <a:cs typeface="Times New Roman" charset="0"/>
              </a:rPr>
              <a:t> </a:t>
            </a:r>
            <a:r>
              <a:rPr lang="en-US" sz="2000" dirty="0" smtClean="0">
                <a:cs typeface="Times New Roman" charset="0"/>
              </a:rPr>
              <a:t>Sketch of the experimental </a:t>
            </a:r>
            <a:r>
              <a:rPr lang="en-US" sz="2000" dirty="0">
                <a:cs typeface="Times New Roman" charset="0"/>
              </a:rPr>
              <a:t>set-up </a:t>
            </a:r>
            <a:r>
              <a:rPr lang="en-US" sz="2000" dirty="0" smtClean="0">
                <a:cs typeface="Times New Roman" charset="0"/>
              </a:rPr>
              <a:t>:</a:t>
            </a:r>
            <a:endParaRPr lang="en-US" sz="2000" baseline="-25000" dirty="0">
              <a:cs typeface="Times New Roman" charset="0"/>
            </a:endParaRPr>
          </a:p>
        </p:txBody>
      </p:sp>
      <p:grpSp>
        <p:nvGrpSpPr>
          <p:cNvPr id="7201" name="Group 33"/>
          <p:cNvGrpSpPr>
            <a:grpSpLocks/>
          </p:cNvGrpSpPr>
          <p:nvPr/>
        </p:nvGrpSpPr>
        <p:grpSpPr bwMode="auto">
          <a:xfrm>
            <a:off x="685800" y="2057400"/>
            <a:ext cx="6570663" cy="2425701"/>
            <a:chOff x="960" y="1033"/>
            <a:chExt cx="4139" cy="1528"/>
          </a:xfrm>
        </p:grpSpPr>
        <p:sp>
          <p:nvSpPr>
            <p:cNvPr id="7185" name="Rectangle 17"/>
            <p:cNvSpPr>
              <a:spLocks noChangeArrowheads="1"/>
            </p:cNvSpPr>
            <p:nvPr/>
          </p:nvSpPr>
          <p:spPr bwMode="auto">
            <a:xfrm rot="16200000">
              <a:off x="1704" y="1776"/>
              <a:ext cx="1008" cy="38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175" name="Line 7"/>
            <p:cNvSpPr>
              <a:spLocks noChangeShapeType="1"/>
            </p:cNvSpPr>
            <p:nvPr/>
          </p:nvSpPr>
          <p:spPr bwMode="auto">
            <a:xfrm flipV="1">
              <a:off x="960" y="1944"/>
              <a:ext cx="1824" cy="2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8" name="Line 10"/>
            <p:cNvSpPr>
              <a:spLocks noChangeShapeType="1"/>
            </p:cNvSpPr>
            <p:nvPr/>
          </p:nvSpPr>
          <p:spPr bwMode="auto">
            <a:xfrm>
              <a:off x="3120" y="1584"/>
              <a:ext cx="0" cy="720"/>
            </a:xfrm>
            <a:prstGeom prst="line">
              <a:avLst/>
            </a:prstGeom>
            <a:noFill/>
            <a:ln w="57150" cmpd="sng">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79" name="Line 11"/>
            <p:cNvSpPr>
              <a:spLocks noChangeShapeType="1"/>
            </p:cNvSpPr>
            <p:nvPr/>
          </p:nvSpPr>
          <p:spPr bwMode="auto">
            <a:xfrm flipV="1">
              <a:off x="3312" y="1776"/>
              <a:ext cx="816"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0" name="Line 12"/>
            <p:cNvSpPr>
              <a:spLocks noChangeShapeType="1"/>
            </p:cNvSpPr>
            <p:nvPr/>
          </p:nvSpPr>
          <p:spPr bwMode="auto">
            <a:xfrm>
              <a:off x="432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2" name="Line 14"/>
            <p:cNvSpPr>
              <a:spLocks noChangeShapeType="1"/>
            </p:cNvSpPr>
            <p:nvPr/>
          </p:nvSpPr>
          <p:spPr bwMode="auto">
            <a:xfrm>
              <a:off x="4320" y="201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3" name="Line 15"/>
            <p:cNvSpPr>
              <a:spLocks noChangeShapeType="1"/>
            </p:cNvSpPr>
            <p:nvPr/>
          </p:nvSpPr>
          <p:spPr bwMode="auto">
            <a:xfrm>
              <a:off x="4512"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4" name="Line 16"/>
            <p:cNvSpPr>
              <a:spLocks noChangeShapeType="1"/>
            </p:cNvSpPr>
            <p:nvPr/>
          </p:nvSpPr>
          <p:spPr bwMode="auto">
            <a:xfrm>
              <a:off x="4512" y="201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7186" name="Text Box 18"/>
            <p:cNvSpPr txBox="1">
              <a:spLocks noChangeArrowheads="1"/>
            </p:cNvSpPr>
            <p:nvPr/>
          </p:nvSpPr>
          <p:spPr bwMode="auto">
            <a:xfrm>
              <a:off x="1094" y="1704"/>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aseline="30000"/>
                <a:t>6</a:t>
              </a:r>
              <a:r>
                <a:rPr lang="en-US"/>
                <a:t>He</a:t>
              </a:r>
            </a:p>
          </p:txBody>
        </p:sp>
        <p:sp>
          <p:nvSpPr>
            <p:cNvPr id="7189" name="Text Box 21"/>
            <p:cNvSpPr txBox="1">
              <a:spLocks noChangeArrowheads="1"/>
            </p:cNvSpPr>
            <p:nvPr/>
          </p:nvSpPr>
          <p:spPr bwMode="auto">
            <a:xfrm>
              <a:off x="3542" y="1653"/>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atin typeface="Symbol" charset="0"/>
                </a:rPr>
                <a:t>a</a:t>
              </a:r>
            </a:p>
          </p:txBody>
        </p:sp>
        <p:sp>
          <p:nvSpPr>
            <p:cNvPr id="7190" name="Text Box 22"/>
            <p:cNvSpPr txBox="1">
              <a:spLocks noChangeArrowheads="1"/>
            </p:cNvSpPr>
            <p:nvPr/>
          </p:nvSpPr>
          <p:spPr bwMode="auto">
            <a:xfrm>
              <a:off x="2438" y="2328"/>
              <a:ext cx="1498" cy="23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baseline="30000" dirty="0" smtClean="0"/>
                <a:t>116</a:t>
              </a:r>
              <a:r>
                <a:rPr lang="en-US" dirty="0" smtClean="0"/>
                <a:t>Sn and</a:t>
              </a:r>
              <a:r>
                <a:rPr lang="en-US" baseline="30000" dirty="0" smtClean="0"/>
                <a:t> </a:t>
              </a:r>
              <a:r>
                <a:rPr lang="en-US" dirty="0" smtClean="0"/>
                <a:t>  </a:t>
              </a:r>
              <a:r>
                <a:rPr lang="en-US" baseline="30000" dirty="0" smtClean="0"/>
                <a:t>208</a:t>
              </a:r>
              <a:r>
                <a:rPr lang="en-US" dirty="0" smtClean="0"/>
                <a:t>Pb targets</a:t>
              </a:r>
              <a:endParaRPr lang="en-US" dirty="0"/>
            </a:p>
          </p:txBody>
        </p:sp>
        <p:sp>
          <p:nvSpPr>
            <p:cNvPr id="7191" name="Text Box 23"/>
            <p:cNvSpPr txBox="1">
              <a:spLocks noChangeArrowheads="1"/>
            </p:cNvSpPr>
            <p:nvPr/>
          </p:nvSpPr>
          <p:spPr bwMode="auto">
            <a:xfrm>
              <a:off x="3804" y="1033"/>
              <a:ext cx="1295" cy="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smtClean="0"/>
                <a:t>IRIS Detector Setup</a:t>
              </a:r>
              <a:endParaRPr lang="en-US" dirty="0"/>
            </a:p>
            <a:p>
              <a:pPr algn="ctr"/>
              <a:r>
                <a:rPr lang="en-US" dirty="0">
                  <a:latin typeface="Symbol" charset="0"/>
                </a:rPr>
                <a:t>D</a:t>
              </a:r>
              <a:r>
                <a:rPr lang="en-US" dirty="0"/>
                <a:t>E-E </a:t>
              </a:r>
            </a:p>
          </p:txBody>
        </p:sp>
      </p:grpSp>
      <p:sp>
        <p:nvSpPr>
          <p:cNvPr id="7200" name="Text Box 32"/>
          <p:cNvSpPr txBox="1">
            <a:spLocks noChangeArrowheads="1"/>
          </p:cNvSpPr>
          <p:nvPr/>
        </p:nvSpPr>
        <p:spPr bwMode="auto">
          <a:xfrm>
            <a:off x="914400" y="228600"/>
            <a:ext cx="6858000" cy="457200"/>
          </a:xfrm>
          <a:prstGeom prst="rect">
            <a:avLst/>
          </a:prstGeom>
          <a:solidFill>
            <a:schemeClr val="bg2">
              <a:lumMod val="20000"/>
              <a:lumOff val="80000"/>
            </a:schemeClr>
          </a:solidFill>
          <a:ln>
            <a:noFill/>
          </a:ln>
          <a:effectLst>
            <a:outerShdw blurRad="63500" dist="38099" dir="2700000" algn="ctr" rotWithShape="0">
              <a:schemeClr val="bg2">
                <a:alpha val="74998"/>
              </a:schemeClr>
            </a:outerShdw>
          </a:effectLst>
        </p:spPr>
        <p:txBody>
          <a:bodyPr>
            <a:spAutoFit/>
          </a:bodyPr>
          <a:lstStyle/>
          <a:p>
            <a:pPr algn="ctr">
              <a:spcBef>
                <a:spcPct val="50000"/>
              </a:spcBef>
            </a:pPr>
            <a:r>
              <a:rPr lang="en-US" sz="2400" b="1" dirty="0" smtClean="0">
                <a:solidFill>
                  <a:schemeClr val="accent2"/>
                </a:solidFill>
              </a:rPr>
              <a:t>Experimental Considerations</a:t>
            </a:r>
            <a:endParaRPr lang="en-US" sz="2400" u="sng" dirty="0"/>
          </a:p>
        </p:txBody>
      </p:sp>
      <p:sp>
        <p:nvSpPr>
          <p:cNvPr id="7202" name="Text Box 34"/>
          <p:cNvSpPr txBox="1">
            <a:spLocks noChangeArrowheads="1"/>
          </p:cNvSpPr>
          <p:nvPr/>
        </p:nvSpPr>
        <p:spPr bwMode="auto">
          <a:xfrm>
            <a:off x="6248400" y="4341812"/>
            <a:ext cx="22098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dirty="0"/>
              <a:t>L=0 transfer </a:t>
            </a:r>
            <a:r>
              <a:rPr lang="en-US" dirty="0" smtClean="0"/>
              <a:t>to </a:t>
            </a:r>
            <a:r>
              <a:rPr lang="en-US" dirty="0"/>
              <a:t>forward scattering angles</a:t>
            </a:r>
          </a:p>
        </p:txBody>
      </p:sp>
      <p:sp>
        <p:nvSpPr>
          <p:cNvPr id="29" name="Text Box 23"/>
          <p:cNvSpPr txBox="1">
            <a:spLocks noChangeArrowheads="1"/>
          </p:cNvSpPr>
          <p:nvPr/>
        </p:nvSpPr>
        <p:spPr bwMode="auto">
          <a:xfrm>
            <a:off x="2214914" y="2055812"/>
            <a:ext cx="9092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dirty="0" smtClean="0"/>
              <a:t>IRIS IC</a:t>
            </a:r>
            <a:endParaRPr lang="en-US" dirty="0"/>
          </a:p>
        </p:txBody>
      </p:sp>
      <p:pic>
        <p:nvPicPr>
          <p:cNvPr id="20" name="Picture 19"/>
          <p:cNvPicPr>
            <a:picLocks noChangeAspect="1"/>
          </p:cNvPicPr>
          <p:nvPr/>
        </p:nvPicPr>
        <p:blipFill>
          <a:blip r:embed="rId2"/>
          <a:stretch>
            <a:fillRect/>
          </a:stretch>
        </p:blipFill>
        <p:spPr>
          <a:xfrm>
            <a:off x="1089025" y="5363860"/>
            <a:ext cx="3695700" cy="1041400"/>
          </a:xfrm>
          <a:prstGeom prst="rect">
            <a:avLst/>
          </a:prstGeom>
        </p:spPr>
      </p:pic>
      <p:sp>
        <p:nvSpPr>
          <p:cNvPr id="21" name="TextBox 20"/>
          <p:cNvSpPr txBox="1"/>
          <p:nvPr/>
        </p:nvSpPr>
        <p:spPr>
          <a:xfrm>
            <a:off x="5677605" y="5714861"/>
            <a:ext cx="1141590" cy="523220"/>
          </a:xfrm>
          <a:prstGeom prst="rect">
            <a:avLst/>
          </a:prstGeom>
          <a:solidFill>
            <a:schemeClr val="bg1"/>
          </a:solidFill>
        </p:spPr>
        <p:txBody>
          <a:bodyPr wrap="square" rtlCol="0">
            <a:spAutoFit/>
          </a:bodyPr>
          <a:lstStyle/>
          <a:p>
            <a:r>
              <a:rPr lang="en-US" sz="2800" b="1" dirty="0" smtClean="0"/>
              <a:t>S1642</a:t>
            </a:r>
            <a:endParaRPr lang="en-US" sz="2800" b="1" dirty="0"/>
          </a:p>
        </p:txBody>
      </p:sp>
    </p:spTree>
    <p:extLst>
      <p:ext uri="{BB962C8B-B14F-4D97-AF65-F5344CB8AC3E}">
        <p14:creationId xmlns:p14="http://schemas.microsoft.com/office/powerpoint/2010/main" val="96120074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94067" y="425569"/>
            <a:ext cx="7168561" cy="4710771"/>
          </a:xfrm>
          <a:prstGeom prst="rect">
            <a:avLst/>
          </a:prstGeom>
        </p:spPr>
      </p:pic>
      <p:pic>
        <p:nvPicPr>
          <p:cNvPr id="18" name="Picture 17"/>
          <p:cNvPicPr>
            <a:picLocks noChangeAspect="1"/>
          </p:cNvPicPr>
          <p:nvPr/>
        </p:nvPicPr>
        <p:blipFill>
          <a:blip r:embed="rId3"/>
          <a:stretch>
            <a:fillRect/>
          </a:stretch>
        </p:blipFill>
        <p:spPr>
          <a:xfrm>
            <a:off x="1313042" y="5478301"/>
            <a:ext cx="3695700" cy="1041400"/>
          </a:xfrm>
          <a:prstGeom prst="rect">
            <a:avLst/>
          </a:prstGeom>
        </p:spPr>
      </p:pic>
      <p:cxnSp>
        <p:nvCxnSpPr>
          <p:cNvPr id="21" name="Straight Connector 20"/>
          <p:cNvCxnSpPr/>
          <p:nvPr/>
        </p:nvCxnSpPr>
        <p:spPr>
          <a:xfrm flipH="1">
            <a:off x="3021845" y="1956612"/>
            <a:ext cx="1630793" cy="2437766"/>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6" name="Down Arrow 25"/>
          <p:cNvSpPr/>
          <p:nvPr/>
        </p:nvSpPr>
        <p:spPr>
          <a:xfrm>
            <a:off x="3389494" y="1306965"/>
            <a:ext cx="612589" cy="1645942"/>
          </a:xfrm>
          <a:prstGeom prst="downArrow">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4660328" y="2368131"/>
            <a:ext cx="1401107" cy="584776"/>
          </a:xfrm>
          <a:prstGeom prst="rect">
            <a:avLst/>
          </a:prstGeom>
          <a:solidFill>
            <a:srgbClr val="FFFF00"/>
          </a:solidFill>
        </p:spPr>
        <p:txBody>
          <a:bodyPr wrap="square" rtlCol="0">
            <a:spAutoFit/>
          </a:bodyPr>
          <a:lstStyle/>
          <a:p>
            <a:r>
              <a:rPr lang="en-US" sz="3200" dirty="0" smtClean="0"/>
              <a:t>GPV ??</a:t>
            </a:r>
            <a:endParaRPr lang="en-US" sz="3200" dirty="0"/>
          </a:p>
        </p:txBody>
      </p:sp>
      <p:sp>
        <p:nvSpPr>
          <p:cNvPr id="29" name="TextBox 28"/>
          <p:cNvSpPr txBox="1"/>
          <p:nvPr/>
        </p:nvSpPr>
        <p:spPr>
          <a:xfrm>
            <a:off x="6061435" y="5748294"/>
            <a:ext cx="1141590" cy="523220"/>
          </a:xfrm>
          <a:prstGeom prst="rect">
            <a:avLst/>
          </a:prstGeom>
          <a:solidFill>
            <a:schemeClr val="bg1"/>
          </a:solidFill>
        </p:spPr>
        <p:txBody>
          <a:bodyPr wrap="square" rtlCol="0">
            <a:spAutoFit/>
          </a:bodyPr>
          <a:lstStyle/>
          <a:p>
            <a:r>
              <a:rPr lang="en-US" sz="2800" b="1" dirty="0" smtClean="0"/>
              <a:t>S1642</a:t>
            </a:r>
            <a:endParaRPr lang="en-US" sz="2800" b="1" dirty="0"/>
          </a:p>
        </p:txBody>
      </p:sp>
    </p:spTree>
    <p:extLst>
      <p:ext uri="{BB962C8B-B14F-4D97-AF65-F5344CB8AC3E}">
        <p14:creationId xmlns:p14="http://schemas.microsoft.com/office/powerpoint/2010/main" val="133730180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866775" y="231775"/>
            <a:ext cx="7762875" cy="5883275"/>
            <a:chOff x="1110009" y="245899"/>
            <a:chExt cx="7762923" cy="5883350"/>
          </a:xfrm>
        </p:grpSpPr>
        <p:pic>
          <p:nvPicPr>
            <p:cNvPr id="160774" name="Picture 2"/>
            <p:cNvPicPr>
              <a:picLocks noChangeAspect="1" noChangeArrowheads="1"/>
            </p:cNvPicPr>
            <p:nvPr/>
          </p:nvPicPr>
          <p:blipFill>
            <a:blip r:embed="rId3"/>
            <a:srcRect/>
            <a:stretch>
              <a:fillRect/>
            </a:stretch>
          </p:blipFill>
          <p:spPr bwMode="auto">
            <a:xfrm>
              <a:off x="1110009" y="245899"/>
              <a:ext cx="7762923" cy="5050010"/>
            </a:xfrm>
            <a:prstGeom prst="rect">
              <a:avLst/>
            </a:prstGeom>
            <a:noFill/>
            <a:ln w="9525">
              <a:noFill/>
              <a:miter lim="800000"/>
              <a:headEnd/>
              <a:tailEnd/>
            </a:ln>
          </p:spPr>
        </p:pic>
        <p:graphicFrame>
          <p:nvGraphicFramePr>
            <p:cNvPr id="160770" name="Object 2"/>
            <p:cNvGraphicFramePr>
              <a:graphicFrameLocks noChangeAspect="1"/>
            </p:cNvGraphicFramePr>
            <p:nvPr/>
          </p:nvGraphicFramePr>
          <p:xfrm>
            <a:off x="3784595" y="5579974"/>
            <a:ext cx="2079625" cy="549275"/>
          </p:xfrm>
          <a:graphic>
            <a:graphicData uri="http://schemas.openxmlformats.org/presentationml/2006/ole">
              <mc:AlternateContent xmlns:mc="http://schemas.openxmlformats.org/markup-compatibility/2006">
                <mc:Choice xmlns:v="urn:schemas-microsoft-com:vml" Requires="v">
                  <p:oleObj spid="_x0000_s213037" name="Equation" r:id="rId4" imgW="673100" imgH="177800" progId="Equation.3">
                    <p:embed/>
                  </p:oleObj>
                </mc:Choice>
                <mc:Fallback>
                  <p:oleObj name="Equation" r:id="rId4" imgW="673100" imgH="177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595" y="5579974"/>
                          <a:ext cx="2079625"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71" name="Object 3"/>
            <p:cNvGraphicFramePr>
              <a:graphicFrameLocks noChangeAspect="1"/>
            </p:cNvGraphicFramePr>
            <p:nvPr/>
          </p:nvGraphicFramePr>
          <p:xfrm>
            <a:off x="1594255" y="4597754"/>
            <a:ext cx="1333500" cy="549275"/>
          </p:xfrm>
          <a:graphic>
            <a:graphicData uri="http://schemas.openxmlformats.org/presentationml/2006/ole">
              <mc:AlternateContent xmlns:mc="http://schemas.openxmlformats.org/markup-compatibility/2006">
                <mc:Choice xmlns:v="urn:schemas-microsoft-com:vml" Requires="v">
                  <p:oleObj spid="_x0000_s213038" name="Equation" r:id="rId6" imgW="431800" imgH="177800" progId="Equation.3">
                    <p:embed/>
                  </p:oleObj>
                </mc:Choice>
                <mc:Fallback>
                  <p:oleObj name="Equation" r:id="rId6" imgW="431800" imgH="1778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4255" y="4597754"/>
                          <a:ext cx="1333500" cy="549275"/>
                        </a:xfrm>
                        <a:prstGeom prst="rect">
                          <a:avLst/>
                        </a:prstGeom>
                        <a:solidFill>
                          <a:schemeClr val="bg1"/>
                        </a:solidFill>
                      </p:spPr>
                    </p:pic>
                  </p:oleObj>
                </mc:Fallback>
              </mc:AlternateContent>
            </a:graphicData>
          </a:graphic>
        </p:graphicFrame>
        <p:graphicFrame>
          <p:nvGraphicFramePr>
            <p:cNvPr id="160772" name="Object 4"/>
            <p:cNvGraphicFramePr>
              <a:graphicFrameLocks noChangeAspect="1"/>
            </p:cNvGraphicFramePr>
            <p:nvPr/>
          </p:nvGraphicFramePr>
          <p:xfrm>
            <a:off x="6182857" y="2189125"/>
            <a:ext cx="1335087" cy="549275"/>
          </p:xfrm>
          <a:graphic>
            <a:graphicData uri="http://schemas.openxmlformats.org/presentationml/2006/ole">
              <mc:AlternateContent xmlns:mc="http://schemas.openxmlformats.org/markup-compatibility/2006">
                <mc:Choice xmlns:v="urn:schemas-microsoft-com:vml" Requires="v">
                  <p:oleObj spid="_x0000_s213039" name="Equation" r:id="rId8" imgW="431800" imgH="177800" progId="Equation.3">
                    <p:embed/>
                  </p:oleObj>
                </mc:Choice>
                <mc:Fallback>
                  <p:oleObj name="Equation" r:id="rId8" imgW="431800" imgH="177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2857" y="2189125"/>
                          <a:ext cx="1335087" cy="549275"/>
                        </a:xfrm>
                        <a:prstGeom prst="rect">
                          <a:avLst/>
                        </a:prstGeom>
                        <a:solidFill>
                          <a:schemeClr val="bg1"/>
                        </a:solidFill>
                      </p:spPr>
                    </p:pic>
                  </p:oleObj>
                </mc:Fallback>
              </mc:AlternateContent>
            </a:graphicData>
          </a:graphic>
        </p:graphicFrame>
        <p:sp>
          <p:nvSpPr>
            <p:cNvPr id="15" name="Rectangle 14"/>
            <p:cNvSpPr/>
            <p:nvPr/>
          </p:nvSpPr>
          <p:spPr bwMode="auto">
            <a:xfrm>
              <a:off x="3972290" y="2552566"/>
              <a:ext cx="1135069" cy="298454"/>
            </a:xfrm>
            <a:prstGeom prst="rect">
              <a:avLst/>
            </a:prstGeom>
            <a:solidFill>
              <a:schemeClr val="bg1">
                <a:lumMod val="85000"/>
              </a:schemeClr>
            </a:solidFill>
            <a:ln w="12700" cap="flat" cmpd="sng" algn="ctr">
              <a:noFill/>
              <a:prstDash val="solid"/>
              <a:round/>
              <a:headEnd type="none" w="sm" len="sm"/>
              <a:tailEnd type="none" w="sm" len="sm"/>
            </a:ln>
            <a:effectLst/>
          </p:spPr>
          <p:txBody>
            <a:bodyPr>
              <a:prstTxWarp prst="textNoShape">
                <a:avLst/>
              </a:prstTxWarp>
            </a:bodyPr>
            <a:lstStyle/>
            <a:p>
              <a:pPr eaLnBrk="0" hangingPunct="0">
                <a:defRPr/>
              </a:pPr>
              <a:endParaRPr lang="en-US" sz="2400">
                <a:solidFill>
                  <a:srgbClr val="000000"/>
                </a:solidFill>
                <a:latin typeface="Times New Roman" pitchFamily="18" charset="0"/>
                <a:ea typeface="Arial" pitchFamily="-108" charset="0"/>
                <a:cs typeface="Arial" pitchFamily="-108" charset="0"/>
              </a:endParaRPr>
            </a:p>
          </p:txBody>
        </p:sp>
      </p:grpSp>
    </p:spTree>
    <p:extLst>
      <p:ext uri="{BB962C8B-B14F-4D97-AF65-F5344CB8AC3E}">
        <p14:creationId xmlns:p14="http://schemas.microsoft.com/office/powerpoint/2010/main" val="17612447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09563" y="750888"/>
            <a:ext cx="510857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867" name="Text Box 2"/>
          <p:cNvSpPr txBox="1">
            <a:spLocks noChangeArrowheads="1"/>
          </p:cNvSpPr>
          <p:nvPr/>
        </p:nvSpPr>
        <p:spPr bwMode="auto">
          <a:xfrm>
            <a:off x="2667000" y="228600"/>
            <a:ext cx="4219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b="1">
                <a:solidFill>
                  <a:schemeClr val="tx2"/>
                </a:solidFill>
              </a:rPr>
              <a:t>Pairing in weakly bound systems</a:t>
            </a:r>
          </a:p>
        </p:txBody>
      </p:sp>
      <p:sp>
        <p:nvSpPr>
          <p:cNvPr id="164868" name="TextBox 3"/>
          <p:cNvSpPr txBox="1">
            <a:spLocks noChangeArrowheads="1"/>
          </p:cNvSpPr>
          <p:nvPr/>
        </p:nvSpPr>
        <p:spPr bwMode="auto">
          <a:xfrm>
            <a:off x="5170488" y="985838"/>
            <a:ext cx="3440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Matsuo PRC 73 (2006)044309 </a:t>
            </a:r>
          </a:p>
        </p:txBody>
      </p:sp>
      <p:sp>
        <p:nvSpPr>
          <p:cNvPr id="12" name="TextBox 11"/>
          <p:cNvSpPr txBox="1"/>
          <p:nvPr/>
        </p:nvSpPr>
        <p:spPr>
          <a:xfrm>
            <a:off x="2209800" y="2362200"/>
            <a:ext cx="1447800" cy="369888"/>
          </a:xfrm>
          <a:prstGeom prst="rect">
            <a:avLst/>
          </a:prstGeom>
          <a:solidFill>
            <a:schemeClr val="accent3"/>
          </a:solidFill>
        </p:spPr>
        <p:txBody>
          <a:bodyPr>
            <a:spAutoFit/>
          </a:bodyPr>
          <a:lstStyle/>
          <a:p>
            <a:pPr>
              <a:defRPr/>
            </a:pPr>
            <a:r>
              <a:rPr lang="en-US" dirty="0">
                <a:solidFill>
                  <a:schemeClr val="accent2"/>
                </a:solidFill>
                <a:latin typeface="Arial" pitchFamily="-108" charset="0"/>
                <a:ea typeface="Arial" pitchFamily="-108" charset="0"/>
                <a:cs typeface="Arial" pitchFamily="-108" charset="0"/>
              </a:rPr>
              <a:t>Separation</a:t>
            </a:r>
          </a:p>
        </p:txBody>
      </p:sp>
      <p:sp>
        <p:nvSpPr>
          <p:cNvPr id="164870" name="TextBox 12"/>
          <p:cNvSpPr txBox="1">
            <a:spLocks noChangeArrowheads="1"/>
          </p:cNvSpPr>
          <p:nvPr/>
        </p:nvSpPr>
        <p:spPr bwMode="auto">
          <a:xfrm>
            <a:off x="2209800" y="5334000"/>
            <a:ext cx="6569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000"/>
              <a:t>Effects on  Two-neutron transfer reactions</a:t>
            </a:r>
          </a:p>
          <a:p>
            <a:pPr eaLnBrk="1" hangingPunct="1"/>
            <a:endParaRPr lang="en-US" sz="2000"/>
          </a:p>
          <a:p>
            <a:pPr eaLnBrk="1" hangingPunct="1"/>
            <a:r>
              <a:rPr lang="en-US" sz="2000"/>
              <a:t>Do we expect an enhancement of the cross-section ?</a:t>
            </a:r>
          </a:p>
          <a:p>
            <a:pPr eaLnBrk="1" hangingPunct="1"/>
            <a:endParaRPr lang="en-US" sz="2000"/>
          </a:p>
        </p:txBody>
      </p:sp>
      <p:sp>
        <p:nvSpPr>
          <p:cNvPr id="164871" name="Rectangle 13"/>
          <p:cNvSpPr>
            <a:spLocks noChangeArrowheads="1"/>
          </p:cNvSpPr>
          <p:nvPr/>
        </p:nvSpPr>
        <p:spPr bwMode="auto">
          <a:xfrm>
            <a:off x="3098800" y="725488"/>
            <a:ext cx="1016000" cy="3846512"/>
          </a:xfrm>
          <a:prstGeom prst="rect">
            <a:avLst/>
          </a:prstGeom>
          <a:solidFill>
            <a:srgbClr val="FFFF00">
              <a:alpha val="14117"/>
            </a:srgbClr>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eaLnBrk="0" hangingPunct="0"/>
            <a:endParaRPr lang="en-US" sz="2400">
              <a:latin typeface="Times New Roman" charset="0"/>
            </a:endParaRPr>
          </a:p>
        </p:txBody>
      </p:sp>
      <p:sp>
        <p:nvSpPr>
          <p:cNvPr id="164872" name="TextBox 14"/>
          <p:cNvSpPr txBox="1">
            <a:spLocks noChangeArrowheads="1"/>
          </p:cNvSpPr>
          <p:nvPr/>
        </p:nvSpPr>
        <p:spPr bwMode="auto">
          <a:xfrm>
            <a:off x="3200400" y="47244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Skin    Di-neutrons</a:t>
            </a:r>
          </a:p>
        </p:txBody>
      </p:sp>
      <p:sp>
        <p:nvSpPr>
          <p:cNvPr id="11" name="TextBox 10"/>
          <p:cNvSpPr txBox="1"/>
          <p:nvPr/>
        </p:nvSpPr>
        <p:spPr>
          <a:xfrm>
            <a:off x="381000" y="3106738"/>
            <a:ext cx="1447800" cy="644525"/>
          </a:xfrm>
          <a:prstGeom prst="rect">
            <a:avLst/>
          </a:prstGeom>
          <a:solidFill>
            <a:schemeClr val="accent3"/>
          </a:solidFill>
        </p:spPr>
        <p:txBody>
          <a:bodyPr>
            <a:spAutoFit/>
          </a:bodyPr>
          <a:lstStyle/>
          <a:p>
            <a:pPr>
              <a:defRPr/>
            </a:pPr>
            <a:r>
              <a:rPr lang="en-US" dirty="0">
                <a:solidFill>
                  <a:srgbClr val="00AE00"/>
                </a:solidFill>
                <a:latin typeface="Arial" pitchFamily="-108" charset="0"/>
                <a:ea typeface="Arial" pitchFamily="-108" charset="0"/>
                <a:cs typeface="Arial" pitchFamily="-108" charset="0"/>
              </a:rPr>
              <a:t>Correlation Length</a:t>
            </a:r>
          </a:p>
        </p:txBody>
      </p:sp>
      <p:sp>
        <p:nvSpPr>
          <p:cNvPr id="164874" name="TextBox 3"/>
          <p:cNvSpPr txBox="1">
            <a:spLocks noChangeArrowheads="1"/>
          </p:cNvSpPr>
          <p:nvPr/>
        </p:nvSpPr>
        <p:spPr bwMode="auto">
          <a:xfrm>
            <a:off x="5181600" y="2057400"/>
            <a:ext cx="3962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800"/>
              <a:t>N. Pillet et al.  PRC 76 (2007)024310 </a:t>
            </a:r>
          </a:p>
        </p:txBody>
      </p:sp>
      <p:pic>
        <p:nvPicPr>
          <p:cNvPr id="16487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0200" y="3276600"/>
            <a:ext cx="13874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876" name="Straight Arrow Connector 7"/>
          <p:cNvCxnSpPr>
            <a:cxnSpLocks noChangeShapeType="1"/>
          </p:cNvCxnSpPr>
          <p:nvPr/>
        </p:nvCxnSpPr>
        <p:spPr bwMode="auto">
          <a:xfrm>
            <a:off x="4579938" y="2824163"/>
            <a:ext cx="906462" cy="604837"/>
          </a:xfrm>
          <a:prstGeom prst="straightConnector1">
            <a:avLst/>
          </a:prstGeom>
          <a:noFill/>
          <a:ln w="57150">
            <a:solidFill>
              <a:srgbClr val="FF0000"/>
            </a:solidFill>
            <a:round/>
            <a:headEnd type="none" w="sm" len="sm"/>
            <a:tailEnd type="arrow" w="med" len="med"/>
          </a:ln>
          <a:extLst>
            <a:ext uri="{909E8E84-426E-40dd-AFC4-6F175D3DCCD1}">
              <a14:hiddenFill xmlns:a14="http://schemas.microsoft.com/office/drawing/2010/main">
                <a:noFill/>
              </a14:hiddenFill>
            </a:ext>
          </a:extLst>
        </p:spPr>
      </p:cxnSp>
      <p:pic>
        <p:nvPicPr>
          <p:cNvPr id="164877"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4267200"/>
            <a:ext cx="13636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878" name="Straight Arrow Connector 8"/>
          <p:cNvCxnSpPr>
            <a:cxnSpLocks noChangeShapeType="1"/>
          </p:cNvCxnSpPr>
          <p:nvPr/>
        </p:nvCxnSpPr>
        <p:spPr bwMode="auto">
          <a:xfrm rot="5400000">
            <a:off x="1565275" y="3387725"/>
            <a:ext cx="1365250" cy="838200"/>
          </a:xfrm>
          <a:prstGeom prst="straightConnector1">
            <a:avLst/>
          </a:prstGeom>
          <a:noFill/>
          <a:ln w="57150">
            <a:solidFill>
              <a:srgbClr val="FF0000"/>
            </a:solidFill>
            <a:round/>
            <a:headEnd type="none" w="sm" len="sm"/>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9773342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57400" y="990600"/>
            <a:ext cx="5334000" cy="488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txBox="1">
            <a:spLocks noChangeArrowheads="1"/>
          </p:cNvSpPr>
          <p:nvPr/>
        </p:nvSpPr>
        <p:spPr bwMode="auto">
          <a:xfrm>
            <a:off x="304800" y="2209800"/>
            <a:ext cx="8686800" cy="2438400"/>
          </a:xfrm>
          <a:prstGeom prst="rect">
            <a:avLst/>
          </a:prstGeom>
          <a:solidFill>
            <a:schemeClr val="accent3">
              <a:lumMod val="95000"/>
            </a:schemeClr>
          </a:solidFill>
          <a:ln>
            <a:miter lim="800000"/>
            <a:headEnd/>
            <a:tailEnd/>
          </a:ln>
          <a:effectLst>
            <a:outerShdw blurRad="50800" dist="38100" dir="2700000" algn="tl" rotWithShape="0">
              <a:srgbClr val="000000">
                <a:alpha val="43000"/>
              </a:srgbClr>
            </a:outerShdw>
          </a:effectLst>
        </p:spPr>
        <p:txBody>
          <a:bodyPr/>
          <a:lstStyle>
            <a:lvl1pPr marL="342900" indent="-34290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spcBef>
                <a:spcPct val="20000"/>
              </a:spcBef>
            </a:pPr>
            <a:r>
              <a:rPr kumimoji="1" lang="en-US" sz="2000" dirty="0">
                <a:cs typeface="ＭＳ Ｐゴシック" charset="0"/>
              </a:rPr>
              <a:t>   </a:t>
            </a:r>
          </a:p>
          <a:p>
            <a:pPr>
              <a:spcBef>
                <a:spcPct val="20000"/>
              </a:spcBef>
            </a:pPr>
            <a:r>
              <a:rPr kumimoji="1" lang="en-US" sz="2000" dirty="0">
                <a:cs typeface="ＭＳ Ｐゴシック" charset="0"/>
              </a:rPr>
              <a:t> 	</a:t>
            </a:r>
          </a:p>
          <a:p>
            <a:pPr>
              <a:spcBef>
                <a:spcPct val="20000"/>
              </a:spcBef>
            </a:pPr>
            <a:r>
              <a:rPr kumimoji="1" lang="en-US" sz="2000" dirty="0">
                <a:cs typeface="ＭＳ Ｐゴシック" charset="0"/>
              </a:rPr>
              <a:t>	</a:t>
            </a:r>
            <a:r>
              <a:rPr kumimoji="1" lang="en-US" sz="2000" dirty="0" smtClean="0">
                <a:cs typeface="ＭＳ Ｐゴシック" charset="0"/>
              </a:rPr>
              <a:t>I </a:t>
            </a:r>
            <a:r>
              <a:rPr kumimoji="1" lang="en-US" sz="2000" dirty="0">
                <a:cs typeface="ＭＳ Ｐゴシック" charset="0"/>
              </a:rPr>
              <a:t>hope I did succeed in conveying to you the exciting physics of pairing phenomena in nuclei, and I trust you had as much fun as I did in preparing the </a:t>
            </a:r>
            <a:r>
              <a:rPr kumimoji="1" lang="en-US" sz="2000" dirty="0" smtClean="0">
                <a:cs typeface="ＭＳ Ｐゴシック" charset="0"/>
              </a:rPr>
              <a:t>lectures.</a:t>
            </a:r>
            <a:endParaRPr kumimoji="1" lang="en-US" sz="2000" dirty="0">
              <a:cs typeface="ＭＳ Ｐゴシック" charset="0"/>
            </a:endParaRPr>
          </a:p>
          <a:p>
            <a:pPr>
              <a:spcBef>
                <a:spcPct val="20000"/>
              </a:spcBef>
            </a:pPr>
            <a:r>
              <a:rPr kumimoji="1" lang="en-US" sz="2000" dirty="0">
                <a:cs typeface="ＭＳ Ｐゴシック" charset="0"/>
              </a:rPr>
              <a:t> </a:t>
            </a:r>
            <a:endParaRPr kumimoji="1" lang="en-US" sz="2000" dirty="0" smtClean="0">
              <a:cs typeface="ＭＳ Ｐゴシック" charset="0"/>
            </a:endParaRPr>
          </a:p>
          <a:p>
            <a:pPr>
              <a:spcBef>
                <a:spcPct val="20000"/>
              </a:spcBef>
            </a:pPr>
            <a:r>
              <a:rPr kumimoji="1" lang="en-US" sz="2000" dirty="0">
                <a:cs typeface="ＭＳ Ｐゴシック" charset="0"/>
              </a:rPr>
              <a:t> </a:t>
            </a:r>
          </a:p>
          <a:p>
            <a:pPr algn="ctr">
              <a:spcBef>
                <a:spcPct val="20000"/>
              </a:spcBef>
            </a:pPr>
            <a:r>
              <a:rPr kumimoji="1" lang="en-US" sz="2000" dirty="0">
                <a:cs typeface="ＭＳ Ｐゴシック" charset="0"/>
              </a:rPr>
              <a:t>	</a:t>
            </a:r>
            <a:endParaRPr kumimoji="1" lang="en-US" sz="2000" dirty="0" smtClean="0">
              <a:cs typeface="ＭＳ Ｐゴシック" charset="0"/>
            </a:endParaRPr>
          </a:p>
          <a:p>
            <a:pPr algn="ctr">
              <a:spcBef>
                <a:spcPct val="20000"/>
              </a:spcBef>
            </a:pPr>
            <a:endParaRPr kumimoji="1" lang="en-US" sz="2800" b="1" dirty="0">
              <a:cs typeface="ＭＳ Ｐゴシック" charset="0"/>
            </a:endParaRPr>
          </a:p>
        </p:txBody>
      </p:sp>
    </p:spTree>
    <p:extLst>
      <p:ext uri="{BB962C8B-B14F-4D97-AF65-F5344CB8AC3E}">
        <p14:creationId xmlns:p14="http://schemas.microsoft.com/office/powerpoint/2010/main" val="22620434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1676400" y="4267200"/>
            <a:ext cx="5029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ja-JP" altLang="en-US" b="1" i="1" dirty="0">
                <a:solidFill>
                  <a:srgbClr val="339933"/>
                </a:solidFill>
                <a:latin typeface="Arial"/>
              </a:rPr>
              <a:t>“</a:t>
            </a:r>
            <a:r>
              <a:rPr lang="en-US" b="1" i="1" dirty="0">
                <a:solidFill>
                  <a:srgbClr val="339933"/>
                </a:solidFill>
                <a:latin typeface="Times New Roman" charset="0"/>
              </a:rPr>
              <a:t>The future </a:t>
            </a:r>
            <a:r>
              <a:rPr lang="en-US" b="1" i="1" dirty="0" err="1">
                <a:solidFill>
                  <a:srgbClr val="339933"/>
                </a:solidFill>
                <a:latin typeface="Times New Roman" charset="0"/>
              </a:rPr>
              <a:t>isn</a:t>
            </a:r>
            <a:r>
              <a:rPr lang="ja-JP" altLang="en-US" b="1" i="1" dirty="0">
                <a:solidFill>
                  <a:srgbClr val="339933"/>
                </a:solidFill>
                <a:latin typeface="Arial"/>
              </a:rPr>
              <a:t>’</a:t>
            </a:r>
            <a:r>
              <a:rPr lang="en-US" b="1" i="1" dirty="0">
                <a:solidFill>
                  <a:srgbClr val="339933"/>
                </a:solidFill>
                <a:latin typeface="Times New Roman" charset="0"/>
              </a:rPr>
              <a:t>t what it used to be.</a:t>
            </a:r>
            <a:r>
              <a:rPr lang="ja-JP" altLang="en-US" b="1" i="1" dirty="0">
                <a:solidFill>
                  <a:srgbClr val="339933"/>
                </a:solidFill>
                <a:latin typeface="Arial"/>
              </a:rPr>
              <a:t>”</a:t>
            </a:r>
            <a:endParaRPr lang="en-US" b="1" i="1" dirty="0">
              <a:solidFill>
                <a:srgbClr val="339933"/>
              </a:solidFill>
              <a:latin typeface="Times New Roman" charset="0"/>
            </a:endParaRPr>
          </a:p>
          <a:p>
            <a:pPr eaLnBrk="1" hangingPunct="1">
              <a:spcBef>
                <a:spcPct val="50000"/>
              </a:spcBef>
            </a:pPr>
            <a:r>
              <a:rPr lang="en-US" dirty="0">
                <a:latin typeface="Times New Roman" charset="0"/>
              </a:rPr>
              <a:t>Arthur C. Clarke</a:t>
            </a:r>
          </a:p>
        </p:txBody>
      </p:sp>
      <p:sp>
        <p:nvSpPr>
          <p:cNvPr id="151555" name="Text Box 3"/>
          <p:cNvSpPr txBox="1">
            <a:spLocks noChangeArrowheads="1"/>
          </p:cNvSpPr>
          <p:nvPr/>
        </p:nvSpPr>
        <p:spPr bwMode="auto">
          <a:xfrm>
            <a:off x="3276600" y="762000"/>
            <a:ext cx="4419600" cy="137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ja-JP" altLang="en-US" b="1" i="1" dirty="0">
                <a:solidFill>
                  <a:srgbClr val="339933"/>
                </a:solidFill>
                <a:latin typeface="Arial"/>
              </a:rPr>
              <a:t>“</a:t>
            </a:r>
            <a:r>
              <a:rPr lang="en-US" b="1" i="1" dirty="0">
                <a:solidFill>
                  <a:srgbClr val="339933"/>
                </a:solidFill>
                <a:latin typeface="Times New Roman" charset="0"/>
              </a:rPr>
              <a:t>Prediction is very difficult, especially about the future.</a:t>
            </a:r>
            <a:r>
              <a:rPr lang="ja-JP" altLang="en-US" b="1" i="1" dirty="0">
                <a:solidFill>
                  <a:srgbClr val="339933"/>
                </a:solidFill>
                <a:latin typeface="Arial"/>
              </a:rPr>
              <a:t>”</a:t>
            </a:r>
            <a:endParaRPr lang="en-US" b="1" i="1" dirty="0">
              <a:solidFill>
                <a:srgbClr val="339933"/>
              </a:solidFill>
              <a:latin typeface="Times New Roman" charset="0"/>
            </a:endParaRPr>
          </a:p>
          <a:p>
            <a:pPr eaLnBrk="1" hangingPunct="1">
              <a:spcBef>
                <a:spcPct val="50000"/>
              </a:spcBef>
            </a:pPr>
            <a:r>
              <a:rPr lang="en-US" dirty="0" err="1">
                <a:latin typeface="Times New Roman" charset="0"/>
              </a:rPr>
              <a:t>Niels</a:t>
            </a:r>
            <a:r>
              <a:rPr lang="en-US" dirty="0">
                <a:latin typeface="Times New Roman" charset="0"/>
              </a:rPr>
              <a:t> Bohr</a:t>
            </a:r>
          </a:p>
        </p:txBody>
      </p:sp>
      <p:graphicFrame>
        <p:nvGraphicFramePr>
          <p:cNvPr id="151556" name="Object 4"/>
          <p:cNvGraphicFramePr>
            <a:graphicFrameLocks noChangeAspect="1"/>
          </p:cNvGraphicFramePr>
          <p:nvPr>
            <p:extLst>
              <p:ext uri="{D42A27DB-BD31-4B8C-83A1-F6EECF244321}">
                <p14:modId xmlns:p14="http://schemas.microsoft.com/office/powerpoint/2010/main" val="13580257"/>
              </p:ext>
            </p:extLst>
          </p:nvPr>
        </p:nvGraphicFramePr>
        <p:xfrm>
          <a:off x="6858000" y="2971800"/>
          <a:ext cx="1878013" cy="2209800"/>
        </p:xfrm>
        <a:graphic>
          <a:graphicData uri="http://schemas.openxmlformats.org/presentationml/2006/ole">
            <mc:AlternateContent xmlns:mc="http://schemas.openxmlformats.org/markup-compatibility/2006">
              <mc:Choice xmlns:v="urn:schemas-microsoft-com:vml" Requires="v">
                <p:oleObj spid="_x0000_s214045" name="Photo Editor Photo" r:id="rId3" imgW="1432381" imgH="1684166" progId="MSPhotoEd.3">
                  <p:embed/>
                </p:oleObj>
              </mc:Choice>
              <mc:Fallback>
                <p:oleObj name="Photo Editor Photo" r:id="rId3" imgW="1432381" imgH="168416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971800"/>
                        <a:ext cx="18780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1557" name="Object 5"/>
          <p:cNvGraphicFramePr>
            <a:graphicFrameLocks noChangeAspect="1"/>
          </p:cNvGraphicFramePr>
          <p:nvPr>
            <p:extLst>
              <p:ext uri="{D42A27DB-BD31-4B8C-83A1-F6EECF244321}">
                <p14:modId xmlns:p14="http://schemas.microsoft.com/office/powerpoint/2010/main" val="439866402"/>
              </p:ext>
            </p:extLst>
          </p:nvPr>
        </p:nvGraphicFramePr>
        <p:xfrm>
          <a:off x="1447800" y="762000"/>
          <a:ext cx="1606550" cy="2286000"/>
        </p:xfrm>
        <a:graphic>
          <a:graphicData uri="http://schemas.openxmlformats.org/presentationml/2006/ole">
            <mc:AlternateContent xmlns:mc="http://schemas.openxmlformats.org/markup-compatibility/2006">
              <mc:Choice xmlns:v="urn:schemas-microsoft-com:vml" Requires="v">
                <p:oleObj spid="_x0000_s214046" name="Photo Editor Photo" r:id="rId5" imgW="1744762" imgH="2483810" progId="MSPhotoEd.3">
                  <p:embed/>
                </p:oleObj>
              </mc:Choice>
              <mc:Fallback>
                <p:oleObj name="Photo Editor Photo" r:id="rId5" imgW="1744762" imgH="2483810"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762000"/>
                        <a:ext cx="16065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11363689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0" y="2590800"/>
            <a:ext cx="1620838" cy="1630363"/>
          </a:xfrm>
          <a:prstGeom prst="rect">
            <a:avLst/>
          </a:prstGeom>
          <a:noFill/>
          <a:extLst>
            <a:ext uri="{909E8E84-426E-40dd-AFC4-6F175D3DCCD1}">
              <a14:hiddenFill xmlns:a14="http://schemas.microsoft.com/office/drawing/2010/main">
                <a:solidFill>
                  <a:srgbClr val="FFFFFF"/>
                </a:solidFill>
              </a14:hiddenFill>
            </a:ext>
          </a:extLst>
        </p:spPr>
      </p:pic>
      <p:sp>
        <p:nvSpPr>
          <p:cNvPr id="152582" name="WordArt 6"/>
          <p:cNvSpPr>
            <a:spLocks noChangeArrowheads="1" noChangeShapeType="1" noTextEdit="1"/>
          </p:cNvSpPr>
          <p:nvPr/>
        </p:nvSpPr>
        <p:spPr bwMode="auto">
          <a:xfrm>
            <a:off x="2514600" y="5029200"/>
            <a:ext cx="4346575" cy="1008063"/>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3500" dist="38099" dir="2700000" sy="50000" kx="2115830" algn="bl" rotWithShape="0">
                    <a:srgbClr val="C0C0C0">
                      <a:alpha val="74998"/>
                    </a:srgbClr>
                  </a:outerShdw>
                </a:effectLst>
                <a:latin typeface="Arial Black"/>
                <a:ea typeface="Arial Black"/>
                <a:cs typeface="Arial Black"/>
              </a:rPr>
              <a:t>Sunny &amp; Warm</a:t>
            </a:r>
          </a:p>
        </p:txBody>
      </p:sp>
      <p:sp>
        <p:nvSpPr>
          <p:cNvPr id="152583" name="WordArt 7"/>
          <p:cNvSpPr>
            <a:spLocks noChangeArrowheads="1" noChangeShapeType="1" noTextEdit="1"/>
          </p:cNvSpPr>
          <p:nvPr/>
        </p:nvSpPr>
        <p:spPr bwMode="auto">
          <a:xfrm>
            <a:off x="1905000" y="990600"/>
            <a:ext cx="5486400" cy="10668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blurRad="63500" dist="38099" dir="2700000" algn="ctr" rotWithShape="0">
                    <a:srgbClr val="990000">
                      <a:alpha val="74998"/>
                    </a:srgbClr>
                  </a:outerShdw>
                </a:effectLst>
                <a:latin typeface="Impact"/>
                <a:ea typeface="Impact"/>
                <a:cs typeface="Impact"/>
              </a:rPr>
              <a:t>Augusto's Forecast</a:t>
            </a:r>
          </a:p>
        </p:txBody>
      </p:sp>
    </p:spTree>
    <p:extLst>
      <p:ext uri="{BB962C8B-B14F-4D97-AF65-F5344CB8AC3E}">
        <p14:creationId xmlns:p14="http://schemas.microsoft.com/office/powerpoint/2010/main" val="21508254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6"/>
          <p:cNvSpPr txBox="1">
            <a:spLocks noChangeArrowheads="1"/>
          </p:cNvSpPr>
          <p:nvPr/>
        </p:nvSpPr>
        <p:spPr bwMode="auto">
          <a:xfrm>
            <a:off x="533400" y="228600"/>
            <a:ext cx="5334000" cy="369332"/>
          </a:xfrm>
          <a:prstGeom prst="rect">
            <a:avLst/>
          </a:prstGeom>
          <a:solidFill>
            <a:srgbClr val="EAEAEA"/>
          </a:solidFill>
          <a:ln w="9525">
            <a:noFill/>
            <a:miter lim="800000"/>
            <a:headEnd/>
            <a:tailEnd/>
          </a:ln>
          <a:effectLst/>
        </p:spPr>
        <p:txBody>
          <a:bodyPr>
            <a:spAutoFit/>
          </a:bodyPr>
          <a:lstStyle/>
          <a:p>
            <a:pPr algn="just" eaLnBrk="0" hangingPunct="0">
              <a:buClr>
                <a:schemeClr val="accent2"/>
              </a:buClr>
              <a:buFont typeface="Wingdings" pitchFamily="2" charset="2"/>
              <a:buNone/>
            </a:pPr>
            <a:r>
              <a:rPr lang="en-US" b="1" dirty="0" smtClean="0">
                <a:latin typeface="Arial" charset="0"/>
              </a:rPr>
              <a:t>Thermal Properties of Pairing Correlations</a:t>
            </a:r>
            <a:endParaRPr lang="en-US" b="1" dirty="0">
              <a:latin typeface="Arial" charset="0"/>
            </a:endParaRPr>
          </a:p>
        </p:txBody>
      </p:sp>
      <p:sp>
        <p:nvSpPr>
          <p:cNvPr id="11" name="Text Box 12"/>
          <p:cNvSpPr txBox="1">
            <a:spLocks noChangeArrowheads="1"/>
          </p:cNvSpPr>
          <p:nvPr/>
        </p:nvSpPr>
        <p:spPr bwMode="auto">
          <a:xfrm>
            <a:off x="533400" y="762000"/>
            <a:ext cx="8077200" cy="646331"/>
          </a:xfrm>
          <a:prstGeom prst="rect">
            <a:avLst/>
          </a:prstGeom>
          <a:noFill/>
          <a:ln w="9525">
            <a:noFill/>
            <a:miter lim="800000"/>
            <a:headEnd/>
            <a:tailEnd/>
          </a:ln>
          <a:effectLst/>
        </p:spPr>
        <p:txBody>
          <a:bodyPr wrap="square">
            <a:spAutoFit/>
          </a:bodyPr>
          <a:lstStyle/>
          <a:p>
            <a:pPr algn="just" eaLnBrk="0" hangingPunct="0">
              <a:buClr>
                <a:schemeClr val="accent2"/>
              </a:buClr>
              <a:buFont typeface="Wingdings" pitchFamily="2" charset="2"/>
              <a:buNone/>
            </a:pPr>
            <a:r>
              <a:rPr lang="en-US" b="1" dirty="0" smtClean="0">
                <a:solidFill>
                  <a:srgbClr val="0000CC"/>
                </a:solidFill>
              </a:rPr>
              <a:t>Breaking of Cooper pairs with temperature.  Phase transition</a:t>
            </a:r>
            <a:r>
              <a:rPr lang="en-US" b="1" dirty="0" smtClean="0">
                <a:solidFill>
                  <a:srgbClr val="0000CC"/>
                </a:solidFill>
                <a:latin typeface="Arial" charset="0"/>
              </a:rPr>
              <a:t>. </a:t>
            </a:r>
            <a:endParaRPr lang="en-US" b="1" dirty="0">
              <a:solidFill>
                <a:srgbClr val="0000CC"/>
              </a:solidFill>
              <a:latin typeface="Arial" charset="0"/>
            </a:endParaRPr>
          </a:p>
          <a:p>
            <a:pPr algn="just" eaLnBrk="0" hangingPunct="0">
              <a:buClr>
                <a:schemeClr val="accent2"/>
              </a:buClr>
              <a:buFont typeface="Wingdings" pitchFamily="2" charset="2"/>
              <a:buNone/>
            </a:pPr>
            <a:r>
              <a:rPr lang="en-US" b="1" dirty="0" smtClean="0">
                <a:solidFill>
                  <a:srgbClr val="FF0000"/>
                </a:solidFill>
              </a:rPr>
              <a:t>Measurement of level densities with excitation energy</a:t>
            </a:r>
            <a:r>
              <a:rPr lang="en-US" b="1" dirty="0" smtClean="0">
                <a:solidFill>
                  <a:srgbClr val="FF0000"/>
                </a:solidFill>
                <a:latin typeface="Arial" charset="0"/>
              </a:rPr>
              <a:t>. </a:t>
            </a:r>
            <a:r>
              <a:rPr lang="en-US" b="1" dirty="0" smtClean="0">
                <a:solidFill>
                  <a:srgbClr val="FF0000"/>
                </a:solidFill>
              </a:rPr>
              <a:t> </a:t>
            </a:r>
            <a:endParaRPr lang="en-US" b="1" dirty="0">
              <a:solidFill>
                <a:srgbClr val="FF0000"/>
              </a:solidFill>
              <a:latin typeface="Arial" charset="0"/>
            </a:endParaRPr>
          </a:p>
        </p:txBody>
      </p:sp>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981200"/>
            <a:ext cx="5117068" cy="4343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6591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4114800" y="6400800"/>
            <a:ext cx="4724400" cy="369332"/>
          </a:xfrm>
          <a:prstGeom prst="rect">
            <a:avLst/>
          </a:prstGeom>
          <a:noFill/>
          <a:ln w="9525" algn="ctr">
            <a:noFill/>
            <a:miter lim="800000"/>
            <a:headEnd/>
            <a:tailEnd/>
          </a:ln>
        </p:spPr>
        <p:txBody>
          <a:bodyPr wrap="square">
            <a:spAutoFit/>
          </a:bodyPr>
          <a:lstStyle/>
          <a:p>
            <a:pPr algn="l" rtl="0" fontAlgn="base">
              <a:spcBef>
                <a:spcPct val="0"/>
              </a:spcBef>
              <a:spcAft>
                <a:spcPct val="0"/>
              </a:spcAft>
            </a:pPr>
            <a:r>
              <a:rPr lang="it-IT" kern="1200" dirty="0">
                <a:solidFill>
                  <a:srgbClr val="000000"/>
                </a:solidFill>
                <a:latin typeface="Times New Roman" pitchFamily="18" charset="0"/>
                <a:ea typeface="+mn-ea"/>
                <a:cs typeface="+mn-cs"/>
              </a:rPr>
              <a:t>D. Brink, R.A. </a:t>
            </a:r>
            <a:r>
              <a:rPr lang="it-IT" kern="1200" dirty="0" smtClean="0">
                <a:solidFill>
                  <a:srgbClr val="000000"/>
                </a:solidFill>
                <a:latin typeface="Times New Roman" pitchFamily="18" charset="0"/>
                <a:ea typeface="+mn-ea"/>
                <a:cs typeface="+mn-cs"/>
              </a:rPr>
              <a:t>Broglia,   Superfluidity </a:t>
            </a:r>
            <a:r>
              <a:rPr lang="it-IT" kern="1200" dirty="0">
                <a:solidFill>
                  <a:srgbClr val="000000"/>
                </a:solidFill>
                <a:latin typeface="Times New Roman" pitchFamily="18" charset="0"/>
                <a:ea typeface="+mn-ea"/>
                <a:cs typeface="+mn-cs"/>
              </a:rPr>
              <a:t>in  </a:t>
            </a:r>
            <a:r>
              <a:rPr lang="it-IT" kern="1200" dirty="0" smtClean="0">
                <a:solidFill>
                  <a:srgbClr val="000000"/>
                </a:solidFill>
                <a:latin typeface="Times New Roman" pitchFamily="18" charset="0"/>
                <a:ea typeface="+mn-ea"/>
                <a:cs typeface="+mn-cs"/>
              </a:rPr>
              <a:t>nuclei</a:t>
            </a:r>
            <a:endParaRPr lang="it-IT" kern="1200" dirty="0">
              <a:solidFill>
                <a:srgbClr val="000000"/>
              </a:solidFill>
              <a:latin typeface="Times New Roman" pitchFamily="18" charset="0"/>
              <a:ea typeface="+mn-ea"/>
              <a:cs typeface="+mn-cs"/>
            </a:endParaRPr>
          </a:p>
        </p:txBody>
      </p:sp>
      <p:sp>
        <p:nvSpPr>
          <p:cNvPr id="4" name="Rectangle 2"/>
          <p:cNvSpPr txBox="1">
            <a:spLocks noChangeArrowheads="1"/>
          </p:cNvSpPr>
          <p:nvPr/>
        </p:nvSpPr>
        <p:spPr>
          <a:xfrm>
            <a:off x="1981200" y="152400"/>
            <a:ext cx="5715000" cy="609600"/>
          </a:xfrm>
          <a:prstGeom prst="rect">
            <a:avLst/>
          </a:prstGeom>
          <a:ln>
            <a:solidFill>
              <a:srgbClr val="0070C0"/>
            </a:solidFill>
          </a:ln>
        </p:spPr>
        <p:txBody>
          <a:bodyPr/>
          <a:lstStyle/>
          <a:p>
            <a:pPr algn="ctr" eaLnBrk="0" hangingPunct="0">
              <a:defRPr/>
            </a:pPr>
            <a:r>
              <a:rPr lang="en-GB" sz="2800" dirty="0" smtClean="0">
                <a:solidFill>
                  <a:srgbClr val="0070C0"/>
                </a:solidFill>
                <a:latin typeface="+mj-lt"/>
                <a:ea typeface="+mj-ea"/>
                <a:cs typeface="+mj-cs"/>
              </a:rPr>
              <a:t>Where does </a:t>
            </a:r>
            <a:r>
              <a:rPr lang="en-GB" sz="2800" dirty="0">
                <a:solidFill>
                  <a:srgbClr val="0070C0"/>
                </a:solidFill>
                <a:latin typeface="+mj-lt"/>
                <a:ea typeface="+mj-ea"/>
                <a:cs typeface="+mj-cs"/>
              </a:rPr>
              <a:t>pairing </a:t>
            </a:r>
            <a:r>
              <a:rPr lang="en-GB" sz="2800" dirty="0" smtClean="0">
                <a:solidFill>
                  <a:srgbClr val="0070C0"/>
                </a:solidFill>
                <a:latin typeface="+mj-lt"/>
                <a:ea typeface="+mj-ea"/>
                <a:cs typeface="+mj-cs"/>
              </a:rPr>
              <a:t>come from?</a:t>
            </a:r>
            <a:endParaRPr lang="en-GB" sz="2800" dirty="0">
              <a:solidFill>
                <a:srgbClr val="0070C0"/>
              </a:solidFill>
              <a:latin typeface="+mj-lt"/>
              <a:ea typeface="+mj-ea"/>
              <a:cs typeface="+mj-cs"/>
            </a:endParaRPr>
          </a:p>
        </p:txBody>
      </p:sp>
      <p:grpSp>
        <p:nvGrpSpPr>
          <p:cNvPr id="3" name="Group 2"/>
          <p:cNvGrpSpPr/>
          <p:nvPr/>
        </p:nvGrpSpPr>
        <p:grpSpPr>
          <a:xfrm>
            <a:off x="2950340" y="990600"/>
            <a:ext cx="3755260" cy="5181600"/>
            <a:chOff x="2950340" y="990600"/>
            <a:chExt cx="3755260" cy="5181600"/>
          </a:xfrm>
        </p:grpSpPr>
        <p:pic>
          <p:nvPicPr>
            <p:cNvPr id="73730" name="Picture 2" descr="f_8_1"/>
            <p:cNvPicPr>
              <a:picLocks noChangeAspect="1" noChangeArrowheads="1"/>
            </p:cNvPicPr>
            <p:nvPr/>
          </p:nvPicPr>
          <p:blipFill>
            <a:blip r:embed="rId2"/>
            <a:srcRect/>
            <a:stretch>
              <a:fillRect/>
            </a:stretch>
          </p:blipFill>
          <p:spPr bwMode="auto">
            <a:xfrm>
              <a:off x="2950340" y="990600"/>
              <a:ext cx="3755260" cy="5181600"/>
            </a:xfrm>
            <a:prstGeom prst="rect">
              <a:avLst/>
            </a:prstGeom>
            <a:noFill/>
            <a:ln w="9525">
              <a:noFill/>
              <a:miter lim="800000"/>
              <a:headEnd/>
              <a:tailEnd/>
            </a:ln>
          </p:spPr>
        </p:pic>
        <p:sp>
          <p:nvSpPr>
            <p:cNvPr id="2" name="Rectangle 1"/>
            <p:cNvSpPr/>
            <p:nvPr/>
          </p:nvSpPr>
          <p:spPr>
            <a:xfrm>
              <a:off x="4876800" y="2743200"/>
              <a:ext cx="914400" cy="609600"/>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9485211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52800" y="3505200"/>
            <a:ext cx="3157034" cy="2971800"/>
          </a:xfrm>
          <a:prstGeom prst="rect">
            <a:avLst/>
          </a:prstGeom>
        </p:spPr>
      </p:pic>
      <p:pic>
        <p:nvPicPr>
          <p:cNvPr id="3" name="Picture 2"/>
          <p:cNvPicPr>
            <a:picLocks noChangeAspect="1"/>
          </p:cNvPicPr>
          <p:nvPr/>
        </p:nvPicPr>
        <p:blipFill>
          <a:blip r:embed="rId3"/>
          <a:stretch>
            <a:fillRect/>
          </a:stretch>
        </p:blipFill>
        <p:spPr>
          <a:xfrm>
            <a:off x="1219200" y="533399"/>
            <a:ext cx="7315200" cy="2593219"/>
          </a:xfrm>
          <a:prstGeom prst="rect">
            <a:avLst/>
          </a:prstGeom>
        </p:spPr>
      </p:pic>
      <p:pic>
        <p:nvPicPr>
          <p:cNvPr id="4" name="Picture 3"/>
          <p:cNvPicPr>
            <a:picLocks noChangeAspect="1"/>
          </p:cNvPicPr>
          <p:nvPr/>
        </p:nvPicPr>
        <p:blipFill>
          <a:blip r:embed="rId4"/>
          <a:stretch>
            <a:fillRect/>
          </a:stretch>
        </p:blipFill>
        <p:spPr>
          <a:xfrm>
            <a:off x="5410200" y="152400"/>
            <a:ext cx="3200400" cy="297935"/>
          </a:xfrm>
          <a:prstGeom prst="rect">
            <a:avLst/>
          </a:prstGeom>
        </p:spPr>
      </p:pic>
    </p:spTree>
    <p:extLst>
      <p:ext uri="{BB962C8B-B14F-4D97-AF65-F5344CB8AC3E}">
        <p14:creationId xmlns:p14="http://schemas.microsoft.com/office/powerpoint/2010/main" val="12116408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srcRect/>
          <a:stretch>
            <a:fillRect/>
          </a:stretch>
        </p:blipFill>
        <p:spPr bwMode="auto">
          <a:xfrm>
            <a:off x="381000" y="533399"/>
            <a:ext cx="4648200" cy="5648325"/>
          </a:xfrm>
          <a:prstGeom prst="rect">
            <a:avLst/>
          </a:prstGeom>
          <a:noFill/>
          <a:ln w="9525">
            <a:noFill/>
            <a:miter lim="800000"/>
            <a:headEnd/>
            <a:tailEnd/>
          </a:ln>
          <a:effectLst>
            <a:outerShdw blurRad="50800" dist="38100" dir="2700000" algn="tl" rotWithShape="0">
              <a:srgbClr val="000000">
                <a:alpha val="43000"/>
              </a:srgbClr>
            </a:outerShdw>
          </a:effectLst>
        </p:spPr>
      </p:pic>
      <p:graphicFrame>
        <p:nvGraphicFramePr>
          <p:cNvPr id="11" name="Object 2"/>
          <p:cNvGraphicFramePr>
            <a:graphicFrameLocks noChangeAspect="1"/>
          </p:cNvGraphicFramePr>
          <p:nvPr>
            <p:extLst>
              <p:ext uri="{D42A27DB-BD31-4B8C-83A1-F6EECF244321}">
                <p14:modId xmlns:p14="http://schemas.microsoft.com/office/powerpoint/2010/main" val="2874832254"/>
              </p:ext>
            </p:extLst>
          </p:nvPr>
        </p:nvGraphicFramePr>
        <p:xfrm>
          <a:off x="5334000" y="2667000"/>
          <a:ext cx="3581400" cy="750939"/>
        </p:xfrm>
        <a:graphic>
          <a:graphicData uri="http://schemas.openxmlformats.org/presentationml/2006/ole">
            <mc:AlternateContent xmlns:mc="http://schemas.openxmlformats.org/markup-compatibility/2006">
              <mc:Choice xmlns:v="urn:schemas-microsoft-com:vml" Requires="v">
                <p:oleObj spid="_x0000_s195614" name="Equation" r:id="rId4" imgW="1612900" imgH="393700" progId="Equation.3">
                  <p:embed/>
                </p:oleObj>
              </mc:Choice>
              <mc:Fallback>
                <p:oleObj name="Equation" r:id="rId4" imgW="1612900" imgH="393700" progId="Equation.3">
                  <p:embed/>
                  <p:pic>
                    <p:nvPicPr>
                      <p:cNvPr id="0" name=""/>
                      <p:cNvPicPr>
                        <a:picLocks noChangeAspect="1" noChangeArrowheads="1"/>
                      </p:cNvPicPr>
                      <p:nvPr/>
                    </p:nvPicPr>
                    <p:blipFill>
                      <a:blip r:embed="rId5"/>
                      <a:srcRect/>
                      <a:stretch>
                        <a:fillRect/>
                      </a:stretch>
                    </p:blipFill>
                    <p:spPr bwMode="auto">
                      <a:xfrm>
                        <a:off x="5334000" y="2667000"/>
                        <a:ext cx="3581400" cy="750939"/>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680416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ReactionsM">
  <a:themeElements>
    <a:clrScheme name="ReactionsM 1">
      <a:dk1>
        <a:srgbClr val="000000"/>
      </a:dk1>
      <a:lt1>
        <a:srgbClr val="FFFFFF"/>
      </a:lt1>
      <a:dk2>
        <a:srgbClr val="000000"/>
      </a:dk2>
      <a:lt2>
        <a:srgbClr val="969696"/>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fontScheme name="ReactionsM">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ReactionsM 1">
        <a:dk1>
          <a:srgbClr val="000000"/>
        </a:dk1>
        <a:lt1>
          <a:srgbClr val="FFFFFF"/>
        </a:lt1>
        <a:dk2>
          <a:srgbClr val="000000"/>
        </a:dk2>
        <a:lt2>
          <a:srgbClr val="969696"/>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clrMap bg1="lt1" tx1="dk1" bg2="lt2" tx2="dk2" accent1="accent1" accent2="accent2" accent3="accent3" accent4="accent4" accent5="accent5" accent6="accent6" hlink="hlink" folHlink="folHlink"/>
    </a:extraClrScheme>
    <a:extraClrScheme>
      <a:clrScheme name="Reactions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actionsM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actionsM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actionsM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ReactionsM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actionsM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actionsM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ReactionsM">
  <a:themeElements>
    <a:clrScheme name="ReactionsM 1">
      <a:dk1>
        <a:srgbClr val="000000"/>
      </a:dk1>
      <a:lt1>
        <a:srgbClr val="FFFFFF"/>
      </a:lt1>
      <a:dk2>
        <a:srgbClr val="000000"/>
      </a:dk2>
      <a:lt2>
        <a:srgbClr val="969696"/>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fontScheme name="ReactionsM">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ReactionsM 1">
        <a:dk1>
          <a:srgbClr val="000000"/>
        </a:dk1>
        <a:lt1>
          <a:srgbClr val="FFFFFF"/>
        </a:lt1>
        <a:dk2>
          <a:srgbClr val="000000"/>
        </a:dk2>
        <a:lt2>
          <a:srgbClr val="969696"/>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clrMap bg1="lt1" tx1="dk1" bg2="lt2" tx2="dk2" accent1="accent1" accent2="accent2" accent3="accent3" accent4="accent4" accent5="accent5" accent6="accent6" hlink="hlink" folHlink="folHlink"/>
    </a:extraClrScheme>
    <a:extraClrScheme>
      <a:clrScheme name="Reactions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actionsM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actionsM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actionsM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ReactionsM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actionsM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actionsM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ReactionsM">
  <a:themeElements>
    <a:clrScheme name="ReactionsM 1">
      <a:dk1>
        <a:srgbClr val="000000"/>
      </a:dk1>
      <a:lt1>
        <a:srgbClr val="FFFFFF"/>
      </a:lt1>
      <a:dk2>
        <a:srgbClr val="000000"/>
      </a:dk2>
      <a:lt2>
        <a:srgbClr val="969696"/>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fontScheme name="ReactionsM">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ReactionsM 1">
        <a:dk1>
          <a:srgbClr val="000000"/>
        </a:dk1>
        <a:lt1>
          <a:srgbClr val="FFFFFF"/>
        </a:lt1>
        <a:dk2>
          <a:srgbClr val="000000"/>
        </a:dk2>
        <a:lt2>
          <a:srgbClr val="969696"/>
        </a:lt2>
        <a:accent1>
          <a:srgbClr val="FFFFCC"/>
        </a:accent1>
        <a:accent2>
          <a:srgbClr val="CC3300"/>
        </a:accent2>
        <a:accent3>
          <a:srgbClr val="FFFFFF"/>
        </a:accent3>
        <a:accent4>
          <a:srgbClr val="000000"/>
        </a:accent4>
        <a:accent5>
          <a:srgbClr val="FFFFE2"/>
        </a:accent5>
        <a:accent6>
          <a:srgbClr val="B92D00"/>
        </a:accent6>
        <a:hlink>
          <a:srgbClr val="CCCC00"/>
        </a:hlink>
        <a:folHlink>
          <a:srgbClr val="B2B2B2"/>
        </a:folHlink>
      </a:clrScheme>
      <a:clrMap bg1="lt1" tx1="dk1" bg2="lt2" tx2="dk2" accent1="accent1" accent2="accent2" accent3="accent3" accent4="accent4" accent5="accent5" accent6="accent6" hlink="hlink" folHlink="folHlink"/>
    </a:extraClrScheme>
    <a:extraClrScheme>
      <a:clrScheme name="Reactions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actionsM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actionsM 4">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actionsM 5">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ReactionsM 6">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actionsM 7">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actionsM 8">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FRIB Powerpoint Template.potx" id="{8D2D533D-7911-46FE-8CBB-A31EDE121182}" vid="{9A8DB6F5-D562-4A1F-89B3-F417DF9189B5}"/>
    </a:ext>
  </a:extLst>
</a:theme>
</file>

<file path=ppt/theme/theme3.xml><?xml version="1.0" encoding="utf-8"?>
<a:theme xmlns:a="http://schemas.openxmlformats.org/drawingml/2006/main" name="NSAC201209">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1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2_CKG FRIB no-line h">
  <a:themeElements>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11935</TotalTime>
  <Words>1567</Words>
  <Application>Microsoft Macintosh PowerPoint</Application>
  <PresentationFormat>On-screen Show (4:3)</PresentationFormat>
  <Paragraphs>251</Paragraphs>
  <Slides>57</Slides>
  <Notes>5</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57</vt:i4>
      </vt:variant>
    </vt:vector>
  </HeadingPairs>
  <TitlesOfParts>
    <vt:vector size="74" baseType="lpstr">
      <vt:lpstr>Office Theme</vt:lpstr>
      <vt:lpstr>1_FRIB3</vt:lpstr>
      <vt:lpstr>NSAC201209</vt:lpstr>
      <vt:lpstr>10_CKG FRIB no-line h</vt:lpstr>
      <vt:lpstr>11_CKG FRIB no-line h</vt:lpstr>
      <vt:lpstr>12_CKG FRIB no-line h</vt:lpstr>
      <vt:lpstr>1_Office Theme</vt:lpstr>
      <vt:lpstr>2_Office Theme</vt:lpstr>
      <vt:lpstr>1_Blank Presentation</vt:lpstr>
      <vt:lpstr>1_ReactionsM</vt:lpstr>
      <vt:lpstr>3_Office Theme</vt:lpstr>
      <vt:lpstr>4_Office Theme</vt:lpstr>
      <vt:lpstr>2_ReactionsM</vt:lpstr>
      <vt:lpstr>3_ReactionsM</vt:lpstr>
      <vt:lpstr>13_Default Design</vt:lpstr>
      <vt:lpstr>Photo Editor Photo</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Neutrinoless Double-Beta Decay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LBNL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AOM</dc:creator>
  <cp:lastModifiedBy>AOM</cp:lastModifiedBy>
  <cp:revision>307</cp:revision>
  <cp:lastPrinted>2015-08-06T13:31:48Z</cp:lastPrinted>
  <dcterms:created xsi:type="dcterms:W3CDTF">2015-03-30T18:53:18Z</dcterms:created>
  <dcterms:modified xsi:type="dcterms:W3CDTF">2017-10-05T08:22:42Z</dcterms:modified>
</cp:coreProperties>
</file>