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7" r:id="rId2"/>
    <p:sldMasterId id="2147483815" r:id="rId3"/>
    <p:sldMasterId id="2147483837" r:id="rId4"/>
    <p:sldMasterId id="2147483848" r:id="rId5"/>
    <p:sldMasterId id="2147483860" r:id="rId6"/>
    <p:sldMasterId id="2147483871" r:id="rId7"/>
  </p:sldMasterIdLst>
  <p:notesMasterIdLst>
    <p:notesMasterId r:id="rId52"/>
  </p:notesMasterIdLst>
  <p:sldIdLst>
    <p:sldId id="489" r:id="rId8"/>
    <p:sldId id="710" r:id="rId9"/>
    <p:sldId id="449" r:id="rId10"/>
    <p:sldId id="571" r:id="rId11"/>
    <p:sldId id="572" r:id="rId12"/>
    <p:sldId id="291" r:id="rId13"/>
    <p:sldId id="596" r:id="rId14"/>
    <p:sldId id="458" r:id="rId15"/>
    <p:sldId id="453" r:id="rId16"/>
    <p:sldId id="500" r:id="rId17"/>
    <p:sldId id="574" r:id="rId18"/>
    <p:sldId id="576" r:id="rId19"/>
    <p:sldId id="577" r:id="rId20"/>
    <p:sldId id="578" r:id="rId21"/>
    <p:sldId id="580" r:id="rId22"/>
    <p:sldId id="579" r:id="rId23"/>
    <p:sldId id="595" r:id="rId24"/>
    <p:sldId id="581" r:id="rId25"/>
    <p:sldId id="582" r:id="rId26"/>
    <p:sldId id="583" r:id="rId27"/>
    <p:sldId id="584" r:id="rId28"/>
    <p:sldId id="701" r:id="rId29"/>
    <p:sldId id="585" r:id="rId30"/>
    <p:sldId id="586" r:id="rId31"/>
    <p:sldId id="587" r:id="rId32"/>
    <p:sldId id="589" r:id="rId33"/>
    <p:sldId id="590" r:id="rId34"/>
    <p:sldId id="591" r:id="rId35"/>
    <p:sldId id="592" r:id="rId36"/>
    <p:sldId id="593" r:id="rId37"/>
    <p:sldId id="622" r:id="rId38"/>
    <p:sldId id="623" r:id="rId39"/>
    <p:sldId id="624" r:id="rId40"/>
    <p:sldId id="626" r:id="rId41"/>
    <p:sldId id="628" r:id="rId42"/>
    <p:sldId id="629" r:id="rId43"/>
    <p:sldId id="747" r:id="rId44"/>
    <p:sldId id="732" r:id="rId45"/>
    <p:sldId id="733" r:id="rId46"/>
    <p:sldId id="734" r:id="rId47"/>
    <p:sldId id="630" r:id="rId48"/>
    <p:sldId id="631" r:id="rId49"/>
    <p:sldId id="632" r:id="rId50"/>
    <p:sldId id="627" r:id="rId51"/>
  </p:sldIdLst>
  <p:sldSz cx="9144000" cy="6858000" type="screen4x3"/>
  <p:notesSz cx="6858000" cy="9144000"/>
  <p:defaultTextStyle>
    <a:defPPr>
      <a:defRPr lang="en-US"/>
    </a:defPPr>
    <a:lvl1pPr marL="0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4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0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2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59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2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4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9" algn="l" defTabSz="4569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Relationship Id="rId2" Type="http://schemas.openxmlformats.org/officeDocument/2006/relationships/image" Target="../media/image98.png"/><Relationship Id="rId3" Type="http://schemas.openxmlformats.org/officeDocument/2006/relationships/image" Target="../media/image9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Relationship Id="rId2" Type="http://schemas.openxmlformats.org/officeDocument/2006/relationships/image" Target="../media/image106.wmf"/><Relationship Id="rId3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1" Type="http://schemas.openxmlformats.org/officeDocument/2006/relationships/image" Target="../media/image106.wmf"/><Relationship Id="rId2" Type="http://schemas.openxmlformats.org/officeDocument/2006/relationships/image" Target="../media/image1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Relationship Id="rId2" Type="http://schemas.openxmlformats.org/officeDocument/2006/relationships/image" Target="../media/image115.emf"/><Relationship Id="rId3" Type="http://schemas.openxmlformats.org/officeDocument/2006/relationships/image" Target="../media/image1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Relationship Id="rId2" Type="http://schemas.openxmlformats.org/officeDocument/2006/relationships/image" Target="../media/image119.emf"/><Relationship Id="rId3" Type="http://schemas.openxmlformats.org/officeDocument/2006/relationships/image" Target="../media/image12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4" Type="http://schemas.openxmlformats.org/officeDocument/2006/relationships/image" Target="../media/image126.emf"/><Relationship Id="rId1" Type="http://schemas.openxmlformats.org/officeDocument/2006/relationships/image" Target="../media/image123.emf"/><Relationship Id="rId2" Type="http://schemas.openxmlformats.org/officeDocument/2006/relationships/image" Target="../media/image1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Relationship Id="rId2" Type="http://schemas.openxmlformats.org/officeDocument/2006/relationships/image" Target="../media/image130.emf"/><Relationship Id="rId3" Type="http://schemas.openxmlformats.org/officeDocument/2006/relationships/image" Target="../media/image1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EA41A-460B-F74C-8DE5-D2ED33C52288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9B86A-D14F-5946-8909-D491596F4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4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0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42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59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2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4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9" algn="l" defTabSz="4569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3788A6-4EF8-1B4C-B067-5347EBA0236D}" type="slidenum">
              <a:rPr lang="en-US">
                <a:solidFill>
                  <a:prstClr val="black"/>
                </a:solidFill>
                <a:latin typeface="Calibri" pitchFamily="26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Calibri" pitchFamily="26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79450"/>
            <a:ext cx="4529137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9913"/>
            <a:ext cx="5043488" cy="40782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B86A-D14F-5946-8909-D491596F4E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9B86A-D14F-5946-8909-D491596F4E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62A979-0F13-1148-8C3C-4A37595DD89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79450"/>
            <a:ext cx="4530725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9DD6900A-2964-4741-90A5-407D1DA54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EB5BFA5E-4426-3C45-8365-4FD3C650F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B6699010-1F33-EB45-A160-6CB8D5CF3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28624D26-3250-D44A-9ED0-BC882F348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7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32" y="1320801"/>
            <a:ext cx="7864475" cy="345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455" tIns="45229" rIns="90455" bIns="45229">
            <a:spAutoFit/>
          </a:bodyPr>
          <a:lstStyle/>
          <a:p>
            <a:pPr defTabSz="45241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455" tIns="45229" rIns="90455" bIns="45229">
            <a:spAutoFit/>
          </a:bodyPr>
          <a:lstStyle/>
          <a:p>
            <a:pPr defTabSz="452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33206BDB-2D43-1346-AE5C-848C8B71E8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407032" y="6356357"/>
            <a:ext cx="2974975" cy="365125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B. Sherrill, 14 March 2012, SAC - 01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7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0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2" y="1320807"/>
            <a:ext cx="7864475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92" tIns="45646" rIns="91292" bIns="4564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92" tIns="45646" rIns="91292" bIns="4564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90"/>
            <a:ext cx="8991600" cy="4863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2" y="6356357"/>
            <a:ext cx="28987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NSAC LRP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356357"/>
            <a:ext cx="609600" cy="365125"/>
          </a:xfrm>
        </p:spPr>
        <p:txBody>
          <a:bodyPr tIns="0" bIns="45658"/>
          <a:lstStyle>
            <a:lvl1pPr defTabSz="455330">
              <a:defRPr/>
            </a:lvl1pPr>
          </a:lstStyle>
          <a:p>
            <a:r>
              <a:rPr lang="en-US"/>
              <a:t>, Slide </a:t>
            </a:r>
            <a:fld id="{6108BEEF-7FFF-774A-BDE7-E4BB21BD7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8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FR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588128"/>
            <a:ext cx="228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92082" y="5867400"/>
            <a:ext cx="9051925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270" tIns="45136" rIns="90270" bIns="45136" anchor="ctr"/>
          <a:lstStyle/>
          <a:p>
            <a:pPr defTabSz="451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2082" y="6477000"/>
            <a:ext cx="9051925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270" tIns="45136" rIns="90270" bIns="45136" anchor="ctr"/>
          <a:lstStyle/>
          <a:p>
            <a:pPr defTabSz="451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8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7"/>
            <a:ext cx="9144000" cy="1006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270" tIns="45136" rIns="90270" bIns="45136" anchor="ctr"/>
          <a:lstStyle/>
          <a:p>
            <a:pPr algn="ctr" defTabSz="451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9932" y="1320800"/>
            <a:ext cx="7864475" cy="328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188" tIns="45097" rIns="90188" bIns="45097">
            <a:spAutoFit/>
          </a:bodyPr>
          <a:lstStyle/>
          <a:p>
            <a:pPr defTabSz="45108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14800" y="3009900"/>
            <a:ext cx="914400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188" tIns="45097" rIns="90188" bIns="45097">
            <a:spAutoFit/>
          </a:bodyPr>
          <a:lstStyle/>
          <a:p>
            <a:pPr defTabSz="451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19067" y="5880108"/>
            <a:ext cx="8358187" cy="584200"/>
          </a:xfrm>
        </p:spPr>
        <p:txBody>
          <a:bodyPr anchor="ctr"/>
          <a:lstStyle>
            <a:lvl1pPr marL="1354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371975" y="6516688"/>
            <a:ext cx="3954463" cy="341312"/>
          </a:xfrm>
        </p:spPr>
        <p:txBody>
          <a:bodyPr tIns="45523" bIns="45523"/>
          <a:lstStyle>
            <a:lvl1pPr algn="r" defTabSz="4514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/>
              <a:t>C.K. Gelbke, NSCL &amp; FRIB, September 2012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10575" y="6516688"/>
            <a:ext cx="725488" cy="341312"/>
          </a:xfrm>
        </p:spPr>
        <p:txBody>
          <a:bodyPr tIns="45523" bIns="45523"/>
          <a:lstStyle>
            <a:lvl1pPr algn="ctr">
              <a:defRPr/>
            </a:lvl1pPr>
          </a:lstStyle>
          <a:p>
            <a:fld id="{0FF2B4F9-B408-9544-AE76-54B239146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2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"/>
            <a:ext cx="9144000" cy="1006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32" y="1320801"/>
            <a:ext cx="7864475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200" y="6475420"/>
            <a:ext cx="4152900" cy="363537"/>
          </a:xfrm>
        </p:spPr>
        <p:txBody>
          <a:bodyPr tIns="45674" bIns="45674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Zakopane August 2014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467475"/>
            <a:ext cx="762000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, Slide </a:t>
            </a:r>
            <a:fld id="{A8016194-0351-E146-92B8-BFC28300F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9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377" tIns="43188" rIns="86377" bIns="43188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148394"/>
            <a:ext cx="6096000" cy="1143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31888" indent="0" algn="ctr">
              <a:buNone/>
              <a:defRPr/>
            </a:lvl2pPr>
            <a:lvl3pPr marL="863776" indent="0" algn="ctr">
              <a:buNone/>
              <a:defRPr/>
            </a:lvl3pPr>
            <a:lvl4pPr marL="1295662" indent="0" algn="ctr">
              <a:buNone/>
              <a:defRPr/>
            </a:lvl4pPr>
            <a:lvl5pPr marL="1727552" indent="0" algn="ctr">
              <a:buNone/>
              <a:defRPr/>
            </a:lvl5pPr>
            <a:lvl6pPr marL="2159441" indent="0" algn="ctr">
              <a:buNone/>
              <a:defRPr/>
            </a:lvl6pPr>
            <a:lvl7pPr marL="2591326" indent="0" algn="ctr">
              <a:buNone/>
              <a:defRPr/>
            </a:lvl7pPr>
            <a:lvl8pPr marL="3023214" indent="0" algn="ctr">
              <a:buNone/>
              <a:defRPr/>
            </a:lvl8pPr>
            <a:lvl9pPr marL="34551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2219710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16" tIns="22407" rIns="56016" bIns="22407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83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71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R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7" y="6588453"/>
            <a:ext cx="229663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 sz="11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4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S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192" y="6588453"/>
            <a:ext cx="170158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38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026" name="Picture 2" descr="http://people.sc.fsu.edu/~jburkardt/vt2/miniconference_2009/utk_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21" y="6588453"/>
            <a:ext cx="386355" cy="2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2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A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 descr="logo-ANL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1" y="6588453"/>
            <a:ext cx="564776" cy="219456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9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99" y="6587798"/>
            <a:ext cx="231668" cy="2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3187" y="6588085"/>
            <a:ext cx="17070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0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0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2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0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4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9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15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9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9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84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4" descr="ppt_bkg1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016" y="6588453"/>
            <a:ext cx="999277" cy="21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9056" y="6565392"/>
            <a:ext cx="64008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91440" y="5867400"/>
            <a:ext cx="9052560" cy="685800"/>
          </a:xfrm>
          <a:prstGeom prst="rect">
            <a:avLst/>
          </a:prstGeom>
          <a:solidFill>
            <a:srgbClr val="DDDDDD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91440" y="6477000"/>
            <a:ext cx="905256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7" name="Picture 10" descr="Square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586740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7" y="5880107"/>
            <a:ext cx="8358187" cy="584200"/>
          </a:xfrm>
        </p:spPr>
        <p:txBody>
          <a:bodyPr anchor="ctr"/>
          <a:lstStyle>
            <a:lvl1pPr marL="13707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4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74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 defTabSz="45683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6" y="1320110"/>
            <a:ext cx="7864929" cy="346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3"/>
            <a:ext cx="9144000" cy="369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00" tIns="45650" rIns="91300" bIns="45650">
            <a:spAutoFit/>
          </a:bodyPr>
          <a:lstStyle/>
          <a:p>
            <a:pPr defTabSz="456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6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82" y="1320106"/>
            <a:ext cx="7864929" cy="3454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55" tIns="45278" rIns="90555" bIns="45278">
            <a:spAutoFit/>
          </a:bodyPr>
          <a:lstStyle/>
          <a:p>
            <a:pPr defTabSz="45683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368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55" tIns="45278" rIns="90555" bIns="45278">
            <a:spAutoFit/>
          </a:bodyPr>
          <a:lstStyle/>
          <a:p>
            <a:pPr defTabSz="4568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7"/>
            <a:ext cx="2514298" cy="145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09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ヒラギノ角ゴ Pro W3"/>
              </a:rPr>
              <a:t>A. Gade, </a:t>
            </a:r>
            <a:fld id="{58887C3C-49B1-4C25-BCBF-EC4A62B682E4}" type="datetime1">
              <a:rPr lang="en-US" sz="10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ヒラギノ角ゴ Pro W3"/>
              </a:rPr>
              <a:pPr algn="r" defTabSz="812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10/5/17</a:t>
            </a:fld>
            <a:r>
              <a:rPr lang="en-US" sz="10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ヒラギノ角ゴ Pro W3"/>
              </a:rPr>
              <a:t>, </a:t>
            </a:r>
            <a:r>
              <a:rPr lang="en-US" sz="10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ヒラギノ角ゴ Pro W3"/>
              </a:rPr>
              <a:t>Slide </a:t>
            </a:r>
            <a:fld id="{97F26045-EFAF-4618-8EDF-874E6A216DC5}" type="slidenum">
              <a:rPr lang="en-US" sz="10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ヒラギノ角ゴ Pro W3"/>
              </a:rPr>
              <a:pPr algn="r" defTabSz="812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ヒラギノ角ゴ Pro W3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294994"/>
            <a:ext cx="8273143" cy="4863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5" y="1067100"/>
            <a:ext cx="8227786" cy="5027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4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2" y="1320120"/>
            <a:ext cx="7864929" cy="346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3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defTabSz="4563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4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2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132582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8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4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12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16" tIns="45658" rIns="91316" bIns="45658">
            <a:spAutoFit/>
          </a:bodyPr>
          <a:lstStyle/>
          <a:p>
            <a:pPr defTabSz="456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da-DK"/>
              <a:t>A. Gade, FRIB NuSpIn 2016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132582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1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6710" indent="0" algn="ctr">
              <a:buNone/>
              <a:defRPr/>
            </a:lvl2pPr>
            <a:lvl3pPr marL="913423" indent="0" algn="ctr">
              <a:buNone/>
              <a:defRPr/>
            </a:lvl3pPr>
            <a:lvl4pPr marL="1370130" indent="0" algn="ctr">
              <a:buNone/>
              <a:defRPr/>
            </a:lvl4pPr>
            <a:lvl5pPr marL="1826844" indent="0" algn="ctr">
              <a:buNone/>
              <a:defRPr/>
            </a:lvl5pPr>
            <a:lvl6pPr marL="2283557" indent="0" algn="ctr">
              <a:buNone/>
              <a:defRPr/>
            </a:lvl6pPr>
            <a:lvl7pPr marL="2740269" indent="0" algn="ctr">
              <a:buNone/>
              <a:defRPr/>
            </a:lvl7pPr>
            <a:lvl8pPr marL="3196979" indent="0" algn="ctr">
              <a:buNone/>
              <a:defRPr/>
            </a:lvl8pPr>
            <a:lvl9pPr marL="365369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76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7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603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94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7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4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3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40" tIns="45670" rIns="91340" bIns="45670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36" y="6094521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8"/>
            <a:ext cx="9144000" cy="245252"/>
          </a:xfrm>
          <a:prstGeom prst="rect">
            <a:avLst/>
          </a:prstGeom>
          <a:noFill/>
        </p:spPr>
        <p:txBody>
          <a:bodyPr lIns="86439" tIns="43219" rIns="86439" bIns="43219"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100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9138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33" y="6400803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6"/>
            <a:ext cx="1871663" cy="3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9" tIns="43219" rIns="86439" bIns="43219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Michigan State University</a:t>
            </a:r>
          </a:p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48849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583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5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93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/>
              <a:ea typeface="Arial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Arial"/>
              </a:rPr>
              <a:t>, Slide </a:t>
            </a:r>
            <a:fld id="{CF988859-7953-4624-98C4-717249B46A15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187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9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41" y="1320811"/>
            <a:ext cx="7864475" cy="514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8" tIns="45335" rIns="90668" bIns="45335">
            <a:spAutoFit/>
          </a:bodyPr>
          <a:lstStyle/>
          <a:p>
            <a:pPr defTabSz="9138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7"/>
            <a:ext cx="9144000" cy="553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8" tIns="45335" rIns="90668" bIns="45335">
            <a:spAutoFit/>
          </a:bodyPr>
          <a:lstStyle/>
          <a:p>
            <a:pPr defTabSz="9138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B81414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91"/>
            <a:ext cx="8991600" cy="48633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3" y="6356366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66"/>
            <a:ext cx="609600" cy="365125"/>
          </a:xfrm>
          <a:prstGeom prst="rect">
            <a:avLst/>
          </a:prstGeom>
        </p:spPr>
        <p:txBody>
          <a:bodyPr vert="horz" lIns="0" tIns="0" rIns="0" bIns="43188" rtlCol="0" anchor="b"/>
          <a:lstStyle>
            <a:lvl1pPr algn="r" defTabSz="453481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dirty="0"/>
              <a:t>, Slide </a:t>
            </a:r>
            <a:fld id="{1D2CDB64-C772-4C10-8066-C769534B205C}" type="slidenum">
              <a:rPr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609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6460"/>
            <a:ext cx="9144000" cy="360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39" tIns="43219" rIns="86439" bIns="43219" rtlCol="0" anchor="ctr"/>
          <a:lstStyle/>
          <a:p>
            <a:pPr algn="ctr" defTabSz="913830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72837" y="6436834"/>
            <a:ext cx="4152926" cy="364628"/>
          </a:xfrm>
        </p:spPr>
        <p:txBody>
          <a:bodyPr/>
          <a:lstStyle/>
          <a:p>
            <a:pPr defTabSz="452937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154" y="6436834"/>
            <a:ext cx="762000" cy="364628"/>
          </a:xfrm>
        </p:spPr>
        <p:txBody>
          <a:bodyPr/>
          <a:lstStyle/>
          <a:p>
            <a:pPr defTabSz="452937">
              <a:defRPr/>
            </a:pPr>
            <a:fld id="{D30A2C6D-39BC-4576-856C-8743CF76CCF1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defTabSz="452937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60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39" tIns="43219" rIns="86439" bIns="43219" rtlCol="0" anchor="ctr"/>
          <a:lstStyle/>
          <a:p>
            <a:pPr algn="ctr" defTabSz="913830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91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39" tIns="43219" rIns="86439" bIns="43219" rtlCol="0" anchor="ctr"/>
          <a:lstStyle/>
          <a:p>
            <a:pPr algn="ctr" defTabSz="913830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7" y="1320114"/>
            <a:ext cx="7864929" cy="51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9" tIns="45339" rIns="90679" bIns="45339">
            <a:spAutoFit/>
          </a:bodyPr>
          <a:lstStyle/>
          <a:p>
            <a:pPr defTabSz="45352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4"/>
            <a:ext cx="9144000" cy="553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9" tIns="45339" rIns="90679" bIns="45339">
            <a:spAutoFit/>
          </a:bodyPr>
          <a:lstStyle/>
          <a:p>
            <a:pPr defTabSz="45352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3204" rIns="0" bIns="4320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BCDB990A-6268-4898-A641-7F04AAB15E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8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5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93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30" tIns="45316" rIns="90630" bIns="45316">
            <a:spAutoFit/>
          </a:bodyPr>
          <a:lstStyle/>
          <a:p>
            <a:pPr defTabSz="453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4F88C639-55E7-4D97-AC8D-4B42A67367B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76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6873" indent="0" algn="ctr">
              <a:buNone/>
              <a:defRPr/>
            </a:lvl2pPr>
            <a:lvl3pPr marL="913749" indent="0" algn="ctr">
              <a:buNone/>
              <a:defRPr/>
            </a:lvl3pPr>
            <a:lvl4pPr marL="1370620" indent="0" algn="ctr">
              <a:buNone/>
              <a:defRPr/>
            </a:lvl4pPr>
            <a:lvl5pPr marL="1827496" indent="0" algn="ctr">
              <a:buNone/>
              <a:defRPr/>
            </a:lvl5pPr>
            <a:lvl6pPr marL="2284371" indent="0" algn="ctr">
              <a:buNone/>
              <a:defRPr/>
            </a:lvl6pPr>
            <a:lvl7pPr marL="2741248" indent="0" algn="ctr">
              <a:buNone/>
              <a:defRPr/>
            </a:lvl7pPr>
            <a:lvl8pPr marL="3198119" indent="0" algn="ctr">
              <a:buNone/>
              <a:defRPr/>
            </a:lvl8pPr>
            <a:lvl9pPr marL="365499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98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4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599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73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4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8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9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32" y="6094517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8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8"/>
            <a:ext cx="9144000" cy="245252"/>
          </a:xfrm>
          <a:prstGeom prst="rect">
            <a:avLst/>
          </a:prstGeom>
          <a:noFill/>
        </p:spPr>
        <p:txBody>
          <a:bodyPr lIns="86470" tIns="43235" rIns="86470" bIns="43235"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100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914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9" y="6400803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5"/>
            <a:ext cx="1871663" cy="3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0" tIns="43235" rIns="86470" bIns="43235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Michigan State University</a:t>
            </a:r>
          </a:p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48849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60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1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9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/>
              <a:ea typeface="Arial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Arial"/>
              </a:rPr>
              <a:t>, Slide </a:t>
            </a:r>
            <a:fld id="{CF988859-7953-4624-98C4-717249B46A15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66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5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7" y="1320807"/>
            <a:ext cx="7864475" cy="514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00" tIns="45351" rIns="90700" bIns="45351">
            <a:spAutoFit/>
          </a:bodyPr>
          <a:lstStyle/>
          <a:p>
            <a:pPr defTabSz="91415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7"/>
            <a:ext cx="9144000" cy="553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00" tIns="45351" rIns="90700" bIns="45351">
            <a:spAutoFit/>
          </a:bodyPr>
          <a:lstStyle/>
          <a:p>
            <a:pPr defTabSz="9141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B81414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87"/>
            <a:ext cx="8991600" cy="48633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3" y="6356362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62"/>
            <a:ext cx="609600" cy="365125"/>
          </a:xfrm>
          <a:prstGeom prst="rect">
            <a:avLst/>
          </a:prstGeom>
        </p:spPr>
        <p:txBody>
          <a:bodyPr vert="horz" lIns="0" tIns="0" rIns="0" bIns="43204" rtlCol="0" anchor="b"/>
          <a:lstStyle>
            <a:lvl1pPr algn="r" defTabSz="45364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dirty="0"/>
              <a:t>, Slide </a:t>
            </a:r>
            <a:fld id="{1D2CDB64-C772-4C10-8066-C769534B205C}" type="slidenum">
              <a:rPr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366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6456"/>
            <a:ext cx="9144000" cy="360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0" tIns="43235" rIns="86470" bIns="43235" rtlCol="0" anchor="ctr"/>
          <a:lstStyle/>
          <a:p>
            <a:pPr algn="ctr" defTabSz="914156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72837" y="6436830"/>
            <a:ext cx="4152926" cy="364628"/>
          </a:xfrm>
        </p:spPr>
        <p:txBody>
          <a:bodyPr/>
          <a:lstStyle/>
          <a:p>
            <a:pPr defTabSz="453098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154" y="6436830"/>
            <a:ext cx="762000" cy="364628"/>
          </a:xfrm>
        </p:spPr>
        <p:txBody>
          <a:bodyPr/>
          <a:lstStyle/>
          <a:p>
            <a:pPr defTabSz="453098">
              <a:defRPr/>
            </a:pPr>
            <a:fld id="{D30A2C6D-39BC-4576-856C-8743CF76CCF1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defTabSz="453098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60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0" tIns="43235" rIns="86470" bIns="43235" rtlCol="0" anchor="ctr"/>
          <a:lstStyle/>
          <a:p>
            <a:pPr algn="ctr" defTabSz="914156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80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70" tIns="43235" rIns="86470" bIns="43235" rtlCol="0" anchor="ctr"/>
          <a:lstStyle/>
          <a:p>
            <a:pPr algn="ctr" defTabSz="914156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3" y="1320113"/>
            <a:ext cx="7864929" cy="51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1" tIns="45355" rIns="90711" bIns="45355">
            <a:spAutoFit/>
          </a:bodyPr>
          <a:lstStyle/>
          <a:p>
            <a:pPr defTabSz="45368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10"/>
            <a:ext cx="9144000" cy="553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1" tIns="45355" rIns="90711" bIns="45355">
            <a:spAutoFit/>
          </a:bodyPr>
          <a:lstStyle/>
          <a:p>
            <a:pPr defTabSz="4536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3219" rIns="0" bIns="43219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BCDB990A-6268-4898-A641-7F04AAB15E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7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3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21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9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62" tIns="45332" rIns="90662" bIns="45332">
            <a:spAutoFit/>
          </a:bodyPr>
          <a:lstStyle/>
          <a:p>
            <a:pPr defTabSz="4534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4F88C639-55E7-4D97-AC8D-4B42A67367B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64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6955" indent="0" algn="ctr">
              <a:buNone/>
              <a:defRPr/>
            </a:lvl2pPr>
            <a:lvl3pPr marL="913912" indent="0" algn="ctr">
              <a:buNone/>
              <a:defRPr/>
            </a:lvl3pPr>
            <a:lvl4pPr marL="1370864" indent="0" algn="ctr">
              <a:buNone/>
              <a:defRPr/>
            </a:lvl4pPr>
            <a:lvl5pPr marL="1827822" indent="0" algn="ctr">
              <a:buNone/>
              <a:defRPr/>
            </a:lvl5pPr>
            <a:lvl6pPr marL="2284778" indent="0" algn="ctr">
              <a:buNone/>
              <a:defRPr/>
            </a:lvl6pPr>
            <a:lvl7pPr marL="2741736" indent="0" algn="ctr">
              <a:buNone/>
              <a:defRPr/>
            </a:lvl7pPr>
            <a:lvl8pPr marL="3198689" indent="0" algn="ctr">
              <a:buNone/>
              <a:defRPr/>
            </a:lvl8pPr>
            <a:lvl9pPr marL="36556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2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59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1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2" y="1067100"/>
            <a:ext cx="8227786" cy="502741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0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6"/>
            <a:ext cx="7864929" cy="489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5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91" tIns="45695" rIns="91391" bIns="45695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Sherrill EBSS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30" y="6094515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84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8"/>
            <a:ext cx="9144000" cy="245252"/>
          </a:xfrm>
          <a:prstGeom prst="rect">
            <a:avLst/>
          </a:prstGeom>
          <a:noFill/>
        </p:spPr>
        <p:txBody>
          <a:bodyPr lIns="86486" tIns="43243" rIns="86486" bIns="43243"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1000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91431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00" dirty="0" smtClean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7" y="6400802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4"/>
            <a:ext cx="1871663" cy="33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Michigan State University</a:t>
            </a:r>
          </a:p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smtClean="0">
                <a:solidFill>
                  <a:srgbClr val="000000"/>
                </a:solidFill>
                <a:ea typeface="ヒラギノ角ゴ Pro W3" pitchFamily="-111" charset="-128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849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574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1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87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/>
              <a:ea typeface="Arial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Arial"/>
              </a:rPr>
              <a:t>, Slide </a:t>
            </a:r>
            <a:fld id="{CF988859-7953-4624-98C4-717249B46A15}" type="slidenum">
              <a:rPr lang="en-US" smtClean="0">
                <a:solidFill>
                  <a:srgbClr val="000000">
                    <a:tint val="75000"/>
                  </a:srgbClr>
                </a:solidFill>
                <a:ea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703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252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35" y="1320805"/>
            <a:ext cx="7864475" cy="514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7" tIns="45359" rIns="90717" bIns="45359">
            <a:spAutoFit/>
          </a:bodyPr>
          <a:lstStyle/>
          <a:p>
            <a:pPr defTabSz="91431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7"/>
            <a:ext cx="9144000" cy="553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17" tIns="45359" rIns="90717" bIns="45359">
            <a:spAutoFit/>
          </a:bodyPr>
          <a:lstStyle/>
          <a:p>
            <a:pPr defTabSz="9143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rgbClr val="B81414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58485"/>
            <a:ext cx="8991600" cy="48633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33" y="635636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60"/>
            <a:ext cx="609600" cy="365125"/>
          </a:xfrm>
          <a:prstGeom prst="rect">
            <a:avLst/>
          </a:prstGeom>
        </p:spPr>
        <p:txBody>
          <a:bodyPr vert="horz" lIns="0" tIns="0" rIns="0" bIns="43212" rtlCol="0" anchor="b"/>
          <a:lstStyle>
            <a:lvl1pPr algn="r" defTabSz="45372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dirty="0"/>
              <a:t>, Slide </a:t>
            </a:r>
            <a:fld id="{1D2CDB64-C772-4C10-8066-C769534B205C}" type="slidenum">
              <a:rPr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71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6454"/>
            <a:ext cx="9144000" cy="360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86" tIns="43243" rIns="86486" bIns="43243" rtlCol="0" anchor="ctr"/>
          <a:lstStyle/>
          <a:p>
            <a:pPr algn="ctr" defTabSz="91431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72837" y="6436828"/>
            <a:ext cx="4152926" cy="364628"/>
          </a:xfrm>
        </p:spPr>
        <p:txBody>
          <a:bodyPr/>
          <a:lstStyle/>
          <a:p>
            <a:pPr defTabSz="453179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14154" y="6436828"/>
            <a:ext cx="762000" cy="364628"/>
          </a:xfrm>
        </p:spPr>
        <p:txBody>
          <a:bodyPr/>
          <a:lstStyle/>
          <a:p>
            <a:pPr defTabSz="453179">
              <a:defRPr/>
            </a:pPr>
            <a:fld id="{D30A2C6D-39BC-4576-856C-8743CF76CCF1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defTabSz="453179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060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86" tIns="43243" rIns="86486" bIns="43243" rtlCol="0" anchor="ctr"/>
          <a:lstStyle/>
          <a:p>
            <a:pPr algn="ctr" defTabSz="91431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15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86" tIns="43243" rIns="86486" bIns="43243" rtlCol="0" anchor="ctr"/>
          <a:lstStyle/>
          <a:p>
            <a:pPr algn="ctr" defTabSz="91431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81" y="1320111"/>
            <a:ext cx="7864929" cy="51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27" tIns="45363" rIns="90727" bIns="45363">
            <a:spAutoFit/>
          </a:bodyPr>
          <a:lstStyle/>
          <a:p>
            <a:pPr defTabSz="45376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8"/>
            <a:ext cx="9144000" cy="553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27" tIns="45363" rIns="90727" bIns="45363">
            <a:spAutoFit/>
          </a:bodyPr>
          <a:lstStyle/>
          <a:p>
            <a:pPr defTabSz="4537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74848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475084"/>
            <a:ext cx="4152926" cy="364628"/>
          </a:xfrm>
          <a:prstGeom prst="rect">
            <a:avLst/>
          </a:prstGeom>
        </p:spPr>
        <p:txBody>
          <a:bodyPr lIns="0" tIns="43227" rIns="0" bIns="43227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66880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BCDB990A-6268-4898-A641-7F04AAB15E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1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6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1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87" y="1320114"/>
            <a:ext cx="7864929" cy="514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9"/>
            <a:ext cx="9144000" cy="5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78" tIns="45340" rIns="90678" bIns="45340">
            <a:spAutoFit/>
          </a:bodyPr>
          <a:lstStyle/>
          <a:p>
            <a:pPr defTabSz="4535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71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Sherrill EBSS 2015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, Slide </a:t>
            </a:r>
            <a:fld id="{4F88C639-55E7-4D97-AC8D-4B42A67367B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2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344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6617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2871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789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4" indent="0">
              <a:buNone/>
              <a:defRPr sz="2000" b="1"/>
            </a:lvl2pPr>
            <a:lvl3pPr marL="913830" indent="0">
              <a:buNone/>
              <a:defRPr sz="1800" b="1"/>
            </a:lvl3pPr>
            <a:lvl4pPr marL="1370742" indent="0">
              <a:buNone/>
              <a:defRPr sz="1600" b="1"/>
            </a:lvl4pPr>
            <a:lvl5pPr marL="1827659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92" indent="0">
              <a:buNone/>
              <a:defRPr sz="1600" b="1"/>
            </a:lvl7pPr>
            <a:lvl8pPr marL="3198404" indent="0">
              <a:buNone/>
              <a:defRPr sz="1600" b="1"/>
            </a:lvl8pPr>
            <a:lvl9pPr marL="36553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702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029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9006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342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4" indent="0">
              <a:buNone/>
              <a:defRPr sz="2800"/>
            </a:lvl2pPr>
            <a:lvl3pPr marL="913830" indent="0">
              <a:buNone/>
              <a:defRPr sz="2400"/>
            </a:lvl3pPr>
            <a:lvl4pPr marL="1370742" indent="0">
              <a:buNone/>
              <a:defRPr sz="2000"/>
            </a:lvl4pPr>
            <a:lvl5pPr marL="1827659" indent="0">
              <a:buNone/>
              <a:defRPr sz="2000"/>
            </a:lvl5pPr>
            <a:lvl6pPr marL="2284575" indent="0">
              <a:buNone/>
              <a:defRPr sz="2000"/>
            </a:lvl6pPr>
            <a:lvl7pPr marL="2741492" indent="0">
              <a:buNone/>
              <a:defRPr sz="2000"/>
            </a:lvl7pPr>
            <a:lvl8pPr marL="3198404" indent="0">
              <a:buNone/>
              <a:defRPr sz="2000"/>
            </a:lvl8pPr>
            <a:lvl9pPr marL="36553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52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971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05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4" indent="0">
              <a:buNone/>
              <a:defRPr sz="2800"/>
            </a:lvl2pPr>
            <a:lvl3pPr marL="913830" indent="0">
              <a:buNone/>
              <a:defRPr sz="2400"/>
            </a:lvl3pPr>
            <a:lvl4pPr marL="1370742" indent="0">
              <a:buNone/>
              <a:defRPr sz="2000"/>
            </a:lvl4pPr>
            <a:lvl5pPr marL="1827659" indent="0">
              <a:buNone/>
              <a:defRPr sz="2000"/>
            </a:lvl5pPr>
            <a:lvl6pPr marL="2284575" indent="0">
              <a:buNone/>
              <a:defRPr sz="2000"/>
            </a:lvl6pPr>
            <a:lvl7pPr marL="2741492" indent="0">
              <a:buNone/>
              <a:defRPr sz="2000"/>
            </a:lvl7pPr>
            <a:lvl8pPr marL="3198404" indent="0">
              <a:buNone/>
              <a:defRPr sz="2000"/>
            </a:lvl8pPr>
            <a:lvl9pPr marL="36553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4" indent="0">
              <a:buNone/>
              <a:defRPr sz="1200"/>
            </a:lvl2pPr>
            <a:lvl3pPr marL="913830" indent="0">
              <a:buNone/>
              <a:defRPr sz="1000"/>
            </a:lvl3pPr>
            <a:lvl4pPr marL="1370742" indent="0">
              <a:buNone/>
              <a:defRPr sz="900"/>
            </a:lvl4pPr>
            <a:lvl5pPr marL="1827659" indent="0">
              <a:buNone/>
              <a:defRPr sz="900"/>
            </a:lvl5pPr>
            <a:lvl6pPr marL="2284575" indent="0">
              <a:buNone/>
              <a:defRPr sz="900"/>
            </a:lvl6pPr>
            <a:lvl7pPr marL="2741492" indent="0">
              <a:buNone/>
              <a:defRPr sz="900"/>
            </a:lvl7pPr>
            <a:lvl8pPr marL="3198404" indent="0">
              <a:buNone/>
              <a:defRPr sz="900"/>
            </a:lvl8pPr>
            <a:lvl9pPr marL="36553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4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Relationship Id="rId11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5B2E-01B5-104D-9D3A-88855CA09363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0163-E42A-7D45-AE21-C276F151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9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7" indent="-342687" algn="l" defTabSz="45691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7" indent="-285572" algn="l" defTabSz="45691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6" indent="-228458" algn="l" defTabSz="45691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3" indent="-228458" algn="l" defTabSz="45691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18" indent="-228458" algn="l" defTabSz="45691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2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7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1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6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7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6041" tIns="22417" rIns="56041" bIns="2241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7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200" y="6356357"/>
            <a:ext cx="4241800" cy="365125"/>
          </a:xfrm>
          <a:prstGeom prst="rect">
            <a:avLst/>
          </a:prstGeom>
        </p:spPr>
        <p:txBody>
          <a:bodyPr lIns="0" tIns="45683" rIns="0" bIns="45683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A. Presenter, March 2015 DOE OPA Review - XX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357"/>
            <a:ext cx="762000" cy="365125"/>
          </a:xfrm>
          <a:prstGeom prst="rect">
            <a:avLst/>
          </a:prstGeom>
        </p:spPr>
        <p:txBody>
          <a:bodyPr vert="horz" wrap="square" lIns="0" tIns="45683" rIns="0" bIns="45683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000">
                <a:solidFill>
                  <a:srgbClr val="064308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ea typeface="ヒラギノ角ゴ Pro W3" charset="0"/>
                <a:cs typeface="ヒラギノ角ゴ Pro W3" charset="0"/>
              </a:rPr>
              <a:t>, Slide </a:t>
            </a:r>
            <a:fld id="{04987761-1FBB-9E4D-A03F-148EF499DECE}" type="slidenum">
              <a:rPr lang="en-US" smtClean="0"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dt="0"/>
  <p:txStyles>
    <p:titleStyle>
      <a:lvl1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27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751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505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252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007" algn="ctr" defTabSz="80724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79276" indent="-179276" algn="l" defTabSz="802777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charset="0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1724" indent="-150719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0179" indent="-160237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6621" indent="-133267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/>
        </a:defRPr>
      </a:lvl4pPr>
      <a:lvl5pPr marL="1001088" indent="-179276" algn="l" defTabSz="80277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/>
        </a:defRPr>
      </a:lvl5pPr>
      <a:lvl6pPr marL="2221907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8660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5414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2165" indent="-150666" algn="l" defTabSz="80724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1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5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2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6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1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05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31" tIns="22413" rIns="56031" bIns="2241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605" y="1067102"/>
            <a:ext cx="8992810" cy="47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3" y="6356450"/>
            <a:ext cx="4152926" cy="364628"/>
          </a:xfrm>
          <a:prstGeom prst="rect">
            <a:avLst/>
          </a:prstGeom>
        </p:spPr>
        <p:txBody>
          <a:bodyPr lIns="0" tIns="45674" rIns="0" bIns="45674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68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mtClean="0"/>
              <a:t>A. Gade, FRIB NuSpIn 2016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674" rIns="0" bIns="4567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defTabSz="456832" fontAlgn="base">
              <a:spcBef>
                <a:spcPct val="0"/>
              </a:spcBef>
              <a:spcAft>
                <a:spcPct val="0"/>
              </a:spcAft>
              <a:defRPr/>
            </a:pPr>
            <a:fld id="{D30A2C6D-39BC-4576-856C-8743CF76CCF1}" type="slidenum">
              <a:rPr lang="en-US" smtClean="0">
                <a:latin typeface="Arial" pitchFamily="34" charset="0"/>
              </a:rPr>
              <a:pPr defTabSz="4568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</p:sldLayoutIdLst>
  <p:hf hdr="0" dt="0"/>
  <p:txStyles>
    <p:titleStyle>
      <a:lvl1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265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669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341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008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6681" algn="ctr" defTabSz="807102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034" indent="-180034" algn="l" defTabSz="80265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067" indent="-151528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107" indent="-160531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7635" indent="-133524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188" indent="-180034" algn="l" defTabSz="80265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1511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8182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4854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1525" indent="-150639" algn="l" defTabSz="807102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9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41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8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81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53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24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95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66" algn="l" defTabSz="913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41" tIns="22417" rIns="56041" bIns="224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16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6" y="6356450"/>
            <a:ext cx="3483429" cy="364628"/>
          </a:xfrm>
          <a:prstGeom prst="rect">
            <a:avLst/>
          </a:prstGeom>
        </p:spPr>
        <p:txBody>
          <a:bodyPr vert="horz" lIns="86439" tIns="43219" rIns="86439" bIns="432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86439" tIns="43219" rIns="86439" bIns="432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30" fontAlgn="base">
              <a:spcBef>
                <a:spcPct val="0"/>
              </a:spcBef>
              <a:spcAft>
                <a:spcPct val="0"/>
              </a:spcAft>
            </a:pPr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pPr defTabSz="9138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4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hf hdr="0" dt="0"/>
  <p:txStyles>
    <p:titleStyle>
      <a:lvl1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57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751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505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252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007" algn="ctr" defTabSz="80724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562" indent="-169562" algn="l" defTabSz="80579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4666" indent="-169562" algn="l" defTabSz="80579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39769" indent="-169562" algn="l" defTabSz="80579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54457" indent="-226584" algn="l" defTabSz="8057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63142" indent="-148554" algn="l" defTabSz="8057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21907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8660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5414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2165" indent="-150666" algn="l" defTabSz="80724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1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5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2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6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17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61" tIns="22425" rIns="56061" bIns="2242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12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6" y="6356450"/>
            <a:ext cx="3483429" cy="364628"/>
          </a:xfrm>
          <a:prstGeom prst="rect">
            <a:avLst/>
          </a:prstGeom>
        </p:spPr>
        <p:txBody>
          <a:bodyPr vert="horz" lIns="86470" tIns="43235" rIns="86470" bIns="432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86470" tIns="43235" rIns="86470" bIns="432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 fontAlgn="base">
              <a:spcBef>
                <a:spcPct val="0"/>
              </a:spcBef>
              <a:spcAft>
                <a:spcPct val="0"/>
              </a:spcAft>
            </a:pPr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pPr defTabSz="91415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7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</p:sldLayoutIdLst>
  <p:hf hdr="0" dt="0"/>
  <p:txStyles>
    <p:titleStyle>
      <a:lvl1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08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914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830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742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659" algn="ctr" defTabSz="807534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623" indent="-169623" algn="l" defTabSz="806083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4828" indent="-169623" algn="l" defTabSz="806083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40033" indent="-169623" algn="l" defTabSz="806083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54904" indent="-226665" algn="l" defTabSz="80608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63771" indent="-148607" algn="l" defTabSz="806083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22699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79616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6533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3446" indent="-150719" algn="l" defTabSz="807534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913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1" tIns="22429" rIns="56071" bIns="2242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10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4" y="6356450"/>
            <a:ext cx="3483429" cy="364628"/>
          </a:xfrm>
          <a:prstGeom prst="rect">
            <a:avLst/>
          </a:prstGeom>
        </p:spPr>
        <p:txBody>
          <a:bodyPr vert="horz" lIns="86486" tIns="43243" rIns="86486" bIns="4324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t>Sherrill EBSS 2015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86486" tIns="43243" rIns="86486" bIns="4324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8" fontAlgn="base">
              <a:spcBef>
                <a:spcPct val="0"/>
              </a:spcBef>
              <a:spcAft>
                <a:spcPct val="0"/>
              </a:spcAft>
            </a:pPr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</a:rPr>
              <a:pPr defTabSz="91431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4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</p:sldLayoutIdLst>
  <p:hf hdr="0" dt="0"/>
  <p:txStyles>
    <p:titleStyle>
      <a:lvl1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22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6996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3993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0987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7985" algn="ctr" defTabSz="80767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653" indent="-169653" algn="l" defTabSz="806226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4910" indent="-169653" algn="l" defTabSz="806226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40165" indent="-169653" algn="l" defTabSz="806226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55128" indent="-226705" algn="l" defTabSz="80622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64086" indent="-148633" algn="l" defTabSz="80622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23096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094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092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087" indent="-150745" algn="l" defTabSz="80767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2" tIns="45691" rIns="91382" bIns="456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82" tIns="45691" rIns="91382" bIns="45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5B2E-01B5-104D-9D3A-88855CA0936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10/5/17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0163-E42A-7D45-AE21-C276F151AD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5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4569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7" indent="-342687" algn="l" defTabSz="45691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7" indent="-285572" algn="l" defTabSz="45691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6" indent="-228458" algn="l" defTabSz="45691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3" indent="-228458" algn="l" defTabSz="45691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18" indent="-228458" algn="l" defTabSz="45691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2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47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1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6" indent="-228458" algn="l" defTabSz="4569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0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2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4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9" algn="l" defTabSz="456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6.wmf"/><Relationship Id="rId6" Type="http://schemas.openxmlformats.org/officeDocument/2006/relationships/image" Target="../media/image60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6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7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7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77.emf"/><Relationship Id="rId7" Type="http://schemas.openxmlformats.org/officeDocument/2006/relationships/image" Target="../media/image81.png"/><Relationship Id="rId8" Type="http://schemas.openxmlformats.org/officeDocument/2006/relationships/oleObject" Target="../embeddings/oleObject13.bin"/><Relationship Id="rId9" Type="http://schemas.openxmlformats.org/officeDocument/2006/relationships/image" Target="../media/image7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8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8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89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9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86.emf"/><Relationship Id="rId5" Type="http://schemas.openxmlformats.org/officeDocument/2006/relationships/image" Target="../media/image91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87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88.emf"/><Relationship Id="rId10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9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oleObject" Target="../embeddings/oleObject27.bin"/><Relationship Id="rId5" Type="http://schemas.openxmlformats.org/officeDocument/2006/relationships/image" Target="../media/image98.png"/><Relationship Id="rId6" Type="http://schemas.openxmlformats.org/officeDocument/2006/relationships/oleObject" Target="../embeddings/oleObject28.bin"/><Relationship Id="rId7" Type="http://schemas.openxmlformats.org/officeDocument/2006/relationships/image" Target="../media/image9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05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106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107.wmf"/><Relationship Id="rId9" Type="http://schemas.openxmlformats.org/officeDocument/2006/relationships/image" Target="../media/image108.png"/><Relationship Id="rId10" Type="http://schemas.openxmlformats.org/officeDocument/2006/relationships/image" Target="../media/image92.png"/><Relationship Id="rId11" Type="http://schemas.openxmlformats.org/officeDocument/2006/relationships/image" Target="../media/image109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106.w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110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111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11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14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115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11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118.emf"/><Relationship Id="rId6" Type="http://schemas.openxmlformats.org/officeDocument/2006/relationships/image" Target="../media/image122.png"/><Relationship Id="rId7" Type="http://schemas.openxmlformats.org/officeDocument/2006/relationships/oleObject" Target="../embeddings/oleObject40.bin"/><Relationship Id="rId8" Type="http://schemas.openxmlformats.org/officeDocument/2006/relationships/image" Target="../media/image119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12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12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oleObject" Target="../embeddings/oleObject42.bin"/><Relationship Id="rId6" Type="http://schemas.openxmlformats.org/officeDocument/2006/relationships/image" Target="../media/image123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124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12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oleObject" Target="../embeddings/oleObject46.bin"/><Relationship Id="rId7" Type="http://schemas.openxmlformats.org/officeDocument/2006/relationships/image" Target="../media/image129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130.emf"/><Relationship Id="rId10" Type="http://schemas.openxmlformats.org/officeDocument/2006/relationships/oleObject" Target="../embeddings/oleObject48.bin"/><Relationship Id="rId11" Type="http://schemas.openxmlformats.org/officeDocument/2006/relationships/image" Target="../media/image13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13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95004" y="1229985"/>
            <a:ext cx="5181600" cy="147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Augusto O. </a:t>
            </a:r>
            <a:r>
              <a:rPr lang="en-US" sz="1800" b="1" i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Macchiavelli</a:t>
            </a: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Nuclear Science Division                           Lawrence Berkeley National </a:t>
            </a:r>
            <a:r>
              <a:rPr lang="en-US" sz="1800" b="1" i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Laboratory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aom@lbl.gov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0285" y="420730"/>
            <a:ext cx="831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Aspects of Pairing in Nuclei</a:t>
            </a:r>
            <a:endParaRPr lang="en-US" sz="2800" b="1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8788" y="5471646"/>
            <a:ext cx="6805467" cy="1067339"/>
            <a:chOff x="1237864" y="5499465"/>
            <a:chExt cx="6805467" cy="10673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7864" y="5499465"/>
              <a:ext cx="6664357" cy="106733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595439" y="6179189"/>
              <a:ext cx="5447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itchFamily="-107" charset="0"/>
                  <a:ea typeface="+mn-ea"/>
                  <a:cs typeface="+mn-cs"/>
                </a:rPr>
                <a:t>Work supported under contract number DE-AC02-05CH11231.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01" y="3246764"/>
            <a:ext cx="6762459" cy="119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704" y="3246765"/>
            <a:ext cx="1262153" cy="119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19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0135" y="809638"/>
            <a:ext cx="7702278" cy="5551890"/>
            <a:chOff x="390072" y="337512"/>
            <a:chExt cx="8522131" cy="6554571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677828" y="4302425"/>
              <a:ext cx="2340150" cy="68335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Times New Roman" charset="0"/>
                <a:ea typeface="Arial" charset="0"/>
                <a:cs typeface="Arial" charset="0"/>
              </a:endParaRPr>
            </a:p>
          </p:txBody>
        </p:sp>
        <p:pic>
          <p:nvPicPr>
            <p:cNvPr id="5" name="Picture 4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00" t="6235" r="9531"/>
            <a:stretch>
              <a:fillRect/>
            </a:stretch>
          </p:blipFill>
          <p:spPr bwMode="auto">
            <a:xfrm>
              <a:off x="390072" y="1474841"/>
              <a:ext cx="7311762" cy="519434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 rot="19525043">
              <a:off x="1462505" y="3230967"/>
              <a:ext cx="4117474" cy="614948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21852" y="337512"/>
              <a:ext cx="2657925" cy="1962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Times New Roman" pitchFamily="-107" charset="0"/>
                  <a:ea typeface="+mn-ea"/>
                </a:rPr>
                <a:t>Proton drip-line</a:t>
              </a:r>
            </a:p>
            <a:p>
              <a:pPr eaLnBrk="1" hangingPunct="1"/>
              <a:r>
                <a:rPr lang="en-US" sz="1400" dirty="0" smtClean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Mirror </a:t>
              </a:r>
              <a:r>
                <a:rPr lang="en-US" sz="1400" dirty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symmetry </a:t>
              </a:r>
            </a:p>
            <a:p>
              <a:pPr eaLnBrk="1" hangingPunct="1"/>
              <a:r>
                <a:rPr lang="en-US" sz="1400" dirty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p and 2p tunneling</a:t>
              </a:r>
            </a:p>
            <a:p>
              <a:pPr eaLnBrk="1" hangingPunct="1"/>
              <a:r>
                <a:rPr lang="en-US" sz="1400" dirty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Spin triplet superconductivity (T=0 pairing</a:t>
              </a:r>
              <a:r>
                <a:rPr lang="en-US" sz="1400" dirty="0" smtClean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)</a:t>
              </a:r>
              <a:endParaRPr lang="en-US" sz="2000" b="1" dirty="0">
                <a:solidFill>
                  <a:srgbClr val="4F81BD"/>
                </a:solidFill>
                <a:latin typeface="Times New Roman" pitchFamily="-107" charset="0"/>
                <a:ea typeface="+mn-ea"/>
              </a:endParaRPr>
            </a:p>
            <a:p>
              <a:pPr eaLnBrk="1" hangingPunct="1"/>
              <a:r>
                <a:rPr lang="en-US" sz="1400" b="1" dirty="0" err="1" smtClean="0">
                  <a:latin typeface="Times New Roman" pitchFamily="-107" charset="0"/>
                  <a:ea typeface="+mn-ea"/>
                </a:rPr>
                <a:t>rp</a:t>
              </a:r>
              <a:r>
                <a:rPr lang="en-US" sz="1400" b="1" dirty="0" smtClean="0">
                  <a:latin typeface="Times New Roman" pitchFamily="-107" charset="0"/>
                  <a:ea typeface="+mn-ea"/>
                </a:rPr>
                <a:t>-process</a:t>
              </a:r>
            </a:p>
            <a:p>
              <a:pPr eaLnBrk="1" hangingPunct="1"/>
              <a:r>
                <a:rPr lang="en-US" sz="1400" b="1" dirty="0" smtClean="0">
                  <a:latin typeface="Times New Roman" pitchFamily="-107" charset="0"/>
                  <a:ea typeface="+mn-ea"/>
                </a:rPr>
                <a:t>Novae</a:t>
              </a:r>
              <a:r>
                <a:rPr lang="en-US" sz="1400" b="1" dirty="0">
                  <a:latin typeface="Times New Roman" pitchFamily="-107" charset="0"/>
                  <a:ea typeface="+mn-ea"/>
                </a:rPr>
                <a:t>, X-ray </a:t>
              </a:r>
              <a:r>
                <a:rPr lang="en-US" sz="1400" b="1" dirty="0" smtClean="0">
                  <a:latin typeface="Times New Roman" pitchFamily="-107" charset="0"/>
                  <a:ea typeface="+mn-ea"/>
                </a:rPr>
                <a:t>bursts  </a:t>
              </a:r>
              <a:endParaRPr lang="en-US" b="1" dirty="0" smtClean="0">
                <a:latin typeface="Times New Roman" pitchFamily="-107" charset="0"/>
                <a:ea typeface="+mn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1249" y="4893595"/>
              <a:ext cx="2346823" cy="199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b="1" dirty="0" smtClean="0">
                  <a:solidFill>
                    <a:srgbClr val="000090"/>
                  </a:solidFill>
                  <a:latin typeface="Times New Roman" pitchFamily="-107" charset="0"/>
                  <a:ea typeface="+mn-ea"/>
                </a:rPr>
                <a:t>Neutron drip-line</a:t>
              </a:r>
            </a:p>
            <a:p>
              <a:pPr eaLnBrk="1" hangingPunct="1"/>
              <a:r>
                <a:rPr lang="en-US" sz="1400" dirty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Halos, Skins</a:t>
              </a:r>
            </a:p>
            <a:p>
              <a:pPr eaLnBrk="1" hangingPunct="1"/>
              <a:r>
                <a:rPr lang="en-US" sz="1400" dirty="0" smtClean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Pairing at low </a:t>
              </a:r>
              <a:r>
                <a:rPr lang="en-US" sz="1400" dirty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density </a:t>
              </a:r>
            </a:p>
            <a:p>
              <a:pPr eaLnBrk="1" hangingPunct="1"/>
              <a:r>
                <a:rPr lang="en-US" sz="1400" dirty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New shell structure</a:t>
              </a:r>
            </a:p>
            <a:p>
              <a:pPr eaLnBrk="1" hangingPunct="1"/>
              <a:r>
                <a:rPr lang="en-US" sz="1400" dirty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New collective modes</a:t>
              </a:r>
            </a:p>
            <a:p>
              <a:pPr eaLnBrk="1" hangingPunct="1"/>
              <a:r>
                <a:rPr lang="en-US" sz="1400" b="1" dirty="0" smtClean="0">
                  <a:solidFill>
                    <a:srgbClr val="000000"/>
                  </a:solidFill>
                  <a:latin typeface="Times New Roman" pitchFamily="-107" charset="0"/>
                  <a:ea typeface="+mn-ea"/>
                </a:rPr>
                <a:t>r-process</a:t>
              </a:r>
            </a:p>
            <a:p>
              <a:pPr eaLnBrk="1" hangingPunct="1"/>
              <a:r>
                <a:rPr lang="en-US" sz="1400" b="1" dirty="0" smtClean="0">
                  <a:solidFill>
                    <a:srgbClr val="000000"/>
                  </a:solidFill>
                  <a:latin typeface="Times New Roman" pitchFamily="-107" charset="0"/>
                  <a:ea typeface="+mn-ea"/>
                </a:rPr>
                <a:t>Stars, Supernovae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810606" y="1318589"/>
              <a:ext cx="1219469" cy="879583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6809" y="373848"/>
              <a:ext cx="2050051" cy="944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b="1" dirty="0" smtClean="0">
                  <a:solidFill>
                    <a:srgbClr val="008000"/>
                  </a:solidFill>
                  <a:latin typeface="Times New Roman" pitchFamily="-107" charset="0"/>
                  <a:ea typeface="+mn-ea"/>
                </a:rPr>
                <a:t>Heavy</a:t>
              </a:r>
              <a:r>
                <a:rPr lang="en-US" b="1" dirty="0">
                  <a:solidFill>
                    <a:srgbClr val="008000"/>
                  </a:solidFill>
                  <a:latin typeface="Times New Roman" pitchFamily="-107" charset="0"/>
                  <a:ea typeface="+mn-ea"/>
                </a:rPr>
                <a:t> </a:t>
              </a:r>
              <a:r>
                <a:rPr lang="en-US" b="1" dirty="0" smtClean="0">
                  <a:solidFill>
                    <a:srgbClr val="008000"/>
                  </a:solidFill>
                  <a:latin typeface="Times New Roman" pitchFamily="-107" charset="0"/>
                  <a:ea typeface="+mn-ea"/>
                </a:rPr>
                <a:t>Elements</a:t>
              </a:r>
            </a:p>
            <a:p>
              <a:pPr eaLnBrk="1" hangingPunct="1"/>
              <a:r>
                <a:rPr lang="en-US" sz="1400" dirty="0" smtClean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Shell stability</a:t>
              </a:r>
            </a:p>
            <a:p>
              <a:pPr eaLnBrk="1" hangingPunct="1"/>
              <a:r>
                <a:rPr lang="en-US" sz="1400" dirty="0" smtClean="0">
                  <a:solidFill>
                    <a:prstClr val="black"/>
                  </a:solidFill>
                  <a:latin typeface="Times New Roman" pitchFamily="-107" charset="0"/>
                  <a:ea typeface="+mn-ea"/>
                </a:rPr>
                <a:t>Island of SHE</a:t>
              </a:r>
              <a:endParaRPr lang="en-US" sz="1400" dirty="0">
                <a:solidFill>
                  <a:prstClr val="black"/>
                </a:solidFill>
                <a:latin typeface="Times New Roman" pitchFamily="-107" charset="0"/>
                <a:ea typeface="+mn-e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26" y="546898"/>
              <a:ext cx="1551947" cy="256840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141358" y="4544781"/>
              <a:ext cx="1487715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805" y="4032041"/>
              <a:ext cx="1609398" cy="264786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560786" y="4218214"/>
              <a:ext cx="625928" cy="344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43500" y="3946071"/>
              <a:ext cx="489857" cy="290286"/>
            </a:xfrm>
            <a:prstGeom prst="rect">
              <a:avLst/>
            </a:prstGeom>
            <a:solidFill>
              <a:srgbClr val="FFEB0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" name="Oval 1"/>
            <p:cNvSpPr/>
            <p:nvPr/>
          </p:nvSpPr>
          <p:spPr>
            <a:xfrm rot="20222969">
              <a:off x="2343771" y="4564388"/>
              <a:ext cx="4117474" cy="614948"/>
            </a:xfrm>
            <a:prstGeom prst="ellipse">
              <a:avLst/>
            </a:prstGeom>
            <a:noFill/>
            <a:ln w="57150" cmpd="sng">
              <a:solidFill>
                <a:srgbClr val="00009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67142" y="75266"/>
            <a:ext cx="451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ea typeface="+mj-ea"/>
                <a:cs typeface="+mj-cs"/>
              </a:rPr>
              <a:t>The Nuclear Landscape</a:t>
            </a:r>
            <a:endParaRPr lang="en-US" dirty="0"/>
          </a:p>
        </p:txBody>
      </p:sp>
      <p:pic>
        <p:nvPicPr>
          <p:cNvPr id="19" name="Picture 2" descr="pwfea3_07-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022" y="1219194"/>
            <a:ext cx="1440782" cy="206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64497" y="104502"/>
            <a:ext cx="7010400" cy="524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82" tIns="45691" rIns="91382" bIns="45691">
            <a:spAutoFit/>
          </a:bodyPr>
          <a:lstStyle/>
          <a:p>
            <a:pPr algn="ctr" defTabSz="91383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Nuclear Landscape</a:t>
            </a:r>
            <a:endParaRPr lang="en-US" sz="2400" b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2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102500"/>
            <a:ext cx="7467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0" y="3369858"/>
            <a:ext cx="5029200" cy="3429000"/>
            <a:chOff x="480" y="1632"/>
            <a:chExt cx="3043" cy="19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813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32"/>
              <a:ext cx="3043" cy="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Line 5"/>
            <p:cNvSpPr>
              <a:spLocks noChangeShapeType="1"/>
            </p:cNvSpPr>
            <p:nvPr/>
          </p:nvSpPr>
          <p:spPr bwMode="auto">
            <a:xfrm>
              <a:off x="3360" y="2400"/>
              <a:ext cx="1" cy="816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38400" y="2397900"/>
            <a:ext cx="5410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483500"/>
            <a:ext cx="765175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59700"/>
            <a:ext cx="2159000" cy="1295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3992" y="4186256"/>
            <a:ext cx="164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Light"/>
                <a:cs typeface="Helvetica Light"/>
              </a:rPr>
              <a:t>1975</a:t>
            </a:r>
            <a:endParaRPr lang="en-US" sz="1400" dirty="0">
              <a:latin typeface="Helvetica Light"/>
              <a:cs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73" y="3075763"/>
            <a:ext cx="1032109" cy="1015595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720681" y="152400"/>
            <a:ext cx="4038600" cy="685800"/>
          </a:xfrm>
          <a:prstGeom prst="rect">
            <a:avLst/>
          </a:prstGeo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algn="ctr" defTabSz="45691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Where it all started </a:t>
            </a:r>
            <a:endParaRPr lang="en-GB" sz="3200" dirty="0">
              <a:solidFill>
                <a:srgbClr val="0070C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7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3"/>
          <p:cNvGrpSpPr>
            <a:grpSpLocks/>
          </p:cNvGrpSpPr>
          <p:nvPr/>
        </p:nvGrpSpPr>
        <p:grpSpPr bwMode="auto">
          <a:xfrm>
            <a:off x="1295400" y="1219200"/>
            <a:ext cx="6400800" cy="4800600"/>
            <a:chOff x="1728" y="864"/>
            <a:chExt cx="3600" cy="2600"/>
          </a:xfrm>
        </p:grpSpPr>
        <p:grpSp>
          <p:nvGrpSpPr>
            <p:cNvPr id="70659" name="Group 10"/>
            <p:cNvGrpSpPr>
              <a:grpSpLocks/>
            </p:cNvGrpSpPr>
            <p:nvPr/>
          </p:nvGrpSpPr>
          <p:grpSpPr bwMode="auto">
            <a:xfrm>
              <a:off x="1728" y="864"/>
              <a:ext cx="3600" cy="2600"/>
              <a:chOff x="1728" y="864"/>
              <a:chExt cx="3600" cy="2600"/>
            </a:xfrm>
          </p:grpSpPr>
          <p:grpSp>
            <p:nvGrpSpPr>
              <p:cNvPr id="70662" name="Group 7"/>
              <p:cNvGrpSpPr>
                <a:grpSpLocks/>
              </p:cNvGrpSpPr>
              <p:nvPr/>
            </p:nvGrpSpPr>
            <p:grpSpPr bwMode="auto">
              <a:xfrm>
                <a:off x="1728" y="864"/>
                <a:ext cx="3600" cy="2600"/>
                <a:chOff x="1728" y="912"/>
                <a:chExt cx="3600" cy="2600"/>
              </a:xfrm>
            </p:grpSpPr>
            <p:pic>
              <p:nvPicPr>
                <p:cNvPr id="70665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912"/>
                  <a:ext cx="3600" cy="2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666" name="Oval 6"/>
                <p:cNvSpPr>
                  <a:spLocks noChangeArrowheads="1"/>
                </p:cNvSpPr>
                <p:nvPr/>
              </p:nvSpPr>
              <p:spPr bwMode="auto">
                <a:xfrm>
                  <a:off x="3648" y="2688"/>
                  <a:ext cx="912" cy="432"/>
                </a:xfrm>
                <a:prstGeom prst="ellipse">
                  <a:avLst/>
                </a:pr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7066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600" y="2814"/>
                  <a:ext cx="1064" cy="2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 New Roman" charset="0"/>
                    </a:rPr>
                    <a:t>Nuclear Pairing </a:t>
                  </a:r>
                  <a:endParaRPr lang="en-US" sz="1800" b="1" i="1" dirty="0">
                    <a:solidFill>
                      <a:srgbClr val="FF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70663" name="Rectangle 9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72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70664" name="Text Box 8"/>
              <p:cNvSpPr txBox="1">
                <a:spLocks noChangeArrowheads="1"/>
              </p:cNvSpPr>
              <p:nvPr/>
            </p:nvSpPr>
            <p:spPr bwMode="auto">
              <a:xfrm>
                <a:off x="2632" y="1067"/>
                <a:ext cx="960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 smtClean="0">
                    <a:solidFill>
                      <a:srgbClr val="000000"/>
                    </a:solidFill>
                    <a:latin typeface="Times New Roman" charset="0"/>
                  </a:rPr>
                  <a:t>BUT Guys</a:t>
                </a:r>
                <a:endParaRPr lang="en-US" sz="20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70660" name="Text Box 11"/>
            <p:cNvSpPr txBox="1">
              <a:spLocks noChangeArrowheads="1"/>
            </p:cNvSpPr>
            <p:nvPr/>
          </p:nvSpPr>
          <p:spPr bwMode="auto">
            <a:xfrm>
              <a:off x="2112" y="205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imes New Roman" charset="0"/>
                </a:rPr>
                <a:t>Me</a:t>
              </a:r>
            </a:p>
          </p:txBody>
        </p:sp>
        <p:sp>
          <p:nvSpPr>
            <p:cNvPr id="70661" name="Text Box 12"/>
            <p:cNvSpPr txBox="1">
              <a:spLocks noChangeArrowheads="1"/>
            </p:cNvSpPr>
            <p:nvPr/>
          </p:nvSpPr>
          <p:spPr bwMode="auto">
            <a:xfrm>
              <a:off x="3360" y="1935"/>
              <a:ext cx="17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000000"/>
                  </a:solidFill>
                  <a:latin typeface="Times New Roman" charset="0"/>
                </a:rPr>
                <a:t>Danielle, Andrea, and </a:t>
              </a:r>
              <a:r>
                <a:rPr lang="en-US" sz="1800" dirty="0" err="1" smtClean="0">
                  <a:solidFill>
                    <a:srgbClr val="000000"/>
                  </a:solidFill>
                  <a:latin typeface="Times New Roman" charset="0"/>
                </a:rPr>
                <a:t>Edoardo</a:t>
              </a:r>
              <a:r>
                <a:rPr lang="en-US" sz="1800" dirty="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sz="1800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61684" y="55478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932" y="356610"/>
            <a:ext cx="30527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6610"/>
            <a:ext cx="3073400" cy="448007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7736" y="5581255"/>
            <a:ext cx="8557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</a:t>
            </a:r>
            <a:r>
              <a:rPr lang="en-US" b="1" dirty="0"/>
              <a:t>. R. </a:t>
            </a:r>
            <a:r>
              <a:rPr lang="en-US" b="1" dirty="0" smtClean="0"/>
              <a:t>Mottelson,</a:t>
            </a:r>
          </a:p>
          <a:p>
            <a:r>
              <a:rPr lang="en-US" b="1" dirty="0" smtClean="0"/>
              <a:t>Proceedings of </a:t>
            </a:r>
            <a:r>
              <a:rPr lang="en-US" b="1" dirty="0"/>
              <a:t>the International School of Physics "Enrico Fermi, </a:t>
            </a:r>
            <a:r>
              <a:rPr lang="en-US" b="1" dirty="0" smtClean="0"/>
              <a:t>“ Course </a:t>
            </a:r>
            <a:r>
              <a:rPr lang="en-US" b="1" dirty="0"/>
              <a:t>15, </a:t>
            </a:r>
            <a:endParaRPr lang="en-US" b="1" dirty="0" smtClean="0"/>
          </a:p>
          <a:p>
            <a:r>
              <a:rPr lang="en-US" b="1" dirty="0" smtClean="0"/>
              <a:t>edited </a:t>
            </a:r>
            <a:r>
              <a:rPr lang="en-US" b="1" dirty="0"/>
              <a:t>by G. </a:t>
            </a:r>
            <a:r>
              <a:rPr lang="en-US" b="1" dirty="0" err="1"/>
              <a:t>Racah</a:t>
            </a:r>
            <a:r>
              <a:rPr lang="en-US" b="1" dirty="0"/>
              <a:t> (Academic, New York</a:t>
            </a:r>
            <a:r>
              <a:rPr lang="en-US" b="1" dirty="0" smtClean="0"/>
              <a:t>,1962</a:t>
            </a:r>
            <a:r>
              <a:rPr lang="en-US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013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772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0" dirty="0">
                <a:latin typeface="Arial" charset="0"/>
                <a:ea typeface="ＭＳ Ｐゴシック" charset="0"/>
                <a:cs typeface="ＭＳ Ｐゴシック" charset="0"/>
              </a:rPr>
              <a:t>More </a:t>
            </a:r>
            <a:r>
              <a:rPr lang="en-US" sz="3200" b="0" dirty="0" smtClean="0">
                <a:latin typeface="Arial" charset="0"/>
                <a:ea typeface="ＭＳ Ｐゴシック" charset="0"/>
                <a:cs typeface="ＭＳ Ｐゴシック" charset="0"/>
              </a:rPr>
              <a:t>reading:</a:t>
            </a:r>
            <a:endParaRPr lang="en-US" sz="3200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62000"/>
            <a:ext cx="8229600" cy="60198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- Nuclear Theory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A. M. Lane</a:t>
            </a:r>
          </a:p>
          <a:p>
            <a:pPr>
              <a:buFontTx/>
              <a:buNone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- The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Practitioner</a:t>
            </a:r>
            <a:r>
              <a:rPr lang="ja-JP" altLang="en-US" sz="2000" i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i="1" dirty="0">
                <a:latin typeface="Arial" charset="0"/>
                <a:ea typeface="ＭＳ Ｐゴシック" charset="0"/>
                <a:cs typeface="ＭＳ Ｐゴシック" charset="0"/>
              </a:rPr>
              <a:t>s Shell Model,  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G. </a:t>
            </a:r>
            <a:r>
              <a:rPr lang="en-US" altLang="ja-JP" sz="2000" dirty="0" err="1">
                <a:latin typeface="Arial" charset="0"/>
                <a:ea typeface="ＭＳ Ｐゴシック" charset="0"/>
                <a:cs typeface="ＭＳ Ｐゴシック" charset="0"/>
              </a:rPr>
              <a:t>Bertsch</a:t>
            </a:r>
            <a:endParaRPr lang="en-US" altLang="ja-JP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- Nuclear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Structure from a Simple Perspective,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Richard F.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Casten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- The Nuclear Shell Model and Concepts in Nuclear Physics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K.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Heyde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- From Nucleons to Nucleus: Concepts of Microscopic Nuclear Theory,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Jouni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Suhonen</a:t>
            </a: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- Fundamentals of Nuclear Models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D.J. Rowe and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J.L.Wood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0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 dirty="0" smtClean="0">
                <a:latin typeface="Arial" charset="0"/>
                <a:ea typeface="ＭＳ Ｐゴシック" charset="0"/>
                <a:cs typeface="ＭＳ Ｐゴシック" charset="0"/>
              </a:rPr>
              <a:t>- Nuclear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Structure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Volumes I and II,  A. Bohr and B. Mottelson</a:t>
            </a:r>
          </a:p>
          <a:p>
            <a:pPr>
              <a:buFontTx/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 Nuclear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Shell Theory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A. de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Shalit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I.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Talmi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 Simple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Models of Complex Nuclei,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I.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Talmi</a:t>
            </a: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 The Nuclear Many Body Problem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P. Ring and P.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Schuck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</a:rPr>
              <a:t>S</a:t>
            </a:r>
            <a:r>
              <a:rPr lang="en-US" sz="1900" dirty="0">
                <a:latin typeface="Arial"/>
                <a:cs typeface="Arial"/>
              </a:rPr>
              <a:t>. T. </a:t>
            </a:r>
            <a:r>
              <a:rPr lang="en-US" sz="1900" dirty="0" err="1">
                <a:latin typeface="Arial"/>
                <a:cs typeface="Arial"/>
              </a:rPr>
              <a:t>Belyaev</a:t>
            </a:r>
            <a:r>
              <a:rPr lang="en-US" sz="1900" dirty="0">
                <a:latin typeface="Arial"/>
                <a:cs typeface="Arial"/>
              </a:rPr>
              <a:t>, K. Dan. Vid. </a:t>
            </a:r>
            <a:r>
              <a:rPr lang="en-US" sz="1900" dirty="0" err="1">
                <a:latin typeface="Arial"/>
                <a:cs typeface="Arial"/>
              </a:rPr>
              <a:t>Selsk</a:t>
            </a:r>
            <a:r>
              <a:rPr lang="en-US" sz="1900" dirty="0">
                <a:latin typeface="Arial"/>
                <a:cs typeface="Arial"/>
              </a:rPr>
              <a:t>. Mat. -</a:t>
            </a:r>
            <a:r>
              <a:rPr lang="en-US" sz="1900" dirty="0" err="1">
                <a:latin typeface="Arial"/>
                <a:cs typeface="Arial"/>
              </a:rPr>
              <a:t>Fys</a:t>
            </a:r>
            <a:r>
              <a:rPr lang="en-US" sz="1900" dirty="0">
                <a:latin typeface="Arial"/>
                <a:cs typeface="Arial"/>
              </a:rPr>
              <a:t>. </a:t>
            </a:r>
            <a:r>
              <a:rPr lang="en-US" sz="1900" dirty="0" err="1">
                <a:latin typeface="Arial"/>
                <a:cs typeface="Arial"/>
              </a:rPr>
              <a:t>Medd</a:t>
            </a:r>
            <a:r>
              <a:rPr lang="en-US" sz="1900" dirty="0">
                <a:latin typeface="Arial"/>
                <a:cs typeface="Arial"/>
              </a:rPr>
              <a:t>. 31</a:t>
            </a:r>
            <a:r>
              <a:rPr lang="en-US" sz="1900" dirty="0" smtClean="0">
                <a:latin typeface="Arial"/>
                <a:cs typeface="Arial"/>
              </a:rPr>
              <a:t>,No</a:t>
            </a:r>
            <a:r>
              <a:rPr lang="en-US" sz="1900" dirty="0">
                <a:latin typeface="Arial"/>
                <a:cs typeface="Arial"/>
              </a:rPr>
              <a:t>. 11 (1959)</a:t>
            </a:r>
            <a:r>
              <a:rPr lang="en-US" sz="19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D.R.Bes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R.A.Sorensen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, Adv.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Nucl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. Phys. </a:t>
            </a:r>
            <a:r>
              <a:rPr lang="en-US" sz="1900" b="1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,129 (1969)</a:t>
            </a:r>
          </a:p>
          <a:p>
            <a:pPr>
              <a:buFontTx/>
              <a:buNone/>
            </a:pP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R.A.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Broglia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, O. Hansen, C. Riedel, Adv.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Nucl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. Phys. </a:t>
            </a:r>
            <a:r>
              <a:rPr lang="en-US" sz="1900" b="1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, 287 (1973) </a:t>
            </a:r>
          </a:p>
          <a:p>
            <a:pPr>
              <a:buFontTx/>
              <a:buNone/>
            </a:pP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D.J.Dean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M.Hjorth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-Jensen, Rev. Mod. Physics 75, 607 (2003)</a:t>
            </a:r>
          </a:p>
        </p:txBody>
      </p:sp>
    </p:spTree>
    <p:extLst>
      <p:ext uri="{BB962C8B-B14F-4D97-AF65-F5344CB8AC3E}">
        <p14:creationId xmlns:p14="http://schemas.microsoft.com/office/powerpoint/2010/main" val="100226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39642" cy="6172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4214" y="325560"/>
            <a:ext cx="4038600" cy="68580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Nuclear </a:t>
            </a:r>
            <a:r>
              <a:rPr lang="en-GB" sz="3200" dirty="0" smtClean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Shell Structure</a:t>
            </a:r>
            <a:endParaRPr lang="en-GB" sz="3200" dirty="0">
              <a:solidFill>
                <a:srgbClr val="0070C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056414" y="2723297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Prof.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Liotta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181600" y="20574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Me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8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8" y="338341"/>
            <a:ext cx="8214661" cy="5547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495" y="2706418"/>
            <a:ext cx="1625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390" y="6336418"/>
            <a:ext cx="4998339" cy="3627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4924" y="3761266"/>
            <a:ext cx="8141" cy="22714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0501" y="6024538"/>
            <a:ext cx="1731689" cy="1400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813" y="3044834"/>
            <a:ext cx="447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4550" y="5875711"/>
            <a:ext cx="447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316" y="1504057"/>
            <a:ext cx="3515895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imes New Roman" pitchFamily="-107" charset="0"/>
                <a:ea typeface="+mn-ea"/>
                <a:cs typeface="+mn-cs"/>
              </a:rPr>
              <a:t>Energy of First Excited State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90800" y="152400"/>
            <a:ext cx="4038600" cy="685800"/>
          </a:xfrm>
          <a:prstGeom prst="rect">
            <a:avLst/>
          </a:prstGeo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Nuclear Shell </a:t>
            </a:r>
            <a:r>
              <a:rPr lang="en-GB" sz="3200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 dirty="0" smtClean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tructure</a:t>
            </a:r>
            <a:endParaRPr lang="en-GB" sz="3200" dirty="0">
              <a:solidFill>
                <a:srgbClr val="0070C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2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431536"/>
            <a:ext cx="4542252" cy="525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1787278"/>
            <a:ext cx="3289300" cy="218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7029" y="3890218"/>
            <a:ext cx="222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 Light"/>
                <a:cs typeface="Helvetica Light"/>
              </a:rPr>
              <a:t>Maria Goeppert-Mayer &amp; Hans D. Jensen</a:t>
            </a:r>
          </a:p>
          <a:p>
            <a:pPr algn="ctr"/>
            <a:r>
              <a:rPr lang="en-US" sz="1400" dirty="0" smtClean="0">
                <a:latin typeface="Helvetica Light"/>
                <a:cs typeface="Helvetica Light"/>
              </a:rPr>
              <a:t>1963</a:t>
            </a:r>
            <a:endParaRPr lang="en-US" sz="1400" dirty="0">
              <a:latin typeface="Helvetica Light"/>
              <a:cs typeface="Helvetica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610" y="3705620"/>
            <a:ext cx="1032109" cy="1015595"/>
          </a:xfrm>
          <a:prstGeom prst="rect">
            <a:avLst/>
          </a:prstGeom>
        </p:spPr>
      </p:pic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904154" y="6233654"/>
            <a:ext cx="2931687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10000"/>
              </a:spcBef>
            </a:pPr>
            <a:r>
              <a:rPr lang="en-US" sz="1050" dirty="0" smtClean="0">
                <a:latin typeface="Calibri Light" pitchFamily="34" charset="0"/>
                <a:cs typeface="Tahoma" pitchFamily="34" charset="0"/>
              </a:rPr>
              <a:t>Maria Goeppert-Mayer, Phys. Rev. </a:t>
            </a:r>
            <a:r>
              <a:rPr lang="en-US" sz="1050" b="1" dirty="0" smtClean="0">
                <a:latin typeface="Calibri Light" pitchFamily="34" charset="0"/>
                <a:cs typeface="Tahoma" pitchFamily="34" charset="0"/>
              </a:rPr>
              <a:t>75</a:t>
            </a:r>
            <a:r>
              <a:rPr lang="en-US" sz="1050" dirty="0" smtClean="0">
                <a:latin typeface="Calibri Light" pitchFamily="34" charset="0"/>
                <a:cs typeface="Tahoma" pitchFamily="34" charset="0"/>
              </a:rPr>
              <a:t>, 1969 (1949).</a:t>
            </a:r>
          </a:p>
          <a:p>
            <a:pPr algn="r">
              <a:spcBef>
                <a:spcPct val="10000"/>
              </a:spcBef>
            </a:pPr>
            <a:r>
              <a:rPr lang="en-US" sz="1050" dirty="0" smtClean="0">
                <a:latin typeface="Calibri Light" pitchFamily="34" charset="0"/>
                <a:cs typeface="Tahoma" pitchFamily="34" charset="0"/>
              </a:rPr>
              <a:t>O. </a:t>
            </a:r>
            <a:r>
              <a:rPr lang="en-US" sz="1050" dirty="0" err="1" smtClean="0">
                <a:latin typeface="Calibri Light" pitchFamily="34" charset="0"/>
                <a:cs typeface="Tahoma" pitchFamily="34" charset="0"/>
              </a:rPr>
              <a:t>Haxel</a:t>
            </a:r>
            <a:r>
              <a:rPr lang="en-US" sz="1050" dirty="0" smtClean="0">
                <a:latin typeface="Calibri Light" pitchFamily="34" charset="0"/>
                <a:cs typeface="Tahoma" pitchFamily="34" charset="0"/>
              </a:rPr>
              <a:t>, Phys. Rev. </a:t>
            </a:r>
            <a:r>
              <a:rPr lang="en-US" sz="1050" b="1" dirty="0" smtClean="0">
                <a:latin typeface="Calibri Light" pitchFamily="34" charset="0"/>
                <a:cs typeface="Tahoma" pitchFamily="34" charset="0"/>
              </a:rPr>
              <a:t>75</a:t>
            </a:r>
            <a:r>
              <a:rPr lang="en-US" sz="1050" dirty="0" smtClean="0">
                <a:latin typeface="Calibri Light" pitchFamily="34" charset="0"/>
                <a:cs typeface="Tahoma" pitchFamily="34" charset="0"/>
              </a:rPr>
              <a:t>, 1766 (1949</a:t>
            </a:r>
            <a:r>
              <a:rPr lang="en-US" sz="1050" dirty="0" smtClean="0">
                <a:solidFill>
                  <a:srgbClr val="7F7F7F"/>
                </a:solidFill>
                <a:latin typeface="Calibri Light" pitchFamily="34" charset="0"/>
                <a:cs typeface="Tahoma" pitchFamily="34" charset="0"/>
              </a:rPr>
              <a:t>).</a:t>
            </a:r>
            <a:endParaRPr lang="en-US" sz="1050" dirty="0">
              <a:solidFill>
                <a:srgbClr val="7F7F7F"/>
              </a:solidFill>
              <a:latin typeface="Calibri Light" pitchFamily="34" charset="0"/>
              <a:cs typeface="Tahoma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661119" y="253644"/>
            <a:ext cx="4038600" cy="685800"/>
          </a:xfrm>
          <a:prstGeom prst="rect">
            <a:avLst/>
          </a:prstGeom>
          <a:ln>
            <a:solidFill>
              <a:srgbClr val="0070C0"/>
            </a:solidFill>
            <a:miter lim="800000"/>
            <a:headEnd/>
            <a:tailEnd/>
          </a:ln>
        </p:spPr>
        <p:txBody>
          <a:bodyPr lIns="91382" tIns="45691" rIns="91382" bIns="4569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Nuclear Shell </a:t>
            </a:r>
            <a:r>
              <a:rPr lang="en-GB" sz="3200" dirty="0" smtClean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Model</a:t>
            </a:r>
            <a:endParaRPr lang="en-GB" sz="3200" dirty="0">
              <a:solidFill>
                <a:srgbClr val="0070C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4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2438400" y="5931552"/>
            <a:ext cx="1447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Mean Field</a:t>
            </a:r>
          </a:p>
        </p:txBody>
      </p:sp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5029199" y="5918184"/>
            <a:ext cx="30517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Residual </a:t>
            </a:r>
            <a:r>
              <a:rPr lang="en-US" sz="1800" dirty="0" smtClean="0">
                <a:solidFill>
                  <a:srgbClr val="000000"/>
                </a:solidFill>
              </a:rPr>
              <a:t>Interaction,  V(1,2)  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9155" name="AutoShape 9"/>
          <p:cNvSpPr txBox="1">
            <a:spLocks noChangeAspect="1" noChangeArrowheads="1"/>
          </p:cNvSpPr>
          <p:nvPr/>
        </p:nvSpPr>
        <p:spPr bwMode="auto">
          <a:xfrm>
            <a:off x="280737" y="1295400"/>
            <a:ext cx="85825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In principle if the form of the bare nucleon-nucleon interaction is known,  then the  properties and structures of a given nucleus can be calculated </a:t>
            </a:r>
            <a:r>
              <a:rPr lang="en-US" sz="2000" b="1" i="1" dirty="0" err="1">
                <a:solidFill>
                  <a:srgbClr val="000000"/>
                </a:solidFill>
                <a:latin typeface="Times New Roman" charset="0"/>
              </a:rPr>
              <a:t>ab</a:t>
            </a:r>
            <a:r>
              <a:rPr lang="en-US" sz="2000" b="1" i="1" dirty="0">
                <a:solidFill>
                  <a:srgbClr val="000000"/>
                </a:solidFill>
                <a:latin typeface="Times New Roman" charset="0"/>
              </a:rPr>
              <a:t>-initio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endParaRPr lang="en-US" sz="2000" i="1" dirty="0">
              <a:solidFill>
                <a:srgbClr val="000000"/>
              </a:solidFill>
            </a:endParaRPr>
          </a:p>
          <a:p>
            <a:pPr eaLnBrk="1" hangingPunct="1"/>
            <a:endParaRPr lang="en-US" sz="1800" i="1" dirty="0">
              <a:solidFill>
                <a:srgbClr val="000000"/>
              </a:solidFill>
            </a:endParaRPr>
          </a:p>
          <a:p>
            <a:pPr eaLnBrk="1" hangingPunct="1"/>
            <a:r>
              <a:rPr lang="en-US" sz="1800" i="1" dirty="0">
                <a:solidFill>
                  <a:srgbClr val="000000"/>
                </a:solidFill>
              </a:rPr>
              <a:t>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4038600" cy="68580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320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Nuclear shell model</a:t>
            </a:r>
          </a:p>
        </p:txBody>
      </p:sp>
      <p:sp>
        <p:nvSpPr>
          <p:cNvPr id="11" name="AutoShape 9"/>
          <p:cNvSpPr txBox="1">
            <a:spLocks noChangeAspect="1" noChangeArrowheads="1"/>
          </p:cNvSpPr>
          <p:nvPr/>
        </p:nvSpPr>
        <p:spPr bwMode="auto">
          <a:xfrm>
            <a:off x="332875" y="3682993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In the shell model we make the following  approximation to the problem:</a:t>
            </a:r>
          </a:p>
        </p:txBody>
      </p:sp>
      <p:pic>
        <p:nvPicPr>
          <p:cNvPr id="491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00" y="2446416"/>
            <a:ext cx="406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080" y="4403544"/>
            <a:ext cx="6536847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5665560" y="271512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+ 3-</a:t>
            </a:r>
            <a:r>
              <a:rPr lang="en-US" sz="1800" dirty="0" smtClean="0">
                <a:solidFill>
                  <a:srgbClr val="000000"/>
                </a:solidFill>
              </a:rPr>
              <a:t>body +  …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50" y="1331837"/>
            <a:ext cx="763905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593725" y="361950"/>
            <a:ext cx="788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The applicability of the shell model has actually a profound meaning </a:t>
            </a:r>
          </a:p>
        </p:txBody>
      </p:sp>
    </p:spTree>
    <p:extLst>
      <p:ext uri="{BB962C8B-B14F-4D97-AF65-F5344CB8AC3E}">
        <p14:creationId xmlns:p14="http://schemas.microsoft.com/office/powerpoint/2010/main" val="61321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95004" y="1229985"/>
            <a:ext cx="5181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1" strike="sngStrike" dirty="0">
                <a:solidFill>
                  <a:schemeClr val="tx2"/>
                </a:solidFill>
                <a:latin typeface="Arial" charset="0"/>
                <a:cs typeface="Arial" charset="0"/>
              </a:rPr>
              <a:t>Augusto O. </a:t>
            </a:r>
            <a:r>
              <a:rPr lang="en-US" sz="1800" b="1" i="1" strike="sngStrike" dirty="0" err="1">
                <a:solidFill>
                  <a:schemeClr val="tx2"/>
                </a:solidFill>
                <a:latin typeface="Arial" charset="0"/>
                <a:cs typeface="Arial" charset="0"/>
              </a:rPr>
              <a:t>Macchiavelli</a:t>
            </a:r>
            <a:r>
              <a:rPr lang="en-US" sz="1800" b="1" i="1" strike="sngStrike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en-US" sz="1800" b="1" i="1" strike="sngStrike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Augusto O’ </a:t>
            </a:r>
            <a:r>
              <a:rPr lang="en-US" sz="18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MacChiavelli</a:t>
            </a:r>
            <a:endParaRPr lang="en-US" sz="1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Nuclear Science Division                           Lawrence Berkeley National </a:t>
            </a:r>
            <a:r>
              <a:rPr lang="en-US" sz="1800" b="1" i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Laboratory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aom@lbl.gov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0285" y="420730"/>
            <a:ext cx="8318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Aspects of Pairing in Nuclei</a:t>
            </a:r>
            <a:endParaRPr lang="en-US" sz="2800" b="1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8788" y="5471646"/>
            <a:ext cx="6805467" cy="1067339"/>
            <a:chOff x="1237864" y="5499465"/>
            <a:chExt cx="6805467" cy="10673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7864" y="5499465"/>
              <a:ext cx="6664357" cy="1067339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595439" y="6179189"/>
              <a:ext cx="54478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itchFamily="-107" charset="0"/>
                  <a:ea typeface="+mn-ea"/>
                  <a:cs typeface="+mn-cs"/>
                </a:rPr>
                <a:t>Work supported under contract number DE-AC02-05CH11231.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01" y="3246764"/>
            <a:ext cx="6762459" cy="119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704" y="3246765"/>
            <a:ext cx="1262153" cy="119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31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28875"/>
            <a:ext cx="5715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181600" y="533400"/>
          <a:ext cx="2133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5" name="Equation" r:id="rId4" imgW="850900" imgH="457200" progId="Equation.3">
                  <p:embed/>
                </p:oleObj>
              </mc:Choice>
              <mc:Fallback>
                <p:oleObj name="Equation" r:id="rId4" imgW="850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"/>
                        <a:ext cx="2133600" cy="977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219200" y="838200"/>
            <a:ext cx="28194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altLang="ja-JP" sz="1800"/>
              <a:t>Quantality Parameter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1219200" y="5105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Fermi Liquid,   quasiparticles</a:t>
            </a:r>
          </a:p>
        </p:txBody>
      </p:sp>
      <p:grpSp>
        <p:nvGrpSpPr>
          <p:cNvPr id="53253" name="Group 10"/>
          <p:cNvGrpSpPr>
            <a:grpSpLocks/>
          </p:cNvGrpSpPr>
          <p:nvPr/>
        </p:nvGrpSpPr>
        <p:grpSpPr bwMode="auto">
          <a:xfrm>
            <a:off x="6042025" y="1854200"/>
            <a:ext cx="3101975" cy="3556000"/>
            <a:chOff x="6042025" y="1854200"/>
            <a:chExt cx="3101975" cy="3556000"/>
          </a:xfrm>
        </p:grpSpPr>
        <p:grpSp>
          <p:nvGrpSpPr>
            <p:cNvPr id="53254" name="Group 9"/>
            <p:cNvGrpSpPr>
              <a:grpSpLocks/>
            </p:cNvGrpSpPr>
            <p:nvPr/>
          </p:nvGrpSpPr>
          <p:grpSpPr bwMode="auto">
            <a:xfrm>
              <a:off x="6042025" y="1854200"/>
              <a:ext cx="2949575" cy="3556000"/>
              <a:chOff x="6042025" y="1854200"/>
              <a:chExt cx="2949575" cy="3556000"/>
            </a:xfrm>
          </p:grpSpPr>
          <p:pic>
            <p:nvPicPr>
              <p:cNvPr id="53256" name="Picture 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2025" y="1854200"/>
                <a:ext cx="2949575" cy="35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3257" name="Object 3"/>
              <p:cNvGraphicFramePr>
                <a:graphicFrameLocks noChangeAspect="1"/>
              </p:cNvGraphicFramePr>
              <p:nvPr/>
            </p:nvGraphicFramePr>
            <p:xfrm>
              <a:off x="7239000" y="3429000"/>
              <a:ext cx="285750" cy="217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146" name="Equation" r:id="rId7" imgW="114300" imgH="101600" progId="Equation.3">
                      <p:embed/>
                    </p:oleObj>
                  </mc:Choice>
                  <mc:Fallback>
                    <p:oleObj name="Equation" r:id="rId7" imgW="1143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9000" y="3429000"/>
                            <a:ext cx="285750" cy="217487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58" name="Object 4"/>
              <p:cNvGraphicFramePr>
                <a:graphicFrameLocks noChangeAspect="1"/>
              </p:cNvGraphicFramePr>
              <p:nvPr/>
            </p:nvGraphicFramePr>
            <p:xfrm>
              <a:off x="7435850" y="4572000"/>
              <a:ext cx="4127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147" name="Equation" r:id="rId9" imgW="165100" imgH="177800" progId="Equation.3">
                      <p:embed/>
                    </p:oleObj>
                  </mc:Choice>
                  <mc:Fallback>
                    <p:oleObj name="Equation" r:id="rId9" imgW="1651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35850" y="4572000"/>
                            <a:ext cx="412750" cy="381000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3255" name="TextBox 6"/>
            <p:cNvSpPr txBox="1">
              <a:spLocks noChangeArrowheads="1"/>
            </p:cNvSpPr>
            <p:nvPr/>
          </p:nvSpPr>
          <p:spPr bwMode="auto">
            <a:xfrm>
              <a:off x="7848600" y="44196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0366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08" y="376319"/>
            <a:ext cx="6286211" cy="61622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228600"/>
            <a:ext cx="22479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The Mean Field</a:t>
            </a:r>
          </a:p>
        </p:txBody>
      </p:sp>
    </p:spTree>
    <p:extLst>
      <p:ext uri="{BB962C8B-B14F-4D97-AF65-F5344CB8AC3E}">
        <p14:creationId xmlns:p14="http://schemas.microsoft.com/office/powerpoint/2010/main" val="159684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38" y="898943"/>
            <a:ext cx="6703588" cy="55609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228600"/>
            <a:ext cx="22479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The Mean Field</a:t>
            </a:r>
          </a:p>
        </p:txBody>
      </p:sp>
    </p:spTree>
    <p:extLst>
      <p:ext uri="{BB962C8B-B14F-4D97-AF65-F5344CB8AC3E}">
        <p14:creationId xmlns:p14="http://schemas.microsoft.com/office/powerpoint/2010/main" val="126693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408" y="58738"/>
            <a:ext cx="4025900" cy="6311900"/>
          </a:xfrm>
          <a:prstGeom prst="rect">
            <a:avLst/>
          </a:prstGeom>
        </p:spPr>
      </p:pic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191358"/>
              </p:ext>
            </p:extLst>
          </p:nvPr>
        </p:nvGraphicFramePr>
        <p:xfrm>
          <a:off x="238026" y="2615774"/>
          <a:ext cx="2209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2" name="Equation" r:id="rId4" imgW="1282700" imgH="203200" progId="Equation.3">
                  <p:embed/>
                </p:oleObj>
              </mc:Choice>
              <mc:Fallback>
                <p:oleObj name="Equation" r:id="rId4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26" y="2615774"/>
                        <a:ext cx="2209800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20061"/>
              </p:ext>
            </p:extLst>
          </p:nvPr>
        </p:nvGraphicFramePr>
        <p:xfrm>
          <a:off x="6179018" y="261765"/>
          <a:ext cx="28098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3" name="Equation" r:id="rId6" imgW="1701800" imgH="457200" progId="Equation.3">
                  <p:embed/>
                </p:oleObj>
              </mc:Choice>
              <mc:Fallback>
                <p:oleObj name="Equation" r:id="rId6" imgW="170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018" y="261765"/>
                        <a:ext cx="2809875" cy="9604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>
            <a:spLocks/>
          </p:cNvSpPr>
          <p:nvPr/>
        </p:nvSpPr>
        <p:spPr bwMode="auto">
          <a:xfrm>
            <a:off x="2698219" y="2152576"/>
            <a:ext cx="255831" cy="1286234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ight Brace 5"/>
          <p:cNvSpPr>
            <a:spLocks/>
          </p:cNvSpPr>
          <p:nvPr/>
        </p:nvSpPr>
        <p:spPr bwMode="auto">
          <a:xfrm>
            <a:off x="4643405" y="741984"/>
            <a:ext cx="577600" cy="834984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9BBB59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12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8743"/>
              </p:ext>
            </p:extLst>
          </p:nvPr>
        </p:nvGraphicFramePr>
        <p:xfrm>
          <a:off x="2514600" y="6378367"/>
          <a:ext cx="2100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4" name="Equation" r:id="rId8" imgW="1219200" imgH="228600" progId="Equation.3">
                  <p:embed/>
                </p:oleObj>
              </mc:Choice>
              <mc:Fallback>
                <p:oleObj name="Equation" r:id="rId8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378367"/>
                        <a:ext cx="2100263" cy="4270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0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tco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0" y="685800"/>
            <a:ext cx="3886200" cy="5505450"/>
          </a:xfrm>
          <a:effectLst>
            <a:outerShdw blurRad="63500" dist="107763" dir="2700000" algn="ctr" rotWithShape="0">
              <a:srgbClr val="FFFF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25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7"/>
          <p:cNvSpPr txBox="1">
            <a:spLocks noChangeArrowheads="1"/>
          </p:cNvSpPr>
          <p:nvPr/>
        </p:nvSpPr>
        <p:spPr bwMode="auto">
          <a:xfrm>
            <a:off x="533400" y="5334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average potential    </a:t>
            </a:r>
            <a:r>
              <a:rPr lang="en-US" i="1" dirty="0"/>
              <a:t>U(</a:t>
            </a:r>
            <a:r>
              <a:rPr lang="en-US" i="1" dirty="0" err="1"/>
              <a:t>r</a:t>
            </a:r>
            <a:r>
              <a:rPr lang="en-US" i="1" baseline="-25000" dirty="0" err="1"/>
              <a:t>k</a:t>
            </a:r>
            <a:r>
              <a:rPr lang="en-US" i="1" dirty="0"/>
              <a:t>)</a:t>
            </a:r>
            <a:r>
              <a:rPr lang="en-US" dirty="0"/>
              <a:t> , experienced by all the </a:t>
            </a:r>
            <a:r>
              <a:rPr lang="en-US" i="1" dirty="0"/>
              <a:t>k </a:t>
            </a:r>
            <a:r>
              <a:rPr lang="en-US" dirty="0"/>
              <a:t>particles approximates the combined effects of all the two-body interactions.</a:t>
            </a:r>
          </a:p>
        </p:txBody>
      </p:sp>
      <p:sp>
        <p:nvSpPr>
          <p:cNvPr id="54274" name="Rectangle 3"/>
          <p:cNvSpPr txBox="1">
            <a:spLocks noChangeArrowheads="1"/>
          </p:cNvSpPr>
          <p:nvPr/>
        </p:nvSpPr>
        <p:spPr bwMode="auto">
          <a:xfrm>
            <a:off x="533400" y="30480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dirty="0"/>
              <a:t>We now consider the motion of the </a:t>
            </a:r>
            <a:r>
              <a:rPr lang="en-GB" i="1" dirty="0"/>
              <a:t>valence nucleons</a:t>
            </a:r>
            <a:r>
              <a:rPr lang="en-GB" dirty="0"/>
              <a:t> </a:t>
            </a:r>
          </a:p>
          <a:p>
            <a:pPr>
              <a:spcBef>
                <a:spcPct val="20000"/>
              </a:spcBef>
            </a:pPr>
            <a:r>
              <a:rPr lang="en-GB" dirty="0"/>
              <a:t>( i.e. neutrons or protons that are in excess of the last, </a:t>
            </a:r>
          </a:p>
          <a:p>
            <a:pPr>
              <a:spcBef>
                <a:spcPct val="20000"/>
              </a:spcBef>
            </a:pPr>
            <a:r>
              <a:rPr lang="en-GB" dirty="0"/>
              <a:t>completely filled shell) in the mean field and the effect of a </a:t>
            </a:r>
          </a:p>
          <a:p>
            <a:pPr>
              <a:spcBef>
                <a:spcPct val="20000"/>
              </a:spcBef>
            </a:pPr>
            <a:r>
              <a:rPr lang="en-GB" dirty="0"/>
              <a:t>residual interaction, </a:t>
            </a:r>
            <a:r>
              <a:rPr lang="en-GB" i="1" dirty="0"/>
              <a:t>V(r</a:t>
            </a:r>
            <a:r>
              <a:rPr lang="en-GB" baseline="-25000" dirty="0"/>
              <a:t>1, </a:t>
            </a:r>
            <a:r>
              <a:rPr lang="en-GB" dirty="0"/>
              <a:t>r</a:t>
            </a:r>
            <a:r>
              <a:rPr lang="en-GB" baseline="-25000" dirty="0"/>
              <a:t>2</a:t>
            </a:r>
            <a:r>
              <a:rPr lang="en-GB" dirty="0"/>
              <a:t>) , only among them.</a:t>
            </a:r>
          </a:p>
          <a:p>
            <a:pPr>
              <a:spcBef>
                <a:spcPct val="20000"/>
              </a:spcBef>
            </a:pPr>
            <a:endParaRPr lang="en-GB" sz="2800" dirty="0">
              <a:latin typeface="Times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39517"/>
              </p:ext>
            </p:extLst>
          </p:nvPr>
        </p:nvGraphicFramePr>
        <p:xfrm>
          <a:off x="1905000" y="5715000"/>
          <a:ext cx="51800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8" name="Equation" r:id="rId3" imgW="1778000" imgH="203200" progId="Equation.3">
                  <p:embed/>
                </p:oleObj>
              </mc:Choice>
              <mc:Fallback>
                <p:oleObj name="Equation" r:id="rId3" imgW="1778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715000"/>
                        <a:ext cx="5180013" cy="5064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005032"/>
              </p:ext>
            </p:extLst>
          </p:nvPr>
        </p:nvGraphicFramePr>
        <p:xfrm>
          <a:off x="2828925" y="1928813"/>
          <a:ext cx="33321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9" name="Equation" r:id="rId5" imgW="1143000" imgH="368300" progId="Equation.3">
                  <p:embed/>
                </p:oleObj>
              </mc:Choice>
              <mc:Fallback>
                <p:oleObj name="Equation" r:id="rId5" imgW="1143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28813"/>
                        <a:ext cx="3332163" cy="9175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87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Object 2"/>
          <p:cNvGraphicFramePr>
            <a:graphicFrameLocks noChangeAspect="1"/>
          </p:cNvGraphicFramePr>
          <p:nvPr/>
        </p:nvGraphicFramePr>
        <p:xfrm>
          <a:off x="2184400" y="2057400"/>
          <a:ext cx="47736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6" name="Equation" r:id="rId3" imgW="1638300" imgH="203200" progId="Equation.3">
                  <p:embed/>
                </p:oleObj>
              </mc:Choice>
              <mc:Fallback>
                <p:oleObj name="Equation" r:id="rId3" imgW="1638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057400"/>
                        <a:ext cx="4773613" cy="5064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2895600" y="3886200"/>
          <a:ext cx="303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7" name="Equation" r:id="rId5" imgW="1041400" imgH="368300" progId="Equation.3">
                  <p:embed/>
                </p:oleObj>
              </mc:Choice>
              <mc:Fallback>
                <p:oleObj name="Equation" r:id="rId5" imgW="1041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3035300" cy="914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495300" y="533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This is not completely so as  valence particles will tend to polarize the core.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However, this require excitations with energy of</a:t>
            </a:r>
          </a:p>
          <a:p>
            <a:pPr eaLnBrk="1" hangingPunct="1"/>
            <a:endParaRPr lang="en-US" sz="1800"/>
          </a:p>
        </p:txBody>
      </p:sp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457200" y="2828925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Which is large compared to an average residual interaction</a:t>
            </a:r>
          </a:p>
          <a:p>
            <a:pPr eaLnBrk="1" hangingPunct="1"/>
            <a:endParaRPr lang="en-US" sz="1800"/>
          </a:p>
        </p:txBody>
      </p:sp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495300" y="5334000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and thus can be treated perturbatively. 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Note that &lt;V&gt;/ΔE decreases as A</a:t>
            </a:r>
            <a:r>
              <a:rPr lang="en-US" sz="1800" baseline="30000"/>
              <a:t>2/3</a:t>
            </a:r>
            <a:r>
              <a:rPr lang="en-US" sz="1800"/>
              <a:t>.</a:t>
            </a:r>
            <a:endParaRPr lang="en-US" sz="1800" baseline="30000"/>
          </a:p>
        </p:txBody>
      </p:sp>
    </p:spTree>
    <p:extLst>
      <p:ext uri="{BB962C8B-B14F-4D97-AF65-F5344CB8AC3E}">
        <p14:creationId xmlns:p14="http://schemas.microsoft.com/office/powerpoint/2010/main" val="254173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495800" cy="762000"/>
          </a:xfrm>
          <a:ln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The residual interaction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9624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Derive from the nn interaction with in-medium effects </a:t>
            </a:r>
          </a:p>
          <a:p>
            <a:pPr lvl="1">
              <a:buFontTx/>
              <a:buNone/>
            </a:pPr>
            <a:endParaRPr lang="en-GB" sz="24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FontTx/>
              <a:buNone/>
            </a:pPr>
            <a:endParaRPr lang="en-GB" sz="24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FontTx/>
              <a:buNone/>
            </a:pPr>
            <a:r>
              <a:rPr lang="en-GB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Determine the residual interaction from experimental data.</a:t>
            </a:r>
          </a:p>
          <a:p>
            <a:pPr lvl="1"/>
            <a:endParaRPr lang="en-GB" sz="24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FontTx/>
              <a:buNone/>
            </a:pPr>
            <a:r>
              <a:rPr lang="en-GB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Use a schematic model with a simple spatial form that captures the main ingredients of the force</a:t>
            </a:r>
            <a:r>
              <a:rPr lang="en-GB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Symbol" charset="0"/>
              </a:rPr>
              <a:t>.</a:t>
            </a:r>
            <a:endParaRPr lang="en-GB" sz="24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495300" y="3048000"/>
            <a:ext cx="8153400" cy="2895600"/>
          </a:xfrm>
          <a:prstGeom prst="rect">
            <a:avLst/>
          </a:prstGeom>
          <a:noFill/>
          <a:ln w="28575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9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2819400"/>
            <a:ext cx="6503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657225"/>
            <a:ext cx="7705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000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67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3"/>
          <p:cNvGrpSpPr>
            <a:grpSpLocks/>
          </p:cNvGrpSpPr>
          <p:nvPr/>
        </p:nvGrpSpPr>
        <p:grpSpPr bwMode="auto">
          <a:xfrm>
            <a:off x="2895600" y="304800"/>
            <a:ext cx="4419600" cy="4572000"/>
            <a:chOff x="2209800" y="616555"/>
            <a:chExt cx="5410200" cy="56248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616555"/>
              <a:ext cx="5410200" cy="562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428262" y="5257089"/>
              <a:ext cx="3276436" cy="915998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733800" y="5257800"/>
          <a:ext cx="236220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5" name="Equation" r:id="rId4" imgW="1231900" imgH="876300" progId="Equation.3">
                  <p:embed/>
                </p:oleObj>
              </mc:Choice>
              <mc:Fallback>
                <p:oleObj name="Equation" r:id="rId4" imgW="12319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257800"/>
                        <a:ext cx="2362200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5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609600"/>
            <a:ext cx="2057400" cy="2646564"/>
          </a:xfrm>
          <a:prstGeom prst="rect">
            <a:avLst/>
          </a:prstGeom>
        </p:spPr>
      </p:pic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1600200" y="2057400"/>
            <a:ext cx="1042416" cy="1042416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362200" y="2667000"/>
            <a:ext cx="1371600" cy="1524000"/>
          </a:xfrm>
          <a:prstGeom prst="straightConnector1">
            <a:avLst/>
          </a:prstGeom>
          <a:ln w="7620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248400" y="762000"/>
            <a:ext cx="2859505" cy="5344064"/>
            <a:chOff x="6248400" y="762000"/>
            <a:chExt cx="2859505" cy="53440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305" y="762000"/>
              <a:ext cx="2133600" cy="5344064"/>
            </a:xfrm>
            <a:prstGeom prst="rect">
              <a:avLst/>
            </a:prstGeom>
          </p:spPr>
        </p:pic>
        <p:sp>
          <p:nvSpPr>
            <p:cNvPr id="10" name="Right Brace 9"/>
            <p:cNvSpPr/>
            <p:nvPr/>
          </p:nvSpPr>
          <p:spPr>
            <a:xfrm>
              <a:off x="6248400" y="1447800"/>
              <a:ext cx="685800" cy="3962400"/>
            </a:xfrm>
            <a:prstGeom prst="rightBrac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267200"/>
            <a:ext cx="270336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744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4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58975" y="3905766"/>
            <a:ext cx="5791200" cy="1321057"/>
            <a:chOff x="3780468" y="3777343"/>
            <a:chExt cx="5791200" cy="1321057"/>
          </a:xfrm>
        </p:grpSpPr>
        <p:graphicFrame>
          <p:nvGraphicFramePr>
            <p:cNvPr id="604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407108"/>
                </p:ext>
              </p:extLst>
            </p:nvPr>
          </p:nvGraphicFramePr>
          <p:xfrm>
            <a:off x="3877987" y="3777343"/>
            <a:ext cx="5089764" cy="52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34" name="Equation" r:id="rId5" imgW="1701800" imgH="203200" progId="Equation.3">
                    <p:embed/>
                  </p:oleObj>
                </mc:Choice>
                <mc:Fallback>
                  <p:oleObj name="Equation" r:id="rId5" imgW="1701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987" y="3777343"/>
                          <a:ext cx="5089764" cy="52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ight Brace 6"/>
            <p:cNvSpPr/>
            <p:nvPr/>
          </p:nvSpPr>
          <p:spPr>
            <a:xfrm rot="5400000">
              <a:off x="7688178" y="3970356"/>
              <a:ext cx="228600" cy="10668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6010320" y="3947024"/>
              <a:ext cx="304800" cy="12192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60422" name="TextBox 9"/>
            <p:cNvSpPr txBox="1">
              <a:spLocks noChangeArrowheads="1"/>
            </p:cNvSpPr>
            <p:nvPr/>
          </p:nvSpPr>
          <p:spPr bwMode="auto">
            <a:xfrm>
              <a:off x="3780468" y="4728512"/>
              <a:ext cx="5791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Short-range (Pairing )  +    long-range (Quadrupole)</a:t>
              </a:r>
            </a:p>
          </p:txBody>
        </p:sp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" y="228600"/>
            <a:ext cx="3717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89687"/>
              </p:ext>
            </p:extLst>
          </p:nvPr>
        </p:nvGraphicFramePr>
        <p:xfrm>
          <a:off x="3711762" y="5806048"/>
          <a:ext cx="4984003" cy="93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5" name="Equation" r:id="rId8" imgW="2146300" imgH="469900" progId="Equation.3">
                  <p:embed/>
                </p:oleObj>
              </mc:Choice>
              <mc:Fallback>
                <p:oleObj name="Equation" r:id="rId8" imgW="2146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762" y="5806048"/>
                        <a:ext cx="4984003" cy="933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7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6"/>
          <p:cNvSpPr txBox="1">
            <a:spLocks noChangeArrowheads="1"/>
          </p:cNvSpPr>
          <p:nvPr/>
        </p:nvSpPr>
        <p:spPr bwMode="auto">
          <a:xfrm>
            <a:off x="3581400" y="6248400"/>
            <a:ext cx="502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W.W.Daehnick Physics Reports </a:t>
            </a:r>
            <a:r>
              <a:rPr lang="en-US" sz="1600" b="1"/>
              <a:t>96 </a:t>
            </a:r>
            <a:r>
              <a:rPr lang="en-US" sz="1600"/>
              <a:t>(1983) 317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609600"/>
            <a:ext cx="5676900" cy="5194300"/>
            <a:chOff x="1676400" y="609600"/>
            <a:chExt cx="5676900" cy="5194300"/>
          </a:xfrm>
        </p:grpSpPr>
        <p:grpSp>
          <p:nvGrpSpPr>
            <p:cNvPr id="61442" name="Group 5"/>
            <p:cNvGrpSpPr>
              <a:grpSpLocks/>
            </p:cNvGrpSpPr>
            <p:nvPr/>
          </p:nvGrpSpPr>
          <p:grpSpPr bwMode="auto">
            <a:xfrm>
              <a:off x="1676400" y="609600"/>
              <a:ext cx="5676900" cy="5194300"/>
              <a:chOff x="1733550" y="831850"/>
              <a:chExt cx="5676900" cy="5194300"/>
            </a:xfrm>
          </p:grpSpPr>
          <p:pic>
            <p:nvPicPr>
              <p:cNvPr id="61443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550" y="831850"/>
                <a:ext cx="5676900" cy="519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2971800" y="1447800"/>
                <a:ext cx="3581400" cy="342900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>
              <a:off x="5715000" y="28956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332951"/>
              </p:ext>
            </p:extLst>
          </p:nvPr>
        </p:nvGraphicFramePr>
        <p:xfrm>
          <a:off x="6851632" y="4267200"/>
          <a:ext cx="160656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0" name="Equation" r:id="rId4" imgW="927100" imgH="393700" progId="Equation.3">
                  <p:embed/>
                </p:oleObj>
              </mc:Choice>
              <mc:Fallback>
                <p:oleObj name="Equation" r:id="rId4" imgW="92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32" y="4267200"/>
                        <a:ext cx="160656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629400" y="4191000"/>
            <a:ext cx="1981200" cy="1066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424656"/>
            <a:ext cx="152400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-112" charset="0"/>
                <a:ea typeface="Arial" pitchFamily="-112" charset="0"/>
                <a:cs typeface="Arial" pitchFamily="-112" charset="0"/>
              </a:rPr>
              <a:t>Problem #1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OM.NS-X300-1\Desktop\si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35814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304800"/>
            <a:ext cx="5791200" cy="6858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en-GB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pairing coupling scheme</a:t>
            </a: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5611813" y="2209800"/>
          <a:ext cx="3532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3" name="Equation" r:id="rId4" imgW="1130300" imgH="228600" progId="Equation.3">
                  <p:embed/>
                </p:oleObj>
              </mc:Choice>
              <mc:Fallback>
                <p:oleObj name="Equation" r:id="rId4" imgW="113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2209800"/>
                        <a:ext cx="35321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Box 15"/>
          <p:cNvSpPr txBox="1">
            <a:spLocks noChangeArrowheads="1"/>
          </p:cNvSpPr>
          <p:nvPr/>
        </p:nvSpPr>
        <p:spPr bwMode="auto">
          <a:xfrm>
            <a:off x="4800600" y="3352800"/>
            <a:ext cx="5334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Brush Script MT" charset="0"/>
              </a:rPr>
              <a:t>1/l</a:t>
            </a:r>
          </a:p>
        </p:txBody>
      </p:sp>
      <p:sp>
        <p:nvSpPr>
          <p:cNvPr id="62469" name="TextBox 16"/>
          <p:cNvSpPr txBox="1">
            <a:spLocks noChangeArrowheads="1"/>
          </p:cNvSpPr>
          <p:nvPr/>
        </p:nvSpPr>
        <p:spPr bwMode="auto">
          <a:xfrm>
            <a:off x="5715000" y="2971800"/>
            <a:ext cx="3200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Correlations within a distance </a:t>
            </a:r>
          </a:p>
          <a:p>
            <a:pPr eaLnBrk="1" hangingPunct="1"/>
            <a:r>
              <a:rPr lang="en-US" sz="1800"/>
              <a:t> </a:t>
            </a:r>
            <a:r>
              <a:rPr lang="en-US" sz="3200">
                <a:latin typeface="Brush Script MT" charset="0"/>
              </a:rPr>
              <a:t>r ≤ R/</a:t>
            </a:r>
            <a:r>
              <a:rPr lang="en-US" sz="3200" i="1">
                <a:latin typeface="Brush Script MT" charset="0"/>
              </a:rPr>
              <a:t>l</a:t>
            </a:r>
          </a:p>
        </p:txBody>
      </p:sp>
      <p:grpSp>
        <p:nvGrpSpPr>
          <p:cNvPr id="62470" name="Group 21"/>
          <p:cNvGrpSpPr>
            <a:grpSpLocks/>
          </p:cNvGrpSpPr>
          <p:nvPr/>
        </p:nvGrpSpPr>
        <p:grpSpPr bwMode="auto">
          <a:xfrm>
            <a:off x="457200" y="1143000"/>
            <a:ext cx="1447800" cy="2971800"/>
            <a:chOff x="1066800" y="1905000"/>
            <a:chExt cx="1528763" cy="3124200"/>
          </a:xfrm>
        </p:grpSpPr>
        <p:grpSp>
          <p:nvGrpSpPr>
            <p:cNvPr id="62483" name="Group 39"/>
            <p:cNvGrpSpPr>
              <a:grpSpLocks/>
            </p:cNvGrpSpPr>
            <p:nvPr/>
          </p:nvGrpSpPr>
          <p:grpSpPr bwMode="auto">
            <a:xfrm>
              <a:off x="1143000" y="2105025"/>
              <a:ext cx="1452563" cy="2924175"/>
              <a:chOff x="1680" y="912"/>
              <a:chExt cx="1104" cy="2256"/>
            </a:xfrm>
          </p:grpSpPr>
          <p:grpSp>
            <p:nvGrpSpPr>
              <p:cNvPr id="62487" name="Group 21"/>
              <p:cNvGrpSpPr>
                <a:grpSpLocks/>
              </p:cNvGrpSpPr>
              <p:nvPr/>
            </p:nvGrpSpPr>
            <p:grpSpPr bwMode="auto">
              <a:xfrm>
                <a:off x="1680" y="1968"/>
                <a:ext cx="1104" cy="984"/>
                <a:chOff x="288" y="1992"/>
                <a:chExt cx="1104" cy="984"/>
              </a:xfrm>
            </p:grpSpPr>
            <p:sp>
              <p:nvSpPr>
                <p:cNvPr id="62494" name="Oval 22"/>
                <p:cNvSpPr>
                  <a:spLocks noChangeArrowheads="1"/>
                </p:cNvSpPr>
                <p:nvPr/>
              </p:nvSpPr>
              <p:spPr bwMode="auto">
                <a:xfrm>
                  <a:off x="288" y="1992"/>
                  <a:ext cx="1104" cy="336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5" name="Line 23"/>
                <p:cNvSpPr>
                  <a:spLocks noChangeShapeType="1"/>
                </p:cNvSpPr>
                <p:nvPr/>
              </p:nvSpPr>
              <p:spPr bwMode="auto">
                <a:xfrm>
                  <a:off x="864" y="2352"/>
                  <a:ext cx="0" cy="62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88" name="Group 18"/>
              <p:cNvGrpSpPr>
                <a:grpSpLocks/>
              </p:cNvGrpSpPr>
              <p:nvPr/>
            </p:nvGrpSpPr>
            <p:grpSpPr bwMode="auto">
              <a:xfrm flipV="1">
                <a:off x="1680" y="1152"/>
                <a:ext cx="1104" cy="1104"/>
                <a:chOff x="288" y="1992"/>
                <a:chExt cx="1104" cy="984"/>
              </a:xfrm>
            </p:grpSpPr>
            <p:sp>
              <p:nvSpPr>
                <p:cNvPr id="62492" name="Oval 19"/>
                <p:cNvSpPr>
                  <a:spLocks noChangeArrowheads="1"/>
                </p:cNvSpPr>
                <p:nvPr/>
              </p:nvSpPr>
              <p:spPr bwMode="auto">
                <a:xfrm>
                  <a:off x="288" y="1992"/>
                  <a:ext cx="1104" cy="336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3" name="Line 20"/>
                <p:cNvSpPr>
                  <a:spLocks noChangeShapeType="1"/>
                </p:cNvSpPr>
                <p:nvPr/>
              </p:nvSpPr>
              <p:spPr bwMode="auto">
                <a:xfrm>
                  <a:off x="864" y="2352"/>
                  <a:ext cx="0" cy="62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89" name="Line 31"/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0" name="Line 35"/>
              <p:cNvSpPr>
                <a:spLocks noChangeShapeType="1"/>
              </p:cNvSpPr>
              <p:nvPr/>
            </p:nvSpPr>
            <p:spPr bwMode="auto">
              <a:xfrm flipV="1">
                <a:off x="2256" y="912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1" name="Line 38"/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84" name="TextBox 17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457200" cy="61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l</a:t>
              </a:r>
            </a:p>
          </p:txBody>
        </p:sp>
        <p:sp>
          <p:nvSpPr>
            <p:cNvPr id="62485" name="TextBox 18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81000" cy="61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s</a:t>
              </a:r>
            </a:p>
          </p:txBody>
        </p:sp>
        <p:sp>
          <p:nvSpPr>
            <p:cNvPr id="62486" name="TextBox 19"/>
            <p:cNvSpPr txBox="1">
              <a:spLocks noChangeArrowheads="1"/>
            </p:cNvSpPr>
            <p:nvPr/>
          </p:nvSpPr>
          <p:spPr bwMode="auto">
            <a:xfrm>
              <a:off x="1066800" y="2209800"/>
              <a:ext cx="381000" cy="61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j</a:t>
              </a:r>
            </a:p>
          </p:txBody>
        </p:sp>
      </p:grpSp>
      <p:sp>
        <p:nvSpPr>
          <p:cNvPr id="62471" name="TextBox 19"/>
          <p:cNvSpPr txBox="1">
            <a:spLocks noChangeArrowheads="1"/>
          </p:cNvSpPr>
          <p:nvPr/>
        </p:nvSpPr>
        <p:spPr bwMode="auto">
          <a:xfrm>
            <a:off x="5486400" y="16764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Wave function is</a:t>
            </a:r>
          </a:p>
        </p:txBody>
      </p:sp>
      <p:sp>
        <p:nvSpPr>
          <p:cNvPr id="62472" name="TextBox 27"/>
          <p:cNvSpPr txBox="1">
            <a:spLocks noChangeArrowheads="1"/>
          </p:cNvSpPr>
          <p:nvPr/>
        </p:nvSpPr>
        <p:spPr bwMode="auto">
          <a:xfrm>
            <a:off x="2743200" y="11430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Short range force favors 0</a:t>
            </a:r>
            <a:r>
              <a:rPr lang="en-US" sz="1800" baseline="30000"/>
              <a:t>+</a:t>
            </a:r>
            <a:r>
              <a:rPr lang="en-US" sz="1800"/>
              <a:t> pairs</a:t>
            </a:r>
          </a:p>
        </p:txBody>
      </p:sp>
      <p:grpSp>
        <p:nvGrpSpPr>
          <p:cNvPr id="62473" name="Group 33"/>
          <p:cNvGrpSpPr>
            <a:grpSpLocks/>
          </p:cNvGrpSpPr>
          <p:nvPr/>
        </p:nvGrpSpPr>
        <p:grpSpPr bwMode="auto">
          <a:xfrm>
            <a:off x="417513" y="4267200"/>
            <a:ext cx="2097087" cy="2335213"/>
            <a:chOff x="1026815" y="838200"/>
            <a:chExt cx="2097385" cy="2335094"/>
          </a:xfrm>
        </p:grpSpPr>
        <p:grpSp>
          <p:nvGrpSpPr>
            <p:cNvPr id="62475" name="Group 24"/>
            <p:cNvGrpSpPr>
              <a:grpSpLocks/>
            </p:cNvGrpSpPr>
            <p:nvPr/>
          </p:nvGrpSpPr>
          <p:grpSpPr bwMode="auto">
            <a:xfrm>
              <a:off x="1026815" y="1143000"/>
              <a:ext cx="1492548" cy="2030294"/>
              <a:chOff x="1026815" y="1143000"/>
              <a:chExt cx="1492548" cy="2030294"/>
            </a:xfrm>
          </p:grpSpPr>
          <p:sp>
            <p:nvSpPr>
              <p:cNvPr id="62478" name="Oval 22"/>
              <p:cNvSpPr>
                <a:spLocks noChangeArrowheads="1"/>
              </p:cNvSpPr>
              <p:nvPr/>
            </p:nvSpPr>
            <p:spPr bwMode="auto">
              <a:xfrm rot="-1259575">
                <a:off x="1066800" y="1953531"/>
                <a:ext cx="1452563" cy="43551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9" name="Line 23"/>
              <p:cNvSpPr>
                <a:spLocks noChangeShapeType="1"/>
              </p:cNvSpPr>
              <p:nvPr/>
            </p:nvSpPr>
            <p:spPr bwMode="auto">
              <a:xfrm rot="20340425" flipH="1">
                <a:off x="1906467" y="2139153"/>
                <a:ext cx="47341" cy="103414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Oval 19"/>
              <p:cNvSpPr>
                <a:spLocks noChangeArrowheads="1"/>
              </p:cNvSpPr>
              <p:nvPr/>
            </p:nvSpPr>
            <p:spPr bwMode="auto">
              <a:xfrm rot="1457215" flipV="1">
                <a:off x="1026815" y="1984896"/>
                <a:ext cx="1452563" cy="488627"/>
              </a:xfrm>
              <a:prstGeom prst="ellipse">
                <a:avLst/>
              </a:prstGeom>
              <a:solidFill>
                <a:srgbClr val="92D050">
                  <a:alpha val="0"/>
                </a:srgbClr>
              </a:solidFill>
              <a:ln w="571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1" name="Line 20"/>
              <p:cNvSpPr>
                <a:spLocks noChangeShapeType="1"/>
              </p:cNvSpPr>
              <p:nvPr/>
            </p:nvSpPr>
            <p:spPr bwMode="auto">
              <a:xfrm rot="1457215" flipH="1" flipV="1">
                <a:off x="1940220" y="1143000"/>
                <a:ext cx="45719" cy="1078081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20"/>
              <p:cNvSpPr>
                <a:spLocks noChangeShapeType="1"/>
              </p:cNvSpPr>
              <p:nvPr/>
            </p:nvSpPr>
            <p:spPr bwMode="auto">
              <a:xfrm rot="1457215" flipV="1">
                <a:off x="1790082" y="2038455"/>
                <a:ext cx="721561" cy="337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6" name="TextBox 25"/>
            <p:cNvSpPr txBox="1">
              <a:spLocks noChangeArrowheads="1"/>
            </p:cNvSpPr>
            <p:nvPr/>
          </p:nvSpPr>
          <p:spPr bwMode="auto">
            <a:xfrm>
              <a:off x="1447800" y="838200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Brush Script MT" charset="0"/>
                </a:rPr>
                <a:t>j</a:t>
              </a:r>
            </a:p>
          </p:txBody>
        </p:sp>
        <p:sp>
          <p:nvSpPr>
            <p:cNvPr id="62477" name="TextBox 26"/>
            <p:cNvSpPr txBox="1">
              <a:spLocks noChangeArrowheads="1"/>
            </p:cNvSpPr>
            <p:nvPr/>
          </p:nvSpPr>
          <p:spPr bwMode="auto">
            <a:xfrm>
              <a:off x="2743200" y="1905000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b="1">
                  <a:latin typeface="Lucida Calligraphy" charset="0"/>
                </a:rPr>
                <a:t>I</a:t>
              </a:r>
            </a:p>
          </p:txBody>
        </p:sp>
      </p:grpSp>
      <p:sp>
        <p:nvSpPr>
          <p:cNvPr id="62474" name="TextBox 22"/>
          <p:cNvSpPr txBox="1">
            <a:spLocks noChangeArrowheads="1"/>
          </p:cNvSpPr>
          <p:nvPr/>
        </p:nvSpPr>
        <p:spPr bwMode="auto">
          <a:xfrm>
            <a:off x="3581400" y="53340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</a:t>
            </a:r>
            <a:r>
              <a:rPr lang="en-US" b="1">
                <a:latin typeface="Lucida Handwriting" charset="0"/>
              </a:rPr>
              <a:t>I</a:t>
            </a:r>
            <a:r>
              <a:rPr lang="en-US" b="1">
                <a:latin typeface="Brush Script MT" charset="0"/>
              </a:rPr>
              <a:t> ≠ 0  </a:t>
            </a:r>
            <a:r>
              <a:rPr lang="en-US" sz="1800"/>
              <a:t> the distance is ≈ </a:t>
            </a:r>
            <a:r>
              <a:rPr lang="en-US" b="1">
                <a:latin typeface="Lucida Handwriting" charset="0"/>
              </a:rPr>
              <a:t>I</a:t>
            </a:r>
            <a:r>
              <a:rPr lang="en-US" sz="2800" b="1">
                <a:latin typeface="Brush Script MT" charset="0"/>
              </a:rPr>
              <a:t>R/l</a:t>
            </a:r>
          </a:p>
          <a:p>
            <a:pPr eaLnBrk="1" hangingPunct="1"/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099065"/>
              </p:ext>
            </p:extLst>
          </p:nvPr>
        </p:nvGraphicFramePr>
        <p:xfrm>
          <a:off x="2566988" y="5791200"/>
          <a:ext cx="41386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2" name="Equation" r:id="rId3" imgW="1676400" imgH="368300" progId="Equation.3">
                  <p:embed/>
                </p:oleObj>
              </mc:Choice>
              <mc:Fallback>
                <p:oleObj name="Equation" r:id="rId3" imgW="16764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791200"/>
                        <a:ext cx="413861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6482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graphicFrame>
        <p:nvGraphicFramePr>
          <p:cNvPr id="634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33770"/>
              </p:ext>
            </p:extLst>
          </p:nvPr>
        </p:nvGraphicFramePr>
        <p:xfrm>
          <a:off x="5791200" y="3871912"/>
          <a:ext cx="24384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3" name="Equation" r:id="rId6" imgW="1079500" imgH="330200" progId="Equation.3">
                  <p:embed/>
                </p:oleObj>
              </mc:Choice>
              <mc:Fallback>
                <p:oleObj name="Equation" r:id="rId6" imgW="10795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71912"/>
                        <a:ext cx="24384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31563"/>
              </p:ext>
            </p:extLst>
          </p:nvPr>
        </p:nvGraphicFramePr>
        <p:xfrm>
          <a:off x="2362200" y="5105400"/>
          <a:ext cx="5130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4" name="Equation" r:id="rId8" imgW="2616200" imgH="203200" progId="Equation.3">
                  <p:embed/>
                </p:oleObj>
              </mc:Choice>
              <mc:Fallback>
                <p:oleObj name="Equation" r:id="rId8" imgW="2616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05400"/>
                        <a:ext cx="5130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581400" cy="108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2806"/>
              </p:ext>
            </p:extLst>
          </p:nvPr>
        </p:nvGraphicFramePr>
        <p:xfrm>
          <a:off x="6096001" y="381000"/>
          <a:ext cx="2514600" cy="57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25" name="Equation" r:id="rId11" imgW="977900" imgH="203200" progId="Equation.3">
                  <p:embed/>
                </p:oleObj>
              </mc:Choice>
              <mc:Fallback>
                <p:oleObj name="Equation" r:id="rId11" imgW="977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81000"/>
                        <a:ext cx="2514600" cy="579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248400" y="1295400"/>
            <a:ext cx="2057400" cy="990600"/>
            <a:chOff x="576" y="810"/>
            <a:chExt cx="1403" cy="49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576" y="1296"/>
              <a:ext cx="1403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9455457"/>
                </p:ext>
              </p:extLst>
            </p:nvPr>
          </p:nvGraphicFramePr>
          <p:xfrm>
            <a:off x="1303" y="810"/>
            <a:ext cx="590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126" name="Equation" r:id="rId13" imgW="368300" imgH="228600" progId="Equation.3">
                    <p:embed/>
                  </p:oleObj>
                </mc:Choice>
                <mc:Fallback>
                  <p:oleObj name="Equation" r:id="rId13" imgW="368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" y="810"/>
                          <a:ext cx="590" cy="36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Oval 1"/>
          <p:cNvSpPr/>
          <p:nvPr/>
        </p:nvSpPr>
        <p:spPr>
          <a:xfrm>
            <a:off x="3200400" y="304800"/>
            <a:ext cx="1295400" cy="762000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48200" y="685800"/>
            <a:ext cx="1219200" cy="0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6477000" y="2133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05600" y="2133600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29400" y="19050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0" y="1981200"/>
            <a:ext cx="0" cy="544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>
            <a:off x="6515100" y="2171701"/>
            <a:ext cx="381000" cy="9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2"/>
          <p:cNvSpPr>
            <a:spLocks noChangeShapeType="1"/>
          </p:cNvSpPr>
          <p:nvPr/>
        </p:nvSpPr>
        <p:spPr bwMode="auto">
          <a:xfrm>
            <a:off x="685800" y="37338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4" name="Group 28"/>
          <p:cNvGrpSpPr>
            <a:grpSpLocks/>
          </p:cNvGrpSpPr>
          <p:nvPr/>
        </p:nvGrpSpPr>
        <p:grpSpPr bwMode="auto">
          <a:xfrm>
            <a:off x="685800" y="1219200"/>
            <a:ext cx="1524000" cy="609600"/>
            <a:chOff x="432" y="1056"/>
            <a:chExt cx="960" cy="384"/>
          </a:xfrm>
        </p:grpSpPr>
        <p:sp>
          <p:nvSpPr>
            <p:cNvPr id="64548" name="Line 3"/>
            <p:cNvSpPr>
              <a:spLocks noChangeShapeType="1"/>
            </p:cNvSpPr>
            <p:nvPr/>
          </p:nvSpPr>
          <p:spPr bwMode="auto">
            <a:xfrm>
              <a:off x="432" y="1440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4"/>
            <p:cNvSpPr>
              <a:spLocks noChangeShapeType="1"/>
            </p:cNvSpPr>
            <p:nvPr/>
          </p:nvSpPr>
          <p:spPr bwMode="auto">
            <a:xfrm>
              <a:off x="432" y="129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Line 5"/>
            <p:cNvSpPr>
              <a:spLocks noChangeShapeType="1"/>
            </p:cNvSpPr>
            <p:nvPr/>
          </p:nvSpPr>
          <p:spPr bwMode="auto">
            <a:xfrm>
              <a:off x="432" y="1200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6"/>
            <p:cNvSpPr>
              <a:spLocks noChangeShapeType="1"/>
            </p:cNvSpPr>
            <p:nvPr/>
          </p:nvSpPr>
          <p:spPr bwMode="auto">
            <a:xfrm>
              <a:off x="432" y="105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5" name="Group 23"/>
          <p:cNvGrpSpPr>
            <a:grpSpLocks/>
          </p:cNvGrpSpPr>
          <p:nvPr/>
        </p:nvGrpSpPr>
        <p:grpSpPr bwMode="auto">
          <a:xfrm>
            <a:off x="2971800" y="2438400"/>
            <a:ext cx="1524000" cy="1295400"/>
            <a:chOff x="2016" y="1536"/>
            <a:chExt cx="960" cy="816"/>
          </a:xfrm>
        </p:grpSpPr>
        <p:sp>
          <p:nvSpPr>
            <p:cNvPr id="64545" name="Line 7"/>
            <p:cNvSpPr>
              <a:spLocks noChangeShapeType="1"/>
            </p:cNvSpPr>
            <p:nvPr/>
          </p:nvSpPr>
          <p:spPr bwMode="auto">
            <a:xfrm>
              <a:off x="2016" y="2352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8"/>
            <p:cNvSpPr>
              <a:spLocks noChangeShapeType="1"/>
            </p:cNvSpPr>
            <p:nvPr/>
          </p:nvSpPr>
          <p:spPr bwMode="auto">
            <a:xfrm>
              <a:off x="2016" y="1968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9"/>
            <p:cNvSpPr>
              <a:spLocks noChangeShapeType="1"/>
            </p:cNvSpPr>
            <p:nvPr/>
          </p:nvSpPr>
          <p:spPr bwMode="auto">
            <a:xfrm>
              <a:off x="2016" y="15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6" name="Group 24"/>
          <p:cNvGrpSpPr>
            <a:grpSpLocks/>
          </p:cNvGrpSpPr>
          <p:nvPr/>
        </p:nvGrpSpPr>
        <p:grpSpPr bwMode="auto">
          <a:xfrm>
            <a:off x="7315200" y="2895600"/>
            <a:ext cx="1524000" cy="838200"/>
            <a:chOff x="4608" y="1824"/>
            <a:chExt cx="960" cy="528"/>
          </a:xfrm>
        </p:grpSpPr>
        <p:sp>
          <p:nvSpPr>
            <p:cNvPr id="64541" name="Line 10"/>
            <p:cNvSpPr>
              <a:spLocks noChangeShapeType="1"/>
            </p:cNvSpPr>
            <p:nvPr/>
          </p:nvSpPr>
          <p:spPr bwMode="auto">
            <a:xfrm>
              <a:off x="4608" y="2064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11"/>
            <p:cNvSpPr>
              <a:spLocks noChangeShapeType="1"/>
            </p:cNvSpPr>
            <p:nvPr/>
          </p:nvSpPr>
          <p:spPr bwMode="auto">
            <a:xfrm>
              <a:off x="4608" y="1920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12"/>
            <p:cNvSpPr>
              <a:spLocks noChangeShapeType="1"/>
            </p:cNvSpPr>
            <p:nvPr/>
          </p:nvSpPr>
          <p:spPr bwMode="auto">
            <a:xfrm>
              <a:off x="4608" y="1824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13"/>
            <p:cNvSpPr>
              <a:spLocks noChangeShapeType="1"/>
            </p:cNvSpPr>
            <p:nvPr/>
          </p:nvSpPr>
          <p:spPr bwMode="auto">
            <a:xfrm>
              <a:off x="4608" y="2352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7" name="Line 17"/>
          <p:cNvSpPr>
            <a:spLocks noChangeShapeType="1"/>
          </p:cNvSpPr>
          <p:nvPr/>
        </p:nvSpPr>
        <p:spPr bwMode="auto">
          <a:xfrm>
            <a:off x="5181600" y="57912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8" name="Group 27"/>
          <p:cNvGrpSpPr>
            <a:grpSpLocks/>
          </p:cNvGrpSpPr>
          <p:nvPr/>
        </p:nvGrpSpPr>
        <p:grpSpPr bwMode="auto">
          <a:xfrm>
            <a:off x="5181600" y="3124200"/>
            <a:ext cx="1524000" cy="609600"/>
            <a:chOff x="3264" y="2352"/>
            <a:chExt cx="960" cy="384"/>
          </a:xfrm>
        </p:grpSpPr>
        <p:sp>
          <p:nvSpPr>
            <p:cNvPr id="64537" name="Line 19"/>
            <p:cNvSpPr>
              <a:spLocks noChangeShapeType="1"/>
            </p:cNvSpPr>
            <p:nvPr/>
          </p:nvSpPr>
          <p:spPr bwMode="auto">
            <a:xfrm>
              <a:off x="3264" y="27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20"/>
            <p:cNvSpPr>
              <a:spLocks noChangeShapeType="1"/>
            </p:cNvSpPr>
            <p:nvPr/>
          </p:nvSpPr>
          <p:spPr bwMode="auto">
            <a:xfrm>
              <a:off x="3264" y="2592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Line 21"/>
            <p:cNvSpPr>
              <a:spLocks noChangeShapeType="1"/>
            </p:cNvSpPr>
            <p:nvPr/>
          </p:nvSpPr>
          <p:spPr bwMode="auto">
            <a:xfrm>
              <a:off x="3264" y="249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22"/>
            <p:cNvSpPr>
              <a:spLocks noChangeShapeType="1"/>
            </p:cNvSpPr>
            <p:nvPr/>
          </p:nvSpPr>
          <p:spPr bwMode="auto">
            <a:xfrm>
              <a:off x="3264" y="2352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9" name="Line 25"/>
          <p:cNvSpPr>
            <a:spLocks noChangeShapeType="1"/>
          </p:cNvSpPr>
          <p:nvPr/>
        </p:nvSpPr>
        <p:spPr bwMode="auto">
          <a:xfrm>
            <a:off x="1447800" y="3733800"/>
            <a:ext cx="4572000" cy="2057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29"/>
          <p:cNvSpPr>
            <a:spLocks noChangeShapeType="1"/>
          </p:cNvSpPr>
          <p:nvPr/>
        </p:nvSpPr>
        <p:spPr bwMode="auto">
          <a:xfrm>
            <a:off x="914400" y="1828800"/>
            <a:ext cx="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30"/>
          <p:cNvSpPr>
            <a:spLocks noChangeShapeType="1"/>
          </p:cNvSpPr>
          <p:nvPr/>
        </p:nvSpPr>
        <p:spPr bwMode="auto">
          <a:xfrm>
            <a:off x="5943600" y="3733800"/>
            <a:ext cx="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31"/>
          <p:cNvSpPr>
            <a:spLocks noChangeShapeType="1"/>
          </p:cNvSpPr>
          <p:nvPr/>
        </p:nvSpPr>
        <p:spPr bwMode="auto">
          <a:xfrm>
            <a:off x="8686800" y="3733800"/>
            <a:ext cx="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32"/>
          <p:cNvSpPr txBox="1">
            <a:spLocks noChangeArrowheads="1"/>
          </p:cNvSpPr>
          <p:nvPr/>
        </p:nvSpPr>
        <p:spPr bwMode="auto">
          <a:xfrm>
            <a:off x="914400" y="2133600"/>
            <a:ext cx="1828800" cy="976313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alibri" charset="0"/>
              </a:rPr>
              <a:t>2</a:t>
            </a:r>
            <a:r>
              <a:rPr lang="en-US" sz="2800" b="1">
                <a:solidFill>
                  <a:schemeClr val="accent2"/>
                </a:solidFill>
                <a:latin typeface="Symbol" charset="0"/>
              </a:rPr>
              <a:t>D </a:t>
            </a:r>
            <a:r>
              <a:rPr lang="en-US" sz="2000" b="1">
                <a:solidFill>
                  <a:schemeClr val="accent2"/>
                </a:solidFill>
                <a:latin typeface="Calibri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alibri" charset="0"/>
              </a:rPr>
              <a:t>Even-even gap</a:t>
            </a:r>
          </a:p>
        </p:txBody>
      </p:sp>
      <p:sp>
        <p:nvSpPr>
          <p:cNvPr id="64524" name="Line 33"/>
          <p:cNvSpPr>
            <a:spLocks noChangeShapeType="1"/>
          </p:cNvSpPr>
          <p:nvPr/>
        </p:nvSpPr>
        <p:spPr bwMode="auto">
          <a:xfrm>
            <a:off x="3733800" y="3733800"/>
            <a:ext cx="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Text Box 34"/>
          <p:cNvSpPr txBox="1">
            <a:spLocks noChangeArrowheads="1"/>
          </p:cNvSpPr>
          <p:nvPr/>
        </p:nvSpPr>
        <p:spPr bwMode="auto">
          <a:xfrm>
            <a:off x="3810000" y="3886200"/>
            <a:ext cx="2057400" cy="968375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Symbol" charset="0"/>
              </a:rPr>
              <a:t>D </a:t>
            </a:r>
            <a:r>
              <a:rPr lang="en-US" sz="2800" b="1">
                <a:solidFill>
                  <a:schemeClr val="accent2"/>
                </a:solidFill>
                <a:latin typeface="Calibri" charset="0"/>
              </a:rPr>
              <a:t>  </a:t>
            </a:r>
            <a:r>
              <a:rPr lang="en-US" sz="2000" b="1">
                <a:solidFill>
                  <a:schemeClr val="accent2"/>
                </a:solidFill>
                <a:latin typeface="Calibri" charset="0"/>
              </a:rPr>
              <a:t> 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alibri" charset="0"/>
              </a:rPr>
              <a:t>Odd-Even mass difference</a:t>
            </a:r>
          </a:p>
        </p:txBody>
      </p:sp>
      <p:sp>
        <p:nvSpPr>
          <p:cNvPr id="64526" name="Text Box 35"/>
          <p:cNvSpPr txBox="1">
            <a:spLocks noChangeArrowheads="1"/>
          </p:cNvSpPr>
          <p:nvPr/>
        </p:nvSpPr>
        <p:spPr bwMode="auto">
          <a:xfrm>
            <a:off x="6477000" y="4343400"/>
            <a:ext cx="2057400" cy="11811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Symbol" charset="0"/>
              </a:rPr>
              <a:t>2D </a:t>
            </a:r>
            <a:r>
              <a:rPr lang="en-US" sz="2800" b="1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Calibri" charset="0"/>
              </a:rPr>
              <a:t>  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alibri" charset="0"/>
              </a:rPr>
              <a:t>Odd-odd to Even-even mass difference</a:t>
            </a:r>
          </a:p>
        </p:txBody>
      </p:sp>
      <p:sp>
        <p:nvSpPr>
          <p:cNvPr id="64527" name="Text Box 36"/>
          <p:cNvSpPr txBox="1">
            <a:spLocks noChangeArrowheads="1"/>
          </p:cNvSpPr>
          <p:nvPr/>
        </p:nvSpPr>
        <p:spPr bwMode="auto">
          <a:xfrm>
            <a:off x="609600" y="5943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baseline="30000">
                <a:latin typeface="Calibri" charset="0"/>
              </a:rPr>
              <a:t>A</a:t>
            </a:r>
            <a:r>
              <a:rPr lang="en-US" sz="3600" b="1">
                <a:latin typeface="Calibri" charset="0"/>
              </a:rPr>
              <a:t>Z</a:t>
            </a:r>
            <a:r>
              <a:rPr lang="en-US" sz="3600" b="1" baseline="-25000">
                <a:latin typeface="Calibri" charset="0"/>
              </a:rPr>
              <a:t>N</a:t>
            </a:r>
          </a:p>
        </p:txBody>
      </p:sp>
      <p:sp>
        <p:nvSpPr>
          <p:cNvPr id="64528" name="Text Box 37"/>
          <p:cNvSpPr txBox="1">
            <a:spLocks noChangeArrowheads="1"/>
          </p:cNvSpPr>
          <p:nvPr/>
        </p:nvSpPr>
        <p:spPr bwMode="auto">
          <a:xfrm>
            <a:off x="2895600" y="5943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baseline="30000">
                <a:latin typeface="Calibri" charset="0"/>
              </a:rPr>
              <a:t>A+1</a:t>
            </a:r>
            <a:r>
              <a:rPr lang="en-US" sz="3600" b="1">
                <a:latin typeface="Calibri" charset="0"/>
              </a:rPr>
              <a:t>Z</a:t>
            </a:r>
            <a:r>
              <a:rPr lang="en-US" sz="3600" b="1" baseline="-25000">
                <a:latin typeface="Calibri" charset="0"/>
              </a:rPr>
              <a:t>N+1</a:t>
            </a:r>
          </a:p>
        </p:txBody>
      </p:sp>
      <p:sp>
        <p:nvSpPr>
          <p:cNvPr id="64529" name="Text Box 38"/>
          <p:cNvSpPr txBox="1">
            <a:spLocks noChangeArrowheads="1"/>
          </p:cNvSpPr>
          <p:nvPr/>
        </p:nvSpPr>
        <p:spPr bwMode="auto">
          <a:xfrm>
            <a:off x="5029200" y="60198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baseline="30000">
                <a:latin typeface="Calibri" charset="0"/>
              </a:rPr>
              <a:t>A+2</a:t>
            </a:r>
            <a:r>
              <a:rPr lang="en-US" sz="3600" b="1">
                <a:latin typeface="Calibri" charset="0"/>
              </a:rPr>
              <a:t>Z</a:t>
            </a:r>
            <a:r>
              <a:rPr lang="en-US" sz="3600" b="1" baseline="-25000">
                <a:latin typeface="Calibri" charset="0"/>
              </a:rPr>
              <a:t>N+2</a:t>
            </a:r>
          </a:p>
        </p:txBody>
      </p:sp>
      <p:sp>
        <p:nvSpPr>
          <p:cNvPr id="64530" name="Text Box 39"/>
          <p:cNvSpPr txBox="1">
            <a:spLocks noChangeArrowheads="1"/>
          </p:cNvSpPr>
          <p:nvPr/>
        </p:nvSpPr>
        <p:spPr bwMode="auto">
          <a:xfrm>
            <a:off x="6705600" y="601980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baseline="30000">
                <a:latin typeface="Calibri" charset="0"/>
              </a:rPr>
              <a:t>A+2</a:t>
            </a:r>
            <a:r>
              <a:rPr lang="en-US" sz="3600" b="1">
                <a:latin typeface="Calibri" charset="0"/>
              </a:rPr>
              <a:t>(Z+1)</a:t>
            </a:r>
            <a:r>
              <a:rPr lang="en-US" sz="3600" b="1" baseline="-25000">
                <a:latin typeface="Calibri" charset="0"/>
              </a:rPr>
              <a:t>N+1</a:t>
            </a:r>
          </a:p>
        </p:txBody>
      </p:sp>
      <p:sp>
        <p:nvSpPr>
          <p:cNvPr id="64531" name="Line 41"/>
          <p:cNvSpPr>
            <a:spLocks noChangeShapeType="1"/>
          </p:cNvSpPr>
          <p:nvPr/>
        </p:nvSpPr>
        <p:spPr bwMode="auto">
          <a:xfrm>
            <a:off x="6781800" y="5791200"/>
            <a:ext cx="20574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532" name="Object 42"/>
          <p:cNvGraphicFramePr>
            <a:graphicFrameLocks noChangeAspect="1"/>
          </p:cNvGraphicFramePr>
          <p:nvPr/>
        </p:nvGraphicFramePr>
        <p:xfrm>
          <a:off x="0" y="1524000"/>
          <a:ext cx="647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1" name="Equation" r:id="rId3" imgW="330200" imgH="127000" progId="Equation.3">
                  <p:embed/>
                </p:oleObj>
              </mc:Choice>
              <mc:Fallback>
                <p:oleObj name="Equation" r:id="rId3" imgW="3302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647700" cy="361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3"/>
          <p:cNvGraphicFramePr>
            <a:graphicFrameLocks noChangeAspect="1"/>
          </p:cNvGraphicFramePr>
          <p:nvPr/>
        </p:nvGraphicFramePr>
        <p:xfrm>
          <a:off x="228600" y="3962400"/>
          <a:ext cx="762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2" name="Equation" r:id="rId5" imgW="330200" imgH="127000" progId="Equation.3">
                  <p:embed/>
                </p:oleObj>
              </mc:Choice>
              <mc:Fallback>
                <p:oleObj name="Equation" r:id="rId5" imgW="3302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762000" cy="322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4"/>
          <p:cNvGraphicFramePr>
            <a:graphicFrameLocks noChangeAspect="1"/>
          </p:cNvGraphicFramePr>
          <p:nvPr/>
        </p:nvGraphicFramePr>
        <p:xfrm>
          <a:off x="2982913" y="3886200"/>
          <a:ext cx="5984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3" name="Equation" r:id="rId7" imgW="304800" imgH="127000" progId="Equation.3">
                  <p:embed/>
                </p:oleObj>
              </mc:Choice>
              <mc:Fallback>
                <p:oleObj name="Equation" r:id="rId7" imgW="3048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886200"/>
                        <a:ext cx="598487" cy="361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5" name="Object 5"/>
          <p:cNvGraphicFramePr>
            <a:graphicFrameLocks noChangeAspect="1"/>
          </p:cNvGraphicFramePr>
          <p:nvPr/>
        </p:nvGraphicFramePr>
        <p:xfrm>
          <a:off x="4191000" y="5638800"/>
          <a:ext cx="762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4" name="Equation" r:id="rId9" imgW="330200" imgH="127000" progId="Equation.3">
                  <p:embed/>
                </p:oleObj>
              </mc:Choice>
              <mc:Fallback>
                <p:oleObj name="Equation" r:id="rId9" imgW="3302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638800"/>
                        <a:ext cx="762000" cy="322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6" name="Object 6"/>
          <p:cNvGraphicFramePr>
            <a:graphicFrameLocks noChangeAspect="1"/>
          </p:cNvGraphicFramePr>
          <p:nvPr/>
        </p:nvGraphicFramePr>
        <p:xfrm>
          <a:off x="6781800" y="3810000"/>
          <a:ext cx="647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5" name="Equation" r:id="rId11" imgW="330200" imgH="127000" progId="Equation.3">
                  <p:embed/>
                </p:oleObj>
              </mc:Choice>
              <mc:Fallback>
                <p:oleObj name="Equation" r:id="rId11" imgW="3302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10000"/>
                        <a:ext cx="647700" cy="361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AutoShape 2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0" name="Photo Editor Photo" r:id="rId3" imgW="0" imgH="0" progId="">
                  <p:embed/>
                </p:oleObj>
              </mc:Choice>
              <mc:Fallback>
                <p:oleObj name="Photo Editor Photo" r:id="rId3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3"/>
          <p:cNvGraphicFramePr>
            <a:graphicFrameLocks noChangeAspect="1"/>
          </p:cNvGraphicFramePr>
          <p:nvPr/>
        </p:nvGraphicFramePr>
        <p:xfrm>
          <a:off x="914400" y="1524000"/>
          <a:ext cx="7661275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1" name="Photo Editor Photo" r:id="rId4" imgW="8695238" imgH="9011908" progId="">
                  <p:embed/>
                </p:oleObj>
              </mc:Choice>
              <mc:Fallback>
                <p:oleObj name="Photo Editor Photo" r:id="rId4" imgW="8695238" imgH="90119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902" t="47446" b="2919"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661275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6934200" y="1143000"/>
            <a:ext cx="1798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Calibri" charset="0"/>
              </a:rPr>
              <a:t>BM Vol 1 page 170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6705600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 Unicode MS" charset="0"/>
              </a:rPr>
              <a:t>Pair gaps from mass differences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73699"/>
              </p:ext>
            </p:extLst>
          </p:nvPr>
        </p:nvGraphicFramePr>
        <p:xfrm>
          <a:off x="2403475" y="6028532"/>
          <a:ext cx="47974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2" name="Equation" r:id="rId6" imgW="1943100" imgH="228600" progId="Equation.3">
                  <p:embed/>
                </p:oleObj>
              </mc:Choice>
              <mc:Fallback>
                <p:oleObj name="Equation" r:id="rId6" imgW="194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6028532"/>
                        <a:ext cx="4797425" cy="563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883" y="622869"/>
            <a:ext cx="5495171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20" y="5173362"/>
            <a:ext cx="63373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020" y="4106562"/>
            <a:ext cx="6172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2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2" y="470814"/>
            <a:ext cx="8669458" cy="200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46" y="3447861"/>
            <a:ext cx="8338141" cy="15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52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68124"/>
              </p:ext>
            </p:extLst>
          </p:nvPr>
        </p:nvGraphicFramePr>
        <p:xfrm>
          <a:off x="5391150" y="5537200"/>
          <a:ext cx="24399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0" name="Equation" r:id="rId3" imgW="800100" imgH="177800" progId="Equation.3">
                  <p:embed/>
                </p:oleObj>
              </mc:Choice>
              <mc:Fallback>
                <p:oleObj name="Equation" r:id="rId3" imgW="800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5537200"/>
                        <a:ext cx="2439988" cy="5461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943600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0504D"/>
                </a:solidFill>
              </a:rPr>
              <a:t>A simple microscopic model: Two j-shells</a:t>
            </a:r>
            <a:endParaRPr lang="en-US" sz="2000" u="sng">
              <a:solidFill>
                <a:prstClr val="black"/>
              </a:solidFill>
            </a:endParaRP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533400" y="1219200"/>
            <a:ext cx="2116138" cy="1504950"/>
            <a:chOff x="203" y="828"/>
            <a:chExt cx="1333" cy="948"/>
          </a:xfrm>
        </p:grpSpPr>
        <p:sp>
          <p:nvSpPr>
            <p:cNvPr id="78856" name="Line 5"/>
            <p:cNvSpPr>
              <a:spLocks noChangeShapeType="1"/>
            </p:cNvSpPr>
            <p:nvPr/>
          </p:nvSpPr>
          <p:spPr bwMode="auto">
            <a:xfrm>
              <a:off x="576" y="17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857" name="Line 6"/>
            <p:cNvSpPr>
              <a:spLocks noChangeShapeType="1"/>
            </p:cNvSpPr>
            <p:nvPr/>
          </p:nvSpPr>
          <p:spPr bwMode="auto">
            <a:xfrm>
              <a:off x="576" y="129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858" name="Line 7"/>
            <p:cNvSpPr>
              <a:spLocks noChangeShapeType="1"/>
            </p:cNvSpPr>
            <p:nvPr/>
          </p:nvSpPr>
          <p:spPr bwMode="auto">
            <a:xfrm>
              <a:off x="1008" y="1296"/>
              <a:ext cx="0" cy="48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78859" name="Object 8"/>
            <p:cNvGraphicFramePr>
              <a:graphicFrameLocks noChangeAspect="1"/>
            </p:cNvGraphicFramePr>
            <p:nvPr/>
          </p:nvGraphicFramePr>
          <p:xfrm>
            <a:off x="203" y="1415"/>
            <a:ext cx="295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1" name="Equation" r:id="rId5" imgW="152400" imgH="127000" progId="Equation.3">
                    <p:embed/>
                  </p:oleObj>
                </mc:Choice>
                <mc:Fallback>
                  <p:oleObj name="Equation" r:id="rId5" imgW="1524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" y="1415"/>
                          <a:ext cx="295" cy="246"/>
                        </a:xfrm>
                        <a:prstGeom prst="rect">
                          <a:avLst/>
                        </a:prstGeom>
                        <a:solidFill>
                          <a:srgbClr val="FF99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0" name="Object 9"/>
            <p:cNvGraphicFramePr>
              <a:graphicFrameLocks noChangeAspect="1"/>
            </p:cNvGraphicFramePr>
            <p:nvPr/>
          </p:nvGraphicFramePr>
          <p:xfrm>
            <a:off x="834" y="828"/>
            <a:ext cx="491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2" name="Equation" r:id="rId7" imgW="254000" imgH="165100" progId="Equation.3">
                    <p:embed/>
                  </p:oleObj>
                </mc:Choice>
                <mc:Fallback>
                  <p:oleObj name="Equation" r:id="rId7" imgW="254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" y="828"/>
                          <a:ext cx="491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61" name="Line 10"/>
            <p:cNvSpPr>
              <a:spLocks noChangeShapeType="1"/>
            </p:cNvSpPr>
            <p:nvPr/>
          </p:nvSpPr>
          <p:spPr bwMode="auto">
            <a:xfrm>
              <a:off x="624" y="153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8852" name="Text Box 11"/>
          <p:cNvSpPr txBox="1">
            <a:spLocks noChangeArrowheads="1"/>
          </p:cNvSpPr>
          <p:nvPr/>
        </p:nvSpPr>
        <p:spPr bwMode="auto">
          <a:xfrm>
            <a:off x="1600200" y="5638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B92D00"/>
                </a:solidFill>
              </a:rPr>
              <a:t>“</a:t>
            </a:r>
            <a:r>
              <a:rPr lang="en-US" altLang="ja-JP" sz="1800" b="1">
                <a:solidFill>
                  <a:srgbClr val="B92D00"/>
                </a:solidFill>
              </a:rPr>
              <a:t>Control parameter</a:t>
            </a:r>
            <a:r>
              <a:rPr lang="ja-JP" altLang="en-US" sz="1800" b="1">
                <a:solidFill>
                  <a:srgbClr val="B92D00"/>
                </a:solidFill>
              </a:rPr>
              <a:t>”</a:t>
            </a:r>
            <a:endParaRPr lang="en-US" sz="1800">
              <a:solidFill>
                <a:srgbClr val="B92D00"/>
              </a:solidFill>
            </a:endParaRPr>
          </a:p>
        </p:txBody>
      </p:sp>
      <p:pic>
        <p:nvPicPr>
          <p:cNvPr id="78853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5935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3098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82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76565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4" name="Group 50"/>
          <p:cNvGrpSpPr>
            <a:grpSpLocks/>
          </p:cNvGrpSpPr>
          <p:nvPr/>
        </p:nvGrpSpPr>
        <p:grpSpPr bwMode="auto">
          <a:xfrm>
            <a:off x="533400" y="533400"/>
            <a:ext cx="8077200" cy="2362200"/>
            <a:chOff x="533400" y="533400"/>
            <a:chExt cx="8077200" cy="2362200"/>
          </a:xfrm>
        </p:grpSpPr>
        <p:sp>
          <p:nvSpPr>
            <p:cNvPr id="79875" name="Line 5"/>
            <p:cNvSpPr>
              <a:spLocks noChangeShapeType="1"/>
            </p:cNvSpPr>
            <p:nvPr/>
          </p:nvSpPr>
          <p:spPr bwMode="auto">
            <a:xfrm>
              <a:off x="3992468" y="220980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6" name="Line 6"/>
            <p:cNvSpPr>
              <a:spLocks noChangeShapeType="1"/>
            </p:cNvSpPr>
            <p:nvPr/>
          </p:nvSpPr>
          <p:spPr bwMode="auto">
            <a:xfrm>
              <a:off x="3992468" y="136099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7" name="Line 7"/>
            <p:cNvSpPr>
              <a:spLocks noChangeShapeType="1"/>
            </p:cNvSpPr>
            <p:nvPr/>
          </p:nvSpPr>
          <p:spPr bwMode="auto">
            <a:xfrm>
              <a:off x="4733318" y="1360990"/>
              <a:ext cx="0" cy="84881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8" name="Line 10"/>
            <p:cNvSpPr>
              <a:spLocks noChangeShapeType="1"/>
            </p:cNvSpPr>
            <p:nvPr/>
          </p:nvSpPr>
          <p:spPr bwMode="auto">
            <a:xfrm>
              <a:off x="4074785" y="1785395"/>
              <a:ext cx="1564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9" name="Line 5"/>
            <p:cNvSpPr>
              <a:spLocks noChangeShapeType="1"/>
            </p:cNvSpPr>
            <p:nvPr/>
          </p:nvSpPr>
          <p:spPr bwMode="auto">
            <a:xfrm>
              <a:off x="6964268" y="220980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0" name="Line 6"/>
            <p:cNvSpPr>
              <a:spLocks noChangeShapeType="1"/>
            </p:cNvSpPr>
            <p:nvPr/>
          </p:nvSpPr>
          <p:spPr bwMode="auto">
            <a:xfrm>
              <a:off x="6964268" y="136099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1" name="Line 7"/>
            <p:cNvSpPr>
              <a:spLocks noChangeShapeType="1"/>
            </p:cNvSpPr>
            <p:nvPr/>
          </p:nvSpPr>
          <p:spPr bwMode="auto">
            <a:xfrm>
              <a:off x="7705118" y="1360990"/>
              <a:ext cx="0" cy="84881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7046585" y="1785395"/>
              <a:ext cx="1564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9883" name="Group 26"/>
            <p:cNvGrpSpPr>
              <a:grpSpLocks/>
            </p:cNvGrpSpPr>
            <p:nvPr/>
          </p:nvGrpSpPr>
          <p:grpSpPr bwMode="auto">
            <a:xfrm>
              <a:off x="533400" y="1360990"/>
              <a:ext cx="2286000" cy="848810"/>
              <a:chOff x="533400" y="1360990"/>
              <a:chExt cx="2286000" cy="848810"/>
            </a:xfrm>
          </p:grpSpPr>
          <p:sp>
            <p:nvSpPr>
              <p:cNvPr id="79919" name="Line 5"/>
              <p:cNvSpPr>
                <a:spLocks noChangeShapeType="1"/>
              </p:cNvSpPr>
              <p:nvPr/>
            </p:nvSpPr>
            <p:spPr bwMode="auto">
              <a:xfrm>
                <a:off x="1173068" y="2209800"/>
                <a:ext cx="16463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0" name="Line 6"/>
              <p:cNvSpPr>
                <a:spLocks noChangeShapeType="1"/>
              </p:cNvSpPr>
              <p:nvPr/>
            </p:nvSpPr>
            <p:spPr bwMode="auto">
              <a:xfrm>
                <a:off x="1173068" y="1360990"/>
                <a:ext cx="16463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1" name="Line 7"/>
              <p:cNvSpPr>
                <a:spLocks noChangeShapeType="1"/>
              </p:cNvSpPr>
              <p:nvPr/>
            </p:nvSpPr>
            <p:spPr bwMode="auto">
              <a:xfrm>
                <a:off x="1913918" y="1360990"/>
                <a:ext cx="0" cy="84881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aphicFrame>
            <p:nvGraphicFramePr>
              <p:cNvPr id="79922" name="Object 5"/>
              <p:cNvGraphicFramePr>
                <a:graphicFrameLocks noChangeAspect="1"/>
              </p:cNvGraphicFramePr>
              <p:nvPr/>
            </p:nvGraphicFramePr>
            <p:xfrm>
              <a:off x="533400" y="1571424"/>
              <a:ext cx="505904" cy="435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25" name="Equation" r:id="rId4" imgW="152400" imgH="127000" progId="Equation.3">
                      <p:embed/>
                    </p:oleObj>
                  </mc:Choice>
                  <mc:Fallback>
                    <p:oleObj name="Equation" r:id="rId4" imgW="1524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00" y="1571424"/>
                            <a:ext cx="505904" cy="435015"/>
                          </a:xfrm>
                          <a:prstGeom prst="rect">
                            <a:avLst/>
                          </a:prstGeom>
                          <a:solidFill>
                            <a:srgbClr val="FF99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9923" name="Line 10"/>
              <p:cNvSpPr>
                <a:spLocks noChangeShapeType="1"/>
              </p:cNvSpPr>
              <p:nvPr/>
            </p:nvSpPr>
            <p:spPr bwMode="auto">
              <a:xfrm>
                <a:off x="1255385" y="1785395"/>
                <a:ext cx="15640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9884" name="Rectangle 27"/>
            <p:cNvSpPr>
              <a:spLocks noChangeArrowheads="1"/>
            </p:cNvSpPr>
            <p:nvPr/>
          </p:nvSpPr>
          <p:spPr bwMode="auto">
            <a:xfrm>
              <a:off x="11430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5" name="Rectangle 28"/>
            <p:cNvSpPr>
              <a:spLocks noChangeArrowheads="1"/>
            </p:cNvSpPr>
            <p:nvPr/>
          </p:nvSpPr>
          <p:spPr bwMode="auto">
            <a:xfrm>
              <a:off x="39624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6" name="Rectangle 29"/>
            <p:cNvSpPr>
              <a:spLocks noChangeArrowheads="1"/>
            </p:cNvSpPr>
            <p:nvPr/>
          </p:nvSpPr>
          <p:spPr bwMode="auto">
            <a:xfrm>
              <a:off x="69342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4958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7244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grpSp>
          <p:nvGrpSpPr>
            <p:cNvPr id="79893" name="Group 36"/>
            <p:cNvGrpSpPr>
              <a:grpSpLocks/>
            </p:cNvGrpSpPr>
            <p:nvPr/>
          </p:nvGrpSpPr>
          <p:grpSpPr bwMode="auto">
            <a:xfrm>
              <a:off x="7239000" y="1219200"/>
              <a:ext cx="914400" cy="228600"/>
              <a:chOff x="1905000" y="3810000"/>
              <a:chExt cx="914400" cy="22860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19050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1336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23622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25908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9894" name="Group 39"/>
            <p:cNvGrpSpPr>
              <a:grpSpLocks/>
            </p:cNvGrpSpPr>
            <p:nvPr/>
          </p:nvGrpSpPr>
          <p:grpSpPr bwMode="auto">
            <a:xfrm>
              <a:off x="4495800" y="2362200"/>
              <a:ext cx="457200" cy="228600"/>
              <a:chOff x="3048000" y="4114800"/>
              <a:chExt cx="457200" cy="2286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3048000" y="4114800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276600" y="4114800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9895" name="Group 46"/>
            <p:cNvGrpSpPr>
              <a:grpSpLocks/>
            </p:cNvGrpSpPr>
            <p:nvPr/>
          </p:nvGrpSpPr>
          <p:grpSpPr bwMode="auto">
            <a:xfrm>
              <a:off x="7239000" y="2362200"/>
              <a:ext cx="914400" cy="228600"/>
              <a:chOff x="7010400" y="4038600"/>
              <a:chExt cx="914400" cy="228600"/>
            </a:xfrm>
          </p:grpSpPr>
          <p:grpSp>
            <p:nvGrpSpPr>
              <p:cNvPr id="79899" name="Group 40"/>
              <p:cNvGrpSpPr>
                <a:grpSpLocks/>
              </p:cNvGrpSpPr>
              <p:nvPr/>
            </p:nvGrpSpPr>
            <p:grpSpPr bwMode="auto">
              <a:xfrm>
                <a:off x="7010400" y="4038600"/>
                <a:ext cx="457200" cy="228600"/>
                <a:chOff x="3048000" y="4114800"/>
                <a:chExt cx="457200" cy="2286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0480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32766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9900" name="Group 43"/>
              <p:cNvGrpSpPr>
                <a:grpSpLocks/>
              </p:cNvGrpSpPr>
              <p:nvPr/>
            </p:nvGrpSpPr>
            <p:grpSpPr bwMode="auto">
              <a:xfrm>
                <a:off x="7467600" y="4038600"/>
                <a:ext cx="457200" cy="228600"/>
                <a:chOff x="3048000" y="4114800"/>
                <a:chExt cx="457200" cy="228600"/>
              </a:xfrm>
            </p:grpSpPr>
            <p:sp>
              <p:nvSpPr>
                <p:cNvPr id="45" name="Oval 44"/>
                <p:cNvSpPr/>
                <p:nvPr/>
              </p:nvSpPr>
              <p:spPr bwMode="auto">
                <a:xfrm>
                  <a:off x="30480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32766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</p:grpSp>
        </p:grpSp>
        <p:graphicFrame>
          <p:nvGraphicFramePr>
            <p:cNvPr id="79896" name="Object 2"/>
            <p:cNvGraphicFramePr>
              <a:graphicFrameLocks noChangeAspect="1"/>
            </p:cNvGraphicFramePr>
            <p:nvPr/>
          </p:nvGraphicFramePr>
          <p:xfrm>
            <a:off x="1600200" y="533400"/>
            <a:ext cx="8921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26" name="Equation" r:id="rId6" imgW="419100" imgH="165100" progId="Equation.3">
                    <p:embed/>
                  </p:oleObj>
                </mc:Choice>
                <mc:Fallback>
                  <p:oleObj name="Equation" r:id="rId6" imgW="4191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533400"/>
                          <a:ext cx="892175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97" name="Object 3"/>
            <p:cNvGraphicFramePr>
              <a:graphicFrameLocks noChangeAspect="1"/>
            </p:cNvGraphicFramePr>
            <p:nvPr/>
          </p:nvGraphicFramePr>
          <p:xfrm>
            <a:off x="4316413" y="533400"/>
            <a:ext cx="8382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27" name="Equation" r:id="rId8" imgW="393700" imgH="165100" progId="Equation.3">
                    <p:embed/>
                  </p:oleObj>
                </mc:Choice>
                <mc:Fallback>
                  <p:oleObj name="Equation" r:id="rId8" imgW="3937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6413" y="533400"/>
                          <a:ext cx="838200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98" name="Object 4"/>
            <p:cNvGraphicFramePr>
              <a:graphicFrameLocks noChangeAspect="1"/>
            </p:cNvGraphicFramePr>
            <p:nvPr/>
          </p:nvGraphicFramePr>
          <p:xfrm>
            <a:off x="7315200" y="533400"/>
            <a:ext cx="8921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28" name="Equation" r:id="rId10" imgW="419100" imgH="165100" progId="Equation.3">
                    <p:embed/>
                  </p:oleObj>
                </mc:Choice>
                <mc:Fallback>
                  <p:oleObj name="Equation" r:id="rId10" imgW="4191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533400"/>
                          <a:ext cx="892175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1878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/>
          <p:cNvSpPr txBox="1">
            <a:spLocks noChangeArrowheads="1"/>
          </p:cNvSpPr>
          <p:nvPr/>
        </p:nvSpPr>
        <p:spPr bwMode="auto">
          <a:xfrm>
            <a:off x="914400" y="1228597"/>
            <a:ext cx="7543800" cy="45243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Short </a:t>
            </a: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introduction</a:t>
            </a: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						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Shell Model  and </a:t>
            </a: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residual </a:t>
            </a: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nteractions</a:t>
            </a: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			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Pairing </a:t>
            </a: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coupling scheme</a:t>
            </a: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	</a:t>
            </a:r>
            <a:endParaRPr lang="en-US" dirty="0" smtClean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 two-level model</a:t>
            </a: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		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BCS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			</a:t>
            </a:r>
            <a:endParaRPr lang="en-US" dirty="0" smtClean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Pairing plus </a:t>
            </a:r>
            <a:r>
              <a:rPr lang="en-US" dirty="0" err="1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Quadrupole</a:t>
            </a: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101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Shape and pairing phase transitions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381000"/>
            <a:ext cx="168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Lecture I </a:t>
            </a:r>
            <a:endParaRPr lang="en-US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181100"/>
            <a:ext cx="58324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429000" y="381000"/>
          <a:ext cx="32718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5" name="Equation" r:id="rId4" imgW="1536700" imgH="254000" progId="Equation.3">
                  <p:embed/>
                </p:oleObj>
              </mc:Choice>
              <mc:Fallback>
                <p:oleObj name="Equation" r:id="rId4" imgW="1536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"/>
                        <a:ext cx="32718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1219200" y="1295400"/>
          <a:ext cx="8651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6" name="Equation" r:id="rId6" imgW="406400" imgH="215900" progId="Equation.3">
                  <p:embed/>
                </p:oleObj>
              </mc:Choice>
              <mc:Fallback>
                <p:oleObj name="Equation" r:id="rId6" imgW="406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8651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4564063" y="5822950"/>
          <a:ext cx="10017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7" name="Equation" r:id="rId8" imgW="469900" imgH="152400" progId="Equation.3">
                  <p:embed/>
                </p:oleObj>
              </mc:Choice>
              <mc:Fallback>
                <p:oleObj name="Equation" r:id="rId8" imgW="4699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5822950"/>
                        <a:ext cx="100171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TextBox 7"/>
          <p:cNvSpPr txBox="1">
            <a:spLocks noChangeArrowheads="1"/>
          </p:cNvSpPr>
          <p:nvPr/>
        </p:nvSpPr>
        <p:spPr bwMode="auto">
          <a:xfrm>
            <a:off x="2743200" y="16764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</a:rPr>
              <a:t>Small X  - Pairing Vibrations</a:t>
            </a:r>
          </a:p>
        </p:txBody>
      </p:sp>
      <p:sp>
        <p:nvSpPr>
          <p:cNvPr id="129031" name="TextBox 8"/>
          <p:cNvSpPr txBox="1">
            <a:spLocks noChangeArrowheads="1"/>
          </p:cNvSpPr>
          <p:nvPr/>
        </p:nvSpPr>
        <p:spPr bwMode="auto">
          <a:xfrm>
            <a:off x="4572000" y="3429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</a:rPr>
              <a:t>Large X – Pairing Rotations</a:t>
            </a:r>
          </a:p>
        </p:txBody>
      </p:sp>
      <p:sp>
        <p:nvSpPr>
          <p:cNvPr id="129032" name="Oval 7"/>
          <p:cNvSpPr>
            <a:spLocks noChangeArrowheads="1"/>
          </p:cNvSpPr>
          <p:nvPr/>
        </p:nvSpPr>
        <p:spPr bwMode="auto">
          <a:xfrm>
            <a:off x="2209800" y="3581400"/>
            <a:ext cx="1524000" cy="1524000"/>
          </a:xfrm>
          <a:prstGeom prst="ellipse">
            <a:avLst/>
          </a:prstGeom>
          <a:solidFill>
            <a:srgbClr val="CCFFCC">
              <a:alpha val="47842"/>
            </a:srgb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033" name="TextBox 7"/>
          <p:cNvSpPr txBox="1">
            <a:spLocks noChangeArrowheads="1"/>
          </p:cNvSpPr>
          <p:nvPr/>
        </p:nvSpPr>
        <p:spPr bwMode="auto">
          <a:xfrm>
            <a:off x="3352800" y="3059113"/>
            <a:ext cx="838200" cy="3698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</a:rPr>
              <a:t>X ~ 1</a:t>
            </a:r>
          </a:p>
        </p:txBody>
      </p:sp>
    </p:spTree>
    <p:extLst>
      <p:ext uri="{BB962C8B-B14F-4D97-AF65-F5344CB8AC3E}">
        <p14:creationId xmlns:p14="http://schemas.microsoft.com/office/powerpoint/2010/main" val="68004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208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To treat more realistic situations the j</a:t>
            </a:r>
            <a:r>
              <a:rPr lang="en-US" sz="1800" baseline="30000">
                <a:solidFill>
                  <a:srgbClr val="000000"/>
                </a:solidFill>
              </a:rPr>
              <a:t>n</a:t>
            </a:r>
            <a:r>
              <a:rPr lang="en-US" sz="1800">
                <a:solidFill>
                  <a:srgbClr val="000000"/>
                </a:solidFill>
              </a:rPr>
              <a:t> model has to be generalized</a:t>
            </a:r>
          </a:p>
        </p:txBody>
      </p:sp>
      <p:graphicFrame>
        <p:nvGraphicFramePr>
          <p:cNvPr id="66563" name="Object 5"/>
          <p:cNvGraphicFramePr>
            <a:graphicFrameLocks noChangeAspect="1"/>
          </p:cNvGraphicFramePr>
          <p:nvPr/>
        </p:nvGraphicFramePr>
        <p:xfrm>
          <a:off x="5435600" y="895350"/>
          <a:ext cx="32988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3" name="Equation" r:id="rId4" imgW="1828800" imgH="368300" progId="Equation.3">
                  <p:embed/>
                </p:oleObj>
              </mc:Choice>
              <mc:Fallback>
                <p:oleObj name="Equation" r:id="rId4" imgW="1828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895350"/>
                        <a:ext cx="32988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Box 9"/>
          <p:cNvSpPr txBox="1">
            <a:spLocks noChangeArrowheads="1"/>
          </p:cNvSpPr>
          <p:nvPr/>
        </p:nvSpPr>
        <p:spPr bwMode="auto">
          <a:xfrm>
            <a:off x="762000" y="2133600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BCS wave function does not have definite number of particles 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sym typeface="Wingdings" charset="0"/>
              </a:rPr>
              <a:t> </a:t>
            </a:r>
            <a:r>
              <a:rPr lang="en-US" sz="1800" dirty="0">
                <a:solidFill>
                  <a:srgbClr val="000000"/>
                </a:solidFill>
                <a:sym typeface="Wingdings" charset="0"/>
              </a:rPr>
              <a:t>minimize  with a constrain that fixes  the average number of particles to </a:t>
            </a:r>
            <a:r>
              <a:rPr lang="en-US" sz="1800" i="1" dirty="0">
                <a:solidFill>
                  <a:srgbClr val="000000"/>
                </a:solidFill>
                <a:sym typeface="Wingdings" charset="0"/>
              </a:rPr>
              <a:t>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76200" y="2971800"/>
            <a:ext cx="6477000" cy="3810000"/>
            <a:chOff x="2438400" y="2819400"/>
            <a:chExt cx="6257955" cy="35052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38400" y="2819400"/>
              <a:ext cx="6257955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191000" y="42672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819400" y="685800"/>
            <a:ext cx="1447800" cy="8382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14" idx="5"/>
          </p:cNvCxnSpPr>
          <p:nvPr/>
        </p:nvCxnSpPr>
        <p:spPr>
          <a:xfrm rot="16200000" flipH="1">
            <a:off x="4290219" y="1166019"/>
            <a:ext cx="350837" cy="822325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568" name="Object 3"/>
          <p:cNvGraphicFramePr>
            <a:graphicFrameLocks noChangeAspect="1"/>
          </p:cNvGraphicFramePr>
          <p:nvPr/>
        </p:nvGraphicFramePr>
        <p:xfrm>
          <a:off x="5029200" y="1600200"/>
          <a:ext cx="7477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4" name="Equation" r:id="rId7" imgW="342900" imgH="127000" progId="Equation.3">
                  <p:embed/>
                </p:oleObj>
              </mc:Choice>
              <mc:Fallback>
                <p:oleObj name="Equation" r:id="rId7" imgW="3429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7477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533400" y="3810000"/>
            <a:ext cx="609600" cy="685800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47800" y="4419600"/>
            <a:ext cx="533400" cy="685800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762000"/>
            <a:ext cx="609600" cy="6858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97150"/>
              </p:ext>
            </p:extLst>
          </p:nvPr>
        </p:nvGraphicFramePr>
        <p:xfrm>
          <a:off x="506413" y="1466850"/>
          <a:ext cx="941387" cy="55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5" name="Equation" r:id="rId9" imgW="508000" imgH="215900" progId="Equation.3">
                  <p:embed/>
                </p:oleObj>
              </mc:Choice>
              <mc:Fallback>
                <p:oleObj name="Equation" r:id="rId9" imgW="508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466850"/>
                        <a:ext cx="941387" cy="550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9"/>
          <p:cNvGrpSpPr>
            <a:grpSpLocks/>
          </p:cNvGrpSpPr>
          <p:nvPr/>
        </p:nvGrpSpPr>
        <p:grpSpPr bwMode="auto">
          <a:xfrm>
            <a:off x="1600200" y="2743200"/>
            <a:ext cx="5468938" cy="3886200"/>
            <a:chOff x="1447801" y="2743200"/>
            <a:chExt cx="5468522" cy="3886200"/>
          </a:xfrm>
        </p:grpSpPr>
        <p:pic>
          <p:nvPicPr>
            <p:cNvPr id="6759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4419600"/>
              <a:ext cx="5468522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3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2743200"/>
              <a:ext cx="3886200" cy="205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586" name="Group 10"/>
          <p:cNvGrpSpPr>
            <a:grpSpLocks/>
          </p:cNvGrpSpPr>
          <p:nvPr/>
        </p:nvGrpSpPr>
        <p:grpSpPr bwMode="auto">
          <a:xfrm>
            <a:off x="1409700" y="1676400"/>
            <a:ext cx="6324600" cy="685800"/>
            <a:chOff x="457200" y="2895600"/>
            <a:chExt cx="6324600" cy="685800"/>
          </a:xfrm>
        </p:grpSpPr>
        <p:sp>
          <p:nvSpPr>
            <p:cNvPr id="5" name="Rectangle 4"/>
            <p:cNvSpPr/>
            <p:nvPr/>
          </p:nvSpPr>
          <p:spPr>
            <a:xfrm>
              <a:off x="457200" y="2895600"/>
              <a:ext cx="6324600" cy="685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609600" y="3059113"/>
              <a:ext cx="2362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ea typeface="+mn-ea"/>
                  <a:cs typeface="Arial" charset="0"/>
                </a:rPr>
                <a:t>Quasi-particles</a:t>
              </a:r>
            </a:p>
          </p:txBody>
        </p:sp>
        <p:graphicFrame>
          <p:nvGraphicFramePr>
            <p:cNvPr id="67591" name="Object 4"/>
            <p:cNvGraphicFramePr>
              <a:graphicFrameLocks noChangeAspect="1"/>
            </p:cNvGraphicFramePr>
            <p:nvPr/>
          </p:nvGraphicFramePr>
          <p:xfrm>
            <a:off x="3144838" y="2943225"/>
            <a:ext cx="307657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87" name="Equation" r:id="rId5" imgW="1333500" imgH="254000" progId="Equation.3">
                    <p:embed/>
                  </p:oleObj>
                </mc:Choice>
                <mc:Fallback>
                  <p:oleObj name="Equation" r:id="rId5" imgW="13335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4838" y="2943225"/>
                          <a:ext cx="3076575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228600" y="304800"/>
          <a:ext cx="51054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8" name="Equation" r:id="rId7" imgW="2311400" imgH="342900" progId="Equation.3">
                  <p:embed/>
                </p:oleObj>
              </mc:Choice>
              <mc:Fallback>
                <p:oleObj name="Equation" r:id="rId7" imgW="2311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51054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3"/>
          <p:cNvGraphicFramePr>
            <a:graphicFrameLocks noChangeAspect="1"/>
          </p:cNvGraphicFramePr>
          <p:nvPr/>
        </p:nvGraphicFramePr>
        <p:xfrm>
          <a:off x="6119813" y="304800"/>
          <a:ext cx="23383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9" name="Equation" r:id="rId9" imgW="1117600" imgH="342900" progId="Equation.3">
                  <p:embed/>
                </p:oleObj>
              </mc:Choice>
              <mc:Fallback>
                <p:oleObj name="Equation" r:id="rId9" imgW="1117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304800"/>
                        <a:ext cx="23383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55023"/>
              </p:ext>
            </p:extLst>
          </p:nvPr>
        </p:nvGraphicFramePr>
        <p:xfrm>
          <a:off x="6248400" y="3581400"/>
          <a:ext cx="24765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0" name="Equation" r:id="rId11" imgW="1219200" imgH="279400" progId="Equation.3">
                  <p:embed/>
                </p:oleObj>
              </mc:Choice>
              <mc:Fallback>
                <p:oleObj name="Equation" r:id="rId11" imgW="1219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81400"/>
                        <a:ext cx="24765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9530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76200"/>
            <a:ext cx="4248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910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ounded Rectangle 5"/>
          <p:cNvSpPr>
            <a:spLocks noChangeArrowheads="1"/>
          </p:cNvSpPr>
          <p:nvPr/>
        </p:nvSpPr>
        <p:spPr bwMode="auto">
          <a:xfrm>
            <a:off x="8534400" y="228600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sz="1600"/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4724400" y="5334000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sz="1600"/>
          </a:p>
        </p:txBody>
      </p:sp>
      <p:graphicFrame>
        <p:nvGraphicFramePr>
          <p:cNvPr id="68614" name="Object 3"/>
          <p:cNvGraphicFramePr>
            <a:graphicFrameLocks noChangeAspect="1"/>
          </p:cNvGraphicFramePr>
          <p:nvPr/>
        </p:nvGraphicFramePr>
        <p:xfrm>
          <a:off x="592138" y="4999038"/>
          <a:ext cx="3922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1" name="Equation" r:id="rId6" imgW="1612900" imgH="203200" progId="Equation.3">
                  <p:embed/>
                </p:oleObj>
              </mc:Choice>
              <mc:Fallback>
                <p:oleObj name="Equation" r:id="rId6" imgW="161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4999038"/>
                        <a:ext cx="39227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3"/>
          <p:cNvGraphicFramePr>
            <a:graphicFrameLocks noChangeAspect="1"/>
          </p:cNvGraphicFramePr>
          <p:nvPr/>
        </p:nvGraphicFramePr>
        <p:xfrm>
          <a:off x="1600200" y="5791200"/>
          <a:ext cx="18049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2" name="Equation" r:id="rId8" imgW="889000" imgH="406400" progId="Equation.3">
                  <p:embed/>
                </p:oleObj>
              </mc:Choice>
              <mc:Fallback>
                <p:oleObj name="Equation" r:id="rId8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91200"/>
                        <a:ext cx="18049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51927"/>
              </p:ext>
            </p:extLst>
          </p:nvPr>
        </p:nvGraphicFramePr>
        <p:xfrm>
          <a:off x="914400" y="152400"/>
          <a:ext cx="2168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3" name="Equation" r:id="rId10" imgW="711200" imgH="177800" progId="Equation.3">
                  <p:embed/>
                </p:oleObj>
              </mc:Choice>
              <mc:Fallback>
                <p:oleObj name="Equation" r:id="rId10" imgW="711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"/>
                        <a:ext cx="2168525" cy="5461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981200" y="1828800"/>
            <a:ext cx="0" cy="60960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5047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66800" y="2209800"/>
            <a:ext cx="7391400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38790"/>
              </p:ext>
            </p:extLst>
          </p:nvPr>
        </p:nvGraphicFramePr>
        <p:xfrm>
          <a:off x="4137025" y="1930400"/>
          <a:ext cx="1044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5" name="Equation" r:id="rId4" imgW="342900" imgH="165100" progId="Equation.3">
                  <p:embed/>
                </p:oleObj>
              </mc:Choice>
              <mc:Fallback>
                <p:oleObj name="Equation" r:id="rId4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1930400"/>
                        <a:ext cx="1044575" cy="5080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70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3"/>
          <p:cNvSpPr txBox="1">
            <a:spLocks noChangeArrowheads="1"/>
          </p:cNvSpPr>
          <p:nvPr/>
        </p:nvSpPr>
        <p:spPr bwMode="auto">
          <a:xfrm>
            <a:off x="241051" y="592105"/>
            <a:ext cx="868680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Atomic nuclei constitute unique many body systems of strongly interacting fermions. Their properties and structure, are of paramount importance to many aspects of physics.</a:t>
            </a:r>
          </a:p>
          <a:p>
            <a:pPr algn="just">
              <a:buClr>
                <a:srgbClr val="C0504D"/>
              </a:buClr>
              <a:buSzPct val="95000"/>
              <a:buFont typeface="Wingdings" pitchFamily="26" charset="2"/>
              <a:buNone/>
            </a:pPr>
            <a:endParaRPr lang="en-US" b="1" dirty="0">
              <a:solidFill>
                <a:prstClr val="black"/>
              </a:solidFill>
              <a:latin typeface="Times New Roman" pitchFamily="26" charset="0"/>
              <a:ea typeface="Arial" pitchFamily="26" charset="0"/>
              <a:cs typeface="Arial" pitchFamily="26" charset="0"/>
            </a:endParaRPr>
          </a:p>
          <a:p>
            <a:pPr algn="just">
              <a:buClr>
                <a:srgbClr val="C0504D"/>
              </a:buClr>
              <a:buSzPct val="95000"/>
              <a:buFont typeface="Wingdings" pitchFamily="26" charset="2"/>
              <a:buNone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Many of the phenomena encountered in nuclei share common basic physics ingredients with other </a:t>
            </a:r>
            <a:r>
              <a:rPr lang="en-US" dirty="0" err="1">
                <a:solidFill>
                  <a:prstClr val="black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mesoscopic</a:t>
            </a:r>
            <a:r>
              <a:rPr lang="en-US" dirty="0">
                <a:solidFill>
                  <a:prstClr val="black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 systems, thus making nuclear structure research relevant to other areas of contemporary research, for example in condensed matter and atomic physics.</a:t>
            </a:r>
          </a:p>
          <a:p>
            <a:pPr algn="just">
              <a:buClr>
                <a:srgbClr val="C0504D"/>
              </a:buClr>
              <a:buSzPct val="95000"/>
              <a:buFont typeface="Wingdings" pitchFamily="26" charset="2"/>
              <a:buNone/>
            </a:pPr>
            <a:endParaRPr lang="en-US" dirty="0">
              <a:solidFill>
                <a:prstClr val="black"/>
              </a:solidFill>
              <a:latin typeface="Arial" pitchFamily="26" charset="0"/>
              <a:ea typeface="Arial" pitchFamily="26" charset="0"/>
              <a:cs typeface="Arial" pitchFamily="2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70" y="3709162"/>
            <a:ext cx="8704907" cy="28441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These are exciting times in the field of physics of nuclei:</a:t>
            </a:r>
          </a:p>
          <a:p>
            <a:pPr algn="just"/>
            <a:endParaRPr lang="en-US" dirty="0">
              <a:solidFill>
                <a:prstClr val="black"/>
              </a:solidFill>
              <a:latin typeface="Arial" pitchFamily="26" charset="0"/>
              <a:ea typeface="Arial" pitchFamily="26" charset="0"/>
              <a:cs typeface="Arial" pitchFamily="26" charset="0"/>
            </a:endParaRPr>
          </a:p>
          <a:p>
            <a:pPr algn="just"/>
            <a:r>
              <a:rPr lang="en-US" dirty="0">
                <a:solidFill>
                  <a:srgbClr val="2F8D5E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Existing and planned </a:t>
            </a:r>
            <a:r>
              <a:rPr lang="en-US" dirty="0" smtClean="0">
                <a:solidFill>
                  <a:srgbClr val="2F8D5E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accelerator facilities </a:t>
            </a:r>
            <a:r>
              <a:rPr lang="en-US" dirty="0">
                <a:solidFill>
                  <a:srgbClr val="2F8D5E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worldwide, </a:t>
            </a:r>
            <a:r>
              <a:rPr lang="en-US" dirty="0" smtClean="0">
                <a:solidFill>
                  <a:srgbClr val="2F8D5E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and </a:t>
            </a:r>
            <a:r>
              <a:rPr lang="en-US" dirty="0">
                <a:solidFill>
                  <a:srgbClr val="2F8D5E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new detector systems with increased sensitivity and resolving power not only will allow us to answer some important questions we have today, but most likely will open up a window to new and unexpected phenomena.</a:t>
            </a:r>
          </a:p>
          <a:p>
            <a:pPr algn="just"/>
            <a:endParaRPr lang="en-US" dirty="0">
              <a:solidFill>
                <a:srgbClr val="2F8D5E"/>
              </a:solidFill>
              <a:latin typeface="Arial" pitchFamily="26" charset="0"/>
              <a:ea typeface="Arial" pitchFamily="26" charset="0"/>
              <a:cs typeface="Arial" pitchFamily="26" charset="0"/>
            </a:endParaRPr>
          </a:p>
          <a:p>
            <a:pPr algn="just"/>
            <a:r>
              <a:rPr lang="en-US" dirty="0">
                <a:solidFill>
                  <a:srgbClr val="2F8D5E"/>
                </a:solidFill>
                <a:latin typeface="Arial" pitchFamily="26" charset="0"/>
                <a:ea typeface="Arial" pitchFamily="26" charset="0"/>
                <a:cs typeface="Arial" pitchFamily="26" charset="0"/>
              </a:rPr>
              <a:t>New developments in theory and computer power are shaping a path to a predictive theory of nuclei and reactions. </a:t>
            </a:r>
          </a:p>
          <a:p>
            <a:pPr algn="just"/>
            <a:endParaRPr lang="en-US" sz="1600" dirty="0">
              <a:solidFill>
                <a:srgbClr val="C0504D"/>
              </a:solidFill>
              <a:latin typeface="Arial" pitchFamily="26" charset="0"/>
              <a:ea typeface="Arial" pitchFamily="26" charset="0"/>
              <a:cs typeface="Arial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1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313" y="360205"/>
            <a:ext cx="4179275" cy="59717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6329" y="1763079"/>
            <a:ext cx="7013796" cy="369332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6216" y="1796702"/>
            <a:ext cx="8731187" cy="3785652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r>
              <a:rPr lang="en-US" sz="2000" dirty="0"/>
              <a:t>• </a:t>
            </a:r>
            <a:r>
              <a:rPr lang="en-US" sz="2400" dirty="0"/>
              <a:t>How did visible matter come into being, and how does it evolve?</a:t>
            </a:r>
          </a:p>
          <a:p>
            <a:endParaRPr lang="en-US" sz="2400" dirty="0"/>
          </a:p>
          <a:p>
            <a:r>
              <a:rPr lang="en-US" sz="2400" dirty="0"/>
              <a:t>• How does subatomic matter organize themselves, and what  </a:t>
            </a:r>
          </a:p>
          <a:p>
            <a:r>
              <a:rPr lang="en-US" sz="2400" dirty="0"/>
              <a:t>   phenomena emerge?</a:t>
            </a:r>
          </a:p>
          <a:p>
            <a:endParaRPr lang="en-US" sz="2400" dirty="0"/>
          </a:p>
          <a:p>
            <a:r>
              <a:rPr lang="en-US" sz="2400" dirty="0"/>
              <a:t>• Are the fundamental interactions that are basic to the structure of   </a:t>
            </a:r>
          </a:p>
          <a:p>
            <a:r>
              <a:rPr lang="en-US" sz="2400" dirty="0"/>
              <a:t>   matter fully understood?</a:t>
            </a:r>
          </a:p>
          <a:p>
            <a:endParaRPr lang="en-US" sz="2400" dirty="0"/>
          </a:p>
          <a:p>
            <a:r>
              <a:rPr lang="en-US" sz="2400" dirty="0"/>
              <a:t>• How can the </a:t>
            </a:r>
            <a:r>
              <a:rPr lang="en-US" sz="2400" dirty="0" smtClean="0"/>
              <a:t>knowledge </a:t>
            </a:r>
            <a:r>
              <a:rPr lang="en-US" sz="2400" dirty="0"/>
              <a:t>and technological progress provided by </a:t>
            </a:r>
          </a:p>
          <a:p>
            <a:r>
              <a:rPr lang="en-US" sz="2400" dirty="0"/>
              <a:t>   nuclear physics best be used  to benefit society</a:t>
            </a:r>
            <a:r>
              <a:rPr lang="en-US" sz="2400" b="1" dirty="0"/>
              <a:t>?</a:t>
            </a:r>
          </a:p>
        </p:txBody>
      </p:sp>
      <p:sp>
        <p:nvSpPr>
          <p:cNvPr id="14" name="Text Box 102"/>
          <p:cNvSpPr txBox="1">
            <a:spLocks noChangeArrowheads="1"/>
          </p:cNvSpPr>
          <p:nvPr/>
        </p:nvSpPr>
        <p:spPr bwMode="auto">
          <a:xfrm>
            <a:off x="1713060" y="217781"/>
            <a:ext cx="5828918" cy="46165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373" tIns="45686" rIns="91373" bIns="45686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-112" charset="0"/>
              </a:rPr>
              <a:t>Intellectual Drivers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29486" y="6433710"/>
            <a:ext cx="74676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4308"/>
                </a:solidFill>
                <a:latin typeface="Arial"/>
                <a:cs typeface="Arial"/>
              </a:rPr>
              <a:t>http://</a:t>
            </a:r>
            <a:r>
              <a:rPr lang="en-US" sz="1600" dirty="0" err="1">
                <a:solidFill>
                  <a:srgbClr val="064308"/>
                </a:solidFill>
                <a:latin typeface="Arial"/>
                <a:cs typeface="Arial"/>
              </a:rPr>
              <a:t>www.nap.edu</a:t>
            </a:r>
            <a:r>
              <a:rPr lang="en-US" sz="1600" dirty="0">
                <a:solidFill>
                  <a:srgbClr val="064308"/>
                </a:solidFill>
                <a:latin typeface="Arial"/>
                <a:cs typeface="Arial"/>
              </a:rPr>
              <a:t>/catalog/13438/nuclear-physics-exploring-the-heart-of-matter</a:t>
            </a:r>
          </a:p>
        </p:txBody>
      </p:sp>
    </p:spTree>
    <p:extLst>
      <p:ext uri="{BB962C8B-B14F-4D97-AF65-F5344CB8AC3E}">
        <p14:creationId xmlns:p14="http://schemas.microsoft.com/office/powerpoint/2010/main" val="205659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905" y="141221"/>
            <a:ext cx="7182450" cy="646331"/>
          </a:xfrm>
          <a:prstGeom prst="rect">
            <a:avLst/>
          </a:prstGeom>
          <a:noFill/>
        </p:spPr>
        <p:txBody>
          <a:bodyPr wrap="none" lIns="91382" tIns="45691" rIns="91382" bIns="45691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ea typeface="+mj-ea"/>
                <a:cs typeface="+mj-cs"/>
              </a:rPr>
              <a:t>The Physics of Nuclei: Science Drivers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3043" y="1521210"/>
            <a:ext cx="8580463" cy="2759465"/>
            <a:chOff x="314618" y="1125761"/>
            <a:chExt cx="8471461" cy="2488356"/>
          </a:xfrm>
        </p:grpSpPr>
        <p:pic>
          <p:nvPicPr>
            <p:cNvPr id="11" name="Picture 10" descr="FRIB_sciencedrivers2.eps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098" b="9795"/>
            <a:stretch/>
          </p:blipFill>
          <p:spPr>
            <a:xfrm>
              <a:off x="337923" y="1674208"/>
              <a:ext cx="8425078" cy="1939909"/>
            </a:xfrm>
            <a:prstGeom prst="rect">
              <a:avLst/>
            </a:prstGeom>
          </p:spPr>
        </p:pic>
        <p:pic>
          <p:nvPicPr>
            <p:cNvPr id="8" name="Picture 7" descr="FRIB_sciencedrivers2.eps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87" b="85355"/>
            <a:stretch/>
          </p:blipFill>
          <p:spPr>
            <a:xfrm>
              <a:off x="314618" y="1125761"/>
              <a:ext cx="8471461" cy="452228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992305" y="293621"/>
            <a:ext cx="7182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ea typeface="+mj-ea"/>
                <a:cs typeface="+mj-cs"/>
              </a:rPr>
              <a:t>The Physics of Nuclei: Science Drivers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66838" y="4444755"/>
            <a:ext cx="6607917" cy="1821987"/>
            <a:chOff x="1566838" y="4444755"/>
            <a:chExt cx="6607917" cy="1821987"/>
          </a:xfrm>
        </p:grpSpPr>
        <p:sp>
          <p:nvSpPr>
            <p:cNvPr id="3" name="TextBox 2"/>
            <p:cNvSpPr txBox="1"/>
            <p:nvPr/>
          </p:nvSpPr>
          <p:spPr>
            <a:xfrm>
              <a:off x="1566838" y="5066472"/>
              <a:ext cx="5299918" cy="1200270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382" tIns="45691" rIns="91382" bIns="45691" rtlCol="0">
              <a:spAutoFit/>
            </a:bodyPr>
            <a:lstStyle/>
            <a:p>
              <a:pPr algn="ctr"/>
              <a:r>
                <a:rPr lang="en-US" sz="2400" b="1" dirty="0" smtClean="0"/>
                <a:t>Facilities (</a:t>
              </a:r>
              <a:r>
                <a:rPr lang="en-US" sz="2400" b="1" u="sng" dirty="0" smtClean="0"/>
                <a:t>stable</a:t>
              </a:r>
              <a:r>
                <a:rPr lang="en-US" sz="2400" b="1" dirty="0" smtClean="0"/>
                <a:t> and radioactive beams)</a:t>
              </a:r>
              <a:endParaRPr lang="en-US" sz="2400" b="1" dirty="0"/>
            </a:p>
            <a:p>
              <a:pPr algn="ctr"/>
              <a:r>
                <a:rPr lang="en-US" sz="2400" b="1" i="1" dirty="0"/>
                <a:t>State of the art</a:t>
              </a:r>
              <a:r>
                <a:rPr lang="en-US" sz="2400" b="1" dirty="0"/>
                <a:t> </a:t>
              </a:r>
              <a:r>
                <a:rPr lang="en-US" sz="2400" b="1" dirty="0" smtClean="0"/>
                <a:t>instrumentation</a:t>
              </a:r>
            </a:p>
            <a:p>
              <a:pPr algn="ctr"/>
              <a:r>
                <a:rPr lang="en-US" sz="2400" b="1" dirty="0" smtClean="0"/>
                <a:t>Theory</a:t>
              </a:r>
              <a:endParaRPr lang="en-US" sz="2400" b="1" dirty="0"/>
            </a:p>
          </p:txBody>
        </p:sp>
        <p:sp>
          <p:nvSpPr>
            <p:cNvPr id="10" name="Bent Arrow 9"/>
            <p:cNvSpPr/>
            <p:nvPr/>
          </p:nvSpPr>
          <p:spPr>
            <a:xfrm rot="10800000">
              <a:off x="7076249" y="4444755"/>
              <a:ext cx="1098506" cy="1534740"/>
            </a:xfrm>
            <a:prstGeom prst="bentArrow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08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2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302" y="1505272"/>
            <a:ext cx="3669099" cy="4892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0761" y="404185"/>
            <a:ext cx="6467395" cy="461665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SYNERGY between THEORY and EXPERIMENT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0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54" y="1322729"/>
            <a:ext cx="5676012" cy="466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78314" y="1316775"/>
            <a:ext cx="3177993" cy="480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46" indent="-180146" algn="l" defTabSz="803150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295" indent="-151622" algn="l" defTabSz="803150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478" indent="-160630" algn="l" defTabSz="803150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089" indent="-133608" algn="l" defTabSz="803150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813" indent="-180146" algn="l" defTabSz="803150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2898" indent="-150732" algn="l" defTabSz="807606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79855" indent="-150732" algn="l" defTabSz="807606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6812" indent="-150732" algn="l" defTabSz="807606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3766" indent="-150732" algn="l" defTabSz="807606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1900" kern="0" dirty="0">
                <a:solidFill>
                  <a:schemeClr val="tx1"/>
                </a:solidFill>
              </a:rPr>
              <a:t>A comprehensive and quantified model of atomic nuclei does not yet exist</a:t>
            </a:r>
          </a:p>
          <a:p>
            <a:r>
              <a:rPr lang="en-US" sz="1900" kern="0" dirty="0">
                <a:solidFill>
                  <a:schemeClr val="tx1"/>
                </a:solidFill>
              </a:rPr>
              <a:t>In recent years</a:t>
            </a:r>
            <a:r>
              <a:rPr lang="en-US" sz="1900" kern="0" dirty="0" smtClean="0">
                <a:solidFill>
                  <a:schemeClr val="tx1"/>
                </a:solidFill>
              </a:rPr>
              <a:t>, enormous </a:t>
            </a:r>
            <a:r>
              <a:rPr lang="en-US" sz="1900" kern="0" dirty="0">
                <a:solidFill>
                  <a:schemeClr val="tx1"/>
                </a:solidFill>
              </a:rPr>
              <a:t>progress has been made with measurements of properties of rare isotopes </a:t>
            </a:r>
            <a:r>
              <a:rPr lang="en-US" sz="1900" kern="0" dirty="0" smtClean="0">
                <a:solidFill>
                  <a:schemeClr val="tx1"/>
                </a:solidFill>
              </a:rPr>
              <a:t>and developments </a:t>
            </a:r>
            <a:r>
              <a:rPr lang="en-US" sz="1900" kern="0" dirty="0">
                <a:solidFill>
                  <a:schemeClr val="tx1"/>
                </a:solidFill>
              </a:rPr>
              <a:t>in nuclear theory and computation </a:t>
            </a:r>
          </a:p>
          <a:p>
            <a:r>
              <a:rPr lang="en-US" sz="1900" kern="0" dirty="0">
                <a:solidFill>
                  <a:schemeClr val="tx1"/>
                </a:solidFill>
              </a:rPr>
              <a:t>Access to key regions of the nuclear chart constrains models and identifies missing physics</a:t>
            </a:r>
          </a:p>
          <a:p>
            <a:r>
              <a:rPr lang="en-US" sz="1900" kern="0" dirty="0">
                <a:solidFill>
                  <a:schemeClr val="tx1"/>
                </a:solidFill>
              </a:rPr>
              <a:t>Theory identifies key nuclei and properties to be studied </a:t>
            </a:r>
          </a:p>
          <a:p>
            <a:pPr lvl="1"/>
            <a:endParaRPr lang="en-US" kern="0" dirty="0" smtClean="0">
              <a:solidFill>
                <a:prstClr val="black"/>
              </a:solidFill>
            </a:endParaRPr>
          </a:p>
          <a:p>
            <a:pPr lvl="1"/>
            <a:endParaRPr lang="en-US" kern="0" dirty="0" smtClean="0">
              <a:solidFill>
                <a:prstClr val="black"/>
              </a:solidFill>
            </a:endParaRPr>
          </a:p>
          <a:p>
            <a:pPr lvl="1"/>
            <a:endParaRPr lang="en-US" kern="0" dirty="0" smtClean="0">
              <a:solidFill>
                <a:prstClr val="black"/>
              </a:solidFill>
            </a:endParaRPr>
          </a:p>
          <a:p>
            <a:pPr lvl="1"/>
            <a:endParaRPr lang="en-US" kern="0" dirty="0" smtClean="0">
              <a:solidFill>
                <a:prstClr val="black"/>
              </a:solidFill>
            </a:endParaRPr>
          </a:p>
          <a:p>
            <a:pPr lvl="1"/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07246" y="159292"/>
            <a:ext cx="7010400" cy="5243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82" tIns="45691" rIns="91382" bIns="45691">
            <a:spAutoFit/>
          </a:bodyPr>
          <a:lstStyle/>
          <a:p>
            <a:pPr algn="ctr" defTabSz="91383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3399"/>
                </a:solidFill>
                <a:latin typeface="Arial" charset="0"/>
                <a:ea typeface="ＭＳ Ｐゴシック" charset="0"/>
              </a:rPr>
              <a:t>The Ultimate Goal</a:t>
            </a:r>
            <a:endParaRPr lang="en-US" sz="2400" b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1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RIB Powerpoint Template.potx" id="{8D2D533D-7911-46FE-8CBB-A31EDE121182}" vid="{9A8DB6F5-D562-4A1F-89B3-F417DF9189B5}"/>
    </a:ext>
  </a:extLst>
</a:theme>
</file>

<file path=ppt/theme/theme3.xml><?xml version="1.0" encoding="utf-8"?>
<a:theme xmlns:a="http://schemas.openxmlformats.org/drawingml/2006/main" name="NSAC20120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10209</TotalTime>
  <Words>1227</Words>
  <Application>Microsoft Macintosh PowerPoint</Application>
  <PresentationFormat>On-screen Show (4:3)</PresentationFormat>
  <Paragraphs>189</Paragraphs>
  <Slides>44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Office Theme</vt:lpstr>
      <vt:lpstr>1_FRIB3</vt:lpstr>
      <vt:lpstr>NSAC201209</vt:lpstr>
      <vt:lpstr>10_CKG FRIB no-line h</vt:lpstr>
      <vt:lpstr>11_CKG FRIB no-line h</vt:lpstr>
      <vt:lpstr>12_CKG FRIB no-line h</vt:lpstr>
      <vt:lpstr>1_Office Theme</vt:lpstr>
      <vt:lpstr>Equation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reading:</vt:lpstr>
      <vt:lpstr>Nuclear Shell Structure</vt:lpstr>
      <vt:lpstr>PowerPoint Presentation</vt:lpstr>
      <vt:lpstr>PowerPoint Presentation</vt:lpstr>
      <vt:lpstr>Nuclear shell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residual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AOM</dc:creator>
  <cp:lastModifiedBy>AOM</cp:lastModifiedBy>
  <cp:revision>266</cp:revision>
  <cp:lastPrinted>2015-08-06T13:31:48Z</cp:lastPrinted>
  <dcterms:created xsi:type="dcterms:W3CDTF">2015-03-30T18:53:18Z</dcterms:created>
  <dcterms:modified xsi:type="dcterms:W3CDTF">2017-10-05T08:21:54Z</dcterms:modified>
</cp:coreProperties>
</file>