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handoutMasterIdLst>
    <p:handoutMasterId r:id="rId27"/>
  </p:handoutMasterIdLst>
  <p:sldIdLst>
    <p:sldId id="256" r:id="rId5"/>
    <p:sldId id="285" r:id="rId6"/>
    <p:sldId id="291" r:id="rId7"/>
    <p:sldId id="283" r:id="rId8"/>
    <p:sldId id="260" r:id="rId9"/>
    <p:sldId id="284" r:id="rId10"/>
    <p:sldId id="292" r:id="rId11"/>
    <p:sldId id="293" r:id="rId12"/>
    <p:sldId id="288" r:id="rId13"/>
    <p:sldId id="297" r:id="rId14"/>
    <p:sldId id="286" r:id="rId15"/>
    <p:sldId id="294" r:id="rId16"/>
    <p:sldId id="296" r:id="rId17"/>
    <p:sldId id="299" r:id="rId18"/>
    <p:sldId id="298" r:id="rId19"/>
    <p:sldId id="295" r:id="rId20"/>
    <p:sldId id="274" r:id="rId21"/>
    <p:sldId id="271" r:id="rId22"/>
    <p:sldId id="272" r:id="rId23"/>
    <p:sldId id="282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9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9"/>
    <p:restoredTop sz="97821" autoAdjust="0"/>
  </p:normalViewPr>
  <p:slideViewPr>
    <p:cSldViewPr snapToGrid="0" snapToObjects="1" showGuides="1">
      <p:cViewPr>
        <p:scale>
          <a:sx n="213" d="100"/>
          <a:sy n="213" d="100"/>
        </p:scale>
        <p:origin x="920" y="256"/>
      </p:cViewPr>
      <p:guideLst>
        <p:guide orient="horz" pos="2679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47DA-1AC8-B34D-B02D-E2052A9EEB9A}" type="datetimeFigureOut">
              <a:rPr lang="it-IT" smtClean="0"/>
              <a:t>07/02/17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B2853-B580-C14A-AD9E-CB14812B934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7937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20C7-5115-494F-927F-F9BBB89A06CF}" type="datetimeFigureOut">
              <a:rPr lang="en-US" smtClean="0"/>
              <a:t>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00E07-7008-4949-8A54-BE73EA980AC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6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7A20-604C-594E-9FEC-B60B35D5ACD5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3DCC-6363-D14C-896D-4C1CC75D1336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AD4D-0984-BE4C-9D8A-891C713C350F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3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F493-96F0-B34E-8CEC-05A722FB725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0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4546-4A8D-904A-9DC4-4200A87A7283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050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7F44-BBB6-554E-8816-B7CEF154BA7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92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EE88C-703B-C849-BAF8-488AC0757EA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98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5325-72CE-DA4F-9901-66103566559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532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6766-73F6-AF43-AB1C-7A833292D873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51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2822-85BB-5640-95AD-34B181179F9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27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080A-7EFA-9542-A6C8-FE839C1035F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33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971"/>
            <a:ext cx="1009650" cy="365125"/>
          </a:xfrm>
        </p:spPr>
        <p:txBody>
          <a:bodyPr/>
          <a:lstStyle>
            <a:lvl1pPr>
              <a:defRPr sz="1000"/>
            </a:lvl1pPr>
          </a:lstStyle>
          <a:p>
            <a:fld id="{18E077E8-7836-4747-A5A2-EAED5D677A0C}" type="datetime1">
              <a:rPr lang="it-IT" smtClean="0"/>
              <a:pPr/>
              <a:t>07/02/17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577" y="6456454"/>
            <a:ext cx="4830323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 err="1" smtClean="0"/>
              <a:t>Pierluigi</a:t>
            </a:r>
            <a:r>
              <a:rPr lang="en-US" dirty="0" smtClean="0"/>
              <a:t> </a:t>
            </a:r>
            <a:r>
              <a:rPr lang="en-US" dirty="0" err="1" smtClean="0"/>
              <a:t>Paolucci</a:t>
            </a:r>
            <a:r>
              <a:rPr lang="en-US" dirty="0" smtClean="0"/>
              <a:t> (INFN of Napoli) a </a:t>
            </a:r>
            <a:r>
              <a:rPr lang="en-US" dirty="0" err="1" smtClean="0"/>
              <a:t>nome</a:t>
            </a:r>
            <a:r>
              <a:rPr lang="en-US" dirty="0" smtClean="0"/>
              <a:t> del </a:t>
            </a:r>
            <a:r>
              <a:rPr lang="en-US" dirty="0" err="1" smtClean="0"/>
              <a:t>Comitato</a:t>
            </a:r>
            <a:r>
              <a:rPr lang="en-US" dirty="0" smtClean="0"/>
              <a:t> di </a:t>
            </a:r>
            <a:r>
              <a:rPr lang="en-US" dirty="0" err="1" smtClean="0"/>
              <a:t>Coordinamento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7896" y="6440015"/>
            <a:ext cx="878903" cy="365125"/>
          </a:xfrm>
        </p:spPr>
        <p:txBody>
          <a:bodyPr/>
          <a:lstStyle>
            <a:lvl1pPr>
              <a:defRPr sz="1000"/>
            </a:lvl1pPr>
          </a:lstStyle>
          <a:p>
            <a:fld id="{0945452F-F740-6645-8613-7032E3B7A3D0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7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A029-83B6-154A-B211-3974F31A52B7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33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2666-D6D5-8B4C-A70F-9D1A7D87FE6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0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1BE3-FF8E-0C41-A801-B74D039B397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05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D8D87-3244-FF40-99AA-76ED7183FD2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020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BF2F-02C8-0246-88DC-374FFB3CE94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1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EE3D-C5E7-254B-A395-60773D28BC6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372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44F-8140-4D49-9EC2-6FEC5B263A1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376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1A3D-629C-0B41-8FD2-B649D8E6023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3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B03-67D5-B84F-B8B6-7A19A41CCAB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63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C3EF-1720-F443-A084-E0DF36A2BB0E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82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A611-10CB-5F4D-A79A-DFA08E41EA30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65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A6B5-93EB-7A47-A86A-A1125B0A5B7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500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28F-FD58-DB42-BD66-CEFE639983A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4184-F0BE-C74D-B84A-FB40124341E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00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941B1-717E-3F49-BF06-9B716D5E44E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696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73B5-005C-B74D-A426-F805E4F5770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377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7CEFB-134A-2343-84F2-7F09B120B8E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952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814-AE0D-7F49-A39C-E372098D48C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215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5D13-000D-1F49-ABC0-2C830A48FB1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042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7976-4C90-1046-B160-45136F020CB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187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C56F-D1DC-D54B-B7BB-5F3CB8C025F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30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482-628A-3C4B-A4AA-1289A707B369}" type="datetime1">
              <a:rPr lang="it-IT" smtClean="0"/>
              <a:t>07/02/17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CC57-BD2C-B647-8637-24DB348A06D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835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1B42-E93D-384F-83E0-F83D40A7E75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895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08AF-B9D6-4045-A39A-A4EB9EC1C59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007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5E82-ABBA-D842-A012-DE0FC994BA67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79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E8E3-3BB9-D441-B9AC-95D08E5414C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05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0D4-CF15-364B-93E1-D5BC718DD00D}" type="datetime1">
              <a:rPr lang="it-IT" smtClean="0"/>
              <a:t>07/02/17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8442-BA36-9C41-9A7D-B833395DF19D}" type="datetime1">
              <a:rPr lang="it-IT" smtClean="0"/>
              <a:t>07/02/17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07CE-E349-3C4B-8E57-E6465D89AF4A}" type="datetime1">
              <a:rPr lang="it-IT" smtClean="0"/>
              <a:t>07/02/17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8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4C18-0033-1047-AF6F-FA1FB38B8061}" type="datetime1">
              <a:rPr lang="it-IT" smtClean="0"/>
              <a:t>07/02/17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63B-5F3A-8443-9803-3F183EFF3AC4}" type="datetime1">
              <a:rPr lang="it-IT" smtClean="0"/>
              <a:t>07/02/17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55E55-138D-F745-B7A8-E4AB091BD7C5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577" y="6432550"/>
            <a:ext cx="4830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Pierluigi Paolucci (INFN of Napoli) a </a:t>
            </a:r>
            <a:r>
              <a:rPr lang="en-US" dirty="0" err="1" smtClean="0"/>
              <a:t>nome</a:t>
            </a:r>
            <a:r>
              <a:rPr lang="en-US" dirty="0" smtClean="0"/>
              <a:t> del </a:t>
            </a:r>
            <a:r>
              <a:rPr lang="en-US" dirty="0" err="1" smtClean="0"/>
              <a:t>Comitato</a:t>
            </a:r>
            <a:r>
              <a:rPr lang="en-US" dirty="0" smtClean="0"/>
              <a:t> di </a:t>
            </a:r>
            <a:r>
              <a:rPr lang="en-US" dirty="0" err="1" smtClean="0"/>
              <a:t>Coordinamento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7896" y="6356350"/>
            <a:ext cx="878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04AF9-8A42-ED4D-B96A-E146D0BA16F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2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0561-2830-D64C-AF79-12524EAB996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2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FE6EA-C8E0-8F40-A623-D2BAF762565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08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jpg"/><Relationship Id="rId16" Type="http://schemas.openxmlformats.org/officeDocument/2006/relationships/image" Target="../media/image15.pn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orms/d/e/1FAIpQLScaoTd3V1VNzBM42u9YuzkMr4HBjplMqI6Q1-Cquwz--vSkqw/viewfor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rtandscienceacrossitaly/" TargetMode="External"/><Relationship Id="rId4" Type="http://schemas.openxmlformats.org/officeDocument/2006/relationships/hyperlink" Target="mailto:artandscienceacrossitaly@gmail.com" TargetMode="External"/><Relationship Id="rId5" Type="http://schemas.openxmlformats.org/officeDocument/2006/relationships/hyperlink" Target="http://www.infn.it/" TargetMode="External"/><Relationship Id="rId6" Type="http://schemas.openxmlformats.org/officeDocument/2006/relationships/hyperlink" Target="http://www.na.infn.it/" TargetMode="External"/><Relationship Id="rId7" Type="http://schemas.openxmlformats.org/officeDocument/2006/relationships/hyperlink" Target="http://www.cern.ch/" TargetMode="External"/><Relationship Id="rId8" Type="http://schemas.openxmlformats.org/officeDocument/2006/relationships/hyperlink" Target="http://www.unina.i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infn.it/artandscience/index.php/en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5" Type="http://schemas.openxmlformats.org/officeDocument/2006/relationships/image" Target="../media/image2.png"/><Relationship Id="rId6" Type="http://schemas.openxmlformats.org/officeDocument/2006/relationships/image" Target="../media/image55.pn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0.jpg"/><Relationship Id="rId3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630514"/>
            <a:ext cx="8432800" cy="129827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“Art &amp; Science across Italy”</a:t>
            </a:r>
            <a:endParaRPr lang="en-US" sz="54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512" y="2865285"/>
            <a:ext cx="7698451" cy="7244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Pierluigi Paolucci (INFN Napoli/CERN)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07" y="173097"/>
            <a:ext cx="541635" cy="5416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5" y="173098"/>
            <a:ext cx="834628" cy="531961"/>
          </a:xfrm>
          <a:prstGeom prst="rect">
            <a:avLst/>
          </a:prstGeom>
        </p:spPr>
      </p:pic>
      <p:pic>
        <p:nvPicPr>
          <p:cNvPr id="7" name="Immagine 6" descr="CERN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6" y="926571"/>
            <a:ext cx="528820" cy="532492"/>
          </a:xfrm>
          <a:prstGeom prst="rect">
            <a:avLst/>
          </a:prstGeom>
        </p:spPr>
      </p:pic>
      <p:pic>
        <p:nvPicPr>
          <p:cNvPr id="8" name="Immagine 7" descr="Creations_logo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9" y="876511"/>
            <a:ext cx="1266889" cy="480684"/>
          </a:xfrm>
          <a:prstGeom prst="rect">
            <a:avLst/>
          </a:prstGeom>
        </p:spPr>
      </p:pic>
      <p:pic>
        <p:nvPicPr>
          <p:cNvPr id="9" name="Immagine 8" descr="logo Padov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16" y="12700"/>
            <a:ext cx="862584" cy="825503"/>
          </a:xfrm>
          <a:prstGeom prst="rect">
            <a:avLst/>
          </a:prstGeom>
        </p:spPr>
      </p:pic>
      <p:pic>
        <p:nvPicPr>
          <p:cNvPr id="10" name="Immagine 9" descr="LogoCittaMilan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1" y="12700"/>
            <a:ext cx="1402513" cy="600350"/>
          </a:xfrm>
          <a:prstGeom prst="rect">
            <a:avLst/>
          </a:prstGeom>
        </p:spPr>
      </p:pic>
      <p:pic>
        <p:nvPicPr>
          <p:cNvPr id="11" name="Immagine 10" descr="logo Firenz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76" y="12700"/>
            <a:ext cx="523875" cy="698500"/>
          </a:xfrm>
          <a:prstGeom prst="rect">
            <a:avLst/>
          </a:prstGeom>
        </p:spPr>
      </p:pic>
      <p:pic>
        <p:nvPicPr>
          <p:cNvPr id="12" name="Immagine 11" descr="LOGO_COMUNE_DI_NAPOLI_senza_bianco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4" y="12700"/>
            <a:ext cx="694842" cy="698499"/>
          </a:xfrm>
          <a:prstGeom prst="rect">
            <a:avLst/>
          </a:prstGeom>
        </p:spPr>
      </p:pic>
      <p:pic>
        <p:nvPicPr>
          <p:cNvPr id="13" name="Immagine 12" descr="logo Venezi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10" y="12700"/>
            <a:ext cx="369453" cy="70203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7766" y="4210050"/>
            <a:ext cx="4641547" cy="1949450"/>
          </a:xfrm>
          <a:prstGeom prst="rect">
            <a:avLst/>
          </a:prstGeom>
        </p:spPr>
      </p:pic>
      <p:pic>
        <p:nvPicPr>
          <p:cNvPr id="16" name="Immagine 15" descr="Schermata 2016-10-18 alle 15.08.0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4040422"/>
            <a:ext cx="3614179" cy="218892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8620" y="6400800"/>
            <a:ext cx="85202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Comitato di Coordinamento del progetto: </a:t>
            </a:r>
          </a:p>
          <a:p>
            <a:r>
              <a:rPr lang="it-IT" sz="1100" dirty="0" smtClean="0"/>
              <a:t>D. </a:t>
            </a:r>
            <a:r>
              <a:rPr lang="it-IT" sz="1100" dirty="0" err="1" smtClean="0"/>
              <a:t>Menasce</a:t>
            </a:r>
            <a:r>
              <a:rPr lang="it-IT" sz="1100" dirty="0" smtClean="0"/>
              <a:t> (Mi), S. Paoletti (Fi), M. Fedi </a:t>
            </a:r>
            <a:r>
              <a:rPr lang="it-IT" sz="1100" dirty="0"/>
              <a:t>(Fi)</a:t>
            </a:r>
            <a:r>
              <a:rPr lang="it-IT" sz="1100" dirty="0" smtClean="0"/>
              <a:t>, P. Paolucci (Na), M. </a:t>
            </a:r>
            <a:r>
              <a:rPr lang="it-IT" sz="1100" dirty="0" err="1" smtClean="0"/>
              <a:t>Michelotto</a:t>
            </a:r>
            <a:r>
              <a:rPr lang="it-IT" sz="1100" dirty="0" smtClean="0"/>
              <a:t> (Pd), V. </a:t>
            </a:r>
            <a:r>
              <a:rPr lang="it-IT" sz="1100" dirty="0" err="1" smtClean="0"/>
              <a:t>Napolano</a:t>
            </a:r>
            <a:r>
              <a:rPr lang="it-IT" sz="1100" dirty="0" smtClean="0"/>
              <a:t> (</a:t>
            </a:r>
            <a:r>
              <a:rPr lang="it-IT" sz="1100" dirty="0" err="1" smtClean="0"/>
              <a:t>Presid</a:t>
            </a:r>
            <a:r>
              <a:rPr lang="it-IT" sz="1100" dirty="0" smtClean="0"/>
              <a:t>), M. </a:t>
            </a:r>
            <a:r>
              <a:rPr lang="it-IT" sz="1100" dirty="0" err="1" smtClean="0"/>
              <a:t>Hoch</a:t>
            </a:r>
            <a:r>
              <a:rPr lang="it-IT" sz="1100" dirty="0" smtClean="0"/>
              <a:t> (Vienna) </a:t>
            </a:r>
            <a:r>
              <a:rPr lang="it-IT" sz="1100" dirty="0"/>
              <a:t>e A. </a:t>
            </a:r>
            <a:r>
              <a:rPr lang="it-IT" sz="1100" dirty="0" err="1" smtClean="0"/>
              <a:t>Alexopoulos</a:t>
            </a:r>
            <a:r>
              <a:rPr lang="it-IT" sz="1100" dirty="0" smtClean="0"/>
              <a:t> (CERN) </a:t>
            </a:r>
            <a:endParaRPr lang="it-IT" sz="11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30" y="823223"/>
            <a:ext cx="688029" cy="4670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65" y="823223"/>
            <a:ext cx="1221274" cy="40913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24" y="823223"/>
            <a:ext cx="522126" cy="52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29" y="180040"/>
            <a:ext cx="1187388" cy="3836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8" y="823223"/>
            <a:ext cx="929092" cy="4213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66" y="823223"/>
            <a:ext cx="875095" cy="41304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03" y="828785"/>
            <a:ext cx="923482" cy="4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77" y="2127626"/>
            <a:ext cx="3204030" cy="212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sultati immagini per forme d'arte s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45" y="2115054"/>
            <a:ext cx="3203856" cy="2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 descr="isultati immagini per forme d'ar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768934" cy="21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625"/>
            <a:ext cx="2850776" cy="21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ultati immagini per forme d'ar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35" y="1"/>
            <a:ext cx="3186457" cy="21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sultati immagini per forme d'ar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5248"/>
            <a:ext cx="3337735" cy="26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sultati immagini per forme d'ar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4" y="4255246"/>
            <a:ext cx="2602753" cy="26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sultati immagini per forme d'arte danz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87" y="4723360"/>
            <a:ext cx="3203513" cy="21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sultati immagini per forme d'arte fil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33" y="-1"/>
            <a:ext cx="3211067" cy="21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6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si articola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49350"/>
            <a:ext cx="8508999" cy="515620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Le </a:t>
            </a:r>
            <a:r>
              <a:rPr lang="it-IT" sz="2400" dirty="0" smtClean="0">
                <a:solidFill>
                  <a:srgbClr val="FF0000"/>
                </a:solidFill>
              </a:rPr>
              <a:t>5 </a:t>
            </a:r>
            <a:r>
              <a:rPr lang="it-IT" sz="2400" dirty="0" smtClean="0">
                <a:solidFill>
                  <a:srgbClr val="FF0000"/>
                </a:solidFill>
              </a:rPr>
              <a:t>sedi: </a:t>
            </a:r>
          </a:p>
          <a:p>
            <a:pPr lvl="1"/>
            <a:r>
              <a:rPr lang="it-IT" sz="2000" dirty="0" smtClean="0">
                <a:solidFill>
                  <a:srgbClr val="002060"/>
                </a:solidFill>
              </a:rPr>
              <a:t>Firenze</a:t>
            </a:r>
            <a:r>
              <a:rPr lang="it-IT" sz="2000" dirty="0" smtClean="0">
                <a:solidFill>
                  <a:srgbClr val="002060"/>
                </a:solidFill>
              </a:rPr>
              <a:t>, Milano, </a:t>
            </a:r>
            <a:r>
              <a:rPr lang="it-IT" sz="2000" dirty="0" smtClean="0">
                <a:solidFill>
                  <a:srgbClr val="002060"/>
                </a:solidFill>
              </a:rPr>
              <a:t>Napoli, Padova e Venezia</a:t>
            </a:r>
            <a:endParaRPr lang="it-IT" sz="2000" dirty="0" smtClean="0">
              <a:solidFill>
                <a:srgbClr val="002060"/>
              </a:solidFill>
            </a:endParaRPr>
          </a:p>
          <a:p>
            <a:pPr lvl="1"/>
            <a:r>
              <a:rPr lang="it-IT" sz="2000" u="sng" dirty="0" smtClean="0">
                <a:solidFill>
                  <a:srgbClr val="FF0000"/>
                </a:solidFill>
              </a:rPr>
              <a:t>30 scuole, 50 docenti, circa 1000 studenti</a:t>
            </a:r>
          </a:p>
          <a:p>
            <a:pPr marL="457200" lvl="1" indent="298450">
              <a:buNone/>
            </a:pPr>
            <a:r>
              <a:rPr lang="it-IT" sz="2000" u="sng" dirty="0">
                <a:solidFill>
                  <a:srgbClr val="FF0000"/>
                </a:solidFill>
              </a:rPr>
              <a:t>e</a:t>
            </a:r>
            <a:r>
              <a:rPr lang="it-IT" sz="2000" u="sng" dirty="0" smtClean="0">
                <a:solidFill>
                  <a:srgbClr val="FF0000"/>
                </a:solidFill>
              </a:rPr>
              <a:t> tanti ricercatori CERN e INFN </a:t>
            </a:r>
            <a:endParaRPr lang="it-IT" sz="2000" u="sng" dirty="0" smtClean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3366FF"/>
                </a:solidFill>
              </a:rPr>
              <a:t>I gruppi di lavoro:</a:t>
            </a:r>
          </a:p>
          <a:p>
            <a:pPr marL="914400" lvl="1" indent="-514350" defTabSz="-19050"/>
            <a:r>
              <a:rPr lang="it-IT" sz="2000" dirty="0" smtClean="0">
                <a:solidFill>
                  <a:srgbClr val="3366FF"/>
                </a:solidFill>
              </a:rPr>
              <a:t>3 </a:t>
            </a:r>
            <a:r>
              <a:rPr lang="it-IT" sz="2000" dirty="0" smtClean="0">
                <a:solidFill>
                  <a:srgbClr val="3366FF"/>
                </a:solidFill>
              </a:rPr>
              <a:t>studenti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smtClean="0">
                <a:solidFill>
                  <a:srgbClr val="3366FF"/>
                </a:solidFill>
              </a:rPr>
              <a:t>e </a:t>
            </a:r>
            <a:r>
              <a:rPr lang="it-IT" sz="2000" dirty="0" smtClean="0">
                <a:solidFill>
                  <a:srgbClr val="3366FF"/>
                </a:solidFill>
              </a:rPr>
              <a:t>1 </a:t>
            </a:r>
            <a:r>
              <a:rPr lang="it-IT" sz="2000" dirty="0" smtClean="0">
                <a:solidFill>
                  <a:srgbClr val="3366FF"/>
                </a:solidFill>
              </a:rPr>
              <a:t>composizione artistica</a:t>
            </a:r>
          </a:p>
          <a:p>
            <a:r>
              <a:rPr lang="it-IT" sz="2400" dirty="0" smtClean="0">
                <a:solidFill>
                  <a:srgbClr val="4F6228"/>
                </a:solidFill>
              </a:rPr>
              <a:t>La mostra “I colori del Bosone di </a:t>
            </a:r>
            <a:r>
              <a:rPr lang="it-IT" sz="2400" dirty="0" err="1" smtClean="0">
                <a:solidFill>
                  <a:srgbClr val="4F6228"/>
                </a:solidFill>
              </a:rPr>
              <a:t>Higgs</a:t>
            </a:r>
            <a:r>
              <a:rPr lang="it-IT" sz="2400" dirty="0" smtClean="0">
                <a:solidFill>
                  <a:srgbClr val="4F6228"/>
                </a:solidFill>
              </a:rPr>
              <a:t>”:</a:t>
            </a:r>
            <a:endParaRPr lang="it-IT" sz="2400" dirty="0" smtClean="0">
              <a:solidFill>
                <a:srgbClr val="4F6228"/>
              </a:solidFill>
            </a:endParaRPr>
          </a:p>
          <a:p>
            <a:pPr marL="914400" lvl="1" indent="-514350"/>
            <a:r>
              <a:rPr lang="it-IT" sz="2000" dirty="0" smtClean="0">
                <a:solidFill>
                  <a:srgbClr val="4F6228"/>
                </a:solidFill>
              </a:rPr>
              <a:t>Collezione art@CMS + le vostre opere</a:t>
            </a:r>
          </a:p>
          <a:p>
            <a:pPr marL="914400" lvl="1" indent="-514350"/>
            <a:r>
              <a:rPr lang="it-IT" sz="2000" dirty="0" smtClean="0">
                <a:solidFill>
                  <a:srgbClr val="4F6228"/>
                </a:solidFill>
              </a:rPr>
              <a:t>Premiazioni locali e nazionali</a:t>
            </a:r>
            <a:endParaRPr lang="it-IT" sz="2000" dirty="0" smtClean="0">
              <a:solidFill>
                <a:srgbClr val="4F6228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La convention di Napoli (3 giorni) ad Aprile </a:t>
            </a:r>
            <a:r>
              <a:rPr lang="it-IT" sz="2400" dirty="0" smtClean="0">
                <a:solidFill>
                  <a:srgbClr val="FF0000"/>
                </a:solidFill>
              </a:rPr>
              <a:t>2018: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914400" lvl="1" indent="-514350"/>
            <a:r>
              <a:rPr lang="it-IT" sz="2000" dirty="0" smtClean="0"/>
              <a:t>Parteciperanno tutti gli studenti, professori, ricercatori</a:t>
            </a:r>
            <a:r>
              <a:rPr lang="mr-IN" sz="2000" dirty="0" smtClean="0"/>
              <a:t>…</a:t>
            </a:r>
            <a:r>
              <a:rPr lang="it-IT" sz="2000" dirty="0" smtClean="0"/>
              <a:t>..</a:t>
            </a:r>
          </a:p>
          <a:p>
            <a:pPr marL="914400" lvl="1" indent="-514350"/>
            <a:r>
              <a:rPr lang="it-IT" sz="2000" dirty="0" smtClean="0"/>
              <a:t>Mostra conclusiva con tutte le opere selezionate nelle 4 </a:t>
            </a:r>
            <a:r>
              <a:rPr lang="it-IT" sz="2000" dirty="0" smtClean="0"/>
              <a:t>sedi</a:t>
            </a:r>
            <a:endParaRPr lang="it-IT" sz="2000" dirty="0" smtClean="0"/>
          </a:p>
          <a:p>
            <a:pPr marL="914400" lvl="1" indent="-514350"/>
            <a:r>
              <a:rPr lang="it-IT" sz="2000" dirty="0" smtClean="0"/>
              <a:t>Assegnati Premi </a:t>
            </a:r>
            <a:r>
              <a:rPr lang="it-IT" sz="2000" dirty="0" smtClean="0"/>
              <a:t>nazionali</a:t>
            </a:r>
            <a:endParaRPr lang="it-IT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11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5932855" y="1149350"/>
            <a:ext cx="3116431" cy="2677656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Master Scienza &amp; Arte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al CERN </a:t>
            </a:r>
            <a:r>
              <a:rPr lang="it-IT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(settimana)</a:t>
            </a:r>
          </a:p>
          <a:p>
            <a:pPr algn="ctr"/>
            <a:r>
              <a:rPr lang="it-IT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er i primi </a:t>
            </a:r>
            <a:r>
              <a:rPr lang="it-IT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7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gruppi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Classificati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altri </a:t>
            </a:r>
          </a:p>
          <a:p>
            <a:pPr algn="ctr"/>
            <a:r>
              <a:rPr lang="it-IT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remi locali e nazionali</a:t>
            </a:r>
            <a:endParaRPr lang="it-IT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873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convention di Napoli (apr. 2018)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120026"/>
            <a:ext cx="8508999" cy="4420161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 smtClean="0"/>
              <a:t>Parteciperanno tutti gli studenti, professori e ricercatori d’Italia che hanno partecipato al progetto</a:t>
            </a:r>
          </a:p>
          <a:p>
            <a:r>
              <a:rPr lang="it-IT" sz="2000" dirty="0" smtClean="0">
                <a:solidFill>
                  <a:schemeClr val="accent3">
                    <a:lumMod val="75000"/>
                  </a:schemeClr>
                </a:solidFill>
              </a:rPr>
              <a:t>Saranno premiati i vincitori locali</a:t>
            </a:r>
          </a:p>
          <a:p>
            <a:pPr marL="857250" lvl="1" indent="-457200"/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6 gruppi accedono alla selezione nazionale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Giornata dedicata alle premiazioni locali e nazionali</a:t>
            </a:r>
          </a:p>
          <a:p>
            <a:pPr lvl="1"/>
            <a:r>
              <a:rPr lang="it-IT" sz="1600" dirty="0" smtClean="0">
                <a:solidFill>
                  <a:srgbClr val="FF0000"/>
                </a:solidFill>
              </a:rPr>
              <a:t>I primi classificati avranno modo di esporre al pubblico il loro progetto</a:t>
            </a:r>
          </a:p>
          <a:p>
            <a:r>
              <a:rPr lang="it-IT" sz="2000" dirty="0" smtClean="0">
                <a:solidFill>
                  <a:srgbClr val="002060"/>
                </a:solidFill>
              </a:rPr>
              <a:t>Premi speciali saranno organizzati dalle istituzioni napoletane.</a:t>
            </a:r>
          </a:p>
          <a:p>
            <a:r>
              <a:rPr lang="it-IT" sz="2000" dirty="0" smtClean="0">
                <a:solidFill>
                  <a:srgbClr val="7030A0"/>
                </a:solidFill>
              </a:rPr>
              <a:t>La mostra si terrà presso uno dei Musei di Napoli</a:t>
            </a:r>
          </a:p>
          <a:p>
            <a:pPr lvl="1"/>
            <a:r>
              <a:rPr lang="it-IT" sz="1600" dirty="0" smtClean="0">
                <a:solidFill>
                  <a:srgbClr val="7030A0"/>
                </a:solidFill>
              </a:rPr>
              <a:t>Sarà organizzata con voi in tutti i minimi dettagli</a:t>
            </a:r>
          </a:p>
          <a:p>
            <a:r>
              <a:rPr lang="it-IT" sz="2000" dirty="0" smtClean="0">
                <a:solidFill>
                  <a:srgbClr val="C00000"/>
                </a:solidFill>
              </a:rPr>
              <a:t>Un libro che raccoglierà tutte le foto, progetti, interviste e aneddoti sarà scritto da uno o più gruppi.</a:t>
            </a:r>
          </a:p>
          <a:p>
            <a:endParaRPr lang="it-IT" sz="2000" dirty="0">
              <a:solidFill>
                <a:srgbClr val="C00000"/>
              </a:solidFill>
            </a:endParaRPr>
          </a:p>
          <a:p>
            <a:r>
              <a:rPr lang="it-IT" sz="2000" dirty="0" smtClean="0">
                <a:solidFill>
                  <a:srgbClr val="C00000"/>
                </a:solidFill>
              </a:rPr>
              <a:t>Stiamo verificando di organizzare una mostra scientifica CERN/INFN presso il Museo di Città della Scienza di Napoli, dove ospitare tanti studenti, aperta ad un vasto pubblico.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12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1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Master al CERN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49350"/>
            <a:ext cx="8508999" cy="5137897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20-24 studenti trascorreranno una settimana al CERN di Ginevra.</a:t>
            </a:r>
          </a:p>
          <a:p>
            <a:r>
              <a:rPr lang="it-IT" sz="2000" dirty="0" smtClean="0"/>
              <a:t>Molte borse di studio.</a:t>
            </a: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chemeClr val="accent3">
                    <a:lumMod val="75000"/>
                  </a:schemeClr>
                </a:solidFill>
              </a:rPr>
              <a:t>Visita agli esperimenti e acceleratori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FF0000"/>
                </a:solidFill>
              </a:rPr>
              <a:t>Incontri con gli scienziati del CERN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002060"/>
                </a:solidFill>
              </a:rPr>
              <a:t>Giornata in laboratorio (S’cool lab)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7030A0"/>
                </a:solidFill>
              </a:rPr>
              <a:t>Seminari di scienza ed arte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C00000"/>
                </a:solidFill>
              </a:rPr>
              <a:t>Mostra con le vostre composizioni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13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13" y="3117178"/>
            <a:ext cx="3563373" cy="205784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355802" y="2610302"/>
            <a:ext cx="2676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scool.web.cern.ch</a:t>
            </a:r>
            <a:r>
              <a:rPr lang="it-IT" dirty="0"/>
              <a:t>/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571999" y="1879826"/>
            <a:ext cx="184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visit.cern</a:t>
            </a:r>
            <a:r>
              <a:rPr lang="it-IT" dirty="0"/>
              <a:t>/</a:t>
            </a:r>
          </a:p>
        </p:txBody>
      </p:sp>
      <p:pic>
        <p:nvPicPr>
          <p:cNvPr id="3080" name="Picture 8" descr="isultati immagini per carlo rubbia nobel prize t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" y="4689848"/>
            <a:ext cx="2209034" cy="16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38" y="3761388"/>
            <a:ext cx="2028075" cy="27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43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Questionari pre-progetto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2941" y="1414929"/>
            <a:ext cx="8229600" cy="3868271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La comunità Europea, il CERN e l’INFN misurano l’impatto dei vari progetti fornendo dei questionari agli studenti e ai docenti che afferiscono al progetto.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Il primo questionario va riempito all’inizio del progetto ed un secondo alla fine.</a:t>
            </a:r>
          </a:p>
          <a:p>
            <a:r>
              <a:rPr lang="it-IT" dirty="0" smtClean="0"/>
              <a:t>Sono anonimi e servono a valutare il progetto e non gli studenti.</a:t>
            </a:r>
          </a:p>
          <a:p>
            <a:r>
              <a:rPr lang="it-IT" dirty="0" smtClean="0"/>
              <a:t>Sono tutti anonimi.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522941" y="5537218"/>
            <a:ext cx="8393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hlinkClick r:id="rId2"/>
              </a:rPr>
              <a:t>Questionario </a:t>
            </a:r>
            <a:r>
              <a:rPr lang="it-IT" sz="2800" smtClean="0">
                <a:hlinkClick r:id="rId2"/>
              </a:rPr>
              <a:t>Pre-progetto Studenti da </a:t>
            </a:r>
            <a:r>
              <a:rPr lang="it-IT" sz="2800" dirty="0" smtClean="0">
                <a:hlinkClick r:id="rId2"/>
              </a:rPr>
              <a:t>riempire subito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380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9836"/>
            <a:ext cx="8229600" cy="5576328"/>
          </a:xfrm>
        </p:spPr>
        <p:txBody>
          <a:bodyPr>
            <a:normAutofit/>
          </a:bodyPr>
          <a:lstStyle/>
          <a:p>
            <a:r>
              <a:rPr lang="it-IT" sz="2800" dirty="0" smtClean="0">
                <a:hlinkClick r:id="rId2"/>
              </a:rPr>
              <a:t>Sito Web Art &amp; Science across Italy</a:t>
            </a:r>
            <a:endParaRPr lang="it-IT" sz="2800" dirty="0" smtClean="0"/>
          </a:p>
          <a:p>
            <a:r>
              <a:rPr lang="it-IT" sz="2800" dirty="0" smtClean="0">
                <a:hlinkClick r:id="rId3"/>
              </a:rPr>
              <a:t>Pagina Facebook Art &amp; Science across Italy</a:t>
            </a:r>
            <a:endParaRPr lang="it-IT" sz="2800" dirty="0" smtClean="0"/>
          </a:p>
          <a:p>
            <a:r>
              <a:rPr lang="it-IT" sz="2800" dirty="0" smtClean="0">
                <a:hlinkClick r:id="rId4"/>
              </a:rPr>
              <a:t>email del progetto</a:t>
            </a:r>
            <a:endParaRPr lang="it-IT" sz="2800" dirty="0" smtClean="0"/>
          </a:p>
          <a:p>
            <a:r>
              <a:rPr lang="it-IT" sz="2800" dirty="0" smtClean="0">
                <a:hlinkClick r:id="rId5"/>
              </a:rPr>
              <a:t>Sito Web Istituto Nazionale di Fisica Nucleare</a:t>
            </a:r>
            <a:endParaRPr lang="it-IT" sz="2800" dirty="0" smtClean="0"/>
          </a:p>
          <a:p>
            <a:r>
              <a:rPr lang="it-IT" sz="2800" dirty="0" smtClean="0">
                <a:hlinkClick r:id="rId6"/>
              </a:rPr>
              <a:t>Sito Web INFN Napoli</a:t>
            </a:r>
            <a:endParaRPr lang="it-IT" sz="2800" dirty="0" smtClean="0"/>
          </a:p>
          <a:p>
            <a:r>
              <a:rPr lang="it-IT" sz="2800" dirty="0" smtClean="0">
                <a:hlinkClick r:id="rId7"/>
              </a:rPr>
              <a:t>Sito Web del CERN</a:t>
            </a:r>
            <a:endParaRPr lang="it-IT" sz="2800" dirty="0" smtClean="0"/>
          </a:p>
          <a:p>
            <a:r>
              <a:rPr lang="it-IT" sz="2800" dirty="0" smtClean="0">
                <a:hlinkClick r:id="rId8"/>
              </a:rPr>
              <a:t>Sito Web Università di Napoli "Federico II"</a:t>
            </a:r>
            <a:endParaRPr lang="it-IT" sz="2800" dirty="0" smtClean="0"/>
          </a:p>
          <a:p>
            <a:endParaRPr lang="it-IT" dirty="0" smtClean="0"/>
          </a:p>
          <a:p>
            <a:r>
              <a:rPr lang="it-IT" sz="2800" dirty="0" smtClean="0"/>
              <a:t>Materiale didattico e referenze bibliografiche vi verranno fornite durante il corso del progetto.</a:t>
            </a:r>
            <a:endParaRPr lang="it-IT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9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1694" y="2485933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Installazioni e mostre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5-26 at 6.0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" y="646280"/>
            <a:ext cx="9144000" cy="5302577"/>
          </a:xfrm>
          <a:prstGeom prst="rect">
            <a:avLst/>
          </a:prstGeom>
        </p:spPr>
      </p:pic>
      <p:pic>
        <p:nvPicPr>
          <p:cNvPr id="6" name="Picture 5" descr="Screen Shot 2016-05-26 at 6.1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8" y="5835088"/>
            <a:ext cx="8987017" cy="1022912"/>
          </a:xfrm>
          <a:prstGeom prst="rect">
            <a:avLst/>
          </a:prstGeom>
        </p:spPr>
      </p:pic>
      <p:pic>
        <p:nvPicPr>
          <p:cNvPr id="7" name="Picture 6" descr="Screen Shot 2016-05-26 at 6.13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339" y="878662"/>
            <a:ext cx="3342469" cy="3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61" y="20638"/>
            <a:ext cx="8229600" cy="919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Athens Science Festival 2016</a:t>
            </a:r>
            <a:endParaRPr lang="en-US" sz="40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4" name="Picture 3" descr="ASF160406_1512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46" y="1054430"/>
            <a:ext cx="4013815" cy="2766042"/>
          </a:xfrm>
          <a:prstGeom prst="rect">
            <a:avLst/>
          </a:prstGeom>
        </p:spPr>
      </p:pic>
      <p:pic>
        <p:nvPicPr>
          <p:cNvPr id="5" name="Picture 4" descr="12919753_1321125127914559_5965726796720842421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41" y="1054430"/>
            <a:ext cx="4095273" cy="2730182"/>
          </a:xfrm>
          <a:prstGeom prst="rect">
            <a:avLst/>
          </a:prstGeom>
        </p:spPr>
      </p:pic>
      <p:pic>
        <p:nvPicPr>
          <p:cNvPr id="6" name="Picture 5" descr="Screen Shot 2016-04-11 at 12.42.2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53" y="3849333"/>
            <a:ext cx="3958561" cy="2767557"/>
          </a:xfrm>
          <a:prstGeom prst="rect">
            <a:avLst/>
          </a:prstGeom>
        </p:spPr>
      </p:pic>
      <p:pic>
        <p:nvPicPr>
          <p:cNvPr id="7" name="Picture 6" descr="thumb_IMG_4917_102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436" y="3849333"/>
            <a:ext cx="3829525" cy="2872145"/>
          </a:xfrm>
          <a:prstGeom prst="rect">
            <a:avLst/>
          </a:prstGeom>
        </p:spPr>
      </p:pic>
      <p:pic>
        <p:nvPicPr>
          <p:cNvPr id="8" name="Picture 7" descr="ASF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14" y="3261671"/>
            <a:ext cx="1045882" cy="1045882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34290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3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076554_10206370779533938_502600290342393163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1" y="783870"/>
            <a:ext cx="4191000" cy="27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34"/>
            <a:ext cx="8229600" cy="593195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Pilot Run in Napoli</a:t>
            </a:r>
            <a:endParaRPr lang="en-US" sz="40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6563" y="444568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file:///.file/id=6571367.27310722</a:t>
            </a:r>
          </a:p>
        </p:txBody>
      </p:sp>
      <p:pic>
        <p:nvPicPr>
          <p:cNvPr id="15" name="Immagine 14" descr="13131016_10208062800761860_2958950013165439703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4490"/>
            <a:ext cx="4787900" cy="2786894"/>
          </a:xfrm>
          <a:prstGeom prst="rect">
            <a:avLst/>
          </a:prstGeom>
        </p:spPr>
      </p:pic>
      <p:pic>
        <p:nvPicPr>
          <p:cNvPr id="10" name="Immagine 9" descr="Schermata 2016-06-03 alle 19.47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2" y="105834"/>
            <a:ext cx="1597064" cy="5931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980" y="107845"/>
            <a:ext cx="1153583" cy="73525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4083" y="3639655"/>
            <a:ext cx="30664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Corriere della Sera, L’Espresso,</a:t>
            </a:r>
          </a:p>
          <a:p>
            <a:r>
              <a:rPr lang="it-IT" dirty="0" smtClean="0"/>
              <a:t>Il Mattino, RAI</a:t>
            </a:r>
            <a:r>
              <a:rPr lang="is-IS" dirty="0" smtClean="0"/>
              <a:t>….....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448" y="3544490"/>
            <a:ext cx="4244322" cy="28118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239583" y="3584535"/>
            <a:ext cx="6709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RAI 1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902948" y="843096"/>
            <a:ext cx="2665213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Il Dono della Massa (INFN)</a:t>
            </a:r>
            <a:endParaRPr lang="it-IT" dirty="0"/>
          </a:p>
        </p:txBody>
      </p:sp>
      <p:pic>
        <p:nvPicPr>
          <p:cNvPr id="8" name="Immagine 7" descr="DSC0325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" y="726630"/>
            <a:ext cx="4713817" cy="278924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460747" y="843096"/>
            <a:ext cx="9891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teaching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347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Gli obiettivi del 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9550" y="1384300"/>
            <a:ext cx="8705850" cy="4895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100" dirty="0"/>
              <a:t>Gli obiettivi del progetto </a:t>
            </a:r>
            <a:r>
              <a:rPr lang="it-IT" sz="3100" u="sng" dirty="0"/>
              <a:t>"Art &amp; Science </a:t>
            </a:r>
            <a:r>
              <a:rPr lang="it-IT" sz="3100" u="sng" dirty="0" err="1"/>
              <a:t>across</a:t>
            </a:r>
            <a:r>
              <a:rPr lang="it-IT" sz="3100" u="sng" dirty="0"/>
              <a:t> </a:t>
            </a:r>
            <a:r>
              <a:rPr lang="it-IT" sz="3100" u="sng" dirty="0" err="1"/>
              <a:t>Italy</a:t>
            </a:r>
            <a:r>
              <a:rPr lang="it-IT" sz="3100" u="sng" dirty="0"/>
              <a:t>" </a:t>
            </a:r>
            <a:r>
              <a:rPr lang="it-IT" sz="3100" dirty="0"/>
              <a:t>possono essere riassunti nei seguenti </a:t>
            </a:r>
            <a:r>
              <a:rPr lang="it-IT" sz="3100" dirty="0" smtClean="0"/>
              <a:t>punti:</a:t>
            </a:r>
          </a:p>
          <a:p>
            <a:pPr marL="0" indent="0">
              <a:buNone/>
            </a:pPr>
            <a:endParaRPr lang="it-IT" sz="3100" dirty="0"/>
          </a:p>
          <a:p>
            <a:r>
              <a:rPr lang="it-IT" sz="2600" dirty="0">
                <a:solidFill>
                  <a:srgbClr val="0000FF"/>
                </a:solidFill>
              </a:rPr>
              <a:t>Avvicinare gli studenti della Scuola Superiore </a:t>
            </a:r>
            <a:r>
              <a:rPr lang="it-IT" sz="2600" dirty="0" smtClean="0">
                <a:solidFill>
                  <a:srgbClr val="0000FF"/>
                </a:solidFill>
              </a:rPr>
              <a:t>al mondo della Scienza/Fisica  e alla </a:t>
            </a:r>
            <a:r>
              <a:rPr lang="it-IT" sz="2600" dirty="0">
                <a:solidFill>
                  <a:srgbClr val="0000FF"/>
                </a:solidFill>
              </a:rPr>
              <a:t>Ricerca </a:t>
            </a:r>
            <a:r>
              <a:rPr lang="it-IT" sz="2600" dirty="0" smtClean="0">
                <a:solidFill>
                  <a:srgbClr val="0000FF"/>
                </a:solidFill>
              </a:rPr>
              <a:t>Scientifica.</a:t>
            </a:r>
          </a:p>
          <a:p>
            <a:r>
              <a:rPr lang="it-IT" sz="2600" dirty="0" smtClean="0">
                <a:solidFill>
                  <a:srgbClr val="FF0000"/>
                </a:solidFill>
              </a:rPr>
              <a:t>Mettere in evidenza la creatività di ogni singolo studente</a:t>
            </a:r>
          </a:p>
          <a:p>
            <a:r>
              <a:rPr lang="it-IT" sz="2600" dirty="0" smtClean="0">
                <a:solidFill>
                  <a:srgbClr val="0070C0"/>
                </a:solidFill>
              </a:rPr>
              <a:t>Insegnare ai ragazzi le basi della progettualità.</a:t>
            </a:r>
          </a:p>
          <a:p>
            <a:r>
              <a:rPr lang="it-IT" sz="2600" dirty="0" smtClean="0">
                <a:solidFill>
                  <a:srgbClr val="FF0000"/>
                </a:solidFill>
              </a:rPr>
              <a:t>Educare </a:t>
            </a:r>
            <a:r>
              <a:rPr lang="it-IT" sz="2600" dirty="0">
                <a:solidFill>
                  <a:srgbClr val="FF0000"/>
                </a:solidFill>
              </a:rPr>
              <a:t>i ragazzi al lavoro </a:t>
            </a:r>
            <a:r>
              <a:rPr lang="it-IT" sz="2600" dirty="0" smtClean="0">
                <a:solidFill>
                  <a:srgbClr val="FF0000"/>
                </a:solidFill>
              </a:rPr>
              <a:t>di gruppo, </a:t>
            </a:r>
            <a:r>
              <a:rPr lang="it-IT" sz="2600" dirty="0" smtClean="0">
                <a:solidFill>
                  <a:srgbClr val="008000"/>
                </a:solidFill>
              </a:rPr>
              <a:t>a svolgere attività inter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it-IT" sz="2600" dirty="0" smtClean="0">
                <a:solidFill>
                  <a:schemeClr val="accent3">
                    <a:lumMod val="50000"/>
                  </a:schemeClr>
                </a:solidFill>
              </a:rPr>
              <a:t>disciplinari basate 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sulla </a:t>
            </a:r>
            <a:r>
              <a:rPr lang="it-IT" sz="2600" dirty="0" smtClean="0">
                <a:solidFill>
                  <a:schemeClr val="accent3">
                    <a:lumMod val="50000"/>
                  </a:schemeClr>
                </a:solidFill>
              </a:rPr>
              <a:t>creatività e </a:t>
            </a:r>
            <a:r>
              <a:rPr lang="it-IT" sz="2600" dirty="0" smtClean="0">
                <a:solidFill>
                  <a:srgbClr val="000090"/>
                </a:solidFill>
              </a:rPr>
              <a:t>a confrontarsi con </a:t>
            </a:r>
            <a:r>
              <a:rPr lang="it-IT" sz="2600" dirty="0">
                <a:solidFill>
                  <a:srgbClr val="000090"/>
                </a:solidFill>
              </a:rPr>
              <a:t>persone di </a:t>
            </a:r>
            <a:r>
              <a:rPr lang="it-IT" sz="2600" dirty="0" smtClean="0">
                <a:solidFill>
                  <a:srgbClr val="000090"/>
                </a:solidFill>
              </a:rPr>
              <a:t>estrazione culturali </a:t>
            </a:r>
            <a:r>
              <a:rPr lang="it-IT" sz="2600" dirty="0">
                <a:solidFill>
                  <a:srgbClr val="000090"/>
                </a:solidFill>
              </a:rPr>
              <a:t>diverse (classiche, scientifiche ed artistiche).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12" descr="13177162_809346102503638_850009077116992963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0"/>
            <a:ext cx="9239250" cy="6858000"/>
          </a:xfrm>
          <a:prstGeom prst="rect">
            <a:avLst/>
          </a:prstGeom>
        </p:spPr>
      </p:pic>
      <p:pic>
        <p:nvPicPr>
          <p:cNvPr id="7" name="Picture 11" descr="13153338_10208118768761025_712509143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0"/>
            <a:ext cx="1693333" cy="253999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33601" y="-851"/>
            <a:ext cx="6985000" cy="156966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2014 Nobel Prize </a:t>
            </a:r>
            <a:r>
              <a:rPr lang="en-US" sz="2400" b="1" dirty="0" smtClean="0">
                <a:solidFill>
                  <a:srgbClr val="FF0000"/>
                </a:solidFill>
              </a:rPr>
              <a:t>Stefan Hell </a:t>
            </a:r>
            <a:r>
              <a:rPr lang="en-US" sz="2400" dirty="0" smtClean="0"/>
              <a:t>at the exhibition in Vico </a:t>
            </a:r>
            <a:r>
              <a:rPr lang="en-US" sz="2400" dirty="0" err="1" smtClean="0"/>
              <a:t>Equense</a:t>
            </a:r>
            <a:r>
              <a:rPr lang="en-US" sz="2400" dirty="0"/>
              <a:t> </a:t>
            </a:r>
            <a:r>
              <a:rPr lang="en-US" sz="2400" dirty="0" smtClean="0"/>
              <a:t>(2016)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b="1" dirty="0" smtClean="0"/>
              <a:t>1500 visitors + 12 schools </a:t>
            </a:r>
            <a:r>
              <a:rPr lang="en-US" sz="2400" dirty="0" smtClean="0"/>
              <a:t>(in 5 days).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2500 visitors in 4 days in Napoli 2015</a:t>
            </a:r>
          </a:p>
        </p:txBody>
      </p:sp>
    </p:spTree>
    <p:extLst>
      <p:ext uri="{BB962C8B-B14F-4D97-AF65-F5344CB8AC3E}">
        <p14:creationId xmlns:p14="http://schemas.microsoft.com/office/powerpoint/2010/main" val="24658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21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1" y="1195884"/>
            <a:ext cx="4529179" cy="25432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49" y="1195884"/>
            <a:ext cx="4453627" cy="250081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0" y="3834384"/>
            <a:ext cx="4529179" cy="25432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949" y="3739124"/>
            <a:ext cx="4453627" cy="260472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692150" y="171450"/>
            <a:ext cx="7163712" cy="7493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Gruppi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al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lavoro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(Europa)</a:t>
            </a:r>
            <a:endParaRPr lang="it-IT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3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 parole chiave</a:t>
            </a:r>
            <a:endParaRPr lang="it-IT" sz="6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 rot="1398506">
            <a:off x="537882" y="4140844"/>
            <a:ext cx="2957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Creatività</a:t>
            </a:r>
            <a:endParaRPr lang="it-IT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868250">
            <a:off x="254001" y="2359073"/>
            <a:ext cx="4523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Scienza e Fisica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753742">
            <a:off x="5515418" y="3019126"/>
            <a:ext cx="143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Arte</a:t>
            </a:r>
            <a:endParaRPr lang="it-IT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 rot="20784167">
            <a:off x="4341906" y="4602509"/>
            <a:ext cx="3931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Progettualità</a:t>
            </a:r>
            <a:endParaRPr lang="it-IT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95"/>
            <a:ext cx="5581649" cy="96425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Il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movimento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STEAM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Content Placeholder 5" descr="Screen Shot 2016-06-03 at 7.39.44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3" b="-32"/>
          <a:stretch/>
        </p:blipFill>
        <p:spPr>
          <a:xfrm>
            <a:off x="6675718" y="58095"/>
            <a:ext cx="2362282" cy="3366723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4214" y="1307510"/>
            <a:ext cx="6445998" cy="278039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STEAM is an educational and innovation framework bringing </a:t>
            </a:r>
            <a:r>
              <a:rPr lang="en-US" sz="2400" dirty="0" smtClean="0">
                <a:solidFill>
                  <a:srgbClr val="FF0000"/>
                </a:solidFill>
              </a:rPr>
              <a:t>science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technology, mathematic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0000"/>
                </a:solidFill>
              </a:rPr>
              <a:t>engineering</a:t>
            </a:r>
            <a:r>
              <a:rPr lang="en-US" sz="2400" dirty="0" smtClean="0"/>
              <a:t> together with the </a:t>
            </a:r>
            <a:r>
              <a:rPr lang="en-US" sz="2400" dirty="0" smtClean="0">
                <a:solidFill>
                  <a:srgbClr val="FF0000"/>
                </a:solidFill>
              </a:rPr>
              <a:t>arts</a:t>
            </a:r>
            <a:r>
              <a:rPr lang="en-US" sz="2400" dirty="0" smtClean="0"/>
              <a:t> and types of learners with the goal of being more engaging, </a:t>
            </a:r>
            <a:r>
              <a:rPr lang="en-US" sz="2400" dirty="0" smtClean="0">
                <a:solidFill>
                  <a:srgbClr val="FF0000"/>
                </a:solidFill>
              </a:rPr>
              <a:t>creative</a:t>
            </a:r>
            <a:r>
              <a:rPr lang="en-US" sz="2400" dirty="0" smtClean="0"/>
              <a:t> and naturally successful for all members of </a:t>
            </a:r>
            <a:r>
              <a:rPr lang="en-US" sz="2400" dirty="0" smtClean="0">
                <a:solidFill>
                  <a:srgbClr val="FF0000"/>
                </a:solidFill>
              </a:rPr>
              <a:t>any educational </a:t>
            </a:r>
            <a:r>
              <a:rPr lang="en-US" sz="2400" dirty="0" smtClean="0"/>
              <a:t>system.</a:t>
            </a:r>
            <a:endParaRPr lang="en-US" sz="2400" dirty="0"/>
          </a:p>
        </p:txBody>
      </p:sp>
      <p:sp>
        <p:nvSpPr>
          <p:cNvPr id="10" name="TextBox 2"/>
          <p:cNvSpPr txBox="1"/>
          <p:nvPr/>
        </p:nvSpPr>
        <p:spPr>
          <a:xfrm>
            <a:off x="164353" y="4355802"/>
            <a:ext cx="7371977" cy="20005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Students who are involved in the arts are:</a:t>
            </a:r>
          </a:p>
          <a:p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4</a:t>
            </a:r>
            <a:r>
              <a:rPr lang="en-US" sz="1600" dirty="0" smtClean="0">
                <a:latin typeface="Helvetica Neue Light"/>
                <a:cs typeface="Helvetica Neue Light"/>
              </a:rPr>
              <a:t> times more likely to participate in a </a:t>
            </a:r>
            <a:r>
              <a:rPr lang="en-US" sz="2000" dirty="0" smtClean="0">
                <a:latin typeface="Helvetica Neue Light"/>
                <a:cs typeface="Helvetica Neue Light"/>
              </a:rPr>
              <a:t>math &amp; science fair</a:t>
            </a:r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2800" dirty="0" smtClean="0">
                <a:latin typeface="Helvetica Neue Light"/>
                <a:cs typeface="Helvetica Neue Light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3</a:t>
            </a:r>
            <a:r>
              <a:rPr lang="en-US" sz="1600" dirty="0" smtClean="0">
                <a:latin typeface="Helvetica Neue Light"/>
                <a:cs typeface="Helvetica Neue Light"/>
              </a:rPr>
              <a:t> times more likely to win an award for </a:t>
            </a:r>
            <a:r>
              <a:rPr lang="en-US" sz="2000" dirty="0" smtClean="0">
                <a:latin typeface="Helvetica Neue Light"/>
                <a:cs typeface="Helvetica Neue Light"/>
              </a:rPr>
              <a:t>school attendance</a:t>
            </a:r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2800" dirty="0" smtClean="0">
                <a:latin typeface="Helvetica Neue Light"/>
                <a:cs typeface="Helvetica Neue Light"/>
              </a:rPr>
              <a:t>		</a:t>
            </a:r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4</a:t>
            </a:r>
            <a:r>
              <a:rPr lang="en-US" sz="1600" dirty="0" smtClean="0">
                <a:latin typeface="Helvetica Neue Light"/>
                <a:cs typeface="Helvetica Neue Light"/>
              </a:rPr>
              <a:t> times more likely to be recognized for </a:t>
            </a:r>
            <a:r>
              <a:rPr lang="en-US" sz="2000" dirty="0" smtClean="0">
                <a:latin typeface="Helvetica Neue Light"/>
                <a:cs typeface="Helvetica Neue Light"/>
              </a:rPr>
              <a:t>academic achievement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4-09 at 2.03.17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54"/>
          <a:stretch/>
        </p:blipFill>
        <p:spPr>
          <a:xfrm>
            <a:off x="24637" y="1204499"/>
            <a:ext cx="4580774" cy="3676715"/>
          </a:xfrm>
        </p:spPr>
      </p:pic>
      <p:pic>
        <p:nvPicPr>
          <p:cNvPr id="5" name="Picture 4" descr="Screen Shot 2016-04-09 at 2.0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916767"/>
            <a:ext cx="1968500" cy="609600"/>
          </a:xfrm>
          <a:prstGeom prst="rect">
            <a:avLst/>
          </a:prstGeom>
        </p:spPr>
      </p:pic>
      <p:pic>
        <p:nvPicPr>
          <p:cNvPr id="6" name="Picture 5" descr="Screen Shot 2016-05-11 at 12.54.37 PM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864" y="1294765"/>
            <a:ext cx="4550928" cy="358644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936" y="4928444"/>
            <a:ext cx="4550928" cy="1214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/>
              <a:t>Scientific knowledge is the product of creative thinking </a:t>
            </a:r>
            <a:r>
              <a:rPr lang="en-US" sz="2200" dirty="0" smtClean="0"/>
              <a:t>(Osborne et al. 2003)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61864" y="4928444"/>
            <a:ext cx="4550928" cy="1214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Art is an excellent tool to help students learn science </a:t>
            </a:r>
          </a:p>
          <a:p>
            <a:pPr marL="0" indent="0">
              <a:buNone/>
            </a:pPr>
            <a:r>
              <a:rPr lang="en-US" sz="2400" dirty="0" smtClean="0"/>
              <a:t>(Ashley, 2011; </a:t>
            </a:r>
            <a:r>
              <a:rPr lang="en-US" sz="2400" dirty="0" err="1" smtClean="0"/>
              <a:t>Merten</a:t>
            </a:r>
            <a:r>
              <a:rPr lang="en-US" sz="2400" dirty="0" smtClean="0"/>
              <a:t>, 2</a:t>
            </a:r>
            <a:r>
              <a:rPr lang="en-US" sz="2800" dirty="0" smtClean="0"/>
              <a:t>011)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5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483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General interest about STEAM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cosa consiste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Divulgazione:</a:t>
            </a:r>
          </a:p>
          <a:p>
            <a:pPr marL="914400" lvl="1" indent="-514350">
              <a:buFont typeface="Arial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Seminari presso le scuole</a:t>
            </a:r>
          </a:p>
          <a:p>
            <a:pPr marL="914400" lvl="1" indent="-514350">
              <a:buFont typeface="Arial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Visite ai laboratori INFN e Università</a:t>
            </a:r>
          </a:p>
          <a:p>
            <a:pPr marL="914400" lvl="1" indent="-514350">
              <a:buFont typeface="Arial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Visite a Musei di scienza e/o Arte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6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22" y="3340847"/>
            <a:ext cx="3087986" cy="20439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42" y="3628673"/>
            <a:ext cx="3883745" cy="221013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81" y="1200150"/>
            <a:ext cx="2611718" cy="195878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3" y="3652577"/>
            <a:ext cx="1046546" cy="7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cosa consiste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Creatività:</a:t>
            </a:r>
          </a:p>
          <a:p>
            <a:pPr marL="914400" lvl="1" indent="-514350" defTabSz="-19050"/>
            <a:r>
              <a:rPr lang="it-IT" sz="2400" dirty="0" smtClean="0">
                <a:solidFill>
                  <a:srgbClr val="3366FF"/>
                </a:solidFill>
              </a:rPr>
              <a:t>Progettazione di una composizione artistica su di un tema relativo alla fisica delle particelle elementari</a:t>
            </a:r>
          </a:p>
          <a:p>
            <a:pPr marL="914400" lvl="1" indent="-514350"/>
            <a:r>
              <a:rPr lang="it-IT" sz="2400" dirty="0" smtClean="0">
                <a:solidFill>
                  <a:srgbClr val="0070C0"/>
                </a:solidFill>
              </a:rPr>
              <a:t>Sviluppo del progetto</a:t>
            </a:r>
          </a:p>
          <a:p>
            <a:pPr marL="914400" lvl="1" indent="-514350"/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</a:rPr>
              <a:t>Incontro con esperti e coordinatori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7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502214"/>
            <a:ext cx="3254539" cy="2061882"/>
          </a:xfrm>
          <a:prstGeom prst="rect">
            <a:avLst/>
          </a:prstGeom>
        </p:spPr>
      </p:pic>
      <p:pic>
        <p:nvPicPr>
          <p:cNvPr id="1026" name="Picture 2" descr="ttps://artspring.co/wp-content/uploads/2016/05/art-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63" y="2523894"/>
            <a:ext cx="2608854" cy="19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72" y="4188268"/>
            <a:ext cx="3636127" cy="20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 rot="1200189">
            <a:off x="794062" y="5089781"/>
            <a:ext cx="312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Fotografate i vari passi </a:t>
            </a:r>
          </a:p>
          <a:p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prendete appunti</a:t>
            </a:r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 verrà un libro</a:t>
            </a:r>
            <a:endParaRPr lang="it-IT" sz="2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 rot="598356">
            <a:off x="4781176" y="1129553"/>
            <a:ext cx="424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Collaborazione con l’Accademia di belle arti</a:t>
            </a:r>
          </a:p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 Napoli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cosa consiste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Mostra art e scienza:</a:t>
            </a:r>
          </a:p>
          <a:p>
            <a:pPr marL="914400" lvl="1" indent="-514350" defTabSz="-19050"/>
            <a:r>
              <a:rPr lang="it-IT" sz="2400" dirty="0" smtClean="0">
                <a:solidFill>
                  <a:srgbClr val="3366FF"/>
                </a:solidFill>
              </a:rPr>
              <a:t>Progettazione della mostra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914400" lvl="1" indent="-514350"/>
            <a:r>
              <a:rPr lang="it-IT" sz="2400" dirty="0" smtClean="0">
                <a:solidFill>
                  <a:srgbClr val="0070C0"/>
                </a:solidFill>
              </a:rPr>
              <a:t>Realizzazione della esposizione</a:t>
            </a:r>
          </a:p>
          <a:p>
            <a:pPr marL="914400" lvl="1" indent="-514350"/>
            <a:r>
              <a:rPr lang="it-IT" sz="2400" dirty="0" smtClean="0">
                <a:solidFill>
                  <a:srgbClr val="00B0F0"/>
                </a:solidFill>
              </a:rPr>
              <a:t>Cartelli espositivi e esplicativi</a:t>
            </a:r>
          </a:p>
          <a:p>
            <a:pPr marL="914400" lvl="1" indent="-514350"/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Guide e Ciceroni</a:t>
            </a:r>
          </a:p>
          <a:p>
            <a:pPr marL="914400" lvl="1" indent="-514350"/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</a:rPr>
              <a:t>Incontro con esperti e coordinatori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8</a:t>
            </a:fld>
            <a:endParaRPr lang="en-US"/>
          </a:p>
        </p:txBody>
      </p:sp>
      <p:pic>
        <p:nvPicPr>
          <p:cNvPr id="10" name="Immagine 9" descr="DSC032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2" y="4057329"/>
            <a:ext cx="3703539" cy="2191443"/>
          </a:xfrm>
          <a:prstGeom prst="rect">
            <a:avLst/>
          </a:prstGeom>
        </p:spPr>
      </p:pic>
      <p:pic>
        <p:nvPicPr>
          <p:cNvPr id="11" name="Picture 12" descr="13177162_809346102503638_850009077116992963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376" y="946150"/>
            <a:ext cx="3514165" cy="260845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471" y="3916640"/>
            <a:ext cx="4150105" cy="242721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3418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Composizione artistica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 fontScale="92500" lnSpcReduction="20000"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Da dove partiamo ?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FF0000"/>
                </a:solidFill>
              </a:rPr>
              <a:t>Da tutto quello che vedrete e sentirete duranti i seminari e le visite ai laboratori e ai musei.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Cosa possiamo fare ?</a:t>
            </a:r>
          </a:p>
          <a:p>
            <a:pPr marL="914400" lvl="1" indent="-514350" defTabSz="-19050">
              <a:buFont typeface="Courier New"/>
              <a:buChar char="o"/>
            </a:pPr>
            <a:r>
              <a:rPr lang="it-IT" sz="2400" dirty="0" smtClean="0">
                <a:solidFill>
                  <a:srgbClr val="3366FF"/>
                </a:solidFill>
              </a:rPr>
              <a:t>Qualunque forma artistica ”antica” o “moderna” potrà essere proposta.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3366FF"/>
                </a:solidFill>
              </a:rPr>
              <a:t>I responsabili del progetto e i vostri docenti vi aiuteranno nella fase di progettazione.</a:t>
            </a:r>
          </a:p>
          <a:p>
            <a:r>
              <a:rPr lang="it-IT" sz="2800" dirty="0" smtClean="0">
                <a:solidFill>
                  <a:srgbClr val="4F6228"/>
                </a:solidFill>
              </a:rPr>
              <a:t>Qualche limitazione ?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4F6228"/>
                </a:solidFill>
              </a:rPr>
              <a:t>Peso, dimensioni e costi sono gli unici limita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4F6228"/>
                </a:solidFill>
              </a:rPr>
              <a:t>Ma non c’è bisogno di questi per sprigionare la vostra creatività.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Cosa hanno fatto gli altri ?</a:t>
            </a:r>
          </a:p>
          <a:p>
            <a:pPr lvl="1">
              <a:buFont typeface="Courier New"/>
              <a:buChar char="o"/>
            </a:pPr>
            <a:r>
              <a:rPr lang="it-IT" sz="2400" dirty="0" smtClean="0">
                <a:solidFill>
                  <a:srgbClr val="FF0000"/>
                </a:solidFill>
              </a:rPr>
              <a:t>Sarebbe un freno alla vostra creatività </a:t>
            </a:r>
            <a:r>
              <a:rPr lang="it-IT" sz="2400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914400" lvl="1" indent="-514350"/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4276</TotalTime>
  <Words>1233</Words>
  <Application>Microsoft Macintosh PowerPoint</Application>
  <PresentationFormat>Presentazione su schermo (4:3)</PresentationFormat>
  <Paragraphs>170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21</vt:i4>
      </vt:variant>
    </vt:vector>
  </HeadingPairs>
  <TitlesOfParts>
    <vt:vector size="32" baseType="lpstr">
      <vt:lpstr>Calibri</vt:lpstr>
      <vt:lpstr>Courier New</vt:lpstr>
      <vt:lpstr>Helvetica Light</vt:lpstr>
      <vt:lpstr>Helvetica Neue Light</vt:lpstr>
      <vt:lpstr>Mangal</vt:lpstr>
      <vt:lpstr>Wingdings</vt:lpstr>
      <vt:lpstr>Arial</vt:lpstr>
      <vt:lpstr>Office Theme</vt:lpstr>
      <vt:lpstr>1_Office Theme</vt:lpstr>
      <vt:lpstr>2_Office Theme</vt:lpstr>
      <vt:lpstr>3_Office Theme</vt:lpstr>
      <vt:lpstr>“Art &amp; Science across Italy”</vt:lpstr>
      <vt:lpstr>Gli obiettivi del progetto</vt:lpstr>
      <vt:lpstr>Le parole chiave</vt:lpstr>
      <vt:lpstr>Il movimento STEAM</vt:lpstr>
      <vt:lpstr>General interest about STEAM</vt:lpstr>
      <vt:lpstr>In cosa consiste il progetto ?</vt:lpstr>
      <vt:lpstr>In cosa consiste il progetto ?</vt:lpstr>
      <vt:lpstr>In cosa consiste il progetto ?</vt:lpstr>
      <vt:lpstr>Composizione artistica ?</vt:lpstr>
      <vt:lpstr>Presentazione di PowerPoint</vt:lpstr>
      <vt:lpstr>Come si articola il progetto ?</vt:lpstr>
      <vt:lpstr>La convention di Napoli (apr. 2018)</vt:lpstr>
      <vt:lpstr>Master al CERN ?</vt:lpstr>
      <vt:lpstr>Questionari pre-progetto</vt:lpstr>
      <vt:lpstr>Presentazione di PowerPoint</vt:lpstr>
      <vt:lpstr>Installazioni e mostre</vt:lpstr>
      <vt:lpstr>Presentazione di PowerPoint</vt:lpstr>
      <vt:lpstr>Athens Science Festival 2016</vt:lpstr>
      <vt:lpstr>Pilot Run in Napoli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STEAM: Education and Communication with Art at ATLAS and CMS</dc:title>
  <dc:creator>weq</dc:creator>
  <cp:lastModifiedBy>ppierluigi2000@gmail.com</cp:lastModifiedBy>
  <cp:revision>142</cp:revision>
  <dcterms:created xsi:type="dcterms:W3CDTF">2016-06-02T08:29:06Z</dcterms:created>
  <dcterms:modified xsi:type="dcterms:W3CDTF">2017-02-07T17:17:06Z</dcterms:modified>
</cp:coreProperties>
</file>