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5" r:id="rId3"/>
    <p:sldId id="306" r:id="rId4"/>
    <p:sldId id="294" r:id="rId5"/>
    <p:sldId id="296" r:id="rId6"/>
    <p:sldId id="297" r:id="rId7"/>
    <p:sldId id="295" r:id="rId8"/>
    <p:sldId id="314" r:id="rId9"/>
    <p:sldId id="298" r:id="rId10"/>
    <p:sldId id="300" r:id="rId11"/>
    <p:sldId id="299" r:id="rId12"/>
    <p:sldId id="301" r:id="rId13"/>
    <p:sldId id="291" r:id="rId14"/>
    <p:sldId id="303" r:id="rId15"/>
    <p:sldId id="304" r:id="rId16"/>
    <p:sldId id="305" r:id="rId17"/>
    <p:sldId id="308" r:id="rId18"/>
    <p:sldId id="307" r:id="rId19"/>
    <p:sldId id="309" r:id="rId20"/>
    <p:sldId id="371" r:id="rId21"/>
    <p:sldId id="372" r:id="rId22"/>
    <p:sldId id="374" r:id="rId23"/>
    <p:sldId id="373" r:id="rId24"/>
    <p:sldId id="315" r:id="rId25"/>
    <p:sldId id="318" r:id="rId26"/>
    <p:sldId id="310" r:id="rId27"/>
    <p:sldId id="311" r:id="rId28"/>
    <p:sldId id="312" r:id="rId29"/>
    <p:sldId id="366" r:id="rId30"/>
    <p:sldId id="367" r:id="rId31"/>
    <p:sldId id="292" r:id="rId32"/>
    <p:sldId id="293" r:id="rId33"/>
    <p:sldId id="313" r:id="rId34"/>
    <p:sldId id="369" r:id="rId35"/>
    <p:sldId id="370" r:id="rId36"/>
    <p:sldId id="365" r:id="rId37"/>
    <p:sldId id="317" r:id="rId38"/>
    <p:sldId id="31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9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54"/>
    <p:restoredTop sz="97716" autoAdjust="0"/>
  </p:normalViewPr>
  <p:slideViewPr>
    <p:cSldViewPr snapToGrid="0" snapToObjects="1" showGuides="1">
      <p:cViewPr>
        <p:scale>
          <a:sx n="202" d="100"/>
          <a:sy n="202" d="100"/>
        </p:scale>
        <p:origin x="816" y="384"/>
      </p:cViewPr>
      <p:guideLst>
        <p:guide orient="horz" pos="2679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47DA-1AC8-B34D-B02D-E2052A9EEB9A}" type="datetimeFigureOut">
              <a:rPr lang="it-IT" smtClean="0"/>
              <a:t>10/02/17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B2853-B580-C14A-AD9E-CB14812B934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7937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20C7-5115-494F-927F-F9BBB89A06CF}" type="datetimeFigureOut">
              <a:rPr lang="en-US" smtClean="0"/>
              <a:t>2/10/17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00E07-7008-4949-8A54-BE73EA980AC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6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0E07-7008-4949-8A54-BE73EA980A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3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6B5E-AF13-9846-97D9-DE4352F6DFCB}" type="datetime1">
              <a:rPr lang="it-IT" smtClean="0"/>
              <a:t>10/02/17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C2B9-8953-3D49-9437-02C961B476CD}" type="datetime1">
              <a:rPr lang="it-IT" smtClean="0"/>
              <a:t>10/02/17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4B12-E4D9-B74F-B456-1F95B37EF48D}" type="datetime1">
              <a:rPr lang="it-IT" smtClean="0"/>
              <a:t>10/02/17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3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971"/>
            <a:ext cx="1009650" cy="365125"/>
          </a:xfrm>
        </p:spPr>
        <p:txBody>
          <a:bodyPr/>
          <a:lstStyle>
            <a:lvl1pPr>
              <a:defRPr sz="1000"/>
            </a:lvl1pPr>
          </a:lstStyle>
          <a:p>
            <a:fld id="{211AEE97-5041-4245-B338-9311DA356226}" type="datetime1">
              <a:rPr lang="it-IT" smtClean="0"/>
              <a:t>10/02/17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577" y="6456454"/>
            <a:ext cx="4830323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7896" y="6440015"/>
            <a:ext cx="878903" cy="365125"/>
          </a:xfrm>
        </p:spPr>
        <p:txBody>
          <a:bodyPr/>
          <a:lstStyle>
            <a:lvl1pPr>
              <a:defRPr sz="1000"/>
            </a:lvl1pPr>
          </a:lstStyle>
          <a:p>
            <a:fld id="{0945452F-F740-6645-8613-7032E3B7A3D0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7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F5EE-B161-ED42-B1CE-2E6606DEED2D}" type="datetime1">
              <a:rPr lang="it-IT" smtClean="0"/>
              <a:t>10/02/17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6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D0FD-1C21-DA43-8AE5-92C8F0876D47}" type="datetime1">
              <a:rPr lang="it-IT" smtClean="0"/>
              <a:t>10/02/17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36D1-235A-3641-9138-85E883362AAA}" type="datetime1">
              <a:rPr lang="it-IT" smtClean="0"/>
              <a:t>10/02/17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04AB-2751-B64B-B261-201B8D98E807}" type="datetime1">
              <a:rPr lang="it-IT" smtClean="0"/>
              <a:t>10/02/17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6F15-1238-854E-B340-35BAFD1C5C70}" type="datetime1">
              <a:rPr lang="it-IT" smtClean="0"/>
              <a:t>10/02/17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8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53E7-A89F-D046-A7B3-CD73D02B11A5}" type="datetime1">
              <a:rPr lang="it-IT" smtClean="0"/>
              <a:t>10/02/17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01056-4CB3-154B-B57B-B391EBBA8C48}" type="datetime1">
              <a:rPr lang="it-IT" smtClean="0"/>
              <a:t>10/02/17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80F1-AA7E-854A-9919-B1D9785E2346}" type="datetime1">
              <a:rPr lang="it-IT" smtClean="0"/>
              <a:t>10/02/17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577" y="6432550"/>
            <a:ext cx="4830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7896" y="6356350"/>
            <a:ext cx="878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jpg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Principio_di_relativit%C3%A0_galileiana" TargetMode="External"/><Relationship Id="rId4" Type="http://schemas.openxmlformats.org/officeDocument/2006/relationships/hyperlink" Target="https://it.wikipedia.org/wiki/Gravitazione_universal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469152"/>
            <a:ext cx="8432800" cy="129827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Arte &amp; </a:t>
            </a:r>
            <a:r>
              <a:rPr lang="en-US" sz="5400" dirty="0" err="1" smtClean="0">
                <a:solidFill>
                  <a:srgbClr val="FF0000"/>
                </a:solidFill>
              </a:rPr>
              <a:t>Scienza</a:t>
            </a:r>
            <a:endParaRPr lang="en-US" sz="54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512" y="2644161"/>
            <a:ext cx="7698451" cy="7244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Pierluigi Paolucci (INFN Napoli/CERN)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07" y="173097"/>
            <a:ext cx="541635" cy="5416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5" y="173098"/>
            <a:ext cx="834628" cy="531961"/>
          </a:xfrm>
          <a:prstGeom prst="rect">
            <a:avLst/>
          </a:prstGeom>
        </p:spPr>
      </p:pic>
      <p:pic>
        <p:nvPicPr>
          <p:cNvPr id="7" name="Immagine 6" descr="CERN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6" y="926571"/>
            <a:ext cx="528820" cy="532492"/>
          </a:xfrm>
          <a:prstGeom prst="rect">
            <a:avLst/>
          </a:prstGeom>
        </p:spPr>
      </p:pic>
      <p:pic>
        <p:nvPicPr>
          <p:cNvPr id="8" name="Immagine 7" descr="Creations_logo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9" y="876511"/>
            <a:ext cx="1266889" cy="480684"/>
          </a:xfrm>
          <a:prstGeom prst="rect">
            <a:avLst/>
          </a:prstGeom>
        </p:spPr>
      </p:pic>
      <p:pic>
        <p:nvPicPr>
          <p:cNvPr id="9" name="Immagine 8" descr="logo Padov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16" y="12700"/>
            <a:ext cx="862584" cy="825503"/>
          </a:xfrm>
          <a:prstGeom prst="rect">
            <a:avLst/>
          </a:prstGeom>
        </p:spPr>
      </p:pic>
      <p:pic>
        <p:nvPicPr>
          <p:cNvPr id="10" name="Immagine 9" descr="LogoCittaMilan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1" y="12700"/>
            <a:ext cx="1402513" cy="600350"/>
          </a:xfrm>
          <a:prstGeom prst="rect">
            <a:avLst/>
          </a:prstGeom>
        </p:spPr>
      </p:pic>
      <p:pic>
        <p:nvPicPr>
          <p:cNvPr id="11" name="Immagine 10" descr="logo Firenz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76" y="12700"/>
            <a:ext cx="523875" cy="698500"/>
          </a:xfrm>
          <a:prstGeom prst="rect">
            <a:avLst/>
          </a:prstGeom>
        </p:spPr>
      </p:pic>
      <p:pic>
        <p:nvPicPr>
          <p:cNvPr id="12" name="Immagine 11" descr="LOGO_COMUNE_DI_NAPOLI_senza_bianco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4" y="12700"/>
            <a:ext cx="694842" cy="698499"/>
          </a:xfrm>
          <a:prstGeom prst="rect">
            <a:avLst/>
          </a:prstGeom>
        </p:spPr>
      </p:pic>
      <p:pic>
        <p:nvPicPr>
          <p:cNvPr id="13" name="Immagine 12" descr="logo Venezi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10" y="12700"/>
            <a:ext cx="369453" cy="7020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30" y="823223"/>
            <a:ext cx="688029" cy="4670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65" y="823223"/>
            <a:ext cx="1221274" cy="40913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24" y="823223"/>
            <a:ext cx="522126" cy="52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29" y="180040"/>
            <a:ext cx="1187388" cy="3836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8" y="823223"/>
            <a:ext cx="929092" cy="4213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66" y="823223"/>
            <a:ext cx="875095" cy="41304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03" y="828785"/>
            <a:ext cx="923482" cy="40695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" y="3287059"/>
            <a:ext cx="3208020" cy="2438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12" y="4314426"/>
            <a:ext cx="5982396" cy="24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818" y="1790273"/>
            <a:ext cx="7069258" cy="247903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4000" dirty="0" smtClean="0">
                <a:solidFill>
                  <a:srgbClr val="FF0000"/>
                </a:solidFill>
              </a:rPr>
              <a:t>Osserva il mondo e le cose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4000" dirty="0" smtClean="0">
                <a:solidFill>
                  <a:srgbClr val="00B050"/>
                </a:solidFill>
              </a:rPr>
              <a:t>Sperimenta</a:t>
            </a:r>
            <a:endParaRPr lang="it-IT" sz="4000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4000" dirty="0" smtClean="0"/>
              <a:t>Elabora una teoria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4000" dirty="0" smtClean="0">
                <a:solidFill>
                  <a:schemeClr val="accent6">
                    <a:lumMod val="50000"/>
                  </a:schemeClr>
                </a:solidFill>
              </a:rPr>
              <a:t>La verifica con </a:t>
            </a:r>
            <a:r>
              <a:rPr lang="it-IT" sz="4000" dirty="0" smtClean="0">
                <a:solidFill>
                  <a:schemeClr val="accent6">
                    <a:lumMod val="50000"/>
                  </a:schemeClr>
                </a:solidFill>
              </a:rPr>
              <a:t>ulteriori esperimenti</a:t>
            </a:r>
            <a:endParaRPr lang="it-IT" sz="4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4000" dirty="0" smtClean="0">
                <a:solidFill>
                  <a:srgbClr val="7030A0"/>
                </a:solidFill>
              </a:rPr>
              <a:t>Vede di capire dove sono i suoi limiti</a:t>
            </a:r>
          </a:p>
          <a:p>
            <a:pPr marL="514350" indent="-514350">
              <a:buFont typeface="+mj-lt"/>
              <a:buAutoNum type="arabicPeriod"/>
            </a:pPr>
            <a:endParaRPr lang="it-IT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it-IT" sz="33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10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60454" y="4763247"/>
            <a:ext cx="7984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Logicamente conosce anche le misure e le teorie fatta da altri prima di lui.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Si documenta e studia molto.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Si confronto con altri ricercatori (oggi molto più facile).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Cerca sempre altri fenomeni che siano in accordo o disaccordo con la sua teoria.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Fa misure sempre più precise per verificarla ancora meglio.</a:t>
            </a:r>
          </a:p>
          <a:p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55562"/>
            <a:ext cx="8229600" cy="1148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Riassumiamo</a:t>
            </a:r>
            <a:b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ragiona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uno 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scienziato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14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2247" y="1903783"/>
            <a:ext cx="6003365" cy="215974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Osserva il mondo e le cose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Misura e analizza i dati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00B050"/>
                </a:solidFill>
              </a:rPr>
              <a:t>Elabora una teoria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7030A0"/>
                </a:solidFill>
              </a:rPr>
              <a:t>La verifica con degli esperimenti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7030A0"/>
                </a:solidFill>
              </a:rPr>
              <a:t>Vede di capire dove sono i suoi limiti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11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60454" y="4763247"/>
            <a:ext cx="70191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Logicamente conosce anche le </a:t>
            </a:r>
            <a:r>
              <a:rPr lang="it-IT" dirty="0" smtClean="0">
                <a:solidFill>
                  <a:srgbClr val="FF0000"/>
                </a:solidFill>
              </a:rPr>
              <a:t>opere</a:t>
            </a:r>
            <a:r>
              <a:rPr lang="it-IT" dirty="0" smtClean="0"/>
              <a:t> fatte da altri prima di lui.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Si documenta e studia molto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Si confronto con altri </a:t>
            </a:r>
            <a:r>
              <a:rPr lang="it-IT" dirty="0" smtClean="0">
                <a:solidFill>
                  <a:srgbClr val="FF0000"/>
                </a:solidFill>
              </a:rPr>
              <a:t>artisti</a:t>
            </a:r>
            <a:r>
              <a:rPr lang="it-IT" dirty="0" smtClean="0"/>
              <a:t> (oggi molto più facile)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Cerca sempre altre </a:t>
            </a:r>
            <a:r>
              <a:rPr lang="it-IT" dirty="0" smtClean="0">
                <a:solidFill>
                  <a:srgbClr val="FF0000"/>
                </a:solidFill>
              </a:rPr>
              <a:t>tecniche</a:t>
            </a:r>
            <a:r>
              <a:rPr lang="it-IT" dirty="0" smtClean="0"/>
              <a:t> che siano in accordo con la sua </a:t>
            </a:r>
            <a:r>
              <a:rPr lang="it-IT" dirty="0" smtClean="0">
                <a:solidFill>
                  <a:srgbClr val="FF0000"/>
                </a:solidFill>
              </a:rPr>
              <a:t>creatività</a:t>
            </a:r>
            <a:r>
              <a:rPr lang="it-IT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Affina la sua </a:t>
            </a:r>
            <a:r>
              <a:rPr lang="it-IT" dirty="0" smtClean="0">
                <a:solidFill>
                  <a:srgbClr val="FF0000"/>
                </a:solidFill>
              </a:rPr>
              <a:t>tecnica.</a:t>
            </a: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163565" y="2053107"/>
            <a:ext cx="3798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sym typeface="Wingdings"/>
              </a:rPr>
              <a:t> Osservazione e studio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41683" y="2677298"/>
            <a:ext cx="200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B050"/>
                </a:solidFill>
                <a:sym typeface="Wingdings"/>
              </a:rPr>
              <a:t> Creatività</a:t>
            </a:r>
            <a:endParaRPr lang="it-IT" sz="2800" dirty="0">
              <a:solidFill>
                <a:srgbClr val="00B05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676312" y="3296370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7030A0"/>
                </a:solidFill>
                <a:sym typeface="Wingdings"/>
              </a:rPr>
              <a:t> Esposizione</a:t>
            </a:r>
            <a:endParaRPr lang="it-IT" sz="2800" dirty="0">
              <a:solidFill>
                <a:srgbClr val="7030A0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457199" y="70844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ragiona un Artista?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60454" y="4763247"/>
            <a:ext cx="7984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Logicamente conosce anche le misure e le teorie fatta da altri prima di lui.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Si documenta e studia molto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Si confronto con altri ricercatori (oggi molto più facile)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Cerca sempre altri fenomeni che siano in accordo o disaccordo con la sua teoria.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Fa misure sempre più precise per verificarla ancora meglio.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48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2377" y="1389807"/>
            <a:ext cx="8116047" cy="48914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3100" dirty="0" smtClean="0">
                <a:solidFill>
                  <a:srgbClr val="FF0000"/>
                </a:solidFill>
              </a:rPr>
              <a:t>I processi mentali di uno scienziato e di un artista sono molto simili.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100" dirty="0" smtClean="0">
                <a:solidFill>
                  <a:srgbClr val="00B050"/>
                </a:solidFill>
              </a:rPr>
              <a:t>Entrambi basano il loro lavoro sull’osservazione delle cose.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100" dirty="0" smtClean="0"/>
              <a:t>La creatività è al centro della loro attività e della loro forma mentis.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100" dirty="0" smtClean="0">
                <a:solidFill>
                  <a:schemeClr val="accent6">
                    <a:lumMod val="50000"/>
                  </a:schemeClr>
                </a:solidFill>
              </a:rPr>
              <a:t>Lo sperimentare è il loro pane quotidiano. Entrambi sanno che solo sperimentando e usando delle tecniche sempre più raffinate potranno davvero migliorare le loro “opere” o “teorie”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100" dirty="0" smtClean="0">
                <a:solidFill>
                  <a:srgbClr val="7030A0"/>
                </a:solidFill>
              </a:rPr>
              <a:t>Studiano molto per migliorare la loro conoscenza e per migliorare le loro tecniche.</a:t>
            </a:r>
          </a:p>
          <a:p>
            <a:endParaRPr lang="it-IT" sz="3100" dirty="0" smtClean="0">
              <a:solidFill>
                <a:srgbClr val="FF0000"/>
              </a:solidFill>
            </a:endParaRPr>
          </a:p>
          <a:p>
            <a:r>
              <a:rPr lang="it-IT" sz="3400" dirty="0" smtClean="0">
                <a:solidFill>
                  <a:srgbClr val="FF0000"/>
                </a:solidFill>
              </a:rPr>
              <a:t>Le </a:t>
            </a:r>
            <a:r>
              <a:rPr lang="it-IT" sz="3400" u="sng" dirty="0" smtClean="0">
                <a:solidFill>
                  <a:srgbClr val="FF0000"/>
                </a:solidFill>
              </a:rPr>
              <a:t>rivoluzioni</a:t>
            </a:r>
            <a:r>
              <a:rPr lang="it-IT" sz="3400" dirty="0" smtClean="0">
                <a:solidFill>
                  <a:srgbClr val="FF0000"/>
                </a:solidFill>
              </a:rPr>
              <a:t> (la Copernicana o il Surrealismo di </a:t>
            </a:r>
            <a:r>
              <a:rPr lang="it-IT" sz="3400" dirty="0" err="1" smtClean="0">
                <a:solidFill>
                  <a:srgbClr val="FF0000"/>
                </a:solidFill>
              </a:rPr>
              <a:t>Dali</a:t>
            </a:r>
            <a:r>
              <a:rPr lang="it-IT" sz="3400" dirty="0" smtClean="0">
                <a:solidFill>
                  <a:srgbClr val="FF0000"/>
                </a:solidFill>
              </a:rPr>
              <a:t>) nascono anche dal guardare le cose da un punto di vista completamente diverso o nuovo.</a:t>
            </a:r>
          </a:p>
          <a:p>
            <a:pPr marL="0" indent="0">
              <a:buNone/>
            </a:pPr>
            <a:endParaRPr lang="it-IT" sz="3100" dirty="0">
              <a:solidFill>
                <a:srgbClr val="7030A0"/>
              </a:solidFill>
            </a:endParaRPr>
          </a:p>
          <a:p>
            <a:r>
              <a:rPr lang="it-IT" sz="3600" dirty="0" smtClean="0">
                <a:solidFill>
                  <a:srgbClr val="FF0000"/>
                </a:solidFill>
              </a:rPr>
              <a:t>Facciamo un altro sunto: </a:t>
            </a:r>
            <a:r>
              <a:rPr lang="it-IT" sz="4000" dirty="0" smtClean="0">
                <a:solidFill>
                  <a:srgbClr val="00B050"/>
                </a:solidFill>
              </a:rPr>
              <a:t>Curiosità</a:t>
            </a:r>
            <a:r>
              <a:rPr lang="it-IT" sz="4000" dirty="0" smtClean="0">
                <a:solidFill>
                  <a:srgbClr val="FF0000"/>
                </a:solidFill>
              </a:rPr>
              <a:t>, Creatività e 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</a:rPr>
              <a:t>Cultura</a:t>
            </a:r>
          </a:p>
          <a:p>
            <a:pPr marL="514350" indent="-514350">
              <a:buFont typeface="+mj-lt"/>
              <a:buAutoNum type="arabicPeriod"/>
            </a:pPr>
            <a:endParaRPr lang="it-IT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it-IT" sz="33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12</a:t>
            </a:fld>
            <a:endParaRPr lang="en-US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55562"/>
            <a:ext cx="8229600" cy="1148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Sintesi su Arte &amp; Scienza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71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757276"/>
          </a:xfrm>
        </p:spPr>
        <p:txBody>
          <a:bodyPr>
            <a:noAutofit/>
          </a:bodyPr>
          <a:lstStyle/>
          <a:p>
            <a:r>
              <a:rPr lang="it-IT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 parole chiave del nostro progetto</a:t>
            </a:r>
            <a:endParaRPr lang="it-IT" sz="5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 rot="1398506">
            <a:off x="932993" y="3587689"/>
            <a:ext cx="2957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Creatività</a:t>
            </a:r>
            <a:endParaRPr lang="it-IT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868250">
            <a:off x="3323349" y="2487722"/>
            <a:ext cx="2733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Curiosità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0784167">
            <a:off x="5562821" y="4049354"/>
            <a:ext cx="2279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Cultura</a:t>
            </a:r>
            <a:endParaRPr lang="it-IT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03694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Cosa devono avere sia uno scienziato che un artista ?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14</a:t>
            </a:fld>
            <a:endParaRPr lang="en-US"/>
          </a:p>
        </p:txBody>
      </p:sp>
      <p:pic>
        <p:nvPicPr>
          <p:cNvPr id="3" name="SteveJob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1256639"/>
            <a:ext cx="8052622" cy="516596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 rot="1311558">
            <a:off x="-136906" y="2908241"/>
            <a:ext cx="9067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Amore, Passione, Dedizione</a:t>
            </a:r>
            <a:endParaRPr lang="it-IT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03694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Continuiamo a legare Arte &amp; Scienza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15</a:t>
            </a:fld>
            <a:endParaRPr lang="en-US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12377" y="1389807"/>
            <a:ext cx="8116047" cy="4891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100" dirty="0" smtClean="0">
                <a:solidFill>
                  <a:srgbClr val="FF0000"/>
                </a:solidFill>
              </a:rPr>
              <a:t>L’Universo e la Natura offrono tantissimi spunti sia allo scienziato che all’artista.</a:t>
            </a:r>
          </a:p>
          <a:p>
            <a:pPr marL="0" indent="0">
              <a:buNone/>
            </a:pPr>
            <a:r>
              <a:rPr lang="it-IT" sz="3100" dirty="0" smtClean="0">
                <a:solidFill>
                  <a:srgbClr val="0070C0"/>
                </a:solidFill>
              </a:rPr>
              <a:t>Allo stesso tempo la Scienza e le scoperte scientifiche hanno sempre incuriosito l’artista (in tutte le sue forme) al tal punto da influenzarli anche se un in modo non diretto.</a:t>
            </a:r>
          </a:p>
          <a:p>
            <a:pPr marL="0" indent="0">
              <a:buNone/>
            </a:pPr>
            <a:r>
              <a:rPr lang="it-IT" dirty="0" smtClean="0"/>
              <a:t>Anche perché, come abbiamo già visto, lavorano allo stesso modo.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B050"/>
                </a:solidFill>
              </a:rPr>
              <a:t>Vediamo come questo accade attraverso uno dei tanti percorsi possibili. </a:t>
            </a:r>
          </a:p>
          <a:p>
            <a:pPr marL="514350" indent="-514350">
              <a:buFont typeface="+mj-lt"/>
              <a:buAutoNum type="arabicPeriod"/>
            </a:pPr>
            <a:endParaRPr lang="it-IT" sz="3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4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03694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Che spunti ci può dare la natura ?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16</a:t>
            </a:fld>
            <a:endParaRPr lang="en-US"/>
          </a:p>
        </p:txBody>
      </p:sp>
      <p:pic>
        <p:nvPicPr>
          <p:cNvPr id="3" name="Patterns in Nature. - Hashem Al-Ghail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81" y="1113980"/>
            <a:ext cx="9037977" cy="5084747"/>
          </a:xfrm>
        </p:spPr>
      </p:pic>
    </p:spTree>
    <p:extLst>
      <p:ext uri="{BB962C8B-B14F-4D97-AF65-F5344CB8AC3E}">
        <p14:creationId xmlns:p14="http://schemas.microsoft.com/office/powerpoint/2010/main" val="16590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03694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Arte e Scienza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17</a:t>
            </a:fld>
            <a:endParaRPr lang="en-US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12377" y="1389807"/>
            <a:ext cx="8116047" cy="4891463"/>
          </a:xfrm>
        </p:spPr>
        <p:txBody>
          <a:bodyPr>
            <a:normAutofit/>
          </a:bodyPr>
          <a:lstStyle/>
          <a:p>
            <a:r>
              <a:rPr lang="it-IT" sz="3100" dirty="0" smtClean="0">
                <a:solidFill>
                  <a:srgbClr val="FF0000"/>
                </a:solidFill>
              </a:rPr>
              <a:t>L’artista lavora con immagini e metafore e l’arte crea illusioni ed emozioni.</a:t>
            </a:r>
          </a:p>
          <a:p>
            <a:r>
              <a:rPr lang="it-IT" sz="3100" dirty="0" smtClean="0">
                <a:solidFill>
                  <a:srgbClr val="0070C0"/>
                </a:solidFill>
              </a:rPr>
              <a:t>Lo scienziato lavora con numeri e equazioni e la fisica in particolare è una delle scienze esatte.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Ma nonostante tutto proveremo a trovare tante correlazioni e tanti legami. </a:t>
            </a:r>
          </a:p>
          <a:p>
            <a:pPr marL="0" indent="0">
              <a:buNone/>
            </a:pPr>
            <a:endParaRPr lang="it-IT" sz="3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03694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Facciamo qualche esempio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18</a:t>
            </a:fld>
            <a:endParaRPr lang="en-US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12377" y="1389807"/>
            <a:ext cx="8116047" cy="4891463"/>
          </a:xfrm>
        </p:spPr>
        <p:txBody>
          <a:bodyPr>
            <a:normAutofit fontScale="77500" lnSpcReduction="20000"/>
          </a:bodyPr>
          <a:lstStyle/>
          <a:p>
            <a:r>
              <a:rPr lang="it-IT" sz="4100" b="1" dirty="0" smtClean="0">
                <a:solidFill>
                  <a:srgbClr val="00B050"/>
                </a:solidFill>
              </a:rPr>
              <a:t>Gravità e Massa</a:t>
            </a:r>
            <a:endParaRPr lang="it-IT" sz="4100" b="1" dirty="0" smtClean="0">
              <a:solidFill>
                <a:srgbClr val="00B050"/>
              </a:solidFill>
            </a:endParaRPr>
          </a:p>
          <a:p>
            <a:r>
              <a:rPr lang="it-IT" sz="4100" b="1" dirty="0" smtClean="0">
                <a:solidFill>
                  <a:srgbClr val="FF0000"/>
                </a:solidFill>
              </a:rPr>
              <a:t>Spazio e Tempo</a:t>
            </a:r>
          </a:p>
          <a:p>
            <a:r>
              <a:rPr lang="it-IT" sz="4100" b="1" dirty="0" smtClean="0">
                <a:solidFill>
                  <a:srgbClr val="0070C0"/>
                </a:solidFill>
              </a:rPr>
              <a:t>Luce</a:t>
            </a:r>
          </a:p>
          <a:p>
            <a:endParaRPr lang="it-IT" sz="33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it-IT" sz="31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it-IT" sz="3000" dirty="0" smtClean="0"/>
              <a:t>La teoria della relatività ristretta di Einstein, pubblicata nel 1905, metteva in una nuova luce le correlazioni tra Spazio, Tempo e Luce.</a:t>
            </a:r>
          </a:p>
          <a:p>
            <a:pPr marL="0" indent="0">
              <a:buNone/>
            </a:pPr>
            <a:r>
              <a:rPr lang="it-IT" sz="3000" dirty="0">
                <a:solidFill>
                  <a:schemeClr val="accent1">
                    <a:lumMod val="75000"/>
                  </a:schemeClr>
                </a:solidFill>
              </a:rPr>
              <a:t>Il concetto di gravità da Newton a </a:t>
            </a:r>
            <a:r>
              <a:rPr lang="it-IT" sz="3000" dirty="0" smtClean="0">
                <a:solidFill>
                  <a:schemeClr val="accent1">
                    <a:lumMod val="75000"/>
                  </a:schemeClr>
                </a:solidFill>
              </a:rPr>
              <a:t>Einstein ha sempre influenzato il mondo dell’arte.</a:t>
            </a:r>
          </a:p>
          <a:p>
            <a:pPr marL="0" indent="0">
              <a:buNone/>
            </a:pPr>
            <a:endParaRPr lang="it-IT" sz="3000" dirty="0" smtClean="0"/>
          </a:p>
          <a:p>
            <a:pPr marL="0" indent="0">
              <a:buNone/>
            </a:pPr>
            <a:r>
              <a:rPr lang="it-IT" sz="3000" dirty="0" smtClean="0">
                <a:solidFill>
                  <a:srgbClr val="00B050"/>
                </a:solidFill>
              </a:rPr>
              <a:t>Tutte le rivoluzioni hanno, in qualche modo, influenzato il mondo dell’arte in modo diretto o indiretto. </a:t>
            </a:r>
          </a:p>
          <a:p>
            <a:pPr marL="514350" indent="-514350">
              <a:buFont typeface="+mj-lt"/>
              <a:buAutoNum type="arabicPeriod"/>
            </a:pPr>
            <a:endParaRPr lang="it-IT" sz="3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4714"/>
            <a:ext cx="8229600" cy="634533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Teoria Relatività ristretta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19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94" y="2163483"/>
            <a:ext cx="4595906" cy="34469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576"/>
            <a:ext cx="4725396" cy="35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 cosa parleremo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9075" y="1216959"/>
            <a:ext cx="8705850" cy="4895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3100" dirty="0"/>
          </a:p>
          <a:p>
            <a:r>
              <a:rPr lang="it-IT" sz="3600" dirty="0" smtClean="0">
                <a:solidFill>
                  <a:srgbClr val="0000FF"/>
                </a:solidFill>
              </a:rPr>
              <a:t>Che relazione c’è tra Fisica e </a:t>
            </a:r>
            <a:r>
              <a:rPr lang="it-IT" sz="3600" dirty="0" smtClean="0">
                <a:solidFill>
                  <a:srgbClr val="0000FF"/>
                </a:solidFill>
              </a:rPr>
              <a:t>Arte ?</a:t>
            </a:r>
            <a:endParaRPr lang="it-IT" sz="3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sz="3600" dirty="0" smtClean="0">
              <a:solidFill>
                <a:srgbClr val="0000FF"/>
              </a:solidFill>
            </a:endParaRPr>
          </a:p>
          <a:p>
            <a:r>
              <a:rPr lang="it-IT" sz="3600" dirty="0" smtClean="0">
                <a:solidFill>
                  <a:srgbClr val="FF0000"/>
                </a:solidFill>
              </a:rPr>
              <a:t>Come si </a:t>
            </a:r>
            <a:r>
              <a:rPr lang="it-IT" sz="3600" dirty="0" smtClean="0">
                <a:solidFill>
                  <a:srgbClr val="FF0000"/>
                </a:solidFill>
              </a:rPr>
              <a:t>converte un’idea </a:t>
            </a:r>
            <a:r>
              <a:rPr lang="it-IT" sz="3600" dirty="0" smtClean="0">
                <a:solidFill>
                  <a:srgbClr val="FF0000"/>
                </a:solidFill>
              </a:rPr>
              <a:t>in un </a:t>
            </a:r>
            <a:r>
              <a:rPr lang="it-IT" sz="3600" dirty="0" smtClean="0">
                <a:solidFill>
                  <a:srgbClr val="FF0000"/>
                </a:solidFill>
              </a:rPr>
              <a:t>progetto ?</a:t>
            </a:r>
            <a:endParaRPr lang="it-IT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3600" dirty="0" smtClean="0">
              <a:solidFill>
                <a:srgbClr val="FF0000"/>
              </a:solidFill>
            </a:endParaRPr>
          </a:p>
          <a:p>
            <a:r>
              <a:rPr lang="it-IT" sz="3600" dirty="0" smtClean="0">
                <a:solidFill>
                  <a:srgbClr val="0070C0"/>
                </a:solidFill>
              </a:rPr>
              <a:t>Come lavora uno scienziato?</a:t>
            </a:r>
          </a:p>
          <a:p>
            <a:pPr marL="0" indent="0">
              <a:buNone/>
            </a:pPr>
            <a:endParaRPr lang="it-IT" sz="3600" dirty="0" smtClean="0">
              <a:solidFill>
                <a:srgbClr val="0070C0"/>
              </a:solidFill>
            </a:endParaRPr>
          </a:p>
          <a:p>
            <a:r>
              <a:rPr lang="it-IT" sz="3600" dirty="0" smtClean="0">
                <a:solidFill>
                  <a:srgbClr val="000090"/>
                </a:solidFill>
              </a:rPr>
              <a:t>Di che mezzi si avvale uno scienziato per svolgere la sua ricerca ?</a:t>
            </a:r>
            <a:endParaRPr lang="it-IT" sz="2600" dirty="0">
              <a:solidFill>
                <a:srgbClr val="000090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4714"/>
            <a:ext cx="8229600" cy="1019019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L’eleganza di </a:t>
            </a:r>
            <a:r>
              <a:rPr lang="it-IT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una teoria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isultati immagini per formula relatività ristret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21" y="1555144"/>
            <a:ext cx="2470945" cy="83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01" y="1289227"/>
            <a:ext cx="3178841" cy="13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tp://www.andreaminini.org/data/andreamininiorg/dilatazione-tempo-velocita-luc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22" y="2689946"/>
            <a:ext cx="5948090" cy="38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623" y="109492"/>
            <a:ext cx="8934823" cy="448515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Il concetto di gravità nell’arte </a:t>
            </a:r>
            <a:r>
              <a:rPr lang="it-IT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lang="it-IT" sz="32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21</a:t>
            </a:fld>
            <a:endParaRPr lang="en-US"/>
          </a:p>
        </p:txBody>
      </p:sp>
      <p:pic>
        <p:nvPicPr>
          <p:cNvPr id="2052" name="Picture 4" descr="isultati immagini per arte egizi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4" y="647599"/>
            <a:ext cx="5547557" cy="29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sultati immagini per sculture gre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72" y="1469345"/>
            <a:ext cx="2804510" cy="42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999799" y="1469346"/>
            <a:ext cx="182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Discobolo </a:t>
            </a:r>
            <a:r>
              <a:rPr lang="it-IT" sz="1400" b="1" dirty="0"/>
              <a:t>di </a:t>
            </a:r>
            <a:r>
              <a:rPr lang="it-IT" sz="1400" b="1" dirty="0" err="1" smtClean="0"/>
              <a:t>Mirone</a:t>
            </a:r>
            <a:endParaRPr lang="it-IT" sz="1400" b="1" dirty="0" smtClean="0"/>
          </a:p>
          <a:p>
            <a:pPr algn="ctr"/>
            <a:r>
              <a:rPr lang="it-IT" sz="1400" b="1" dirty="0" smtClean="0"/>
              <a:t>450 </a:t>
            </a:r>
            <a:r>
              <a:rPr lang="it-IT" sz="1400" b="1" dirty="0" err="1" smtClean="0"/>
              <a:t>a.c.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43846" y="794386"/>
            <a:ext cx="1377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3000-1000 </a:t>
            </a:r>
            <a:r>
              <a:rPr lang="it-IT" sz="1400" b="1" dirty="0" err="1" smtClean="0">
                <a:solidFill>
                  <a:schemeClr val="bg1"/>
                </a:solidFill>
              </a:rPr>
              <a:t>a.c.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2056" name="Picture 8" descr="isultati immagini per sfinge egiz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" y="3616519"/>
            <a:ext cx="5704540" cy="299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623" y="109492"/>
            <a:ext cx="8934823" cy="448515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Il concetto di gravità nell’arte - 2</a:t>
            </a:r>
            <a:endParaRPr lang="it-IT" sz="32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22</a:t>
            </a:fld>
            <a:endParaRPr lang="en-US"/>
          </a:p>
        </p:txBody>
      </p:sp>
      <p:pic>
        <p:nvPicPr>
          <p:cNvPr id="9" name="RicostruzioneParten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756" y="1128811"/>
            <a:ext cx="8780690" cy="49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8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d/d7/Caravaggio_-_Sette_opere_di_Misericordia.jpg/800px-Caravaggio_-_Sette_opere_di_Misericor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4" y="558007"/>
            <a:ext cx="5669280" cy="63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623" y="109492"/>
            <a:ext cx="8934823" cy="448515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 sette opere di misericordia (1606)</a:t>
            </a:r>
            <a:endParaRPr lang="it-IT" sz="32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23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 rot="20774465">
            <a:off x="5079127" y="970069"/>
            <a:ext cx="14153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Gravità</a:t>
            </a:r>
          </a:p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Luce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50" y="558007"/>
            <a:ext cx="2728504" cy="16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sultati immag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17" y="649825"/>
            <a:ext cx="4458447" cy="57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623" y="109492"/>
            <a:ext cx="8934823" cy="448515"/>
          </a:xfrm>
        </p:spPr>
        <p:txBody>
          <a:bodyPr>
            <a:noAutofit/>
          </a:bodyPr>
          <a:lstStyle/>
          <a:p>
            <a:r>
              <a:rPr lang="it-IT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Victorine</a:t>
            </a:r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 the costume of an Espada (1863)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24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95" y="680077"/>
            <a:ext cx="2852484" cy="34793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20774465">
            <a:off x="1638975" y="5305024"/>
            <a:ext cx="141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Gravità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623" y="109492"/>
            <a:ext cx="8934823" cy="448515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morte del torero ( Manet 1864)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25</a:t>
            </a:fld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1667435" y="5928321"/>
            <a:ext cx="3992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Concetto di gravità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sultati immagini per la morte del torero m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" y="1255699"/>
            <a:ext cx="9019988" cy="43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289176" y="1583765"/>
            <a:ext cx="3373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Morte, resurrezione e ascensione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Tema del tardo medioevo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774465">
            <a:off x="406401" y="1362635"/>
            <a:ext cx="141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Gravità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562815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Enigma dell’ora (1911)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 descr="isultati immag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38" y="800847"/>
            <a:ext cx="7239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647862" y="2229222"/>
            <a:ext cx="245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de Chirico Olio su tela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774465">
            <a:off x="877361" y="4476376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Tempo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9492"/>
            <a:ext cx="8229600" cy="448515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Mistero e melanconia della strada (1914)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905" y="1200525"/>
            <a:ext cx="3857813" cy="5134534"/>
          </a:xfrm>
        </p:spPr>
        <p:txBody>
          <a:bodyPr>
            <a:normAutofit lnSpcReduction="10000"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Il concetto di tempo e il suo valore assoluto vengono </a:t>
            </a:r>
            <a:r>
              <a:rPr lang="it-IT" sz="2400" dirty="0" smtClean="0">
                <a:solidFill>
                  <a:srgbClr val="0070C0"/>
                </a:solidFill>
              </a:rPr>
              <a:t>messi in discussione da de Chirico proprio nel periodo in cui Einstein stava lavorando alla sua “rivoluzione” del concetto di spazio, tempo e luce.</a:t>
            </a:r>
          </a:p>
          <a:p>
            <a:r>
              <a:rPr lang="it-I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Potrebbe non esserci nessuna correlazione ma sicuramente entrambi stanno affrontando lo stesso tema.</a:t>
            </a:r>
            <a:endParaRPr lang="it-I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27</a:t>
            </a:fld>
            <a:endParaRPr lang="en-US"/>
          </a:p>
        </p:txBody>
      </p:sp>
      <p:pic>
        <p:nvPicPr>
          <p:cNvPr id="2050" name="Picture 2" descr="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73" y="723153"/>
            <a:ext cx="4591654" cy="58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504315" y="723153"/>
            <a:ext cx="245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de Chirico Olio su tela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20774465">
            <a:off x="4905910" y="5755342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Tempo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9492"/>
            <a:ext cx="8229600" cy="448515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persistenza della malinconia (1931)</a:t>
            </a:r>
            <a:endParaRPr lang="it-IT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28</a:t>
            </a:fld>
            <a:endParaRPr lang="en-US"/>
          </a:p>
        </p:txBody>
      </p:sp>
      <p:pic>
        <p:nvPicPr>
          <p:cNvPr id="3074" name="Picture 2" descr="isultati immag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2" y="615202"/>
            <a:ext cx="7788336" cy="58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677880" y="669365"/>
            <a:ext cx="2728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Salvador </a:t>
            </a:r>
            <a:r>
              <a:rPr lang="it-IT" sz="2000" dirty="0" err="1" smtClean="0">
                <a:solidFill>
                  <a:schemeClr val="bg1"/>
                </a:solidFill>
              </a:rPr>
              <a:t>Dali</a:t>
            </a:r>
            <a:r>
              <a:rPr lang="it-IT" sz="2000" dirty="0" smtClean="0">
                <a:solidFill>
                  <a:schemeClr val="bg1"/>
                </a:solidFill>
              </a:rPr>
              <a:t> olio su tela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52936" y="5339977"/>
            <a:ext cx="2944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Sabbia, clessidre e orologi.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 significato del tempo.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Possibilità di rallentarlo.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20774465">
            <a:off x="6728324" y="2685203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Tempo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9492"/>
            <a:ext cx="8229600" cy="448515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Pietà di Michelangelo (1498)</a:t>
            </a:r>
            <a:endParaRPr lang="it-IT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29</a:t>
            </a:fld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5452936" y="5339977"/>
            <a:ext cx="2944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Sabbia, clessidre e orologi.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 significato del tempo.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Possibilità di rallentarlo.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" name="AutoShape 2" descr="isultati immagini"/>
          <p:cNvSpPr>
            <a:spLocks noChangeAspect="1" noChangeArrowheads="1"/>
          </p:cNvSpPr>
          <p:nvPr/>
        </p:nvSpPr>
        <p:spPr bwMode="auto">
          <a:xfrm>
            <a:off x="1659466" y="1254855"/>
            <a:ext cx="6817783" cy="51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0" y="733779"/>
            <a:ext cx="7433800" cy="562186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 rot="20774465">
            <a:off x="1243865" y="1239002"/>
            <a:ext cx="141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Gravità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 cosa parleremo la prossima volta 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9075" y="1216959"/>
            <a:ext cx="870585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100" dirty="0"/>
          </a:p>
          <a:p>
            <a:r>
              <a:rPr lang="it-IT" sz="3600" dirty="0" smtClean="0">
                <a:solidFill>
                  <a:srgbClr val="0000FF"/>
                </a:solidFill>
              </a:rPr>
              <a:t>Lo zoo delle particelle elementari.</a:t>
            </a:r>
          </a:p>
          <a:p>
            <a:r>
              <a:rPr lang="it-IT" sz="3600" dirty="0" smtClean="0">
                <a:solidFill>
                  <a:srgbClr val="FF0000"/>
                </a:solidFill>
              </a:rPr>
              <a:t>Dal Big Bang alla materia oscura.</a:t>
            </a:r>
          </a:p>
          <a:p>
            <a:r>
              <a:rPr lang="it-IT" sz="3600" dirty="0" smtClean="0">
                <a:solidFill>
                  <a:srgbClr val="0070C0"/>
                </a:solidFill>
              </a:rPr>
              <a:t>La scoperta del Bosone di </a:t>
            </a:r>
            <a:r>
              <a:rPr lang="it-IT" sz="3600" dirty="0" err="1" smtClean="0">
                <a:solidFill>
                  <a:srgbClr val="0070C0"/>
                </a:solidFill>
              </a:rPr>
              <a:t>Higgs</a:t>
            </a:r>
            <a:r>
              <a:rPr lang="it-IT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it-IT" sz="3600" dirty="0" smtClean="0">
              <a:solidFill>
                <a:srgbClr val="0070C0"/>
              </a:solidFill>
            </a:endParaRPr>
          </a:p>
          <a:p>
            <a:r>
              <a:rPr lang="it-IT" sz="3600" dirty="0" smtClean="0">
                <a:solidFill>
                  <a:srgbClr val="000090"/>
                </a:solidFill>
              </a:rPr>
              <a:t>La ricerca al CERN e all’Istituto Nazionale di Fisica Nucleare.</a:t>
            </a:r>
            <a:endParaRPr lang="it-IT" sz="2600" dirty="0">
              <a:solidFill>
                <a:srgbClr val="000090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663490"/>
            <a:ext cx="8210785" cy="615808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9492"/>
            <a:ext cx="8229600" cy="448515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cappella sistina (1483)</a:t>
            </a:r>
            <a:endParaRPr lang="it-IT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30</a:t>
            </a:fld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5452936" y="5339977"/>
            <a:ext cx="2944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Sabbia, clessidre e orologi.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 significato del tempo.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Possibilità di rallentarlo.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" name="AutoShape 2" descr="isultati immagini"/>
          <p:cNvSpPr>
            <a:spLocks noChangeAspect="1" noChangeArrowheads="1"/>
          </p:cNvSpPr>
          <p:nvPr/>
        </p:nvSpPr>
        <p:spPr bwMode="auto">
          <a:xfrm>
            <a:off x="1659466" y="1254855"/>
            <a:ext cx="6817783" cy="51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 rot="20774465">
            <a:off x="871332" y="1003519"/>
            <a:ext cx="141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Gravità</a:t>
            </a:r>
            <a:endParaRPr lang="it-IT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82" y="83391"/>
            <a:ext cx="8982635" cy="735385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0070C0"/>
                </a:solidFill>
              </a:rPr>
              <a:t>Estendiamo il concetto di </a:t>
            </a:r>
            <a:r>
              <a:rPr lang="it-IT" sz="3200" dirty="0" smtClean="0">
                <a:solidFill>
                  <a:srgbClr val="FF0000"/>
                </a:solidFill>
              </a:rPr>
              <a:t>“arte” </a:t>
            </a:r>
            <a:r>
              <a:rPr lang="it-IT" sz="3200" dirty="0" smtClean="0">
                <a:solidFill>
                  <a:srgbClr val="0070C0"/>
                </a:solidFill>
              </a:rPr>
              <a:t>ragionando insieme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The Young Pope una sigla miracolosa! Video Sk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475" y="1600200"/>
            <a:ext cx="8147050" cy="4525963"/>
          </a:xfrm>
        </p:spPr>
      </p:pic>
    </p:spTree>
    <p:extLst>
      <p:ext uri="{BB962C8B-B14F-4D97-AF65-F5344CB8AC3E}">
        <p14:creationId xmlns:p14="http://schemas.microsoft.com/office/powerpoint/2010/main" val="122534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82" y="83391"/>
            <a:ext cx="8982635" cy="735385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0070C0"/>
                </a:solidFill>
              </a:rPr>
              <a:t>Estendiamo il concetto di </a:t>
            </a:r>
            <a:r>
              <a:rPr lang="it-IT" sz="3200" dirty="0" smtClean="0">
                <a:solidFill>
                  <a:srgbClr val="FF0000"/>
                </a:solidFill>
              </a:rPr>
              <a:t>“arte” </a:t>
            </a:r>
            <a:r>
              <a:rPr lang="it-IT" sz="3200" dirty="0" smtClean="0">
                <a:solidFill>
                  <a:srgbClr val="0070C0"/>
                </a:solidFill>
              </a:rPr>
              <a:t>ragionando insieme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8494" y="980141"/>
            <a:ext cx="8618385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600" dirty="0"/>
              <a:t>Sulle note di "</a:t>
            </a:r>
            <a:r>
              <a:rPr lang="it-IT" sz="1600" dirty="0" err="1"/>
              <a:t>All</a:t>
            </a:r>
            <a:r>
              <a:rPr lang="it-IT" sz="1600" dirty="0"/>
              <a:t> Along the </a:t>
            </a:r>
            <a:r>
              <a:rPr lang="it-IT" sz="1600" dirty="0" err="1"/>
              <a:t>Watchtower</a:t>
            </a:r>
            <a:r>
              <a:rPr lang="it-IT" sz="1600" dirty="0"/>
              <a:t>" di Bob </a:t>
            </a:r>
            <a:r>
              <a:rPr lang="it-IT" sz="1600" dirty="0" smtClean="0"/>
              <a:t>Dylan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"Adorazione dei Pastori", Gerard van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Honthorst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"Consegna delle chiavi", </a:t>
            </a:r>
            <a:r>
              <a:rPr lang="it-IT" sz="1600" dirty="0" smtClean="0"/>
              <a:t>Perugino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"Conversione di San Paolo", </a:t>
            </a:r>
            <a:r>
              <a:rPr lang="it-IT" sz="1600" dirty="0" smtClean="0">
                <a:solidFill>
                  <a:schemeClr val="accent1">
                    <a:lumMod val="75000"/>
                  </a:schemeClr>
                </a:solidFill>
              </a:rPr>
              <a:t>Caravaggio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"Concilio di Nicea", icona presente nel Monastero </a:t>
            </a:r>
            <a:r>
              <a:rPr lang="it-IT" sz="1600" dirty="0" err="1"/>
              <a:t>Mégalo</a:t>
            </a:r>
            <a:r>
              <a:rPr lang="it-IT" sz="1600" dirty="0"/>
              <a:t> </a:t>
            </a:r>
            <a:r>
              <a:rPr lang="it-IT" sz="1600" dirty="0" err="1" smtClean="0"/>
              <a:t>Metéoron</a:t>
            </a:r>
            <a:endParaRPr lang="it-IT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"Pietro l'Eremita che cavalcando una bianca mula col Crocifisso in mano </a:t>
            </a: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e predica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la Crociata", Francesco </a:t>
            </a:r>
            <a:r>
              <a:rPr lang="it-IT" sz="1400" dirty="0" err="1" smtClean="0">
                <a:solidFill>
                  <a:schemeClr val="accent1">
                    <a:lumMod val="75000"/>
                  </a:schemeClr>
                </a:solidFill>
              </a:rPr>
              <a:t>Hayez</a:t>
            </a:r>
            <a:endParaRPr lang="it-IT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"Stimmate </a:t>
            </a:r>
            <a:r>
              <a:rPr lang="it-IT" sz="1600" dirty="0"/>
              <a:t>di San Francesco", Gentile da </a:t>
            </a:r>
            <a:r>
              <a:rPr lang="it-IT" sz="1600" dirty="0" smtClean="0"/>
              <a:t>Fabriano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"San Tommaso da Villanova distribuisce l'elemosina ai poveri", </a:t>
            </a:r>
            <a:endParaRPr lang="it-IT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"Michelangelo che dà il modellino di San Pietro a Paolo IV", </a:t>
            </a:r>
            <a:r>
              <a:rPr lang="it-IT" sz="1600" dirty="0" smtClean="0"/>
              <a:t>Passignano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Massacre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de la Saint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Barthelemy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le 24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aout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1572", François </a:t>
            </a:r>
            <a:r>
              <a:rPr lang="it-IT" sz="1600" dirty="0" err="1" smtClean="0">
                <a:solidFill>
                  <a:schemeClr val="accent1">
                    <a:lumMod val="75000"/>
                  </a:schemeClr>
                </a:solidFill>
              </a:rPr>
              <a:t>Dubois</a:t>
            </a:r>
            <a:endParaRPr lang="it-IT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"La nona ora", Maurizio </a:t>
            </a:r>
            <a:r>
              <a:rPr lang="it-IT" sz="1600" dirty="0" err="1"/>
              <a:t>Cattelan</a:t>
            </a:r>
            <a:endParaRPr lang="it-IT" sz="1600" dirty="0" smtClean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</p:txBody>
      </p:sp>
      <p:pic>
        <p:nvPicPr>
          <p:cNvPr id="6" name="The Young Pope una sigla miracolosa! Video Sk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3784" y="3608122"/>
            <a:ext cx="4607453" cy="2559596"/>
          </a:xfrm>
        </p:spPr>
      </p:pic>
      <p:sp>
        <p:nvSpPr>
          <p:cNvPr id="3" name="CasellaDiTesto 2"/>
          <p:cNvSpPr txBox="1"/>
          <p:nvPr/>
        </p:nvSpPr>
        <p:spPr>
          <a:xfrm>
            <a:off x="270939" y="4326928"/>
            <a:ext cx="34204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Il Cinema da molte possibilità: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Luce</a:t>
            </a:r>
            <a:r>
              <a:rPr lang="it-IT" sz="2000" dirty="0" smtClean="0">
                <a:solidFill>
                  <a:srgbClr val="FF0000"/>
                </a:solidFill>
              </a:rPr>
              <a:t>, spazio, tempo </a:t>
            </a:r>
            <a:r>
              <a:rPr lang="it-IT" sz="2000" dirty="0" smtClean="0"/>
              <a:t>sono tre</a:t>
            </a:r>
          </a:p>
          <a:p>
            <a:r>
              <a:rPr lang="it-IT" sz="2000" dirty="0"/>
              <a:t>c</a:t>
            </a:r>
            <a:r>
              <a:rPr lang="it-IT" sz="2000" dirty="0" smtClean="0"/>
              <a:t>oncetti </a:t>
            </a:r>
            <a:r>
              <a:rPr lang="it-IT" sz="2000" dirty="0" smtClean="0"/>
              <a:t>chiaramente presenti </a:t>
            </a:r>
            <a:r>
              <a:rPr lang="it-IT" sz="2000" dirty="0" smtClean="0"/>
              <a:t>in </a:t>
            </a:r>
            <a:r>
              <a:rPr lang="it-IT" sz="2000" dirty="0" smtClean="0"/>
              <a:t>q</a:t>
            </a:r>
            <a:r>
              <a:rPr lang="it-IT" sz="2000" dirty="0" smtClean="0"/>
              <a:t>uesta </a:t>
            </a:r>
            <a:r>
              <a:rPr lang="it-IT" sz="2000" dirty="0" smtClean="0"/>
              <a:t>opera artistica.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921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506" y="160338"/>
            <a:ext cx="8910918" cy="1036942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Che argomenti tratteremo in questo progetto ?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33</a:t>
            </a:fld>
            <a:endParaRPr lang="en-US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12377" y="1389807"/>
            <a:ext cx="8116047" cy="4891463"/>
          </a:xfrm>
        </p:spPr>
        <p:txBody>
          <a:bodyPr>
            <a:normAutofit/>
          </a:bodyPr>
          <a:lstStyle/>
          <a:p>
            <a:r>
              <a:rPr lang="it-IT" sz="3100" dirty="0" smtClean="0">
                <a:solidFill>
                  <a:srgbClr val="FF0000"/>
                </a:solidFill>
              </a:rPr>
              <a:t>Simmetrie e </a:t>
            </a:r>
            <a:r>
              <a:rPr lang="it-IT" sz="3100" dirty="0" err="1" smtClean="0">
                <a:solidFill>
                  <a:srgbClr val="FF0000"/>
                </a:solidFill>
              </a:rPr>
              <a:t>antisimmetrie</a:t>
            </a:r>
            <a:endParaRPr lang="it-IT" sz="3100" dirty="0" smtClean="0">
              <a:solidFill>
                <a:srgbClr val="FF0000"/>
              </a:solidFill>
            </a:endParaRPr>
          </a:p>
          <a:p>
            <a:r>
              <a:rPr lang="it-IT" sz="3100" dirty="0" smtClean="0">
                <a:solidFill>
                  <a:srgbClr val="0070C0"/>
                </a:solidFill>
              </a:rPr>
              <a:t>Oggetti invisibili </a:t>
            </a:r>
            <a:r>
              <a:rPr lang="it-IT" sz="2800" dirty="0" smtClean="0">
                <a:solidFill>
                  <a:srgbClr val="0070C0"/>
                </a:solidFill>
              </a:rPr>
              <a:t>(buco nero e bosone di </a:t>
            </a:r>
            <a:r>
              <a:rPr lang="it-IT" sz="2800" dirty="0" err="1" smtClean="0">
                <a:solidFill>
                  <a:srgbClr val="0070C0"/>
                </a:solidFill>
              </a:rPr>
              <a:t>higgs</a:t>
            </a:r>
            <a:r>
              <a:rPr lang="it-IT" sz="28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it-IT" sz="3100" dirty="0" smtClean="0">
                <a:solidFill>
                  <a:srgbClr val="00B050"/>
                </a:solidFill>
              </a:rPr>
              <a:t>Eleganza delle formule</a:t>
            </a:r>
          </a:p>
          <a:p>
            <a:r>
              <a:rPr lang="it-IT" sz="3100" dirty="0" smtClean="0">
                <a:solidFill>
                  <a:srgbClr val="C00000"/>
                </a:solidFill>
              </a:rPr>
              <a:t>La nascita dell’Universo</a:t>
            </a:r>
          </a:p>
          <a:p>
            <a:r>
              <a:rPr lang="it-IT" sz="3100" dirty="0" smtClean="0">
                <a:solidFill>
                  <a:srgbClr val="7030A0"/>
                </a:solidFill>
              </a:rPr>
              <a:t>Lo zoo delle particelle </a:t>
            </a:r>
            <a:r>
              <a:rPr lang="it-IT" sz="2800" dirty="0" smtClean="0">
                <a:solidFill>
                  <a:srgbClr val="7030A0"/>
                </a:solidFill>
              </a:rPr>
              <a:t>(dall’atomo in giù)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Ci saranno accenni di storia della scienza, filosofia, chimica e tanti richiami all’arte.</a:t>
            </a:r>
          </a:p>
          <a:p>
            <a:pPr marL="0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8989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34</a:t>
            </a:fld>
            <a:endParaRPr lang="en-US"/>
          </a:p>
        </p:txBody>
      </p:sp>
      <p:pic>
        <p:nvPicPr>
          <p:cNvPr id="3074" name="Picture 2" descr="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9" y="237313"/>
            <a:ext cx="9161859" cy="60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36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37631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25506" y="160338"/>
            <a:ext cx="8910918" cy="10369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Storia della Fisica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519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4" y="127647"/>
            <a:ext cx="7645199" cy="43487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127648"/>
            <a:ext cx="4564160" cy="67303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7" y="2527672"/>
            <a:ext cx="7464949" cy="139967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" y="1302872"/>
            <a:ext cx="7941883" cy="53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788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693" y="368300"/>
            <a:ext cx="6067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chemeClr val="bg1"/>
                </a:solidFill>
              </a:rPr>
              <a:t>Vi porteremo qui, come loro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86201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ragiona uno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scienziato ? 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07" y="1067547"/>
            <a:ext cx="8705850" cy="4895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300" dirty="0" smtClean="0">
                <a:solidFill>
                  <a:srgbClr val="FF0000"/>
                </a:solidFill>
              </a:rPr>
              <a:t>Osserva il mondo, la natura  e le cose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4</a:t>
            </a:fld>
            <a:endParaRPr lang="en-US"/>
          </a:p>
        </p:txBody>
      </p:sp>
      <p:pic>
        <p:nvPicPr>
          <p:cNvPr id="1030" name="Picture 6" descr="ttp://mareluna.altervista.org/postcards/natura_comet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33" y="1862249"/>
            <a:ext cx="6257365" cy="458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86201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ragiona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uno scienziato? 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07" y="1067547"/>
            <a:ext cx="8705850" cy="5372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300" dirty="0" smtClean="0">
                <a:solidFill>
                  <a:srgbClr val="FF0000"/>
                </a:solidFill>
              </a:rPr>
              <a:t>Fa alcune misure </a:t>
            </a:r>
            <a:r>
              <a:rPr lang="it-IT" sz="3300" dirty="0" smtClean="0">
                <a:solidFill>
                  <a:srgbClr val="FF0000"/>
                </a:solidFill>
              </a:rPr>
              <a:t>(esperimenti) e analizza dei </a:t>
            </a:r>
            <a:r>
              <a:rPr lang="it-IT" sz="3300" dirty="0" smtClean="0">
                <a:solidFill>
                  <a:srgbClr val="FF0000"/>
                </a:solidFill>
              </a:rPr>
              <a:t>dati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 descr="isultati immagini per pianeti visti dalla t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6" y="1798918"/>
            <a:ext cx="4209922" cy="315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sultati immagini per sole visto dalla t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8" y="2852648"/>
            <a:ext cx="4446123" cy="33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21816" y="5097706"/>
            <a:ext cx="420992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Osservando ciò, voi che teoria avreste</a:t>
            </a:r>
          </a:p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proposto </a:t>
            </a:r>
            <a:r>
              <a:rPr lang="it-IT" sz="2000" dirty="0" smtClean="0">
                <a:solidFill>
                  <a:srgbClr val="FF0000"/>
                </a:solidFill>
              </a:rPr>
              <a:t>? </a:t>
            </a:r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Cosa proposero tra il </a:t>
            </a:r>
          </a:p>
          <a:p>
            <a:pPr algn="ctr"/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300 </a:t>
            </a:r>
            <a:r>
              <a:rPr lang="it-IT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a.c.</a:t>
            </a:r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mr-I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</a:t>
            </a:r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200 </a:t>
            </a:r>
            <a:r>
              <a:rPr lang="it-IT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d.c.</a:t>
            </a:r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? </a:t>
            </a:r>
            <a:endParaRPr lang="it-IT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07858" y="1841192"/>
            <a:ext cx="4572000" cy="646331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Fu Galileo Galilei (1564-1642) ad introdurre il metodo sperimentale.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86201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ragiona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uno 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scienziato ? 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07" y="1067547"/>
            <a:ext cx="8963770" cy="4895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000" dirty="0" smtClean="0">
                <a:solidFill>
                  <a:srgbClr val="FF0000"/>
                </a:solidFill>
              </a:rPr>
              <a:t>Prova a spiegare quello che </a:t>
            </a:r>
            <a:r>
              <a:rPr lang="it-IT" sz="3000" dirty="0" smtClean="0">
                <a:solidFill>
                  <a:srgbClr val="FF0000"/>
                </a:solidFill>
              </a:rPr>
              <a:t>vede (elabora una teoria)</a:t>
            </a:r>
            <a:endParaRPr lang="it-IT" sz="30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 descr="ttp://2.bp.blogspot.com/-Rvs9VC3xlEc/UL3R582e4dI/AAAAAAAACqw/4am1u71Bv4Y/s1600/Teoria+geocentric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80988"/>
            <a:ext cx="4286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sultati immagini per teoria tolema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14" y="2486212"/>
            <a:ext cx="4178463" cy="38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03200" y="4583390"/>
            <a:ext cx="4209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2000" dirty="0" smtClean="0">
                <a:solidFill>
                  <a:srgbClr val="FF0000"/>
                </a:solidFill>
              </a:rPr>
              <a:t>Aristotele 350 </a:t>
            </a:r>
            <a:r>
              <a:rPr lang="it-IT" sz="2000" dirty="0" err="1" smtClean="0">
                <a:solidFill>
                  <a:srgbClr val="FF0000"/>
                </a:solidFill>
              </a:rPr>
              <a:t>a.c</a:t>
            </a:r>
            <a:endParaRPr lang="it-IT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Tolomeo 150 </a:t>
            </a:r>
            <a:r>
              <a:rPr lang="it-IT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d.c</a:t>
            </a:r>
            <a:endParaRPr lang="it-IT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86201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ragiona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uno 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scienziato ? 4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0895" y="1256796"/>
            <a:ext cx="8707717" cy="1599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Controlla se e come la sua teoria possa spiegare anche altre fenomeni e fare delle previsioni corrette.</a:t>
            </a:r>
          </a:p>
          <a:p>
            <a:endParaRPr lang="it-IT" sz="33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7</a:t>
            </a:fld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280895" y="3055280"/>
            <a:ext cx="8707717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"/>
              </a:rPr>
              <a:t>Il </a:t>
            </a:r>
            <a:r>
              <a:rPr lang="it-IT" dirty="0">
                <a:solidFill>
                  <a:srgbClr val="FF0000"/>
                </a:solidFill>
                <a:latin typeface=""/>
              </a:rPr>
              <a:t>sistema aristotelico-tolemaico </a:t>
            </a:r>
            <a:r>
              <a:rPr lang="it-IT" dirty="0">
                <a:latin typeface=""/>
              </a:rPr>
              <a:t>era un “modello” che si fondava sui seguenti punti di forza:</a:t>
            </a:r>
          </a:p>
          <a:p>
            <a:r>
              <a:rPr lang="it-IT" dirty="0">
                <a:latin typeface=""/>
              </a:rPr>
              <a:t>- era collegato con evidenti osservazioni </a:t>
            </a:r>
            <a:r>
              <a:rPr lang="it-IT" dirty="0" smtClean="0">
                <a:latin typeface=""/>
              </a:rPr>
              <a:t>sperimentali: </a:t>
            </a:r>
            <a:r>
              <a:rPr lang="it-IT" dirty="0">
                <a:solidFill>
                  <a:srgbClr val="00B0F0"/>
                </a:solidFill>
                <a:latin typeface=""/>
              </a:rPr>
              <a:t>“il sole si muove”</a:t>
            </a:r>
          </a:p>
          <a:p>
            <a:r>
              <a:rPr lang="it-IT" dirty="0">
                <a:latin typeface=""/>
              </a:rPr>
              <a:t>- era in grado di fare delle previsioni sulla posizione delle stelle e dei pianeti</a:t>
            </a:r>
          </a:p>
          <a:p>
            <a:r>
              <a:rPr lang="it-IT" dirty="0" smtClean="0">
                <a:latin typeface=""/>
              </a:rPr>
              <a:t>- era </a:t>
            </a:r>
            <a:r>
              <a:rPr lang="it-IT" dirty="0">
                <a:latin typeface=""/>
              </a:rPr>
              <a:t>riuscito a risolvere </a:t>
            </a:r>
            <a:r>
              <a:rPr lang="it-IT" dirty="0" smtClean="0">
                <a:latin typeface=""/>
              </a:rPr>
              <a:t>i </a:t>
            </a:r>
            <a:r>
              <a:rPr lang="it-IT" dirty="0">
                <a:latin typeface=""/>
              </a:rPr>
              <a:t>principali “ostacoli” del </a:t>
            </a:r>
            <a:r>
              <a:rPr lang="it-IT" dirty="0" smtClean="0">
                <a:latin typeface=""/>
              </a:rPr>
              <a:t>modello: orbita pianeti</a:t>
            </a:r>
            <a:endParaRPr lang="it-IT" dirty="0">
              <a:latin typeface=""/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"/>
              </a:rPr>
              <a:t>era </a:t>
            </a:r>
            <a:r>
              <a:rPr lang="it-IT" dirty="0">
                <a:latin typeface=""/>
              </a:rPr>
              <a:t>collegato con la “fisica </a:t>
            </a:r>
            <a:r>
              <a:rPr lang="it-IT" dirty="0">
                <a:solidFill>
                  <a:srgbClr val="00B0F0"/>
                </a:solidFill>
                <a:latin typeface=""/>
              </a:rPr>
              <a:t>aristotelica</a:t>
            </a:r>
            <a:r>
              <a:rPr lang="it-IT" dirty="0">
                <a:latin typeface=""/>
              </a:rPr>
              <a:t>” basata anch’essa sulle osservazioni sperimentali e su </a:t>
            </a:r>
            <a:r>
              <a:rPr lang="it-IT" dirty="0" smtClean="0">
                <a:latin typeface=""/>
              </a:rPr>
              <a:t>una ampia </a:t>
            </a:r>
            <a:r>
              <a:rPr lang="it-IT" dirty="0">
                <a:latin typeface=""/>
              </a:rPr>
              <a:t>serie di fenomeni che venivano spiegati. </a:t>
            </a:r>
            <a:r>
              <a:rPr lang="it-IT" dirty="0">
                <a:solidFill>
                  <a:srgbClr val="00B0F0"/>
                </a:solidFill>
                <a:latin typeface=""/>
              </a:rPr>
              <a:t>(il peso cade verso il suo luogo </a:t>
            </a:r>
            <a:r>
              <a:rPr lang="it-IT" dirty="0" smtClean="0">
                <a:solidFill>
                  <a:srgbClr val="00B0F0"/>
                </a:solidFill>
                <a:latin typeface=""/>
              </a:rPr>
              <a:t>naturale </a:t>
            </a:r>
            <a:r>
              <a:rPr lang="it-IT" dirty="0">
                <a:solidFill>
                  <a:srgbClr val="00B0F0"/>
                </a:solidFill>
                <a:latin typeface=""/>
              </a:rPr>
              <a:t>che </a:t>
            </a:r>
            <a:r>
              <a:rPr lang="it-IT" dirty="0" smtClean="0">
                <a:solidFill>
                  <a:srgbClr val="00B0F0"/>
                </a:solidFill>
                <a:latin typeface=""/>
              </a:rPr>
              <a:t>coincide con </a:t>
            </a:r>
            <a:r>
              <a:rPr lang="it-IT" dirty="0">
                <a:solidFill>
                  <a:srgbClr val="00B0F0"/>
                </a:solidFill>
                <a:latin typeface=""/>
              </a:rPr>
              <a:t>il centro della terra: questa  una ulteriore prova del fatto che la terra deve essere al centro</a:t>
            </a:r>
            <a:r>
              <a:rPr lang="it-IT" dirty="0" smtClean="0">
                <a:solidFill>
                  <a:srgbClr val="00B0F0"/>
                </a:solidFill>
                <a:latin typeface="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accent6">
                    <a:lumMod val="50000"/>
                  </a:schemeClr>
                </a:solidFill>
                <a:latin typeface=""/>
              </a:rPr>
              <a:t>Era ben accetta dalla cultura cattolica di quel periodo.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86201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Rivoluzionare le cose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</a:t>
            </a:r>
            <a:endParaRPr lang="it-IT" dirty="0"/>
          </a:p>
        </p:txBody>
      </p:sp>
      <p:pic>
        <p:nvPicPr>
          <p:cNvPr id="9" name="TalentArtistaRivoluzionari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50" y="1103324"/>
            <a:ext cx="8949955" cy="5034792"/>
          </a:xfrm>
        </p:spPr>
      </p:pic>
    </p:spTree>
    <p:extLst>
      <p:ext uri="{BB962C8B-B14F-4D97-AF65-F5344CB8AC3E}">
        <p14:creationId xmlns:p14="http://schemas.microsoft.com/office/powerpoint/2010/main" val="53557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862012"/>
          </a:xfrm>
        </p:spPr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ragiona 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uno 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scienziato ? 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5826" y="891925"/>
            <a:ext cx="8721361" cy="654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C’è qualcosa che la mia teoria non riesce a spiegare ?</a:t>
            </a:r>
          </a:p>
          <a:p>
            <a:endParaRPr lang="it-IT" sz="33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(Istituto Nazionale di Fisica Nucleare di Napoli e CERN)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9</a:t>
            </a:fld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175518" y="1445654"/>
            <a:ext cx="5966287" cy="2616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"/>
              </a:rPr>
              <a:t>Il </a:t>
            </a:r>
            <a:r>
              <a:rPr lang="it-IT" dirty="0">
                <a:solidFill>
                  <a:srgbClr val="FF0000"/>
                </a:solidFill>
                <a:latin typeface=""/>
              </a:rPr>
              <a:t>sistema aristotelico-tolemaico </a:t>
            </a:r>
            <a:r>
              <a:rPr lang="it-IT" dirty="0" smtClean="0">
                <a:latin typeface=""/>
              </a:rPr>
              <a:t>fu accettato fino alla fine del XVI secolo. </a:t>
            </a:r>
            <a:r>
              <a:rPr lang="it-IT" dirty="0" smtClean="0">
                <a:latin typeface=""/>
                <a:sym typeface="Wingdings"/>
              </a:rPr>
              <a:t></a:t>
            </a:r>
            <a:endParaRPr lang="it-IT" dirty="0">
              <a:latin typeface="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"/>
              </a:rPr>
              <a:t>Più le </a:t>
            </a:r>
            <a:r>
              <a:rPr lang="it-IT" sz="1600" dirty="0">
                <a:latin typeface=""/>
              </a:rPr>
              <a:t>osservazioni </a:t>
            </a:r>
            <a:r>
              <a:rPr lang="it-IT" sz="1600" dirty="0" smtClean="0">
                <a:latin typeface=""/>
              </a:rPr>
              <a:t>sperimentali diventavano precise più il sistema veniva </a:t>
            </a:r>
            <a:r>
              <a:rPr lang="it-IT" sz="1600" dirty="0" smtClean="0">
                <a:latin typeface=""/>
              </a:rPr>
              <a:t>meno e più </a:t>
            </a:r>
            <a:r>
              <a:rPr lang="it-IT" sz="1600" dirty="0" smtClean="0">
                <a:latin typeface=""/>
              </a:rPr>
              <a:t>si inventavano soluzioni ad-hoc molto poco credibili. </a:t>
            </a:r>
            <a:endParaRPr lang="it-IT" sz="1600" dirty="0" smtClean="0">
              <a:latin typeface="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solidFill>
                  <a:srgbClr val="00B0F0"/>
                </a:solidFill>
                <a:latin typeface=""/>
              </a:rPr>
              <a:t>Forse </a:t>
            </a:r>
            <a:r>
              <a:rPr lang="it-IT" sz="1600" dirty="0" smtClean="0">
                <a:solidFill>
                  <a:srgbClr val="00B0F0"/>
                </a:solidFill>
                <a:latin typeface=""/>
              </a:rPr>
              <a:t>era sbagliato avere un punto di vista così centralizzato sul nostro pianeta ?</a:t>
            </a:r>
          </a:p>
          <a:p>
            <a:pPr marL="285750" indent="-285750">
              <a:buFont typeface="Arial" charset="0"/>
              <a:buChar char="•"/>
            </a:pPr>
            <a:endParaRPr lang="it-IT" sz="1600" dirty="0">
              <a:solidFill>
                <a:srgbClr val="00B0F0"/>
              </a:solidFill>
              <a:latin typeface="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solidFill>
                  <a:srgbClr val="FF0000"/>
                </a:solidFill>
                <a:latin typeface=""/>
              </a:rPr>
              <a:t>Copernico (1473-1543) </a:t>
            </a:r>
            <a:r>
              <a:rPr lang="it-IT" sz="1600" b="1" dirty="0" smtClean="0">
                <a:solidFill>
                  <a:srgbClr val="FF0000"/>
                </a:solidFill>
                <a:latin typeface=""/>
              </a:rPr>
              <a:t>rivoluzionò</a:t>
            </a:r>
            <a:r>
              <a:rPr lang="it-IT" sz="1600" dirty="0" smtClean="0">
                <a:solidFill>
                  <a:srgbClr val="FF0000"/>
                </a:solidFill>
                <a:latin typeface=""/>
              </a:rPr>
              <a:t> il tutto mettendo il sole al centro del sistema</a:t>
            </a:r>
            <a:r>
              <a:rPr lang="it-IT" sz="1600" dirty="0" smtClean="0">
                <a:solidFill>
                  <a:srgbClr val="00B0F0"/>
                </a:solidFill>
                <a:latin typeface=""/>
              </a:rPr>
              <a:t> </a:t>
            </a:r>
            <a:endParaRPr lang="it-IT" sz="1600" dirty="0" smtClean="0">
              <a:solidFill>
                <a:srgbClr val="00B0F0"/>
              </a:solidFill>
            </a:endParaRPr>
          </a:p>
        </p:txBody>
      </p:sp>
      <p:pic>
        <p:nvPicPr>
          <p:cNvPr id="5122" name="Picture 2" descr="isultati immagini per teoria coperni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99" y="1445654"/>
            <a:ext cx="2787088" cy="26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61165" y="4211614"/>
            <a:ext cx="8821669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/>
              <a:t>Non fu semplice farlo accettare sia per motivi politici/religiosi che per motivi pseudo-scientifici.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/>
              <a:t>Nel </a:t>
            </a:r>
            <a:r>
              <a:rPr lang="it-IT" sz="1600" dirty="0"/>
              <a:t>sistema eliocentrico la Terra si muove attorno al Sole a grandissima velocità (circa 106 000 km/ora, cioè 30 km/</a:t>
            </a:r>
            <a:r>
              <a:rPr lang="it-IT" sz="1600" dirty="0" err="1"/>
              <a:t>s</a:t>
            </a:r>
            <a:r>
              <a:rPr lang="it-IT" sz="1600" dirty="0"/>
              <a:t>), ma non se ne vede alcuna evidenza: come fa, ad esempio, l'aria a seguire la Terra senza il minimo segno di scombussolamento? Una freccia scagliata verticalmente dovrebbe ricadere lontano, ecc. </a:t>
            </a:r>
            <a:endParaRPr lang="it-IT" sz="16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/>
              <a:t>Se </a:t>
            </a:r>
            <a:r>
              <a:rPr lang="it-IT" sz="1600" dirty="0"/>
              <a:t>poi la Terra ruota su sé stessa, vi dovrebbe essere un vento perenne diretto da Est a Ovest. Le risposte ai quesiti di Aristotele arrivarono solo col </a:t>
            </a:r>
            <a:r>
              <a:rPr lang="it-IT" sz="1600" dirty="0">
                <a:hlinkClick r:id="rId3" tooltip="Principio di relatività galileiana"/>
              </a:rPr>
              <a:t>principio di relatività galileiana</a:t>
            </a:r>
            <a:r>
              <a:rPr lang="it-IT" sz="1600" dirty="0"/>
              <a:t> (1632) e con la </a:t>
            </a:r>
            <a:r>
              <a:rPr lang="it-IT" sz="1600" dirty="0">
                <a:hlinkClick r:id="rId4" tooltip="Gravitazione universale"/>
              </a:rPr>
              <a:t>gravitazione universale</a:t>
            </a:r>
            <a:r>
              <a:rPr lang="it-IT" sz="1600" dirty="0"/>
              <a:t> (Newton, 1687).</a:t>
            </a:r>
          </a:p>
        </p:txBody>
      </p:sp>
      <p:sp>
        <p:nvSpPr>
          <p:cNvPr id="6" name="CasellaDiTesto 5"/>
          <p:cNvSpPr txBox="1"/>
          <p:nvPr/>
        </p:nvSpPr>
        <p:spPr>
          <a:xfrm rot="1162963">
            <a:off x="1837776" y="2874715"/>
            <a:ext cx="5224251" cy="2308324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Rivoluzione</a:t>
            </a:r>
            <a:r>
              <a:rPr lang="it-IT" sz="3600" dirty="0" smtClean="0">
                <a:solidFill>
                  <a:schemeClr val="bg1"/>
                </a:solidFill>
              </a:rPr>
              <a:t> significa</a:t>
            </a:r>
          </a:p>
          <a:p>
            <a:r>
              <a:rPr lang="it-IT" sz="3600" dirty="0">
                <a:solidFill>
                  <a:schemeClr val="bg1"/>
                </a:solidFill>
              </a:rPr>
              <a:t>c</a:t>
            </a:r>
            <a:r>
              <a:rPr lang="it-IT" sz="3600" dirty="0" smtClean="0">
                <a:solidFill>
                  <a:schemeClr val="bg1"/>
                </a:solidFill>
              </a:rPr>
              <a:t>ambiare il </a:t>
            </a:r>
            <a:r>
              <a:rPr lang="it-IT" sz="3600" dirty="0" smtClean="0">
                <a:solidFill>
                  <a:srgbClr val="FFFF00"/>
                </a:solidFill>
              </a:rPr>
              <a:t>punto di vista</a:t>
            </a:r>
            <a:r>
              <a:rPr lang="it-IT" sz="3600" dirty="0" smtClean="0">
                <a:solidFill>
                  <a:schemeClr val="bg1"/>
                </a:solidFill>
              </a:rPr>
              <a:t>,</a:t>
            </a:r>
          </a:p>
          <a:p>
            <a:r>
              <a:rPr lang="it-IT" sz="3600" dirty="0" smtClean="0">
                <a:solidFill>
                  <a:schemeClr val="bg1"/>
                </a:solidFill>
              </a:rPr>
              <a:t>Introdurre un nuovo modo</a:t>
            </a:r>
          </a:p>
          <a:p>
            <a:r>
              <a:rPr lang="it-IT" sz="3600" dirty="0">
                <a:solidFill>
                  <a:schemeClr val="bg1"/>
                </a:solidFill>
              </a:rPr>
              <a:t>d</a:t>
            </a:r>
            <a:r>
              <a:rPr lang="it-IT" sz="3600" dirty="0" smtClean="0">
                <a:solidFill>
                  <a:schemeClr val="bg1"/>
                </a:solidFill>
              </a:rPr>
              <a:t>i pensare e capire le cose</a:t>
            </a:r>
            <a:r>
              <a:rPr lang="it-IT" sz="3600" dirty="0" smtClean="0">
                <a:solidFill>
                  <a:schemeClr val="bg1"/>
                </a:solidFill>
              </a:rPr>
              <a:t>.</a:t>
            </a:r>
            <a:endParaRPr lang="it-IT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5054</TotalTime>
  <Words>1943</Words>
  <Application>Microsoft Macintosh PowerPoint</Application>
  <PresentationFormat>Presentazione su schermo (4:3)</PresentationFormat>
  <Paragraphs>259</Paragraphs>
  <Slides>38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Calibri</vt:lpstr>
      <vt:lpstr>Mangal</vt:lpstr>
      <vt:lpstr>Wingdings</vt:lpstr>
      <vt:lpstr>Arial</vt:lpstr>
      <vt:lpstr>Office Theme</vt:lpstr>
      <vt:lpstr>Arte &amp; Scienza</vt:lpstr>
      <vt:lpstr>Di cosa parleremo oggi</vt:lpstr>
      <vt:lpstr>Di cosa parleremo la prossima volta ?</vt:lpstr>
      <vt:lpstr>Come ragiona uno scienziato ? 1</vt:lpstr>
      <vt:lpstr>Come ragiona uno scienziato? 2</vt:lpstr>
      <vt:lpstr>Come ragiona uno scienziato ? 3</vt:lpstr>
      <vt:lpstr>Come ragiona uno scienziato ? 4</vt:lpstr>
      <vt:lpstr>Rivoluzionare le cose </vt:lpstr>
      <vt:lpstr>Come ragiona uno scienziato ? 5</vt:lpstr>
      <vt:lpstr>Presentazione di PowerPoint</vt:lpstr>
      <vt:lpstr>Come ragiona un Artista?</vt:lpstr>
      <vt:lpstr>Presentazione di PowerPoint</vt:lpstr>
      <vt:lpstr>Le parole chiave del nostro progetto</vt:lpstr>
      <vt:lpstr>Cosa devono avere sia uno scienziato che un artista ?</vt:lpstr>
      <vt:lpstr>Continuiamo a legare Arte &amp; Scienza</vt:lpstr>
      <vt:lpstr>Che spunti ci può dare la natura ?</vt:lpstr>
      <vt:lpstr>Arte e Scienza</vt:lpstr>
      <vt:lpstr>Facciamo qualche esempio</vt:lpstr>
      <vt:lpstr>Teoria Relatività ristretta</vt:lpstr>
      <vt:lpstr>L’eleganza di una teoria</vt:lpstr>
      <vt:lpstr>Il concetto di gravità nell’arte - 1</vt:lpstr>
      <vt:lpstr>Il concetto di gravità nell’arte - 2</vt:lpstr>
      <vt:lpstr>Le sette opere di misericordia (1606)</vt:lpstr>
      <vt:lpstr>Victorine in the costume of an Espada (1863)</vt:lpstr>
      <vt:lpstr>La morte del torero ( Manet 1864)</vt:lpstr>
      <vt:lpstr>Enigma dell’ora (1911)</vt:lpstr>
      <vt:lpstr>Mistero e melanconia della strada (1914)</vt:lpstr>
      <vt:lpstr>La persistenza della malinconia (1931)</vt:lpstr>
      <vt:lpstr>La Pietà di Michelangelo (1498)</vt:lpstr>
      <vt:lpstr>La cappella sistina (1483)</vt:lpstr>
      <vt:lpstr>Estendiamo il concetto di “arte” ragionando insieme</vt:lpstr>
      <vt:lpstr>Estendiamo il concetto di “arte” ragionando insieme</vt:lpstr>
      <vt:lpstr>Che argomenti tratteremo in questo progetto 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STEAM: Education and Communication with Art at ATLAS and CMS</dc:title>
  <dc:creator>weq</dc:creator>
  <cp:lastModifiedBy>ppierluigi2000@gmail.com</cp:lastModifiedBy>
  <cp:revision>203</cp:revision>
  <cp:lastPrinted>2017-02-07T16:05:28Z</cp:lastPrinted>
  <dcterms:created xsi:type="dcterms:W3CDTF">2016-06-02T08:29:06Z</dcterms:created>
  <dcterms:modified xsi:type="dcterms:W3CDTF">2017-02-10T11:50:32Z</dcterms:modified>
</cp:coreProperties>
</file>