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72" r:id="rId2"/>
    <p:sldId id="473" r:id="rId3"/>
    <p:sldId id="500" r:id="rId4"/>
    <p:sldId id="501" r:id="rId5"/>
    <p:sldId id="507" r:id="rId6"/>
    <p:sldId id="512" r:id="rId7"/>
    <p:sldId id="503" r:id="rId8"/>
    <p:sldId id="504" r:id="rId9"/>
    <p:sldId id="514" r:id="rId10"/>
    <p:sldId id="513" r:id="rId11"/>
    <p:sldId id="508" r:id="rId12"/>
    <p:sldId id="509" r:id="rId13"/>
    <p:sldId id="510" r:id="rId14"/>
    <p:sldId id="506" r:id="rId15"/>
    <p:sldId id="474" r:id="rId16"/>
    <p:sldId id="479" r:id="rId17"/>
    <p:sldId id="480" r:id="rId18"/>
    <p:sldId id="481" r:id="rId19"/>
    <p:sldId id="482" r:id="rId20"/>
    <p:sldId id="475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  <p:sldId id="497" r:id="rId31"/>
    <p:sldId id="498" r:id="rId32"/>
    <p:sldId id="515" r:id="rId33"/>
    <p:sldId id="499" r:id="rId34"/>
    <p:sldId id="485" r:id="rId35"/>
    <p:sldId id="487" r:id="rId36"/>
    <p:sldId id="511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7C7"/>
    <a:srgbClr val="989CE3"/>
    <a:srgbClr val="CEA664"/>
    <a:srgbClr val="4AA9D4"/>
    <a:srgbClr val="4D977C"/>
    <a:srgbClr val="9F5324"/>
    <a:srgbClr val="43A6D3"/>
    <a:srgbClr val="4AB0E0"/>
    <a:srgbClr val="A6A0D4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8" autoAdjust="0"/>
    <p:restoredTop sz="94674" autoAdjust="0"/>
  </p:normalViewPr>
  <p:slideViewPr>
    <p:cSldViewPr snapToGrid="0">
      <p:cViewPr varScale="1">
        <p:scale>
          <a:sx n="124" d="100"/>
          <a:sy n="124" d="100"/>
        </p:scale>
        <p:origin x="22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008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9" tIns="45810" rIns="91619" bIns="45810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51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9" tIns="45810" rIns="91619" bIns="45810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it-IT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3800"/>
            <a:ext cx="30495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9" tIns="45810" rIns="91619" bIns="45810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it-IT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13800"/>
            <a:ext cx="30511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9" tIns="45810" rIns="91619" bIns="45810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E001E089-D839-6748-AECB-E6C5D5FA70AB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816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F2A7033C-62FB-F64B-9BFA-F4F8EF5C8D56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7996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5D933-59FA-F740-BB5D-813FF5C0617A}" type="slidenum">
              <a:rPr lang="it-IT"/>
              <a:pPr/>
              <a:t>1</a:t>
            </a:fld>
            <a:endParaRPr lang="it-IT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45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7033C-62FB-F64B-9BFA-F4F8EF5C8D56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87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pic>
        <p:nvPicPr>
          <p:cNvPr id="565257" name="Picture 9" descr="infn"/>
          <p:cNvPicPr>
            <a:picLocks noChangeAspect="1" noChangeArrowheads="1"/>
          </p:cNvPicPr>
          <p:nvPr userDrawn="1"/>
        </p:nvPicPr>
        <p:blipFill>
          <a:blip r:embed="rId2">
            <a:lum bright="50000" contrast="-62000"/>
          </a:blip>
          <a:srcRect/>
          <a:stretch>
            <a:fillRect/>
          </a:stretch>
        </p:blipFill>
        <p:spPr bwMode="auto">
          <a:xfrm>
            <a:off x="8027988" y="115888"/>
            <a:ext cx="900112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 userDrawn="1"/>
        </p:nvSpPr>
        <p:spPr bwMode="auto">
          <a:xfrm>
            <a:off x="395288" y="6594980"/>
            <a:ext cx="83534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594980"/>
            <a:ext cx="2895600" cy="2286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it-IT" smtClean="0"/>
              <a:t>Luca Lista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7F2A766-83C2-E944-81C1-64EBF586F5F6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4150" y="241300"/>
            <a:ext cx="1949450" cy="58547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241300"/>
            <a:ext cx="5695950" cy="58547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0378F5-F3C4-6042-88EE-826435918FD5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C233C7-E0AF-9F43-B231-46AD565A5FDB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B04641-7EEB-1D4F-85B9-E8F2758235B5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125538"/>
            <a:ext cx="3810000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3810000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8BB0E5-2C05-0C4B-A4C4-A7ED78B96E19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CEAD976-1E7A-824E-9457-BA2F405BDDDE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1BA6AC-10B6-2249-8FAB-F7972346C48D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81F198-5BD4-0E45-9DE2-9EE8B00590EC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6553B1-40FF-2A40-8EFA-E16BBCD9C0E6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6C2C7D-2A9C-D244-8B01-4B79188E2CCE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22000"/>
            <a:ext cx="729615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lo stile del </a:t>
            </a:r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69001"/>
            <a:ext cx="7772400" cy="568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 err="1"/>
              <a:t>Secondo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94980"/>
            <a:ext cx="23733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it-IT" smtClean="0"/>
              <a:t>Acceleratori e rivelatori</a:t>
            </a:r>
            <a:endParaRPr lang="it-IT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498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9498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63E3678-A1AD-7941-AB6E-1803B96FB1AE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395288" y="6594980"/>
            <a:ext cx="83534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5" name="Picture 11" descr="inf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29600" y="58871"/>
            <a:ext cx="774700" cy="7596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>
          <a:solidFill>
            <a:srgbClr val="43A6D3"/>
          </a:solidFill>
          <a:latin typeface="Thonburi"/>
          <a:ea typeface="+mj-ea"/>
          <a:cs typeface="Thonbu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rebuchet MS"/>
          <a:ea typeface="ＭＳ Ｐゴシック" charset="-128"/>
          <a:cs typeface="Trebuchet M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/>
          <a:ea typeface="ＭＳ Ｐゴシック" charset="-128"/>
          <a:cs typeface="Trebuchet M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/>
          <a:ea typeface="ＭＳ Ｐゴシック" charset="-128"/>
          <a:cs typeface="Trebuchet M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rebuchet MS"/>
          <a:ea typeface="ＭＳ Ｐゴシック" charset="-128"/>
          <a:cs typeface="Trebuchet M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Relationship Id="rId3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Relationship Id="rId3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5387" y="541330"/>
            <a:ext cx="4608613" cy="2666999"/>
          </a:xfrm>
        </p:spPr>
        <p:txBody>
          <a:bodyPr/>
          <a:lstStyle/>
          <a:p>
            <a:r>
              <a:rPr lang="it-IT" sz="3600" dirty="0" smtClean="0"/>
              <a:t>Acceleratori e rivelatori di particelle</a:t>
            </a:r>
            <a:endParaRPr lang="it-IT" sz="2800" dirty="0">
              <a:sym typeface="Symbol" charset="2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1073" y="3621776"/>
            <a:ext cx="3723507" cy="2642071"/>
          </a:xfrm>
        </p:spPr>
        <p:txBody>
          <a:bodyPr/>
          <a:lstStyle/>
          <a:p>
            <a:r>
              <a:rPr lang="it-IT" sz="2400" dirty="0" smtClean="0"/>
              <a:t>Luca Lista</a:t>
            </a:r>
          </a:p>
          <a:p>
            <a:r>
              <a:rPr lang="it-IT" sz="2000" i="1" dirty="0" err="1" smtClean="0">
                <a:solidFill>
                  <a:schemeClr val="bg2">
                    <a:lumMod val="75000"/>
                  </a:schemeClr>
                </a:solidFill>
              </a:rPr>
              <a:t>INFN-Napoli</a:t>
            </a:r>
            <a:endParaRPr lang="it-IT" sz="20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it-IT" sz="24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it-IT" sz="2000" i="1" dirty="0" smtClean="0">
                <a:solidFill>
                  <a:schemeClr val="bg1">
                    <a:lumMod val="65000"/>
                  </a:schemeClr>
                </a:solidFill>
              </a:rPr>
              <a:t>Liceo Majorana, Pozzuoli</a:t>
            </a:r>
            <a:endParaRPr lang="it-IT" sz="24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it-IT" sz="2000" i="1" dirty="0" smtClean="0">
                <a:solidFill>
                  <a:schemeClr val="bg1">
                    <a:lumMod val="65000"/>
                  </a:schemeClr>
                </a:solidFill>
              </a:rPr>
              <a:t>16 febbraio 2017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4294967295"/>
          </p:nvPr>
        </p:nvSpPr>
        <p:spPr>
          <a:xfrm>
            <a:off x="3385344" y="6594475"/>
            <a:ext cx="2373313" cy="228600"/>
          </a:xfrm>
        </p:spPr>
        <p:txBody>
          <a:bodyPr/>
          <a:lstStyle/>
          <a:p>
            <a:pPr algn="ctr"/>
            <a:r>
              <a:rPr lang="it-IT" smtClean="0"/>
              <a:t>Acceleratori e rivelatori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260" y="3735526"/>
            <a:ext cx="277072" cy="277072"/>
          </a:xfrm>
          <a:prstGeom prst="rect">
            <a:avLst/>
          </a:prstGeom>
        </p:spPr>
      </p:pic>
      <p:pic>
        <p:nvPicPr>
          <p:cNvPr id="1026" name="Picture 2" descr="isultati immagini per large hadron collider -site:wikipedia.o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0388">
            <a:off x="431513" y="529879"/>
            <a:ext cx="4583184" cy="2579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isultati immagini per large hadron collider -site:wikipedia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376">
            <a:off x="4410737" y="3382503"/>
            <a:ext cx="4204580" cy="2757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</p:spTree>
  </p:cSld>
  <p:clrMapOvr>
    <a:masterClrMapping/>
  </p:clrMapOvr>
  <p:transition advTm="70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Ottica degli acceleratori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85800" y="869001"/>
            <a:ext cx="4913616" cy="5681924"/>
          </a:xfrm>
        </p:spPr>
        <p:txBody>
          <a:bodyPr/>
          <a:lstStyle/>
          <a:p>
            <a:r>
              <a:rPr lang="it-IT" sz="2000" dirty="0" smtClean="0"/>
              <a:t>Magneti dalla configurazione più complessa (es.: </a:t>
            </a:r>
            <a:r>
              <a:rPr lang="it-IT" sz="2000" dirty="0" err="1" smtClean="0"/>
              <a:t>quadrupoplari</a:t>
            </a:r>
            <a:r>
              <a:rPr lang="it-IT" sz="2000" dirty="0" smtClean="0"/>
              <a:t>) sono utilizzati per mantenere stabile, focalizzare il fascio nei punti desiderati</a:t>
            </a:r>
          </a:p>
          <a:p>
            <a:r>
              <a:rPr lang="it-IT" sz="2000" dirty="0" smtClean="0"/>
              <a:t>I fasci vengono “strizzati” nei punti di interazione per massimizzare l’intensità, e quindi il numero di collisioni</a:t>
            </a:r>
            <a:endParaRPr lang="it-IT" sz="2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6AC-10B6-2249-8FAB-F7972346C48D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1026" name="Picture 2" descr="isultati immagini per quadrupole magnet -site:wikip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05" y="869001"/>
            <a:ext cx="2930928" cy="27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ultati immagini per quadrupole magnet -site:wikipedi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05" y="3817641"/>
            <a:ext cx="2930928" cy="257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lhc-closer.es/webapp/files/1435504126_262086f04d0569ccbe6f047a6ce3b9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10" y="4077384"/>
            <a:ext cx="3978685" cy="225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0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Large </a:t>
            </a:r>
            <a:r>
              <a:rPr lang="it-IT" dirty="0" err="1" smtClean="0"/>
              <a:t>Hadron</a:t>
            </a:r>
            <a:r>
              <a:rPr lang="it-IT" dirty="0" smtClean="0"/>
              <a:t> Collider, CERN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27 km</a:t>
            </a:r>
          </a:p>
          <a:p>
            <a:r>
              <a:rPr lang="it-IT" dirty="0" err="1" smtClean="0">
                <a:latin typeface="+mj-lt"/>
              </a:rPr>
              <a:t>pp</a:t>
            </a:r>
            <a:r>
              <a:rPr lang="it-IT" dirty="0" smtClean="0"/>
              <a:t>, 7+7 </a:t>
            </a:r>
            <a:r>
              <a:rPr lang="it-IT" dirty="0" err="1" smtClean="0"/>
              <a:t>TeV</a:t>
            </a:r>
            <a:r>
              <a:rPr lang="it-IT" dirty="0" smtClean="0"/>
              <a:t>, anche </a:t>
            </a:r>
            <a:r>
              <a:rPr lang="it-IT" dirty="0" err="1" smtClean="0"/>
              <a:t>Pb+Pb</a:t>
            </a:r>
            <a:r>
              <a:rPr lang="it-IT" dirty="0" smtClean="0"/>
              <a:t>, </a:t>
            </a:r>
            <a:r>
              <a:rPr lang="it-IT" dirty="0" err="1" smtClean="0"/>
              <a:t>p+Pb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33C7-E0AF-9F43-B231-46AD565A5FDB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3074" name="Picture 2" descr="isultati immagini per large hadron coll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31" y="2152650"/>
            <a:ext cx="6256962" cy="417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9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Tevatron</a:t>
            </a:r>
            <a:r>
              <a:rPr lang="it-IT" dirty="0" smtClean="0"/>
              <a:t> (spento), </a:t>
            </a:r>
            <a:r>
              <a:rPr lang="it-IT" dirty="0" err="1" smtClean="0"/>
              <a:t>Fermilab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6.3 km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i="0" dirty="0" smtClean="0">
                        <a:latin typeface="Cambria Math" charset="0"/>
                      </a:rPr>
                      <m:t>p</m:t>
                    </m:r>
                    <m:acc>
                      <m:accPr>
                        <m:chr m:val="̅"/>
                        <m:ctrlPr>
                          <a:rPr lang="it-IT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charset="0"/>
                          </a:rPr>
                          <m:t>p</m:t>
                        </m:r>
                      </m:e>
                    </m:acc>
                  </m:oMath>
                </a14:m>
                <a:r>
                  <a:rPr lang="it-IT" dirty="0" smtClean="0"/>
                  <a:t>, 2 </a:t>
                </a:r>
                <a:r>
                  <a:rPr lang="it-IT" dirty="0" err="1" smtClean="0"/>
                  <a:t>TeV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61" t="-1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33C7-E0AF-9F43-B231-46AD565A5FDB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4098" name="Picture 2" descr="isultati immagini per tevatron -site:wikipedi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702" y="1684961"/>
            <a:ext cx="5782344" cy="464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Daphne, INFN Frascati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i="0" dirty="0">
                            <a:latin typeface="Cambria Math" charset="0"/>
                          </a:rPr>
                          <m:t>e</m:t>
                        </m:r>
                      </m:e>
                      <m:sup>
                        <m:r>
                          <a:rPr lang="it-IT" i="1" dirty="0">
                            <a:latin typeface="Cambria Math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it-IT" i="1" dirty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i="0" dirty="0">
                            <a:latin typeface="Cambria Math" charset="0"/>
                          </a:rPr>
                          <m:t>e</m:t>
                        </m:r>
                      </m:e>
                      <m:sup>
                        <m:r>
                          <a:rPr lang="it-IT" b="0" i="1" dirty="0" smtClean="0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it-IT" dirty="0" smtClean="0"/>
                  <a:t>, 1 </a:t>
                </a:r>
                <a:r>
                  <a:rPr lang="it-IT" dirty="0" err="1" smtClean="0"/>
                  <a:t>GeV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33C7-E0AF-9F43-B231-46AD565A5FDB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19458" name="Picture 2" descr="isultati immagini per daphne frasc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14" y="1972638"/>
            <a:ext cx="6416420" cy="419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26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 dirty="0" smtClean="0"/>
              <a:t>Collisioni di particelle</a:t>
            </a:r>
            <a:endParaRPr lang="it-IT" altLang="x-none" sz="3600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x-none" sz="2800" dirty="0"/>
              <a:t>Nel 1961 Bruno </a:t>
            </a:r>
            <a:r>
              <a:rPr lang="it-IT" altLang="x-none" sz="2800" dirty="0" err="1"/>
              <a:t>Touschek</a:t>
            </a:r>
            <a:r>
              <a:rPr lang="it-IT" altLang="x-none" sz="2800" dirty="0"/>
              <a:t> ebbe l’dea di utilizzare lo stesso acceleratore per far collidere materia e antimateria.</a:t>
            </a:r>
          </a:p>
          <a:p>
            <a:endParaRPr lang="it-IT" sz="1400" dirty="0"/>
          </a:p>
        </p:txBody>
      </p:sp>
      <p:sp>
        <p:nvSpPr>
          <p:cNvPr id="2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2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2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6008-E171-1C43-9D23-10C18282C0CC}" type="slidenum">
              <a:rPr lang="it-IT" altLang="x-none"/>
              <a:pPr/>
              <a:t>14</a:t>
            </a:fld>
            <a:endParaRPr lang="it-IT" altLang="x-none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777875" y="2603016"/>
            <a:ext cx="3124200" cy="2819400"/>
          </a:xfrm>
          <a:custGeom>
            <a:avLst/>
            <a:gdLst>
              <a:gd name="G0" fmla="+- 2085 0 0"/>
              <a:gd name="G1" fmla="+- 21600 0 2085"/>
              <a:gd name="G2" fmla="+- 21600 0 208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085" y="10800"/>
                </a:moveTo>
                <a:cubicBezTo>
                  <a:pt x="2085" y="15613"/>
                  <a:pt x="5987" y="19515"/>
                  <a:pt x="10800" y="19515"/>
                </a:cubicBezTo>
                <a:cubicBezTo>
                  <a:pt x="15613" y="19515"/>
                  <a:pt x="19515" y="15613"/>
                  <a:pt x="19515" y="10800"/>
                </a:cubicBezTo>
                <a:cubicBezTo>
                  <a:pt x="19515" y="5987"/>
                  <a:pt x="15613" y="2085"/>
                  <a:pt x="10800" y="2085"/>
                </a:cubicBezTo>
                <a:cubicBezTo>
                  <a:pt x="5987" y="2085"/>
                  <a:pt x="2085" y="5987"/>
                  <a:pt x="2085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pic>
        <p:nvPicPr>
          <p:cNvPr id="40967" name="Picture 7" descr="BD2129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36" y="3727178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BD2131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86" y="403197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6" name="Picture 16" descr="BD2131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351741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7" name="Picture 17" descr="BD21331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3365016"/>
            <a:ext cx="4572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8" name="Picture 18" descr="BD21364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351741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9" name="Picture 19" descr="BD2129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3365016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04800" y="5562600"/>
            <a:ext cx="426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x-none" sz="1800" dirty="0">
                <a:solidFill>
                  <a:schemeClr val="accent2"/>
                </a:solidFill>
                <a:latin typeface="+mn-lt"/>
              </a:rPr>
              <a:t>Tutta l’energia della collisione è disponibile ad essere convertita</a:t>
            </a:r>
            <a:r>
              <a:rPr lang="it-IT" altLang="x-none" dirty="0">
                <a:latin typeface="+mn-lt"/>
              </a:rPr>
              <a:t> </a:t>
            </a:r>
          </a:p>
        </p:txBody>
      </p:sp>
      <p:pic>
        <p:nvPicPr>
          <p:cNvPr id="40982" name="Picture 22" descr="BD21364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36501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5654675" y="3365016"/>
            <a:ext cx="274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pic>
        <p:nvPicPr>
          <p:cNvPr id="40972" name="Picture 12" descr="BD21312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348884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Picture 14" descr="BD2129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3498366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6569075" y="3212616"/>
            <a:ext cx="990600" cy="914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40984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7" y="4584216"/>
            <a:ext cx="205898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85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4660416"/>
            <a:ext cx="21939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4275931" y="5638800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x-none">
                <a:solidFill>
                  <a:schemeClr val="accent2"/>
                </a:solidFill>
                <a:latin typeface="+mn-lt"/>
              </a:rPr>
              <a:t>E=29 GeV</a:t>
            </a:r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6591300" y="5638800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x-none">
                <a:solidFill>
                  <a:schemeClr val="accent2"/>
                </a:solidFill>
                <a:latin typeface="+mn-lt"/>
              </a:rPr>
              <a:t>E=900 GeV</a:t>
            </a:r>
          </a:p>
        </p:txBody>
      </p:sp>
      <p:sp>
        <p:nvSpPr>
          <p:cNvPr id="40993" name="AutoShape 33"/>
          <p:cNvSpPr>
            <a:spLocks noChangeArrowheads="1"/>
          </p:cNvSpPr>
          <p:nvPr/>
        </p:nvSpPr>
        <p:spPr bwMode="auto">
          <a:xfrm>
            <a:off x="1692275" y="3136416"/>
            <a:ext cx="1295400" cy="304800"/>
          </a:xfrm>
          <a:prstGeom prst="curvedDownArrow">
            <a:avLst>
              <a:gd name="adj1" fmla="val 85000"/>
              <a:gd name="adj2" fmla="val 170000"/>
              <a:gd name="adj3" fmla="val 33333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40994" name="AutoShape 34"/>
          <p:cNvSpPr>
            <a:spLocks noChangeArrowheads="1"/>
          </p:cNvSpPr>
          <p:nvPr/>
        </p:nvSpPr>
        <p:spPr bwMode="auto">
          <a:xfrm>
            <a:off x="1616075" y="4508016"/>
            <a:ext cx="1371600" cy="381000"/>
          </a:xfrm>
          <a:prstGeom prst="curvedUpArrow">
            <a:avLst>
              <a:gd name="adj1" fmla="val 72000"/>
              <a:gd name="adj2" fmla="val 144000"/>
              <a:gd name="adj3" fmla="val 33333"/>
            </a:avLst>
          </a:prstGeom>
          <a:solidFill>
            <a:srgbClr val="0073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958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6 0.0481 C -0.00052 -0.05271 0.0691 -0.13549 0.15452 -0.13549 C 0.23941 -0.13503 0.30816 -0.05364 0.30816 0.04786 C 0.30816 0.14937 0.23941 0.23076 0.15452 0.23076 C 0.0691 0.23076 -0.00052 0.14914 0.00296 0.0481 Z " pathEditMode="relative" rAng="16200000" ptsTypes="fffff">
                                      <p:cBhvr>
                                        <p:cTn id="6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046 C 0.00261 -0.09896 0.0717 -0.17989 0.1566 -0.17989 C 0.2415 -0.17989 0.31042 -0.09896 0.31042 0.00046 C 0.31042 0.10011 0.2415 0.18081 0.1566 0.18081 C 0.0717 0.18081 0.00261 0.10011 0.00261 0.00046 Z " pathEditMode="relative" rAng="16200000" ptsTypes="fffff">
                                      <p:cBhvr>
                                        <p:cTn id="8" dur="1000" spd="-100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5607E-6 L 0.15834 -1.1560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5607E-6 L -0.15 -1.1560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2.13873E-6 L -0.09166 -0.12208 " pathEditMode="relative" ptsTypes="AA">
                                      <p:cBhvr>
                                        <p:cTn id="23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0289E-6 L 0.1 -0.1331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7052E-7 L 0.125 -0.04439 " pathEditMode="relative" ptsTypes="AA">
                                      <p:cBhvr>
                                        <p:cTn id="27" dur="1000" fill="hold"/>
                                        <p:tgtEl>
                                          <p:spTgt spid="40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13295E-6 L 0.125 0.0887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8.67052E-7 L -0.07499 0.06659 " pathEditMode="relative" ptsTypes="AA">
                                      <p:cBhvr>
                                        <p:cTn id="31" dur="1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Interazione</a:t>
            </a:r>
            <a:br>
              <a:rPr lang="it-IT" dirty="0" smtClean="0"/>
            </a:br>
            <a:r>
              <a:rPr lang="it-IT" dirty="0" smtClean="0"/>
              <a:t>radiazione-materia</a:t>
            </a:r>
            <a:endParaRPr lang="it-IT" dirty="0"/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0" y="6594475"/>
            <a:ext cx="2373313" cy="228600"/>
          </a:xfrm>
        </p:spPr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594475"/>
            <a:ext cx="1905000" cy="228600"/>
          </a:xfrm>
        </p:spPr>
        <p:txBody>
          <a:bodyPr/>
          <a:lstStyle/>
          <a:p>
            <a:fld id="{B4C233C7-E0AF-9F43-B231-46AD565A5FDB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99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97"/>
          <p:cNvGrpSpPr>
            <a:grpSpLocks/>
          </p:cNvGrpSpPr>
          <p:nvPr/>
        </p:nvGrpSpPr>
        <p:grpSpPr bwMode="auto">
          <a:xfrm>
            <a:off x="2301786" y="3315600"/>
            <a:ext cx="6511925" cy="3235325"/>
            <a:chOff x="1169" y="1808"/>
            <a:chExt cx="4451" cy="2416"/>
          </a:xfrm>
        </p:grpSpPr>
        <p:grpSp>
          <p:nvGrpSpPr>
            <p:cNvPr id="25604" name="Group 3"/>
            <p:cNvGrpSpPr>
              <a:grpSpLocks/>
            </p:cNvGrpSpPr>
            <p:nvPr/>
          </p:nvGrpSpPr>
          <p:grpSpPr bwMode="auto">
            <a:xfrm>
              <a:off x="2399" y="2133"/>
              <a:ext cx="1219" cy="1134"/>
              <a:chOff x="1080" y="1082"/>
              <a:chExt cx="1219" cy="1134"/>
            </a:xfrm>
          </p:grpSpPr>
          <p:sp>
            <p:nvSpPr>
              <p:cNvPr id="25684" name="Oval 4"/>
              <p:cNvSpPr>
                <a:spLocks noChangeArrowheads="1"/>
              </p:cNvSpPr>
              <p:nvPr/>
            </p:nvSpPr>
            <p:spPr bwMode="auto">
              <a:xfrm>
                <a:off x="1661" y="1565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85" name="Oval 5"/>
              <p:cNvSpPr>
                <a:spLocks noChangeArrowheads="1"/>
              </p:cNvSpPr>
              <p:nvPr/>
            </p:nvSpPr>
            <p:spPr bwMode="auto">
              <a:xfrm>
                <a:off x="1717" y="156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86" name="Oval 6"/>
              <p:cNvSpPr>
                <a:spLocks noChangeArrowheads="1"/>
              </p:cNvSpPr>
              <p:nvPr/>
            </p:nvSpPr>
            <p:spPr bwMode="auto">
              <a:xfrm>
                <a:off x="1717" y="1621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87" name="Oval 7"/>
              <p:cNvSpPr>
                <a:spLocks noChangeArrowheads="1"/>
              </p:cNvSpPr>
              <p:nvPr/>
            </p:nvSpPr>
            <p:spPr bwMode="auto">
              <a:xfrm>
                <a:off x="1661" y="159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88" name="Oval 8"/>
              <p:cNvSpPr>
                <a:spLocks noChangeArrowheads="1"/>
              </p:cNvSpPr>
              <p:nvPr/>
            </p:nvSpPr>
            <p:spPr bwMode="auto">
              <a:xfrm>
                <a:off x="1633" y="1622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89" name="Oval 9"/>
              <p:cNvSpPr>
                <a:spLocks noChangeArrowheads="1"/>
              </p:cNvSpPr>
              <p:nvPr/>
            </p:nvSpPr>
            <p:spPr bwMode="auto">
              <a:xfrm>
                <a:off x="1689" y="1650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90" name="Oval 10"/>
              <p:cNvSpPr>
                <a:spLocks noChangeArrowheads="1"/>
              </p:cNvSpPr>
              <p:nvPr/>
            </p:nvSpPr>
            <p:spPr bwMode="auto">
              <a:xfrm>
                <a:off x="1080" y="1082"/>
                <a:ext cx="1219" cy="113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91" name="Oval 11"/>
              <p:cNvSpPr>
                <a:spLocks noChangeArrowheads="1"/>
              </p:cNvSpPr>
              <p:nvPr/>
            </p:nvSpPr>
            <p:spPr bwMode="auto">
              <a:xfrm>
                <a:off x="1702" y="2075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92" name="Oval 12"/>
              <p:cNvSpPr>
                <a:spLocks noChangeArrowheads="1"/>
              </p:cNvSpPr>
              <p:nvPr/>
            </p:nvSpPr>
            <p:spPr bwMode="auto">
              <a:xfrm>
                <a:off x="1957" y="1537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93" name="Oval 13"/>
              <p:cNvSpPr>
                <a:spLocks noChangeArrowheads="1"/>
              </p:cNvSpPr>
              <p:nvPr/>
            </p:nvSpPr>
            <p:spPr bwMode="auto">
              <a:xfrm>
                <a:off x="1434" y="1310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94" name="Text Box 14"/>
              <p:cNvSpPr txBox="1">
                <a:spLocks noChangeArrowheads="1"/>
              </p:cNvSpPr>
              <p:nvPr/>
            </p:nvSpPr>
            <p:spPr bwMode="auto">
              <a:xfrm>
                <a:off x="1706" y="1962"/>
                <a:ext cx="2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solidFill>
                      <a:srgbClr val="00CC00"/>
                    </a:solidFill>
                  </a:rPr>
                  <a:t>e</a:t>
                </a:r>
                <a:r>
                  <a:rPr lang="en-US" altLang="x-none" sz="1600" b="1" baseline="30000">
                    <a:solidFill>
                      <a:srgbClr val="00CC00"/>
                    </a:solidFill>
                  </a:rPr>
                  <a:t>-</a:t>
                </a:r>
                <a:endParaRPr lang="it-IT" altLang="x-none" sz="1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25695" name="Text Box 15"/>
              <p:cNvSpPr txBox="1">
                <a:spLocks noChangeArrowheads="1"/>
              </p:cNvSpPr>
              <p:nvPr/>
            </p:nvSpPr>
            <p:spPr bwMode="auto">
              <a:xfrm>
                <a:off x="1681" y="1637"/>
                <a:ext cx="226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/>
                  <a:t>N</a:t>
                </a:r>
                <a:endParaRPr lang="it-IT" altLang="x-none" sz="1600" b="1"/>
              </a:p>
            </p:txBody>
          </p:sp>
        </p:grpSp>
        <p:grpSp>
          <p:nvGrpSpPr>
            <p:cNvPr id="25605" name="Group 16"/>
            <p:cNvGrpSpPr>
              <a:grpSpLocks/>
            </p:cNvGrpSpPr>
            <p:nvPr/>
          </p:nvGrpSpPr>
          <p:grpSpPr bwMode="auto">
            <a:xfrm>
              <a:off x="3289" y="2672"/>
              <a:ext cx="1219" cy="1134"/>
              <a:chOff x="1080" y="1082"/>
              <a:chExt cx="1219" cy="1134"/>
            </a:xfrm>
          </p:grpSpPr>
          <p:sp>
            <p:nvSpPr>
              <p:cNvPr id="25672" name="Oval 17"/>
              <p:cNvSpPr>
                <a:spLocks noChangeArrowheads="1"/>
              </p:cNvSpPr>
              <p:nvPr/>
            </p:nvSpPr>
            <p:spPr bwMode="auto">
              <a:xfrm>
                <a:off x="1661" y="1565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73" name="Oval 18"/>
              <p:cNvSpPr>
                <a:spLocks noChangeArrowheads="1"/>
              </p:cNvSpPr>
              <p:nvPr/>
            </p:nvSpPr>
            <p:spPr bwMode="auto">
              <a:xfrm>
                <a:off x="1717" y="156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74" name="Oval 19"/>
              <p:cNvSpPr>
                <a:spLocks noChangeArrowheads="1"/>
              </p:cNvSpPr>
              <p:nvPr/>
            </p:nvSpPr>
            <p:spPr bwMode="auto">
              <a:xfrm>
                <a:off x="1717" y="1621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75" name="Oval 20"/>
              <p:cNvSpPr>
                <a:spLocks noChangeArrowheads="1"/>
              </p:cNvSpPr>
              <p:nvPr/>
            </p:nvSpPr>
            <p:spPr bwMode="auto">
              <a:xfrm>
                <a:off x="1661" y="159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76" name="Oval 21"/>
              <p:cNvSpPr>
                <a:spLocks noChangeArrowheads="1"/>
              </p:cNvSpPr>
              <p:nvPr/>
            </p:nvSpPr>
            <p:spPr bwMode="auto">
              <a:xfrm>
                <a:off x="1633" y="1622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77" name="Oval 22"/>
              <p:cNvSpPr>
                <a:spLocks noChangeArrowheads="1"/>
              </p:cNvSpPr>
              <p:nvPr/>
            </p:nvSpPr>
            <p:spPr bwMode="auto">
              <a:xfrm>
                <a:off x="1689" y="1650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78" name="Oval 23"/>
              <p:cNvSpPr>
                <a:spLocks noChangeArrowheads="1"/>
              </p:cNvSpPr>
              <p:nvPr/>
            </p:nvSpPr>
            <p:spPr bwMode="auto">
              <a:xfrm>
                <a:off x="1080" y="1082"/>
                <a:ext cx="1219" cy="113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79" name="Oval 24"/>
              <p:cNvSpPr>
                <a:spLocks noChangeArrowheads="1"/>
              </p:cNvSpPr>
              <p:nvPr/>
            </p:nvSpPr>
            <p:spPr bwMode="auto">
              <a:xfrm>
                <a:off x="1702" y="2075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80" name="Oval 25"/>
              <p:cNvSpPr>
                <a:spLocks noChangeArrowheads="1"/>
              </p:cNvSpPr>
              <p:nvPr/>
            </p:nvSpPr>
            <p:spPr bwMode="auto">
              <a:xfrm>
                <a:off x="1957" y="1537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81" name="Oval 26"/>
              <p:cNvSpPr>
                <a:spLocks noChangeArrowheads="1"/>
              </p:cNvSpPr>
              <p:nvPr/>
            </p:nvSpPr>
            <p:spPr bwMode="auto">
              <a:xfrm>
                <a:off x="1434" y="1310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82" name="Text Box 27"/>
              <p:cNvSpPr txBox="1">
                <a:spLocks noChangeArrowheads="1"/>
              </p:cNvSpPr>
              <p:nvPr/>
            </p:nvSpPr>
            <p:spPr bwMode="auto">
              <a:xfrm>
                <a:off x="1706" y="1962"/>
                <a:ext cx="2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solidFill>
                      <a:srgbClr val="00CC00"/>
                    </a:solidFill>
                  </a:rPr>
                  <a:t>e</a:t>
                </a:r>
                <a:r>
                  <a:rPr lang="en-US" altLang="x-none" sz="1600" b="1" baseline="30000">
                    <a:solidFill>
                      <a:srgbClr val="00CC00"/>
                    </a:solidFill>
                  </a:rPr>
                  <a:t>-</a:t>
                </a:r>
                <a:endParaRPr lang="it-IT" altLang="x-none" sz="1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25683" name="Text Box 28"/>
              <p:cNvSpPr txBox="1">
                <a:spLocks noChangeArrowheads="1"/>
              </p:cNvSpPr>
              <p:nvPr/>
            </p:nvSpPr>
            <p:spPr bwMode="auto">
              <a:xfrm>
                <a:off x="1681" y="1636"/>
                <a:ext cx="226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/>
                  <a:t>N</a:t>
                </a:r>
                <a:endParaRPr lang="it-IT" altLang="x-none" sz="1600" b="1"/>
              </a:p>
            </p:txBody>
          </p:sp>
        </p:grpSp>
        <p:grpSp>
          <p:nvGrpSpPr>
            <p:cNvPr id="25606" name="Group 29"/>
            <p:cNvGrpSpPr>
              <a:grpSpLocks/>
            </p:cNvGrpSpPr>
            <p:nvPr/>
          </p:nvGrpSpPr>
          <p:grpSpPr bwMode="auto">
            <a:xfrm>
              <a:off x="2198" y="3071"/>
              <a:ext cx="1219" cy="1134"/>
              <a:chOff x="1080" y="1082"/>
              <a:chExt cx="1219" cy="1134"/>
            </a:xfrm>
          </p:grpSpPr>
          <p:sp>
            <p:nvSpPr>
              <p:cNvPr id="25660" name="Oval 30"/>
              <p:cNvSpPr>
                <a:spLocks noChangeArrowheads="1"/>
              </p:cNvSpPr>
              <p:nvPr/>
            </p:nvSpPr>
            <p:spPr bwMode="auto">
              <a:xfrm>
                <a:off x="1661" y="1565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61" name="Oval 31"/>
              <p:cNvSpPr>
                <a:spLocks noChangeArrowheads="1"/>
              </p:cNvSpPr>
              <p:nvPr/>
            </p:nvSpPr>
            <p:spPr bwMode="auto">
              <a:xfrm>
                <a:off x="1717" y="156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62" name="Oval 32"/>
              <p:cNvSpPr>
                <a:spLocks noChangeArrowheads="1"/>
              </p:cNvSpPr>
              <p:nvPr/>
            </p:nvSpPr>
            <p:spPr bwMode="auto">
              <a:xfrm>
                <a:off x="1717" y="1621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63" name="Oval 33"/>
              <p:cNvSpPr>
                <a:spLocks noChangeArrowheads="1"/>
              </p:cNvSpPr>
              <p:nvPr/>
            </p:nvSpPr>
            <p:spPr bwMode="auto">
              <a:xfrm>
                <a:off x="1661" y="159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64" name="Oval 34"/>
              <p:cNvSpPr>
                <a:spLocks noChangeArrowheads="1"/>
              </p:cNvSpPr>
              <p:nvPr/>
            </p:nvSpPr>
            <p:spPr bwMode="auto">
              <a:xfrm>
                <a:off x="1633" y="1622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65" name="Oval 35"/>
              <p:cNvSpPr>
                <a:spLocks noChangeArrowheads="1"/>
              </p:cNvSpPr>
              <p:nvPr/>
            </p:nvSpPr>
            <p:spPr bwMode="auto">
              <a:xfrm>
                <a:off x="1689" y="1650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66" name="Oval 36"/>
              <p:cNvSpPr>
                <a:spLocks noChangeArrowheads="1"/>
              </p:cNvSpPr>
              <p:nvPr/>
            </p:nvSpPr>
            <p:spPr bwMode="auto">
              <a:xfrm>
                <a:off x="1080" y="1082"/>
                <a:ext cx="1219" cy="113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67" name="Oval 37"/>
              <p:cNvSpPr>
                <a:spLocks noChangeArrowheads="1"/>
              </p:cNvSpPr>
              <p:nvPr/>
            </p:nvSpPr>
            <p:spPr bwMode="auto">
              <a:xfrm>
                <a:off x="1702" y="2075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68" name="Oval 38"/>
              <p:cNvSpPr>
                <a:spLocks noChangeArrowheads="1"/>
              </p:cNvSpPr>
              <p:nvPr/>
            </p:nvSpPr>
            <p:spPr bwMode="auto">
              <a:xfrm>
                <a:off x="1957" y="1537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69" name="Oval 39"/>
              <p:cNvSpPr>
                <a:spLocks noChangeArrowheads="1"/>
              </p:cNvSpPr>
              <p:nvPr/>
            </p:nvSpPr>
            <p:spPr bwMode="auto">
              <a:xfrm>
                <a:off x="1434" y="1310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70" name="Text Box 40"/>
              <p:cNvSpPr txBox="1">
                <a:spLocks noChangeArrowheads="1"/>
              </p:cNvSpPr>
              <p:nvPr/>
            </p:nvSpPr>
            <p:spPr bwMode="auto">
              <a:xfrm>
                <a:off x="1707" y="1962"/>
                <a:ext cx="21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solidFill>
                      <a:srgbClr val="00CC00"/>
                    </a:solidFill>
                  </a:rPr>
                  <a:t>e</a:t>
                </a:r>
                <a:r>
                  <a:rPr lang="en-US" altLang="x-none" sz="1600" b="1" baseline="30000">
                    <a:solidFill>
                      <a:srgbClr val="00CC00"/>
                    </a:solidFill>
                  </a:rPr>
                  <a:t>-</a:t>
                </a:r>
                <a:endParaRPr lang="it-IT" altLang="x-none" sz="1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25671" name="Text Box 41"/>
              <p:cNvSpPr txBox="1">
                <a:spLocks noChangeArrowheads="1"/>
              </p:cNvSpPr>
              <p:nvPr/>
            </p:nvSpPr>
            <p:spPr bwMode="auto">
              <a:xfrm>
                <a:off x="1682" y="1637"/>
                <a:ext cx="225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/>
                  <a:t>N</a:t>
                </a:r>
                <a:endParaRPr lang="it-IT" altLang="x-none" sz="1600" b="1"/>
              </a:p>
            </p:txBody>
          </p:sp>
        </p:grpSp>
        <p:grpSp>
          <p:nvGrpSpPr>
            <p:cNvPr id="25607" name="Group 42"/>
            <p:cNvGrpSpPr>
              <a:grpSpLocks/>
            </p:cNvGrpSpPr>
            <p:nvPr/>
          </p:nvGrpSpPr>
          <p:grpSpPr bwMode="auto">
            <a:xfrm>
              <a:off x="1447" y="2304"/>
              <a:ext cx="1219" cy="1134"/>
              <a:chOff x="1080" y="1082"/>
              <a:chExt cx="1219" cy="1134"/>
            </a:xfrm>
          </p:grpSpPr>
          <p:sp>
            <p:nvSpPr>
              <p:cNvPr id="25648" name="Oval 43"/>
              <p:cNvSpPr>
                <a:spLocks noChangeArrowheads="1"/>
              </p:cNvSpPr>
              <p:nvPr/>
            </p:nvSpPr>
            <p:spPr bwMode="auto">
              <a:xfrm>
                <a:off x="1661" y="1565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49" name="Oval 44"/>
              <p:cNvSpPr>
                <a:spLocks noChangeArrowheads="1"/>
              </p:cNvSpPr>
              <p:nvPr/>
            </p:nvSpPr>
            <p:spPr bwMode="auto">
              <a:xfrm>
                <a:off x="1717" y="156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50" name="Oval 45"/>
              <p:cNvSpPr>
                <a:spLocks noChangeArrowheads="1"/>
              </p:cNvSpPr>
              <p:nvPr/>
            </p:nvSpPr>
            <p:spPr bwMode="auto">
              <a:xfrm>
                <a:off x="1717" y="1621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51" name="Oval 46"/>
              <p:cNvSpPr>
                <a:spLocks noChangeArrowheads="1"/>
              </p:cNvSpPr>
              <p:nvPr/>
            </p:nvSpPr>
            <p:spPr bwMode="auto">
              <a:xfrm>
                <a:off x="1661" y="159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52" name="Oval 47"/>
              <p:cNvSpPr>
                <a:spLocks noChangeArrowheads="1"/>
              </p:cNvSpPr>
              <p:nvPr/>
            </p:nvSpPr>
            <p:spPr bwMode="auto">
              <a:xfrm>
                <a:off x="1633" y="1622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53" name="Oval 48"/>
              <p:cNvSpPr>
                <a:spLocks noChangeArrowheads="1"/>
              </p:cNvSpPr>
              <p:nvPr/>
            </p:nvSpPr>
            <p:spPr bwMode="auto">
              <a:xfrm>
                <a:off x="1689" y="1650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54" name="Oval 49"/>
              <p:cNvSpPr>
                <a:spLocks noChangeArrowheads="1"/>
              </p:cNvSpPr>
              <p:nvPr/>
            </p:nvSpPr>
            <p:spPr bwMode="auto">
              <a:xfrm>
                <a:off x="1080" y="1082"/>
                <a:ext cx="1219" cy="113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55" name="Oval 50"/>
              <p:cNvSpPr>
                <a:spLocks noChangeArrowheads="1"/>
              </p:cNvSpPr>
              <p:nvPr/>
            </p:nvSpPr>
            <p:spPr bwMode="auto">
              <a:xfrm>
                <a:off x="1702" y="2075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56" name="Oval 51"/>
              <p:cNvSpPr>
                <a:spLocks noChangeArrowheads="1"/>
              </p:cNvSpPr>
              <p:nvPr/>
            </p:nvSpPr>
            <p:spPr bwMode="auto">
              <a:xfrm>
                <a:off x="1957" y="1537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57" name="Oval 52"/>
              <p:cNvSpPr>
                <a:spLocks noChangeArrowheads="1"/>
              </p:cNvSpPr>
              <p:nvPr/>
            </p:nvSpPr>
            <p:spPr bwMode="auto">
              <a:xfrm>
                <a:off x="1434" y="1310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58" name="Text Box 53"/>
              <p:cNvSpPr txBox="1">
                <a:spLocks noChangeArrowheads="1"/>
              </p:cNvSpPr>
              <p:nvPr/>
            </p:nvSpPr>
            <p:spPr bwMode="auto">
              <a:xfrm>
                <a:off x="1707" y="1962"/>
                <a:ext cx="21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solidFill>
                      <a:srgbClr val="00CC00"/>
                    </a:solidFill>
                  </a:rPr>
                  <a:t>e</a:t>
                </a:r>
                <a:r>
                  <a:rPr lang="en-US" altLang="x-none" sz="1600" b="1" baseline="30000">
                    <a:solidFill>
                      <a:srgbClr val="00CC00"/>
                    </a:solidFill>
                  </a:rPr>
                  <a:t>-</a:t>
                </a:r>
                <a:endParaRPr lang="it-IT" altLang="x-none" sz="1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25659" name="Text Box 54"/>
              <p:cNvSpPr txBox="1">
                <a:spLocks noChangeArrowheads="1"/>
              </p:cNvSpPr>
              <p:nvPr/>
            </p:nvSpPr>
            <p:spPr bwMode="auto">
              <a:xfrm>
                <a:off x="1681" y="1637"/>
                <a:ext cx="225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/>
                  <a:t>N</a:t>
                </a:r>
                <a:endParaRPr lang="it-IT" altLang="x-none" sz="1600" b="1"/>
              </a:p>
            </p:txBody>
          </p:sp>
        </p:grpSp>
        <p:grpSp>
          <p:nvGrpSpPr>
            <p:cNvPr id="25608" name="Group 55"/>
            <p:cNvGrpSpPr>
              <a:grpSpLocks/>
            </p:cNvGrpSpPr>
            <p:nvPr/>
          </p:nvGrpSpPr>
          <p:grpSpPr bwMode="auto">
            <a:xfrm>
              <a:off x="4231" y="3090"/>
              <a:ext cx="1219" cy="1134"/>
              <a:chOff x="1080" y="1082"/>
              <a:chExt cx="1219" cy="1134"/>
            </a:xfrm>
          </p:grpSpPr>
          <p:sp>
            <p:nvSpPr>
              <p:cNvPr id="25636" name="Oval 56"/>
              <p:cNvSpPr>
                <a:spLocks noChangeArrowheads="1"/>
              </p:cNvSpPr>
              <p:nvPr/>
            </p:nvSpPr>
            <p:spPr bwMode="auto">
              <a:xfrm>
                <a:off x="1661" y="1565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37" name="Oval 57"/>
              <p:cNvSpPr>
                <a:spLocks noChangeArrowheads="1"/>
              </p:cNvSpPr>
              <p:nvPr/>
            </p:nvSpPr>
            <p:spPr bwMode="auto">
              <a:xfrm>
                <a:off x="1717" y="156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38" name="Oval 58"/>
              <p:cNvSpPr>
                <a:spLocks noChangeArrowheads="1"/>
              </p:cNvSpPr>
              <p:nvPr/>
            </p:nvSpPr>
            <p:spPr bwMode="auto">
              <a:xfrm>
                <a:off x="1717" y="1621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39" name="Oval 59"/>
              <p:cNvSpPr>
                <a:spLocks noChangeArrowheads="1"/>
              </p:cNvSpPr>
              <p:nvPr/>
            </p:nvSpPr>
            <p:spPr bwMode="auto">
              <a:xfrm>
                <a:off x="1661" y="159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40" name="Oval 60"/>
              <p:cNvSpPr>
                <a:spLocks noChangeArrowheads="1"/>
              </p:cNvSpPr>
              <p:nvPr/>
            </p:nvSpPr>
            <p:spPr bwMode="auto">
              <a:xfrm>
                <a:off x="1633" y="1622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41" name="Oval 61"/>
              <p:cNvSpPr>
                <a:spLocks noChangeArrowheads="1"/>
              </p:cNvSpPr>
              <p:nvPr/>
            </p:nvSpPr>
            <p:spPr bwMode="auto">
              <a:xfrm>
                <a:off x="1689" y="1650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42" name="Oval 62"/>
              <p:cNvSpPr>
                <a:spLocks noChangeArrowheads="1"/>
              </p:cNvSpPr>
              <p:nvPr/>
            </p:nvSpPr>
            <p:spPr bwMode="auto">
              <a:xfrm>
                <a:off x="1080" y="1082"/>
                <a:ext cx="1219" cy="113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43" name="Oval 63"/>
              <p:cNvSpPr>
                <a:spLocks noChangeArrowheads="1"/>
              </p:cNvSpPr>
              <p:nvPr/>
            </p:nvSpPr>
            <p:spPr bwMode="auto">
              <a:xfrm>
                <a:off x="1702" y="2075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44" name="Oval 64"/>
              <p:cNvSpPr>
                <a:spLocks noChangeArrowheads="1"/>
              </p:cNvSpPr>
              <p:nvPr/>
            </p:nvSpPr>
            <p:spPr bwMode="auto">
              <a:xfrm>
                <a:off x="1957" y="1537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45" name="Oval 65"/>
              <p:cNvSpPr>
                <a:spLocks noChangeArrowheads="1"/>
              </p:cNvSpPr>
              <p:nvPr/>
            </p:nvSpPr>
            <p:spPr bwMode="auto">
              <a:xfrm>
                <a:off x="1434" y="1310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46" name="Text Box 66"/>
              <p:cNvSpPr txBox="1">
                <a:spLocks noChangeArrowheads="1"/>
              </p:cNvSpPr>
              <p:nvPr/>
            </p:nvSpPr>
            <p:spPr bwMode="auto">
              <a:xfrm>
                <a:off x="1706" y="1962"/>
                <a:ext cx="2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solidFill>
                      <a:srgbClr val="00CC00"/>
                    </a:solidFill>
                  </a:rPr>
                  <a:t>e</a:t>
                </a:r>
                <a:r>
                  <a:rPr lang="en-US" altLang="x-none" sz="1600" b="1" baseline="30000">
                    <a:solidFill>
                      <a:srgbClr val="00CC00"/>
                    </a:solidFill>
                  </a:rPr>
                  <a:t>-</a:t>
                </a:r>
                <a:endParaRPr lang="it-IT" altLang="x-none" sz="1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25647" name="Text Box 67"/>
              <p:cNvSpPr txBox="1">
                <a:spLocks noChangeArrowheads="1"/>
              </p:cNvSpPr>
              <p:nvPr/>
            </p:nvSpPr>
            <p:spPr bwMode="auto">
              <a:xfrm>
                <a:off x="1681" y="1637"/>
                <a:ext cx="226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/>
                  <a:t>N</a:t>
                </a:r>
                <a:endParaRPr lang="it-IT" altLang="x-none" sz="1600" b="1"/>
              </a:p>
            </p:txBody>
          </p:sp>
        </p:grpSp>
        <p:grpSp>
          <p:nvGrpSpPr>
            <p:cNvPr id="25609" name="Group 68"/>
            <p:cNvGrpSpPr>
              <a:grpSpLocks/>
            </p:cNvGrpSpPr>
            <p:nvPr/>
          </p:nvGrpSpPr>
          <p:grpSpPr bwMode="auto">
            <a:xfrm>
              <a:off x="4178" y="2026"/>
              <a:ext cx="1219" cy="1134"/>
              <a:chOff x="1080" y="1082"/>
              <a:chExt cx="1219" cy="1134"/>
            </a:xfrm>
          </p:grpSpPr>
          <p:sp>
            <p:nvSpPr>
              <p:cNvPr id="25624" name="Oval 69"/>
              <p:cNvSpPr>
                <a:spLocks noChangeArrowheads="1"/>
              </p:cNvSpPr>
              <p:nvPr/>
            </p:nvSpPr>
            <p:spPr bwMode="auto">
              <a:xfrm>
                <a:off x="1661" y="1565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25" name="Oval 70"/>
              <p:cNvSpPr>
                <a:spLocks noChangeArrowheads="1"/>
              </p:cNvSpPr>
              <p:nvPr/>
            </p:nvSpPr>
            <p:spPr bwMode="auto">
              <a:xfrm>
                <a:off x="1717" y="156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26" name="Oval 71"/>
              <p:cNvSpPr>
                <a:spLocks noChangeArrowheads="1"/>
              </p:cNvSpPr>
              <p:nvPr/>
            </p:nvSpPr>
            <p:spPr bwMode="auto">
              <a:xfrm>
                <a:off x="1717" y="1621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27" name="Oval 72"/>
              <p:cNvSpPr>
                <a:spLocks noChangeArrowheads="1"/>
              </p:cNvSpPr>
              <p:nvPr/>
            </p:nvSpPr>
            <p:spPr bwMode="auto">
              <a:xfrm>
                <a:off x="1661" y="159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28" name="Oval 73"/>
              <p:cNvSpPr>
                <a:spLocks noChangeArrowheads="1"/>
              </p:cNvSpPr>
              <p:nvPr/>
            </p:nvSpPr>
            <p:spPr bwMode="auto">
              <a:xfrm>
                <a:off x="1633" y="1622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29" name="Oval 74"/>
              <p:cNvSpPr>
                <a:spLocks noChangeArrowheads="1"/>
              </p:cNvSpPr>
              <p:nvPr/>
            </p:nvSpPr>
            <p:spPr bwMode="auto">
              <a:xfrm>
                <a:off x="1689" y="1650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30" name="Oval 75"/>
              <p:cNvSpPr>
                <a:spLocks noChangeArrowheads="1"/>
              </p:cNvSpPr>
              <p:nvPr/>
            </p:nvSpPr>
            <p:spPr bwMode="auto">
              <a:xfrm>
                <a:off x="1080" y="1082"/>
                <a:ext cx="1219" cy="113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31" name="Oval 76"/>
              <p:cNvSpPr>
                <a:spLocks noChangeArrowheads="1"/>
              </p:cNvSpPr>
              <p:nvPr/>
            </p:nvSpPr>
            <p:spPr bwMode="auto">
              <a:xfrm>
                <a:off x="1702" y="2075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32" name="Oval 77"/>
              <p:cNvSpPr>
                <a:spLocks noChangeArrowheads="1"/>
              </p:cNvSpPr>
              <p:nvPr/>
            </p:nvSpPr>
            <p:spPr bwMode="auto">
              <a:xfrm>
                <a:off x="1957" y="1537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33" name="Oval 78"/>
              <p:cNvSpPr>
                <a:spLocks noChangeArrowheads="1"/>
              </p:cNvSpPr>
              <p:nvPr/>
            </p:nvSpPr>
            <p:spPr bwMode="auto">
              <a:xfrm>
                <a:off x="1434" y="1310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34" name="Text Box 79"/>
              <p:cNvSpPr txBox="1">
                <a:spLocks noChangeArrowheads="1"/>
              </p:cNvSpPr>
              <p:nvPr/>
            </p:nvSpPr>
            <p:spPr bwMode="auto">
              <a:xfrm>
                <a:off x="1706" y="1962"/>
                <a:ext cx="2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solidFill>
                      <a:srgbClr val="00CC00"/>
                    </a:solidFill>
                  </a:rPr>
                  <a:t>e</a:t>
                </a:r>
                <a:r>
                  <a:rPr lang="en-US" altLang="x-none" sz="1600" b="1" baseline="30000">
                    <a:solidFill>
                      <a:srgbClr val="00CC00"/>
                    </a:solidFill>
                  </a:rPr>
                  <a:t>-</a:t>
                </a:r>
                <a:endParaRPr lang="it-IT" altLang="x-none" sz="1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25635" name="Text Box 80"/>
              <p:cNvSpPr txBox="1">
                <a:spLocks noChangeArrowheads="1"/>
              </p:cNvSpPr>
              <p:nvPr/>
            </p:nvSpPr>
            <p:spPr bwMode="auto">
              <a:xfrm>
                <a:off x="1681" y="1636"/>
                <a:ext cx="226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/>
                  <a:t>N</a:t>
                </a:r>
                <a:endParaRPr lang="it-IT" altLang="x-none" sz="1600" b="1"/>
              </a:p>
            </p:txBody>
          </p:sp>
        </p:grpSp>
        <p:grpSp>
          <p:nvGrpSpPr>
            <p:cNvPr id="25610" name="Group 81"/>
            <p:cNvGrpSpPr>
              <a:grpSpLocks/>
            </p:cNvGrpSpPr>
            <p:nvPr/>
          </p:nvGrpSpPr>
          <p:grpSpPr bwMode="auto">
            <a:xfrm>
              <a:off x="3341" y="1808"/>
              <a:ext cx="1219" cy="1134"/>
              <a:chOff x="1080" y="1082"/>
              <a:chExt cx="1219" cy="1134"/>
            </a:xfrm>
          </p:grpSpPr>
          <p:sp>
            <p:nvSpPr>
              <p:cNvPr id="25612" name="Oval 82"/>
              <p:cNvSpPr>
                <a:spLocks noChangeArrowheads="1"/>
              </p:cNvSpPr>
              <p:nvPr/>
            </p:nvSpPr>
            <p:spPr bwMode="auto">
              <a:xfrm>
                <a:off x="1661" y="1565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13" name="Oval 83"/>
              <p:cNvSpPr>
                <a:spLocks noChangeArrowheads="1"/>
              </p:cNvSpPr>
              <p:nvPr/>
            </p:nvSpPr>
            <p:spPr bwMode="auto">
              <a:xfrm>
                <a:off x="1717" y="156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14" name="Oval 84"/>
              <p:cNvSpPr>
                <a:spLocks noChangeArrowheads="1"/>
              </p:cNvSpPr>
              <p:nvPr/>
            </p:nvSpPr>
            <p:spPr bwMode="auto">
              <a:xfrm>
                <a:off x="1717" y="1621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15" name="Oval 85"/>
              <p:cNvSpPr>
                <a:spLocks noChangeArrowheads="1"/>
              </p:cNvSpPr>
              <p:nvPr/>
            </p:nvSpPr>
            <p:spPr bwMode="auto">
              <a:xfrm>
                <a:off x="1661" y="159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16" name="Oval 86"/>
              <p:cNvSpPr>
                <a:spLocks noChangeArrowheads="1"/>
              </p:cNvSpPr>
              <p:nvPr/>
            </p:nvSpPr>
            <p:spPr bwMode="auto">
              <a:xfrm>
                <a:off x="1633" y="1622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17" name="Oval 87"/>
              <p:cNvSpPr>
                <a:spLocks noChangeArrowheads="1"/>
              </p:cNvSpPr>
              <p:nvPr/>
            </p:nvSpPr>
            <p:spPr bwMode="auto">
              <a:xfrm>
                <a:off x="1689" y="1650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18" name="Oval 88"/>
              <p:cNvSpPr>
                <a:spLocks noChangeArrowheads="1"/>
              </p:cNvSpPr>
              <p:nvPr/>
            </p:nvSpPr>
            <p:spPr bwMode="auto">
              <a:xfrm>
                <a:off x="1080" y="1082"/>
                <a:ext cx="1219" cy="113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19" name="Oval 89"/>
              <p:cNvSpPr>
                <a:spLocks noChangeArrowheads="1"/>
              </p:cNvSpPr>
              <p:nvPr/>
            </p:nvSpPr>
            <p:spPr bwMode="auto">
              <a:xfrm>
                <a:off x="1702" y="2075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20" name="Oval 90"/>
              <p:cNvSpPr>
                <a:spLocks noChangeArrowheads="1"/>
              </p:cNvSpPr>
              <p:nvPr/>
            </p:nvSpPr>
            <p:spPr bwMode="auto">
              <a:xfrm>
                <a:off x="1957" y="1537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21" name="Oval 91"/>
              <p:cNvSpPr>
                <a:spLocks noChangeArrowheads="1"/>
              </p:cNvSpPr>
              <p:nvPr/>
            </p:nvSpPr>
            <p:spPr bwMode="auto">
              <a:xfrm>
                <a:off x="1434" y="1310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5622" name="Text Box 92"/>
              <p:cNvSpPr txBox="1">
                <a:spLocks noChangeArrowheads="1"/>
              </p:cNvSpPr>
              <p:nvPr/>
            </p:nvSpPr>
            <p:spPr bwMode="auto">
              <a:xfrm>
                <a:off x="1706" y="1962"/>
                <a:ext cx="2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solidFill>
                      <a:srgbClr val="00CC00"/>
                    </a:solidFill>
                  </a:rPr>
                  <a:t>e</a:t>
                </a:r>
                <a:r>
                  <a:rPr lang="en-US" altLang="x-none" sz="1600" b="1" baseline="30000">
                    <a:solidFill>
                      <a:srgbClr val="00CC00"/>
                    </a:solidFill>
                  </a:rPr>
                  <a:t>-</a:t>
                </a:r>
                <a:endParaRPr lang="it-IT" altLang="x-none" sz="1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25623" name="Text Box 93"/>
              <p:cNvSpPr txBox="1">
                <a:spLocks noChangeArrowheads="1"/>
              </p:cNvSpPr>
              <p:nvPr/>
            </p:nvSpPr>
            <p:spPr bwMode="auto">
              <a:xfrm>
                <a:off x="1690" y="1637"/>
                <a:ext cx="20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/>
                  <a:t>N</a:t>
                </a:r>
                <a:endParaRPr lang="it-IT" altLang="x-none" sz="1600" b="1"/>
              </a:p>
            </p:txBody>
          </p:sp>
        </p:grpSp>
        <p:sp>
          <p:nvSpPr>
            <p:cNvPr id="25611" name="Line 94"/>
            <p:cNvSpPr>
              <a:spLocks noChangeShapeType="1"/>
            </p:cNvSpPr>
            <p:nvPr/>
          </p:nvSpPr>
          <p:spPr bwMode="auto">
            <a:xfrm flipV="1">
              <a:off x="1169" y="2724"/>
              <a:ext cx="4451" cy="61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5603" name="Picture 98" descr="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" y="3692290"/>
            <a:ext cx="2081212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Particelle e materia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x-none" sz="1800" dirty="0" smtClean="0"/>
              <a:t>Il comportamento di una particella nella materia dipende essenzialmente da come interagisce e dalla sua massa</a:t>
            </a:r>
          </a:p>
          <a:p>
            <a:pPr>
              <a:defRPr/>
            </a:pPr>
            <a:r>
              <a:rPr lang="it-IT" altLang="x-none" sz="1800" dirty="0" smtClean="0"/>
              <a:t>All’interno di un materiale la particella interagisce con gli elettroni atomici  e/o con i nuclei </a:t>
            </a:r>
          </a:p>
          <a:p>
            <a:pPr>
              <a:defRPr/>
            </a:pPr>
            <a:r>
              <a:rPr lang="it-IT" altLang="x-none" sz="1800" dirty="0" smtClean="0"/>
              <a:t>Le particelle con carica </a:t>
            </a:r>
            <a:r>
              <a:rPr lang="it-IT" altLang="x-none" sz="1800" dirty="0" err="1" smtClean="0"/>
              <a:t>e.m</a:t>
            </a:r>
            <a:r>
              <a:rPr lang="it-IT" altLang="x-none" sz="1800" dirty="0" smtClean="0"/>
              <a:t>. perdono energia gradualmente urtando principalmente gli elettroni atomici e liberando delle cariche elettriche nel materiale </a:t>
            </a:r>
          </a:p>
          <a:p>
            <a:pPr>
              <a:defRPr/>
            </a:pPr>
            <a:r>
              <a:rPr lang="it-IT" altLang="x-none" sz="1800" dirty="0" smtClean="0"/>
              <a:t>Le particelle con carica forte (adroni) interagiscono anche tramite interazione forte con i nuclei </a:t>
            </a:r>
          </a:p>
          <a:p>
            <a:endParaRPr lang="it-IT" sz="1800" dirty="0">
              <a:latin typeface="+mn-lt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33C7-E0AF-9F43-B231-46AD565A5FDB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4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x-none" dirty="0" smtClean="0"/>
              <a:t>Elettroni e positroni (e-e+) </a:t>
            </a:r>
            <a:endParaRPr lang="it-IT" altLang="x-none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x-none" sz="2000" dirty="0" smtClean="0"/>
              <a:t>hanno la stessa massa degli elettroni atomici perciò negli urti perdono molta energia e si fermano facilmente</a:t>
            </a:r>
          </a:p>
          <a:p>
            <a:r>
              <a:rPr lang="it-IT" altLang="x-none" sz="2000" dirty="0" smtClean="0"/>
              <a:t>interagiscono solo in maniera </a:t>
            </a:r>
            <a:r>
              <a:rPr lang="it-IT" altLang="x-none" sz="2000" dirty="0" err="1" smtClean="0"/>
              <a:t>e.m</a:t>
            </a:r>
            <a:r>
              <a:rPr lang="it-IT" altLang="x-none" sz="2000" dirty="0" smtClean="0"/>
              <a:t>. (quindi non interagiscono tramite interazione in modo forte con i nuclei)</a:t>
            </a:r>
          </a:p>
          <a:p>
            <a:r>
              <a:rPr lang="it-IT" altLang="x-none" sz="2000" dirty="0" smtClean="0"/>
              <a:t>possono irradiare fotoni, perdendo in questo modo energia</a:t>
            </a:r>
          </a:p>
          <a:p>
            <a:endParaRPr lang="it-IT" sz="2000" dirty="0"/>
          </a:p>
        </p:txBody>
      </p:sp>
      <p:grpSp>
        <p:nvGrpSpPr>
          <p:cNvPr id="26628" name="Group 108"/>
          <p:cNvGrpSpPr>
            <a:grpSpLocks/>
          </p:cNvGrpSpPr>
          <p:nvPr/>
        </p:nvGrpSpPr>
        <p:grpSpPr bwMode="auto">
          <a:xfrm>
            <a:off x="1771650" y="2914650"/>
            <a:ext cx="5856288" cy="3513138"/>
            <a:chOff x="1485" y="1143"/>
            <a:chExt cx="3689" cy="2213"/>
          </a:xfrm>
        </p:grpSpPr>
        <p:grpSp>
          <p:nvGrpSpPr>
            <p:cNvPr id="26630" name="Group 100"/>
            <p:cNvGrpSpPr>
              <a:grpSpLocks/>
            </p:cNvGrpSpPr>
            <p:nvPr/>
          </p:nvGrpSpPr>
          <p:grpSpPr bwMode="auto">
            <a:xfrm>
              <a:off x="1485" y="1318"/>
              <a:ext cx="3689" cy="2038"/>
              <a:chOff x="1693" y="2204"/>
              <a:chExt cx="3689" cy="2038"/>
            </a:xfrm>
          </p:grpSpPr>
          <p:grpSp>
            <p:nvGrpSpPr>
              <p:cNvPr id="26637" name="Group 8"/>
              <p:cNvGrpSpPr>
                <a:grpSpLocks/>
              </p:cNvGrpSpPr>
              <p:nvPr/>
            </p:nvGrpSpPr>
            <p:grpSpPr bwMode="auto">
              <a:xfrm>
                <a:off x="2571" y="2478"/>
                <a:ext cx="1123" cy="957"/>
                <a:chOff x="1080" y="1082"/>
                <a:chExt cx="1219" cy="1134"/>
              </a:xfrm>
            </p:grpSpPr>
            <p:sp>
              <p:nvSpPr>
                <p:cNvPr id="26716" name="Oval 9"/>
                <p:cNvSpPr>
                  <a:spLocks noChangeArrowheads="1"/>
                </p:cNvSpPr>
                <p:nvPr/>
              </p:nvSpPr>
              <p:spPr bwMode="auto">
                <a:xfrm>
                  <a:off x="1661" y="1565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17" name="Oval 10"/>
                <p:cNvSpPr>
                  <a:spLocks noChangeArrowheads="1"/>
                </p:cNvSpPr>
                <p:nvPr/>
              </p:nvSpPr>
              <p:spPr bwMode="auto">
                <a:xfrm>
                  <a:off x="1717" y="1565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18" name="Oval 11"/>
                <p:cNvSpPr>
                  <a:spLocks noChangeArrowheads="1"/>
                </p:cNvSpPr>
                <p:nvPr/>
              </p:nvSpPr>
              <p:spPr bwMode="auto">
                <a:xfrm>
                  <a:off x="1717" y="1621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19" name="Oval 12"/>
                <p:cNvSpPr>
                  <a:spLocks noChangeArrowheads="1"/>
                </p:cNvSpPr>
                <p:nvPr/>
              </p:nvSpPr>
              <p:spPr bwMode="auto">
                <a:xfrm>
                  <a:off x="1661" y="1593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20" name="Oval 13"/>
                <p:cNvSpPr>
                  <a:spLocks noChangeArrowheads="1"/>
                </p:cNvSpPr>
                <p:nvPr/>
              </p:nvSpPr>
              <p:spPr bwMode="auto">
                <a:xfrm>
                  <a:off x="1633" y="1622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21" name="Oval 14"/>
                <p:cNvSpPr>
                  <a:spLocks noChangeArrowheads="1"/>
                </p:cNvSpPr>
                <p:nvPr/>
              </p:nvSpPr>
              <p:spPr bwMode="auto">
                <a:xfrm>
                  <a:off x="1689" y="1650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22" name="Oval 15"/>
                <p:cNvSpPr>
                  <a:spLocks noChangeArrowheads="1"/>
                </p:cNvSpPr>
                <p:nvPr/>
              </p:nvSpPr>
              <p:spPr bwMode="auto">
                <a:xfrm>
                  <a:off x="1080" y="1082"/>
                  <a:ext cx="1219" cy="1134"/>
                </a:xfrm>
                <a:prstGeom prst="ellipse">
                  <a:avLst/>
                </a:prstGeom>
                <a:solidFill>
                  <a:srgbClr val="CCFFCC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23" name="Oval 16"/>
                <p:cNvSpPr>
                  <a:spLocks noChangeArrowheads="1"/>
                </p:cNvSpPr>
                <p:nvPr/>
              </p:nvSpPr>
              <p:spPr bwMode="auto">
                <a:xfrm>
                  <a:off x="1702" y="2075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24" name="Oval 17"/>
                <p:cNvSpPr>
                  <a:spLocks noChangeArrowheads="1"/>
                </p:cNvSpPr>
                <p:nvPr/>
              </p:nvSpPr>
              <p:spPr bwMode="auto">
                <a:xfrm>
                  <a:off x="1957" y="1537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25" name="Oval 18"/>
                <p:cNvSpPr>
                  <a:spLocks noChangeArrowheads="1"/>
                </p:cNvSpPr>
                <p:nvPr/>
              </p:nvSpPr>
              <p:spPr bwMode="auto">
                <a:xfrm>
                  <a:off x="1434" y="1310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2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706" y="1962"/>
                  <a:ext cx="22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>
                      <a:solidFill>
                        <a:srgbClr val="00CC00"/>
                      </a:solidFill>
                    </a:rPr>
                    <a:t>e</a:t>
                  </a:r>
                  <a:r>
                    <a:rPr lang="en-US" altLang="x-none" sz="1600" b="1" baseline="30000">
                      <a:solidFill>
                        <a:srgbClr val="00CC00"/>
                      </a:solidFill>
                    </a:rPr>
                    <a:t>-</a:t>
                  </a:r>
                  <a:endParaRPr lang="it-IT" altLang="x-none" sz="1600" b="1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2672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681" y="1637"/>
                  <a:ext cx="226" cy="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/>
                    <a:t>N</a:t>
                  </a:r>
                  <a:endParaRPr lang="it-IT" altLang="x-none" sz="1600" b="1"/>
                </a:p>
              </p:txBody>
            </p:sp>
          </p:grpSp>
          <p:grpSp>
            <p:nvGrpSpPr>
              <p:cNvPr id="26638" name="Group 21"/>
              <p:cNvGrpSpPr>
                <a:grpSpLocks/>
              </p:cNvGrpSpPr>
              <p:nvPr/>
            </p:nvGrpSpPr>
            <p:grpSpPr bwMode="auto">
              <a:xfrm>
                <a:off x="3391" y="2933"/>
                <a:ext cx="1123" cy="956"/>
                <a:chOff x="1080" y="1082"/>
                <a:chExt cx="1219" cy="1134"/>
              </a:xfrm>
            </p:grpSpPr>
            <p:sp>
              <p:nvSpPr>
                <p:cNvPr id="26704" name="Oval 22"/>
                <p:cNvSpPr>
                  <a:spLocks noChangeArrowheads="1"/>
                </p:cNvSpPr>
                <p:nvPr/>
              </p:nvSpPr>
              <p:spPr bwMode="auto">
                <a:xfrm>
                  <a:off x="1661" y="1565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05" name="Oval 23"/>
                <p:cNvSpPr>
                  <a:spLocks noChangeArrowheads="1"/>
                </p:cNvSpPr>
                <p:nvPr/>
              </p:nvSpPr>
              <p:spPr bwMode="auto">
                <a:xfrm>
                  <a:off x="1717" y="1565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06" name="Oval 24"/>
                <p:cNvSpPr>
                  <a:spLocks noChangeArrowheads="1"/>
                </p:cNvSpPr>
                <p:nvPr/>
              </p:nvSpPr>
              <p:spPr bwMode="auto">
                <a:xfrm>
                  <a:off x="1717" y="1621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07" name="Oval 25"/>
                <p:cNvSpPr>
                  <a:spLocks noChangeArrowheads="1"/>
                </p:cNvSpPr>
                <p:nvPr/>
              </p:nvSpPr>
              <p:spPr bwMode="auto">
                <a:xfrm>
                  <a:off x="1661" y="1593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08" name="Oval 26"/>
                <p:cNvSpPr>
                  <a:spLocks noChangeArrowheads="1"/>
                </p:cNvSpPr>
                <p:nvPr/>
              </p:nvSpPr>
              <p:spPr bwMode="auto">
                <a:xfrm>
                  <a:off x="1633" y="1622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09" name="Oval 27"/>
                <p:cNvSpPr>
                  <a:spLocks noChangeArrowheads="1"/>
                </p:cNvSpPr>
                <p:nvPr/>
              </p:nvSpPr>
              <p:spPr bwMode="auto">
                <a:xfrm>
                  <a:off x="1689" y="1650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10" name="Oval 28"/>
                <p:cNvSpPr>
                  <a:spLocks noChangeArrowheads="1"/>
                </p:cNvSpPr>
                <p:nvPr/>
              </p:nvSpPr>
              <p:spPr bwMode="auto">
                <a:xfrm>
                  <a:off x="1080" y="1082"/>
                  <a:ext cx="1219" cy="1134"/>
                </a:xfrm>
                <a:prstGeom prst="ellipse">
                  <a:avLst/>
                </a:prstGeom>
                <a:solidFill>
                  <a:srgbClr val="CCFFCC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11" name="Oval 29"/>
                <p:cNvSpPr>
                  <a:spLocks noChangeArrowheads="1"/>
                </p:cNvSpPr>
                <p:nvPr/>
              </p:nvSpPr>
              <p:spPr bwMode="auto">
                <a:xfrm>
                  <a:off x="1702" y="2075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12" name="Oval 30"/>
                <p:cNvSpPr>
                  <a:spLocks noChangeArrowheads="1"/>
                </p:cNvSpPr>
                <p:nvPr/>
              </p:nvSpPr>
              <p:spPr bwMode="auto">
                <a:xfrm>
                  <a:off x="1957" y="1537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13" name="Oval 31"/>
                <p:cNvSpPr>
                  <a:spLocks noChangeArrowheads="1"/>
                </p:cNvSpPr>
                <p:nvPr/>
              </p:nvSpPr>
              <p:spPr bwMode="auto">
                <a:xfrm>
                  <a:off x="1434" y="1310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1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706" y="1962"/>
                  <a:ext cx="22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>
                      <a:solidFill>
                        <a:srgbClr val="00CC00"/>
                      </a:solidFill>
                    </a:rPr>
                    <a:t>e</a:t>
                  </a:r>
                  <a:r>
                    <a:rPr lang="en-US" altLang="x-none" sz="1600" b="1" baseline="30000">
                      <a:solidFill>
                        <a:srgbClr val="00CC00"/>
                      </a:solidFill>
                    </a:rPr>
                    <a:t>-</a:t>
                  </a:r>
                  <a:endParaRPr lang="it-IT" altLang="x-none" sz="1600" b="1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2671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681" y="1636"/>
                  <a:ext cx="226" cy="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/>
                    <a:t>N</a:t>
                  </a:r>
                  <a:endParaRPr lang="it-IT" altLang="x-none" sz="1600" b="1"/>
                </a:p>
              </p:txBody>
            </p:sp>
          </p:grpSp>
          <p:grpSp>
            <p:nvGrpSpPr>
              <p:cNvPr id="26639" name="Group 34"/>
              <p:cNvGrpSpPr>
                <a:grpSpLocks/>
              </p:cNvGrpSpPr>
              <p:nvPr/>
            </p:nvGrpSpPr>
            <p:grpSpPr bwMode="auto">
              <a:xfrm>
                <a:off x="2385" y="3269"/>
                <a:ext cx="1124" cy="957"/>
                <a:chOff x="1080" y="1082"/>
                <a:chExt cx="1219" cy="1134"/>
              </a:xfrm>
            </p:grpSpPr>
            <p:sp>
              <p:nvSpPr>
                <p:cNvPr id="26692" name="Oval 35"/>
                <p:cNvSpPr>
                  <a:spLocks noChangeArrowheads="1"/>
                </p:cNvSpPr>
                <p:nvPr/>
              </p:nvSpPr>
              <p:spPr bwMode="auto">
                <a:xfrm>
                  <a:off x="1661" y="1565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93" name="Oval 36"/>
                <p:cNvSpPr>
                  <a:spLocks noChangeArrowheads="1"/>
                </p:cNvSpPr>
                <p:nvPr/>
              </p:nvSpPr>
              <p:spPr bwMode="auto">
                <a:xfrm>
                  <a:off x="1717" y="1565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94" name="Oval 37"/>
                <p:cNvSpPr>
                  <a:spLocks noChangeArrowheads="1"/>
                </p:cNvSpPr>
                <p:nvPr/>
              </p:nvSpPr>
              <p:spPr bwMode="auto">
                <a:xfrm>
                  <a:off x="1717" y="1621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95" name="Oval 38"/>
                <p:cNvSpPr>
                  <a:spLocks noChangeArrowheads="1"/>
                </p:cNvSpPr>
                <p:nvPr/>
              </p:nvSpPr>
              <p:spPr bwMode="auto">
                <a:xfrm>
                  <a:off x="1661" y="1593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96" name="Oval 39"/>
                <p:cNvSpPr>
                  <a:spLocks noChangeArrowheads="1"/>
                </p:cNvSpPr>
                <p:nvPr/>
              </p:nvSpPr>
              <p:spPr bwMode="auto">
                <a:xfrm>
                  <a:off x="1633" y="1622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97" name="Oval 40"/>
                <p:cNvSpPr>
                  <a:spLocks noChangeArrowheads="1"/>
                </p:cNvSpPr>
                <p:nvPr/>
              </p:nvSpPr>
              <p:spPr bwMode="auto">
                <a:xfrm>
                  <a:off x="1689" y="1650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98" name="Oval 41"/>
                <p:cNvSpPr>
                  <a:spLocks noChangeArrowheads="1"/>
                </p:cNvSpPr>
                <p:nvPr/>
              </p:nvSpPr>
              <p:spPr bwMode="auto">
                <a:xfrm>
                  <a:off x="1080" y="1082"/>
                  <a:ext cx="1219" cy="1134"/>
                </a:xfrm>
                <a:prstGeom prst="ellipse">
                  <a:avLst/>
                </a:prstGeom>
                <a:solidFill>
                  <a:srgbClr val="CCFFCC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99" name="Oval 42"/>
                <p:cNvSpPr>
                  <a:spLocks noChangeArrowheads="1"/>
                </p:cNvSpPr>
                <p:nvPr/>
              </p:nvSpPr>
              <p:spPr bwMode="auto">
                <a:xfrm>
                  <a:off x="1702" y="2075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00" name="Oval 43"/>
                <p:cNvSpPr>
                  <a:spLocks noChangeArrowheads="1"/>
                </p:cNvSpPr>
                <p:nvPr/>
              </p:nvSpPr>
              <p:spPr bwMode="auto">
                <a:xfrm>
                  <a:off x="1957" y="1537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01" name="Oval 44"/>
                <p:cNvSpPr>
                  <a:spLocks noChangeArrowheads="1"/>
                </p:cNvSpPr>
                <p:nvPr/>
              </p:nvSpPr>
              <p:spPr bwMode="auto">
                <a:xfrm>
                  <a:off x="1434" y="1310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70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707" y="1962"/>
                  <a:ext cx="21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>
                      <a:solidFill>
                        <a:srgbClr val="00CC00"/>
                      </a:solidFill>
                    </a:rPr>
                    <a:t>e</a:t>
                  </a:r>
                  <a:r>
                    <a:rPr lang="en-US" altLang="x-none" sz="1600" b="1" baseline="30000">
                      <a:solidFill>
                        <a:srgbClr val="00CC00"/>
                      </a:solidFill>
                    </a:rPr>
                    <a:t>-</a:t>
                  </a:r>
                  <a:endParaRPr lang="it-IT" altLang="x-none" sz="1600" b="1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2670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682" y="1637"/>
                  <a:ext cx="225" cy="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/>
                    <a:t>N</a:t>
                  </a:r>
                  <a:endParaRPr lang="it-IT" altLang="x-none" sz="1600" b="1"/>
                </a:p>
              </p:txBody>
            </p:sp>
          </p:grpSp>
          <p:grpSp>
            <p:nvGrpSpPr>
              <p:cNvPr id="26640" name="Group 47"/>
              <p:cNvGrpSpPr>
                <a:grpSpLocks/>
              </p:cNvGrpSpPr>
              <p:nvPr/>
            </p:nvGrpSpPr>
            <p:grpSpPr bwMode="auto">
              <a:xfrm>
                <a:off x="1693" y="2622"/>
                <a:ext cx="1124" cy="957"/>
                <a:chOff x="1080" y="1082"/>
                <a:chExt cx="1219" cy="1134"/>
              </a:xfrm>
            </p:grpSpPr>
            <p:sp>
              <p:nvSpPr>
                <p:cNvPr id="26680" name="Oval 48"/>
                <p:cNvSpPr>
                  <a:spLocks noChangeArrowheads="1"/>
                </p:cNvSpPr>
                <p:nvPr/>
              </p:nvSpPr>
              <p:spPr bwMode="auto">
                <a:xfrm>
                  <a:off x="1661" y="1565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81" name="Oval 49"/>
                <p:cNvSpPr>
                  <a:spLocks noChangeArrowheads="1"/>
                </p:cNvSpPr>
                <p:nvPr/>
              </p:nvSpPr>
              <p:spPr bwMode="auto">
                <a:xfrm>
                  <a:off x="1717" y="1565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82" name="Oval 50"/>
                <p:cNvSpPr>
                  <a:spLocks noChangeArrowheads="1"/>
                </p:cNvSpPr>
                <p:nvPr/>
              </p:nvSpPr>
              <p:spPr bwMode="auto">
                <a:xfrm>
                  <a:off x="1717" y="1621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83" name="Oval 51"/>
                <p:cNvSpPr>
                  <a:spLocks noChangeArrowheads="1"/>
                </p:cNvSpPr>
                <p:nvPr/>
              </p:nvSpPr>
              <p:spPr bwMode="auto">
                <a:xfrm>
                  <a:off x="1661" y="1593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84" name="Oval 52"/>
                <p:cNvSpPr>
                  <a:spLocks noChangeArrowheads="1"/>
                </p:cNvSpPr>
                <p:nvPr/>
              </p:nvSpPr>
              <p:spPr bwMode="auto">
                <a:xfrm>
                  <a:off x="1633" y="1622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85" name="Oval 53"/>
                <p:cNvSpPr>
                  <a:spLocks noChangeArrowheads="1"/>
                </p:cNvSpPr>
                <p:nvPr/>
              </p:nvSpPr>
              <p:spPr bwMode="auto">
                <a:xfrm>
                  <a:off x="1689" y="1650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86" name="Oval 54"/>
                <p:cNvSpPr>
                  <a:spLocks noChangeArrowheads="1"/>
                </p:cNvSpPr>
                <p:nvPr/>
              </p:nvSpPr>
              <p:spPr bwMode="auto">
                <a:xfrm>
                  <a:off x="1080" y="1082"/>
                  <a:ext cx="1219" cy="1134"/>
                </a:xfrm>
                <a:prstGeom prst="ellipse">
                  <a:avLst/>
                </a:prstGeom>
                <a:solidFill>
                  <a:srgbClr val="CCFFCC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87" name="Oval 55"/>
                <p:cNvSpPr>
                  <a:spLocks noChangeArrowheads="1"/>
                </p:cNvSpPr>
                <p:nvPr/>
              </p:nvSpPr>
              <p:spPr bwMode="auto">
                <a:xfrm>
                  <a:off x="1702" y="2075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88" name="Oval 56"/>
                <p:cNvSpPr>
                  <a:spLocks noChangeArrowheads="1"/>
                </p:cNvSpPr>
                <p:nvPr/>
              </p:nvSpPr>
              <p:spPr bwMode="auto">
                <a:xfrm>
                  <a:off x="1957" y="1537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89" name="Oval 57"/>
                <p:cNvSpPr>
                  <a:spLocks noChangeArrowheads="1"/>
                </p:cNvSpPr>
                <p:nvPr/>
              </p:nvSpPr>
              <p:spPr bwMode="auto">
                <a:xfrm>
                  <a:off x="1434" y="1310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90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707" y="1962"/>
                  <a:ext cx="21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>
                      <a:solidFill>
                        <a:srgbClr val="00CC00"/>
                      </a:solidFill>
                    </a:rPr>
                    <a:t>e</a:t>
                  </a:r>
                  <a:r>
                    <a:rPr lang="en-US" altLang="x-none" sz="1600" b="1" baseline="30000">
                      <a:solidFill>
                        <a:srgbClr val="00CC00"/>
                      </a:solidFill>
                    </a:rPr>
                    <a:t>-</a:t>
                  </a:r>
                  <a:endParaRPr lang="it-IT" altLang="x-none" sz="1600" b="1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266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681" y="1637"/>
                  <a:ext cx="225" cy="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/>
                    <a:t>N</a:t>
                  </a:r>
                  <a:endParaRPr lang="it-IT" altLang="x-none" sz="1600" b="1"/>
                </a:p>
              </p:txBody>
            </p:sp>
          </p:grpSp>
          <p:grpSp>
            <p:nvGrpSpPr>
              <p:cNvPr id="26641" name="Group 60"/>
              <p:cNvGrpSpPr>
                <a:grpSpLocks/>
              </p:cNvGrpSpPr>
              <p:nvPr/>
            </p:nvGrpSpPr>
            <p:grpSpPr bwMode="auto">
              <a:xfrm>
                <a:off x="4259" y="3285"/>
                <a:ext cx="1123" cy="957"/>
                <a:chOff x="1080" y="1082"/>
                <a:chExt cx="1219" cy="1134"/>
              </a:xfrm>
            </p:grpSpPr>
            <p:sp>
              <p:nvSpPr>
                <p:cNvPr id="26668" name="Oval 61"/>
                <p:cNvSpPr>
                  <a:spLocks noChangeArrowheads="1"/>
                </p:cNvSpPr>
                <p:nvPr/>
              </p:nvSpPr>
              <p:spPr bwMode="auto">
                <a:xfrm>
                  <a:off x="1661" y="1565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69" name="Oval 62"/>
                <p:cNvSpPr>
                  <a:spLocks noChangeArrowheads="1"/>
                </p:cNvSpPr>
                <p:nvPr/>
              </p:nvSpPr>
              <p:spPr bwMode="auto">
                <a:xfrm>
                  <a:off x="1717" y="1565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70" name="Oval 63"/>
                <p:cNvSpPr>
                  <a:spLocks noChangeArrowheads="1"/>
                </p:cNvSpPr>
                <p:nvPr/>
              </p:nvSpPr>
              <p:spPr bwMode="auto">
                <a:xfrm>
                  <a:off x="1717" y="1621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71" name="Oval 64"/>
                <p:cNvSpPr>
                  <a:spLocks noChangeArrowheads="1"/>
                </p:cNvSpPr>
                <p:nvPr/>
              </p:nvSpPr>
              <p:spPr bwMode="auto">
                <a:xfrm>
                  <a:off x="1661" y="1593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72" name="Oval 65"/>
                <p:cNvSpPr>
                  <a:spLocks noChangeArrowheads="1"/>
                </p:cNvSpPr>
                <p:nvPr/>
              </p:nvSpPr>
              <p:spPr bwMode="auto">
                <a:xfrm>
                  <a:off x="1633" y="1622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73" name="Oval 66"/>
                <p:cNvSpPr>
                  <a:spLocks noChangeArrowheads="1"/>
                </p:cNvSpPr>
                <p:nvPr/>
              </p:nvSpPr>
              <p:spPr bwMode="auto">
                <a:xfrm>
                  <a:off x="1689" y="1650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74" name="Oval 67"/>
                <p:cNvSpPr>
                  <a:spLocks noChangeArrowheads="1"/>
                </p:cNvSpPr>
                <p:nvPr/>
              </p:nvSpPr>
              <p:spPr bwMode="auto">
                <a:xfrm>
                  <a:off x="1080" y="1082"/>
                  <a:ext cx="1219" cy="1134"/>
                </a:xfrm>
                <a:prstGeom prst="ellipse">
                  <a:avLst/>
                </a:prstGeom>
                <a:solidFill>
                  <a:srgbClr val="CCFFCC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75" name="Oval 68"/>
                <p:cNvSpPr>
                  <a:spLocks noChangeArrowheads="1"/>
                </p:cNvSpPr>
                <p:nvPr/>
              </p:nvSpPr>
              <p:spPr bwMode="auto">
                <a:xfrm>
                  <a:off x="1702" y="2075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76" name="Oval 69"/>
                <p:cNvSpPr>
                  <a:spLocks noChangeArrowheads="1"/>
                </p:cNvSpPr>
                <p:nvPr/>
              </p:nvSpPr>
              <p:spPr bwMode="auto">
                <a:xfrm>
                  <a:off x="1957" y="1537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77" name="Oval 70"/>
                <p:cNvSpPr>
                  <a:spLocks noChangeArrowheads="1"/>
                </p:cNvSpPr>
                <p:nvPr/>
              </p:nvSpPr>
              <p:spPr bwMode="auto">
                <a:xfrm>
                  <a:off x="1434" y="1310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7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706" y="1962"/>
                  <a:ext cx="22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>
                      <a:solidFill>
                        <a:srgbClr val="00CC00"/>
                      </a:solidFill>
                    </a:rPr>
                    <a:t>e</a:t>
                  </a:r>
                  <a:r>
                    <a:rPr lang="en-US" altLang="x-none" sz="1600" b="1" baseline="30000">
                      <a:solidFill>
                        <a:srgbClr val="00CC00"/>
                      </a:solidFill>
                    </a:rPr>
                    <a:t>-</a:t>
                  </a:r>
                  <a:endParaRPr lang="it-IT" altLang="x-none" sz="1600" b="1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26679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681" y="1637"/>
                  <a:ext cx="226" cy="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/>
                    <a:t>N</a:t>
                  </a:r>
                  <a:endParaRPr lang="it-IT" altLang="x-none" sz="1600" b="1"/>
                </a:p>
              </p:txBody>
            </p:sp>
          </p:grpSp>
          <p:grpSp>
            <p:nvGrpSpPr>
              <p:cNvPr id="26642" name="Group 73"/>
              <p:cNvGrpSpPr>
                <a:grpSpLocks/>
              </p:cNvGrpSpPr>
              <p:nvPr/>
            </p:nvGrpSpPr>
            <p:grpSpPr bwMode="auto">
              <a:xfrm>
                <a:off x="4210" y="2388"/>
                <a:ext cx="1123" cy="956"/>
                <a:chOff x="1080" y="1082"/>
                <a:chExt cx="1219" cy="1134"/>
              </a:xfrm>
            </p:grpSpPr>
            <p:sp>
              <p:nvSpPr>
                <p:cNvPr id="26656" name="Oval 74"/>
                <p:cNvSpPr>
                  <a:spLocks noChangeArrowheads="1"/>
                </p:cNvSpPr>
                <p:nvPr/>
              </p:nvSpPr>
              <p:spPr bwMode="auto">
                <a:xfrm>
                  <a:off x="1661" y="1565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57" name="Oval 75"/>
                <p:cNvSpPr>
                  <a:spLocks noChangeArrowheads="1"/>
                </p:cNvSpPr>
                <p:nvPr/>
              </p:nvSpPr>
              <p:spPr bwMode="auto">
                <a:xfrm>
                  <a:off x="1717" y="1565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58" name="Oval 76"/>
                <p:cNvSpPr>
                  <a:spLocks noChangeArrowheads="1"/>
                </p:cNvSpPr>
                <p:nvPr/>
              </p:nvSpPr>
              <p:spPr bwMode="auto">
                <a:xfrm>
                  <a:off x="1717" y="1621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59" name="Oval 77"/>
                <p:cNvSpPr>
                  <a:spLocks noChangeArrowheads="1"/>
                </p:cNvSpPr>
                <p:nvPr/>
              </p:nvSpPr>
              <p:spPr bwMode="auto">
                <a:xfrm>
                  <a:off x="1661" y="1593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60" name="Oval 78"/>
                <p:cNvSpPr>
                  <a:spLocks noChangeArrowheads="1"/>
                </p:cNvSpPr>
                <p:nvPr/>
              </p:nvSpPr>
              <p:spPr bwMode="auto">
                <a:xfrm>
                  <a:off x="1633" y="1622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61" name="Oval 79"/>
                <p:cNvSpPr>
                  <a:spLocks noChangeArrowheads="1"/>
                </p:cNvSpPr>
                <p:nvPr/>
              </p:nvSpPr>
              <p:spPr bwMode="auto">
                <a:xfrm>
                  <a:off x="1689" y="1650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62" name="Oval 80"/>
                <p:cNvSpPr>
                  <a:spLocks noChangeArrowheads="1"/>
                </p:cNvSpPr>
                <p:nvPr/>
              </p:nvSpPr>
              <p:spPr bwMode="auto">
                <a:xfrm>
                  <a:off x="1080" y="1082"/>
                  <a:ext cx="1219" cy="1134"/>
                </a:xfrm>
                <a:prstGeom prst="ellipse">
                  <a:avLst/>
                </a:prstGeom>
                <a:solidFill>
                  <a:srgbClr val="CCFFCC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63" name="Oval 81"/>
                <p:cNvSpPr>
                  <a:spLocks noChangeArrowheads="1"/>
                </p:cNvSpPr>
                <p:nvPr/>
              </p:nvSpPr>
              <p:spPr bwMode="auto">
                <a:xfrm>
                  <a:off x="1702" y="2075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64" name="Oval 82"/>
                <p:cNvSpPr>
                  <a:spLocks noChangeArrowheads="1"/>
                </p:cNvSpPr>
                <p:nvPr/>
              </p:nvSpPr>
              <p:spPr bwMode="auto">
                <a:xfrm>
                  <a:off x="1957" y="1537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65" name="Oval 83"/>
                <p:cNvSpPr>
                  <a:spLocks noChangeArrowheads="1"/>
                </p:cNvSpPr>
                <p:nvPr/>
              </p:nvSpPr>
              <p:spPr bwMode="auto">
                <a:xfrm>
                  <a:off x="1434" y="1310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66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706" y="1962"/>
                  <a:ext cx="22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>
                      <a:solidFill>
                        <a:srgbClr val="00CC00"/>
                      </a:solidFill>
                    </a:rPr>
                    <a:t>e</a:t>
                  </a:r>
                  <a:r>
                    <a:rPr lang="en-US" altLang="x-none" sz="1600" b="1" baseline="30000">
                      <a:solidFill>
                        <a:srgbClr val="00CC00"/>
                      </a:solidFill>
                    </a:rPr>
                    <a:t>-</a:t>
                  </a:r>
                  <a:endParaRPr lang="it-IT" altLang="x-none" sz="1600" b="1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26667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1681" y="1636"/>
                  <a:ext cx="226" cy="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/>
                    <a:t>N</a:t>
                  </a:r>
                  <a:endParaRPr lang="it-IT" altLang="x-none" sz="1600" b="1"/>
                </a:p>
              </p:txBody>
            </p:sp>
          </p:grpSp>
          <p:grpSp>
            <p:nvGrpSpPr>
              <p:cNvPr id="26643" name="Group 86"/>
              <p:cNvGrpSpPr>
                <a:grpSpLocks/>
              </p:cNvGrpSpPr>
              <p:nvPr/>
            </p:nvGrpSpPr>
            <p:grpSpPr bwMode="auto">
              <a:xfrm>
                <a:off x="3439" y="2204"/>
                <a:ext cx="1123" cy="957"/>
                <a:chOff x="1080" y="1082"/>
                <a:chExt cx="1219" cy="1134"/>
              </a:xfrm>
            </p:grpSpPr>
            <p:sp>
              <p:nvSpPr>
                <p:cNvPr id="26644" name="Oval 87"/>
                <p:cNvSpPr>
                  <a:spLocks noChangeArrowheads="1"/>
                </p:cNvSpPr>
                <p:nvPr/>
              </p:nvSpPr>
              <p:spPr bwMode="auto">
                <a:xfrm>
                  <a:off x="1661" y="1565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45" name="Oval 88"/>
                <p:cNvSpPr>
                  <a:spLocks noChangeArrowheads="1"/>
                </p:cNvSpPr>
                <p:nvPr/>
              </p:nvSpPr>
              <p:spPr bwMode="auto">
                <a:xfrm>
                  <a:off x="1717" y="1565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46" name="Oval 89"/>
                <p:cNvSpPr>
                  <a:spLocks noChangeArrowheads="1"/>
                </p:cNvSpPr>
                <p:nvPr/>
              </p:nvSpPr>
              <p:spPr bwMode="auto">
                <a:xfrm>
                  <a:off x="1717" y="1621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47" name="Oval 90"/>
                <p:cNvSpPr>
                  <a:spLocks noChangeArrowheads="1"/>
                </p:cNvSpPr>
                <p:nvPr/>
              </p:nvSpPr>
              <p:spPr bwMode="auto">
                <a:xfrm>
                  <a:off x="1661" y="1593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48" name="Oval 91"/>
                <p:cNvSpPr>
                  <a:spLocks noChangeArrowheads="1"/>
                </p:cNvSpPr>
                <p:nvPr/>
              </p:nvSpPr>
              <p:spPr bwMode="auto">
                <a:xfrm>
                  <a:off x="1633" y="1622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49" name="Oval 92"/>
                <p:cNvSpPr>
                  <a:spLocks noChangeArrowheads="1"/>
                </p:cNvSpPr>
                <p:nvPr/>
              </p:nvSpPr>
              <p:spPr bwMode="auto">
                <a:xfrm>
                  <a:off x="1689" y="1650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50" name="Oval 93"/>
                <p:cNvSpPr>
                  <a:spLocks noChangeArrowheads="1"/>
                </p:cNvSpPr>
                <p:nvPr/>
              </p:nvSpPr>
              <p:spPr bwMode="auto">
                <a:xfrm>
                  <a:off x="1080" y="1082"/>
                  <a:ext cx="1219" cy="1134"/>
                </a:xfrm>
                <a:prstGeom prst="ellipse">
                  <a:avLst/>
                </a:prstGeom>
                <a:solidFill>
                  <a:srgbClr val="CCFFCC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51" name="Oval 94"/>
                <p:cNvSpPr>
                  <a:spLocks noChangeArrowheads="1"/>
                </p:cNvSpPr>
                <p:nvPr/>
              </p:nvSpPr>
              <p:spPr bwMode="auto">
                <a:xfrm>
                  <a:off x="1702" y="2075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52" name="Oval 95"/>
                <p:cNvSpPr>
                  <a:spLocks noChangeArrowheads="1"/>
                </p:cNvSpPr>
                <p:nvPr/>
              </p:nvSpPr>
              <p:spPr bwMode="auto">
                <a:xfrm>
                  <a:off x="1957" y="1537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53" name="Oval 96"/>
                <p:cNvSpPr>
                  <a:spLocks noChangeArrowheads="1"/>
                </p:cNvSpPr>
                <p:nvPr/>
              </p:nvSpPr>
              <p:spPr bwMode="auto">
                <a:xfrm>
                  <a:off x="1434" y="1310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665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706" y="1962"/>
                  <a:ext cx="220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>
                      <a:solidFill>
                        <a:srgbClr val="00CC00"/>
                      </a:solidFill>
                    </a:rPr>
                    <a:t>e</a:t>
                  </a:r>
                  <a:r>
                    <a:rPr lang="en-US" altLang="x-none" sz="1600" b="1" baseline="30000">
                      <a:solidFill>
                        <a:srgbClr val="00CC00"/>
                      </a:solidFill>
                    </a:rPr>
                    <a:t>-</a:t>
                  </a:r>
                  <a:endParaRPr lang="it-IT" altLang="x-none" sz="1600" b="1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26655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690" y="1637"/>
                  <a:ext cx="207" cy="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/>
                    <a:t>N</a:t>
                  </a:r>
                  <a:endParaRPr lang="it-IT" altLang="x-none" sz="1600" b="1"/>
                </a:p>
              </p:txBody>
            </p:sp>
          </p:grpSp>
        </p:grpSp>
        <p:sp>
          <p:nvSpPr>
            <p:cNvPr id="26631" name="Line 101"/>
            <p:cNvSpPr>
              <a:spLocks noChangeShapeType="1"/>
            </p:cNvSpPr>
            <p:nvPr/>
          </p:nvSpPr>
          <p:spPr bwMode="auto">
            <a:xfrm>
              <a:off x="1955" y="2748"/>
              <a:ext cx="519" cy="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632" name="Line 102"/>
            <p:cNvSpPr>
              <a:spLocks noChangeShapeType="1"/>
            </p:cNvSpPr>
            <p:nvPr/>
          </p:nvSpPr>
          <p:spPr bwMode="auto">
            <a:xfrm flipV="1">
              <a:off x="2465" y="2285"/>
              <a:ext cx="292" cy="46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633" name="Line 103"/>
            <p:cNvSpPr>
              <a:spLocks noChangeShapeType="1"/>
            </p:cNvSpPr>
            <p:nvPr/>
          </p:nvSpPr>
          <p:spPr bwMode="auto">
            <a:xfrm>
              <a:off x="2767" y="2295"/>
              <a:ext cx="585" cy="321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634" name="Line 104"/>
            <p:cNvSpPr>
              <a:spLocks noChangeShapeType="1"/>
            </p:cNvSpPr>
            <p:nvPr/>
          </p:nvSpPr>
          <p:spPr bwMode="auto">
            <a:xfrm flipV="1">
              <a:off x="3352" y="2040"/>
              <a:ext cx="378" cy="576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635" name="Line 105"/>
            <p:cNvSpPr>
              <a:spLocks noChangeShapeType="1"/>
            </p:cNvSpPr>
            <p:nvPr/>
          </p:nvSpPr>
          <p:spPr bwMode="auto">
            <a:xfrm flipH="1" flipV="1">
              <a:off x="3390" y="1671"/>
              <a:ext cx="340" cy="359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636" name="Line 107"/>
            <p:cNvSpPr>
              <a:spLocks noChangeShapeType="1"/>
            </p:cNvSpPr>
            <p:nvPr/>
          </p:nvSpPr>
          <p:spPr bwMode="auto">
            <a:xfrm flipV="1">
              <a:off x="3390" y="1143"/>
              <a:ext cx="812" cy="519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543" name="Rectangle 111"/>
          <p:cNvSpPr>
            <a:spLocks noChangeArrowheads="1"/>
          </p:cNvSpPr>
          <p:nvPr/>
        </p:nvSpPr>
        <p:spPr bwMode="auto">
          <a:xfrm>
            <a:off x="6057900" y="2590800"/>
            <a:ext cx="514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x-none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x-none" sz="2800" b="1" baseline="30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±</a:t>
            </a:r>
            <a:endParaRPr lang="it-IT" altLang="x-none" sz="2800" b="1" baseline="3000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33C7-E0AF-9F43-B231-46AD565A5FDB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x-none" dirty="0" smtClean="0">
                <a:solidFill>
                  <a:srgbClr val="4A97C7"/>
                </a:solidFill>
              </a:rPr>
              <a:t>Muoni</a:t>
            </a:r>
            <a:r>
              <a:rPr lang="it-IT" altLang="x-none" sz="3200" b="1" i="1" dirty="0" smtClean="0">
                <a:solidFill>
                  <a:srgbClr val="4A97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it-IT" altLang="x-none" sz="3200" b="1" i="1" dirty="0" smtClean="0">
                <a:solidFill>
                  <a:srgbClr val="4A97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</a:rPr>
              <a:t>m</a:t>
            </a:r>
            <a:r>
              <a:rPr lang="it-IT" altLang="x-none" sz="3200" b="1" i="1" baseline="30000" dirty="0" smtClean="0">
                <a:solidFill>
                  <a:srgbClr val="4A97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</a:rPr>
              <a:t>+</a:t>
            </a:r>
            <a:r>
              <a:rPr lang="it-IT" altLang="x-none" sz="3200" b="1" i="1" dirty="0" smtClean="0">
                <a:solidFill>
                  <a:srgbClr val="4A97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</a:rPr>
              <a:t> m</a:t>
            </a:r>
            <a:r>
              <a:rPr lang="it-IT" altLang="x-none" sz="3200" b="1" i="1" baseline="30000" dirty="0" smtClean="0">
                <a:solidFill>
                  <a:srgbClr val="4A97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</a:rPr>
              <a:t>-</a:t>
            </a:r>
            <a:r>
              <a:rPr lang="it-IT" altLang="x-none" sz="3200" b="1" dirty="0" smtClean="0">
                <a:solidFill>
                  <a:srgbClr val="4A97C7"/>
                </a:solidFill>
                <a:latin typeface="Symbol" charset="2"/>
              </a:rPr>
              <a:t> </a:t>
            </a:r>
            <a:endParaRPr lang="it-IT" altLang="x-none" dirty="0">
              <a:solidFill>
                <a:srgbClr val="4A97C7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x-none" sz="2000" dirty="0" smtClean="0"/>
              <a:t>hanno una massa molto maggiore degli  elettroni atomici (200 volte) perciò negli urti perdono poca energia </a:t>
            </a:r>
          </a:p>
          <a:p>
            <a:r>
              <a:rPr lang="it-IT" altLang="x-none" sz="2000" dirty="0" smtClean="0"/>
              <a:t>interagiscono solo in modo </a:t>
            </a:r>
            <a:r>
              <a:rPr lang="it-IT" altLang="x-none" sz="2000" dirty="0" err="1" smtClean="0"/>
              <a:t>e.m</a:t>
            </a:r>
            <a:r>
              <a:rPr lang="it-IT" altLang="x-none" sz="2000" dirty="0" smtClean="0"/>
              <a:t>. (quindi non interagiscono in modo forte con i nuclei) </a:t>
            </a:r>
          </a:p>
          <a:p>
            <a:r>
              <a:rPr lang="it-IT" altLang="x-none" sz="2000" dirty="0" smtClean="0"/>
              <a:t>Sono dunque molto penetranti (servono molti metri di materiale per fermarli)</a:t>
            </a:r>
          </a:p>
          <a:p>
            <a:endParaRPr lang="it-IT" sz="2000" dirty="0"/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1514796" y="3187807"/>
            <a:ext cx="5856288" cy="3235325"/>
            <a:chOff x="1693" y="2204"/>
            <a:chExt cx="3689" cy="2038"/>
          </a:xfrm>
        </p:grpSpPr>
        <p:grpSp>
          <p:nvGrpSpPr>
            <p:cNvPr id="27656" name="Group 6"/>
            <p:cNvGrpSpPr>
              <a:grpSpLocks/>
            </p:cNvGrpSpPr>
            <p:nvPr/>
          </p:nvGrpSpPr>
          <p:grpSpPr bwMode="auto">
            <a:xfrm>
              <a:off x="2571" y="2478"/>
              <a:ext cx="1123" cy="957"/>
              <a:chOff x="1080" y="1082"/>
              <a:chExt cx="1219" cy="1134"/>
            </a:xfrm>
          </p:grpSpPr>
          <p:sp>
            <p:nvSpPr>
              <p:cNvPr id="27735" name="Oval 7"/>
              <p:cNvSpPr>
                <a:spLocks noChangeArrowheads="1"/>
              </p:cNvSpPr>
              <p:nvPr/>
            </p:nvSpPr>
            <p:spPr bwMode="auto">
              <a:xfrm>
                <a:off x="1661" y="1565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36" name="Oval 8"/>
              <p:cNvSpPr>
                <a:spLocks noChangeArrowheads="1"/>
              </p:cNvSpPr>
              <p:nvPr/>
            </p:nvSpPr>
            <p:spPr bwMode="auto">
              <a:xfrm>
                <a:off x="1717" y="156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37" name="Oval 9"/>
              <p:cNvSpPr>
                <a:spLocks noChangeArrowheads="1"/>
              </p:cNvSpPr>
              <p:nvPr/>
            </p:nvSpPr>
            <p:spPr bwMode="auto">
              <a:xfrm>
                <a:off x="1717" y="1621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38" name="Oval 10"/>
              <p:cNvSpPr>
                <a:spLocks noChangeArrowheads="1"/>
              </p:cNvSpPr>
              <p:nvPr/>
            </p:nvSpPr>
            <p:spPr bwMode="auto">
              <a:xfrm>
                <a:off x="1661" y="159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39" name="Oval 11"/>
              <p:cNvSpPr>
                <a:spLocks noChangeArrowheads="1"/>
              </p:cNvSpPr>
              <p:nvPr/>
            </p:nvSpPr>
            <p:spPr bwMode="auto">
              <a:xfrm>
                <a:off x="1633" y="1622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40" name="Oval 12"/>
              <p:cNvSpPr>
                <a:spLocks noChangeArrowheads="1"/>
              </p:cNvSpPr>
              <p:nvPr/>
            </p:nvSpPr>
            <p:spPr bwMode="auto">
              <a:xfrm>
                <a:off x="1689" y="1650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41" name="Oval 13"/>
              <p:cNvSpPr>
                <a:spLocks noChangeArrowheads="1"/>
              </p:cNvSpPr>
              <p:nvPr/>
            </p:nvSpPr>
            <p:spPr bwMode="auto">
              <a:xfrm>
                <a:off x="1080" y="1082"/>
                <a:ext cx="1219" cy="113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42" name="Oval 14"/>
              <p:cNvSpPr>
                <a:spLocks noChangeArrowheads="1"/>
              </p:cNvSpPr>
              <p:nvPr/>
            </p:nvSpPr>
            <p:spPr bwMode="auto">
              <a:xfrm>
                <a:off x="1702" y="2075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43" name="Oval 15"/>
              <p:cNvSpPr>
                <a:spLocks noChangeArrowheads="1"/>
              </p:cNvSpPr>
              <p:nvPr/>
            </p:nvSpPr>
            <p:spPr bwMode="auto">
              <a:xfrm>
                <a:off x="1957" y="1537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44" name="Oval 16"/>
              <p:cNvSpPr>
                <a:spLocks noChangeArrowheads="1"/>
              </p:cNvSpPr>
              <p:nvPr/>
            </p:nvSpPr>
            <p:spPr bwMode="auto">
              <a:xfrm>
                <a:off x="1434" y="1310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45" name="Text Box 17"/>
              <p:cNvSpPr txBox="1">
                <a:spLocks noChangeArrowheads="1"/>
              </p:cNvSpPr>
              <p:nvPr/>
            </p:nvSpPr>
            <p:spPr bwMode="auto">
              <a:xfrm>
                <a:off x="1706" y="1962"/>
                <a:ext cx="2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solidFill>
                      <a:srgbClr val="00CC00"/>
                    </a:solidFill>
                  </a:rPr>
                  <a:t>e</a:t>
                </a:r>
                <a:r>
                  <a:rPr lang="en-US" altLang="x-none" sz="1600" b="1" baseline="30000">
                    <a:solidFill>
                      <a:srgbClr val="00CC00"/>
                    </a:solidFill>
                  </a:rPr>
                  <a:t>-</a:t>
                </a:r>
                <a:endParaRPr lang="it-IT" altLang="x-none" sz="1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27746" name="Text Box 18"/>
              <p:cNvSpPr txBox="1">
                <a:spLocks noChangeArrowheads="1"/>
              </p:cNvSpPr>
              <p:nvPr/>
            </p:nvSpPr>
            <p:spPr bwMode="auto">
              <a:xfrm>
                <a:off x="1681" y="1637"/>
                <a:ext cx="226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/>
                  <a:t>N</a:t>
                </a:r>
                <a:endParaRPr lang="it-IT" altLang="x-none" sz="1600" b="1"/>
              </a:p>
            </p:txBody>
          </p:sp>
        </p:grpSp>
        <p:grpSp>
          <p:nvGrpSpPr>
            <p:cNvPr id="27657" name="Group 19"/>
            <p:cNvGrpSpPr>
              <a:grpSpLocks/>
            </p:cNvGrpSpPr>
            <p:nvPr/>
          </p:nvGrpSpPr>
          <p:grpSpPr bwMode="auto">
            <a:xfrm>
              <a:off x="3391" y="2933"/>
              <a:ext cx="1123" cy="956"/>
              <a:chOff x="1080" y="1082"/>
              <a:chExt cx="1219" cy="1134"/>
            </a:xfrm>
          </p:grpSpPr>
          <p:sp>
            <p:nvSpPr>
              <p:cNvPr id="27723" name="Oval 20"/>
              <p:cNvSpPr>
                <a:spLocks noChangeArrowheads="1"/>
              </p:cNvSpPr>
              <p:nvPr/>
            </p:nvSpPr>
            <p:spPr bwMode="auto">
              <a:xfrm>
                <a:off x="1661" y="1565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24" name="Oval 21"/>
              <p:cNvSpPr>
                <a:spLocks noChangeArrowheads="1"/>
              </p:cNvSpPr>
              <p:nvPr/>
            </p:nvSpPr>
            <p:spPr bwMode="auto">
              <a:xfrm>
                <a:off x="1717" y="156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25" name="Oval 22"/>
              <p:cNvSpPr>
                <a:spLocks noChangeArrowheads="1"/>
              </p:cNvSpPr>
              <p:nvPr/>
            </p:nvSpPr>
            <p:spPr bwMode="auto">
              <a:xfrm>
                <a:off x="1717" y="1621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26" name="Oval 23"/>
              <p:cNvSpPr>
                <a:spLocks noChangeArrowheads="1"/>
              </p:cNvSpPr>
              <p:nvPr/>
            </p:nvSpPr>
            <p:spPr bwMode="auto">
              <a:xfrm>
                <a:off x="1661" y="159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27" name="Oval 24"/>
              <p:cNvSpPr>
                <a:spLocks noChangeArrowheads="1"/>
              </p:cNvSpPr>
              <p:nvPr/>
            </p:nvSpPr>
            <p:spPr bwMode="auto">
              <a:xfrm>
                <a:off x="1633" y="1622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28" name="Oval 25"/>
              <p:cNvSpPr>
                <a:spLocks noChangeArrowheads="1"/>
              </p:cNvSpPr>
              <p:nvPr/>
            </p:nvSpPr>
            <p:spPr bwMode="auto">
              <a:xfrm>
                <a:off x="1689" y="1650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29" name="Oval 26"/>
              <p:cNvSpPr>
                <a:spLocks noChangeArrowheads="1"/>
              </p:cNvSpPr>
              <p:nvPr/>
            </p:nvSpPr>
            <p:spPr bwMode="auto">
              <a:xfrm>
                <a:off x="1080" y="1082"/>
                <a:ext cx="1219" cy="113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30" name="Oval 27"/>
              <p:cNvSpPr>
                <a:spLocks noChangeArrowheads="1"/>
              </p:cNvSpPr>
              <p:nvPr/>
            </p:nvSpPr>
            <p:spPr bwMode="auto">
              <a:xfrm>
                <a:off x="1702" y="2075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31" name="Oval 28"/>
              <p:cNvSpPr>
                <a:spLocks noChangeArrowheads="1"/>
              </p:cNvSpPr>
              <p:nvPr/>
            </p:nvSpPr>
            <p:spPr bwMode="auto">
              <a:xfrm>
                <a:off x="1957" y="1537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32" name="Oval 29"/>
              <p:cNvSpPr>
                <a:spLocks noChangeArrowheads="1"/>
              </p:cNvSpPr>
              <p:nvPr/>
            </p:nvSpPr>
            <p:spPr bwMode="auto">
              <a:xfrm>
                <a:off x="1434" y="1310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33" name="Text Box 30"/>
              <p:cNvSpPr txBox="1">
                <a:spLocks noChangeArrowheads="1"/>
              </p:cNvSpPr>
              <p:nvPr/>
            </p:nvSpPr>
            <p:spPr bwMode="auto">
              <a:xfrm>
                <a:off x="1706" y="1962"/>
                <a:ext cx="2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solidFill>
                      <a:srgbClr val="00CC00"/>
                    </a:solidFill>
                  </a:rPr>
                  <a:t>e</a:t>
                </a:r>
                <a:r>
                  <a:rPr lang="en-US" altLang="x-none" sz="1600" b="1" baseline="30000">
                    <a:solidFill>
                      <a:srgbClr val="00CC00"/>
                    </a:solidFill>
                  </a:rPr>
                  <a:t>-</a:t>
                </a:r>
                <a:endParaRPr lang="it-IT" altLang="x-none" sz="1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27734" name="Text Box 31"/>
              <p:cNvSpPr txBox="1">
                <a:spLocks noChangeArrowheads="1"/>
              </p:cNvSpPr>
              <p:nvPr/>
            </p:nvSpPr>
            <p:spPr bwMode="auto">
              <a:xfrm>
                <a:off x="1681" y="1636"/>
                <a:ext cx="226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/>
                  <a:t>N</a:t>
                </a:r>
                <a:endParaRPr lang="it-IT" altLang="x-none" sz="1600" b="1"/>
              </a:p>
            </p:txBody>
          </p:sp>
        </p:grpSp>
        <p:grpSp>
          <p:nvGrpSpPr>
            <p:cNvPr id="27658" name="Group 32"/>
            <p:cNvGrpSpPr>
              <a:grpSpLocks/>
            </p:cNvGrpSpPr>
            <p:nvPr/>
          </p:nvGrpSpPr>
          <p:grpSpPr bwMode="auto">
            <a:xfrm>
              <a:off x="2385" y="3269"/>
              <a:ext cx="1124" cy="957"/>
              <a:chOff x="1080" y="1082"/>
              <a:chExt cx="1219" cy="1134"/>
            </a:xfrm>
          </p:grpSpPr>
          <p:sp>
            <p:nvSpPr>
              <p:cNvPr id="27711" name="Oval 33"/>
              <p:cNvSpPr>
                <a:spLocks noChangeArrowheads="1"/>
              </p:cNvSpPr>
              <p:nvPr/>
            </p:nvSpPr>
            <p:spPr bwMode="auto">
              <a:xfrm>
                <a:off x="1661" y="1565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12" name="Oval 34"/>
              <p:cNvSpPr>
                <a:spLocks noChangeArrowheads="1"/>
              </p:cNvSpPr>
              <p:nvPr/>
            </p:nvSpPr>
            <p:spPr bwMode="auto">
              <a:xfrm>
                <a:off x="1717" y="156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13" name="Oval 35"/>
              <p:cNvSpPr>
                <a:spLocks noChangeArrowheads="1"/>
              </p:cNvSpPr>
              <p:nvPr/>
            </p:nvSpPr>
            <p:spPr bwMode="auto">
              <a:xfrm>
                <a:off x="1717" y="1621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14" name="Oval 36"/>
              <p:cNvSpPr>
                <a:spLocks noChangeArrowheads="1"/>
              </p:cNvSpPr>
              <p:nvPr/>
            </p:nvSpPr>
            <p:spPr bwMode="auto">
              <a:xfrm>
                <a:off x="1661" y="159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15" name="Oval 37"/>
              <p:cNvSpPr>
                <a:spLocks noChangeArrowheads="1"/>
              </p:cNvSpPr>
              <p:nvPr/>
            </p:nvSpPr>
            <p:spPr bwMode="auto">
              <a:xfrm>
                <a:off x="1633" y="1622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16" name="Oval 38"/>
              <p:cNvSpPr>
                <a:spLocks noChangeArrowheads="1"/>
              </p:cNvSpPr>
              <p:nvPr/>
            </p:nvSpPr>
            <p:spPr bwMode="auto">
              <a:xfrm>
                <a:off x="1689" y="1650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17" name="Oval 39"/>
              <p:cNvSpPr>
                <a:spLocks noChangeArrowheads="1"/>
              </p:cNvSpPr>
              <p:nvPr/>
            </p:nvSpPr>
            <p:spPr bwMode="auto">
              <a:xfrm>
                <a:off x="1080" y="1082"/>
                <a:ext cx="1219" cy="113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18" name="Oval 40"/>
              <p:cNvSpPr>
                <a:spLocks noChangeArrowheads="1"/>
              </p:cNvSpPr>
              <p:nvPr/>
            </p:nvSpPr>
            <p:spPr bwMode="auto">
              <a:xfrm>
                <a:off x="1702" y="2075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19" name="Oval 41"/>
              <p:cNvSpPr>
                <a:spLocks noChangeArrowheads="1"/>
              </p:cNvSpPr>
              <p:nvPr/>
            </p:nvSpPr>
            <p:spPr bwMode="auto">
              <a:xfrm>
                <a:off x="1957" y="1537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20" name="Oval 42"/>
              <p:cNvSpPr>
                <a:spLocks noChangeArrowheads="1"/>
              </p:cNvSpPr>
              <p:nvPr/>
            </p:nvSpPr>
            <p:spPr bwMode="auto">
              <a:xfrm>
                <a:off x="1434" y="1310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21" name="Text Box 43"/>
              <p:cNvSpPr txBox="1">
                <a:spLocks noChangeArrowheads="1"/>
              </p:cNvSpPr>
              <p:nvPr/>
            </p:nvSpPr>
            <p:spPr bwMode="auto">
              <a:xfrm>
                <a:off x="1707" y="1962"/>
                <a:ext cx="21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solidFill>
                      <a:srgbClr val="00CC00"/>
                    </a:solidFill>
                  </a:rPr>
                  <a:t>e</a:t>
                </a:r>
                <a:r>
                  <a:rPr lang="en-US" altLang="x-none" sz="1600" b="1" baseline="30000">
                    <a:solidFill>
                      <a:srgbClr val="00CC00"/>
                    </a:solidFill>
                  </a:rPr>
                  <a:t>-</a:t>
                </a:r>
                <a:endParaRPr lang="it-IT" altLang="x-none" sz="1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27722" name="Text Box 44"/>
              <p:cNvSpPr txBox="1">
                <a:spLocks noChangeArrowheads="1"/>
              </p:cNvSpPr>
              <p:nvPr/>
            </p:nvSpPr>
            <p:spPr bwMode="auto">
              <a:xfrm>
                <a:off x="1682" y="1637"/>
                <a:ext cx="225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/>
                  <a:t>N</a:t>
                </a:r>
                <a:endParaRPr lang="it-IT" altLang="x-none" sz="1600" b="1"/>
              </a:p>
            </p:txBody>
          </p:sp>
        </p:grpSp>
        <p:grpSp>
          <p:nvGrpSpPr>
            <p:cNvPr id="27659" name="Group 45"/>
            <p:cNvGrpSpPr>
              <a:grpSpLocks/>
            </p:cNvGrpSpPr>
            <p:nvPr/>
          </p:nvGrpSpPr>
          <p:grpSpPr bwMode="auto">
            <a:xfrm>
              <a:off x="1693" y="2622"/>
              <a:ext cx="1124" cy="957"/>
              <a:chOff x="1080" y="1082"/>
              <a:chExt cx="1219" cy="1134"/>
            </a:xfrm>
          </p:grpSpPr>
          <p:sp>
            <p:nvSpPr>
              <p:cNvPr id="27699" name="Oval 46"/>
              <p:cNvSpPr>
                <a:spLocks noChangeArrowheads="1"/>
              </p:cNvSpPr>
              <p:nvPr/>
            </p:nvSpPr>
            <p:spPr bwMode="auto">
              <a:xfrm>
                <a:off x="1661" y="1565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00" name="Oval 47"/>
              <p:cNvSpPr>
                <a:spLocks noChangeArrowheads="1"/>
              </p:cNvSpPr>
              <p:nvPr/>
            </p:nvSpPr>
            <p:spPr bwMode="auto">
              <a:xfrm>
                <a:off x="1717" y="156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01" name="Oval 48"/>
              <p:cNvSpPr>
                <a:spLocks noChangeArrowheads="1"/>
              </p:cNvSpPr>
              <p:nvPr/>
            </p:nvSpPr>
            <p:spPr bwMode="auto">
              <a:xfrm>
                <a:off x="1717" y="1621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02" name="Oval 49"/>
              <p:cNvSpPr>
                <a:spLocks noChangeArrowheads="1"/>
              </p:cNvSpPr>
              <p:nvPr/>
            </p:nvSpPr>
            <p:spPr bwMode="auto">
              <a:xfrm>
                <a:off x="1661" y="159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03" name="Oval 50"/>
              <p:cNvSpPr>
                <a:spLocks noChangeArrowheads="1"/>
              </p:cNvSpPr>
              <p:nvPr/>
            </p:nvSpPr>
            <p:spPr bwMode="auto">
              <a:xfrm>
                <a:off x="1633" y="1622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04" name="Oval 51"/>
              <p:cNvSpPr>
                <a:spLocks noChangeArrowheads="1"/>
              </p:cNvSpPr>
              <p:nvPr/>
            </p:nvSpPr>
            <p:spPr bwMode="auto">
              <a:xfrm>
                <a:off x="1689" y="1650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05" name="Oval 52"/>
              <p:cNvSpPr>
                <a:spLocks noChangeArrowheads="1"/>
              </p:cNvSpPr>
              <p:nvPr/>
            </p:nvSpPr>
            <p:spPr bwMode="auto">
              <a:xfrm>
                <a:off x="1080" y="1082"/>
                <a:ext cx="1219" cy="113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06" name="Oval 53"/>
              <p:cNvSpPr>
                <a:spLocks noChangeArrowheads="1"/>
              </p:cNvSpPr>
              <p:nvPr/>
            </p:nvSpPr>
            <p:spPr bwMode="auto">
              <a:xfrm>
                <a:off x="1702" y="2075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07" name="Oval 54"/>
              <p:cNvSpPr>
                <a:spLocks noChangeArrowheads="1"/>
              </p:cNvSpPr>
              <p:nvPr/>
            </p:nvSpPr>
            <p:spPr bwMode="auto">
              <a:xfrm>
                <a:off x="1957" y="1537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08" name="Oval 55"/>
              <p:cNvSpPr>
                <a:spLocks noChangeArrowheads="1"/>
              </p:cNvSpPr>
              <p:nvPr/>
            </p:nvSpPr>
            <p:spPr bwMode="auto">
              <a:xfrm>
                <a:off x="1434" y="1310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709" name="Text Box 56"/>
              <p:cNvSpPr txBox="1">
                <a:spLocks noChangeArrowheads="1"/>
              </p:cNvSpPr>
              <p:nvPr/>
            </p:nvSpPr>
            <p:spPr bwMode="auto">
              <a:xfrm>
                <a:off x="1707" y="1962"/>
                <a:ext cx="21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solidFill>
                      <a:srgbClr val="00CC00"/>
                    </a:solidFill>
                  </a:rPr>
                  <a:t>e</a:t>
                </a:r>
                <a:r>
                  <a:rPr lang="en-US" altLang="x-none" sz="1600" b="1" baseline="30000">
                    <a:solidFill>
                      <a:srgbClr val="00CC00"/>
                    </a:solidFill>
                  </a:rPr>
                  <a:t>-</a:t>
                </a:r>
                <a:endParaRPr lang="it-IT" altLang="x-none" sz="1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27710" name="Text Box 57"/>
              <p:cNvSpPr txBox="1">
                <a:spLocks noChangeArrowheads="1"/>
              </p:cNvSpPr>
              <p:nvPr/>
            </p:nvSpPr>
            <p:spPr bwMode="auto">
              <a:xfrm>
                <a:off x="1681" y="1637"/>
                <a:ext cx="225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/>
                  <a:t>N</a:t>
                </a:r>
                <a:endParaRPr lang="it-IT" altLang="x-none" sz="1600" b="1"/>
              </a:p>
            </p:txBody>
          </p:sp>
        </p:grpSp>
        <p:grpSp>
          <p:nvGrpSpPr>
            <p:cNvPr id="27660" name="Group 58"/>
            <p:cNvGrpSpPr>
              <a:grpSpLocks/>
            </p:cNvGrpSpPr>
            <p:nvPr/>
          </p:nvGrpSpPr>
          <p:grpSpPr bwMode="auto">
            <a:xfrm>
              <a:off x="4259" y="3285"/>
              <a:ext cx="1123" cy="957"/>
              <a:chOff x="1080" y="1082"/>
              <a:chExt cx="1219" cy="1134"/>
            </a:xfrm>
          </p:grpSpPr>
          <p:sp>
            <p:nvSpPr>
              <p:cNvPr id="27687" name="Oval 59"/>
              <p:cNvSpPr>
                <a:spLocks noChangeArrowheads="1"/>
              </p:cNvSpPr>
              <p:nvPr/>
            </p:nvSpPr>
            <p:spPr bwMode="auto">
              <a:xfrm>
                <a:off x="1661" y="1565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88" name="Oval 60"/>
              <p:cNvSpPr>
                <a:spLocks noChangeArrowheads="1"/>
              </p:cNvSpPr>
              <p:nvPr/>
            </p:nvSpPr>
            <p:spPr bwMode="auto">
              <a:xfrm>
                <a:off x="1717" y="156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89" name="Oval 61"/>
              <p:cNvSpPr>
                <a:spLocks noChangeArrowheads="1"/>
              </p:cNvSpPr>
              <p:nvPr/>
            </p:nvSpPr>
            <p:spPr bwMode="auto">
              <a:xfrm>
                <a:off x="1717" y="1621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90" name="Oval 62"/>
              <p:cNvSpPr>
                <a:spLocks noChangeArrowheads="1"/>
              </p:cNvSpPr>
              <p:nvPr/>
            </p:nvSpPr>
            <p:spPr bwMode="auto">
              <a:xfrm>
                <a:off x="1661" y="159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91" name="Oval 63"/>
              <p:cNvSpPr>
                <a:spLocks noChangeArrowheads="1"/>
              </p:cNvSpPr>
              <p:nvPr/>
            </p:nvSpPr>
            <p:spPr bwMode="auto">
              <a:xfrm>
                <a:off x="1633" y="1622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92" name="Oval 64"/>
              <p:cNvSpPr>
                <a:spLocks noChangeArrowheads="1"/>
              </p:cNvSpPr>
              <p:nvPr/>
            </p:nvSpPr>
            <p:spPr bwMode="auto">
              <a:xfrm>
                <a:off x="1689" y="1650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93" name="Oval 65"/>
              <p:cNvSpPr>
                <a:spLocks noChangeArrowheads="1"/>
              </p:cNvSpPr>
              <p:nvPr/>
            </p:nvSpPr>
            <p:spPr bwMode="auto">
              <a:xfrm>
                <a:off x="1080" y="1082"/>
                <a:ext cx="1219" cy="113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94" name="Oval 66"/>
              <p:cNvSpPr>
                <a:spLocks noChangeArrowheads="1"/>
              </p:cNvSpPr>
              <p:nvPr/>
            </p:nvSpPr>
            <p:spPr bwMode="auto">
              <a:xfrm>
                <a:off x="1702" y="2075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95" name="Oval 67"/>
              <p:cNvSpPr>
                <a:spLocks noChangeArrowheads="1"/>
              </p:cNvSpPr>
              <p:nvPr/>
            </p:nvSpPr>
            <p:spPr bwMode="auto">
              <a:xfrm>
                <a:off x="1957" y="1537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96" name="Oval 68"/>
              <p:cNvSpPr>
                <a:spLocks noChangeArrowheads="1"/>
              </p:cNvSpPr>
              <p:nvPr/>
            </p:nvSpPr>
            <p:spPr bwMode="auto">
              <a:xfrm>
                <a:off x="1434" y="1310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97" name="Text Box 69"/>
              <p:cNvSpPr txBox="1">
                <a:spLocks noChangeArrowheads="1"/>
              </p:cNvSpPr>
              <p:nvPr/>
            </p:nvSpPr>
            <p:spPr bwMode="auto">
              <a:xfrm>
                <a:off x="1706" y="1962"/>
                <a:ext cx="2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solidFill>
                      <a:srgbClr val="00CC00"/>
                    </a:solidFill>
                  </a:rPr>
                  <a:t>e</a:t>
                </a:r>
                <a:r>
                  <a:rPr lang="en-US" altLang="x-none" sz="1600" b="1" baseline="30000">
                    <a:solidFill>
                      <a:srgbClr val="00CC00"/>
                    </a:solidFill>
                  </a:rPr>
                  <a:t>-</a:t>
                </a:r>
                <a:endParaRPr lang="it-IT" altLang="x-none" sz="1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27698" name="Text Box 70"/>
              <p:cNvSpPr txBox="1">
                <a:spLocks noChangeArrowheads="1"/>
              </p:cNvSpPr>
              <p:nvPr/>
            </p:nvSpPr>
            <p:spPr bwMode="auto">
              <a:xfrm>
                <a:off x="1681" y="1637"/>
                <a:ext cx="226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/>
                  <a:t>N</a:t>
                </a:r>
                <a:endParaRPr lang="it-IT" altLang="x-none" sz="1600" b="1"/>
              </a:p>
            </p:txBody>
          </p:sp>
        </p:grpSp>
        <p:grpSp>
          <p:nvGrpSpPr>
            <p:cNvPr id="27661" name="Group 71"/>
            <p:cNvGrpSpPr>
              <a:grpSpLocks/>
            </p:cNvGrpSpPr>
            <p:nvPr/>
          </p:nvGrpSpPr>
          <p:grpSpPr bwMode="auto">
            <a:xfrm>
              <a:off x="4210" y="2388"/>
              <a:ext cx="1123" cy="956"/>
              <a:chOff x="1080" y="1082"/>
              <a:chExt cx="1219" cy="1134"/>
            </a:xfrm>
          </p:grpSpPr>
          <p:sp>
            <p:nvSpPr>
              <p:cNvPr id="27675" name="Oval 72"/>
              <p:cNvSpPr>
                <a:spLocks noChangeArrowheads="1"/>
              </p:cNvSpPr>
              <p:nvPr/>
            </p:nvSpPr>
            <p:spPr bwMode="auto">
              <a:xfrm>
                <a:off x="1661" y="1565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76" name="Oval 73"/>
              <p:cNvSpPr>
                <a:spLocks noChangeArrowheads="1"/>
              </p:cNvSpPr>
              <p:nvPr/>
            </p:nvSpPr>
            <p:spPr bwMode="auto">
              <a:xfrm>
                <a:off x="1717" y="156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77" name="Oval 74"/>
              <p:cNvSpPr>
                <a:spLocks noChangeArrowheads="1"/>
              </p:cNvSpPr>
              <p:nvPr/>
            </p:nvSpPr>
            <p:spPr bwMode="auto">
              <a:xfrm>
                <a:off x="1717" y="1621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78" name="Oval 75"/>
              <p:cNvSpPr>
                <a:spLocks noChangeArrowheads="1"/>
              </p:cNvSpPr>
              <p:nvPr/>
            </p:nvSpPr>
            <p:spPr bwMode="auto">
              <a:xfrm>
                <a:off x="1661" y="159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79" name="Oval 76"/>
              <p:cNvSpPr>
                <a:spLocks noChangeArrowheads="1"/>
              </p:cNvSpPr>
              <p:nvPr/>
            </p:nvSpPr>
            <p:spPr bwMode="auto">
              <a:xfrm>
                <a:off x="1633" y="1622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80" name="Oval 77"/>
              <p:cNvSpPr>
                <a:spLocks noChangeArrowheads="1"/>
              </p:cNvSpPr>
              <p:nvPr/>
            </p:nvSpPr>
            <p:spPr bwMode="auto">
              <a:xfrm>
                <a:off x="1689" y="1650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81" name="Oval 78"/>
              <p:cNvSpPr>
                <a:spLocks noChangeArrowheads="1"/>
              </p:cNvSpPr>
              <p:nvPr/>
            </p:nvSpPr>
            <p:spPr bwMode="auto">
              <a:xfrm>
                <a:off x="1080" y="1082"/>
                <a:ext cx="1219" cy="113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82" name="Oval 79"/>
              <p:cNvSpPr>
                <a:spLocks noChangeArrowheads="1"/>
              </p:cNvSpPr>
              <p:nvPr/>
            </p:nvSpPr>
            <p:spPr bwMode="auto">
              <a:xfrm>
                <a:off x="1702" y="2075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83" name="Oval 80"/>
              <p:cNvSpPr>
                <a:spLocks noChangeArrowheads="1"/>
              </p:cNvSpPr>
              <p:nvPr/>
            </p:nvSpPr>
            <p:spPr bwMode="auto">
              <a:xfrm>
                <a:off x="1957" y="1537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84" name="Oval 81"/>
              <p:cNvSpPr>
                <a:spLocks noChangeArrowheads="1"/>
              </p:cNvSpPr>
              <p:nvPr/>
            </p:nvSpPr>
            <p:spPr bwMode="auto">
              <a:xfrm>
                <a:off x="1434" y="1310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85" name="Text Box 82"/>
              <p:cNvSpPr txBox="1">
                <a:spLocks noChangeArrowheads="1"/>
              </p:cNvSpPr>
              <p:nvPr/>
            </p:nvSpPr>
            <p:spPr bwMode="auto">
              <a:xfrm>
                <a:off x="1706" y="1962"/>
                <a:ext cx="2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solidFill>
                      <a:srgbClr val="00CC00"/>
                    </a:solidFill>
                  </a:rPr>
                  <a:t>e</a:t>
                </a:r>
                <a:r>
                  <a:rPr lang="en-US" altLang="x-none" sz="1600" b="1" baseline="30000">
                    <a:solidFill>
                      <a:srgbClr val="00CC00"/>
                    </a:solidFill>
                  </a:rPr>
                  <a:t>-</a:t>
                </a:r>
                <a:endParaRPr lang="it-IT" altLang="x-none" sz="1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27686" name="Text Box 83"/>
              <p:cNvSpPr txBox="1">
                <a:spLocks noChangeArrowheads="1"/>
              </p:cNvSpPr>
              <p:nvPr/>
            </p:nvSpPr>
            <p:spPr bwMode="auto">
              <a:xfrm>
                <a:off x="1681" y="1636"/>
                <a:ext cx="226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/>
                  <a:t>N</a:t>
                </a:r>
                <a:endParaRPr lang="it-IT" altLang="x-none" sz="1600" b="1"/>
              </a:p>
            </p:txBody>
          </p:sp>
        </p:grpSp>
        <p:grpSp>
          <p:nvGrpSpPr>
            <p:cNvPr id="27662" name="Group 84"/>
            <p:cNvGrpSpPr>
              <a:grpSpLocks/>
            </p:cNvGrpSpPr>
            <p:nvPr/>
          </p:nvGrpSpPr>
          <p:grpSpPr bwMode="auto">
            <a:xfrm>
              <a:off x="3439" y="2204"/>
              <a:ext cx="1123" cy="957"/>
              <a:chOff x="1080" y="1082"/>
              <a:chExt cx="1219" cy="1134"/>
            </a:xfrm>
          </p:grpSpPr>
          <p:sp>
            <p:nvSpPr>
              <p:cNvPr id="27663" name="Oval 85"/>
              <p:cNvSpPr>
                <a:spLocks noChangeArrowheads="1"/>
              </p:cNvSpPr>
              <p:nvPr/>
            </p:nvSpPr>
            <p:spPr bwMode="auto">
              <a:xfrm>
                <a:off x="1661" y="1565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64" name="Oval 86"/>
              <p:cNvSpPr>
                <a:spLocks noChangeArrowheads="1"/>
              </p:cNvSpPr>
              <p:nvPr/>
            </p:nvSpPr>
            <p:spPr bwMode="auto">
              <a:xfrm>
                <a:off x="1717" y="1565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65" name="Oval 87"/>
              <p:cNvSpPr>
                <a:spLocks noChangeArrowheads="1"/>
              </p:cNvSpPr>
              <p:nvPr/>
            </p:nvSpPr>
            <p:spPr bwMode="auto">
              <a:xfrm>
                <a:off x="1717" y="1621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66" name="Oval 88"/>
              <p:cNvSpPr>
                <a:spLocks noChangeArrowheads="1"/>
              </p:cNvSpPr>
              <p:nvPr/>
            </p:nvSpPr>
            <p:spPr bwMode="auto">
              <a:xfrm>
                <a:off x="1661" y="1593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67" name="Oval 89"/>
              <p:cNvSpPr>
                <a:spLocks noChangeArrowheads="1"/>
              </p:cNvSpPr>
              <p:nvPr/>
            </p:nvSpPr>
            <p:spPr bwMode="auto">
              <a:xfrm>
                <a:off x="1633" y="1622"/>
                <a:ext cx="57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68" name="Oval 90"/>
              <p:cNvSpPr>
                <a:spLocks noChangeArrowheads="1"/>
              </p:cNvSpPr>
              <p:nvPr/>
            </p:nvSpPr>
            <p:spPr bwMode="auto">
              <a:xfrm>
                <a:off x="1689" y="1650"/>
                <a:ext cx="57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69" name="Oval 91"/>
              <p:cNvSpPr>
                <a:spLocks noChangeArrowheads="1"/>
              </p:cNvSpPr>
              <p:nvPr/>
            </p:nvSpPr>
            <p:spPr bwMode="auto">
              <a:xfrm>
                <a:off x="1080" y="1082"/>
                <a:ext cx="1219" cy="1134"/>
              </a:xfrm>
              <a:prstGeom prst="ellipse">
                <a:avLst/>
              </a:prstGeom>
              <a:solidFill>
                <a:srgbClr val="CCFFCC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70" name="Oval 92"/>
              <p:cNvSpPr>
                <a:spLocks noChangeArrowheads="1"/>
              </p:cNvSpPr>
              <p:nvPr/>
            </p:nvSpPr>
            <p:spPr bwMode="auto">
              <a:xfrm>
                <a:off x="1702" y="2075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71" name="Oval 93"/>
              <p:cNvSpPr>
                <a:spLocks noChangeArrowheads="1"/>
              </p:cNvSpPr>
              <p:nvPr/>
            </p:nvSpPr>
            <p:spPr bwMode="auto">
              <a:xfrm>
                <a:off x="1957" y="1537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72" name="Oval 94"/>
              <p:cNvSpPr>
                <a:spLocks noChangeArrowheads="1"/>
              </p:cNvSpPr>
              <p:nvPr/>
            </p:nvSpPr>
            <p:spPr bwMode="auto">
              <a:xfrm>
                <a:off x="1434" y="1310"/>
                <a:ext cx="29" cy="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2400">
                  <a:latin typeface="Arial" charset="0"/>
                </a:endParaRPr>
              </a:p>
            </p:txBody>
          </p:sp>
          <p:sp>
            <p:nvSpPr>
              <p:cNvPr id="27673" name="Text Box 95"/>
              <p:cNvSpPr txBox="1">
                <a:spLocks noChangeArrowheads="1"/>
              </p:cNvSpPr>
              <p:nvPr/>
            </p:nvSpPr>
            <p:spPr bwMode="auto">
              <a:xfrm>
                <a:off x="1706" y="1962"/>
                <a:ext cx="22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>
                    <a:solidFill>
                      <a:srgbClr val="00CC00"/>
                    </a:solidFill>
                  </a:rPr>
                  <a:t>e</a:t>
                </a:r>
                <a:r>
                  <a:rPr lang="en-US" altLang="x-none" sz="1600" b="1" baseline="30000">
                    <a:solidFill>
                      <a:srgbClr val="00CC00"/>
                    </a:solidFill>
                  </a:rPr>
                  <a:t>-</a:t>
                </a:r>
                <a:endParaRPr lang="it-IT" altLang="x-none" sz="1600" b="1">
                  <a:solidFill>
                    <a:srgbClr val="00CC00"/>
                  </a:solidFill>
                </a:endParaRPr>
              </a:p>
            </p:txBody>
          </p:sp>
          <p:sp>
            <p:nvSpPr>
              <p:cNvPr id="27674" name="Text Box 96"/>
              <p:cNvSpPr txBox="1">
                <a:spLocks noChangeArrowheads="1"/>
              </p:cNvSpPr>
              <p:nvPr/>
            </p:nvSpPr>
            <p:spPr bwMode="auto">
              <a:xfrm>
                <a:off x="1690" y="1637"/>
                <a:ext cx="207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600" b="1"/>
                  <a:t>N</a:t>
                </a:r>
                <a:endParaRPr lang="it-IT" altLang="x-none" sz="1600" b="1"/>
              </a:p>
            </p:txBody>
          </p:sp>
        </p:grpSp>
      </p:grpSp>
      <p:sp>
        <p:nvSpPr>
          <p:cNvPr id="27654" name="Line 104"/>
          <p:cNvSpPr>
            <a:spLocks noChangeShapeType="1"/>
          </p:cNvSpPr>
          <p:nvPr/>
        </p:nvSpPr>
        <p:spPr bwMode="auto">
          <a:xfrm flipV="1">
            <a:off x="1570359" y="3783120"/>
            <a:ext cx="6165850" cy="1731962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55" name="Text Box 106"/>
          <p:cNvSpPr txBox="1">
            <a:spLocks noChangeArrowheads="1"/>
          </p:cNvSpPr>
          <p:nvPr/>
        </p:nvSpPr>
        <p:spPr bwMode="auto">
          <a:xfrm>
            <a:off x="7769546" y="3389420"/>
            <a:ext cx="565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b="1">
                <a:solidFill>
                  <a:srgbClr val="FF3300"/>
                </a:solidFill>
                <a:latin typeface="Symbol" charset="2"/>
              </a:rPr>
              <a:t>m</a:t>
            </a:r>
            <a:r>
              <a:rPr lang="en-US" altLang="x-none" b="1" baseline="30000">
                <a:solidFill>
                  <a:srgbClr val="FF3300"/>
                </a:solidFill>
                <a:latin typeface="Arial" charset="0"/>
              </a:rPr>
              <a:t>±</a:t>
            </a:r>
            <a:endParaRPr lang="en-US" altLang="x-none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33C7-E0AF-9F43-B231-46AD565A5FDB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1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x-none" dirty="0" smtClean="0"/>
              <a:t>Gli Adroni  </a:t>
            </a:r>
            <a:endParaRPr lang="it-IT" altLang="x-none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x-none" sz="2000" dirty="0" smtClean="0"/>
              <a:t>hanno anche loro una massa molto maggiore degli  elettroni atomici (&gt;300 volte) perciò negli urti perdono poca energia</a:t>
            </a:r>
          </a:p>
          <a:p>
            <a:r>
              <a:rPr lang="it-IT" altLang="x-none" sz="2000" dirty="0" smtClean="0"/>
              <a:t>interagiscono sia in modo </a:t>
            </a:r>
            <a:r>
              <a:rPr lang="it-IT" altLang="x-none" sz="2000" dirty="0" err="1" smtClean="0"/>
              <a:t>e.m</a:t>
            </a:r>
            <a:r>
              <a:rPr lang="it-IT" altLang="x-none" sz="2000" dirty="0" smtClean="0"/>
              <a:t>. con gli elettroni che in modo forte con i nuclei e possono essere sia carichi (es. </a:t>
            </a:r>
            <a:r>
              <a:rPr lang="it-IT" altLang="x-none" sz="2000" dirty="0" err="1" smtClean="0"/>
              <a:t>p</a:t>
            </a:r>
            <a:r>
              <a:rPr lang="it-IT" altLang="x-none" sz="2000" dirty="0" smtClean="0"/>
              <a:t>, </a:t>
            </a:r>
            <a:r>
              <a:rPr lang="it-IT" altLang="x-none" sz="2000" dirty="0" err="1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it-IT" altLang="x-none" sz="2000" baseline="30000" dirty="0" smtClean="0"/>
              <a:t>±</a:t>
            </a:r>
            <a:r>
              <a:rPr lang="it-IT" altLang="x-none" sz="2000" dirty="0" smtClean="0"/>
              <a:t>) che neutri (es. </a:t>
            </a:r>
            <a:r>
              <a:rPr lang="it-IT" altLang="x-none" sz="2000" dirty="0" err="1" smtClean="0"/>
              <a:t>n</a:t>
            </a:r>
            <a:r>
              <a:rPr lang="it-IT" altLang="x-none" sz="2000" dirty="0" smtClean="0"/>
              <a:t>, </a:t>
            </a:r>
            <a:r>
              <a:rPr lang="it-IT" altLang="x-none" sz="2000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it-IT" altLang="x-none" sz="2000" baseline="30000" dirty="0" smtClean="0"/>
              <a:t>0</a:t>
            </a:r>
            <a:r>
              <a:rPr lang="it-IT" altLang="x-none" sz="2000" dirty="0" smtClean="0"/>
              <a:t>)</a:t>
            </a:r>
          </a:p>
          <a:p>
            <a:pPr eaLnBrk="1" hangingPunct="1">
              <a:defRPr/>
            </a:pPr>
            <a:r>
              <a:rPr lang="it-IT" altLang="x-none" sz="2000" dirty="0" smtClean="0"/>
              <a:t>Sono dunque molto penetranti (≈ 1m) ma non quanto i muoni </a:t>
            </a:r>
            <a:r>
              <a:rPr lang="it-IT" altLang="x-none" sz="2000" dirty="0" smtClean="0">
                <a:latin typeface="Symbol" charset="2"/>
                <a:ea typeface="Symbol" charset="2"/>
                <a:cs typeface="Symbol" charset="2"/>
              </a:rPr>
              <a:t>m</a:t>
            </a:r>
          </a:p>
          <a:p>
            <a:endParaRPr lang="it-IT" altLang="x-none" sz="2000" dirty="0" smtClean="0"/>
          </a:p>
          <a:p>
            <a:endParaRPr lang="it-IT" altLang="x-none" sz="2000" dirty="0" smtClean="0"/>
          </a:p>
          <a:p>
            <a:endParaRPr lang="it-IT" sz="2000" dirty="0"/>
          </a:p>
        </p:txBody>
      </p:sp>
      <p:grpSp>
        <p:nvGrpSpPr>
          <p:cNvPr id="28677" name="Group 100"/>
          <p:cNvGrpSpPr>
            <a:grpSpLocks/>
          </p:cNvGrpSpPr>
          <p:nvPr/>
        </p:nvGrpSpPr>
        <p:grpSpPr bwMode="auto">
          <a:xfrm>
            <a:off x="1527968" y="3329576"/>
            <a:ext cx="6615113" cy="3027363"/>
            <a:chOff x="2386002" y="3919006"/>
            <a:chExt cx="6615117" cy="3027363"/>
          </a:xfrm>
        </p:grpSpPr>
        <p:grpSp>
          <p:nvGrpSpPr>
            <p:cNvPr id="28678" name="Group 6"/>
            <p:cNvGrpSpPr>
              <a:grpSpLocks/>
            </p:cNvGrpSpPr>
            <p:nvPr/>
          </p:nvGrpSpPr>
          <p:grpSpPr bwMode="auto">
            <a:xfrm>
              <a:off x="2841090" y="3919006"/>
              <a:ext cx="5108575" cy="3027363"/>
              <a:chOff x="1693" y="2204"/>
              <a:chExt cx="3689" cy="2052"/>
            </a:xfrm>
          </p:grpSpPr>
          <p:grpSp>
            <p:nvGrpSpPr>
              <p:cNvPr id="28681" name="Group 7"/>
              <p:cNvGrpSpPr>
                <a:grpSpLocks/>
              </p:cNvGrpSpPr>
              <p:nvPr/>
            </p:nvGrpSpPr>
            <p:grpSpPr bwMode="auto">
              <a:xfrm>
                <a:off x="2571" y="2478"/>
                <a:ext cx="1123" cy="971"/>
                <a:chOff x="1080" y="1082"/>
                <a:chExt cx="1219" cy="1151"/>
              </a:xfrm>
            </p:grpSpPr>
            <p:sp>
              <p:nvSpPr>
                <p:cNvPr id="28760" name="Oval 8"/>
                <p:cNvSpPr>
                  <a:spLocks noChangeArrowheads="1"/>
                </p:cNvSpPr>
                <p:nvPr/>
              </p:nvSpPr>
              <p:spPr bwMode="auto">
                <a:xfrm>
                  <a:off x="1661" y="1565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61" name="Oval 9"/>
                <p:cNvSpPr>
                  <a:spLocks noChangeArrowheads="1"/>
                </p:cNvSpPr>
                <p:nvPr/>
              </p:nvSpPr>
              <p:spPr bwMode="auto">
                <a:xfrm>
                  <a:off x="1717" y="1565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62" name="Oval 10"/>
                <p:cNvSpPr>
                  <a:spLocks noChangeArrowheads="1"/>
                </p:cNvSpPr>
                <p:nvPr/>
              </p:nvSpPr>
              <p:spPr bwMode="auto">
                <a:xfrm>
                  <a:off x="1717" y="1621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63" name="Oval 11"/>
                <p:cNvSpPr>
                  <a:spLocks noChangeArrowheads="1"/>
                </p:cNvSpPr>
                <p:nvPr/>
              </p:nvSpPr>
              <p:spPr bwMode="auto">
                <a:xfrm>
                  <a:off x="1661" y="1593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64" name="Oval 12"/>
                <p:cNvSpPr>
                  <a:spLocks noChangeArrowheads="1"/>
                </p:cNvSpPr>
                <p:nvPr/>
              </p:nvSpPr>
              <p:spPr bwMode="auto">
                <a:xfrm>
                  <a:off x="1633" y="1622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65" name="Oval 13"/>
                <p:cNvSpPr>
                  <a:spLocks noChangeArrowheads="1"/>
                </p:cNvSpPr>
                <p:nvPr/>
              </p:nvSpPr>
              <p:spPr bwMode="auto">
                <a:xfrm>
                  <a:off x="1689" y="1650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66" name="Oval 14"/>
                <p:cNvSpPr>
                  <a:spLocks noChangeArrowheads="1"/>
                </p:cNvSpPr>
                <p:nvPr/>
              </p:nvSpPr>
              <p:spPr bwMode="auto">
                <a:xfrm>
                  <a:off x="1080" y="1082"/>
                  <a:ext cx="1219" cy="1134"/>
                </a:xfrm>
                <a:prstGeom prst="ellipse">
                  <a:avLst/>
                </a:prstGeom>
                <a:solidFill>
                  <a:srgbClr val="CCFFCC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67" name="Oval 15"/>
                <p:cNvSpPr>
                  <a:spLocks noChangeArrowheads="1"/>
                </p:cNvSpPr>
                <p:nvPr/>
              </p:nvSpPr>
              <p:spPr bwMode="auto">
                <a:xfrm>
                  <a:off x="1702" y="2075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68" name="Oval 16"/>
                <p:cNvSpPr>
                  <a:spLocks noChangeArrowheads="1"/>
                </p:cNvSpPr>
                <p:nvPr/>
              </p:nvSpPr>
              <p:spPr bwMode="auto">
                <a:xfrm>
                  <a:off x="1957" y="1537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69" name="Oval 17"/>
                <p:cNvSpPr>
                  <a:spLocks noChangeArrowheads="1"/>
                </p:cNvSpPr>
                <p:nvPr/>
              </p:nvSpPr>
              <p:spPr bwMode="auto">
                <a:xfrm>
                  <a:off x="1434" y="1310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7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691" y="1962"/>
                  <a:ext cx="251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>
                      <a:solidFill>
                        <a:srgbClr val="00CC00"/>
                      </a:solidFill>
                    </a:rPr>
                    <a:t>e</a:t>
                  </a:r>
                  <a:r>
                    <a:rPr lang="en-US" altLang="x-none" sz="1600" b="1" baseline="30000">
                      <a:solidFill>
                        <a:srgbClr val="00CC00"/>
                      </a:solidFill>
                    </a:rPr>
                    <a:t>-</a:t>
                  </a:r>
                  <a:endParaRPr lang="it-IT" altLang="x-none" sz="1600" b="1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2877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65" y="1637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/>
                    <a:t>N</a:t>
                  </a:r>
                  <a:endParaRPr lang="it-IT" altLang="x-none" sz="1600" b="1"/>
                </a:p>
              </p:txBody>
            </p:sp>
          </p:grpSp>
          <p:grpSp>
            <p:nvGrpSpPr>
              <p:cNvPr id="28682" name="Group 20"/>
              <p:cNvGrpSpPr>
                <a:grpSpLocks/>
              </p:cNvGrpSpPr>
              <p:nvPr/>
            </p:nvGrpSpPr>
            <p:grpSpPr bwMode="auto">
              <a:xfrm>
                <a:off x="3391" y="2933"/>
                <a:ext cx="1123" cy="969"/>
                <a:chOff x="1080" y="1082"/>
                <a:chExt cx="1219" cy="1150"/>
              </a:xfrm>
            </p:grpSpPr>
            <p:sp>
              <p:nvSpPr>
                <p:cNvPr id="28748" name="Oval 21"/>
                <p:cNvSpPr>
                  <a:spLocks noChangeArrowheads="1"/>
                </p:cNvSpPr>
                <p:nvPr/>
              </p:nvSpPr>
              <p:spPr bwMode="auto">
                <a:xfrm>
                  <a:off x="1661" y="1565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49" name="Oval 22"/>
                <p:cNvSpPr>
                  <a:spLocks noChangeArrowheads="1"/>
                </p:cNvSpPr>
                <p:nvPr/>
              </p:nvSpPr>
              <p:spPr bwMode="auto">
                <a:xfrm>
                  <a:off x="1717" y="1565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50" name="Oval 23"/>
                <p:cNvSpPr>
                  <a:spLocks noChangeArrowheads="1"/>
                </p:cNvSpPr>
                <p:nvPr/>
              </p:nvSpPr>
              <p:spPr bwMode="auto">
                <a:xfrm>
                  <a:off x="1717" y="1621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51" name="Oval 24"/>
                <p:cNvSpPr>
                  <a:spLocks noChangeArrowheads="1"/>
                </p:cNvSpPr>
                <p:nvPr/>
              </p:nvSpPr>
              <p:spPr bwMode="auto">
                <a:xfrm>
                  <a:off x="1661" y="1593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52" name="Oval 25"/>
                <p:cNvSpPr>
                  <a:spLocks noChangeArrowheads="1"/>
                </p:cNvSpPr>
                <p:nvPr/>
              </p:nvSpPr>
              <p:spPr bwMode="auto">
                <a:xfrm>
                  <a:off x="1633" y="1622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53" name="Oval 26"/>
                <p:cNvSpPr>
                  <a:spLocks noChangeArrowheads="1"/>
                </p:cNvSpPr>
                <p:nvPr/>
              </p:nvSpPr>
              <p:spPr bwMode="auto">
                <a:xfrm>
                  <a:off x="1689" y="1650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54" name="Oval 27"/>
                <p:cNvSpPr>
                  <a:spLocks noChangeArrowheads="1"/>
                </p:cNvSpPr>
                <p:nvPr/>
              </p:nvSpPr>
              <p:spPr bwMode="auto">
                <a:xfrm>
                  <a:off x="1080" y="1082"/>
                  <a:ext cx="1219" cy="1134"/>
                </a:xfrm>
                <a:prstGeom prst="ellipse">
                  <a:avLst/>
                </a:prstGeom>
                <a:solidFill>
                  <a:srgbClr val="CCFFCC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55" name="Oval 28"/>
                <p:cNvSpPr>
                  <a:spLocks noChangeArrowheads="1"/>
                </p:cNvSpPr>
                <p:nvPr/>
              </p:nvSpPr>
              <p:spPr bwMode="auto">
                <a:xfrm>
                  <a:off x="1702" y="2075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56" name="Oval 29"/>
                <p:cNvSpPr>
                  <a:spLocks noChangeArrowheads="1"/>
                </p:cNvSpPr>
                <p:nvPr/>
              </p:nvSpPr>
              <p:spPr bwMode="auto">
                <a:xfrm>
                  <a:off x="1957" y="1537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57" name="Oval 30"/>
                <p:cNvSpPr>
                  <a:spLocks noChangeArrowheads="1"/>
                </p:cNvSpPr>
                <p:nvPr/>
              </p:nvSpPr>
              <p:spPr bwMode="auto">
                <a:xfrm>
                  <a:off x="1434" y="1310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5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691" y="1961"/>
                  <a:ext cx="251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>
                      <a:solidFill>
                        <a:srgbClr val="00CC00"/>
                      </a:solidFill>
                    </a:rPr>
                    <a:t>e</a:t>
                  </a:r>
                  <a:r>
                    <a:rPr lang="en-US" altLang="x-none" sz="1600" b="1" baseline="30000">
                      <a:solidFill>
                        <a:srgbClr val="00CC00"/>
                      </a:solidFill>
                    </a:rPr>
                    <a:t>-</a:t>
                  </a:r>
                  <a:endParaRPr lang="it-IT" altLang="x-none" sz="1600" b="1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2875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665" y="1636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/>
                    <a:t>N</a:t>
                  </a:r>
                  <a:endParaRPr lang="it-IT" altLang="x-none" sz="1600" b="1"/>
                </a:p>
              </p:txBody>
            </p:sp>
          </p:grpSp>
          <p:grpSp>
            <p:nvGrpSpPr>
              <p:cNvPr id="28683" name="Group 33"/>
              <p:cNvGrpSpPr>
                <a:grpSpLocks/>
              </p:cNvGrpSpPr>
              <p:nvPr/>
            </p:nvGrpSpPr>
            <p:grpSpPr bwMode="auto">
              <a:xfrm>
                <a:off x="2385" y="3269"/>
                <a:ext cx="1124" cy="971"/>
                <a:chOff x="1080" y="1082"/>
                <a:chExt cx="1219" cy="1151"/>
              </a:xfrm>
            </p:grpSpPr>
            <p:sp>
              <p:nvSpPr>
                <p:cNvPr id="28736" name="Oval 34"/>
                <p:cNvSpPr>
                  <a:spLocks noChangeArrowheads="1"/>
                </p:cNvSpPr>
                <p:nvPr/>
              </p:nvSpPr>
              <p:spPr bwMode="auto">
                <a:xfrm>
                  <a:off x="1661" y="1565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37" name="Oval 35"/>
                <p:cNvSpPr>
                  <a:spLocks noChangeArrowheads="1"/>
                </p:cNvSpPr>
                <p:nvPr/>
              </p:nvSpPr>
              <p:spPr bwMode="auto">
                <a:xfrm>
                  <a:off x="1717" y="1565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38" name="Oval 36"/>
                <p:cNvSpPr>
                  <a:spLocks noChangeArrowheads="1"/>
                </p:cNvSpPr>
                <p:nvPr/>
              </p:nvSpPr>
              <p:spPr bwMode="auto">
                <a:xfrm>
                  <a:off x="1717" y="1621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39" name="Oval 37"/>
                <p:cNvSpPr>
                  <a:spLocks noChangeArrowheads="1"/>
                </p:cNvSpPr>
                <p:nvPr/>
              </p:nvSpPr>
              <p:spPr bwMode="auto">
                <a:xfrm>
                  <a:off x="1661" y="1593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40" name="Oval 38"/>
                <p:cNvSpPr>
                  <a:spLocks noChangeArrowheads="1"/>
                </p:cNvSpPr>
                <p:nvPr/>
              </p:nvSpPr>
              <p:spPr bwMode="auto">
                <a:xfrm>
                  <a:off x="1633" y="1622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41" name="Oval 39"/>
                <p:cNvSpPr>
                  <a:spLocks noChangeArrowheads="1"/>
                </p:cNvSpPr>
                <p:nvPr/>
              </p:nvSpPr>
              <p:spPr bwMode="auto">
                <a:xfrm>
                  <a:off x="1689" y="1650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42" name="Oval 40"/>
                <p:cNvSpPr>
                  <a:spLocks noChangeArrowheads="1"/>
                </p:cNvSpPr>
                <p:nvPr/>
              </p:nvSpPr>
              <p:spPr bwMode="auto">
                <a:xfrm>
                  <a:off x="1080" y="1082"/>
                  <a:ext cx="1219" cy="1134"/>
                </a:xfrm>
                <a:prstGeom prst="ellipse">
                  <a:avLst/>
                </a:prstGeom>
                <a:solidFill>
                  <a:srgbClr val="CCFFCC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43" name="Oval 41"/>
                <p:cNvSpPr>
                  <a:spLocks noChangeArrowheads="1"/>
                </p:cNvSpPr>
                <p:nvPr/>
              </p:nvSpPr>
              <p:spPr bwMode="auto">
                <a:xfrm>
                  <a:off x="1702" y="2075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44" name="Oval 42"/>
                <p:cNvSpPr>
                  <a:spLocks noChangeArrowheads="1"/>
                </p:cNvSpPr>
                <p:nvPr/>
              </p:nvSpPr>
              <p:spPr bwMode="auto">
                <a:xfrm>
                  <a:off x="1957" y="1537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45" name="Oval 43"/>
                <p:cNvSpPr>
                  <a:spLocks noChangeArrowheads="1"/>
                </p:cNvSpPr>
                <p:nvPr/>
              </p:nvSpPr>
              <p:spPr bwMode="auto">
                <a:xfrm>
                  <a:off x="1434" y="1310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46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691" y="1962"/>
                  <a:ext cx="251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>
                      <a:solidFill>
                        <a:srgbClr val="00CC00"/>
                      </a:solidFill>
                    </a:rPr>
                    <a:t>e</a:t>
                  </a:r>
                  <a:r>
                    <a:rPr lang="en-US" altLang="x-none" sz="1600" b="1" baseline="30000">
                      <a:solidFill>
                        <a:srgbClr val="00CC00"/>
                      </a:solidFill>
                    </a:rPr>
                    <a:t>-</a:t>
                  </a:r>
                  <a:endParaRPr lang="it-IT" altLang="x-none" sz="1600" b="1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28747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666" y="1637"/>
                  <a:ext cx="259" cy="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/>
                    <a:t>N</a:t>
                  </a:r>
                  <a:endParaRPr lang="it-IT" altLang="x-none" sz="1600" b="1"/>
                </a:p>
              </p:txBody>
            </p:sp>
          </p:grpSp>
          <p:grpSp>
            <p:nvGrpSpPr>
              <p:cNvPr id="28684" name="Group 46"/>
              <p:cNvGrpSpPr>
                <a:grpSpLocks/>
              </p:cNvGrpSpPr>
              <p:nvPr/>
            </p:nvGrpSpPr>
            <p:grpSpPr bwMode="auto">
              <a:xfrm>
                <a:off x="1693" y="2622"/>
                <a:ext cx="1124" cy="970"/>
                <a:chOff x="1080" y="1082"/>
                <a:chExt cx="1219" cy="1150"/>
              </a:xfrm>
            </p:grpSpPr>
            <p:sp>
              <p:nvSpPr>
                <p:cNvPr id="28724" name="Oval 47"/>
                <p:cNvSpPr>
                  <a:spLocks noChangeArrowheads="1"/>
                </p:cNvSpPr>
                <p:nvPr/>
              </p:nvSpPr>
              <p:spPr bwMode="auto">
                <a:xfrm>
                  <a:off x="1661" y="1565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25" name="Oval 48"/>
                <p:cNvSpPr>
                  <a:spLocks noChangeArrowheads="1"/>
                </p:cNvSpPr>
                <p:nvPr/>
              </p:nvSpPr>
              <p:spPr bwMode="auto">
                <a:xfrm>
                  <a:off x="1717" y="1565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26" name="Oval 49"/>
                <p:cNvSpPr>
                  <a:spLocks noChangeArrowheads="1"/>
                </p:cNvSpPr>
                <p:nvPr/>
              </p:nvSpPr>
              <p:spPr bwMode="auto">
                <a:xfrm>
                  <a:off x="1717" y="1621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27" name="Oval 50"/>
                <p:cNvSpPr>
                  <a:spLocks noChangeArrowheads="1"/>
                </p:cNvSpPr>
                <p:nvPr/>
              </p:nvSpPr>
              <p:spPr bwMode="auto">
                <a:xfrm>
                  <a:off x="1661" y="1593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28" name="Oval 51"/>
                <p:cNvSpPr>
                  <a:spLocks noChangeArrowheads="1"/>
                </p:cNvSpPr>
                <p:nvPr/>
              </p:nvSpPr>
              <p:spPr bwMode="auto">
                <a:xfrm>
                  <a:off x="1633" y="1622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29" name="Oval 52"/>
                <p:cNvSpPr>
                  <a:spLocks noChangeArrowheads="1"/>
                </p:cNvSpPr>
                <p:nvPr/>
              </p:nvSpPr>
              <p:spPr bwMode="auto">
                <a:xfrm>
                  <a:off x="1689" y="1650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30" name="Oval 53"/>
                <p:cNvSpPr>
                  <a:spLocks noChangeArrowheads="1"/>
                </p:cNvSpPr>
                <p:nvPr/>
              </p:nvSpPr>
              <p:spPr bwMode="auto">
                <a:xfrm>
                  <a:off x="1080" y="1082"/>
                  <a:ext cx="1219" cy="1134"/>
                </a:xfrm>
                <a:prstGeom prst="ellipse">
                  <a:avLst/>
                </a:prstGeom>
                <a:solidFill>
                  <a:srgbClr val="CCFFCC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31" name="Oval 54"/>
                <p:cNvSpPr>
                  <a:spLocks noChangeArrowheads="1"/>
                </p:cNvSpPr>
                <p:nvPr/>
              </p:nvSpPr>
              <p:spPr bwMode="auto">
                <a:xfrm>
                  <a:off x="1702" y="2075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32" name="Oval 55"/>
                <p:cNvSpPr>
                  <a:spLocks noChangeArrowheads="1"/>
                </p:cNvSpPr>
                <p:nvPr/>
              </p:nvSpPr>
              <p:spPr bwMode="auto">
                <a:xfrm>
                  <a:off x="1957" y="1537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33" name="Oval 56"/>
                <p:cNvSpPr>
                  <a:spLocks noChangeArrowheads="1"/>
                </p:cNvSpPr>
                <p:nvPr/>
              </p:nvSpPr>
              <p:spPr bwMode="auto">
                <a:xfrm>
                  <a:off x="1434" y="1310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34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1691" y="1961"/>
                  <a:ext cx="251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>
                      <a:solidFill>
                        <a:srgbClr val="00CC00"/>
                      </a:solidFill>
                    </a:rPr>
                    <a:t>e</a:t>
                  </a:r>
                  <a:r>
                    <a:rPr lang="en-US" altLang="x-none" sz="1600" b="1" baseline="30000">
                      <a:solidFill>
                        <a:srgbClr val="00CC00"/>
                      </a:solidFill>
                    </a:rPr>
                    <a:t>-</a:t>
                  </a:r>
                  <a:endParaRPr lang="it-IT" altLang="x-none" sz="1600" b="1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28735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665" y="1636"/>
                  <a:ext cx="258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/>
                    <a:t>N</a:t>
                  </a:r>
                  <a:endParaRPr lang="it-IT" altLang="x-none" sz="1600" b="1"/>
                </a:p>
              </p:txBody>
            </p:sp>
          </p:grpSp>
          <p:grpSp>
            <p:nvGrpSpPr>
              <p:cNvPr id="28685" name="Group 59"/>
              <p:cNvGrpSpPr>
                <a:grpSpLocks/>
              </p:cNvGrpSpPr>
              <p:nvPr/>
            </p:nvGrpSpPr>
            <p:grpSpPr bwMode="auto">
              <a:xfrm>
                <a:off x="4259" y="3285"/>
                <a:ext cx="1123" cy="971"/>
                <a:chOff x="1080" y="1082"/>
                <a:chExt cx="1219" cy="1151"/>
              </a:xfrm>
            </p:grpSpPr>
            <p:sp>
              <p:nvSpPr>
                <p:cNvPr id="28712" name="Oval 60"/>
                <p:cNvSpPr>
                  <a:spLocks noChangeArrowheads="1"/>
                </p:cNvSpPr>
                <p:nvPr/>
              </p:nvSpPr>
              <p:spPr bwMode="auto">
                <a:xfrm>
                  <a:off x="1661" y="1565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13" name="Oval 61"/>
                <p:cNvSpPr>
                  <a:spLocks noChangeArrowheads="1"/>
                </p:cNvSpPr>
                <p:nvPr/>
              </p:nvSpPr>
              <p:spPr bwMode="auto">
                <a:xfrm>
                  <a:off x="1717" y="1565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14" name="Oval 62"/>
                <p:cNvSpPr>
                  <a:spLocks noChangeArrowheads="1"/>
                </p:cNvSpPr>
                <p:nvPr/>
              </p:nvSpPr>
              <p:spPr bwMode="auto">
                <a:xfrm>
                  <a:off x="1717" y="1621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15" name="Oval 63"/>
                <p:cNvSpPr>
                  <a:spLocks noChangeArrowheads="1"/>
                </p:cNvSpPr>
                <p:nvPr/>
              </p:nvSpPr>
              <p:spPr bwMode="auto">
                <a:xfrm>
                  <a:off x="1661" y="1593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16" name="Oval 64"/>
                <p:cNvSpPr>
                  <a:spLocks noChangeArrowheads="1"/>
                </p:cNvSpPr>
                <p:nvPr/>
              </p:nvSpPr>
              <p:spPr bwMode="auto">
                <a:xfrm>
                  <a:off x="1633" y="1622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17" name="Oval 65"/>
                <p:cNvSpPr>
                  <a:spLocks noChangeArrowheads="1"/>
                </p:cNvSpPr>
                <p:nvPr/>
              </p:nvSpPr>
              <p:spPr bwMode="auto">
                <a:xfrm>
                  <a:off x="1689" y="1650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18" name="Oval 66"/>
                <p:cNvSpPr>
                  <a:spLocks noChangeArrowheads="1"/>
                </p:cNvSpPr>
                <p:nvPr/>
              </p:nvSpPr>
              <p:spPr bwMode="auto">
                <a:xfrm>
                  <a:off x="1080" y="1082"/>
                  <a:ext cx="1219" cy="1134"/>
                </a:xfrm>
                <a:prstGeom prst="ellipse">
                  <a:avLst/>
                </a:prstGeom>
                <a:solidFill>
                  <a:srgbClr val="CCFFCC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19" name="Oval 67"/>
                <p:cNvSpPr>
                  <a:spLocks noChangeArrowheads="1"/>
                </p:cNvSpPr>
                <p:nvPr/>
              </p:nvSpPr>
              <p:spPr bwMode="auto">
                <a:xfrm>
                  <a:off x="1702" y="2075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20" name="Oval 68"/>
                <p:cNvSpPr>
                  <a:spLocks noChangeArrowheads="1"/>
                </p:cNvSpPr>
                <p:nvPr/>
              </p:nvSpPr>
              <p:spPr bwMode="auto">
                <a:xfrm>
                  <a:off x="1957" y="1537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21" name="Oval 69"/>
                <p:cNvSpPr>
                  <a:spLocks noChangeArrowheads="1"/>
                </p:cNvSpPr>
                <p:nvPr/>
              </p:nvSpPr>
              <p:spPr bwMode="auto">
                <a:xfrm>
                  <a:off x="1434" y="1310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2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691" y="1962"/>
                  <a:ext cx="251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>
                      <a:solidFill>
                        <a:srgbClr val="00CC00"/>
                      </a:solidFill>
                    </a:rPr>
                    <a:t>e</a:t>
                  </a:r>
                  <a:r>
                    <a:rPr lang="en-US" altLang="x-none" sz="1600" b="1" baseline="30000">
                      <a:solidFill>
                        <a:srgbClr val="00CC00"/>
                      </a:solidFill>
                    </a:rPr>
                    <a:t>-</a:t>
                  </a:r>
                  <a:endParaRPr lang="it-IT" altLang="x-none" sz="1600" b="1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28723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665" y="1637"/>
                  <a:ext cx="258" cy="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/>
                    <a:t>N</a:t>
                  </a:r>
                  <a:endParaRPr lang="it-IT" altLang="x-none" sz="1600" b="1"/>
                </a:p>
              </p:txBody>
            </p:sp>
          </p:grpSp>
          <p:grpSp>
            <p:nvGrpSpPr>
              <p:cNvPr id="28686" name="Group 72"/>
              <p:cNvGrpSpPr>
                <a:grpSpLocks/>
              </p:cNvGrpSpPr>
              <p:nvPr/>
            </p:nvGrpSpPr>
            <p:grpSpPr bwMode="auto">
              <a:xfrm>
                <a:off x="4210" y="2388"/>
                <a:ext cx="1123" cy="969"/>
                <a:chOff x="1080" y="1082"/>
                <a:chExt cx="1219" cy="1150"/>
              </a:xfrm>
            </p:grpSpPr>
            <p:sp>
              <p:nvSpPr>
                <p:cNvPr id="28700" name="Oval 73"/>
                <p:cNvSpPr>
                  <a:spLocks noChangeArrowheads="1"/>
                </p:cNvSpPr>
                <p:nvPr/>
              </p:nvSpPr>
              <p:spPr bwMode="auto">
                <a:xfrm>
                  <a:off x="1661" y="1565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01" name="Oval 74"/>
                <p:cNvSpPr>
                  <a:spLocks noChangeArrowheads="1"/>
                </p:cNvSpPr>
                <p:nvPr/>
              </p:nvSpPr>
              <p:spPr bwMode="auto">
                <a:xfrm>
                  <a:off x="1717" y="1565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02" name="Oval 75"/>
                <p:cNvSpPr>
                  <a:spLocks noChangeArrowheads="1"/>
                </p:cNvSpPr>
                <p:nvPr/>
              </p:nvSpPr>
              <p:spPr bwMode="auto">
                <a:xfrm>
                  <a:off x="1717" y="1621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03" name="Oval 76"/>
                <p:cNvSpPr>
                  <a:spLocks noChangeArrowheads="1"/>
                </p:cNvSpPr>
                <p:nvPr/>
              </p:nvSpPr>
              <p:spPr bwMode="auto">
                <a:xfrm>
                  <a:off x="1661" y="1593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04" name="Oval 77"/>
                <p:cNvSpPr>
                  <a:spLocks noChangeArrowheads="1"/>
                </p:cNvSpPr>
                <p:nvPr/>
              </p:nvSpPr>
              <p:spPr bwMode="auto">
                <a:xfrm>
                  <a:off x="1633" y="1622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05" name="Oval 78"/>
                <p:cNvSpPr>
                  <a:spLocks noChangeArrowheads="1"/>
                </p:cNvSpPr>
                <p:nvPr/>
              </p:nvSpPr>
              <p:spPr bwMode="auto">
                <a:xfrm>
                  <a:off x="1689" y="1650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06" name="Oval 79"/>
                <p:cNvSpPr>
                  <a:spLocks noChangeArrowheads="1"/>
                </p:cNvSpPr>
                <p:nvPr/>
              </p:nvSpPr>
              <p:spPr bwMode="auto">
                <a:xfrm>
                  <a:off x="1080" y="1082"/>
                  <a:ext cx="1219" cy="1134"/>
                </a:xfrm>
                <a:prstGeom prst="ellipse">
                  <a:avLst/>
                </a:prstGeom>
                <a:solidFill>
                  <a:srgbClr val="CCFFCC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07" name="Oval 80"/>
                <p:cNvSpPr>
                  <a:spLocks noChangeArrowheads="1"/>
                </p:cNvSpPr>
                <p:nvPr/>
              </p:nvSpPr>
              <p:spPr bwMode="auto">
                <a:xfrm>
                  <a:off x="1702" y="2075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08" name="Oval 81"/>
                <p:cNvSpPr>
                  <a:spLocks noChangeArrowheads="1"/>
                </p:cNvSpPr>
                <p:nvPr/>
              </p:nvSpPr>
              <p:spPr bwMode="auto">
                <a:xfrm>
                  <a:off x="1957" y="1537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09" name="Oval 82"/>
                <p:cNvSpPr>
                  <a:spLocks noChangeArrowheads="1"/>
                </p:cNvSpPr>
                <p:nvPr/>
              </p:nvSpPr>
              <p:spPr bwMode="auto">
                <a:xfrm>
                  <a:off x="1434" y="1310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710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690" y="1961"/>
                  <a:ext cx="252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>
                      <a:solidFill>
                        <a:srgbClr val="00CC00"/>
                      </a:solidFill>
                    </a:rPr>
                    <a:t>e</a:t>
                  </a:r>
                  <a:r>
                    <a:rPr lang="en-US" altLang="x-none" sz="1600" b="1" baseline="30000">
                      <a:solidFill>
                        <a:srgbClr val="00CC00"/>
                      </a:solidFill>
                    </a:rPr>
                    <a:t>-</a:t>
                  </a:r>
                  <a:endParaRPr lang="it-IT" altLang="x-none" sz="1600" b="1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28711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665" y="1636"/>
                  <a:ext cx="259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/>
                    <a:t>N</a:t>
                  </a:r>
                  <a:endParaRPr lang="it-IT" altLang="x-none" sz="1600" b="1"/>
                </a:p>
              </p:txBody>
            </p:sp>
          </p:grpSp>
          <p:grpSp>
            <p:nvGrpSpPr>
              <p:cNvPr id="28687" name="Group 85"/>
              <p:cNvGrpSpPr>
                <a:grpSpLocks/>
              </p:cNvGrpSpPr>
              <p:nvPr/>
            </p:nvGrpSpPr>
            <p:grpSpPr bwMode="auto">
              <a:xfrm>
                <a:off x="3439" y="2204"/>
                <a:ext cx="1123" cy="971"/>
                <a:chOff x="1080" y="1082"/>
                <a:chExt cx="1219" cy="1151"/>
              </a:xfrm>
            </p:grpSpPr>
            <p:sp>
              <p:nvSpPr>
                <p:cNvPr id="28688" name="Oval 86"/>
                <p:cNvSpPr>
                  <a:spLocks noChangeArrowheads="1"/>
                </p:cNvSpPr>
                <p:nvPr/>
              </p:nvSpPr>
              <p:spPr bwMode="auto">
                <a:xfrm>
                  <a:off x="1661" y="1565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689" name="Oval 87"/>
                <p:cNvSpPr>
                  <a:spLocks noChangeArrowheads="1"/>
                </p:cNvSpPr>
                <p:nvPr/>
              </p:nvSpPr>
              <p:spPr bwMode="auto">
                <a:xfrm>
                  <a:off x="1717" y="1565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690" name="Oval 88"/>
                <p:cNvSpPr>
                  <a:spLocks noChangeArrowheads="1"/>
                </p:cNvSpPr>
                <p:nvPr/>
              </p:nvSpPr>
              <p:spPr bwMode="auto">
                <a:xfrm>
                  <a:off x="1717" y="1621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691" name="Oval 89"/>
                <p:cNvSpPr>
                  <a:spLocks noChangeArrowheads="1"/>
                </p:cNvSpPr>
                <p:nvPr/>
              </p:nvSpPr>
              <p:spPr bwMode="auto">
                <a:xfrm>
                  <a:off x="1661" y="1593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692" name="Oval 90"/>
                <p:cNvSpPr>
                  <a:spLocks noChangeArrowheads="1"/>
                </p:cNvSpPr>
                <p:nvPr/>
              </p:nvSpPr>
              <p:spPr bwMode="auto">
                <a:xfrm>
                  <a:off x="1633" y="1622"/>
                  <a:ext cx="57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693" name="Oval 91"/>
                <p:cNvSpPr>
                  <a:spLocks noChangeArrowheads="1"/>
                </p:cNvSpPr>
                <p:nvPr/>
              </p:nvSpPr>
              <p:spPr bwMode="auto">
                <a:xfrm>
                  <a:off x="1689" y="1650"/>
                  <a:ext cx="57" cy="5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694" name="Oval 92"/>
                <p:cNvSpPr>
                  <a:spLocks noChangeArrowheads="1"/>
                </p:cNvSpPr>
                <p:nvPr/>
              </p:nvSpPr>
              <p:spPr bwMode="auto">
                <a:xfrm>
                  <a:off x="1080" y="1082"/>
                  <a:ext cx="1219" cy="1134"/>
                </a:xfrm>
                <a:prstGeom prst="ellipse">
                  <a:avLst/>
                </a:prstGeom>
                <a:solidFill>
                  <a:srgbClr val="CCFFCC">
                    <a:alpha val="39999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695" name="Oval 93"/>
                <p:cNvSpPr>
                  <a:spLocks noChangeArrowheads="1"/>
                </p:cNvSpPr>
                <p:nvPr/>
              </p:nvSpPr>
              <p:spPr bwMode="auto">
                <a:xfrm>
                  <a:off x="1702" y="2075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696" name="Oval 94"/>
                <p:cNvSpPr>
                  <a:spLocks noChangeArrowheads="1"/>
                </p:cNvSpPr>
                <p:nvPr/>
              </p:nvSpPr>
              <p:spPr bwMode="auto">
                <a:xfrm>
                  <a:off x="1957" y="1537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697" name="Oval 95"/>
                <p:cNvSpPr>
                  <a:spLocks noChangeArrowheads="1"/>
                </p:cNvSpPr>
                <p:nvPr/>
              </p:nvSpPr>
              <p:spPr bwMode="auto">
                <a:xfrm>
                  <a:off x="1434" y="1310"/>
                  <a:ext cx="29" cy="28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2400">
                    <a:latin typeface="Arial" charset="0"/>
                  </a:endParaRPr>
                </a:p>
              </p:txBody>
            </p:sp>
            <p:sp>
              <p:nvSpPr>
                <p:cNvPr id="28698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1691" y="1962"/>
                  <a:ext cx="251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>
                      <a:solidFill>
                        <a:srgbClr val="00CC00"/>
                      </a:solidFill>
                    </a:rPr>
                    <a:t>e</a:t>
                  </a:r>
                  <a:r>
                    <a:rPr lang="en-US" altLang="x-none" sz="1600" b="1" baseline="30000">
                      <a:solidFill>
                        <a:srgbClr val="00CC00"/>
                      </a:solidFill>
                    </a:rPr>
                    <a:t>-</a:t>
                  </a:r>
                  <a:endParaRPr lang="it-IT" altLang="x-none" sz="1600" b="1">
                    <a:solidFill>
                      <a:srgbClr val="00CC00"/>
                    </a:solidFill>
                  </a:endParaRPr>
                </a:p>
              </p:txBody>
            </p:sp>
            <p:sp>
              <p:nvSpPr>
                <p:cNvPr id="2869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690" y="1637"/>
                  <a:ext cx="207" cy="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x-none" sz="1600" b="1"/>
                    <a:t>N</a:t>
                  </a:r>
                  <a:endParaRPr lang="it-IT" altLang="x-none" sz="1600" b="1"/>
                </a:p>
              </p:txBody>
            </p:sp>
          </p:grpSp>
        </p:grpSp>
        <p:sp>
          <p:nvSpPr>
            <p:cNvPr id="28679" name="Line 98"/>
            <p:cNvSpPr>
              <a:spLocks noChangeShapeType="1"/>
            </p:cNvSpPr>
            <p:nvPr/>
          </p:nvSpPr>
          <p:spPr bwMode="auto">
            <a:xfrm flipV="1">
              <a:off x="2386002" y="4292069"/>
              <a:ext cx="6165850" cy="1731962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680" name="Text Box 99"/>
            <p:cNvSpPr txBox="1">
              <a:spLocks noChangeArrowheads="1"/>
            </p:cNvSpPr>
            <p:nvPr/>
          </p:nvSpPr>
          <p:spPr bwMode="auto">
            <a:xfrm>
              <a:off x="7831132" y="4268255"/>
              <a:ext cx="1169987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b="1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altLang="x-none" sz="2400" b="1">
                  <a:solidFill>
                    <a:srgbClr val="FF3300"/>
                  </a:solidFill>
                  <a:latin typeface="Arial" charset="0"/>
                </a:rPr>
                <a:t>p,n…</a:t>
              </a:r>
              <a:r>
                <a:rPr lang="en-US" altLang="x-none" b="1">
                  <a:solidFill>
                    <a:srgbClr val="FF3300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33C7-E0AF-9F43-B231-46AD565A5FDB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0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Gli acceleratori</a:t>
            </a:r>
            <a:endParaRPr lang="it-IT" dirty="0"/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0" y="6594475"/>
            <a:ext cx="2373313" cy="228600"/>
          </a:xfrm>
        </p:spPr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594475"/>
            <a:ext cx="1905000" cy="228600"/>
          </a:xfrm>
        </p:spPr>
        <p:txBody>
          <a:bodyPr/>
          <a:lstStyle/>
          <a:p>
            <a:fld id="{B4C233C7-E0AF-9F43-B231-46AD565A5FD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855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 rivelatori</a:t>
            </a:r>
            <a:endParaRPr lang="it-IT" dirty="0"/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4294967295"/>
          </p:nvPr>
        </p:nvSpPr>
        <p:spPr>
          <a:xfrm>
            <a:off x="0" y="6594475"/>
            <a:ext cx="2373313" cy="228600"/>
          </a:xfrm>
        </p:spPr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594475"/>
            <a:ext cx="1905000" cy="228600"/>
          </a:xfrm>
        </p:spPr>
        <p:txBody>
          <a:bodyPr/>
          <a:lstStyle/>
          <a:p>
            <a:fld id="{B4C233C7-E0AF-9F43-B231-46AD565A5FDB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0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/>
              <a:t>Emulsioni Fotografiche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x-none" sz="2400" dirty="0"/>
              <a:t>Nei primi esperimenti con i raggi cosmici si inviavano lastre fotografiche sui </a:t>
            </a:r>
            <a:r>
              <a:rPr lang="it-IT" altLang="x-none" sz="2400"/>
              <a:t>palloni </a:t>
            </a:r>
            <a:r>
              <a:rPr lang="it-IT" altLang="x-none" sz="2400" smtClean="0"/>
              <a:t>aerostatici.</a:t>
            </a:r>
            <a:endParaRPr lang="it-IT" altLang="x-none" sz="2400" dirty="0" smtClean="0"/>
          </a:p>
          <a:p>
            <a:r>
              <a:rPr lang="it-IT" altLang="x-none" sz="2400" dirty="0" smtClean="0"/>
              <a:t>Le </a:t>
            </a:r>
            <a:r>
              <a:rPr lang="it-IT" altLang="x-none" sz="2400" dirty="0"/>
              <a:t>particelle cariche “impressionano” le lastre fotografiche lasciando una scia del loro passaggio.</a:t>
            </a:r>
          </a:p>
          <a:p>
            <a:endParaRPr lang="it-IT" altLang="x-none" sz="2400" dirty="0"/>
          </a:p>
          <a:p>
            <a:endParaRPr lang="it-IT" sz="2400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64FFC-E47A-B941-A0E7-182DD1BD70F5}" type="slidenum">
              <a:rPr lang="it-IT" altLang="x-none"/>
              <a:pPr/>
              <a:t>21</a:t>
            </a:fld>
            <a:endParaRPr lang="it-IT" altLang="x-none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56" y="3543728"/>
            <a:ext cx="2554288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48" name="Picture 8" descr="em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56" y="3391328"/>
            <a:ext cx="3124200" cy="28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1085056" y="6134528"/>
            <a:ext cx="3124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075656" y="5677328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x-none">
                <a:solidFill>
                  <a:srgbClr val="FF0000"/>
                </a:solidFill>
              </a:rPr>
              <a:t>0,1 mm</a:t>
            </a:r>
          </a:p>
        </p:txBody>
      </p:sp>
    </p:spTree>
    <p:extLst>
      <p:ext uri="{BB962C8B-B14F-4D97-AF65-F5344CB8AC3E}">
        <p14:creationId xmlns:p14="http://schemas.microsoft.com/office/powerpoint/2010/main" val="12636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/>
              <a:t>Camera a bolle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917915" y="869001"/>
            <a:ext cx="3133618" cy="2540444"/>
          </a:xfrm>
        </p:spPr>
        <p:txBody>
          <a:bodyPr/>
          <a:lstStyle/>
          <a:p>
            <a:r>
              <a:rPr lang="it-IT" altLang="x-none" sz="2000"/>
              <a:t>Le particelle cariche ionizzano un liquido prossimo all’ebollizione lasciando una scia di “bollicine” lungo la loro traiettoria.</a:t>
            </a:r>
          </a:p>
          <a:p>
            <a:endParaRPr lang="it-IT" sz="1100" dirty="0"/>
          </a:p>
        </p:txBody>
      </p:sp>
      <p:sp>
        <p:nvSpPr>
          <p:cNvPr id="6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C266-7AB6-0949-B300-7D6CB651B8BB}" type="slidenum">
              <a:rPr lang="it-IT" altLang="x-none"/>
              <a:pPr/>
              <a:t>22</a:t>
            </a:fld>
            <a:endParaRPr lang="it-IT" altLang="x-none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5973763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9398" name="Picture 6" descr="gargam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368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/>
              <a:t>Scintillatori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x-none" dirty="0"/>
              <a:t>Una particella carica genera una luce scintillante in particolari cristalli</a:t>
            </a:r>
          </a:p>
          <a:p>
            <a:endParaRPr lang="it-IT" dirty="0"/>
          </a:p>
        </p:txBody>
      </p:sp>
      <p:sp>
        <p:nvSpPr>
          <p:cNvPr id="49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50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5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3301-F0B0-6048-8073-7943A6459A01}" type="slidenum">
              <a:rPr lang="it-IT" altLang="x-none"/>
              <a:pPr/>
              <a:t>23</a:t>
            </a:fld>
            <a:endParaRPr lang="it-IT" altLang="x-none"/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2624138" y="2901950"/>
            <a:ext cx="3921125" cy="684213"/>
            <a:chOff x="1701" y="2115"/>
            <a:chExt cx="3975" cy="771"/>
          </a:xfrm>
        </p:grpSpPr>
        <p:sp>
          <p:nvSpPr>
            <p:cNvPr id="72709" name="Line 5"/>
            <p:cNvSpPr>
              <a:spLocks noChangeShapeType="1"/>
            </p:cNvSpPr>
            <p:nvPr/>
          </p:nvSpPr>
          <p:spPr bwMode="auto">
            <a:xfrm flipV="1">
              <a:off x="1701" y="2115"/>
              <a:ext cx="520" cy="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72710" name="Line 6"/>
            <p:cNvSpPr>
              <a:spLocks noChangeShapeType="1"/>
            </p:cNvSpPr>
            <p:nvPr/>
          </p:nvSpPr>
          <p:spPr bwMode="auto">
            <a:xfrm flipV="1">
              <a:off x="2580" y="2115"/>
              <a:ext cx="520" cy="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72711" name="Line 7"/>
            <p:cNvSpPr>
              <a:spLocks noChangeShapeType="1"/>
            </p:cNvSpPr>
            <p:nvPr/>
          </p:nvSpPr>
          <p:spPr bwMode="auto">
            <a:xfrm>
              <a:off x="2221" y="2115"/>
              <a:ext cx="8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72712" name="Line 8"/>
            <p:cNvSpPr>
              <a:spLocks noChangeShapeType="1"/>
            </p:cNvSpPr>
            <p:nvPr/>
          </p:nvSpPr>
          <p:spPr bwMode="auto">
            <a:xfrm>
              <a:off x="1701" y="2795"/>
              <a:ext cx="8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72713" name="Line 9"/>
            <p:cNvSpPr>
              <a:spLocks noChangeShapeType="1"/>
            </p:cNvSpPr>
            <p:nvPr/>
          </p:nvSpPr>
          <p:spPr bwMode="auto">
            <a:xfrm>
              <a:off x="1701" y="2886"/>
              <a:ext cx="87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72714" name="Line 10"/>
            <p:cNvSpPr>
              <a:spLocks noChangeShapeType="1"/>
            </p:cNvSpPr>
            <p:nvPr/>
          </p:nvSpPr>
          <p:spPr bwMode="auto">
            <a:xfrm>
              <a:off x="2593" y="2795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72715" name="Line 11"/>
            <p:cNvSpPr>
              <a:spLocks noChangeShapeType="1"/>
            </p:cNvSpPr>
            <p:nvPr/>
          </p:nvSpPr>
          <p:spPr bwMode="auto">
            <a:xfrm>
              <a:off x="1709" y="2795"/>
              <a:ext cx="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72716" name="Line 12"/>
            <p:cNvSpPr>
              <a:spLocks noChangeShapeType="1"/>
            </p:cNvSpPr>
            <p:nvPr/>
          </p:nvSpPr>
          <p:spPr bwMode="auto">
            <a:xfrm flipV="1">
              <a:off x="2609" y="2840"/>
              <a:ext cx="1178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72717" name="Line 13"/>
            <p:cNvSpPr>
              <a:spLocks noChangeShapeType="1"/>
            </p:cNvSpPr>
            <p:nvPr/>
          </p:nvSpPr>
          <p:spPr bwMode="auto">
            <a:xfrm flipV="1">
              <a:off x="2609" y="2659"/>
              <a:ext cx="1042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72718" name="Line 14"/>
            <p:cNvSpPr>
              <a:spLocks noChangeShapeType="1"/>
            </p:cNvSpPr>
            <p:nvPr/>
          </p:nvSpPr>
          <p:spPr bwMode="auto">
            <a:xfrm>
              <a:off x="3107" y="2115"/>
              <a:ext cx="680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auto">
            <a:xfrm>
              <a:off x="3651" y="2206"/>
              <a:ext cx="317" cy="63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720" name="Line 16"/>
            <p:cNvSpPr>
              <a:spLocks noChangeShapeType="1"/>
            </p:cNvSpPr>
            <p:nvPr/>
          </p:nvSpPr>
          <p:spPr bwMode="auto">
            <a:xfrm>
              <a:off x="3787" y="2205"/>
              <a:ext cx="16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72721" name="Line 17"/>
            <p:cNvSpPr>
              <a:spLocks noChangeShapeType="1"/>
            </p:cNvSpPr>
            <p:nvPr/>
          </p:nvSpPr>
          <p:spPr bwMode="auto">
            <a:xfrm>
              <a:off x="3787" y="2840"/>
              <a:ext cx="16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72722" name="Oval 18"/>
            <p:cNvSpPr>
              <a:spLocks noChangeArrowheads="1"/>
            </p:cNvSpPr>
            <p:nvPr/>
          </p:nvSpPr>
          <p:spPr bwMode="auto">
            <a:xfrm>
              <a:off x="5330" y="2205"/>
              <a:ext cx="317" cy="63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72723" name="Group 19"/>
            <p:cNvGrpSpPr>
              <a:grpSpLocks/>
            </p:cNvGrpSpPr>
            <p:nvPr/>
          </p:nvGrpSpPr>
          <p:grpSpPr bwMode="auto">
            <a:xfrm>
              <a:off x="5511" y="2341"/>
              <a:ext cx="120" cy="90"/>
              <a:chOff x="3531" y="3385"/>
              <a:chExt cx="256" cy="181"/>
            </a:xfrm>
          </p:grpSpPr>
          <p:sp>
            <p:nvSpPr>
              <p:cNvPr id="72724" name="Oval 20"/>
              <p:cNvSpPr>
                <a:spLocks noChangeArrowheads="1"/>
              </p:cNvSpPr>
              <p:nvPr/>
            </p:nvSpPr>
            <p:spPr bwMode="auto">
              <a:xfrm>
                <a:off x="3742" y="3385"/>
                <a:ext cx="45" cy="18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725" name="Line 21"/>
              <p:cNvSpPr>
                <a:spLocks noChangeShapeType="1"/>
              </p:cNvSpPr>
              <p:nvPr/>
            </p:nvSpPr>
            <p:spPr bwMode="auto">
              <a:xfrm flipH="1">
                <a:off x="3568" y="3385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72726" name="Line 22"/>
              <p:cNvSpPr>
                <a:spLocks noChangeShapeType="1"/>
              </p:cNvSpPr>
              <p:nvPr/>
            </p:nvSpPr>
            <p:spPr bwMode="auto">
              <a:xfrm flipH="1">
                <a:off x="3573" y="3558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72727" name="Oval 23"/>
              <p:cNvSpPr>
                <a:spLocks noChangeArrowheads="1"/>
              </p:cNvSpPr>
              <p:nvPr/>
            </p:nvSpPr>
            <p:spPr bwMode="auto">
              <a:xfrm>
                <a:off x="3531" y="3385"/>
                <a:ext cx="45" cy="18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2728" name="Group 24"/>
            <p:cNvGrpSpPr>
              <a:grpSpLocks/>
            </p:cNvGrpSpPr>
            <p:nvPr/>
          </p:nvGrpSpPr>
          <p:grpSpPr bwMode="auto">
            <a:xfrm>
              <a:off x="5556" y="2478"/>
              <a:ext cx="120" cy="90"/>
              <a:chOff x="3531" y="3385"/>
              <a:chExt cx="256" cy="181"/>
            </a:xfrm>
          </p:grpSpPr>
          <p:sp>
            <p:nvSpPr>
              <p:cNvPr id="72729" name="Oval 25"/>
              <p:cNvSpPr>
                <a:spLocks noChangeArrowheads="1"/>
              </p:cNvSpPr>
              <p:nvPr/>
            </p:nvSpPr>
            <p:spPr bwMode="auto">
              <a:xfrm>
                <a:off x="3742" y="3385"/>
                <a:ext cx="45" cy="18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730" name="Line 26"/>
              <p:cNvSpPr>
                <a:spLocks noChangeShapeType="1"/>
              </p:cNvSpPr>
              <p:nvPr/>
            </p:nvSpPr>
            <p:spPr bwMode="auto">
              <a:xfrm flipH="1">
                <a:off x="3568" y="3385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72731" name="Line 27"/>
              <p:cNvSpPr>
                <a:spLocks noChangeShapeType="1"/>
              </p:cNvSpPr>
              <p:nvPr/>
            </p:nvSpPr>
            <p:spPr bwMode="auto">
              <a:xfrm flipH="1">
                <a:off x="3573" y="3558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72732" name="Oval 28"/>
              <p:cNvSpPr>
                <a:spLocks noChangeArrowheads="1"/>
              </p:cNvSpPr>
              <p:nvPr/>
            </p:nvSpPr>
            <p:spPr bwMode="auto">
              <a:xfrm>
                <a:off x="3531" y="3385"/>
                <a:ext cx="45" cy="18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2733" name="Group 29"/>
            <p:cNvGrpSpPr>
              <a:grpSpLocks/>
            </p:cNvGrpSpPr>
            <p:nvPr/>
          </p:nvGrpSpPr>
          <p:grpSpPr bwMode="auto">
            <a:xfrm>
              <a:off x="5420" y="2569"/>
              <a:ext cx="120" cy="90"/>
              <a:chOff x="3531" y="3385"/>
              <a:chExt cx="256" cy="181"/>
            </a:xfrm>
          </p:grpSpPr>
          <p:sp>
            <p:nvSpPr>
              <p:cNvPr id="72734" name="Oval 30"/>
              <p:cNvSpPr>
                <a:spLocks noChangeArrowheads="1"/>
              </p:cNvSpPr>
              <p:nvPr/>
            </p:nvSpPr>
            <p:spPr bwMode="auto">
              <a:xfrm>
                <a:off x="3742" y="3385"/>
                <a:ext cx="45" cy="18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735" name="Line 31"/>
              <p:cNvSpPr>
                <a:spLocks noChangeShapeType="1"/>
              </p:cNvSpPr>
              <p:nvPr/>
            </p:nvSpPr>
            <p:spPr bwMode="auto">
              <a:xfrm flipH="1">
                <a:off x="3568" y="3385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72736" name="Line 32"/>
              <p:cNvSpPr>
                <a:spLocks noChangeShapeType="1"/>
              </p:cNvSpPr>
              <p:nvPr/>
            </p:nvSpPr>
            <p:spPr bwMode="auto">
              <a:xfrm flipH="1">
                <a:off x="3573" y="3558"/>
                <a:ext cx="1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72737" name="Oval 33"/>
              <p:cNvSpPr>
                <a:spLocks noChangeArrowheads="1"/>
              </p:cNvSpPr>
              <p:nvPr/>
            </p:nvSpPr>
            <p:spPr bwMode="auto">
              <a:xfrm>
                <a:off x="3531" y="3385"/>
                <a:ext cx="45" cy="18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72738" name="Line 34"/>
          <p:cNvSpPr>
            <a:spLocks noChangeShapeType="1"/>
          </p:cNvSpPr>
          <p:nvPr/>
        </p:nvSpPr>
        <p:spPr bwMode="auto">
          <a:xfrm flipH="1">
            <a:off x="2590800" y="3581400"/>
            <a:ext cx="590550" cy="765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2739" name="AutoShape 35"/>
          <p:cNvSpPr>
            <a:spLocks noChangeArrowheads="1"/>
          </p:cNvSpPr>
          <p:nvPr/>
        </p:nvSpPr>
        <p:spPr bwMode="auto">
          <a:xfrm>
            <a:off x="3276600" y="3200400"/>
            <a:ext cx="236538" cy="169863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740" name="Oval 36"/>
          <p:cNvSpPr>
            <a:spLocks noChangeArrowheads="1"/>
          </p:cNvSpPr>
          <p:nvPr/>
        </p:nvSpPr>
        <p:spPr bwMode="auto">
          <a:xfrm>
            <a:off x="4876800" y="3200400"/>
            <a:ext cx="90488" cy="8096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741" name="Oval 37"/>
          <p:cNvSpPr>
            <a:spLocks noChangeArrowheads="1"/>
          </p:cNvSpPr>
          <p:nvPr/>
        </p:nvSpPr>
        <p:spPr bwMode="auto">
          <a:xfrm>
            <a:off x="4724400" y="3276600"/>
            <a:ext cx="90488" cy="8096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742" name="Oval 38"/>
          <p:cNvSpPr>
            <a:spLocks noChangeArrowheads="1"/>
          </p:cNvSpPr>
          <p:nvPr/>
        </p:nvSpPr>
        <p:spPr bwMode="auto">
          <a:xfrm>
            <a:off x="4724400" y="3124200"/>
            <a:ext cx="90488" cy="8096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743" name="Oval 39"/>
          <p:cNvSpPr>
            <a:spLocks noChangeArrowheads="1"/>
          </p:cNvSpPr>
          <p:nvPr/>
        </p:nvSpPr>
        <p:spPr bwMode="auto">
          <a:xfrm>
            <a:off x="4800600" y="3352800"/>
            <a:ext cx="90488" cy="80963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72744" name="AutoShape 40"/>
          <p:cNvCxnSpPr>
            <a:cxnSpLocks noChangeShapeType="1"/>
            <a:stCxn id="72722" idx="6"/>
            <a:endCxn id="72745" idx="0"/>
          </p:cNvCxnSpPr>
          <p:nvPr/>
        </p:nvCxnSpPr>
        <p:spPr bwMode="auto">
          <a:xfrm>
            <a:off x="6516688" y="3263900"/>
            <a:ext cx="1689100" cy="1003300"/>
          </a:xfrm>
          <a:prstGeom prst="bentConnector2">
            <a:avLst/>
          </a:prstGeom>
          <a:noFill/>
          <a:ln w="50800">
            <a:solidFill>
              <a:schemeClr val="tx1"/>
            </a:solidFill>
            <a:miter lim="800000"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72745" name="Picture 41" descr="J0232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267200"/>
            <a:ext cx="865188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3733800" y="3733800"/>
            <a:ext cx="1938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x-none">
                <a:solidFill>
                  <a:srgbClr val="007370"/>
                </a:solidFill>
              </a:rPr>
              <a:t>guida di luce</a:t>
            </a:r>
          </a:p>
        </p:txBody>
      </p:sp>
      <p:sp>
        <p:nvSpPr>
          <p:cNvPr id="72748" name="Text Box 44"/>
          <p:cNvSpPr txBox="1">
            <a:spLocks noChangeArrowheads="1"/>
          </p:cNvSpPr>
          <p:nvPr/>
        </p:nvSpPr>
        <p:spPr bwMode="auto">
          <a:xfrm>
            <a:off x="5181600" y="2362200"/>
            <a:ext cx="17347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x-none">
                <a:solidFill>
                  <a:schemeClr val="accent2"/>
                </a:solidFill>
                <a:latin typeface="+mn-lt"/>
              </a:rPr>
              <a:t>fotomoltiplicatore</a:t>
            </a: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4860413" y="5272268"/>
            <a:ext cx="34147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x-none" sz="2800" dirty="0">
                <a:solidFill>
                  <a:srgbClr val="FF0000"/>
                </a:solidFill>
                <a:latin typeface="+mn-lt"/>
              </a:rPr>
              <a:t>Per misure di tempo</a:t>
            </a:r>
          </a:p>
          <a:p>
            <a:pPr>
              <a:spcBef>
                <a:spcPct val="0"/>
              </a:spcBef>
            </a:pPr>
            <a:r>
              <a:rPr lang="it-IT" altLang="x-none" sz="2800" dirty="0">
                <a:solidFill>
                  <a:srgbClr val="FF0000"/>
                </a:solidFill>
                <a:latin typeface="+mn-lt"/>
              </a:rPr>
              <a:t>errore </a:t>
            </a:r>
            <a:r>
              <a:rPr lang="en-US" altLang="x-none" sz="2800" dirty="0">
                <a:solidFill>
                  <a:srgbClr val="FF0000"/>
                </a:solidFill>
                <a:latin typeface="+mn-lt"/>
              </a:rPr>
              <a:t>~</a:t>
            </a:r>
            <a:r>
              <a:rPr lang="it-IT" altLang="x-none" sz="2800" dirty="0">
                <a:solidFill>
                  <a:srgbClr val="FF0000"/>
                </a:solidFill>
                <a:latin typeface="+mn-lt"/>
              </a:rPr>
              <a:t>ns (10</a:t>
            </a:r>
            <a:r>
              <a:rPr lang="it-IT" altLang="x-none" sz="2800" baseline="30000" dirty="0">
                <a:solidFill>
                  <a:srgbClr val="FF0000"/>
                </a:solidFill>
                <a:latin typeface="+mn-lt"/>
              </a:rPr>
              <a:t>-9 </a:t>
            </a:r>
            <a:r>
              <a:rPr lang="it-IT" altLang="x-none" sz="2800" dirty="0" err="1" smtClean="0">
                <a:solidFill>
                  <a:srgbClr val="FF0000"/>
                </a:solidFill>
                <a:latin typeface="+mn-lt"/>
              </a:rPr>
              <a:t>s</a:t>
            </a:r>
            <a:r>
              <a:rPr lang="it-IT" altLang="x-none" sz="2800" dirty="0" smtClean="0">
                <a:solidFill>
                  <a:srgbClr val="FF0000"/>
                </a:solidFill>
                <a:latin typeface="+mn-lt"/>
              </a:rPr>
              <a:t>)</a:t>
            </a:r>
            <a:endParaRPr lang="it-IT" altLang="x-none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 flipH="1">
            <a:off x="3429000" y="1295400"/>
            <a:ext cx="1493838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2751" name="Text Box 47"/>
          <p:cNvSpPr txBox="1">
            <a:spLocks noChangeArrowheads="1"/>
          </p:cNvSpPr>
          <p:nvPr/>
        </p:nvSpPr>
        <p:spPr bwMode="auto">
          <a:xfrm>
            <a:off x="1371600" y="2438400"/>
            <a:ext cx="12426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x-none" dirty="0">
                <a:solidFill>
                  <a:srgbClr val="FF0000"/>
                </a:solidFill>
                <a:latin typeface="+mn-lt"/>
              </a:rPr>
              <a:t>Scintillatore</a:t>
            </a:r>
          </a:p>
        </p:txBody>
      </p:sp>
      <p:pic>
        <p:nvPicPr>
          <p:cNvPr id="72754" name="Picture 50" descr="scintillat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53" name="Picture 49" descr="guide di lu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3434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2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9191E-6 C 0.01024 0.00046 0.01597 0.00324 0.02621 0.00486 C 0.02899 0.00809 0.02986 0.00648 0.03455 0.00763 C 0.04305 0.00971 0.04548 0.01064 0.05399 0.01295 C 0.05798 0.00971 0.06076 0.00116 0.06736 -0.00046 C 0.07274 -0.00485 0.08559 -0.03237 0.09323 -0.03329 C 0.09774 -0.04162 0.0901 0.02289 0.09913 0.01549 C 0.10139 0.01596 0.11215 -0.03445 0.11423 -0.03329 C 0.12222 -0.02936 0.12031 -0.01526 0.12552 -0.00994 C 0.13333 -0.00208 0.12916 -0.00878 0.13142 -0.00462 " pathEditMode="relative" rAng="0" ptsTypes="ffffffffff">
                                      <p:cBhvr>
                                        <p:cTn id="39" dur="2000" fill="hold"/>
                                        <p:tgtEl>
                                          <p:spTgt spid="72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94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4624E-6 C 0.00487 4.04624E-6 0.0224 0.00601 0.03073 0.00138 C 0.03889 -0.0044 0.03785 -0.03029 0.04914 -0.03168 C 0.06042 -0.03307 0.08073 -0.0074 0.09862 -0.00509 C 0.11615 -0.0037 0.14601 -0.0185 0.15573 -0.02128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-136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532 L 0.03872 0.02982 C 0.04688 0.03537 0.05903 0.03861 0.07188 0.03861 C 0.08629 0.03861 0.09792 0.03537 0.10608 0.02982 L 0.14514 0.00532 " pathEditMode="relative" rAng="0" ptsTypes="FffFF">
                                      <p:cBhvr>
                                        <p:cTn id="58" dur="2000" fill="hold"/>
                                        <p:tgtEl>
                                          <p:spTgt spid="72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166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457E-6 L 0.04393 -0.03052 C 0.05313 -0.03746 0.06684 -0.04093 0.08125 -0.04093 C 0.09775 -0.04093 0.11077 -0.03746 0.11997 -0.03052 L 0.16407 2.77457E-6 " pathEditMode="relative" rAng="0" ptsTypes="FffFF">
                                      <p:cBhvr>
                                        <p:cTn id="60" dur="2000" fill="hold"/>
                                        <p:tgtEl>
                                          <p:spTgt spid="72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-205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 0.0222 L 0.18194 0.0164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2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2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8" grpId="0" animBg="1"/>
      <p:bldP spid="72739" grpId="0" animBg="1"/>
      <p:bldP spid="72739" grpId="1" animBg="1"/>
      <p:bldP spid="72740" grpId="0" animBg="1"/>
      <p:bldP spid="72740" grpId="1" animBg="1"/>
      <p:bldP spid="72741" grpId="0" animBg="1"/>
      <p:bldP spid="72741" grpId="1" animBg="1"/>
      <p:bldP spid="72742" grpId="0" animBg="1"/>
      <p:bldP spid="72742" grpId="1" animBg="1"/>
      <p:bldP spid="72743" grpId="0" animBg="1"/>
      <p:bldP spid="72743" grpId="1" animBg="1"/>
      <p:bldP spid="72747" grpId="0"/>
      <p:bldP spid="72748" grpId="0"/>
      <p:bldP spid="72749" grpId="0"/>
      <p:bldP spid="72750" grpId="0" animBg="1"/>
      <p:bldP spid="727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/>
              <a:t>Tracciamento di particelle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altLang="x-none" sz="2400"/>
              <a:t>Nei rivelatori “traccianti” i segnali generati al passaggio delle particelle cariche servono a misurare con precisione i punti dove è passata la particella.</a:t>
            </a:r>
          </a:p>
          <a:p>
            <a:pPr>
              <a:lnSpc>
                <a:spcPct val="80000"/>
              </a:lnSpc>
            </a:pPr>
            <a:r>
              <a:rPr lang="it-IT" altLang="x-none" sz="2400"/>
              <a:t>Per poter rivelare la particella senza “distruggerla” o alterarla troppo occorre che i tracciatori siano “trasparenti”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0D728-0322-0246-B917-E304325DD73F}" type="slidenum">
              <a:rPr lang="it-IT" altLang="x-none"/>
              <a:pPr/>
              <a:t>24</a:t>
            </a:fld>
            <a:endParaRPr lang="it-IT" altLang="x-none"/>
          </a:p>
        </p:txBody>
      </p:sp>
      <p:pic>
        <p:nvPicPr>
          <p:cNvPr id="69637" name="Picture 5" descr="Atlan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810000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28600" y="3664465"/>
            <a:ext cx="446925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987425" indent="-3587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6681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it-IT" altLang="x-none" dirty="0">
                <a:solidFill>
                  <a:schemeClr val="accent2"/>
                </a:solidFill>
                <a:latin typeface="+mn-lt"/>
              </a:rPr>
              <a:t>Il modo di determinare i singoli punti può variare a seconda della tecnica usata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it-IT" altLang="x-none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Rivelatori a Gas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it-IT" altLang="x-none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Rivelatori a semiconduttore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altLang="x-none" dirty="0">
                <a:solidFill>
                  <a:srgbClr val="9933FF"/>
                </a:solidFill>
                <a:latin typeface="+mn-lt"/>
              </a:rPr>
              <a:t>Tramite la connessione di punti si ricostruisce la traiettoria</a:t>
            </a:r>
          </a:p>
        </p:txBody>
      </p:sp>
    </p:spTree>
    <p:extLst>
      <p:ext uri="{BB962C8B-B14F-4D97-AF65-F5344CB8AC3E}">
        <p14:creationId xmlns:p14="http://schemas.microsoft.com/office/powerpoint/2010/main" val="17700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/>
              <a:t>Rivelatori a Gas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x-none" sz="2400" dirty="0">
                <a:solidFill>
                  <a:schemeClr val="accent2"/>
                </a:solidFill>
              </a:rPr>
              <a:t>Le particelle cariche ionizzano il </a:t>
            </a:r>
            <a:r>
              <a:rPr lang="it-IT" altLang="x-none" sz="2400" dirty="0" smtClean="0">
                <a:solidFill>
                  <a:schemeClr val="accent2"/>
                </a:solidFill>
              </a:rPr>
              <a:t>gas</a:t>
            </a:r>
          </a:p>
          <a:p>
            <a:r>
              <a:rPr lang="it-IT" altLang="x-none" sz="2400" dirty="0">
                <a:solidFill>
                  <a:srgbClr val="FF0000"/>
                </a:solidFill>
              </a:rPr>
              <a:t>Gli elettroni prodotti vengono raccolti </a:t>
            </a:r>
            <a:r>
              <a:rPr lang="it-IT" altLang="x-none" sz="2400" dirty="0" smtClean="0">
                <a:solidFill>
                  <a:srgbClr val="FF0000"/>
                </a:solidFill>
              </a:rPr>
              <a:t>sull’anodo</a:t>
            </a:r>
          </a:p>
          <a:p>
            <a:r>
              <a:rPr lang="it-IT" altLang="x-none" sz="2400" dirty="0" smtClean="0">
                <a:solidFill>
                  <a:srgbClr val="007370"/>
                </a:solidFill>
              </a:rPr>
              <a:t>Dal </a:t>
            </a:r>
            <a:r>
              <a:rPr lang="it-IT" altLang="x-none" sz="2400" dirty="0">
                <a:solidFill>
                  <a:srgbClr val="007370"/>
                </a:solidFill>
              </a:rPr>
              <a:t>tempo di “deriva” </a:t>
            </a:r>
            <a:r>
              <a:rPr lang="it-IT" altLang="x-none" sz="2400" dirty="0" smtClean="0">
                <a:solidFill>
                  <a:srgbClr val="007370"/>
                </a:solidFill>
              </a:rPr>
              <a:t/>
            </a:r>
            <a:br>
              <a:rPr lang="it-IT" altLang="x-none" sz="2400" dirty="0" smtClean="0">
                <a:solidFill>
                  <a:srgbClr val="007370"/>
                </a:solidFill>
              </a:rPr>
            </a:br>
            <a:r>
              <a:rPr lang="it-IT" altLang="x-none" sz="2400" dirty="0" smtClean="0">
                <a:solidFill>
                  <a:srgbClr val="007370"/>
                </a:solidFill>
              </a:rPr>
              <a:t>si </a:t>
            </a:r>
            <a:r>
              <a:rPr lang="it-IT" altLang="x-none" sz="2400" dirty="0">
                <a:solidFill>
                  <a:srgbClr val="007370"/>
                </a:solidFill>
              </a:rPr>
              <a:t>misura lo spazio percorso</a:t>
            </a:r>
          </a:p>
          <a:p>
            <a:endParaRPr lang="it-IT" altLang="x-none" sz="2400" dirty="0">
              <a:solidFill>
                <a:srgbClr val="FF0000"/>
              </a:solidFill>
            </a:endParaRPr>
          </a:p>
          <a:p>
            <a:endParaRPr lang="it-IT" altLang="x-none" sz="2400" dirty="0">
              <a:solidFill>
                <a:schemeClr val="accent2"/>
              </a:solidFill>
            </a:endParaRPr>
          </a:p>
          <a:p>
            <a:endParaRPr lang="it-IT" sz="2400" dirty="0"/>
          </a:p>
        </p:txBody>
      </p:sp>
      <p:sp>
        <p:nvSpPr>
          <p:cNvPr id="3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3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3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C5999-F772-4B4E-ABDF-2A9E9528A9EF}" type="slidenum">
              <a:rPr lang="it-IT" altLang="x-none"/>
              <a:pPr/>
              <a:t>25</a:t>
            </a:fld>
            <a:endParaRPr lang="it-IT" altLang="x-none"/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5099050" y="5840413"/>
            <a:ext cx="3313113" cy="2603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it-IT" altLang="x-none">
                <a:solidFill>
                  <a:schemeClr val="bg1"/>
                </a:solidFill>
              </a:rPr>
              <a:t>scintillatore</a:t>
            </a:r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>
            <a:off x="5314950" y="2024063"/>
            <a:ext cx="2881313" cy="4149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1713" name="Line 33"/>
          <p:cNvSpPr>
            <a:spLocks noChangeShapeType="1"/>
          </p:cNvSpPr>
          <p:nvPr/>
        </p:nvSpPr>
        <p:spPr bwMode="auto">
          <a:xfrm flipH="1">
            <a:off x="4379913" y="5827713"/>
            <a:ext cx="719137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 flipH="1" flipV="1">
            <a:off x="4379913" y="6021388"/>
            <a:ext cx="719137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3875088" y="5840413"/>
            <a:ext cx="576262" cy="2159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16" name="AutoShape 36"/>
          <p:cNvSpPr>
            <a:spLocks noChangeArrowheads="1"/>
          </p:cNvSpPr>
          <p:nvPr/>
        </p:nvSpPr>
        <p:spPr bwMode="auto">
          <a:xfrm>
            <a:off x="2579688" y="5695950"/>
            <a:ext cx="1008062" cy="431800"/>
          </a:xfrm>
          <a:prstGeom prst="leftArrow">
            <a:avLst>
              <a:gd name="adj1" fmla="val 50000"/>
              <a:gd name="adj2" fmla="val 58364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17" name="Text Box 37"/>
          <p:cNvSpPr txBox="1">
            <a:spLocks noChangeArrowheads="1"/>
          </p:cNvSpPr>
          <p:nvPr/>
        </p:nvSpPr>
        <p:spPr bwMode="auto">
          <a:xfrm>
            <a:off x="2003425" y="5408613"/>
            <a:ext cx="484188" cy="774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x-none" sz="4400" b="1">
                <a:solidFill>
                  <a:srgbClr val="FF0000"/>
                </a:solidFill>
                <a:latin typeface="Times New Roman" charset="0"/>
              </a:rPr>
              <a:t>t</a:t>
            </a:r>
            <a:r>
              <a:rPr lang="it-IT" altLang="x-none" sz="4400" b="1" baseline="-25000">
                <a:solidFill>
                  <a:srgbClr val="FF0000"/>
                </a:solidFill>
                <a:latin typeface="Times New Roman" charset="0"/>
              </a:rPr>
              <a:t>i</a:t>
            </a:r>
          </a:p>
        </p:txBody>
      </p:sp>
      <p:sp>
        <p:nvSpPr>
          <p:cNvPr id="71718" name="AutoShape 38"/>
          <p:cNvSpPr>
            <a:spLocks noChangeArrowheads="1"/>
          </p:cNvSpPr>
          <p:nvPr/>
        </p:nvSpPr>
        <p:spPr bwMode="auto">
          <a:xfrm>
            <a:off x="6373813" y="3535363"/>
            <a:ext cx="238125" cy="30638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19" name="AutoShape 39"/>
          <p:cNvSpPr>
            <a:spLocks noChangeArrowheads="1"/>
          </p:cNvSpPr>
          <p:nvPr/>
        </p:nvSpPr>
        <p:spPr bwMode="auto">
          <a:xfrm>
            <a:off x="6446838" y="3733800"/>
            <a:ext cx="238125" cy="306388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20" name="AutoShape 40"/>
          <p:cNvSpPr>
            <a:spLocks noChangeArrowheads="1"/>
          </p:cNvSpPr>
          <p:nvPr/>
        </p:nvSpPr>
        <p:spPr bwMode="auto">
          <a:xfrm>
            <a:off x="6589713" y="3876675"/>
            <a:ext cx="238125" cy="306388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21" name="AutoShape 41"/>
          <p:cNvSpPr>
            <a:spLocks noChangeArrowheads="1"/>
          </p:cNvSpPr>
          <p:nvPr/>
        </p:nvSpPr>
        <p:spPr bwMode="auto">
          <a:xfrm>
            <a:off x="6927850" y="4400550"/>
            <a:ext cx="238125" cy="306388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22" name="AutoShape 42"/>
          <p:cNvSpPr>
            <a:spLocks noChangeArrowheads="1"/>
          </p:cNvSpPr>
          <p:nvPr/>
        </p:nvSpPr>
        <p:spPr bwMode="auto">
          <a:xfrm>
            <a:off x="7072313" y="4543425"/>
            <a:ext cx="238125" cy="306388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23" name="AutoShape 43"/>
          <p:cNvSpPr>
            <a:spLocks noChangeArrowheads="1"/>
          </p:cNvSpPr>
          <p:nvPr/>
        </p:nvSpPr>
        <p:spPr bwMode="auto">
          <a:xfrm>
            <a:off x="7165975" y="4741863"/>
            <a:ext cx="238125" cy="306387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24" name="AutoShape 44"/>
          <p:cNvSpPr>
            <a:spLocks noChangeArrowheads="1"/>
          </p:cNvSpPr>
          <p:nvPr/>
        </p:nvSpPr>
        <p:spPr bwMode="auto">
          <a:xfrm>
            <a:off x="4379913" y="3608388"/>
            <a:ext cx="1008062" cy="431800"/>
          </a:xfrm>
          <a:prstGeom prst="leftArrow">
            <a:avLst>
              <a:gd name="adj1" fmla="val 50000"/>
              <a:gd name="adj2" fmla="val 58364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25" name="Text Box 45"/>
          <p:cNvSpPr txBox="1">
            <a:spLocks noChangeArrowheads="1"/>
          </p:cNvSpPr>
          <p:nvPr/>
        </p:nvSpPr>
        <p:spPr bwMode="auto">
          <a:xfrm>
            <a:off x="3548063" y="3392488"/>
            <a:ext cx="504825" cy="7747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x-none" sz="4400" b="1">
                <a:solidFill>
                  <a:srgbClr val="FF0000"/>
                </a:solidFill>
                <a:latin typeface="Times New Roman" charset="0"/>
              </a:rPr>
              <a:t>t</a:t>
            </a:r>
            <a:r>
              <a:rPr lang="it-IT" altLang="x-none" sz="4400" b="1" baseline="-25000">
                <a:solidFill>
                  <a:srgbClr val="FF0000"/>
                </a:solidFill>
                <a:latin typeface="Times New Roman" charset="0"/>
              </a:rPr>
              <a:t>f</a:t>
            </a:r>
          </a:p>
        </p:txBody>
      </p:sp>
      <p:sp>
        <p:nvSpPr>
          <p:cNvPr id="71726" name="Line 46"/>
          <p:cNvSpPr>
            <a:spLocks noChangeShapeType="1"/>
          </p:cNvSpPr>
          <p:nvPr/>
        </p:nvSpPr>
        <p:spPr bwMode="auto">
          <a:xfrm flipV="1">
            <a:off x="6151563" y="3849688"/>
            <a:ext cx="430212" cy="15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1728" name="AutoShape 48"/>
          <p:cNvSpPr>
            <a:spLocks noChangeArrowheads="1"/>
          </p:cNvSpPr>
          <p:nvPr/>
        </p:nvSpPr>
        <p:spPr bwMode="auto">
          <a:xfrm>
            <a:off x="7764463" y="5695950"/>
            <a:ext cx="576262" cy="447675"/>
          </a:xfrm>
          <a:prstGeom prst="star4">
            <a:avLst>
              <a:gd name="adj" fmla="val 17500"/>
            </a:avLst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30" name="Text Box 50"/>
          <p:cNvSpPr txBox="1">
            <a:spLocks noChangeArrowheads="1"/>
          </p:cNvSpPr>
          <p:nvPr/>
        </p:nvSpPr>
        <p:spPr bwMode="auto">
          <a:xfrm>
            <a:off x="5000625" y="2667000"/>
            <a:ext cx="866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x-none" sz="3200">
                <a:solidFill>
                  <a:srgbClr val="003399"/>
                </a:solidFill>
              </a:rPr>
              <a:t>Gas</a:t>
            </a:r>
          </a:p>
        </p:txBody>
      </p:sp>
      <p:sp>
        <p:nvSpPr>
          <p:cNvPr id="71731" name="Line 51"/>
          <p:cNvSpPr>
            <a:spLocks noChangeShapeType="1"/>
          </p:cNvSpPr>
          <p:nvPr/>
        </p:nvSpPr>
        <p:spPr bwMode="auto">
          <a:xfrm>
            <a:off x="5172075" y="3103563"/>
            <a:ext cx="503238" cy="792162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71732" name="Oval 52"/>
          <p:cNvSpPr>
            <a:spLocks noChangeArrowheads="1"/>
          </p:cNvSpPr>
          <p:nvPr/>
        </p:nvSpPr>
        <p:spPr bwMode="auto">
          <a:xfrm>
            <a:off x="5972175" y="37814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1733" name="Oval 53"/>
          <p:cNvSpPr>
            <a:spLocks noChangeArrowheads="1"/>
          </p:cNvSpPr>
          <p:nvPr/>
        </p:nvSpPr>
        <p:spPr bwMode="auto">
          <a:xfrm>
            <a:off x="5334000" y="3124200"/>
            <a:ext cx="1447800" cy="1447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71736" name="Oval 56"/>
          <p:cNvSpPr>
            <a:spLocks noChangeArrowheads="1"/>
          </p:cNvSpPr>
          <p:nvPr/>
        </p:nvSpPr>
        <p:spPr bwMode="auto">
          <a:xfrm>
            <a:off x="6891338" y="4924425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1737" name="Oval 57"/>
          <p:cNvSpPr>
            <a:spLocks noChangeArrowheads="1"/>
          </p:cNvSpPr>
          <p:nvPr/>
        </p:nvSpPr>
        <p:spPr bwMode="auto">
          <a:xfrm>
            <a:off x="6253163" y="4267200"/>
            <a:ext cx="1447800" cy="1447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71738" name="Text Box 58"/>
          <p:cNvSpPr txBox="1">
            <a:spLocks noChangeArrowheads="1"/>
          </p:cNvSpPr>
          <p:nvPr/>
        </p:nvSpPr>
        <p:spPr bwMode="auto">
          <a:xfrm>
            <a:off x="6200775" y="2133600"/>
            <a:ext cx="2962275" cy="7810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x-none" sz="4400">
                <a:solidFill>
                  <a:schemeClr val="accent2"/>
                </a:solidFill>
                <a:latin typeface="Times New Roman" charset="0"/>
              </a:rPr>
              <a:t>d = v</a:t>
            </a:r>
            <a:r>
              <a:rPr lang="en-US" altLang="x-none" sz="44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·(t</a:t>
            </a:r>
            <a:r>
              <a:rPr lang="en-US" altLang="x-none" sz="4400" baseline="-25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altLang="x-none" sz="44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 – t</a:t>
            </a:r>
            <a:r>
              <a:rPr lang="en-US" altLang="x-none" sz="4400" baseline="-25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x-none" sz="44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it-IT" altLang="x-none" sz="4400">
              <a:solidFill>
                <a:schemeClr val="accent2"/>
              </a:solidFill>
              <a:latin typeface="Times New Roman" charset="0"/>
            </a:endParaRPr>
          </a:p>
        </p:txBody>
      </p:sp>
      <p:sp>
        <p:nvSpPr>
          <p:cNvPr id="71740" name="AutoShape 60"/>
          <p:cNvSpPr>
            <a:spLocks noChangeArrowheads="1"/>
          </p:cNvSpPr>
          <p:nvPr/>
        </p:nvSpPr>
        <p:spPr bwMode="auto">
          <a:xfrm rot="2064374">
            <a:off x="6559550" y="2720975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t-IT"/>
          </a:p>
        </p:txBody>
      </p:sp>
      <p:pic>
        <p:nvPicPr>
          <p:cNvPr id="71741" name="Picture 61" descr="j02509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57800"/>
            <a:ext cx="1069975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2" name="Picture 62" descr="j02509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1069975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C -0.00903 0.00162 -0.01563 0.00347 -0.02257 0.00764 C -0.02952 0.0118 -0.03785 0.02129 -0.04184 0.02477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71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12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C -0.00816 -0.00023 -0.03854 -0.00139 -0.04878 -0.001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1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C -0.01129 0.00208 -0.02049 0.00393 -0.03056 0.00069 C -0.04063 -0.00255 -0.05469 -0.01575 -0.06111 -0.02014 " pathEditMode="relative" rAng="0" ptsTypes="aaa">
                                      <p:cBhvr>
                                        <p:cTn id="53" dur="2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1000"/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7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2" grpId="0" animBg="1"/>
      <p:bldP spid="71716" grpId="0" animBg="1"/>
      <p:bldP spid="71717" grpId="0" animBg="1"/>
      <p:bldP spid="71718" grpId="0" animBg="1"/>
      <p:bldP spid="71718" grpId="1" animBg="1"/>
      <p:bldP spid="71719" grpId="0" animBg="1"/>
      <p:bldP spid="71719" grpId="1" animBg="1"/>
      <p:bldP spid="71720" grpId="0" animBg="1"/>
      <p:bldP spid="71720" grpId="1" animBg="1"/>
      <p:bldP spid="71721" grpId="0" animBg="1"/>
      <p:bldP spid="71722" grpId="0" animBg="1"/>
      <p:bldP spid="71723" grpId="0" animBg="1"/>
      <p:bldP spid="71724" grpId="0" animBg="1"/>
      <p:bldP spid="71725" grpId="0" animBg="1"/>
      <p:bldP spid="71726" grpId="0" animBg="1"/>
      <p:bldP spid="71728" grpId="0" animBg="1"/>
      <p:bldP spid="71738" grpId="0" animBg="1"/>
      <p:bldP spid="717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5B10-50A2-7C48-BA91-630F0174EAE6}" type="slidenum">
              <a:rPr lang="it-IT" altLang="x-none"/>
              <a:pPr/>
              <a:t>26</a:t>
            </a:fld>
            <a:endParaRPr lang="it-IT" altLang="x-none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/>
              <a:t>Camere a filo</a:t>
            </a:r>
          </a:p>
        </p:txBody>
      </p:sp>
      <p:pic>
        <p:nvPicPr>
          <p:cNvPr id="76804" name="Picture 4" descr="char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377031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kloe_dr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/>
          <a:stretch>
            <a:fillRect/>
          </a:stretch>
        </p:blipFill>
        <p:spPr bwMode="auto">
          <a:xfrm>
            <a:off x="4343400" y="2133600"/>
            <a:ext cx="4495800" cy="37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962400" y="1431925"/>
            <a:ext cx="533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x-none" sz="2000" dirty="0">
                <a:solidFill>
                  <a:schemeClr val="accent2"/>
                </a:solidFill>
                <a:latin typeface="+mn-lt"/>
              </a:rPr>
              <a:t>Prof. </a:t>
            </a:r>
            <a:r>
              <a:rPr lang="it-IT" altLang="x-none" sz="2000" dirty="0" err="1">
                <a:solidFill>
                  <a:schemeClr val="accent2"/>
                </a:solidFill>
                <a:latin typeface="+mn-lt"/>
              </a:rPr>
              <a:t>Charpak</a:t>
            </a:r>
            <a:r>
              <a:rPr lang="it-IT" altLang="x-none" sz="2000" dirty="0">
                <a:solidFill>
                  <a:schemeClr val="accent2"/>
                </a:solidFill>
                <a:latin typeface="+mn-lt"/>
              </a:rPr>
              <a:t> Premio Nobel del 1992 per l’invenzione delle camere a </a:t>
            </a:r>
            <a:r>
              <a:rPr lang="it-IT" altLang="x-none" sz="2000" dirty="0" err="1">
                <a:solidFill>
                  <a:schemeClr val="accent2"/>
                </a:solidFill>
                <a:latin typeface="+mn-lt"/>
              </a:rPr>
              <a:t>multifilo</a:t>
            </a:r>
            <a:r>
              <a:rPr lang="it-IT" altLang="x-none" sz="2000" dirty="0">
                <a:solidFill>
                  <a:schemeClr val="accent2"/>
                </a:solidFill>
                <a:latin typeface="+mn-lt"/>
              </a:rPr>
              <a:t> (1968)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572000" y="5867400"/>
            <a:ext cx="4038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x-none">
                <a:solidFill>
                  <a:srgbClr val="FF0000"/>
                </a:solidFill>
                <a:latin typeface="+mn-lt"/>
              </a:rPr>
              <a:t>Camera a fili di KLOE</a:t>
            </a:r>
          </a:p>
        </p:txBody>
      </p:sp>
    </p:spTree>
    <p:extLst>
      <p:ext uri="{BB962C8B-B14F-4D97-AF65-F5344CB8AC3E}">
        <p14:creationId xmlns:p14="http://schemas.microsoft.com/office/powerpoint/2010/main" val="15092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418-B10E-E944-8B6C-988CE309D2A1}" type="slidenum">
              <a:rPr lang="it-IT" altLang="x-none"/>
              <a:pPr/>
              <a:t>27</a:t>
            </a:fld>
            <a:endParaRPr lang="it-IT" altLang="x-none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/>
              <a:t>Rivelatori a semiconduttore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3733800" cy="4495800"/>
          </a:xfrm>
        </p:spPr>
        <p:txBody>
          <a:bodyPr/>
          <a:lstStyle/>
          <a:p>
            <a:r>
              <a:rPr lang="it-IT" altLang="x-none" sz="2400" dirty="0"/>
              <a:t>Sono costituiti da piccoli chip di materiale semiconduttore che genera un segnale elettrico al passaggio di una particella </a:t>
            </a:r>
            <a:r>
              <a:rPr lang="it-IT" altLang="x-none" sz="2400" dirty="0" smtClean="0"/>
              <a:t>carica</a:t>
            </a:r>
          </a:p>
          <a:p>
            <a:r>
              <a:rPr lang="it-IT" altLang="x-none" sz="2400" dirty="0" smtClean="0"/>
              <a:t>Possono avere strip o pixel, come i sensori di una fotocamera</a:t>
            </a:r>
            <a:endParaRPr lang="it-IT" altLang="x-none" sz="2400" dirty="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96585" y="5709821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x-none" dirty="0">
                <a:latin typeface="+mn-lt"/>
              </a:rPr>
              <a:t>Risoluzione di </a:t>
            </a:r>
            <a:r>
              <a:rPr lang="it-IT" altLang="x-none" dirty="0" smtClean="0">
                <a:latin typeface="+mn-lt"/>
              </a:rPr>
              <a:t>alcune decine di micron </a:t>
            </a:r>
            <a:br>
              <a:rPr lang="it-IT" altLang="x-none" dirty="0" smtClean="0">
                <a:latin typeface="+mn-lt"/>
              </a:rPr>
            </a:br>
            <a:r>
              <a:rPr lang="it-IT" altLang="x-none" dirty="0" smtClean="0">
                <a:latin typeface="+mn-lt"/>
              </a:rPr>
              <a:t>(1 </a:t>
            </a:r>
            <a:r>
              <a:rPr lang="it-IT" altLang="x-none" dirty="0" err="1" smtClean="0">
                <a:latin typeface="+mn-lt"/>
              </a:rPr>
              <a:t>μm</a:t>
            </a:r>
            <a:r>
              <a:rPr lang="it-IT" altLang="x-none" dirty="0" smtClean="0">
                <a:latin typeface="+mn-lt"/>
              </a:rPr>
              <a:t> = 1/1000 di mm)</a:t>
            </a:r>
            <a:endParaRPr lang="it-IT" altLang="x-none" dirty="0">
              <a:latin typeface="+mn-lt"/>
            </a:endParaRPr>
          </a:p>
        </p:txBody>
      </p:sp>
      <p:pic>
        <p:nvPicPr>
          <p:cNvPr id="70662" name="Picture 6" descr="vertex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23622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7" descr="board1f_in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810000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Aleph_sil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83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/>
              <a:t>Calorimetri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x-none" sz="2000" dirty="0">
                <a:solidFill>
                  <a:schemeClr val="accent2"/>
                </a:solidFill>
              </a:rPr>
              <a:t>A differenza dei tracciatori che devono essere trasparenti per misurare la particella senza modificare lo stato, i </a:t>
            </a:r>
            <a:r>
              <a:rPr lang="it-IT" altLang="x-none" sz="2000" dirty="0" smtClean="0">
                <a:solidFill>
                  <a:srgbClr val="FF0000"/>
                </a:solidFill>
              </a:rPr>
              <a:t>calorimetri</a:t>
            </a:r>
            <a:r>
              <a:rPr lang="it-IT" altLang="x-none" sz="2000" dirty="0" smtClean="0">
                <a:solidFill>
                  <a:schemeClr val="accent2"/>
                </a:solidFill>
              </a:rPr>
              <a:t> </a:t>
            </a:r>
            <a:r>
              <a:rPr lang="it-IT" altLang="x-none" sz="2000" dirty="0">
                <a:solidFill>
                  <a:schemeClr val="accent2"/>
                </a:solidFill>
              </a:rPr>
              <a:t>sono blocchi di </a:t>
            </a:r>
            <a:r>
              <a:rPr lang="it-IT" altLang="x-none" sz="2000" dirty="0">
                <a:solidFill>
                  <a:srgbClr val="FF0000"/>
                </a:solidFill>
              </a:rPr>
              <a:t>materiale denso</a:t>
            </a:r>
            <a:r>
              <a:rPr lang="it-IT" altLang="x-none" sz="2000" dirty="0">
                <a:solidFill>
                  <a:schemeClr val="accent2"/>
                </a:solidFill>
              </a:rPr>
              <a:t> che devono degradare tutta l’energia in entrata fino a poterla rivelare (metodo distruttivo: vale anche per particelle neutre)</a:t>
            </a:r>
          </a:p>
          <a:p>
            <a:endParaRPr lang="it-IT" sz="2000" dirty="0"/>
          </a:p>
        </p:txBody>
      </p:sp>
      <p:sp>
        <p:nvSpPr>
          <p:cNvPr id="6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7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D804B-3722-4745-BB39-FEF216CA3939}" type="slidenum">
              <a:rPr lang="it-IT" altLang="x-none"/>
              <a:pPr/>
              <a:t>28</a:t>
            </a:fld>
            <a:endParaRPr lang="it-IT" altLang="x-none"/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17825"/>
            <a:ext cx="6172200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606425" y="5599988"/>
            <a:ext cx="8458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x-none">
                <a:solidFill>
                  <a:schemeClr val="accent2"/>
                </a:solidFill>
                <a:latin typeface="+mn-lt"/>
              </a:rPr>
              <a:t>L’energia della particella </a:t>
            </a:r>
            <a:r>
              <a:rPr lang="it-IT" altLang="x-none">
                <a:solidFill>
                  <a:srgbClr val="33CC33"/>
                </a:solidFill>
                <a:latin typeface="+mn-lt"/>
              </a:rPr>
              <a:t>E</a:t>
            </a:r>
            <a:r>
              <a:rPr lang="it-IT" altLang="x-none">
                <a:solidFill>
                  <a:schemeClr val="accent2"/>
                </a:solidFill>
                <a:latin typeface="+mn-lt"/>
              </a:rPr>
              <a:t> sviene convertito in un segnale </a:t>
            </a:r>
            <a:r>
              <a:rPr lang="it-IT" altLang="x-none" dirty="0" err="1">
                <a:solidFill>
                  <a:srgbClr val="33CC33"/>
                </a:solidFill>
                <a:latin typeface="+mn-lt"/>
              </a:rPr>
              <a:t>S</a:t>
            </a:r>
            <a:r>
              <a:rPr lang="it-IT" altLang="x-none" dirty="0">
                <a:solidFill>
                  <a:schemeClr val="accent2"/>
                </a:solidFill>
                <a:latin typeface="+mn-lt"/>
              </a:rPr>
              <a:t> proporzionale ad </a:t>
            </a:r>
            <a:r>
              <a:rPr lang="it-IT" altLang="x-none" dirty="0">
                <a:solidFill>
                  <a:srgbClr val="33CC33"/>
                </a:solidFill>
                <a:latin typeface="+mn-lt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03644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cascel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6568"/>
            <a:ext cx="358140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/>
              <a:t>Calorimetri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x-none" sz="2400" dirty="0">
                <a:solidFill>
                  <a:schemeClr val="accent2"/>
                </a:solidFill>
              </a:rPr>
              <a:t>Foto in una camera a nebbia di uno sciame elettromagnetico di un elettrone</a:t>
            </a:r>
          </a:p>
          <a:p>
            <a:endParaRPr lang="it-IT" sz="2000" dirty="0"/>
          </a:p>
        </p:txBody>
      </p:sp>
      <p:sp>
        <p:nvSpPr>
          <p:cNvPr id="21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22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2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244BA-4DB5-1C4B-B943-C002F9B9642A}" type="slidenum">
              <a:rPr lang="it-IT" altLang="x-none"/>
              <a:pPr/>
              <a:t>29</a:t>
            </a:fld>
            <a:endParaRPr lang="it-IT" altLang="x-none"/>
          </a:p>
        </p:txBody>
      </p:sp>
      <p:pic>
        <p:nvPicPr>
          <p:cNvPr id="62469" name="Picture 5" descr="adr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90168"/>
            <a:ext cx="45815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 descr="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27527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4319106" y="2759865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038600" y="1863071"/>
            <a:ext cx="1295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x-none" sz="1800" dirty="0">
                <a:solidFill>
                  <a:srgbClr val="FF0000"/>
                </a:solidFill>
                <a:latin typeface="+mn-lt"/>
              </a:rPr>
              <a:t>Fotoni, elettroni, positroni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181600" y="3509168"/>
            <a:ext cx="3886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x-none" dirty="0">
                <a:solidFill>
                  <a:schemeClr val="accent2"/>
                </a:solidFill>
                <a:latin typeface="+mn-lt"/>
              </a:rPr>
              <a:t>Sciame elettromagnetico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105400" y="5871368"/>
            <a:ext cx="3886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x-none">
                <a:solidFill>
                  <a:schemeClr val="accent2"/>
                </a:solidFill>
                <a:latin typeface="+mn-lt"/>
              </a:rPr>
              <a:t>Sciame adronico</a:t>
            </a: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4013985" y="5035887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3848100" y="4086877"/>
            <a:ext cx="1295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x-none" sz="1800">
                <a:solidFill>
                  <a:srgbClr val="FF0000"/>
                </a:solidFill>
                <a:latin typeface="+mn-lt"/>
              </a:rPr>
              <a:t>Protoni, neutroni, pioni...</a:t>
            </a:r>
          </a:p>
        </p:txBody>
      </p: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76200" y="30480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0073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2480" name="AutoShape 16"/>
          <p:cNvSpPr>
            <a:spLocks noChangeArrowheads="1"/>
          </p:cNvSpPr>
          <p:nvPr/>
        </p:nvSpPr>
        <p:spPr bwMode="auto">
          <a:xfrm>
            <a:off x="76200" y="34671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0073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76200" y="38862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0073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2482" name="AutoShape 18"/>
          <p:cNvSpPr>
            <a:spLocks noChangeArrowheads="1"/>
          </p:cNvSpPr>
          <p:nvPr/>
        </p:nvSpPr>
        <p:spPr bwMode="auto">
          <a:xfrm>
            <a:off x="76200" y="43053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0073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76200" y="47244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0073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>
            <a:off x="76200" y="51435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0073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2485" name="AutoShape 21"/>
          <p:cNvSpPr>
            <a:spLocks noChangeArrowheads="1"/>
          </p:cNvSpPr>
          <p:nvPr/>
        </p:nvSpPr>
        <p:spPr bwMode="auto">
          <a:xfrm>
            <a:off x="76200" y="55626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rgbClr val="0073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0" y="27432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x-none" sz="2000">
                <a:latin typeface="+mn-lt"/>
              </a:rPr>
              <a:t>Piombo</a:t>
            </a:r>
          </a:p>
        </p:txBody>
      </p:sp>
    </p:spTree>
    <p:extLst>
      <p:ext uri="{BB962C8B-B14F-4D97-AF65-F5344CB8AC3E}">
        <p14:creationId xmlns:p14="http://schemas.microsoft.com/office/powerpoint/2010/main" val="12672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200" dirty="0" smtClean="0"/>
              <a:t>Come si producono le particelle</a:t>
            </a:r>
            <a:endParaRPr lang="it-IT" altLang="x-none" sz="32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x-none" sz="2400" dirty="0"/>
              <a:t>Gli elettroni si ottengono riscaldando dei filamenti  </a:t>
            </a:r>
            <a:r>
              <a:rPr lang="it-IT" altLang="x-none" sz="2400" dirty="0" smtClean="0"/>
              <a:t>metallici (effetto termoionico)</a:t>
            </a:r>
          </a:p>
          <a:p>
            <a:r>
              <a:rPr lang="it-IT" altLang="x-none" sz="2400" dirty="0" smtClean="0"/>
              <a:t>Molecole di H</a:t>
            </a:r>
            <a:r>
              <a:rPr lang="it-IT" altLang="x-none" sz="2400" baseline="-25000" dirty="0" smtClean="0"/>
              <a:t>2</a:t>
            </a:r>
            <a:r>
              <a:rPr lang="it-IT" altLang="x-none" sz="2400" dirty="0" smtClean="0"/>
              <a:t> sono bombardate con elettroni per estrarre i nuclei, fatti da protoni: </a:t>
            </a:r>
            <a:r>
              <a:rPr lang="is-IS" sz="2400" i="1" dirty="0" smtClean="0"/>
              <a:t>H</a:t>
            </a:r>
            <a:r>
              <a:rPr lang="is-IS" sz="2400" baseline="-25000" dirty="0" smtClean="0"/>
              <a:t>2</a:t>
            </a:r>
            <a:r>
              <a:rPr lang="is-IS" sz="2400" dirty="0" smtClean="0"/>
              <a:t>→2</a:t>
            </a:r>
            <a:r>
              <a:rPr lang="is-IS" sz="2400" i="1" dirty="0" smtClean="0"/>
              <a:t>H</a:t>
            </a:r>
            <a:r>
              <a:rPr lang="is-IS" sz="2400" baseline="30000" dirty="0" smtClean="0"/>
              <a:t>+</a:t>
            </a:r>
            <a:r>
              <a:rPr lang="is-IS" sz="2400" dirty="0" smtClean="0"/>
              <a:t>+2</a:t>
            </a:r>
            <a:r>
              <a:rPr lang="is-IS" sz="2400" i="1" dirty="0" smtClean="0"/>
              <a:t>e</a:t>
            </a:r>
            <a:r>
              <a:rPr lang="is-IS" sz="2400" baseline="30000" dirty="0" smtClean="0"/>
              <a:t>−</a:t>
            </a:r>
            <a:endParaRPr lang="it-IT" altLang="x-none" sz="2400" baseline="30000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E16D7-1320-FE49-95DB-BCE1F65D5E29}" type="slidenum">
              <a:rPr lang="it-IT" altLang="x-none"/>
              <a:pPr/>
              <a:t>3</a:t>
            </a:fld>
            <a:endParaRPr lang="it-IT" altLang="x-none"/>
          </a:p>
        </p:txBody>
      </p:sp>
      <p:pic>
        <p:nvPicPr>
          <p:cNvPr id="26628" name="Picture 4" descr="anti_m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4568"/>
            <a:ext cx="1905000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sultati immagini per lhc hydrogen proton source -site:wikipedi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0" y="2966450"/>
            <a:ext cx="2589865" cy="34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157794" y="3369925"/>
            <a:ext cx="2791781" cy="84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x-none">
                <a:latin typeface="+mn-lt"/>
              </a:rPr>
              <a:t>Le antiparticelle sono prodotte da urti di particelle contro un bersaglio</a:t>
            </a:r>
            <a:endParaRPr lang="it-IT" altLang="x-none" dirty="0">
              <a:latin typeface="+mn-lt"/>
            </a:endParaRPr>
          </a:p>
        </p:txBody>
      </p:sp>
      <p:pic>
        <p:nvPicPr>
          <p:cNvPr id="3076" name="Picture 4" descr="https://qph.ec.quoracdn.net/main-qimg-19aeb2389dea7c04a3fc87b77307e5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92572"/>
            <a:ext cx="3033595" cy="22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616503" y="3709963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latin typeface="+mn-lt"/>
              </a:rPr>
              <a:t>Duoplasmatron</a:t>
            </a:r>
            <a:endParaRPr lang="it-I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4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62D2-ED8C-B144-B100-A2126144021D}" type="slidenum">
              <a:rPr lang="it-IT" altLang="x-none"/>
              <a:pPr/>
              <a:t>30</a:t>
            </a:fld>
            <a:endParaRPr lang="it-IT" altLang="x-none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/>
              <a:t>Calorimetri</a:t>
            </a:r>
          </a:p>
        </p:txBody>
      </p:sp>
      <p:pic>
        <p:nvPicPr>
          <p:cNvPr id="86020" name="Picture 4" descr="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35718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 descr="Big_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67113"/>
            <a:ext cx="3151188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52400" y="1600200"/>
            <a:ext cx="510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x-none" sz="2000" dirty="0">
                <a:latin typeface="+mn-lt"/>
              </a:rPr>
              <a:t>Calorimetri a </a:t>
            </a:r>
            <a:r>
              <a:rPr lang="it-IT" altLang="x-none" sz="2000" dirty="0" smtClean="0">
                <a:latin typeface="+mn-lt"/>
              </a:rPr>
              <a:t>campionamento</a:t>
            </a:r>
            <a:endParaRPr lang="it-IT" altLang="x-none" sz="2000" dirty="0">
              <a:latin typeface="+mn-lt"/>
            </a:endParaRPr>
          </a:p>
          <a:p>
            <a:pPr algn="ctr"/>
            <a:r>
              <a:rPr lang="it-IT" altLang="x-none" sz="2000" dirty="0">
                <a:solidFill>
                  <a:srgbClr val="FF0000"/>
                </a:solidFill>
                <a:latin typeface="+mn-lt"/>
              </a:rPr>
              <a:t>Alternanza assorbitore - scintillatore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4191000" y="2346325"/>
            <a:ext cx="5105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x-none" sz="2000">
                <a:latin typeface="+mn-lt"/>
              </a:rPr>
              <a:t>Calorimetri a cristalli</a:t>
            </a:r>
          </a:p>
          <a:p>
            <a:pPr algn="ctr"/>
            <a:r>
              <a:rPr lang="it-IT" altLang="x-none" sz="2000">
                <a:solidFill>
                  <a:srgbClr val="FF0000"/>
                </a:solidFill>
                <a:latin typeface="+mn-lt"/>
              </a:rPr>
              <a:t>Il cristallo funge sia da assorbitore che da scintillatore</a:t>
            </a:r>
          </a:p>
        </p:txBody>
      </p:sp>
    </p:spTree>
    <p:extLst>
      <p:ext uri="{BB962C8B-B14F-4D97-AF65-F5344CB8AC3E}">
        <p14:creationId xmlns:p14="http://schemas.microsoft.com/office/powerpoint/2010/main" val="12916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0A97-C98B-FB41-B446-264B50AC4369}" type="slidenum">
              <a:rPr lang="it-IT" altLang="x-none"/>
              <a:pPr/>
              <a:t>31</a:t>
            </a:fld>
            <a:endParaRPr lang="it-IT" altLang="x-none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/>
              <a:t>Calorimetri</a:t>
            </a:r>
          </a:p>
        </p:txBody>
      </p:sp>
      <p:pic>
        <p:nvPicPr>
          <p:cNvPr id="80901" name="Picture 5" descr="calori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781800" cy="45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869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Rivelatori </a:t>
            </a:r>
            <a:r>
              <a:rPr lang="it-IT" dirty="0" err="1" smtClean="0"/>
              <a:t>Cherenkov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85799" y="869001"/>
            <a:ext cx="4615665" cy="1802280"/>
          </a:xfrm>
        </p:spPr>
        <p:txBody>
          <a:bodyPr/>
          <a:lstStyle/>
          <a:p>
            <a:r>
              <a:rPr lang="it-IT" sz="2000" dirty="0" smtClean="0"/>
              <a:t>Se una particella viaggia a velocità superiore della luce in un mezzo emette della radiazione</a:t>
            </a:r>
          </a:p>
          <a:p>
            <a:r>
              <a:rPr lang="it-IT" sz="2000" dirty="0" smtClean="0"/>
              <a:t>Meccanismo comparabile all’onda d’urto di un jet supersonico</a:t>
            </a:r>
            <a:endParaRPr lang="it-IT" sz="2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6AC-10B6-2249-8FAB-F7972346C48D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1026" name="Picture 2" descr="isultati immagini per jet supersonic shock -site:wikip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2780" y="122000"/>
            <a:ext cx="3608753" cy="26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sultati immagini per cherenkov det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58" y="3112046"/>
            <a:ext cx="3622675" cy="26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sultati immagini per cherenkov det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5" y="2907475"/>
            <a:ext cx="3793330" cy="35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95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modern_det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54" y="2252609"/>
            <a:ext cx="594360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/>
              <a:t>Esperimento ai collider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it-IT" altLang="x-none" sz="2400" dirty="0"/>
              <a:t>Struttura a “cipolla</a:t>
            </a:r>
            <a:r>
              <a:rPr lang="it-IT" altLang="x-none" sz="2400" dirty="0" smtClean="0"/>
              <a:t>”:</a:t>
            </a:r>
            <a:endParaRPr lang="it-IT" altLang="x-none" sz="2400" dirty="0"/>
          </a:p>
          <a:p>
            <a:pPr lvl="1">
              <a:spcBef>
                <a:spcPct val="50000"/>
              </a:spcBef>
            </a:pPr>
            <a:r>
              <a:rPr lang="it-IT" altLang="x-none" sz="2000" dirty="0" smtClean="0">
                <a:solidFill>
                  <a:schemeClr val="hlink"/>
                </a:solidFill>
              </a:rPr>
              <a:t>Tracciatori </a:t>
            </a:r>
            <a:endParaRPr lang="it-IT" altLang="x-none" sz="2000" dirty="0">
              <a:solidFill>
                <a:schemeClr val="hlink"/>
              </a:solidFill>
            </a:endParaRPr>
          </a:p>
          <a:p>
            <a:pPr lvl="1">
              <a:spcBef>
                <a:spcPct val="50000"/>
              </a:spcBef>
            </a:pPr>
            <a:r>
              <a:rPr lang="it-IT" altLang="x-none" sz="2000" dirty="0">
                <a:solidFill>
                  <a:srgbClr val="FF0000"/>
                </a:solidFill>
              </a:rPr>
              <a:t>Calorimetro per elettroni e fotoni</a:t>
            </a:r>
          </a:p>
          <a:p>
            <a:pPr lvl="1">
              <a:spcBef>
                <a:spcPct val="50000"/>
              </a:spcBef>
            </a:pPr>
            <a:r>
              <a:rPr lang="it-IT" altLang="x-none" sz="2000" dirty="0">
                <a:solidFill>
                  <a:schemeClr val="folHlink"/>
                </a:solidFill>
              </a:rPr>
              <a:t>Calorimetro per adroni</a:t>
            </a:r>
          </a:p>
          <a:p>
            <a:pPr lvl="1">
              <a:spcBef>
                <a:spcPct val="50000"/>
              </a:spcBef>
            </a:pPr>
            <a:r>
              <a:rPr lang="it-IT" altLang="x-none" sz="2000" dirty="0">
                <a:solidFill>
                  <a:schemeClr val="accent2"/>
                </a:solidFill>
              </a:rPr>
              <a:t>Tracciatori per muoni</a:t>
            </a:r>
          </a:p>
          <a:p>
            <a:pPr lvl="1">
              <a:spcBef>
                <a:spcPct val="50000"/>
              </a:spcBef>
            </a:pPr>
            <a:r>
              <a:rPr lang="it-IT" altLang="x-none" sz="2000" dirty="0"/>
              <a:t>Magneti per curvare</a:t>
            </a:r>
          </a:p>
          <a:p>
            <a:endParaRPr lang="it-IT" sz="1200" dirty="0"/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1EF6B-FD49-8B46-822F-9304182139DE}" type="slidenum">
              <a:rPr lang="it-IT" altLang="x-none"/>
              <a:pPr/>
              <a:t>33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4024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7" descr="decay_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981075"/>
            <a:ext cx="813911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Identificazione di particelle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6AC-10B6-2249-8FAB-F7972346C48D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6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dirty="0" smtClean="0"/>
              <a:t>Compact </a:t>
            </a:r>
            <a:r>
              <a:rPr lang="it-IT" altLang="x-none" dirty="0" err="1" smtClean="0"/>
              <a:t>Muon</a:t>
            </a:r>
            <a:r>
              <a:rPr lang="it-IT" altLang="x-none" dirty="0" smtClean="0"/>
              <a:t> </a:t>
            </a:r>
            <a:r>
              <a:rPr lang="it-IT" altLang="x-none" dirty="0" err="1" smtClean="0"/>
              <a:t>Solenoid</a:t>
            </a:r>
            <a:endParaRPr lang="x-none" altLang="x-none" dirty="0"/>
          </a:p>
        </p:txBody>
      </p:sp>
      <p:pic>
        <p:nvPicPr>
          <p:cNvPr id="33794" name="Content Placeholder 3" descr="CMSn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3" y="998538"/>
            <a:ext cx="8140700" cy="5418137"/>
          </a:xfrm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33C7-E0AF-9F43-B231-46AD565A5FDB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681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Credits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Parte </a:t>
            </a:r>
            <a:r>
              <a:rPr lang="it-IT" dirty="0" smtClean="0"/>
              <a:t>del materiale è tratto da lavori di:</a:t>
            </a:r>
          </a:p>
          <a:p>
            <a:pPr lvl="1"/>
            <a:r>
              <a:rPr lang="it-IT" dirty="0" smtClean="0">
                <a:solidFill>
                  <a:schemeClr val="accent2"/>
                </a:solidFill>
              </a:rPr>
              <a:t>Massimo Della Pietra</a:t>
            </a:r>
            <a:r>
              <a:rPr lang="it-IT" dirty="0" smtClean="0"/>
              <a:t>, </a:t>
            </a:r>
            <a:r>
              <a:rPr lang="it-IT" dirty="0" err="1" smtClean="0"/>
              <a:t>Univ</a:t>
            </a:r>
            <a:r>
              <a:rPr lang="it-IT" dirty="0" smtClean="0"/>
              <a:t>. Federico II</a:t>
            </a:r>
          </a:p>
          <a:p>
            <a:pPr lvl="1"/>
            <a:r>
              <a:rPr lang="it-IT" dirty="0" err="1">
                <a:solidFill>
                  <a:schemeClr val="accent2"/>
                </a:solidFill>
              </a:rPr>
              <a:t>Wander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 smtClean="0">
                <a:solidFill>
                  <a:schemeClr val="accent2"/>
                </a:solidFill>
              </a:rPr>
              <a:t>Baldini</a:t>
            </a:r>
            <a:r>
              <a:rPr lang="it-IT" dirty="0" smtClean="0"/>
              <a:t>, INFN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33C7-E0AF-9F43-B231-46AD565A5FDB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45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 dirty="0" smtClean="0"/>
              <a:t>Come si fanno viaggiare</a:t>
            </a:r>
            <a:endParaRPr lang="it-IT" altLang="x-none" sz="3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x-none" sz="2400" dirty="0"/>
              <a:t>Campi elettrici </a:t>
            </a:r>
            <a:r>
              <a:rPr lang="it-IT" altLang="x-none" sz="2400" dirty="0" smtClean="0"/>
              <a:t>accelerano le particelle cariche</a:t>
            </a:r>
            <a:endParaRPr lang="it-IT" altLang="x-none" sz="2400" dirty="0"/>
          </a:p>
          <a:p>
            <a:r>
              <a:rPr lang="it-IT" altLang="x-none" sz="2400" dirty="0"/>
              <a:t>Campi magnetici </a:t>
            </a:r>
            <a:r>
              <a:rPr lang="it-IT" altLang="x-none" sz="2400" dirty="0" smtClean="0"/>
              <a:t>ne curvano le traiettorie (forza di </a:t>
            </a:r>
            <a:r>
              <a:rPr lang="it-IT" altLang="x-none" sz="2400" dirty="0" err="1" smtClean="0"/>
              <a:t>Lorentz</a:t>
            </a:r>
            <a:r>
              <a:rPr lang="it-IT" altLang="x-none" sz="2400" dirty="0" smtClean="0"/>
              <a:t>)</a:t>
            </a:r>
            <a:endParaRPr lang="it-IT" altLang="x-none" sz="2400" dirty="0"/>
          </a:p>
        </p:txBody>
      </p:sp>
      <p:sp>
        <p:nvSpPr>
          <p:cNvPr id="3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3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3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F32E-92E9-4743-80C3-99E1A0A052B4}" type="slidenum">
              <a:rPr lang="it-IT" altLang="x-none"/>
              <a:pPr/>
              <a:t>4</a:t>
            </a:fld>
            <a:endParaRPr lang="it-IT" altLang="x-none"/>
          </a:p>
        </p:txBody>
      </p:sp>
      <p:grpSp>
        <p:nvGrpSpPr>
          <p:cNvPr id="30756" name="Group 36"/>
          <p:cNvGrpSpPr>
            <a:grpSpLocks/>
          </p:cNvGrpSpPr>
          <p:nvPr/>
        </p:nvGrpSpPr>
        <p:grpSpPr bwMode="auto">
          <a:xfrm>
            <a:off x="6248400" y="3962400"/>
            <a:ext cx="1524000" cy="1828800"/>
            <a:chOff x="3936" y="2496"/>
            <a:chExt cx="960" cy="1152"/>
          </a:xfrm>
        </p:grpSpPr>
        <p:grpSp>
          <p:nvGrpSpPr>
            <p:cNvPr id="30755" name="Group 35"/>
            <p:cNvGrpSpPr>
              <a:grpSpLocks/>
            </p:cNvGrpSpPr>
            <p:nvPr/>
          </p:nvGrpSpPr>
          <p:grpSpPr bwMode="auto">
            <a:xfrm>
              <a:off x="3974" y="2496"/>
              <a:ext cx="922" cy="1152"/>
              <a:chOff x="4128" y="2496"/>
              <a:chExt cx="922" cy="1152"/>
            </a:xfrm>
          </p:grpSpPr>
          <p:sp>
            <p:nvSpPr>
              <p:cNvPr id="30738" name="Rectangle 18"/>
              <p:cNvSpPr>
                <a:spLocks noChangeArrowheads="1"/>
              </p:cNvSpPr>
              <p:nvPr/>
            </p:nvSpPr>
            <p:spPr bwMode="auto">
              <a:xfrm>
                <a:off x="4128" y="2506"/>
                <a:ext cx="228" cy="712"/>
              </a:xfrm>
              <a:prstGeom prst="rect">
                <a:avLst/>
              </a:prstGeom>
              <a:solidFill>
                <a:srgbClr val="CC00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contourW="12700" prstMaterial="legacyMetal">
                <a:bevelT w="13500" h="13500" prst="angle"/>
                <a:bevelB w="13500" h="13500" prst="angle"/>
                <a:extrusionClr>
                  <a:srgbClr val="CC0000"/>
                </a:extrusionClr>
                <a:contourClr>
                  <a:srgbClr val="CC00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  <a:flatTx/>
              </a:bodyPr>
              <a:lstStyle/>
              <a:p>
                <a:endParaRPr lang="it-IT"/>
              </a:p>
            </p:txBody>
          </p:sp>
          <p:sp>
            <p:nvSpPr>
              <p:cNvPr id="30739" name="Rectangle 19"/>
              <p:cNvSpPr>
                <a:spLocks noChangeArrowheads="1"/>
              </p:cNvSpPr>
              <p:nvPr/>
            </p:nvSpPr>
            <p:spPr bwMode="auto">
              <a:xfrm>
                <a:off x="4812" y="2516"/>
                <a:ext cx="228" cy="712"/>
              </a:xfrm>
              <a:prstGeom prst="rect">
                <a:avLst/>
              </a:prstGeom>
              <a:solidFill>
                <a:srgbClr val="CC00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contourW="12700" prstMaterial="legacyMetal">
                <a:bevelT w="13500" h="13500" prst="angle"/>
                <a:bevelB w="13500" h="13500" prst="angle"/>
                <a:extrusionClr>
                  <a:srgbClr val="CC0000"/>
                </a:extrusionClr>
                <a:contourClr>
                  <a:srgbClr val="CC00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  <a:flatTx/>
              </a:bodyPr>
              <a:lstStyle/>
              <a:p>
                <a:endParaRPr lang="it-IT"/>
              </a:p>
            </p:txBody>
          </p:sp>
          <p:sp>
            <p:nvSpPr>
              <p:cNvPr id="30740" name="AutoShape 20"/>
              <p:cNvSpPr>
                <a:spLocks noChangeArrowheads="1"/>
              </p:cNvSpPr>
              <p:nvPr/>
            </p:nvSpPr>
            <p:spPr bwMode="auto">
              <a:xfrm rot="10800000">
                <a:off x="4128" y="2806"/>
                <a:ext cx="912" cy="842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199" y="7817"/>
                      <a:pt x="16199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C000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contourW="12700" prstMaterial="legacyMetal">
                <a:bevelT w="13500" h="13500" prst="angle"/>
                <a:bevelB w="13500" h="13500" prst="angle"/>
                <a:extrusionClr>
                  <a:srgbClr val="CC0000"/>
                </a:extrusionClr>
                <a:contourClr>
                  <a:srgbClr val="CC00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  <a:flatTx/>
              </a:bodyPr>
              <a:lstStyle/>
              <a:p>
                <a:endParaRPr lang="it-IT"/>
              </a:p>
            </p:txBody>
          </p:sp>
          <p:sp>
            <p:nvSpPr>
              <p:cNvPr id="30742" name="Rectangle 22"/>
              <p:cNvSpPr>
                <a:spLocks noChangeArrowheads="1"/>
              </p:cNvSpPr>
              <p:nvPr/>
            </p:nvSpPr>
            <p:spPr bwMode="auto">
              <a:xfrm>
                <a:off x="4128" y="2496"/>
                <a:ext cx="240" cy="336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contourW="127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  <a:flatTx/>
              </a:bodyPr>
              <a:lstStyle/>
              <a:p>
                <a:endParaRPr lang="it-IT"/>
              </a:p>
            </p:txBody>
          </p:sp>
          <p:sp>
            <p:nvSpPr>
              <p:cNvPr id="30744" name="Rectangle 24"/>
              <p:cNvSpPr>
                <a:spLocks noChangeArrowheads="1"/>
              </p:cNvSpPr>
              <p:nvPr/>
            </p:nvSpPr>
            <p:spPr bwMode="auto">
              <a:xfrm>
                <a:off x="4810" y="2496"/>
                <a:ext cx="240" cy="336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contourW="127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  <a:flatTx/>
              </a:bodyPr>
              <a:lstStyle/>
              <a:p>
                <a:endParaRPr lang="it-IT"/>
              </a:p>
            </p:txBody>
          </p:sp>
        </p:grpSp>
        <p:sp>
          <p:nvSpPr>
            <p:cNvPr id="30747" name="Text Box 27"/>
            <p:cNvSpPr txBox="1">
              <a:spLocks noChangeArrowheads="1"/>
            </p:cNvSpPr>
            <p:nvPr/>
          </p:nvSpPr>
          <p:spPr bwMode="auto">
            <a:xfrm>
              <a:off x="4656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x-none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30746" name="Text Box 26"/>
            <p:cNvSpPr txBox="1">
              <a:spLocks noChangeArrowheads="1"/>
            </p:cNvSpPr>
            <p:nvPr/>
          </p:nvSpPr>
          <p:spPr bwMode="auto">
            <a:xfrm>
              <a:off x="3936" y="254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it-IT" altLang="x-none">
                  <a:solidFill>
                    <a:srgbClr val="CC0000"/>
                  </a:solidFill>
                </a:rPr>
                <a:t>N</a:t>
              </a:r>
            </a:p>
          </p:txBody>
        </p:sp>
      </p:grpSp>
      <p:sp>
        <p:nvSpPr>
          <p:cNvPr id="30757" name="Freeform 37"/>
          <p:cNvSpPr>
            <a:spLocks/>
          </p:cNvSpPr>
          <p:nvPr/>
        </p:nvSpPr>
        <p:spPr bwMode="auto">
          <a:xfrm>
            <a:off x="5181600" y="3810000"/>
            <a:ext cx="3276600" cy="2133600"/>
          </a:xfrm>
          <a:custGeom>
            <a:avLst/>
            <a:gdLst>
              <a:gd name="T0" fmla="*/ 0 w 2064"/>
              <a:gd name="T1" fmla="*/ 1344 h 1344"/>
              <a:gd name="T2" fmla="*/ 1104 w 2064"/>
              <a:gd name="T3" fmla="*/ 384 h 1344"/>
              <a:gd name="T4" fmla="*/ 2064 w 2064"/>
              <a:gd name="T5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1344">
                <a:moveTo>
                  <a:pt x="0" y="1344"/>
                </a:moveTo>
                <a:cubicBezTo>
                  <a:pt x="380" y="976"/>
                  <a:pt x="760" y="608"/>
                  <a:pt x="1104" y="384"/>
                </a:cubicBezTo>
                <a:cubicBezTo>
                  <a:pt x="1448" y="160"/>
                  <a:pt x="1904" y="64"/>
                  <a:pt x="2064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30749" name="Picture 29" descr="BD2129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881688"/>
            <a:ext cx="214313" cy="2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7467600" y="25908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x-none" sz="1800">
                <a:latin typeface="+mn-lt"/>
              </a:rPr>
              <a:t>Impulso maggiore</a:t>
            </a:r>
          </a:p>
        </p:txBody>
      </p:sp>
      <p:sp>
        <p:nvSpPr>
          <p:cNvPr id="30751" name="Freeform 31"/>
          <p:cNvSpPr>
            <a:spLocks/>
          </p:cNvSpPr>
          <p:nvPr/>
        </p:nvSpPr>
        <p:spPr bwMode="auto">
          <a:xfrm>
            <a:off x="5257800" y="3124200"/>
            <a:ext cx="1892300" cy="2819400"/>
          </a:xfrm>
          <a:custGeom>
            <a:avLst/>
            <a:gdLst>
              <a:gd name="T0" fmla="*/ 0 w 1192"/>
              <a:gd name="T1" fmla="*/ 1776 h 1776"/>
              <a:gd name="T2" fmla="*/ 1056 w 1192"/>
              <a:gd name="T3" fmla="*/ 864 h 1776"/>
              <a:gd name="T4" fmla="*/ 816 w 1192"/>
              <a:gd name="T5" fmla="*/ 0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2" h="1776">
                <a:moveTo>
                  <a:pt x="0" y="1776"/>
                </a:moveTo>
                <a:cubicBezTo>
                  <a:pt x="460" y="1468"/>
                  <a:pt x="920" y="1160"/>
                  <a:pt x="1056" y="864"/>
                </a:cubicBezTo>
                <a:cubicBezTo>
                  <a:pt x="1192" y="568"/>
                  <a:pt x="1004" y="284"/>
                  <a:pt x="816" y="0"/>
                </a:cubicBezTo>
              </a:path>
            </a:pathLst>
          </a:custGeom>
          <a:noFill/>
          <a:ln w="28575" cap="flat" cmpd="sng">
            <a:solidFill>
              <a:srgbClr val="00737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5181600" y="309245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x-none" sz="1800" dirty="0">
                <a:latin typeface="+mn-lt"/>
              </a:rPr>
              <a:t>Impulso minore</a:t>
            </a:r>
          </a:p>
        </p:txBody>
      </p:sp>
      <p:sp>
        <p:nvSpPr>
          <p:cNvPr id="30750" name="Freeform 30"/>
          <p:cNvSpPr>
            <a:spLocks/>
          </p:cNvSpPr>
          <p:nvPr/>
        </p:nvSpPr>
        <p:spPr bwMode="auto">
          <a:xfrm>
            <a:off x="5181600" y="2743200"/>
            <a:ext cx="2171700" cy="3200400"/>
          </a:xfrm>
          <a:custGeom>
            <a:avLst/>
            <a:gdLst>
              <a:gd name="T0" fmla="*/ 0 w 1368"/>
              <a:gd name="T1" fmla="*/ 2016 h 2016"/>
              <a:gd name="T2" fmla="*/ 1152 w 1368"/>
              <a:gd name="T3" fmla="*/ 1008 h 2016"/>
              <a:gd name="T4" fmla="*/ 1296 w 1368"/>
              <a:gd name="T5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8" h="2016">
                <a:moveTo>
                  <a:pt x="0" y="2016"/>
                </a:moveTo>
                <a:cubicBezTo>
                  <a:pt x="468" y="1680"/>
                  <a:pt x="936" y="1344"/>
                  <a:pt x="1152" y="1008"/>
                </a:cubicBezTo>
                <a:cubicBezTo>
                  <a:pt x="1368" y="672"/>
                  <a:pt x="1272" y="168"/>
                  <a:pt x="1296" y="0"/>
                </a:cubicBezTo>
              </a:path>
            </a:pathLst>
          </a:custGeom>
          <a:noFill/>
          <a:ln w="28575" cap="flat" cmpd="sng">
            <a:solidFill>
              <a:srgbClr val="00737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7924800" y="4235450"/>
            <a:ext cx="106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x-none" sz="1800">
                <a:latin typeface="+mn-lt"/>
              </a:rPr>
              <a:t>Carica opposta</a:t>
            </a:r>
          </a:p>
        </p:txBody>
      </p:sp>
      <p:pic>
        <p:nvPicPr>
          <p:cNvPr id="4098" name="Picture 2" descr="isultati immagini per electric field electrodes accele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2" y="2363395"/>
            <a:ext cx="4731194" cy="132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6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C 0.07881 -0.08681 0.16388 -0.17222 0.20173 -0.25324 C 0.23958 -0.33426 0.22256 -0.44769 0.22673 -0.48658 " pathEditMode="relative" rAng="0" ptsTypes="aaa">
                                      <p:cBhvr>
                                        <p:cTn id="6" dur="1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C 0.08177 -0.07246 0.16371 -0.14491 0.18836 -0.21435 C 0.21302 -0.28403 0.15486 -0.38403 0.14826 -0.41759 " pathEditMode="fixed" rAng="0" ptsTypes="aaa">
                                      <p:cBhvr>
                                        <p:cTn id="19" dur="3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2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C 0.07013 -0.09444 0.14027 -0.18889 0.20173 -0.24236 C 0.26319 -0.29583 0.31579 -0.3081 0.3684 -0.32014 " pathEditMode="relative" ptsTypes="aaA">
                                      <p:cBhvr>
                                        <p:cTn id="32" dur="30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7" grpId="0" animBg="1"/>
      <p:bldP spid="30752" grpId="0"/>
      <p:bldP spid="30751" grpId="0" animBg="1"/>
      <p:bldP spid="30753" grpId="0"/>
      <p:bldP spid="30750" grpId="0" animBg="1"/>
      <p:bldP spid="307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 dirty="0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Gli acceleratori</a:t>
            </a:r>
            <a:endParaRPr lang="it-IT" sz="3600" dirty="0"/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964" y="888245"/>
            <a:ext cx="5471938" cy="16230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/>
              <a:t>Anche un</a:t>
            </a:r>
            <a:r>
              <a:rPr lang="it-IT" sz="2400" dirty="0" smtClean="0"/>
              <a:t> vecchio </a:t>
            </a:r>
            <a:r>
              <a:rPr lang="it-IT" sz="2400" dirty="0" smtClean="0">
                <a:solidFill>
                  <a:schemeClr val="accent2"/>
                </a:solidFill>
              </a:rPr>
              <a:t>televisore col tubo catodico </a:t>
            </a:r>
            <a:r>
              <a:rPr lang="it-IT" sz="2400" dirty="0" smtClean="0"/>
              <a:t>è </a:t>
            </a:r>
            <a:r>
              <a:rPr lang="it-IT" sz="2400" dirty="0"/>
              <a:t>un </a:t>
            </a:r>
            <a:r>
              <a:rPr lang="it-IT" sz="2400" dirty="0" smtClean="0">
                <a:solidFill>
                  <a:srgbClr val="3333CC"/>
                </a:solidFill>
              </a:rPr>
              <a:t>acceleratore </a:t>
            </a:r>
            <a:r>
              <a:rPr lang="it-IT" sz="2400" dirty="0" smtClean="0"/>
              <a:t>di elettroni!</a:t>
            </a:r>
            <a:endParaRPr lang="it-IT" dirty="0" smtClean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400" dirty="0"/>
          </a:p>
          <a:p>
            <a:pPr>
              <a:lnSpc>
                <a:spcPct val="90000"/>
              </a:lnSpc>
            </a:pPr>
            <a:endParaRPr lang="it-IT" sz="2400" dirty="0" smtClean="0"/>
          </a:p>
          <a:p>
            <a:pPr>
              <a:lnSpc>
                <a:spcPct val="90000"/>
              </a:lnSpc>
              <a:buNone/>
            </a:pPr>
            <a:endParaRPr lang="it-IT" sz="2400" dirty="0" smtClean="0"/>
          </a:p>
        </p:txBody>
      </p:sp>
      <p:pic>
        <p:nvPicPr>
          <p:cNvPr id="10055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67770"/>
            <a:ext cx="25923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5575" name="Line 7"/>
          <p:cNvSpPr>
            <a:spLocks noChangeShapeType="1"/>
          </p:cNvSpPr>
          <p:nvPr/>
        </p:nvSpPr>
        <p:spPr bwMode="auto">
          <a:xfrm flipV="1">
            <a:off x="2257425" y="2986908"/>
            <a:ext cx="982662" cy="506412"/>
          </a:xfrm>
          <a:prstGeom prst="line">
            <a:avLst/>
          </a:prstGeom>
          <a:noFill/>
          <a:ln w="9525">
            <a:solidFill>
              <a:srgbClr val="5F5F5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5576" name="Text Box 8"/>
          <p:cNvSpPr txBox="1">
            <a:spLocks noChangeArrowheads="1"/>
          </p:cNvSpPr>
          <p:nvPr/>
        </p:nvSpPr>
        <p:spPr bwMode="auto">
          <a:xfrm>
            <a:off x="2665412" y="334727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" charset="0"/>
              </a:rPr>
              <a:t>1.5 Volt</a:t>
            </a:r>
          </a:p>
        </p:txBody>
      </p:sp>
      <p:sp>
        <p:nvSpPr>
          <p:cNvPr id="1005573" name="Line 5"/>
          <p:cNvSpPr>
            <a:spLocks noChangeShapeType="1"/>
          </p:cNvSpPr>
          <p:nvPr/>
        </p:nvSpPr>
        <p:spPr bwMode="auto">
          <a:xfrm>
            <a:off x="792162" y="3420295"/>
            <a:ext cx="1511300" cy="71438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5574" name="Line 6"/>
          <p:cNvSpPr>
            <a:spLocks noChangeShapeType="1"/>
          </p:cNvSpPr>
          <p:nvPr/>
        </p:nvSpPr>
        <p:spPr bwMode="auto">
          <a:xfrm>
            <a:off x="2376487" y="2915470"/>
            <a:ext cx="863600" cy="71438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05588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22117"/>
            <a:ext cx="2449512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5589" name="Line 21"/>
          <p:cNvSpPr>
            <a:spLocks noChangeShapeType="1"/>
          </p:cNvSpPr>
          <p:nvPr/>
        </p:nvSpPr>
        <p:spPr bwMode="auto">
          <a:xfrm>
            <a:off x="1296987" y="5198380"/>
            <a:ext cx="12954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5590" name="Line 22"/>
          <p:cNvSpPr>
            <a:spLocks noChangeShapeType="1"/>
          </p:cNvSpPr>
          <p:nvPr/>
        </p:nvSpPr>
        <p:spPr bwMode="auto">
          <a:xfrm>
            <a:off x="1296987" y="5701617"/>
            <a:ext cx="12954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5591" name="Line 23"/>
          <p:cNvSpPr>
            <a:spLocks noChangeShapeType="1"/>
          </p:cNvSpPr>
          <p:nvPr/>
        </p:nvSpPr>
        <p:spPr bwMode="auto">
          <a:xfrm flipV="1">
            <a:off x="2592387" y="5198380"/>
            <a:ext cx="0" cy="503237"/>
          </a:xfrm>
          <a:prstGeom prst="line">
            <a:avLst/>
          </a:prstGeom>
          <a:noFill/>
          <a:ln w="9525">
            <a:solidFill>
              <a:srgbClr val="5F5F5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05592" name="Text Box 24"/>
          <p:cNvSpPr txBox="1">
            <a:spLocks noChangeArrowheads="1"/>
          </p:cNvSpPr>
          <p:nvPr/>
        </p:nvSpPr>
        <p:spPr bwMode="auto">
          <a:xfrm>
            <a:off x="2663825" y="5269817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" charset="0"/>
              </a:rPr>
              <a:t>220 Volt</a:t>
            </a:r>
          </a:p>
        </p:txBody>
      </p:sp>
      <p:sp>
        <p:nvSpPr>
          <p:cNvPr id="25" name="Segnaposto numero diapositiva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33C7-E0AF-9F43-B231-46AD565A5FDB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26" name="Segnaposto piè di pagina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grpSp>
        <p:nvGrpSpPr>
          <p:cNvPr id="33" name="Gruppo 32"/>
          <p:cNvGrpSpPr/>
          <p:nvPr/>
        </p:nvGrpSpPr>
        <p:grpSpPr>
          <a:xfrm>
            <a:off x="3496658" y="2537317"/>
            <a:ext cx="4241800" cy="3748397"/>
            <a:chOff x="4381833" y="2296771"/>
            <a:chExt cx="4241800" cy="3748397"/>
          </a:xfrm>
        </p:grpSpPr>
        <p:sp>
          <p:nvSpPr>
            <p:cNvPr id="1005579" name="Text Box 11"/>
            <p:cNvSpPr txBox="1">
              <a:spLocks noChangeArrowheads="1"/>
            </p:cNvSpPr>
            <p:nvPr/>
          </p:nvSpPr>
          <p:spPr bwMode="auto">
            <a:xfrm>
              <a:off x="4713838" y="5675836"/>
              <a:ext cx="149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~ </a:t>
              </a:r>
              <a:r>
                <a:rPr lang="en-US" sz="18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20</a:t>
              </a:r>
              <a:r>
                <a:rPr lang="en-US" sz="1000" baseline="300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8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000</a:t>
              </a:r>
              <a:r>
                <a:rPr lang="en-US" sz="1800" dirty="0">
                  <a:solidFill>
                    <a:schemeClr val="accent2"/>
                  </a:solidFill>
                  <a:latin typeface="Arial" charset="0"/>
                </a:rPr>
                <a:t> Volt</a:t>
              </a:r>
            </a:p>
          </p:txBody>
        </p:sp>
        <p:pic>
          <p:nvPicPr>
            <p:cNvPr id="1005581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91395" y="2751898"/>
              <a:ext cx="2952750" cy="238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05582" name="Text Box 14"/>
            <p:cNvSpPr txBox="1">
              <a:spLocks noChangeArrowheads="1"/>
            </p:cNvSpPr>
            <p:nvPr/>
          </p:nvSpPr>
          <p:spPr bwMode="auto">
            <a:xfrm>
              <a:off x="4475495" y="2393123"/>
              <a:ext cx="869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800">
                  <a:latin typeface="Arial" charset="0"/>
                </a:rPr>
                <a:t>catodo</a:t>
              </a:r>
            </a:p>
          </p:txBody>
        </p:sp>
        <p:sp>
          <p:nvSpPr>
            <p:cNvPr id="1005583" name="Text Box 15"/>
            <p:cNvSpPr txBox="1">
              <a:spLocks noChangeArrowheads="1"/>
            </p:cNvSpPr>
            <p:nvPr/>
          </p:nvSpPr>
          <p:spPr bwMode="auto">
            <a:xfrm>
              <a:off x="5486733" y="2609023"/>
              <a:ext cx="13652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800">
                  <a:latin typeface="Arial" charset="0"/>
                </a:rPr>
                <a:t>anodi </a:t>
              </a:r>
              <a:br>
                <a:rPr lang="it-IT" sz="1800">
                  <a:latin typeface="Arial" charset="0"/>
                </a:rPr>
              </a:br>
              <a:r>
                <a:rPr lang="it-IT" sz="1800">
                  <a:latin typeface="Arial" charset="0"/>
                </a:rPr>
                <a:t>acceleratori</a:t>
              </a:r>
            </a:p>
          </p:txBody>
        </p:sp>
        <p:sp>
          <p:nvSpPr>
            <p:cNvPr id="1005584" name="Text Box 16"/>
            <p:cNvSpPr txBox="1">
              <a:spLocks noChangeArrowheads="1"/>
            </p:cNvSpPr>
            <p:nvPr/>
          </p:nvSpPr>
          <p:spPr bwMode="auto">
            <a:xfrm>
              <a:off x="4381833" y="4048886"/>
              <a:ext cx="13906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800">
                  <a:latin typeface="Arial" charset="0"/>
                </a:rPr>
                <a:t>anodo</a:t>
              </a:r>
              <a:br>
                <a:rPr lang="it-IT" sz="1800">
                  <a:latin typeface="Arial" charset="0"/>
                </a:rPr>
              </a:br>
              <a:r>
                <a:rPr lang="it-IT" sz="1800">
                  <a:latin typeface="Arial" charset="0"/>
                </a:rPr>
                <a:t>focalizzante</a:t>
              </a:r>
            </a:p>
          </p:txBody>
        </p:sp>
        <p:sp>
          <p:nvSpPr>
            <p:cNvPr id="1005586" name="Text Box 18"/>
            <p:cNvSpPr txBox="1">
              <a:spLocks noChangeArrowheads="1"/>
            </p:cNvSpPr>
            <p:nvPr/>
          </p:nvSpPr>
          <p:spPr bwMode="auto">
            <a:xfrm>
              <a:off x="6770924" y="2296771"/>
              <a:ext cx="10223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800" dirty="0">
                  <a:latin typeface="Arial" charset="0"/>
                </a:rPr>
                <a:t>fascio di</a:t>
              </a:r>
              <a:br>
                <a:rPr lang="it-IT" sz="1800" dirty="0">
                  <a:latin typeface="Arial" charset="0"/>
                </a:rPr>
              </a:br>
              <a:r>
                <a:rPr lang="it-IT" sz="1800" dirty="0">
                  <a:latin typeface="Arial" charset="0"/>
                </a:rPr>
                <a:t>elettroni</a:t>
              </a:r>
            </a:p>
          </p:txBody>
        </p:sp>
        <p:sp>
          <p:nvSpPr>
            <p:cNvPr id="1005587" name="Text Box 19"/>
            <p:cNvSpPr txBox="1">
              <a:spLocks noChangeArrowheads="1"/>
            </p:cNvSpPr>
            <p:nvPr/>
          </p:nvSpPr>
          <p:spPr bwMode="auto">
            <a:xfrm>
              <a:off x="7067883" y="5056948"/>
              <a:ext cx="15557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800" dirty="0">
                  <a:latin typeface="Arial" charset="0"/>
                </a:rPr>
                <a:t>schermo</a:t>
              </a:r>
              <a:br>
                <a:rPr lang="it-IT" sz="1800" dirty="0">
                  <a:latin typeface="Arial" charset="0"/>
                </a:rPr>
              </a:br>
              <a:r>
                <a:rPr lang="it-IT" sz="1800" dirty="0">
                  <a:latin typeface="Arial" charset="0"/>
                </a:rPr>
                <a:t>fosforescente</a:t>
              </a:r>
            </a:p>
          </p:txBody>
        </p:sp>
        <p:grpSp>
          <p:nvGrpSpPr>
            <p:cNvPr id="30" name="Gruppo 29"/>
            <p:cNvGrpSpPr/>
            <p:nvPr/>
          </p:nvGrpSpPr>
          <p:grpSpPr>
            <a:xfrm rot="5400000">
              <a:off x="4731104" y="4545038"/>
              <a:ext cx="1478615" cy="706599"/>
              <a:chOff x="4375060" y="4226272"/>
              <a:chExt cx="1295400" cy="503237"/>
            </a:xfrm>
          </p:grpSpPr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>
                <a:off x="4375060" y="4729509"/>
                <a:ext cx="1295400" cy="0"/>
              </a:xfrm>
              <a:prstGeom prst="line">
                <a:avLst/>
              </a:prstGeom>
              <a:noFill/>
              <a:ln w="28575">
                <a:solidFill>
                  <a:srgbClr val="CC0066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21"/>
              <p:cNvSpPr>
                <a:spLocks noChangeShapeType="1"/>
              </p:cNvSpPr>
              <p:nvPr/>
            </p:nvSpPr>
            <p:spPr bwMode="auto">
              <a:xfrm>
                <a:off x="4375060" y="4226272"/>
                <a:ext cx="1295400" cy="0"/>
              </a:xfrm>
              <a:prstGeom prst="line">
                <a:avLst/>
              </a:prstGeom>
              <a:noFill/>
              <a:ln w="28575">
                <a:solidFill>
                  <a:srgbClr val="CC0066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 flipV="1">
                <a:off x="5670460" y="4226272"/>
                <a:ext cx="0" cy="503237"/>
              </a:xfrm>
              <a:prstGeom prst="line">
                <a:avLst/>
              </a:prstGeom>
              <a:noFill/>
              <a:ln w="9525">
                <a:solidFill>
                  <a:srgbClr val="5F5F5F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05585" name="Text Box 17"/>
            <p:cNvSpPr txBox="1">
              <a:spLocks noChangeArrowheads="1"/>
            </p:cNvSpPr>
            <p:nvPr/>
          </p:nvSpPr>
          <p:spPr bwMode="auto">
            <a:xfrm>
              <a:off x="5196220" y="4696586"/>
              <a:ext cx="13398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800" dirty="0">
                  <a:latin typeface="Arial" charset="0"/>
                </a:rPr>
                <a:t>magnete di</a:t>
              </a:r>
              <a:br>
                <a:rPr lang="it-IT" sz="1800" dirty="0">
                  <a:latin typeface="Arial" charset="0"/>
                </a:rPr>
              </a:br>
              <a:r>
                <a:rPr lang="it-IT" sz="1800" dirty="0">
                  <a:latin typeface="Arial" charset="0"/>
                </a:rPr>
                <a:t>deflessione</a:t>
              </a:r>
            </a:p>
          </p:txBody>
        </p:sp>
      </p:grp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6973157" y="3477609"/>
            <a:ext cx="2170843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Energia  ≈ </a:t>
            </a:r>
            <a:br>
              <a:rPr lang="it-IT" sz="24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sz="24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r>
              <a:rPr lang="it-IT" sz="1100" baseline="300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4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000</a:t>
            </a:r>
            <a:r>
              <a:rPr lang="it-IT" sz="2400" dirty="0" smtClean="0">
                <a:solidFill>
                  <a:schemeClr val="accent2"/>
                </a:solidFill>
                <a:latin typeface="Arial" charset="0"/>
              </a:rPr>
              <a:t> eV (elettron×Volt)</a:t>
            </a:r>
            <a:endParaRPr lang="it-IT" sz="2400" dirty="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037" y="160157"/>
            <a:ext cx="2866049" cy="26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Acceleratori elettrostatici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869001"/>
            <a:ext cx="4122506" cy="5681924"/>
          </a:xfrm>
        </p:spPr>
        <p:txBody>
          <a:bodyPr/>
          <a:lstStyle/>
          <a:p>
            <a:r>
              <a:rPr lang="it-IT" sz="2800" dirty="0" smtClean="0"/>
              <a:t>Limitati a tensioni massime di ~800kV, oltre le quali si innescano scariche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233C7-E0AF-9F43-B231-46AD565A5FDB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43010" name="Picture 2" descr="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16" y="1488041"/>
            <a:ext cx="3687566" cy="491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home.earthlink.net/%7Ejimlux/hv/images/cw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8" y="3287731"/>
            <a:ext cx="3127290" cy="29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0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4479-96C3-1942-AA04-F2F9451FF433}" type="slidenum">
              <a:rPr lang="it-IT" altLang="x-none"/>
              <a:pPr/>
              <a:t>7</a:t>
            </a:fld>
            <a:endParaRPr lang="it-IT" altLang="x-none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/>
              <a:t>Le cavità a radiofrequenza</a:t>
            </a:r>
          </a:p>
        </p:txBody>
      </p:sp>
      <p:pic>
        <p:nvPicPr>
          <p:cNvPr id="32772" name="Picture 4" descr="em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22" y="3061699"/>
            <a:ext cx="5159955" cy="33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isultati immagini per radiofrequency cavity -site:wikipedi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0" y="872487"/>
            <a:ext cx="5085708" cy="21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x-none" sz="3600"/>
              <a:t>Acceleratori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x-none"/>
              <a:t>Esistono diversi tipi di acceleratori: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altLang="x-none" smtClean="0"/>
              <a:t>Acceleratori e rivelatori</a:t>
            </a:r>
            <a:endParaRPr lang="it-IT" altLang="x-none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x-none" smtClean="0"/>
              <a:t>Luca Lista</a:t>
            </a:r>
            <a:endParaRPr lang="it-IT" altLang="x-none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AC4E8-759A-2841-BCDB-4DAD0F6A9A09}" type="slidenum">
              <a:rPr lang="it-IT" altLang="x-none"/>
              <a:pPr/>
              <a:t>8</a:t>
            </a:fld>
            <a:endParaRPr lang="it-IT" altLang="x-none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24000" y="2019300"/>
            <a:ext cx="152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x-none" dirty="0">
                <a:latin typeface="+mn-lt"/>
              </a:rPr>
              <a:t>Lineari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943600" y="2019300"/>
            <a:ext cx="152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altLang="x-none">
                <a:latin typeface="+mn-lt"/>
              </a:rPr>
              <a:t>Circolari</a:t>
            </a:r>
          </a:p>
        </p:txBody>
      </p:sp>
      <p:pic>
        <p:nvPicPr>
          <p:cNvPr id="36883" name="Picture 19" descr="lin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/>
          <a:stretch>
            <a:fillRect/>
          </a:stretch>
        </p:blipFill>
        <p:spPr bwMode="auto">
          <a:xfrm>
            <a:off x="304800" y="2362200"/>
            <a:ext cx="3886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4" name="Picture 20" descr="ad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19400"/>
            <a:ext cx="4114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7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Magneti dipolari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000" dirty="0" smtClean="0"/>
              <a:t>Grazie alla forza di </a:t>
            </a:r>
            <a:r>
              <a:rPr lang="it-IT" sz="2000" dirty="0" err="1" smtClean="0"/>
              <a:t>Lorentz</a:t>
            </a:r>
            <a:r>
              <a:rPr lang="it-IT" sz="2000" dirty="0" smtClean="0"/>
              <a:t>, i magneti dipolari riescono a mantenere le particelle cariche in un’orbita circolare</a:t>
            </a:r>
          </a:p>
          <a:p>
            <a:r>
              <a:rPr lang="it-IT" sz="2000" dirty="0" smtClean="0"/>
              <a:t>Dato il raggio di un acceleratore circolare, l’energia massima è limitata dal campo magnetico che possono raggiungere i dipoli</a:t>
            </a:r>
            <a:endParaRPr lang="it-IT" sz="2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Acceleratori e rivelatori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Luca Lista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A6AC-10B6-2249-8FAB-F7972346C48D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2050" name="Picture 2" descr="ttps://www.lhc-closer.es/webapp/files/1435504088_6c1c80d1d333732e303154b66a750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02" y="3001268"/>
            <a:ext cx="2925824" cy="30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sultati immagini per dipole magnet lhc -site:wikipedi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8" y="3001268"/>
            <a:ext cx="4531331" cy="30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5726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14335</TotalTime>
  <Words>1296</Words>
  <Application>Microsoft Macintosh PowerPoint</Application>
  <PresentationFormat>Presentazione su schermo (4:3)</PresentationFormat>
  <Paragraphs>325</Paragraphs>
  <Slides>36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4" baseType="lpstr">
      <vt:lpstr>Cambria Math</vt:lpstr>
      <vt:lpstr>ＭＳ Ｐゴシック</vt:lpstr>
      <vt:lpstr>Symbol</vt:lpstr>
      <vt:lpstr>Thonburi</vt:lpstr>
      <vt:lpstr>Times New Roman</vt:lpstr>
      <vt:lpstr>Trebuchet MS</vt:lpstr>
      <vt:lpstr>Arial</vt:lpstr>
      <vt:lpstr>Struttura predefinita</vt:lpstr>
      <vt:lpstr>Acceleratori e rivelatori di particelle</vt:lpstr>
      <vt:lpstr>Gli acceleratori</vt:lpstr>
      <vt:lpstr>Come si producono le particelle</vt:lpstr>
      <vt:lpstr>Come si fanno viaggiare</vt:lpstr>
      <vt:lpstr>Gli acceleratori</vt:lpstr>
      <vt:lpstr>Acceleratori elettrostatici</vt:lpstr>
      <vt:lpstr>Le cavità a radiofrequenza</vt:lpstr>
      <vt:lpstr>Acceleratori</vt:lpstr>
      <vt:lpstr>Magneti dipolari</vt:lpstr>
      <vt:lpstr>Ottica degli acceleratori</vt:lpstr>
      <vt:lpstr>Large Hadron Collider, CERN</vt:lpstr>
      <vt:lpstr>Tevatron (spento), Fermilab</vt:lpstr>
      <vt:lpstr>Daphne, INFN Frascati</vt:lpstr>
      <vt:lpstr>Collisioni di particelle</vt:lpstr>
      <vt:lpstr>Interazione radiazione-materia</vt:lpstr>
      <vt:lpstr>Particelle e materia</vt:lpstr>
      <vt:lpstr>Elettroni e positroni (e-e+) </vt:lpstr>
      <vt:lpstr>Muoni  m+ m- </vt:lpstr>
      <vt:lpstr>Gli Adroni  </vt:lpstr>
      <vt:lpstr>I rivelatori</vt:lpstr>
      <vt:lpstr>Emulsioni Fotografiche</vt:lpstr>
      <vt:lpstr>Camera a bolle</vt:lpstr>
      <vt:lpstr>Scintillatori</vt:lpstr>
      <vt:lpstr>Tracciamento di particelle</vt:lpstr>
      <vt:lpstr>Rivelatori a Gas</vt:lpstr>
      <vt:lpstr>Camere a filo</vt:lpstr>
      <vt:lpstr>Rivelatori a semiconduttore</vt:lpstr>
      <vt:lpstr>Calorimetri</vt:lpstr>
      <vt:lpstr>Calorimetri</vt:lpstr>
      <vt:lpstr>Calorimetri</vt:lpstr>
      <vt:lpstr>Calorimetri</vt:lpstr>
      <vt:lpstr>Rivelatori Cherenkov</vt:lpstr>
      <vt:lpstr>Esperimento ai collider</vt:lpstr>
      <vt:lpstr>Identificazione di particelle</vt:lpstr>
      <vt:lpstr>Compact Muon Solenoid</vt:lpstr>
      <vt:lpstr>Credits</vt:lpstr>
    </vt:vector>
  </TitlesOfParts>
  <Company>INFN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Luca Lista</dc:creator>
  <cp:lastModifiedBy>Utente di Microsoft Office</cp:lastModifiedBy>
  <cp:revision>3174</cp:revision>
  <cp:lastPrinted>2013-03-07T10:59:16Z</cp:lastPrinted>
  <dcterms:created xsi:type="dcterms:W3CDTF">2013-10-28T13:30:20Z</dcterms:created>
  <dcterms:modified xsi:type="dcterms:W3CDTF">2017-02-14T11:54:46Z</dcterms:modified>
</cp:coreProperties>
</file>