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2" r:id="rId2"/>
    <p:sldId id="323" r:id="rId3"/>
    <p:sldId id="324" r:id="rId4"/>
    <p:sldId id="334" r:id="rId5"/>
    <p:sldId id="339" r:id="rId6"/>
    <p:sldId id="340" r:id="rId7"/>
    <p:sldId id="341" r:id="rId8"/>
    <p:sldId id="335" r:id="rId9"/>
    <p:sldId id="330" r:id="rId10"/>
    <p:sldId id="338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6"/>
    <p:restoredTop sz="94661"/>
  </p:normalViewPr>
  <p:slideViewPr>
    <p:cSldViewPr snapToGrid="0" snapToObjects="1">
      <p:cViewPr>
        <p:scale>
          <a:sx n="95" d="100"/>
          <a:sy n="95" d="100"/>
        </p:scale>
        <p:origin x="2080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33" y="31531"/>
            <a:ext cx="1050140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9503"/>
            <a:ext cx="109728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Y:\home\ken\Desktop\2012-Jul-04-4_Color_Logo_C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0897" y="77571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68469" y="514494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533" y="526577"/>
            <a:ext cx="105014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7198" y="4782016"/>
            <a:ext cx="2273150" cy="20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91" y="5666490"/>
            <a:ext cx="7576708" cy="1007561"/>
          </a:xfrm>
        </p:spPr>
        <p:txBody>
          <a:bodyPr>
            <a:noAutofit/>
          </a:bodyPr>
          <a:lstStyle/>
          <a:p>
            <a:pPr algn="l"/>
            <a:r>
              <a:rPr lang="en-US" sz="2600" b="1" i="1" dirty="0">
                <a:solidFill>
                  <a:srgbClr val="002060"/>
                </a:solidFill>
              </a:rPr>
              <a:t>Federico Ronchetti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</a:t>
            </a:r>
            <a:r>
              <a:rPr lang="en-US" sz="2600" i="1" dirty="0" err="1">
                <a:solidFill>
                  <a:srgbClr val="002060"/>
                </a:solidFill>
              </a:rPr>
              <a:t>Laboratori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Nazionali</a:t>
            </a:r>
            <a:r>
              <a:rPr lang="en-US" sz="2600" i="1" dirty="0">
                <a:solidFill>
                  <a:srgbClr val="002060"/>
                </a:solidFill>
              </a:rPr>
              <a:t> di </a:t>
            </a:r>
            <a:r>
              <a:rPr lang="en-US" sz="2600" i="1" dirty="0" err="1">
                <a:solidFill>
                  <a:srgbClr val="002060"/>
                </a:solidFill>
              </a:rPr>
              <a:t>Frascati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br>
              <a:rPr lang="en-US" sz="2600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ALICE Meeting </a:t>
            </a:r>
            <a:r>
              <a:rPr lang="en-US" sz="2600" i="1" dirty="0" smtClean="0">
                <a:solidFill>
                  <a:srgbClr val="002060"/>
                </a:solidFill>
              </a:rPr>
              <a:t>14</a:t>
            </a:r>
            <a:r>
              <a:rPr lang="en-US" sz="2600" i="1" dirty="0" smtClean="0">
                <a:solidFill>
                  <a:srgbClr val="002060"/>
                </a:solidFill>
              </a:rPr>
              <a:t>/02/2017</a:t>
            </a:r>
            <a:endParaRPr lang="en-US" sz="2600" i="1" dirty="0">
              <a:solidFill>
                <a:srgbClr val="002060"/>
              </a:solidFill>
            </a:endParaRPr>
          </a:p>
          <a:p>
            <a:pPr algn="l"/>
            <a:endParaRPr lang="en-US" sz="2600" b="1" i="1" dirty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700105" y="1843895"/>
            <a:ext cx="6042992" cy="386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8845" y="1517951"/>
            <a:ext cx="7572446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b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ITS Upgrade Activity </a:t>
            </a:r>
            <a:r>
              <a:rPr lang="en-US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 </a:t>
            </a:r>
            <a:r>
              <a:rPr lang="en-US" b="1" dirty="0" err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Frascati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26" name="Picture 2" descr="mage result for 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40" y="4782016"/>
            <a:ext cx="2037520" cy="20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98" y="233312"/>
            <a:ext cx="3110875" cy="1465054"/>
          </a:xfrm>
          <a:prstGeom prst="rect">
            <a:avLst/>
          </a:prstGeom>
        </p:spPr>
      </p:pic>
      <p:pic>
        <p:nvPicPr>
          <p:cNvPr id="10" name="Immagine 2"/>
          <p:cNvPicPr/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73" y="-39282"/>
            <a:ext cx="2522018" cy="1701913"/>
          </a:xfrm>
          <a:prstGeom prst="rect">
            <a:avLst/>
          </a:prstGeom>
        </p:spPr>
      </p:pic>
      <p:pic>
        <p:nvPicPr>
          <p:cNvPr id="4" name="Picture 2" descr="isultati immagini per lnf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" y="98067"/>
            <a:ext cx="2607640" cy="18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i immagini per uni roma 1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44" y="13719"/>
            <a:ext cx="2425937" cy="20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ALPIDE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8" y="1335186"/>
            <a:ext cx="10890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B050"/>
                </a:solidFill>
              </a:rPr>
              <a:t>Alpide</a:t>
            </a:r>
            <a:r>
              <a:rPr lang="en-US" sz="3000" b="1" dirty="0" smtClean="0">
                <a:solidFill>
                  <a:srgbClr val="00B050"/>
                </a:solidFill>
              </a:rPr>
              <a:t> Single Chip board and adaptor at LNF</a:t>
            </a:r>
            <a:r>
              <a:rPr lang="en-US" sz="3000" b="1" dirty="0" smtClean="0">
                <a:solidFill>
                  <a:srgbClr val="002060"/>
                </a:solidFill>
              </a:rPr>
              <a:t> (thanks Daniele)</a:t>
            </a:r>
          </a:p>
          <a:p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This week: try to plug </a:t>
            </a:r>
            <a:r>
              <a:rPr lang="en-US" sz="3000" b="1" dirty="0" smtClean="0">
                <a:solidFill>
                  <a:srgbClr val="002060"/>
                </a:solidFill>
              </a:rPr>
              <a:t>the Chip board into the MOSAIC chain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Next week: finalize setup, possibility for test beam at the BTF</a:t>
            </a:r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0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28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68468" y="1413580"/>
            <a:ext cx="7043530" cy="32034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Stave assembly status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Welding procedure and stations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Shifts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ALPIDE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Assembly Status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Frascati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2637" y="984702"/>
            <a:ext cx="10423919" cy="54970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Data </a:t>
            </a:r>
            <a:r>
              <a:rPr lang="en-US" b="1" dirty="0" smtClean="0">
                <a:solidFill>
                  <a:srgbClr val="002060"/>
                </a:solidFill>
              </a:rPr>
              <a:t>analysis ongoing (Marco + Pavel)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Transport of parts back to Torino being organized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piastra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metallica</a:t>
            </a:r>
            <a:r>
              <a:rPr lang="en-US" b="1" dirty="0">
                <a:solidFill>
                  <a:srgbClr val="002060"/>
                </a:solidFill>
              </a:rPr>
              <a:t> 2000x1000m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barra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carbonio</a:t>
            </a:r>
            <a:r>
              <a:rPr lang="en-US" b="1" dirty="0">
                <a:solidFill>
                  <a:srgbClr val="002060"/>
                </a:solidFill>
              </a:rPr>
              <a:t> 1500mm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tastatore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piezioeletrico</a:t>
            </a:r>
            <a:r>
              <a:rPr lang="en-US" b="1" dirty="0">
                <a:solidFill>
                  <a:srgbClr val="002060"/>
                </a:solidFill>
              </a:rPr>
              <a:t> a 5 </a:t>
            </a:r>
            <a:r>
              <a:rPr lang="en-US" b="1" dirty="0" err="1">
                <a:solidFill>
                  <a:srgbClr val="002060"/>
                </a:solidFill>
              </a:rPr>
              <a:t>punte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placca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alluminio</a:t>
            </a:r>
            <a:r>
              <a:rPr lang="en-US" b="1" dirty="0">
                <a:solidFill>
                  <a:srgbClr val="002060"/>
                </a:solidFill>
              </a:rPr>
              <a:t> 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barra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acciaio</a:t>
            </a:r>
            <a:r>
              <a:rPr lang="en-US" b="1" dirty="0">
                <a:solidFill>
                  <a:srgbClr val="002060"/>
                </a:solidFill>
              </a:rPr>
              <a:t> 1500mm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en-US" b="1" dirty="0" err="1">
                <a:solidFill>
                  <a:srgbClr val="002060"/>
                </a:solidFill>
              </a:rPr>
              <a:t>rotolo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tappeto</a:t>
            </a:r>
            <a:r>
              <a:rPr lang="en-US" b="1" dirty="0">
                <a:solidFill>
                  <a:srgbClr val="002060"/>
                </a:solidFill>
              </a:rPr>
              <a:t> anti-</a:t>
            </a:r>
            <a:r>
              <a:rPr lang="en-US" b="1" dirty="0" err="1">
                <a:solidFill>
                  <a:srgbClr val="002060"/>
                </a:solidFill>
              </a:rPr>
              <a:t>statico</a:t>
            </a:r>
            <a:r>
              <a:rPr lang="en-US" b="1" dirty="0">
                <a:solidFill>
                  <a:srgbClr val="002060"/>
                </a:solidFill>
              </a:rPr>
              <a:t> 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10 </a:t>
            </a:r>
            <a:r>
              <a:rPr lang="en-US" b="1" dirty="0" err="1">
                <a:solidFill>
                  <a:srgbClr val="002060"/>
                </a:solidFill>
              </a:rPr>
              <a:t>cavi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spiralato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10 </a:t>
            </a:r>
            <a:r>
              <a:rPr lang="en-US" b="1" dirty="0" err="1">
                <a:solidFill>
                  <a:srgbClr val="002060"/>
                </a:solidFill>
              </a:rPr>
              <a:t>bracialetti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5 </a:t>
            </a:r>
            <a:r>
              <a:rPr lang="en-US" b="1" dirty="0" err="1">
                <a:solidFill>
                  <a:srgbClr val="002060"/>
                </a:solidFill>
              </a:rPr>
              <a:t>punto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messa</a:t>
            </a:r>
            <a:r>
              <a:rPr lang="en-US" b="1" dirty="0">
                <a:solidFill>
                  <a:srgbClr val="002060"/>
                </a:solidFill>
              </a:rPr>
              <a:t> a terra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Ecobond</a:t>
            </a:r>
            <a:r>
              <a:rPr lang="en-US" b="1" dirty="0">
                <a:solidFill>
                  <a:srgbClr val="FF0000"/>
                </a:solidFill>
              </a:rPr>
              <a:t> glue arrived in Torino today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6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Additional vacuum pump: </a:t>
            </a:r>
            <a:r>
              <a:rPr lang="en-US" b="1" dirty="0" smtClean="0">
                <a:solidFill>
                  <a:srgbClr val="00B050"/>
                </a:solidFill>
              </a:rPr>
              <a:t>ongoing this week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General </a:t>
            </a:r>
            <a:r>
              <a:rPr lang="en-US" b="1" dirty="0" smtClean="0">
                <a:solidFill>
                  <a:srgbClr val="002060"/>
                </a:solidFill>
              </a:rPr>
              <a:t>conditioning system: </a:t>
            </a:r>
            <a:r>
              <a:rPr lang="en-US" b="1" dirty="0" smtClean="0">
                <a:solidFill>
                  <a:srgbClr val="FF0000"/>
                </a:solidFill>
              </a:rPr>
              <a:t>to be checked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New </a:t>
            </a:r>
            <a:r>
              <a:rPr lang="en-US" b="1" dirty="0" smtClean="0">
                <a:solidFill>
                  <a:srgbClr val="002060"/>
                </a:solidFill>
              </a:rPr>
              <a:t>table </a:t>
            </a:r>
            <a:r>
              <a:rPr lang="en-US" b="1" dirty="0" smtClean="0">
                <a:solidFill>
                  <a:srgbClr val="002060"/>
                </a:solidFill>
              </a:rPr>
              <a:t>the </a:t>
            </a:r>
            <a:r>
              <a:rPr lang="en-US" b="1" dirty="0" smtClean="0">
                <a:solidFill>
                  <a:srgbClr val="002060"/>
                </a:solidFill>
              </a:rPr>
              <a:t>white and grey area: </a:t>
            </a:r>
            <a:r>
              <a:rPr lang="en-US" b="1" dirty="0" smtClean="0">
                <a:solidFill>
                  <a:srgbClr val="00B050"/>
                </a:solidFill>
              </a:rPr>
              <a:t>done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New common vestibule between the CL1000 and CL10000 rooms: </a:t>
            </a:r>
            <a:r>
              <a:rPr lang="en-US" b="1" dirty="0" smtClean="0">
                <a:solidFill>
                  <a:srgbClr val="002060"/>
                </a:solidFill>
              </a:rPr>
              <a:t>ongoing: </a:t>
            </a:r>
            <a:r>
              <a:rPr lang="en-US" b="1" dirty="0" smtClean="0">
                <a:solidFill>
                  <a:srgbClr val="00B050"/>
                </a:solidFill>
              </a:rPr>
              <a:t>done 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Drier and air filter for secondary compressor: investigation of cost ongoing, </a:t>
            </a:r>
            <a:r>
              <a:rPr lang="en-US" b="1" dirty="0" smtClean="0">
                <a:solidFill>
                  <a:srgbClr val="FF0000"/>
                </a:solidFill>
              </a:rPr>
              <a:t>no news</a:t>
            </a:r>
            <a:r>
              <a:rPr lang="en-US" b="1" dirty="0" smtClean="0">
                <a:solidFill>
                  <a:srgbClr val="002060"/>
                </a:solidFill>
              </a:rPr>
              <a:t>, to be checked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Base for Half Stave </a:t>
            </a:r>
            <a:r>
              <a:rPr lang="en-US" b="1" dirty="0" smtClean="0">
                <a:solidFill>
                  <a:srgbClr val="002060"/>
                </a:solidFill>
              </a:rPr>
              <a:t>welding: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Back to LNF design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Fixed welding position, microscope and fume absorber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Computing Cluster: </a:t>
            </a:r>
            <a:r>
              <a:rPr lang="en-US" b="1" dirty="0" smtClean="0">
                <a:solidFill>
                  <a:srgbClr val="FF0000"/>
                </a:solidFill>
              </a:rPr>
              <a:t>no news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3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45" y="1016656"/>
            <a:ext cx="6870955" cy="5153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135" y="1016656"/>
            <a:ext cx="4381008" cy="58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24" y="835026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6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" y="935274"/>
            <a:ext cx="7714937" cy="5786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8165" y="1801906"/>
            <a:ext cx="2492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Welding table</a:t>
            </a:r>
          </a:p>
          <a:p>
            <a:r>
              <a:rPr lang="en-US" sz="2400" dirty="0" err="1" smtClean="0">
                <a:solidFill>
                  <a:srgbClr val="002060"/>
                </a:solidFill>
              </a:rPr>
              <a:t>ToDo</a:t>
            </a:r>
            <a:r>
              <a:rPr lang="en-US" sz="2400" dirty="0" smtClean="0">
                <a:solidFill>
                  <a:srgbClr val="002060"/>
                </a:solidFill>
              </a:rPr>
              <a:t> list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Al Base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Rails + carriages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Hands supports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Fume absorber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4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Welding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33" y="3455894"/>
            <a:ext cx="10972800" cy="3042010"/>
          </a:xfrm>
        </p:spPr>
        <p:txBody>
          <a:bodyPr>
            <a:normAutofit lnSpcReduction="10000"/>
          </a:bodyPr>
          <a:lstStyle/>
          <a:p>
            <a:endParaRPr lang="en-US" b="1" dirty="0" smtClean="0">
              <a:solidFill>
                <a:srgbClr val="002060"/>
              </a:solidFill>
            </a:endParaRPr>
          </a:p>
          <a:p>
            <a:pPr marL="685800" lvl="2">
              <a:spcBef>
                <a:spcPts val="1000"/>
              </a:spcBef>
            </a:pP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Jig for the Power Bus welding and stave test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gray area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chiller setup: </a:t>
            </a:r>
            <a:r>
              <a:rPr lang="en-US" b="1" dirty="0" smtClean="0">
                <a:solidFill>
                  <a:srgbClr val="FFC000"/>
                </a:solidFill>
              </a:rPr>
              <a:t>checked </a:t>
            </a:r>
            <a:r>
              <a:rPr lang="en-US" b="1" dirty="0" smtClean="0">
                <a:solidFill>
                  <a:srgbClr val="FFC000"/>
                </a:solidFill>
              </a:rPr>
              <a:t>with Torino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Internal pump is enough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Design of hydraulic joints ongoing (Silvia C.)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54" y="960704"/>
            <a:ext cx="3670300" cy="553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33" y="849664"/>
            <a:ext cx="6062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EDSYN</a:t>
            </a:r>
            <a:r>
              <a:rPr lang="en-GB" sz="2400" dirty="0"/>
              <a:t>  (Sn62Pb36Ag2  </a:t>
            </a:r>
            <a:r>
              <a:rPr lang="en-GB" sz="2400" dirty="0" err="1"/>
              <a:t>ø</a:t>
            </a:r>
            <a:r>
              <a:rPr lang="en-GB" sz="2400" dirty="0"/>
              <a:t>=0.35 mm  T= 183˚C) </a:t>
            </a:r>
            <a:r>
              <a:rPr lang="en-GB" sz="2400" dirty="0" smtClean="0"/>
              <a:t>wire </a:t>
            </a:r>
            <a:r>
              <a:rPr lang="en-US" sz="2400" b="1" dirty="0" smtClean="0">
                <a:solidFill>
                  <a:srgbClr val="002060"/>
                </a:solidFill>
              </a:rPr>
              <a:t>for </a:t>
            </a:r>
            <a:r>
              <a:rPr lang="en-US" sz="2400" b="1" dirty="0" smtClean="0">
                <a:solidFill>
                  <a:srgbClr val="002060"/>
                </a:solidFill>
              </a:rPr>
              <a:t>FPC-FPC interconnections </a:t>
            </a:r>
            <a:r>
              <a:rPr lang="en-US" sz="2400" b="1" dirty="0" smtClean="0">
                <a:solidFill>
                  <a:srgbClr val="002060"/>
                </a:solidFill>
              </a:rPr>
              <a:t>was bought at CERN by Daniele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Resume soldering tests this week using the old bridge-FPC structures.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3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SHIFTS: https</a:t>
            </a:r>
            <a:r>
              <a:rPr lang="en-US" dirty="0"/>
              <a:t>://</a:t>
            </a:r>
            <a:r>
              <a:rPr lang="en-US" dirty="0" err="1" smtClean="0"/>
              <a:t>alicesams.web.cern.ch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62" y="1027193"/>
            <a:ext cx="6387555" cy="5830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7929" y="1385047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88% of the due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293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6635</TotalTime>
  <Words>266</Words>
  <Application>Microsoft Macintosh PowerPoint</Application>
  <PresentationFormat>Widescreen</PresentationFormat>
  <Paragraphs>71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 Rounded MT Bold</vt:lpstr>
      <vt:lpstr>Calibri</vt:lpstr>
      <vt:lpstr>Calibri Light</vt:lpstr>
      <vt:lpstr>Arial</vt:lpstr>
      <vt:lpstr>Office Theme</vt:lpstr>
      <vt:lpstr>ITS Upgrade Activity at Frascati</vt:lpstr>
      <vt:lpstr>Outline</vt:lpstr>
      <vt:lpstr>Stave Assembly Status </vt:lpstr>
      <vt:lpstr>Infrastructure</vt:lpstr>
      <vt:lpstr>Infrastructure</vt:lpstr>
      <vt:lpstr>Infrastructure</vt:lpstr>
      <vt:lpstr>Infrastructure</vt:lpstr>
      <vt:lpstr>Welding Infrastructure</vt:lpstr>
      <vt:lpstr>SHIFTS: https://alicesams.web.cern.ch</vt:lpstr>
      <vt:lpstr>ALPIDE</vt:lpstr>
      <vt:lpstr>Backup 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157</cp:revision>
  <cp:lastPrinted>2016-12-13T09:14:50Z</cp:lastPrinted>
  <dcterms:created xsi:type="dcterms:W3CDTF">2016-11-15T08:25:25Z</dcterms:created>
  <dcterms:modified xsi:type="dcterms:W3CDTF">2017-02-14T08:47:48Z</dcterms:modified>
</cp:coreProperties>
</file>