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tif" ContentType="image/tif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322" r:id="rId2"/>
    <p:sldId id="323" r:id="rId3"/>
    <p:sldId id="324" r:id="rId4"/>
    <p:sldId id="340" r:id="rId5"/>
    <p:sldId id="334" r:id="rId6"/>
    <p:sldId id="329" r:id="rId7"/>
    <p:sldId id="335" r:id="rId8"/>
    <p:sldId id="330" r:id="rId9"/>
    <p:sldId id="316" r:id="rId10"/>
    <p:sldId id="338" r:id="rId11"/>
    <p:sldId id="339" r:id="rId12"/>
    <p:sldId id="33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5"/>
    <p:restoredTop sz="94688"/>
  </p:normalViewPr>
  <p:slideViewPr>
    <p:cSldViewPr snapToGrid="0" snapToObjects="1">
      <p:cViewPr>
        <p:scale>
          <a:sx n="95" d="100"/>
          <a:sy n="95" d="100"/>
        </p:scale>
        <p:origin x="1888" y="1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ECADC-4A14-1642-98CA-33172DF7AA36}" type="datetimeFigureOut">
              <a:rPr lang="en-US" smtClean="0"/>
              <a:t>2/7/17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DD397-02F4-954A-B699-9C564F15D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278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B179DC-8756-8245-8B47-59551A7A4C7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7328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08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37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6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022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33" y="31531"/>
            <a:ext cx="10501400" cy="451945"/>
          </a:xfrm>
          <a:prstGeom prst="rect">
            <a:avLst/>
          </a:prstGeom>
        </p:spPr>
        <p:txBody>
          <a:bodyPr/>
          <a:lstStyle>
            <a:lvl1pPr algn="l">
              <a:defRPr sz="3000" b="1">
                <a:solidFill>
                  <a:srgbClr val="FF0000"/>
                </a:solidFill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19503"/>
            <a:ext cx="10972800" cy="51921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dirty="0" smtClean="0"/>
              <a:t>Click to </a:t>
            </a:r>
            <a:r>
              <a:rPr lang="it-IT" dirty="0" err="1" smtClean="0"/>
              <a:t>edit</a:t>
            </a:r>
            <a:r>
              <a:rPr lang="it-IT" dirty="0" smtClean="0"/>
              <a:t> Master text </a:t>
            </a:r>
            <a:r>
              <a:rPr lang="it-IT" dirty="0" err="1" smtClean="0"/>
              <a:t>styles</a:t>
            </a:r>
            <a:endParaRPr lang="it-IT" dirty="0" smtClean="0"/>
          </a:p>
          <a:p>
            <a:pPr lvl="1"/>
            <a:r>
              <a:rPr lang="it-IT" dirty="0" smtClean="0"/>
              <a:t>Second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2"/>
            <a:r>
              <a:rPr lang="it-IT" dirty="0" smtClean="0"/>
              <a:t>Third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3"/>
            <a:r>
              <a:rPr lang="it-IT" dirty="0" err="1" smtClean="0"/>
              <a:t>Fourth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it-IT" dirty="0" smtClean="0"/>
          </a:p>
          <a:p>
            <a:pPr lvl="4"/>
            <a:r>
              <a:rPr lang="it-IT" dirty="0" err="1" smtClean="0"/>
              <a:t>Fifth</a:t>
            </a:r>
            <a:r>
              <a:rPr lang="it-IT" dirty="0" smtClean="0"/>
              <a:t> </a:t>
            </a:r>
            <a:r>
              <a:rPr lang="it-IT" dirty="0" err="1" smtClean="0"/>
              <a:t>level</a:t>
            </a:r>
            <a:endParaRPr lang="en-US" dirty="0"/>
          </a:p>
        </p:txBody>
      </p:sp>
      <p:sp>
        <p:nvSpPr>
          <p:cNvPr id="10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269976" y="6356351"/>
            <a:ext cx="67709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11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10936557" y="6356351"/>
            <a:ext cx="645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2" descr="Y:\home\ken\Desktop\2012-Jul-04-4_Color_Logo_CB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60897" y="77571"/>
            <a:ext cx="643005" cy="8695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468469" y="514494"/>
            <a:ext cx="15215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A Large Ion Collider Experiment</a:t>
            </a:r>
            <a:endParaRPr lang="en-GB" sz="800" b="1" dirty="0">
              <a:solidFill>
                <a:prstClr val="black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539533" y="526577"/>
            <a:ext cx="10501400" cy="0"/>
          </a:xfrm>
          <a:prstGeom prst="line">
            <a:avLst/>
          </a:prstGeom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505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43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57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884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139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0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5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FR - INFN-Frascati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EBABB-1E89-FC48-A4F8-43868D054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60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tiff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tiff"/><Relationship Id="rId8" Type="http://schemas.openxmlformats.org/officeDocument/2006/relationships/image" Target="../media/image7.png"/><Relationship Id="rId9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817198" y="4782016"/>
            <a:ext cx="2273150" cy="203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491" y="5666490"/>
            <a:ext cx="7576708" cy="1007561"/>
          </a:xfrm>
        </p:spPr>
        <p:txBody>
          <a:bodyPr>
            <a:noAutofit/>
          </a:bodyPr>
          <a:lstStyle/>
          <a:p>
            <a:pPr algn="l"/>
            <a:r>
              <a:rPr lang="en-US" sz="2600" b="1" i="1" dirty="0">
                <a:solidFill>
                  <a:srgbClr val="002060"/>
                </a:solidFill>
              </a:rPr>
              <a:t>Federico Ronchetti</a:t>
            </a:r>
            <a:br>
              <a:rPr lang="en-US" sz="2600" b="1" i="1" dirty="0">
                <a:solidFill>
                  <a:srgbClr val="002060"/>
                </a:solidFill>
              </a:rPr>
            </a:br>
            <a:r>
              <a:rPr lang="en-US" sz="2600" i="1" dirty="0">
                <a:solidFill>
                  <a:srgbClr val="002060"/>
                </a:solidFill>
              </a:rPr>
              <a:t>INFN-</a:t>
            </a:r>
            <a:r>
              <a:rPr lang="en-US" sz="2600" i="1" dirty="0" err="1">
                <a:solidFill>
                  <a:srgbClr val="002060"/>
                </a:solidFill>
              </a:rPr>
              <a:t>Laboratori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r>
              <a:rPr lang="en-US" sz="2600" i="1" dirty="0" err="1">
                <a:solidFill>
                  <a:srgbClr val="002060"/>
                </a:solidFill>
              </a:rPr>
              <a:t>Nazionali</a:t>
            </a:r>
            <a:r>
              <a:rPr lang="en-US" sz="2600" i="1" dirty="0">
                <a:solidFill>
                  <a:srgbClr val="002060"/>
                </a:solidFill>
              </a:rPr>
              <a:t> di </a:t>
            </a:r>
            <a:r>
              <a:rPr lang="en-US" sz="2600" i="1" dirty="0" err="1">
                <a:solidFill>
                  <a:srgbClr val="002060"/>
                </a:solidFill>
              </a:rPr>
              <a:t>Frascati</a:t>
            </a:r>
            <a:r>
              <a:rPr lang="en-US" sz="2600" i="1" dirty="0">
                <a:solidFill>
                  <a:srgbClr val="002060"/>
                </a:solidFill>
              </a:rPr>
              <a:t> </a:t>
            </a:r>
            <a:br>
              <a:rPr lang="en-US" sz="2600" i="1" dirty="0">
                <a:solidFill>
                  <a:srgbClr val="002060"/>
                </a:solidFill>
              </a:rPr>
            </a:br>
            <a:r>
              <a:rPr lang="en-US" sz="2600" i="1" dirty="0">
                <a:solidFill>
                  <a:srgbClr val="002060"/>
                </a:solidFill>
              </a:rPr>
              <a:t>ALICE Meeting </a:t>
            </a:r>
            <a:r>
              <a:rPr lang="en-US" sz="2600" i="1" dirty="0" smtClean="0">
                <a:solidFill>
                  <a:srgbClr val="002060"/>
                </a:solidFill>
              </a:rPr>
              <a:t>07</a:t>
            </a:r>
            <a:r>
              <a:rPr lang="en-US" sz="2600" i="1" dirty="0" smtClean="0">
                <a:solidFill>
                  <a:srgbClr val="002060"/>
                </a:solidFill>
              </a:rPr>
              <a:t>/02/2017</a:t>
            </a:r>
            <a:endParaRPr lang="en-US" sz="2600" i="1" dirty="0">
              <a:solidFill>
                <a:srgbClr val="002060"/>
              </a:solidFill>
            </a:endParaRPr>
          </a:p>
          <a:p>
            <a:pPr algn="l"/>
            <a:endParaRPr lang="en-US" sz="2600" b="1" i="1" dirty="0">
              <a:solidFill>
                <a:srgbClr val="002060"/>
              </a:solidFill>
            </a:endParaRPr>
          </a:p>
        </p:txBody>
      </p:sp>
      <p:pic>
        <p:nvPicPr>
          <p:cNvPr id="9" name="Picture 8" descr="Untitled.tif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24" t="11923" r="3125"/>
          <a:stretch/>
        </p:blipFill>
        <p:spPr>
          <a:xfrm>
            <a:off x="700105" y="1843895"/>
            <a:ext cx="6042992" cy="38605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28845" y="1517951"/>
            <a:ext cx="7572446" cy="2560007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b="1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ITS Upgrade Activity </a:t>
            </a:r>
            <a:r>
              <a:rPr lang="en-US" b="1" dirty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at </a:t>
            </a:r>
            <a:r>
              <a:rPr lang="en-US" b="1" dirty="0" err="1" smtClean="0">
                <a:ln w="22225"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Frascati</a:t>
            </a:r>
            <a:endParaRPr lang="en-US" b="1" dirty="0">
              <a:ln w="19050">
                <a:solidFill>
                  <a:schemeClr val="tx1"/>
                </a:solidFill>
              </a:ln>
              <a:solidFill>
                <a:srgbClr val="000000"/>
              </a:solidFill>
              <a:latin typeface="Arial Rounded MT Bold" charset="0"/>
              <a:ea typeface="Arial Rounded MT Bold" charset="0"/>
              <a:cs typeface="Arial Rounded MT Bold" charset="0"/>
            </a:endParaRPr>
          </a:p>
        </p:txBody>
      </p:sp>
      <p:pic>
        <p:nvPicPr>
          <p:cNvPr id="1026" name="Picture 2" descr="mage result for cern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1140" y="4782016"/>
            <a:ext cx="2037520" cy="203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598" y="233312"/>
            <a:ext cx="3110875" cy="1465054"/>
          </a:xfrm>
          <a:prstGeom prst="rect">
            <a:avLst/>
          </a:prstGeom>
        </p:spPr>
      </p:pic>
      <p:pic>
        <p:nvPicPr>
          <p:cNvPr id="10" name="Immagine 2"/>
          <p:cNvPicPr/>
          <p:nvPr/>
        </p:nvPicPr>
        <p:blipFill>
          <a:blip r:embed="rId7" cstate="print">
            <a:clrChange>
              <a:clrFrom>
                <a:srgbClr val="FFFEFD"/>
              </a:clrFrom>
              <a:clrTo>
                <a:srgbClr val="FFFEFD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273" y="-39282"/>
            <a:ext cx="2522018" cy="1701913"/>
          </a:xfrm>
          <a:prstGeom prst="rect">
            <a:avLst/>
          </a:prstGeom>
        </p:spPr>
      </p:pic>
      <p:pic>
        <p:nvPicPr>
          <p:cNvPr id="4" name="Picture 2" descr="isultati immagini per lnf 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00" y="98067"/>
            <a:ext cx="2607640" cy="187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sultati immagini per uni roma 1 log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044" y="13719"/>
            <a:ext cx="2425937" cy="203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55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Chip Production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469" y="1335186"/>
            <a:ext cx="662730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solidFill>
                  <a:srgbClr val="002060"/>
                </a:solidFill>
              </a:rPr>
              <a:t>Alpide</a:t>
            </a:r>
            <a:r>
              <a:rPr lang="en-US" sz="3000" b="1" dirty="0">
                <a:solidFill>
                  <a:srgbClr val="002060"/>
                </a:solidFill>
              </a:rPr>
              <a:t> production 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Production of Polyimide </a:t>
            </a:r>
            <a:r>
              <a:rPr lang="en-US" sz="3000" b="1" dirty="0">
                <a:solidFill>
                  <a:srgbClr val="002060"/>
                </a:solidFill>
              </a:rPr>
              <a:t>protection layer for the </a:t>
            </a:r>
            <a:r>
              <a:rPr lang="en-US" sz="3000" b="1" dirty="0" smtClean="0">
                <a:solidFill>
                  <a:srgbClr val="002060"/>
                </a:solidFill>
              </a:rPr>
              <a:t>chip: ongoing</a:t>
            </a:r>
            <a:endParaRPr lang="en-US" sz="3000" b="1" dirty="0">
              <a:solidFill>
                <a:srgbClr val="002060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000" b="1" dirty="0">
                <a:solidFill>
                  <a:srgbClr val="002060"/>
                </a:solidFill>
              </a:rPr>
              <a:t>25 wafers </a:t>
            </a:r>
            <a:r>
              <a:rPr lang="en-US" sz="3000" b="1" dirty="0" smtClean="0">
                <a:solidFill>
                  <a:srgbClr val="002060"/>
                </a:solidFill>
              </a:rPr>
              <a:t>delivered end February/ beginning of march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000" b="1" dirty="0" smtClean="0">
                <a:solidFill>
                  <a:srgbClr val="002060"/>
                </a:solidFill>
              </a:rPr>
              <a:t>Legal issues being solved</a:t>
            </a:r>
          </a:p>
          <a:p>
            <a:pPr marL="457200" indent="-457200">
              <a:buFont typeface="Arial" charset="0"/>
              <a:buChar char="•"/>
            </a:pPr>
            <a:endParaRPr lang="en-US" sz="3000" b="1" dirty="0">
              <a:solidFill>
                <a:srgbClr val="002060"/>
              </a:solidFill>
            </a:endParaRPr>
          </a:p>
          <a:p>
            <a:r>
              <a:rPr lang="en-US" sz="3000" b="1" dirty="0">
                <a:solidFill>
                  <a:srgbClr val="002060"/>
                </a:solidFill>
              </a:rPr>
              <a:t>Dicing </a:t>
            </a:r>
          </a:p>
          <a:p>
            <a:r>
              <a:rPr lang="en-US" sz="3000" b="1" dirty="0">
                <a:solidFill>
                  <a:srgbClr val="002060"/>
                </a:solidFill>
              </a:rPr>
              <a:t>Problem: </a:t>
            </a:r>
            <a:r>
              <a:rPr lang="en-US" sz="3000" b="1" dirty="0" smtClean="0">
                <a:solidFill>
                  <a:srgbClr val="002060"/>
                </a:solidFill>
              </a:rPr>
              <a:t>filaments, due </a:t>
            </a:r>
            <a:r>
              <a:rPr lang="en-US" sz="3000" b="1" dirty="0">
                <a:solidFill>
                  <a:srgbClr val="002060"/>
                </a:solidFill>
              </a:rPr>
              <a:t>to dicing </a:t>
            </a:r>
            <a:r>
              <a:rPr lang="en-US" sz="3000" b="1" dirty="0" smtClean="0">
                <a:solidFill>
                  <a:srgbClr val="002060"/>
                </a:solidFill>
              </a:rPr>
              <a:t>technique?</a:t>
            </a:r>
            <a:endParaRPr lang="en-US" sz="3000" b="1" dirty="0">
              <a:solidFill>
                <a:srgbClr val="002060"/>
              </a:solidFill>
            </a:endParaRPr>
          </a:p>
        </p:txBody>
      </p:sp>
      <p:pic>
        <p:nvPicPr>
          <p:cNvPr id="6" name="Picture 5" descr="IMG_94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87285" y="1839066"/>
            <a:ext cx="4653935" cy="349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07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Chip Production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11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3344606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Residues of tape glue (filaments) on chip edges</a:t>
            </a:r>
          </a:p>
          <a:p>
            <a:r>
              <a:rPr lang="en-US" dirty="0" smtClean="0"/>
              <a:t>Present on almost all chips, mostly away from round pads, close though to small pads</a:t>
            </a:r>
          </a:p>
          <a:p>
            <a:r>
              <a:rPr lang="en-US" dirty="0" smtClean="0"/>
              <a:t>Cannot be removed with N2 blowing</a:t>
            </a:r>
            <a:endParaRPr lang="en-US" dirty="0"/>
          </a:p>
        </p:txBody>
      </p:sp>
      <p:pic>
        <p:nvPicPr>
          <p:cNvPr id="7" name="Picture 6" descr="Image_04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506" y="1428202"/>
            <a:ext cx="6884894" cy="5110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347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Backup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01285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268468" y="1413580"/>
            <a:ext cx="7043530" cy="3203463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Stave assembly </a:t>
            </a:r>
            <a:r>
              <a:rPr lang="en-US" b="1" dirty="0" smtClean="0">
                <a:solidFill>
                  <a:srgbClr val="002060"/>
                </a:solidFill>
              </a:rPr>
              <a:t>status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Welding </a:t>
            </a:r>
            <a:r>
              <a:rPr lang="en-US" b="1" dirty="0" smtClean="0">
                <a:solidFill>
                  <a:srgbClr val="002060"/>
                </a:solidFill>
              </a:rPr>
              <a:t>procedure and stations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ALICE </a:t>
            </a:r>
            <a:r>
              <a:rPr lang="en-US" b="1" dirty="0" smtClean="0">
                <a:solidFill>
                  <a:srgbClr val="002060"/>
                </a:solidFill>
              </a:rPr>
              <a:t>cluster status at LNF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Shifts </a:t>
            </a:r>
          </a:p>
          <a:p>
            <a:r>
              <a:rPr lang="en-US" b="1" dirty="0" err="1" smtClean="0">
                <a:solidFill>
                  <a:srgbClr val="002060"/>
                </a:solidFill>
              </a:rPr>
              <a:t>Alpide</a:t>
            </a:r>
            <a:r>
              <a:rPr lang="en-US" b="1" dirty="0" smtClean="0">
                <a:solidFill>
                  <a:srgbClr val="002060"/>
                </a:solidFill>
              </a:rPr>
              <a:t> Production</a:t>
            </a:r>
            <a:endParaRPr lang="en-US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887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Stave Assembly Status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12637" y="984702"/>
            <a:ext cx="10423919" cy="5497018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Stave </a:t>
            </a:r>
            <a:r>
              <a:rPr lang="en-US" b="1" dirty="0" smtClean="0">
                <a:solidFill>
                  <a:srgbClr val="002060"/>
                </a:solidFill>
              </a:rPr>
              <a:t>assembled with fake-FPC dummy modules 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Data analysis ongoing (Marco + Pavel)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Transport of parts back to Torino being organized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Jig ( need to find appropriate transport box)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SS base bar (for </a:t>
            </a:r>
            <a:r>
              <a:rPr lang="en-US" b="1" dirty="0" err="1" smtClean="0">
                <a:solidFill>
                  <a:srgbClr val="002060"/>
                </a:solidFill>
              </a:rPr>
              <a:t>teflon</a:t>
            </a:r>
            <a:r>
              <a:rPr lang="en-US" b="1" dirty="0" smtClean="0">
                <a:solidFill>
                  <a:srgbClr val="002060"/>
                </a:solidFill>
              </a:rPr>
              <a:t> cleaning), 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old Handling Bar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touch probe</a:t>
            </a:r>
          </a:p>
          <a:p>
            <a:pPr lvl="1"/>
            <a:endParaRPr lang="en-US" b="1" dirty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To Do 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Stave metrology </a:t>
            </a:r>
            <a:endParaRPr lang="en-US" b="1" dirty="0" smtClean="0">
              <a:solidFill>
                <a:srgbClr val="002060"/>
              </a:solidFill>
            </a:endParaRPr>
          </a:p>
          <a:p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607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Stave Assembly Status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4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094" y="1035423"/>
            <a:ext cx="3882839" cy="5177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" y="1035423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66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Additional </a:t>
            </a:r>
            <a:r>
              <a:rPr lang="en-US" b="1" dirty="0" smtClean="0">
                <a:solidFill>
                  <a:srgbClr val="002060"/>
                </a:solidFill>
              </a:rPr>
              <a:t>vacuum pump: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</a:rPr>
              <a:t>ongoing </a:t>
            </a:r>
            <a:r>
              <a:rPr lang="en-US" b="1" dirty="0" smtClean="0">
                <a:solidFill>
                  <a:srgbClr val="002060"/>
                </a:solidFill>
              </a:rPr>
              <a:t>(to be checked)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>
                <a:solidFill>
                  <a:srgbClr val="002060"/>
                </a:solidFill>
              </a:rPr>
              <a:t>G</a:t>
            </a:r>
            <a:r>
              <a:rPr lang="en-US" b="1" dirty="0" smtClean="0">
                <a:solidFill>
                  <a:srgbClr val="002060"/>
                </a:solidFill>
              </a:rPr>
              <a:t>eneral conditioning system: </a:t>
            </a:r>
            <a:r>
              <a:rPr lang="en-US" b="1" dirty="0" smtClean="0">
                <a:solidFill>
                  <a:srgbClr val="FF0000"/>
                </a:solidFill>
              </a:rPr>
              <a:t>to be checked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New table, chairs and PC for the clean room: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ongoing</a:t>
            </a:r>
            <a:r>
              <a:rPr lang="en-US" b="1" dirty="0" smtClean="0">
                <a:solidFill>
                  <a:srgbClr val="002060"/>
                </a:solidFill>
              </a:rPr>
              <a:t>, reminder sent</a:t>
            </a: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New common vestibule between the CL1000 and CL10000 rooms: ongoing, </a:t>
            </a:r>
            <a:r>
              <a:rPr lang="en-US" b="1" dirty="0" smtClean="0">
                <a:solidFill>
                  <a:srgbClr val="00B050"/>
                </a:solidFill>
              </a:rPr>
              <a:t>company allowed to work</a:t>
            </a:r>
            <a:endParaRPr lang="en-US" b="1" dirty="0">
              <a:solidFill>
                <a:srgbClr val="00B05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Drier and air filter for secondary compressor: investigation of cost </a:t>
            </a:r>
            <a:r>
              <a:rPr lang="en-US" b="1" dirty="0" smtClean="0">
                <a:solidFill>
                  <a:srgbClr val="002060"/>
                </a:solidFill>
              </a:rPr>
              <a:t>ongoing, no news, to be checked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Base for Half Stave welding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drawings from Torino available</a:t>
            </a:r>
            <a:r>
              <a:rPr lang="en-US" b="1" dirty="0" smtClean="0">
                <a:solidFill>
                  <a:srgbClr val="002060"/>
                </a:solidFill>
              </a:rPr>
              <a:t> 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Need validation and request to LNF workshop</a:t>
            </a:r>
          </a:p>
          <a:p>
            <a:pPr lvl="1"/>
            <a:r>
              <a:rPr lang="en-US" b="1" dirty="0" smtClean="0">
                <a:solidFill>
                  <a:srgbClr val="002060"/>
                </a:solidFill>
              </a:rPr>
              <a:t>Welding air </a:t>
            </a:r>
            <a:endParaRPr lang="en-US" b="1" dirty="0" smtClean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43327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Welding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480" y="2049993"/>
            <a:ext cx="9273472" cy="4660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9532" y="849664"/>
            <a:ext cx="9421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Optimal welding for FPC-FPC interconnections is obtained using </a:t>
            </a:r>
            <a:r>
              <a:rPr lang="en-GB" dirty="0" smtClean="0"/>
              <a:t>solder wire: </a:t>
            </a:r>
            <a:br>
              <a:rPr lang="en-GB" dirty="0" smtClean="0"/>
            </a:br>
            <a:r>
              <a:rPr lang="en-GB" b="1" dirty="0" smtClean="0"/>
              <a:t>EDSYN</a:t>
            </a:r>
            <a:r>
              <a:rPr lang="en-GB" dirty="0" smtClean="0"/>
              <a:t>  </a:t>
            </a:r>
            <a:r>
              <a:rPr lang="en-GB" dirty="0"/>
              <a:t>(Sn62Pb36Ag2  </a:t>
            </a:r>
            <a:r>
              <a:rPr lang="en-GB" dirty="0" err="1"/>
              <a:t>ø</a:t>
            </a:r>
            <a:r>
              <a:rPr lang="en-GB" dirty="0"/>
              <a:t>=0.35 mm </a:t>
            </a:r>
            <a:r>
              <a:rPr lang="en-GB" dirty="0" smtClean="0"/>
              <a:t> </a:t>
            </a:r>
            <a:r>
              <a:rPr lang="en-GB" dirty="0"/>
              <a:t>T= 183˚C)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US" b="1" dirty="0" smtClean="0">
                <a:solidFill>
                  <a:srgbClr val="002060"/>
                </a:solidFill>
              </a:rPr>
              <a:t>Welding reels being purchased at CERN (Daniele and Alessandro)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Need for fume absorber(s) </a:t>
            </a:r>
          </a:p>
        </p:txBody>
      </p:sp>
    </p:spTree>
    <p:extLst>
      <p:ext uri="{BB962C8B-B14F-4D97-AF65-F5344CB8AC3E}">
        <p14:creationId xmlns:p14="http://schemas.microsoft.com/office/powerpoint/2010/main" val="2089622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Welding Infrastructure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33" y="823858"/>
            <a:ext cx="10972800" cy="5674046"/>
          </a:xfrm>
        </p:spPr>
        <p:txBody>
          <a:bodyPr>
            <a:normAutofit/>
          </a:bodyPr>
          <a:lstStyle/>
          <a:p>
            <a:endParaRPr lang="en-US" b="1" dirty="0" smtClean="0">
              <a:solidFill>
                <a:srgbClr val="002060"/>
              </a:solidFill>
            </a:endParaRPr>
          </a:p>
          <a:p>
            <a:pPr marL="685800" lvl="2">
              <a:spcBef>
                <a:spcPts val="1000"/>
              </a:spcBef>
            </a:pPr>
            <a:endParaRPr lang="en-US" b="1" dirty="0" smtClean="0">
              <a:solidFill>
                <a:srgbClr val="002060"/>
              </a:solidFill>
            </a:endParaRPr>
          </a:p>
          <a:p>
            <a:r>
              <a:rPr lang="en-US" b="1" dirty="0" smtClean="0">
                <a:solidFill>
                  <a:srgbClr val="002060"/>
                </a:solidFill>
              </a:rPr>
              <a:t>Jig for the Power Bus welding and stave test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rgbClr val="002060"/>
                </a:solidFill>
              </a:rPr>
              <a:t>gray area </a:t>
            </a:r>
          </a:p>
          <a:p>
            <a:r>
              <a:rPr lang="en-US" b="1" dirty="0" smtClean="0">
                <a:solidFill>
                  <a:srgbClr val="002060"/>
                </a:solidFill>
              </a:rPr>
              <a:t>test for the chiller and chiller </a:t>
            </a:r>
            <a:r>
              <a:rPr lang="en-US" b="1" dirty="0" smtClean="0">
                <a:solidFill>
                  <a:srgbClr val="002060"/>
                </a:solidFill>
              </a:rPr>
              <a:t>setup</a:t>
            </a:r>
            <a:br>
              <a:rPr lang="en-US" b="1" dirty="0" smtClean="0">
                <a:solidFill>
                  <a:srgbClr val="002060"/>
                </a:solidFill>
              </a:rPr>
            </a:b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still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to be </a:t>
            </a:r>
            <a:r>
              <a:rPr lang="en-US" b="1" dirty="0" smtClean="0">
                <a:solidFill>
                  <a:schemeClr val="accent4">
                    <a:lumMod val="75000"/>
                  </a:schemeClr>
                </a:solidFill>
              </a:rPr>
              <a:t>checked with Torino </a:t>
            </a:r>
            <a:endParaRPr lang="en-US" b="1" dirty="0" smtClean="0">
              <a:solidFill>
                <a:schemeClr val="accent4">
                  <a:lumMod val="75000"/>
                </a:schemeClr>
              </a:solidFill>
            </a:endParaRPr>
          </a:p>
          <a:p>
            <a:pPr lvl="1"/>
            <a:endParaRPr lang="en-US" b="1" dirty="0" smtClean="0">
              <a:solidFill>
                <a:srgbClr val="00206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5675666" y="2103928"/>
            <a:ext cx="1909721" cy="5502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5454" y="960704"/>
            <a:ext cx="3670300" cy="553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636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SHIFTS: https</a:t>
            </a:r>
            <a:r>
              <a:rPr lang="en-US" dirty="0"/>
              <a:t>://</a:t>
            </a:r>
            <a:r>
              <a:rPr lang="en-US" dirty="0" err="1" smtClean="0"/>
              <a:t>alicesams.web.cern.ch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57" y="2908222"/>
            <a:ext cx="5605591" cy="34481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22180" y="3096748"/>
            <a:ext cx="39434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You need to sign up to a class 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smtClean="0"/>
              <a:t>ECS, DCS, DQM, SL) to be able to book. </a:t>
            </a:r>
          </a:p>
          <a:p>
            <a:r>
              <a:rPr lang="en-US" dirty="0" smtClean="0"/>
              <a:t>Keep an eye on the SAMS calendar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860" y="392161"/>
            <a:ext cx="8568209" cy="25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31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Local ALICE Cluster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t>FR - INFN-Frascati 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5468" y="1335186"/>
            <a:ext cx="973991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2060"/>
                </a:solidFill>
              </a:rPr>
              <a:t>Proposed breakdown of tasks to revive ALICE computing at LNF</a:t>
            </a:r>
          </a:p>
          <a:p>
            <a:pPr marL="285750" indent="-285750">
              <a:buFont typeface="Arial" charset="0"/>
              <a:buChar char="•"/>
            </a:pPr>
            <a:endParaRPr lang="en-US" sz="2400" b="1" dirty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Recreate the login </a:t>
            </a:r>
            <a:r>
              <a:rPr lang="en-US" sz="2400" b="1" dirty="0" smtClean="0">
                <a:solidFill>
                  <a:srgbClr val="002060"/>
                </a:solidFill>
              </a:rPr>
              <a:t>node with AFS services (LNF)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Install CENT OS </a:t>
            </a:r>
            <a:r>
              <a:rPr lang="en-US" sz="2400" b="1" dirty="0" smtClean="0">
                <a:solidFill>
                  <a:srgbClr val="002060"/>
                </a:solidFill>
              </a:rPr>
              <a:t>7 (LNF/ALICE)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Install ALICE libraries </a:t>
            </a:r>
            <a:r>
              <a:rPr lang="en-US" sz="2400" b="1" dirty="0" smtClean="0">
                <a:solidFill>
                  <a:srgbClr val="002060"/>
                </a:solidFill>
              </a:rPr>
              <a:t>(ALICE)</a:t>
            </a:r>
            <a:endParaRPr lang="en-US" sz="2400" b="1" dirty="0" smtClean="0">
              <a:solidFill>
                <a:srgbClr val="00206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>
                <a:solidFill>
                  <a:srgbClr val="002060"/>
                </a:solidFill>
              </a:rPr>
              <a:t>Maybe fix the local queuing system </a:t>
            </a:r>
            <a:r>
              <a:rPr lang="en-US" sz="2400" b="1" dirty="0" smtClean="0">
                <a:solidFill>
                  <a:srgbClr val="002060"/>
                </a:solidFill>
              </a:rPr>
              <a:t>(</a:t>
            </a:r>
            <a:r>
              <a:rPr lang="en-US" sz="2400" b="1" dirty="0" smtClean="0">
                <a:solidFill>
                  <a:srgbClr val="002060"/>
                </a:solidFill>
              </a:rPr>
              <a:t>LNF</a:t>
            </a:r>
            <a:r>
              <a:rPr lang="en-US" sz="2400" b="1" dirty="0" smtClean="0">
                <a:solidFill>
                  <a:srgbClr val="002060"/>
                </a:solidFill>
              </a:rPr>
              <a:t>)</a:t>
            </a:r>
          </a:p>
          <a:p>
            <a:pPr marL="285750" indent="-285750">
              <a:buFont typeface="Arial" charset="0"/>
              <a:buChar char="•"/>
            </a:pPr>
            <a:endParaRPr lang="en-US" sz="2400" b="1" dirty="0">
              <a:solidFill>
                <a:srgbClr val="002060"/>
              </a:solidFill>
            </a:endParaRPr>
          </a:p>
          <a:p>
            <a:r>
              <a:rPr lang="en-US" sz="2400" b="1" dirty="0" smtClean="0">
                <a:solidFill>
                  <a:srgbClr val="002060"/>
                </a:solidFill>
              </a:rPr>
              <a:t>Agreement with Paola </a:t>
            </a:r>
            <a:r>
              <a:rPr lang="mr-IN" sz="2400" b="1" dirty="0" smtClean="0">
                <a:solidFill>
                  <a:srgbClr val="002060"/>
                </a:solidFill>
              </a:rPr>
              <a:t>–</a:t>
            </a:r>
            <a:r>
              <a:rPr lang="en-US" sz="2400" b="1" dirty="0" smtClean="0">
                <a:solidFill>
                  <a:srgbClr val="002060"/>
                </a:solidFill>
              </a:rPr>
              <a:t> need to be communicated to Computing Service</a:t>
            </a:r>
            <a:endParaRPr lang="en-US" sz="2400" b="1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6524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6606</TotalTime>
  <Words>389</Words>
  <Application>Microsoft Macintosh PowerPoint</Application>
  <PresentationFormat>Widescreen</PresentationFormat>
  <Paragraphs>85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 Rounded MT Bold</vt:lpstr>
      <vt:lpstr>Calibri</vt:lpstr>
      <vt:lpstr>Calibri Light</vt:lpstr>
      <vt:lpstr>Mangal</vt:lpstr>
      <vt:lpstr>Arial</vt:lpstr>
      <vt:lpstr>Office Theme</vt:lpstr>
      <vt:lpstr>ITS Upgrade Activity at Frascati</vt:lpstr>
      <vt:lpstr>Outline</vt:lpstr>
      <vt:lpstr>Stave Assembly Status </vt:lpstr>
      <vt:lpstr>Stave Assembly Status </vt:lpstr>
      <vt:lpstr>Infrastructure</vt:lpstr>
      <vt:lpstr>Welding</vt:lpstr>
      <vt:lpstr>Welding Infrastructure</vt:lpstr>
      <vt:lpstr>SHIFTS: https://alicesams.web.cern.ch</vt:lpstr>
      <vt:lpstr>Local ALICE Cluster</vt:lpstr>
      <vt:lpstr>Chip Production</vt:lpstr>
      <vt:lpstr>Chip Production</vt:lpstr>
      <vt:lpstr>Backup 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Federico Ronchetti</dc:creator>
  <cp:lastModifiedBy>Federico Ronchetti</cp:lastModifiedBy>
  <cp:revision>148</cp:revision>
  <cp:lastPrinted>2016-12-13T09:14:50Z</cp:lastPrinted>
  <dcterms:created xsi:type="dcterms:W3CDTF">2016-11-15T08:25:25Z</dcterms:created>
  <dcterms:modified xsi:type="dcterms:W3CDTF">2017-02-07T09:14:38Z</dcterms:modified>
</cp:coreProperties>
</file>