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262" r:id="rId2"/>
    <p:sldId id="264" r:id="rId3"/>
    <p:sldId id="257" r:id="rId4"/>
    <p:sldId id="263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F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3" d="100"/>
          <a:sy n="103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086FF-5FAB-9348-A1AF-600D9331983D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9BEF0-906D-DE44-8655-A08E0870E22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9254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7A0D6-CC0D-9541-8ABA-F8028E80C6ED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B3CBE-1BFB-2243-9838-4AD1BAFE805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2681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4561-206E-E34B-9860-2F0EBB6523D3}" type="datetime1">
              <a:rPr lang="it-IT" smtClean="0"/>
              <a:t>14/03/2017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Milano 14-15 Marzo 2017 - Assemblea dei Rappresentanti del Personale TTA - Patrizia Belluomo - GL Next_TTA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6D888-FBC2-F541-BE9A-C44E5CFB94B4}" type="datetime1">
              <a:rPr lang="it-IT" smtClean="0"/>
              <a:t>14/03/2017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Milano 14-15 Marzo 2017 - Assemblea dei Rappresentanti del Personale TTA - Patrizia Belluomo - GL Next_TTA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A5C2-D9E9-864A-B71E-30103D0935F4}" type="datetime1">
              <a:rPr lang="it-IT" smtClean="0"/>
              <a:t>14/03/2017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Milano 14-15 Marzo 2017 - Assemblea dei Rappresentanti del Personale TTA - Patrizia Belluomo - GL Next_TTA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ED66-070D-B741-BBE8-33795EAC56B0}" type="datetime1">
              <a:rPr lang="it-IT" smtClean="0"/>
              <a:t>14/03/2017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Milano 14-15 Marzo 2017 - Assemblea dei Rappresentanti del Personale TTA - Patrizia Belluomo - GL Next_TTA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4A9B-1A57-D840-B878-75C5D42EA668}" type="datetime1">
              <a:rPr lang="it-IT" smtClean="0"/>
              <a:t>14/03/2017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Milano 14-15 Marzo 2017 - Assemblea dei Rappresentanti del Personale TTA - Patrizia Belluomo - GL Next_TTA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4BF7-E97B-2C4E-BB90-850D703C23D6}" type="datetime1">
              <a:rPr lang="it-IT" smtClean="0"/>
              <a:t>14/03/2017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Milano 14-15 Marzo 2017 - Assemblea dei Rappresentanti del Personale TTA - Patrizia Belluomo - GL Next_TTA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EE9B-721B-DA43-8F29-31968F74EB1B}" type="datetime1">
              <a:rPr lang="it-IT" smtClean="0"/>
              <a:t>14/03/2017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Milano 14-15 Marzo 2017 - Assemblea dei Rappresentanti del Personale TTA - Patrizia Belluomo - GL Next_TTA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A661-D73E-1C49-8E3B-1106B4FCEF16}" type="datetime1">
              <a:rPr lang="it-IT" smtClean="0"/>
              <a:t>14/03/2017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Milano 14-15 Marzo 2017 - Assemblea dei Rappresentanti del Personale TTA - Patrizia Belluomo - GL Next_TTA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88F3-7A18-1E44-B49F-3D7BE19CB429}" type="datetime1">
              <a:rPr lang="it-IT" smtClean="0"/>
              <a:t>14/03/2017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Milano 14-15 Marzo 2017 - Assemblea dei Rappresentanti del Personale TTA - Patrizia Belluomo - GL Next_TTA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D7E7-7D3B-A943-98F3-061CDD062B79}" type="datetime1">
              <a:rPr lang="it-IT" smtClean="0"/>
              <a:t>14/03/2017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Milano 14-15 Marzo 2017 - Assemblea dei Rappresentanti del Personale TTA - Patrizia Belluomo - GL Next_TTA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F90C-76F6-2B4C-B6E5-B7D238881332}" type="datetime1">
              <a:rPr lang="it-IT" smtClean="0"/>
              <a:t>14/03/2017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Milano 14-15 Marzo 2017 - Assemblea dei Rappresentanti del Personale TTA - Patrizia Belluomo - GL Next_TTA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8A3F-CFF0-954C-A847-3FB4AA50CC57}" type="datetime1">
              <a:rPr lang="it-IT" smtClean="0"/>
              <a:t>14/03/2017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Milano 14-15 Marzo 2017 - Assemblea dei Rappresentanti del Personale TTA - Patrizia Belluomo - GL Next_TTA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505602B-1CD3-A844-A96E-03DA0954323C}" type="datetime1">
              <a:rPr lang="it-IT" smtClean="0"/>
              <a:t>14/03/2017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Milano 14-15 Marzo 2017 - Assemblea dei Rappresentanti del Personale TTA - Patrizia Belluomo - GL Next_TTA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3594170"/>
          </a:xfrm>
        </p:spPr>
        <p:txBody>
          <a:bodyPr/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Human Resource Management</a:t>
            </a:r>
            <a:br>
              <a:rPr lang="it-IT" sz="4400" b="1" dirty="0" smtClean="0">
                <a:solidFill>
                  <a:schemeClr val="bg1"/>
                </a:solidFill>
              </a:rPr>
            </a:br>
            <a:r>
              <a:rPr lang="it-IT" sz="4400" b="1" dirty="0">
                <a:solidFill>
                  <a:schemeClr val="bg1"/>
                </a:solidFill>
              </a:rPr>
              <a:t/>
            </a:r>
            <a:br>
              <a:rPr lang="it-IT" sz="4400" b="1" dirty="0">
                <a:solidFill>
                  <a:schemeClr val="bg1"/>
                </a:solidFill>
              </a:rPr>
            </a:br>
            <a:r>
              <a:rPr lang="it-IT" sz="4400" b="1" dirty="0" smtClean="0">
                <a:solidFill>
                  <a:schemeClr val="bg1"/>
                </a:solidFill>
              </a:rPr>
              <a:t>verso un nuovo modello organizzativo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55576" y="4589840"/>
            <a:ext cx="759895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b="1" i="1" dirty="0">
                <a:solidFill>
                  <a:srgbClr val="3366FF"/>
                </a:solidFill>
              </a:rPr>
              <a:t>Organizzare un momento di discussione</a:t>
            </a:r>
          </a:p>
        </p:txBody>
      </p:sp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85796" y="6264813"/>
            <a:ext cx="6845583" cy="365125"/>
          </a:xfrm>
        </p:spPr>
        <p:txBody>
          <a:bodyPr/>
          <a:lstStyle/>
          <a:p>
            <a:r>
              <a:rPr lang="en-US" dirty="0" smtClean="0">
                <a:solidFill>
                  <a:srgbClr val="18579B"/>
                </a:solidFill>
              </a:rPr>
              <a:t>Milano 14-15 </a:t>
            </a:r>
            <a:r>
              <a:rPr lang="en-US" dirty="0" err="1" smtClean="0">
                <a:solidFill>
                  <a:srgbClr val="18579B"/>
                </a:solidFill>
              </a:rPr>
              <a:t>Marzo</a:t>
            </a:r>
            <a:r>
              <a:rPr lang="en-US" dirty="0" smtClean="0">
                <a:solidFill>
                  <a:srgbClr val="18579B"/>
                </a:solidFill>
              </a:rPr>
              <a:t> 2017 - </a:t>
            </a:r>
            <a:r>
              <a:rPr lang="en-US" dirty="0" err="1" smtClean="0">
                <a:solidFill>
                  <a:srgbClr val="18579B"/>
                </a:solidFill>
              </a:rPr>
              <a:t>Assemblea</a:t>
            </a:r>
            <a:r>
              <a:rPr lang="en-US" dirty="0" smtClean="0">
                <a:solidFill>
                  <a:srgbClr val="18579B"/>
                </a:solidFill>
              </a:rPr>
              <a:t> </a:t>
            </a:r>
            <a:r>
              <a:rPr lang="en-US" dirty="0" err="1" smtClean="0">
                <a:solidFill>
                  <a:srgbClr val="18579B"/>
                </a:solidFill>
              </a:rPr>
              <a:t>dei</a:t>
            </a:r>
            <a:r>
              <a:rPr lang="en-US" dirty="0" smtClean="0">
                <a:solidFill>
                  <a:srgbClr val="18579B"/>
                </a:solidFill>
              </a:rPr>
              <a:t> </a:t>
            </a:r>
            <a:r>
              <a:rPr lang="en-US" dirty="0" err="1" smtClean="0">
                <a:solidFill>
                  <a:srgbClr val="18579B"/>
                </a:solidFill>
              </a:rPr>
              <a:t>Rappresentanti</a:t>
            </a:r>
            <a:r>
              <a:rPr lang="en-US" dirty="0" smtClean="0">
                <a:solidFill>
                  <a:srgbClr val="18579B"/>
                </a:solidFill>
              </a:rPr>
              <a:t> del </a:t>
            </a:r>
            <a:r>
              <a:rPr lang="en-US" dirty="0" err="1" smtClean="0">
                <a:solidFill>
                  <a:srgbClr val="18579B"/>
                </a:solidFill>
              </a:rPr>
              <a:t>Personale</a:t>
            </a:r>
            <a:r>
              <a:rPr lang="en-US" dirty="0" smtClean="0">
                <a:solidFill>
                  <a:srgbClr val="18579B"/>
                </a:solidFill>
              </a:rPr>
              <a:t> </a:t>
            </a:r>
            <a:r>
              <a:rPr lang="en-US" b="1" dirty="0" smtClean="0">
                <a:solidFill>
                  <a:srgbClr val="18579B"/>
                </a:solidFill>
              </a:rPr>
              <a:t>TTA</a:t>
            </a:r>
          </a:p>
          <a:p>
            <a:r>
              <a:rPr lang="en-US" dirty="0" err="1" smtClean="0">
                <a:solidFill>
                  <a:srgbClr val="18579B"/>
                </a:solidFill>
              </a:rPr>
              <a:t>Patrizia</a:t>
            </a:r>
            <a:r>
              <a:rPr lang="en-US" dirty="0" smtClean="0">
                <a:solidFill>
                  <a:srgbClr val="18579B"/>
                </a:solidFill>
              </a:rPr>
              <a:t> Belluomo - GL </a:t>
            </a:r>
            <a:r>
              <a:rPr lang="en-US" dirty="0" err="1" smtClean="0">
                <a:solidFill>
                  <a:srgbClr val="18579B"/>
                </a:solidFill>
              </a:rPr>
              <a:t>Next_TTA</a:t>
            </a:r>
            <a:endParaRPr lang="en-US" dirty="0">
              <a:solidFill>
                <a:srgbClr val="18579B"/>
              </a:solidFill>
            </a:endParaRPr>
          </a:p>
        </p:txBody>
      </p:sp>
      <p:cxnSp>
        <p:nvCxnSpPr>
          <p:cNvPr id="7" name="Connettore 1 5"/>
          <p:cNvCxnSpPr/>
          <p:nvPr/>
        </p:nvCxnSpPr>
        <p:spPr>
          <a:xfrm flipH="1">
            <a:off x="2271279" y="6218677"/>
            <a:ext cx="56203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86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Componenti</a:t>
            </a:r>
            <a:r>
              <a:rPr lang="en-US" dirty="0" smtClean="0"/>
              <a:t> del </a:t>
            </a:r>
            <a:r>
              <a:rPr lang="en-US" dirty="0" err="1" smtClean="0"/>
              <a:t>GdL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/>
              <a:t>Simona BORTOT (TO) - coordinatrice</a:t>
            </a:r>
          </a:p>
          <a:p>
            <a:r>
              <a:rPr lang="it-IT" dirty="0"/>
              <a:t>Daniela ANZELLOTTI (RM1)</a:t>
            </a:r>
          </a:p>
          <a:p>
            <a:r>
              <a:rPr lang="it-IT" dirty="0"/>
              <a:t>Patrizia BELUOMO (CT)</a:t>
            </a:r>
          </a:p>
          <a:p>
            <a:r>
              <a:rPr lang="it-IT" dirty="0"/>
              <a:t>Attanasio CANDELA (LNGS)</a:t>
            </a:r>
          </a:p>
          <a:p>
            <a:r>
              <a:rPr lang="it-IT" dirty="0"/>
              <a:t>Rossana CHIARATTI (PD)</a:t>
            </a:r>
          </a:p>
          <a:p>
            <a:r>
              <a:rPr lang="it-IT" dirty="0"/>
              <a:t>Roberto GOMEZEL</a:t>
            </a:r>
          </a:p>
          <a:p>
            <a:r>
              <a:rPr lang="it-IT" dirty="0"/>
              <a:t>Maria Rosaria LUDOVICI (AC)</a:t>
            </a:r>
          </a:p>
          <a:p>
            <a:r>
              <a:rPr lang="it-IT" dirty="0"/>
              <a:t>Laura MUGIONE (RM1)</a:t>
            </a:r>
          </a:p>
          <a:p>
            <a:r>
              <a:rPr lang="it-IT" dirty="0"/>
              <a:t>Luigi PARODI (GE)</a:t>
            </a:r>
          </a:p>
          <a:p>
            <a:r>
              <a:rPr lang="it-IT" dirty="0"/>
              <a:t>Riccardo TRAVAGLINI (BO)</a:t>
            </a:r>
          </a:p>
          <a:p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Milano 14-15 Marzo 2017 - Assemblea dei Rappresentanti del Personale TTA - Patrizia Belluomo - GL Next_TTA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539552" y="25982"/>
            <a:ext cx="8042276" cy="1754327"/>
          </a:xfrm>
        </p:spPr>
        <p:txBody>
          <a:bodyPr wrap="square">
            <a:spAutoFit/>
          </a:bodyPr>
          <a:lstStyle/>
          <a:p>
            <a:r>
              <a:rPr lang="it-IT" sz="36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RACCOGLIERE UNA VISIONE </a:t>
            </a:r>
            <a:br>
              <a:rPr lang="it-IT" sz="36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it-IT" sz="36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DAL PUNTO DI VISTA </a:t>
            </a:r>
            <a:br>
              <a:rPr lang="it-IT" sz="36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it-IT" sz="36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DEL PERSONALE TTA</a:t>
            </a:r>
          </a:p>
        </p:txBody>
      </p:sp>
      <p:sp>
        <p:nvSpPr>
          <p:cNvPr id="9" name="Rettangolo 8"/>
          <p:cNvSpPr/>
          <p:nvPr/>
        </p:nvSpPr>
        <p:spPr>
          <a:xfrm>
            <a:off x="899592" y="3140968"/>
            <a:ext cx="35618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ORGANIZZAZIONE</a:t>
            </a:r>
            <a:endParaRPr lang="it-IT" sz="28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334108" y="2276872"/>
            <a:ext cx="3312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COMUNICAZIONE</a:t>
            </a:r>
            <a:endParaRPr lang="it-IT" sz="28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084498" y="3068960"/>
            <a:ext cx="29468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CONDIVISIONE</a:t>
            </a:r>
            <a:endParaRPr lang="it-IT" sz="28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14409" y="6274084"/>
            <a:ext cx="6845583" cy="365125"/>
          </a:xfrm>
        </p:spPr>
        <p:txBody>
          <a:bodyPr/>
          <a:lstStyle/>
          <a:p>
            <a:r>
              <a:rPr lang="en-US" dirty="0" smtClean="0"/>
              <a:t>Milano 14-15 </a:t>
            </a:r>
            <a:r>
              <a:rPr lang="en-US" dirty="0" err="1" smtClean="0"/>
              <a:t>Marzo</a:t>
            </a:r>
            <a:r>
              <a:rPr lang="en-US" dirty="0" smtClean="0"/>
              <a:t> 2017 - </a:t>
            </a:r>
            <a:r>
              <a:rPr lang="en-US" dirty="0" err="1" smtClean="0"/>
              <a:t>Assemblea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dei</a:t>
            </a:r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Rappresentanti</a:t>
            </a:r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del </a:t>
            </a:r>
            <a:r>
              <a:rPr lang="en-US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Personale</a:t>
            </a:r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TTA</a:t>
            </a:r>
          </a:p>
          <a:p>
            <a:r>
              <a:rPr lang="en-US" dirty="0" err="1" smtClean="0"/>
              <a:t>Patrizia</a:t>
            </a:r>
            <a:r>
              <a:rPr lang="en-US" dirty="0" smtClean="0"/>
              <a:t> Belluomo - GL </a:t>
            </a:r>
            <a:r>
              <a:rPr lang="en-US" dirty="0" err="1" smtClean="0"/>
              <a:t>Next_TTA</a:t>
            </a:r>
            <a:endParaRPr lang="en-US" dirty="0"/>
          </a:p>
        </p:txBody>
      </p:sp>
      <p:cxnSp>
        <p:nvCxnSpPr>
          <p:cNvPr id="7" name="Connettore 1 5"/>
          <p:cNvCxnSpPr/>
          <p:nvPr/>
        </p:nvCxnSpPr>
        <p:spPr>
          <a:xfrm flipH="1">
            <a:off x="199892" y="6227948"/>
            <a:ext cx="56203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60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85796" y="6264813"/>
            <a:ext cx="6845583" cy="365125"/>
          </a:xfrm>
        </p:spPr>
        <p:txBody>
          <a:bodyPr/>
          <a:lstStyle/>
          <a:p>
            <a:r>
              <a:rPr lang="en-US" dirty="0" smtClean="0">
                <a:solidFill>
                  <a:srgbClr val="18579B"/>
                </a:solidFill>
              </a:rPr>
              <a:t>Milano 14-15 </a:t>
            </a:r>
            <a:r>
              <a:rPr lang="en-US" dirty="0" err="1" smtClean="0">
                <a:solidFill>
                  <a:srgbClr val="18579B"/>
                </a:solidFill>
              </a:rPr>
              <a:t>Marzo</a:t>
            </a:r>
            <a:r>
              <a:rPr lang="en-US" dirty="0" smtClean="0">
                <a:solidFill>
                  <a:srgbClr val="18579B"/>
                </a:solidFill>
              </a:rPr>
              <a:t> 2017 - </a:t>
            </a:r>
            <a:r>
              <a:rPr lang="en-US" dirty="0" err="1" smtClean="0">
                <a:solidFill>
                  <a:srgbClr val="18579B"/>
                </a:solidFill>
              </a:rPr>
              <a:t>Assemblea</a:t>
            </a:r>
            <a:r>
              <a:rPr lang="en-US" dirty="0" smtClean="0">
                <a:solidFill>
                  <a:srgbClr val="18579B"/>
                </a:solidFill>
              </a:rPr>
              <a:t> </a:t>
            </a:r>
            <a:r>
              <a:rPr lang="en-US" dirty="0" err="1" smtClean="0">
                <a:solidFill>
                  <a:srgbClr val="18579B"/>
                </a:solidFill>
              </a:rPr>
              <a:t>dei</a:t>
            </a:r>
            <a:r>
              <a:rPr lang="en-US" dirty="0" smtClean="0">
                <a:solidFill>
                  <a:srgbClr val="18579B"/>
                </a:solidFill>
              </a:rPr>
              <a:t> </a:t>
            </a:r>
            <a:r>
              <a:rPr lang="en-US" dirty="0" err="1" smtClean="0">
                <a:solidFill>
                  <a:srgbClr val="18579B"/>
                </a:solidFill>
              </a:rPr>
              <a:t>Rappresentanti</a:t>
            </a:r>
            <a:r>
              <a:rPr lang="en-US" dirty="0" smtClean="0">
                <a:solidFill>
                  <a:srgbClr val="18579B"/>
                </a:solidFill>
              </a:rPr>
              <a:t> del </a:t>
            </a:r>
            <a:r>
              <a:rPr lang="en-US" dirty="0" err="1" smtClean="0">
                <a:solidFill>
                  <a:srgbClr val="18579B"/>
                </a:solidFill>
              </a:rPr>
              <a:t>Personale</a:t>
            </a:r>
            <a:r>
              <a:rPr lang="en-US" dirty="0" smtClean="0">
                <a:solidFill>
                  <a:srgbClr val="18579B"/>
                </a:solidFill>
              </a:rPr>
              <a:t> </a:t>
            </a:r>
            <a:r>
              <a:rPr lang="en-US" b="1" dirty="0" smtClean="0">
                <a:solidFill>
                  <a:srgbClr val="18579B"/>
                </a:solidFill>
              </a:rPr>
              <a:t>TTA</a:t>
            </a:r>
          </a:p>
          <a:p>
            <a:r>
              <a:rPr lang="en-US" dirty="0" err="1" smtClean="0">
                <a:solidFill>
                  <a:srgbClr val="18579B"/>
                </a:solidFill>
              </a:rPr>
              <a:t>Patrizia</a:t>
            </a:r>
            <a:r>
              <a:rPr lang="en-US" dirty="0" smtClean="0">
                <a:solidFill>
                  <a:srgbClr val="18579B"/>
                </a:solidFill>
              </a:rPr>
              <a:t> Belluomo - GL </a:t>
            </a:r>
            <a:r>
              <a:rPr lang="en-US" dirty="0" err="1" smtClean="0">
                <a:solidFill>
                  <a:srgbClr val="18579B"/>
                </a:solidFill>
              </a:rPr>
              <a:t>Next_TTA</a:t>
            </a:r>
            <a:endParaRPr lang="en-US" dirty="0">
              <a:solidFill>
                <a:srgbClr val="18579B"/>
              </a:solidFill>
            </a:endParaRPr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395536" y="1484784"/>
            <a:ext cx="8209542" cy="36724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chemeClr val="bg1"/>
                </a:solidFill>
              </a:rPr>
              <a:t>1) Quali sono le nostre forze trainanti ?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bg1"/>
                </a:solidFill>
              </a:rPr>
              <a:t>2) Ci sentiamo parte della </a:t>
            </a:r>
            <a:r>
              <a:rPr lang="it-IT" b="1" dirty="0" err="1" smtClean="0">
                <a:solidFill>
                  <a:schemeClr val="bg1"/>
                </a:solidFill>
              </a:rPr>
              <a:t>mission</a:t>
            </a:r>
            <a:r>
              <a:rPr lang="it-IT" b="1" dirty="0" smtClean="0">
                <a:solidFill>
                  <a:schemeClr val="bg1"/>
                </a:solidFill>
              </a:rPr>
              <a:t> dell’Ente ?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bg1"/>
                </a:solidFill>
              </a:rPr>
              <a:t>3) Analisi attuale ?</a:t>
            </a:r>
            <a:endParaRPr lang="it-IT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chemeClr val="bg1"/>
                </a:solidFill>
              </a:rPr>
              <a:t>4) Obiettivi ?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bg1"/>
                </a:solidFill>
              </a:rPr>
              <a:t>5) Problematiche del personale ?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bg1"/>
                </a:solidFill>
              </a:rPr>
              <a:t>6) Individuare soluzioni </a:t>
            </a:r>
            <a:r>
              <a:rPr lang="it-IT" b="1" dirty="0">
                <a:solidFill>
                  <a:schemeClr val="bg1"/>
                </a:solidFill>
              </a:rPr>
              <a:t>e</a:t>
            </a:r>
            <a:r>
              <a:rPr lang="it-IT" b="1" dirty="0" smtClean="0">
                <a:solidFill>
                  <a:schemeClr val="bg1"/>
                </a:solidFill>
              </a:rPr>
              <a:t> formulare proposte !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bg1"/>
                </a:solidFill>
              </a:rPr>
              <a:t>7) Sostenibilità !</a:t>
            </a:r>
          </a:p>
          <a:p>
            <a:endParaRPr lang="it-IT" b="1" dirty="0">
              <a:solidFill>
                <a:schemeClr val="bg1"/>
              </a:solidFill>
            </a:endParaRPr>
          </a:p>
        </p:txBody>
      </p:sp>
      <p:cxnSp>
        <p:nvCxnSpPr>
          <p:cNvPr id="10" name="Connettore 1 9"/>
          <p:cNvCxnSpPr/>
          <p:nvPr/>
        </p:nvCxnSpPr>
        <p:spPr>
          <a:xfrm flipH="1">
            <a:off x="2271279" y="6218677"/>
            <a:ext cx="56203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1043608" y="116632"/>
            <a:ext cx="6512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</a:rPr>
              <a:t>COINVOLGIMENTO </a:t>
            </a:r>
            <a:r>
              <a:rPr lang="it-IT" sz="3600" b="1" dirty="0" smtClean="0">
                <a:solidFill>
                  <a:schemeClr val="bg1"/>
                </a:solidFill>
              </a:rPr>
              <a:t>AL</a:t>
            </a:r>
          </a:p>
          <a:p>
            <a:pPr algn="ctr"/>
            <a:r>
              <a:rPr lang="it-IT" sz="3600" b="1" dirty="0" smtClean="0">
                <a:solidFill>
                  <a:schemeClr val="bg1"/>
                </a:solidFill>
              </a:rPr>
              <a:t> </a:t>
            </a:r>
            <a:r>
              <a:rPr lang="it-IT" sz="3600" b="1" dirty="0">
                <a:solidFill>
                  <a:schemeClr val="bg1"/>
                </a:solidFill>
              </a:rPr>
              <a:t>CAMBIAMENTO</a:t>
            </a:r>
          </a:p>
          <a:p>
            <a:endParaRPr lang="it-IT" dirty="0"/>
          </a:p>
        </p:txBody>
      </p:sp>
      <p:sp>
        <p:nvSpPr>
          <p:cNvPr id="5" name="Rectangle 4"/>
          <p:cNvSpPr/>
          <p:nvPr/>
        </p:nvSpPr>
        <p:spPr>
          <a:xfrm>
            <a:off x="1947414" y="2921936"/>
            <a:ext cx="3816432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2000" dirty="0" smtClean="0"/>
              <a:t>Quali </a:t>
            </a:r>
            <a:r>
              <a:rPr lang="it-IT" sz="2000" dirty="0"/>
              <a:t>competenze esistenti del personale e servizi ?</a:t>
            </a:r>
            <a:endParaRPr lang="it-IT" sz="2000" dirty="0" smtClean="0">
              <a:solidFill>
                <a:schemeClr val="lt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47414" y="3445156"/>
            <a:ext cx="387782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dirty="0">
                <a:solidFill>
                  <a:schemeClr val="lt1"/>
                </a:solidFill>
              </a:rPr>
              <a:t>Dove vogliamo arrivare?</a:t>
            </a:r>
          </a:p>
        </p:txBody>
      </p:sp>
      <p:sp>
        <p:nvSpPr>
          <p:cNvPr id="8" name="Rectangle 7"/>
          <p:cNvSpPr/>
          <p:nvPr/>
        </p:nvSpPr>
        <p:spPr>
          <a:xfrm>
            <a:off x="1598180" y="3951290"/>
            <a:ext cx="7006897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lt1"/>
                </a:solidFill>
              </a:rPr>
              <a:t>Lavoro mal distribuito (si/no)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lt1"/>
                </a:solidFill>
              </a:rPr>
              <a:t>Sensibilità ai problemi delle persone (si/no)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lt1"/>
                </a:solidFill>
              </a:rPr>
              <a:t>Attenzione al benessere (si/no)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lt1"/>
                </a:solidFill>
              </a:rPr>
              <a:t>Sentimento di appartenenza (gruppo/singolo)</a:t>
            </a:r>
          </a:p>
        </p:txBody>
      </p:sp>
      <p:sp>
        <p:nvSpPr>
          <p:cNvPr id="9" name="Rectangle 8"/>
          <p:cNvSpPr/>
          <p:nvPr/>
        </p:nvSpPr>
        <p:spPr>
          <a:xfrm>
            <a:off x="2357587" y="4580622"/>
            <a:ext cx="6063586" cy="22467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lt1"/>
                </a:solidFill>
              </a:rPr>
              <a:t>Trasparenza degli atti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lt1"/>
                </a:solidFill>
              </a:rPr>
              <a:t>Condivisione delle competenze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lt1"/>
                </a:solidFill>
              </a:rPr>
              <a:t>Formazione di competenze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lt1"/>
                </a:solidFill>
              </a:rPr>
              <a:t>Azioni positive su conciliazione casa/lavoro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lt1"/>
                </a:solidFill>
              </a:rPr>
              <a:t>Eventi sociali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lt1"/>
                </a:solidFill>
              </a:rPr>
              <a:t>Fluidità di comunicazione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lt1"/>
                </a:solidFill>
              </a:rPr>
              <a:t>Attenzione alla persona</a:t>
            </a:r>
          </a:p>
        </p:txBody>
      </p:sp>
      <p:sp>
        <p:nvSpPr>
          <p:cNvPr id="3" name="Rectangle 2"/>
          <p:cNvSpPr/>
          <p:nvPr/>
        </p:nvSpPr>
        <p:spPr>
          <a:xfrm>
            <a:off x="2754923" y="2404335"/>
            <a:ext cx="457200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it-IT" sz="2000" dirty="0"/>
              <a:t>C</a:t>
            </a:r>
            <a:r>
              <a:rPr lang="it-IT" sz="2000" dirty="0" smtClean="0">
                <a:solidFill>
                  <a:schemeClr val="lt1"/>
                </a:solidFill>
              </a:rPr>
              <a:t>onsapevolezza </a:t>
            </a:r>
            <a:r>
              <a:rPr lang="it-IT" sz="2000" dirty="0">
                <a:solidFill>
                  <a:schemeClr val="lt1"/>
                </a:solidFill>
              </a:rPr>
              <a:t>degli obiettivi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/>
              <a:t>C</a:t>
            </a:r>
            <a:r>
              <a:rPr lang="it-IT" sz="2000" dirty="0" smtClean="0">
                <a:solidFill>
                  <a:schemeClr val="lt1"/>
                </a:solidFill>
              </a:rPr>
              <a:t>onoscenza </a:t>
            </a:r>
            <a:r>
              <a:rPr lang="it-IT" sz="2000" dirty="0">
                <a:solidFill>
                  <a:schemeClr val="lt1"/>
                </a:solidFill>
              </a:rPr>
              <a:t>dei processi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/>
              <a:t>C</a:t>
            </a:r>
            <a:r>
              <a:rPr lang="it-IT" sz="2000" dirty="0" smtClean="0">
                <a:solidFill>
                  <a:schemeClr val="lt1"/>
                </a:solidFill>
              </a:rPr>
              <a:t>ondivisione </a:t>
            </a:r>
            <a:r>
              <a:rPr lang="it-IT" sz="2000" dirty="0">
                <a:solidFill>
                  <a:schemeClr val="lt1"/>
                </a:solidFill>
              </a:rPr>
              <a:t>dei risultati</a:t>
            </a:r>
          </a:p>
          <a:p>
            <a:pPr marL="342900" indent="-342900">
              <a:buFont typeface="Arial"/>
              <a:buChar char="•"/>
            </a:pPr>
            <a:r>
              <a:rPr lang="it-IT" sz="2000" dirty="0">
                <a:solidFill>
                  <a:schemeClr val="lt1"/>
                </a:solidFill>
              </a:rPr>
              <a:t>Senso di appartenenza</a:t>
            </a:r>
          </a:p>
        </p:txBody>
      </p:sp>
      <p:sp>
        <p:nvSpPr>
          <p:cNvPr id="2" name="Rectangle 1"/>
          <p:cNvSpPr/>
          <p:nvPr/>
        </p:nvSpPr>
        <p:spPr>
          <a:xfrm>
            <a:off x="3319602" y="1902488"/>
            <a:ext cx="4572000" cy="175432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it-IT" dirty="0"/>
              <a:t>il nostro </a:t>
            </a:r>
            <a:r>
              <a:rPr lang="it-IT" dirty="0" smtClean="0"/>
              <a:t>business:</a:t>
            </a:r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Ricerca</a:t>
            </a:r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Formazione</a:t>
            </a:r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Divulgazione</a:t>
            </a:r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Progetti Europei</a:t>
            </a:r>
            <a:endParaRPr lang="it-IT" dirty="0"/>
          </a:p>
          <a:p>
            <a:pPr marL="285750" indent="-285750">
              <a:buFont typeface="Arial"/>
              <a:buChar char="•"/>
            </a:pPr>
            <a:r>
              <a:rPr lang="it-IT" smtClean="0"/>
              <a:t>Trasferimento Tecnologico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761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5" grpId="0" animBg="1"/>
      <p:bldP spid="5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3" grpId="0" animBg="1"/>
      <p:bldP spid="3" grpId="1" animBg="1"/>
      <p:bldP spid="2" grpId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74639"/>
          </a:xfrm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PROPORRE NON NUOCE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3257421"/>
          </a:xfrm>
        </p:spPr>
        <p:txBody>
          <a:bodyPr/>
          <a:lstStyle/>
          <a:p>
            <a:pPr>
              <a:buClr>
                <a:schemeClr val="tx2">
                  <a:lumMod val="50000"/>
                  <a:lumOff val="50000"/>
                </a:schemeClr>
              </a:buClr>
              <a:buFont typeface="Wingdings" charset="2"/>
              <a:buChar char="u"/>
            </a:pPr>
            <a:r>
              <a:rPr lang="it-IT" b="1" dirty="0" smtClean="0">
                <a:solidFill>
                  <a:srgbClr val="FFFF00"/>
                </a:solidFill>
              </a:rPr>
              <a:t>Trasparenza: cosa manca ?</a:t>
            </a:r>
          </a:p>
          <a:p>
            <a:pPr>
              <a:buClr>
                <a:schemeClr val="tx2">
                  <a:lumMod val="50000"/>
                  <a:lumOff val="50000"/>
                </a:schemeClr>
              </a:buClr>
              <a:buFont typeface="Wingdings" charset="2"/>
              <a:buChar char="u"/>
            </a:pPr>
            <a:r>
              <a:rPr lang="it-IT" b="1" dirty="0" smtClean="0">
                <a:solidFill>
                  <a:srgbClr val="FFFF00"/>
                </a:solidFill>
              </a:rPr>
              <a:t>Comunicazione efficace: cosa migliorare ?</a:t>
            </a:r>
          </a:p>
          <a:p>
            <a:pPr>
              <a:buClr>
                <a:schemeClr val="tx2">
                  <a:lumMod val="50000"/>
                  <a:lumOff val="50000"/>
                </a:schemeClr>
              </a:buClr>
              <a:buFont typeface="Wingdings" charset="2"/>
              <a:buChar char="u"/>
            </a:pPr>
            <a:r>
              <a:rPr lang="it-IT" b="1" dirty="0" smtClean="0">
                <a:solidFill>
                  <a:srgbClr val="FFFF00"/>
                </a:solidFill>
              </a:rPr>
              <a:t>Conciliazione Casa/Lavoro</a:t>
            </a:r>
          </a:p>
          <a:p>
            <a:pPr>
              <a:buClr>
                <a:schemeClr val="tx2">
                  <a:lumMod val="50000"/>
                  <a:lumOff val="50000"/>
                </a:schemeClr>
              </a:buClr>
              <a:buFont typeface="Wingdings" charset="2"/>
              <a:buChar char="u"/>
            </a:pPr>
            <a:r>
              <a:rPr lang="it-IT" b="1" dirty="0" smtClean="0">
                <a:solidFill>
                  <a:srgbClr val="FFFF00"/>
                </a:solidFill>
              </a:rPr>
              <a:t>Ambiente partecipativo: Eventi sociali ?</a:t>
            </a:r>
          </a:p>
          <a:p>
            <a:pPr>
              <a:buClr>
                <a:schemeClr val="tx2">
                  <a:lumMod val="50000"/>
                  <a:lumOff val="50000"/>
                </a:schemeClr>
              </a:buClr>
              <a:buFont typeface="Wingdings" charset="2"/>
              <a:buChar char="u"/>
            </a:pPr>
            <a:r>
              <a:rPr lang="it-IT" b="1" dirty="0" smtClean="0">
                <a:solidFill>
                  <a:srgbClr val="FFFF00"/>
                </a:solidFill>
              </a:rPr>
              <a:t>Modello Organizzativo HRM: Ragionamento ?</a:t>
            </a:r>
          </a:p>
          <a:p>
            <a:pPr>
              <a:buClr>
                <a:schemeClr val="tx2">
                  <a:lumMod val="50000"/>
                  <a:lumOff val="50000"/>
                </a:schemeClr>
              </a:buClr>
              <a:buFont typeface="Wingdings" charset="2"/>
              <a:buChar char="u"/>
            </a:pPr>
            <a:endParaRPr lang="it-IT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85796" y="6264813"/>
            <a:ext cx="6845583" cy="365125"/>
          </a:xfrm>
        </p:spPr>
        <p:txBody>
          <a:bodyPr/>
          <a:lstStyle/>
          <a:p>
            <a:r>
              <a:rPr lang="en-US" dirty="0" smtClean="0">
                <a:solidFill>
                  <a:srgbClr val="18579B"/>
                </a:solidFill>
              </a:rPr>
              <a:t>Milano 14-15 </a:t>
            </a:r>
            <a:r>
              <a:rPr lang="en-US" dirty="0" err="1" smtClean="0">
                <a:solidFill>
                  <a:srgbClr val="18579B"/>
                </a:solidFill>
              </a:rPr>
              <a:t>Marzo</a:t>
            </a:r>
            <a:r>
              <a:rPr lang="en-US" dirty="0" smtClean="0">
                <a:solidFill>
                  <a:srgbClr val="18579B"/>
                </a:solidFill>
              </a:rPr>
              <a:t> 2017 - </a:t>
            </a:r>
            <a:r>
              <a:rPr lang="en-US" dirty="0" err="1" smtClean="0">
                <a:solidFill>
                  <a:srgbClr val="18579B"/>
                </a:solidFill>
              </a:rPr>
              <a:t>Assemblea</a:t>
            </a:r>
            <a:r>
              <a:rPr lang="en-US" dirty="0" smtClean="0">
                <a:solidFill>
                  <a:srgbClr val="18579B"/>
                </a:solidFill>
              </a:rPr>
              <a:t> </a:t>
            </a:r>
            <a:r>
              <a:rPr lang="en-US" dirty="0" err="1" smtClean="0">
                <a:solidFill>
                  <a:srgbClr val="18579B"/>
                </a:solidFill>
              </a:rPr>
              <a:t>dei</a:t>
            </a:r>
            <a:r>
              <a:rPr lang="en-US" dirty="0" smtClean="0">
                <a:solidFill>
                  <a:srgbClr val="18579B"/>
                </a:solidFill>
              </a:rPr>
              <a:t> </a:t>
            </a:r>
            <a:r>
              <a:rPr lang="en-US" dirty="0" err="1" smtClean="0">
                <a:solidFill>
                  <a:srgbClr val="18579B"/>
                </a:solidFill>
              </a:rPr>
              <a:t>Rappresentanti</a:t>
            </a:r>
            <a:r>
              <a:rPr lang="en-US" dirty="0" smtClean="0">
                <a:solidFill>
                  <a:srgbClr val="18579B"/>
                </a:solidFill>
              </a:rPr>
              <a:t> del </a:t>
            </a:r>
            <a:r>
              <a:rPr lang="en-US" dirty="0" err="1" smtClean="0">
                <a:solidFill>
                  <a:srgbClr val="18579B"/>
                </a:solidFill>
              </a:rPr>
              <a:t>Personale</a:t>
            </a:r>
            <a:r>
              <a:rPr lang="en-US" dirty="0" smtClean="0">
                <a:solidFill>
                  <a:srgbClr val="18579B"/>
                </a:solidFill>
              </a:rPr>
              <a:t> </a:t>
            </a:r>
            <a:r>
              <a:rPr lang="en-US" b="1" dirty="0" smtClean="0">
                <a:solidFill>
                  <a:srgbClr val="18579B"/>
                </a:solidFill>
              </a:rPr>
              <a:t>TTA</a:t>
            </a:r>
          </a:p>
          <a:p>
            <a:r>
              <a:rPr lang="en-US" dirty="0" err="1" smtClean="0">
                <a:solidFill>
                  <a:srgbClr val="18579B"/>
                </a:solidFill>
              </a:rPr>
              <a:t>Patrizia</a:t>
            </a:r>
            <a:r>
              <a:rPr lang="en-US" dirty="0" smtClean="0">
                <a:solidFill>
                  <a:srgbClr val="18579B"/>
                </a:solidFill>
              </a:rPr>
              <a:t> Belluomo - GL </a:t>
            </a:r>
            <a:r>
              <a:rPr lang="en-US" dirty="0" err="1" smtClean="0">
                <a:solidFill>
                  <a:srgbClr val="18579B"/>
                </a:solidFill>
              </a:rPr>
              <a:t>Next_TTA</a:t>
            </a:r>
            <a:endParaRPr lang="en-US" dirty="0">
              <a:solidFill>
                <a:srgbClr val="18579B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 flipH="1">
            <a:off x="2271279" y="6218677"/>
            <a:ext cx="56203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10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333618"/>
            <a:ext cx="8042276" cy="5111606"/>
          </a:xfrm>
        </p:spPr>
        <p:txBody>
          <a:bodyPr/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b="1" dirty="0" smtClean="0">
                <a:solidFill>
                  <a:schemeClr val="bg1"/>
                </a:solidFill>
              </a:rPr>
              <a:t>SE QUALCHE IMPRESA TI RIESCE DIFFICILE DA COMPIERE, NON PENSARE SUBITO CHE ESSA SIA IMPOSSIBILE PER L’UOMO; PIUTTOSTO, QUANTO È POSSIBILE E NATURALE PER L’UOMO, GIUDICALO OTTENIBILE ANCHE DA TE.</a:t>
            </a:r>
            <a:br>
              <a:rPr lang="it-IT" sz="3200" b="1" dirty="0" smtClean="0">
                <a:solidFill>
                  <a:schemeClr val="bg1"/>
                </a:solidFill>
              </a:rPr>
            </a:br>
            <a:r>
              <a:rPr lang="it-IT" sz="3200" b="1" dirty="0" smtClean="0">
                <a:solidFill>
                  <a:schemeClr val="bg1"/>
                </a:solidFill>
              </a:rPr>
              <a:t/>
            </a:r>
            <a:br>
              <a:rPr lang="it-IT" sz="3200" b="1" dirty="0" smtClean="0">
                <a:solidFill>
                  <a:schemeClr val="bg1"/>
                </a:solidFill>
              </a:rPr>
            </a:br>
            <a:r>
              <a:rPr lang="it-IT" sz="3200" b="1" i="1" dirty="0" smtClean="0">
                <a:solidFill>
                  <a:schemeClr val="bg2">
                    <a:lumMod val="50000"/>
                  </a:schemeClr>
                </a:solidFill>
              </a:rPr>
              <a:t>Marco Aurelio</a:t>
            </a:r>
            <a:endParaRPr lang="it-IT" sz="32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6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zza">
  <a:themeElements>
    <a:clrScheme name="Brezz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zza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zz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Brezza.thmx</Template>
  <TotalTime>303</TotalTime>
  <Words>308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Brezza</vt:lpstr>
      <vt:lpstr>Human Resource Management  verso un nuovo modello organizzativo</vt:lpstr>
      <vt:lpstr>Componenti del GdL</vt:lpstr>
      <vt:lpstr>RACCOGLIERE UNA VISIONE  DAL PUNTO DI VISTA  DEL PERSONALE TTA</vt:lpstr>
      <vt:lpstr>PowerPoint Presentation</vt:lpstr>
      <vt:lpstr>PROPORRE NON NUOCE</vt:lpstr>
      <vt:lpstr> SE QUALCHE IMPRESA TI RIESCE DIFFICILE DA COMPIERE, NON PENSARE SUBITO CHE ESSA SIA IMPOSSIBILE PER L’UOMO; PIUTTOSTO, QUANTO È POSSIBILE E NATURALE PER L’UOMO, GIUDICALO OTTENIBILE ANCHE DA TE.  Marco Aurelio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MIGLIORARE LA GESTIONE DEL PERSONALE E L’AMBIENTE DI LAVORO</dc:title>
  <dc:creator>Patty Belluomo</dc:creator>
  <cp:lastModifiedBy>Roberto Gomezel</cp:lastModifiedBy>
  <cp:revision>49</cp:revision>
  <cp:lastPrinted>2017-03-10T16:35:45Z</cp:lastPrinted>
  <dcterms:created xsi:type="dcterms:W3CDTF">2017-03-10T12:17:11Z</dcterms:created>
  <dcterms:modified xsi:type="dcterms:W3CDTF">2017-03-14T15:24:17Z</dcterms:modified>
</cp:coreProperties>
</file>