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19"/>
  </p:notesMasterIdLst>
  <p:handoutMasterIdLst>
    <p:handoutMasterId r:id="rId20"/>
  </p:handoutMasterIdLst>
  <p:sldIdLst>
    <p:sldId id="256" r:id="rId2"/>
    <p:sldId id="257" r:id="rId3"/>
    <p:sldId id="287" r:id="rId4"/>
    <p:sldId id="264" r:id="rId5"/>
    <p:sldId id="279" r:id="rId6"/>
    <p:sldId id="288" r:id="rId7"/>
    <p:sldId id="267" r:id="rId8"/>
    <p:sldId id="272" r:id="rId9"/>
    <p:sldId id="281" r:id="rId10"/>
    <p:sldId id="289" r:id="rId11"/>
    <p:sldId id="290" r:id="rId12"/>
    <p:sldId id="284" r:id="rId13"/>
    <p:sldId id="285" r:id="rId14"/>
    <p:sldId id="286" r:id="rId15"/>
    <p:sldId id="291" r:id="rId16"/>
    <p:sldId id="293" r:id="rId17"/>
    <p:sldId id="292"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723"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31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CCDCD-F7D7-4C52-9B62-8598C2878924}" type="datetimeFigureOut">
              <a:rPr lang="it-IT" smtClean="0"/>
              <a:t>14/03/2017</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B31058-BC57-4C66-A7EC-35758428181F}" type="slidenum">
              <a:rPr lang="it-IT" smtClean="0"/>
              <a:t>‹#›</a:t>
            </a:fld>
            <a:endParaRPr lang="it-IT"/>
          </a:p>
        </p:txBody>
      </p:sp>
    </p:spTree>
    <p:extLst>
      <p:ext uri="{BB962C8B-B14F-4D97-AF65-F5344CB8AC3E}">
        <p14:creationId xmlns:p14="http://schemas.microsoft.com/office/powerpoint/2010/main" val="123677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ED020-0B89-49E9-8035-C41ABE2DF8C5}" type="datetimeFigureOut">
              <a:rPr lang="it-IT" smtClean="0"/>
              <a:t>14/03/2017</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D7BF1-F01E-41C6-A560-2F63E5389365}" type="slidenum">
              <a:rPr lang="it-IT" smtClean="0"/>
              <a:t>‹#›</a:t>
            </a:fld>
            <a:endParaRPr lang="it-IT"/>
          </a:p>
        </p:txBody>
      </p:sp>
    </p:spTree>
    <p:extLst>
      <p:ext uri="{BB962C8B-B14F-4D97-AF65-F5344CB8AC3E}">
        <p14:creationId xmlns:p14="http://schemas.microsoft.com/office/powerpoint/2010/main" val="46547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17D7BF1-F01E-41C6-A560-2F63E5389365}" type="slidenum">
              <a:rPr lang="it-IT" smtClean="0"/>
              <a:t>11</a:t>
            </a:fld>
            <a:endParaRPr lang="it-IT"/>
          </a:p>
        </p:txBody>
      </p:sp>
    </p:spTree>
    <p:extLst>
      <p:ext uri="{BB962C8B-B14F-4D97-AF65-F5344CB8AC3E}">
        <p14:creationId xmlns:p14="http://schemas.microsoft.com/office/powerpoint/2010/main" val="6968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DCE45A-7AE4-48E8-90F8-66BC8BF01799}" type="datetimeFigureOut">
              <a:rPr lang="it-IT" smtClean="0"/>
              <a:t>14/03/2017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CE45A-7AE4-48E8-90F8-66BC8BF01799}" type="datetimeFigureOut">
              <a:rPr lang="it-IT" smtClean="0"/>
              <a:t>14/03/2017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DDCE45A-7AE4-48E8-90F8-66BC8BF01799}" type="datetimeFigureOut">
              <a:rPr lang="it-IT" smtClean="0"/>
              <a:t>14/03/2017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CE45A-7AE4-48E8-90F8-66BC8BF01799}" type="datetimeFigureOut">
              <a:rPr lang="it-IT" smtClean="0"/>
              <a:t>14/03/2017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CE45A-7AE4-48E8-90F8-66BC8BF01799}" type="datetimeFigureOut">
              <a:rPr lang="it-IT" smtClean="0"/>
              <a:t>14/03/2017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DDCE45A-7AE4-48E8-90F8-66BC8BF01799}" type="datetimeFigureOut">
              <a:rPr lang="it-IT" smtClean="0"/>
              <a:t>14/03/2017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DCE45A-7AE4-48E8-90F8-66BC8BF01799}" type="datetimeFigureOut">
              <a:rPr lang="it-IT" smtClean="0"/>
              <a:t>14/03/2017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5CCB8BA-8654-497F-B796-3AFEA8F01EF5}"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DCE45A-7AE4-48E8-90F8-66BC8BF01799}" type="datetimeFigureOut">
              <a:rPr lang="it-IT" smtClean="0"/>
              <a:t>14/03/2017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CCB8BA-8654-497F-B796-3AFEA8F01EF5}"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DDCE45A-7AE4-48E8-90F8-66BC8BF01799}" type="datetimeFigureOut">
              <a:rPr lang="it-IT" smtClean="0"/>
              <a:t>14/03/2017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5CCB8BA-8654-497F-B796-3AFEA8F01EF5}"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DDCE45A-7AE4-48E8-90F8-66BC8BF01799}" type="datetimeFigureOut">
              <a:rPr lang="it-IT" smtClean="0"/>
              <a:t>14/03/2017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CE45A-7AE4-48E8-90F8-66BC8BF01799}" type="datetimeFigureOut">
              <a:rPr lang="it-IT" smtClean="0"/>
              <a:t>14/03/2017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DDCE45A-7AE4-48E8-90F8-66BC8BF01799}" type="datetimeFigureOut">
              <a:rPr lang="it-IT" smtClean="0"/>
              <a:t>14/03/2017</a:t>
            </a:fld>
            <a:endParaRPr lang="it-I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5CCB8BA-8654-497F-B796-3AFEA8F01EF5}" type="slidenum">
              <a:rPr lang="it-IT" smtClean="0"/>
              <a:t>‹#›</a:t>
            </a:fld>
            <a:endParaRPr lang="it-I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omitato_etico@lists.infn.it" TargetMode="External"/><Relationship Id="rId2" Type="http://schemas.openxmlformats.org/officeDocument/2006/relationships/hyperlink" Target="http://home.infn.it/it/istituto/tutela-della-persona/codic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err="1" smtClean="0"/>
              <a:t>Comunicazioni</a:t>
            </a:r>
            <a:endParaRPr lang="it-IT" sz="7200" dirty="0"/>
          </a:p>
        </p:txBody>
      </p:sp>
      <p:sp>
        <p:nvSpPr>
          <p:cNvPr id="3" name="Subtitle 2"/>
          <p:cNvSpPr>
            <a:spLocks noGrp="1"/>
          </p:cNvSpPr>
          <p:nvPr>
            <p:ph type="subTitle" idx="1"/>
          </p:nvPr>
        </p:nvSpPr>
        <p:spPr/>
        <p:txBody>
          <a:bodyPr>
            <a:normAutofit/>
          </a:bodyPr>
          <a:lstStyle/>
          <a:p>
            <a:r>
              <a:rPr lang="en-US" sz="2000" b="1" dirty="0" err="1" smtClean="0"/>
              <a:t>Assemblea</a:t>
            </a:r>
            <a:r>
              <a:rPr lang="en-US" sz="2000" b="1" dirty="0" smtClean="0"/>
              <a:t> </a:t>
            </a:r>
            <a:r>
              <a:rPr lang="en-US" sz="2000" b="1" dirty="0" err="1" smtClean="0"/>
              <a:t>nazionale</a:t>
            </a:r>
            <a:r>
              <a:rPr lang="en-US" sz="2000" b="1" dirty="0" smtClean="0"/>
              <a:t> TTA 14-15 </a:t>
            </a:r>
            <a:r>
              <a:rPr lang="en-US" sz="2000" b="1" dirty="0" err="1" smtClean="0"/>
              <a:t>marzo</a:t>
            </a:r>
            <a:r>
              <a:rPr lang="en-US" sz="2000" b="1" dirty="0" smtClean="0"/>
              <a:t> 2017</a:t>
            </a:r>
            <a:endParaRPr lang="en-US" sz="2000" dirty="0" smtClean="0"/>
          </a:p>
          <a:p>
            <a:pPr algn="ctr"/>
            <a:endParaRPr lang="en-US" sz="2000" dirty="0" smtClean="0"/>
          </a:p>
          <a:p>
            <a:pPr algn="ctr"/>
            <a:r>
              <a:rPr lang="en-US" sz="2000" dirty="0" err="1" smtClean="0"/>
              <a:t>Sezione</a:t>
            </a:r>
            <a:r>
              <a:rPr lang="en-US" sz="2000" dirty="0" smtClean="0"/>
              <a:t> di Milano</a:t>
            </a:r>
            <a:endParaRPr lang="it-IT" sz="2000" dirty="0"/>
          </a:p>
        </p:txBody>
      </p:sp>
    </p:spTree>
    <p:extLst>
      <p:ext uri="{BB962C8B-B14F-4D97-AF65-F5344CB8AC3E}">
        <p14:creationId xmlns:p14="http://schemas.microsoft.com/office/powerpoint/2010/main" val="3308290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Il </a:t>
            </a:r>
            <a:r>
              <a:rPr lang="en-US" dirty="0" err="1" smtClean="0"/>
              <a:t>Direttore</a:t>
            </a:r>
            <a:r>
              <a:rPr lang="en-US" dirty="0" smtClean="0"/>
              <a:t> Ragazzi ha </a:t>
            </a:r>
            <a:r>
              <a:rPr lang="en-US" dirty="0" err="1" smtClean="0"/>
              <a:t>relazionato</a:t>
            </a:r>
            <a:r>
              <a:rPr lang="en-US" dirty="0" smtClean="0"/>
              <a:t> </a:t>
            </a:r>
            <a:r>
              <a:rPr lang="en-US" dirty="0" err="1" smtClean="0"/>
              <a:t>nel</a:t>
            </a:r>
            <a:r>
              <a:rPr lang="en-US" dirty="0" smtClean="0"/>
              <a:t> CD di </a:t>
            </a:r>
            <a:r>
              <a:rPr lang="en-US" dirty="0" err="1" smtClean="0"/>
              <a:t>dicembre</a:t>
            </a:r>
            <a:r>
              <a:rPr lang="en-US" dirty="0" smtClean="0"/>
              <a:t> come </a:t>
            </a:r>
            <a:r>
              <a:rPr lang="en-US" dirty="0" err="1" smtClean="0"/>
              <a:t>si</a:t>
            </a:r>
            <a:r>
              <a:rPr lang="en-US" dirty="0" smtClean="0"/>
              <a:t> </a:t>
            </a:r>
            <a:r>
              <a:rPr lang="en-US" dirty="0" err="1" smtClean="0"/>
              <a:t>può</a:t>
            </a:r>
            <a:r>
              <a:rPr lang="en-US" dirty="0" smtClean="0"/>
              <a:t> </a:t>
            </a:r>
            <a:r>
              <a:rPr lang="en-US" dirty="0" err="1" smtClean="0"/>
              <a:t>leggere</a:t>
            </a:r>
            <a:r>
              <a:rPr lang="en-US" dirty="0" smtClean="0"/>
              <a:t> </a:t>
            </a:r>
            <a:r>
              <a:rPr lang="en-US" dirty="0" err="1" smtClean="0"/>
              <a:t>nel</a:t>
            </a:r>
            <a:r>
              <a:rPr lang="en-US" dirty="0" smtClean="0"/>
              <a:t> </a:t>
            </a:r>
            <a:r>
              <a:rPr lang="en-US" dirty="0" err="1" smtClean="0"/>
              <a:t>Resoconto</a:t>
            </a:r>
            <a:r>
              <a:rPr lang="en-US" dirty="0" smtClean="0"/>
              <a:t> del CD </a:t>
            </a:r>
            <a:r>
              <a:rPr lang="en-US" dirty="0" err="1" smtClean="0"/>
              <a:t>pubblicato</a:t>
            </a:r>
            <a:endParaRPr lang="en-US" dirty="0" smtClean="0"/>
          </a:p>
          <a:p>
            <a:r>
              <a:rPr lang="en-US" dirty="0" smtClean="0"/>
              <a:t>Al CD di </a:t>
            </a:r>
            <a:r>
              <a:rPr lang="en-US" dirty="0" err="1" smtClean="0"/>
              <a:t>febbraio</a:t>
            </a:r>
            <a:r>
              <a:rPr lang="en-US" dirty="0" smtClean="0"/>
              <a:t> </a:t>
            </a:r>
            <a:r>
              <a:rPr lang="en-US" dirty="0" err="1" smtClean="0"/>
              <a:t>il</a:t>
            </a:r>
            <a:r>
              <a:rPr lang="en-US" dirty="0" smtClean="0"/>
              <a:t> Vice Presidente Masiero </a:t>
            </a:r>
            <a:r>
              <a:rPr lang="it-IT" dirty="0" smtClean="0"/>
              <a:t>relaziona </a:t>
            </a:r>
            <a:r>
              <a:rPr lang="it-IT" dirty="0"/>
              <a:t>sul fatto che  il Personale dei LNGS ha inviato una richiesta al Presidente e alla Giunta al fine di avere un incontro per poter affrontare i motivi del forte disagio vissuto dal Personale dei </a:t>
            </a:r>
            <a:r>
              <a:rPr lang="it-IT" dirty="0" smtClean="0"/>
              <a:t>Laboratorio</a:t>
            </a:r>
          </a:p>
          <a:p>
            <a:r>
              <a:rPr lang="en-US" dirty="0" err="1" smtClean="0"/>
              <a:t>Disagio</a:t>
            </a:r>
            <a:r>
              <a:rPr lang="en-US" dirty="0" smtClean="0"/>
              <a:t> per </a:t>
            </a:r>
            <a:r>
              <a:rPr lang="en-US" dirty="0" err="1" smtClean="0"/>
              <a:t>eventi</a:t>
            </a:r>
            <a:r>
              <a:rPr lang="en-US" dirty="0" smtClean="0"/>
              <a:t> </a:t>
            </a:r>
            <a:r>
              <a:rPr lang="en-US" dirty="0" err="1" smtClean="0"/>
              <a:t>esterni</a:t>
            </a:r>
            <a:r>
              <a:rPr lang="en-US" dirty="0" smtClean="0"/>
              <a:t> e </a:t>
            </a:r>
            <a:r>
              <a:rPr lang="en-US" dirty="0" err="1" smtClean="0"/>
              <a:t>interni</a:t>
            </a:r>
            <a:r>
              <a:rPr lang="en-US" dirty="0" smtClean="0"/>
              <a:t> al </a:t>
            </a:r>
            <a:r>
              <a:rPr lang="en-US" dirty="0" err="1" smtClean="0"/>
              <a:t>Laboratorio</a:t>
            </a:r>
            <a:endParaRPr lang="it-IT" dirty="0"/>
          </a:p>
        </p:txBody>
      </p:sp>
      <p:sp>
        <p:nvSpPr>
          <p:cNvPr id="3" name="Title 2"/>
          <p:cNvSpPr>
            <a:spLocks noGrp="1"/>
          </p:cNvSpPr>
          <p:nvPr>
            <p:ph type="title"/>
          </p:nvPr>
        </p:nvSpPr>
        <p:spPr/>
        <p:txBody>
          <a:bodyPr/>
          <a:lstStyle/>
          <a:p>
            <a:r>
              <a:rPr lang="en-US" dirty="0" smtClean="0"/>
              <a:t>LNGS (1/2)</a:t>
            </a:r>
            <a:endParaRPr lang="it-IT" dirty="0"/>
          </a:p>
        </p:txBody>
      </p:sp>
    </p:spTree>
    <p:extLst>
      <p:ext uri="{BB962C8B-B14F-4D97-AF65-F5344CB8AC3E}">
        <p14:creationId xmlns:p14="http://schemas.microsoft.com/office/powerpoint/2010/main" val="62311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err="1" smtClean="0"/>
              <a:t>Disagi</a:t>
            </a:r>
            <a:r>
              <a:rPr lang="en-US" dirty="0" smtClean="0"/>
              <a:t> </a:t>
            </a:r>
            <a:r>
              <a:rPr lang="en-US" dirty="0" err="1" smtClean="0"/>
              <a:t>esterni</a:t>
            </a:r>
            <a:r>
              <a:rPr lang="en-US" dirty="0" smtClean="0"/>
              <a:t>: </a:t>
            </a:r>
            <a:r>
              <a:rPr lang="it-IT" dirty="0"/>
              <a:t>situazione legata al terremoto passato e attuale; disagio delle </a:t>
            </a:r>
            <a:r>
              <a:rPr lang="it-IT" dirty="0" smtClean="0"/>
              <a:t>famiglie.</a:t>
            </a:r>
          </a:p>
          <a:p>
            <a:r>
              <a:rPr lang="en-US" dirty="0" err="1" smtClean="0"/>
              <a:t>Disagi</a:t>
            </a:r>
            <a:r>
              <a:rPr lang="en-US" dirty="0" smtClean="0"/>
              <a:t> </a:t>
            </a:r>
            <a:r>
              <a:rPr lang="en-US" dirty="0" err="1" smtClean="0"/>
              <a:t>interni</a:t>
            </a:r>
            <a:r>
              <a:rPr lang="en-US" dirty="0" smtClean="0"/>
              <a:t>: </a:t>
            </a:r>
          </a:p>
          <a:p>
            <a:pPr lvl="1"/>
            <a:r>
              <a:rPr lang="it-IT" dirty="0" smtClean="0"/>
              <a:t>è </a:t>
            </a:r>
            <a:r>
              <a:rPr lang="it-IT" dirty="0"/>
              <a:t>l’unico laboratorio in Europa soggetto a situazioni di restrizioni forti dal punto di vista ambientale</a:t>
            </a:r>
            <a:r>
              <a:rPr lang="it-IT" dirty="0" smtClean="0"/>
              <a:t>;</a:t>
            </a:r>
          </a:p>
          <a:p>
            <a:pPr lvl="1"/>
            <a:r>
              <a:rPr lang="it-IT" dirty="0" smtClean="0"/>
              <a:t> </a:t>
            </a:r>
            <a:r>
              <a:rPr lang="it-IT" dirty="0"/>
              <a:t>si configura un pesante onere relativo a dover garantire le sicurezze</a:t>
            </a:r>
            <a:r>
              <a:rPr lang="it-IT" dirty="0" smtClean="0"/>
              <a:t>;</a:t>
            </a:r>
          </a:p>
          <a:p>
            <a:pPr lvl="1"/>
            <a:r>
              <a:rPr lang="it-IT" dirty="0" smtClean="0"/>
              <a:t> </a:t>
            </a:r>
            <a:r>
              <a:rPr lang="it-IT" dirty="0"/>
              <a:t>non esiste un chiaro protocollo d’intesa che stabilisca oneri a carico degli esperimenti che utilizzano le </a:t>
            </a:r>
            <a:r>
              <a:rPr lang="it-IT" dirty="0" err="1" smtClean="0"/>
              <a:t>facility</a:t>
            </a:r>
            <a:endParaRPr lang="it-IT" dirty="0" smtClean="0"/>
          </a:p>
          <a:p>
            <a:pPr lvl="1"/>
            <a:r>
              <a:rPr lang="it-IT" dirty="0"/>
              <a:t>Viene sottolineata la carenza di personale soprattutto a livello di tecnici e </a:t>
            </a:r>
            <a:r>
              <a:rPr lang="it-IT" dirty="0" smtClean="0"/>
              <a:t>tecnologi</a:t>
            </a:r>
          </a:p>
          <a:p>
            <a:pPr lvl="1"/>
            <a:r>
              <a:rPr lang="it-IT" dirty="0"/>
              <a:t>attenzione particolare al Personale amministrativo per la gestione dei fondi esterni che richiede un grande impegno</a:t>
            </a:r>
            <a:endParaRPr lang="it-IT" dirty="0" smtClean="0"/>
          </a:p>
          <a:p>
            <a:pPr lvl="1"/>
            <a:r>
              <a:rPr lang="it-IT" dirty="0"/>
              <a:t>non si riceve un’indicazione chiara e trasparente sul futuro del Laboratorio. </a:t>
            </a:r>
            <a:endParaRPr lang="it-IT" dirty="0" smtClean="0"/>
          </a:p>
          <a:p>
            <a:pPr marL="0" indent="0">
              <a:buNone/>
            </a:pPr>
            <a:endParaRPr lang="it-IT" dirty="0"/>
          </a:p>
        </p:txBody>
      </p:sp>
      <p:sp>
        <p:nvSpPr>
          <p:cNvPr id="3" name="Title 2"/>
          <p:cNvSpPr>
            <a:spLocks noGrp="1"/>
          </p:cNvSpPr>
          <p:nvPr>
            <p:ph type="title"/>
          </p:nvPr>
        </p:nvSpPr>
        <p:spPr/>
        <p:txBody>
          <a:bodyPr/>
          <a:lstStyle/>
          <a:p>
            <a:r>
              <a:rPr lang="en-US" dirty="0" smtClean="0"/>
              <a:t>LNGS (2/2)</a:t>
            </a:r>
            <a:endParaRPr lang="it-IT" dirty="0"/>
          </a:p>
        </p:txBody>
      </p:sp>
    </p:spTree>
    <p:extLst>
      <p:ext uri="{BB962C8B-B14F-4D97-AF65-F5344CB8AC3E}">
        <p14:creationId xmlns:p14="http://schemas.microsoft.com/office/powerpoint/2010/main" val="2257883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 </a:t>
            </a:r>
            <a:r>
              <a:rPr lang="en-US" dirty="0" err="1" smtClean="0"/>
              <a:t>seguito</a:t>
            </a:r>
            <a:r>
              <a:rPr lang="en-US" dirty="0" smtClean="0"/>
              <a:t> </a:t>
            </a:r>
            <a:r>
              <a:rPr lang="en-US" dirty="0" err="1" smtClean="0"/>
              <a:t>delle</a:t>
            </a:r>
            <a:r>
              <a:rPr lang="en-US" dirty="0" smtClean="0"/>
              <a:t> procedure </a:t>
            </a:r>
            <a:r>
              <a:rPr lang="en-US" dirty="0" err="1" smtClean="0"/>
              <a:t>assunzione</a:t>
            </a:r>
            <a:r>
              <a:rPr lang="en-US" dirty="0" smtClean="0"/>
              <a:t> </a:t>
            </a:r>
            <a:r>
              <a:rPr lang="en-US" dirty="0" err="1" smtClean="0"/>
              <a:t>personale</a:t>
            </a:r>
            <a:r>
              <a:rPr lang="en-US" dirty="0" smtClean="0"/>
              <a:t> </a:t>
            </a:r>
            <a:r>
              <a:rPr lang="en-US" dirty="0" err="1" smtClean="0"/>
              <a:t>categorie</a:t>
            </a:r>
            <a:r>
              <a:rPr lang="en-US" dirty="0" smtClean="0"/>
              <a:t> </a:t>
            </a:r>
            <a:r>
              <a:rPr lang="en-US" dirty="0" err="1" smtClean="0"/>
              <a:t>protette</a:t>
            </a:r>
            <a:r>
              <a:rPr lang="en-US" dirty="0"/>
              <a:t> </a:t>
            </a:r>
            <a:r>
              <a:rPr lang="en-US" dirty="0" smtClean="0"/>
              <a:t>e del </a:t>
            </a:r>
            <a:r>
              <a:rPr lang="en-US" dirty="0" err="1" smtClean="0"/>
              <a:t>nuovo</a:t>
            </a:r>
            <a:r>
              <a:rPr lang="en-US" dirty="0" smtClean="0"/>
              <a:t> </a:t>
            </a:r>
            <a:r>
              <a:rPr lang="en-US" dirty="0" err="1" smtClean="0"/>
              <a:t>decreto</a:t>
            </a:r>
            <a:r>
              <a:rPr lang="en-US" dirty="0" smtClean="0"/>
              <a:t> 218/16 </a:t>
            </a:r>
            <a:r>
              <a:rPr lang="en-US" dirty="0" err="1" smtClean="0"/>
              <a:t>si</a:t>
            </a:r>
            <a:r>
              <a:rPr lang="en-US" dirty="0" smtClean="0"/>
              <a:t> </a:t>
            </a:r>
            <a:r>
              <a:rPr lang="en-US" dirty="0" err="1" smtClean="0"/>
              <a:t>individuano</a:t>
            </a:r>
            <a:r>
              <a:rPr lang="en-US" dirty="0" smtClean="0"/>
              <a:t> </a:t>
            </a:r>
            <a:r>
              <a:rPr lang="en-US" dirty="0" err="1" smtClean="0"/>
              <a:t>nuovi</a:t>
            </a:r>
            <a:r>
              <a:rPr lang="en-US" dirty="0" smtClean="0"/>
              <a:t> </a:t>
            </a:r>
            <a:r>
              <a:rPr lang="en-US" dirty="0" err="1" smtClean="0"/>
              <a:t>criteri</a:t>
            </a:r>
            <a:r>
              <a:rPr lang="en-US" dirty="0" smtClean="0"/>
              <a:t> di </a:t>
            </a:r>
            <a:r>
              <a:rPr lang="en-US" dirty="0" err="1" smtClean="0"/>
              <a:t>valutazione</a:t>
            </a:r>
            <a:endParaRPr lang="en-US" dirty="0" smtClean="0"/>
          </a:p>
          <a:p>
            <a:r>
              <a:rPr lang="en-US" dirty="0" smtClean="0"/>
              <a:t>Il Presidente </a:t>
            </a:r>
            <a:r>
              <a:rPr lang="en-US" dirty="0" err="1" smtClean="0"/>
              <a:t>chiede</a:t>
            </a:r>
            <a:r>
              <a:rPr lang="en-US" dirty="0" smtClean="0"/>
              <a:t> se </a:t>
            </a:r>
            <a:r>
              <a:rPr lang="en-US" dirty="0" err="1" smtClean="0"/>
              <a:t>alla</a:t>
            </a:r>
            <a:r>
              <a:rPr lang="en-US" dirty="0" smtClean="0"/>
              <a:t> </a:t>
            </a:r>
            <a:r>
              <a:rPr lang="en-US" dirty="0" err="1" smtClean="0"/>
              <a:t>luce</a:t>
            </a:r>
            <a:r>
              <a:rPr lang="en-US" dirty="0" smtClean="0"/>
              <a:t> </a:t>
            </a:r>
            <a:r>
              <a:rPr lang="en-US" dirty="0" err="1" smtClean="0"/>
              <a:t>anche</a:t>
            </a:r>
            <a:r>
              <a:rPr lang="en-US" dirty="0" smtClean="0"/>
              <a:t> del </a:t>
            </a:r>
            <a:r>
              <a:rPr lang="en-US" dirty="0" err="1" smtClean="0"/>
              <a:t>livello</a:t>
            </a:r>
            <a:r>
              <a:rPr lang="en-US" dirty="0" smtClean="0"/>
              <a:t> </a:t>
            </a:r>
            <a:r>
              <a:rPr lang="en-US" dirty="0" err="1" smtClean="0"/>
              <a:t>professionale</a:t>
            </a:r>
            <a:r>
              <a:rPr lang="en-US" dirty="0" smtClean="0"/>
              <a:t> </a:t>
            </a:r>
            <a:r>
              <a:rPr lang="en-US" dirty="0" err="1" smtClean="0"/>
              <a:t>delle</a:t>
            </a:r>
            <a:r>
              <a:rPr lang="en-US" dirty="0" smtClean="0"/>
              <a:t> </a:t>
            </a:r>
            <a:r>
              <a:rPr lang="en-US" dirty="0" err="1" smtClean="0"/>
              <a:t>persone</a:t>
            </a:r>
            <a:r>
              <a:rPr lang="en-US" dirty="0" smtClean="0"/>
              <a:t> </a:t>
            </a:r>
            <a:r>
              <a:rPr lang="en-US" dirty="0" err="1" smtClean="0"/>
              <a:t>che</a:t>
            </a:r>
            <a:r>
              <a:rPr lang="en-US" dirty="0" smtClean="0"/>
              <a:t> </a:t>
            </a:r>
            <a:r>
              <a:rPr lang="en-US" dirty="0" err="1" smtClean="0"/>
              <a:t>si</a:t>
            </a:r>
            <a:r>
              <a:rPr lang="en-US" dirty="0" smtClean="0"/>
              <a:t> </a:t>
            </a:r>
            <a:r>
              <a:rPr lang="en-US" dirty="0" err="1" smtClean="0"/>
              <a:t>presentano</a:t>
            </a:r>
            <a:r>
              <a:rPr lang="en-US" dirty="0" smtClean="0"/>
              <a:t> </a:t>
            </a:r>
            <a:r>
              <a:rPr lang="en-US" dirty="0" err="1" smtClean="0"/>
              <a:t>ai</a:t>
            </a:r>
            <a:r>
              <a:rPr lang="en-US" dirty="0" smtClean="0"/>
              <a:t> </a:t>
            </a:r>
            <a:r>
              <a:rPr lang="en-US" dirty="0" err="1" smtClean="0"/>
              <a:t>concorsi</a:t>
            </a:r>
            <a:r>
              <a:rPr lang="en-US" dirty="0" smtClean="0"/>
              <a:t> non </a:t>
            </a:r>
            <a:r>
              <a:rPr lang="en-US" dirty="0" err="1" smtClean="0"/>
              <a:t>valga</a:t>
            </a:r>
            <a:r>
              <a:rPr lang="en-US" dirty="0" smtClean="0"/>
              <a:t> la </a:t>
            </a:r>
            <a:r>
              <a:rPr lang="en-US" dirty="0" err="1" smtClean="0"/>
              <a:t>pena</a:t>
            </a:r>
            <a:r>
              <a:rPr lang="en-US" dirty="0" smtClean="0"/>
              <a:t> </a:t>
            </a:r>
            <a:r>
              <a:rPr lang="en-US" dirty="0" err="1" smtClean="0"/>
              <a:t>ripensare</a:t>
            </a:r>
            <a:r>
              <a:rPr lang="en-US" dirty="0" smtClean="0"/>
              <a:t> al </a:t>
            </a:r>
            <a:r>
              <a:rPr lang="en-US" dirty="0" err="1" smtClean="0"/>
              <a:t>livello</a:t>
            </a:r>
            <a:r>
              <a:rPr lang="en-US" dirty="0" smtClean="0"/>
              <a:t> di </a:t>
            </a:r>
            <a:r>
              <a:rPr lang="en-US" dirty="0" err="1" smtClean="0"/>
              <a:t>inquadramento</a:t>
            </a:r>
            <a:endParaRPr lang="en-US" dirty="0" smtClean="0"/>
          </a:p>
          <a:p>
            <a:r>
              <a:rPr lang="en-US" dirty="0" smtClean="0"/>
              <a:t>Emerge </a:t>
            </a:r>
            <a:r>
              <a:rPr lang="en-US" dirty="0" err="1" smtClean="0"/>
              <a:t>una</a:t>
            </a:r>
            <a:r>
              <a:rPr lang="en-US" dirty="0" smtClean="0"/>
              <a:t> </a:t>
            </a:r>
            <a:r>
              <a:rPr lang="en-US" dirty="0" err="1" smtClean="0"/>
              <a:t>posizione</a:t>
            </a:r>
            <a:r>
              <a:rPr lang="en-US" dirty="0" smtClean="0"/>
              <a:t> </a:t>
            </a:r>
            <a:r>
              <a:rPr lang="en-US" dirty="0" err="1" smtClean="0"/>
              <a:t>condivisa</a:t>
            </a:r>
            <a:r>
              <a:rPr lang="en-US" dirty="0" smtClean="0"/>
              <a:t> da </a:t>
            </a:r>
            <a:r>
              <a:rPr lang="en-US" dirty="0" err="1" smtClean="0"/>
              <a:t>molti</a:t>
            </a:r>
            <a:r>
              <a:rPr lang="en-US" dirty="0" smtClean="0"/>
              <a:t> per </a:t>
            </a:r>
            <a:r>
              <a:rPr lang="en-US" dirty="0" err="1" smtClean="0"/>
              <a:t>concorsi</a:t>
            </a:r>
            <a:r>
              <a:rPr lang="en-US" dirty="0" smtClean="0"/>
              <a:t> con </a:t>
            </a:r>
            <a:r>
              <a:rPr lang="en-US" dirty="0" err="1" smtClean="0"/>
              <a:t>inquadramenti</a:t>
            </a:r>
            <a:r>
              <a:rPr lang="en-US" dirty="0" smtClean="0"/>
              <a:t> </a:t>
            </a:r>
            <a:r>
              <a:rPr lang="en-US" dirty="0" err="1" smtClean="0"/>
              <a:t>diversi</a:t>
            </a:r>
            <a:r>
              <a:rPr lang="en-US" dirty="0" smtClean="0"/>
              <a:t> – in </a:t>
            </a:r>
            <a:r>
              <a:rPr lang="en-US" dirty="0" err="1" smtClean="0"/>
              <a:t>discussione</a:t>
            </a:r>
            <a:endParaRPr lang="en-US" dirty="0" smtClean="0"/>
          </a:p>
        </p:txBody>
      </p:sp>
      <p:sp>
        <p:nvSpPr>
          <p:cNvPr id="2" name="Title 1"/>
          <p:cNvSpPr>
            <a:spLocks noGrp="1"/>
          </p:cNvSpPr>
          <p:nvPr>
            <p:ph type="title"/>
          </p:nvPr>
        </p:nvSpPr>
        <p:spPr/>
        <p:txBody>
          <a:bodyPr>
            <a:normAutofit/>
          </a:bodyPr>
          <a:lstStyle/>
          <a:p>
            <a:r>
              <a:rPr lang="en-US" dirty="0" err="1" smtClean="0"/>
              <a:t>Assunzioni</a:t>
            </a:r>
            <a:r>
              <a:rPr lang="en-US" dirty="0" smtClean="0"/>
              <a:t> </a:t>
            </a:r>
            <a:r>
              <a:rPr lang="en-US" dirty="0" err="1" smtClean="0"/>
              <a:t>categorie</a:t>
            </a:r>
            <a:r>
              <a:rPr lang="en-US" dirty="0" smtClean="0"/>
              <a:t> </a:t>
            </a:r>
            <a:r>
              <a:rPr lang="en-US" dirty="0" err="1" smtClean="0"/>
              <a:t>protette</a:t>
            </a:r>
            <a:endParaRPr lang="it-IT" dirty="0"/>
          </a:p>
        </p:txBody>
      </p:sp>
    </p:spTree>
    <p:extLst>
      <p:ext uri="{BB962C8B-B14F-4D97-AF65-F5344CB8AC3E}">
        <p14:creationId xmlns:p14="http://schemas.microsoft.com/office/powerpoint/2010/main" val="4273978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295400"/>
            <a:ext cx="3507845" cy="3649134"/>
          </a:xfrm>
        </p:spPr>
        <p:txBody>
          <a:bodyPr>
            <a:normAutofit/>
          </a:bodyPr>
          <a:lstStyle/>
          <a:p>
            <a:r>
              <a:rPr lang="en-US" dirty="0" err="1" smtClean="0"/>
              <a:t>Posizioni</a:t>
            </a:r>
            <a:r>
              <a:rPr lang="en-US" dirty="0" smtClean="0"/>
              <a:t> </a:t>
            </a:r>
            <a:r>
              <a:rPr lang="en-US" dirty="0" err="1" smtClean="0"/>
              <a:t>telelavoro</a:t>
            </a:r>
            <a:r>
              <a:rPr lang="en-US" dirty="0" smtClean="0"/>
              <a:t> 2017</a:t>
            </a:r>
            <a:endParaRPr lang="it-IT" dirty="0"/>
          </a:p>
        </p:txBody>
      </p:sp>
      <p:sp>
        <p:nvSpPr>
          <p:cNvPr id="6" name="Text Placeholder 5"/>
          <p:cNvSpPr>
            <a:spLocks noGrp="1"/>
          </p:cNvSpPr>
          <p:nvPr>
            <p:ph type="body" sz="half" idx="2"/>
          </p:nvPr>
        </p:nvSpPr>
        <p:spPr/>
        <p:txBody>
          <a:bodyPr>
            <a:normAutofit/>
          </a:bodyPr>
          <a:lstStyle/>
          <a:p>
            <a:r>
              <a:rPr lang="en-US" sz="2400" dirty="0" smtClean="0"/>
              <a:t>P</a:t>
            </a:r>
            <a:endParaRPr lang="it-IT" sz="2400" dirty="0"/>
          </a:p>
        </p:txBody>
      </p:sp>
      <p:sp>
        <p:nvSpPr>
          <p:cNvPr id="5" name="Picture Placeholder 4"/>
          <p:cNvSpPr>
            <a:spLocks noGrp="1"/>
          </p:cNvSpPr>
          <p:nvPr>
            <p:ph type="pic" idx="1"/>
          </p:nvPr>
        </p:nvSpPr>
        <p:spPr/>
      </p:sp>
      <p:pic>
        <p:nvPicPr>
          <p:cNvPr id="208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228600"/>
            <a:ext cx="4581170" cy="64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60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it-IT" dirty="0"/>
              <a:t>Vengono presentate le possibile novità che verranno introdotte da alcuni decreti attuativi del Codice degli Appalti.</a:t>
            </a:r>
          </a:p>
          <a:p>
            <a:r>
              <a:rPr lang="it-IT" dirty="0"/>
              <a:t>Commissioni di gara: dovranno essere nominate dall’ANAC; possono far parte commissione gli esperti iscritti a un apposito albo ANAC. Per gli appalti sotto soglia è possibile nominare interni, ma almeno il Presidente lo nomina l’ANAC. </a:t>
            </a:r>
          </a:p>
          <a:p>
            <a:r>
              <a:rPr lang="it-IT" dirty="0"/>
              <a:t>Viene suggerito di proporsi come candidati per l’albo dell’ANAC.</a:t>
            </a:r>
          </a:p>
          <a:p>
            <a:r>
              <a:rPr lang="it-IT" dirty="0"/>
              <a:t>Serve una copertura assicurativa che viene pagata per i dipendenti presenti nelle commissioni di gare interne; mentre per le esterne dovrebbero dotarsi di una assicurazione personale.</a:t>
            </a:r>
          </a:p>
          <a:p>
            <a:r>
              <a:rPr lang="it-IT" dirty="0"/>
              <a:t>Relativamente alla proposta di un  piano per i RUP,  il DG si impegna a portarlo in discussione  al CD di marzo. </a:t>
            </a:r>
          </a:p>
          <a:p>
            <a:endParaRPr lang="it-IT" dirty="0"/>
          </a:p>
        </p:txBody>
      </p:sp>
      <p:sp>
        <p:nvSpPr>
          <p:cNvPr id="2" name="Title 1"/>
          <p:cNvSpPr>
            <a:spLocks noGrp="1"/>
          </p:cNvSpPr>
          <p:nvPr>
            <p:ph type="title"/>
          </p:nvPr>
        </p:nvSpPr>
        <p:spPr/>
        <p:txBody>
          <a:bodyPr>
            <a:normAutofit fontScale="90000"/>
          </a:bodyPr>
          <a:lstStyle/>
          <a:p>
            <a:r>
              <a:rPr lang="en-US" dirty="0" err="1" smtClean="0"/>
              <a:t>Presentazione</a:t>
            </a:r>
            <a:r>
              <a:rPr lang="en-US" dirty="0" smtClean="0"/>
              <a:t> Valeria De Nicola</a:t>
            </a:r>
            <a:r>
              <a:rPr lang="en-US" dirty="0"/>
              <a:t> </a:t>
            </a:r>
            <a:r>
              <a:rPr lang="en-US" dirty="0" err="1" smtClean="0"/>
              <a:t>su</a:t>
            </a:r>
            <a:r>
              <a:rPr lang="en-US" dirty="0" smtClean="0"/>
              <a:t> </a:t>
            </a:r>
            <a:r>
              <a:rPr lang="en-US" dirty="0" err="1" smtClean="0"/>
              <a:t>novità</a:t>
            </a:r>
            <a:r>
              <a:rPr lang="en-US" dirty="0" smtClean="0"/>
              <a:t> </a:t>
            </a:r>
            <a:r>
              <a:rPr lang="en-US" dirty="0" err="1" smtClean="0"/>
              <a:t>codice</a:t>
            </a:r>
            <a:r>
              <a:rPr lang="en-US" dirty="0" smtClean="0"/>
              <a:t> </a:t>
            </a:r>
            <a:r>
              <a:rPr lang="en-US" dirty="0" err="1" smtClean="0"/>
              <a:t>appalti</a:t>
            </a:r>
            <a:endParaRPr lang="it-IT" dirty="0"/>
          </a:p>
        </p:txBody>
      </p:sp>
    </p:spTree>
    <p:extLst>
      <p:ext uri="{BB962C8B-B14F-4D97-AF65-F5344CB8AC3E}">
        <p14:creationId xmlns:p14="http://schemas.microsoft.com/office/powerpoint/2010/main" val="2960846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Al </a:t>
            </a:r>
            <a:r>
              <a:rPr lang="en-US" dirty="0" err="1" smtClean="0"/>
              <a:t>CdM</a:t>
            </a:r>
            <a:r>
              <a:rPr lang="en-US" dirty="0" smtClean="0"/>
              <a:t> del 22 </a:t>
            </a:r>
            <a:r>
              <a:rPr lang="en-US" dirty="0" err="1" smtClean="0"/>
              <a:t>febbraio</a:t>
            </a:r>
            <a:r>
              <a:rPr lang="en-US" dirty="0" smtClean="0"/>
              <a:t> </a:t>
            </a:r>
            <a:r>
              <a:rPr lang="en-US" dirty="0" err="1" smtClean="0"/>
              <a:t>presentato</a:t>
            </a:r>
            <a:r>
              <a:rPr lang="en-US" dirty="0" smtClean="0"/>
              <a:t> </a:t>
            </a:r>
            <a:r>
              <a:rPr lang="en-US" dirty="0" err="1" smtClean="0"/>
              <a:t>decreto</a:t>
            </a:r>
            <a:r>
              <a:rPr lang="en-US" dirty="0" smtClean="0"/>
              <a:t> </a:t>
            </a:r>
            <a:r>
              <a:rPr lang="en-US" dirty="0" err="1" smtClean="0"/>
              <a:t>Madia</a:t>
            </a:r>
            <a:r>
              <a:rPr lang="en-US" dirty="0" smtClean="0"/>
              <a:t> </a:t>
            </a:r>
            <a:r>
              <a:rPr lang="en-US" dirty="0" err="1" smtClean="0"/>
              <a:t>sulla</a:t>
            </a:r>
            <a:r>
              <a:rPr lang="en-US" dirty="0" smtClean="0"/>
              <a:t> PA</a:t>
            </a:r>
          </a:p>
          <a:p>
            <a:pPr lvl="1"/>
            <a:r>
              <a:rPr lang="en-US" dirty="0" smtClean="0"/>
              <a:t>All’art.20: </a:t>
            </a:r>
            <a:r>
              <a:rPr lang="it-IT" dirty="0"/>
              <a:t>Le amministrazioni, al fine di superare il precariato, ridurre il ricorso ai contratti a termine e valorizzare la professionalità acquisita dal personale con rapporto di lavoro a tempo determinato, </a:t>
            </a:r>
            <a:r>
              <a:rPr lang="it-IT" dirty="0" smtClean="0"/>
              <a:t>POSSONO, </a:t>
            </a:r>
            <a:r>
              <a:rPr lang="it-IT" dirty="0"/>
              <a:t>nel triennio 2018-2020, in coerenza con il piano triennale dei fabbisogni di cui all’articolo 6, comma 2, e con l’indicazione della relativa copertura finanziaria, assumere a tempo indeterminato personale non dirigenziale che, alla data di entrata in vigore del presente decreto, possegga tutti i seguenti requisiti:</a:t>
            </a:r>
          </a:p>
          <a:p>
            <a:pPr lvl="1"/>
            <a:r>
              <a:rPr lang="it-IT" dirty="0"/>
              <a:t>a) sia in servizio con contratti a tempo determinato presso l’amministrazione che procede all’assunzione;</a:t>
            </a:r>
          </a:p>
          <a:p>
            <a:pPr lvl="1"/>
            <a:r>
              <a:rPr lang="it-IT" dirty="0"/>
              <a:t>b) sia stato già selezionato dalla medesima amministrazione con procedure concorsuali;</a:t>
            </a:r>
          </a:p>
          <a:p>
            <a:pPr lvl="1"/>
            <a:r>
              <a:rPr lang="it-IT" dirty="0"/>
              <a:t>c) abbia maturato alle dipendenze dell’amministrazione che procede all’assunzione almeno tre anni di servizio, anche non continuativi, negli ultimi otto anni.</a:t>
            </a:r>
          </a:p>
        </p:txBody>
      </p:sp>
      <p:sp>
        <p:nvSpPr>
          <p:cNvPr id="3" name="Title 2"/>
          <p:cNvSpPr>
            <a:spLocks noGrp="1"/>
          </p:cNvSpPr>
          <p:nvPr>
            <p:ph type="title"/>
          </p:nvPr>
        </p:nvSpPr>
        <p:spPr/>
        <p:txBody>
          <a:bodyPr/>
          <a:lstStyle/>
          <a:p>
            <a:r>
              <a:rPr lang="en-US" dirty="0" err="1" smtClean="0"/>
              <a:t>Decreto</a:t>
            </a:r>
            <a:r>
              <a:rPr lang="en-US" dirty="0" smtClean="0"/>
              <a:t> </a:t>
            </a:r>
            <a:r>
              <a:rPr lang="en-US" dirty="0" err="1" smtClean="0"/>
              <a:t>Madia</a:t>
            </a:r>
            <a:r>
              <a:rPr lang="en-US" dirty="0" smtClean="0"/>
              <a:t> </a:t>
            </a:r>
            <a:r>
              <a:rPr lang="en-US" dirty="0" err="1" smtClean="0"/>
              <a:t>febbraio</a:t>
            </a:r>
            <a:r>
              <a:rPr lang="en-US" dirty="0" smtClean="0"/>
              <a:t> 2017</a:t>
            </a:r>
            <a:endParaRPr lang="it-IT" dirty="0"/>
          </a:p>
        </p:txBody>
      </p:sp>
    </p:spTree>
    <p:extLst>
      <p:ext uri="{BB962C8B-B14F-4D97-AF65-F5344CB8AC3E}">
        <p14:creationId xmlns:p14="http://schemas.microsoft.com/office/powerpoint/2010/main" val="2608982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err="1" smtClean="0"/>
              <a:t>Costituito</a:t>
            </a:r>
            <a:r>
              <a:rPr lang="en-US" dirty="0" smtClean="0"/>
              <a:t> e </a:t>
            </a:r>
            <a:r>
              <a:rPr lang="en-US" dirty="0" err="1" smtClean="0"/>
              <a:t>insediato</a:t>
            </a:r>
            <a:r>
              <a:rPr lang="en-US" dirty="0" smtClean="0"/>
              <a:t> con prima </a:t>
            </a:r>
            <a:r>
              <a:rPr lang="en-US" dirty="0" err="1" smtClean="0"/>
              <a:t>riunione</a:t>
            </a:r>
            <a:r>
              <a:rPr lang="en-US" dirty="0" smtClean="0"/>
              <a:t> a Firenze 3 </a:t>
            </a:r>
            <a:r>
              <a:rPr lang="en-US" dirty="0" err="1" smtClean="0"/>
              <a:t>marzo</a:t>
            </a:r>
            <a:r>
              <a:rPr lang="en-US" dirty="0" smtClean="0"/>
              <a:t> </a:t>
            </a:r>
            <a:r>
              <a:rPr lang="en-US" dirty="0" err="1" smtClean="0"/>
              <a:t>scorso</a:t>
            </a:r>
            <a:endParaRPr lang="en-US" dirty="0"/>
          </a:p>
          <a:p>
            <a:r>
              <a:rPr lang="en-US" dirty="0" err="1" smtClean="0"/>
              <a:t>Componenti</a:t>
            </a:r>
            <a:r>
              <a:rPr lang="en-US" dirty="0" smtClean="0"/>
              <a:t>: </a:t>
            </a:r>
            <a:r>
              <a:rPr lang="it-IT" dirty="0"/>
              <a:t>Presiede Chiara Federici (Consigliera di </a:t>
            </a:r>
            <a:r>
              <a:rPr lang="it-IT" dirty="0" smtClean="0"/>
              <a:t>Fiducia), Iaia </a:t>
            </a:r>
            <a:r>
              <a:rPr lang="it-IT" dirty="0"/>
              <a:t>Masullo (</a:t>
            </a:r>
            <a:r>
              <a:rPr lang="it-IT" dirty="0" smtClean="0"/>
              <a:t>CUG), Roberto Gomezel, Luca </a:t>
            </a:r>
            <a:r>
              <a:rPr lang="it-IT" dirty="0"/>
              <a:t>Gennaro </a:t>
            </a:r>
            <a:r>
              <a:rPr lang="it-IT" dirty="0" err="1" smtClean="0"/>
              <a:t>Foggetta,Antonio</a:t>
            </a:r>
            <a:r>
              <a:rPr lang="it-IT" dirty="0" smtClean="0"/>
              <a:t> Passeri</a:t>
            </a:r>
          </a:p>
          <a:p>
            <a:r>
              <a:rPr lang="it-IT" dirty="0" smtClean="0"/>
              <a:t>La </a:t>
            </a:r>
            <a:r>
              <a:rPr lang="it-IT" dirty="0"/>
              <a:t>Consigliera di Fiducia designa come vice presidente la dott.ssa Iaia </a:t>
            </a:r>
            <a:r>
              <a:rPr lang="it-IT" dirty="0" smtClean="0"/>
              <a:t>Masullo</a:t>
            </a:r>
          </a:p>
          <a:p>
            <a:r>
              <a:rPr lang="en-US" dirty="0" smtClean="0"/>
              <a:t>Il </a:t>
            </a:r>
            <a:r>
              <a:rPr lang="en-US" dirty="0" err="1" smtClean="0"/>
              <a:t>codice</a:t>
            </a:r>
            <a:r>
              <a:rPr lang="en-US" dirty="0" smtClean="0"/>
              <a:t> </a:t>
            </a:r>
            <a:r>
              <a:rPr lang="en-US" dirty="0" err="1" smtClean="0"/>
              <a:t>etico</a:t>
            </a:r>
            <a:r>
              <a:rPr lang="en-US" dirty="0" smtClean="0"/>
              <a:t> e di </a:t>
            </a:r>
            <a:r>
              <a:rPr lang="en-US" dirty="0" err="1" smtClean="0"/>
              <a:t>comportamento</a:t>
            </a:r>
            <a:r>
              <a:rPr lang="en-US" dirty="0" smtClean="0"/>
              <a:t> </a:t>
            </a:r>
            <a:r>
              <a:rPr lang="en-US" dirty="0" err="1" smtClean="0"/>
              <a:t>sono</a:t>
            </a:r>
            <a:r>
              <a:rPr lang="en-US" dirty="0" smtClean="0"/>
              <a:t> </a:t>
            </a:r>
            <a:r>
              <a:rPr lang="en-US" dirty="0" err="1" smtClean="0"/>
              <a:t>alla</a:t>
            </a:r>
            <a:r>
              <a:rPr lang="en-US" dirty="0" smtClean="0"/>
              <a:t> URL:</a:t>
            </a:r>
          </a:p>
          <a:p>
            <a:pPr lvl="1"/>
            <a:r>
              <a:rPr lang="it-IT" dirty="0">
                <a:hlinkClick r:id="rId2"/>
              </a:rPr>
              <a:t>http://</a:t>
            </a:r>
            <a:r>
              <a:rPr lang="it-IT" dirty="0" smtClean="0">
                <a:hlinkClick r:id="rId2"/>
              </a:rPr>
              <a:t>home.infn.it/it/istituto/tutela-della-persona/codici</a:t>
            </a:r>
            <a:endParaRPr lang="it-IT" dirty="0" smtClean="0"/>
          </a:p>
          <a:p>
            <a:r>
              <a:rPr lang="en-US" dirty="0" smtClean="0"/>
              <a:t>Mailing-list del </a:t>
            </a:r>
            <a:r>
              <a:rPr lang="en-US" dirty="0" err="1" smtClean="0"/>
              <a:t>comitato</a:t>
            </a:r>
            <a:r>
              <a:rPr lang="en-US" dirty="0"/>
              <a:t>: </a:t>
            </a:r>
            <a:r>
              <a:rPr lang="en-US" dirty="0" smtClean="0">
                <a:hlinkClick r:id="rId3"/>
              </a:rPr>
              <a:t>comitato_etico@lists.infn.it</a:t>
            </a:r>
            <a:endParaRPr lang="en-US" dirty="0" smtClean="0"/>
          </a:p>
          <a:p>
            <a:r>
              <a:rPr lang="en-US" dirty="0" err="1" smtClean="0"/>
              <a:t>Prossima</a:t>
            </a:r>
            <a:r>
              <a:rPr lang="en-US" dirty="0" smtClean="0"/>
              <a:t> </a:t>
            </a:r>
            <a:r>
              <a:rPr lang="en-US" dirty="0" err="1" smtClean="0"/>
              <a:t>riunione</a:t>
            </a:r>
            <a:r>
              <a:rPr lang="en-US" dirty="0" smtClean="0"/>
              <a:t> </a:t>
            </a:r>
            <a:r>
              <a:rPr lang="en-US" dirty="0" err="1" smtClean="0"/>
              <a:t>sempre</a:t>
            </a:r>
            <a:r>
              <a:rPr lang="en-US" dirty="0" smtClean="0"/>
              <a:t> a Firenze </a:t>
            </a:r>
            <a:r>
              <a:rPr lang="en-US" dirty="0" err="1" smtClean="0"/>
              <a:t>il</a:t>
            </a:r>
            <a:r>
              <a:rPr lang="en-US" dirty="0" smtClean="0"/>
              <a:t> 13 </a:t>
            </a:r>
            <a:r>
              <a:rPr lang="en-US" dirty="0" err="1" smtClean="0"/>
              <a:t>aprile</a:t>
            </a:r>
            <a:r>
              <a:rPr lang="en-US" dirty="0" smtClean="0"/>
              <a:t> </a:t>
            </a:r>
            <a:r>
              <a:rPr lang="en-US" dirty="0" err="1" smtClean="0"/>
              <a:t>p.v</a:t>
            </a:r>
            <a:r>
              <a:rPr lang="en-US" dirty="0" smtClean="0"/>
              <a:t>. </a:t>
            </a:r>
            <a:endParaRPr lang="it-IT" dirty="0" smtClean="0"/>
          </a:p>
          <a:p>
            <a:pPr lvl="1"/>
            <a:endParaRPr lang="it-IT" dirty="0"/>
          </a:p>
        </p:txBody>
      </p:sp>
      <p:sp>
        <p:nvSpPr>
          <p:cNvPr id="3" name="Title 2"/>
          <p:cNvSpPr>
            <a:spLocks noGrp="1"/>
          </p:cNvSpPr>
          <p:nvPr>
            <p:ph type="title"/>
          </p:nvPr>
        </p:nvSpPr>
        <p:spPr/>
        <p:txBody>
          <a:bodyPr/>
          <a:lstStyle/>
          <a:p>
            <a:r>
              <a:rPr lang="en-US" dirty="0" err="1" smtClean="0"/>
              <a:t>Comitato</a:t>
            </a:r>
            <a:r>
              <a:rPr lang="en-US" dirty="0" smtClean="0"/>
              <a:t> </a:t>
            </a:r>
            <a:r>
              <a:rPr lang="en-US" dirty="0" err="1" smtClean="0"/>
              <a:t>garante</a:t>
            </a:r>
            <a:r>
              <a:rPr lang="en-US" dirty="0" smtClean="0"/>
              <a:t> </a:t>
            </a:r>
            <a:r>
              <a:rPr lang="en-US" dirty="0" err="1" smtClean="0"/>
              <a:t>codice</a:t>
            </a:r>
            <a:r>
              <a:rPr lang="en-US" dirty="0" smtClean="0"/>
              <a:t> </a:t>
            </a:r>
            <a:r>
              <a:rPr lang="en-US" dirty="0" err="1" smtClean="0"/>
              <a:t>etico</a:t>
            </a:r>
            <a:endParaRPr lang="it-IT" dirty="0"/>
          </a:p>
        </p:txBody>
      </p:sp>
    </p:spTree>
    <p:extLst>
      <p:ext uri="{BB962C8B-B14F-4D97-AF65-F5344CB8AC3E}">
        <p14:creationId xmlns:p14="http://schemas.microsoft.com/office/powerpoint/2010/main" val="3342483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it-IT" dirty="0"/>
              <a:t>Componenti attuali:</a:t>
            </a:r>
          </a:p>
          <a:p>
            <a:pPr lvl="1"/>
            <a:r>
              <a:rPr lang="it-IT" dirty="0"/>
              <a:t>•Elena </a:t>
            </a:r>
            <a:r>
              <a:rPr lang="it-IT" dirty="0" err="1"/>
              <a:t>Amadei</a:t>
            </a:r>
            <a:r>
              <a:rPr lang="it-IT" dirty="0"/>
              <a:t> (BO</a:t>
            </a:r>
            <a:r>
              <a:rPr lang="it-IT" dirty="0" smtClean="0"/>
              <a:t>) - </a:t>
            </a:r>
            <a:r>
              <a:rPr lang="it-IT" dirty="0"/>
              <a:t>coordinatore</a:t>
            </a:r>
          </a:p>
          <a:p>
            <a:pPr lvl="1"/>
            <a:r>
              <a:rPr lang="it-IT" dirty="0" smtClean="0"/>
              <a:t>•</a:t>
            </a:r>
            <a:r>
              <a:rPr lang="it-IT" dirty="0"/>
              <a:t>Rosella Asti (TO)</a:t>
            </a:r>
          </a:p>
          <a:p>
            <a:pPr lvl="1"/>
            <a:r>
              <a:rPr lang="it-IT" dirty="0"/>
              <a:t>•Patrizia Belluomo (CT)</a:t>
            </a:r>
          </a:p>
          <a:p>
            <a:pPr lvl="1"/>
            <a:r>
              <a:rPr lang="it-IT" dirty="0"/>
              <a:t>•Alessandro Cavalli (CNAF)</a:t>
            </a:r>
          </a:p>
          <a:p>
            <a:pPr lvl="1"/>
            <a:r>
              <a:rPr lang="it-IT" dirty="0"/>
              <a:t>•Roberto Gomezel</a:t>
            </a:r>
          </a:p>
          <a:p>
            <a:pPr lvl="1"/>
            <a:r>
              <a:rPr lang="it-IT" dirty="0"/>
              <a:t>•Pier Paolo Ricci (CNAF)</a:t>
            </a:r>
          </a:p>
          <a:p>
            <a:pPr lvl="1"/>
            <a:r>
              <a:rPr lang="it-IT" dirty="0"/>
              <a:t>•Domenico Riondino (LNF) </a:t>
            </a:r>
            <a:endParaRPr lang="it-IT" dirty="0" smtClean="0"/>
          </a:p>
          <a:p>
            <a:pPr lvl="1"/>
            <a:r>
              <a:rPr lang="it-IT" dirty="0" smtClean="0"/>
              <a:t>•</a:t>
            </a:r>
            <a:r>
              <a:rPr lang="it-IT" dirty="0"/>
              <a:t>Fabio </a:t>
            </a:r>
            <a:r>
              <a:rPr lang="it-IT" dirty="0" err="1"/>
              <a:t>Siccardi</a:t>
            </a:r>
            <a:r>
              <a:rPr lang="it-IT" dirty="0"/>
              <a:t> (GE</a:t>
            </a:r>
            <a:r>
              <a:rPr lang="it-IT" dirty="0" smtClean="0"/>
              <a:t>)</a:t>
            </a:r>
          </a:p>
          <a:p>
            <a:r>
              <a:rPr lang="en-US" dirty="0" smtClean="0"/>
              <a:t>Il </a:t>
            </a:r>
            <a:r>
              <a:rPr lang="en-US" dirty="0" err="1" smtClean="0"/>
              <a:t>gruppo</a:t>
            </a:r>
            <a:r>
              <a:rPr lang="en-US" dirty="0" smtClean="0"/>
              <a:t> di </a:t>
            </a:r>
            <a:r>
              <a:rPr lang="en-US" dirty="0" err="1" smtClean="0"/>
              <a:t>lavoro</a:t>
            </a:r>
            <a:r>
              <a:rPr lang="en-US" dirty="0" smtClean="0"/>
              <a:t> </a:t>
            </a:r>
            <a:r>
              <a:rPr lang="en-US" dirty="0" err="1" smtClean="0"/>
              <a:t>dovrebbe</a:t>
            </a:r>
            <a:r>
              <a:rPr lang="en-US" dirty="0" smtClean="0"/>
              <a:t> </a:t>
            </a:r>
            <a:r>
              <a:rPr lang="en-US" dirty="0" err="1" smtClean="0"/>
              <a:t>iniziare</a:t>
            </a:r>
            <a:r>
              <a:rPr lang="en-US" dirty="0" smtClean="0"/>
              <a:t> a </a:t>
            </a:r>
            <a:r>
              <a:rPr lang="en-US" dirty="0" err="1" smtClean="0"/>
              <a:t>lavorare</a:t>
            </a:r>
            <a:r>
              <a:rPr lang="en-US" dirty="0" smtClean="0"/>
              <a:t> per </a:t>
            </a:r>
            <a:r>
              <a:rPr lang="en-US" dirty="0" err="1" smtClean="0"/>
              <a:t>riportare</a:t>
            </a:r>
            <a:r>
              <a:rPr lang="en-US" dirty="0" smtClean="0"/>
              <a:t> </a:t>
            </a:r>
            <a:r>
              <a:rPr lang="en-US" dirty="0" err="1" smtClean="0"/>
              <a:t>problematiche</a:t>
            </a:r>
            <a:r>
              <a:rPr lang="en-US" dirty="0" smtClean="0"/>
              <a:t> e </a:t>
            </a:r>
            <a:r>
              <a:rPr lang="en-US" dirty="0" err="1" smtClean="0"/>
              <a:t>iniziare</a:t>
            </a:r>
            <a:r>
              <a:rPr lang="en-US" dirty="0" smtClean="0"/>
              <a:t> a </a:t>
            </a:r>
            <a:r>
              <a:rPr lang="en-US" dirty="0" err="1" smtClean="0"/>
              <a:t>proporre</a:t>
            </a:r>
            <a:r>
              <a:rPr lang="en-US" dirty="0" smtClean="0"/>
              <a:t> </a:t>
            </a:r>
            <a:r>
              <a:rPr lang="en-US" dirty="0" err="1" smtClean="0"/>
              <a:t>possibili</a:t>
            </a:r>
            <a:r>
              <a:rPr lang="en-US" dirty="0" smtClean="0"/>
              <a:t> </a:t>
            </a:r>
            <a:r>
              <a:rPr lang="en-US" dirty="0" err="1" smtClean="0"/>
              <a:t>scenari</a:t>
            </a:r>
            <a:r>
              <a:rPr lang="en-US" dirty="0" smtClean="0"/>
              <a:t> smart working – Punto </a:t>
            </a:r>
            <a:r>
              <a:rPr lang="en-US" dirty="0" err="1" smtClean="0"/>
              <a:t>dell’OdG</a:t>
            </a:r>
            <a:r>
              <a:rPr lang="en-US" dirty="0" smtClean="0"/>
              <a:t> di </a:t>
            </a:r>
            <a:r>
              <a:rPr lang="en-US" dirty="0" err="1" smtClean="0"/>
              <a:t>domani</a:t>
            </a:r>
            <a:endParaRPr lang="it-IT" dirty="0"/>
          </a:p>
          <a:p>
            <a:endParaRPr lang="it-IT" dirty="0"/>
          </a:p>
        </p:txBody>
      </p:sp>
      <p:sp>
        <p:nvSpPr>
          <p:cNvPr id="3" name="Title 2"/>
          <p:cNvSpPr>
            <a:spLocks noGrp="1"/>
          </p:cNvSpPr>
          <p:nvPr>
            <p:ph type="title"/>
          </p:nvPr>
        </p:nvSpPr>
        <p:spPr/>
        <p:txBody>
          <a:bodyPr/>
          <a:lstStyle/>
          <a:p>
            <a:r>
              <a:rPr lang="en-US" dirty="0" err="1" smtClean="0"/>
              <a:t>Gruppo</a:t>
            </a:r>
            <a:r>
              <a:rPr lang="en-US" dirty="0" smtClean="0"/>
              <a:t> di </a:t>
            </a:r>
            <a:r>
              <a:rPr lang="en-US" dirty="0" err="1" smtClean="0"/>
              <a:t>lavoro</a:t>
            </a:r>
            <a:r>
              <a:rPr lang="en-US" dirty="0" smtClean="0"/>
              <a:t> </a:t>
            </a:r>
            <a:r>
              <a:rPr lang="en-US" dirty="0" err="1" smtClean="0"/>
              <a:t>su</a:t>
            </a:r>
            <a:r>
              <a:rPr lang="en-US" dirty="0" smtClean="0"/>
              <a:t> </a:t>
            </a:r>
            <a:r>
              <a:rPr lang="en-US" dirty="0" err="1" smtClean="0"/>
              <a:t>telelavoro</a:t>
            </a:r>
            <a:endParaRPr lang="it-IT" dirty="0"/>
          </a:p>
        </p:txBody>
      </p:sp>
    </p:spTree>
    <p:extLst>
      <p:ext uri="{BB962C8B-B14F-4D97-AF65-F5344CB8AC3E}">
        <p14:creationId xmlns:p14="http://schemas.microsoft.com/office/powerpoint/2010/main" val="136715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Antonio Silvestri– </a:t>
            </a:r>
            <a:r>
              <a:rPr lang="en-US" dirty="0" err="1"/>
              <a:t>rapp</a:t>
            </a:r>
            <a:r>
              <a:rPr lang="en-US" dirty="0"/>
              <a:t>. </a:t>
            </a:r>
            <a:r>
              <a:rPr lang="en-US" dirty="0" smtClean="0"/>
              <a:t>TA Bari</a:t>
            </a:r>
          </a:p>
          <a:p>
            <a:r>
              <a:rPr lang="en-US" dirty="0" smtClean="0"/>
              <a:t>Fabio </a:t>
            </a:r>
            <a:r>
              <a:rPr lang="en-US" dirty="0" err="1" smtClean="0"/>
              <a:t>Gherarducci</a:t>
            </a:r>
            <a:r>
              <a:rPr lang="en-US" dirty="0" smtClean="0"/>
              <a:t> – </a:t>
            </a:r>
            <a:r>
              <a:rPr lang="en-US" dirty="0" err="1" smtClean="0"/>
              <a:t>rapp</a:t>
            </a:r>
            <a:r>
              <a:rPr lang="en-US" dirty="0" smtClean="0"/>
              <a:t>. TA Pisa</a:t>
            </a:r>
          </a:p>
          <a:p>
            <a:r>
              <a:rPr lang="en-US" dirty="0" smtClean="0"/>
              <a:t>Roberto Michinelli – </a:t>
            </a:r>
            <a:r>
              <a:rPr lang="en-US" dirty="0" err="1" smtClean="0"/>
              <a:t>rapp</a:t>
            </a:r>
            <a:r>
              <a:rPr lang="en-US" dirty="0" smtClean="0"/>
              <a:t>. TA Bologna</a:t>
            </a:r>
          </a:p>
          <a:p>
            <a:r>
              <a:rPr lang="en-US" dirty="0" smtClean="0"/>
              <a:t>Fulvio </a:t>
            </a:r>
            <a:r>
              <a:rPr lang="en-US" dirty="0" err="1" smtClean="0"/>
              <a:t>Ricciardi</a:t>
            </a:r>
            <a:r>
              <a:rPr lang="en-US" dirty="0" smtClean="0"/>
              <a:t> – </a:t>
            </a:r>
            <a:r>
              <a:rPr lang="en-US" dirty="0" err="1" smtClean="0"/>
              <a:t>rapp</a:t>
            </a:r>
            <a:r>
              <a:rPr lang="en-US" dirty="0" smtClean="0"/>
              <a:t>. TTA Lecce</a:t>
            </a:r>
          </a:p>
          <a:p>
            <a:r>
              <a:rPr lang="en-US" dirty="0" smtClean="0"/>
              <a:t>Massimiliano </a:t>
            </a:r>
            <a:r>
              <a:rPr lang="en-US" dirty="0" err="1" smtClean="0"/>
              <a:t>Cresta</a:t>
            </a:r>
            <a:r>
              <a:rPr lang="en-US" dirty="0" smtClean="0"/>
              <a:t> – </a:t>
            </a:r>
            <a:r>
              <a:rPr lang="en-US" dirty="0" err="1" smtClean="0"/>
              <a:t>rapp</a:t>
            </a:r>
            <a:r>
              <a:rPr lang="en-US" dirty="0" smtClean="0"/>
              <a:t>. </a:t>
            </a:r>
            <a:r>
              <a:rPr lang="en-US" smtClean="0"/>
              <a:t>TA Genova</a:t>
            </a:r>
            <a:endParaRPr lang="en-US" dirty="0"/>
          </a:p>
        </p:txBody>
      </p:sp>
      <p:sp>
        <p:nvSpPr>
          <p:cNvPr id="2" name="Title 1"/>
          <p:cNvSpPr>
            <a:spLocks noGrp="1"/>
          </p:cNvSpPr>
          <p:nvPr>
            <p:ph type="title"/>
          </p:nvPr>
        </p:nvSpPr>
        <p:spPr/>
        <p:txBody>
          <a:bodyPr>
            <a:normAutofit/>
          </a:bodyPr>
          <a:lstStyle/>
          <a:p>
            <a:r>
              <a:rPr lang="en-US" dirty="0" err="1" smtClean="0"/>
              <a:t>Nuove</a:t>
            </a:r>
            <a:r>
              <a:rPr lang="en-US" dirty="0" smtClean="0"/>
              <a:t> </a:t>
            </a:r>
            <a:r>
              <a:rPr lang="en-US" dirty="0" err="1" smtClean="0"/>
              <a:t>elezioni</a:t>
            </a:r>
            <a:r>
              <a:rPr lang="en-US" dirty="0" smtClean="0"/>
              <a:t> </a:t>
            </a:r>
            <a:r>
              <a:rPr lang="en-US" dirty="0" err="1" smtClean="0"/>
              <a:t>rappresentanti</a:t>
            </a:r>
            <a:endParaRPr lang="it-IT" dirty="0"/>
          </a:p>
        </p:txBody>
      </p:sp>
    </p:spTree>
    <p:extLst>
      <p:ext uri="{BB962C8B-B14F-4D97-AF65-F5344CB8AC3E}">
        <p14:creationId xmlns:p14="http://schemas.microsoft.com/office/powerpoint/2010/main" val="2063530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752600"/>
            <a:ext cx="7010400" cy="4953729"/>
          </a:xfrm>
        </p:spPr>
      </p:pic>
      <p:sp>
        <p:nvSpPr>
          <p:cNvPr id="3" name="Title 2"/>
          <p:cNvSpPr>
            <a:spLocks noGrp="1"/>
          </p:cNvSpPr>
          <p:nvPr>
            <p:ph type="title"/>
          </p:nvPr>
        </p:nvSpPr>
        <p:spPr/>
        <p:txBody>
          <a:bodyPr>
            <a:normAutofit fontScale="90000"/>
          </a:bodyPr>
          <a:lstStyle/>
          <a:p>
            <a:r>
              <a:rPr lang="en-US" dirty="0" smtClean="0"/>
              <a:t>Rappresentanti in </a:t>
            </a:r>
            <a:r>
              <a:rPr lang="en-US" dirty="0" err="1" smtClean="0"/>
              <a:t>carica</a:t>
            </a:r>
            <a:r>
              <a:rPr lang="en-US" dirty="0" smtClean="0"/>
              <a:t> al 2/2/2017</a:t>
            </a:r>
            <a:endParaRPr lang="it-IT" dirty="0"/>
          </a:p>
        </p:txBody>
      </p:sp>
    </p:spTree>
    <p:extLst>
      <p:ext uri="{BB962C8B-B14F-4D97-AF65-F5344CB8AC3E}">
        <p14:creationId xmlns:p14="http://schemas.microsoft.com/office/powerpoint/2010/main" val="44210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 </a:t>
            </a:r>
            <a:r>
              <a:rPr lang="en-US" dirty="0" err="1" smtClean="0"/>
              <a:t>seguito</a:t>
            </a:r>
            <a:r>
              <a:rPr lang="en-US" dirty="0" smtClean="0"/>
              <a:t> </a:t>
            </a:r>
            <a:r>
              <a:rPr lang="en-US" dirty="0" err="1" smtClean="0"/>
              <a:t>delle</a:t>
            </a:r>
            <a:r>
              <a:rPr lang="en-US" dirty="0" smtClean="0"/>
              <a:t> </a:t>
            </a:r>
            <a:r>
              <a:rPr lang="en-US" dirty="0" err="1" smtClean="0"/>
              <a:t>comunicazioni</a:t>
            </a:r>
            <a:r>
              <a:rPr lang="en-US" dirty="0" smtClean="0"/>
              <a:t> </a:t>
            </a:r>
            <a:r>
              <a:rPr lang="en-US" dirty="0" err="1" smtClean="0"/>
              <a:t>gia</a:t>
            </a:r>
            <a:r>
              <a:rPr lang="en-US" dirty="0" smtClean="0"/>
              <a:t> </a:t>
            </a:r>
            <a:r>
              <a:rPr lang="en-US" dirty="0" err="1" smtClean="0"/>
              <a:t>riportate</a:t>
            </a:r>
            <a:r>
              <a:rPr lang="en-US" dirty="0" smtClean="0"/>
              <a:t> </a:t>
            </a:r>
            <a:r>
              <a:rPr lang="en-US" dirty="0" err="1" smtClean="0"/>
              <a:t>nell’Assemblea</a:t>
            </a:r>
            <a:r>
              <a:rPr lang="en-US" dirty="0" smtClean="0"/>
              <a:t> di </a:t>
            </a:r>
            <a:r>
              <a:rPr lang="en-US" dirty="0" err="1" smtClean="0"/>
              <a:t>dicembre</a:t>
            </a:r>
            <a:r>
              <a:rPr lang="en-US" dirty="0" smtClean="0"/>
              <a:t>, </a:t>
            </a:r>
            <a:r>
              <a:rPr lang="en-US" dirty="0" err="1" smtClean="0"/>
              <a:t>pubblicata</a:t>
            </a:r>
            <a:r>
              <a:rPr lang="en-US" dirty="0" smtClean="0"/>
              <a:t> </a:t>
            </a:r>
            <a:r>
              <a:rPr lang="en-US" dirty="0" err="1" smtClean="0"/>
              <a:t>circolare</a:t>
            </a:r>
            <a:r>
              <a:rPr lang="en-US" dirty="0" smtClean="0"/>
              <a:t> 16 </a:t>
            </a:r>
            <a:r>
              <a:rPr lang="en-US" dirty="0" err="1" smtClean="0"/>
              <a:t>febbraio</a:t>
            </a:r>
            <a:r>
              <a:rPr lang="en-US" dirty="0" smtClean="0"/>
              <a:t> 2017</a:t>
            </a:r>
          </a:p>
          <a:p>
            <a:r>
              <a:rPr lang="en-US" dirty="0" smtClean="0"/>
              <a:t>La </a:t>
            </a:r>
            <a:r>
              <a:rPr lang="en-US" dirty="0" err="1" smtClean="0"/>
              <a:t>circolare</a:t>
            </a:r>
            <a:r>
              <a:rPr lang="en-US" dirty="0" smtClean="0"/>
              <a:t> </a:t>
            </a:r>
            <a:r>
              <a:rPr lang="en-US" dirty="0" err="1" smtClean="0"/>
              <a:t>oltre</a:t>
            </a:r>
            <a:r>
              <a:rPr lang="en-US" dirty="0" smtClean="0"/>
              <a:t> a </a:t>
            </a:r>
            <a:r>
              <a:rPr lang="en-US" dirty="0" err="1" smtClean="0"/>
              <a:t>ribadire</a:t>
            </a:r>
            <a:r>
              <a:rPr lang="en-US" dirty="0" smtClean="0"/>
              <a:t> </a:t>
            </a:r>
            <a:r>
              <a:rPr lang="en-US" dirty="0" err="1" smtClean="0"/>
              <a:t>che</a:t>
            </a:r>
            <a:r>
              <a:rPr lang="en-US" dirty="0" smtClean="0"/>
              <a:t> due </a:t>
            </a:r>
            <a:r>
              <a:rPr lang="en-US" dirty="0" err="1" smtClean="0"/>
              <a:t>mandati</a:t>
            </a:r>
            <a:r>
              <a:rPr lang="en-US" dirty="0" smtClean="0"/>
              <a:t> </a:t>
            </a:r>
            <a:r>
              <a:rPr lang="en-US" dirty="0" err="1" smtClean="0"/>
              <a:t>si</a:t>
            </a:r>
            <a:r>
              <a:rPr lang="en-US" dirty="0" smtClean="0"/>
              <a:t> </a:t>
            </a:r>
            <a:r>
              <a:rPr lang="en-US" dirty="0" err="1" smtClean="0"/>
              <a:t>intendono</a:t>
            </a:r>
            <a:r>
              <a:rPr lang="en-US" dirty="0" smtClean="0"/>
              <a:t> per </a:t>
            </a:r>
            <a:r>
              <a:rPr lang="en-US" dirty="0" err="1" smtClean="0"/>
              <a:t>tutta</a:t>
            </a:r>
            <a:r>
              <a:rPr lang="en-US" dirty="0" smtClean="0"/>
              <a:t> la vita </a:t>
            </a:r>
            <a:r>
              <a:rPr lang="en-US" dirty="0" err="1" smtClean="0"/>
              <a:t>professionale</a:t>
            </a:r>
            <a:r>
              <a:rPr lang="en-US" dirty="0" smtClean="0"/>
              <a:t> </a:t>
            </a:r>
            <a:r>
              <a:rPr lang="en-US" dirty="0" err="1" smtClean="0"/>
              <a:t>vuole</a:t>
            </a:r>
            <a:r>
              <a:rPr lang="en-US" dirty="0" smtClean="0"/>
              <a:t> </a:t>
            </a:r>
            <a:r>
              <a:rPr lang="en-US" dirty="0" err="1" smtClean="0"/>
              <a:t>spingersi</a:t>
            </a:r>
            <a:r>
              <a:rPr lang="en-US" dirty="0" smtClean="0"/>
              <a:t> al </a:t>
            </a:r>
            <a:r>
              <a:rPr lang="en-US" dirty="0" err="1" smtClean="0"/>
              <a:t>cambiamento</a:t>
            </a:r>
            <a:r>
              <a:rPr lang="en-US" dirty="0" smtClean="0"/>
              <a:t> </a:t>
            </a:r>
            <a:r>
              <a:rPr lang="en-US" dirty="0" err="1" smtClean="0"/>
              <a:t>anche</a:t>
            </a:r>
            <a:r>
              <a:rPr lang="en-US" dirty="0" smtClean="0"/>
              <a:t> </a:t>
            </a:r>
            <a:r>
              <a:rPr lang="en-US" dirty="0" err="1" smtClean="0"/>
              <a:t>dell’art</a:t>
            </a:r>
            <a:r>
              <a:rPr lang="en-US" dirty="0" smtClean="0"/>
              <a:t>. 25 e 27 </a:t>
            </a:r>
            <a:r>
              <a:rPr lang="en-US" dirty="0" err="1" smtClean="0"/>
              <a:t>dello</a:t>
            </a:r>
            <a:r>
              <a:rPr lang="en-US" dirty="0" smtClean="0"/>
              <a:t> </a:t>
            </a:r>
            <a:r>
              <a:rPr lang="en-US" dirty="0" err="1" smtClean="0"/>
              <a:t>Statuto</a:t>
            </a:r>
            <a:r>
              <a:rPr lang="en-US" dirty="0" smtClean="0"/>
              <a:t> </a:t>
            </a:r>
            <a:r>
              <a:rPr lang="en-US" dirty="0" err="1" smtClean="0"/>
              <a:t>che</a:t>
            </a:r>
            <a:r>
              <a:rPr lang="en-US" dirty="0" smtClean="0"/>
              <a:t> </a:t>
            </a:r>
            <a:r>
              <a:rPr lang="en-US" dirty="0" err="1" smtClean="0"/>
              <a:t>invece</a:t>
            </a:r>
            <a:r>
              <a:rPr lang="en-US" dirty="0" smtClean="0"/>
              <a:t> </a:t>
            </a:r>
            <a:r>
              <a:rPr lang="en-US" dirty="0" err="1" smtClean="0"/>
              <a:t>parlano</a:t>
            </a:r>
            <a:r>
              <a:rPr lang="en-US" dirty="0" smtClean="0"/>
              <a:t> solo di </a:t>
            </a:r>
            <a:r>
              <a:rPr lang="en-US" dirty="0" err="1" smtClean="0"/>
              <a:t>rielezione</a:t>
            </a:r>
            <a:r>
              <a:rPr lang="en-US" dirty="0" smtClean="0"/>
              <a:t> </a:t>
            </a:r>
            <a:r>
              <a:rPr lang="en-US" dirty="0" err="1" smtClean="0"/>
              <a:t>consecutiva</a:t>
            </a:r>
            <a:endParaRPr lang="en-US" dirty="0" smtClean="0"/>
          </a:p>
          <a:p>
            <a:r>
              <a:rPr lang="en-US" dirty="0" err="1" smtClean="0"/>
              <a:t>Discussione</a:t>
            </a:r>
            <a:r>
              <a:rPr lang="en-US" dirty="0" smtClean="0"/>
              <a:t> in </a:t>
            </a:r>
            <a:r>
              <a:rPr lang="en-US" dirty="0" err="1" smtClean="0"/>
              <a:t>corso</a:t>
            </a:r>
            <a:r>
              <a:rPr lang="en-US" dirty="0" smtClean="0"/>
              <a:t> e </a:t>
            </a:r>
            <a:r>
              <a:rPr lang="en-US" dirty="0" err="1" smtClean="0"/>
              <a:t>rielaborazione</a:t>
            </a:r>
            <a:r>
              <a:rPr lang="en-US" dirty="0" smtClean="0"/>
              <a:t> </a:t>
            </a:r>
            <a:r>
              <a:rPr lang="en-US" dirty="0" err="1" smtClean="0"/>
              <a:t>nuovo</a:t>
            </a:r>
            <a:r>
              <a:rPr lang="en-US" dirty="0" smtClean="0"/>
              <a:t> </a:t>
            </a:r>
            <a:r>
              <a:rPr lang="en-US" dirty="0" err="1" smtClean="0"/>
              <a:t>Statuto</a:t>
            </a:r>
            <a:endParaRPr lang="en-US" dirty="0" smtClean="0"/>
          </a:p>
        </p:txBody>
      </p:sp>
      <p:sp>
        <p:nvSpPr>
          <p:cNvPr id="2" name="Title 1"/>
          <p:cNvSpPr>
            <a:spLocks noGrp="1"/>
          </p:cNvSpPr>
          <p:nvPr>
            <p:ph type="title"/>
          </p:nvPr>
        </p:nvSpPr>
        <p:spPr/>
        <p:txBody>
          <a:bodyPr>
            <a:normAutofit/>
          </a:bodyPr>
          <a:lstStyle/>
          <a:p>
            <a:r>
              <a:rPr lang="en-US" dirty="0" err="1" smtClean="0"/>
              <a:t>Circolare</a:t>
            </a:r>
            <a:r>
              <a:rPr lang="en-US" dirty="0" smtClean="0"/>
              <a:t> </a:t>
            </a:r>
            <a:r>
              <a:rPr lang="en-US" dirty="0" err="1" smtClean="0"/>
              <a:t>cariche</a:t>
            </a:r>
            <a:r>
              <a:rPr lang="en-US" dirty="0" smtClean="0"/>
              <a:t> </a:t>
            </a:r>
            <a:r>
              <a:rPr lang="en-US" dirty="0" err="1" smtClean="0"/>
              <a:t>elettive</a:t>
            </a:r>
            <a:endParaRPr lang="it-IT" dirty="0"/>
          </a:p>
        </p:txBody>
      </p:sp>
    </p:spTree>
    <p:extLst>
      <p:ext uri="{BB962C8B-B14F-4D97-AF65-F5344CB8AC3E}">
        <p14:creationId xmlns:p14="http://schemas.microsoft.com/office/powerpoint/2010/main" val="692241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it-IT" dirty="0"/>
              <a:t>Il presidente rinnova il mandato al </a:t>
            </a:r>
            <a:r>
              <a:rPr lang="it-IT" dirty="0" err="1"/>
              <a:t>GdL</a:t>
            </a:r>
            <a:r>
              <a:rPr lang="it-IT" dirty="0"/>
              <a:t> sulla revisione dello statuto (Mandò, in veste di presidente, Diemoz, Meroni, Bettoni, Gomezel e Passeri) </a:t>
            </a:r>
            <a:endParaRPr lang="it-IT" dirty="0" smtClean="0"/>
          </a:p>
          <a:p>
            <a:r>
              <a:rPr lang="it-IT" dirty="0" smtClean="0"/>
              <a:t>chiedendo </a:t>
            </a:r>
            <a:r>
              <a:rPr lang="it-IT" dirty="0"/>
              <a:t>di portare in CD ad aprile una lista di </a:t>
            </a:r>
            <a:r>
              <a:rPr lang="it-IT" dirty="0" smtClean="0"/>
              <a:t>proposte  </a:t>
            </a:r>
            <a:r>
              <a:rPr lang="it-IT" dirty="0"/>
              <a:t>in modo che sia possibile giungere ad un nuovo testo entro il termine del 10 giugno stabilito dal DL 218. La revisione dei regolamenti procederà a seguire e parzialmente in </a:t>
            </a:r>
            <a:r>
              <a:rPr lang="it-IT" dirty="0" smtClean="0"/>
              <a:t>parallelo</a:t>
            </a:r>
          </a:p>
          <a:p>
            <a:endParaRPr lang="it-IT" dirty="0"/>
          </a:p>
        </p:txBody>
      </p:sp>
      <p:sp>
        <p:nvSpPr>
          <p:cNvPr id="3" name="Title 2"/>
          <p:cNvSpPr>
            <a:spLocks noGrp="1"/>
          </p:cNvSpPr>
          <p:nvPr>
            <p:ph type="title"/>
          </p:nvPr>
        </p:nvSpPr>
        <p:spPr/>
        <p:txBody>
          <a:bodyPr>
            <a:normAutofit fontScale="90000"/>
          </a:bodyPr>
          <a:lstStyle/>
          <a:p>
            <a:r>
              <a:rPr lang="en-US" dirty="0" smtClean="0"/>
              <a:t>Decreto </a:t>
            </a:r>
            <a:r>
              <a:rPr lang="en-US" dirty="0" err="1" smtClean="0"/>
              <a:t>delegato</a:t>
            </a:r>
            <a:r>
              <a:rPr lang="en-US" dirty="0" smtClean="0"/>
              <a:t> EPR e </a:t>
            </a:r>
            <a:r>
              <a:rPr lang="en-US" dirty="0" err="1" smtClean="0"/>
              <a:t>modifica</a:t>
            </a:r>
            <a:r>
              <a:rPr lang="en-US" dirty="0" smtClean="0"/>
              <a:t> </a:t>
            </a:r>
            <a:r>
              <a:rPr lang="en-US" dirty="0" err="1" smtClean="0"/>
              <a:t>Statuto</a:t>
            </a:r>
            <a:endParaRPr lang="it-IT" dirty="0"/>
          </a:p>
        </p:txBody>
      </p:sp>
    </p:spTree>
    <p:extLst>
      <p:ext uri="{BB962C8B-B14F-4D97-AF65-F5344CB8AC3E}">
        <p14:creationId xmlns:p14="http://schemas.microsoft.com/office/powerpoint/2010/main" val="1415202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22 </a:t>
            </a:r>
            <a:r>
              <a:rPr lang="en-US" dirty="0" err="1" smtClean="0"/>
              <a:t>febbraio</a:t>
            </a:r>
            <a:r>
              <a:rPr lang="en-US" dirty="0" smtClean="0"/>
              <a:t>: </a:t>
            </a:r>
            <a:r>
              <a:rPr lang="en-US" dirty="0" err="1" smtClean="0"/>
              <a:t>riunione</a:t>
            </a:r>
            <a:r>
              <a:rPr lang="en-US" dirty="0" smtClean="0"/>
              <a:t> al CNR con </a:t>
            </a:r>
            <a:r>
              <a:rPr lang="en-US" dirty="0" err="1" smtClean="0"/>
              <a:t>i</a:t>
            </a:r>
            <a:r>
              <a:rPr lang="en-US" dirty="0" smtClean="0"/>
              <a:t> </a:t>
            </a:r>
            <a:r>
              <a:rPr lang="en-US" dirty="0" err="1" smtClean="0"/>
              <a:t>rappresentanti</a:t>
            </a:r>
            <a:r>
              <a:rPr lang="en-US" dirty="0" smtClean="0"/>
              <a:t> </a:t>
            </a:r>
            <a:r>
              <a:rPr lang="en-US" dirty="0" err="1" smtClean="0"/>
              <a:t>nazionali</a:t>
            </a:r>
            <a:r>
              <a:rPr lang="en-US" dirty="0" smtClean="0"/>
              <a:t> </a:t>
            </a:r>
            <a:r>
              <a:rPr lang="en-US" dirty="0" err="1" smtClean="0"/>
              <a:t>personale</a:t>
            </a:r>
            <a:r>
              <a:rPr lang="en-US" dirty="0" smtClean="0"/>
              <a:t> </a:t>
            </a:r>
            <a:r>
              <a:rPr lang="en-US" dirty="0" err="1" smtClean="0"/>
              <a:t>Ricercatore</a:t>
            </a:r>
            <a:r>
              <a:rPr lang="en-US" dirty="0" smtClean="0"/>
              <a:t> e </a:t>
            </a:r>
            <a:r>
              <a:rPr lang="en-US" dirty="0" err="1" smtClean="0"/>
              <a:t>Tecnologo</a:t>
            </a:r>
            <a:r>
              <a:rPr lang="en-US" dirty="0" smtClean="0"/>
              <a:t> </a:t>
            </a:r>
            <a:r>
              <a:rPr lang="en-US" dirty="0" err="1" smtClean="0"/>
              <a:t>eletti</a:t>
            </a:r>
            <a:r>
              <a:rPr lang="en-US" dirty="0" smtClean="0"/>
              <a:t> </a:t>
            </a:r>
            <a:r>
              <a:rPr lang="en-US" dirty="0" err="1" smtClean="0"/>
              <a:t>nei</a:t>
            </a:r>
            <a:r>
              <a:rPr lang="en-US" dirty="0" smtClean="0"/>
              <a:t> </a:t>
            </a:r>
            <a:r>
              <a:rPr lang="en-US" dirty="0" err="1" smtClean="0"/>
              <a:t>CdA</a:t>
            </a:r>
            <a:endParaRPr lang="en-US" dirty="0" smtClean="0"/>
          </a:p>
          <a:p>
            <a:r>
              <a:rPr lang="en-US" dirty="0" err="1" smtClean="0"/>
              <a:t>Decisione</a:t>
            </a:r>
            <a:r>
              <a:rPr lang="en-US" dirty="0" smtClean="0"/>
              <a:t> di </a:t>
            </a:r>
            <a:r>
              <a:rPr lang="en-US" dirty="0" err="1" smtClean="0"/>
              <a:t>scrivere</a:t>
            </a:r>
            <a:r>
              <a:rPr lang="en-US" dirty="0" smtClean="0"/>
              <a:t> </a:t>
            </a:r>
            <a:r>
              <a:rPr lang="en-US" dirty="0" err="1" smtClean="0"/>
              <a:t>una</a:t>
            </a:r>
            <a:r>
              <a:rPr lang="en-US" dirty="0" smtClean="0"/>
              <a:t> </a:t>
            </a:r>
            <a:r>
              <a:rPr lang="en-US" dirty="0" err="1" smtClean="0"/>
              <a:t>lettera</a:t>
            </a:r>
            <a:r>
              <a:rPr lang="en-US" dirty="0" smtClean="0"/>
              <a:t> al Capo </a:t>
            </a:r>
            <a:r>
              <a:rPr lang="en-US" dirty="0" err="1" smtClean="0"/>
              <a:t>Gabinetto</a:t>
            </a:r>
            <a:r>
              <a:rPr lang="en-US" dirty="0" smtClean="0"/>
              <a:t> del MIUR al fine di </a:t>
            </a:r>
            <a:r>
              <a:rPr lang="it-IT" dirty="0" smtClean="0"/>
              <a:t>richiedere un </a:t>
            </a:r>
            <a:r>
              <a:rPr lang="it-IT" dirty="0"/>
              <a:t>incontro </a:t>
            </a:r>
            <a:r>
              <a:rPr lang="it-IT" dirty="0" smtClean="0"/>
              <a:t>sulla </a:t>
            </a:r>
            <a:r>
              <a:rPr lang="it-IT" dirty="0"/>
              <a:t>costituzione </a:t>
            </a:r>
            <a:r>
              <a:rPr lang="it-IT" dirty="0" smtClean="0"/>
              <a:t>del </a:t>
            </a:r>
            <a:r>
              <a:rPr lang="it-IT" dirty="0"/>
              <a:t>Consiglio Nazionale dei Ricercatori e dei Tecnologi istituito dal DL 218/2016</a:t>
            </a:r>
            <a:r>
              <a:rPr lang="it-IT" dirty="0" smtClean="0"/>
              <a:t>.</a:t>
            </a:r>
          </a:p>
          <a:p>
            <a:r>
              <a:rPr lang="en-US" dirty="0" err="1" smtClean="0"/>
              <a:t>Invito</a:t>
            </a:r>
            <a:r>
              <a:rPr lang="en-US" dirty="0" smtClean="0"/>
              <a:t> per un primo </a:t>
            </a:r>
            <a:r>
              <a:rPr lang="en-US" dirty="0" err="1" smtClean="0"/>
              <a:t>incontro</a:t>
            </a:r>
            <a:r>
              <a:rPr lang="en-US" dirty="0" smtClean="0"/>
              <a:t> al MIUR </a:t>
            </a:r>
            <a:r>
              <a:rPr lang="en-US" dirty="0" err="1" smtClean="0"/>
              <a:t>il</a:t>
            </a:r>
            <a:r>
              <a:rPr lang="en-US" dirty="0" smtClean="0"/>
              <a:t> </a:t>
            </a:r>
            <a:r>
              <a:rPr lang="en-US" dirty="0" err="1" smtClean="0"/>
              <a:t>prossimo</a:t>
            </a:r>
            <a:r>
              <a:rPr lang="en-US" dirty="0" smtClean="0"/>
              <a:t> 29 </a:t>
            </a:r>
            <a:r>
              <a:rPr lang="en-US" dirty="0" err="1" smtClean="0"/>
              <a:t>marzo</a:t>
            </a:r>
            <a:r>
              <a:rPr lang="en-US" dirty="0" smtClean="0"/>
              <a:t>.</a:t>
            </a:r>
            <a:endParaRPr lang="it-IT" dirty="0"/>
          </a:p>
        </p:txBody>
      </p:sp>
      <p:sp>
        <p:nvSpPr>
          <p:cNvPr id="3" name="Title 2"/>
          <p:cNvSpPr>
            <a:spLocks noGrp="1"/>
          </p:cNvSpPr>
          <p:nvPr>
            <p:ph type="title"/>
          </p:nvPr>
        </p:nvSpPr>
        <p:spPr/>
        <p:txBody>
          <a:bodyPr/>
          <a:lstStyle/>
          <a:p>
            <a:r>
              <a:rPr lang="en-US" dirty="0" err="1" smtClean="0"/>
              <a:t>Decreto</a:t>
            </a:r>
            <a:r>
              <a:rPr lang="en-US" dirty="0" smtClean="0"/>
              <a:t> </a:t>
            </a:r>
            <a:r>
              <a:rPr lang="en-US" dirty="0" err="1" smtClean="0"/>
              <a:t>Delegato</a:t>
            </a:r>
            <a:r>
              <a:rPr lang="en-US" dirty="0" smtClean="0"/>
              <a:t> 218 e Co</a:t>
            </a:r>
            <a:endParaRPr lang="it-IT" dirty="0"/>
          </a:p>
        </p:txBody>
      </p:sp>
    </p:spTree>
    <p:extLst>
      <p:ext uri="{BB962C8B-B14F-4D97-AF65-F5344CB8AC3E}">
        <p14:creationId xmlns:p14="http://schemas.microsoft.com/office/powerpoint/2010/main" val="3013394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14-15 </a:t>
            </a:r>
            <a:r>
              <a:rPr lang="en-US" dirty="0" err="1" smtClean="0"/>
              <a:t>marzo</a:t>
            </a:r>
            <a:r>
              <a:rPr lang="en-US" dirty="0" smtClean="0"/>
              <a:t> 2017 - Milano</a:t>
            </a:r>
          </a:p>
          <a:p>
            <a:r>
              <a:rPr lang="en-US" dirty="0" smtClean="0"/>
              <a:t>14-15 </a:t>
            </a:r>
            <a:r>
              <a:rPr lang="en-US" dirty="0" err="1" smtClean="0"/>
              <a:t>giugno</a:t>
            </a:r>
            <a:r>
              <a:rPr lang="en-US" dirty="0" smtClean="0"/>
              <a:t> 2017 - Perugia</a:t>
            </a:r>
          </a:p>
          <a:p>
            <a:r>
              <a:rPr lang="en-US" smtClean="0"/>
              <a:t>19</a:t>
            </a:r>
            <a:r>
              <a:rPr lang="en-US" smtClean="0"/>
              <a:t>-20 </a:t>
            </a:r>
            <a:r>
              <a:rPr lang="en-US" dirty="0" err="1" smtClean="0"/>
              <a:t>settembre</a:t>
            </a:r>
            <a:r>
              <a:rPr lang="en-US" dirty="0" smtClean="0"/>
              <a:t> 2017 - Pavia</a:t>
            </a:r>
          </a:p>
          <a:p>
            <a:r>
              <a:rPr lang="en-US" dirty="0" smtClean="0"/>
              <a:t>Piano </a:t>
            </a:r>
            <a:r>
              <a:rPr lang="en-US" dirty="0" err="1" smtClean="0"/>
              <a:t>triennale</a:t>
            </a:r>
            <a:r>
              <a:rPr lang="en-US" dirty="0" smtClean="0"/>
              <a:t> o 13-14 </a:t>
            </a:r>
            <a:r>
              <a:rPr lang="en-US" dirty="0" err="1" smtClean="0"/>
              <a:t>dicembre</a:t>
            </a:r>
            <a:r>
              <a:rPr lang="en-US" dirty="0" smtClean="0"/>
              <a:t> 2017</a:t>
            </a:r>
          </a:p>
        </p:txBody>
      </p:sp>
      <p:sp>
        <p:nvSpPr>
          <p:cNvPr id="2" name="Title 1"/>
          <p:cNvSpPr>
            <a:spLocks noGrp="1"/>
          </p:cNvSpPr>
          <p:nvPr>
            <p:ph type="title"/>
          </p:nvPr>
        </p:nvSpPr>
        <p:spPr/>
        <p:txBody>
          <a:bodyPr/>
          <a:lstStyle/>
          <a:p>
            <a:r>
              <a:rPr lang="en-US" dirty="0" err="1" smtClean="0"/>
              <a:t>Calendario</a:t>
            </a:r>
            <a:r>
              <a:rPr lang="en-US" dirty="0" smtClean="0"/>
              <a:t> </a:t>
            </a:r>
            <a:r>
              <a:rPr lang="en-US" dirty="0" err="1" smtClean="0"/>
              <a:t>Assemblee</a:t>
            </a:r>
            <a:r>
              <a:rPr lang="en-US" dirty="0" smtClean="0"/>
              <a:t> 2017</a:t>
            </a:r>
            <a:endParaRPr lang="it-IT" dirty="0"/>
          </a:p>
        </p:txBody>
      </p:sp>
    </p:spTree>
    <p:extLst>
      <p:ext uri="{BB962C8B-B14F-4D97-AF65-F5344CB8AC3E}">
        <p14:creationId xmlns:p14="http://schemas.microsoft.com/office/powerpoint/2010/main" val="3266838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t-IT" dirty="0"/>
              <a:t>la risposta del MEF sull’accordo per il salario accessorio dei livelli IV-VIII, in cui compare </a:t>
            </a:r>
            <a:r>
              <a:rPr lang="it-IT" dirty="0" smtClean="0"/>
              <a:t>l’obiezione </a:t>
            </a:r>
            <a:r>
              <a:rPr lang="it-IT" dirty="0"/>
              <a:t>forte all’uso di risorse incerte per coprire spese certe, vale a dire che non si accetta per principio l’uso di fondi esterni per tutte le spese certe o consolidate nel tempo</a:t>
            </a:r>
            <a:r>
              <a:rPr lang="it-IT" dirty="0" smtClean="0"/>
              <a:t>.</a:t>
            </a:r>
          </a:p>
          <a:p>
            <a:r>
              <a:rPr lang="en-US" dirty="0" err="1" smtClean="0"/>
              <a:t>Quindi</a:t>
            </a:r>
            <a:r>
              <a:rPr lang="en-US" dirty="0" smtClean="0"/>
              <a:t> </a:t>
            </a:r>
            <a:r>
              <a:rPr lang="en-US" dirty="0" err="1" smtClean="0"/>
              <a:t>incontri</a:t>
            </a:r>
            <a:r>
              <a:rPr lang="en-US" dirty="0" smtClean="0"/>
              <a:t> </a:t>
            </a:r>
            <a:r>
              <a:rPr lang="en-US" dirty="0" err="1" smtClean="0"/>
              <a:t>sindacali</a:t>
            </a:r>
            <a:r>
              <a:rPr lang="en-US" dirty="0" smtClean="0"/>
              <a:t> per </a:t>
            </a:r>
            <a:r>
              <a:rPr lang="en-US" dirty="0" err="1" smtClean="0"/>
              <a:t>affrontare</a:t>
            </a:r>
            <a:r>
              <a:rPr lang="en-US" dirty="0" smtClean="0"/>
              <a:t> </a:t>
            </a:r>
            <a:r>
              <a:rPr lang="en-US" dirty="0" err="1" smtClean="0"/>
              <a:t>il</a:t>
            </a:r>
            <a:r>
              <a:rPr lang="en-US" dirty="0" smtClean="0"/>
              <a:t> </a:t>
            </a:r>
            <a:r>
              <a:rPr lang="en-US" dirty="0" err="1" smtClean="0"/>
              <a:t>problema</a:t>
            </a:r>
            <a:endParaRPr lang="en-US" dirty="0" smtClean="0"/>
          </a:p>
          <a:p>
            <a:r>
              <a:rPr lang="en-US" dirty="0" err="1" smtClean="0"/>
              <a:t>Situazione</a:t>
            </a:r>
            <a:r>
              <a:rPr lang="en-US" dirty="0" smtClean="0"/>
              <a:t> </a:t>
            </a:r>
            <a:r>
              <a:rPr lang="en-US" dirty="0" err="1" smtClean="0"/>
              <a:t>ancora</a:t>
            </a:r>
            <a:r>
              <a:rPr lang="en-US" dirty="0" smtClean="0"/>
              <a:t> non </a:t>
            </a:r>
            <a:r>
              <a:rPr lang="en-US" dirty="0" err="1" smtClean="0"/>
              <a:t>definita</a:t>
            </a:r>
            <a:r>
              <a:rPr lang="en-US" dirty="0" smtClean="0"/>
              <a:t> per </a:t>
            </a:r>
            <a:r>
              <a:rPr lang="en-US" dirty="0" err="1" smtClean="0"/>
              <a:t>mancati</a:t>
            </a:r>
            <a:r>
              <a:rPr lang="en-US" dirty="0" smtClean="0"/>
              <a:t> </a:t>
            </a:r>
            <a:r>
              <a:rPr lang="en-US" dirty="0" err="1" smtClean="0"/>
              <a:t>accordi</a:t>
            </a:r>
            <a:endParaRPr lang="it-IT" dirty="0"/>
          </a:p>
        </p:txBody>
      </p:sp>
      <p:sp>
        <p:nvSpPr>
          <p:cNvPr id="2" name="Title 1"/>
          <p:cNvSpPr>
            <a:spLocks noGrp="1"/>
          </p:cNvSpPr>
          <p:nvPr>
            <p:ph type="title"/>
          </p:nvPr>
        </p:nvSpPr>
        <p:spPr/>
        <p:txBody>
          <a:bodyPr/>
          <a:lstStyle/>
          <a:p>
            <a:r>
              <a:rPr lang="en-US" dirty="0" err="1" smtClean="0"/>
              <a:t>Salario</a:t>
            </a:r>
            <a:r>
              <a:rPr lang="en-US" dirty="0" smtClean="0"/>
              <a:t> </a:t>
            </a:r>
            <a:r>
              <a:rPr lang="en-US" dirty="0" err="1" smtClean="0"/>
              <a:t>accessorio</a:t>
            </a:r>
            <a:r>
              <a:rPr lang="en-US" dirty="0" smtClean="0"/>
              <a:t> 2015</a:t>
            </a:r>
            <a:endParaRPr lang="it-IT" dirty="0"/>
          </a:p>
        </p:txBody>
      </p:sp>
    </p:spTree>
    <p:extLst>
      <p:ext uri="{BB962C8B-B14F-4D97-AF65-F5344CB8AC3E}">
        <p14:creationId xmlns:p14="http://schemas.microsoft.com/office/powerpoint/2010/main" val="2805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Fermo</a:t>
            </a:r>
            <a:r>
              <a:rPr lang="en-US" dirty="0" smtClean="0"/>
              <a:t> </a:t>
            </a:r>
            <a:r>
              <a:rPr lang="en-US" dirty="0" err="1" smtClean="0"/>
              <a:t>restando</a:t>
            </a:r>
            <a:r>
              <a:rPr lang="en-US" dirty="0" smtClean="0"/>
              <a:t> </a:t>
            </a:r>
            <a:r>
              <a:rPr lang="en-US" dirty="0" err="1" smtClean="0"/>
              <a:t>che</a:t>
            </a:r>
            <a:r>
              <a:rPr lang="en-US" dirty="0" smtClean="0"/>
              <a:t> </a:t>
            </a:r>
            <a:r>
              <a:rPr lang="en-US" dirty="0" err="1" smtClean="0"/>
              <a:t>dovrà</a:t>
            </a:r>
            <a:r>
              <a:rPr lang="en-US" dirty="0" smtClean="0"/>
              <a:t> </a:t>
            </a:r>
            <a:r>
              <a:rPr lang="en-US" dirty="0" err="1" smtClean="0"/>
              <a:t>essere</a:t>
            </a:r>
            <a:r>
              <a:rPr lang="en-US" dirty="0" smtClean="0"/>
              <a:t> </a:t>
            </a:r>
            <a:r>
              <a:rPr lang="en-US" dirty="0" err="1" smtClean="0"/>
              <a:t>tema</a:t>
            </a:r>
            <a:r>
              <a:rPr lang="en-US" dirty="0" smtClean="0"/>
              <a:t> di </a:t>
            </a:r>
            <a:r>
              <a:rPr lang="en-US" dirty="0" err="1" smtClean="0"/>
              <a:t>contrattazione</a:t>
            </a:r>
            <a:r>
              <a:rPr lang="en-US" dirty="0" smtClean="0"/>
              <a:t> al </a:t>
            </a:r>
            <a:r>
              <a:rPr lang="en-US" dirty="0" err="1" smtClean="0"/>
              <a:t>tavolo</a:t>
            </a:r>
            <a:r>
              <a:rPr lang="en-US" dirty="0" smtClean="0"/>
              <a:t> </a:t>
            </a:r>
            <a:r>
              <a:rPr lang="en-US" dirty="0" err="1" smtClean="0"/>
              <a:t>sindacale</a:t>
            </a:r>
            <a:r>
              <a:rPr lang="en-US" dirty="0" smtClean="0"/>
              <a:t> la GE ha espresso </a:t>
            </a:r>
            <a:r>
              <a:rPr lang="en-US" dirty="0" err="1" smtClean="0"/>
              <a:t>il</a:t>
            </a:r>
            <a:r>
              <a:rPr lang="en-US" dirty="0" smtClean="0"/>
              <a:t> </a:t>
            </a:r>
            <a:r>
              <a:rPr lang="en-US" dirty="0" err="1" smtClean="0"/>
              <a:t>suo</a:t>
            </a:r>
            <a:r>
              <a:rPr lang="en-US" dirty="0" smtClean="0"/>
              <a:t> </a:t>
            </a:r>
            <a:r>
              <a:rPr lang="en-US" dirty="0" err="1" smtClean="0"/>
              <a:t>orientamento</a:t>
            </a:r>
            <a:endParaRPr lang="en-US" dirty="0"/>
          </a:p>
          <a:p>
            <a:pPr lvl="1"/>
            <a:r>
              <a:rPr lang="it-IT" dirty="0"/>
              <a:t>Masiero propone di formare un gruppo di lavoro del CD, che analizzi tutte queste cose insieme alla delegazione trattante ed elabori una proposta organica da portare in trattativa. Ne faranno parte Cuttone, Di Ciaccio, Adriani, Gomezel e </a:t>
            </a:r>
            <a:r>
              <a:rPr lang="it-IT" dirty="0" smtClean="0"/>
              <a:t>Passeri.</a:t>
            </a:r>
            <a:endParaRPr lang="en-US" dirty="0"/>
          </a:p>
          <a:p>
            <a:pPr lvl="1"/>
            <a:endParaRPr lang="it-IT" dirty="0" smtClean="0"/>
          </a:p>
        </p:txBody>
      </p:sp>
      <p:sp>
        <p:nvSpPr>
          <p:cNvPr id="2" name="Title 1"/>
          <p:cNvSpPr>
            <a:spLocks noGrp="1"/>
          </p:cNvSpPr>
          <p:nvPr>
            <p:ph type="title"/>
          </p:nvPr>
        </p:nvSpPr>
        <p:spPr/>
        <p:txBody>
          <a:bodyPr/>
          <a:lstStyle/>
          <a:p>
            <a:r>
              <a:rPr lang="en-US" dirty="0" err="1" smtClean="0"/>
              <a:t>Discussione</a:t>
            </a:r>
            <a:r>
              <a:rPr lang="en-US" dirty="0" smtClean="0"/>
              <a:t> </a:t>
            </a:r>
            <a:r>
              <a:rPr lang="en-US" dirty="0" err="1" smtClean="0"/>
              <a:t>sulle</a:t>
            </a:r>
            <a:r>
              <a:rPr lang="en-US" dirty="0" smtClean="0"/>
              <a:t> </a:t>
            </a:r>
            <a:r>
              <a:rPr lang="en-US" dirty="0" err="1" smtClean="0"/>
              <a:t>indennità</a:t>
            </a:r>
            <a:endParaRPr lang="it-IT" dirty="0"/>
          </a:p>
        </p:txBody>
      </p:sp>
    </p:spTree>
    <p:extLst>
      <p:ext uri="{BB962C8B-B14F-4D97-AF65-F5344CB8AC3E}">
        <p14:creationId xmlns:p14="http://schemas.microsoft.com/office/powerpoint/2010/main" val="1289785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778</TotalTime>
  <Words>1103</Words>
  <Application>Microsoft Office PowerPoint</Application>
  <PresentationFormat>On-screen Show (4:3)</PresentationFormat>
  <Paragraphs>85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Waveform</vt:lpstr>
      <vt:lpstr>Comunicazioni</vt:lpstr>
      <vt:lpstr>Nuove elezioni rappresentanti</vt:lpstr>
      <vt:lpstr>Rappresentanti in carica al 2/2/2017</vt:lpstr>
      <vt:lpstr>Circolare cariche elettive</vt:lpstr>
      <vt:lpstr>Decreto delegato EPR e modifica Statuto</vt:lpstr>
      <vt:lpstr>Decreto Delegato 218 e Co</vt:lpstr>
      <vt:lpstr>Calendario Assemblee 2017</vt:lpstr>
      <vt:lpstr>Salario accessorio 2015</vt:lpstr>
      <vt:lpstr>Discussione sulle indennità</vt:lpstr>
      <vt:lpstr>LNGS (1/2)</vt:lpstr>
      <vt:lpstr>LNGS (2/2)</vt:lpstr>
      <vt:lpstr>Assunzioni categorie protette</vt:lpstr>
      <vt:lpstr>Posizioni telelavoro 2017</vt:lpstr>
      <vt:lpstr>Presentazione Valeria De Nicola su novità codice appalti</vt:lpstr>
      <vt:lpstr>Decreto Madia febbraio 2017</vt:lpstr>
      <vt:lpstr>Comitato garante codice etico</vt:lpstr>
      <vt:lpstr>Gruppo di lavoro su telelavoro</vt:lpstr>
    </vt:vector>
  </TitlesOfParts>
  <Company>Sezione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Comunicazioni</dc:title>
  <dc:creator>Roberto Gomezel</dc:creator>
  <cp:lastModifiedBy>Roberto Gomezel</cp:lastModifiedBy>
  <cp:revision>277</cp:revision>
  <dcterms:created xsi:type="dcterms:W3CDTF">2015-09-22T11:25:38Z</dcterms:created>
  <dcterms:modified xsi:type="dcterms:W3CDTF">2017-03-14T15:30:27Z</dcterms:modified>
</cp:coreProperties>
</file>