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5" r:id="rId11"/>
    <p:sldId id="264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354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684FA-8FD8-485B-BD2D-CB0FB6106BA4}" type="datetimeFigureOut">
              <a:rPr lang="it-IT" smtClean="0"/>
              <a:t>15/03/2017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6CEF-F53D-4643-9658-8BA206772079}" type="slidenum">
              <a:rPr lang="it-IT" smtClean="0"/>
              <a:t>‹#›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684FA-8FD8-485B-BD2D-CB0FB6106BA4}" type="datetimeFigureOut">
              <a:rPr lang="it-IT" smtClean="0"/>
              <a:t>15/03/2017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6CEF-F53D-4643-9658-8BA206772079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684FA-8FD8-485B-BD2D-CB0FB6106BA4}" type="datetimeFigureOut">
              <a:rPr lang="it-IT" smtClean="0"/>
              <a:t>15/03/2017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6CEF-F53D-4643-9658-8BA206772079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684FA-8FD8-485B-BD2D-CB0FB6106BA4}" type="datetimeFigureOut">
              <a:rPr lang="it-IT" smtClean="0"/>
              <a:t>15/03/2017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6CEF-F53D-4643-9658-8BA206772079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684FA-8FD8-485B-BD2D-CB0FB6106BA4}" type="datetimeFigureOut">
              <a:rPr lang="it-IT" smtClean="0"/>
              <a:t>15/03/2017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6CEF-F53D-4643-9658-8BA206772079}" type="slidenum">
              <a:rPr lang="it-IT" smtClean="0"/>
              <a:t>‹#›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684FA-8FD8-485B-BD2D-CB0FB6106BA4}" type="datetimeFigureOut">
              <a:rPr lang="it-IT" smtClean="0"/>
              <a:t>15/03/2017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6CEF-F53D-4643-9658-8BA206772079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684FA-8FD8-485B-BD2D-CB0FB6106BA4}" type="datetimeFigureOut">
              <a:rPr lang="it-IT" smtClean="0"/>
              <a:t>15/03/2017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6CEF-F53D-4643-9658-8BA206772079}" type="slidenum">
              <a:rPr lang="it-IT" smtClean="0"/>
              <a:t>‹#›</a:t>
            </a:fld>
            <a:endParaRPr lang="it-IT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684FA-8FD8-485B-BD2D-CB0FB6106BA4}" type="datetimeFigureOut">
              <a:rPr lang="it-IT" smtClean="0"/>
              <a:t>15/03/2017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6CEF-F53D-4643-9658-8BA206772079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684FA-8FD8-485B-BD2D-CB0FB6106BA4}" type="datetimeFigureOut">
              <a:rPr lang="it-IT" smtClean="0"/>
              <a:t>15/03/2017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6CEF-F53D-4643-9658-8BA206772079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684FA-8FD8-485B-BD2D-CB0FB6106BA4}" type="datetimeFigureOut">
              <a:rPr lang="it-IT" smtClean="0"/>
              <a:t>15/03/2017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6CEF-F53D-4643-9658-8BA206772079}" type="slidenum">
              <a:rPr lang="it-IT" smtClean="0"/>
              <a:t>‹#›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684FA-8FD8-485B-BD2D-CB0FB6106BA4}" type="datetimeFigureOut">
              <a:rPr lang="it-IT" smtClean="0"/>
              <a:t>15/03/2017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6CEF-F53D-4643-9658-8BA206772079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91684FA-8FD8-485B-BD2D-CB0FB6106BA4}" type="datetimeFigureOut">
              <a:rPr lang="it-IT" smtClean="0"/>
              <a:t>15/03/2017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7E16CEF-F53D-4643-9658-8BA206772079}" type="slidenum">
              <a:rPr lang="it-IT" smtClean="0"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704" y="1340768"/>
            <a:ext cx="7848600" cy="1927225"/>
          </a:xfrm>
        </p:spPr>
        <p:txBody>
          <a:bodyPr/>
          <a:lstStyle/>
          <a:p>
            <a:pPr algn="ctr"/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Gruppo di lavoro sul Personale Tecnologo</a:t>
            </a:r>
            <a:endParaRPr lang="it-IT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ottotito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     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23528" y="6396335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P. Lo Re - Assemblea dei Rappresentanti TTA -  Milano, 14-15/3/2017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647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Attività svolte ed in corso -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VIII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49600" y="1772816"/>
            <a:ext cx="8229600" cy="48768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t-IT" sz="3200" dirty="0" smtClean="0"/>
              <a:t>P. Ricci ha contattato direttamente il comitato promotore</a:t>
            </a:r>
            <a:r>
              <a:rPr lang="it-IT" sz="3200" dirty="0">
                <a:solidFill>
                  <a:srgbClr val="0070C0"/>
                </a:solidFill>
              </a:rPr>
              <a:t/>
            </a:r>
            <a:br>
              <a:rPr lang="it-IT" sz="3200" dirty="0">
                <a:solidFill>
                  <a:srgbClr val="0070C0"/>
                </a:solidFill>
              </a:rPr>
            </a:br>
            <a:r>
              <a:rPr lang="it-IT" sz="3200" dirty="0">
                <a:solidFill>
                  <a:srgbClr val="0070C0"/>
                </a:solidFill>
              </a:rPr>
              <a:t> </a:t>
            </a:r>
            <a:r>
              <a:rPr lang="it-IT" sz="3200" dirty="0" smtClean="0">
                <a:solidFill>
                  <a:srgbClr val="0070C0"/>
                </a:solidFill>
              </a:rPr>
              <a:t>		https</a:t>
            </a:r>
            <a:r>
              <a:rPr lang="it-IT" sz="3200" dirty="0">
                <a:solidFill>
                  <a:srgbClr val="0070C0"/>
                </a:solidFill>
              </a:rPr>
              <a:t>://controlloorario.wordpress.com/  </a:t>
            </a:r>
            <a:r>
              <a:rPr lang="it-IT" sz="3200" dirty="0" smtClean="0">
                <a:solidFill>
                  <a:srgbClr val="0070C0"/>
                </a:solidFill>
              </a:rPr>
              <a:t/>
            </a:r>
            <a:br>
              <a:rPr lang="it-IT" sz="3200" dirty="0" smtClean="0">
                <a:solidFill>
                  <a:srgbClr val="0070C0"/>
                </a:solidFill>
              </a:rPr>
            </a:br>
            <a:r>
              <a:rPr lang="it-IT" sz="3200" dirty="0" smtClean="0"/>
              <a:t>ed è importante chiarire quanto segue:</a:t>
            </a:r>
            <a:endParaRPr lang="it-IT" sz="3200" dirty="0"/>
          </a:p>
          <a:p>
            <a:pPr marL="0" indent="0" algn="just">
              <a:buNone/>
            </a:pPr>
            <a:r>
              <a:rPr lang="it-IT" sz="3200" dirty="0"/>
              <a:t/>
            </a:r>
            <a:br>
              <a:rPr lang="it-IT" sz="3200" dirty="0"/>
            </a:br>
            <a:r>
              <a:rPr lang="it-IT" sz="3200" dirty="0"/>
              <a:t>1) Non si tratta di ELIMINARE l'orario di lavoro (ferie, monte ore, buoni pasto etc...) e </a:t>
            </a:r>
            <a:r>
              <a:rPr lang="it-IT" sz="3200" u="sng" dirty="0"/>
              <a:t>andare contro il contratto </a:t>
            </a:r>
            <a:r>
              <a:rPr lang="it-IT" sz="3200" dirty="0"/>
              <a:t>ma solo di rispettarlo togliendo l'OBBLIGO dell'utilizzo del cartellino (ergo il cartellino sparisce e/o diventa facoltativo e NON è sanzionabile il R/T che decide di non usarlo e/o usare altri metodi per certificare le ore anche in sede). </a:t>
            </a:r>
            <a:br>
              <a:rPr lang="it-IT" sz="3200" dirty="0"/>
            </a:br>
            <a:r>
              <a:rPr lang="it-IT" sz="3200" dirty="0"/>
              <a:t/>
            </a:r>
            <a:br>
              <a:rPr lang="it-IT" sz="3200" dirty="0"/>
            </a:br>
            <a:r>
              <a:rPr lang="it-IT" sz="3200" dirty="0"/>
              <a:t>2) Il buono pasto in caso di autocertificazione è un diritto. E' scritto nel contratto quindi va dato (in maniera simile a chi fa telelavoro).</a:t>
            </a:r>
            <a:br>
              <a:rPr lang="it-IT" sz="3200" dirty="0"/>
            </a:br>
            <a:r>
              <a:rPr lang="it-IT" sz="3200" dirty="0"/>
              <a:t/>
            </a:r>
            <a:br>
              <a:rPr lang="it-IT" sz="3200" dirty="0"/>
            </a:br>
            <a:r>
              <a:rPr lang="it-IT" sz="3200" dirty="0"/>
              <a:t>3) Se l'iniziativa ha successo è ovvio che può fare da apripista per un sistema di </a:t>
            </a:r>
            <a:r>
              <a:rPr lang="it-IT" sz="3200" dirty="0" err="1"/>
              <a:t>smart-working</a:t>
            </a:r>
            <a:r>
              <a:rPr lang="it-IT" sz="3200" dirty="0"/>
              <a:t> e maggiore flessibilità PER TUTTI I LIVELLI</a:t>
            </a:r>
            <a:r>
              <a:rPr lang="it-IT" sz="3200" dirty="0" smtClean="0"/>
              <a:t>.</a:t>
            </a:r>
          </a:p>
          <a:p>
            <a:pPr marL="0" indent="0" algn="just">
              <a:buNone/>
            </a:pPr>
            <a:r>
              <a:rPr lang="it-IT" sz="3200" dirty="0" smtClean="0"/>
              <a:t> </a:t>
            </a:r>
            <a:r>
              <a:rPr lang="it-IT" sz="2600" dirty="0"/>
              <a:t>Di fatto l'introduzione di un sistema di controllo rigido per chi, a livello di contratto dovrebbe essere flessibile (ovvero R/T), è andata nel passato esattamente nella direzione opposta. L'iniziativa si pone di INVERTIRE questa tendenza.</a:t>
            </a:r>
            <a:endParaRPr lang="it-IT" sz="2600" dirty="0">
              <a:solidFill>
                <a:srgbClr val="0070C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971600" y="6453336"/>
            <a:ext cx="72510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P.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Ricci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- Assemblea dei Rappresentanti TTA -  Milano 14-15/3/2017</a:t>
            </a:r>
            <a:r>
              <a:rPr lang="it-IT" dirty="0"/>
              <a:t>  </a:t>
            </a:r>
          </a:p>
          <a:p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5979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Ulteriori argomenti da considerare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2976" y="1628800"/>
            <a:ext cx="8229600" cy="4876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3200" dirty="0" smtClean="0">
                <a:solidFill>
                  <a:srgbClr val="0070C0"/>
                </a:solidFill>
              </a:rPr>
              <a:t>Forte presenza di Tecnologi fra i TD</a:t>
            </a:r>
          </a:p>
          <a:p>
            <a:pPr marL="0" indent="0">
              <a:buNone/>
            </a:pPr>
            <a:endParaRPr lang="it-IT" sz="3200" dirty="0" smtClean="0">
              <a:solidFill>
                <a:srgbClr val="0070C0"/>
              </a:solidFill>
            </a:endParaRPr>
          </a:p>
          <a:p>
            <a:r>
              <a:rPr lang="it-IT" dirty="0" smtClean="0">
                <a:solidFill>
                  <a:srgbClr val="002060"/>
                </a:solidFill>
              </a:rPr>
              <a:t>Grazie alla Riforma degli Enti è ora possibile che l’INFN metta finalmente mano al problema </a:t>
            </a:r>
          </a:p>
          <a:p>
            <a:r>
              <a:rPr lang="it-IT" dirty="0" smtClean="0">
                <a:solidFill>
                  <a:srgbClr val="002060"/>
                </a:solidFill>
              </a:rPr>
              <a:t>Ma le scelte di bilancio e la distinzione fra assunti su fondi interni o esterni (spesso all’epoca avvenuta in modo casuale) farà sì che saranno assorbite una 60ina di persone in tutto su oltre 300 precari</a:t>
            </a:r>
          </a:p>
          <a:p>
            <a:r>
              <a:rPr lang="it-IT" dirty="0" smtClean="0">
                <a:solidFill>
                  <a:srgbClr val="002060"/>
                </a:solidFill>
              </a:rPr>
              <a:t>Oltre che sui diretti interessati, la «stabilizzazione» dei TD può avere ricadute interessanti su tutto il profilo per via del rapporto 40-40-20 che l’Ente ha dichiarato di voler raggiungere e mantenere. </a:t>
            </a:r>
          </a:p>
          <a:p>
            <a:r>
              <a:rPr lang="it-IT" dirty="0" smtClean="0">
                <a:solidFill>
                  <a:srgbClr val="002060"/>
                </a:solidFill>
              </a:rPr>
              <a:t>L’argomento va approfondito anche accedendo a dati più precisi.</a:t>
            </a:r>
            <a:endParaRPr lang="it-IT" dirty="0">
              <a:solidFill>
                <a:srgbClr val="0070C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187624" y="6505600"/>
            <a:ext cx="7353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P. Lo Re - Assemblea dei Rappresentanti TTA -  Milano 14-15/3/2017</a:t>
            </a:r>
            <a:r>
              <a:rPr lang="it-IT" dirty="0" smtClean="0"/>
              <a:t>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29552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Il gruppo</a:t>
            </a:r>
            <a:endParaRPr lang="it-IT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Il gruppo di lavoro, ricostruito nell’Assemblea di marzo 2016, è composto da</a:t>
            </a:r>
          </a:p>
          <a:p>
            <a:pPr marL="0" indent="0">
              <a:buNone/>
            </a:pPr>
            <a:endParaRPr lang="it-IT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Silvia </a:t>
            </a:r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Arezzini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(PI)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Alessandro </a:t>
            </a:r>
            <a:r>
              <a:rPr lang="it-IT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Brunengo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(GE)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Alessandro </a:t>
            </a:r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Drago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(LNF)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Roberto </a:t>
            </a:r>
            <a:r>
              <a:rPr lang="it-IT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Gomezel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(TS) - RNTTA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Paolo </a:t>
            </a:r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 Re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(NA) – Coordinatore</a:t>
            </a:r>
          </a:p>
          <a:p>
            <a:pPr>
              <a:buFontTx/>
              <a:buChar char="-"/>
            </a:pP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Mario </a:t>
            </a:r>
            <a:r>
              <a:rPr lang="it-IT" b="1" dirty="0" smtClean="0">
                <a:latin typeface="Arial" panose="020B0604020202020204" pitchFamily="34" charset="0"/>
                <a:cs typeface="Arial" panose="020B0604020202020204" pitchFamily="34" charset="0"/>
              </a:rPr>
              <a:t>Musumeci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(LNS)</a:t>
            </a:r>
            <a:endParaRPr lang="it-IT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it-IT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PierPaolo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Ricci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(CNAF)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Franco </a:t>
            </a:r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Spinella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(PI)</a:t>
            </a:r>
          </a:p>
          <a:p>
            <a:pPr>
              <a:buFontTx/>
              <a:buChar char="-"/>
            </a:pP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Riccardo </a:t>
            </a:r>
            <a:r>
              <a:rPr lang="it-IT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Travaglini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(BO)</a:t>
            </a:r>
          </a:p>
          <a:p>
            <a:pPr>
              <a:buFontTx/>
              <a:buChar char="-"/>
            </a:pPr>
            <a:endParaRPr lang="it-IT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23528" y="6396335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P. Lo Re - Assemblea dei Rappresentanti TTA -  Milano, 14-15/3/2017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995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 smtClean="0"/>
              <a:t>Attività svolte ed in corso - I</a:t>
            </a:r>
            <a:endParaRPr lang="it-IT" sz="4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2800" dirty="0" smtClean="0"/>
              <a:t>Lo scorso anno il gruppo appena costituito si è concentrato sulla bozza di riforma degli Enti di Ricerca dato che il tema appariva urgente e dato l’impatto che la Riforma – se fosse passata la bozza – avrebbe avuto sulla attività e sulla carriera dei Tecnologi.</a:t>
            </a:r>
          </a:p>
          <a:p>
            <a:pPr marL="0" indent="0" algn="just">
              <a:buNone/>
            </a:pPr>
            <a:endParaRPr lang="it-IT" sz="2800" dirty="0"/>
          </a:p>
          <a:p>
            <a:pPr marL="0" indent="0" algn="just">
              <a:buNone/>
            </a:pPr>
            <a:r>
              <a:rPr lang="it-IT" sz="2800" dirty="0" smtClean="0"/>
              <a:t>In estate 16 è stato prodotto un documento di «</a:t>
            </a:r>
            <a:r>
              <a:rPr lang="it-IT" sz="2800" b="1" dirty="0" smtClean="0"/>
              <a:t>Osservazioni dei Tecnologi sulla bozza di Riforma degli Enti di Ricerca</a:t>
            </a:r>
            <a:r>
              <a:rPr lang="it-IT" sz="2800" dirty="0" smtClean="0"/>
              <a:t>» che è stato poi riportato al management dell’INFN.</a:t>
            </a:r>
            <a:endParaRPr lang="it-IT" sz="28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23528" y="6396335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P. Lo Re - Assemblea dei Rappresentanti TTA -  Milano 14-15/3/2017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062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Attività svolte ed in corso - II</a:t>
            </a:r>
            <a:endParaRPr lang="it-IT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Successivamente il gruppo ha deciso di dedicare prioritariamente la sua attività ad un intervento sui concorsi per i tre livelli Tecnologo, con la stesura di un documento – destinato al management – che esprima il disagio del </a:t>
            </a:r>
            <a:r>
              <a:rPr lang="it-IT" sz="28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ersonale Tecnologo in merito all’attuale normativa e che contenga esplicite raccomandazioni di modifica.</a:t>
            </a:r>
          </a:p>
          <a:p>
            <a:pPr marL="0" indent="0" algn="just">
              <a:buNone/>
            </a:pPr>
            <a:endParaRPr lang="it-IT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it-I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Il lavoro è iniziato con una raccolta di documenti e con varie discussioni ed approfondimenti, ma per i forti impegni lavorativi dei membri e per oggettive differenze di impostazione e di vedute non è stato possibile arrivare finora a stendere il documento.</a:t>
            </a:r>
            <a:endParaRPr lang="it-IT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23528" y="6396335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P. Lo Re - Assemblea dei Rappresentanti TTA - 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Milano 14-15/3/2017</a:t>
            </a:r>
          </a:p>
        </p:txBody>
      </p:sp>
    </p:spTree>
    <p:extLst>
      <p:ext uri="{BB962C8B-B14F-4D97-AF65-F5344CB8AC3E}">
        <p14:creationId xmlns:p14="http://schemas.microsoft.com/office/powerpoint/2010/main" val="2922635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Attività svolte ed in corso -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 smtClean="0"/>
              <a:t>Alla luce delle recenti novità sul rifacimento dello Statuto dell’Ente il gruppo ha ripreso le sue attività, ed ha discusso a lungo su vari argomenti legati allo status e alle prospettive dei Tecnologi nell’INFN in vista dei possibili cambiamenti nella rappresentanza e non solo.</a:t>
            </a:r>
          </a:p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 smtClean="0"/>
              <a:t>Sono state individuate tre aree tematiche su cui offriamo</a:t>
            </a:r>
          </a:p>
          <a:p>
            <a:pPr marL="0" indent="0" algn="just">
              <a:buNone/>
            </a:pPr>
            <a:r>
              <a:rPr lang="it-IT" dirty="0"/>
              <a:t>a</a:t>
            </a:r>
            <a:r>
              <a:rPr lang="it-IT" dirty="0" smtClean="0"/>
              <a:t>i colleghi degli «Spunti di Riflessione»:</a:t>
            </a:r>
          </a:p>
          <a:p>
            <a:pPr marL="0" indent="0">
              <a:buNone/>
            </a:pPr>
            <a:endParaRPr lang="it-IT" sz="800" dirty="0" smtClean="0"/>
          </a:p>
          <a:p>
            <a:r>
              <a:rPr lang="it-IT" b="1" dirty="0" smtClean="0"/>
              <a:t>Rappresentanza (nazionale, ma anche locale)</a:t>
            </a:r>
          </a:p>
          <a:p>
            <a:r>
              <a:rPr lang="it-IT" b="1" dirty="0" smtClean="0"/>
              <a:t>Concorsi e progressioni di carriera</a:t>
            </a:r>
          </a:p>
          <a:p>
            <a:r>
              <a:rPr lang="it-IT" b="1" dirty="0" smtClean="0"/>
              <a:t>Orario di lavoro e rilevazione presenze</a:t>
            </a:r>
            <a:endParaRPr lang="it-IT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083673" y="6477000"/>
            <a:ext cx="72895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P. Lo Re - Assemblea dei Rappresentanti TTA -  Milano 14-15/3/2017</a:t>
            </a:r>
          </a:p>
          <a:p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11728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Attività svolte ed in corso -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 smtClean="0">
                <a:solidFill>
                  <a:srgbClr val="0070C0"/>
                </a:solidFill>
              </a:rPr>
              <a:t>Rappresentanza</a:t>
            </a:r>
            <a:endParaRPr lang="it-IT" sz="9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it-IT" sz="2000" dirty="0" smtClean="0"/>
          </a:p>
          <a:p>
            <a:pPr marL="0" indent="0">
              <a:buNone/>
            </a:pPr>
            <a:r>
              <a:rPr lang="it-IT" sz="2000" dirty="0" smtClean="0">
                <a:solidFill>
                  <a:srgbClr val="002060"/>
                </a:solidFill>
              </a:rPr>
              <a:t>Il sondaggio tenuto fra i TTA prevedeva 4 opzioni:</a:t>
            </a:r>
          </a:p>
          <a:p>
            <a:pPr marL="0" indent="0">
              <a:buNone/>
            </a:pPr>
            <a:endParaRPr lang="it-IT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sz="2000" dirty="0" smtClean="0">
                <a:solidFill>
                  <a:srgbClr val="002060"/>
                </a:solidFill>
              </a:rPr>
              <a:t>A – Rappresentanza R e TTA (tutto invariato)</a:t>
            </a:r>
          </a:p>
          <a:p>
            <a:pPr marL="0" indent="0">
              <a:buNone/>
            </a:pPr>
            <a:endParaRPr lang="it-IT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sz="2000" dirty="0" smtClean="0">
                <a:solidFill>
                  <a:srgbClr val="002060"/>
                </a:solidFill>
              </a:rPr>
              <a:t>B -                             RT e TA (Tecnologi coi Ricercatori)</a:t>
            </a:r>
          </a:p>
          <a:p>
            <a:pPr marL="0" indent="0">
              <a:buNone/>
            </a:pPr>
            <a:endParaRPr lang="it-IT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sz="2000" dirty="0" smtClean="0">
                <a:solidFill>
                  <a:srgbClr val="002060"/>
                </a:solidFill>
              </a:rPr>
              <a:t>C -                             R, T e TA (Tecnologi da soli)</a:t>
            </a:r>
          </a:p>
          <a:p>
            <a:pPr marL="0" indent="0">
              <a:buNone/>
            </a:pPr>
            <a:endParaRPr lang="it-IT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sz="2000" dirty="0" smtClean="0">
                <a:solidFill>
                  <a:srgbClr val="002060"/>
                </a:solidFill>
              </a:rPr>
              <a:t>D -  2 Rappresentanti eletti da tutto il Personale </a:t>
            </a:r>
            <a:endParaRPr lang="it-IT" sz="2000" dirty="0" smtClean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27220" y="6534834"/>
            <a:ext cx="72895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P. Lo Re - Assemblea dei Rappresentanti TTA -  Milano 14-15/3/2017</a:t>
            </a:r>
          </a:p>
          <a:p>
            <a:r>
              <a:rPr lang="it-IT" dirty="0" smtClean="0"/>
              <a:t>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07591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Attività svolte ed in corso -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3200" dirty="0" smtClean="0">
                <a:solidFill>
                  <a:srgbClr val="0070C0"/>
                </a:solidFill>
              </a:rPr>
              <a:t>Rappresentanza</a:t>
            </a:r>
          </a:p>
          <a:p>
            <a:pPr marL="0" indent="0">
              <a:buNone/>
            </a:pPr>
            <a:endParaRPr lang="it-IT" sz="900" dirty="0" smtClean="0">
              <a:solidFill>
                <a:srgbClr val="0070C0"/>
              </a:solidFill>
            </a:endParaRPr>
          </a:p>
          <a:p>
            <a:pPr algn="just"/>
            <a:r>
              <a:rPr lang="it-IT" dirty="0" smtClean="0"/>
              <a:t>L’esito fra i Tecnologi dà un leggera preferenza per l’opzione D, con la B a poca distanza</a:t>
            </a:r>
          </a:p>
          <a:p>
            <a:pPr algn="just"/>
            <a:r>
              <a:rPr lang="it-IT" dirty="0" smtClean="0"/>
              <a:t>Esteso a tutti i TTA indica B e D equivalenti, le altre respinte</a:t>
            </a:r>
          </a:p>
          <a:p>
            <a:pPr algn="just"/>
            <a:r>
              <a:rPr lang="it-IT" dirty="0" smtClean="0"/>
              <a:t>Lo stesso sondaggio fra i Ricercatori indica una forte preferenza per B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>
                <a:solidFill>
                  <a:srgbClr val="0070C0"/>
                </a:solidFill>
              </a:rPr>
              <a:t>Sembra che il futuro potrebbe essere B, cioè rappresentanza </a:t>
            </a:r>
            <a:r>
              <a:rPr lang="it-IT" dirty="0" smtClean="0">
                <a:solidFill>
                  <a:srgbClr val="FF0000"/>
                </a:solidFill>
              </a:rPr>
              <a:t>RT e TA</a:t>
            </a:r>
          </a:p>
          <a:p>
            <a:pPr marL="0" indent="0">
              <a:buNone/>
            </a:pPr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sz="2600" dirty="0" smtClean="0">
                <a:solidFill>
                  <a:srgbClr val="FF0000"/>
                </a:solidFill>
              </a:rPr>
              <a:t>Che effetto avrà sulla rappresentanza dei Tecnologi?</a:t>
            </a:r>
          </a:p>
          <a:p>
            <a:pPr marL="0" indent="0">
              <a:buNone/>
            </a:pPr>
            <a:endParaRPr lang="it-IT" sz="20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27220" y="6534834"/>
            <a:ext cx="72895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P. Lo Re - Assemblea dei Rappresentanti TTA -  Milano 14-15/3/2017</a:t>
            </a:r>
          </a:p>
          <a:p>
            <a:r>
              <a:rPr lang="it-IT" dirty="0" smtClean="0"/>
              <a:t>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33240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Attività svolte ed in corso -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3200" dirty="0" smtClean="0">
                <a:solidFill>
                  <a:srgbClr val="0070C0"/>
                </a:solidFill>
              </a:rPr>
              <a:t>Concorsi e progressioni di carriera</a:t>
            </a:r>
          </a:p>
          <a:p>
            <a:pPr marL="0" indent="0">
              <a:buNone/>
            </a:pPr>
            <a:endParaRPr lang="it-IT" sz="3200" dirty="0" smtClean="0">
              <a:solidFill>
                <a:srgbClr val="0070C0"/>
              </a:solidFill>
            </a:endParaRPr>
          </a:p>
          <a:p>
            <a:r>
              <a:rPr lang="it-IT" dirty="0" smtClean="0">
                <a:solidFill>
                  <a:srgbClr val="002060"/>
                </a:solidFill>
              </a:rPr>
              <a:t>Grazie alla riforma pare che il numero irrisorio di posizioni di II e I livello possa crescere un po’</a:t>
            </a:r>
          </a:p>
          <a:p>
            <a:endParaRPr lang="it-IT" dirty="0" smtClean="0"/>
          </a:p>
          <a:p>
            <a:r>
              <a:rPr lang="it-IT" dirty="0" smtClean="0">
                <a:solidFill>
                  <a:srgbClr val="002060"/>
                </a:solidFill>
              </a:rPr>
              <a:t>Concorsi locali anche per II e I livello?</a:t>
            </a:r>
          </a:p>
          <a:p>
            <a:pPr lvl="1">
              <a:buFontTx/>
              <a:buChar char="-"/>
            </a:pPr>
            <a:r>
              <a:rPr lang="it-IT" dirty="0" smtClean="0"/>
              <a:t>pro: commissioni mirate al tipo di specializzazione richiesta</a:t>
            </a:r>
          </a:p>
          <a:p>
            <a:pPr lvl="1">
              <a:buFontTx/>
              <a:buChar char="-"/>
            </a:pPr>
            <a:r>
              <a:rPr lang="it-IT" dirty="0"/>
              <a:t>c</a:t>
            </a:r>
            <a:r>
              <a:rPr lang="it-IT" dirty="0" smtClean="0"/>
              <a:t>ontro: posti assegnati alle Strutture, quindi quasi «ad </a:t>
            </a:r>
            <a:r>
              <a:rPr lang="it-IT" dirty="0" err="1" smtClean="0"/>
              <a:t>personam</a:t>
            </a:r>
            <a:r>
              <a:rPr lang="it-IT" dirty="0" smtClean="0"/>
              <a:t>»</a:t>
            </a:r>
            <a:endParaRPr lang="it-IT" sz="800" dirty="0" smtClean="0"/>
          </a:p>
          <a:p>
            <a:pPr lvl="1">
              <a:buFontTx/>
              <a:buChar char="-"/>
            </a:pPr>
            <a:endParaRPr lang="it-IT" dirty="0" smtClean="0"/>
          </a:p>
          <a:p>
            <a:r>
              <a:rPr lang="it-IT" dirty="0" smtClean="0">
                <a:solidFill>
                  <a:srgbClr val="002060"/>
                </a:solidFill>
              </a:rPr>
              <a:t>Richiedere il titolo di dottorato per III livelli?</a:t>
            </a:r>
          </a:p>
          <a:p>
            <a:pPr lvl="1">
              <a:buFontTx/>
              <a:buChar char="-"/>
            </a:pPr>
            <a:r>
              <a:rPr lang="it-IT" dirty="0" smtClean="0"/>
              <a:t>pro: &gt; equiparazione totale ai Ricercatori</a:t>
            </a:r>
          </a:p>
          <a:p>
            <a:pPr marL="822960" lvl="3" indent="0">
              <a:buNone/>
            </a:pPr>
            <a:r>
              <a:rPr lang="it-IT" sz="2100" dirty="0"/>
              <a:t> </a:t>
            </a:r>
            <a:r>
              <a:rPr lang="it-IT" sz="2100" dirty="0" smtClean="0"/>
              <a:t> &gt;</a:t>
            </a:r>
            <a:r>
              <a:rPr lang="it-IT" dirty="0" smtClean="0"/>
              <a:t> </a:t>
            </a:r>
            <a:r>
              <a:rPr lang="it-IT" sz="2000" dirty="0" smtClean="0"/>
              <a:t>ci sono attività tecnologiche per le quali il dottorato è </a:t>
            </a:r>
          </a:p>
          <a:p>
            <a:pPr marL="822960" lvl="3" indent="0">
              <a:buNone/>
            </a:pPr>
            <a:r>
              <a:rPr lang="it-IT" sz="2000" dirty="0"/>
              <a:t> </a:t>
            </a:r>
            <a:r>
              <a:rPr lang="it-IT" sz="2000" dirty="0" smtClean="0"/>
              <a:t>    utile/consigliabile</a:t>
            </a:r>
            <a:endParaRPr lang="it-IT" sz="2800" dirty="0" smtClean="0"/>
          </a:p>
          <a:p>
            <a:pPr lvl="1">
              <a:buFontTx/>
              <a:buChar char="-"/>
            </a:pPr>
            <a:r>
              <a:rPr lang="it-IT" dirty="0" smtClean="0"/>
              <a:t>contro: &gt; in molti campi di attività dei Tecnologi la richiesta di </a:t>
            </a:r>
          </a:p>
          <a:p>
            <a:pPr marL="274320" lvl="1" indent="0">
              <a:buNone/>
            </a:pPr>
            <a:r>
              <a:rPr lang="it-IT" dirty="0" smtClean="0"/>
              <a:t>                 dottorato non ha senso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043608" y="6553200"/>
            <a:ext cx="7353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P. Lo Re - Assemblea dei Rappresentanti TTA -  Milano 14-15/3/2017</a:t>
            </a:r>
            <a:r>
              <a:rPr lang="it-IT" dirty="0" smtClean="0"/>
              <a:t>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29510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Attività svolte ed in corso -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VII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49600" y="1772816"/>
            <a:ext cx="8229600" cy="4876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3200" dirty="0" smtClean="0">
                <a:solidFill>
                  <a:srgbClr val="0070C0"/>
                </a:solidFill>
              </a:rPr>
              <a:t>Orario di lavoro e rilevazione presenze</a:t>
            </a:r>
          </a:p>
          <a:p>
            <a:pPr marL="0" indent="0">
              <a:buNone/>
            </a:pPr>
            <a:endParaRPr lang="it-IT" sz="800" dirty="0" smtClean="0">
              <a:solidFill>
                <a:srgbClr val="0070C0"/>
              </a:solidFill>
            </a:endParaRPr>
          </a:p>
          <a:p>
            <a:r>
              <a:rPr lang="it-IT" dirty="0" smtClean="0">
                <a:solidFill>
                  <a:srgbClr val="002060"/>
                </a:solidFill>
              </a:rPr>
              <a:t>E’ in corso una iniziativa di diffida all’INFN volta all’abolizione della rilevazione presenze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   https</a:t>
            </a:r>
            <a:r>
              <a:rPr lang="it-IT" dirty="0">
                <a:solidFill>
                  <a:srgbClr val="FF0000"/>
                </a:solidFill>
              </a:rPr>
              <a:t>://controlloorario.wordpress.com/</a:t>
            </a:r>
            <a:endParaRPr lang="it-IT" dirty="0" smtClean="0">
              <a:solidFill>
                <a:srgbClr val="FF0000"/>
              </a:solidFill>
            </a:endParaRPr>
          </a:p>
          <a:p>
            <a:r>
              <a:rPr lang="it-IT" dirty="0" smtClean="0">
                <a:solidFill>
                  <a:srgbClr val="002060"/>
                </a:solidFill>
              </a:rPr>
              <a:t>L’iniziativa è molto sentita fra i Ricercatori</a:t>
            </a:r>
          </a:p>
          <a:p>
            <a:r>
              <a:rPr lang="it-IT" dirty="0" smtClean="0">
                <a:solidFill>
                  <a:srgbClr val="002060"/>
                </a:solidFill>
              </a:rPr>
              <a:t>Ognuno è libero di aderire individualmente, ma cosa ne pensano in generale i Tecnologi?</a:t>
            </a:r>
          </a:p>
          <a:p>
            <a:pPr marL="274320" lvl="1" indent="0">
              <a:buNone/>
            </a:pPr>
            <a:r>
              <a:rPr lang="it-IT" dirty="0" smtClean="0"/>
              <a:t>-</a:t>
            </a:r>
            <a:r>
              <a:rPr lang="it-IT" dirty="0" smtClean="0">
                <a:solidFill>
                  <a:srgbClr val="002060"/>
                </a:solidFill>
              </a:rPr>
              <a:t> </a:t>
            </a:r>
            <a:r>
              <a:rPr lang="it-IT" dirty="0" smtClean="0"/>
              <a:t>pro: &gt; avvicina ulteriormente i Tecnologi ai Ricercatori</a:t>
            </a:r>
          </a:p>
          <a:p>
            <a:pPr marL="274320" lvl="1" indent="0">
              <a:buNone/>
            </a:pP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smtClean="0">
                <a:solidFill>
                  <a:srgbClr val="002060"/>
                </a:solidFill>
              </a:rPr>
              <a:t>         &gt; </a:t>
            </a:r>
            <a:r>
              <a:rPr lang="it-IT" dirty="0" smtClean="0"/>
              <a:t>in un caso nel CNR la Cassazione ha interpretato in questo</a:t>
            </a:r>
          </a:p>
          <a:p>
            <a:pPr marL="274320" lvl="1" indent="0">
              <a:buNone/>
            </a:pPr>
            <a:r>
              <a:rPr lang="it-IT" dirty="0" smtClean="0"/>
              <a:t>             senso il CCNL</a:t>
            </a:r>
          </a:p>
          <a:p>
            <a:pPr lvl="1">
              <a:buFontTx/>
              <a:buChar char="-"/>
            </a:pPr>
            <a:r>
              <a:rPr lang="it-IT" dirty="0" smtClean="0"/>
              <a:t>contro: c’è chi crede che aggravi la diversità di trattamento fra i primi</a:t>
            </a:r>
          </a:p>
          <a:p>
            <a:pPr marL="274320" lvl="1" indent="0">
              <a:buNone/>
            </a:pPr>
            <a:r>
              <a:rPr lang="it-IT" dirty="0"/>
              <a:t> </a:t>
            </a:r>
            <a:r>
              <a:rPr lang="it-IT" dirty="0" smtClean="0"/>
              <a:t>              livelli ed i successivi, generando fratture nel Personale 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971600" y="6453336"/>
            <a:ext cx="74178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P. Lo Re - Assemblea dei Rappresentanti TTA -  Milano 14-15/3/2017</a:t>
            </a:r>
            <a:r>
              <a:rPr lang="it-IT" dirty="0"/>
              <a:t>  </a:t>
            </a:r>
          </a:p>
          <a:p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599309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aro">
  <a:themeElements>
    <a:clrScheme name="Chiaro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ar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0</TotalTime>
  <Words>961</Words>
  <Application>Microsoft Office PowerPoint</Application>
  <PresentationFormat>On-screen Show (4:3)</PresentationFormat>
  <Paragraphs>107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Chiaro</vt:lpstr>
      <vt:lpstr>   Gruppo di lavoro sul Personale Tecnologo</vt:lpstr>
      <vt:lpstr>Il gruppo</vt:lpstr>
      <vt:lpstr>Attività svolte ed in corso - I</vt:lpstr>
      <vt:lpstr>Attività svolte ed in corso - II</vt:lpstr>
      <vt:lpstr>Attività svolte ed in corso - III</vt:lpstr>
      <vt:lpstr>Attività svolte ed in corso - IV</vt:lpstr>
      <vt:lpstr>Attività svolte ed in corso - V</vt:lpstr>
      <vt:lpstr>Attività svolte ed in corso - VI</vt:lpstr>
      <vt:lpstr>Attività svolte ed in corso - VII</vt:lpstr>
      <vt:lpstr>Attività svolte ed in corso - VIII</vt:lpstr>
      <vt:lpstr>Ulteriori argomenti da considerare</vt:lpstr>
    </vt:vector>
  </TitlesOfParts>
  <Company>INFN Napoli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Gruppo di lavoro sullo status del Personale Tecnologo</dc:title>
  <dc:creator>Paolo Lo Re</dc:creator>
  <cp:lastModifiedBy>Roberto Gomezel</cp:lastModifiedBy>
  <cp:revision>22</cp:revision>
  <dcterms:created xsi:type="dcterms:W3CDTF">2016-09-25T09:08:56Z</dcterms:created>
  <dcterms:modified xsi:type="dcterms:W3CDTF">2017-03-15T10:46:59Z</dcterms:modified>
</cp:coreProperties>
</file>