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3" r:id="rId12"/>
    <p:sldId id="262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40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3487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695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40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680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8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7033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008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23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041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871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9DC3-3F39-4255-AF17-973ABAFC0A45}" type="datetimeFigureOut">
              <a:rPr lang="it-IT" smtClean="0"/>
              <a:pPr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1E6E-273D-43D7-9737-4BFB3F227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07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The response of EBT3 </a:t>
            </a:r>
            <a:r>
              <a:rPr lang="en-US" sz="6600" b="1" dirty="0" smtClean="0"/>
              <a:t>films</a:t>
            </a:r>
            <a:br>
              <a:rPr lang="en-US" sz="6600" b="1" dirty="0" smtClean="0"/>
            </a:br>
            <a:r>
              <a:rPr lang="en-US" sz="6600" b="1" baseline="30000" dirty="0" smtClean="0"/>
              <a:t>1</a:t>
            </a:r>
            <a:r>
              <a:rPr lang="en-US" sz="6600" b="1" dirty="0" smtClean="0"/>
              <a:t>H, </a:t>
            </a:r>
            <a:r>
              <a:rPr lang="en-US" sz="6600" b="1" baseline="30000" dirty="0" smtClean="0"/>
              <a:t>12</a:t>
            </a:r>
            <a:r>
              <a:rPr lang="en-US" sz="6600" b="1" dirty="0" smtClean="0"/>
              <a:t>C, </a:t>
            </a:r>
            <a:r>
              <a:rPr lang="en-US" sz="6600" b="1" baseline="30000" dirty="0" smtClean="0"/>
              <a:t>4</a:t>
            </a:r>
            <a:r>
              <a:rPr lang="en-US" sz="6600" b="1" dirty="0" smtClean="0"/>
              <a:t>He, </a:t>
            </a:r>
            <a:r>
              <a:rPr lang="en-US" sz="6600" b="1" baseline="30000" dirty="0" smtClean="0"/>
              <a:t>12</a:t>
            </a:r>
            <a:r>
              <a:rPr lang="en-US" sz="6600" b="1" dirty="0" smtClean="0"/>
              <a:t>O, e</a:t>
            </a:r>
            <a:r>
              <a:rPr lang="en-US" sz="6600" b="1" baseline="30000" dirty="0" smtClean="0"/>
              <a:t>-</a:t>
            </a:r>
            <a:r>
              <a:rPr lang="en-US" sz="6600" b="1" dirty="0" smtClean="0"/>
              <a:t>, </a:t>
            </a:r>
            <a:r>
              <a:rPr lang="en-US" sz="6600" b="1" dirty="0" smtClean="0">
                <a:latin typeface="Symbol" pitchFamily="18" charset="2"/>
              </a:rPr>
              <a:t>g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clinical beams</a:t>
            </a:r>
            <a:endParaRPr lang="it-IT" sz="6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</a:t>
            </a:r>
            <a:r>
              <a:rPr lang="en-US" sz="2800" dirty="0" smtClean="0"/>
              <a:t>the dose range of </a:t>
            </a:r>
            <a:r>
              <a:rPr lang="en-US" sz="2800" dirty="0"/>
              <a:t>0.4 – 20 </a:t>
            </a:r>
            <a:r>
              <a:rPr lang="en-US" sz="2800" dirty="0" err="1" smtClean="0"/>
              <a:t>Gy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@ CNAO (Pavia), HSR (Milano), CPT  (Trento), HIT (Heidelberg)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21004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6571" y="169817"/>
            <a:ext cx="493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Misure 2016 ad HIT – </a:t>
            </a:r>
            <a:r>
              <a:rPr lang="it-IT" sz="3600" baseline="30000" dirty="0" smtClean="0"/>
              <a:t>12</a:t>
            </a:r>
            <a:r>
              <a:rPr lang="it-IT" sz="3600" dirty="0" smtClean="0"/>
              <a:t>C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165" y="1064350"/>
            <a:ext cx="75819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543" y="287179"/>
            <a:ext cx="7363097" cy="339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365" y="3749039"/>
            <a:ext cx="9889806" cy="299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959988"/>
            <a:ext cx="80295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26571" y="169817"/>
            <a:ext cx="5882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Misure 2016 ad HIT – </a:t>
            </a:r>
            <a:r>
              <a:rPr lang="it-IT" sz="3600" baseline="30000" dirty="0" smtClean="0"/>
              <a:t>4</a:t>
            </a:r>
            <a:r>
              <a:rPr lang="it-IT" sz="3600" dirty="0" smtClean="0"/>
              <a:t>He, </a:t>
            </a:r>
            <a:r>
              <a:rPr lang="it-IT" sz="3600" baseline="30000" dirty="0" smtClean="0"/>
              <a:t>16</a:t>
            </a:r>
            <a:r>
              <a:rPr lang="it-IT" sz="3600" dirty="0" smtClean="0"/>
              <a:t>O </a:t>
            </a:r>
            <a:endParaRPr lang="it-IT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84662" y="992777"/>
            <a:ext cx="80552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Misure 2017</a:t>
            </a:r>
          </a:p>
          <a:p>
            <a:endParaRPr lang="it-IT" sz="3600" dirty="0" smtClean="0"/>
          </a:p>
          <a:p>
            <a:r>
              <a:rPr lang="it-IT" sz="3600" dirty="0" smtClean="0"/>
              <a:t>Interconfronto di dose tra HIT, CNAO, CPT, 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-127000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Measurements in 2015</a:t>
            </a:r>
            <a:endParaRPr lang="en-US" sz="4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9251" y="1381125"/>
            <a:ext cx="52482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CNAO - Pavia (July and November)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Dose response of EBT3 films: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/>
              <a:t>Proton Beams 63, 150 and 230 MeV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/>
              <a:t>Carbon Ion Beams 115 MeV/u and 400 MeV/u;</a:t>
            </a:r>
          </a:p>
          <a:p>
            <a:pPr marL="1200150" lvl="2" indent="-285750">
              <a:buFontTx/>
              <a:buChar char="-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Depth Dose in water with proton beam of 150 MeV and carbon ion beam of 400 MeV/u: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/>
              <a:t>Markus chamber 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/>
              <a:t>EBT3 films; 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HSR - Milano (September)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Dose response of EBT3 films: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/>
              <a:t>Radiotherapy accelerator </a:t>
            </a:r>
          </a:p>
          <a:p>
            <a:pPr marL="1657350" lvl="3" indent="-285750">
              <a:buFontTx/>
              <a:buChar char="-"/>
            </a:pPr>
            <a:r>
              <a:rPr lang="en-US" sz="1600" dirty="0" smtClean="0"/>
              <a:t>Photon beams 6 MV and 18 MV</a:t>
            </a:r>
          </a:p>
          <a:p>
            <a:pPr marL="1657350" lvl="3" indent="-285750">
              <a:buFontTx/>
              <a:buChar char="-"/>
            </a:pPr>
            <a:r>
              <a:rPr lang="en-US" sz="1600" dirty="0" smtClean="0"/>
              <a:t>Electron beams 6 MeV and 12 MeV;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778626" y="1381125"/>
            <a:ext cx="52482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   HIT - Heidelberg (October)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Dose response of EBT3 films: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/>
              <a:t>Proton Beam 150 MeV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/>
              <a:t>Carbon Ion Beam 150 MeV/u;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r>
              <a:rPr lang="en-US" sz="2000" dirty="0" smtClean="0"/>
              <a:t>4.    CPT - Trento (September)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Dose response of EBT3 films:</a:t>
            </a:r>
          </a:p>
          <a:p>
            <a:pPr marL="1657350" lvl="3" indent="-285750">
              <a:buFontTx/>
              <a:buChar char="-"/>
            </a:pPr>
            <a:r>
              <a:rPr lang="en-US" sz="1600" dirty="0" smtClean="0"/>
              <a:t>Proton beams 90 MeV and 180 MeV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9760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-1" y="-254000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EBT3 Dose Response Curves </a:t>
            </a:r>
            <a:endParaRPr lang="en-US" sz="3200" b="1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2362416"/>
              </p:ext>
            </p:extLst>
          </p:nvPr>
        </p:nvGraphicFramePr>
        <p:xfrm>
          <a:off x="1904999" y="947738"/>
          <a:ext cx="4132263" cy="2878137"/>
        </p:xfrm>
        <a:graphic>
          <a:graphicData uri="http://schemas.openxmlformats.org/presentationml/2006/ole">
            <p:oleObj spid="_x0000_s1034" name="Graph" r:id="rId3" imgW="4132800" imgH="2878560" progId="Origin50.Graph">
              <p:embed/>
            </p:oleObj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8646993"/>
              </p:ext>
            </p:extLst>
          </p:nvPr>
        </p:nvGraphicFramePr>
        <p:xfrm>
          <a:off x="6410325" y="947737"/>
          <a:ext cx="4132263" cy="2878137"/>
        </p:xfrm>
        <a:graphic>
          <a:graphicData uri="http://schemas.openxmlformats.org/presentationml/2006/ole">
            <p:oleObj spid="_x0000_s1035" name="Graph" r:id="rId4" imgW="4132800" imgH="2878560" progId="Origin50.Graph">
              <p:embed/>
            </p:oleObj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5812222"/>
              </p:ext>
            </p:extLst>
          </p:nvPr>
        </p:nvGraphicFramePr>
        <p:xfrm>
          <a:off x="1904998" y="3825874"/>
          <a:ext cx="4132263" cy="2878137"/>
        </p:xfrm>
        <a:graphic>
          <a:graphicData uri="http://schemas.openxmlformats.org/presentationml/2006/ole">
            <p:oleObj spid="_x0000_s1036" name="Graph" r:id="rId5" imgW="4132800" imgH="2878560" progId="Origin50.Graph">
              <p:embed/>
            </p:oleObj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3374216"/>
              </p:ext>
            </p:extLst>
          </p:nvPr>
        </p:nvGraphicFramePr>
        <p:xfrm>
          <a:off x="6410324" y="3827463"/>
          <a:ext cx="4132263" cy="2878137"/>
        </p:xfrm>
        <a:graphic>
          <a:graphicData uri="http://schemas.openxmlformats.org/presentationml/2006/ole">
            <p:oleObj spid="_x0000_s1037" name="Graph" r:id="rId6" imgW="4132800" imgH="2878560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054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-1" y="127000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Depth Dose Curve (150 </a:t>
            </a:r>
            <a:r>
              <a:rPr lang="en-US" sz="4000" b="1" dirty="0" err="1" smtClean="0"/>
              <a:t>MeV</a:t>
            </a:r>
            <a:r>
              <a:rPr lang="en-US" sz="4000" b="1" dirty="0" smtClean="0"/>
              <a:t> protons) </a:t>
            </a:r>
            <a:endParaRPr lang="en-US" sz="4000" b="1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535245"/>
              </p:ext>
            </p:extLst>
          </p:nvPr>
        </p:nvGraphicFramePr>
        <p:xfrm>
          <a:off x="1900238" y="1333500"/>
          <a:ext cx="7421562" cy="5248275"/>
        </p:xfrm>
        <a:graphic>
          <a:graphicData uri="http://schemas.openxmlformats.org/presentationml/2006/ole">
            <p:oleObj spid="_x0000_s2050" name="Graph" r:id="rId3" imgW="4276800" imgH="3024000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006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118952" y="1231473"/>
          <a:ext cx="7390808" cy="5206429"/>
        </p:xfrm>
        <a:graphic>
          <a:graphicData uri="http://schemas.openxmlformats.org/presentationml/2006/ole">
            <p:oleObj spid="_x0000_s17410" name="Graph" r:id="rId3" imgW="4279320" imgH="3024720" progId="Origin50.Graph">
              <p:embed/>
            </p:oleObj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-1" y="127000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Depth Dose Curve (400 </a:t>
            </a:r>
            <a:r>
              <a:rPr lang="en-US" sz="4000" b="1" dirty="0" err="1" smtClean="0"/>
              <a:t>MeV</a:t>
            </a:r>
            <a:r>
              <a:rPr lang="en-US" sz="4000" b="1" dirty="0" smtClean="0"/>
              <a:t>/u </a:t>
            </a:r>
            <a:r>
              <a:rPr lang="en-US" sz="4000" b="1" baseline="30000" dirty="0" smtClean="0"/>
              <a:t>12</a:t>
            </a:r>
            <a:r>
              <a:rPr lang="en-US" sz="4000" b="1" dirty="0" smtClean="0"/>
              <a:t>C ions) </a:t>
            </a:r>
            <a:endParaRPr lang="en-US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Misure </a:t>
            </a:r>
            <a:r>
              <a:rPr lang="it-IT" dirty="0" err="1" smtClean="0"/>
              <a:t>dE</a:t>
            </a:r>
            <a:r>
              <a:rPr lang="it-IT" dirty="0" smtClean="0"/>
              <a:t>/</a:t>
            </a:r>
            <a:r>
              <a:rPr lang="it-IT" dirty="0" err="1" smtClean="0"/>
              <a:t>dx</a:t>
            </a:r>
            <a:r>
              <a:rPr lang="it-IT" dirty="0" smtClean="0"/>
              <a:t> al Tandem </a:t>
            </a:r>
            <a:r>
              <a:rPr lang="it-IT" dirty="0" smtClean="0"/>
              <a:t>Napoli (2016)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5868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Acceleratore in manutenzione fino ad Aprile </a:t>
            </a:r>
          </a:p>
          <a:p>
            <a:r>
              <a:rPr lang="it-IT" dirty="0" smtClean="0"/>
              <a:t>Misure di de/</a:t>
            </a:r>
            <a:r>
              <a:rPr lang="it-IT" dirty="0" err="1" smtClean="0"/>
              <a:t>dx</a:t>
            </a:r>
            <a:r>
              <a:rPr lang="it-IT" dirty="0" smtClean="0"/>
              <a:t> in acqua liquida previste </a:t>
            </a:r>
            <a:r>
              <a:rPr lang="it-IT" dirty="0" smtClean="0"/>
              <a:t>Maggio-Giugno</a:t>
            </a:r>
          </a:p>
          <a:p>
            <a:endParaRPr lang="it-IT" dirty="0" smtClean="0"/>
          </a:p>
          <a:p>
            <a:r>
              <a:rPr lang="it-IT" sz="3200" dirty="0" smtClean="0">
                <a:solidFill>
                  <a:srgbClr val="FF0000"/>
                </a:solidFill>
              </a:rPr>
              <a:t>STATO: ACCELERATORE MAI RIMESSO IN FUNZIONE E TUTTORA FERMO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6571" y="169817"/>
            <a:ext cx="5591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Misure 2016 ad HIT – </a:t>
            </a:r>
            <a:r>
              <a:rPr lang="it-IT" sz="3600" baseline="30000" dirty="0" smtClean="0"/>
              <a:t>12</a:t>
            </a:r>
            <a:r>
              <a:rPr lang="it-IT" sz="3600" dirty="0" smtClean="0"/>
              <a:t>C, </a:t>
            </a:r>
            <a:r>
              <a:rPr lang="it-IT" sz="3600" baseline="30000" dirty="0" smtClean="0"/>
              <a:t>1</a:t>
            </a:r>
            <a:r>
              <a:rPr lang="it-IT" sz="3600" dirty="0" smtClean="0"/>
              <a:t>H </a:t>
            </a:r>
            <a:endParaRPr lang="it-IT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13" y="849086"/>
            <a:ext cx="11216912" cy="57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6571" y="169817"/>
            <a:ext cx="481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Misure 2016 ad HIT – </a:t>
            </a:r>
            <a:r>
              <a:rPr lang="it-IT" sz="3600" baseline="30000" dirty="0" smtClean="0"/>
              <a:t>1</a:t>
            </a:r>
            <a:r>
              <a:rPr lang="it-IT" sz="3600" dirty="0" smtClean="0"/>
              <a:t>H </a:t>
            </a:r>
            <a:endParaRPr lang="it-IT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803" y="1104221"/>
            <a:ext cx="7239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6571" y="169817"/>
            <a:ext cx="493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Misure 2016 ad HIT – </a:t>
            </a:r>
            <a:r>
              <a:rPr lang="it-IT" sz="3600" baseline="30000" dirty="0" smtClean="0"/>
              <a:t>12</a:t>
            </a:r>
            <a:r>
              <a:rPr lang="it-IT" sz="3600" dirty="0" smtClean="0"/>
              <a:t>C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275" y="1117419"/>
            <a:ext cx="71628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261</Words>
  <Application>Microsoft Office PowerPoint</Application>
  <PresentationFormat>Personalizzato</PresentationFormat>
  <Paragraphs>50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Graph</vt:lpstr>
      <vt:lpstr>The response of EBT3 films 1H, 12C, 4He, 12O, e-, g clinical beams</vt:lpstr>
      <vt:lpstr>Measurements in 2015</vt:lpstr>
      <vt:lpstr>EBT3 Dose Response Curves </vt:lpstr>
      <vt:lpstr>Depth Dose Curve (150 MeV protons) </vt:lpstr>
      <vt:lpstr>Depth Dose Curve (400 MeV/u 12C ions) </vt:lpstr>
      <vt:lpstr>Misure dE/dx al Tandem Napoli (2016)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response of EBT3 films</dc:title>
  <dc:creator>MedPhys11</dc:creator>
  <cp:lastModifiedBy>Paolo</cp:lastModifiedBy>
  <cp:revision>22</cp:revision>
  <dcterms:created xsi:type="dcterms:W3CDTF">2016-01-19T13:48:56Z</dcterms:created>
  <dcterms:modified xsi:type="dcterms:W3CDTF">2017-02-01T08:29:40Z</dcterms:modified>
</cp:coreProperties>
</file>