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4"/>
    <p:sldMasterId id="2147483653" r:id="rId5"/>
  </p:sldMasterIdLst>
  <p:notesMasterIdLst>
    <p:notesMasterId r:id="rId27"/>
  </p:notesMasterIdLst>
  <p:handoutMasterIdLst>
    <p:handoutMasterId r:id="rId28"/>
  </p:handoutMasterIdLst>
  <p:sldIdLst>
    <p:sldId id="257" r:id="rId6"/>
    <p:sldId id="260" r:id="rId7"/>
    <p:sldId id="264" r:id="rId8"/>
    <p:sldId id="274" r:id="rId9"/>
    <p:sldId id="266" r:id="rId10"/>
    <p:sldId id="263" r:id="rId11"/>
    <p:sldId id="267" r:id="rId12"/>
    <p:sldId id="268" r:id="rId13"/>
    <p:sldId id="270" r:id="rId14"/>
    <p:sldId id="273" r:id="rId15"/>
    <p:sldId id="271" r:id="rId16"/>
    <p:sldId id="261" r:id="rId17"/>
    <p:sldId id="272" r:id="rId18"/>
    <p:sldId id="262" r:id="rId19"/>
    <p:sldId id="281" r:id="rId20"/>
    <p:sldId id="275" r:id="rId21"/>
    <p:sldId id="280" r:id="rId22"/>
    <p:sldId id="279" r:id="rId23"/>
    <p:sldId id="276" r:id="rId24"/>
    <p:sldId id="278" r:id="rId25"/>
    <p:sldId id="259" r:id="rId26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BB2D3F"/>
    <a:srgbClr val="A50021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7" autoAdjust="0"/>
    <p:restoredTop sz="94545" autoAdjust="0"/>
  </p:normalViewPr>
  <p:slideViewPr>
    <p:cSldViewPr>
      <p:cViewPr>
        <p:scale>
          <a:sx n="68" d="100"/>
          <a:sy n="68" d="100"/>
        </p:scale>
        <p:origin x="16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56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endParaRPr lang="it-IT" alt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 alt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fld id="{1B8F4105-4678-0B47-84DD-B1200A753601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890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endParaRPr lang="it-IT" alt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 u="none"/>
            </a:lvl1pPr>
          </a:lstStyle>
          <a:p>
            <a:endParaRPr lang="it-IT" alt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u="none"/>
            </a:lvl1pPr>
          </a:lstStyle>
          <a:p>
            <a:fld id="{916635B5-2A2B-7E42-81EF-B2D49E83A4AF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9828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F7AB-2803-7849-AF59-AB267C58DBF6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91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7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28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4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28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9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2817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05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06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02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36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999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358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3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224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9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3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48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46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999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7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1" name="Line 23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2" name="Line 24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3033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4" name="Line 26"/>
          <p:cNvSpPr>
            <a:spLocks noChangeShapeType="1"/>
          </p:cNvSpPr>
          <p:nvPr userDrawn="1"/>
        </p:nvSpPr>
        <p:spPr bwMode="auto">
          <a:xfrm>
            <a:off x="92075" y="0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5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2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1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2" name="Line 26"/>
          <p:cNvSpPr>
            <a:spLocks noChangeAspect="1" noChangeShapeType="1"/>
          </p:cNvSpPr>
          <p:nvPr userDrawn="1"/>
        </p:nvSpPr>
        <p:spPr bwMode="auto">
          <a:xfrm>
            <a:off x="82550" y="0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83" name="Line 27"/>
          <p:cNvSpPr>
            <a:spLocks noChangeAspect="1" noChangeShapeType="1"/>
          </p:cNvSpPr>
          <p:nvPr userDrawn="1"/>
        </p:nvSpPr>
        <p:spPr bwMode="auto">
          <a:xfrm>
            <a:off x="0" y="1182688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90" name="Line 34"/>
          <p:cNvSpPr>
            <a:spLocks noChangeShapeType="1"/>
          </p:cNvSpPr>
          <p:nvPr userDrawn="1"/>
        </p:nvSpPr>
        <p:spPr bwMode="auto">
          <a:xfrm>
            <a:off x="8316913" y="6424613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91" name="Line 35"/>
          <p:cNvSpPr>
            <a:spLocks noChangeShapeType="1"/>
          </p:cNvSpPr>
          <p:nvPr userDrawn="1"/>
        </p:nvSpPr>
        <p:spPr bwMode="auto">
          <a:xfrm>
            <a:off x="8316913" y="6092825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../Laboratori%20PLS/Iscrizione%20studenti%20Corsi-Laboratorio%20PLS%202016-2017%20(LISTA%20SISTEMATA).xls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istruzione.it/allegati/2015/guidaASLinterattiva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odello_convenzione.doc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a%20Stefano/Unita&#768;%20formative.docx" TargetMode="External"/><Relationship Id="rId4" Type="http://schemas.openxmlformats.org/officeDocument/2006/relationships/hyperlink" Target="Da%20Stefano/Scheda%20di%20valutazione%20del%20tirocinio%20per%20l'ente.docx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Da%20Stefano/Progetto%20formativo%20personalizzato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7432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800" u="none" dirty="0" smtClean="0"/>
              <a:t>Alternanza scuola-lavoro</a:t>
            </a:r>
            <a:endParaRPr lang="it-IT" altLang="it-IT" sz="2400" i="1" u="none" dirty="0">
              <a:solidFill>
                <a:srgbClr val="333333"/>
              </a:solidFill>
            </a:endParaRPr>
          </a:p>
          <a:p>
            <a:pPr algn="ctr" eaLnBrk="0" hangingPunct="0">
              <a:buFont typeface="Wingdings" charset="2"/>
              <a:buNone/>
            </a:pPr>
            <a:endParaRPr lang="it-IT" altLang="it-IT" sz="2400" i="1" u="none" dirty="0" smtClean="0">
              <a:solidFill>
                <a:srgbClr val="333333"/>
              </a:solidFill>
            </a:endParaRPr>
          </a:p>
          <a:p>
            <a:pPr algn="ctr" eaLnBrk="0" hangingPunct="0">
              <a:buFont typeface="Wingdings" charset="2"/>
              <a:buNone/>
            </a:pPr>
            <a:r>
              <a:rPr lang="it-IT" altLang="it-IT" sz="2400" i="1" u="none" dirty="0" smtClean="0">
                <a:solidFill>
                  <a:srgbClr val="333333"/>
                </a:solidFill>
              </a:rPr>
              <a:t>Olivia </a:t>
            </a:r>
            <a:r>
              <a:rPr lang="it-IT" altLang="it-IT" sz="2400" i="1" u="none" dirty="0" err="1" smtClean="0">
                <a:solidFill>
                  <a:srgbClr val="333333"/>
                </a:solidFill>
              </a:rPr>
              <a:t>Levrini</a:t>
            </a:r>
            <a:endParaRPr lang="it-IT" altLang="it-IT" sz="2400" i="1" u="none" dirty="0" smtClean="0">
              <a:solidFill>
                <a:srgbClr val="333333"/>
              </a:solidFill>
            </a:endParaRPr>
          </a:p>
          <a:p>
            <a:pPr algn="ctr" eaLnBrk="0" hangingPunct="0">
              <a:buFont typeface="Wingdings" charset="2"/>
              <a:buNone/>
            </a:pPr>
            <a:r>
              <a:rPr lang="it-IT" altLang="it-IT" sz="2400" i="1" u="none" dirty="0" smtClean="0">
                <a:solidFill>
                  <a:srgbClr val="333333"/>
                </a:solidFill>
              </a:rPr>
              <a:t>12.12.2016</a:t>
            </a:r>
            <a:endParaRPr lang="it-IT" altLang="it-IT" sz="2400" i="1" u="none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86700" cy="1152127"/>
          </a:xfrm>
        </p:spPr>
        <p:txBody>
          <a:bodyPr/>
          <a:lstStyle/>
          <a:p>
            <a:r>
              <a:rPr lang="it-IT" sz="3200" dirty="0" smtClean="0"/>
              <a:t>L’esempio dell’INFN e del Planetario di </a:t>
            </a:r>
            <a:r>
              <a:rPr lang="it-IT" sz="3200" smtClean="0"/>
              <a:t>San Giovanni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smtClean="0">
                <a:solidFill>
                  <a:srgbClr val="C00000"/>
                </a:solidFill>
              </a:rPr>
              <a:t>Idee???</a:t>
            </a:r>
          </a:p>
        </p:txBody>
      </p:sp>
    </p:spTree>
    <p:extLst>
      <p:ext uri="{BB962C8B-B14F-4D97-AF65-F5344CB8AC3E}">
        <p14:creationId xmlns:p14="http://schemas.microsoft.com/office/powerpoint/2010/main" val="10372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886700" cy="648072"/>
          </a:xfrm>
        </p:spPr>
        <p:txBody>
          <a:bodyPr/>
          <a:lstStyle/>
          <a:p>
            <a:r>
              <a:rPr lang="it-IT" sz="3600" dirty="0" smtClean="0"/>
              <a:t>L’esempio del CNR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t-IT" i="1" dirty="0" err="1"/>
              <a:t>SperimEstate</a:t>
            </a:r>
            <a:r>
              <a:rPr lang="it-IT" dirty="0"/>
              <a:t>: </a:t>
            </a:r>
            <a:endParaRPr lang="it-IT" dirty="0" smtClean="0"/>
          </a:p>
          <a:p>
            <a:r>
              <a:rPr lang="it-IT" dirty="0" smtClean="0"/>
              <a:t>Attività </a:t>
            </a:r>
            <a:r>
              <a:rPr lang="it-IT" dirty="0"/>
              <a:t>collettive (es. la comunicazione scientifica</a:t>
            </a:r>
            <a:r>
              <a:rPr lang="it-IT" dirty="0" smtClean="0"/>
              <a:t>) molto apprezzate;</a:t>
            </a:r>
            <a:endParaRPr lang="it-IT" dirty="0"/>
          </a:p>
          <a:p>
            <a:r>
              <a:rPr lang="it-IT" dirty="0"/>
              <a:t>M</a:t>
            </a:r>
            <a:r>
              <a:rPr lang="it-IT" dirty="0" smtClean="0"/>
              <a:t>odello 1:1 (uno studente per tutor);</a:t>
            </a:r>
          </a:p>
          <a:p>
            <a:r>
              <a:rPr lang="it-IT" dirty="0" smtClean="0"/>
              <a:t>Oltre 40 tutor per un impegno complessivo molto pesante e con alcune criticità (il senso delle attività e i criteri di selezione)</a:t>
            </a:r>
          </a:p>
        </p:txBody>
      </p:sp>
    </p:spTree>
    <p:extLst>
      <p:ext uri="{BB962C8B-B14F-4D97-AF65-F5344CB8AC3E}">
        <p14:creationId xmlns:p14="http://schemas.microsoft.com/office/powerpoint/2010/main" val="1085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864096"/>
          </a:xfrm>
        </p:spPr>
        <p:txBody>
          <a:bodyPr/>
          <a:lstStyle/>
          <a:p>
            <a:r>
              <a:rPr lang="it-IT" sz="3400" dirty="0" smtClean="0"/>
              <a:t>La linea pensata dal DIFA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256584"/>
          </a:xfrm>
        </p:spPr>
        <p:txBody>
          <a:bodyPr/>
          <a:lstStyle/>
          <a:p>
            <a:r>
              <a:rPr lang="it-IT" sz="2800" dirty="0" smtClean="0"/>
              <a:t>Accogliere un’esigenza puntando a numeri significativi (</a:t>
            </a:r>
            <a:r>
              <a:rPr lang="it-IT" sz="2800" i="1" dirty="0" smtClean="0"/>
              <a:t>speriamo bene</a:t>
            </a:r>
            <a:r>
              <a:rPr lang="it-IT" sz="2800" dirty="0" smtClean="0"/>
              <a:t>);</a:t>
            </a:r>
          </a:p>
          <a:p>
            <a:r>
              <a:rPr lang="it-IT" sz="2800" dirty="0" smtClean="0"/>
              <a:t>Attività collettive (gruppi di studenti) pensate per loro, con tre obiettivi:</a:t>
            </a:r>
            <a:endParaRPr lang="it-IT" sz="2800" dirty="0"/>
          </a:p>
          <a:p>
            <a:pPr marL="771525" indent="-330200">
              <a:buFont typeface=".AppleSystemUIFont" charset="-120"/>
              <a:buChar char="-"/>
            </a:pPr>
            <a:r>
              <a:rPr lang="it-IT" sz="2400" dirty="0" smtClean="0"/>
              <a:t>approfondire conoscenze scientifiche applicate a esempi di professioni </a:t>
            </a:r>
          </a:p>
          <a:p>
            <a:pPr marL="771525" indent="-330200">
              <a:buFont typeface=".AppleSystemUIFont" charset="-120"/>
              <a:buChar char="-"/>
            </a:pPr>
            <a:r>
              <a:rPr lang="it-IT" sz="2400" dirty="0" smtClean="0"/>
              <a:t>dare un’idea di cosa sia il mestiere del fisico;</a:t>
            </a:r>
          </a:p>
          <a:p>
            <a:pPr marL="771525" indent="-330200">
              <a:buFont typeface=".AppleSystemUIFont" charset="-120"/>
              <a:buChar char="-"/>
            </a:pPr>
            <a:r>
              <a:rPr lang="it-IT" sz="2400" dirty="0"/>
              <a:t>s</a:t>
            </a:r>
            <a:r>
              <a:rPr lang="it-IT" sz="2400" dirty="0" smtClean="0"/>
              <a:t>viluppare </a:t>
            </a:r>
            <a:r>
              <a:rPr lang="it-IT" sz="2400" i="1" dirty="0" smtClean="0"/>
              <a:t>soft </a:t>
            </a:r>
            <a:r>
              <a:rPr lang="it-IT" sz="2400" i="1" dirty="0" err="1" smtClean="0"/>
              <a:t>skill</a:t>
            </a:r>
            <a:r>
              <a:rPr lang="it-IT" sz="2400" i="1" dirty="0" smtClean="0"/>
              <a:t> </a:t>
            </a:r>
            <a:r>
              <a:rPr lang="it-IT" sz="2400" dirty="0" smtClean="0"/>
              <a:t>(analisi dati, argomentazione, comunicazione, analisi di testi, valutazione del rischio</a:t>
            </a:r>
            <a:r>
              <a:rPr lang="is-IS" sz="2400" dirty="0" smtClean="0"/>
              <a:t>…);</a:t>
            </a:r>
          </a:p>
          <a:p>
            <a:pPr marL="771525" indent="-330200">
              <a:buFont typeface=".AppleSystemUIFont" charset="-120"/>
              <a:buChar char="-"/>
            </a:pPr>
            <a:r>
              <a:rPr lang="it-IT" sz="2400" dirty="0" smtClean="0"/>
              <a:t>V</a:t>
            </a:r>
            <a:r>
              <a:rPr lang="is-IS" sz="2400" dirty="0" smtClean="0"/>
              <a:t>alorizzazione dell’offerta già esistente (PLS)</a:t>
            </a:r>
            <a:endParaRPr lang="is-IS" sz="2400" dirty="0" smtClean="0"/>
          </a:p>
          <a:p>
            <a:pPr>
              <a:buFont typeface=".AppleSystemUIFont" charset="-120"/>
              <a:buChar char="•"/>
            </a:pPr>
            <a:r>
              <a:rPr lang="is-IS" sz="2800" dirty="0"/>
              <a:t>Coordinamento </a:t>
            </a:r>
            <a:r>
              <a:rPr lang="is-IS" sz="2800" dirty="0" smtClean="0"/>
              <a:t>INFN e con eventuali altri enti interessati </a:t>
            </a:r>
            <a:endParaRPr lang="is-IS" sz="2800" i="1" dirty="0"/>
          </a:p>
        </p:txBody>
      </p:sp>
    </p:spTree>
    <p:extLst>
      <p:ext uri="{BB962C8B-B14F-4D97-AF65-F5344CB8AC3E}">
        <p14:creationId xmlns:p14="http://schemas.microsoft.com/office/powerpoint/2010/main" val="11915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400" dirty="0" smtClean="0"/>
              <a:t>Le attività proposte/pensate dal DIFA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968552"/>
          </a:xfrm>
        </p:spPr>
        <p:txBody>
          <a:bodyPr/>
          <a:lstStyle/>
          <a:p>
            <a:r>
              <a:rPr lang="it-IT" dirty="0"/>
              <a:t>Officina-laboratorio per la costruzione di esperimenti didattici (estate 2017) [20 studenti]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1600" dirty="0" smtClean="0"/>
              <a:t>(iscrizioni aperte dal 16 gennaio - </a:t>
            </a:r>
            <a:r>
              <a:rPr lang="it-IT" sz="1800" dirty="0" smtClean="0"/>
              <a:t>gruppo di lavoro da </a:t>
            </a:r>
            <a:r>
              <a:rPr lang="it-IT" sz="1800" dirty="0" smtClean="0"/>
              <a:t>formare)</a:t>
            </a:r>
            <a:endParaRPr lang="it-IT" sz="16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Dal PLS:</a:t>
            </a:r>
          </a:p>
          <a:p>
            <a:r>
              <a:rPr lang="it-IT" dirty="0" smtClean="0"/>
              <a:t>Scuola </a:t>
            </a:r>
            <a:r>
              <a:rPr lang="it-IT" dirty="0" smtClean="0"/>
              <a:t>estiva </a:t>
            </a:r>
            <a:r>
              <a:rPr lang="it-IT" dirty="0" smtClean="0"/>
              <a:t>PLS sui </a:t>
            </a:r>
            <a:r>
              <a:rPr lang="it-IT" dirty="0" smtClean="0"/>
              <a:t>cambiamenti climatici e sul PCM (giugno 2017) [40 studenti</a:t>
            </a:r>
            <a:r>
              <a:rPr lang="it-IT" dirty="0"/>
              <a:t>] </a:t>
            </a:r>
            <a:r>
              <a:rPr lang="it-IT" sz="1600" dirty="0"/>
              <a:t>(iscrizioni aperte dal 16 </a:t>
            </a:r>
            <a:r>
              <a:rPr lang="it-IT" sz="1600" dirty="0" smtClean="0"/>
              <a:t>gennaio – gestione </a:t>
            </a:r>
            <a:r>
              <a:rPr lang="it-IT" sz="1600" dirty="0" err="1" smtClean="0"/>
              <a:t>Levrini-Tasquier</a:t>
            </a:r>
            <a:r>
              <a:rPr lang="it-IT" sz="1600" dirty="0" smtClean="0"/>
              <a:t>)</a:t>
            </a:r>
          </a:p>
          <a:p>
            <a:r>
              <a:rPr lang="it-IT" dirty="0" smtClean="0"/>
              <a:t>Laboratori </a:t>
            </a:r>
            <a:r>
              <a:rPr lang="it-IT" dirty="0"/>
              <a:t>PLS (febbraio 2017) [120 </a:t>
            </a:r>
            <a:r>
              <a:rPr lang="it-IT" dirty="0" smtClean="0"/>
              <a:t>studenti]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0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886700" cy="864096"/>
          </a:xfrm>
        </p:spPr>
        <p:txBody>
          <a:bodyPr/>
          <a:lstStyle/>
          <a:p>
            <a:r>
              <a:rPr lang="it-IT" dirty="0" smtClean="0"/>
              <a:t>I problemi e le prossime 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556792"/>
            <a:ext cx="7886700" cy="4536504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Costruzione della struttura organizzativa:</a:t>
            </a:r>
          </a:p>
          <a:p>
            <a:pPr>
              <a:buFontTx/>
              <a:buChar char="-"/>
            </a:pPr>
            <a:r>
              <a:rPr lang="it-IT" sz="2800" dirty="0" smtClean="0"/>
              <a:t>Aiuto dalle segreterie e da un “tutor PLS” per le convenzioni e i progetti di formazione;</a:t>
            </a:r>
          </a:p>
          <a:p>
            <a:pPr>
              <a:buFontTx/>
              <a:buChar char="-"/>
            </a:pPr>
            <a:r>
              <a:rPr lang="it-IT" sz="2800" dirty="0" smtClean="0"/>
              <a:t>Individuazione di tutor esterni per ogni attività (uno per laboratorio, due per la scuola estiva e </a:t>
            </a:r>
            <a:r>
              <a:rPr lang="it-IT" sz="2800" dirty="0" smtClean="0"/>
              <a:t>due </a:t>
            </a:r>
            <a:r>
              <a:rPr lang="it-IT" sz="2800" dirty="0" smtClean="0"/>
              <a:t>per </a:t>
            </a:r>
            <a:r>
              <a:rPr lang="it-IT" sz="2800" dirty="0" smtClean="0"/>
              <a:t>l’officina?);</a:t>
            </a:r>
            <a:endParaRPr lang="it-IT" sz="2800" dirty="0"/>
          </a:p>
          <a:p>
            <a:pPr>
              <a:buFontTx/>
              <a:buChar char="-"/>
            </a:pPr>
            <a:r>
              <a:rPr lang="it-IT" sz="2800" dirty="0" smtClean="0"/>
              <a:t>Costruzione della pagina sui siti DIFA-INFN</a:t>
            </a:r>
          </a:p>
          <a:p>
            <a:pPr>
              <a:buFontTx/>
              <a:buChar char="-"/>
            </a:pPr>
            <a:r>
              <a:rPr lang="it-IT" sz="2800" dirty="0" smtClean="0"/>
              <a:t>Definire la collaborazione DIFA-INFN (attività congiunte per tutti gli studenti</a:t>
            </a:r>
            <a:r>
              <a:rPr lang="it-IT" sz="2800" dirty="0" smtClean="0"/>
              <a:t>?) e con eventuali altri enti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8697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886700" cy="759619"/>
          </a:xfrm>
        </p:spPr>
        <p:txBody>
          <a:bodyPr/>
          <a:lstStyle/>
          <a:p>
            <a:r>
              <a:rPr lang="it-IT" dirty="0" smtClean="0"/>
              <a:t>Laboratori PLS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05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it-IT" dirty="0" smtClean="0"/>
              <a:t>Laboratori PLS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081" y="1844824"/>
            <a:ext cx="8335838" cy="3744416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/>
              <a:t>Laboratorio 1: </a:t>
            </a:r>
            <a:r>
              <a:rPr lang="it-IT" sz="1800" b="1" u="sng" dirty="0"/>
              <a:t>Cosa sono e come si misurano i Raggi cosmici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/>
              <a:t>Maurizio Spurio, Gabriella Sartorelli </a:t>
            </a:r>
            <a:endParaRPr lang="it-IT" sz="1800" dirty="0"/>
          </a:p>
          <a:p>
            <a:pPr marL="0" indent="0">
              <a:buNone/>
            </a:pPr>
            <a:r>
              <a:rPr lang="it-IT" sz="1800" i="1" dirty="0"/>
              <a:t>Il Laboratorio è adatto per studenti di classi V.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 </a:t>
            </a:r>
          </a:p>
          <a:p>
            <a:pPr marL="0" indent="0">
              <a:buNone/>
            </a:pPr>
            <a:r>
              <a:rPr lang="it-IT" sz="1800" b="1" dirty="0"/>
              <a:t>Laboratorio 2: </a:t>
            </a:r>
            <a:r>
              <a:rPr lang="it-IT" sz="1800" b="1" u="sng" dirty="0"/>
              <a:t>Elettroni e Fotoni dagli atomi ai solidi.</a:t>
            </a:r>
            <a:r>
              <a:rPr lang="it-IT" sz="1800" b="1" dirty="0"/>
              <a:t> 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/>
              <a:t>Daniela </a:t>
            </a:r>
            <a:r>
              <a:rPr lang="it-IT" sz="1800" b="1" i="1" dirty="0" err="1"/>
              <a:t>Cavalcoli</a:t>
            </a:r>
            <a:r>
              <a:rPr lang="it-IT" sz="1800" b="1" i="1" dirty="0"/>
              <a:t>, Beatrice </a:t>
            </a:r>
            <a:r>
              <a:rPr lang="it-IT" sz="1800" b="1" i="1" dirty="0" err="1"/>
              <a:t>Fraboni</a:t>
            </a:r>
            <a:r>
              <a:rPr lang="it-IT" sz="1800" b="1" i="1" dirty="0"/>
              <a:t>, Federico </a:t>
            </a:r>
            <a:r>
              <a:rPr lang="it-IT" sz="1800" b="1" i="1" dirty="0" err="1"/>
              <a:t>Boscherini</a:t>
            </a:r>
            <a:r>
              <a:rPr lang="it-IT" sz="1800" b="1" i="1" dirty="0"/>
              <a:t>, Luca Pasquini</a:t>
            </a:r>
            <a:endParaRPr lang="it-IT" sz="1800" dirty="0"/>
          </a:p>
          <a:p>
            <a:pPr marL="0" indent="0">
              <a:buNone/>
            </a:pPr>
            <a:r>
              <a:rPr lang="it-IT" sz="1800" i="1" dirty="0"/>
              <a:t>Il Laboratorio è adatto per studenti di classi V.</a:t>
            </a:r>
            <a:endParaRPr lang="it-IT" sz="1800" dirty="0"/>
          </a:p>
          <a:p>
            <a:pPr marL="0" indent="0">
              <a:buNone/>
            </a:pPr>
            <a:r>
              <a:rPr lang="it-IT" sz="1800" b="1" dirty="0"/>
              <a:t> </a:t>
            </a:r>
            <a:endParaRPr lang="it-IT" sz="1800" dirty="0"/>
          </a:p>
          <a:p>
            <a:pPr marL="0" indent="0">
              <a:buNone/>
            </a:pPr>
            <a:r>
              <a:rPr lang="it-IT" sz="1800" b="1" dirty="0"/>
              <a:t>Laboratorio 3: </a:t>
            </a:r>
            <a:r>
              <a:rPr lang="it-IT" sz="1800" b="1" u="sng" dirty="0"/>
              <a:t>Osservare le cellule 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/>
              <a:t>Gastone Castellani, Daniel </a:t>
            </a:r>
            <a:r>
              <a:rPr lang="it-IT" sz="1800" b="1" i="1" dirty="0" err="1"/>
              <a:t>Remondini</a:t>
            </a:r>
            <a:r>
              <a:rPr lang="it-IT" sz="1800" b="1" i="1" dirty="0"/>
              <a:t>, Nico </a:t>
            </a:r>
            <a:r>
              <a:rPr lang="it-IT" sz="1800" b="1" i="1" dirty="0" err="1"/>
              <a:t>Lanconelli</a:t>
            </a:r>
            <a:endParaRPr lang="it-IT" sz="1800" dirty="0"/>
          </a:p>
          <a:p>
            <a:pPr marL="0" indent="0">
              <a:buNone/>
            </a:pPr>
            <a:r>
              <a:rPr lang="it-IT" sz="1800" i="1" dirty="0"/>
              <a:t>Il Laboratorio è adatto per studenti di classi IV e V.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37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it-IT" dirty="0" smtClean="0"/>
              <a:t>Laboratori PLS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081" y="1844824"/>
            <a:ext cx="8335838" cy="3744416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/>
              <a:t>Laboratorio 4: </a:t>
            </a:r>
            <a:r>
              <a:rPr lang="it-IT" sz="1800" b="1" u="sng" dirty="0"/>
              <a:t>Riscaldamento globale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/>
              <a:t>Rolando Rizzi, Olivia </a:t>
            </a:r>
            <a:r>
              <a:rPr lang="it-IT" sz="1800" b="1" i="1" dirty="0" err="1"/>
              <a:t>Levrini</a:t>
            </a:r>
            <a:r>
              <a:rPr lang="it-IT" sz="1800" b="1" i="1" dirty="0"/>
              <a:t>, Barbara Pecori, Giulia </a:t>
            </a:r>
            <a:r>
              <a:rPr lang="it-IT" sz="1800" b="1" i="1" dirty="0" err="1"/>
              <a:t>Tasquier</a:t>
            </a:r>
            <a:endParaRPr lang="it-IT" sz="1800" dirty="0"/>
          </a:p>
          <a:p>
            <a:pPr marL="0" indent="0">
              <a:buNone/>
            </a:pPr>
            <a:r>
              <a:rPr lang="it-IT" sz="1800" i="1" dirty="0"/>
              <a:t>Il Laboratorio è adatto per studenti di classi IV e V.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 </a:t>
            </a:r>
          </a:p>
          <a:p>
            <a:pPr marL="0" indent="0">
              <a:buNone/>
            </a:pPr>
            <a:r>
              <a:rPr lang="it-IT" sz="1800" b="1" dirty="0"/>
              <a:t>Laboratorio 5: </a:t>
            </a:r>
            <a:r>
              <a:rPr lang="it-IT" sz="1800" b="1" u="sng" dirty="0"/>
              <a:t>Big data tra fisica e biologia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/>
              <a:t>Daniel </a:t>
            </a:r>
            <a:r>
              <a:rPr lang="it-IT" sz="1800" b="1" i="1" dirty="0" err="1"/>
              <a:t>Remondini</a:t>
            </a:r>
            <a:r>
              <a:rPr lang="it-IT" sz="1800" b="1" i="1" dirty="0"/>
              <a:t>, Giampaolo </a:t>
            </a:r>
            <a:r>
              <a:rPr lang="it-IT" sz="1800" b="1" i="1" dirty="0" err="1"/>
              <a:t>Cristadoro</a:t>
            </a:r>
            <a:r>
              <a:rPr lang="it-IT" sz="1800" b="1" i="1" dirty="0"/>
              <a:t>, Enrico </a:t>
            </a:r>
            <a:r>
              <a:rPr lang="it-IT" sz="1800" b="1" i="1" dirty="0" err="1"/>
              <a:t>Giampieri</a:t>
            </a:r>
            <a:endParaRPr lang="it-IT" sz="1800" dirty="0"/>
          </a:p>
          <a:p>
            <a:pPr marL="0" indent="0">
              <a:buNone/>
            </a:pPr>
            <a:r>
              <a:rPr lang="it-IT" sz="1800" i="1" dirty="0"/>
              <a:t>Il Laboratorio è adatto per studenti di classi IV e V.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 </a:t>
            </a:r>
          </a:p>
          <a:p>
            <a:pPr marL="0" indent="0">
              <a:buNone/>
            </a:pPr>
            <a:r>
              <a:rPr lang="it-IT" sz="1800" b="1" dirty="0"/>
              <a:t>Laboratorio 6: </a:t>
            </a:r>
            <a:r>
              <a:rPr lang="it-IT" sz="1800" b="1" u="sng" dirty="0"/>
              <a:t>Il Rischio sismico</a:t>
            </a:r>
            <a:endParaRPr lang="it-IT" sz="1800" dirty="0"/>
          </a:p>
          <a:p>
            <a:pPr marL="0" indent="0">
              <a:buNone/>
            </a:pPr>
            <a:r>
              <a:rPr lang="it-IT" sz="1800" b="1" i="1" dirty="0"/>
              <a:t>Antonello Piombo</a:t>
            </a:r>
            <a:endParaRPr lang="it-IT" sz="1800" dirty="0"/>
          </a:p>
          <a:p>
            <a:pPr marL="0" indent="0">
              <a:buNone/>
            </a:pPr>
            <a:r>
              <a:rPr lang="it-IT" sz="1800" i="1" dirty="0"/>
              <a:t>Il Laboratorio è adatto per studenti di classi IV e V.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742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it-IT" dirty="0" smtClean="0"/>
              <a:t>Laboratori PLS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395" y="1772816"/>
            <a:ext cx="7886700" cy="4608512"/>
          </a:xfrm>
        </p:spPr>
        <p:txBody>
          <a:bodyPr/>
          <a:lstStyle/>
          <a:p>
            <a:r>
              <a:rPr lang="it-IT" sz="2800" dirty="0" smtClean="0"/>
              <a:t>La novità di quest’anno (alla luce dell’alternanza e delle nuove linee PLS): </a:t>
            </a:r>
          </a:p>
          <a:p>
            <a:pPr marL="679450" indent="-330200">
              <a:buFont typeface=".AppleSystemUIFont" charset="-120"/>
              <a:buChar char="-"/>
            </a:pPr>
            <a:r>
              <a:rPr lang="it-IT" sz="2800" dirty="0" smtClean="0"/>
              <a:t>2 nuovi laboratori per classi IV;</a:t>
            </a:r>
          </a:p>
          <a:p>
            <a:pPr marL="679450" indent="-330200">
              <a:buFont typeface=".AppleSystemUIFont" charset="-120"/>
              <a:buChar char="-"/>
            </a:pPr>
            <a:r>
              <a:rPr lang="it-IT" sz="2800" dirty="0"/>
              <a:t>u</a:t>
            </a:r>
            <a:r>
              <a:rPr lang="it-IT" sz="2800" dirty="0" smtClean="0"/>
              <a:t>na riflessione sui vecchi laboratori.</a:t>
            </a:r>
          </a:p>
          <a:p>
            <a:pPr marL="679450" indent="-330200">
              <a:buFont typeface=".AppleSystemUIFont" charset="-120"/>
              <a:buChar char="-"/>
            </a:pPr>
            <a:endParaRPr lang="it-IT" sz="2800" dirty="0" smtClean="0"/>
          </a:p>
          <a:p>
            <a:r>
              <a:rPr lang="it-IT" sz="2800" dirty="0" smtClean="0"/>
              <a:t>Le criticità</a:t>
            </a:r>
          </a:p>
          <a:p>
            <a:endParaRPr lang="it-IT" sz="2800" dirty="0"/>
          </a:p>
          <a:p>
            <a:r>
              <a:rPr lang="it-IT" sz="2800" dirty="0" smtClean="0"/>
              <a:t>Lo stato delle cose: </a:t>
            </a:r>
            <a:r>
              <a:rPr lang="it-IT" sz="2800" dirty="0" smtClean="0">
                <a:hlinkClick r:id="rId2" action="ppaction://hlinkfile"/>
              </a:rPr>
              <a:t>iscrizione chiusa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596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it-IT" sz="3600" dirty="0" smtClean="0"/>
              <a:t>Laboratori PLS</a:t>
            </a:r>
            <a:r>
              <a:rPr lang="it-IT" sz="3600" smtClean="0"/>
              <a:t>: prossime mosse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395" y="1772816"/>
            <a:ext cx="7886700" cy="4104456"/>
          </a:xfrm>
        </p:spPr>
        <p:txBody>
          <a:bodyPr/>
          <a:lstStyle/>
          <a:p>
            <a:r>
              <a:rPr lang="it-IT" sz="2800" dirty="0"/>
              <a:t>Individuazione delle aule e degli </a:t>
            </a:r>
            <a:r>
              <a:rPr lang="it-IT" sz="2800" dirty="0" smtClean="0"/>
              <a:t>orari di ogni Laboratorio </a:t>
            </a:r>
            <a:r>
              <a:rPr lang="it-IT" sz="2800" dirty="0"/>
              <a:t>da caricare sul sito al più presto.</a:t>
            </a:r>
          </a:p>
          <a:p>
            <a:r>
              <a:rPr lang="it-IT" sz="2800" dirty="0" smtClean="0"/>
              <a:t>Criteri </a:t>
            </a:r>
            <a:r>
              <a:rPr lang="it-IT" sz="2800" dirty="0" smtClean="0"/>
              <a:t>di selezione degli studenti e selezione prima di Natale </a:t>
            </a:r>
          </a:p>
          <a:p>
            <a:r>
              <a:rPr lang="it-IT" sz="2800" dirty="0" smtClean="0"/>
              <a:t>Circa una ventina di scuole con cui fare la convenzione e da contattare prima di Natale</a:t>
            </a:r>
          </a:p>
          <a:p>
            <a:r>
              <a:rPr lang="it-IT" sz="2800" dirty="0" smtClean="0"/>
              <a:t>Entro </a:t>
            </a:r>
            <a:r>
              <a:rPr lang="it-IT" sz="2800" dirty="0" smtClean="0"/>
              <a:t>gennaio, firma delle convenzioni e dei progetti formativi (soprattutto a carico delle scuole</a:t>
            </a:r>
            <a:r>
              <a:rPr lang="it-IT" sz="2800" dirty="0" smtClean="0"/>
              <a:t>)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995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normativo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325" y="1268760"/>
            <a:ext cx="8515350" cy="5256584"/>
          </a:xfrm>
        </p:spPr>
        <p:txBody>
          <a:bodyPr/>
          <a:lstStyle/>
          <a:p>
            <a:pPr marL="0" indent="0">
              <a:spcBef>
                <a:spcPts val="432"/>
              </a:spcBef>
              <a:buNone/>
            </a:pPr>
            <a:r>
              <a:rPr lang="it-IT" sz="1800" dirty="0"/>
              <a:t> </a:t>
            </a:r>
            <a:r>
              <a:rPr lang="it-IT" sz="1800" dirty="0" smtClean="0"/>
              <a:t>La legge </a:t>
            </a:r>
            <a:r>
              <a:rPr lang="it-IT" sz="1800" dirty="0"/>
              <a:t>13 luglio 2015, n.107, recante “Riforma </a:t>
            </a:r>
            <a:r>
              <a:rPr lang="it-IT" sz="1800" dirty="0" smtClean="0"/>
              <a:t>del sistema </a:t>
            </a:r>
            <a:r>
              <a:rPr lang="it-IT" sz="1800" dirty="0"/>
              <a:t>nazionale di istruzione e formazione e delega per il riordino </a:t>
            </a:r>
            <a:r>
              <a:rPr lang="it-IT" sz="1800" dirty="0" smtClean="0"/>
              <a:t>delle disposizioni </a:t>
            </a:r>
            <a:r>
              <a:rPr lang="it-IT" sz="1800" dirty="0"/>
              <a:t>legislative </a:t>
            </a:r>
            <a:r>
              <a:rPr lang="it-IT" sz="1800" dirty="0" smtClean="0"/>
              <a:t>vigenti”, </a:t>
            </a:r>
            <a:r>
              <a:rPr lang="it-IT" sz="1800" b="1" dirty="0" smtClean="0"/>
              <a:t>ha </a:t>
            </a:r>
            <a:r>
              <a:rPr lang="it-IT" sz="1800" b="1" dirty="0"/>
              <a:t>inserito organicamente questa </a:t>
            </a:r>
            <a:r>
              <a:rPr lang="it-IT" sz="1800" b="1" dirty="0" smtClean="0"/>
              <a:t>strategia didattica </a:t>
            </a:r>
            <a:r>
              <a:rPr lang="it-IT" sz="1800" dirty="0"/>
              <a:t>nell’offerta formativa di tutti gli indirizzi di studio della </a:t>
            </a:r>
            <a:r>
              <a:rPr lang="it-IT" sz="1800" dirty="0" smtClean="0"/>
              <a:t>scuola secondaria </a:t>
            </a:r>
            <a:r>
              <a:rPr lang="it-IT" sz="1800" dirty="0"/>
              <a:t>di secondo grado come parte integrante dei percorsi di istruzione</a:t>
            </a:r>
            <a:r>
              <a:rPr lang="it-IT" sz="1800" dirty="0" smtClean="0"/>
              <a:t>.</a:t>
            </a:r>
          </a:p>
          <a:p>
            <a:pPr marL="0" indent="0">
              <a:spcBef>
                <a:spcPts val="432"/>
              </a:spcBef>
              <a:buNone/>
            </a:pPr>
            <a:r>
              <a:rPr lang="it-IT" sz="1800" dirty="0" smtClean="0"/>
              <a:t>La legge 107/2015 stabilisce </a:t>
            </a:r>
            <a:r>
              <a:rPr lang="it-IT" sz="1800" dirty="0"/>
              <a:t>un </a:t>
            </a:r>
            <a:r>
              <a:rPr lang="it-IT" sz="1800" b="1" dirty="0"/>
              <a:t>monte ore obbligatorio </a:t>
            </a:r>
            <a:r>
              <a:rPr lang="it-IT" sz="1800" dirty="0"/>
              <a:t>per attivare le esperienze di </a:t>
            </a:r>
            <a:r>
              <a:rPr lang="it-IT" sz="1800" dirty="0" smtClean="0"/>
              <a:t>alternanza che </a:t>
            </a:r>
            <a:r>
              <a:rPr lang="it-IT" sz="1800" dirty="0"/>
              <a:t>dal corrente </a:t>
            </a:r>
            <a:r>
              <a:rPr lang="it-IT" sz="1800" b="1" dirty="0"/>
              <a:t>anno scolastico 2015/16 </a:t>
            </a:r>
            <a:r>
              <a:rPr lang="it-IT" sz="1800" dirty="0"/>
              <a:t>coinvolgeranno, a partire </a:t>
            </a:r>
            <a:r>
              <a:rPr lang="it-IT" sz="1800" dirty="0" smtClean="0"/>
              <a:t>dalle classi </a:t>
            </a:r>
            <a:r>
              <a:rPr lang="it-IT" sz="1800" dirty="0"/>
              <a:t>terze, tutti gli studenti del secondo ciclo di istruzione. </a:t>
            </a:r>
            <a:endParaRPr lang="it-IT" sz="1800" dirty="0" smtClean="0"/>
          </a:p>
          <a:p>
            <a:pPr marL="0" indent="0">
              <a:spcBef>
                <a:spcPts val="432"/>
              </a:spcBef>
              <a:buNone/>
            </a:pPr>
            <a:r>
              <a:rPr lang="it-IT" sz="1800" dirty="0" smtClean="0"/>
              <a:t>Con </a:t>
            </a:r>
            <a:r>
              <a:rPr lang="it-IT" sz="1800" dirty="0"/>
              <a:t>queste </a:t>
            </a:r>
            <a:r>
              <a:rPr lang="it-IT" sz="1800" dirty="0" smtClean="0"/>
              <a:t>nuove modalità </a:t>
            </a:r>
            <a:r>
              <a:rPr lang="it-IT" sz="1800" dirty="0"/>
              <a:t>di attivazione, le caratteristiche intrinseche dell’alternanza </a:t>
            </a:r>
            <a:r>
              <a:rPr lang="it-IT" sz="1800" dirty="0" smtClean="0"/>
              <a:t>scuola lavoro </a:t>
            </a:r>
            <a:r>
              <a:rPr lang="it-IT" sz="1800" dirty="0"/>
              <a:t>delineate dalle norme in precedenza emanate cambiano </a:t>
            </a:r>
            <a:r>
              <a:rPr lang="it-IT" sz="1800" dirty="0" smtClean="0"/>
              <a:t>radicalmente: quella </a:t>
            </a:r>
            <a:r>
              <a:rPr lang="it-IT" sz="1800" dirty="0"/>
              <a:t>metodologia didattica che le istituzioni scolastiche </a:t>
            </a:r>
            <a:r>
              <a:rPr lang="it-IT" sz="1800" dirty="0" smtClean="0"/>
              <a:t>avevano il </a:t>
            </a:r>
            <a:r>
              <a:rPr lang="it-IT" sz="1800" dirty="0"/>
              <a:t>compito di attivare in risposta ad una domanda individuale di </a:t>
            </a:r>
            <a:r>
              <a:rPr lang="it-IT" sz="1800" dirty="0" smtClean="0"/>
              <a:t>formazione da </a:t>
            </a:r>
            <a:r>
              <a:rPr lang="it-IT" sz="1800" dirty="0"/>
              <a:t>parte dell’allievo, ora si innesta all’interno del curricolo scolastico e </a:t>
            </a:r>
            <a:r>
              <a:rPr lang="it-IT" sz="1800" b="1" dirty="0" smtClean="0"/>
              <a:t>diventa componente </a:t>
            </a:r>
            <a:r>
              <a:rPr lang="it-IT" sz="1800" b="1" dirty="0"/>
              <a:t>strutturale della formazione “al fine di incrementare </a:t>
            </a:r>
            <a:r>
              <a:rPr lang="it-IT" sz="1800" b="1" dirty="0" smtClean="0"/>
              <a:t>le opportunità </a:t>
            </a:r>
            <a:r>
              <a:rPr lang="it-IT" sz="1800" b="1" dirty="0"/>
              <a:t>di lavoro e le capacità di orientamento degli </a:t>
            </a:r>
            <a:r>
              <a:rPr lang="it-IT" sz="1800" b="1" dirty="0" smtClean="0"/>
              <a:t>studenti</a:t>
            </a:r>
            <a:r>
              <a:rPr lang="it-IT" sz="1800" dirty="0" smtClean="0"/>
              <a:t>”.</a:t>
            </a:r>
          </a:p>
          <a:p>
            <a:pPr marL="0" indent="0" algn="r">
              <a:spcBef>
                <a:spcPts val="432"/>
              </a:spcBef>
              <a:buNone/>
            </a:pPr>
            <a:r>
              <a:rPr lang="it-IT" sz="1800" dirty="0" smtClean="0"/>
              <a:t>(da GUIDA OPERATIVA ASL – </a:t>
            </a:r>
            <a:r>
              <a:rPr lang="it-IT" sz="1800" dirty="0" smtClean="0"/>
              <a:t>MIUR, </a:t>
            </a:r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www.istruzione.it/allegati/2015/guidaASLinterattiva.pdf</a:t>
            </a:r>
            <a:r>
              <a:rPr lang="it-IT" sz="1800" dirty="0" smtClean="0"/>
              <a:t>)</a:t>
            </a:r>
            <a:endParaRPr lang="it-IT" sz="1800" dirty="0"/>
          </a:p>
          <a:p>
            <a:pPr marL="0" indent="0">
              <a:spcBef>
                <a:spcPts val="432"/>
              </a:spcBef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54124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1764" y="365125"/>
            <a:ext cx="7886700" cy="687611"/>
          </a:xfrm>
        </p:spPr>
        <p:txBody>
          <a:bodyPr/>
          <a:lstStyle/>
          <a:p>
            <a:r>
              <a:rPr lang="it-IT" sz="3600" dirty="0" smtClean="0"/>
              <a:t>Proposta criteri di selezione Lab PLS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2462" y="1743076"/>
            <a:ext cx="7992888" cy="4062188"/>
          </a:xfrm>
        </p:spPr>
        <p:txBody>
          <a:bodyPr/>
          <a:lstStyle/>
          <a:p>
            <a:r>
              <a:rPr lang="it-IT" sz="2800" dirty="0" smtClean="0"/>
              <a:t>“Appropriatezza” della classe con il Lab (1 e 2 solo per studenti di classe </a:t>
            </a:r>
            <a:r>
              <a:rPr lang="it-IT" sz="2800" dirty="0" smtClean="0"/>
              <a:t>V</a:t>
            </a:r>
            <a:r>
              <a:rPr lang="it-IT" sz="2800" dirty="0" smtClean="0"/>
              <a:t>);</a:t>
            </a:r>
          </a:p>
          <a:p>
            <a:r>
              <a:rPr lang="it-IT" sz="2800" dirty="0" smtClean="0"/>
              <a:t>Distribuzione territoriale e per scuole (non più di 2 studenti per classe e 4 per scuola);</a:t>
            </a:r>
          </a:p>
          <a:p>
            <a:r>
              <a:rPr lang="it-IT" sz="2800" dirty="0" smtClean="0"/>
              <a:t>Livello di motivazione (da chiedere alle scuole);</a:t>
            </a:r>
          </a:p>
          <a:p>
            <a:r>
              <a:rPr lang="it-IT" sz="2800" dirty="0" smtClean="0"/>
              <a:t>Tempi di i</a:t>
            </a:r>
            <a:r>
              <a:rPr lang="it-IT" sz="2800" dirty="0" smtClean="0"/>
              <a:t>scrizione</a:t>
            </a:r>
            <a:r>
              <a:rPr lang="it-IT" sz="2800" dirty="0"/>
              <a:t>;</a:t>
            </a:r>
          </a:p>
          <a:p>
            <a:r>
              <a:rPr lang="it-IT" sz="2800" dirty="0" smtClean="0"/>
              <a:t>Genere.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5443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76200" y="3654425"/>
            <a:ext cx="89979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it-IT" sz="1800" u="none"/>
              <a:t>Nome </a:t>
            </a:r>
            <a:r>
              <a:rPr lang="en-GB" altLang="it-IT" sz="1800" u="none" dirty="0" err="1"/>
              <a:t>Cognome</a:t>
            </a:r>
            <a:endParaRPr lang="en-GB" altLang="it-IT" sz="1800" u="none" dirty="0"/>
          </a:p>
          <a:p>
            <a:r>
              <a:rPr lang="en-GB" altLang="it-IT" sz="1400" u="none" dirty="0" err="1"/>
              <a:t>Struttura</a:t>
            </a:r>
            <a:endParaRPr lang="en-GB" altLang="it-IT" sz="1400" u="none" dirty="0"/>
          </a:p>
          <a:p>
            <a:r>
              <a:rPr lang="en-GB" altLang="it-IT" sz="1400" u="none" dirty="0" err="1"/>
              <a:t>Contatti</a:t>
            </a:r>
            <a:endParaRPr lang="en-GB" altLang="it-IT" sz="1400" u="none" dirty="0"/>
          </a:p>
          <a:p>
            <a:endParaRPr lang="it-IT" altLang="it-IT" sz="1400" u="none" dirty="0"/>
          </a:p>
          <a:p>
            <a:r>
              <a:rPr lang="it-IT" altLang="it-IT" sz="1200" i="1" u="none" dirty="0" err="1"/>
              <a:t>www.unibo.it</a:t>
            </a:r>
            <a:endParaRPr lang="it-IT" altLang="it-IT" sz="1200" i="1" u="none" dirty="0"/>
          </a:p>
        </p:txBody>
      </p:sp>
      <p:pic>
        <p:nvPicPr>
          <p:cNvPr id="12316" name="Picture 28" descr="LOGO UNI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438275"/>
            <a:ext cx="22669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395" y="188640"/>
            <a:ext cx="8515350" cy="591038"/>
          </a:xfrm>
        </p:spPr>
        <p:txBody>
          <a:bodyPr/>
          <a:lstStyle/>
          <a:p>
            <a:r>
              <a:rPr lang="it-IT" sz="3200" dirty="0" smtClean="0"/>
              <a:t>Il </a:t>
            </a:r>
            <a:r>
              <a:rPr lang="it-IT" sz="3200" smtClean="0"/>
              <a:t>quadro normativo: </a:t>
            </a:r>
            <a:br>
              <a:rPr lang="it-IT" sz="3200" smtClean="0"/>
            </a:br>
            <a:r>
              <a:rPr lang="it-IT" sz="3200" smtClean="0"/>
              <a:t>dalle linee guida UNIBO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60851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II. PERCHE’ ESSERE STRUTTURA OSPITANTE</a:t>
            </a:r>
          </a:p>
          <a:p>
            <a:pPr marL="0" indent="0">
              <a:buNone/>
            </a:pPr>
            <a:r>
              <a:rPr lang="it-IT" sz="2000" dirty="0"/>
              <a:t>La struttura ospitante rappresenta un luogo di apprendimento in cui lo studente sviluppa </a:t>
            </a:r>
            <a:r>
              <a:rPr lang="it-IT" sz="2000" dirty="0" smtClean="0"/>
              <a:t>nuove competenze</a:t>
            </a:r>
            <a:r>
              <a:rPr lang="it-IT" sz="2000" dirty="0"/>
              <a:t>, consolida quelle apprese a scuola e acquisisce la cultura del lavoro </a:t>
            </a:r>
            <a:r>
              <a:rPr lang="it-IT" sz="2000" dirty="0" smtClean="0"/>
              <a:t>attraverso l’esperienza</a:t>
            </a:r>
            <a:r>
              <a:rPr lang="it-IT" sz="2000" dirty="0"/>
              <a:t>. La finalità è favorire l’orientamento dei giovani per:</a:t>
            </a:r>
          </a:p>
          <a:p>
            <a:pPr marL="0" indent="0">
              <a:buNone/>
            </a:pPr>
            <a:r>
              <a:rPr lang="it-IT" sz="2000" dirty="0"/>
              <a:t>- Sensibilizzarli alla scelta del corso di studi;</a:t>
            </a:r>
          </a:p>
          <a:p>
            <a:pPr marL="0" indent="0">
              <a:buNone/>
            </a:pPr>
            <a:r>
              <a:rPr lang="it-IT" sz="2000" dirty="0"/>
              <a:t>- Permettere agli studenti di conoscere il contesto universitario;</a:t>
            </a:r>
          </a:p>
          <a:p>
            <a:pPr marL="0" indent="0">
              <a:buNone/>
            </a:pPr>
            <a:r>
              <a:rPr lang="it-IT" sz="2000" dirty="0"/>
              <a:t>- Acquisire conoscenze sulle strutture operative ed il mondo del lavoro universitario</a:t>
            </a:r>
          </a:p>
          <a:p>
            <a:pPr marL="0" indent="0">
              <a:buNone/>
            </a:pPr>
            <a:r>
              <a:rPr lang="it-IT" sz="2000" dirty="0"/>
              <a:t>- Valorizzarne le vocazioni personali,</a:t>
            </a:r>
          </a:p>
          <a:p>
            <a:pPr marL="0" indent="0">
              <a:buNone/>
            </a:pPr>
            <a:r>
              <a:rPr lang="it-IT" sz="2000" dirty="0"/>
              <a:t>- Valorizzarne gli interessi e gli stili di apprendimento individuali.</a:t>
            </a:r>
          </a:p>
          <a:p>
            <a:pPr marL="0" indent="0">
              <a:buNone/>
            </a:pPr>
            <a:r>
              <a:rPr lang="it-IT" sz="2000" dirty="0"/>
              <a:t>Tutte le strutture dell’Università di Bologna possono essere soggetto ospitante.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628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395" y="188640"/>
            <a:ext cx="8515350" cy="591038"/>
          </a:xfrm>
        </p:spPr>
        <p:txBody>
          <a:bodyPr/>
          <a:lstStyle/>
          <a:p>
            <a:r>
              <a:rPr lang="it-IT" sz="3200" dirty="0" smtClean="0"/>
              <a:t>Il </a:t>
            </a:r>
            <a:r>
              <a:rPr lang="it-IT" sz="3200" smtClean="0"/>
              <a:t>quadro normativo: </a:t>
            </a:r>
            <a:br>
              <a:rPr lang="it-IT" sz="3200" smtClean="0"/>
            </a:br>
            <a:r>
              <a:rPr lang="it-IT" sz="3200" smtClean="0"/>
              <a:t>dalle linee guida UNIBO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TIPOLOGIE DI ATTIVITA’</a:t>
            </a:r>
          </a:p>
          <a:p>
            <a:pPr marL="0" indent="0">
              <a:buNone/>
            </a:pPr>
            <a:r>
              <a:rPr lang="it-IT" sz="2000" dirty="0"/>
              <a:t>L’alternanza è un’esperienza che può prevedere a titolo di esempio le seguenti di tipologie </a:t>
            </a:r>
            <a:r>
              <a:rPr lang="it-IT" sz="2000" dirty="0" smtClean="0"/>
              <a:t>di attività</a:t>
            </a:r>
            <a:r>
              <a:rPr lang="it-IT" sz="2000" dirty="0"/>
              <a:t>:</a:t>
            </a:r>
          </a:p>
          <a:p>
            <a:pPr marL="0" indent="0">
              <a:buNone/>
            </a:pPr>
            <a:r>
              <a:rPr lang="it-IT" sz="2000" dirty="0"/>
              <a:t>· </a:t>
            </a:r>
            <a:r>
              <a:rPr lang="it-IT" sz="2000" b="1" dirty="0"/>
              <a:t>Incontro con esperti</a:t>
            </a:r>
          </a:p>
          <a:p>
            <a:pPr marL="0" indent="0">
              <a:buNone/>
            </a:pPr>
            <a:r>
              <a:rPr lang="it-IT" sz="2000" dirty="0"/>
              <a:t>· Visite aziendali</a:t>
            </a:r>
          </a:p>
          <a:p>
            <a:pPr marL="0" indent="0">
              <a:buNone/>
            </a:pPr>
            <a:r>
              <a:rPr lang="it-IT" sz="2000" dirty="0"/>
              <a:t>· </a:t>
            </a:r>
            <a:r>
              <a:rPr lang="it-IT" sz="2000" b="1" dirty="0"/>
              <a:t>Ricerca sul campo</a:t>
            </a:r>
          </a:p>
          <a:p>
            <a:pPr marL="0" indent="0">
              <a:buNone/>
            </a:pPr>
            <a:r>
              <a:rPr lang="it-IT" sz="2000" dirty="0"/>
              <a:t>· Simulazione di impresa</a:t>
            </a:r>
          </a:p>
          <a:p>
            <a:pPr marL="0" indent="0">
              <a:buNone/>
            </a:pPr>
            <a:r>
              <a:rPr lang="it-IT" sz="2000" dirty="0"/>
              <a:t>· Project work in e con l’impresa</a:t>
            </a:r>
          </a:p>
          <a:p>
            <a:pPr marL="0" indent="0">
              <a:buNone/>
            </a:pPr>
            <a:r>
              <a:rPr lang="it-IT" sz="2000" dirty="0"/>
              <a:t>· Tirocini</a:t>
            </a:r>
          </a:p>
          <a:p>
            <a:pPr marL="0" indent="0">
              <a:buNone/>
            </a:pPr>
            <a:r>
              <a:rPr lang="it-IT" sz="2000" dirty="0"/>
              <a:t>· Progetti di imprenditorialità</a:t>
            </a:r>
          </a:p>
          <a:p>
            <a:pPr marL="0" indent="0">
              <a:buNone/>
            </a:pPr>
            <a:r>
              <a:rPr lang="it-IT" sz="2000" dirty="0"/>
              <a:t>· </a:t>
            </a:r>
            <a:r>
              <a:rPr lang="it-IT" sz="2000" b="1" dirty="0"/>
              <a:t>Lezioni propedeutiche ad attività pratiche previste dal progetto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6894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395" y="188640"/>
            <a:ext cx="8515350" cy="591038"/>
          </a:xfrm>
        </p:spPr>
        <p:txBody>
          <a:bodyPr/>
          <a:lstStyle/>
          <a:p>
            <a:r>
              <a:rPr lang="it-IT" sz="3200" dirty="0" smtClean="0"/>
              <a:t>Il </a:t>
            </a:r>
            <a:r>
              <a:rPr lang="it-IT" sz="3200" smtClean="0"/>
              <a:t>quadro normativo: </a:t>
            </a:r>
            <a:br>
              <a:rPr lang="it-IT" sz="3200" smtClean="0"/>
            </a:br>
            <a:r>
              <a:rPr lang="it-IT" sz="3200" smtClean="0"/>
              <a:t>dalle linee guida UNIBO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Il periodo in contesti lavorativi </a:t>
            </a:r>
            <a:r>
              <a:rPr lang="it-IT" sz="2000" dirty="0">
                <a:solidFill>
                  <a:srgbClr val="C00000"/>
                </a:solidFill>
              </a:rPr>
              <a:t>nella struttura può essere preceduto da un periodo di </a:t>
            </a:r>
            <a:r>
              <a:rPr lang="it-IT" sz="2000" dirty="0" smtClean="0">
                <a:solidFill>
                  <a:srgbClr val="C00000"/>
                </a:solidFill>
              </a:rPr>
              <a:t>preparazione in </a:t>
            </a:r>
            <a:r>
              <a:rPr lang="it-IT" sz="2000" dirty="0">
                <a:solidFill>
                  <a:srgbClr val="C00000"/>
                </a:solidFill>
              </a:rPr>
              <a:t>aula</a:t>
            </a:r>
            <a:r>
              <a:rPr lang="it-IT" sz="2000" dirty="0"/>
              <a:t>, con </a:t>
            </a:r>
            <a:r>
              <a:rPr lang="it-IT" sz="2000" dirty="0">
                <a:solidFill>
                  <a:srgbClr val="C00000"/>
                </a:solidFill>
              </a:rPr>
              <a:t>la partecipazione di esperti </a:t>
            </a:r>
            <a:r>
              <a:rPr lang="it-IT" sz="2000" dirty="0"/>
              <a:t>che chiariscono quale sarà il tipo di attività </a:t>
            </a:r>
            <a:r>
              <a:rPr lang="it-IT" sz="2000" dirty="0" smtClean="0"/>
              <a:t>che svolgeranno</a:t>
            </a:r>
            <a:r>
              <a:rPr lang="it-IT" sz="2000" dirty="0"/>
              <a:t>, con quali diritti e doveri; quale rapporto dovrà esistere tra l’attività a scuola </a:t>
            </a:r>
            <a:r>
              <a:rPr lang="it-IT" sz="2000" dirty="0" smtClean="0"/>
              <a:t>e l’attività </a:t>
            </a:r>
            <a:r>
              <a:rPr lang="it-IT" sz="2000" dirty="0"/>
              <a:t>in situazione lavorativa; come è organizzata la struttura ospitante.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L’esperienza </a:t>
            </a:r>
            <a:r>
              <a:rPr lang="it-IT" sz="2000" dirty="0"/>
              <a:t>è accompagnato da momenti di raccordo in aula tra i percorsi disciplinari e </a:t>
            </a:r>
            <a:r>
              <a:rPr lang="it-IT" sz="2000" dirty="0" smtClean="0"/>
              <a:t>l’attività formativa </a:t>
            </a:r>
            <a:r>
              <a:rPr lang="it-IT" sz="2000" dirty="0"/>
              <a:t>esterna; si conclude con la valutazione congiunta dell’attività svolta dallo studente </a:t>
            </a:r>
            <a:r>
              <a:rPr lang="it-IT" sz="2000" dirty="0" smtClean="0"/>
              <a:t>da parte </a:t>
            </a:r>
            <a:r>
              <a:rPr lang="it-IT" sz="2000" dirty="0"/>
              <a:t>del tutor interno e dal tutor esterno.</a:t>
            </a:r>
          </a:p>
        </p:txBody>
      </p:sp>
    </p:spTree>
    <p:extLst>
      <p:ext uri="{BB962C8B-B14F-4D97-AF65-F5344CB8AC3E}">
        <p14:creationId xmlns:p14="http://schemas.microsoft.com/office/powerpoint/2010/main" val="956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Documenti necessari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91407"/>
          </a:xfrm>
        </p:spPr>
        <p:txBody>
          <a:bodyPr/>
          <a:lstStyle/>
          <a:p>
            <a:r>
              <a:rPr lang="it-IT" dirty="0" smtClean="0">
                <a:hlinkClick r:id="rId2" action="ppaction://hlinkfile"/>
              </a:rPr>
              <a:t>Convenzione con le scuole</a:t>
            </a:r>
            <a:r>
              <a:rPr lang="it-IT" dirty="0" smtClean="0"/>
              <a:t>;</a:t>
            </a:r>
          </a:p>
          <a:p>
            <a:r>
              <a:rPr lang="it-IT" dirty="0" smtClean="0"/>
              <a:t>Piano di formazione;</a:t>
            </a:r>
          </a:p>
          <a:p>
            <a:r>
              <a:rPr lang="it-IT" dirty="0" smtClean="0"/>
              <a:t>Griglia di valutazione.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i="1" dirty="0" err="1" smtClean="0"/>
              <a:t>fac</a:t>
            </a:r>
            <a:r>
              <a:rPr lang="it-IT" i="1" dirty="0" smtClean="0"/>
              <a:t> simile </a:t>
            </a:r>
            <a:r>
              <a:rPr lang="it-IT" dirty="0" smtClean="0"/>
              <a:t>di convenzione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08512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2. Il tutor formativo esterno svolge le seguenti funzioni</a:t>
            </a:r>
            <a:r>
              <a:rPr lang="it-IT" sz="1800" dirty="0" smtClean="0"/>
              <a:t>:</a:t>
            </a:r>
          </a:p>
          <a:p>
            <a:pPr marL="0" indent="0">
              <a:buNone/>
            </a:pPr>
            <a:endParaRPr lang="it-IT" sz="1800" dirty="0"/>
          </a:p>
          <a:p>
            <a:pPr marL="366713" indent="-366713">
              <a:buNone/>
            </a:pPr>
            <a:r>
              <a:rPr lang="it-IT" sz="1800" dirty="0"/>
              <a:t>a) </a:t>
            </a:r>
            <a:r>
              <a:rPr lang="it-IT" sz="1800" dirty="0" smtClean="0"/>
              <a:t>	collabora </a:t>
            </a:r>
            <a:r>
              <a:rPr lang="it-IT" sz="1800" dirty="0"/>
              <a:t>con il tutor interno alla progettazione, organizzazione e valutazione dell’esperienza di alternanza;</a:t>
            </a:r>
          </a:p>
          <a:p>
            <a:pPr marL="366713" indent="-366713">
              <a:buNone/>
            </a:pPr>
            <a:r>
              <a:rPr lang="it-IT" sz="1800" dirty="0"/>
              <a:t>b) </a:t>
            </a:r>
            <a:r>
              <a:rPr lang="it-IT" sz="1800" dirty="0" smtClean="0"/>
              <a:t>	favorisce </a:t>
            </a:r>
            <a:r>
              <a:rPr lang="it-IT" sz="1800" dirty="0"/>
              <a:t>l’inserimento dello studente nel contesto operativo, lo affianca e lo assiste nel percorso;</a:t>
            </a:r>
          </a:p>
          <a:p>
            <a:pPr marL="366713" indent="-366713">
              <a:buNone/>
            </a:pPr>
            <a:r>
              <a:rPr lang="it-IT" sz="1800" dirty="0"/>
              <a:t>c) </a:t>
            </a:r>
            <a:r>
              <a:rPr lang="it-IT" sz="1800" dirty="0" smtClean="0"/>
              <a:t>	</a:t>
            </a:r>
            <a:r>
              <a:rPr lang="it-IT" sz="1800" dirty="0" smtClean="0">
                <a:solidFill>
                  <a:srgbClr val="C00000"/>
                </a:solidFill>
              </a:rPr>
              <a:t>garantisce </a:t>
            </a:r>
            <a:r>
              <a:rPr lang="it-IT" sz="1800" dirty="0">
                <a:solidFill>
                  <a:srgbClr val="C00000"/>
                </a:solidFill>
              </a:rPr>
              <a:t>l’informazione/formazione dello/i studente/i sui rischi specifici aziendali, nel </a:t>
            </a:r>
            <a:r>
              <a:rPr lang="it-IT" sz="1800" dirty="0" smtClean="0">
                <a:solidFill>
                  <a:srgbClr val="C00000"/>
                </a:solidFill>
              </a:rPr>
              <a:t>rispetto </a:t>
            </a:r>
            <a:r>
              <a:rPr lang="it-IT" sz="1800" dirty="0">
                <a:solidFill>
                  <a:srgbClr val="C00000"/>
                </a:solidFill>
              </a:rPr>
              <a:t>delle procedure interne;</a:t>
            </a:r>
          </a:p>
          <a:p>
            <a:pPr marL="366713" indent="-366713">
              <a:buNone/>
            </a:pPr>
            <a:r>
              <a:rPr lang="it-IT" sz="1800" dirty="0"/>
              <a:t>d) </a:t>
            </a:r>
            <a:r>
              <a:rPr lang="it-IT" sz="1800" dirty="0" smtClean="0"/>
              <a:t>	pianifica </a:t>
            </a:r>
            <a:r>
              <a:rPr lang="it-IT" sz="1800" dirty="0"/>
              <a:t>ed organizza le attività in base al progetto formativo, coordinandosi anche con </a:t>
            </a:r>
            <a:r>
              <a:rPr lang="it-IT" sz="1800" dirty="0" smtClean="0"/>
              <a:t>altre </a:t>
            </a:r>
            <a:r>
              <a:rPr lang="it-IT" sz="1800" dirty="0"/>
              <a:t>figure professionali presenti nella struttura ospitante;</a:t>
            </a:r>
          </a:p>
          <a:p>
            <a:pPr marL="366713" indent="-366713">
              <a:buNone/>
            </a:pPr>
            <a:r>
              <a:rPr lang="it-IT" sz="1800" dirty="0"/>
              <a:t>e) </a:t>
            </a:r>
            <a:r>
              <a:rPr lang="it-IT" sz="1800" dirty="0" smtClean="0"/>
              <a:t>	coinvolge </a:t>
            </a:r>
            <a:r>
              <a:rPr lang="it-IT" sz="1800" dirty="0"/>
              <a:t>lo studente nel processo di valutazione dell’esperienza;</a:t>
            </a:r>
          </a:p>
          <a:p>
            <a:pPr marL="366713" indent="-366713">
              <a:buNone/>
            </a:pPr>
            <a:r>
              <a:rPr lang="it-IT" sz="1800" dirty="0" err="1"/>
              <a:t>f</a:t>
            </a:r>
            <a:r>
              <a:rPr lang="it-IT" sz="1800" dirty="0"/>
              <a:t>) </a:t>
            </a:r>
            <a:r>
              <a:rPr lang="it-IT" sz="1800" dirty="0" smtClean="0"/>
              <a:t>	fornisce </a:t>
            </a:r>
            <a:r>
              <a:rPr lang="it-IT" sz="1800" dirty="0"/>
              <a:t>all’istituzione scolastica gli elementi concordati per valutare le attività dello </a:t>
            </a:r>
            <a:r>
              <a:rPr lang="it-IT" sz="1800" dirty="0" smtClean="0"/>
              <a:t>studente </a:t>
            </a:r>
            <a:r>
              <a:rPr lang="it-IT" sz="1800" dirty="0"/>
              <a:t>e l’efficacia del processo formativo.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4765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i="1" dirty="0" err="1" smtClean="0"/>
              <a:t>fac</a:t>
            </a:r>
            <a:r>
              <a:rPr lang="it-IT" i="1" dirty="0" smtClean="0"/>
              <a:t> simile </a:t>
            </a:r>
            <a:r>
              <a:rPr lang="it-IT" dirty="0" smtClean="0"/>
              <a:t>di convenzione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08512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3. Le due figure dei tutor condividono i seguenti compiti: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it-IT" sz="1600" dirty="0"/>
              <a:t>a) predisposizione del percorso formativo personalizzato, </a:t>
            </a:r>
            <a:r>
              <a:rPr lang="it-IT" sz="1600" dirty="0">
                <a:solidFill>
                  <a:srgbClr val="C00000"/>
                </a:solidFill>
              </a:rPr>
              <a:t>anche con riguardo alla disciplina della sicurezza e salute nei luoghi di lavoro. In particolare</a:t>
            </a:r>
            <a:r>
              <a:rPr lang="it-IT" sz="1600" dirty="0"/>
              <a:t>, il docente tutor interno dovrà collaborare col tutor formativo esterno al fine dell’individuazione delle attività richieste dal progetto formativo e delle misure di prevenzione necessarie alla tutela dello studente;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it-IT" sz="1600" dirty="0"/>
              <a:t>b) controllo della frequenza e dell’attuazione del percorso formativo personalizzato;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it-IT" sz="1600" dirty="0"/>
              <a:t>c) raccordo tra le esperienze formative in aula e quella in contesto lavorativo;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it-IT" sz="1600" dirty="0"/>
              <a:t>d) elaborazione di un report sull’esperienza svolta e sulle acquisizioni di ciascun allievo, che </a:t>
            </a:r>
            <a:r>
              <a:rPr lang="it-IT" sz="1600" dirty="0" smtClean="0"/>
              <a:t>concorre </a:t>
            </a:r>
            <a:r>
              <a:rPr lang="it-IT" sz="1600" dirty="0"/>
              <a:t>alla valutazione e alla certificazione delle competenze da parte del Consiglio di classe;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it-IT" sz="1600" dirty="0"/>
              <a:t>e) verifica del rispetto da parte dello studente degli obblighi propri di ciascun lavoratore di cui all’art. 20 D. </a:t>
            </a:r>
            <a:r>
              <a:rPr lang="it-IT" sz="1600" dirty="0" err="1"/>
              <a:t>Lgs</a:t>
            </a:r>
            <a:r>
              <a:rPr lang="it-IT" sz="1600" dirty="0"/>
              <a:t>. 81/2008. In particolare la violazione da parte dello studente degli obblighi </a:t>
            </a:r>
            <a:r>
              <a:rPr lang="it-IT" sz="1600" dirty="0" err="1"/>
              <a:t>ri</a:t>
            </a:r>
            <a:r>
              <a:rPr lang="it-IT" sz="1600" dirty="0"/>
              <a:t>- chiamati dalla norma citata e dal percorso formativo saranno segnalati dal tutor formativo esterno al docente tutor interno affinché quest’ultimo possa attivare le azioni necessarie.</a:t>
            </a: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540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8508" y="0"/>
            <a:ext cx="8335838" cy="1268760"/>
          </a:xfrm>
        </p:spPr>
        <p:txBody>
          <a:bodyPr/>
          <a:lstStyle/>
          <a:p>
            <a:r>
              <a:rPr lang="it-IT" sz="3600" dirty="0"/>
              <a:t>Piano di </a:t>
            </a:r>
            <a:r>
              <a:rPr lang="it-IT" sz="3600" smtClean="0"/>
              <a:t>formazione </a:t>
            </a:r>
            <a:br>
              <a:rPr lang="it-IT" sz="3600" smtClean="0"/>
            </a:br>
            <a:r>
              <a:rPr lang="it-IT" sz="3600" smtClean="0"/>
              <a:t>e </a:t>
            </a:r>
            <a:r>
              <a:rPr lang="it-IT" sz="3600" dirty="0" smtClean="0"/>
              <a:t>griglia di valutazione </a:t>
            </a:r>
            <a:r>
              <a:rPr lang="it-IT" sz="3600" dirty="0"/>
              <a:t/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508" y="2132856"/>
            <a:ext cx="7886700" cy="3043535"/>
          </a:xfrm>
        </p:spPr>
        <p:txBody>
          <a:bodyPr/>
          <a:lstStyle/>
          <a:p>
            <a:r>
              <a:rPr lang="it-IT" dirty="0">
                <a:hlinkClick r:id="rId2" action="ppaction://hlinkfile"/>
              </a:rPr>
              <a:t>Personalizzato sul singolo </a:t>
            </a:r>
            <a:r>
              <a:rPr lang="it-IT" dirty="0" smtClean="0">
                <a:hlinkClick r:id="rId2" action="ppaction://hlinkfile"/>
              </a:rPr>
              <a:t>studente</a:t>
            </a:r>
            <a:r>
              <a:rPr lang="it-IT" dirty="0" smtClean="0"/>
              <a:t> (con eventuale riferimento a </a:t>
            </a:r>
            <a:r>
              <a:rPr lang="it-IT" dirty="0" smtClean="0">
                <a:hlinkClick r:id="rId3" action="ppaction://hlinkfile"/>
              </a:rPr>
              <a:t>UF</a:t>
            </a:r>
            <a:r>
              <a:rPr lang="it-IT" dirty="0" smtClean="0"/>
              <a:t>);</a:t>
            </a:r>
            <a:endParaRPr lang="it-IT" dirty="0"/>
          </a:p>
          <a:p>
            <a:r>
              <a:rPr lang="it-IT" dirty="0" smtClean="0"/>
              <a:t>Preparato dal tutor interno (ma concordato dal tutor esterno);</a:t>
            </a:r>
          </a:p>
          <a:p>
            <a:r>
              <a:rPr lang="it-IT" dirty="0" smtClean="0">
                <a:hlinkClick r:id="rId4" action="ppaction://hlinkfile"/>
              </a:rPr>
              <a:t>Griglia di valutazione a crocette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1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youtBologna" id="{0330E5AF-CA38-F34E-A527-D1B23F4EECA4}" vid="{4C48DD3A-0576-4C4B-A468-3DF2046CD9FF}"/>
    </a:ext>
  </a:ext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ayoutBologna" id="{0330E5AF-CA38-F34E-A527-D1B23F4EECA4}" vid="{BF1BDBDD-A476-C64A-AF5C-CE89A7D12233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dulistica e Modelli" ma:contentTypeID="0x0101004F48A16EE6CB4320AF330DE4EBE8DB750055D17F50304844768B8C48A11458544900EEA682410AFD4C1993C23356160222EA000F866CA80A06624CAD3EBCA4C5E00D7C" ma:contentTypeVersion="1" ma:contentTypeDescription="" ma:contentTypeScope="" ma:versionID="6c9fe75181e76a83ea17993b18c01ee4">
  <xsd:schema xmlns:xsd="http://www.w3.org/2001/XMLSchema" xmlns:p="http://schemas.microsoft.com/office/2006/metadata/properties" xmlns:ns1="http://schemas.microsoft.com/sharepoint/v3" xmlns:ns2="17050E7E-A2DD-4021-B821-9F40A7206F78" targetNamespace="http://schemas.microsoft.com/office/2006/metadata/properties" ma:root="true" ma:fieldsID="bfeeb4410fcec1f75012fd3f45986c1b" ns1:_="" ns2:_="">
    <xsd:import namespace="http://schemas.microsoft.com/sharepoint/v3"/>
    <xsd:import namespace="17050E7E-A2DD-4021-B821-9F40A7206F78"/>
    <xsd:element name="properties">
      <xsd:complexType>
        <xsd:sequence>
          <xsd:element name="documentManagement">
            <xsd:complexType>
              <xsd:all>
                <xsd:element ref="ns1:Author" minOccurs="0"/>
                <xsd:element ref="ns1:Editor" minOccurs="0"/>
                <xsd:element ref="ns2:AutoreDoc"/>
                <xsd:element ref="ns2:AbstractO"/>
                <xsd:element ref="ns2:StatoDoc"/>
                <xsd:element ref="ns2:AnnoRedazione"/>
                <xsd:element ref="ns2:PagineDiAssegnazion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uthor" ma:index="9" nillable="true" ma:displayName="Creato da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0" nillable="true" ma:displayName="Modificato d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17050E7E-A2DD-4021-B821-9F40A7206F78" elementFormDefault="qualified">
    <xsd:import namespace="http://schemas.microsoft.com/office/2006/documentManagement/types"/>
    <xsd:element name="AutoreDoc" ma:index="11" ma:displayName="Autore" ma:description="Inserire il nome dell'autore nella forma 'Cognome Nome'. Nel caso di più autori, separare ognuno con il ';'. Se gli autori sono più di tre, scrivere i primi tre e poi 'et al.'. Se il documento è stato genericamente redatto da una struttura (area, settore, ufficio...), inserire il nome della struttura. Per leggi, statuti e normativa in genere inserire 'Italia', 'Roma', 'UE'... Se non si conosce il nome dell'autore, inserire la fonte." ma:internalName="AutoreDoc">
      <xsd:simpleType>
        <xsd:restriction base="dms:Text">
          <xsd:maxLength value="255"/>
        </xsd:restriction>
      </xsd:simpleType>
    </xsd:element>
    <xsd:element name="AbstractO" ma:index="12" ma:displayName="Abstract" ma:description="N.B. Si consiglia di non scrivere più di 5 righe." ma:internalName="AbstractO">
      <xsd:simpleType>
        <xsd:restriction base="dms:Note"/>
      </xsd:simpleType>
    </xsd:element>
    <xsd:element name="StatoDoc" ma:index="13" ma:displayName="Stato" ma:format="Dropdown" ma:internalName="StatoDoc">
      <xsd:simpleType>
        <xsd:restriction base="dms:Choice">
          <xsd:enumeration value="Bozza"/>
          <xsd:enumeration value="Definitivo"/>
        </xsd:restriction>
      </xsd:simpleType>
    </xsd:element>
    <xsd:element name="AnnoRedazione" ma:index="14" ma:displayName="Anno di redazione" ma:internalName="AnnoRedazione">
      <xsd:simpleType>
        <xsd:union memberTypes="dms:Text">
          <xsd:simpleType>
            <xsd:restriction base="dms:Choice">
              <xsd:enumeration value="2015"/>
              <xsd:enumeration value="2014"/>
              <xsd:enumeration value="2013"/>
              <xsd:enumeration value="2012"/>
              <xsd:enumeration value="2011"/>
              <xsd:enumeration value="2010"/>
              <xsd:enumeration value="2009"/>
              <xsd:enumeration value="2008"/>
              <xsd:enumeration value="2007"/>
              <xsd:enumeration value="2006"/>
              <xsd:enumeration value="2005"/>
              <xsd:enumeration value="2004"/>
              <xsd:enumeration value="2003"/>
              <xsd:enumeration value="2002"/>
              <xsd:enumeration value="2001"/>
              <xsd:enumeration value="2000"/>
            </xsd:restriction>
          </xsd:simpleType>
        </xsd:union>
      </xsd:simpleType>
    </xsd:element>
    <xsd:element name="PagineDiAssegnazione" ma:index="15" nillable="true" ma:displayName="Pagine di assegnazione" ma:internalName="PagineDiAssegnazion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axOccurs="1" ma:index="7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5B7C77D-4F10-42E5-8BB9-BD5F3DD83D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BAD1D-8F20-4324-98F1-0B7246047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050E7E-A2DD-4021-B821-9F40A7206F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D45BBA-6CE0-45E6-B662-D3846BEAC0F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LayoutBologna</Template>
  <TotalTime>188</TotalTime>
  <Words>1058</Words>
  <Application>Microsoft Macintosh PowerPoint</Application>
  <PresentationFormat>Presentazione su schermo (4:3)</PresentationFormat>
  <Paragraphs>138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.AppleSystemUIFont</vt:lpstr>
      <vt:lpstr>Arial</vt:lpstr>
      <vt:lpstr>Wingdings</vt:lpstr>
      <vt:lpstr>1_Struttura predefinita</vt:lpstr>
      <vt:lpstr>2_Personalizza struttura</vt:lpstr>
      <vt:lpstr>Presentazione di PowerPoint</vt:lpstr>
      <vt:lpstr>Il quadro normativo</vt:lpstr>
      <vt:lpstr>Il quadro normativo:  dalle linee guida UNIBO</vt:lpstr>
      <vt:lpstr>Il quadro normativo:  dalle linee guida UNIBO</vt:lpstr>
      <vt:lpstr>Il quadro normativo:  dalle linee guida UNIBO</vt:lpstr>
      <vt:lpstr>Documenti necessari</vt:lpstr>
      <vt:lpstr>Dal fac simile di convenzione</vt:lpstr>
      <vt:lpstr>Dal fac simile di convenzione</vt:lpstr>
      <vt:lpstr>Piano di formazione  e griglia di valutazione  </vt:lpstr>
      <vt:lpstr>L’esempio dell’INFN e del Planetario di San Giovanni</vt:lpstr>
      <vt:lpstr>L’esempio del CNR</vt:lpstr>
      <vt:lpstr>La linea pensata dal DIFA</vt:lpstr>
      <vt:lpstr>Le attività proposte/pensate dal DIFA</vt:lpstr>
      <vt:lpstr>I problemi e le prossime azioni</vt:lpstr>
      <vt:lpstr>Laboratori PLS</vt:lpstr>
      <vt:lpstr>Laboratori PLS</vt:lpstr>
      <vt:lpstr>Laboratori PLS</vt:lpstr>
      <vt:lpstr>Laboratori PLS</vt:lpstr>
      <vt:lpstr>Laboratori PLS: prossime mosse</vt:lpstr>
      <vt:lpstr>Proposta criteri di selezione Lab PLS</vt:lpstr>
      <vt:lpstr>Presentazione di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21</cp:revision>
  <cp:lastPrinted>2009-04-22T19:24:48Z</cp:lastPrinted>
  <dcterms:created xsi:type="dcterms:W3CDTF">2016-12-07T17:12:49Z</dcterms:created>
  <dcterms:modified xsi:type="dcterms:W3CDTF">2016-12-12T18:45:11Z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EventoCorrelato">
    <vt:lpwstr/>
  </property>
  <property fmtid="{D5CDD505-2E9C-101B-9397-08002B2CF9AE}" pid="4" name="PagineDiAssegnazione">
    <vt:lpwstr/>
  </property>
  <property fmtid="{D5CDD505-2E9C-101B-9397-08002B2CF9AE}" pid="5" name="ContentType">
    <vt:lpwstr>Modulistica e Modelli</vt:lpwstr>
  </property>
  <property fmtid="{D5CDD505-2E9C-101B-9397-08002B2CF9AE}" pid="6" name="ContentTypeId">
    <vt:lpwstr>0x0101004F48A16EE6CB4320AF330DE4EBE8DB750055D17F50304844768B8C48A11458544900EEA682410AFD4C1993C23356160222EA00FD410E8749EC3C4AB46035E8CA496042</vt:lpwstr>
  </property>
  <property fmtid="{D5CDD505-2E9C-101B-9397-08002B2CF9AE}" pid="7" name="AbstractO">
    <vt:lpwstr>Layout Bologna.</vt:lpwstr>
  </property>
  <property fmtid="{D5CDD505-2E9C-101B-9397-08002B2CF9AE}" pid="8" name="AutoreDoc">
    <vt:lpwstr>AAGG - Settore Comunicazione</vt:lpwstr>
  </property>
  <property fmtid="{D5CDD505-2E9C-101B-9397-08002B2CF9AE}" pid="9" name="StatoDoc">
    <vt:lpwstr>Bozza</vt:lpwstr>
  </property>
  <property fmtid="{D5CDD505-2E9C-101B-9397-08002B2CF9AE}" pid="10" name="AnnoRedazione">
    <vt:lpwstr>2010</vt:lpwstr>
  </property>
</Properties>
</file>