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472" r:id="rId2"/>
    <p:sldId id="559" r:id="rId3"/>
    <p:sldId id="592" r:id="rId4"/>
    <p:sldId id="561" r:id="rId5"/>
    <p:sldId id="562" r:id="rId6"/>
    <p:sldId id="563" r:id="rId7"/>
    <p:sldId id="564" r:id="rId8"/>
    <p:sldId id="566" r:id="rId9"/>
    <p:sldId id="567" r:id="rId10"/>
    <p:sldId id="489" r:id="rId11"/>
    <p:sldId id="568" r:id="rId12"/>
    <p:sldId id="569" r:id="rId13"/>
    <p:sldId id="570" r:id="rId14"/>
    <p:sldId id="571" r:id="rId15"/>
    <p:sldId id="504" r:id="rId16"/>
    <p:sldId id="573" r:id="rId17"/>
    <p:sldId id="574" r:id="rId18"/>
    <p:sldId id="575" r:id="rId19"/>
    <p:sldId id="576" r:id="rId20"/>
    <p:sldId id="577" r:id="rId21"/>
    <p:sldId id="578" r:id="rId22"/>
    <p:sldId id="518" r:id="rId23"/>
    <p:sldId id="579" r:id="rId24"/>
    <p:sldId id="581" r:id="rId25"/>
    <p:sldId id="582" r:id="rId26"/>
    <p:sldId id="583" r:id="rId27"/>
    <p:sldId id="591" r:id="rId28"/>
    <p:sldId id="528" r:id="rId29"/>
    <p:sldId id="586" r:id="rId30"/>
    <p:sldId id="544" r:id="rId31"/>
    <p:sldId id="588" r:id="rId32"/>
    <p:sldId id="533" r:id="rId33"/>
    <p:sldId id="510" r:id="rId34"/>
    <p:sldId id="513" r:id="rId35"/>
    <p:sldId id="505" r:id="rId36"/>
    <p:sldId id="506" r:id="rId37"/>
    <p:sldId id="589" r:id="rId38"/>
    <p:sldId id="590" r:id="rId3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CE3"/>
    <a:srgbClr val="CEA664"/>
    <a:srgbClr val="4AA9D4"/>
    <a:srgbClr val="4D977C"/>
    <a:srgbClr val="9F5324"/>
    <a:srgbClr val="43A6D3"/>
    <a:srgbClr val="4AB0E0"/>
    <a:srgbClr val="A6A0D4"/>
    <a:srgbClr val="CC0066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8" autoAdjust="0"/>
    <p:restoredTop sz="94674" autoAdjust="0"/>
  </p:normalViewPr>
  <p:slideViewPr>
    <p:cSldViewPr snapToGrid="0">
      <p:cViewPr varScale="1">
        <p:scale>
          <a:sx n="124" d="100"/>
          <a:sy n="124" d="100"/>
        </p:scale>
        <p:origin x="22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008" y="-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51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3800"/>
            <a:ext cx="30495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13800"/>
            <a:ext cx="3051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fld id="{E001E089-D839-6748-AECB-E6C5D5FA70AB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8162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F2A7033C-62FB-F64B-9BFA-F4F8EF5C8D56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7996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5D933-59FA-F740-BB5D-813FF5C0617A}" type="slidenum">
              <a:rPr lang="it-IT"/>
              <a:pPr/>
              <a:t>1</a:t>
            </a:fld>
            <a:endParaRPr lang="it-IT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74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AD450-A5CE-4B4B-880C-5184CFCE8B3E}" type="slidenum">
              <a:rPr lang="it-IT"/>
              <a:pPr/>
              <a:t>16</a:t>
            </a:fld>
            <a:endParaRPr lang="it-IT"/>
          </a:p>
        </p:txBody>
      </p:sp>
      <p:sp>
        <p:nvSpPr>
          <p:cNvPr id="101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8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pic>
        <p:nvPicPr>
          <p:cNvPr id="565257" name="Picture 9" descr="infn"/>
          <p:cNvPicPr>
            <a:picLocks noChangeAspect="1" noChangeArrowheads="1"/>
          </p:cNvPicPr>
          <p:nvPr userDrawn="1"/>
        </p:nvPicPr>
        <p:blipFill>
          <a:blip r:embed="rId2">
            <a:lum bright="50000" contrast="-62000"/>
          </a:blip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94980"/>
            <a:ext cx="2895600" cy="2286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F2A766-83C2-E944-81C1-64EBF586F5F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34150" y="241300"/>
            <a:ext cx="1949450" cy="58547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241300"/>
            <a:ext cx="5695950" cy="58547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0378F5-F3C4-6042-88EE-826435918FD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C233C7-E0AF-9F43-B231-46AD565A5FDB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B04641-7EEB-1D4F-85B9-E8F2758235B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8BB0E5-2C05-0C4B-A4C4-A7ED78B96E19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EAD976-1E7A-824E-9457-BA2F405BDDD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1BA6AC-10B6-2249-8FAB-F7972346C48D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1F198-5BD4-0E45-9DE2-9EE8B00590EC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6553B1-40FF-2A40-8EFA-E16BBCD9C0E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6C2C7D-2A9C-D244-8B01-4B79188E2CC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22000"/>
            <a:ext cx="72961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lo stile del </a:t>
            </a:r>
            <a:r>
              <a:rPr lang="en-US" dirty="0" err="1"/>
              <a:t>titolo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69001"/>
            <a:ext cx="7772400" cy="568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 err="1"/>
              <a:t>Secondo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94980"/>
            <a:ext cx="23733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498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9498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463E3678-A1AD-7941-AB6E-1803B96FB1AE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5" name="Picture 11" descr="infn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58871"/>
            <a:ext cx="774700" cy="75967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>
          <a:solidFill>
            <a:srgbClr val="43A6D3"/>
          </a:solidFill>
          <a:latin typeface="Thonburi"/>
          <a:ea typeface="+mj-ea"/>
          <a:cs typeface="Thonbu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rebuchet MS"/>
          <a:ea typeface="ＭＳ Ｐゴシック" charset="-128"/>
          <a:cs typeface="Trebuchet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rebuchet MS"/>
          <a:ea typeface="ＭＳ Ｐゴシック" charset="-128"/>
          <a:cs typeface="Trebuchet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6.png"/><Relationship Id="rId1" Type="http://schemas.microsoft.com/office/2007/relationships/media" Target="file://localhost/Users/lista/Documents/Presentazioni/Didattica/Citta%CC%80%20della%20Scienza/FourMuon_small.m4v" TargetMode="External"/><Relationship Id="rId2" Type="http://schemas.openxmlformats.org/officeDocument/2006/relationships/video" Target="file://localhost/Users/lista/Documents/Presentazioni/Didattica/Citta%CC%80%20della%20Scienza/FourMuon_small.m4v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Relationship Id="rId3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295640" y="335180"/>
            <a:ext cx="4344407" cy="2786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56134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0000">
            <a:off x="4492170" y="3379073"/>
            <a:ext cx="3969455" cy="283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56134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4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35387" y="541330"/>
            <a:ext cx="4608613" cy="2666999"/>
          </a:xfrm>
        </p:spPr>
        <p:txBody>
          <a:bodyPr/>
          <a:lstStyle/>
          <a:p>
            <a:r>
              <a:rPr lang="it-IT" sz="3600" dirty="0" smtClean="0"/>
              <a:t>Il bosone di Higgs </a:t>
            </a:r>
            <a:br>
              <a:rPr lang="it-IT" sz="3600" dirty="0" smtClean="0"/>
            </a:br>
            <a:r>
              <a:rPr lang="it-IT" sz="3600" dirty="0" smtClean="0"/>
              <a:t>e oltre, le sfide di LHC</a:t>
            </a:r>
            <a:endParaRPr lang="it-IT" sz="2800" dirty="0">
              <a:sym typeface="Symbol" charset="2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1073" y="3621776"/>
            <a:ext cx="3723507" cy="2642071"/>
          </a:xfrm>
        </p:spPr>
        <p:txBody>
          <a:bodyPr/>
          <a:lstStyle/>
          <a:p>
            <a:r>
              <a:rPr lang="it-IT" sz="2400" dirty="0" smtClean="0"/>
              <a:t>Luca Lista</a:t>
            </a:r>
          </a:p>
          <a:p>
            <a:r>
              <a:rPr lang="it-IT" sz="2000" i="1" dirty="0" err="1" smtClean="0">
                <a:solidFill>
                  <a:schemeClr val="bg2">
                    <a:lumMod val="75000"/>
                  </a:schemeClr>
                </a:solidFill>
              </a:rPr>
              <a:t>INFN-Napoli</a:t>
            </a:r>
            <a:endParaRPr lang="it-IT" sz="20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it-IT" sz="24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2000" i="1" dirty="0" smtClean="0">
                <a:solidFill>
                  <a:schemeClr val="bg1">
                    <a:lumMod val="65000"/>
                  </a:schemeClr>
                </a:solidFill>
              </a:rPr>
              <a:t>Città della Scienza</a:t>
            </a:r>
            <a:endParaRPr lang="it-IT" sz="24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t-IT" sz="2000" i="1" dirty="0" smtClean="0">
                <a:solidFill>
                  <a:schemeClr val="bg1">
                    <a:lumMod val="65000"/>
                  </a:schemeClr>
                </a:solidFill>
              </a:rPr>
              <a:t>8 febbraio</a:t>
            </a:r>
            <a:r>
              <a:rPr lang="it-IT" sz="2000" i="1" dirty="0" smtClean="0">
                <a:solidFill>
                  <a:schemeClr val="bg1">
                    <a:lumMod val="65000"/>
                  </a:schemeClr>
                </a:solidFill>
              </a:rPr>
              <a:t> 2017</a:t>
            </a:r>
            <a:endParaRPr lang="it-IT" sz="2000" i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4294967295"/>
          </p:nvPr>
        </p:nvSpPr>
        <p:spPr>
          <a:xfrm>
            <a:off x="3385344" y="6594475"/>
            <a:ext cx="2373313" cy="228600"/>
          </a:xfrm>
        </p:spPr>
        <p:txBody>
          <a:bodyPr/>
          <a:lstStyle/>
          <a:p>
            <a:pPr algn="ctr"/>
            <a:r>
              <a:rPr lang="it-IT" smtClean="0"/>
              <a:t>Il bosone di Higgs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260" y="3735526"/>
            <a:ext cx="277072" cy="277072"/>
          </a:xfrm>
          <a:prstGeom prst="rect">
            <a:avLst/>
          </a:prstGeom>
        </p:spPr>
      </p:pic>
    </p:spTree>
  </p:cSld>
  <p:clrMapOvr>
    <a:masterClrMapping/>
  </p:clrMapOvr>
  <p:transition advTm="70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2743200" y="2895600"/>
            <a:ext cx="3200400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Equazioni di Maxwell, onde elettromagnetiche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765671" y="4403557"/>
            <a:ext cx="36257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Modello Standard, scoperta di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W</a:t>
            </a:r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 e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Z</a:t>
            </a:r>
            <a:endParaRPr lang="it-IT" sz="1600" dirty="0" smtClean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0" name="Down Arrow Callout 19"/>
          <p:cNvSpPr/>
          <p:nvPr/>
        </p:nvSpPr>
        <p:spPr bwMode="auto">
          <a:xfrm>
            <a:off x="4572000" y="3946357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18" name="Down Arrow Callout 17"/>
          <p:cNvSpPr/>
          <p:nvPr/>
        </p:nvSpPr>
        <p:spPr bwMode="auto">
          <a:xfrm>
            <a:off x="3352800" y="24384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Unificazione delle interazioni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447800" y="1676400"/>
            <a:ext cx="3200400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Gravitazione universale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Down Arrow Callout 8"/>
          <p:cNvSpPr/>
          <p:nvPr/>
        </p:nvSpPr>
        <p:spPr bwMode="auto">
          <a:xfrm>
            <a:off x="2057400" y="12192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7" name="Rounded Rectangle 6"/>
          <p:cNvSpPr/>
          <p:nvPr/>
        </p:nvSpPr>
        <p:spPr bwMode="auto">
          <a:xfrm>
            <a:off x="3352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Moti celesti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04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Caduta dei gravi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48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Magnetismo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00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Elettricità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899271" y="3793957"/>
            <a:ext cx="24065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Interazioni deboli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86000" y="3793957"/>
            <a:ext cx="2971800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Elettrodinamica quantistica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09358" y="2946035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L’evoluzione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delle teorie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in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Fisica procede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spesso </a:t>
            </a: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con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l’unificazione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di principi già noti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Anche l’unificazione del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principio di inerzia con la costanza della velocità della luca ha condotto alla relatività ristretta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977400"/>
            <a:ext cx="119609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b="18261"/>
          <a:stretch>
            <a:fillRect/>
          </a:stretch>
        </p:blipFill>
        <p:spPr>
          <a:xfrm>
            <a:off x="7239000" y="2272800"/>
            <a:ext cx="105923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 l="18000" r="18000" b="6341"/>
          <a:stretch>
            <a:fillRect/>
          </a:stretch>
        </p:blipFill>
        <p:spPr>
          <a:xfrm>
            <a:off x="5096237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 t="3605" b="17079"/>
          <a:stretch>
            <a:fillRect/>
          </a:stretch>
        </p:blipFill>
        <p:spPr>
          <a:xfrm>
            <a:off x="6382473" y="4953000"/>
            <a:ext cx="932727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 l="7407" t="2643" b="31278"/>
          <a:stretch>
            <a:fillRect/>
          </a:stretch>
        </p:blipFill>
        <p:spPr>
          <a:xfrm>
            <a:off x="3810000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30" name="Segnaposto numero diapositiva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31" name="Segnaposto piè di pagina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1347005" y="6013680"/>
            <a:ext cx="19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400" b="1" kern="0" dirty="0" smtClean="0">
                <a:solidFill>
                  <a:srgbClr val="FF0000"/>
                </a:solidFill>
                <a:latin typeface="Trebuchet MS"/>
                <a:ea typeface="ＭＳ Ｐゴシック" pitchFamily="-110" charset="-128"/>
                <a:cs typeface="Trebuchet MS"/>
              </a:rPr>
              <a:t>E la gravità?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meccanismo di Higgs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1377" y="792457"/>
            <a:ext cx="7202944" cy="1959404"/>
          </a:xfrm>
        </p:spPr>
        <p:txBody>
          <a:bodyPr/>
          <a:lstStyle/>
          <a:p>
            <a:r>
              <a:rPr lang="it-IT" sz="1800" dirty="0" smtClean="0"/>
              <a:t>Nel Modello Standard però, non c’è modo di spiegare perché le particelle hanno la </a:t>
            </a:r>
            <a:r>
              <a:rPr lang="it-IT" sz="1800" dirty="0" smtClean="0">
                <a:solidFill>
                  <a:srgbClr val="FF0000"/>
                </a:solidFill>
              </a:rPr>
              <a:t>massa</a:t>
            </a:r>
            <a:r>
              <a:rPr lang="it-IT" sz="1800" dirty="0" smtClean="0"/>
              <a:t>, e, come il fotone </a:t>
            </a:r>
            <a:r>
              <a:rPr lang="it-IT" sz="1800" dirty="0" smtClean="0">
                <a:solidFill>
                  <a:srgbClr val="000000"/>
                </a:solidFill>
              </a:rPr>
              <a:t>dovrebbero </a:t>
            </a:r>
            <a:r>
              <a:rPr lang="it-IT" sz="1800" dirty="0" smtClean="0"/>
              <a:t>sempre </a:t>
            </a:r>
            <a:r>
              <a:rPr lang="it-IT" sz="1800" dirty="0" smtClean="0">
                <a:solidFill>
                  <a:srgbClr val="FF0000"/>
                </a:solidFill>
              </a:rPr>
              <a:t>viaggiare alla velocità della luce</a:t>
            </a:r>
            <a:r>
              <a:rPr lang="it-IT" sz="1800" dirty="0" smtClean="0">
                <a:solidFill>
                  <a:srgbClr val="000000"/>
                </a:solidFill>
              </a:rPr>
              <a:t>.</a:t>
            </a:r>
            <a:endParaRPr lang="it-IT" sz="1800" dirty="0" smtClean="0"/>
          </a:p>
          <a:p>
            <a:r>
              <a:rPr lang="it-IT" sz="1800" dirty="0" smtClean="0"/>
              <a:t>Ma il mondo non è fatto così: l’interazione </a:t>
            </a:r>
            <a:r>
              <a:rPr lang="it-IT" sz="1800" dirty="0" smtClean="0">
                <a:solidFill>
                  <a:srgbClr val="3333CC"/>
                </a:solidFill>
              </a:rPr>
              <a:t>debole</a:t>
            </a:r>
            <a:r>
              <a:rPr lang="it-IT" sz="1800" dirty="0" smtClean="0">
                <a:solidFill>
                  <a:srgbClr val="000000"/>
                </a:solidFill>
              </a:rPr>
              <a:t>, in particolare, ha </a:t>
            </a:r>
            <a:r>
              <a:rPr lang="it-IT" sz="1800" dirty="0" smtClean="0"/>
              <a:t>un</a:t>
            </a:r>
            <a:r>
              <a:rPr lang="it-IT" sz="1800" dirty="0" smtClean="0">
                <a:solidFill>
                  <a:srgbClr val="000000"/>
                </a:solidFill>
              </a:rPr>
              <a:t> </a:t>
            </a:r>
            <a:r>
              <a:rPr lang="it-IT" sz="1800" dirty="0" smtClean="0">
                <a:solidFill>
                  <a:schemeClr val="accent2"/>
                </a:solidFill>
              </a:rPr>
              <a:t>mediatore</a:t>
            </a:r>
            <a:r>
              <a:rPr lang="it-IT" sz="1800" dirty="0" smtClean="0">
                <a:solidFill>
                  <a:srgbClr val="000000"/>
                </a:solidFill>
              </a:rPr>
              <a:t>, </a:t>
            </a:r>
            <a:r>
              <a:rPr lang="it-IT" sz="1800" b="1" dirty="0" smtClean="0">
                <a:solidFill>
                  <a:srgbClr val="3333CC"/>
                </a:solidFill>
              </a:rPr>
              <a:t>la particella </a:t>
            </a:r>
            <a:r>
              <a:rPr lang="it-IT" sz="1800" b="1" dirty="0" err="1" smtClean="0">
                <a:solidFill>
                  <a:srgbClr val="3333CC"/>
                </a:solidFill>
              </a:rPr>
              <a:t>W</a:t>
            </a:r>
            <a:r>
              <a:rPr lang="it-IT" sz="1800" dirty="0" smtClean="0">
                <a:solidFill>
                  <a:srgbClr val="000000"/>
                </a:solidFill>
              </a:rPr>
              <a:t>, con una </a:t>
            </a:r>
            <a:r>
              <a:rPr lang="it-IT" sz="1800" dirty="0" smtClean="0">
                <a:solidFill>
                  <a:srgbClr val="3333CC"/>
                </a:solidFill>
              </a:rPr>
              <a:t>massa </a:t>
            </a:r>
            <a:r>
              <a:rPr lang="it-IT" sz="1800" dirty="0" smtClean="0"/>
              <a:t>che è </a:t>
            </a:r>
            <a:r>
              <a:rPr lang="it-IT" sz="1800" dirty="0" smtClean="0">
                <a:solidFill>
                  <a:srgbClr val="000000"/>
                </a:solidFill>
              </a:rPr>
              <a:t>~80 volte quella </a:t>
            </a:r>
            <a:r>
              <a:rPr lang="it-IT" sz="1800" dirty="0" smtClean="0"/>
              <a:t>del protone.</a:t>
            </a:r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8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35" y="4026222"/>
            <a:ext cx="4201964" cy="252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4994279" y="2876053"/>
            <a:ext cx="3939405" cy="368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Peter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Higgs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lang="it-IT" sz="2000" kern="0" dirty="0" smtClean="0">
                <a:latin typeface="Trebuchet MS"/>
                <a:cs typeface="Trebuchet MS"/>
              </a:rPr>
              <a:t>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altri trovarono quasi 50 anni fa un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meccanismo che permette di spiegare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perché le particelle elementari hanno massa</a:t>
            </a:r>
            <a:r>
              <a:rPr lang="it-IT" sz="2000" kern="0" dirty="0" smtClean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 massa delle particelle viene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generata da un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nuovo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campo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che è presente e si manifesta in tutto lo spazio.</a:t>
            </a:r>
            <a:b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127" y="846724"/>
            <a:ext cx="1290200" cy="152988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311" y="1914772"/>
            <a:ext cx="861671" cy="846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t="14557" b="16235"/>
          <a:stretch>
            <a:fillRect/>
          </a:stretch>
        </p:blipFill>
        <p:spPr>
          <a:xfrm>
            <a:off x="1197501" y="2598056"/>
            <a:ext cx="3249825" cy="141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rcRect r="5268"/>
          <a:stretch>
            <a:fillRect/>
          </a:stretch>
        </p:blipFill>
        <p:spPr>
          <a:xfrm>
            <a:off x="193100" y="1860636"/>
            <a:ext cx="6108015" cy="428348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campo di Higgs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7625" y="869001"/>
            <a:ext cx="8346773" cy="2880697"/>
          </a:xfrm>
        </p:spPr>
        <p:txBody>
          <a:bodyPr/>
          <a:lstStyle/>
          <a:p>
            <a:r>
              <a:rPr lang="it-IT" sz="1800" dirty="0" smtClean="0"/>
              <a:t>Le particelle che </a:t>
            </a:r>
            <a:r>
              <a:rPr lang="it-IT" sz="1800" dirty="0" smtClean="0">
                <a:solidFill>
                  <a:srgbClr val="3333CC"/>
                </a:solidFill>
              </a:rPr>
              <a:t>interagiscono con il campo di Higgs</a:t>
            </a:r>
            <a:r>
              <a:rPr lang="it-IT" sz="1800" dirty="0" smtClean="0"/>
              <a:t> vengono </a:t>
            </a:r>
            <a:r>
              <a:rPr lang="it-IT" sz="1800" dirty="0" smtClean="0">
                <a:solidFill>
                  <a:srgbClr val="3333CC"/>
                </a:solidFill>
              </a:rPr>
              <a:t>rallentate</a:t>
            </a:r>
            <a:endParaRPr lang="it-IT" sz="1800" dirty="0" smtClean="0"/>
          </a:p>
          <a:p>
            <a:r>
              <a:rPr lang="it-IT" sz="1800" dirty="0" smtClean="0"/>
              <a:t>Non viaggiano più alla velocità della luce, quindi hanno acquistato </a:t>
            </a:r>
            <a:r>
              <a:rPr lang="it-IT" sz="1800" dirty="0" smtClean="0">
                <a:solidFill>
                  <a:srgbClr val="3333CC"/>
                </a:solidFill>
              </a:rPr>
              <a:t>massa</a:t>
            </a:r>
            <a:r>
              <a:rPr lang="it-IT" sz="1800" dirty="0" smtClean="0"/>
              <a:t>!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5073671" y="5872252"/>
            <a:ext cx="118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 smtClean="0">
                <a:solidFill>
                  <a:schemeClr val="bg1">
                    <a:lumMod val="65000"/>
                  </a:schemeClr>
                </a:solidFill>
              </a:rPr>
              <a:t>©</a:t>
            </a:r>
            <a:r>
              <a:rPr lang="it-IT" sz="900" dirty="0" smtClean="0">
                <a:solidFill>
                  <a:schemeClr val="bg1">
                    <a:lumMod val="65000"/>
                  </a:schemeClr>
                </a:solidFill>
              </a:rPr>
              <a:t> Alexander </a:t>
            </a:r>
            <a:r>
              <a:rPr lang="it-IT" sz="900" dirty="0" err="1" smtClean="0">
                <a:solidFill>
                  <a:schemeClr val="bg1">
                    <a:lumMod val="65000"/>
                  </a:schemeClr>
                </a:solidFill>
              </a:rPr>
              <a:t>Safonov</a:t>
            </a:r>
            <a:endParaRPr lang="it-IT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6350188" y="1943620"/>
            <a:ext cx="2793811" cy="433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Più una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particell</a:t>
            </a:r>
            <a:r>
              <a:rPr lang="it-IT" sz="1800" kern="0" dirty="0" smtClean="0">
                <a:latin typeface="Trebuchet MS"/>
                <a:cs typeface="Trebuchet MS"/>
              </a:rPr>
              <a:t>a “sente” il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campo di Higgs,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maggiore è la sua massa</a:t>
            </a:r>
            <a:endParaRPr lang="it-IT" sz="1800" kern="0" dirty="0" smtClean="0">
              <a:latin typeface="Trebuchet MS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Perciò ci sono particelle più pesanti di altre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Il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fotone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non si accorge del campo di Higgs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e resta una particella 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senza massa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Come per ogni campo, anche al campo di Higgs corrisponde una particella:</a:t>
            </a:r>
          </a:p>
          <a:p>
            <a:pPr algn="ctr">
              <a:buNone/>
            </a:pPr>
            <a:r>
              <a:rPr lang="it-IT" sz="3600" dirty="0" smtClean="0">
                <a:solidFill>
                  <a:srgbClr val="3333CC"/>
                </a:solidFill>
              </a:rPr>
              <a:t>Il bosone di Higgs</a:t>
            </a: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000" dirty="0" smtClean="0">
              <a:solidFill>
                <a:srgbClr val="3333CC"/>
              </a:solidFill>
            </a:endParaRPr>
          </a:p>
          <a:p>
            <a:endParaRPr lang="it-IT" sz="1200" dirty="0" smtClean="0"/>
          </a:p>
          <a:p>
            <a:r>
              <a:rPr lang="it-IT" sz="2400" dirty="0" smtClean="0"/>
              <a:t>Anche questa particella </a:t>
            </a:r>
            <a:r>
              <a:rPr lang="it-IT" sz="2400" dirty="0" smtClean="0">
                <a:solidFill>
                  <a:srgbClr val="3333CC"/>
                </a:solidFill>
              </a:rPr>
              <a:t>“sente”, come le altre, lo stesso campo di Higgs</a:t>
            </a:r>
            <a:r>
              <a:rPr lang="it-IT" sz="2400" dirty="0" smtClean="0"/>
              <a:t>, e quindi ha una </a:t>
            </a:r>
            <a:r>
              <a:rPr lang="it-IT" sz="2400" dirty="0" smtClean="0">
                <a:solidFill>
                  <a:schemeClr val="accent2"/>
                </a:solidFill>
              </a:rPr>
              <a:t>massa</a:t>
            </a:r>
          </a:p>
          <a:p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3" y="2398402"/>
            <a:ext cx="4052575" cy="303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La ricerca del bosone di Higgs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04102" y="869001"/>
            <a:ext cx="4599060" cy="5681924"/>
          </a:xfrm>
        </p:spPr>
        <p:txBody>
          <a:bodyPr/>
          <a:lstStyle/>
          <a:p>
            <a:r>
              <a:rPr lang="it-IT" sz="2000" dirty="0" err="1" smtClean="0"/>
              <a:t>…</a:t>
            </a:r>
            <a:r>
              <a:rPr lang="it-IT" sz="2000" dirty="0" smtClean="0"/>
              <a:t> ma tutto questo resta una </a:t>
            </a:r>
            <a:r>
              <a:rPr lang="it-IT" sz="2000" dirty="0" smtClean="0">
                <a:solidFill>
                  <a:srgbClr val="800000"/>
                </a:solidFill>
              </a:rPr>
              <a:t>congettura </a:t>
            </a:r>
            <a:r>
              <a:rPr lang="it-IT" sz="2000" dirty="0" smtClean="0"/>
              <a:t>fino a che non è </a:t>
            </a:r>
            <a:r>
              <a:rPr lang="it-IT" sz="2000" dirty="0" smtClean="0">
                <a:solidFill>
                  <a:srgbClr val="3333CC"/>
                </a:solidFill>
              </a:rPr>
              <a:t>provato sperimentalmente</a:t>
            </a:r>
            <a:r>
              <a:rPr lang="it-IT" sz="2000" dirty="0" smtClean="0"/>
              <a:t>!</a:t>
            </a:r>
          </a:p>
          <a:p>
            <a:r>
              <a:rPr lang="it-IT" sz="2000" dirty="0" smtClean="0">
                <a:solidFill>
                  <a:schemeClr val="accent2"/>
                </a:solidFill>
              </a:rPr>
              <a:t>Produrre il bosone in laboratorio significa provare l’esistenza del campo di Higgs </a:t>
            </a:r>
            <a:r>
              <a:rPr lang="it-IT" sz="2000" dirty="0" smtClean="0"/>
              <a:t>e del meccanismo che genera le masse delle particelle.</a:t>
            </a:r>
          </a:p>
          <a:p>
            <a:endParaRPr lang="it-IT" sz="20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8" name="Immagine 7" descr="MP9004003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512" y="894836"/>
            <a:ext cx="3915818" cy="260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672" y="3768381"/>
            <a:ext cx="4295598" cy="274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2690">
            <a:off x="789069" y="3850345"/>
            <a:ext cx="3627500" cy="217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85" y="3951140"/>
            <a:ext cx="991098" cy="973078"/>
          </a:xfrm>
          <a:prstGeom prst="rect">
            <a:avLst/>
          </a:prstGeom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>
          <a:blip r:embed="rId2"/>
          <a:srcRect r="6969"/>
          <a:stretch>
            <a:fillRect/>
          </a:stretch>
        </p:blipFill>
        <p:spPr>
          <a:xfrm>
            <a:off x="5140401" y="4127242"/>
            <a:ext cx="3826619" cy="2313707"/>
          </a:xfrm>
          <a:prstGeom prst="rect">
            <a:avLst/>
          </a:prstGeom>
        </p:spPr>
      </p:pic>
      <p:sp>
        <p:nvSpPr>
          <p:cNvPr id="17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Particelle e acceleratori</a:t>
            </a:r>
            <a:endParaRPr lang="it-IT" sz="3600" dirty="0"/>
          </a:p>
        </p:txBody>
      </p:sp>
      <p:sp>
        <p:nvSpPr>
          <p:cNvPr id="1063942" name="Text Box 6"/>
          <p:cNvSpPr txBox="1">
            <a:spLocks noChangeArrowheads="1"/>
          </p:cNvSpPr>
          <p:nvPr/>
        </p:nvSpPr>
        <p:spPr bwMode="auto">
          <a:xfrm>
            <a:off x="389401" y="4831394"/>
            <a:ext cx="4488681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L’energia</a:t>
            </a:r>
            <a:r>
              <a:rPr lang="it-IT" sz="2000" dirty="0">
                <a:latin typeface="Arial" charset="0"/>
              </a:rPr>
              <a:t> dei protoni che si scontrano </a:t>
            </a:r>
            <a:br>
              <a:rPr lang="it-IT" sz="2000" dirty="0">
                <a:latin typeface="Arial" charset="0"/>
              </a:rPr>
            </a:br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si trasforma in nuove </a:t>
            </a:r>
            <a:r>
              <a:rPr lang="it-IT" sz="2000" dirty="0" smtClean="0">
                <a:solidFill>
                  <a:schemeClr val="accent2"/>
                </a:solidFill>
                <a:latin typeface="Arial" charset="0"/>
              </a:rPr>
              <a:t>particelle. </a:t>
            </a:r>
            <a:r>
              <a:rPr lang="it-IT" sz="1200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it-IT" sz="1200" dirty="0" smtClean="0">
                <a:solidFill>
                  <a:schemeClr val="accent2"/>
                </a:solidFill>
                <a:latin typeface="Arial" charset="0"/>
              </a:rPr>
            </a:br>
            <a:r>
              <a:rPr lang="it-IT" sz="1200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it-IT" sz="1200" dirty="0" smtClean="0">
                <a:solidFill>
                  <a:schemeClr val="accent2"/>
                </a:solidFill>
                <a:latin typeface="Arial" charset="0"/>
              </a:rPr>
            </a:br>
            <a:r>
              <a:rPr lang="it-IT" sz="2000" dirty="0" smtClean="0">
                <a:latin typeface="Arial" charset="0"/>
              </a:rPr>
              <a:t>Tra queste è possibile produrre in laboratorio il </a:t>
            </a:r>
            <a:r>
              <a:rPr lang="it-IT" sz="2000" dirty="0" smtClean="0">
                <a:solidFill>
                  <a:schemeClr val="accent2"/>
                </a:solidFill>
                <a:latin typeface="Arial" charset="0"/>
              </a:rPr>
              <a:t>bosone di </a:t>
            </a:r>
            <a:r>
              <a:rPr lang="it-IT" sz="2000" dirty="0" err="1" smtClean="0">
                <a:solidFill>
                  <a:schemeClr val="accent2"/>
                </a:solidFill>
                <a:latin typeface="Arial" charset="0"/>
              </a:rPr>
              <a:t>Higgs</a:t>
            </a:r>
            <a:r>
              <a:rPr lang="it-IT" sz="2000" dirty="0" smtClean="0">
                <a:solidFill>
                  <a:srgbClr val="000000"/>
                </a:solidFill>
                <a:latin typeface="Arial" charset="0"/>
              </a:rPr>
              <a:t>!</a:t>
            </a:r>
            <a:endParaRPr lang="it-IT" sz="2000" dirty="0" smtClean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107951" y="799350"/>
            <a:ext cx="6974582" cy="3885627"/>
            <a:chOff x="107950" y="799350"/>
            <a:chExt cx="7477125" cy="4165600"/>
          </a:xfrm>
        </p:grpSpPr>
        <p:sp>
          <p:nvSpPr>
            <p:cNvPr id="1063960" name="Oval 24"/>
            <p:cNvSpPr>
              <a:spLocks noChangeArrowheads="1"/>
            </p:cNvSpPr>
            <p:nvPr/>
          </p:nvSpPr>
          <p:spPr bwMode="auto">
            <a:xfrm>
              <a:off x="2916238" y="1940763"/>
              <a:ext cx="1871662" cy="1871662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1063944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0050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5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92638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6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950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7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56325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63952" name="AutoShape 16"/>
            <p:cNvSpPr>
              <a:spLocks noChangeArrowheads="1"/>
            </p:cNvSpPr>
            <p:nvPr/>
          </p:nvSpPr>
          <p:spPr bwMode="auto">
            <a:xfrm>
              <a:off x="3238500" y="2263025"/>
              <a:ext cx="1225550" cy="1225550"/>
            </a:xfrm>
            <a:prstGeom prst="sun">
              <a:avLst>
                <a:gd name="adj" fmla="val 25000"/>
              </a:avLst>
            </a:prstGeom>
            <a:gradFill rotWithShape="1">
              <a:gsLst>
                <a:gs pos="0">
                  <a:srgbClr val="FF0101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1063953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2184481">
              <a:off x="4425950" y="1718513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4" name="Picture 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3494856">
              <a:off x="2122488" y="3661613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5" name="Picture 1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8668018">
              <a:off x="4133851" y="3734637"/>
              <a:ext cx="144145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6" name="Picture 2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4188852">
              <a:off x="3781425" y="1294650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7" name="Picture 2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6279700">
              <a:off x="2779713" y="4031500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8" name="Picture 2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713547">
              <a:off x="2274888" y="1499438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157738" y="927879"/>
            <a:ext cx="2986262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L’energia</a:t>
            </a:r>
            <a:r>
              <a:rPr lang="it-IT" sz="2000" dirty="0" smtClean="0">
                <a:latin typeface="Arial" charset="0"/>
              </a:rPr>
              <a:t> si può trasformare in massa:</a:t>
            </a:r>
            <a:endParaRPr lang="it-IT" sz="900" dirty="0" smtClean="0">
              <a:latin typeface="Arial" charset="0"/>
            </a:endParaRPr>
          </a:p>
          <a:p>
            <a:pPr algn="ctr"/>
            <a:endParaRPr lang="it-IT" sz="900" dirty="0">
              <a:latin typeface="Arial" charset="0"/>
            </a:endParaRPr>
          </a:p>
          <a:p>
            <a:pPr algn="ctr"/>
            <a:r>
              <a:rPr lang="it-IT" sz="3600" dirty="0">
                <a:solidFill>
                  <a:schemeClr val="accent2"/>
                </a:solidFill>
              </a:rPr>
              <a:t>E = </a:t>
            </a:r>
            <a:r>
              <a:rPr lang="it-IT" sz="3600" dirty="0" smtClean="0">
                <a:solidFill>
                  <a:schemeClr val="accent2"/>
                </a:solidFill>
              </a:rPr>
              <a:t>mc</a:t>
            </a:r>
            <a:r>
              <a:rPr lang="it-IT" sz="3600" baseline="30000" dirty="0" smtClean="0">
                <a:solidFill>
                  <a:schemeClr val="accent2"/>
                </a:solidFill>
              </a:rPr>
              <a:t>2</a:t>
            </a:r>
            <a:r>
              <a:rPr lang="it-IT" sz="3600" dirty="0" smtClean="0">
                <a:solidFill>
                  <a:schemeClr val="accent2"/>
                </a:solidFill>
              </a:rPr>
              <a:t> </a:t>
            </a:r>
            <a:r>
              <a:rPr lang="it-IT" sz="3600" dirty="0" smtClean="0">
                <a:solidFill>
                  <a:schemeClr val="bg1">
                    <a:lumMod val="65000"/>
                  </a:schemeClr>
                </a:solidFill>
              </a:rPr>
              <a:t>+ </a:t>
            </a:r>
            <a:r>
              <a:rPr lang="it-IT" sz="3600" dirty="0" err="1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it-IT" sz="36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it-IT" sz="3600" baseline="30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it-IT" sz="20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rcRect t="8267" b="3974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Il </a:t>
            </a:r>
            <a:r>
              <a:rPr lang="it-IT" sz="3600" dirty="0" err="1" smtClean="0"/>
              <a:t>Large</a:t>
            </a:r>
            <a:r>
              <a:rPr lang="it-IT" sz="3600" dirty="0" smtClean="0"/>
              <a:t> </a:t>
            </a:r>
            <a:r>
              <a:rPr lang="it-IT" sz="3600" dirty="0" err="1" smtClean="0"/>
              <a:t>Hadron</a:t>
            </a:r>
            <a:r>
              <a:rPr lang="it-IT" sz="3600" dirty="0" smtClean="0"/>
              <a:t> Collider</a:t>
            </a:r>
            <a:endParaRPr lang="it-IT" sz="3600" dirty="0"/>
          </a:p>
        </p:txBody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50507"/>
            <a:ext cx="7772400" cy="1857024"/>
          </a:xfrm>
        </p:spPr>
        <p:txBody>
          <a:bodyPr/>
          <a:lstStyle/>
          <a:p>
            <a:r>
              <a:rPr lang="it-IT" sz="1800" dirty="0" smtClean="0"/>
              <a:t>LHC è in </a:t>
            </a:r>
            <a:r>
              <a:rPr lang="it-IT" sz="1800" dirty="0" smtClean="0">
                <a:solidFill>
                  <a:srgbClr val="3333CC"/>
                </a:solidFill>
              </a:rPr>
              <a:t>acceleratore di protoni </a:t>
            </a:r>
            <a:r>
              <a:rPr lang="it-IT" sz="1800" dirty="0" smtClean="0"/>
              <a:t>costruito in una galleria sotterranea lunga </a:t>
            </a:r>
            <a:r>
              <a:rPr lang="it-IT" sz="1800" dirty="0" smtClean="0">
                <a:solidFill>
                  <a:schemeClr val="accent2"/>
                </a:solidFill>
              </a:rPr>
              <a:t>27km</a:t>
            </a:r>
            <a:r>
              <a:rPr lang="it-IT" sz="1800" dirty="0" smtClean="0"/>
              <a:t> tra la Francia e la Svizzera.</a:t>
            </a:r>
          </a:p>
          <a:p>
            <a:r>
              <a:rPr lang="it-IT" sz="1800" dirty="0" smtClean="0"/>
              <a:t>I protoni sono accelerato con un’energia di:</a:t>
            </a:r>
          </a:p>
          <a:p>
            <a:pPr algn="ctr">
              <a:buNone/>
            </a:pPr>
            <a:r>
              <a:rPr lang="it-IT" sz="2400" dirty="0" smtClean="0"/>
              <a:t>		</a:t>
            </a:r>
            <a:r>
              <a:rPr lang="it-IT" sz="2400" dirty="0" smtClean="0">
                <a:solidFill>
                  <a:schemeClr val="accent2"/>
                </a:solidFill>
              </a:rPr>
              <a:t>7+7 TeV = 14</a:t>
            </a:r>
            <a:r>
              <a:rPr lang="it-IT" sz="2400" dirty="0" smtClean="0">
                <a:solidFill>
                  <a:schemeClr val="accent2"/>
                </a:solidFill>
                <a:sym typeface="Symbol" charset="2"/>
              </a:rPr>
              <a:t></a:t>
            </a:r>
            <a:r>
              <a:rPr lang="it-IT" sz="2400" dirty="0" smtClean="0">
                <a:solidFill>
                  <a:schemeClr val="accent2"/>
                </a:solidFill>
              </a:rPr>
              <a:t>10</a:t>
            </a:r>
            <a:r>
              <a:rPr lang="it-IT" sz="2400" baseline="30000" dirty="0" smtClean="0">
                <a:solidFill>
                  <a:schemeClr val="accent2"/>
                </a:solidFill>
              </a:rPr>
              <a:t>12</a:t>
            </a:r>
            <a:r>
              <a:rPr lang="it-IT" sz="2400" dirty="0" smtClean="0">
                <a:solidFill>
                  <a:schemeClr val="accent2"/>
                </a:solidFill>
              </a:rPr>
              <a:t> eV = 14.000.000.000.000 eV</a:t>
            </a:r>
          </a:p>
          <a:p>
            <a:endParaRPr lang="it-IT" sz="1800" dirty="0" smtClean="0">
              <a:solidFill>
                <a:schemeClr val="accent2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4261"/>
            <a:ext cx="7772400" cy="54562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Obiettivi di LHC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838200"/>
          </a:xfrm>
          <a:solidFill>
            <a:srgbClr val="3333CC">
              <a:alpha val="53000"/>
            </a:srgbClr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Riprodurre le condizioni dell’universo ~10</a:t>
            </a:r>
            <a:r>
              <a:rPr lang="it-IT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-</a:t>
            </a:r>
            <a:r>
              <a:rPr lang="it-IT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6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secondi dopo </a:t>
            </a:r>
            <a:b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il big-bang per studiare fenomeni </a:t>
            </a:r>
            <a:r>
              <a:rPr lang="it-IT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fisici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mai osservati.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2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Quanto costa?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04917" y="869001"/>
            <a:ext cx="8466453" cy="5681924"/>
          </a:xfrm>
        </p:spPr>
        <p:txBody>
          <a:bodyPr/>
          <a:lstStyle/>
          <a:p>
            <a:r>
              <a:rPr lang="it-IT" sz="2400" dirty="0" smtClean="0"/>
              <a:t>Circa </a:t>
            </a:r>
            <a:r>
              <a:rPr lang="it-IT" sz="2400" dirty="0" smtClean="0">
                <a:solidFill>
                  <a:schemeClr val="accent2"/>
                </a:solidFill>
              </a:rPr>
              <a:t>20 anni </a:t>
            </a:r>
            <a:r>
              <a:rPr lang="it-IT" sz="2400" dirty="0" smtClean="0"/>
              <a:t>di lavoro tra progettazione e costruzione, circa </a:t>
            </a:r>
            <a:r>
              <a:rPr lang="it-IT" sz="2400" dirty="0" smtClean="0">
                <a:solidFill>
                  <a:srgbClr val="3333CC"/>
                </a:solidFill>
              </a:rPr>
              <a:t>10.000 fisici ed ingegneri</a:t>
            </a:r>
            <a:r>
              <a:rPr lang="it-IT" sz="2400" dirty="0" smtClean="0"/>
              <a:t> di 85 paesi.</a:t>
            </a:r>
            <a:endParaRPr lang="it-IT" sz="2400" dirty="0" smtClean="0">
              <a:solidFill>
                <a:srgbClr val="3333CC"/>
              </a:solidFill>
            </a:endParaRPr>
          </a:p>
          <a:p>
            <a:r>
              <a:rPr lang="it-IT" sz="2400" dirty="0" smtClean="0">
                <a:solidFill>
                  <a:srgbClr val="3333CC"/>
                </a:solidFill>
              </a:rPr>
              <a:t>6.000.000.000€</a:t>
            </a:r>
            <a:r>
              <a:rPr lang="it-IT" sz="2400" dirty="0" smtClean="0"/>
              <a:t>: </a:t>
            </a:r>
            <a:r>
              <a:rPr lang="it-IT" sz="2400" dirty="0" smtClean="0">
                <a:solidFill>
                  <a:srgbClr val="800000"/>
                </a:solidFill>
              </a:rPr>
              <a:t>è molto?</a:t>
            </a:r>
          </a:p>
          <a:p>
            <a:pPr lvl="1"/>
            <a:r>
              <a:rPr lang="it-IT" sz="2000" dirty="0" smtClean="0"/>
              <a:t>Un quarto delle Olimpiadi di Londra </a:t>
            </a:r>
          </a:p>
          <a:p>
            <a:pPr lvl="1"/>
            <a:r>
              <a:rPr lang="it-IT" sz="2000" dirty="0" smtClean="0"/>
              <a:t>Una settimana di guerra in Iraq</a:t>
            </a:r>
          </a:p>
          <a:p>
            <a:pPr lvl="1"/>
            <a:r>
              <a:rPr lang="it-IT" sz="2000" dirty="0" smtClean="0"/>
              <a:t>Meno del telescopio spaziale </a:t>
            </a:r>
            <a:r>
              <a:rPr lang="it-IT" sz="2000" dirty="0" err="1" smtClean="0"/>
              <a:t>Hubble</a:t>
            </a:r>
            <a:endParaRPr lang="it-IT" sz="2000" dirty="0" smtClean="0"/>
          </a:p>
          <a:p>
            <a:r>
              <a:rPr lang="it-IT" sz="2400" dirty="0" smtClean="0"/>
              <a:t>Il contributo italiano è circa il</a:t>
            </a:r>
            <a:br>
              <a:rPr lang="it-IT" sz="2400" dirty="0" smtClean="0"/>
            </a:br>
            <a:r>
              <a:rPr lang="it-IT" sz="2400" dirty="0" smtClean="0"/>
              <a:t>12% del totale.</a:t>
            </a:r>
          </a:p>
          <a:p>
            <a:pPr lvl="1"/>
            <a:r>
              <a:rPr lang="it-IT" sz="2000" dirty="0" smtClean="0">
                <a:solidFill>
                  <a:srgbClr val="3333CC"/>
                </a:solidFill>
              </a:rPr>
              <a:t>36.000.000€/anno</a:t>
            </a:r>
            <a:r>
              <a:rPr lang="it-IT" sz="2000" dirty="0" smtClean="0"/>
              <a:t> = </a:t>
            </a:r>
            <a:r>
              <a:rPr lang="it-IT" sz="2000" dirty="0" smtClean="0">
                <a:solidFill>
                  <a:srgbClr val="3333CC"/>
                </a:solidFill>
              </a:rPr>
              <a:t>0,60 cent. </a:t>
            </a:r>
            <a:br>
              <a:rPr lang="it-IT" sz="2000" dirty="0" smtClean="0">
                <a:solidFill>
                  <a:srgbClr val="3333CC"/>
                </a:solidFill>
              </a:rPr>
            </a:br>
            <a:r>
              <a:rPr lang="it-IT" sz="2000" dirty="0" smtClean="0">
                <a:solidFill>
                  <a:srgbClr val="3333CC"/>
                </a:solidFill>
              </a:rPr>
              <a:t>l’anno per cittadino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  <a:endParaRPr lang="it-IT" sz="2000" dirty="0" smtClean="0">
              <a:solidFill>
                <a:srgbClr val="3333CC"/>
              </a:solidFill>
            </a:endParaRPr>
          </a:p>
          <a:p>
            <a:pPr lvl="1"/>
            <a:r>
              <a:rPr lang="it-IT" sz="2000" dirty="0" smtClean="0"/>
              <a:t>Comunque, rientrati in gran parte</a:t>
            </a:r>
            <a:br>
              <a:rPr lang="it-IT" sz="2000" dirty="0" smtClean="0"/>
            </a:br>
            <a:r>
              <a:rPr lang="it-IT" sz="2000" dirty="0" smtClean="0"/>
              <a:t>come commesse internazionali.</a:t>
            </a:r>
          </a:p>
          <a:p>
            <a:pPr lvl="1"/>
            <a:r>
              <a:rPr lang="it-IT" sz="2000" dirty="0" smtClean="0"/>
              <a:t>Ad esempio </a:t>
            </a:r>
            <a:r>
              <a:rPr lang="it-IT" sz="2000" dirty="0" smtClean="0">
                <a:solidFill>
                  <a:schemeClr val="accent2"/>
                </a:solidFill>
              </a:rPr>
              <a:t>l’Ansaldo ha costruito 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in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it-IT" sz="2000" dirty="0" smtClean="0">
                <a:solidFill>
                  <a:schemeClr val="bg1">
                    <a:lumMod val="65000"/>
                  </a:schemeClr>
                </a:solidFill>
              </a:rPr>
              <a:t>al</a:t>
            </a:r>
            <a:r>
              <a:rPr lang="it-IT" sz="2000" dirty="0" smtClean="0">
                <a:solidFill>
                  <a:srgbClr val="FF0000"/>
                </a:solidFill>
              </a:rPr>
              <a:t>ia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baseline="30000" dirty="0" err="1" smtClean="0">
                <a:solidFill>
                  <a:schemeClr val="accent2"/>
                </a:solidFill>
              </a:rPr>
              <a:t>1</a:t>
            </a:r>
            <a:r>
              <a:rPr lang="it-IT" sz="2000" dirty="0" smtClean="0">
                <a:solidFill>
                  <a:schemeClr val="accent2"/>
                </a:solidFill>
              </a:rPr>
              <a:t>/</a:t>
            </a:r>
            <a:r>
              <a:rPr lang="it-IT" sz="2000" baseline="-25000" dirty="0" err="1" smtClean="0">
                <a:solidFill>
                  <a:schemeClr val="accent2"/>
                </a:solidFill>
              </a:rPr>
              <a:t>3</a:t>
            </a:r>
            <a:r>
              <a:rPr lang="it-IT" sz="2000" dirty="0" smtClean="0">
                <a:solidFill>
                  <a:schemeClr val="accent2"/>
                </a:solidFill>
              </a:rPr>
              <a:t> dei magneti 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superconduttori di LHC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  <a:endParaRPr lang="it-IT" sz="2000" dirty="0" smtClean="0">
              <a:solidFill>
                <a:schemeClr val="accent2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5554565" y="1869272"/>
            <a:ext cx="3388446" cy="1906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0000">
            <a:off x="5369065" y="4156712"/>
            <a:ext cx="3388446" cy="1946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://www.mpri.org/images/protonTherapyLarge.gif"/>
          <p:cNvPicPr>
            <a:picLocks noChangeAspect="1" noChangeArrowheads="1"/>
          </p:cNvPicPr>
          <p:nvPr/>
        </p:nvPicPr>
        <p:blipFill>
          <a:blip r:embed="rId2"/>
          <a:srcRect b="7257"/>
          <a:stretch>
            <a:fillRect/>
          </a:stretch>
        </p:blipFill>
        <p:spPr bwMode="auto">
          <a:xfrm>
            <a:off x="580416" y="2704961"/>
            <a:ext cx="4214797" cy="30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5375" r="6239" b="1174"/>
          <a:stretch/>
        </p:blipFill>
        <p:spPr>
          <a:xfrm rot="567393">
            <a:off x="6115519" y="2728696"/>
            <a:ext cx="2309772" cy="3049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Applicazioni tecnologiche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645429" y="1125537"/>
            <a:ext cx="8021260" cy="3887465"/>
          </a:xfrm>
        </p:spPr>
        <p:txBody>
          <a:bodyPr/>
          <a:lstStyle/>
          <a:p>
            <a:r>
              <a:rPr lang="it-IT" sz="1600" dirty="0" smtClean="0"/>
              <a:t>Alcuni “</a:t>
            </a:r>
            <a:r>
              <a:rPr lang="it-IT" sz="1600" dirty="0" smtClean="0">
                <a:solidFill>
                  <a:schemeClr val="accent2"/>
                </a:solidFill>
              </a:rPr>
              <a:t>effetti collaterali</a:t>
            </a:r>
            <a:r>
              <a:rPr lang="it-IT" sz="1600" dirty="0" smtClean="0"/>
              <a:t>” della </a:t>
            </a:r>
            <a:r>
              <a:rPr lang="it-IT" sz="1600" dirty="0" smtClean="0">
                <a:solidFill>
                  <a:srgbClr val="3333CC"/>
                </a:solidFill>
              </a:rPr>
              <a:t>ricerca di base </a:t>
            </a:r>
            <a:r>
              <a:rPr lang="it-IT" sz="1600" dirty="0" smtClean="0"/>
              <a:t>in fisica delle particelle:</a:t>
            </a:r>
          </a:p>
          <a:p>
            <a:pPr lvl="1"/>
            <a:r>
              <a:rPr lang="it-IT" sz="1400" dirty="0" smtClean="0">
                <a:solidFill>
                  <a:schemeClr val="accent2"/>
                </a:solidFill>
              </a:rPr>
              <a:t>La cura dei tumori con gli acceleratori</a:t>
            </a:r>
            <a:r>
              <a:rPr lang="it-IT" sz="1400" dirty="0" smtClean="0"/>
              <a:t>: due centri sono disponibili in Italia: CNAO a Pavia, CATANA a Catania</a:t>
            </a:r>
          </a:p>
          <a:p>
            <a:pPr lvl="1"/>
            <a:r>
              <a:rPr lang="it-IT" sz="1400" dirty="0" smtClean="0">
                <a:solidFill>
                  <a:srgbClr val="3333CC"/>
                </a:solidFill>
              </a:rPr>
              <a:t>La PET (</a:t>
            </a:r>
            <a:r>
              <a:rPr lang="it-IT" sz="1400" dirty="0" err="1" smtClean="0">
                <a:solidFill>
                  <a:srgbClr val="3333CC"/>
                </a:solidFill>
              </a:rPr>
              <a:t>Positron</a:t>
            </a:r>
            <a:r>
              <a:rPr lang="it-IT" sz="1400" dirty="0" smtClean="0">
                <a:solidFill>
                  <a:srgbClr val="3333CC"/>
                </a:solidFill>
              </a:rPr>
              <a:t> </a:t>
            </a:r>
            <a:r>
              <a:rPr lang="it-IT" sz="1400" dirty="0" err="1" smtClean="0">
                <a:solidFill>
                  <a:srgbClr val="3333CC"/>
                </a:solidFill>
              </a:rPr>
              <a:t>emission</a:t>
            </a:r>
            <a:r>
              <a:rPr lang="it-IT" sz="1400" dirty="0" smtClean="0">
                <a:solidFill>
                  <a:srgbClr val="3333CC"/>
                </a:solidFill>
              </a:rPr>
              <a:t> </a:t>
            </a:r>
            <a:r>
              <a:rPr lang="it-IT" sz="1400" dirty="0" err="1" smtClean="0">
                <a:solidFill>
                  <a:srgbClr val="3333CC"/>
                </a:solidFill>
              </a:rPr>
              <a:t>tomography</a:t>
            </a:r>
            <a:r>
              <a:rPr lang="it-IT" sz="1400" dirty="0" smtClean="0">
                <a:solidFill>
                  <a:srgbClr val="3333CC"/>
                </a:solidFill>
              </a:rPr>
              <a:t>)</a:t>
            </a:r>
            <a:r>
              <a:rPr lang="it-IT" sz="1400" dirty="0" smtClean="0"/>
              <a:t> è un’applicazione medica dell’</a:t>
            </a:r>
            <a:r>
              <a:rPr lang="it-IT" sz="1400" dirty="0" smtClean="0">
                <a:solidFill>
                  <a:srgbClr val="3333CC"/>
                </a:solidFill>
              </a:rPr>
              <a:t>antimateria</a:t>
            </a:r>
          </a:p>
          <a:p>
            <a:pPr lvl="1"/>
            <a:r>
              <a:rPr lang="it-IT" sz="1400" dirty="0" smtClean="0"/>
              <a:t>Il </a:t>
            </a:r>
            <a:r>
              <a:rPr lang="it-IT" sz="1400" dirty="0" smtClean="0">
                <a:solidFill>
                  <a:srgbClr val="3333CC"/>
                </a:solidFill>
              </a:rPr>
              <a:t>World-Wide Web</a:t>
            </a:r>
            <a:r>
              <a:rPr lang="it-IT" sz="1400" dirty="0" smtClean="0"/>
              <a:t>, nato al CERN: http, www, html, URL, </a:t>
            </a:r>
            <a:r>
              <a:rPr lang="it-IT" sz="1400" dirty="0" err="1" smtClean="0"/>
              <a:t>…</a:t>
            </a:r>
            <a:endParaRPr lang="it-IT" sz="1400" dirty="0" smtClean="0"/>
          </a:p>
          <a:p>
            <a:pPr lvl="1"/>
            <a:r>
              <a:rPr lang="it-IT" sz="1400" dirty="0" smtClean="0"/>
              <a:t>Studio dei </a:t>
            </a:r>
            <a:r>
              <a:rPr lang="it-IT" sz="1400" dirty="0" smtClean="0">
                <a:solidFill>
                  <a:schemeClr val="accent2"/>
                </a:solidFill>
              </a:rPr>
              <a:t>coni vulcanici </a:t>
            </a:r>
            <a:r>
              <a:rPr lang="it-IT" sz="1400" dirty="0" smtClean="0"/>
              <a:t>con i </a:t>
            </a:r>
            <a:r>
              <a:rPr lang="it-IT" sz="1400" dirty="0" smtClean="0">
                <a:solidFill>
                  <a:srgbClr val="3333CC"/>
                </a:solidFill>
              </a:rPr>
              <a:t>raggi cosmici, a</a:t>
            </a:r>
            <a:r>
              <a:rPr lang="it-IT" sz="1400" dirty="0" smtClean="0"/>
              <a:t>pplicazioni ai </a:t>
            </a:r>
            <a:r>
              <a:rPr lang="it-IT" sz="1400" dirty="0" smtClean="0">
                <a:solidFill>
                  <a:srgbClr val="3333CC"/>
                </a:solidFill>
              </a:rPr>
              <a:t>beni culturali </a:t>
            </a:r>
            <a:r>
              <a:rPr lang="it-IT" sz="1400" dirty="0" smtClean="0"/>
              <a:t>e altro ancora </a:t>
            </a:r>
            <a:r>
              <a:rPr lang="it-IT" sz="1400" dirty="0" err="1" smtClean="0"/>
              <a:t>…</a:t>
            </a:r>
            <a:endParaRPr lang="it-IT" sz="1400" dirty="0" smtClean="0"/>
          </a:p>
          <a:p>
            <a:pPr lvl="1"/>
            <a:endParaRPr lang="it-IT" sz="1400" dirty="0" smtClean="0"/>
          </a:p>
          <a:p>
            <a:pPr lvl="1"/>
            <a:endParaRPr lang="it-IT" sz="1400" dirty="0" smtClean="0"/>
          </a:p>
          <a:p>
            <a:pPr lvl="1"/>
            <a:endParaRPr lang="it-IT" sz="1400" dirty="0"/>
          </a:p>
        </p:txBody>
      </p:sp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645429" y="5706062"/>
            <a:ext cx="7812772" cy="790167"/>
          </a:xfrm>
        </p:spPr>
        <p:txBody>
          <a:bodyPr/>
          <a:lstStyle/>
          <a:p>
            <a:r>
              <a:rPr lang="it-IT" sz="1600" dirty="0" smtClean="0"/>
              <a:t>Anche </a:t>
            </a:r>
            <a:r>
              <a:rPr lang="it-IT" sz="1600" dirty="0" smtClean="0">
                <a:solidFill>
                  <a:srgbClr val="3333CC"/>
                </a:solidFill>
              </a:rPr>
              <a:t>telecomunicazioni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transistor e microchip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laser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cristalli liquidi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magneti superconduttori</a:t>
            </a:r>
            <a:r>
              <a:rPr lang="it-IT" sz="1600" dirty="0" smtClean="0"/>
              <a:t>, ecc. sono possibili solo perché c’è stato grande impegno a vincere le grandi sfide della </a:t>
            </a:r>
            <a:r>
              <a:rPr lang="it-IT" sz="1600" dirty="0" smtClean="0">
                <a:solidFill>
                  <a:srgbClr val="3333CC"/>
                </a:solidFill>
              </a:rPr>
              <a:t>ricerca di base</a:t>
            </a:r>
            <a:r>
              <a:rPr lang="it-IT" sz="1600" dirty="0" smtClean="0">
                <a:solidFill>
                  <a:srgbClr val="000000"/>
                </a:solidFill>
              </a:rPr>
              <a:t>.</a:t>
            </a:r>
            <a:endParaRPr lang="it-IT" sz="1600" dirty="0" smtClean="0">
              <a:solidFill>
                <a:srgbClr val="3333CC"/>
              </a:solidFill>
            </a:endParaRPr>
          </a:p>
          <a:p>
            <a:endParaRPr lang="it-IT" sz="1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>
            <a:picLocks noChangeAspect="1"/>
          </p:cNvPicPr>
          <p:nvPr/>
        </p:nvPicPr>
        <p:blipFill>
          <a:blip r:embed="rId2"/>
          <a:srcRect l="7624" t="1945" b="2906"/>
          <a:stretch>
            <a:fillRect/>
          </a:stretch>
        </p:blipFill>
        <p:spPr>
          <a:xfrm>
            <a:off x="0" y="-1"/>
            <a:ext cx="3207392" cy="647541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 r="1027"/>
          <a:stretch>
            <a:fillRect/>
          </a:stretch>
        </p:blipFill>
        <p:spPr bwMode="auto">
          <a:xfrm>
            <a:off x="3194583" y="2492069"/>
            <a:ext cx="5632717" cy="250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738881" y="4565932"/>
            <a:ext cx="92757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660066"/>
                </a:solidFill>
                <a:latin typeface="Arial" charset="0"/>
              </a:rPr>
              <a:t>atomo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latin typeface="Arial" charset="0"/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8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100859" y="4300396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Arial" charset="0"/>
              </a:rPr>
              <a:t>nucleo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latin typeface="Arial" charset="0"/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12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388953" y="4788011"/>
            <a:ext cx="114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 smtClean="0">
                <a:solidFill>
                  <a:srgbClr val="660066"/>
                </a:solidFill>
                <a:latin typeface="Arial" charset="0"/>
              </a:rPr>
              <a:t>nucleoni (</a:t>
            </a:r>
            <a:r>
              <a:rPr lang="it-IT" dirty="0" smtClean="0">
                <a:solidFill>
                  <a:srgbClr val="FF0000"/>
                </a:solidFill>
                <a:latin typeface="Arial" charset="0"/>
              </a:rPr>
              <a:t>protone</a:t>
            </a:r>
            <a:r>
              <a:rPr lang="it-IT" dirty="0">
                <a:solidFill>
                  <a:srgbClr val="660066"/>
                </a:solidFill>
                <a:latin typeface="Arial" charset="0"/>
              </a:rPr>
              <a:t>/</a:t>
            </a:r>
            <a:r>
              <a:rPr lang="it-IT" dirty="0" smtClean="0">
                <a:latin typeface="Arial" charset="0"/>
              </a:rPr>
              <a:t>neutrone</a:t>
            </a:r>
            <a:r>
              <a:rPr lang="it-IT" dirty="0" smtClean="0">
                <a:solidFill>
                  <a:srgbClr val="660066"/>
                </a:solidFill>
                <a:latin typeface="Arial" charset="0"/>
              </a:rPr>
              <a:t>)</a:t>
            </a:r>
            <a:r>
              <a:rPr lang="it-IT" dirty="0" smtClean="0">
                <a:latin typeface="Arial" charset="0"/>
              </a:rPr>
              <a:t/>
            </a:r>
            <a:br>
              <a:rPr lang="it-IT" dirty="0" smtClean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 smtClean="0">
                <a:latin typeface="Arial" charset="0"/>
              </a:rPr>
              <a:t>13</a:t>
            </a:r>
            <a:r>
              <a:rPr lang="it-IT" dirty="0" smtClean="0">
                <a:latin typeface="Arial" charset="0"/>
              </a:rPr>
              <a:t>cm:</a:t>
            </a:r>
          </a:p>
          <a:p>
            <a:r>
              <a:rPr lang="it-IT" dirty="0" smtClean="0">
                <a:solidFill>
                  <a:srgbClr val="3333CC"/>
                </a:solidFill>
                <a:latin typeface="Arial" charset="0"/>
              </a:rPr>
              <a:t>nucleoni</a:t>
            </a:r>
            <a:endParaRPr lang="it-IT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199059" y="2204508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8585E0"/>
                </a:solidFill>
                <a:latin typeface="Arial" charset="0"/>
              </a:rPr>
              <a:t>elettrone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&lt;10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16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961830" y="3508754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quark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&lt;10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16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24" name="Fumetto 4 23"/>
          <p:cNvSpPr/>
          <p:nvPr/>
        </p:nvSpPr>
        <p:spPr bwMode="auto">
          <a:xfrm>
            <a:off x="2742118" y="1712696"/>
            <a:ext cx="6401882" cy="4628128"/>
          </a:xfrm>
          <a:prstGeom prst="cloudCallout">
            <a:avLst>
              <a:gd name="adj1" fmla="val -59102"/>
              <a:gd name="adj2" fmla="val 21277"/>
            </a:avLst>
          </a:prstGeom>
          <a:noFill/>
          <a:ln w="22225" cap="flat" cmpd="sng" algn="ctr">
            <a:gradFill flip="none" rotWithShape="1">
              <a:gsLst>
                <a:gs pos="0">
                  <a:schemeClr val="tx1"/>
                </a:gs>
                <a:gs pos="54000">
                  <a:prstClr val="white">
                    <a:alpha val="0"/>
                  </a:prstClr>
                </a:gs>
              </a:gsLst>
              <a:lin ang="1824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964043" y="5099601"/>
            <a:ext cx="2081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+mn-lt"/>
              </a:rPr>
              <a:t>1   :   10000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5" name="Segnaposto contenuto 24"/>
          <p:cNvSpPr>
            <a:spLocks noGrp="1"/>
          </p:cNvSpPr>
          <p:nvPr>
            <p:ph idx="4294967295"/>
          </p:nvPr>
        </p:nvSpPr>
        <p:spPr>
          <a:xfrm>
            <a:off x="413723" y="481106"/>
            <a:ext cx="8235974" cy="1991730"/>
          </a:xfrm>
        </p:spPr>
        <p:txBody>
          <a:bodyPr/>
          <a:lstStyle/>
          <a:p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Lo spazio occupato dalla materia è </a:t>
            </a:r>
            <a:r>
              <a:rPr lang="it-IT" sz="2400" dirty="0" smtClean="0">
                <a:solidFill>
                  <a:schemeClr val="accent2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soprattutto vuoto</a:t>
            </a:r>
          </a:p>
          <a:p>
            <a:pPr>
              <a:spcAft>
                <a:spcPts val="0"/>
              </a:spcAft>
            </a:pPr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Tutta la materia ordinaria che conosciamo è fatta da due tipi di </a:t>
            </a:r>
            <a:r>
              <a:rPr lang="it-IT" sz="2400" dirty="0" smtClean="0">
                <a:solidFill>
                  <a:srgbClr val="3333CC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particelle elementari</a:t>
            </a:r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: </a:t>
            </a:r>
            <a:r>
              <a:rPr lang="it-IT" sz="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/>
            </a:r>
            <a:br>
              <a:rPr lang="it-IT" sz="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</a:br>
            <a:endParaRPr lang="it-IT" sz="400" dirty="0" smtClean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>
              <a:buNone/>
            </a:pPr>
            <a:r>
              <a:rPr lang="it-IT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Elettroni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it-IT" sz="40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 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Quark</a:t>
            </a:r>
            <a:endParaRPr lang="it-IT" sz="4000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</a:t>
            </a:r>
            <a:r>
              <a:rPr lang="it-IT" sz="3600" dirty="0" smtClean="0"/>
              <a:t> freddi magneti di LHC</a:t>
            </a:r>
            <a:endParaRPr lang="it-IT" sz="3600" dirty="0"/>
          </a:p>
        </p:txBody>
      </p:sp>
      <p:sp>
        <p:nvSpPr>
          <p:cNvPr id="10188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32966" y="964369"/>
            <a:ext cx="4348902" cy="54220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000" dirty="0"/>
              <a:t>Per far restare</a:t>
            </a:r>
            <a:r>
              <a:rPr lang="it-IT" sz="2000" dirty="0" smtClean="0"/>
              <a:t> i protoni nell’orbita di </a:t>
            </a:r>
            <a:r>
              <a:rPr lang="it-IT" sz="2000" dirty="0"/>
              <a:t>LHC</a:t>
            </a:r>
            <a:r>
              <a:rPr lang="it-IT" sz="2000" dirty="0" smtClean="0"/>
              <a:t> servono campi </a:t>
            </a:r>
            <a:r>
              <a:rPr lang="it-IT" sz="2000" dirty="0"/>
              <a:t>magnetici</a:t>
            </a:r>
            <a:r>
              <a:rPr lang="it-IT" sz="2000" dirty="0" smtClean="0"/>
              <a:t> intensi </a:t>
            </a:r>
            <a:r>
              <a:rPr lang="it-IT" sz="2000" dirty="0" smtClean="0">
                <a:solidFill>
                  <a:schemeClr val="accent2"/>
                </a:solidFill>
              </a:rPr>
              <a:t>80000 volte il campo magnetico terrestre</a:t>
            </a:r>
            <a:r>
              <a:rPr lang="it-IT" sz="2000" dirty="0" smtClean="0"/>
              <a:t> (</a:t>
            </a:r>
            <a:r>
              <a:rPr lang="it-IT" sz="2000" dirty="0" err="1" smtClean="0">
                <a:solidFill>
                  <a:schemeClr val="accent2"/>
                </a:solidFill>
              </a:rPr>
              <a:t>8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dirty="0" err="1" smtClean="0">
                <a:solidFill>
                  <a:schemeClr val="accent2"/>
                </a:solidFill>
              </a:rPr>
              <a:t>Tesla</a:t>
            </a:r>
            <a:r>
              <a:rPr lang="it-IT" sz="2000" dirty="0" smtClean="0"/>
              <a:t>).</a:t>
            </a:r>
          </a:p>
          <a:p>
            <a:pPr>
              <a:lnSpc>
                <a:spcPct val="9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1600 </a:t>
            </a:r>
            <a:r>
              <a:rPr lang="it-IT" sz="2000" dirty="0">
                <a:solidFill>
                  <a:schemeClr val="accent2"/>
                </a:solidFill>
              </a:rPr>
              <a:t>magneti superconduttori</a:t>
            </a:r>
            <a:r>
              <a:rPr lang="it-IT" sz="2000" dirty="0"/>
              <a:t> sono raffreddati con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accent2"/>
                </a:solidFill>
              </a:rPr>
              <a:t>elio liquido</a:t>
            </a:r>
            <a:r>
              <a:rPr lang="it-IT" sz="2000" dirty="0" smtClean="0"/>
              <a:t> ad </a:t>
            </a:r>
            <a:r>
              <a:rPr lang="it-IT" sz="2000" dirty="0" smtClean="0">
                <a:sym typeface="Symbol" charset="2"/>
              </a:rPr>
              <a:t>−</a:t>
            </a:r>
            <a:r>
              <a:rPr lang="it-IT" sz="2000" dirty="0" smtClean="0"/>
              <a:t>271.25</a:t>
            </a:r>
            <a:r>
              <a:rPr lang="it-IT" sz="2000" dirty="0"/>
              <a:t>°</a:t>
            </a:r>
            <a:r>
              <a:rPr lang="it-IT" sz="2000" dirty="0" smtClean="0"/>
              <a:t>C.</a:t>
            </a:r>
          </a:p>
          <a:p>
            <a:pPr>
              <a:lnSpc>
                <a:spcPct val="90000"/>
              </a:lnSpc>
            </a:pPr>
            <a:r>
              <a:rPr lang="it-IT" sz="2000" dirty="0"/>
              <a:t>LHC</a:t>
            </a:r>
            <a:r>
              <a:rPr lang="it-IT" sz="2000" dirty="0" smtClean="0"/>
              <a:t> è </a:t>
            </a:r>
            <a:r>
              <a:rPr lang="it-IT" sz="2000" dirty="0"/>
              <a:t>il luogo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accent2"/>
                </a:solidFill>
              </a:rPr>
              <a:t>più </a:t>
            </a:r>
            <a:r>
              <a:rPr lang="it-IT" sz="2000" dirty="0">
                <a:solidFill>
                  <a:schemeClr val="accent2"/>
                </a:solidFill>
              </a:rPr>
              <a:t>freddo dell’universo</a:t>
            </a:r>
            <a:r>
              <a:rPr lang="it-IT" sz="2000" dirty="0" smtClean="0"/>
              <a:t>!</a:t>
            </a:r>
          </a:p>
          <a:p>
            <a:pPr>
              <a:lnSpc>
                <a:spcPct val="90000"/>
              </a:lnSpc>
            </a:pPr>
            <a:r>
              <a:rPr lang="it-IT" sz="2000" dirty="0" smtClean="0"/>
              <a:t>Una sfida tecnologica:</a:t>
            </a:r>
          </a:p>
          <a:p>
            <a:pPr lvl="1">
              <a:lnSpc>
                <a:spcPct val="90000"/>
              </a:lnSpc>
            </a:pPr>
            <a:r>
              <a:rPr lang="it-IT" sz="2000" dirty="0" smtClean="0"/>
              <a:t>7000 </a:t>
            </a:r>
            <a:r>
              <a:rPr lang="it-IT" sz="2000" dirty="0"/>
              <a:t>km di cavo superconduttore: l’intera produzione mondiale di due anni</a:t>
            </a:r>
            <a:r>
              <a:rPr lang="it-IT" sz="2000" dirty="0" smtClean="0"/>
              <a:t>!</a:t>
            </a:r>
          </a:p>
          <a:p>
            <a:pPr lvl="1">
              <a:lnSpc>
                <a:spcPct val="90000"/>
              </a:lnSpc>
            </a:pPr>
            <a:r>
              <a:rPr lang="it-IT" sz="2000" dirty="0" smtClean="0"/>
              <a:t>Sistema di raffreddamento ad elio liquido più grande del mondo</a:t>
            </a:r>
            <a:endParaRPr lang="it-IT" sz="2000" dirty="0"/>
          </a:p>
        </p:txBody>
      </p:sp>
      <p:pic>
        <p:nvPicPr>
          <p:cNvPr id="1018889" name="Picture 9"/>
          <p:cNvPicPr>
            <a:picLocks noChangeAspect="1" noChangeArrowheads="1"/>
          </p:cNvPicPr>
          <p:nvPr/>
        </p:nvPicPr>
        <p:blipFill>
          <a:blip r:embed="rId2"/>
          <a:srcRect t="8505"/>
          <a:stretch>
            <a:fillRect/>
          </a:stretch>
        </p:blipFill>
        <p:spPr bwMode="auto">
          <a:xfrm>
            <a:off x="4932363" y="1052513"/>
            <a:ext cx="3598862" cy="2227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18890" name="Picture 10"/>
          <p:cNvPicPr>
            <a:picLocks noChangeAspect="1" noChangeArrowheads="1"/>
          </p:cNvPicPr>
          <p:nvPr/>
        </p:nvPicPr>
        <p:blipFill>
          <a:blip r:embed="rId3"/>
          <a:srcRect t="1839"/>
          <a:stretch>
            <a:fillRect/>
          </a:stretch>
        </p:blipFill>
        <p:spPr bwMode="auto">
          <a:xfrm>
            <a:off x="4932363" y="3429000"/>
            <a:ext cx="359886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Collisione tra protoni in LHC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9" name="FourMuon_small.m4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006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086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 rivelatori di particelle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0" y="1302488"/>
            <a:ext cx="8892988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rivelatori di CMS</a:t>
            </a:r>
            <a:endParaRPr lang="it-IT" dirty="0"/>
          </a:p>
        </p:txBody>
      </p:sp>
      <p:sp>
        <p:nvSpPr>
          <p:cNvPr id="4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1033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30288"/>
            <a:ext cx="7488237" cy="501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" name="Segnaposto contenuto 19"/>
          <p:cNvSpPr>
            <a:spLocks noGrp="1"/>
          </p:cNvSpPr>
          <p:nvPr>
            <p:ph idx="1"/>
          </p:nvPr>
        </p:nvSpPr>
        <p:spPr>
          <a:xfrm>
            <a:off x="865932" y="1164247"/>
            <a:ext cx="4339281" cy="4839811"/>
          </a:xfrm>
          <a:effectLst/>
        </p:spPr>
        <p:txBody>
          <a:bodyPr/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CMS è come una enorme fotocamera da 100Mpix 3D.</a:t>
            </a: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“Scatta” un miliardo di foto al secondo!</a:t>
            </a: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Non tutte possono essere registrate: un sistema elettronico le analizza tutte in “tempo reale” e registra solo quelle più “interessanti” (~500 al secondo).</a:t>
            </a:r>
            <a:endParaRPr lang="it-IT" sz="24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3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smtClean="0"/>
              <a:t>L’installazione di CMS</a:t>
            </a:r>
            <a:endParaRPr lang="it-IT" sz="3600"/>
          </a:p>
        </p:txBody>
      </p:sp>
      <p:pic>
        <p:nvPicPr>
          <p:cNvPr id="10311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475" y="981075"/>
            <a:ext cx="3351213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1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5" y="981075"/>
            <a:ext cx="3357563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870696" y="1183492"/>
            <a:ext cx="29330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12 500 tonnellate</a:t>
            </a:r>
            <a:b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</a:br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divisi in 12 moduli </a:t>
            </a: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calati attraverso un pozzo nel tunnel di LHC a 100 metri sotto terra.</a:t>
            </a:r>
            <a:endParaRPr lang="it-IT" sz="2400" dirty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L’esperimento CMS</a:t>
            </a:r>
          </a:p>
        </p:txBody>
      </p:sp>
      <p:pic>
        <p:nvPicPr>
          <p:cNvPr id="10209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1030288"/>
            <a:ext cx="7488238" cy="4995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ATLAS in fase di costruzione</a:t>
            </a:r>
            <a:endParaRPr lang="it-IT" sz="3600" dirty="0"/>
          </a:p>
        </p:txBody>
      </p:sp>
      <p:pic>
        <p:nvPicPr>
          <p:cNvPr id="10199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79500"/>
            <a:ext cx="7632700" cy="497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913426" y="1215220"/>
            <a:ext cx="4645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25 </a:t>
            </a:r>
            <a:r>
              <a:rPr lang="it-IT" sz="2400" dirty="0" err="1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x</a:t>
            </a:r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 46 metri,  7000 tonnellate, 3000 km di cavi</a:t>
            </a:r>
            <a:endParaRPr lang="it-IT" sz="2400" dirty="0">
              <a:solidFill>
                <a:schemeClr val="bg1"/>
              </a:solidFill>
              <a:effectLst>
                <a:glow rad="88900">
                  <a:schemeClr val="tx1">
                    <a:alpha val="51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pic>
        <p:nvPicPr>
          <p:cNvPr id="104346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52513"/>
            <a:ext cx="7488238" cy="4983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43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Collaborazioni internazionali</a:t>
            </a:r>
          </a:p>
        </p:txBody>
      </p:sp>
      <p:sp>
        <p:nvSpPr>
          <p:cNvPr id="1043462" name="Text Box 6"/>
          <p:cNvSpPr txBox="1">
            <a:spLocks noChangeArrowheads="1"/>
          </p:cNvSpPr>
          <p:nvPr/>
        </p:nvSpPr>
        <p:spPr bwMode="auto">
          <a:xfrm>
            <a:off x="1220745" y="1196975"/>
            <a:ext cx="6775538" cy="646331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ATLAS e CMS sono collaborazioni di oltre 2500 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</a:rPr>
              <a:t>fisici da 38 paesi</a:t>
            </a:r>
          </a:p>
          <a:p>
            <a:pPr algn="ctr"/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Circa il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</a:rPr>
              <a:t> 12-15% </a:t>
            </a:r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dei collaboratori è italiano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27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olo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Scoprire una nuova particella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69001"/>
            <a:ext cx="7772400" cy="1478739"/>
          </a:xfrm>
        </p:spPr>
        <p:txBody>
          <a:bodyPr/>
          <a:lstStyle/>
          <a:p>
            <a:r>
              <a:rPr lang="it-IT" sz="2000" dirty="0" smtClean="0"/>
              <a:t>È possibile prevedere con simulazioni numeriche la distribuzione della </a:t>
            </a:r>
            <a:r>
              <a:rPr lang="it-IT" sz="2000" dirty="0" smtClean="0">
                <a:solidFill>
                  <a:srgbClr val="3333CC"/>
                </a:solidFill>
              </a:rPr>
              <a:t>massa ricostruita </a:t>
            </a:r>
            <a:r>
              <a:rPr lang="it-IT" sz="2000" dirty="0" smtClean="0"/>
              <a:t>che ci si aspetta per:</a:t>
            </a:r>
          </a:p>
          <a:p>
            <a:pPr lvl="1"/>
            <a:r>
              <a:rPr lang="it-IT" sz="1600" dirty="0" smtClean="0">
                <a:solidFill>
                  <a:srgbClr val="3333CC"/>
                </a:solidFill>
              </a:rPr>
              <a:t>Fondo</a:t>
            </a:r>
            <a:r>
              <a:rPr lang="it-IT" sz="1600" dirty="0" smtClean="0"/>
              <a:t>: collisioni in cui non è presente: forma più o meno “piatta” </a:t>
            </a:r>
          </a:p>
          <a:p>
            <a:pPr lvl="1"/>
            <a:r>
              <a:rPr lang="it-IT" sz="1600" dirty="0" smtClean="0">
                <a:solidFill>
                  <a:schemeClr val="accent2"/>
                </a:solidFill>
              </a:rPr>
              <a:t>Segnale</a:t>
            </a:r>
            <a:r>
              <a:rPr lang="it-IT" sz="1600" dirty="0" smtClean="0"/>
              <a:t>: collisioni in cui viene prodotto un bosone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: picco in corrispondenza della massa del bosone</a:t>
            </a:r>
            <a:endParaRPr lang="it-IT" sz="20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28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240" y="2520931"/>
            <a:ext cx="4593012" cy="37820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595364" y="5061522"/>
            <a:ext cx="125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  <a:latin typeface="+mn-lt"/>
              </a:rPr>
              <a:t>Nessun bosone</a:t>
            </a:r>
            <a:endParaRPr lang="it-IT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706688" y="3286110"/>
            <a:ext cx="1393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  <a:latin typeface="+mn-lt"/>
              </a:rPr>
              <a:t>Segnale del bosone </a:t>
            </a:r>
            <a:endParaRPr lang="it-IT" sz="1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4" name="Connettore 2 13"/>
          <p:cNvCxnSpPr>
            <a:stCxn id="11" idx="0"/>
          </p:cNvCxnSpPr>
          <p:nvPr/>
        </p:nvCxnSpPr>
        <p:spPr bwMode="auto">
          <a:xfrm rot="5400000" flipH="1" flipV="1">
            <a:off x="6127578" y="4742717"/>
            <a:ext cx="414153" cy="2234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sm" len="med"/>
          </a:ln>
          <a:effectLst/>
        </p:spPr>
      </p:cxnSp>
      <p:cxnSp>
        <p:nvCxnSpPr>
          <p:cNvPr id="17" name="Connettore 2 16"/>
          <p:cNvCxnSpPr>
            <a:stCxn id="12" idx="2"/>
          </p:cNvCxnSpPr>
          <p:nvPr/>
        </p:nvCxnSpPr>
        <p:spPr bwMode="auto">
          <a:xfrm rot="5400000">
            <a:off x="6111849" y="4066893"/>
            <a:ext cx="549381" cy="342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20" name="CasellaDiTesto 19"/>
          <p:cNvSpPr txBox="1"/>
          <p:nvPr/>
        </p:nvSpPr>
        <p:spPr>
          <a:xfrm>
            <a:off x="7725656" y="2688001"/>
            <a:ext cx="1135718" cy="52322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+mn-lt"/>
              </a:rPr>
              <a:t>Dati sperimentali</a:t>
            </a:r>
            <a:endParaRPr lang="it-IT" sz="1400" dirty="0">
              <a:latin typeface="+mn-lt"/>
            </a:endParaRPr>
          </a:p>
        </p:txBody>
      </p:sp>
      <p:cxnSp>
        <p:nvCxnSpPr>
          <p:cNvPr id="21" name="Connettore 2 20"/>
          <p:cNvCxnSpPr/>
          <p:nvPr/>
        </p:nvCxnSpPr>
        <p:spPr bwMode="auto">
          <a:xfrm rot="5400000">
            <a:off x="7995430" y="3435009"/>
            <a:ext cx="452231" cy="288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46" name="Segnaposto contenuto 2"/>
          <p:cNvSpPr txBox="1">
            <a:spLocks/>
          </p:cNvSpPr>
          <p:nvPr/>
        </p:nvSpPr>
        <p:spPr bwMode="auto">
          <a:xfrm>
            <a:off x="685800" y="2463204"/>
            <a:ext cx="3788181" cy="405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 si osserva un eccesso localizzato rispetto alla distribuzione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attesa per il fondo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 può dire di aver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scoperto</a:t>
            </a:r>
            <a:r>
              <a:rPr lang="it-IT" sz="2000" kern="0" dirty="0" smtClean="0">
                <a:latin typeface="Trebuchet MS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una nuova particella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 come si fa ad essere</a:t>
            </a:r>
            <a:b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sicuri che non sia un effetto strumentale?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dirty="0" smtClean="0">
                <a:latin typeface="Trebuchet MS"/>
                <a:cs typeface="Trebuchet MS"/>
              </a:rPr>
              <a:t>In particolare: il fondo può “fluttuare” </a:t>
            </a:r>
            <a:r>
              <a:rPr lang="it-IT" sz="2000" kern="0" dirty="0" err="1" smtClean="0">
                <a:latin typeface="Trebuchet MS"/>
                <a:cs typeface="Trebuchet MS"/>
              </a:rPr>
              <a:t>statisticamente…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/>
            </a:r>
            <a:b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4AA9D4"/>
                </a:solidFill>
              </a:rPr>
              <a:t>Risultati: H→4l, CMS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8" name="Immagine 7" descr="ZZMass_7Plus8TeV_70-1000_3GeV.pdf"/>
          <p:cNvPicPr>
            <a:picLocks noChangeAspect="1"/>
          </p:cNvPicPr>
          <p:nvPr/>
        </p:nvPicPr>
        <p:blipFill>
          <a:blip r:embed="rId2"/>
          <a:srcRect r="6118"/>
          <a:stretch>
            <a:fillRect/>
          </a:stretch>
        </p:blipFill>
        <p:spPr>
          <a:xfrm>
            <a:off x="1023053" y="661018"/>
            <a:ext cx="6799198" cy="585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385" y="769294"/>
            <a:ext cx="4827502" cy="2382403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Forze e interazioni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216877" y="869001"/>
            <a:ext cx="3334170" cy="1947720"/>
          </a:xfrm>
        </p:spPr>
        <p:txBody>
          <a:bodyPr/>
          <a:lstStyle/>
          <a:p>
            <a:r>
              <a:rPr lang="it-IT" sz="2400" dirty="0" smtClean="0"/>
              <a:t>La </a:t>
            </a:r>
            <a:r>
              <a:rPr lang="it-IT" sz="2400" smtClean="0"/>
              <a:t>materia macroscopica, </a:t>
            </a:r>
            <a:r>
              <a:rPr lang="it-IT" sz="2400" dirty="0" smtClean="0"/>
              <a:t>così come le particelle, interagisce attraverso le </a:t>
            </a:r>
            <a:r>
              <a:rPr lang="it-IT" sz="2400" dirty="0" smtClean="0">
                <a:solidFill>
                  <a:srgbClr val="3333CC"/>
                </a:solidFill>
              </a:rPr>
              <a:t>forze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rgbClr val="3333CC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8" name="Immagine 7" descr="Kara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9646" r="3925" b="12589"/>
          <a:stretch/>
        </p:blipFill>
        <p:spPr>
          <a:xfrm>
            <a:off x="109396" y="3536462"/>
            <a:ext cx="5451605" cy="2735383"/>
          </a:xfrm>
          <a:prstGeom prst="rect">
            <a:avLst/>
          </a:prstGeom>
        </p:spPr>
      </p:pic>
      <p:sp>
        <p:nvSpPr>
          <p:cNvPr id="9" name="Segnaposto contenuto 6"/>
          <p:cNvSpPr txBox="1">
            <a:spLocks/>
          </p:cNvSpPr>
          <p:nvPr/>
        </p:nvSpPr>
        <p:spPr bwMode="auto">
          <a:xfrm>
            <a:off x="5470768" y="3575539"/>
            <a:ext cx="3139831" cy="312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it-IT" sz="2400" dirty="0" smtClean="0"/>
              <a:t>Applicando una </a:t>
            </a:r>
            <a:r>
              <a:rPr lang="it-IT" sz="2400" dirty="0" smtClean="0">
                <a:solidFill>
                  <a:schemeClr val="accent2"/>
                </a:solidFill>
              </a:rPr>
              <a:t>forza</a:t>
            </a:r>
            <a:r>
              <a:rPr lang="it-IT" sz="2400" dirty="0" smtClean="0"/>
              <a:t> a una oggetto (o anche una persona…!) cambia il </a:t>
            </a:r>
            <a:r>
              <a:rPr lang="it-IT" sz="2400" dirty="0" smtClean="0">
                <a:solidFill>
                  <a:srgbClr val="3333CC"/>
                </a:solidFill>
              </a:rPr>
              <a:t>modo in cui si sta muovendo</a:t>
            </a:r>
            <a:r>
              <a:rPr lang="it-IT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17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È lui o non è lui?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Esiste una nuova particella, con una massa di</a:t>
            </a:r>
            <a:br>
              <a:rPr lang="it-IT" sz="2400" dirty="0" smtClean="0"/>
            </a:br>
            <a:r>
              <a:rPr lang="it-IT" sz="2400" dirty="0" smtClean="0"/>
              <a:t>~125 GeV</a:t>
            </a:r>
          </a:p>
          <a:p>
            <a:r>
              <a:rPr lang="it-IT" sz="2400" dirty="0" smtClean="0"/>
              <a:t>È il bosone di </a:t>
            </a:r>
            <a:r>
              <a:rPr lang="it-IT" sz="2400" dirty="0" err="1" smtClean="0"/>
              <a:t>Higgs</a:t>
            </a:r>
            <a:r>
              <a:rPr lang="it-IT" sz="2400" dirty="0" smtClean="0"/>
              <a:t>, o qualcosa che gli assomiglia?</a:t>
            </a:r>
          </a:p>
          <a:p>
            <a:r>
              <a:rPr lang="it-IT" sz="2400" dirty="0" smtClean="0"/>
              <a:t>È importante studiare tutte le proprietà previste dalla teoria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30</a:t>
            </a:fld>
            <a:endParaRPr lang="it-IT"/>
          </a:p>
        </p:txBody>
      </p:sp>
      <p:pic>
        <p:nvPicPr>
          <p:cNvPr id="7" name="Immagine 6" descr="cVcF_all_channels_2quadra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8725" y="2707464"/>
            <a:ext cx="3683554" cy="3797410"/>
          </a:xfrm>
          <a:prstGeom prst="rect">
            <a:avLst/>
          </a:prstGeom>
        </p:spPr>
      </p:pic>
      <p:pic>
        <p:nvPicPr>
          <p:cNvPr id="8" name="Immagine 7" descr="sqr_m6summary_fitm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040" y="2786317"/>
            <a:ext cx="3700733" cy="3857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rcRect r="24369"/>
          <a:stretch>
            <a:fillRect/>
          </a:stretch>
        </p:blipFill>
        <p:spPr>
          <a:xfrm>
            <a:off x="226740" y="822870"/>
            <a:ext cx="290565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Altre ricerche ad LHC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 algn="ctr">
              <a:buNone/>
            </a:pPr>
            <a:r>
              <a:rPr lang="it-IT" sz="2400" dirty="0" smtClean="0">
                <a:solidFill>
                  <a:srgbClr val="800000"/>
                </a:solidFill>
              </a:rPr>
              <a:t>Abbiamo scoperto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l’ultima particella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elementare o c’è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ancora molto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da scoprire?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Il programma di LHC non si limita alla ricerca del bosone di Higgs.</a:t>
            </a:r>
          </a:p>
          <a:p>
            <a:r>
              <a:rPr lang="it-IT" sz="2400" dirty="0" smtClean="0"/>
              <a:t>Si ricercano </a:t>
            </a:r>
            <a:r>
              <a:rPr lang="it-IT" sz="2400" dirty="0" smtClean="0">
                <a:solidFill>
                  <a:schemeClr val="accent2"/>
                </a:solidFill>
              </a:rPr>
              <a:t>nuovi fenomeni oltre il Modello Standard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chemeClr val="accent2"/>
              </a:solidFill>
            </a:endParaRPr>
          </a:p>
          <a:p>
            <a:r>
              <a:rPr lang="it-IT" sz="2400" dirty="0" smtClean="0"/>
              <a:t>Alcune teorie prevedono che siano possibili segnali mai visti e che potrebbero spiegare fenomeni noti in altri campi, come l’astrofisica, che al momento non hanno spiegazione.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31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746" y="822870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deadoraliveG201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825" y="3491471"/>
            <a:ext cx="5504422" cy="3016340"/>
          </a:xfrm>
          <a:prstGeom prst="rect">
            <a:avLst/>
          </a:prstGeom>
        </p:spPr>
      </p:pic>
      <p:pic>
        <p:nvPicPr>
          <p:cNvPr id="18" name="Immagine 17" descr="SMh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120" y="1116187"/>
            <a:ext cx="2165133" cy="2123564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bosone di </a:t>
            </a:r>
            <a:r>
              <a:rPr lang="it-IT" dirty="0" err="1" smtClean="0"/>
              <a:t>Higgs</a:t>
            </a:r>
            <a:r>
              <a:rPr lang="it-IT" dirty="0" smtClean="0"/>
              <a:t> e l’Universo</a:t>
            </a:r>
            <a:endParaRPr lang="it-IT" dirty="0"/>
          </a:p>
        </p:txBody>
      </p:sp>
      <p:sp>
        <p:nvSpPr>
          <p:cNvPr id="30" name="Segnaposto contenuto 29"/>
          <p:cNvSpPr>
            <a:spLocks noGrp="1"/>
          </p:cNvSpPr>
          <p:nvPr>
            <p:ph idx="1"/>
          </p:nvPr>
        </p:nvSpPr>
        <p:spPr>
          <a:xfrm>
            <a:off x="685801" y="869001"/>
            <a:ext cx="5789302" cy="5681924"/>
          </a:xfrm>
        </p:spPr>
        <p:txBody>
          <a:bodyPr>
            <a:noAutofit/>
          </a:bodyPr>
          <a:lstStyle/>
          <a:p>
            <a:r>
              <a:rPr lang="it-IT" sz="2000" dirty="0" smtClean="0"/>
              <a:t>Il “potenziale” del campi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viene anche “</a:t>
            </a:r>
            <a:r>
              <a:rPr lang="it-IT" sz="2000" dirty="0" err="1" smtClean="0"/>
              <a:t>distrorto</a:t>
            </a:r>
            <a:r>
              <a:rPr lang="it-IT" sz="2000" dirty="0" smtClean="0"/>
              <a:t>” da </a:t>
            </a:r>
            <a:r>
              <a:rPr lang="it-IT" sz="2000" dirty="0" smtClean="0">
                <a:solidFill>
                  <a:srgbClr val="3333CC"/>
                </a:solidFill>
              </a:rPr>
              <a:t>correzioni quantistiche </a:t>
            </a:r>
            <a:r>
              <a:rPr lang="it-IT" sz="2000" dirty="0" smtClean="0"/>
              <a:t>che dipendono soprattutto dalle particelle più pesanti (</a:t>
            </a:r>
            <a:r>
              <a:rPr lang="it-IT" sz="2000" dirty="0" smtClean="0">
                <a:solidFill>
                  <a:srgbClr val="3333CC"/>
                </a:solidFill>
              </a:rPr>
              <a:t>quark top</a:t>
            </a:r>
            <a:r>
              <a:rPr lang="it-IT" sz="2000" dirty="0" smtClean="0"/>
              <a:t>)</a:t>
            </a:r>
          </a:p>
          <a:p>
            <a:r>
              <a:rPr lang="it-IT" sz="2000" dirty="0" smtClean="0"/>
              <a:t>Le misure ad LHC della massa del nuovo bosone e del quark top ci aiutano</a:t>
            </a:r>
            <a:br>
              <a:rPr lang="it-IT" sz="2000" dirty="0" smtClean="0"/>
            </a:br>
            <a:r>
              <a:rPr lang="it-IT" sz="2000" dirty="0" smtClean="0"/>
              <a:t>a capire quale</a:t>
            </a:r>
            <a:br>
              <a:rPr lang="it-IT" sz="2000" dirty="0" smtClean="0"/>
            </a:br>
            <a:r>
              <a:rPr lang="it-IT" sz="2000" dirty="0" smtClean="0"/>
              <a:t>“destino” avrà</a:t>
            </a:r>
            <a:br>
              <a:rPr lang="it-IT" sz="2000" dirty="0" smtClean="0"/>
            </a:br>
            <a:r>
              <a:rPr lang="it-IT" sz="2000" dirty="0" smtClean="0"/>
              <a:t>l’universo</a:t>
            </a:r>
          </a:p>
          <a:p>
            <a:r>
              <a:rPr lang="it-IT" sz="2000" dirty="0" smtClean="0"/>
              <a:t>In alcune</a:t>
            </a:r>
            <a:br>
              <a:rPr lang="it-IT" sz="2000" dirty="0" smtClean="0"/>
            </a:br>
            <a:r>
              <a:rPr lang="it-IT" sz="2000" dirty="0" smtClean="0"/>
              <a:t>configurazioni</a:t>
            </a:r>
            <a:br>
              <a:rPr lang="it-IT" sz="2000" dirty="0" smtClean="0"/>
            </a:br>
            <a:r>
              <a:rPr lang="it-IT" sz="2000" dirty="0" smtClean="0">
                <a:solidFill>
                  <a:srgbClr val="800000"/>
                </a:solidFill>
              </a:rPr>
              <a:t>l’universo </a:t>
            </a:r>
            <a:br>
              <a:rPr lang="it-IT" sz="2000" dirty="0" smtClean="0">
                <a:solidFill>
                  <a:srgbClr val="800000"/>
                </a:solidFill>
              </a:rPr>
            </a:br>
            <a:r>
              <a:rPr lang="it-IT" sz="2000" dirty="0" smtClean="0">
                <a:solidFill>
                  <a:srgbClr val="800000"/>
                </a:solidFill>
              </a:rPr>
              <a:t>diventa</a:t>
            </a:r>
            <a:br>
              <a:rPr lang="it-IT" sz="2000" dirty="0" smtClean="0">
                <a:solidFill>
                  <a:srgbClr val="800000"/>
                </a:solidFill>
              </a:rPr>
            </a:br>
            <a:r>
              <a:rPr lang="it-IT" sz="2000" dirty="0" smtClean="0">
                <a:solidFill>
                  <a:srgbClr val="800000"/>
                </a:solidFill>
              </a:rPr>
              <a:t>instabile</a:t>
            </a:r>
          </a:p>
          <a:p>
            <a:r>
              <a:rPr lang="it-IT" sz="2000" dirty="0" smtClean="0">
                <a:solidFill>
                  <a:schemeClr val="accent2"/>
                </a:solidFill>
              </a:rPr>
              <a:t>Noi pare che siamo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in un universo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metastabile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8202-73E9-E540-B43A-CAF1C4DEF267}" type="slidenum">
              <a:rPr lang="en-US" smtClean="0"/>
              <a:pPr/>
              <a:t>32</a:t>
            </a:fld>
            <a:endParaRPr lang="en-US"/>
          </a:p>
        </p:txBody>
      </p:sp>
      <p:cxnSp>
        <p:nvCxnSpPr>
          <p:cNvPr id="16" name="Connettore 1 15"/>
          <p:cNvCxnSpPr/>
          <p:nvPr/>
        </p:nvCxnSpPr>
        <p:spPr>
          <a:xfrm rot="10800000" flipV="1">
            <a:off x="4258734" y="1587499"/>
            <a:ext cx="3627969" cy="198966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rot="16200000" flipH="1">
            <a:off x="7551358" y="2109115"/>
            <a:ext cx="1971378" cy="95355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dirty="0" smtClean="0"/>
              <a:t>Il bosone di </a:t>
            </a:r>
            <a:r>
              <a:rPr lang="it-IT" dirty="0" err="1" smtClean="0"/>
              <a:t>Higgs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304" y="2455333"/>
            <a:ext cx="1698003" cy="1078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fig1-redone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3248" y="1412776"/>
            <a:ext cx="52101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3"/>
          <p:cNvSpPr txBox="1"/>
          <p:nvPr/>
        </p:nvSpPr>
        <p:spPr>
          <a:xfrm>
            <a:off x="4501448" y="5451376"/>
            <a:ext cx="4033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2"/>
                </a:solidFill>
                <a:latin typeface="+mn-lt"/>
              </a:rPr>
              <a:t>Curva di rotazione della galassia M33</a:t>
            </a:r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pic>
        <p:nvPicPr>
          <p:cNvPr id="1017864" name="Picture 8"/>
          <p:cNvPicPr>
            <a:picLocks noChangeAspect="1" noChangeArrowheads="1"/>
          </p:cNvPicPr>
          <p:nvPr/>
        </p:nvPicPr>
        <p:blipFill>
          <a:blip r:embed="rId3"/>
          <a:srcRect l="7623" b="60115"/>
          <a:stretch>
            <a:fillRect/>
          </a:stretch>
        </p:blipFill>
        <p:spPr bwMode="auto">
          <a:xfrm>
            <a:off x="352043" y="4050098"/>
            <a:ext cx="3240087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La materia oscura</a:t>
            </a:r>
          </a:p>
        </p:txBody>
      </p:sp>
      <p:sp>
        <p:nvSpPr>
          <p:cNvPr id="10178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3340008" cy="4970462"/>
          </a:xfrm>
        </p:spPr>
        <p:txBody>
          <a:bodyPr/>
          <a:lstStyle/>
          <a:p>
            <a:r>
              <a:rPr lang="it-IT" sz="1800" dirty="0"/>
              <a:t>Stelle e pianeti costituiscono </a:t>
            </a:r>
            <a:r>
              <a:rPr lang="it-IT" sz="1800" dirty="0">
                <a:solidFill>
                  <a:schemeClr val="accent2"/>
                </a:solidFill>
              </a:rPr>
              <a:t>solo il 5%</a:t>
            </a:r>
            <a:r>
              <a:rPr lang="it-IT" sz="1800" dirty="0"/>
              <a:t> circa</a:t>
            </a:r>
            <a:r>
              <a:rPr lang="it-IT" sz="1800" dirty="0" smtClean="0"/>
              <a:t> del contenuto </a:t>
            </a:r>
            <a:r>
              <a:rPr lang="it-IT" sz="1800" dirty="0"/>
              <a:t>dell’universo</a:t>
            </a:r>
            <a:endParaRPr lang="it-IT" sz="1800" dirty="0" smtClean="0"/>
          </a:p>
          <a:p>
            <a:r>
              <a:rPr lang="it-IT" sz="1800" dirty="0" smtClean="0"/>
              <a:t>Gran parte della massa </a:t>
            </a:r>
            <a:r>
              <a:rPr lang="it-IT" sz="1800" dirty="0">
                <a:solidFill>
                  <a:schemeClr val="accent2"/>
                </a:solidFill>
              </a:rPr>
              <a:t>non è </a:t>
            </a:r>
            <a:r>
              <a:rPr lang="it-IT" sz="1800" dirty="0" smtClean="0">
                <a:solidFill>
                  <a:schemeClr val="accent2"/>
                </a:solidFill>
              </a:rPr>
              <a:t>visibile</a:t>
            </a:r>
            <a:r>
              <a:rPr lang="it-IT" sz="1800" dirty="0"/>
              <a:t> </a:t>
            </a:r>
            <a:r>
              <a:rPr lang="it-IT" sz="1800" dirty="0" smtClean="0"/>
              <a:t>direttamente</a:t>
            </a:r>
            <a:r>
              <a:rPr lang="it-IT" sz="1800" dirty="0"/>
              <a:t>, ma solo attraverso i suoi </a:t>
            </a:r>
            <a:r>
              <a:rPr lang="it-IT" sz="1800" dirty="0">
                <a:solidFill>
                  <a:schemeClr val="accent2"/>
                </a:solidFill>
              </a:rPr>
              <a:t>effetti </a:t>
            </a:r>
            <a:r>
              <a:rPr lang="it-IT" sz="1800" dirty="0" smtClean="0">
                <a:solidFill>
                  <a:schemeClr val="accent2"/>
                </a:solidFill>
              </a:rPr>
              <a:t>gravitazionali</a:t>
            </a:r>
            <a:endParaRPr lang="it-IT" sz="1800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11112"/>
          </a:xfrm>
          <a:prstGeom prst="rect">
            <a:avLst/>
          </a:prstGeom>
        </p:spPr>
      </p:pic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Materia ordinaria e oscura</a:t>
            </a:r>
            <a:endParaRPr lang="it-IT" sz="360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Unificare anche la gravità?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Unificare anche la gravità richiede sormontare difficoltà teoriche per la sua trattazione quantistica</a:t>
            </a:r>
          </a:p>
          <a:p>
            <a:r>
              <a:rPr lang="it-IT" sz="2400" dirty="0" smtClean="0"/>
              <a:t>Una possibile teoria tratta le particelle non come oggetti puntiformi ma come </a:t>
            </a:r>
            <a:r>
              <a:rPr lang="it-IT" sz="2400" dirty="0" smtClean="0">
                <a:solidFill>
                  <a:srgbClr val="3333CC"/>
                </a:solidFill>
              </a:rPr>
              <a:t>stringhe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Questi modello richiedono la presenza di </a:t>
            </a:r>
            <a:r>
              <a:rPr lang="it-IT" sz="2400" dirty="0" smtClean="0">
                <a:solidFill>
                  <a:srgbClr val="3333CC"/>
                </a:solidFill>
              </a:rPr>
              <a:t>nuove dimensioni spazio-temporali</a:t>
            </a:r>
            <a:r>
              <a:rPr lang="it-IT" sz="2400" dirty="0" smtClean="0"/>
              <a:t>, e non sono ad oggi sufficientemente predittivi</a:t>
            </a:r>
          </a:p>
        </p:txBody>
      </p:sp>
      <p:pic>
        <p:nvPicPr>
          <p:cNvPr id="31750" name="Picture 5" descr="string.jpg"/>
          <p:cNvPicPr>
            <a:picLocks noChangeAspect="1"/>
          </p:cNvPicPr>
          <p:nvPr/>
        </p:nvPicPr>
        <p:blipFill>
          <a:blip r:embed="rId2"/>
          <a:srcRect l="6976" t="10886" r="6976" b="10422"/>
          <a:stretch>
            <a:fillRect/>
          </a:stretch>
        </p:blipFill>
        <p:spPr bwMode="auto">
          <a:xfrm>
            <a:off x="2944813" y="2971800"/>
            <a:ext cx="3074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OT0030H.jpg"/>
          <p:cNvPicPr>
            <a:picLocks noChangeAspect="1"/>
          </p:cNvPicPr>
          <p:nvPr/>
        </p:nvPicPr>
        <p:blipFill>
          <a:blip r:embed="rId3">
            <a:lum bright="-44000" contrast="60000"/>
          </a:blip>
          <a:srcRect/>
          <a:stretch>
            <a:fillRect/>
          </a:stretch>
        </p:blipFill>
        <p:spPr bwMode="auto">
          <a:xfrm>
            <a:off x="6019800" y="2708275"/>
            <a:ext cx="30480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5128" r="2564"/>
          <a:stretch>
            <a:fillRect/>
          </a:stretch>
        </p:blipFill>
        <p:spPr>
          <a:xfrm>
            <a:off x="152400" y="2971800"/>
            <a:ext cx="2743200" cy="1862328"/>
          </a:xfrm>
          <a:prstGeom prst="rect">
            <a:avLst/>
          </a:prstGeom>
        </p:spPr>
      </p:pic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dirty="0" smtClean="0"/>
              <a:t>La Fisica a LHC</a:t>
            </a:r>
            <a:endParaRPr lang="it-IT" dirty="0"/>
          </a:p>
        </p:txBody>
      </p:sp>
      <p:sp>
        <p:nvSpPr>
          <p:cNvPr id="1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594980"/>
            <a:ext cx="2895600" cy="228600"/>
          </a:xfrm>
        </p:spPr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2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594980"/>
            <a:ext cx="1905000" cy="228600"/>
          </a:xfrm>
        </p:spPr>
        <p:txBody>
          <a:bodyPr/>
          <a:lstStyle/>
          <a:p>
            <a:fld id="{F81BA6AC-10B6-2249-8FAB-F7972346C48D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rcRect t="1375"/>
          <a:stretch>
            <a:fillRect/>
          </a:stretch>
        </p:blipFill>
        <p:spPr>
          <a:xfrm>
            <a:off x="152400" y="1295400"/>
            <a:ext cx="7162800" cy="5466911"/>
          </a:xfrm>
          <a:prstGeom prst="rect">
            <a:avLst/>
          </a:prstGeom>
        </p:spPr>
      </p:pic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Extra dimensioni</a:t>
            </a:r>
            <a:endParaRPr lang="it-IT" sz="3600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1066800"/>
            <a:ext cx="3886200" cy="3352800"/>
          </a:xfrm>
        </p:spPr>
        <p:txBody>
          <a:bodyPr/>
          <a:lstStyle/>
          <a:p>
            <a:r>
              <a:rPr lang="it-IT" sz="1800" dirty="0">
                <a:solidFill>
                  <a:schemeClr val="bg1"/>
                </a:solidFill>
              </a:rPr>
              <a:t>Alcune teorie prevedono l’esistenza di </a:t>
            </a:r>
            <a:r>
              <a:rPr lang="it-IT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nuove dimensioni spaziali</a:t>
            </a:r>
          </a:p>
          <a:p>
            <a:r>
              <a:rPr lang="it-IT" sz="1800" dirty="0">
                <a:solidFill>
                  <a:schemeClr val="bg1"/>
                </a:solidFill>
              </a:rPr>
              <a:t>Le nuove dimensioni non sono accessibili nella nostra esperienza perché “</a:t>
            </a:r>
            <a:r>
              <a:rPr lang="it-IT" sz="1800" dirty="0" err="1">
                <a:solidFill>
                  <a:srgbClr val="ADADEB"/>
                </a:solidFill>
              </a:rPr>
              <a:t>compattificate</a:t>
            </a:r>
            <a:r>
              <a:rPr lang="it-IT" sz="1800" dirty="0">
                <a:solidFill>
                  <a:schemeClr val="bg1"/>
                </a:solidFill>
              </a:rPr>
              <a:t>” con raggi di curvatura molto piccoli</a:t>
            </a:r>
            <a:endParaRPr lang="it-IT" sz="1800" dirty="0" smtClean="0">
              <a:solidFill>
                <a:schemeClr val="bg1"/>
              </a:solidFill>
            </a:endParaRPr>
          </a:p>
          <a:p>
            <a:r>
              <a:rPr lang="it-IT" sz="1800" dirty="0" smtClean="0">
                <a:solidFill>
                  <a:schemeClr val="bg1"/>
                </a:solidFill>
              </a:rPr>
              <a:t>Extra dimensioni </a:t>
            </a:r>
            <a:r>
              <a:rPr lang="it-IT" sz="1800" dirty="0">
                <a:solidFill>
                  <a:schemeClr val="bg1"/>
                </a:solidFill>
              </a:rPr>
              <a:t>si</a:t>
            </a:r>
            <a:r>
              <a:rPr lang="it-IT" sz="1800" dirty="0" smtClean="0">
                <a:solidFill>
                  <a:schemeClr val="bg1"/>
                </a:solidFill>
              </a:rPr>
              <a:t> possono manifestare </a:t>
            </a:r>
            <a:r>
              <a:rPr lang="it-IT" sz="1800" dirty="0">
                <a:solidFill>
                  <a:schemeClr val="bg1"/>
                </a:solidFill>
              </a:rPr>
              <a:t>con uno spettro di </a:t>
            </a:r>
            <a:r>
              <a:rPr lang="it-IT" sz="1800" dirty="0">
                <a:solidFill>
                  <a:srgbClr val="ADADEB"/>
                </a:solidFill>
              </a:rPr>
              <a:t>nuove particelle</a:t>
            </a:r>
            <a:r>
              <a:rPr lang="it-IT" sz="1800" dirty="0">
                <a:solidFill>
                  <a:schemeClr val="bg1"/>
                </a:solidFill>
              </a:rPr>
              <a:t> rivelabili ad LHC</a:t>
            </a:r>
          </a:p>
        </p:txBody>
      </p:sp>
      <p:pic>
        <p:nvPicPr>
          <p:cNvPr id="102811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846308"/>
            <a:ext cx="2764930" cy="1935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1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143000"/>
            <a:ext cx="2895600" cy="78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113" name="Picture 17" descr="CMS-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4953000"/>
            <a:ext cx="414020" cy="381000"/>
          </a:xfrm>
          <a:prstGeom prst="rect">
            <a:avLst/>
          </a:prstGeom>
          <a:noFill/>
        </p:spPr>
      </p:pic>
      <p:sp>
        <p:nvSpPr>
          <p:cNvPr id="1028111" name="Text Box 15"/>
          <p:cNvSpPr txBox="1">
            <a:spLocks noChangeArrowheads="1"/>
          </p:cNvSpPr>
          <p:nvPr/>
        </p:nvSpPr>
        <p:spPr bwMode="auto">
          <a:xfrm>
            <a:off x="6791379" y="4999564"/>
            <a:ext cx="892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Z</a:t>
            </a:r>
            <a:r>
              <a:rPr lang="en-US" sz="1800">
                <a:solidFill>
                  <a:schemeClr val="accent2"/>
                </a:solidFill>
                <a:sym typeface="Symbol" charset="2"/>
              </a:rPr>
              <a:t>qq</a:t>
            </a:r>
            <a:endParaRPr lang="en-US" sz="1800" baseline="30000">
              <a:solidFill>
                <a:schemeClr val="accent2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Ricerca di nuove particelle ad LHC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622" y="795402"/>
            <a:ext cx="4510378" cy="288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622" y="3697121"/>
            <a:ext cx="4510378" cy="288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57" y="780143"/>
            <a:ext cx="4250752" cy="434521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8045" y="5166953"/>
            <a:ext cx="4543312" cy="134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 ricerca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la presenza di un</a:t>
            </a:r>
            <a:r>
              <a:rPr lang="it-IT" sz="2000" kern="0" dirty="0" smtClean="0">
                <a:solidFill>
                  <a:srgbClr val="800000"/>
                </a:solidFill>
                <a:latin typeface="Trebuchet MS"/>
                <a:cs typeface="Trebuchet MS"/>
              </a:rPr>
              <a:t> “</a:t>
            </a:r>
            <a:r>
              <a:rPr lang="it-IT" sz="2000" kern="0" dirty="0" smtClean="0">
                <a:solidFill>
                  <a:srgbClr val="FF0000"/>
                </a:solidFill>
                <a:latin typeface="Trebuchet MS"/>
                <a:cs typeface="Trebuchet MS"/>
              </a:rPr>
              <a:t>picco</a:t>
            </a:r>
            <a:r>
              <a:rPr lang="it-IT" sz="2000" kern="0" dirty="0" smtClean="0">
                <a:solidFill>
                  <a:srgbClr val="800000"/>
                </a:solidFill>
                <a:latin typeface="Trebuchet MS"/>
                <a:cs typeface="Trebuchet MS"/>
              </a:rPr>
              <a:t>” evidente come per il bosone di </a:t>
            </a:r>
            <a:r>
              <a:rPr lang="it-IT" sz="2000" kern="0" dirty="0" err="1" smtClean="0">
                <a:solidFill>
                  <a:srgbClr val="800000"/>
                </a:solidFill>
                <a:latin typeface="Trebuchet MS"/>
                <a:cs typeface="Trebuchet MS"/>
              </a:rPr>
              <a:t>Higgs</a:t>
            </a:r>
            <a:endParaRPr kumimoji="0" lang="it-IT" sz="2000" b="0" i="0" u="none" strike="noStrike" kern="0" cap="none" spc="0" normalizeH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 modello richiedono la presenza di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nuove dimensioni spazio-temporali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e non sono ad oggi sufficientemente predittivi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Quale sarà la prossima scoperta?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ATLAS e CMS hanno osservato nei primi dati a 13 </a:t>
            </a:r>
            <a:r>
              <a:rPr lang="it-IT" sz="1800" dirty="0" err="1" smtClean="0"/>
              <a:t>TeV</a:t>
            </a:r>
            <a:r>
              <a:rPr lang="it-IT" sz="1800" dirty="0" smtClean="0"/>
              <a:t> un </a:t>
            </a:r>
            <a:r>
              <a:rPr lang="it-IT" sz="1800" dirty="0" smtClean="0">
                <a:solidFill>
                  <a:srgbClr val="3333CC"/>
                </a:solidFill>
              </a:rPr>
              <a:t>eccesso di eventi</a:t>
            </a:r>
            <a:r>
              <a:rPr lang="it-IT" sz="1800" dirty="0" smtClean="0"/>
              <a:t> che potrebbe corrispondere ad una particella di </a:t>
            </a:r>
            <a:r>
              <a:rPr lang="it-IT" sz="1800" dirty="0" smtClean="0">
                <a:solidFill>
                  <a:srgbClr val="3333CC"/>
                </a:solidFill>
              </a:rPr>
              <a:t>massa 7</a:t>
            </a:r>
            <a:r>
              <a:rPr lang="it-IT" sz="1800" dirty="0" smtClean="0">
                <a:solidFill>
                  <a:schemeClr val="accent2"/>
                </a:solidFill>
              </a:rPr>
              <a:t>50 </a:t>
            </a:r>
            <a:r>
              <a:rPr lang="it-IT" sz="1800" dirty="0" err="1" smtClean="0">
                <a:solidFill>
                  <a:schemeClr val="accent2"/>
                </a:solidFill>
              </a:rPr>
              <a:t>GeV</a:t>
            </a:r>
            <a:r>
              <a:rPr lang="it-IT" sz="1800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it-IT" sz="1800" dirty="0" smtClean="0">
                <a:solidFill>
                  <a:srgbClr val="800000"/>
                </a:solidFill>
              </a:rPr>
              <a:t>I dati raccolti nel 2016 non hanno confermato l’eccesso, che si è rivelato una fluttuazione statistica</a:t>
            </a:r>
          </a:p>
          <a:p>
            <a:r>
              <a:rPr lang="it-IT" sz="1800" dirty="0" smtClean="0">
                <a:solidFill>
                  <a:schemeClr val="accent6"/>
                </a:solidFill>
              </a:rPr>
              <a:t>Ma la ricerca continua e i nuovi dati potranno rivelare sorprese!</a:t>
            </a:r>
            <a:endParaRPr lang="it-IT" sz="1800" dirty="0">
              <a:solidFill>
                <a:schemeClr val="accent6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5" name="Immagine 4" descr="fig_0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4"/>
          <a:stretch/>
        </p:blipFill>
        <p:spPr>
          <a:xfrm rot="5400000">
            <a:off x="-5086" y="2483036"/>
            <a:ext cx="3914351" cy="3904180"/>
          </a:xfrm>
          <a:prstGeom prst="rect">
            <a:avLst/>
          </a:prstGeom>
        </p:spPr>
      </p:pic>
      <p:pic>
        <p:nvPicPr>
          <p:cNvPr id="6" name="Immagine 5" descr="CMS-PAS-EXO-15-004_Figure_003-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4"/>
          <a:stretch/>
        </p:blipFill>
        <p:spPr>
          <a:xfrm rot="5400000">
            <a:off x="4761883" y="1890314"/>
            <a:ext cx="3589935" cy="4931340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 bwMode="auto">
          <a:xfrm>
            <a:off x="1249216" y="3310579"/>
            <a:ext cx="1020241" cy="1020241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6159046" y="2963269"/>
            <a:ext cx="1020241" cy="1020241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20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2950" t="11888" r="3245" b="5743"/>
          <a:stretch>
            <a:fillRect/>
          </a:stretch>
        </p:blipFill>
        <p:spPr>
          <a:xfrm>
            <a:off x="244929" y="1873240"/>
            <a:ext cx="4949915" cy="3112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 massa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69001"/>
            <a:ext cx="7772400" cy="1280928"/>
          </a:xfrm>
        </p:spPr>
        <p:txBody>
          <a:bodyPr/>
          <a:lstStyle/>
          <a:p>
            <a:r>
              <a:rPr lang="it-IT" dirty="0" smtClean="0"/>
              <a:t>Minore è la </a:t>
            </a:r>
            <a:r>
              <a:rPr lang="it-IT" dirty="0" smtClean="0">
                <a:solidFill>
                  <a:schemeClr val="accent2"/>
                </a:solidFill>
              </a:rPr>
              <a:t>massa </a:t>
            </a:r>
            <a:r>
              <a:rPr lang="it-IT" dirty="0" smtClean="0"/>
              <a:t>di un oggetto, più facile è cambiare il suo movimento.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526" y="3543469"/>
            <a:ext cx="3463501" cy="2759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/>
          <p:cNvPicPr>
            <a:picLocks noChangeAspect="1"/>
          </p:cNvPicPr>
          <p:nvPr/>
        </p:nvPicPr>
        <p:blipFill>
          <a:blip r:embed="rId2"/>
          <a:srcRect r="30011"/>
          <a:stretch>
            <a:fillRect/>
          </a:stretch>
        </p:blipFill>
        <p:spPr>
          <a:xfrm>
            <a:off x="96701" y="856364"/>
            <a:ext cx="3006018" cy="241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3"/>
          <a:srcRect l="9794" r="14644"/>
          <a:stretch>
            <a:fillRect/>
          </a:stretch>
        </p:blipFill>
        <p:spPr>
          <a:xfrm>
            <a:off x="1871446" y="1058310"/>
            <a:ext cx="2578552" cy="255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 l="12175" t="10383" r="13476"/>
          <a:stretch>
            <a:fillRect/>
          </a:stretch>
        </p:blipFill>
        <p:spPr>
          <a:xfrm>
            <a:off x="3607811" y="649362"/>
            <a:ext cx="2490129" cy="2251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488" y="4112633"/>
            <a:ext cx="1725383" cy="24047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rcRect r="24554" b="8656"/>
          <a:stretch>
            <a:fillRect/>
          </a:stretch>
        </p:blipFill>
        <p:spPr>
          <a:xfrm>
            <a:off x="291532" y="3552364"/>
            <a:ext cx="2926637" cy="236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rcRect l="27954" t="34803" r="17463"/>
          <a:stretch>
            <a:fillRect/>
          </a:stretch>
        </p:blipFill>
        <p:spPr>
          <a:xfrm>
            <a:off x="6133279" y="4888869"/>
            <a:ext cx="2421499" cy="161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747" y="3744478"/>
            <a:ext cx="2368427" cy="157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Quattro tipi di forze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29659" y="5248697"/>
            <a:ext cx="1273912" cy="126327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7293" y="5080330"/>
            <a:ext cx="1485156" cy="1485156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573006" y="3503151"/>
            <a:ext cx="3323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>
                      <a:alpha val="74000"/>
                    </a:schemeClr>
                  </a:glow>
                </a:effectLst>
                <a:latin typeface="American Typewriter"/>
                <a:cs typeface="American Typewriter"/>
              </a:rPr>
              <a:t>Elettromagnetica</a:t>
            </a:r>
            <a:endParaRPr lang="en-US" sz="2800" b="1" dirty="0">
              <a:effectLst>
                <a:glow rad="317500">
                  <a:schemeClr val="bg1">
                    <a:alpha val="74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0886" y="657315"/>
            <a:ext cx="2293834" cy="2611442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6270868" y="1635718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962703" y="2644465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8222481" y="1153073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962069" y="2028664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807216" y="1988626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343838" y="1236570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964773" y="642566"/>
            <a:ext cx="2801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/>
                  </a:glow>
                </a:effectLst>
                <a:latin typeface="American Typewriter"/>
                <a:cs typeface="American Typewriter"/>
              </a:rPr>
              <a:t>Nucleare forte </a:t>
            </a:r>
            <a:endParaRPr lang="en-US" sz="2800" b="1" dirty="0">
              <a:effectLst>
                <a:glow rad="317500">
                  <a:schemeClr val="bg1"/>
                </a:glow>
              </a:effectLst>
              <a:latin typeface="American Typewriter"/>
              <a:cs typeface="American Typewriter"/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12"/>
          <a:srcRect l="4284" t="3986" r="4813" b="1588"/>
          <a:stretch>
            <a:fillRect/>
          </a:stretch>
        </p:blipFill>
        <p:spPr>
          <a:xfrm>
            <a:off x="5189069" y="3517239"/>
            <a:ext cx="1878204" cy="1860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ttangolo 19"/>
          <p:cNvSpPr/>
          <p:nvPr/>
        </p:nvSpPr>
        <p:spPr>
          <a:xfrm>
            <a:off x="5914879" y="3356445"/>
            <a:ext cx="3085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>
                      <a:alpha val="55000"/>
                    </a:schemeClr>
                  </a:glow>
                </a:effectLst>
                <a:latin typeface="American Typewriter"/>
                <a:cs typeface="American Typewriter"/>
              </a:rPr>
              <a:t>Nucleare debole</a:t>
            </a:r>
            <a:endParaRPr lang="en-US" sz="2800" b="1" dirty="0">
              <a:effectLst>
                <a:glow rad="317500">
                  <a:schemeClr val="bg1">
                    <a:alpha val="55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205279" y="922965"/>
            <a:ext cx="2864887" cy="523220"/>
          </a:xfrm>
          <a:prstGeom prst="rect">
            <a:avLst/>
          </a:prstGeom>
          <a:effectLst>
            <a:glow rad="3175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279400">
                    <a:schemeClr val="bg1">
                      <a:alpha val="53000"/>
                    </a:schemeClr>
                  </a:glow>
                </a:effectLst>
                <a:latin typeface="American Typewriter"/>
                <a:cs typeface="American Typewriter"/>
              </a:rPr>
              <a:t>Gravitazionale</a:t>
            </a:r>
            <a:endParaRPr lang="en-US" sz="2800" b="1" dirty="0">
              <a:effectLst>
                <a:glow rad="279400">
                  <a:schemeClr val="bg1">
                    <a:alpha val="53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Forze e campi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Le interazioni possono agire a distanza grazie a </a:t>
            </a:r>
            <a:r>
              <a:rPr lang="it-IT" dirty="0" smtClean="0">
                <a:solidFill>
                  <a:srgbClr val="3333CC"/>
                </a:solidFill>
              </a:rPr>
              <a:t>campi</a:t>
            </a:r>
            <a:r>
              <a:rPr lang="it-IT" dirty="0" smtClean="0"/>
              <a:t> di forza.</a:t>
            </a:r>
          </a:p>
          <a:p>
            <a:pPr lvl="1"/>
            <a:r>
              <a:rPr lang="it-IT" dirty="0" smtClean="0"/>
              <a:t>Il </a:t>
            </a:r>
            <a:r>
              <a:rPr lang="it-IT" dirty="0" smtClean="0">
                <a:solidFill>
                  <a:srgbClr val="3333CC"/>
                </a:solidFill>
              </a:rPr>
              <a:t>campo gravitazionale</a:t>
            </a:r>
            <a:br>
              <a:rPr lang="it-IT" dirty="0" smtClean="0">
                <a:solidFill>
                  <a:srgbClr val="3333CC"/>
                </a:solidFill>
              </a:rPr>
            </a:br>
            <a:r>
              <a:rPr lang="it-IT" dirty="0" smtClean="0"/>
              <a:t>generato dal </a:t>
            </a:r>
            <a:r>
              <a:rPr lang="it-IT" dirty="0" smtClean="0">
                <a:solidFill>
                  <a:srgbClr val="800000"/>
                </a:solidFill>
              </a:rPr>
              <a:t>Sole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determina il moto </a:t>
            </a:r>
            <a:br>
              <a:rPr lang="it-IT" dirty="0" smtClean="0"/>
            </a:br>
            <a:r>
              <a:rPr lang="it-IT" dirty="0" smtClean="0"/>
              <a:t>dei </a:t>
            </a:r>
            <a:r>
              <a:rPr lang="it-IT" dirty="0" smtClean="0">
                <a:solidFill>
                  <a:srgbClr val="800000"/>
                </a:solidFill>
              </a:rPr>
              <a:t>pianeti</a:t>
            </a:r>
            <a:r>
              <a:rPr lang="it-IT" dirty="0" smtClean="0">
                <a:solidFill>
                  <a:srgbClr val="000000"/>
                </a:solidFill>
              </a:rPr>
              <a:t>.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189" y="1881721"/>
            <a:ext cx="3559006" cy="268450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2" y="3825975"/>
            <a:ext cx="3614636" cy="26657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Segnaposto contenuto 2"/>
          <p:cNvSpPr txBox="1">
            <a:spLocks/>
          </p:cNvSpPr>
          <p:nvPr/>
        </p:nvSpPr>
        <p:spPr bwMode="auto">
          <a:xfrm>
            <a:off x="3636915" y="4580017"/>
            <a:ext cx="5157104" cy="172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Il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campo elettromagnetico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permette comunicazioni a grandi distanze con la trasmissione di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onde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.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/>
              <a:ea typeface="ＭＳ Ｐゴシック" charset="-128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89" y="2076244"/>
            <a:ext cx="7682182" cy="286614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Forze come scambio di particelle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54571"/>
            <a:ext cx="7772400" cy="1074198"/>
          </a:xfrm>
        </p:spPr>
        <p:txBody>
          <a:bodyPr/>
          <a:lstStyle/>
          <a:p>
            <a:r>
              <a:rPr lang="it-IT" sz="2400" dirty="0" smtClean="0"/>
              <a:t>Le forze si possono spiegare su </a:t>
            </a:r>
            <a:r>
              <a:rPr lang="it-IT" sz="2400" dirty="0" smtClean="0">
                <a:solidFill>
                  <a:srgbClr val="3333CC"/>
                </a:solidFill>
              </a:rPr>
              <a:t>dimensioni microscopiche </a:t>
            </a:r>
            <a:r>
              <a:rPr lang="it-IT" sz="2400" dirty="0" smtClean="0"/>
              <a:t>come lo scambio tra due </a:t>
            </a:r>
            <a:r>
              <a:rPr lang="it-IT" sz="2400" dirty="0" smtClean="0">
                <a:solidFill>
                  <a:schemeClr val="accent2"/>
                </a:solidFill>
              </a:rPr>
              <a:t>particelle </a:t>
            </a:r>
            <a:r>
              <a:rPr lang="it-IT" sz="2400" dirty="0" smtClean="0"/>
              <a:t>di un’altra </a:t>
            </a:r>
            <a:r>
              <a:rPr lang="it-IT" sz="2400" dirty="0" smtClean="0">
                <a:solidFill>
                  <a:schemeClr val="accent2"/>
                </a:solidFill>
              </a:rPr>
              <a:t>particella </a:t>
            </a:r>
            <a:r>
              <a:rPr lang="it-IT" sz="2400" dirty="0" smtClean="0"/>
              <a:t>che fa da </a:t>
            </a:r>
            <a:r>
              <a:rPr lang="it-IT" sz="2400" dirty="0" smtClean="0">
                <a:solidFill>
                  <a:srgbClr val="3333CC"/>
                </a:solidFill>
              </a:rPr>
              <a:t>mediatore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685801" y="5105424"/>
            <a:ext cx="7877304" cy="133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Il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fotone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è il mediatore della forza</a:t>
            </a:r>
            <a:b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elettromagnetica</a:t>
            </a:r>
            <a:r>
              <a:rPr lang="it-IT" sz="2400" kern="0" dirty="0" smtClean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rcRect r="43514"/>
          <a:stretch>
            <a:fillRect/>
          </a:stretch>
        </p:blipFill>
        <p:spPr>
          <a:xfrm>
            <a:off x="7219745" y="4912803"/>
            <a:ext cx="1700372" cy="152485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rcRect l="64528"/>
          <a:stretch>
            <a:fillRect/>
          </a:stretch>
        </p:blipFill>
        <p:spPr>
          <a:xfrm>
            <a:off x="6052918" y="4912803"/>
            <a:ext cx="1067812" cy="1524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120365" y="2010805"/>
            <a:ext cx="3960138" cy="3117089"/>
            <a:chOff x="5022397" y="1914674"/>
            <a:chExt cx="4098747" cy="3136668"/>
          </a:xfrm>
        </p:grpSpPr>
        <p:pic>
          <p:nvPicPr>
            <p:cNvPr id="7" name="Picture 19"/>
            <p:cNvPicPr>
              <a:picLocks noChangeAspect="1" noChangeArrowheads="1"/>
            </p:cNvPicPr>
            <p:nvPr/>
          </p:nvPicPr>
          <p:blipFill>
            <a:blip r:embed="rId2"/>
            <a:srcRect r="52508" b="9907"/>
            <a:stretch>
              <a:fillRect/>
            </a:stretch>
          </p:blipFill>
          <p:spPr bwMode="auto">
            <a:xfrm>
              <a:off x="5061120" y="1945538"/>
              <a:ext cx="4060024" cy="3105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ttangolo arrotondato 7"/>
            <p:cNvSpPr/>
            <p:nvPr/>
          </p:nvSpPr>
          <p:spPr bwMode="auto">
            <a:xfrm>
              <a:off x="5022397" y="1914674"/>
              <a:ext cx="888274" cy="3055738"/>
            </a:xfrm>
            <a:prstGeom prst="roundRect">
              <a:avLst>
                <a:gd name="adj" fmla="val 41112"/>
              </a:avLst>
            </a:prstGeom>
            <a:noFill/>
            <a:ln w="34925" cap="flat" cmpd="sng" algn="ctr">
              <a:solidFill>
                <a:srgbClr val="FF6600">
                  <a:alpha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cxnSp>
        <p:nvCxnSpPr>
          <p:cNvPr id="10" name="Connettore 2 9"/>
          <p:cNvCxnSpPr>
            <a:endCxn id="9" idx="0"/>
          </p:cNvCxnSpPr>
          <p:nvPr/>
        </p:nvCxnSpPr>
        <p:spPr bwMode="auto">
          <a:xfrm rot="16200000" flipH="1">
            <a:off x="5279847" y="5317102"/>
            <a:ext cx="554634" cy="1536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0781" y="869001"/>
            <a:ext cx="8381172" cy="5681924"/>
          </a:xfrm>
        </p:spPr>
        <p:txBody>
          <a:bodyPr/>
          <a:lstStyle/>
          <a:p>
            <a:r>
              <a:rPr lang="it-IT" sz="2400" dirty="0" smtClean="0"/>
              <a:t>Tutte le </a:t>
            </a:r>
            <a:r>
              <a:rPr lang="it-IT" sz="2400" dirty="0" smtClean="0">
                <a:solidFill>
                  <a:schemeClr val="accent2"/>
                </a:solidFill>
              </a:rPr>
              <a:t>particelle elementari </a:t>
            </a:r>
            <a:r>
              <a:rPr lang="it-IT" sz="2400" dirty="0" smtClean="0"/>
              <a:t>conosciute e le loro </a:t>
            </a:r>
            <a:r>
              <a:rPr lang="it-IT" sz="2400" dirty="0" smtClean="0">
                <a:solidFill>
                  <a:srgbClr val="3333CC"/>
                </a:solidFill>
              </a:rPr>
              <a:t>forze </a:t>
            </a:r>
            <a:r>
              <a:rPr lang="it-IT" sz="2400" dirty="0" smtClean="0"/>
              <a:t>(</a:t>
            </a:r>
            <a:r>
              <a:rPr lang="it-IT" sz="2400" dirty="0" smtClean="0">
                <a:solidFill>
                  <a:srgbClr val="3333CC"/>
                </a:solidFill>
              </a:rPr>
              <a:t>interazioni</a:t>
            </a:r>
            <a:r>
              <a:rPr lang="it-IT" sz="2400" dirty="0" smtClean="0"/>
              <a:t>) sono riunite in un’unico </a:t>
            </a:r>
            <a:r>
              <a:rPr lang="it-IT" sz="2400" dirty="0" smtClean="0">
                <a:solidFill>
                  <a:schemeClr val="accent2"/>
                </a:solidFill>
              </a:rPr>
              <a:t>modello teorico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chemeClr val="accent2"/>
              </a:solidFill>
            </a:endParaRPr>
          </a:p>
          <a:p>
            <a:r>
              <a:rPr lang="it-IT" sz="2400" dirty="0" smtClean="0"/>
              <a:t>Le particelle che formano</a:t>
            </a:r>
            <a:br>
              <a:rPr lang="it-IT" sz="2400" dirty="0" smtClean="0"/>
            </a:br>
            <a:r>
              <a:rPr lang="it-IT" sz="2400" dirty="0" smtClean="0"/>
              <a:t>la materia ordinaria </a:t>
            </a:r>
            <a:br>
              <a:rPr lang="it-IT" sz="2400" dirty="0" smtClean="0"/>
            </a:br>
            <a:r>
              <a:rPr lang="it-IT" sz="2400" dirty="0" smtClean="0"/>
              <a:t>esistono in </a:t>
            </a:r>
            <a:r>
              <a:rPr lang="it-IT" sz="2400" dirty="0" smtClean="0">
                <a:solidFill>
                  <a:srgbClr val="3333CC"/>
                </a:solidFill>
              </a:rPr>
              <a:t>tre repliche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rgbClr val="3333CC"/>
              </a:solidFill>
            </a:endParaRPr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r>
              <a:rPr lang="it-IT" sz="2400" dirty="0" smtClean="0">
                <a:solidFill>
                  <a:srgbClr val="800000"/>
                </a:solidFill>
              </a:rPr>
              <a:t>Il Modello Standard non è 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completo:</a:t>
            </a:r>
          </a:p>
          <a:p>
            <a:pPr lvl="1"/>
            <a:r>
              <a:rPr lang="it-IT" sz="2400" dirty="0" smtClean="0"/>
              <a:t>È il </a:t>
            </a:r>
            <a:r>
              <a:rPr lang="it-IT" sz="2400" dirty="0" smtClean="0">
                <a:solidFill>
                  <a:schemeClr val="accent2"/>
                </a:solidFill>
              </a:rPr>
              <a:t>gravitone </a:t>
            </a:r>
            <a:r>
              <a:rPr lang="it-IT" sz="2400" dirty="0" smtClean="0"/>
              <a:t>la particella</a:t>
            </a:r>
            <a:br>
              <a:rPr lang="it-IT" sz="2400" dirty="0" smtClean="0"/>
            </a:br>
            <a:r>
              <a:rPr lang="it-IT" sz="2400" dirty="0" smtClean="0"/>
              <a:t>che corrisponde al campo</a:t>
            </a:r>
            <a:br>
              <a:rPr lang="it-IT" sz="2400" dirty="0" smtClean="0"/>
            </a:br>
            <a:r>
              <a:rPr lang="it-IT" sz="2400" dirty="0" smtClean="0"/>
              <a:t>gravitazionale?</a:t>
            </a:r>
          </a:p>
          <a:p>
            <a:pPr lvl="1"/>
            <a:r>
              <a:rPr lang="it-IT" sz="2400" dirty="0" smtClean="0"/>
              <a:t>Non lo sappiamo ancora!</a:t>
            </a:r>
          </a:p>
          <a:p>
            <a:pPr lvl="1"/>
            <a:r>
              <a:rPr lang="is-IS" sz="2400" dirty="0" smtClean="0">
                <a:solidFill>
                  <a:srgbClr val="800000"/>
                </a:solidFill>
              </a:rPr>
              <a:t>… ma sappiamo che</a:t>
            </a:r>
            <a:br>
              <a:rPr lang="is-IS" sz="2400" dirty="0" smtClean="0">
                <a:solidFill>
                  <a:srgbClr val="800000"/>
                </a:solidFill>
              </a:rPr>
            </a:br>
            <a:r>
              <a:rPr lang="is-IS" sz="2400" dirty="0" smtClean="0">
                <a:solidFill>
                  <a:srgbClr val="800000"/>
                </a:solidFill>
              </a:rPr>
              <a:t>anche la gravità si propaga per onde</a:t>
            </a:r>
            <a:endParaRPr lang="it-IT" sz="2400" dirty="0" smtClean="0">
              <a:solidFill>
                <a:srgbClr val="800000"/>
              </a:solidFill>
            </a:endParaRPr>
          </a:p>
          <a:p>
            <a:pPr marL="457200" lvl="1" indent="0">
              <a:buNone/>
            </a:pPr>
            <a:endParaRPr lang="it-IT" sz="2400" dirty="0" smtClean="0"/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583049" y="5602103"/>
            <a:ext cx="19635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  <a:latin typeface="+mn-lt"/>
              </a:rPr>
              <a:t>Formano la materia</a:t>
            </a:r>
            <a:br>
              <a:rPr lang="it-IT" dirty="0" smtClean="0">
                <a:solidFill>
                  <a:srgbClr val="FF6600"/>
                </a:solidFill>
                <a:latin typeface="+mn-lt"/>
              </a:rPr>
            </a:br>
            <a:r>
              <a:rPr lang="it-IT" dirty="0" smtClean="0">
                <a:solidFill>
                  <a:srgbClr val="FF6600"/>
                </a:solidFill>
                <a:latin typeface="+mn-lt"/>
              </a:rPr>
              <a:t>che ci circonda</a:t>
            </a:r>
            <a:endParaRPr lang="it-IT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39" name="Connettore 2 38"/>
          <p:cNvCxnSpPr/>
          <p:nvPr/>
        </p:nvCxnSpPr>
        <p:spPr bwMode="auto">
          <a:xfrm rot="5400000" flipH="1" flipV="1">
            <a:off x="8258650" y="3622164"/>
            <a:ext cx="477042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40" name="CasellaDiTesto 39"/>
          <p:cNvSpPr txBox="1"/>
          <p:nvPr/>
        </p:nvSpPr>
        <p:spPr>
          <a:xfrm>
            <a:off x="8347594" y="385857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6600"/>
                </a:solidFill>
                <a:latin typeface="+mn-lt"/>
              </a:rPr>
              <a:t>?</a:t>
            </a:r>
            <a:endParaRPr lang="it-IT" dirty="0">
              <a:solidFill>
                <a:srgbClr val="FF66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magine 49"/>
          <p:cNvPicPr>
            <a:picLocks noChangeAspect="1"/>
          </p:cNvPicPr>
          <p:nvPr/>
        </p:nvPicPr>
        <p:blipFill>
          <a:blip r:embed="rId2"/>
          <a:srcRect r="16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-1" y="163286"/>
            <a:ext cx="8363857" cy="952500"/>
          </a:xfrm>
        </p:spPr>
        <p:txBody>
          <a:bodyPr/>
          <a:lstStyle/>
          <a:p>
            <a:r>
              <a:rPr lang="it-IT" sz="2400" dirty="0" smtClean="0"/>
              <a:t>Le particelle elementari hanno </a:t>
            </a:r>
            <a:r>
              <a:rPr lang="it-IT" sz="2400" dirty="0" smtClean="0">
                <a:solidFill>
                  <a:srgbClr val="3333CC"/>
                </a:solidFill>
              </a:rPr>
              <a:t>masse molto diverse</a:t>
            </a:r>
            <a:r>
              <a:rPr lang="it-IT" sz="2400" dirty="0" smtClean="0"/>
              <a:t> tra di loro, anche se sono tutte “</a:t>
            </a:r>
            <a:r>
              <a:rPr lang="it-IT" sz="2400" dirty="0" smtClean="0">
                <a:solidFill>
                  <a:schemeClr val="accent2"/>
                </a:solidFill>
              </a:rPr>
              <a:t>puntiformi</a:t>
            </a:r>
            <a:r>
              <a:rPr lang="it-IT" sz="2400" dirty="0" smtClean="0"/>
              <a:t>”!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00952" y="1948205"/>
            <a:ext cx="6981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up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chemeClr val="accent2"/>
                </a:solidFill>
                <a:latin typeface="+mn-lt"/>
              </a:rPr>
              <a:t>0,002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56407" y="3254304"/>
            <a:ext cx="7872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down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0,004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79334" y="5914633"/>
            <a:ext cx="11595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elettrone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0,0005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22516" y="2195041"/>
            <a:ext cx="8775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charm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1,29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152014" y="3282760"/>
            <a:ext cx="10185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strange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rgbClr val="3333CC"/>
                </a:solidFill>
                <a:latin typeface="+mn-lt"/>
              </a:rPr>
              <a:t>0,16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097864" y="1869232"/>
            <a:ext cx="5435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top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173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886168" y="3421970"/>
            <a:ext cx="9669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bottom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4,6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190619" y="5857177"/>
            <a:ext cx="9412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muone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0,11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77625" y="6027883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tau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1,78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655317" y="2223388"/>
            <a:ext cx="8899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fotone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err="1" smtClean="0">
                <a:solidFill>
                  <a:srgbClr val="3333CC"/>
                </a:solidFill>
                <a:latin typeface="+mn-lt"/>
              </a:rPr>
              <a:t>0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629668" y="3987120"/>
            <a:ext cx="9412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gluone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err="1" smtClean="0">
                <a:solidFill>
                  <a:srgbClr val="3333CC"/>
                </a:solidFill>
                <a:latin typeface="+mn-lt"/>
              </a:rPr>
              <a:t>0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27" name="Connettore 2 26"/>
          <p:cNvCxnSpPr/>
          <p:nvPr/>
        </p:nvCxnSpPr>
        <p:spPr bwMode="auto">
          <a:xfrm flipV="1">
            <a:off x="3122489" y="4327071"/>
            <a:ext cx="1177369" cy="583346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0" name="Connettore 2 29"/>
          <p:cNvCxnSpPr/>
          <p:nvPr/>
        </p:nvCxnSpPr>
        <p:spPr bwMode="auto">
          <a:xfrm rot="5400000" flipH="1" flipV="1">
            <a:off x="5954697" y="1949180"/>
            <a:ext cx="291225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5" name="Connettore 2 34"/>
          <p:cNvCxnSpPr/>
          <p:nvPr/>
        </p:nvCxnSpPr>
        <p:spPr bwMode="auto">
          <a:xfrm rot="5400000" flipH="1" flipV="1">
            <a:off x="5954697" y="3881108"/>
            <a:ext cx="291225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37" name="CasellaDiTesto 36"/>
          <p:cNvSpPr txBox="1"/>
          <p:nvPr/>
        </p:nvSpPr>
        <p:spPr>
          <a:xfrm>
            <a:off x="8092079" y="1373116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W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80,4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8092079" y="3360139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Z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91,2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5947767" y="5899665"/>
            <a:ext cx="19800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bosone di Higgs</a:t>
            </a: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125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51" name="Rettangolo arrotondato 50"/>
          <p:cNvSpPr/>
          <p:nvPr/>
        </p:nvSpPr>
        <p:spPr bwMode="auto">
          <a:xfrm>
            <a:off x="189594" y="1179286"/>
            <a:ext cx="5243286" cy="2803071"/>
          </a:xfrm>
          <a:prstGeom prst="roundRect">
            <a:avLst>
              <a:gd name="adj" fmla="val 12136"/>
            </a:avLst>
          </a:prstGeom>
          <a:noFill/>
          <a:ln w="38100" cap="flat" cmpd="sng" algn="ctr">
            <a:solidFill>
              <a:srgbClr val="FF66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3" name="Rettangolo arrotondato 52"/>
          <p:cNvSpPr/>
          <p:nvPr/>
        </p:nvSpPr>
        <p:spPr bwMode="auto">
          <a:xfrm>
            <a:off x="189594" y="4109358"/>
            <a:ext cx="5243286" cy="2503714"/>
          </a:xfrm>
          <a:prstGeom prst="roundRect">
            <a:avLst/>
          </a:prstGeom>
          <a:noFill/>
          <a:ln w="38100" cap="flat" cmpd="sng" algn="ctr">
            <a:solidFill>
              <a:srgbClr val="C900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1" name="Ovale 60"/>
          <p:cNvSpPr/>
          <p:nvPr/>
        </p:nvSpPr>
        <p:spPr bwMode="auto">
          <a:xfrm>
            <a:off x="934358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162985" y="4713404"/>
            <a:ext cx="1031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neutrini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chemeClr val="accent2"/>
                </a:solidFill>
                <a:latin typeface="+mn-lt"/>
              </a:rPr>
              <a:t>~0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24" name="Connettore 2 23"/>
          <p:cNvCxnSpPr/>
          <p:nvPr/>
        </p:nvCxnSpPr>
        <p:spPr bwMode="auto">
          <a:xfrm rot="16200000" flipV="1">
            <a:off x="2459066" y="4562651"/>
            <a:ext cx="424668" cy="382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62" name="Ovale 61"/>
          <p:cNvSpPr/>
          <p:nvPr/>
        </p:nvSpPr>
        <p:spPr bwMode="auto">
          <a:xfrm>
            <a:off x="2643985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3" name="Ovale 62"/>
          <p:cNvSpPr/>
          <p:nvPr/>
        </p:nvSpPr>
        <p:spPr bwMode="auto">
          <a:xfrm>
            <a:off x="4359125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4" name="Ovale 63"/>
          <p:cNvSpPr/>
          <p:nvPr/>
        </p:nvSpPr>
        <p:spPr bwMode="auto">
          <a:xfrm>
            <a:off x="6071508" y="1669446"/>
            <a:ext cx="63500" cy="63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5" name="Ovale 64"/>
          <p:cNvSpPr/>
          <p:nvPr/>
        </p:nvSpPr>
        <p:spPr bwMode="auto">
          <a:xfrm>
            <a:off x="6071508" y="3604079"/>
            <a:ext cx="63500" cy="63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8" name="Rettangolo arrotondato 67"/>
          <p:cNvSpPr/>
          <p:nvPr/>
        </p:nvSpPr>
        <p:spPr bwMode="auto">
          <a:xfrm>
            <a:off x="5551713" y="1179286"/>
            <a:ext cx="3392715" cy="3782785"/>
          </a:xfrm>
          <a:prstGeom prst="roundRect">
            <a:avLst>
              <a:gd name="adj" fmla="val 9997"/>
            </a:avLst>
          </a:prstGeom>
          <a:noFill/>
          <a:ln w="38100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9" name="Rettangolo arrotondato 68"/>
          <p:cNvSpPr/>
          <p:nvPr/>
        </p:nvSpPr>
        <p:spPr bwMode="auto">
          <a:xfrm>
            <a:off x="5551713" y="5061857"/>
            <a:ext cx="3392715" cy="1578429"/>
          </a:xfrm>
          <a:prstGeom prst="roundRect">
            <a:avLst>
              <a:gd name="adj" fmla="val 17845"/>
            </a:avLst>
          </a:prstGeom>
          <a:noFill/>
          <a:ln w="38100" cap="flat" cmpd="sng" algn="ctr">
            <a:solidFill>
              <a:schemeClr val="accent2">
                <a:lumMod val="75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69734" y="2457648"/>
            <a:ext cx="102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6600"/>
                </a:solidFill>
                <a:latin typeface="+mn-lt"/>
              </a:rPr>
              <a:t>quark</a:t>
            </a:r>
            <a:endParaRPr lang="it-IT" sz="18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7181246" y="4059850"/>
            <a:ext cx="1706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mediatori</a:t>
            </a:r>
            <a:b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delle forze</a:t>
            </a:r>
            <a:endParaRPr lang="it-IT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2" name="CasellaDiTesto 71"/>
          <p:cNvSpPr txBox="1"/>
          <p:nvPr/>
        </p:nvSpPr>
        <p:spPr>
          <a:xfrm>
            <a:off x="269734" y="4928492"/>
            <a:ext cx="1193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90000"/>
                </a:solidFill>
                <a:latin typeface="+mn-lt"/>
              </a:rPr>
              <a:t>leptoni</a:t>
            </a:r>
            <a:endParaRPr lang="it-IT" dirty="0">
              <a:solidFill>
                <a:srgbClr val="C90000"/>
              </a:solidFill>
              <a:latin typeface="+mn-lt"/>
            </a:endParaRPr>
          </a:p>
        </p:txBody>
      </p:sp>
      <p:cxnSp>
        <p:nvCxnSpPr>
          <p:cNvPr id="80" name="Connettore 2 79"/>
          <p:cNvCxnSpPr/>
          <p:nvPr/>
        </p:nvCxnSpPr>
        <p:spPr bwMode="auto">
          <a:xfrm rot="10800000">
            <a:off x="1068615" y="4327073"/>
            <a:ext cx="1131689" cy="58334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81" name="Connettore 2 80"/>
          <p:cNvCxnSpPr/>
          <p:nvPr/>
        </p:nvCxnSpPr>
        <p:spPr bwMode="auto">
          <a:xfrm rot="16200000" flipV="1">
            <a:off x="816722" y="5814291"/>
            <a:ext cx="284728" cy="13571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84" name="Esplosione 1 83"/>
          <p:cNvSpPr/>
          <p:nvPr/>
        </p:nvSpPr>
        <p:spPr bwMode="auto">
          <a:xfrm>
            <a:off x="7665357" y="4998357"/>
            <a:ext cx="1115786" cy="1097643"/>
          </a:xfrm>
          <a:prstGeom prst="irregularSeal1">
            <a:avLst/>
          </a:prstGeom>
          <a:gradFill flip="none" rotWithShape="1">
            <a:gsLst>
              <a:gs pos="0">
                <a:srgbClr val="FFB37F">
                  <a:alpha val="60000"/>
                </a:srgbClr>
              </a:gs>
              <a:gs pos="100000">
                <a:srgbClr val="C90000">
                  <a:alpha val="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chemeClr val="bg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3" name="CasellaDiTesto 82"/>
          <p:cNvSpPr txBox="1"/>
          <p:nvPr/>
        </p:nvSpPr>
        <p:spPr>
          <a:xfrm rot="1071459">
            <a:off x="7528446" y="5250740"/>
            <a:ext cx="145331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800" b="1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Nuovo!</a:t>
            </a:r>
            <a:endParaRPr lang="it-IT" sz="2800" b="1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14250</TotalTime>
  <Words>1638</Words>
  <Application>Microsoft Macintosh PowerPoint</Application>
  <PresentationFormat>Presentazione su schermo (4:3)</PresentationFormat>
  <Paragraphs>354</Paragraphs>
  <Slides>38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6" baseType="lpstr">
      <vt:lpstr>American Typewriter</vt:lpstr>
      <vt:lpstr>Arial</vt:lpstr>
      <vt:lpstr>ＭＳ Ｐゴシック</vt:lpstr>
      <vt:lpstr>Symbol</vt:lpstr>
      <vt:lpstr>Thonburi</vt:lpstr>
      <vt:lpstr>Times New Roman</vt:lpstr>
      <vt:lpstr>Trebuchet MS</vt:lpstr>
      <vt:lpstr>Struttura predefinita</vt:lpstr>
      <vt:lpstr>Il bosone di Higgs  e oltre, le sfide di LHC</vt:lpstr>
      <vt:lpstr>Presentazione di PowerPoint</vt:lpstr>
      <vt:lpstr>Forze e interazioni</vt:lpstr>
      <vt:lpstr>La massa</vt:lpstr>
      <vt:lpstr>Quattro tipi di forze</vt:lpstr>
      <vt:lpstr>Forze e campi</vt:lpstr>
      <vt:lpstr>Forze come scambio di particelle</vt:lpstr>
      <vt:lpstr>Il Modello Standard</vt:lpstr>
      <vt:lpstr>Presentazione di PowerPoint</vt:lpstr>
      <vt:lpstr>Unificazione delle interazioni</vt:lpstr>
      <vt:lpstr>Il meccanismo di Higgs</vt:lpstr>
      <vt:lpstr>Il campo di Higgs</vt:lpstr>
      <vt:lpstr>Il bosone di Higgs</vt:lpstr>
      <vt:lpstr>La ricerca del bosone di Higgs</vt:lpstr>
      <vt:lpstr>Particelle e acceleratori</vt:lpstr>
      <vt:lpstr>Il Large Hadron Collider</vt:lpstr>
      <vt:lpstr>Obiettivi di LHC</vt:lpstr>
      <vt:lpstr>Quanto costa?</vt:lpstr>
      <vt:lpstr>Applicazioni tecnologiche</vt:lpstr>
      <vt:lpstr>I freddi magneti di LHC</vt:lpstr>
      <vt:lpstr>Collisione tra protoni in LHC</vt:lpstr>
      <vt:lpstr>I rivelatori di particelle</vt:lpstr>
      <vt:lpstr>I rivelatori di CMS</vt:lpstr>
      <vt:lpstr>L’installazione di CMS</vt:lpstr>
      <vt:lpstr>L’esperimento CMS</vt:lpstr>
      <vt:lpstr>ATLAS in fase di costruzione</vt:lpstr>
      <vt:lpstr>Collaborazioni internazionali</vt:lpstr>
      <vt:lpstr>Scoprire una nuova particella</vt:lpstr>
      <vt:lpstr>Risultati: H→4l, CMS</vt:lpstr>
      <vt:lpstr>È lui o non è lui?</vt:lpstr>
      <vt:lpstr>Altre ricerche ad LHC</vt:lpstr>
      <vt:lpstr>Il bosone di Higgs e l’Universo</vt:lpstr>
      <vt:lpstr>La materia oscura</vt:lpstr>
      <vt:lpstr>Materia ordinaria e oscura</vt:lpstr>
      <vt:lpstr>Unificare anche la gravità?</vt:lpstr>
      <vt:lpstr>Extra dimensioni</vt:lpstr>
      <vt:lpstr>Ricerca di nuove particelle ad LHC</vt:lpstr>
      <vt:lpstr>Quale sarà la prossima scoperta?</vt:lpstr>
    </vt:vector>
  </TitlesOfParts>
  <Company>INFN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Luca Lista</dc:creator>
  <cp:lastModifiedBy>Utente di Microsoft Office</cp:lastModifiedBy>
  <cp:revision>3140</cp:revision>
  <cp:lastPrinted>2013-03-07T10:59:16Z</cp:lastPrinted>
  <dcterms:created xsi:type="dcterms:W3CDTF">2013-10-28T13:30:20Z</dcterms:created>
  <dcterms:modified xsi:type="dcterms:W3CDTF">2017-02-07T06:57:02Z</dcterms:modified>
</cp:coreProperties>
</file>