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  <p:sldMasterId id="2147483749" r:id="rId2"/>
  </p:sldMasterIdLst>
  <p:notesMasterIdLst>
    <p:notesMasterId r:id="rId13"/>
  </p:notesMasterIdLst>
  <p:handoutMasterIdLst>
    <p:handoutMasterId r:id="rId14"/>
  </p:handoutMasterIdLst>
  <p:sldIdLst>
    <p:sldId id="288" r:id="rId3"/>
    <p:sldId id="320" r:id="rId4"/>
    <p:sldId id="339" r:id="rId5"/>
    <p:sldId id="322" r:id="rId6"/>
    <p:sldId id="336" r:id="rId7"/>
    <p:sldId id="338" r:id="rId8"/>
    <p:sldId id="334" r:id="rId9"/>
    <p:sldId id="328" r:id="rId10"/>
    <p:sldId id="317" r:id="rId11"/>
    <p:sldId id="34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0" autoAdjust="0"/>
  </p:normalViewPr>
  <p:slideViewPr>
    <p:cSldViewPr snapToGrid="0">
      <p:cViewPr varScale="1">
        <p:scale>
          <a:sx n="95" d="100"/>
          <a:sy n="95" d="100"/>
        </p:scale>
        <p:origin x="69" y="36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275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CA2D6-8783-4DC9-8AD7-7EF925D09DAE}" type="datetimeFigureOut">
              <a:rPr lang="it-IT" smtClean="0"/>
              <a:t>08/02/2017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7C9CD-74AA-4964-BBAE-14581E485FF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182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42BDE-07C2-4E89-AEF1-5D66167DE019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59FD9-FE4F-4482-9C7A-978C9E3CB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79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759FD9-FE4F-4482-9C7A-978C9E3CB0B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633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2751" y="681039"/>
            <a:ext cx="61383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357718" y="681039"/>
            <a:ext cx="38100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332318" y="681039"/>
            <a:ext cx="12700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296333" y="681039"/>
            <a:ext cx="10584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761963" y="4343400"/>
            <a:ext cx="10820437" cy="1975104"/>
          </a:xfrm>
        </p:spPr>
        <p:txBody>
          <a:bodyPr/>
          <a:lstStyle>
            <a:lvl1pPr marR="9144" algn="l">
              <a:lnSpc>
                <a:spcPts val="6000"/>
              </a:lnSpc>
              <a:defRPr sz="4000" b="1" cap="none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61963" y="2786058"/>
            <a:ext cx="10839453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r>
              <a:rPr lang="en-US" smtClean="0"/>
              <a:t>8/2/2017</a:t>
            </a:r>
            <a:endParaRPr lang="en-US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436033" y="6416676"/>
            <a:ext cx="7874000" cy="365125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PM - ITk Italia - Introduction</a:t>
            </a:r>
            <a:endParaRPr lang="en-US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10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8/2/2017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PM - ITk Italia - Introduction</a:t>
            </a: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81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641600" cy="5851525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0"/>
            <a:ext cx="7823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8/2/2017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PM - ITk Italia - Introduction</a:t>
            </a: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649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8/2/2017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Italia - Introduction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8560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8/2/2017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Italia - Introduction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665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8/2/2017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Italia - Introduction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808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8/2/2017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Italia - Introduction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9374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8/2/2017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Italia - Introduction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1404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8/2/2017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Italia - Introduction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8575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8/2/2017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Italia - Introduction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218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8/2/2017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Italia - Introduction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884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400" b="1" smtClean="0"/>
            </a:lvl1pPr>
            <a:extLst/>
          </a:lstStyle>
          <a:p>
            <a:r>
              <a:rPr lang="en-US" smtClean="0"/>
              <a:t>8/2/2017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b="1">
                <a:latin typeface="+mn-lt"/>
              </a:defRPr>
            </a:lvl1pPr>
            <a:extLst/>
          </a:lstStyle>
          <a:p>
            <a:r>
              <a:rPr lang="en-US" smtClean="0"/>
              <a:t>PM - ITk Italia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b="1"/>
            </a:lvl1pPr>
            <a:extLst/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811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8/2/2017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Italia - Introduction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5028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8/2/2017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Italia - Introduction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1842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8/2/2017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Italia - Introduction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139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 rot="5236414">
            <a:off x="6634692" y="1285346"/>
            <a:ext cx="4114800" cy="158538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7924800" y="0"/>
            <a:ext cx="3657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7924800" y="4267200"/>
            <a:ext cx="42672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7924800" y="0"/>
            <a:ext cx="18288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931152" y="4246564"/>
            <a:ext cx="2787649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7924800" y="4267200"/>
            <a:ext cx="2133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7924800" y="1371600"/>
            <a:ext cx="42672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7924800" y="1752600"/>
            <a:ext cx="42672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1320800" y="4267200"/>
            <a:ext cx="660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711200" y="4267200"/>
            <a:ext cx="7112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488951" y="2438400"/>
            <a:ext cx="75184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488951" y="2133600"/>
            <a:ext cx="75184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6096000" y="4267200"/>
            <a:ext cx="18288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84718" y="401638"/>
            <a:ext cx="11338983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536" y="1351672"/>
            <a:ext cx="7624064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536" y="512064"/>
            <a:ext cx="10875264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r>
              <a:rPr lang="en-US" smtClean="0"/>
              <a:t>8/2/2017</a:t>
            </a:r>
            <a:endParaRPr lang="en-US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PM - ITk Italia - Introduction</a:t>
            </a:r>
            <a:endParaRPr lang="en-US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22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2064"/>
            <a:ext cx="109728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9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7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r>
              <a:rPr lang="en-US" smtClean="0"/>
              <a:t>8/2/2017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PM - ITk Italia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81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401638"/>
            <a:ext cx="11823700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16418" y="681039"/>
            <a:ext cx="6138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63500" y="681039"/>
            <a:ext cx="35984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38101" y="681039"/>
            <a:ext cx="12700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Rectangle 10"/>
          <p:cNvSpPr/>
          <p:nvPr/>
        </p:nvSpPr>
        <p:spPr>
          <a:xfrm>
            <a:off x="1" y="681039"/>
            <a:ext cx="12700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2" name="Rectangle 11"/>
          <p:cNvSpPr/>
          <p:nvPr/>
        </p:nvSpPr>
        <p:spPr>
          <a:xfrm flipH="1">
            <a:off x="198967" y="681039"/>
            <a:ext cx="38100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3" name="Rectangle 12"/>
          <p:cNvSpPr/>
          <p:nvPr/>
        </p:nvSpPr>
        <p:spPr>
          <a:xfrm flipH="1">
            <a:off x="251885" y="681039"/>
            <a:ext cx="38100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4" name="Rectangle 13"/>
          <p:cNvSpPr/>
          <p:nvPr/>
        </p:nvSpPr>
        <p:spPr>
          <a:xfrm flipH="1">
            <a:off x="302685" y="681039"/>
            <a:ext cx="12700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5" name="Rectangle 14"/>
          <p:cNvSpPr/>
          <p:nvPr/>
        </p:nvSpPr>
        <p:spPr>
          <a:xfrm flipH="1">
            <a:off x="340785" y="681039"/>
            <a:ext cx="1058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6" name="Rectangle 15"/>
          <p:cNvSpPr/>
          <p:nvPr/>
        </p:nvSpPr>
        <p:spPr>
          <a:xfrm>
            <a:off x="372534" y="681039"/>
            <a:ext cx="48684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099" y="512064"/>
            <a:ext cx="103632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09750"/>
            <a:ext cx="5386917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09750"/>
            <a:ext cx="5389033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459037"/>
            <a:ext cx="5386917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59037"/>
            <a:ext cx="5389033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r>
              <a:rPr lang="en-US" smtClean="0"/>
              <a:t>8/2/2017</a:t>
            </a: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PM - ITk Italia - Introduction</a:t>
            </a: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4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8/2/2017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PM - ITk Italia - Introduction</a:t>
            </a: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614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r>
              <a:rPr lang="en-US" smtClean="0"/>
              <a:t>8/2/2017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PM - ITk Italia -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26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109728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435100"/>
            <a:ext cx="33528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0" y="1435100"/>
            <a:ext cx="73152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8/2/2017</a:t>
            </a: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PM - ITk Italia - Introduction</a:t>
            </a: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936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91067" y="0"/>
            <a:ext cx="11703051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484717" y="1884363"/>
            <a:ext cx="1170940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8"/>
          <p:cNvGrpSpPr>
            <a:grpSpLocks/>
          </p:cNvGrpSpPr>
          <p:nvPr/>
        </p:nvGrpSpPr>
        <p:grpSpPr bwMode="auto">
          <a:xfrm rot="5400000">
            <a:off x="11375762" y="1197770"/>
            <a:ext cx="131762" cy="171449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257774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56798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4"/>
          <p:cNvGrpSpPr>
            <a:grpSpLocks/>
          </p:cNvGrpSpPr>
          <p:nvPr/>
        </p:nvGrpSpPr>
        <p:grpSpPr bwMode="auto">
          <a:xfrm rot="5400000">
            <a:off x="11578962" y="1350170"/>
            <a:ext cx="131762" cy="171449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257774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56798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8"/>
          <p:cNvGrpSpPr>
            <a:grpSpLocks/>
          </p:cNvGrpSpPr>
          <p:nvPr/>
        </p:nvGrpSpPr>
        <p:grpSpPr bwMode="auto">
          <a:xfrm rot="5400000">
            <a:off x="11115411" y="1453357"/>
            <a:ext cx="131763" cy="171451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257773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56799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1219200" y="441252"/>
            <a:ext cx="9144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0709" y="1893781"/>
            <a:ext cx="1170432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1219200" y="1150144"/>
            <a:ext cx="9144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8636000" y="55563"/>
            <a:ext cx="2844800" cy="365125"/>
          </a:xfrm>
        </p:spPr>
        <p:txBody>
          <a:bodyPr/>
          <a:lstStyle>
            <a:lvl1pPr>
              <a:defRPr smtClean="0"/>
            </a:lvl1pPr>
            <a:extLst/>
          </a:lstStyle>
          <a:p>
            <a:r>
              <a:rPr lang="en-US" smtClean="0"/>
              <a:t>8/2/2017</a:t>
            </a: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55563"/>
            <a:ext cx="7416800" cy="365125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PM - ITk Italia - Introduction</a:t>
            </a: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80800" y="55563"/>
            <a:ext cx="609600" cy="365125"/>
          </a:xfrm>
        </p:spPr>
        <p:txBody>
          <a:bodyPr/>
          <a:lstStyle>
            <a:lvl1pPr>
              <a:defRPr/>
            </a:lvl1pPr>
            <a:extLst/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188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412751" y="681039"/>
            <a:ext cx="61383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5" name="Rectangle 14"/>
          <p:cNvSpPr/>
          <p:nvPr/>
        </p:nvSpPr>
        <p:spPr>
          <a:xfrm>
            <a:off x="357718" y="681039"/>
            <a:ext cx="38100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6" name="Rectangle 15"/>
          <p:cNvSpPr/>
          <p:nvPr/>
        </p:nvSpPr>
        <p:spPr>
          <a:xfrm>
            <a:off x="332318" y="681039"/>
            <a:ext cx="12700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7" name="Rectangle 16"/>
          <p:cNvSpPr/>
          <p:nvPr/>
        </p:nvSpPr>
        <p:spPr>
          <a:xfrm>
            <a:off x="296333" y="681039"/>
            <a:ext cx="10584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857251" y="512763"/>
            <a:ext cx="10725149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31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857251" y="1784350"/>
            <a:ext cx="10725149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3820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accent3"/>
                </a:solidFill>
                <a:latin typeface="+mn-lt"/>
                <a:cs typeface="+mn-cs"/>
              </a:defRPr>
            </a:lvl1pPr>
            <a:extLst/>
          </a:lstStyle>
          <a:p>
            <a:r>
              <a:rPr lang="en-US" smtClean="0"/>
              <a:t>8/2/2017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1000" y="6421439"/>
            <a:ext cx="7874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accent3"/>
                </a:solidFill>
                <a:latin typeface="+mn-lt"/>
                <a:cs typeface="+mn-cs"/>
              </a:defRPr>
            </a:lvl1pPr>
            <a:extLst/>
          </a:lstStyle>
          <a:p>
            <a:r>
              <a:rPr lang="en-US" smtClean="0"/>
              <a:t>PM - ITk Italia - Introduction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334751" y="64166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3"/>
                </a:solidFill>
                <a:latin typeface="+mn-lt"/>
                <a:cs typeface="+mn-cs"/>
              </a:defRPr>
            </a:lvl1pPr>
            <a:extLst/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3045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 spc="-100">
          <a:solidFill>
            <a:srgbClr val="FEB80A"/>
          </a:solidFill>
          <a:latin typeface="Arial Rounded MT Bold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9pPr>
      <a:extLst/>
    </p:titleStyle>
    <p:bodyStyle>
      <a:lvl1pPr marL="411163" indent="-342900" algn="l" rtl="0" eaLnBrk="1" fontAlgn="base" hangingPunct="1">
        <a:spcBef>
          <a:spcPts val="700"/>
        </a:spcBef>
        <a:spcAft>
          <a:spcPct val="0"/>
        </a:spcAft>
        <a:buClr>
          <a:srgbClr val="FEB80A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eaLnBrk="1" fontAlgn="base" hangingPunct="1">
        <a:spcBef>
          <a:spcPct val="20000"/>
        </a:spcBef>
        <a:spcAft>
          <a:spcPct val="0"/>
        </a:spcAft>
        <a:buClr>
          <a:srgbClr val="FEB80A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eaLnBrk="1" fontAlgn="base" hangingPunct="1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eaLnBrk="1" fontAlgn="base" hangingPunct="1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8/2/2017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Italia - Introduction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76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Towards Pixel TDR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P. Morettini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Italia - 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78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51" y="132272"/>
            <a:ext cx="10725149" cy="788808"/>
          </a:xfrm>
        </p:spPr>
        <p:txBody>
          <a:bodyPr/>
          <a:lstStyle/>
          <a:p>
            <a:r>
              <a:rPr lang="en-US" dirty="0" smtClean="0"/>
              <a:t>Contributions to the TDR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141" y="803037"/>
            <a:ext cx="11500210" cy="5804797"/>
          </a:xfrm>
        </p:spPr>
        <p:txBody>
          <a:bodyPr/>
          <a:lstStyle/>
          <a:p>
            <a:r>
              <a:rPr lang="en-US" sz="2400" dirty="0" smtClean="0">
                <a:solidFill>
                  <a:schemeClr val="accent3"/>
                </a:solidFill>
              </a:rPr>
              <a:t>RD53A chip </a:t>
            </a:r>
            <a:r>
              <a:rPr lang="en-US" sz="2400" dirty="0" smtClean="0"/>
              <a:t>will be submitted in </a:t>
            </a:r>
            <a:r>
              <a:rPr lang="en-US" sz="2400" dirty="0" smtClean="0">
                <a:solidFill>
                  <a:schemeClr val="accent3"/>
                </a:solidFill>
              </a:rPr>
              <a:t>April (</a:t>
            </a:r>
            <a:r>
              <a:rPr lang="en-US" sz="2400" dirty="0" smtClean="0">
                <a:solidFill>
                  <a:schemeClr val="accent3"/>
                </a:solidFill>
                <a:sym typeface="Symbol" panose="05050102010706020507" pitchFamily="18" charset="2"/>
              </a:rPr>
              <a:t> June). </a:t>
            </a:r>
            <a:r>
              <a:rPr lang="en-US" sz="2400" dirty="0" smtClean="0"/>
              <a:t>Back in </a:t>
            </a:r>
            <a:r>
              <a:rPr lang="en-US" sz="2400" dirty="0" smtClean="0">
                <a:solidFill>
                  <a:schemeClr val="accent3"/>
                </a:solidFill>
              </a:rPr>
              <a:t>June (</a:t>
            </a:r>
            <a:r>
              <a:rPr lang="en-US" sz="2400" dirty="0" smtClean="0">
                <a:solidFill>
                  <a:schemeClr val="accent3"/>
                </a:solidFill>
                <a:sym typeface="Symbol" panose="05050102010706020507" pitchFamily="18" charset="2"/>
              </a:rPr>
              <a:t> August)</a:t>
            </a:r>
            <a:r>
              <a:rPr lang="en-US" sz="2400" dirty="0" smtClean="0">
                <a:sym typeface="Symbol" panose="05050102010706020507" pitchFamily="18" charset="2"/>
              </a:rPr>
              <a:t>. </a:t>
            </a:r>
            <a:r>
              <a:rPr lang="en-US" sz="2400" dirty="0" smtClean="0"/>
              <a:t>We should be ready to </a:t>
            </a:r>
            <a:r>
              <a:rPr lang="en-US" sz="2400" dirty="0" smtClean="0">
                <a:solidFill>
                  <a:schemeClr val="accent3"/>
                </a:solidFill>
              </a:rPr>
              <a:t>assemble and test 3D modules with RD53A</a:t>
            </a:r>
            <a:r>
              <a:rPr lang="en-US" sz="2400" dirty="0" smtClean="0"/>
              <a:t>. This implies work in several domains:</a:t>
            </a:r>
          </a:p>
          <a:p>
            <a:pPr lvl="1"/>
            <a:r>
              <a:rPr lang="en-US" sz="2000" dirty="0" smtClean="0"/>
              <a:t>Sensors production/testing.</a:t>
            </a:r>
          </a:p>
          <a:p>
            <a:pPr lvl="1"/>
            <a:r>
              <a:rPr lang="en-US" sz="2000" dirty="0" smtClean="0"/>
              <a:t>Readout </a:t>
            </a:r>
            <a:r>
              <a:rPr lang="en-US" sz="2000" dirty="0" err="1" smtClean="0"/>
              <a:t>fw</a:t>
            </a:r>
            <a:r>
              <a:rPr lang="en-US" sz="2000" dirty="0" smtClean="0"/>
              <a:t>/</a:t>
            </a:r>
            <a:r>
              <a:rPr lang="en-US" sz="2000" dirty="0" err="1" smtClean="0"/>
              <a:t>sw</a:t>
            </a:r>
            <a:r>
              <a:rPr lang="en-US" sz="2000" dirty="0" smtClean="0"/>
              <a:t> (look at short term solutions and contribute to long term test systems for production).</a:t>
            </a:r>
          </a:p>
          <a:p>
            <a:pPr lvl="1"/>
            <a:r>
              <a:rPr lang="en-US" sz="2000" dirty="0" smtClean="0"/>
              <a:t>Module interconnections, support cards.</a:t>
            </a:r>
          </a:p>
          <a:p>
            <a:pPr lvl="1"/>
            <a:r>
              <a:rPr lang="en-US" sz="2000" dirty="0" smtClean="0"/>
              <a:t>Test beams, irradiations.</a:t>
            </a:r>
          </a:p>
          <a:p>
            <a:r>
              <a:rPr lang="en-US" sz="2400" dirty="0" smtClean="0">
                <a:solidFill>
                  <a:schemeClr val="accent3"/>
                </a:solidFill>
              </a:rPr>
              <a:t>Bump-bonding qualification </a:t>
            </a:r>
            <a:r>
              <a:rPr lang="en-US" sz="2400" dirty="0" smtClean="0"/>
              <a:t>(Selex </a:t>
            </a:r>
            <a:r>
              <a:rPr lang="en-US" sz="2400" dirty="0" smtClean="0">
                <a:sym typeface="Symbol" panose="05050102010706020507" pitchFamily="18" charset="2"/>
              </a:rPr>
              <a:t> </a:t>
            </a:r>
            <a:r>
              <a:rPr lang="en-US" sz="2400" smtClean="0">
                <a:sym typeface="Symbol" panose="05050102010706020507" pitchFamily="18" charset="2"/>
              </a:rPr>
              <a:t>Leonardo).</a:t>
            </a:r>
            <a:endParaRPr lang="en-US" sz="2400" dirty="0" smtClean="0">
              <a:sym typeface="Symbol" panose="05050102010706020507" pitchFamily="18" charset="2"/>
            </a:endParaRPr>
          </a:p>
          <a:p>
            <a:pPr lvl="1"/>
            <a:r>
              <a:rPr lang="en-US" sz="2000" dirty="0" smtClean="0">
                <a:sym typeface="Symbol" panose="05050102010706020507" pitchFamily="18" charset="2"/>
              </a:rPr>
              <a:t>Test </a:t>
            </a:r>
            <a:r>
              <a:rPr lang="en-US" sz="2000" dirty="0" smtClean="0">
                <a:solidFill>
                  <a:schemeClr val="accent3"/>
                </a:solidFill>
                <a:sym typeface="Symbol" panose="05050102010706020507" pitchFamily="18" charset="2"/>
              </a:rPr>
              <a:t>12 inch </a:t>
            </a:r>
            <a:r>
              <a:rPr lang="en-US" sz="2000" dirty="0" smtClean="0">
                <a:sym typeface="Symbol" panose="05050102010706020507" pitchFamily="18" charset="2"/>
              </a:rPr>
              <a:t>indium </a:t>
            </a:r>
            <a:r>
              <a:rPr lang="en-US" sz="2000" dirty="0" smtClean="0">
                <a:solidFill>
                  <a:schemeClr val="accent3"/>
                </a:solidFill>
                <a:sym typeface="Symbol" panose="05050102010706020507" pitchFamily="18" charset="2"/>
              </a:rPr>
              <a:t>bump deposition </a:t>
            </a:r>
            <a:r>
              <a:rPr lang="en-US" sz="2000" dirty="0" smtClean="0">
                <a:sym typeface="Symbol" panose="05050102010706020507" pitchFamily="18" charset="2"/>
              </a:rPr>
              <a:t>on test wafers.</a:t>
            </a:r>
          </a:p>
          <a:p>
            <a:pPr lvl="1"/>
            <a:r>
              <a:rPr lang="en-US" sz="2000" dirty="0" smtClean="0">
                <a:solidFill>
                  <a:schemeClr val="accent3"/>
                </a:solidFill>
                <a:sym typeface="Symbol" panose="05050102010706020507" pitchFamily="18" charset="2"/>
              </a:rPr>
              <a:t>Qualify Leonardo </a:t>
            </a:r>
            <a:r>
              <a:rPr lang="en-US" sz="2000" dirty="0" smtClean="0">
                <a:sym typeface="Symbol" panose="05050102010706020507" pitchFamily="18" charset="2"/>
              </a:rPr>
              <a:t>as a possible bump-bonding vendor.</a:t>
            </a:r>
          </a:p>
          <a:p>
            <a:r>
              <a:rPr lang="en-US" sz="2400" dirty="0" smtClean="0">
                <a:sym typeface="Symbol" panose="05050102010706020507" pitchFamily="18" charset="2"/>
              </a:rPr>
              <a:t>Participate to </a:t>
            </a:r>
            <a:r>
              <a:rPr lang="en-US" sz="2400" dirty="0" smtClean="0">
                <a:solidFill>
                  <a:schemeClr val="accent3"/>
                </a:solidFill>
                <a:sym typeface="Symbol" panose="05050102010706020507" pitchFamily="18" charset="2"/>
              </a:rPr>
              <a:t>end-caps local support development</a:t>
            </a:r>
            <a:r>
              <a:rPr lang="en-US" sz="2400" dirty="0" smtClean="0">
                <a:sym typeface="Symbol" panose="05050102010706020507" pitchFamily="18" charset="2"/>
              </a:rPr>
              <a:t>.</a:t>
            </a:r>
          </a:p>
          <a:p>
            <a:pPr lvl="1"/>
            <a:r>
              <a:rPr lang="en-US" sz="2000" dirty="0" smtClean="0">
                <a:solidFill>
                  <a:schemeClr val="accent3"/>
                </a:solidFill>
                <a:sym typeface="Symbol" panose="05050102010706020507" pitchFamily="18" charset="2"/>
              </a:rPr>
              <a:t>Several possibilities</a:t>
            </a:r>
            <a:r>
              <a:rPr lang="en-US" sz="2000" dirty="0" smtClean="0">
                <a:sym typeface="Symbol" panose="05050102010706020507" pitchFamily="18" charset="2"/>
              </a:rPr>
              <a:t>: flex design, carbon structure, thermal and mechanical performance validation (simulation and samples), PP1 area design, power distribution and control.</a:t>
            </a:r>
          </a:p>
          <a:p>
            <a:pPr lvl="1"/>
            <a:r>
              <a:rPr lang="en-US" sz="2000" dirty="0" smtClean="0">
                <a:sym typeface="Symbol" panose="05050102010706020507" pitchFamily="18" charset="2"/>
              </a:rPr>
              <a:t>There could be a </a:t>
            </a:r>
            <a:r>
              <a:rPr lang="en-US" sz="2000" dirty="0" smtClean="0">
                <a:solidFill>
                  <a:schemeClr val="accent3"/>
                </a:solidFill>
                <a:sym typeface="Symbol" panose="05050102010706020507" pitchFamily="18" charset="2"/>
              </a:rPr>
              <a:t>synergy with other (stave based) system tests </a:t>
            </a:r>
            <a:r>
              <a:rPr lang="en-US" sz="2000" dirty="0" smtClean="0">
                <a:sym typeface="Symbol" panose="05050102010706020507" pitchFamily="18" charset="2"/>
              </a:rPr>
              <a:t>planned at CERN and elsewhere.</a:t>
            </a:r>
          </a:p>
          <a:p>
            <a:pPr lvl="1"/>
            <a:r>
              <a:rPr lang="en-US" sz="2000" dirty="0" smtClean="0">
                <a:solidFill>
                  <a:schemeClr val="accent3"/>
                </a:solidFill>
                <a:sym typeface="Symbol" panose="05050102010706020507" pitchFamily="18" charset="2"/>
              </a:rPr>
              <a:t>Possible cooperation with CAEN </a:t>
            </a:r>
            <a:r>
              <a:rPr lang="en-US" sz="2000" dirty="0" smtClean="0">
                <a:sym typeface="Symbol" panose="05050102010706020507" pitchFamily="18" charset="2"/>
              </a:rPr>
              <a:t>on serial power.</a:t>
            </a:r>
          </a:p>
          <a:p>
            <a:pPr lvl="1"/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Italia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1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290"/>
            <a:ext cx="10725149" cy="914400"/>
          </a:xfrm>
        </p:spPr>
        <p:txBody>
          <a:bodyPr/>
          <a:lstStyle/>
          <a:p>
            <a:r>
              <a:rPr lang="en-US" dirty="0" smtClean="0"/>
              <a:t>Which detector we want to build?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98269"/>
            <a:ext cx="11563351" cy="4282089"/>
          </a:xfrm>
        </p:spPr>
        <p:txBody>
          <a:bodyPr/>
          <a:lstStyle/>
          <a:p>
            <a:r>
              <a:rPr lang="en-US" sz="2800" dirty="0" smtClean="0"/>
              <a:t>LTF </a:t>
            </a:r>
            <a:r>
              <a:rPr lang="en-US" sz="2800" dirty="0" smtClean="0"/>
              <a:t>recommendations </a:t>
            </a:r>
            <a:r>
              <a:rPr lang="en-US" sz="2800" dirty="0" smtClean="0"/>
              <a:t>on </a:t>
            </a:r>
            <a:r>
              <a:rPr lang="en-US" sz="2800" dirty="0" smtClean="0">
                <a:solidFill>
                  <a:schemeClr val="accent3"/>
                </a:solidFill>
              </a:rPr>
              <a:t>module </a:t>
            </a:r>
            <a:r>
              <a:rPr lang="en-US" sz="2800" dirty="0">
                <a:solidFill>
                  <a:schemeClr val="accent3"/>
                </a:solidFill>
              </a:rPr>
              <a:t>placement </a:t>
            </a:r>
            <a:r>
              <a:rPr lang="en-US" sz="2800" dirty="0" smtClean="0">
                <a:solidFill>
                  <a:schemeClr val="accent3"/>
                </a:solidFill>
              </a:rPr>
              <a:t>strategy</a:t>
            </a:r>
            <a:r>
              <a:rPr lang="en-US" sz="2800" dirty="0"/>
              <a:t> </a:t>
            </a:r>
            <a:r>
              <a:rPr lang="en-US" sz="2800" dirty="0" smtClean="0"/>
              <a:t>a</a:t>
            </a:r>
            <a:r>
              <a:rPr lang="en-US" sz="2800" dirty="0" smtClean="0"/>
              <a:t>re almost ready.</a:t>
            </a:r>
          </a:p>
          <a:p>
            <a:r>
              <a:rPr lang="en-US" sz="2800" dirty="0" smtClean="0"/>
              <a:t>For the </a:t>
            </a:r>
            <a:r>
              <a:rPr lang="en-US" sz="2800" dirty="0" smtClean="0">
                <a:solidFill>
                  <a:schemeClr val="accent3"/>
                </a:solidFill>
              </a:rPr>
              <a:t>inner</a:t>
            </a:r>
            <a:r>
              <a:rPr lang="en-US" sz="2800" dirty="0" smtClean="0"/>
              <a:t> layers </a:t>
            </a:r>
            <a:r>
              <a:rPr lang="en-US" sz="2800" dirty="0" smtClean="0">
                <a:solidFill>
                  <a:schemeClr val="accent3"/>
                </a:solidFill>
              </a:rPr>
              <a:t>inclined is the preferred solution</a:t>
            </a:r>
            <a:r>
              <a:rPr lang="en-US" sz="2800" dirty="0" smtClean="0"/>
              <a:t>. For </a:t>
            </a:r>
            <a:r>
              <a:rPr lang="en-US" sz="2800" dirty="0" smtClean="0">
                <a:solidFill>
                  <a:schemeClr val="accent3"/>
                </a:solidFill>
              </a:rPr>
              <a:t>outer</a:t>
            </a:r>
            <a:r>
              <a:rPr lang="en-US" sz="2800" dirty="0" smtClean="0"/>
              <a:t> layers, </a:t>
            </a:r>
            <a:r>
              <a:rPr lang="en-US" sz="2800" dirty="0" smtClean="0">
                <a:solidFill>
                  <a:schemeClr val="accent3"/>
                </a:solidFill>
              </a:rPr>
              <a:t>no big difference between the two options </a:t>
            </a:r>
            <a:r>
              <a:rPr lang="en-US" sz="2800" dirty="0" smtClean="0"/>
              <a:t>in terms of performance.</a:t>
            </a:r>
            <a:endParaRPr lang="en-US" sz="2800" dirty="0"/>
          </a:p>
          <a:p>
            <a:r>
              <a:rPr lang="en-US" sz="2800" dirty="0" smtClean="0"/>
              <a:t>In the next two months</a:t>
            </a:r>
            <a:r>
              <a:rPr lang="en-US" sz="2800" dirty="0" smtClean="0"/>
              <a:t>, </a:t>
            </a:r>
            <a:r>
              <a:rPr lang="en-US" sz="2800" dirty="0"/>
              <a:t>we will have to </a:t>
            </a:r>
            <a:r>
              <a:rPr lang="en-US" sz="2800" dirty="0">
                <a:solidFill>
                  <a:schemeClr val="accent3"/>
                </a:solidFill>
              </a:rPr>
              <a:t>define a preliminary design of the local support</a:t>
            </a:r>
            <a:r>
              <a:rPr lang="en-US" sz="2800" dirty="0"/>
              <a:t>, implementing LTF indications, </a:t>
            </a:r>
            <a:r>
              <a:rPr lang="en-US" sz="2800" dirty="0" smtClean="0"/>
              <a:t>to use in </a:t>
            </a:r>
            <a:r>
              <a:rPr lang="en-US" sz="2800" dirty="0" smtClean="0"/>
              <a:t>the </a:t>
            </a:r>
            <a:r>
              <a:rPr lang="en-US" sz="2800" dirty="0"/>
              <a:t>TDR.</a:t>
            </a:r>
          </a:p>
          <a:p>
            <a:r>
              <a:rPr lang="en-US" sz="2800" dirty="0"/>
              <a:t>Around this design we will develop a </a:t>
            </a:r>
            <a:r>
              <a:rPr lang="en-US" sz="2800" dirty="0">
                <a:solidFill>
                  <a:schemeClr val="accent3"/>
                </a:solidFill>
              </a:rPr>
              <a:t>coherent view of </a:t>
            </a:r>
            <a:r>
              <a:rPr lang="en-US" sz="2800" dirty="0" smtClean="0">
                <a:solidFill>
                  <a:schemeClr val="accent3"/>
                </a:solidFill>
              </a:rPr>
              <a:t>module connections</a:t>
            </a:r>
            <a:r>
              <a:rPr lang="en-US" sz="2800" dirty="0">
                <a:solidFill>
                  <a:schemeClr val="accent3"/>
                </a:solidFill>
              </a:rPr>
              <a:t>, integration, services and data transmission</a:t>
            </a:r>
            <a:r>
              <a:rPr lang="en-US" sz="2800" dirty="0"/>
              <a:t>. </a:t>
            </a:r>
          </a:p>
          <a:p>
            <a:r>
              <a:rPr lang="en-US" sz="2800" dirty="0"/>
              <a:t>The </a:t>
            </a:r>
            <a:r>
              <a:rPr lang="en-US" sz="2800" dirty="0">
                <a:solidFill>
                  <a:schemeClr val="accent3"/>
                </a:solidFill>
              </a:rPr>
              <a:t>responsibilities</a:t>
            </a:r>
            <a:r>
              <a:rPr lang="en-US" sz="2800" dirty="0"/>
              <a:t> of the different institutes, the </a:t>
            </a:r>
            <a:r>
              <a:rPr lang="en-US" sz="2800" dirty="0">
                <a:solidFill>
                  <a:schemeClr val="accent3"/>
                </a:solidFill>
              </a:rPr>
              <a:t>cost</a:t>
            </a:r>
            <a:r>
              <a:rPr lang="en-US" sz="2800" dirty="0"/>
              <a:t>, the </a:t>
            </a:r>
            <a:r>
              <a:rPr lang="en-US" sz="2800" dirty="0">
                <a:solidFill>
                  <a:schemeClr val="accent3"/>
                </a:solidFill>
              </a:rPr>
              <a:t>schedule</a:t>
            </a:r>
            <a:r>
              <a:rPr lang="en-US" sz="2800" dirty="0"/>
              <a:t> and the </a:t>
            </a:r>
            <a:r>
              <a:rPr lang="en-US" sz="2800" dirty="0">
                <a:solidFill>
                  <a:schemeClr val="accent3"/>
                </a:solidFill>
              </a:rPr>
              <a:t>production</a:t>
            </a:r>
            <a:r>
              <a:rPr lang="en-US" sz="2800" dirty="0"/>
              <a:t> strategy will be defined around this design. </a:t>
            </a:r>
            <a:endParaRPr lang="en-US" sz="2800" dirty="0" smtClean="0"/>
          </a:p>
          <a:p>
            <a:pPr marL="68263" indent="0"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Italia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43114" y="1228725"/>
            <a:ext cx="1862137" cy="6191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LTF </a:t>
            </a:r>
          </a:p>
          <a:p>
            <a:pPr algn="ctr"/>
            <a:r>
              <a:rPr lang="en-US" dirty="0"/>
              <a:t>recommendation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19638" y="1122364"/>
            <a:ext cx="2219582" cy="84772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/>
              <a:t>Discussion in the engineering and sim community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24775" y="1114423"/>
            <a:ext cx="2219582" cy="84772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 smtClean="0"/>
              <a:t>Initial design of the local supports </a:t>
            </a:r>
            <a:r>
              <a:rPr lang="en-US" dirty="0"/>
              <a:t>in the TDR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3905250" y="1379144"/>
            <a:ext cx="814388" cy="33416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6939220" y="1379144"/>
            <a:ext cx="814388" cy="33416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32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761356" y="3864775"/>
            <a:ext cx="4596713" cy="19062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874" y="111316"/>
            <a:ext cx="8043862" cy="914400"/>
          </a:xfrm>
        </p:spPr>
        <p:txBody>
          <a:bodyPr/>
          <a:lstStyle/>
          <a:p>
            <a:r>
              <a:rPr lang="en-US" dirty="0" smtClean="0"/>
              <a:t>How many modules?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289530"/>
              </p:ext>
            </p:extLst>
          </p:nvPr>
        </p:nvGraphicFramePr>
        <p:xfrm>
          <a:off x="1065240" y="1025716"/>
          <a:ext cx="2603754" cy="21945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74001">
                  <a:extLst>
                    <a:ext uri="{9D8B030D-6E8A-4147-A177-3AD203B41FA5}">
                      <a16:colId xmlns:a16="http://schemas.microsoft.com/office/drawing/2014/main" val="3908193855"/>
                    </a:ext>
                  </a:extLst>
                </a:gridCol>
                <a:gridCol w="1629753">
                  <a:extLst>
                    <a:ext uri="{9D8B030D-6E8A-4147-A177-3AD203B41FA5}">
                      <a16:colId xmlns:a16="http://schemas.microsoft.com/office/drawing/2014/main" val="4291899696"/>
                    </a:ext>
                  </a:extLst>
                </a:gridCol>
              </a:tblGrid>
              <a:tr h="336042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Fully</a:t>
                      </a:r>
                      <a:r>
                        <a:rPr lang="en-US" baseline="0" dirty="0" smtClean="0"/>
                        <a:t> inclined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159595"/>
                  </a:ext>
                </a:extLst>
              </a:tr>
              <a:tr h="336042">
                <a:tc>
                  <a:txBody>
                    <a:bodyPr/>
                    <a:lstStyle/>
                    <a:p>
                      <a:r>
                        <a:rPr lang="en-US" dirty="0" smtClean="0"/>
                        <a:t>Layer</a:t>
                      </a:r>
                      <a:r>
                        <a:rPr lang="en-US" baseline="0" dirty="0" smtClean="0"/>
                        <a:t>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936 FE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3186767"/>
                  </a:ext>
                </a:extLst>
              </a:tr>
              <a:tr h="336042">
                <a:tc>
                  <a:txBody>
                    <a:bodyPr/>
                    <a:lstStyle/>
                    <a:p>
                      <a:r>
                        <a:rPr lang="en-US" dirty="0" smtClean="0"/>
                        <a:t>Layer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2016 FE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5236683"/>
                  </a:ext>
                </a:extLst>
              </a:tr>
              <a:tr h="336042">
                <a:tc>
                  <a:txBody>
                    <a:bodyPr/>
                    <a:lstStyle/>
                    <a:p>
                      <a:r>
                        <a:rPr lang="en-US" dirty="0" smtClean="0"/>
                        <a:t>Layer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3200 FE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0499873"/>
                  </a:ext>
                </a:extLst>
              </a:tr>
              <a:tr h="336042">
                <a:tc>
                  <a:txBody>
                    <a:bodyPr/>
                    <a:lstStyle/>
                    <a:p>
                      <a:r>
                        <a:rPr lang="en-US" dirty="0" smtClean="0"/>
                        <a:t>Layer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4752 FE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595310"/>
                  </a:ext>
                </a:extLst>
              </a:tr>
              <a:tr h="336042">
                <a:tc>
                  <a:txBody>
                    <a:bodyPr/>
                    <a:lstStyle/>
                    <a:p>
                      <a:r>
                        <a:rPr lang="en-US" dirty="0" smtClean="0"/>
                        <a:t>Layer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6264 FE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441852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18/7/2016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Sensor Meeting - Barcelona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13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1450258"/>
              </p:ext>
            </p:extLst>
          </p:nvPr>
        </p:nvGraphicFramePr>
        <p:xfrm>
          <a:off x="4088437" y="1011770"/>
          <a:ext cx="2603754" cy="18288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74001">
                  <a:extLst>
                    <a:ext uri="{9D8B030D-6E8A-4147-A177-3AD203B41FA5}">
                      <a16:colId xmlns:a16="http://schemas.microsoft.com/office/drawing/2014/main" val="3908193855"/>
                    </a:ext>
                  </a:extLst>
                </a:gridCol>
                <a:gridCol w="1629753">
                  <a:extLst>
                    <a:ext uri="{9D8B030D-6E8A-4147-A177-3AD203B41FA5}">
                      <a16:colId xmlns:a16="http://schemas.microsoft.com/office/drawing/2014/main" val="4291899696"/>
                    </a:ext>
                  </a:extLst>
                </a:gridCol>
              </a:tblGrid>
              <a:tr h="308420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Rings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159595"/>
                  </a:ext>
                </a:extLst>
              </a:tr>
              <a:tr h="336042">
                <a:tc>
                  <a:txBody>
                    <a:bodyPr/>
                    <a:lstStyle/>
                    <a:p>
                      <a:r>
                        <a:rPr lang="en-US" dirty="0" smtClean="0"/>
                        <a:t>Layer</a:t>
                      </a:r>
                      <a:r>
                        <a:rPr lang="en-US" baseline="0" dirty="0" smtClean="0"/>
                        <a:t>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3264 FE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3186767"/>
                  </a:ext>
                </a:extLst>
              </a:tr>
              <a:tr h="336042">
                <a:tc>
                  <a:txBody>
                    <a:bodyPr/>
                    <a:lstStyle/>
                    <a:p>
                      <a:r>
                        <a:rPr lang="en-US" dirty="0" smtClean="0"/>
                        <a:t>Layer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5472 FE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5236683"/>
                  </a:ext>
                </a:extLst>
              </a:tr>
              <a:tr h="336042">
                <a:tc>
                  <a:txBody>
                    <a:bodyPr/>
                    <a:lstStyle/>
                    <a:p>
                      <a:r>
                        <a:rPr lang="en-US" dirty="0" smtClean="0"/>
                        <a:t>Layer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6144 FE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0499873"/>
                  </a:ext>
                </a:extLst>
              </a:tr>
              <a:tr h="336042">
                <a:tc>
                  <a:txBody>
                    <a:bodyPr/>
                    <a:lstStyle/>
                    <a:p>
                      <a:r>
                        <a:rPr lang="en-US" dirty="0" smtClean="0"/>
                        <a:t>Layer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7680 FE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595310"/>
                  </a:ext>
                </a:extLst>
              </a:tr>
            </a:tbl>
          </a:graphicData>
        </a:graphic>
      </p:graphicFrame>
      <p:graphicFrame>
        <p:nvGraphicFramePr>
          <p:cNvPr id="1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3452152"/>
              </p:ext>
            </p:extLst>
          </p:nvPr>
        </p:nvGraphicFramePr>
        <p:xfrm>
          <a:off x="7031016" y="1020719"/>
          <a:ext cx="2603754" cy="21945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74001">
                  <a:extLst>
                    <a:ext uri="{9D8B030D-6E8A-4147-A177-3AD203B41FA5}">
                      <a16:colId xmlns:a16="http://schemas.microsoft.com/office/drawing/2014/main" val="3908193855"/>
                    </a:ext>
                  </a:extLst>
                </a:gridCol>
                <a:gridCol w="1629753">
                  <a:extLst>
                    <a:ext uri="{9D8B030D-6E8A-4147-A177-3AD203B41FA5}">
                      <a16:colId xmlns:a16="http://schemas.microsoft.com/office/drawing/2014/main" val="4291899696"/>
                    </a:ext>
                  </a:extLst>
                </a:gridCol>
              </a:tblGrid>
              <a:tr h="336042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Extended barrel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159595"/>
                  </a:ext>
                </a:extLst>
              </a:tr>
              <a:tr h="336042">
                <a:tc>
                  <a:txBody>
                    <a:bodyPr/>
                    <a:lstStyle/>
                    <a:p>
                      <a:r>
                        <a:rPr lang="en-US" dirty="0" smtClean="0"/>
                        <a:t>Layer</a:t>
                      </a:r>
                      <a:r>
                        <a:rPr lang="en-US" baseline="0" dirty="0" smtClean="0"/>
                        <a:t>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1920 FE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3186767"/>
                  </a:ext>
                </a:extLst>
              </a:tr>
              <a:tr h="336042">
                <a:tc>
                  <a:txBody>
                    <a:bodyPr/>
                    <a:lstStyle/>
                    <a:p>
                      <a:r>
                        <a:rPr lang="en-US" dirty="0" smtClean="0"/>
                        <a:t>Layer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3840 FE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5236683"/>
                  </a:ext>
                </a:extLst>
              </a:tr>
              <a:tr h="336042">
                <a:tc>
                  <a:txBody>
                    <a:bodyPr/>
                    <a:lstStyle/>
                    <a:p>
                      <a:r>
                        <a:rPr lang="en-US" dirty="0" smtClean="0"/>
                        <a:t>Layer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4608 FE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0499873"/>
                  </a:ext>
                </a:extLst>
              </a:tr>
              <a:tr h="336042">
                <a:tc>
                  <a:txBody>
                    <a:bodyPr/>
                    <a:lstStyle/>
                    <a:p>
                      <a:r>
                        <a:rPr lang="en-US" dirty="0" smtClean="0"/>
                        <a:t>Layer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6336</a:t>
                      </a:r>
                      <a:r>
                        <a:rPr lang="en-US" baseline="0" dirty="0" smtClean="0"/>
                        <a:t> FE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595310"/>
                  </a:ext>
                </a:extLst>
              </a:tr>
              <a:tr h="336042">
                <a:tc>
                  <a:txBody>
                    <a:bodyPr/>
                    <a:lstStyle/>
                    <a:p>
                      <a:r>
                        <a:rPr lang="en-US" dirty="0" smtClean="0"/>
                        <a:t>Layer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7776 FE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441852"/>
                  </a:ext>
                </a:extLst>
              </a:tr>
            </a:tbl>
          </a:graphicData>
        </a:graphic>
      </p:graphicFrame>
      <p:sp>
        <p:nvSpPr>
          <p:cNvPr id="11" name="Content Placeholder 5"/>
          <p:cNvSpPr txBox="1">
            <a:spLocks/>
          </p:cNvSpPr>
          <p:nvPr/>
        </p:nvSpPr>
        <p:spPr bwMode="auto">
          <a:xfrm>
            <a:off x="807018" y="5771067"/>
            <a:ext cx="10760392" cy="854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11163" indent="-342900" algn="l" rtl="0" eaLnBrk="1" fontAlgn="base" hangingPunct="1">
              <a:spcBef>
                <a:spcPts val="700"/>
              </a:spcBef>
              <a:spcAft>
                <a:spcPct val="0"/>
              </a:spcAft>
              <a:buClr>
                <a:srgbClr val="FEB80A"/>
              </a:buClr>
              <a:buSzPct val="95000"/>
              <a:buFont typeface="Wingdings" pitchFamily="2" charset="2"/>
              <a:buChar char="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9775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EB80A"/>
              </a:buClr>
              <a:buSzPct val="90000"/>
              <a:buFont typeface="Wingdings" pitchFamily="2" charset="2"/>
              <a:buChar char="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3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EB80A"/>
              </a:buClr>
              <a:buFont typeface="Wingdings 2" pitchFamily="18" charset="2"/>
              <a:buChar char="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047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EB80A"/>
              </a:buClr>
              <a:buFont typeface="Wingdings 3" pitchFamily="18" charset="2"/>
              <a:buChar char="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13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EB80A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z="2400" dirty="0"/>
              <a:t>Still not clear </a:t>
            </a:r>
            <a:r>
              <a:rPr lang="en-US" sz="2400" dirty="0">
                <a:solidFill>
                  <a:schemeClr val="accent3"/>
                </a:solidFill>
              </a:rPr>
              <a:t>how many points are needed for high-eta tracking</a:t>
            </a:r>
            <a:r>
              <a:rPr lang="en-US" sz="2400" dirty="0"/>
              <a:t>. Should be able to </a:t>
            </a:r>
            <a:r>
              <a:rPr lang="en-US" sz="2400" dirty="0">
                <a:solidFill>
                  <a:schemeClr val="accent3"/>
                </a:solidFill>
              </a:rPr>
              <a:t>reduce the number of rings</a:t>
            </a:r>
            <a:r>
              <a:rPr lang="en-US" sz="2400" dirty="0"/>
              <a:t>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0147"/>
              </p:ext>
            </p:extLst>
          </p:nvPr>
        </p:nvGraphicFramePr>
        <p:xfrm>
          <a:off x="4088437" y="2953054"/>
          <a:ext cx="2603754" cy="370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49706">
                  <a:extLst>
                    <a:ext uri="{9D8B030D-6E8A-4147-A177-3AD203B41FA5}">
                      <a16:colId xmlns:a16="http://schemas.microsoft.com/office/drawing/2014/main" val="3326733388"/>
                    </a:ext>
                  </a:extLst>
                </a:gridCol>
                <a:gridCol w="1654048">
                  <a:extLst>
                    <a:ext uri="{9D8B030D-6E8A-4147-A177-3AD203B41FA5}">
                      <a16:colId xmlns:a16="http://schemas.microsoft.com/office/drawing/2014/main" val="1247119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22560 FE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8363645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776258"/>
              </p:ext>
            </p:extLst>
          </p:nvPr>
        </p:nvGraphicFramePr>
        <p:xfrm>
          <a:off x="7025873" y="3299518"/>
          <a:ext cx="2603754" cy="370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49706">
                  <a:extLst>
                    <a:ext uri="{9D8B030D-6E8A-4147-A177-3AD203B41FA5}">
                      <a16:colId xmlns:a16="http://schemas.microsoft.com/office/drawing/2014/main" val="3326733388"/>
                    </a:ext>
                  </a:extLst>
                </a:gridCol>
                <a:gridCol w="1654048">
                  <a:extLst>
                    <a:ext uri="{9D8B030D-6E8A-4147-A177-3AD203B41FA5}">
                      <a16:colId xmlns:a16="http://schemas.microsoft.com/office/drawing/2014/main" val="1247119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24480 FE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8363645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11513"/>
              </p:ext>
            </p:extLst>
          </p:nvPr>
        </p:nvGraphicFramePr>
        <p:xfrm>
          <a:off x="1065240" y="3295371"/>
          <a:ext cx="2603754" cy="370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49706">
                  <a:extLst>
                    <a:ext uri="{9D8B030D-6E8A-4147-A177-3AD203B41FA5}">
                      <a16:colId xmlns:a16="http://schemas.microsoft.com/office/drawing/2014/main" val="3326733388"/>
                    </a:ext>
                  </a:extLst>
                </a:gridCol>
                <a:gridCol w="1654048">
                  <a:extLst>
                    <a:ext uri="{9D8B030D-6E8A-4147-A177-3AD203B41FA5}">
                      <a16:colId xmlns:a16="http://schemas.microsoft.com/office/drawing/2014/main" val="1247119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17168 FE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8363645"/>
                  </a:ext>
                </a:extLst>
              </a:tr>
            </a:tbl>
          </a:graphicData>
        </a:graphic>
      </p:graphicFrame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/>
          <a:srcRect l="17468" t="5468" r="14624" b="15681"/>
          <a:stretch/>
        </p:blipFill>
        <p:spPr>
          <a:xfrm>
            <a:off x="5418232" y="3864776"/>
            <a:ext cx="4596713" cy="190629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926663" y="2247503"/>
            <a:ext cx="2017688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14-16 m</a:t>
            </a:r>
            <a:r>
              <a:rPr lang="en-US" baseline="30000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 of silicon</a:t>
            </a:r>
          </a:p>
          <a:p>
            <a:pPr algn="ctr"/>
            <a:r>
              <a:rPr lang="en-US" dirty="0" smtClean="0"/>
              <a:t>7/8 times the existing detector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3"/>
          <a:srcRect l="14445" r="11846" b="18737"/>
          <a:stretch/>
        </p:blipFill>
        <p:spPr>
          <a:xfrm>
            <a:off x="810902" y="4171618"/>
            <a:ext cx="4537063" cy="142249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/>
          <a:srcRect l="17451" t="6482" r="12356" b="5920"/>
          <a:stretch/>
        </p:blipFill>
        <p:spPr>
          <a:xfrm>
            <a:off x="807018" y="3870648"/>
            <a:ext cx="4557687" cy="1911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843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9225" y="148431"/>
            <a:ext cx="8043862" cy="914400"/>
          </a:xfrm>
        </p:spPr>
        <p:txBody>
          <a:bodyPr/>
          <a:lstStyle/>
          <a:p>
            <a:r>
              <a:rPr lang="en-US" dirty="0" smtClean="0"/>
              <a:t>A possible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370" y="5852333"/>
            <a:ext cx="11335109" cy="569106"/>
          </a:xfrm>
        </p:spPr>
        <p:txBody>
          <a:bodyPr/>
          <a:lstStyle/>
          <a:p>
            <a:pPr marL="68263" indent="0">
              <a:buNone/>
            </a:pPr>
            <a:r>
              <a:rPr lang="en-US" sz="2400" dirty="0"/>
              <a:t>This is a sketch of a </a:t>
            </a:r>
            <a:r>
              <a:rPr lang="en-US" sz="2400" dirty="0">
                <a:solidFill>
                  <a:schemeClr val="accent3"/>
                </a:solidFill>
              </a:rPr>
              <a:t>possible</a:t>
            </a:r>
            <a:r>
              <a:rPr lang="en-US" sz="2400" dirty="0"/>
              <a:t> Pixel layout, with </a:t>
            </a:r>
            <a:r>
              <a:rPr lang="en-US" sz="2400" dirty="0" smtClean="0">
                <a:solidFill>
                  <a:schemeClr val="accent3"/>
                </a:solidFill>
              </a:rPr>
              <a:t>hypothetical</a:t>
            </a:r>
            <a:r>
              <a:rPr lang="en-US" sz="2400" dirty="0" smtClean="0"/>
              <a:t> number </a:t>
            </a:r>
            <a:r>
              <a:rPr lang="en-US" sz="2400" dirty="0"/>
              <a:t>of modules and cost.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Italia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557139" y="3987025"/>
            <a:ext cx="5257800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/>
              <a:t>Inner section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871590" y="2420971"/>
            <a:ext cx="2638425" cy="145891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bg1"/>
                </a:solidFill>
              </a:rPr>
              <a:t>Barrel</a:t>
            </a:r>
          </a:p>
        </p:txBody>
      </p:sp>
      <p:sp>
        <p:nvSpPr>
          <p:cNvPr id="9" name="Rectangle 8"/>
          <p:cNvSpPr/>
          <p:nvPr/>
        </p:nvSpPr>
        <p:spPr>
          <a:xfrm>
            <a:off x="3557139" y="2420971"/>
            <a:ext cx="1223962" cy="145891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bg1"/>
                </a:solidFill>
              </a:rPr>
              <a:t>Endcap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7590977" y="2420972"/>
            <a:ext cx="1223962" cy="145891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bg1"/>
                </a:solidFill>
              </a:rPr>
              <a:t>Endcap 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185915" y="2887695"/>
            <a:ext cx="2009775" cy="2667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L4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185915" y="3238533"/>
            <a:ext cx="2009775" cy="49688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L2/L3</a:t>
            </a:r>
          </a:p>
        </p:txBody>
      </p:sp>
      <p:sp>
        <p:nvSpPr>
          <p:cNvPr id="13" name="Line Callout 1 12"/>
          <p:cNvSpPr/>
          <p:nvPr/>
        </p:nvSpPr>
        <p:spPr>
          <a:xfrm>
            <a:off x="8776840" y="906495"/>
            <a:ext cx="1785937" cy="1343025"/>
          </a:xfrm>
          <a:prstGeom prst="borderCallout1">
            <a:avLst>
              <a:gd name="adj1" fmla="val 100801"/>
              <a:gd name="adj2" fmla="val 17874"/>
              <a:gd name="adj3" fmla="val 163016"/>
              <a:gd name="adj4" fmla="val -13690"/>
            </a:avLst>
          </a:prstGeom>
          <a:ln w="44450">
            <a:solidFill>
              <a:srgbClr val="FF0000"/>
            </a:solidFill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/>
              <a:t>#FE</a:t>
            </a:r>
          </a:p>
          <a:p>
            <a:pPr algn="ctr"/>
            <a:r>
              <a:rPr lang="en-US" dirty="0"/>
              <a:t>7718 (21.5%)</a:t>
            </a:r>
          </a:p>
          <a:p>
            <a:r>
              <a:rPr lang="en-US" dirty="0"/>
              <a:t>Core value</a:t>
            </a:r>
          </a:p>
          <a:p>
            <a:pPr algn="ctr"/>
            <a:r>
              <a:rPr lang="en-US" dirty="0"/>
              <a:t>8.4 M (19.1%)</a:t>
            </a:r>
          </a:p>
        </p:txBody>
      </p:sp>
      <p:sp>
        <p:nvSpPr>
          <p:cNvPr id="14" name="Line Callout 1 13"/>
          <p:cNvSpPr/>
          <p:nvPr/>
        </p:nvSpPr>
        <p:spPr>
          <a:xfrm>
            <a:off x="1680715" y="1424815"/>
            <a:ext cx="1657350" cy="1343025"/>
          </a:xfrm>
          <a:prstGeom prst="borderCallout1">
            <a:avLst>
              <a:gd name="adj1" fmla="val 100092"/>
              <a:gd name="adj2" fmla="val 87989"/>
              <a:gd name="adj3" fmla="val 129682"/>
              <a:gd name="adj4" fmla="val 132995"/>
            </a:avLst>
          </a:prstGeom>
          <a:ln w="44450">
            <a:solidFill>
              <a:srgbClr val="FF0000"/>
            </a:solidFill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/>
              <a:t>#FE</a:t>
            </a:r>
          </a:p>
          <a:p>
            <a:pPr algn="ctr"/>
            <a:r>
              <a:rPr lang="en-US" dirty="0"/>
              <a:t>7718 (21.5%)</a:t>
            </a:r>
          </a:p>
          <a:p>
            <a:r>
              <a:rPr lang="en-US" dirty="0"/>
              <a:t>Core value</a:t>
            </a:r>
          </a:p>
          <a:p>
            <a:pPr algn="ctr"/>
            <a:r>
              <a:rPr lang="en-US" dirty="0"/>
              <a:t>8.4 M (19.1%)</a:t>
            </a:r>
          </a:p>
        </p:txBody>
      </p:sp>
      <p:sp>
        <p:nvSpPr>
          <p:cNvPr id="15" name="Line Callout 1 14"/>
          <p:cNvSpPr/>
          <p:nvPr/>
        </p:nvSpPr>
        <p:spPr>
          <a:xfrm>
            <a:off x="1680715" y="4158490"/>
            <a:ext cx="1657350" cy="1343025"/>
          </a:xfrm>
          <a:prstGeom prst="borderCallout1">
            <a:avLst>
              <a:gd name="adj1" fmla="val 41936"/>
              <a:gd name="adj2" fmla="val 98909"/>
              <a:gd name="adj3" fmla="val 14788"/>
              <a:gd name="adj4" fmla="val 155984"/>
            </a:avLst>
          </a:prstGeom>
          <a:ln w="44450">
            <a:solidFill>
              <a:srgbClr val="FF0000"/>
            </a:solidFill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/>
              <a:t>#FE</a:t>
            </a:r>
          </a:p>
          <a:p>
            <a:pPr algn="ctr"/>
            <a:r>
              <a:rPr lang="en-US" dirty="0"/>
              <a:t>6216 (17.3%)</a:t>
            </a:r>
          </a:p>
          <a:p>
            <a:r>
              <a:rPr lang="en-US" dirty="0"/>
              <a:t>Core value</a:t>
            </a:r>
          </a:p>
          <a:p>
            <a:pPr algn="ctr"/>
            <a:r>
              <a:rPr lang="en-US" dirty="0"/>
              <a:t>9.1 M (20.7%)</a:t>
            </a:r>
          </a:p>
        </p:txBody>
      </p:sp>
      <p:sp>
        <p:nvSpPr>
          <p:cNvPr id="16" name="Line Callout 1 15"/>
          <p:cNvSpPr/>
          <p:nvPr/>
        </p:nvSpPr>
        <p:spPr>
          <a:xfrm>
            <a:off x="6550371" y="634636"/>
            <a:ext cx="1657350" cy="1343025"/>
          </a:xfrm>
          <a:prstGeom prst="borderCallout1">
            <a:avLst>
              <a:gd name="adj1" fmla="val 100801"/>
              <a:gd name="adj2" fmla="val 66725"/>
              <a:gd name="adj3" fmla="val 180746"/>
              <a:gd name="adj4" fmla="val 27248"/>
            </a:avLst>
          </a:prstGeom>
          <a:ln w="44450">
            <a:solidFill>
              <a:srgbClr val="FF0000"/>
            </a:solidFill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/>
              <a:t>#FE</a:t>
            </a:r>
          </a:p>
          <a:p>
            <a:pPr algn="ctr"/>
            <a:r>
              <a:rPr lang="en-US" dirty="0"/>
              <a:t>6264 (17.5%)</a:t>
            </a:r>
          </a:p>
          <a:p>
            <a:r>
              <a:rPr lang="en-US" dirty="0"/>
              <a:t>Core value</a:t>
            </a:r>
          </a:p>
          <a:p>
            <a:pPr algn="ctr"/>
            <a:r>
              <a:rPr lang="en-US" dirty="0"/>
              <a:t>7.2 M (16.3%)</a:t>
            </a:r>
          </a:p>
        </p:txBody>
      </p:sp>
      <p:sp>
        <p:nvSpPr>
          <p:cNvPr id="17" name="Line Callout 1 16"/>
          <p:cNvSpPr/>
          <p:nvPr/>
        </p:nvSpPr>
        <p:spPr>
          <a:xfrm>
            <a:off x="8957814" y="4160077"/>
            <a:ext cx="1657350" cy="1343025"/>
          </a:xfrm>
          <a:prstGeom prst="borderCallout1">
            <a:avLst>
              <a:gd name="adj1" fmla="val 55411"/>
              <a:gd name="adj2" fmla="val -1666"/>
              <a:gd name="adj3" fmla="val -44786"/>
              <a:gd name="adj4" fmla="val -129074"/>
            </a:avLst>
          </a:prstGeom>
          <a:ln w="44450">
            <a:solidFill>
              <a:srgbClr val="FF0000"/>
            </a:solidFill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/>
              <a:t>#FE</a:t>
            </a:r>
          </a:p>
          <a:p>
            <a:pPr algn="ctr"/>
            <a:r>
              <a:rPr lang="en-US" dirty="0"/>
              <a:t>7952 (22.2%)</a:t>
            </a:r>
          </a:p>
          <a:p>
            <a:r>
              <a:rPr lang="en-US" dirty="0"/>
              <a:t>Core value</a:t>
            </a:r>
          </a:p>
          <a:p>
            <a:pPr algn="ctr"/>
            <a:r>
              <a:rPr lang="en-US" dirty="0"/>
              <a:t>9.8 M (22.2%)</a:t>
            </a:r>
          </a:p>
        </p:txBody>
      </p:sp>
      <p:sp>
        <p:nvSpPr>
          <p:cNvPr id="18" name="Cloud Callout 17"/>
          <p:cNvSpPr/>
          <p:nvPr/>
        </p:nvSpPr>
        <p:spPr>
          <a:xfrm>
            <a:off x="344835" y="1138060"/>
            <a:ext cx="1236453" cy="879894"/>
          </a:xfrm>
          <a:prstGeom prst="cloudCallout">
            <a:avLst>
              <a:gd name="adj1" fmla="val 49399"/>
              <a:gd name="adj2" fmla="val 68382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UK</a:t>
            </a:r>
            <a:endParaRPr lang="en-US" dirty="0"/>
          </a:p>
        </p:txBody>
      </p:sp>
      <p:sp>
        <p:nvSpPr>
          <p:cNvPr id="19" name="Cloud Callout 18"/>
          <p:cNvSpPr/>
          <p:nvPr/>
        </p:nvSpPr>
        <p:spPr>
          <a:xfrm>
            <a:off x="178280" y="3099761"/>
            <a:ext cx="1851803" cy="1267109"/>
          </a:xfrm>
          <a:prstGeom prst="cloudCallout">
            <a:avLst>
              <a:gd name="adj1" fmla="val 27970"/>
              <a:gd name="adj2" fmla="val 9879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</a:t>
            </a:r>
          </a:p>
          <a:p>
            <a:pPr algn="ctr"/>
            <a:r>
              <a:rPr lang="en-US" dirty="0" smtClean="0"/>
              <a:t>+</a:t>
            </a:r>
          </a:p>
          <a:p>
            <a:pPr algn="ctr"/>
            <a:r>
              <a:rPr lang="en-US" dirty="0" smtClean="0"/>
              <a:t>Italy/Spain</a:t>
            </a:r>
            <a:endParaRPr lang="en-US" dirty="0"/>
          </a:p>
        </p:txBody>
      </p:sp>
      <p:sp>
        <p:nvSpPr>
          <p:cNvPr id="20" name="Cloud Callout 19"/>
          <p:cNvSpPr/>
          <p:nvPr/>
        </p:nvSpPr>
        <p:spPr>
          <a:xfrm>
            <a:off x="4209691" y="1036236"/>
            <a:ext cx="2120165" cy="1267109"/>
          </a:xfrm>
          <a:prstGeom prst="cloudCallout">
            <a:avLst>
              <a:gd name="adj1" fmla="val 28513"/>
              <a:gd name="adj2" fmla="val 6702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Germany, Switzerland, France</a:t>
            </a:r>
          </a:p>
        </p:txBody>
      </p:sp>
      <p:sp>
        <p:nvSpPr>
          <p:cNvPr id="21" name="Cloud Callout 20"/>
          <p:cNvSpPr/>
          <p:nvPr/>
        </p:nvSpPr>
        <p:spPr>
          <a:xfrm>
            <a:off x="9112387" y="2484718"/>
            <a:ext cx="2120165" cy="1267109"/>
          </a:xfrm>
          <a:prstGeom prst="cloudCallout">
            <a:avLst>
              <a:gd name="adj1" fmla="val -68323"/>
              <a:gd name="adj2" fmla="val 2662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Italy</a:t>
            </a:r>
          </a:p>
          <a:p>
            <a:pPr algn="ctr"/>
            <a:r>
              <a:rPr lang="en-US" dirty="0" smtClean="0"/>
              <a:t>+</a:t>
            </a:r>
          </a:p>
          <a:p>
            <a:pPr algn="ctr"/>
            <a:r>
              <a:rPr lang="en-US" dirty="0" smtClean="0"/>
              <a:t>Japan</a:t>
            </a:r>
          </a:p>
        </p:txBody>
      </p:sp>
    </p:spTree>
    <p:extLst>
      <p:ext uri="{BB962C8B-B14F-4D97-AF65-F5344CB8AC3E}">
        <p14:creationId xmlns:p14="http://schemas.microsoft.com/office/powerpoint/2010/main" val="741085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/>
          <p:cNvSpPr txBox="1"/>
          <p:nvPr/>
        </p:nvSpPr>
        <p:spPr>
          <a:xfrm>
            <a:off x="7691440" y="1582777"/>
            <a:ext cx="2276475" cy="84772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 smtClean="0"/>
              <a:t>Local support and</a:t>
            </a:r>
            <a:br>
              <a:rPr lang="en-US" dirty="0" smtClean="0"/>
            </a:br>
            <a:r>
              <a:rPr lang="en-US" dirty="0" smtClean="0"/>
              <a:t>services optimization</a:t>
            </a:r>
          </a:p>
        </p:txBody>
      </p:sp>
      <p:sp>
        <p:nvSpPr>
          <p:cNvPr id="55" name="Bent Arrow 54"/>
          <p:cNvSpPr/>
          <p:nvPr/>
        </p:nvSpPr>
        <p:spPr>
          <a:xfrm rot="16200000" flipV="1">
            <a:off x="6208900" y="2844009"/>
            <a:ext cx="2365267" cy="1344497"/>
          </a:xfrm>
          <a:custGeom>
            <a:avLst/>
            <a:gdLst>
              <a:gd name="connsiteX0" fmla="*/ 0 w 2365267"/>
              <a:gd name="connsiteY0" fmla="*/ 1344497 h 1344497"/>
              <a:gd name="connsiteX1" fmla="*/ 0 w 2365267"/>
              <a:gd name="connsiteY1" fmla="*/ 750539 h 1344497"/>
              <a:gd name="connsiteX2" fmla="*/ 639685 w 2365267"/>
              <a:gd name="connsiteY2" fmla="*/ 110854 h 1344497"/>
              <a:gd name="connsiteX3" fmla="*/ 1970697 w 2365267"/>
              <a:gd name="connsiteY3" fmla="*/ 110854 h 1344497"/>
              <a:gd name="connsiteX4" fmla="*/ 1970697 w 2365267"/>
              <a:gd name="connsiteY4" fmla="*/ 0 h 1344497"/>
              <a:gd name="connsiteX5" fmla="*/ 2365267 w 2365267"/>
              <a:gd name="connsiteY5" fmla="*/ 191107 h 1344497"/>
              <a:gd name="connsiteX6" fmla="*/ 1970697 w 2365267"/>
              <a:gd name="connsiteY6" fmla="*/ 382214 h 1344497"/>
              <a:gd name="connsiteX7" fmla="*/ 1970697 w 2365267"/>
              <a:gd name="connsiteY7" fmla="*/ 271360 h 1344497"/>
              <a:gd name="connsiteX8" fmla="*/ 639685 w 2365267"/>
              <a:gd name="connsiteY8" fmla="*/ 271360 h 1344497"/>
              <a:gd name="connsiteX9" fmla="*/ 160506 w 2365267"/>
              <a:gd name="connsiteY9" fmla="*/ 750539 h 1344497"/>
              <a:gd name="connsiteX10" fmla="*/ 160506 w 2365267"/>
              <a:gd name="connsiteY10" fmla="*/ 1344497 h 1344497"/>
              <a:gd name="connsiteX11" fmla="*/ 0 w 2365267"/>
              <a:gd name="connsiteY11" fmla="*/ 1344497 h 1344497"/>
              <a:gd name="connsiteX0" fmla="*/ 0 w 2365267"/>
              <a:gd name="connsiteY0" fmla="*/ 1344497 h 1344497"/>
              <a:gd name="connsiteX1" fmla="*/ 0 w 2365267"/>
              <a:gd name="connsiteY1" fmla="*/ 750539 h 1344497"/>
              <a:gd name="connsiteX2" fmla="*/ 639685 w 2365267"/>
              <a:gd name="connsiteY2" fmla="*/ 110854 h 1344497"/>
              <a:gd name="connsiteX3" fmla="*/ 1970697 w 2365267"/>
              <a:gd name="connsiteY3" fmla="*/ 110854 h 1344497"/>
              <a:gd name="connsiteX4" fmla="*/ 1970697 w 2365267"/>
              <a:gd name="connsiteY4" fmla="*/ 0 h 1344497"/>
              <a:gd name="connsiteX5" fmla="*/ 2365267 w 2365267"/>
              <a:gd name="connsiteY5" fmla="*/ 191107 h 1344497"/>
              <a:gd name="connsiteX6" fmla="*/ 1970697 w 2365267"/>
              <a:gd name="connsiteY6" fmla="*/ 382214 h 1344497"/>
              <a:gd name="connsiteX7" fmla="*/ 1970697 w 2365267"/>
              <a:gd name="connsiteY7" fmla="*/ 271360 h 1344497"/>
              <a:gd name="connsiteX8" fmla="*/ 639685 w 2365267"/>
              <a:gd name="connsiteY8" fmla="*/ 271360 h 1344497"/>
              <a:gd name="connsiteX9" fmla="*/ 160506 w 2365267"/>
              <a:gd name="connsiteY9" fmla="*/ 750539 h 1344497"/>
              <a:gd name="connsiteX10" fmla="*/ 160506 w 2365267"/>
              <a:gd name="connsiteY10" fmla="*/ 1344497 h 1344497"/>
              <a:gd name="connsiteX11" fmla="*/ 0 w 2365267"/>
              <a:gd name="connsiteY11" fmla="*/ 1344497 h 1344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65267" h="1344497">
                <a:moveTo>
                  <a:pt x="0" y="1344497"/>
                </a:moveTo>
                <a:lnTo>
                  <a:pt x="0" y="750539"/>
                </a:lnTo>
                <a:cubicBezTo>
                  <a:pt x="0" y="397251"/>
                  <a:pt x="286397" y="110854"/>
                  <a:pt x="639685" y="110854"/>
                </a:cubicBezTo>
                <a:lnTo>
                  <a:pt x="1970697" y="110854"/>
                </a:lnTo>
                <a:lnTo>
                  <a:pt x="1970697" y="0"/>
                </a:lnTo>
                <a:lnTo>
                  <a:pt x="2365267" y="191107"/>
                </a:lnTo>
                <a:lnTo>
                  <a:pt x="1970697" y="382214"/>
                </a:lnTo>
                <a:lnTo>
                  <a:pt x="1970697" y="271360"/>
                </a:lnTo>
                <a:lnTo>
                  <a:pt x="639685" y="271360"/>
                </a:lnTo>
                <a:cubicBezTo>
                  <a:pt x="375042" y="271360"/>
                  <a:pt x="160506" y="485896"/>
                  <a:pt x="160506" y="750539"/>
                </a:cubicBezTo>
                <a:lnTo>
                  <a:pt x="160506" y="1344497"/>
                </a:lnTo>
                <a:lnTo>
                  <a:pt x="0" y="1344497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 flipH="1">
            <a:off x="6734175" y="1343025"/>
            <a:ext cx="34468" cy="5200650"/>
          </a:xfrm>
          <a:prstGeom prst="line">
            <a:avLst/>
          </a:prstGeom>
          <a:ln w="476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1800225" y="1352550"/>
            <a:ext cx="34468" cy="5200650"/>
          </a:xfrm>
          <a:prstGeom prst="line">
            <a:avLst/>
          </a:prstGeom>
          <a:ln w="476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10490835" y="1353185"/>
            <a:ext cx="34468" cy="5200650"/>
          </a:xfrm>
          <a:prstGeom prst="line">
            <a:avLst/>
          </a:prstGeom>
          <a:ln w="476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7229475" y="1343025"/>
            <a:ext cx="34468" cy="5200650"/>
          </a:xfrm>
          <a:prstGeom prst="line">
            <a:avLst/>
          </a:prstGeom>
          <a:ln w="476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8" y="56356"/>
            <a:ext cx="3505880" cy="725093"/>
          </a:xfrm>
        </p:spPr>
        <p:txBody>
          <a:bodyPr/>
          <a:lstStyle/>
          <a:p>
            <a:r>
              <a:rPr lang="en-US" dirty="0" smtClean="0"/>
              <a:t>Decision path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Italia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80989" y="1714500"/>
            <a:ext cx="1719261" cy="6191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LTF </a:t>
            </a:r>
          </a:p>
          <a:p>
            <a:pPr algn="ctr"/>
            <a:r>
              <a:rPr lang="en-US" dirty="0"/>
              <a:t>recommendation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86014" y="1343025"/>
            <a:ext cx="1343026" cy="140017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/>
              <a:t>Discussion in the engineering and sim community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43657" y="1617663"/>
            <a:ext cx="2276475" cy="84772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 smtClean="0"/>
              <a:t>Initial design of the local supports in the TDR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2000250" y="1874444"/>
            <a:ext cx="457200" cy="33416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3710245" y="1893494"/>
            <a:ext cx="633412" cy="33416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616115" y="2817416"/>
            <a:ext cx="1862137" cy="6191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ATLAS FE chip</a:t>
            </a:r>
          </a:p>
          <a:p>
            <a:pPr algn="ctr"/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255000" y="2714622"/>
            <a:ext cx="1758284" cy="84772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 smtClean="0"/>
              <a:t>Module design optimization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0509786" y="2714623"/>
            <a:ext cx="1434027" cy="84772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 smtClean="0"/>
              <a:t>Module pre-production</a:t>
            </a:r>
            <a:endParaRPr lang="en-US" dirty="0"/>
          </a:p>
        </p:txBody>
      </p:sp>
      <p:sp>
        <p:nvSpPr>
          <p:cNvPr id="20" name="Right Arrow 19"/>
          <p:cNvSpPr/>
          <p:nvPr/>
        </p:nvSpPr>
        <p:spPr>
          <a:xfrm>
            <a:off x="7494793" y="2971401"/>
            <a:ext cx="825986" cy="33416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>
            <a:off x="10029825" y="2979344"/>
            <a:ext cx="552708" cy="33416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853644" y="3099594"/>
            <a:ext cx="2791873" cy="16728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 smtClean="0"/>
              <a:t>Specification reviews</a:t>
            </a:r>
          </a:p>
          <a:p>
            <a:pPr algn="ctr"/>
            <a:r>
              <a:rPr lang="en-US" dirty="0" smtClean="0"/>
              <a:t>(FE, sensor, mod, readout, services)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625641" y="3579416"/>
            <a:ext cx="1852612" cy="6191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Sensor &amp; BB </a:t>
            </a:r>
          </a:p>
          <a:p>
            <a:pPr algn="ctr"/>
            <a:r>
              <a:rPr lang="en-US" dirty="0" smtClean="0"/>
              <a:t>market survey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230357" y="4303316"/>
            <a:ext cx="1491693" cy="6191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Readout and </a:t>
            </a:r>
          </a:p>
          <a:p>
            <a:pPr algn="ctr"/>
            <a:r>
              <a:rPr lang="en-US" dirty="0" smtClean="0"/>
              <a:t>services design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23990" y="5776521"/>
            <a:ext cx="2152650" cy="6191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CMOS demonstrators</a:t>
            </a:r>
          </a:p>
          <a:p>
            <a:pPr algn="ctr"/>
            <a:r>
              <a:rPr lang="en-US" dirty="0" smtClean="0"/>
              <a:t>evaluation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1575" y="5280815"/>
            <a:ext cx="1980041" cy="11767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CMOS project</a:t>
            </a:r>
          </a:p>
          <a:p>
            <a:pPr algn="ctr"/>
            <a:r>
              <a:rPr lang="en-US" dirty="0" smtClean="0"/>
              <a:t>Definition</a:t>
            </a:r>
          </a:p>
          <a:p>
            <a:pPr algn="ctr"/>
            <a:r>
              <a:rPr lang="en-US" dirty="0" smtClean="0"/>
              <a:t>(technology, goals)</a:t>
            </a:r>
          </a:p>
        </p:txBody>
      </p:sp>
      <p:sp>
        <p:nvSpPr>
          <p:cNvPr id="30" name="Right Arrow 29"/>
          <p:cNvSpPr/>
          <p:nvPr/>
        </p:nvSpPr>
        <p:spPr>
          <a:xfrm>
            <a:off x="4645517" y="3752451"/>
            <a:ext cx="1046543" cy="33416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ight Arrow 30"/>
          <p:cNvSpPr/>
          <p:nvPr/>
        </p:nvSpPr>
        <p:spPr>
          <a:xfrm>
            <a:off x="4645518" y="4438251"/>
            <a:ext cx="602857" cy="33416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Bent Arrow 31"/>
          <p:cNvSpPr/>
          <p:nvPr/>
        </p:nvSpPr>
        <p:spPr>
          <a:xfrm flipV="1">
            <a:off x="3576640" y="4752190"/>
            <a:ext cx="1490046" cy="997341"/>
          </a:xfrm>
          <a:prstGeom prst="bentArrow">
            <a:avLst>
              <a:gd name="adj1" fmla="val 16897"/>
              <a:gd name="adj2" fmla="val 15277"/>
              <a:gd name="adj3" fmla="val 29347"/>
              <a:gd name="adj4" fmla="val 47578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Right Arrow 32"/>
          <p:cNvSpPr/>
          <p:nvPr/>
        </p:nvSpPr>
        <p:spPr>
          <a:xfrm>
            <a:off x="3599068" y="5971776"/>
            <a:ext cx="1467618" cy="33416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7285243" y="962145"/>
            <a:ext cx="640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2018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10525303" y="924161"/>
            <a:ext cx="643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2019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7439167" y="5388172"/>
            <a:ext cx="1669557" cy="9620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CMOS module</a:t>
            </a:r>
          </a:p>
          <a:p>
            <a:pPr algn="ctr"/>
            <a:r>
              <a:rPr lang="en-US" dirty="0" smtClean="0"/>
              <a:t>development</a:t>
            </a:r>
          </a:p>
        </p:txBody>
      </p:sp>
      <p:sp>
        <p:nvSpPr>
          <p:cNvPr id="43" name="Right Arrow 42"/>
          <p:cNvSpPr/>
          <p:nvPr/>
        </p:nvSpPr>
        <p:spPr>
          <a:xfrm>
            <a:off x="6565204" y="1711249"/>
            <a:ext cx="1126235" cy="33416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ight Arrow 43"/>
          <p:cNvSpPr/>
          <p:nvPr/>
        </p:nvSpPr>
        <p:spPr>
          <a:xfrm>
            <a:off x="6941125" y="5744134"/>
            <a:ext cx="553668" cy="33416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9542288" y="5550732"/>
            <a:ext cx="877114" cy="64369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D</a:t>
            </a:r>
            <a:r>
              <a:rPr lang="en-US" dirty="0" smtClean="0"/>
              <a:t>ecision</a:t>
            </a:r>
          </a:p>
        </p:txBody>
      </p:sp>
      <p:sp>
        <p:nvSpPr>
          <p:cNvPr id="47" name="Right Arrow 46"/>
          <p:cNvSpPr/>
          <p:nvPr/>
        </p:nvSpPr>
        <p:spPr>
          <a:xfrm>
            <a:off x="9069593" y="5724761"/>
            <a:ext cx="500141" cy="33416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6477178" y="971786"/>
            <a:ext cx="604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TDR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827418" y="1066920"/>
            <a:ext cx="616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2017</a:t>
            </a:r>
            <a:endParaRPr lang="en-US" dirty="0"/>
          </a:p>
        </p:txBody>
      </p:sp>
      <p:sp>
        <p:nvSpPr>
          <p:cNvPr id="49" name="Right Arrow 48"/>
          <p:cNvSpPr/>
          <p:nvPr/>
        </p:nvSpPr>
        <p:spPr>
          <a:xfrm>
            <a:off x="4655042" y="3123801"/>
            <a:ext cx="1027493" cy="33416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ight Arrow 49"/>
          <p:cNvSpPr/>
          <p:nvPr/>
        </p:nvSpPr>
        <p:spPr>
          <a:xfrm rot="5400000">
            <a:off x="2860866" y="2814659"/>
            <a:ext cx="456370" cy="33416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5358636" y="523757"/>
            <a:ext cx="2727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Preliminary design reviews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322733" y="697186"/>
            <a:ext cx="2286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Specifications reviews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076325" y="1070727"/>
            <a:ext cx="3064926" cy="15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191125" y="899277"/>
            <a:ext cx="3064926" cy="15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337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01651" y="150813"/>
            <a:ext cx="10725149" cy="914400"/>
          </a:xfrm>
        </p:spPr>
        <p:txBody>
          <a:bodyPr/>
          <a:lstStyle/>
          <a:p>
            <a:r>
              <a:rPr lang="en-US" smtClean="0"/>
              <a:t>Reviews calendar</a:t>
            </a:r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8787219"/>
              </p:ext>
            </p:extLst>
          </p:nvPr>
        </p:nvGraphicFramePr>
        <p:xfrm>
          <a:off x="501651" y="1065213"/>
          <a:ext cx="11001377" cy="368268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84374">
                  <a:extLst>
                    <a:ext uri="{9D8B030D-6E8A-4147-A177-3AD203B41FA5}">
                      <a16:colId xmlns:a16="http://schemas.microsoft.com/office/drawing/2014/main" val="1857889188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1773734887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1350366682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1825596895"/>
                    </a:ext>
                  </a:extLst>
                </a:gridCol>
                <a:gridCol w="1482455">
                  <a:extLst>
                    <a:ext uri="{9D8B030D-6E8A-4147-A177-3AD203B41FA5}">
                      <a16:colId xmlns:a16="http://schemas.microsoft.com/office/drawing/2014/main" val="1947626820"/>
                    </a:ext>
                  </a:extLst>
                </a:gridCol>
                <a:gridCol w="4353198">
                  <a:extLst>
                    <a:ext uri="{9D8B030D-6E8A-4147-A177-3AD203B41FA5}">
                      <a16:colId xmlns:a16="http://schemas.microsoft.com/office/drawing/2014/main" val="125570197"/>
                    </a:ext>
                  </a:extLst>
                </a:gridCol>
              </a:tblGrid>
              <a:tr h="715962">
                <a:tc>
                  <a:txBody>
                    <a:bodyPr/>
                    <a:lstStyle/>
                    <a:p>
                      <a:r>
                        <a:rPr lang="en-US" dirty="0" smtClean="0"/>
                        <a:t>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 review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PDR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FDR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1084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Local supports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Q4 2016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Q2 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Q1 2019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Q1 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Preliminary</a:t>
                      </a:r>
                      <a:r>
                        <a:rPr lang="en-US" baseline="0" dirty="0" smtClean="0"/>
                        <a:t> d</a:t>
                      </a:r>
                      <a:r>
                        <a:rPr lang="en-US" dirty="0" smtClean="0"/>
                        <a:t>esign</a:t>
                      </a:r>
                      <a:r>
                        <a:rPr lang="en-US" baseline="0" dirty="0" smtClean="0"/>
                        <a:t> in the TDR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025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Sensor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Q4 2016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Q2 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Q2 2018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Q4 2019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Preliminary</a:t>
                      </a:r>
                      <a:r>
                        <a:rPr lang="en-US" baseline="0" dirty="0" smtClean="0"/>
                        <a:t> d</a:t>
                      </a:r>
                      <a:r>
                        <a:rPr lang="en-US" dirty="0" smtClean="0"/>
                        <a:t>esign in the TDR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629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FE chip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Q4 2016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Q3 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Q1 2018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Q4</a:t>
                      </a:r>
                      <a:r>
                        <a:rPr lang="en-US" baseline="0" dirty="0" smtClean="0"/>
                        <a:t> 18-Q3 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Preliminary design in the</a:t>
                      </a:r>
                      <a:r>
                        <a:rPr lang="en-US" baseline="0" dirty="0" smtClean="0"/>
                        <a:t> TDR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3270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CMOS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Q4 2016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Q4 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Q3 2018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 Q2 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Conceptual design in the TDR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750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Bump bonding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Q1 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Q2 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Q4 2018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Q4 2019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208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Module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Q1 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Q2 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Q4 2018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Q4 19-Q3 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Preliminary design in the TDR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2500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Power distribution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Q1 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Q3 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Q1 2019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Q1 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Preliminary design in the TDR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1204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Data transmission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Q1 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Q3 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Q1 2019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Q1 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Preliminary</a:t>
                      </a:r>
                      <a:r>
                        <a:rPr lang="en-US" baseline="0" dirty="0" smtClean="0"/>
                        <a:t> design in the TDR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176684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8/2/2017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Italia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422187" y="3308224"/>
            <a:ext cx="1186775" cy="143967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422187" y="2169290"/>
            <a:ext cx="1186775" cy="113893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 Placeholder 7"/>
          <p:cNvSpPr txBox="1">
            <a:spLocks/>
          </p:cNvSpPr>
          <p:nvPr/>
        </p:nvSpPr>
        <p:spPr>
          <a:xfrm>
            <a:off x="381000" y="4839431"/>
            <a:ext cx="11563351" cy="1717012"/>
          </a:xfrm>
          <a:prstGeom prst="rect">
            <a:avLst/>
          </a:prstGeom>
        </p:spPr>
        <p:txBody>
          <a:bodyPr/>
          <a:lstStyle>
            <a:lvl1pPr marL="411163" indent="-342900" algn="l" rtl="0" eaLnBrk="1" fontAlgn="base" hangingPunct="1">
              <a:spcBef>
                <a:spcPts val="700"/>
              </a:spcBef>
              <a:spcAft>
                <a:spcPct val="0"/>
              </a:spcAft>
              <a:buClr>
                <a:srgbClr val="FEB80A"/>
              </a:buClr>
              <a:buSzPct val="95000"/>
              <a:buFont typeface="Wingdings" pitchFamily="2" charset="2"/>
              <a:buChar char="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9775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EB80A"/>
              </a:buClr>
              <a:buSzPct val="90000"/>
              <a:buFont typeface="Wingdings" pitchFamily="2" charset="2"/>
              <a:buChar char="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3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EB80A"/>
              </a:buClr>
              <a:buFont typeface="Wingdings 2" pitchFamily="18" charset="2"/>
              <a:buChar char="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047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EB80A"/>
              </a:buClr>
              <a:buFont typeface="Wingdings 3" pitchFamily="18" charset="2"/>
              <a:buChar char="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13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EB80A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273050" indent="-273050"/>
            <a:r>
              <a:rPr lang="en-US" sz="2000" dirty="0" smtClean="0">
                <a:solidFill>
                  <a:schemeClr val="accent3"/>
                </a:solidFill>
              </a:rPr>
              <a:t>Specification</a:t>
            </a:r>
            <a:r>
              <a:rPr lang="en-US" sz="2000" dirty="0" smtClean="0"/>
              <a:t> are the key to </a:t>
            </a:r>
            <a:r>
              <a:rPr lang="en-US" sz="2000" dirty="0" smtClean="0">
                <a:solidFill>
                  <a:schemeClr val="accent3"/>
                </a:solidFill>
              </a:rPr>
              <a:t>keep the TDR coherent </a:t>
            </a:r>
            <a:r>
              <a:rPr lang="en-US" sz="2000" dirty="0" smtClean="0"/>
              <a:t>around a well defined detector concept.</a:t>
            </a:r>
          </a:p>
          <a:p>
            <a:pPr marL="273050" indent="-273050"/>
            <a:r>
              <a:rPr lang="en-US" sz="2000" dirty="0" smtClean="0">
                <a:solidFill>
                  <a:schemeClr val="accent3"/>
                </a:solidFill>
              </a:rPr>
              <a:t>Reviews circled in red </a:t>
            </a:r>
            <a:r>
              <a:rPr lang="en-US" sz="2000" dirty="0" smtClean="0"/>
              <a:t>are strictly correlated and </a:t>
            </a:r>
            <a:r>
              <a:rPr lang="en-US" sz="2000" dirty="0" smtClean="0">
                <a:solidFill>
                  <a:schemeClr val="accent3"/>
                </a:solidFill>
              </a:rPr>
              <a:t>should be done together</a:t>
            </a:r>
            <a:r>
              <a:rPr lang="en-US" sz="2000" dirty="0" smtClean="0"/>
              <a:t>. This means 3 reviews in Q1 2017.</a:t>
            </a:r>
          </a:p>
          <a:p>
            <a:pPr marL="273050" indent="-273050"/>
            <a:r>
              <a:rPr lang="en-US" sz="2000" dirty="0" smtClean="0">
                <a:solidFill>
                  <a:schemeClr val="accent3"/>
                </a:solidFill>
              </a:rPr>
              <a:t>Some of the PDRs could in fact go after the TDR </a:t>
            </a:r>
            <a:r>
              <a:rPr lang="en-US" sz="2000" dirty="0" smtClean="0"/>
              <a:t>to reduce the load next year, even if we want a conceptual design of all the component ready for the TDR.</a:t>
            </a:r>
          </a:p>
        </p:txBody>
      </p:sp>
    </p:spTree>
    <p:extLst>
      <p:ext uri="{BB962C8B-B14F-4D97-AF65-F5344CB8AC3E}">
        <p14:creationId xmlns:p14="http://schemas.microsoft.com/office/powerpoint/2010/main" val="319220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51" y="132272"/>
            <a:ext cx="10725149" cy="788808"/>
          </a:xfrm>
        </p:spPr>
        <p:txBody>
          <a:bodyPr/>
          <a:lstStyle/>
          <a:p>
            <a:r>
              <a:rPr lang="en-US" dirty="0" smtClean="0"/>
              <a:t>Important questions to answer ~now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141" y="803037"/>
            <a:ext cx="11362546" cy="5804797"/>
          </a:xfrm>
        </p:spPr>
        <p:txBody>
          <a:bodyPr/>
          <a:lstStyle/>
          <a:p>
            <a:r>
              <a:rPr lang="en-US" dirty="0" smtClean="0">
                <a:solidFill>
                  <a:schemeClr val="accent3"/>
                </a:solidFill>
              </a:rPr>
              <a:t>Maximum dose: 3000 or 4000 fb</a:t>
            </a:r>
            <a:r>
              <a:rPr lang="en-US" baseline="30000" dirty="0" smtClean="0">
                <a:solidFill>
                  <a:schemeClr val="accent3"/>
                </a:solidFill>
              </a:rPr>
              <a:t>-1</a:t>
            </a:r>
            <a:r>
              <a:rPr lang="en-US" dirty="0" smtClean="0">
                <a:solidFill>
                  <a:schemeClr val="accent3"/>
                </a:solidFill>
              </a:rPr>
              <a:t>?</a:t>
            </a:r>
          </a:p>
          <a:p>
            <a:pPr lvl="1"/>
            <a:r>
              <a:rPr lang="en-US" sz="2000" dirty="0" smtClean="0"/>
              <a:t>This is a </a:t>
            </a:r>
            <a:r>
              <a:rPr lang="en-US" sz="2000" dirty="0" smtClean="0">
                <a:solidFill>
                  <a:schemeClr val="accent3"/>
                </a:solidFill>
              </a:rPr>
              <a:t>key parameter</a:t>
            </a:r>
            <a:r>
              <a:rPr lang="en-US" sz="2000" dirty="0" smtClean="0"/>
              <a:t>, that defines local support design and sensor technology. We could design the </a:t>
            </a:r>
            <a:r>
              <a:rPr lang="en-US" sz="2000" dirty="0" smtClean="0">
                <a:solidFill>
                  <a:schemeClr val="accent3"/>
                </a:solidFill>
              </a:rPr>
              <a:t>inner section for 2000 fb</a:t>
            </a:r>
            <a:r>
              <a:rPr lang="en-US" sz="2000" baseline="30000" dirty="0" smtClean="0">
                <a:solidFill>
                  <a:schemeClr val="accent3"/>
                </a:solidFill>
              </a:rPr>
              <a:t>-1</a:t>
            </a:r>
            <a:r>
              <a:rPr lang="en-US" sz="2000" dirty="0" smtClean="0"/>
              <a:t> (assuming one replacement) and the </a:t>
            </a:r>
            <a:r>
              <a:rPr lang="en-US" sz="2000" dirty="0" smtClean="0">
                <a:solidFill>
                  <a:schemeClr val="accent3"/>
                </a:solidFill>
              </a:rPr>
              <a:t>rest for 3000 fb</a:t>
            </a:r>
            <a:r>
              <a:rPr lang="en-US" sz="2000" baseline="30000" dirty="0" smtClean="0">
                <a:solidFill>
                  <a:schemeClr val="accent3"/>
                </a:solidFill>
              </a:rPr>
              <a:t>-1</a:t>
            </a:r>
            <a:r>
              <a:rPr lang="en-US" sz="2000" dirty="0" smtClean="0">
                <a:solidFill>
                  <a:schemeClr val="accent3"/>
                </a:solidFill>
              </a:rPr>
              <a:t> with a safety margin of 1.5</a:t>
            </a:r>
            <a:r>
              <a:rPr lang="en-US" sz="2000" dirty="0" smtClean="0"/>
              <a:t>.</a:t>
            </a:r>
            <a:endParaRPr lang="en-US" sz="2000" dirty="0"/>
          </a:p>
          <a:p>
            <a:r>
              <a:rPr lang="en-US" dirty="0" smtClean="0">
                <a:solidFill>
                  <a:schemeClr val="accent3"/>
                </a:solidFill>
              </a:rPr>
              <a:t>Data rates: updated values from Step 1.6 sim.</a:t>
            </a:r>
          </a:p>
          <a:p>
            <a:pPr lvl="1"/>
            <a:r>
              <a:rPr lang="en-US" sz="2000" dirty="0" smtClean="0"/>
              <a:t>The </a:t>
            </a:r>
            <a:r>
              <a:rPr lang="en-US" sz="2000" dirty="0" smtClean="0">
                <a:solidFill>
                  <a:schemeClr val="accent3"/>
                </a:solidFill>
              </a:rPr>
              <a:t>first section of data transmission </a:t>
            </a:r>
            <a:r>
              <a:rPr lang="en-US" sz="2000" dirty="0" smtClean="0"/>
              <a:t>is on copper and it </a:t>
            </a:r>
            <a:r>
              <a:rPr lang="en-US" sz="2000" dirty="0" smtClean="0">
                <a:solidFill>
                  <a:schemeClr val="accent3"/>
                </a:solidFill>
              </a:rPr>
              <a:t>is challenging</a:t>
            </a:r>
            <a:r>
              <a:rPr lang="en-US" sz="2000" dirty="0" smtClean="0"/>
              <a:t>, as we aim for 5 Gb/s over 5-6 meters. Ad-hoc design of transmitter (FE chip) and receiver (</a:t>
            </a:r>
            <a:r>
              <a:rPr lang="en-US" sz="2000" dirty="0" err="1" smtClean="0"/>
              <a:t>opto</a:t>
            </a:r>
            <a:r>
              <a:rPr lang="en-US" sz="2000" dirty="0" smtClean="0"/>
              <a:t>-converter) is needed.</a:t>
            </a:r>
            <a:endParaRPr lang="en-US" sz="2000" dirty="0" smtClean="0"/>
          </a:p>
          <a:p>
            <a:r>
              <a:rPr lang="en-US" dirty="0" smtClean="0">
                <a:solidFill>
                  <a:schemeClr val="accent3"/>
                </a:solidFill>
              </a:rPr>
              <a:t>CMOS:</a:t>
            </a:r>
            <a:r>
              <a:rPr lang="en-US" dirty="0">
                <a:solidFill>
                  <a:schemeClr val="accent3"/>
                </a:solidFill>
              </a:rPr>
              <a:t> </a:t>
            </a:r>
            <a:r>
              <a:rPr lang="en-US" dirty="0" smtClean="0">
                <a:solidFill>
                  <a:schemeClr val="accent3"/>
                </a:solidFill>
              </a:rPr>
              <a:t>still several options open.</a:t>
            </a:r>
          </a:p>
          <a:p>
            <a:pPr lvl="1"/>
            <a:r>
              <a:rPr lang="en-US" sz="2000" dirty="0" smtClean="0"/>
              <a:t>Must </a:t>
            </a:r>
            <a:r>
              <a:rPr lang="en-US" sz="2000" dirty="0" smtClean="0">
                <a:solidFill>
                  <a:schemeClr val="accent3"/>
                </a:solidFill>
              </a:rPr>
              <a:t>converge by April to a single proposal</a:t>
            </a:r>
            <a:r>
              <a:rPr lang="en-US" sz="2000" dirty="0" smtClean="0"/>
              <a:t>, providing a clear indication of possible benefits for ITk. The mos</a:t>
            </a:r>
            <a:r>
              <a:rPr lang="en-US" sz="2000" dirty="0" smtClean="0"/>
              <a:t>t interesting solution at the moment seems to be </a:t>
            </a:r>
            <a:r>
              <a:rPr lang="en-US" sz="2000" dirty="0" smtClean="0">
                <a:solidFill>
                  <a:schemeClr val="accent3"/>
                </a:solidFill>
              </a:rPr>
              <a:t>a 5</a:t>
            </a:r>
            <a:r>
              <a:rPr lang="en-US" sz="2000" baseline="30000" dirty="0" smtClean="0">
                <a:solidFill>
                  <a:schemeClr val="accent3"/>
                </a:solidFill>
              </a:rPr>
              <a:t>th</a:t>
            </a:r>
            <a:r>
              <a:rPr lang="en-US" sz="2000" dirty="0" smtClean="0">
                <a:solidFill>
                  <a:schemeClr val="accent3"/>
                </a:solidFill>
              </a:rPr>
              <a:t> layer made with monolithic CMOS </a:t>
            </a:r>
            <a:r>
              <a:rPr lang="en-US" sz="2000" dirty="0" smtClean="0"/>
              <a:t>(advantages in cost and production simplification).</a:t>
            </a:r>
          </a:p>
          <a:p>
            <a:r>
              <a:rPr lang="en-US" dirty="0" smtClean="0">
                <a:solidFill>
                  <a:schemeClr val="accent3"/>
                </a:solidFill>
              </a:rPr>
              <a:t>Schedule: must provide a detailed schedule by March AUW.</a:t>
            </a:r>
          </a:p>
          <a:p>
            <a:pPr lvl="1"/>
            <a:r>
              <a:rPr lang="en-US" sz="2000" dirty="0" smtClean="0"/>
              <a:t>Need to </a:t>
            </a:r>
            <a:r>
              <a:rPr lang="en-US" sz="2000" dirty="0" smtClean="0"/>
              <a:t>define </a:t>
            </a:r>
            <a:r>
              <a:rPr lang="en-US" sz="2000" dirty="0" smtClean="0"/>
              <a:t>the production model (how many module production and module loading centers, where). </a:t>
            </a:r>
            <a:r>
              <a:rPr lang="en-US" sz="2000" dirty="0" smtClean="0"/>
              <a:t>Must understand the integration sequence, to exploit the overlap between production and integration to increase the time we have to produce modules (24-30 months).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Italia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65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721360" y="168276"/>
            <a:ext cx="9222740" cy="914400"/>
          </a:xfrm>
        </p:spPr>
        <p:txBody>
          <a:bodyPr/>
          <a:lstStyle/>
          <a:p>
            <a:r>
              <a:rPr lang="en-US" dirty="0" smtClean="0"/>
              <a:t>Production schedule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Italia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8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1416" t="7787" r="1801" b="4286"/>
          <a:stretch/>
        </p:blipFill>
        <p:spPr>
          <a:xfrm>
            <a:off x="895350" y="939801"/>
            <a:ext cx="10563225" cy="537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07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00" y="85837"/>
            <a:ext cx="9230730" cy="833738"/>
          </a:xfrm>
        </p:spPr>
        <p:txBody>
          <a:bodyPr/>
          <a:lstStyle/>
          <a:p>
            <a:r>
              <a:rPr lang="en-US" dirty="0"/>
              <a:t>Cost estimates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62962324"/>
              </p:ext>
            </p:extLst>
          </p:nvPr>
        </p:nvGraphicFramePr>
        <p:xfrm>
          <a:off x="1995341" y="824624"/>
          <a:ext cx="8029722" cy="328223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55150">
                  <a:extLst>
                    <a:ext uri="{9D8B030D-6E8A-4147-A177-3AD203B41FA5}">
                      <a16:colId xmlns:a16="http://schemas.microsoft.com/office/drawing/2014/main" val="3842743622"/>
                    </a:ext>
                  </a:extLst>
                </a:gridCol>
                <a:gridCol w="836652">
                  <a:extLst>
                    <a:ext uri="{9D8B030D-6E8A-4147-A177-3AD203B41FA5}">
                      <a16:colId xmlns:a16="http://schemas.microsoft.com/office/drawing/2014/main" val="3485929624"/>
                    </a:ext>
                  </a:extLst>
                </a:gridCol>
                <a:gridCol w="875775">
                  <a:extLst>
                    <a:ext uri="{9D8B030D-6E8A-4147-A177-3AD203B41FA5}">
                      <a16:colId xmlns:a16="http://schemas.microsoft.com/office/drawing/2014/main" val="3921630153"/>
                    </a:ext>
                  </a:extLst>
                </a:gridCol>
                <a:gridCol w="1044864">
                  <a:extLst>
                    <a:ext uri="{9D8B030D-6E8A-4147-A177-3AD203B41FA5}">
                      <a16:colId xmlns:a16="http://schemas.microsoft.com/office/drawing/2014/main" val="3767607813"/>
                    </a:ext>
                  </a:extLst>
                </a:gridCol>
                <a:gridCol w="1046174">
                  <a:extLst>
                    <a:ext uri="{9D8B030D-6E8A-4147-A177-3AD203B41FA5}">
                      <a16:colId xmlns:a16="http://schemas.microsoft.com/office/drawing/2014/main" val="3321314098"/>
                    </a:ext>
                  </a:extLst>
                </a:gridCol>
                <a:gridCol w="966381">
                  <a:extLst>
                    <a:ext uri="{9D8B030D-6E8A-4147-A177-3AD203B41FA5}">
                      <a16:colId xmlns:a16="http://schemas.microsoft.com/office/drawing/2014/main" val="3600540900"/>
                    </a:ext>
                  </a:extLst>
                </a:gridCol>
                <a:gridCol w="806795">
                  <a:extLst>
                    <a:ext uri="{9D8B030D-6E8A-4147-A177-3AD203B41FA5}">
                      <a16:colId xmlns:a16="http://schemas.microsoft.com/office/drawing/2014/main" val="512100434"/>
                    </a:ext>
                  </a:extLst>
                </a:gridCol>
                <a:gridCol w="797931">
                  <a:extLst>
                    <a:ext uri="{9D8B030D-6E8A-4147-A177-3AD203B41FA5}">
                      <a16:colId xmlns:a16="http://schemas.microsoft.com/office/drawing/2014/main" val="505912908"/>
                    </a:ext>
                  </a:extLst>
                </a:gridCol>
              </a:tblGrid>
              <a:tr h="792208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Layout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# mod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Surface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Layer 0-1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Layer 2-3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Layer 4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Rings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Total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val="572719919"/>
                  </a:ext>
                </a:extLst>
              </a:tr>
              <a:tr h="792208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Base</a:t>
                      </a:r>
                    </a:p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(Scoping</a:t>
                      </a:r>
                      <a:r>
                        <a:rPr lang="en-US" sz="160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Document)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9780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14.14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7.4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11.5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8.9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14.1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43.1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val="4194470966"/>
                  </a:ext>
                </a:extLst>
              </a:tr>
              <a:tr h="8808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Extended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12240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17.88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7.4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12.4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8.3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25.2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54,4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val="3600440596"/>
                  </a:ext>
                </a:extLst>
              </a:tr>
              <a:tr h="78622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Fully Inclined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12486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15.10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4.9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9.8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7.2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25.2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48.3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val="2581651152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Italia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9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2"/>
          </p:nvPr>
        </p:nvSpPr>
        <p:spPr>
          <a:xfrm>
            <a:off x="742950" y="4274046"/>
            <a:ext cx="10748010" cy="2183904"/>
          </a:xfrm>
        </p:spPr>
        <p:txBody>
          <a:bodyPr/>
          <a:lstStyle/>
          <a:p>
            <a:pPr marL="95250" indent="-9525"/>
            <a:r>
              <a:rPr lang="en-US" sz="2000" dirty="0" smtClean="0"/>
              <a:t>Estimates based on </a:t>
            </a:r>
            <a:r>
              <a:rPr lang="en-US" sz="2000" dirty="0" smtClean="0">
                <a:solidFill>
                  <a:schemeClr val="accent3"/>
                </a:solidFill>
              </a:rPr>
              <a:t>Step 1.5 layouts</a:t>
            </a:r>
            <a:r>
              <a:rPr lang="en-US" sz="2000" dirty="0" smtClean="0"/>
              <a:t>. For the real detector, we assume we can save </a:t>
            </a:r>
            <a:r>
              <a:rPr lang="en-US" sz="2000" dirty="0" smtClean="0">
                <a:solidFill>
                  <a:schemeClr val="accent3"/>
                </a:solidFill>
              </a:rPr>
              <a:t>~5M </a:t>
            </a:r>
            <a:r>
              <a:rPr lang="en-US" sz="2000" dirty="0" smtClean="0"/>
              <a:t>by reducing the number of space points in the </a:t>
            </a:r>
            <a:r>
              <a:rPr lang="en-US" sz="2000" dirty="0" smtClean="0">
                <a:solidFill>
                  <a:schemeClr val="accent3"/>
                </a:solidFill>
              </a:rPr>
              <a:t>very forward region</a:t>
            </a:r>
            <a:r>
              <a:rPr lang="en-US" sz="2000" dirty="0" smtClean="0"/>
              <a:t>.</a:t>
            </a:r>
          </a:p>
          <a:p>
            <a:pPr marL="95250" indent="-9525"/>
            <a:r>
              <a:rPr lang="en-US" sz="2000" dirty="0" smtClean="0"/>
              <a:t>More </a:t>
            </a:r>
            <a:r>
              <a:rPr lang="en-US" sz="2000" dirty="0" smtClean="0">
                <a:solidFill>
                  <a:schemeClr val="accent3"/>
                </a:solidFill>
              </a:rPr>
              <a:t>savings</a:t>
            </a:r>
            <a:r>
              <a:rPr lang="en-US" sz="2000" dirty="0" smtClean="0"/>
              <a:t> are expected </a:t>
            </a:r>
            <a:r>
              <a:rPr lang="en-US" sz="2000" dirty="0" smtClean="0">
                <a:solidFill>
                  <a:schemeClr val="accent3"/>
                </a:solidFill>
              </a:rPr>
              <a:t>in bump-bonding and sensors</a:t>
            </a:r>
            <a:r>
              <a:rPr lang="en-US" sz="2000" dirty="0" smtClean="0"/>
              <a:t>.</a:t>
            </a:r>
          </a:p>
          <a:p>
            <a:pPr marL="95250" indent="-9525"/>
            <a:r>
              <a:rPr lang="en-US" sz="2000" dirty="0" smtClean="0"/>
              <a:t>Our present indication is in he range </a:t>
            </a:r>
            <a:r>
              <a:rPr lang="en-US" sz="2000" dirty="0" smtClean="0">
                <a:solidFill>
                  <a:schemeClr val="accent3"/>
                </a:solidFill>
              </a:rPr>
              <a:t>40-45 M</a:t>
            </a:r>
            <a:r>
              <a:rPr lang="en-US" sz="2000" dirty="0" smtClean="0"/>
              <a:t>. </a:t>
            </a:r>
          </a:p>
          <a:p>
            <a:pPr marL="95250" indent="-9525"/>
            <a:r>
              <a:rPr lang="en-US" sz="2000" dirty="0" smtClean="0"/>
              <a:t>We expect to produce </a:t>
            </a:r>
            <a:r>
              <a:rPr lang="en-US" sz="2000" dirty="0" smtClean="0">
                <a:solidFill>
                  <a:schemeClr val="accent3"/>
                </a:solidFill>
              </a:rPr>
              <a:t>an updated estimate </a:t>
            </a:r>
            <a:r>
              <a:rPr lang="en-US" sz="2000" dirty="0" smtClean="0">
                <a:solidFill>
                  <a:schemeClr val="accent3"/>
                </a:solidFill>
              </a:rPr>
              <a:t>in April</a:t>
            </a:r>
            <a:r>
              <a:rPr lang="en-US" sz="2000" dirty="0" smtClean="0"/>
              <a:t>, </a:t>
            </a:r>
            <a:r>
              <a:rPr lang="en-US" sz="2000" dirty="0" smtClean="0"/>
              <a:t>for a candidate TDR layout</a:t>
            </a:r>
            <a:r>
              <a:rPr lang="en-US" sz="2000" dirty="0"/>
              <a:t> </a:t>
            </a:r>
            <a:r>
              <a:rPr lang="en-US" sz="2000" dirty="0" smtClean="0"/>
              <a:t>and with updates sensors, bump-bonding and services costs.</a:t>
            </a:r>
          </a:p>
        </p:txBody>
      </p:sp>
    </p:spTree>
    <p:extLst>
      <p:ext uri="{BB962C8B-B14F-4D97-AF65-F5344CB8AC3E}">
        <p14:creationId xmlns:p14="http://schemas.microsoft.com/office/powerpoint/2010/main" val="376143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FELIX-ITK</Template>
  <TotalTime>21502</TotalTime>
  <Words>1202</Words>
  <Application>Microsoft Office PowerPoint</Application>
  <PresentationFormat>Widescreen</PresentationFormat>
  <Paragraphs>268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 Unicode MS</vt:lpstr>
      <vt:lpstr>Arial</vt:lpstr>
      <vt:lpstr>Arial Rounded MT Bold</vt:lpstr>
      <vt:lpstr>Calibri</vt:lpstr>
      <vt:lpstr>Corbel</vt:lpstr>
      <vt:lpstr>Symbol</vt:lpstr>
      <vt:lpstr>Wingdings</vt:lpstr>
      <vt:lpstr>Wingdings 2</vt:lpstr>
      <vt:lpstr>Wingdings 3</vt:lpstr>
      <vt:lpstr>Metro</vt:lpstr>
      <vt:lpstr>1_Office Theme</vt:lpstr>
      <vt:lpstr>Towards Pixel TDR</vt:lpstr>
      <vt:lpstr>Which detector we want to build?</vt:lpstr>
      <vt:lpstr>How many modules?</vt:lpstr>
      <vt:lpstr>A possible layout</vt:lpstr>
      <vt:lpstr>Decision path</vt:lpstr>
      <vt:lpstr>Reviews calendar</vt:lpstr>
      <vt:lpstr>Important questions to answer ~now</vt:lpstr>
      <vt:lpstr>Production schedule</vt:lpstr>
      <vt:lpstr>Cost estimates </vt:lpstr>
      <vt:lpstr>Contributions to the TDR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Pixel organization (1)</dc:title>
  <dc:creator>Paolo Morettini</dc:creator>
  <cp:lastModifiedBy>Paolo Morettini</cp:lastModifiedBy>
  <cp:revision>443</cp:revision>
  <dcterms:created xsi:type="dcterms:W3CDTF">2013-11-12T11:11:33Z</dcterms:created>
  <dcterms:modified xsi:type="dcterms:W3CDTF">2017-02-08T11:42:14Z</dcterms:modified>
</cp:coreProperties>
</file>