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3C"/>
    <a:srgbClr val="00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3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4CC05-6BCA-DA4D-91F9-528031C1A399}" type="datetimeFigureOut">
              <a:rPr lang="en-US" smtClean="0"/>
              <a:t>07/02/17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1F934-AFD0-CF49-BEB4-23151914FF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620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10CE-C315-3A4A-87AA-7639CD1CF3C3}" type="datetimeFigureOut">
              <a:rPr lang="en-US" smtClean="0"/>
              <a:t>07/02/17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D02A1-803D-C841-9B65-0F39F84CD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949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68915-8C58-BC4A-9F7F-6D5FAB3B5583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D494-06AA-214E-A79A-CB708922B796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7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E9DC-D71B-1A44-A699-6F6C7D19B7B8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D823-A171-D247-B478-21A7357559E5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6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7D2BB-DE89-5B46-B20E-F89BF2DFA5A0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8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7644-9691-4247-A37B-3110A8C90090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5212-69DF-6545-A303-22A05FF4EE0D}" type="datetime1">
              <a:rPr lang="it-IT" smtClean="0"/>
              <a:t>07/02/17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5E5C7-0700-F94A-9172-B721E7A440BE}" type="datetime1">
              <a:rPr lang="it-IT" smtClean="0"/>
              <a:t>07/02/17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A477-99C4-8040-9803-95CE19CD2D50}" type="datetime1">
              <a:rPr lang="it-IT" smtClean="0"/>
              <a:t>07/02/17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9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0B62-1D1C-0443-8536-3740CB81E4FE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1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9B6F6-37F4-C24E-8F98-5D11493E2D65}" type="datetime1">
              <a:rPr lang="it-IT" smtClean="0"/>
              <a:t>07/02/17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387B3-B200-6E44-BEB8-F668A8C8FF3E}" type="datetime1">
              <a:rPr lang="it-IT" smtClean="0"/>
              <a:t>07/02/17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INFN Genova - ATLAS ITK Italia 8-9 Feb 2017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602E9-E9F7-D744-93CC-832EF1F47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5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Prototipo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Scheda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Pixel_ROD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lnSpcReduction="10000"/>
          </a:bodyPr>
          <a:lstStyle/>
          <a:p>
            <a:pPr marL="285750" indent="-285750"/>
            <a:endParaRPr lang="en-US" sz="1600" b="1" dirty="0" smtClean="0"/>
          </a:p>
          <a:p>
            <a:pPr marL="0" indent="0" algn="ctr">
              <a:buNone/>
            </a:pPr>
            <a:r>
              <a:rPr lang="en-US" sz="4000" dirty="0" smtClean="0"/>
              <a:t>ATLAS ITK Italia 8-9 </a:t>
            </a:r>
            <a:r>
              <a:rPr lang="en-US" sz="4000" dirty="0" err="1" smtClean="0"/>
              <a:t>Febbraio</a:t>
            </a:r>
            <a:r>
              <a:rPr lang="en-US" sz="4000" dirty="0" smtClean="0"/>
              <a:t> 2017</a:t>
            </a:r>
            <a:endParaRPr lang="en-US" sz="4000" dirty="0"/>
          </a:p>
          <a:p>
            <a:pPr marL="285750" indent="-285750"/>
            <a:endParaRPr lang="en-US" sz="1600" b="1" dirty="0" smtClean="0"/>
          </a:p>
          <a:p>
            <a:pPr marL="285750" indent="-285750"/>
            <a:r>
              <a:rPr lang="en-US" sz="1600" b="1" dirty="0" smtClean="0"/>
              <a:t>Lab. </a:t>
            </a:r>
            <a:r>
              <a:rPr lang="en-US" sz="1600" b="1" dirty="0" err="1" smtClean="0"/>
              <a:t>Elettronica</a:t>
            </a:r>
            <a:r>
              <a:rPr lang="en-US" sz="1600" b="1" dirty="0" smtClean="0"/>
              <a:t>, INFN BOLOGNA</a:t>
            </a:r>
            <a:endParaRPr lang="en-US" sz="1600" b="1" dirty="0"/>
          </a:p>
          <a:p>
            <a:pPr lvl="1">
              <a:buFont typeface="Arial"/>
              <a:buChar char="•"/>
            </a:pPr>
            <a:r>
              <a:rPr lang="en-US" sz="1600" dirty="0"/>
              <a:t>G. </a:t>
            </a:r>
            <a:r>
              <a:rPr lang="en-US" sz="1600" dirty="0" err="1"/>
              <a:t>Balbi</a:t>
            </a:r>
            <a:r>
              <a:rPr lang="en-US" sz="1600" dirty="0"/>
              <a:t>, D. </a:t>
            </a:r>
            <a:r>
              <a:rPr lang="en-US" sz="1600" dirty="0" err="1"/>
              <a:t>Falchieri</a:t>
            </a:r>
            <a:endParaRPr lang="en-US" sz="1600" dirty="0"/>
          </a:p>
          <a:p>
            <a:pPr lvl="1">
              <a:buFont typeface="Arial"/>
              <a:buChar char="•"/>
            </a:pPr>
            <a:r>
              <a:rPr lang="en-US" sz="1600" dirty="0"/>
              <a:t>G. </a:t>
            </a:r>
            <a:r>
              <a:rPr lang="en-US" sz="1600" dirty="0" err="1" smtClean="0"/>
              <a:t>Pellegrini</a:t>
            </a:r>
            <a:endParaRPr lang="en-US" sz="1600" dirty="0" smtClean="0"/>
          </a:p>
          <a:p>
            <a:pPr lvl="1">
              <a:buFont typeface="Arial"/>
              <a:buChar char="•"/>
            </a:pPr>
            <a:endParaRPr lang="en-US" sz="1600" dirty="0"/>
          </a:p>
          <a:p>
            <a:pPr marL="285750" indent="-285750"/>
            <a:r>
              <a:rPr lang="en-US" sz="1600" b="1" dirty="0" err="1" smtClean="0"/>
              <a:t>Studenti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Fisica</a:t>
            </a:r>
            <a:endParaRPr lang="en-US" sz="1600" b="1" dirty="0"/>
          </a:p>
          <a:p>
            <a:pPr lvl="1">
              <a:buFont typeface="Arial"/>
              <a:buChar char="•"/>
            </a:pPr>
            <a:r>
              <a:rPr lang="en-US" sz="1600" dirty="0"/>
              <a:t>G. </a:t>
            </a:r>
            <a:r>
              <a:rPr lang="en-US" sz="1600" dirty="0" err="1"/>
              <a:t>D’amen</a:t>
            </a:r>
            <a:r>
              <a:rPr lang="en-US" sz="1600" dirty="0"/>
              <a:t> (XXX PhD)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N</a:t>
            </a:r>
            <a:r>
              <a:rPr lang="en-US" sz="1600" dirty="0"/>
              <a:t>. </a:t>
            </a:r>
            <a:r>
              <a:rPr lang="en-US" sz="1600" dirty="0" err="1"/>
              <a:t>Giangiacomi</a:t>
            </a:r>
            <a:r>
              <a:rPr lang="en-US" sz="1600" dirty="0"/>
              <a:t> (XXXI PhD)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F</a:t>
            </a:r>
            <a:r>
              <a:rPr lang="en-US" sz="1600" dirty="0"/>
              <a:t>. </a:t>
            </a:r>
            <a:r>
              <a:rPr lang="en-US" sz="1600" dirty="0" err="1"/>
              <a:t>Alfonsi</a:t>
            </a:r>
            <a:r>
              <a:rPr lang="en-US" sz="1600" dirty="0"/>
              <a:t> (</a:t>
            </a:r>
            <a:r>
              <a:rPr lang="en-US" sz="1600" dirty="0" err="1"/>
              <a:t>Magistrale</a:t>
            </a:r>
            <a:r>
              <a:rPr lang="en-US" sz="1600" dirty="0"/>
              <a:t>)</a:t>
            </a:r>
          </a:p>
          <a:p>
            <a:pPr marL="1200150" lvl="2" indent="-285750"/>
            <a:r>
              <a:rPr lang="en-US" sz="1600" dirty="0" err="1"/>
              <a:t>Laurea</a:t>
            </a:r>
            <a:r>
              <a:rPr lang="en-US" sz="1600" dirty="0"/>
              <a:t> 6/</a:t>
            </a:r>
            <a:r>
              <a:rPr lang="en-US" sz="1600" dirty="0" smtClean="0"/>
              <a:t>17</a:t>
            </a:r>
          </a:p>
          <a:p>
            <a:pPr marL="800100" lvl="1">
              <a:buFont typeface="Arial"/>
              <a:buChar char="•"/>
            </a:pPr>
            <a:r>
              <a:rPr lang="en-US" sz="1600" dirty="0" smtClean="0"/>
              <a:t>2 </a:t>
            </a:r>
            <a:r>
              <a:rPr lang="en-US" sz="1600" dirty="0" err="1" smtClean="0"/>
              <a:t>laureandi</a:t>
            </a:r>
            <a:r>
              <a:rPr lang="en-US" sz="1600" dirty="0" smtClean="0"/>
              <a:t> in </a:t>
            </a:r>
            <a:r>
              <a:rPr lang="en-US" sz="1600" dirty="0" err="1" smtClean="0"/>
              <a:t>uscita</a:t>
            </a:r>
            <a:endParaRPr lang="en-US" sz="1600" dirty="0" smtClean="0"/>
          </a:p>
          <a:p>
            <a:pPr marL="800100" lvl="1">
              <a:buFont typeface="Arial"/>
              <a:buChar char="•"/>
            </a:pPr>
            <a:endParaRPr lang="en-US" sz="1600" dirty="0" smtClean="0"/>
          </a:p>
          <a:p>
            <a:pPr marL="800100" lvl="1">
              <a:buFont typeface="Arial"/>
              <a:buChar char="•"/>
            </a:pPr>
            <a:endParaRPr lang="en-US" sz="1600" dirty="0"/>
          </a:p>
          <a:p>
            <a:pPr marL="514350" lvl="1" indent="0" algn="ctr">
              <a:buNone/>
            </a:pPr>
            <a:r>
              <a:rPr lang="en-US" sz="2000" dirty="0" smtClean="0"/>
              <a:t>Alessandro </a:t>
            </a:r>
            <a:r>
              <a:rPr lang="en-US" sz="2000" dirty="0" err="1" smtClean="0"/>
              <a:t>Gabrielli</a:t>
            </a:r>
            <a:endParaRPr lang="en-US" sz="20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195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0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55155" y="-16445"/>
            <a:ext cx="4010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Caratteristiche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Pixel_ROD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784602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pic>
        <p:nvPicPr>
          <p:cNvPr id="12" name="Picture 11" descr="Schermata 2017-02-06 alle 09.31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141"/>
            <a:ext cx="9144000" cy="3993209"/>
          </a:xfrm>
          <a:prstGeom prst="rect">
            <a:avLst/>
          </a:prstGeom>
        </p:spPr>
      </p:pic>
      <p:pic>
        <p:nvPicPr>
          <p:cNvPr id="13" name="Picture 12" descr="Schermata 2017-02-06 alle 09.3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2" y="506775"/>
            <a:ext cx="7626438" cy="181052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hermata 2016-12-15 alle 08.5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"/>
            <a:ext cx="6019800" cy="601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451368"/>
            <a:ext cx="2768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PCB </a:t>
            </a:r>
            <a:r>
              <a:rPr lang="en-GB" b="1" dirty="0" err="1" smtClean="0"/>
              <a:t>StackUp</a:t>
            </a:r>
            <a:r>
              <a:rPr lang="en-GB" b="1" dirty="0" smtClean="0"/>
              <a:t> – 16 layers</a:t>
            </a:r>
          </a:p>
          <a:p>
            <a:pPr algn="just"/>
            <a:endParaRPr lang="en-GB" dirty="0"/>
          </a:p>
          <a:p>
            <a:pPr algn="just"/>
            <a:r>
              <a:rPr lang="en-GB" dirty="0" err="1" smtClean="0"/>
              <a:t>Vincoli</a:t>
            </a:r>
            <a:r>
              <a:rPr lang="en-GB" dirty="0" smtClean="0"/>
              <a:t> </a:t>
            </a:r>
            <a:r>
              <a:rPr lang="en-GB" dirty="0" err="1" smtClean="0"/>
              <a:t>estratti</a:t>
            </a:r>
            <a:r>
              <a:rPr lang="en-GB" dirty="0" smtClean="0"/>
              <a:t> da due DEMO board </a:t>
            </a:r>
            <a:r>
              <a:rPr lang="en-GB" dirty="0" err="1" smtClean="0"/>
              <a:t>della</a:t>
            </a:r>
            <a:r>
              <a:rPr lang="en-GB" dirty="0" smtClean="0"/>
              <a:t> Xilinx,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montano</a:t>
            </a:r>
            <a:r>
              <a:rPr lang="en-GB" dirty="0" smtClean="0"/>
              <a:t> le </a:t>
            </a:r>
            <a:r>
              <a:rPr lang="en-GB" dirty="0" err="1" smtClean="0"/>
              <a:t>stesse</a:t>
            </a:r>
            <a:r>
              <a:rPr lang="en-GB" dirty="0" smtClean="0"/>
              <a:t> FPGA KC705-ZC702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687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98699"/>
            <a:ext cx="2667000" cy="2350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4679954"/>
            <a:ext cx="3047434" cy="16763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7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69900" y="2717800"/>
            <a:ext cx="292100" cy="330202"/>
          </a:xfrm>
          <a:prstGeom prst="roundRect">
            <a:avLst/>
          </a:prstGeom>
          <a:solidFill>
            <a:srgbClr val="009D00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57200" y="2235198"/>
            <a:ext cx="292100" cy="330202"/>
          </a:xfrm>
          <a:prstGeom prst="roundRect">
            <a:avLst/>
          </a:prstGeom>
          <a:solidFill>
            <a:srgbClr val="009D00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457200" y="1523424"/>
            <a:ext cx="292100" cy="297576"/>
          </a:xfrm>
          <a:prstGeom prst="roundRect">
            <a:avLst/>
          </a:prstGeom>
          <a:solidFill>
            <a:srgbClr val="009D00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57200" y="558800"/>
            <a:ext cx="292100" cy="533400"/>
          </a:xfrm>
          <a:prstGeom prst="roundRect">
            <a:avLst/>
          </a:prstGeom>
          <a:solidFill>
            <a:srgbClr val="009D00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10" t="6987" r="9854" b="5302"/>
          <a:stretch/>
        </p:blipFill>
        <p:spPr>
          <a:xfrm>
            <a:off x="2794000" y="2235199"/>
            <a:ext cx="6350000" cy="462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55152" y="2078179"/>
            <a:ext cx="2393074" cy="1375364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50405" y="441953"/>
            <a:ext cx="2251642" cy="1334847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39371" y="1523424"/>
            <a:ext cx="1469431" cy="58477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LHC-Commercial</a:t>
            </a:r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Mezzanines</a:t>
            </a:r>
            <a:endParaRPr lang="en-GB" sz="1600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1082" y="3155434"/>
            <a:ext cx="118971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Pixel_ROD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39371" y="2108200"/>
            <a:ext cx="1469431" cy="0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55155" y="-16445"/>
            <a:ext cx="4010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Caratteristiche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Pixel_ROD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784602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77722"/>
            <a:ext cx="73998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7</a:t>
            </a:r>
            <a:r>
              <a:rPr lang="en-US" sz="1600" dirty="0"/>
              <a:t>-series Xilinx® </a:t>
            </a:r>
            <a:r>
              <a:rPr lang="en-US" sz="1600" dirty="0" smtClean="0"/>
              <a:t>FPGAs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Kintex</a:t>
            </a:r>
            <a:r>
              <a:rPr lang="en-US" sz="1600" dirty="0"/>
              <a:t>®</a:t>
            </a:r>
            <a:r>
              <a:rPr lang="en-US" sz="1600" dirty="0" smtClean="0"/>
              <a:t>7 XC7K325T </a:t>
            </a:r>
            <a:r>
              <a:rPr lang="en-US" sz="1600" dirty="0"/>
              <a:t>for trigger and </a:t>
            </a:r>
            <a:r>
              <a:rPr lang="en-US" sz="1600" dirty="0" smtClean="0"/>
              <a:t>data processing</a:t>
            </a:r>
            <a:endParaRPr lang="en-US" sz="1600" dirty="0" smtClean="0">
              <a:solidFill>
                <a:srgbClr val="009D00"/>
              </a:solidFill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err="1" smtClean="0"/>
              <a:t>Zynq</a:t>
            </a:r>
            <a:r>
              <a:rPr lang="en-US" sz="1600" dirty="0"/>
              <a:t>® Z020 </a:t>
            </a:r>
            <a:r>
              <a:rPr lang="en-US" sz="1600" dirty="0" smtClean="0"/>
              <a:t>with physical dual</a:t>
            </a:r>
            <a:r>
              <a:rPr lang="en-US" sz="1600" dirty="0"/>
              <a:t>-core ARM Cortex-A9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 x </a:t>
            </a:r>
            <a:r>
              <a:rPr lang="en-US" sz="1600" dirty="0" err="1" smtClean="0"/>
              <a:t>PCIe</a:t>
            </a:r>
            <a:r>
              <a:rPr lang="en-US" sz="1600" dirty="0" smtClean="0"/>
              <a:t> Express interface (4GB/s </a:t>
            </a:r>
            <a:r>
              <a:rPr lang="en-US" sz="1600" dirty="0"/>
              <a:t>towards the PC memory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16 x GTX@ 10Gb/s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1 x 10-Gb/s link (</a:t>
            </a:r>
            <a:r>
              <a:rPr lang="en-US" sz="1600" dirty="0" err="1" smtClean="0"/>
              <a:t>GBTx</a:t>
            </a:r>
            <a:r>
              <a:rPr lang="en-US" sz="1600" dirty="0" smtClean="0"/>
              <a:t>) </a:t>
            </a:r>
            <a:r>
              <a:rPr lang="en-US" sz="1200" dirty="0" err="1" smtClean="0"/>
              <a:t>testato</a:t>
            </a:r>
            <a:r>
              <a:rPr lang="en-US" sz="1200" dirty="0" smtClean="0"/>
              <a:t> a 5Gb/s</a:t>
            </a:r>
            <a:endParaRPr lang="en-US" sz="1200" b="1" i="1" dirty="0" smtClean="0">
              <a:solidFill>
                <a:srgbClr val="009D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 x HPC (400-pin) </a:t>
            </a:r>
            <a:r>
              <a:rPr lang="en-US" sz="1600" dirty="0"/>
              <a:t>HS (Half pair BOC-ROD)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2 x LPC (160-pin) HS differential  lines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DDR3 2 </a:t>
            </a:r>
            <a:r>
              <a:rPr lang="en-US" sz="1600" dirty="0" smtClean="0"/>
              <a:t>x 667 MHz</a:t>
            </a:r>
          </a:p>
          <a:p>
            <a:pPr lvl="2"/>
            <a:r>
              <a:rPr lang="en-US" sz="1200" i="1" dirty="0" smtClean="0"/>
              <a:t>Testate solo </a:t>
            </a:r>
            <a:r>
              <a:rPr lang="en-US" sz="1200" i="1" dirty="0" err="1"/>
              <a:t>su</a:t>
            </a:r>
            <a:r>
              <a:rPr lang="en-US" sz="1200" i="1" dirty="0"/>
              <a:t> </a:t>
            </a:r>
            <a:r>
              <a:rPr lang="en-US" sz="1200" i="1" dirty="0" err="1"/>
              <a:t>una</a:t>
            </a:r>
            <a:r>
              <a:rPr lang="en-US" sz="1200" i="1" dirty="0"/>
              <a:t> </a:t>
            </a:r>
            <a:r>
              <a:rPr lang="en-US" sz="1200" i="1" dirty="0" err="1" smtClean="0"/>
              <a:t>scheda</a:t>
            </a:r>
            <a:endParaRPr lang="en-US" sz="1200" i="1" dirty="0"/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err="1" smtClean="0"/>
              <a:t>Processore</a:t>
            </a:r>
            <a:r>
              <a:rPr lang="en-US" sz="1600" dirty="0" smtClean="0"/>
              <a:t> ARM</a:t>
            </a:r>
            <a:endParaRPr lang="en-US" sz="1600" dirty="0" smtClean="0"/>
          </a:p>
          <a:p>
            <a:pPr lvl="2"/>
            <a:r>
              <a:rPr lang="en-US" sz="1200" i="1" dirty="0" err="1" smtClean="0"/>
              <a:t>Testato</a:t>
            </a:r>
            <a:r>
              <a:rPr lang="en-US" sz="1200" i="1" dirty="0" smtClean="0"/>
              <a:t> solo </a:t>
            </a:r>
            <a:r>
              <a:rPr lang="en-US" sz="1200" i="1" dirty="0" err="1" smtClean="0"/>
              <a:t>su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una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scheda</a:t>
            </a:r>
            <a:endParaRPr lang="en-US" sz="1200" i="1" dirty="0" smtClean="0"/>
          </a:p>
          <a:p>
            <a:pPr marL="742950" lvl="1" indent="-285750">
              <a:buFont typeface="Wingdings" charset="2"/>
              <a:buChar char="ü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16 layers – </a:t>
            </a:r>
            <a:r>
              <a:rPr lang="en-US" sz="1600" dirty="0" err="1" smtClean="0"/>
              <a:t>stackup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2 </a:t>
            </a:r>
            <a:r>
              <a:rPr lang="en-US" sz="2400" b="1" dirty="0" err="1" smtClean="0">
                <a:solidFill>
                  <a:srgbClr val="FF0000"/>
                </a:solidFill>
              </a:rPr>
              <a:t>Schede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Prodotte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86273" y="4069834"/>
            <a:ext cx="11604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HPC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30366" y="4089400"/>
            <a:ext cx="11604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FF"/>
                </a:solidFill>
              </a:rPr>
              <a:t>PC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8802" y="2348108"/>
            <a:ext cx="11604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FF"/>
                </a:solidFill>
              </a:rPr>
              <a:t>PC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94173" y="6488668"/>
            <a:ext cx="11604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PCIe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03580" y="5167868"/>
            <a:ext cx="11604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GBT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03580" y="5848171"/>
            <a:ext cx="99059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2x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GB-Eth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32346" y="5137090"/>
            <a:ext cx="907025" cy="8002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14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KINTEX</a:t>
            </a:r>
          </a:p>
          <a:p>
            <a:pPr algn="ctr"/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25034" y="5263395"/>
            <a:ext cx="774833" cy="58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ZYNQ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(ARM)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01082" y="5167868"/>
            <a:ext cx="584962" cy="1200329"/>
          </a:xfrm>
          <a:prstGeom prst="rect">
            <a:avLst/>
          </a:prstGeom>
          <a:solidFill>
            <a:srgbClr val="F0FF3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38444" y="6021000"/>
            <a:ext cx="1319656" cy="369332"/>
          </a:xfrm>
          <a:prstGeom prst="rect">
            <a:avLst/>
          </a:prstGeom>
          <a:solidFill>
            <a:srgbClr val="F0FF3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DDR3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69229" y="2717440"/>
            <a:ext cx="935071" cy="3693319"/>
          </a:xfrm>
          <a:prstGeom prst="rect">
            <a:avLst/>
          </a:prstGeom>
          <a:solidFill>
            <a:srgbClr val="F0FF3C"/>
          </a:solidFill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</a:t>
            </a:r>
          </a:p>
          <a:p>
            <a:pPr algn="ctr"/>
            <a:endParaRPr lang="en-US" b="1" dirty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1200" y="2828766"/>
            <a:ext cx="1008029" cy="2308324"/>
          </a:xfrm>
          <a:prstGeom prst="rect">
            <a:avLst/>
          </a:prstGeom>
          <a:solidFill>
            <a:srgbClr val="F0FF3C"/>
          </a:solidFill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7x Volt</a:t>
            </a: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12x Rail</a:t>
            </a: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  <a:p>
            <a:pPr algn="ctr"/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43650" y="97135"/>
            <a:ext cx="900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TTCRx</a:t>
            </a:r>
            <a:r>
              <a:rPr lang="en-GB" dirty="0"/>
              <a:t> LPC</a:t>
            </a:r>
          </a:p>
          <a:p>
            <a:r>
              <a:rPr lang="en-GB" dirty="0" smtClean="0"/>
              <a:t>CERN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4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hermata 2016-12-15 alle 09.04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8"/>
          <a:stretch/>
        </p:blipFill>
        <p:spPr>
          <a:xfrm>
            <a:off x="0" y="-1"/>
            <a:ext cx="4087706" cy="35408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79899" y="937740"/>
            <a:ext cx="299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err="1" smtClean="0"/>
              <a:t>GBTx</a:t>
            </a:r>
            <a:r>
              <a:rPr lang="en-GB" dirty="0" smtClean="0"/>
              <a:t> 10 Gb/s simulation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687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60584" y="49575"/>
            <a:ext cx="198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Test GBT (1)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79800" y="3540856"/>
            <a:ext cx="53593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GB" b="1" dirty="0" err="1" smtClean="0">
                <a:solidFill>
                  <a:srgbClr val="009D00"/>
                </a:solidFill>
              </a:rPr>
              <a:t>Collegamento</a:t>
            </a:r>
            <a:r>
              <a:rPr lang="en-GB" b="1" dirty="0" smtClean="0">
                <a:solidFill>
                  <a:srgbClr val="009D00"/>
                </a:solidFill>
              </a:rPr>
              <a:t> </a:t>
            </a:r>
            <a:r>
              <a:rPr lang="en-GB" b="1" dirty="0" err="1" smtClean="0">
                <a:solidFill>
                  <a:srgbClr val="009D00"/>
                </a:solidFill>
              </a:rPr>
              <a:t>reale</a:t>
            </a:r>
            <a:r>
              <a:rPr lang="en-GB" b="1" dirty="0" smtClean="0">
                <a:solidFill>
                  <a:srgbClr val="009D00"/>
                </a:solidFill>
              </a:rPr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GB" dirty="0" smtClean="0"/>
              <a:t>Pixel</a:t>
            </a:r>
            <a:r>
              <a:rPr lang="en-GB" dirty="0"/>
              <a:t>-</a:t>
            </a:r>
            <a:r>
              <a:rPr lang="en-GB" dirty="0" smtClean="0"/>
              <a:t>ROD</a:t>
            </a:r>
          </a:p>
          <a:p>
            <a:pPr marL="742950" lvl="1" indent="-285750" algn="just">
              <a:buFont typeface="Arial"/>
              <a:buChar char="•"/>
            </a:pPr>
            <a:r>
              <a:rPr lang="en-GB" dirty="0" smtClean="0"/>
              <a:t>Xilinx demo-board KC705 </a:t>
            </a:r>
            <a:r>
              <a:rPr lang="en-GB" dirty="0" err="1"/>
              <a:t>utilizzando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b="1" dirty="0">
                <a:solidFill>
                  <a:srgbClr val="009D00"/>
                </a:solidFill>
              </a:rPr>
              <a:t>firmware GBT-</a:t>
            </a:r>
            <a:r>
              <a:rPr lang="en-GB" b="1" dirty="0" smtClean="0">
                <a:solidFill>
                  <a:srgbClr val="009D00"/>
                </a:solidFill>
              </a:rPr>
              <a:t>FPGA (CERN)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 smtClean="0"/>
              <a:t>Le due </a:t>
            </a:r>
            <a:r>
              <a:rPr lang="en-GB" dirty="0" err="1"/>
              <a:t>schede</a:t>
            </a:r>
            <a:r>
              <a:rPr lang="en-GB" dirty="0"/>
              <a:t> </a:t>
            </a:r>
            <a:r>
              <a:rPr lang="en-GB" dirty="0" err="1"/>
              <a:t>ricevono</a:t>
            </a:r>
            <a:r>
              <a:rPr lang="en-GB" dirty="0"/>
              <a:t>/</a:t>
            </a:r>
            <a:r>
              <a:rPr lang="en-GB" dirty="0" err="1"/>
              <a:t>trasmettono</a:t>
            </a:r>
            <a:r>
              <a:rPr lang="en-GB" dirty="0"/>
              <a:t> a </a:t>
            </a:r>
            <a:r>
              <a:rPr lang="en-GB" b="1" dirty="0">
                <a:solidFill>
                  <a:srgbClr val="009D00"/>
                </a:solidFill>
              </a:rPr>
              <a:t>4.8 Gb/s</a:t>
            </a:r>
            <a:r>
              <a:rPr lang="en-GB" dirty="0" smtClean="0"/>
              <a:t>.</a:t>
            </a:r>
          </a:p>
          <a:p>
            <a:pPr marL="285750" indent="-285750" algn="just">
              <a:buFont typeface="Arial"/>
              <a:buChar char="•"/>
            </a:pPr>
            <a:endParaRPr lang="en-GB" dirty="0"/>
          </a:p>
          <a:p>
            <a:pPr marL="285750" indent="-285750" algn="just">
              <a:buFont typeface="Arial"/>
              <a:buChar char="•"/>
            </a:pPr>
            <a:r>
              <a:rPr lang="en-GB" dirty="0" smtClean="0"/>
              <a:t>Test </a:t>
            </a:r>
            <a:r>
              <a:rPr lang="en-GB" dirty="0" err="1" smtClean="0"/>
              <a:t>effettuato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entrambe</a:t>
            </a:r>
            <a:r>
              <a:rPr lang="en-GB" dirty="0" smtClean="0"/>
              <a:t> le </a:t>
            </a:r>
            <a:r>
              <a:rPr lang="en-GB" dirty="0" err="1" smtClean="0"/>
              <a:t>Pixel_ROD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Picture 10" descr="gbt_rx_kc7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3429248"/>
            <a:ext cx="3086099" cy="1672280"/>
          </a:xfrm>
          <a:prstGeom prst="rect">
            <a:avLst/>
          </a:prstGeom>
        </p:spPr>
      </p:pic>
      <p:pic>
        <p:nvPicPr>
          <p:cNvPr id="12" name="Picture 11" descr="gbt_rx_bla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" y="5176462"/>
            <a:ext cx="3020312" cy="160276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4279899" y="1511300"/>
            <a:ext cx="2628901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56000" y="5943173"/>
            <a:ext cx="5283199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1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687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60584" y="49575"/>
            <a:ext cx="198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Test GBT (2)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20170202_1815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6" y="121285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94868"/>
            <a:ext cx="892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>
                <a:solidFill>
                  <a:srgbClr val="009D00"/>
                </a:solidFill>
              </a:rPr>
              <a:t>Collegamento</a:t>
            </a:r>
            <a:r>
              <a:rPr lang="en-GB" b="1" dirty="0" smtClean="0">
                <a:solidFill>
                  <a:srgbClr val="009D00"/>
                </a:solidFill>
              </a:rPr>
              <a:t> </a:t>
            </a:r>
            <a:r>
              <a:rPr lang="en-GB" b="1" dirty="0" err="1" smtClean="0">
                <a:solidFill>
                  <a:srgbClr val="009D00"/>
                </a:solidFill>
              </a:rPr>
              <a:t>reale</a:t>
            </a:r>
            <a:r>
              <a:rPr lang="en-GB" b="1" dirty="0" smtClean="0">
                <a:solidFill>
                  <a:srgbClr val="009D00"/>
                </a:solidFill>
              </a:rPr>
              <a:t> a </a:t>
            </a:r>
            <a:r>
              <a:rPr lang="en-GB" b="1" dirty="0">
                <a:solidFill>
                  <a:srgbClr val="009D00"/>
                </a:solidFill>
              </a:rPr>
              <a:t>4.8 Gb/s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/>
              <a:t>GBTx</a:t>
            </a:r>
            <a:r>
              <a:rPr lang="en-GB" dirty="0"/>
              <a:t> ASIC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scheda</a:t>
            </a:r>
            <a:r>
              <a:rPr lang="en-GB" dirty="0"/>
              <a:t> per ALICE TOF</a:t>
            </a:r>
          </a:p>
        </p:txBody>
      </p:sp>
    </p:spTree>
    <p:extLst>
      <p:ext uri="{BB962C8B-B14F-4D97-AF65-F5344CB8AC3E}">
        <p14:creationId xmlns:p14="http://schemas.microsoft.com/office/powerpoint/2010/main" val="5660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58800" y="937740"/>
            <a:ext cx="81279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Test </a:t>
            </a:r>
            <a:r>
              <a:rPr lang="en-GB" b="1" dirty="0" err="1">
                <a:solidFill>
                  <a:srgbClr val="FF0000"/>
                </a:solidFill>
              </a:rPr>
              <a:t>sulle</a:t>
            </a:r>
            <a:r>
              <a:rPr lang="en-GB" b="1" dirty="0">
                <a:solidFill>
                  <a:srgbClr val="FF0000"/>
                </a:solidFill>
              </a:rPr>
              <a:t> ram DDR3 e sui </a:t>
            </a:r>
            <a:r>
              <a:rPr lang="en-GB" b="1" dirty="0" err="1">
                <a:solidFill>
                  <a:srgbClr val="FF0000"/>
                </a:solidFill>
              </a:rPr>
              <a:t>processori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en-GB" b="1" dirty="0" smtClean="0"/>
          </a:p>
          <a:p>
            <a:pPr marL="285750" indent="-285750" algn="just">
              <a:buFont typeface="Arial"/>
              <a:buChar char="•"/>
            </a:pPr>
            <a:r>
              <a:rPr lang="en-GB" b="1" dirty="0" smtClean="0"/>
              <a:t>SCHEDA </a:t>
            </a:r>
            <a:r>
              <a:rPr lang="en-GB" b="1" dirty="0" smtClean="0"/>
              <a:t>PCI_ROD 1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 smtClean="0"/>
              <a:t>I </a:t>
            </a:r>
            <a:r>
              <a:rPr lang="en-GB" dirty="0" err="1" smtClean="0"/>
              <a:t>banchi</a:t>
            </a:r>
            <a:r>
              <a:rPr lang="en-GB" dirty="0" smtClean="0"/>
              <a:t> di </a:t>
            </a:r>
            <a:r>
              <a:rPr lang="en-GB" b="1" dirty="0" smtClean="0">
                <a:solidFill>
                  <a:srgbClr val="008000"/>
                </a:solidFill>
              </a:rPr>
              <a:t>DDR3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stati</a:t>
            </a:r>
            <a:r>
              <a:rPr lang="en-GB" dirty="0" smtClean="0"/>
              <a:t> </a:t>
            </a:r>
            <a:r>
              <a:rPr lang="en-GB" dirty="0" err="1" smtClean="0"/>
              <a:t>testati</a:t>
            </a:r>
            <a:r>
              <a:rPr lang="en-GB" dirty="0" smtClean="0"/>
              <a:t> a </a:t>
            </a:r>
            <a:r>
              <a:rPr lang="en-GB" dirty="0" smtClean="0">
                <a:solidFill>
                  <a:srgbClr val="008000"/>
                </a:solidFill>
              </a:rPr>
              <a:t>667 MHz per </a:t>
            </a:r>
            <a:r>
              <a:rPr lang="en-GB" dirty="0" err="1" smtClean="0">
                <a:solidFill>
                  <a:srgbClr val="008000"/>
                </a:solidFill>
              </a:rPr>
              <a:t>entrambe</a:t>
            </a:r>
            <a:r>
              <a:rPr lang="en-GB" dirty="0" smtClean="0">
                <a:solidFill>
                  <a:srgbClr val="008000"/>
                </a:solidFill>
              </a:rPr>
              <a:t> le FPGA</a:t>
            </a:r>
          </a:p>
          <a:p>
            <a:pPr marL="742950" lvl="1" indent="-285750" algn="just">
              <a:buFont typeface="Arial"/>
              <a:buChar char="•"/>
            </a:pPr>
            <a:r>
              <a:rPr lang="en-GB" dirty="0" err="1" smtClean="0"/>
              <a:t>usando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processore</a:t>
            </a:r>
            <a:r>
              <a:rPr lang="en-GB" dirty="0" smtClean="0"/>
              <a:t> </a:t>
            </a:r>
            <a:r>
              <a:rPr lang="en-GB" dirty="0" err="1" smtClean="0"/>
              <a:t>fisico</a:t>
            </a:r>
            <a:r>
              <a:rPr lang="en-GB" dirty="0" smtClean="0"/>
              <a:t> (ARM)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Zynq</a:t>
            </a:r>
            <a:endParaRPr lang="en-GB" dirty="0" smtClean="0"/>
          </a:p>
          <a:p>
            <a:pPr marL="742950" lvl="1" indent="-285750" algn="just">
              <a:buFont typeface="Arial"/>
              <a:buChar char="•"/>
            </a:pPr>
            <a:r>
              <a:rPr lang="en-GB" dirty="0" err="1" smtClean="0"/>
              <a:t>usando</a:t>
            </a:r>
            <a:r>
              <a:rPr lang="en-GB" dirty="0" smtClean="0"/>
              <a:t> un embedded processor con </a:t>
            </a:r>
            <a:r>
              <a:rPr lang="en-GB" dirty="0" err="1" smtClean="0"/>
              <a:t>MicroBlaze</a:t>
            </a:r>
            <a:r>
              <a:rPr lang="en-GB" dirty="0" smtClean="0"/>
              <a:t> per la </a:t>
            </a:r>
            <a:r>
              <a:rPr lang="en-GB" dirty="0" err="1" smtClean="0"/>
              <a:t>Kintex</a:t>
            </a:r>
            <a:endParaRPr lang="en-GB" dirty="0" smtClean="0"/>
          </a:p>
          <a:p>
            <a:pPr marL="742950" lvl="1" indent="-285750" algn="just">
              <a:buFont typeface="Arial"/>
              <a:buChar char="•"/>
            </a:pPr>
            <a:endParaRPr lang="en-GB" dirty="0"/>
          </a:p>
          <a:p>
            <a:pPr marL="285750" indent="-285750" algn="just">
              <a:buFont typeface="Arial"/>
              <a:buChar char="•"/>
            </a:pPr>
            <a:r>
              <a:rPr lang="en-GB" b="1" dirty="0"/>
              <a:t>SCHEDA PCI_ROD </a:t>
            </a:r>
            <a:r>
              <a:rPr lang="en-GB" b="1" dirty="0" smtClean="0"/>
              <a:t>2</a:t>
            </a:r>
            <a:endParaRPr lang="en-GB" b="1" dirty="0"/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banchi</a:t>
            </a:r>
            <a:r>
              <a:rPr lang="en-GB" dirty="0"/>
              <a:t> di </a:t>
            </a:r>
            <a:r>
              <a:rPr lang="en-GB" b="1" dirty="0"/>
              <a:t>DDR3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stati</a:t>
            </a:r>
            <a:r>
              <a:rPr lang="en-GB" dirty="0"/>
              <a:t> </a:t>
            </a:r>
            <a:r>
              <a:rPr lang="en-GB" dirty="0" err="1"/>
              <a:t>testati</a:t>
            </a:r>
            <a:r>
              <a:rPr lang="en-GB" dirty="0"/>
              <a:t> </a:t>
            </a:r>
            <a:r>
              <a:rPr lang="en-GB" dirty="0">
                <a:solidFill>
                  <a:srgbClr val="008000"/>
                </a:solidFill>
              </a:rPr>
              <a:t>a 667 MHz </a:t>
            </a:r>
            <a:r>
              <a:rPr lang="en-GB" dirty="0" smtClean="0">
                <a:solidFill>
                  <a:srgbClr val="008000"/>
                </a:solidFill>
              </a:rPr>
              <a:t>per la </a:t>
            </a:r>
            <a:r>
              <a:rPr lang="en-GB" dirty="0" err="1" smtClean="0">
                <a:solidFill>
                  <a:srgbClr val="008000"/>
                </a:solidFill>
              </a:rPr>
              <a:t>Kintex</a:t>
            </a:r>
            <a:endParaRPr lang="en-GB" dirty="0">
              <a:solidFill>
                <a:srgbClr val="008000"/>
              </a:solidFill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en-GB" dirty="0" err="1" smtClean="0"/>
              <a:t>usando</a:t>
            </a:r>
            <a:r>
              <a:rPr lang="en-GB" dirty="0" smtClean="0"/>
              <a:t> </a:t>
            </a:r>
            <a:r>
              <a:rPr lang="en-GB" dirty="0"/>
              <a:t>un embedded processor con </a:t>
            </a:r>
            <a:r>
              <a:rPr lang="en-GB" dirty="0" err="1"/>
              <a:t>MicroBlaze</a:t>
            </a:r>
            <a:r>
              <a:rPr lang="en-GB" dirty="0"/>
              <a:t> per la </a:t>
            </a:r>
            <a:r>
              <a:rPr lang="en-GB" dirty="0" err="1"/>
              <a:t>Kintex</a:t>
            </a:r>
            <a:endParaRPr lang="en-GB" dirty="0"/>
          </a:p>
          <a:p>
            <a:pPr marL="285750" indent="-285750" algn="just">
              <a:buFont typeface="Arial"/>
              <a:buChar char="•"/>
            </a:pPr>
            <a:endParaRPr lang="en-GB" dirty="0" smtClean="0"/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Test </a:t>
            </a:r>
            <a:r>
              <a:rPr lang="en-GB" b="1" dirty="0" err="1" smtClean="0">
                <a:solidFill>
                  <a:srgbClr val="FF0000"/>
                </a:solidFill>
              </a:rPr>
              <a:t>rimanenti</a:t>
            </a:r>
            <a:r>
              <a:rPr lang="en-GB" b="1" dirty="0" smtClean="0">
                <a:solidFill>
                  <a:srgbClr val="FF0000"/>
                </a:solidFill>
              </a:rPr>
              <a:t> per </a:t>
            </a:r>
            <a:r>
              <a:rPr lang="en-GB" b="1" dirty="0" err="1" smtClean="0">
                <a:solidFill>
                  <a:srgbClr val="FF0000"/>
                </a:solidFill>
              </a:rPr>
              <a:t>entrambe</a:t>
            </a:r>
            <a:r>
              <a:rPr lang="en-GB" b="1" dirty="0" smtClean="0">
                <a:solidFill>
                  <a:srgbClr val="FF0000"/>
                </a:solidFill>
              </a:rPr>
              <a:t> le </a:t>
            </a:r>
            <a:r>
              <a:rPr lang="en-GB" b="1" dirty="0" err="1" smtClean="0">
                <a:solidFill>
                  <a:srgbClr val="FF0000"/>
                </a:solidFill>
              </a:rPr>
              <a:t>schede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GB" dirty="0" smtClean="0"/>
              <a:t>2 x GB-Eth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 err="1" smtClean="0"/>
              <a:t>PCIe</a:t>
            </a:r>
            <a:endParaRPr lang="en-GB" dirty="0" smtClean="0"/>
          </a:p>
          <a:p>
            <a:pPr marL="285750" indent="-285750" algn="just">
              <a:buFont typeface="Arial"/>
              <a:buChar char="•"/>
            </a:pPr>
            <a:r>
              <a:rPr lang="en-GB" dirty="0" err="1" smtClean="0"/>
              <a:t>Connessioni</a:t>
            </a:r>
            <a:r>
              <a:rPr lang="en-GB" dirty="0" smtClean="0"/>
              <a:t> </a:t>
            </a:r>
            <a:r>
              <a:rPr lang="en-GB" dirty="0" err="1" smtClean="0"/>
              <a:t>differenziali</a:t>
            </a:r>
            <a:r>
              <a:rPr lang="en-GB" dirty="0" smtClean="0"/>
              <a:t> </a:t>
            </a:r>
            <a:r>
              <a:rPr lang="en-GB" dirty="0" err="1" smtClean="0"/>
              <a:t>connettori</a:t>
            </a:r>
            <a:r>
              <a:rPr lang="en-GB" dirty="0" smtClean="0"/>
              <a:t> FMC (HPC-LPC)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687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22284" y="232903"/>
            <a:ext cx="2061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Test </a:t>
            </a:r>
            <a:r>
              <a:rPr lang="en-US" sz="2800" b="1" dirty="0" smtClean="0">
                <a:solidFill>
                  <a:srgbClr val="0000FF"/>
                </a:solidFill>
              </a:rPr>
              <a:t>in </a:t>
            </a:r>
            <a:r>
              <a:rPr lang="en-US" sz="2800" b="1" dirty="0" err="1" smtClean="0">
                <a:solidFill>
                  <a:srgbClr val="0000FF"/>
                </a:solidFill>
              </a:rPr>
              <a:t>corso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6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68700" cy="365125"/>
          </a:xfrm>
        </p:spPr>
        <p:txBody>
          <a:bodyPr/>
          <a:lstStyle/>
          <a:p>
            <a:r>
              <a:rPr lang="en-US" dirty="0" smtClean="0"/>
              <a:t>INFN </a:t>
            </a:r>
            <a:r>
              <a:rPr lang="en-US" dirty="0" err="1" smtClean="0"/>
              <a:t>Genova</a:t>
            </a:r>
            <a:r>
              <a:rPr lang="en-US" dirty="0" smtClean="0"/>
              <a:t> - ATLAS ITK Italia 8-9 Feb 2017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12122" y="1295"/>
            <a:ext cx="293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Costi</a:t>
            </a:r>
            <a:r>
              <a:rPr lang="en-US" sz="2800" b="1" dirty="0" smtClean="0">
                <a:solidFill>
                  <a:srgbClr val="0000FF"/>
                </a:solidFill>
              </a:rPr>
              <a:t> e </a:t>
            </a:r>
            <a:r>
              <a:rPr lang="en-US" sz="2800" b="1" dirty="0" err="1" smtClean="0">
                <a:solidFill>
                  <a:srgbClr val="0000FF"/>
                </a:solidFill>
              </a:rPr>
              <a:t>conclusioni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602E9-E9F7-D744-93CC-832EF1F47A29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5900" y="794868"/>
            <a:ext cx="89281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err="1" smtClean="0"/>
              <a:t>Appena</a:t>
            </a:r>
            <a:r>
              <a:rPr lang="en-GB" sz="2000" dirty="0" smtClean="0"/>
              <a:t> </a:t>
            </a:r>
            <a:r>
              <a:rPr lang="en-GB" sz="2000" dirty="0" err="1"/>
              <a:t>l</a:t>
            </a:r>
            <a:r>
              <a:rPr lang="en-GB" sz="2000" dirty="0" err="1" smtClean="0"/>
              <a:t>iberati</a:t>
            </a:r>
            <a:r>
              <a:rPr lang="en-GB" sz="2000" dirty="0" smtClean="0"/>
              <a:t> </a:t>
            </a:r>
            <a:r>
              <a:rPr lang="en-GB" sz="2000" b="1" dirty="0" smtClean="0">
                <a:solidFill>
                  <a:srgbClr val="009D00"/>
                </a:solidFill>
              </a:rPr>
              <a:t>20k</a:t>
            </a:r>
            <a:r>
              <a:rPr lang="en-GB" sz="2000" b="1" dirty="0" smtClean="0">
                <a:solidFill>
                  <a:srgbClr val="009D00"/>
                </a:solidFill>
              </a:rPr>
              <a:t>€ SJ del 2016 </a:t>
            </a:r>
            <a:r>
              <a:rPr lang="en-GB" sz="2000" dirty="0" smtClean="0">
                <a:solidFill>
                  <a:srgbClr val="000000"/>
                </a:solidFill>
              </a:rPr>
              <a:t>per </a:t>
            </a:r>
            <a:r>
              <a:rPr lang="en-GB" sz="2000" dirty="0" err="1" smtClean="0">
                <a:solidFill>
                  <a:srgbClr val="000000"/>
                </a:solidFill>
              </a:rPr>
              <a:t>chiudere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costi</a:t>
            </a:r>
            <a:r>
              <a:rPr lang="en-GB" sz="2000" dirty="0" smtClean="0">
                <a:solidFill>
                  <a:srgbClr val="000000"/>
                </a:solidFill>
              </a:rPr>
              <a:t> di </a:t>
            </a:r>
            <a:r>
              <a:rPr lang="en-GB" sz="2000" dirty="0" err="1" smtClean="0">
                <a:solidFill>
                  <a:srgbClr val="000000"/>
                </a:solidFill>
              </a:rPr>
              <a:t>produzione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dei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2 </a:t>
            </a:r>
            <a:r>
              <a:rPr lang="en-GB" sz="2000" dirty="0" err="1" smtClean="0">
                <a:solidFill>
                  <a:srgbClr val="000000"/>
                </a:solidFill>
              </a:rPr>
              <a:t>prototipi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già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costruiti</a:t>
            </a:r>
            <a:r>
              <a:rPr lang="en-GB" sz="2000" dirty="0" smtClean="0">
                <a:solidFill>
                  <a:srgbClr val="000000"/>
                </a:solidFill>
              </a:rPr>
              <a:t> e solo </a:t>
            </a:r>
            <a:r>
              <a:rPr lang="en-GB" sz="2000" dirty="0" err="1" smtClean="0">
                <a:solidFill>
                  <a:srgbClr val="000000"/>
                </a:solidFill>
              </a:rPr>
              <a:t>parzialmente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pagati</a:t>
            </a:r>
            <a:endParaRPr lang="en-GB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GB" sz="20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GB" sz="2000" dirty="0" err="1" smtClean="0">
                <a:solidFill>
                  <a:srgbClr val="000000"/>
                </a:solidFill>
              </a:rPr>
              <a:t>Sarebbero</a:t>
            </a:r>
            <a:r>
              <a:rPr lang="en-GB" sz="2000" dirty="0" smtClean="0">
                <a:solidFill>
                  <a:srgbClr val="000000"/>
                </a:solidFill>
              </a:rPr>
              <a:t> ben </a:t>
            </a:r>
            <a:r>
              <a:rPr lang="en-GB" sz="2000" dirty="0" err="1" smtClean="0">
                <a:solidFill>
                  <a:srgbClr val="000000"/>
                </a:solidFill>
              </a:rPr>
              <a:t>utili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altrettanti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fondi</a:t>
            </a:r>
            <a:r>
              <a:rPr lang="en-GB" sz="2000" dirty="0" smtClean="0">
                <a:solidFill>
                  <a:srgbClr val="000000"/>
                </a:solidFill>
              </a:rPr>
              <a:t>, </a:t>
            </a:r>
            <a:r>
              <a:rPr lang="en-GB" sz="2000" b="1" dirty="0" err="1" smtClean="0">
                <a:solidFill>
                  <a:srgbClr val="009D00"/>
                </a:solidFill>
              </a:rPr>
              <a:t>altri</a:t>
            </a:r>
            <a:r>
              <a:rPr lang="en-GB" sz="2000" b="1" dirty="0" smtClean="0">
                <a:solidFill>
                  <a:srgbClr val="009D00"/>
                </a:solidFill>
              </a:rPr>
              <a:t> 20k€ per </a:t>
            </a:r>
            <a:r>
              <a:rPr lang="en-GB" sz="2000" b="1" dirty="0" err="1" smtClean="0">
                <a:solidFill>
                  <a:srgbClr val="009D00"/>
                </a:solidFill>
              </a:rPr>
              <a:t>il</a:t>
            </a:r>
            <a:r>
              <a:rPr lang="en-GB" sz="2000" b="1" dirty="0" smtClean="0">
                <a:solidFill>
                  <a:srgbClr val="009D00"/>
                </a:solidFill>
              </a:rPr>
              <a:t> 2017</a:t>
            </a:r>
            <a:r>
              <a:rPr lang="en-GB" sz="2000" dirty="0" smtClean="0">
                <a:solidFill>
                  <a:srgbClr val="000000"/>
                </a:solidFill>
              </a:rPr>
              <a:t>, per </a:t>
            </a:r>
            <a:r>
              <a:rPr lang="en-GB" sz="2000" dirty="0" err="1" smtClean="0">
                <a:solidFill>
                  <a:srgbClr val="000000"/>
                </a:solidFill>
              </a:rPr>
              <a:t>produrre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altri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prototipi</a:t>
            </a:r>
            <a:r>
              <a:rPr lang="en-GB" sz="2000" dirty="0" smtClean="0">
                <a:solidFill>
                  <a:srgbClr val="000000"/>
                </a:solidFill>
              </a:rPr>
              <a:t> con </a:t>
            </a:r>
            <a:r>
              <a:rPr lang="en-GB" sz="2000" dirty="0" err="1" smtClean="0">
                <a:solidFill>
                  <a:srgbClr val="000000"/>
                </a:solidFill>
              </a:rPr>
              <a:t>correzioni</a:t>
            </a:r>
            <a:r>
              <a:rPr lang="en-GB" sz="2000" dirty="0" smtClean="0">
                <a:solidFill>
                  <a:srgbClr val="000000"/>
                </a:solidFill>
              </a:rPr>
              <a:t> e </a:t>
            </a:r>
            <a:r>
              <a:rPr lang="en-GB" sz="2000" dirty="0" err="1" smtClean="0">
                <a:solidFill>
                  <a:srgbClr val="000000"/>
                </a:solidFill>
              </a:rPr>
              <a:t>modifiche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soprattutto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sul</a:t>
            </a:r>
            <a:r>
              <a:rPr lang="en-GB" sz="2000" dirty="0" smtClean="0">
                <a:solidFill>
                  <a:srgbClr val="000000"/>
                </a:solidFill>
              </a:rPr>
              <a:t> layout </a:t>
            </a:r>
            <a:r>
              <a:rPr lang="en-GB" sz="2000" dirty="0" err="1" smtClean="0">
                <a:solidFill>
                  <a:srgbClr val="000000"/>
                </a:solidFill>
              </a:rPr>
              <a:t>della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scheda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2000" dirty="0" err="1" smtClean="0">
                <a:solidFill>
                  <a:srgbClr val="000000"/>
                </a:solidFill>
              </a:rPr>
              <a:t>Costo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previsto</a:t>
            </a:r>
            <a:r>
              <a:rPr lang="en-GB" sz="2000" dirty="0" smtClean="0">
                <a:solidFill>
                  <a:srgbClr val="000000"/>
                </a:solidFill>
              </a:rPr>
              <a:t> per </a:t>
            </a:r>
            <a:r>
              <a:rPr lang="en-GB" sz="2000" dirty="0" err="1" smtClean="0">
                <a:solidFill>
                  <a:srgbClr val="000000"/>
                </a:solidFill>
              </a:rPr>
              <a:t>eventuale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produzione</a:t>
            </a:r>
            <a:r>
              <a:rPr lang="en-GB" sz="2000" dirty="0" smtClean="0">
                <a:solidFill>
                  <a:srgbClr val="000000"/>
                </a:solidFill>
              </a:rPr>
              <a:t>: 3 k€ per </a:t>
            </a:r>
            <a:r>
              <a:rPr lang="en-GB" sz="2000" dirty="0" err="1" smtClean="0">
                <a:solidFill>
                  <a:srgbClr val="000000"/>
                </a:solidFill>
              </a:rPr>
              <a:t>scheda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montata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000" dirty="0" smtClean="0">
                <a:solidFill>
                  <a:srgbClr val="000000"/>
                </a:solidFill>
              </a:rPr>
              <a:t>(</a:t>
            </a:r>
            <a:r>
              <a:rPr lang="en-GB" sz="2000" dirty="0" err="1" smtClean="0">
                <a:solidFill>
                  <a:srgbClr val="000000"/>
                </a:solidFill>
              </a:rPr>
              <a:t>senza</a:t>
            </a:r>
            <a:r>
              <a:rPr lang="en-GB" sz="2000" dirty="0" smtClean="0">
                <a:solidFill>
                  <a:srgbClr val="000000"/>
                </a:solidFill>
              </a:rPr>
              <a:t> mezzanine </a:t>
            </a:r>
            <a:r>
              <a:rPr lang="en-GB" sz="2000" dirty="0" err="1" smtClean="0">
                <a:solidFill>
                  <a:srgbClr val="000000"/>
                </a:solidFill>
              </a:rPr>
              <a:t>ottiche</a:t>
            </a:r>
            <a:r>
              <a:rPr lang="en-GB" sz="2000" dirty="0" smtClean="0">
                <a:solidFill>
                  <a:srgbClr val="000000"/>
                </a:solidFill>
              </a:rPr>
              <a:t>)</a:t>
            </a:r>
          </a:p>
          <a:p>
            <a:pPr marL="800100" lvl="1" indent="-342900">
              <a:buFont typeface="Courier New"/>
              <a:buChar char="o"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 err="1" smtClean="0">
                <a:solidFill>
                  <a:srgbClr val="000000"/>
                </a:solidFill>
              </a:rPr>
              <a:t>Definizione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b="1" dirty="0" err="1" smtClean="0">
                <a:solidFill>
                  <a:srgbClr val="009D00"/>
                </a:solidFill>
              </a:rPr>
              <a:t>Workpackage</a:t>
            </a:r>
            <a:r>
              <a:rPr lang="en-GB" sz="2000" dirty="0" smtClean="0">
                <a:solidFill>
                  <a:srgbClr val="009D00"/>
                </a:solidFill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per Bologna ?</a:t>
            </a:r>
          </a:p>
          <a:p>
            <a:pPr marL="285750" indent="-285750">
              <a:buFont typeface="Arial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6317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567</Words>
  <Application>Microsoft Macintosh PowerPoint</Application>
  <PresentationFormat>On-screen Show (4:3)</PresentationFormat>
  <Paragraphs>128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Prototipo Scheda Pixel_ROD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Dip Fis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Alesandro Gabrielli</dc:creator>
  <cp:lastModifiedBy>pcvlsi3</cp:lastModifiedBy>
  <cp:revision>46</cp:revision>
  <dcterms:created xsi:type="dcterms:W3CDTF">2016-12-14T22:58:56Z</dcterms:created>
  <dcterms:modified xsi:type="dcterms:W3CDTF">2017-02-07T10:58:29Z</dcterms:modified>
</cp:coreProperties>
</file>