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9" r:id="rId1"/>
  </p:sldMasterIdLst>
  <p:notesMasterIdLst>
    <p:notesMasterId r:id="rId38"/>
  </p:notesMasterIdLst>
  <p:sldIdLst>
    <p:sldId id="256" r:id="rId2"/>
    <p:sldId id="293" r:id="rId3"/>
    <p:sldId id="291" r:id="rId4"/>
    <p:sldId id="294" r:id="rId5"/>
    <p:sldId id="334" r:id="rId6"/>
    <p:sldId id="295" r:id="rId7"/>
    <p:sldId id="296" r:id="rId8"/>
    <p:sldId id="335" r:id="rId9"/>
    <p:sldId id="297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36" r:id="rId18"/>
    <p:sldId id="307" r:id="rId19"/>
    <p:sldId id="308" r:id="rId20"/>
    <p:sldId id="312" r:id="rId21"/>
    <p:sldId id="313" r:id="rId22"/>
    <p:sldId id="314" r:id="rId23"/>
    <p:sldId id="339" r:id="rId24"/>
    <p:sldId id="340" r:id="rId25"/>
    <p:sldId id="316" r:id="rId26"/>
    <p:sldId id="318" r:id="rId27"/>
    <p:sldId id="341" r:id="rId28"/>
    <p:sldId id="319" r:id="rId29"/>
    <p:sldId id="321" r:id="rId30"/>
    <p:sldId id="325" r:id="rId31"/>
    <p:sldId id="327" r:id="rId32"/>
    <p:sldId id="272" r:id="rId33"/>
    <p:sldId id="338" r:id="rId34"/>
    <p:sldId id="331" r:id="rId35"/>
    <p:sldId id="332" r:id="rId36"/>
    <p:sldId id="333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84A"/>
    <a:srgbClr val="42B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52" autoAdjust="0"/>
    <p:restoredTop sz="76588" autoAdjust="0"/>
  </p:normalViewPr>
  <p:slideViewPr>
    <p:cSldViewPr snapToGrid="0" snapToObjects="1">
      <p:cViewPr>
        <p:scale>
          <a:sx n="100" d="100"/>
          <a:sy n="100" d="100"/>
        </p:scale>
        <p:origin x="-488" y="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804D5-A30C-834C-AFC7-D2A5D2371040}" type="datetimeFigureOut">
              <a:rPr lang="en-US" smtClean="0"/>
              <a:t>25/01/17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8E900-F67A-C04C-846F-16349805586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7776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I’m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b="1" dirty="0" err="1" smtClean="0"/>
              <a:t>discuss</a:t>
            </a:r>
            <a:r>
              <a:rPr lang="it-IT" b="1" dirty="0" smtClean="0"/>
              <a:t> </a:t>
            </a:r>
            <a:r>
              <a:rPr lang="it-IT" b="0" dirty="0" smtClean="0"/>
              <a:t>with </a:t>
            </a:r>
            <a:r>
              <a:rPr lang="it-IT" b="0" dirty="0" err="1" smtClean="0"/>
              <a:t>you</a:t>
            </a:r>
            <a:r>
              <a:rPr lang="it-IT" b="0" baseline="0" dirty="0" smtClean="0"/>
              <a:t> the </a:t>
            </a:r>
            <a:r>
              <a:rPr lang="it-IT" b="1" baseline="0" dirty="0" err="1" smtClean="0"/>
              <a:t>crucial</a:t>
            </a:r>
            <a:r>
              <a:rPr lang="it-IT" b="1" baseline="0" dirty="0" smtClean="0"/>
              <a:t> </a:t>
            </a:r>
            <a:r>
              <a:rPr lang="it-IT" b="1" baseline="0" dirty="0" err="1" smtClean="0"/>
              <a:t>role</a:t>
            </a:r>
            <a:r>
              <a:rPr lang="it-IT" b="1" baseline="0" dirty="0" smtClean="0"/>
              <a:t> of </a:t>
            </a:r>
            <a:r>
              <a:rPr lang="it-IT" b="1" baseline="0" dirty="0" err="1" smtClean="0"/>
              <a:t>discontinuity</a:t>
            </a:r>
            <a:r>
              <a:rPr lang="it-IT" b="1" baseline="0" dirty="0" smtClean="0"/>
              <a:t> in career </a:t>
            </a:r>
            <a:r>
              <a:rPr lang="it-IT" b="1" baseline="0" dirty="0" err="1" smtClean="0"/>
              <a:t>paths</a:t>
            </a:r>
            <a:r>
              <a:rPr lang="it-IT" b="1" baseline="0" dirty="0" smtClean="0"/>
              <a:t> </a:t>
            </a:r>
            <a:r>
              <a:rPr lang="it-IT" b="1" baseline="0" dirty="0" err="1" smtClean="0"/>
              <a:t>starting</a:t>
            </a:r>
            <a:r>
              <a:rPr lang="it-IT" b="1" baseline="0" dirty="0" smtClean="0"/>
              <a:t> from </a:t>
            </a:r>
            <a:r>
              <a:rPr lang="it-IT" b="1" baseline="0" dirty="0" err="1" smtClean="0"/>
              <a:t>academia</a:t>
            </a:r>
            <a:r>
              <a:rPr lang="it-IT" b="1" baseline="0" dirty="0" smtClean="0"/>
              <a:t> and to introduce a </a:t>
            </a:r>
            <a:r>
              <a:rPr lang="it-IT" b="1" baseline="0" dirty="0" err="1" smtClean="0"/>
              <a:t>practical</a:t>
            </a:r>
            <a:r>
              <a:rPr lang="it-IT" b="1" baseline="0" dirty="0" smtClean="0"/>
              <a:t> </a:t>
            </a:r>
            <a:r>
              <a:rPr lang="it-IT" b="1" baseline="0" dirty="0" err="1" smtClean="0"/>
              <a:t>tool</a:t>
            </a:r>
            <a:r>
              <a:rPr lang="it-IT" b="1" baseline="0" dirty="0" smtClean="0"/>
              <a:t> </a:t>
            </a:r>
            <a:r>
              <a:rPr lang="en-US" b="1" baseline="0" dirty="0" smtClean="0"/>
              <a:t>–</a:t>
            </a:r>
            <a:r>
              <a:rPr lang="it-IT" b="1" baseline="0" dirty="0" smtClean="0"/>
              <a:t> </a:t>
            </a:r>
            <a:r>
              <a:rPr lang="it-IT" b="1" baseline="0" dirty="0" err="1" smtClean="0"/>
              <a:t>which</a:t>
            </a:r>
            <a:r>
              <a:rPr lang="it-IT" b="1" baseline="0" dirty="0" smtClean="0"/>
              <a:t> </a:t>
            </a:r>
            <a:r>
              <a:rPr lang="it-IT" b="1" baseline="0" dirty="0" err="1" smtClean="0"/>
              <a:t>we</a:t>
            </a:r>
            <a:r>
              <a:rPr lang="it-IT" b="1" baseline="0" dirty="0" smtClean="0"/>
              <a:t> call </a:t>
            </a:r>
            <a:r>
              <a:rPr lang="it-IT" b="1" baseline="0" dirty="0" err="1" smtClean="0"/>
              <a:t>Find</a:t>
            </a:r>
            <a:r>
              <a:rPr lang="it-IT" b="1" baseline="0" dirty="0" smtClean="0"/>
              <a:t> Your </a:t>
            </a:r>
            <a:r>
              <a:rPr lang="it-IT" b="1" baseline="0" dirty="0" err="1" smtClean="0"/>
              <a:t>Doctor</a:t>
            </a:r>
            <a:r>
              <a:rPr lang="it-IT" b="1" baseline="0" dirty="0" smtClean="0"/>
              <a:t> - to </a:t>
            </a:r>
            <a:r>
              <a:rPr lang="it-IT" b="1" baseline="0" dirty="0" err="1" smtClean="0"/>
              <a:t>manage</a:t>
            </a:r>
            <a:r>
              <a:rPr lang="it-IT" b="1" baseline="0" dirty="0" smtClean="0"/>
              <a:t> </a:t>
            </a:r>
            <a:r>
              <a:rPr lang="it-IT" b="1" baseline="0" dirty="0" err="1" smtClean="0"/>
              <a:t>such</a:t>
            </a:r>
            <a:r>
              <a:rPr lang="it-IT" b="1" baseline="0" dirty="0" smtClean="0"/>
              <a:t> </a:t>
            </a:r>
            <a:r>
              <a:rPr lang="it-IT" b="1" baseline="0" dirty="0" err="1" smtClean="0"/>
              <a:t>discontinuity</a:t>
            </a:r>
            <a:r>
              <a:rPr lang="it-IT" b="1" baseline="0" dirty="0" smtClean="0"/>
              <a:t> </a:t>
            </a:r>
            <a:r>
              <a:rPr lang="it-IT" b="1" baseline="0" dirty="0" err="1" smtClean="0"/>
              <a:t>while</a:t>
            </a:r>
            <a:r>
              <a:rPr lang="it-IT" b="1" baseline="0" dirty="0" smtClean="0"/>
              <a:t> </a:t>
            </a:r>
            <a:r>
              <a:rPr lang="it-IT" b="1" baseline="0" dirty="0" err="1" smtClean="0"/>
              <a:t>unveiling</a:t>
            </a:r>
            <a:r>
              <a:rPr lang="it-IT" b="1" baseline="0" dirty="0" smtClean="0"/>
              <a:t> </a:t>
            </a:r>
            <a:r>
              <a:rPr lang="it-IT" b="1" baseline="0" dirty="0" err="1" smtClean="0"/>
              <a:t>its</a:t>
            </a:r>
            <a:r>
              <a:rPr lang="it-IT" b="1" baseline="0" dirty="0" smtClean="0"/>
              <a:t> </a:t>
            </a:r>
            <a:r>
              <a:rPr lang="it-IT" b="1" baseline="0" dirty="0" err="1" smtClean="0"/>
              <a:t>intrinsic</a:t>
            </a:r>
            <a:r>
              <a:rPr lang="it-IT" b="1" baseline="0" dirty="0" smtClean="0"/>
              <a:t> educational </a:t>
            </a:r>
            <a:r>
              <a:rPr lang="it-IT" b="1" baseline="0" dirty="0" err="1" smtClean="0"/>
              <a:t>content</a:t>
            </a:r>
            <a:r>
              <a:rPr lang="it-IT" b="1" baseline="0" dirty="0" smtClean="0"/>
              <a:t>. </a:t>
            </a:r>
            <a:endParaRPr lang="it-I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8E900-F67A-C04C-846F-16349805586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88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La stima viene da quanto riportato dall’ISTAT: tra 80 e 90 percento PhD a seconda della disciplina dichiarano di afre lavoro adeguato, a 4 anni dal PhD. Tre</a:t>
            </a:r>
            <a:r>
              <a:rPr lang="it-IT" baseline="0" dirty="0" smtClean="0"/>
              <a:t> su quattro dichiarano di fare ricerca.</a:t>
            </a:r>
            <a:endParaRPr lang="it-IT" dirty="0" smtClean="0"/>
          </a:p>
          <a:p>
            <a:r>
              <a:rPr lang="it-IT" dirty="0" smtClean="0"/>
              <a:t>In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italia</a:t>
            </a:r>
            <a:r>
              <a:rPr lang="it-IT" baseline="0" dirty="0" smtClean="0"/>
              <a:t> l’ISTAT rileva un lieve calo tra l’indagine condotta nel 2014 e quella del 2009, dell’ordine del 3%: vista la crisi, non stravolgente e comunque meglio che i livelli di occupazione ordinari. Sarebbe bello avere una comparazione con i redditi medi a sei anni dalla laurea</a:t>
            </a:r>
          </a:p>
          <a:p>
            <a:r>
              <a:rPr lang="it-IT" dirty="0" smtClean="0"/>
              <a:t>La quote è da uno studio europeo</a:t>
            </a:r>
          </a:p>
          <a:p>
            <a:endParaRPr lang="it-IT" dirty="0" smtClean="0"/>
          </a:p>
          <a:p>
            <a:r>
              <a:rPr lang="it-IT" dirty="0" err="1" smtClean="0"/>
              <a:t>W</a:t>
            </a:r>
            <a:r>
              <a:rPr lang="en-US" dirty="0" smtClean="0"/>
              <a:t>h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does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mean</a:t>
            </a:r>
            <a:r>
              <a:rPr lang="it-IT" dirty="0" smtClean="0"/>
              <a:t> “</a:t>
            </a:r>
            <a:r>
              <a:rPr lang="it-IT" dirty="0" err="1" smtClean="0"/>
              <a:t>related</a:t>
            </a:r>
            <a:r>
              <a:rPr lang="it-IT" dirty="0" smtClean="0"/>
              <a:t> to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degree</a:t>
            </a:r>
            <a:r>
              <a:rPr lang="it-IT" dirty="0" smtClean="0"/>
              <a:t>?”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41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A cook can’t </a:t>
            </a:r>
            <a:r>
              <a:rPr lang="it-IT" sz="1200" i="1" kern="1200" dirty="0" err="1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cook</a:t>
            </a:r>
            <a:r>
              <a:rPr lang="it-IT" sz="1200" i="1" kern="1200" dirty="0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 </a:t>
            </a:r>
            <a:r>
              <a:rPr lang="it-IT" sz="1200" i="1" kern="1200" dirty="0" err="1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if</a:t>
            </a:r>
            <a:r>
              <a:rPr lang="it-IT" sz="1200" i="1" kern="1200" dirty="0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 </a:t>
            </a:r>
            <a:r>
              <a:rPr lang="it-IT" sz="1200" i="1" kern="1200" dirty="0" err="1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there</a:t>
            </a:r>
            <a:r>
              <a:rPr lang="it-IT" sz="1200" i="1" kern="1200" dirty="0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 </a:t>
            </a:r>
            <a:r>
              <a:rPr lang="it-IT" sz="1200" i="1" kern="1200" dirty="0" err="1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is</a:t>
            </a:r>
            <a:r>
              <a:rPr lang="it-IT" sz="1200" i="1" kern="1200" dirty="0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 </a:t>
            </a:r>
            <a:r>
              <a:rPr lang="it-IT" sz="1200" i="1" kern="1200" dirty="0" err="1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nothing</a:t>
            </a:r>
            <a:r>
              <a:rPr lang="it-IT" sz="1200" i="1" kern="1200" dirty="0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 to </a:t>
            </a:r>
            <a:r>
              <a:rPr lang="it-IT" sz="1200" i="1" kern="1200" dirty="0" err="1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prepare</a:t>
            </a:r>
            <a:r>
              <a:rPr lang="it-IT" sz="1200" i="1" kern="1200" dirty="0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. A </a:t>
            </a:r>
            <a:r>
              <a:rPr lang="it-IT" sz="1200" i="1" kern="1200" dirty="0" err="1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doctor</a:t>
            </a:r>
            <a:r>
              <a:rPr lang="it-IT" sz="1200" i="1" kern="1200" dirty="0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 </a:t>
            </a:r>
            <a:r>
              <a:rPr lang="it-IT" sz="1200" i="1" kern="1200" dirty="0" err="1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can’t</a:t>
            </a:r>
            <a:r>
              <a:rPr lang="it-IT" sz="1200" i="1" kern="1200" dirty="0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 cure </a:t>
            </a:r>
            <a:r>
              <a:rPr lang="it-IT" sz="1200" i="1" kern="1200" dirty="0" err="1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if</a:t>
            </a:r>
            <a:r>
              <a:rPr lang="it-IT" sz="1200" i="1" kern="1200" dirty="0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 </a:t>
            </a:r>
            <a:r>
              <a:rPr lang="it-IT" sz="1200" i="1" kern="1200" dirty="0" err="1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there</a:t>
            </a:r>
            <a:r>
              <a:rPr lang="it-IT" sz="1200" i="1" kern="1200" dirty="0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 </a:t>
            </a:r>
            <a:r>
              <a:rPr lang="it-IT" sz="1200" i="1" kern="1200" dirty="0" err="1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is</a:t>
            </a:r>
            <a:r>
              <a:rPr lang="it-IT" sz="1200" i="1" kern="1200" dirty="0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 no </a:t>
            </a:r>
            <a:r>
              <a:rPr lang="it-IT" sz="1200" i="1" kern="1200" dirty="0" err="1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illess</a:t>
            </a:r>
            <a:r>
              <a:rPr lang="it-IT" sz="1200" i="1" kern="1200" dirty="0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. </a:t>
            </a:r>
            <a:r>
              <a:rPr lang="it-IT" sz="1200" i="1" kern="1200" dirty="0" err="1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But</a:t>
            </a:r>
            <a:r>
              <a:rPr lang="it-IT" sz="1200" i="1" kern="1200" dirty="0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 a </a:t>
            </a:r>
            <a:r>
              <a:rPr lang="it-IT" sz="1200" i="1" kern="1200" dirty="0" err="1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researcher</a:t>
            </a:r>
            <a:r>
              <a:rPr lang="it-IT" sz="1200" i="1" kern="1200" dirty="0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, </a:t>
            </a:r>
            <a:r>
              <a:rPr lang="it-IT" sz="1200" i="1" kern="1200" dirty="0" err="1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is</a:t>
            </a:r>
            <a:r>
              <a:rPr lang="it-IT" sz="1200" i="1" kern="1200" dirty="0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 a </a:t>
            </a:r>
            <a:r>
              <a:rPr lang="it-IT" sz="1200" i="1" kern="1200" dirty="0" err="1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researcher</a:t>
            </a:r>
            <a:r>
              <a:rPr lang="it-IT" sz="1200" i="1" kern="1200" dirty="0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 </a:t>
            </a:r>
            <a:r>
              <a:rPr lang="it-IT" sz="1200" i="1" kern="1200" dirty="0" err="1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everywhere</a:t>
            </a:r>
            <a:r>
              <a:rPr lang="it-IT" sz="1200" i="1" kern="1200" dirty="0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. </a:t>
            </a:r>
          </a:p>
          <a:p>
            <a:r>
              <a:rPr lang="it-IT" sz="1200" i="1" kern="1200" dirty="0" err="1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If</a:t>
            </a:r>
            <a:r>
              <a:rPr lang="it-IT" sz="1200" i="1" kern="1200" dirty="0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 </a:t>
            </a:r>
            <a:r>
              <a:rPr lang="it-IT" sz="1200" i="1" kern="1200" dirty="0" err="1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you</a:t>
            </a:r>
            <a:r>
              <a:rPr lang="it-IT" sz="1200" i="1" kern="1200" dirty="0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 stop </a:t>
            </a:r>
            <a:r>
              <a:rPr lang="it-IT" sz="1200" i="1" kern="1200" dirty="0" err="1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doing</a:t>
            </a:r>
            <a:r>
              <a:rPr lang="it-IT" sz="1200" i="1" kern="1200" dirty="0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 </a:t>
            </a:r>
            <a:r>
              <a:rPr lang="it-IT" sz="1200" i="1" kern="1200" dirty="0" err="1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research</a:t>
            </a:r>
            <a:r>
              <a:rPr lang="it-IT" sz="1200" i="1" kern="1200" dirty="0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, </a:t>
            </a:r>
            <a:r>
              <a:rPr lang="it-IT" sz="1200" i="1" kern="1200" dirty="0" err="1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is</a:t>
            </a:r>
            <a:r>
              <a:rPr lang="it-IT" sz="1200" i="1" kern="1200" dirty="0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 </a:t>
            </a:r>
            <a:r>
              <a:rPr lang="it-IT" sz="1200" i="1" kern="1200" dirty="0" err="1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your</a:t>
            </a:r>
            <a:r>
              <a:rPr lang="it-IT" sz="1200" i="1" kern="1200" dirty="0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 training </a:t>
            </a:r>
            <a:r>
              <a:rPr lang="it-IT" sz="1200" i="1" kern="1200" dirty="0" err="1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wasted</a:t>
            </a:r>
            <a:r>
              <a:rPr lang="it-IT" sz="1200" i="1" kern="1200" dirty="0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? I </a:t>
            </a:r>
            <a:r>
              <a:rPr lang="it-IT" sz="1200" i="1" kern="1200" dirty="0" err="1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will</a:t>
            </a:r>
            <a:r>
              <a:rPr lang="it-IT" sz="1200" i="1" kern="1200" dirty="0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 </a:t>
            </a:r>
            <a:r>
              <a:rPr lang="it-IT" sz="1200" i="1" kern="1200" dirty="0" err="1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answer</a:t>
            </a:r>
            <a:r>
              <a:rPr lang="it-IT" sz="1200" i="1" kern="1200" dirty="0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 </a:t>
            </a:r>
            <a:r>
              <a:rPr lang="it-IT" sz="1200" i="1" kern="1200" dirty="0" err="1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not</a:t>
            </a:r>
            <a:r>
              <a:rPr lang="it-IT" sz="1200" i="1" kern="1200" dirty="0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 from the </a:t>
            </a:r>
            <a:r>
              <a:rPr lang="it-IT" sz="1200" i="1" kern="1200" dirty="0" err="1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point</a:t>
            </a:r>
            <a:r>
              <a:rPr lang="it-IT" sz="1200" i="1" kern="1200" dirty="0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 of </a:t>
            </a:r>
            <a:r>
              <a:rPr lang="it-IT" sz="1200" i="1" kern="1200" dirty="0" err="1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view</a:t>
            </a:r>
            <a:r>
              <a:rPr lang="it-IT" sz="1200" i="1" kern="1200" dirty="0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 of </a:t>
            </a:r>
            <a:r>
              <a:rPr lang="it-IT" sz="1200" i="1" kern="1200" dirty="0" err="1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your</a:t>
            </a:r>
            <a:r>
              <a:rPr lang="it-IT" sz="1200" i="1" kern="1200" dirty="0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 personal </a:t>
            </a:r>
            <a:r>
              <a:rPr lang="it-IT" sz="1200" i="1" kern="1200" dirty="0" err="1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goals</a:t>
            </a:r>
            <a:r>
              <a:rPr lang="it-IT" sz="1200" i="1" kern="1200" dirty="0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, </a:t>
            </a:r>
            <a:r>
              <a:rPr lang="it-IT" sz="1200" i="1" kern="1200" dirty="0" err="1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but</a:t>
            </a:r>
            <a:r>
              <a:rPr lang="it-IT" sz="1200" i="1" kern="1200" dirty="0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 from </a:t>
            </a:r>
            <a:r>
              <a:rPr lang="it-IT" sz="1200" i="1" kern="1200" dirty="0" err="1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that</a:t>
            </a:r>
            <a:r>
              <a:rPr lang="it-IT" sz="1200" i="1" kern="1200" dirty="0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 of society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09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41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Why</a:t>
            </a:r>
            <a:r>
              <a:rPr lang="it-IT" dirty="0" smtClean="0"/>
              <a:t>? </a:t>
            </a:r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so </a:t>
            </a:r>
            <a:r>
              <a:rPr lang="it-IT" dirty="0" err="1" smtClean="0"/>
              <a:t>valuable</a:t>
            </a:r>
            <a:r>
              <a:rPr lang="it-IT" dirty="0" smtClean="0"/>
              <a:t>? For </a:t>
            </a:r>
            <a:r>
              <a:rPr lang="it-IT" dirty="0" err="1" smtClean="0"/>
              <a:t>same</a:t>
            </a:r>
            <a:r>
              <a:rPr lang="it-IT" dirty="0" smtClean="0"/>
              <a:t> </a:t>
            </a:r>
            <a:r>
              <a:rPr lang="it-IT" dirty="0" err="1" smtClean="0"/>
              <a:t>may</a:t>
            </a:r>
            <a:r>
              <a:rPr lang="it-IT" dirty="0" smtClean="0"/>
              <a:t> be hard </a:t>
            </a:r>
            <a:r>
              <a:rPr lang="it-IT" dirty="0" err="1" smtClean="0"/>
              <a:t>knowledge</a:t>
            </a:r>
            <a:r>
              <a:rPr lang="it-IT" dirty="0" smtClean="0"/>
              <a:t>. </a:t>
            </a:r>
            <a:r>
              <a:rPr lang="en-US" dirty="0" smtClean="0"/>
              <a:t>B</a:t>
            </a:r>
            <a:r>
              <a:rPr lang="it-IT" dirty="0" smtClean="0"/>
              <a:t>ut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make</a:t>
            </a:r>
            <a:r>
              <a:rPr lang="it-IT" dirty="0" smtClean="0"/>
              <a:t> no </a:t>
            </a:r>
            <a:r>
              <a:rPr lang="it-IT" dirty="0" err="1" smtClean="0"/>
              <a:t>distinction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here</a:t>
            </a:r>
            <a:r>
              <a:rPr lang="it-IT" baseline="0" dirty="0" smtClean="0"/>
              <a:t> on the discipline of </a:t>
            </a:r>
            <a:r>
              <a:rPr lang="it-IT" baseline="0" dirty="0" err="1" smtClean="0"/>
              <a:t>study</a:t>
            </a:r>
            <a:r>
              <a:rPr lang="it-IT" baseline="0" dirty="0" smtClean="0"/>
              <a:t>. </a:t>
            </a:r>
            <a:r>
              <a:rPr lang="it-IT" dirty="0" smtClean="0"/>
              <a:t>I use to </a:t>
            </a:r>
            <a:r>
              <a:rPr lang="it-IT" dirty="0" err="1" smtClean="0"/>
              <a:t>study</a:t>
            </a:r>
            <a:r>
              <a:rPr lang="it-IT" dirty="0" smtClean="0"/>
              <a:t> </a:t>
            </a:r>
            <a:r>
              <a:rPr lang="it-IT" dirty="0" err="1" smtClean="0"/>
              <a:t>black</a:t>
            </a:r>
            <a:r>
              <a:rPr lang="it-IT" dirty="0" smtClean="0"/>
              <a:t> </a:t>
            </a:r>
            <a:r>
              <a:rPr lang="it-IT" dirty="0" err="1" smtClean="0"/>
              <a:t>holes</a:t>
            </a:r>
            <a:r>
              <a:rPr lang="it-IT" dirty="0" smtClean="0"/>
              <a:t>,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study</a:t>
            </a:r>
            <a:r>
              <a:rPr lang="it-IT" dirty="0" smtClean="0"/>
              <a:t> </a:t>
            </a:r>
            <a:r>
              <a:rPr lang="it-IT" dirty="0" err="1" smtClean="0"/>
              <a:t>things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do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not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directly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apply</a:t>
            </a:r>
            <a:r>
              <a:rPr lang="it-IT" baseline="0" dirty="0" smtClean="0"/>
              <a:t>. Do </a:t>
            </a:r>
            <a:r>
              <a:rPr lang="it-IT" baseline="0" dirty="0" err="1" smtClean="0"/>
              <a:t>they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need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know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what</a:t>
            </a:r>
            <a:r>
              <a:rPr lang="it-IT" baseline="0" dirty="0" smtClean="0"/>
              <a:t> an </a:t>
            </a:r>
            <a:r>
              <a:rPr lang="it-IT" baseline="0" dirty="0" err="1" smtClean="0"/>
              <a:t>accreting</a:t>
            </a:r>
            <a:r>
              <a:rPr lang="it-IT" baseline="0" dirty="0" smtClean="0"/>
              <a:t> X-</a:t>
            </a:r>
            <a:r>
              <a:rPr lang="it-IT" baseline="0" dirty="0" err="1" smtClean="0"/>
              <a:t>ray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binary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? I </a:t>
            </a:r>
            <a:r>
              <a:rPr lang="it-IT" baseline="0" dirty="0" err="1" smtClean="0"/>
              <a:t>doubt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...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41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Know </a:t>
            </a:r>
            <a:r>
              <a:rPr lang="it-IT" dirty="0" err="1" smtClean="0"/>
              <a:t>how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way more </a:t>
            </a:r>
            <a:r>
              <a:rPr lang="it-IT" dirty="0" err="1" smtClean="0"/>
              <a:t>difficult</a:t>
            </a:r>
            <a:r>
              <a:rPr lang="it-IT" dirty="0" smtClean="0"/>
              <a:t> to </a:t>
            </a:r>
            <a:r>
              <a:rPr lang="it-IT" dirty="0" err="1" smtClean="0"/>
              <a:t>learn</a:t>
            </a:r>
            <a:r>
              <a:rPr lang="it-IT" dirty="0" smtClean="0"/>
              <a:t> </a:t>
            </a:r>
            <a:r>
              <a:rPr lang="it-IT" dirty="0" err="1" smtClean="0"/>
              <a:t>than</a:t>
            </a:r>
            <a:r>
              <a:rPr lang="it-IT" dirty="0" smtClean="0"/>
              <a:t> </a:t>
            </a:r>
            <a:r>
              <a:rPr lang="it-IT" dirty="0" err="1" smtClean="0"/>
              <a:t>know</a:t>
            </a:r>
            <a:r>
              <a:rPr lang="it-IT" dirty="0" smtClean="0"/>
              <a:t> </a:t>
            </a:r>
            <a:r>
              <a:rPr lang="it-IT" dirty="0" err="1" smtClean="0"/>
              <a:t>what</a:t>
            </a:r>
            <a:r>
              <a:rPr lang="it-IT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(Questi due termini furono</a:t>
            </a:r>
            <a:r>
              <a:rPr lang="it-IT" baseline="0" dirty="0" smtClean="0"/>
              <a:t> coniati dal filosofo del linguaggio Gilbert </a:t>
            </a:r>
            <a:r>
              <a:rPr lang="it-IT" baseline="0" dirty="0" err="1" smtClean="0"/>
              <a:t>Ryle</a:t>
            </a:r>
            <a:r>
              <a:rPr lang="it-IT" baseline="0" dirty="0" smtClean="0"/>
              <a:t> nel testo “the </a:t>
            </a:r>
            <a:r>
              <a:rPr lang="it-IT" baseline="0" dirty="0" err="1" smtClean="0"/>
              <a:t>concept</a:t>
            </a:r>
            <a:r>
              <a:rPr lang="it-IT" baseline="0" dirty="0" smtClean="0"/>
              <a:t> of </a:t>
            </a:r>
            <a:r>
              <a:rPr lang="it-IT" baseline="0" dirty="0" err="1" smtClean="0"/>
              <a:t>mind</a:t>
            </a:r>
            <a:r>
              <a:rPr lang="it-IT" baseline="0" dirty="0" smtClean="0"/>
              <a:t>” del 1949)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aseline="0" dirty="0" smtClean="0"/>
              <a:t>La definizione viene da </a:t>
            </a:r>
            <a:r>
              <a:rPr lang="it-IT" baseline="0" dirty="0" err="1" smtClean="0"/>
              <a:t>Wiki</a:t>
            </a:r>
            <a:r>
              <a:rPr lang="it-IT" baseline="0" dirty="0" smtClean="0"/>
              <a:t>, ma è stata validata da Andrea.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“una conoscenza non codificata, non contenuta in testi o manuali, non gestita attraverso flussi comunicativi strutturati; ma una conoscenza che esiste nella testa degli individui, che nasce dall'esperienza lavorativa e che - come tale - si collega alla capacità di comprensione dei contesti di azione, intuizioni, sensazioni che difficilmente possono essere comprese da chi non condivide tale esperienza”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41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Could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do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Mastr’s</a:t>
            </a:r>
            <a:r>
              <a:rPr lang="it-IT" dirty="0" smtClean="0"/>
              <a:t> </a:t>
            </a:r>
            <a:r>
              <a:rPr lang="it-IT" dirty="0" err="1" smtClean="0"/>
              <a:t>degree</a:t>
            </a:r>
            <a:r>
              <a:rPr lang="it-IT" dirty="0" smtClean="0"/>
              <a:t>? No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gave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you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manual</a:t>
            </a:r>
            <a:r>
              <a:rPr lang="it-IT" baseline="0" dirty="0" smtClean="0"/>
              <a:t> to do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. </a:t>
            </a:r>
            <a:r>
              <a:rPr lang="it-IT" baseline="0" dirty="0" err="1" smtClean="0"/>
              <a:t>You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learned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 on the </a:t>
            </a:r>
            <a:r>
              <a:rPr lang="it-IT" baseline="0" dirty="0" err="1" smtClean="0"/>
              <a:t>field</a:t>
            </a:r>
            <a:r>
              <a:rPr lang="it-IT" baseline="0" dirty="0" smtClean="0"/>
              <a:t>. 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41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Start with an idea, yours or your supervisor’s,</a:t>
            </a:r>
            <a:r>
              <a:rPr lang="en-GB" baseline="0" dirty="0" smtClean="0"/>
              <a:t> </a:t>
            </a:r>
            <a:r>
              <a:rPr lang="en-GB" dirty="0" smtClean="0"/>
              <a:t>Check literature for what has been done,</a:t>
            </a:r>
            <a:r>
              <a:rPr lang="en-GB" baseline="0" dirty="0" smtClean="0"/>
              <a:t> </a:t>
            </a:r>
            <a:r>
              <a:rPr lang="it-IT" dirty="0" smtClean="0"/>
              <a:t>Figure </a:t>
            </a:r>
            <a:r>
              <a:rPr lang="en-GB" dirty="0" smtClean="0"/>
              <a:t>the tools and methods you need (software, instrumentation</a:t>
            </a:r>
            <a:r>
              <a:rPr lang="mr-IN" dirty="0" smtClean="0"/>
              <a:t>…</a:t>
            </a:r>
            <a:r>
              <a:rPr lang="it-IT" dirty="0" smtClean="0"/>
              <a:t>),</a:t>
            </a:r>
            <a:r>
              <a:rPr lang="it-IT" baseline="0" dirty="0" smtClean="0"/>
              <a:t> </a:t>
            </a:r>
            <a:r>
              <a:rPr lang="en-US" dirty="0" smtClean="0"/>
              <a:t>W</a:t>
            </a:r>
            <a:r>
              <a:rPr lang="it-IT" dirty="0" err="1" smtClean="0"/>
              <a:t>rite</a:t>
            </a:r>
            <a:r>
              <a:rPr lang="it-IT" dirty="0" smtClean="0"/>
              <a:t> a </a:t>
            </a:r>
            <a:r>
              <a:rPr lang="it-IT" dirty="0" err="1" smtClean="0"/>
              <a:t>project</a:t>
            </a:r>
            <a:r>
              <a:rPr lang="it-IT" dirty="0" smtClean="0"/>
              <a:t> </a:t>
            </a:r>
            <a:r>
              <a:rPr lang="it-IT" dirty="0" err="1" smtClean="0"/>
              <a:t>plan</a:t>
            </a:r>
            <a:r>
              <a:rPr lang="en-GB" dirty="0" smtClean="0"/>
              <a:t>,</a:t>
            </a:r>
            <a:r>
              <a:rPr lang="en-GB" baseline="0" dirty="0" smtClean="0"/>
              <a:t> </a:t>
            </a:r>
            <a:r>
              <a:rPr lang="en-US" dirty="0" smtClean="0"/>
              <a:t>obtain</a:t>
            </a:r>
            <a:r>
              <a:rPr lang="en-GB" dirty="0" smtClean="0"/>
              <a:t> resources (financial or data),</a:t>
            </a:r>
            <a:r>
              <a:rPr lang="en-GB" baseline="0" dirty="0" smtClean="0"/>
              <a:t> </a:t>
            </a:r>
            <a:r>
              <a:rPr lang="en-GB" dirty="0" smtClean="0"/>
              <a:t>Identify </a:t>
            </a:r>
            <a:r>
              <a:rPr lang="en-GB" dirty="0" err="1" smtClean="0"/>
              <a:t>cohautors</a:t>
            </a:r>
            <a:r>
              <a:rPr lang="en-GB" dirty="0" smtClean="0"/>
              <a:t>, if needed,</a:t>
            </a:r>
            <a:r>
              <a:rPr lang="en-GB" baseline="0" dirty="0" smtClean="0"/>
              <a:t> coordinate the work, face trouble, pray, produce your result, advertise your result, collect citations and find the next job. 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41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Underlying</a:t>
            </a:r>
            <a:r>
              <a:rPr lang="it-IT" dirty="0" smtClean="0"/>
              <a:t> </a:t>
            </a:r>
            <a:r>
              <a:rPr lang="it-IT" dirty="0" err="1" smtClean="0"/>
              <a:t>logic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same</a:t>
            </a:r>
            <a:r>
              <a:rPr lang="it-IT" dirty="0" smtClean="0"/>
              <a:t>!</a:t>
            </a:r>
          </a:p>
          <a:p>
            <a:r>
              <a:rPr lang="it-IT" dirty="0" smtClean="0"/>
              <a:t>Ovviamente</a:t>
            </a:r>
            <a:r>
              <a:rPr lang="it-IT" baseline="0" dirty="0" smtClean="0"/>
              <a:t> </a:t>
            </a:r>
            <a:r>
              <a:rPr lang="it-IT" baseline="0" dirty="0" smtClean="0"/>
              <a:t>certi aspetti si fanno in modo diverso: es, pianificazione </a:t>
            </a:r>
            <a:r>
              <a:rPr lang="it-IT" baseline="0" dirty="0" err="1" smtClean="0"/>
              <a:t>pervede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budgeting</a:t>
            </a:r>
            <a:r>
              <a:rPr lang="it-IT" baseline="0" dirty="0" smtClean="0"/>
              <a:t> e piani economici </a:t>
            </a:r>
            <a:r>
              <a:rPr lang="it-IT" baseline="0" dirty="0" smtClean="0">
                <a:sym typeface="Wingdings"/>
              </a:rPr>
              <a:t> vanno imparati.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41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Universities</a:t>
            </a:r>
            <a:r>
              <a:rPr lang="it-IT" dirty="0" smtClean="0"/>
              <a:t> are </a:t>
            </a:r>
            <a:r>
              <a:rPr lang="it-IT" dirty="0" err="1" smtClean="0"/>
              <a:t>working</a:t>
            </a:r>
            <a:r>
              <a:rPr lang="it-IT" dirty="0" smtClean="0"/>
              <a:t> to include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teachings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about</a:t>
            </a:r>
            <a:r>
              <a:rPr lang="it-IT" baseline="0" dirty="0" smtClean="0"/>
              <a:t> some of </a:t>
            </a:r>
            <a:r>
              <a:rPr lang="it-IT" baseline="0" dirty="0" err="1" smtClean="0"/>
              <a:t>those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qinformation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will</a:t>
            </a:r>
            <a:r>
              <a:rPr lang="it-IT" baseline="0" dirty="0" smtClean="0"/>
              <a:t> help </a:t>
            </a:r>
            <a:r>
              <a:rPr lang="it-IT" baseline="0" dirty="0" err="1" smtClean="0"/>
              <a:t>you</a:t>
            </a:r>
            <a:r>
              <a:rPr lang="it-IT" baseline="0" dirty="0" smtClean="0"/>
              <a:t> in the new </a:t>
            </a:r>
            <a:r>
              <a:rPr lang="it-IT" baseline="0" dirty="0" err="1" smtClean="0"/>
              <a:t>context</a:t>
            </a:r>
            <a:r>
              <a:rPr lang="it-IT" baseline="0" dirty="0" smtClean="0"/>
              <a:t>.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411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However</a:t>
            </a:r>
            <a:r>
              <a:rPr lang="it-IT" dirty="0" smtClean="0"/>
              <a:t>, the </a:t>
            </a:r>
            <a:r>
              <a:rPr lang="it-IT" dirty="0" err="1" smtClean="0"/>
              <a:t>need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reale, the </a:t>
            </a:r>
            <a:r>
              <a:rPr lang="it-IT" dirty="0" err="1" smtClean="0"/>
              <a:t>value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already</a:t>
            </a:r>
            <a:r>
              <a:rPr lang="it-IT" dirty="0" smtClean="0"/>
              <a:t> </a:t>
            </a:r>
            <a:r>
              <a:rPr lang="it-IT" dirty="0" err="1" smtClean="0"/>
              <a:t>granted</a:t>
            </a:r>
            <a:r>
              <a:rPr lang="it-IT" dirty="0" smtClean="0"/>
              <a:t> to the </a:t>
            </a:r>
            <a:r>
              <a:rPr lang="it-IT" dirty="0" err="1" smtClean="0"/>
              <a:t>tacit</a:t>
            </a:r>
            <a:r>
              <a:rPr lang="it-IT" dirty="0" smtClean="0"/>
              <a:t> and </a:t>
            </a:r>
            <a:r>
              <a:rPr lang="it-IT" dirty="0" err="1" smtClean="0"/>
              <a:t>explicit</a:t>
            </a:r>
            <a:r>
              <a:rPr lang="it-IT" dirty="0" smtClean="0"/>
              <a:t> </a:t>
            </a:r>
            <a:r>
              <a:rPr lang="it-IT" dirty="0" err="1" smtClean="0"/>
              <a:t>knowledge</a:t>
            </a:r>
            <a:r>
              <a:rPr lang="it-IT" dirty="0" smtClean="0"/>
              <a:t> </a:t>
            </a:r>
            <a:r>
              <a:rPr lang="it-IT" dirty="0" err="1" smtClean="0"/>
              <a:t>provided</a:t>
            </a:r>
            <a:r>
              <a:rPr lang="it-IT" baseline="0" dirty="0" smtClean="0"/>
              <a:t> by the PhD </a:t>
            </a:r>
            <a:r>
              <a:rPr lang="it-IT" baseline="0" dirty="0" err="1" smtClean="0"/>
              <a:t>path</a:t>
            </a:r>
            <a:r>
              <a:rPr lang="it-IT" baseline="0" dirty="0" smtClean="0"/>
              <a:t>. The </a:t>
            </a:r>
            <a:r>
              <a:rPr lang="it-IT" baseline="0" dirty="0" err="1" smtClean="0"/>
              <a:t>seeds</a:t>
            </a:r>
            <a:r>
              <a:rPr lang="it-IT" baseline="0" dirty="0" smtClean="0"/>
              <a:t> are </a:t>
            </a:r>
            <a:r>
              <a:rPr lang="it-IT" baseline="0" dirty="0" err="1" smtClean="0"/>
              <a:t>there</a:t>
            </a:r>
            <a:r>
              <a:rPr lang="it-IT" baseline="0" dirty="0" smtClean="0"/>
              <a:t>, the </a:t>
            </a:r>
            <a:r>
              <a:rPr lang="it-IT" baseline="0" dirty="0" err="1" smtClean="0"/>
              <a:t>ground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fertile,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just </a:t>
            </a:r>
            <a:r>
              <a:rPr lang="it-IT" baseline="0" dirty="0" err="1" smtClean="0"/>
              <a:t>need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brake</a:t>
            </a:r>
            <a:r>
              <a:rPr lang="it-IT" baseline="0" dirty="0" smtClean="0"/>
              <a:t> the hard </a:t>
            </a:r>
            <a:r>
              <a:rPr lang="it-IT" baseline="0" dirty="0" err="1" smtClean="0"/>
              <a:t>crust</a:t>
            </a:r>
            <a:r>
              <a:rPr lang="it-IT" baseline="0" dirty="0" smtClean="0"/>
              <a:t> of the </a:t>
            </a:r>
            <a:r>
              <a:rPr lang="it-IT" baseline="0" dirty="0" err="1" smtClean="0"/>
              <a:t>soil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plow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seed</a:t>
            </a:r>
            <a:r>
              <a:rPr lang="it-IT" baseline="0" dirty="0" smtClean="0"/>
              <a:t>.  A </a:t>
            </a:r>
            <a:r>
              <a:rPr lang="it-IT" baseline="0" dirty="0" err="1" smtClean="0"/>
              <a:t>stronger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collaboration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between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academia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industry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possibile. </a:t>
            </a:r>
            <a:r>
              <a:rPr lang="en-US" baseline="0" dirty="0" smtClean="0"/>
              <a:t>I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work,  the </a:t>
            </a:r>
            <a:r>
              <a:rPr lang="it-IT" baseline="0" dirty="0" err="1" smtClean="0"/>
              <a:t>passage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become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easier</a:t>
            </a:r>
            <a:r>
              <a:rPr lang="it-IT" baseline="0" dirty="0" smtClean="0"/>
              <a:t> in the </a:t>
            </a:r>
            <a:r>
              <a:rPr lang="it-IT" baseline="0" dirty="0" err="1" smtClean="0"/>
              <a:t>coming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years</a:t>
            </a:r>
            <a:r>
              <a:rPr lang="it-IT" baseline="0" dirty="0" smtClean="0"/>
              <a:t>. </a:t>
            </a:r>
            <a:r>
              <a:rPr lang="it-IT" baseline="0" dirty="0" err="1" smtClean="0"/>
              <a:t>Bu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question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arise</a:t>
            </a:r>
            <a:r>
              <a:rPr lang="it-IT" baseline="0" dirty="0" smtClean="0"/>
              <a:t>..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41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Or, are we all doomed?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463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411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And that state of mind is needed in this walls as well as outside.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098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 smtClean="0">
                <a:solidFill>
                  <a:srgbClr val="000000"/>
                </a:solidFill>
                <a:latin typeface="+mn-lt"/>
                <a:ea typeface="+mn-ea"/>
                <a:cs typeface="Century Gothic"/>
              </a:rPr>
              <a:t>How can we increase PhDs’ employability, companies innovative capacity and help University accomplice its “third mission”?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984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Promoted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by a no-profit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Consortium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of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enterprises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. </a:t>
            </a:r>
          </a:p>
          <a:p>
            <a:pPr marL="285750" indent="-285750">
              <a:buFont typeface="Arial"/>
              <a:buChar char="•"/>
            </a:pP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Soon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will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be Start-up with social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purpose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,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bound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at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constitution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to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reinvest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revenues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in the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project</a:t>
            </a:r>
            <a:endParaRPr lang="it-IT" sz="12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285750" indent="-285750">
              <a:buFont typeface="Arial"/>
              <a:buChar char="•"/>
            </a:pPr>
            <a:endParaRPr lang="it-IT" sz="1200" dirty="0" smtClean="0">
              <a:solidFill>
                <a:schemeClr val="bg1"/>
              </a:solidFill>
              <a:latin typeface="Candara" panose="020E0502030303020204" pitchFamily="34" charset="0"/>
              <a:cs typeface="Browallia New" panose="020B0604020202020204" pitchFamily="34" charset="-34"/>
            </a:endParaRPr>
          </a:p>
          <a:p>
            <a:pPr marL="285750" indent="-285750">
              <a:buFont typeface="Arial"/>
              <a:buChar char="•"/>
            </a:pP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Rooted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in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entreprise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,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leaded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by an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entrepreneur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and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two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PhDs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(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astrophysics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and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adult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education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“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Bilingual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”  team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Operates on both sides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Private and small, flexible</a:t>
            </a:r>
          </a:p>
          <a:p>
            <a:pPr marL="285750" indent="-285750">
              <a:buFont typeface="Arial"/>
              <a:buChar char="•"/>
            </a:pPr>
            <a:endParaRPr lang="it-IT" sz="1200" dirty="0" smtClean="0">
              <a:solidFill>
                <a:schemeClr val="bg1"/>
              </a:solidFill>
              <a:latin typeface="Candara" panose="020E0502030303020204" pitchFamily="34" charset="0"/>
              <a:cs typeface="Browallia New" panose="020B0604020202020204" pitchFamily="34" charset="-34"/>
            </a:endParaRPr>
          </a:p>
          <a:p>
            <a:pPr marL="285750" indent="-285750">
              <a:buFont typeface="Arial"/>
              <a:buChar char="•"/>
            </a:pPr>
            <a:endParaRPr lang="it-IT" sz="1200" dirty="0" smtClean="0">
              <a:solidFill>
                <a:schemeClr val="bg1"/>
              </a:solidFill>
              <a:latin typeface="Candara" panose="020E0502030303020204" pitchFamily="34" charset="0"/>
              <a:cs typeface="Browallia New" panose="020B0604020202020204" pitchFamily="34" charset="-34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094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Promoted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by a no-profit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Consortium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of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enterprises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. </a:t>
            </a:r>
          </a:p>
          <a:p>
            <a:pPr marL="285750" indent="-285750">
              <a:buFont typeface="Arial"/>
              <a:buChar char="•"/>
            </a:pP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Soon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will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be Start-up with social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purpose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,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bound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at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constitution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to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reinvest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revenues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in the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project</a:t>
            </a:r>
            <a:endParaRPr lang="it-IT" sz="12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285750" indent="-285750">
              <a:buFont typeface="Arial"/>
              <a:buChar char="•"/>
            </a:pPr>
            <a:endParaRPr lang="it-IT" sz="1200" dirty="0" smtClean="0">
              <a:solidFill>
                <a:schemeClr val="bg1"/>
              </a:solidFill>
              <a:latin typeface="Candara" panose="020E0502030303020204" pitchFamily="34" charset="0"/>
              <a:cs typeface="Browallia New" panose="020B0604020202020204" pitchFamily="34" charset="-34"/>
            </a:endParaRPr>
          </a:p>
          <a:p>
            <a:pPr marL="285750" indent="-285750">
              <a:buFont typeface="Arial"/>
              <a:buChar char="•"/>
            </a:pP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Rooted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in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entreprise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,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leaded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by an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entrepreneur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and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two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PhDs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(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astrophysics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and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adult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education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“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Bilingual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”  team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Operates on both sides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Private and small, flexible</a:t>
            </a:r>
          </a:p>
          <a:p>
            <a:pPr marL="285750" indent="-285750">
              <a:buFont typeface="Arial"/>
              <a:buChar char="•"/>
            </a:pPr>
            <a:endParaRPr lang="it-IT" sz="1200" dirty="0" smtClean="0">
              <a:solidFill>
                <a:schemeClr val="bg1"/>
              </a:solidFill>
              <a:latin typeface="Candara" panose="020E0502030303020204" pitchFamily="34" charset="0"/>
              <a:cs typeface="Browallia New" panose="020B0604020202020204" pitchFamily="34" charset="-34"/>
            </a:endParaRPr>
          </a:p>
          <a:p>
            <a:pPr marL="285750" indent="-285750">
              <a:buFont typeface="Arial"/>
              <a:buChar char="•"/>
            </a:pP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Research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on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skills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and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education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runs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parallel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with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activity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with companies</a:t>
            </a:r>
          </a:p>
          <a:p>
            <a:pPr marL="285750" indent="-285750">
              <a:buFont typeface="Arial"/>
              <a:buChar char="•"/>
            </a:pP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Immediate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application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/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testing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/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emproving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of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ideas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and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services</a:t>
            </a:r>
            <a:endParaRPr lang="it-IT" sz="1200" dirty="0" smtClean="0">
              <a:solidFill>
                <a:schemeClr val="bg1"/>
              </a:solidFill>
              <a:latin typeface="Candara" panose="020E0502030303020204" pitchFamily="34" charset="0"/>
              <a:cs typeface="Browallia New" panose="020B0604020202020204" pitchFamily="34" charset="-34"/>
            </a:endParaRPr>
          </a:p>
          <a:p>
            <a:pPr marL="285750" indent="-285750">
              <a:buFont typeface="Arial"/>
              <a:buChar char="•"/>
            </a:pP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Concrete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outcome</a:t>
            </a:r>
            <a:endParaRPr lang="it-IT" sz="1200" dirty="0" smtClean="0">
              <a:solidFill>
                <a:schemeClr val="bg1"/>
              </a:solidFill>
              <a:latin typeface="Candara" panose="020E0502030303020204" pitchFamily="34" charset="0"/>
              <a:cs typeface="Browallia New" panose="020B0604020202020204" pitchFamily="34" charset="-34"/>
            </a:endParaRPr>
          </a:p>
          <a:p>
            <a:pPr marL="285750" indent="-285750">
              <a:buFont typeface="Arial"/>
              <a:buChar char="•"/>
            </a:pPr>
            <a:endParaRPr lang="it-IT" sz="1200" dirty="0" smtClean="0">
              <a:solidFill>
                <a:schemeClr val="bg1"/>
              </a:solidFill>
              <a:latin typeface="Candara" panose="020E0502030303020204" pitchFamily="34" charset="0"/>
              <a:cs typeface="Browallia New" panose="020B0604020202020204" pitchFamily="34" charset="-34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094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Promoted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by a no-profit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Consortium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of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enterprises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. </a:t>
            </a:r>
          </a:p>
          <a:p>
            <a:pPr marL="285750" indent="-285750">
              <a:buFont typeface="Arial"/>
              <a:buChar char="•"/>
            </a:pP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Soon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will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be Start-up with social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purpose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,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bound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at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constitution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to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reinvest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revenues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in the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project</a:t>
            </a:r>
            <a:endParaRPr lang="it-IT" sz="12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285750" indent="-285750">
              <a:buFont typeface="Arial"/>
              <a:buChar char="•"/>
            </a:pPr>
            <a:endParaRPr lang="it-IT" sz="1200" dirty="0" smtClean="0">
              <a:solidFill>
                <a:schemeClr val="bg1"/>
              </a:solidFill>
              <a:latin typeface="Candara" panose="020E0502030303020204" pitchFamily="34" charset="0"/>
              <a:cs typeface="Browallia New" panose="020B0604020202020204" pitchFamily="34" charset="-34"/>
            </a:endParaRPr>
          </a:p>
          <a:p>
            <a:pPr marL="285750" indent="-285750">
              <a:buFont typeface="Arial"/>
              <a:buChar char="•"/>
            </a:pP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Rooted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in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entreprise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,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leaded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by an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entrepreneur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and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two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PhDs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(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astrophysics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and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adult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education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“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Bilingual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”  team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Operates on both sides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Private and small, flexible</a:t>
            </a:r>
          </a:p>
          <a:p>
            <a:pPr marL="285750" indent="-285750">
              <a:buFont typeface="Arial"/>
              <a:buChar char="•"/>
            </a:pPr>
            <a:endParaRPr lang="it-IT" sz="1200" dirty="0" smtClean="0">
              <a:solidFill>
                <a:schemeClr val="bg1"/>
              </a:solidFill>
              <a:latin typeface="Candara" panose="020E0502030303020204" pitchFamily="34" charset="0"/>
              <a:cs typeface="Browallia New" panose="020B0604020202020204" pitchFamily="34" charset="-34"/>
            </a:endParaRPr>
          </a:p>
          <a:p>
            <a:pPr marL="285750" indent="-285750">
              <a:buFont typeface="Arial"/>
              <a:buChar char="•"/>
            </a:pP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Research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on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skills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and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education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runs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parallel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with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activity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with companies</a:t>
            </a:r>
          </a:p>
          <a:p>
            <a:pPr marL="285750" indent="-285750">
              <a:buFont typeface="Arial"/>
              <a:buChar char="•"/>
            </a:pP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Immediate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application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/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testing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/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emproving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of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ideas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and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services</a:t>
            </a:r>
            <a:endParaRPr lang="it-IT" sz="1200" dirty="0" smtClean="0">
              <a:solidFill>
                <a:schemeClr val="bg1"/>
              </a:solidFill>
              <a:latin typeface="Candara" panose="020E0502030303020204" pitchFamily="34" charset="0"/>
              <a:cs typeface="Browallia New" panose="020B0604020202020204" pitchFamily="34" charset="-34"/>
            </a:endParaRPr>
          </a:p>
          <a:p>
            <a:pPr marL="285750" indent="-285750">
              <a:buFont typeface="Arial"/>
              <a:buChar char="•"/>
            </a:pP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Concrete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outcome</a:t>
            </a:r>
            <a:endParaRPr lang="it-IT" sz="1200" dirty="0" smtClean="0">
              <a:solidFill>
                <a:schemeClr val="bg1"/>
              </a:solidFill>
              <a:latin typeface="Candara" panose="020E0502030303020204" pitchFamily="34" charset="0"/>
              <a:cs typeface="Browallia New" panose="020B0604020202020204" pitchFamily="34" charset="-34"/>
            </a:endParaRPr>
          </a:p>
          <a:p>
            <a:pPr marL="285750" indent="-285750">
              <a:buFont typeface="Arial"/>
              <a:buChar char="•"/>
            </a:pPr>
            <a:endParaRPr lang="it-IT" sz="1200" dirty="0" smtClean="0">
              <a:solidFill>
                <a:schemeClr val="bg1"/>
              </a:solidFill>
              <a:latin typeface="Candara" panose="020E0502030303020204" pitchFamily="34" charset="0"/>
              <a:cs typeface="Browallia New" panose="020B0604020202020204" pitchFamily="34" charset="-34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094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Promoted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by a no-profit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Consortium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of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enterprises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. </a:t>
            </a:r>
          </a:p>
          <a:p>
            <a:pPr marL="285750" indent="-285750">
              <a:buFont typeface="Arial"/>
              <a:buChar char="•"/>
            </a:pP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Soon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will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be Start-up with social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purpose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,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bound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at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constitution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to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reinvest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revenues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in the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project</a:t>
            </a:r>
            <a:endParaRPr lang="it-IT" sz="12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285750" indent="-285750">
              <a:buFont typeface="Arial"/>
              <a:buChar char="•"/>
            </a:pPr>
            <a:endParaRPr lang="it-IT" sz="1200" dirty="0" smtClean="0">
              <a:solidFill>
                <a:schemeClr val="bg1"/>
              </a:solidFill>
              <a:latin typeface="Candara" panose="020E0502030303020204" pitchFamily="34" charset="0"/>
              <a:cs typeface="Browallia New" panose="020B0604020202020204" pitchFamily="34" charset="-34"/>
            </a:endParaRPr>
          </a:p>
          <a:p>
            <a:pPr marL="285750" indent="-285750">
              <a:buFont typeface="Arial"/>
              <a:buChar char="•"/>
            </a:pP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Rooted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in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entreprise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,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leaded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by an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entrepreneur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and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two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PhDs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(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astrophysics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and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adult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education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“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Bilingual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”  team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Operates on both sides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Private and small, flexible</a:t>
            </a:r>
          </a:p>
          <a:p>
            <a:pPr marL="285750" indent="-285750">
              <a:buFont typeface="Arial"/>
              <a:buChar char="•"/>
            </a:pPr>
            <a:endParaRPr lang="it-IT" sz="1200" dirty="0" smtClean="0">
              <a:solidFill>
                <a:schemeClr val="bg1"/>
              </a:solidFill>
              <a:latin typeface="Candara" panose="020E0502030303020204" pitchFamily="34" charset="0"/>
              <a:cs typeface="Browallia New" panose="020B0604020202020204" pitchFamily="34" charset="-34"/>
            </a:endParaRPr>
          </a:p>
          <a:p>
            <a:pPr marL="285750" indent="-285750">
              <a:buFont typeface="Arial"/>
              <a:buChar char="•"/>
            </a:pP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Research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on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skills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and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education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runs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parallel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with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activity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with companies</a:t>
            </a:r>
          </a:p>
          <a:p>
            <a:pPr marL="285750" indent="-285750">
              <a:buFont typeface="Arial"/>
              <a:buChar char="•"/>
            </a:pP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Immediate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application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/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testing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/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emproving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of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ideas</a:t>
            </a: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and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services</a:t>
            </a:r>
            <a:endParaRPr lang="it-IT" sz="1200" dirty="0" smtClean="0">
              <a:solidFill>
                <a:schemeClr val="bg1"/>
              </a:solidFill>
              <a:latin typeface="Candara" panose="020E0502030303020204" pitchFamily="34" charset="0"/>
              <a:cs typeface="Browallia New" panose="020B0604020202020204" pitchFamily="34" charset="-34"/>
            </a:endParaRPr>
          </a:p>
          <a:p>
            <a:pPr marL="285750" indent="-285750">
              <a:buFont typeface="Arial"/>
              <a:buChar char="•"/>
            </a:pPr>
            <a:r>
              <a:rPr lang="it-IT" sz="12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Concrete </a:t>
            </a:r>
            <a:r>
              <a:rPr lang="it-IT" sz="1200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outcome</a:t>
            </a:r>
            <a:endParaRPr lang="it-IT" sz="1200" dirty="0" smtClean="0">
              <a:solidFill>
                <a:schemeClr val="bg1"/>
              </a:solidFill>
              <a:latin typeface="Candara" panose="020E0502030303020204" pitchFamily="34" charset="0"/>
              <a:cs typeface="Browallia New" panose="020B0604020202020204" pitchFamily="34" charset="-34"/>
            </a:endParaRPr>
          </a:p>
          <a:p>
            <a:pPr marL="285750" indent="-285750">
              <a:buFont typeface="Arial"/>
              <a:buChar char="•"/>
            </a:pPr>
            <a:endParaRPr lang="it-IT" sz="1200" dirty="0" smtClean="0">
              <a:solidFill>
                <a:schemeClr val="bg1"/>
              </a:solidFill>
              <a:latin typeface="Candara" panose="020E0502030303020204" pitchFamily="34" charset="0"/>
              <a:cs typeface="Browallia New" panose="020B0604020202020204" pitchFamily="34" charset="-34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094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endParaRPr lang="it-IT" sz="1200" dirty="0" smtClean="0">
              <a:solidFill>
                <a:schemeClr val="bg1"/>
              </a:solidFill>
              <a:latin typeface="Candara" panose="020E0502030303020204" pitchFamily="34" charset="0"/>
              <a:cs typeface="Browallia New" panose="020B0604020202020204" pitchFamily="34" charset="-34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094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aseline="0" dirty="0" smtClean="0"/>
              <a:t>Immagine del profilo. Attenzione sulla sezione pillole. Zoom nella prossima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411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8E900-F67A-C04C-846F-163498055869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9530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American Typewriter"/>
              </a:rPr>
              <a:t>Even systems with a strong tradition of hiring researchers on a tenured or tenure-track position, or with permanent civil service hiring arrangements similar to tenure, are moving toward more fixed-term appointments. Several countries (in Western Europe) have formally abolished tenure, and have replaced it with term contracts which are renewed as a matter of course44.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aseline="30000" dirty="0" smtClean="0">
              <a:latin typeface="American Typewriter"/>
              <a:cs typeface="American Typewrite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aseline="0" dirty="0" smtClean="0"/>
              <a:t>Nota: 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R3 researchers are in the majority (32%), followed by R4 (29%), R2 (21%) and R1 (18%).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Notare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però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questa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gente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lavora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governativa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sono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dati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MORE2</a:t>
            </a:r>
            <a:endParaRPr lang="en-US" sz="1400" dirty="0" smtClean="0">
              <a:effectLst/>
            </a:endParaRPr>
          </a:p>
          <a:p>
            <a:endParaRPr lang="it-IT" baseline="0" dirty="0" smtClean="0"/>
          </a:p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01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13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True for companies, stop</a:t>
            </a:r>
            <a:r>
              <a:rPr lang="en-GB" baseline="0" dirty="0" smtClean="0"/>
              <a:t> doing what they always did. True do research: stop consider researchers only as academics. PhD has to change, but it can change without loosing itself. Growing requires changing as well.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49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 </a:t>
            </a:r>
            <a:r>
              <a:rPr lang="en-US" dirty="0" err="1" smtClean="0"/>
              <a:t>abbiamo</a:t>
            </a:r>
            <a:r>
              <a:rPr lang="en-US" dirty="0" smtClean="0"/>
              <a:t> I </a:t>
            </a:r>
            <a:r>
              <a:rPr lang="en-US" dirty="0" err="1" smtClean="0"/>
              <a:t>ricercatori</a:t>
            </a:r>
            <a:r>
              <a:rPr lang="en-US" dirty="0" smtClean="0"/>
              <a:t> per </a:t>
            </a:r>
            <a:r>
              <a:rPr lang="en-US" dirty="0" err="1" smtClean="0"/>
              <a:t>settore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impiego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mappati</a:t>
            </a:r>
            <a:r>
              <a:rPr lang="en-US" baseline="0" dirty="0" smtClean="0"/>
              <a:t> </a:t>
            </a:r>
            <a:r>
              <a:rPr lang="it-IT" baseline="0" dirty="0" smtClean="0"/>
              <a:t>da </a:t>
            </a:r>
            <a:r>
              <a:rPr lang="it-IT" baseline="0" dirty="0" err="1" smtClean="0"/>
              <a:t>survey</a:t>
            </a:r>
            <a:r>
              <a:rPr lang="it-IT" baseline="0" dirty="0" smtClean="0"/>
              <a:t> sulla forza lavoro riportata in </a:t>
            </a:r>
            <a:r>
              <a:rPr lang="it-IT" dirty="0" smtClean="0"/>
              <a:t>OECD </a:t>
            </a:r>
            <a:r>
              <a:rPr lang="it-IT" dirty="0" err="1" smtClean="0"/>
              <a:t>science&amp;tech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scoreboard</a:t>
            </a:r>
            <a:r>
              <a:rPr lang="it-IT" baseline="0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41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 </a:t>
            </a:r>
            <a:r>
              <a:rPr lang="en-US" dirty="0" err="1" smtClean="0"/>
              <a:t>abbiamo</a:t>
            </a:r>
            <a:r>
              <a:rPr lang="en-US" dirty="0" smtClean="0"/>
              <a:t> I </a:t>
            </a:r>
            <a:r>
              <a:rPr lang="en-US" dirty="0" err="1" smtClean="0"/>
              <a:t>ricercatori</a:t>
            </a:r>
            <a:r>
              <a:rPr lang="en-US" dirty="0" smtClean="0"/>
              <a:t> per </a:t>
            </a:r>
            <a:r>
              <a:rPr lang="en-US" dirty="0" err="1" smtClean="0"/>
              <a:t>settore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impiego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mappati</a:t>
            </a:r>
            <a:r>
              <a:rPr lang="en-US" baseline="0" dirty="0" smtClean="0"/>
              <a:t> </a:t>
            </a:r>
            <a:r>
              <a:rPr lang="it-IT" baseline="0" dirty="0" smtClean="0"/>
              <a:t>da </a:t>
            </a:r>
            <a:r>
              <a:rPr lang="it-IT" baseline="0" dirty="0" err="1" smtClean="0"/>
              <a:t>survey</a:t>
            </a:r>
            <a:r>
              <a:rPr lang="it-IT" baseline="0" dirty="0" smtClean="0"/>
              <a:t> sulla forza lavoro riportata in </a:t>
            </a:r>
            <a:r>
              <a:rPr lang="it-IT" dirty="0" smtClean="0"/>
              <a:t>OECD </a:t>
            </a:r>
            <a:r>
              <a:rPr lang="it-IT" dirty="0" err="1" smtClean="0"/>
              <a:t>science&amp;tech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scoreboard</a:t>
            </a:r>
            <a:r>
              <a:rPr lang="it-IT" baseline="0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41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49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41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41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aseline="0" dirty="0" smtClean="0"/>
              <a:t>Mostro </a:t>
            </a:r>
            <a:r>
              <a:rPr lang="it-IT" baseline="0" dirty="0" smtClean="0"/>
              <a:t>solo Italia perché sappiamo che non è tra i migliori, anche se dalla stessa indagine non sembra grande la differenza rispetto alla media degli altri stati</a:t>
            </a:r>
            <a:r>
              <a:rPr lang="it-IT" baseline="0" dirty="0" smtClean="0"/>
              <a:t>. </a:t>
            </a:r>
          </a:p>
          <a:p>
            <a:endParaRPr lang="it-IT" baseline="0" dirty="0" smtClean="0"/>
          </a:p>
          <a:p>
            <a:r>
              <a:rPr lang="it-IT" baseline="0" dirty="0" smtClean="0"/>
              <a:t>La media non male. Se mi focalizzo sui contratti da dipendente che sono tipici dell’impresa, anche meglio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aseline="0" dirty="0" smtClean="0"/>
              <a:t>Sarebbe bello avere una comparazione con i redditi medi a sei anni dalla laurea</a:t>
            </a:r>
          </a:p>
          <a:p>
            <a:endParaRPr lang="it-IT" baseline="0" dirty="0" smtClean="0"/>
          </a:p>
          <a:p>
            <a:endParaRPr lang="it-IT" baseline="0" dirty="0" smtClean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03FD-669F-475F-B08E-D2CB64605A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41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C99F-3A7B-5740-9541-B55C290183B3}" type="datetimeFigureOut">
              <a:rPr lang="en-US" smtClean="0"/>
              <a:t>25/01/17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C99F-3A7B-5740-9541-B55C290183B3}" type="datetimeFigureOut">
              <a:rPr lang="en-US" smtClean="0"/>
              <a:t>25/01/17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5AF3-4321-6A43-BFDA-A57A250F0AAB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C99F-3A7B-5740-9541-B55C290183B3}" type="datetimeFigureOut">
              <a:rPr lang="en-US" smtClean="0"/>
              <a:t>25/01/17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5AF3-4321-6A43-BFDA-A57A250F0AAB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C99F-3A7B-5740-9541-B55C290183B3}" type="datetimeFigureOut">
              <a:rPr lang="en-US" smtClean="0"/>
              <a:t>25/01/17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C99F-3A7B-5740-9541-B55C290183B3}" type="datetimeFigureOut">
              <a:rPr lang="en-US" smtClean="0"/>
              <a:t>25/01/17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5AF3-4321-6A43-BFDA-A57A250F0AAB}" type="slidenum">
              <a:rPr lang="it-IT" smtClean="0"/>
              <a:t>‹#›</a:t>
            </a:fld>
            <a:endParaRPr lang="it-IT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C99F-3A7B-5740-9541-B55C290183B3}" type="datetimeFigureOut">
              <a:rPr lang="en-US" smtClean="0"/>
              <a:t>25/01/17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5AF3-4321-6A43-BFDA-A57A250F0AAB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C99F-3A7B-5740-9541-B55C290183B3}" type="datetimeFigureOut">
              <a:rPr lang="en-US" smtClean="0"/>
              <a:t>25/01/17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5AF3-4321-6A43-BFDA-A57A250F0AAB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C99F-3A7B-5740-9541-B55C290183B3}" type="datetimeFigureOut">
              <a:rPr lang="en-US" smtClean="0"/>
              <a:t>25/01/17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5AF3-4321-6A43-BFDA-A57A250F0AAB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26CAC99F-3A7B-5740-9541-B55C290183B3}" type="datetimeFigureOut">
              <a:rPr lang="en-US" smtClean="0"/>
              <a:t>25/01/17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34295AF3-4321-6A43-BFDA-A57A250F0AAB}" type="slidenum">
              <a:rPr lang="it-IT" smtClean="0"/>
              <a:t>‹#›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6CAC99F-3A7B-5740-9541-B55C290183B3}" type="datetimeFigureOut">
              <a:rPr lang="en-US" smtClean="0"/>
              <a:t>25/01/17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4295AF3-4321-6A43-BFDA-A57A250F0AAB}" type="slidenum">
              <a:rPr lang="it-IT" smtClean="0"/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C99F-3A7B-5740-9541-B55C290183B3}" type="datetimeFigureOut">
              <a:rPr lang="en-US" smtClean="0"/>
              <a:t>25/01/17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5AF3-4321-6A43-BFDA-A57A250F0AAB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C99F-3A7B-5740-9541-B55C290183B3}" type="datetimeFigureOut">
              <a:rPr lang="en-US" smtClean="0"/>
              <a:t>25/01/17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5AF3-4321-6A43-BFDA-A57A250F0AAB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C99F-3A7B-5740-9541-B55C290183B3}" type="datetimeFigureOut">
              <a:rPr lang="en-US" smtClean="0"/>
              <a:t>25/01/17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5AF3-4321-6A43-BFDA-A57A250F0AAB}" type="slidenum">
              <a:rPr lang="it-IT" smtClean="0"/>
              <a:t>‹#›</a:t>
            </a:fld>
            <a:endParaRPr lang="it-IT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C99F-3A7B-5740-9541-B55C290183B3}" type="datetimeFigureOut">
              <a:rPr lang="en-US" smtClean="0"/>
              <a:t>25/01/17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5AF3-4321-6A43-BFDA-A57A250F0AAB}" type="slidenum">
              <a:rPr lang="it-IT" smtClean="0"/>
              <a:t>‹#›</a:t>
            </a:fld>
            <a:endParaRPr lang="it-IT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C99F-3A7B-5740-9541-B55C290183B3}" type="datetimeFigureOut">
              <a:rPr lang="en-US" smtClean="0"/>
              <a:t>25/01/17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5AF3-4321-6A43-BFDA-A57A250F0AAB}" type="slidenum">
              <a:rPr lang="it-IT" smtClean="0"/>
              <a:t>‹#›</a:t>
            </a:fld>
            <a:endParaRPr lang="it-IT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dirty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6CAC99F-3A7B-5740-9541-B55C290183B3}" type="datetimeFigureOut">
              <a:rPr lang="en-US" smtClean="0"/>
              <a:t>25/01/17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4295AF3-4321-6A43-BFDA-A57A250F0AAB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hyperlink" Target="http://powerpoint.sage-fox.com/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microsoft.com/office/2007/relationships/hdphoto" Target="../media/hdphoto3.wdp"/><Relationship Id="rId5" Type="http://schemas.openxmlformats.org/officeDocument/2006/relationships/image" Target="../media/image22.gif"/><Relationship Id="rId6" Type="http://schemas.openxmlformats.org/officeDocument/2006/relationships/image" Target="../media/image23.jpg"/><Relationship Id="rId7" Type="http://schemas.openxmlformats.org/officeDocument/2006/relationships/image" Target="../media/image24.jpeg"/><Relationship Id="rId8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1" Type="http://schemas.microsoft.com/office/2007/relationships/hdphoto" Target="../media/hdphoto4.wdp"/><Relationship Id="rId12" Type="http://schemas.openxmlformats.org/officeDocument/2006/relationships/image" Target="../media/image34.jpg"/><Relationship Id="rId13" Type="http://schemas.openxmlformats.org/officeDocument/2006/relationships/image" Target="../media/image35.png"/><Relationship Id="rId14" Type="http://schemas.openxmlformats.org/officeDocument/2006/relationships/image" Target="../media/image36.jpg"/><Relationship Id="rId15" Type="http://schemas.openxmlformats.org/officeDocument/2006/relationships/image" Target="../media/image37.jpg"/><Relationship Id="rId16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jpeg"/><Relationship Id="rId7" Type="http://schemas.openxmlformats.org/officeDocument/2006/relationships/image" Target="../media/image30.jpeg"/><Relationship Id="rId8" Type="http://schemas.openxmlformats.org/officeDocument/2006/relationships/image" Target="../media/image31.jpeg"/><Relationship Id="rId9" Type="http://schemas.openxmlformats.org/officeDocument/2006/relationships/image" Target="../media/image32.jpeg"/><Relationship Id="rId10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36.jpg"/><Relationship Id="rId13" Type="http://schemas.openxmlformats.org/officeDocument/2006/relationships/image" Target="../media/image37.jpg"/><Relationship Id="rId14" Type="http://schemas.openxmlformats.org/officeDocument/2006/relationships/image" Target="../media/image38.jpg"/><Relationship Id="rId15" Type="http://schemas.openxmlformats.org/officeDocument/2006/relationships/image" Target="../media/image34.jp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Relationship Id="rId4" Type="http://schemas.openxmlformats.org/officeDocument/2006/relationships/image" Target="../media/image30.jpeg"/><Relationship Id="rId5" Type="http://schemas.openxmlformats.org/officeDocument/2006/relationships/image" Target="../media/image33.png"/><Relationship Id="rId6" Type="http://schemas.microsoft.com/office/2007/relationships/hdphoto" Target="../media/hdphoto4.wdp"/><Relationship Id="rId7" Type="http://schemas.openxmlformats.org/officeDocument/2006/relationships/image" Target="../media/image32.jpeg"/><Relationship Id="rId8" Type="http://schemas.openxmlformats.org/officeDocument/2006/relationships/image" Target="../media/image29.jpeg"/><Relationship Id="rId9" Type="http://schemas.openxmlformats.org/officeDocument/2006/relationships/image" Target="../media/image31.jpeg"/><Relationship Id="rId10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hyperlink" Target="http://powerpoint.sage-fox.com/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hyperlink" Target="http://powerpoint.sage-fox.com/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hyperlink" Target="http://powerpoint.sage-fox.com/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1.jpg"/><Relationship Id="rId3" Type="http://schemas.openxmlformats.org/officeDocument/2006/relationships/image" Target="../media/image4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1.jpg"/><Relationship Id="rId3" Type="http://schemas.openxmlformats.org/officeDocument/2006/relationships/image" Target="../media/image4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microsoft.com/office/2007/relationships/hdphoto" Target="../media/hdphoto5.wdp"/><Relationship Id="rId5" Type="http://schemas.openxmlformats.org/officeDocument/2006/relationships/hyperlink" Target="http://powerpoint.sage-fox.com/" TargetMode="External"/><Relationship Id="rId6" Type="http://schemas.openxmlformats.org/officeDocument/2006/relationships/image" Target="../media/image44.emf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powerpoint.sage-fox.com/" TargetMode="External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owerpoint.sage-fox.com/" TargetMode="External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powerpoint.sage-fox.com/" TargetMode="External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hyperlink" Target="http://powerpoint.sage-fox.com/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microsoft.com/office/2007/relationships/hdphoto" Target="../media/hdphoto6.wdp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://powerpoint.sage-fox.com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://powerpoint.sage-fox.com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hyperlink" Target="http://powerpoint.sage-fox.com/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hyperlink" Target="http://dx.doi.org/10.1787/sti_scoreboard-2013-en" TargetMode="External"/><Relationship Id="rId1" Type="http://schemas.openxmlformats.org/officeDocument/2006/relationships/slideLayout" Target="../slideLayouts/slideLayout11.xml"/><Relationship Id="rId2" Type="http://schemas.openxmlformats.org/officeDocument/2006/relationships/hyperlink" Target="http://powerpoint.sage-fox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hyperlink" Target="http://powerpoint.sage-fox.com/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ratelli Wright 2.JPG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6"/>
          <a:stretch/>
        </p:blipFill>
        <p:spPr>
          <a:xfrm flipH="1"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406" y="164141"/>
            <a:ext cx="6569470" cy="877259"/>
          </a:xfrm>
        </p:spPr>
        <p:txBody>
          <a:bodyPr/>
          <a:lstStyle/>
          <a:p>
            <a:pPr algn="l"/>
            <a:r>
              <a:rPr lang="en-GB" sz="4800" i="1" dirty="0" smtClean="0">
                <a:effectLst/>
              </a:rPr>
              <a:t>The Doctor’s leap</a:t>
            </a:r>
            <a:endParaRPr lang="it-IT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406" y="1260124"/>
            <a:ext cx="4380837" cy="1007200"/>
          </a:xfrm>
        </p:spPr>
        <p:txBody>
          <a:bodyPr/>
          <a:lstStyle/>
          <a:p>
            <a:r>
              <a:rPr lang="en-US" i="1" dirty="0" smtClean="0">
                <a:solidFill>
                  <a:srgbClr val="660066"/>
                </a:solidFill>
                <a:effectLst/>
              </a:rPr>
              <a:t>Transferrable </a:t>
            </a:r>
            <a:r>
              <a:rPr lang="en-US" i="1" dirty="0">
                <a:solidFill>
                  <a:srgbClr val="660066"/>
                </a:solidFill>
                <a:effectLst/>
              </a:rPr>
              <a:t>skills and the value of a PhD outside Academia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36135" y="5722267"/>
            <a:ext cx="6551204" cy="1000121"/>
            <a:chOff x="390130" y="5620669"/>
            <a:chExt cx="6551204" cy="1000121"/>
          </a:xfrm>
        </p:grpSpPr>
        <p:sp>
          <p:nvSpPr>
            <p:cNvPr id="6" name="TextBox 5"/>
            <p:cNvSpPr txBox="1"/>
            <p:nvPr/>
          </p:nvSpPr>
          <p:spPr>
            <a:xfrm>
              <a:off x="407063" y="5670362"/>
              <a:ext cx="65342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solidFill>
                    <a:schemeClr val="bg2">
                      <a:lumMod val="75000"/>
                    </a:schemeClr>
                  </a:solidFill>
                </a:rPr>
                <a:t>Eva Ratti, </a:t>
              </a:r>
              <a:r>
                <a:rPr lang="it-IT" sz="1400" dirty="0" smtClean="0">
                  <a:solidFill>
                    <a:schemeClr val="bg2">
                      <a:lumMod val="75000"/>
                    </a:schemeClr>
                  </a:solidFill>
                </a:rPr>
                <a:t>C2T </a:t>
              </a:r>
              <a:r>
                <a:rPr lang="it-IT" sz="1400" dirty="0" err="1" smtClean="0">
                  <a:solidFill>
                    <a:schemeClr val="bg2">
                      <a:lumMod val="75000"/>
                    </a:schemeClr>
                  </a:solidFill>
                </a:rPr>
                <a:t>Consortium</a:t>
              </a:r>
              <a:r>
                <a:rPr lang="it-IT" sz="1400" dirty="0" smtClean="0">
                  <a:solidFill>
                    <a:schemeClr val="bg2">
                      <a:lumMod val="75000"/>
                    </a:schemeClr>
                  </a:solidFill>
                </a:rPr>
                <a:t> </a:t>
              </a:r>
              <a:r>
                <a:rPr lang="it-IT" sz="1400" dirty="0" err="1" smtClean="0">
                  <a:solidFill>
                    <a:schemeClr val="bg2">
                      <a:lumMod val="75000"/>
                    </a:schemeClr>
                  </a:solidFill>
                </a:rPr>
                <a:t>fot</a:t>
              </a:r>
              <a:r>
                <a:rPr lang="it-IT" sz="1400" dirty="0" smtClean="0">
                  <a:solidFill>
                    <a:schemeClr val="bg2">
                      <a:lumMod val="75000"/>
                    </a:schemeClr>
                  </a:solidFill>
                </a:rPr>
                <a:t> Technology Transfer</a:t>
              </a:r>
            </a:p>
            <a:p>
              <a:r>
                <a:rPr lang="it-IT" sz="1400" dirty="0" smtClean="0">
                  <a:solidFill>
                    <a:schemeClr val="bg2">
                      <a:lumMod val="75000"/>
                    </a:schemeClr>
                  </a:solidFill>
                </a:rPr>
                <a:t>Project manager </a:t>
              </a:r>
              <a:r>
                <a:rPr lang="it-IT" sz="1400" dirty="0" err="1" smtClean="0">
                  <a:solidFill>
                    <a:schemeClr val="bg2">
                      <a:lumMod val="75000"/>
                    </a:schemeClr>
                  </a:solidFill>
                </a:rPr>
                <a:t>Find</a:t>
              </a:r>
              <a:r>
                <a:rPr lang="it-IT" sz="1400" dirty="0" smtClean="0">
                  <a:solidFill>
                    <a:schemeClr val="bg2">
                      <a:lumMod val="75000"/>
                    </a:schemeClr>
                  </a:solidFill>
                </a:rPr>
                <a:t> </a:t>
              </a:r>
              <a:r>
                <a:rPr lang="it-IT" sz="1400" dirty="0" err="1" smtClean="0">
                  <a:solidFill>
                    <a:schemeClr val="bg2">
                      <a:lumMod val="75000"/>
                    </a:schemeClr>
                  </a:solidFill>
                </a:rPr>
                <a:t>your</a:t>
              </a:r>
              <a:r>
                <a:rPr lang="it-IT" sz="1400" dirty="0" smtClean="0">
                  <a:solidFill>
                    <a:schemeClr val="bg2">
                      <a:lumMod val="75000"/>
                    </a:schemeClr>
                  </a:solidFill>
                </a:rPr>
                <a:t> </a:t>
              </a:r>
              <a:r>
                <a:rPr lang="it-IT" sz="1400" dirty="0" err="1" smtClean="0">
                  <a:solidFill>
                    <a:schemeClr val="bg2">
                      <a:lumMod val="75000"/>
                    </a:schemeClr>
                  </a:solidFill>
                </a:rPr>
                <a:t>Doctor</a:t>
              </a:r>
              <a:endParaRPr lang="it-IT" sz="14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90130" y="5620669"/>
              <a:ext cx="5520267" cy="1000121"/>
              <a:chOff x="407063" y="5620669"/>
              <a:chExt cx="5520267" cy="1000121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07063" y="6313013"/>
                <a:ext cx="55202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smtClean="0">
                    <a:solidFill>
                      <a:srgbClr val="1B1E3E"/>
                    </a:solidFill>
                  </a:rPr>
                  <a:t>Gran Sasso Science </a:t>
                </a:r>
                <a:r>
                  <a:rPr lang="it-IT" sz="1400" dirty="0" err="1" smtClean="0">
                    <a:solidFill>
                      <a:srgbClr val="1B1E3E"/>
                    </a:solidFill>
                  </a:rPr>
                  <a:t>Institute</a:t>
                </a:r>
                <a:r>
                  <a:rPr lang="it-IT" sz="1400" dirty="0" smtClean="0">
                    <a:solidFill>
                      <a:srgbClr val="1B1E3E"/>
                    </a:solidFill>
                  </a:rPr>
                  <a:t>, 25</a:t>
                </a:r>
                <a:r>
                  <a:rPr lang="it-IT" sz="1400" dirty="0">
                    <a:solidFill>
                      <a:srgbClr val="1B1E3E"/>
                    </a:solidFill>
                  </a:rPr>
                  <a:t> </a:t>
                </a:r>
                <a:r>
                  <a:rPr lang="it-IT" sz="1400" dirty="0" smtClean="0">
                    <a:solidFill>
                      <a:srgbClr val="1B1E3E"/>
                    </a:solidFill>
                  </a:rPr>
                  <a:t>Gen. 2017, L’Aquila</a:t>
                </a:r>
                <a:endParaRPr lang="it-IT" sz="1400" dirty="0">
                  <a:solidFill>
                    <a:srgbClr val="1B1E3E"/>
                  </a:solidFill>
                </a:endParaRP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407063" y="5620669"/>
                <a:ext cx="3452406" cy="0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  <a:prstDash val="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407063" y="6265190"/>
                <a:ext cx="4840937" cy="5803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  <a:prstDash val="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4633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295275" y="1990726"/>
            <a:ext cx="3848100" cy="183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it-IT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4" name="Rectangle 3"/>
          <p:cNvSpPr/>
          <p:nvPr/>
        </p:nvSpPr>
        <p:spPr>
          <a:xfrm>
            <a:off x="5740400" y="1463576"/>
            <a:ext cx="2898770" cy="258532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cs typeface="Arial"/>
              </a:rPr>
              <a:t>Natural scientists and engineers are more likely to be engaged in research, while social scientists find more opportunities in non-research occupations that are </a:t>
            </a:r>
            <a:r>
              <a:rPr lang="en-US" u="sng" dirty="0">
                <a:solidFill>
                  <a:schemeClr val="bg2">
                    <a:lumMod val="25000"/>
                  </a:schemeClr>
                </a:solidFill>
                <a:cs typeface="Arial"/>
              </a:rPr>
              <a:t>nevertheless related to their degree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cs typeface="Arial"/>
              </a:rPr>
              <a:t>.</a:t>
            </a:r>
          </a:p>
        </p:txBody>
      </p:sp>
      <p:pic>
        <p:nvPicPr>
          <p:cNvPr id="6" name="Picture 5" descr="Screen Shot 2016-10-17 at 09.36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29" y="622300"/>
            <a:ext cx="5099970" cy="372628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3" name="Picture 12" descr="numeriprovetta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55" b="100000" l="5200" r="99200">
                        <a14:foregroundMark x1="68800" y1="75636" x2="68800" y2="75636"/>
                        <a14:foregroundMark x1="51600" y1="5818" x2="51600" y2="5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556" y="4683899"/>
            <a:ext cx="1203614" cy="1765300"/>
          </a:xfrm>
          <a:prstGeom prst="rect">
            <a:avLst/>
          </a:prstGeom>
          <a:ln w="12700" cmpd="sng">
            <a:noFill/>
          </a:ln>
        </p:spPr>
      </p:pic>
      <p:sp>
        <p:nvSpPr>
          <p:cNvPr id="14" name="Rectangle 6"/>
          <p:cNvSpPr/>
          <p:nvPr/>
        </p:nvSpPr>
        <p:spPr>
          <a:xfrm>
            <a:off x="5587999" y="76200"/>
            <a:ext cx="3556001" cy="86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i="1" dirty="0" smtClean="0">
                <a:solidFill>
                  <a:srgbClr val="660066"/>
                </a:solidFill>
              </a:rPr>
              <a:t>Tasks</a:t>
            </a:r>
            <a:endParaRPr lang="en-GB" sz="3200" i="1" dirty="0">
              <a:solidFill>
                <a:srgbClr val="660066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4726" y="4683899"/>
            <a:ext cx="8185150" cy="1639788"/>
            <a:chOff x="514726" y="4356100"/>
            <a:chExt cx="8185150" cy="1639788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622299" y="4356100"/>
              <a:ext cx="8077577" cy="13081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2400" i="1" dirty="0" smtClean="0">
                  <a:solidFill>
                    <a:srgbClr val="660066"/>
                  </a:solidFill>
                </a:rPr>
                <a:t>Tasks for PhDs </a:t>
              </a:r>
              <a:r>
                <a:rPr lang="en-GB" sz="2400" i="1" u="sng" dirty="0" smtClean="0">
                  <a:solidFill>
                    <a:srgbClr val="660066"/>
                  </a:solidFill>
                </a:rPr>
                <a:t>outside Academia</a:t>
              </a:r>
              <a:r>
                <a:rPr lang="en-GB" sz="2400" i="1" dirty="0" smtClean="0">
                  <a:solidFill>
                    <a:srgbClr val="660066"/>
                  </a:solidFill>
                </a:rPr>
                <a:t> in ITALY: </a:t>
              </a:r>
              <a:endParaRPr lang="en-GB" sz="2400" i="1" dirty="0" smtClean="0">
                <a:solidFill>
                  <a:srgbClr val="072C62"/>
                </a:solidFill>
              </a:endParaRPr>
            </a:p>
            <a:p>
              <a:pPr marL="0" indent="0" algn="ctr">
                <a:buNone/>
              </a:pPr>
              <a:r>
                <a:rPr lang="en-GB" sz="2200" i="1" dirty="0" smtClean="0">
                  <a:solidFill>
                    <a:srgbClr val="072C62"/>
                  </a:solidFill>
                </a:rPr>
                <a:t>~ 40%  declare to be engaged in research</a:t>
              </a:r>
            </a:p>
            <a:p>
              <a:pPr marL="0" indent="0" algn="ctr">
                <a:buNone/>
              </a:pPr>
              <a:r>
                <a:rPr lang="en-GB" sz="2200" i="1" dirty="0" smtClean="0">
                  <a:solidFill>
                    <a:srgbClr val="072C62"/>
                  </a:solidFill>
                </a:rPr>
                <a:t>~ 50%-75% declare job is adequate for their level of instruction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4726" y="5688111"/>
              <a:ext cx="55245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i="1" dirty="0" err="1">
                  <a:solidFill>
                    <a:srgbClr val="072C62"/>
                  </a:solidFill>
                </a:rPr>
                <a:t>Rough</a:t>
              </a:r>
              <a:r>
                <a:rPr lang="it-IT" sz="1400" i="1" dirty="0">
                  <a:solidFill>
                    <a:srgbClr val="072C62"/>
                  </a:solidFill>
                </a:rPr>
                <a:t> estimate from ISTAT, </a:t>
              </a:r>
              <a:r>
                <a:rPr lang="it-IT" sz="1400" i="1" dirty="0" err="1">
                  <a:solidFill>
                    <a:srgbClr val="072C62"/>
                  </a:solidFill>
                </a:rPr>
                <a:t>assuming</a:t>
              </a:r>
              <a:r>
                <a:rPr lang="it-IT" sz="1400" i="1" dirty="0">
                  <a:solidFill>
                    <a:srgbClr val="072C62"/>
                  </a:solidFill>
                </a:rPr>
                <a:t> 40% PhD in business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457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ratelli Wright 2.JPG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6"/>
          <a:stretch/>
        </p:blipFill>
        <p:spPr>
          <a:xfrm flipH="1">
            <a:off x="-63500" y="12701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98548" y="6704112"/>
            <a:ext cx="24720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 smtClean="0">
                <a:solidFill>
                  <a:schemeClr val="bg1">
                    <a:lumMod val="75000"/>
                  </a:schemeClr>
                </a:solidFill>
                <a:hlinkClick r:id="rId4"/>
              </a:rPr>
              <a:t>Free PowerPoint Templates</a:t>
            </a:r>
            <a:endParaRPr lang="en-US" sz="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22311" y="6682341"/>
            <a:ext cx="24720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 smtClean="0">
                <a:solidFill>
                  <a:schemeClr val="bg1">
                    <a:lumMod val="75000"/>
                  </a:schemeClr>
                </a:solidFill>
                <a:hlinkClick r:id="rId4"/>
              </a:rPr>
              <a:t>Free PowerPoint Templates</a:t>
            </a:r>
            <a:endParaRPr lang="en-US" sz="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6996" y="674394"/>
            <a:ext cx="8448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 smtClean="0">
                <a:solidFill>
                  <a:srgbClr val="660066"/>
                </a:solidFill>
                <a:latin typeface="+mj-lt"/>
                <a:cs typeface="Century Gothic"/>
              </a:rPr>
              <a:t>Part two: </a:t>
            </a:r>
          </a:p>
          <a:p>
            <a:r>
              <a:rPr lang="en-GB" sz="3200" i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Century Gothic"/>
              </a:rPr>
              <a:t>Research background outside the Academia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4478043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solidFill>
                  <a:srgbClr val="072C62"/>
                </a:solidFill>
                <a:latin typeface="+mj-lt"/>
                <a:cs typeface="Century Gothic"/>
              </a:rPr>
              <a:t>What is related to a PhD other than pure research?</a:t>
            </a:r>
          </a:p>
          <a:p>
            <a:endParaRPr lang="en-GB" sz="2400" i="1" dirty="0">
              <a:solidFill>
                <a:srgbClr val="072C62"/>
              </a:solidFill>
              <a:latin typeface="+mj-lt"/>
              <a:cs typeface="Century Gothic"/>
            </a:endParaRPr>
          </a:p>
          <a:p>
            <a:endParaRPr lang="en-GB" sz="2400" i="1" dirty="0" smtClean="0">
              <a:solidFill>
                <a:srgbClr val="072C62"/>
              </a:solidFill>
              <a:latin typeface="+mj-lt"/>
              <a:cs typeface="Century Gothic"/>
            </a:endParaRPr>
          </a:p>
          <a:p>
            <a:r>
              <a:rPr lang="en-GB" sz="2400" i="1" dirty="0">
                <a:solidFill>
                  <a:srgbClr val="072C62"/>
                </a:solidFill>
                <a:cs typeface="Century Gothic"/>
              </a:rPr>
              <a:t>Is </a:t>
            </a:r>
            <a:r>
              <a:rPr lang="en-GB" sz="2400" i="1" dirty="0" smtClean="0">
                <a:solidFill>
                  <a:srgbClr val="072C62"/>
                </a:solidFill>
                <a:cs typeface="Century Gothic"/>
              </a:rPr>
              <a:t>a PhD </a:t>
            </a:r>
            <a:r>
              <a:rPr lang="en-GB" sz="2400" i="1" dirty="0">
                <a:solidFill>
                  <a:srgbClr val="072C62"/>
                </a:solidFill>
                <a:cs typeface="Century Gothic"/>
              </a:rPr>
              <a:t>training wasted when you leave “the lab”? </a:t>
            </a:r>
          </a:p>
          <a:p>
            <a:endParaRPr lang="en-GB" sz="2400" i="1" dirty="0">
              <a:solidFill>
                <a:srgbClr val="000000"/>
              </a:solidFill>
              <a:latin typeface="+mj-lt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662" y="3672982"/>
            <a:ext cx="14646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>
                <a:solidFill>
                  <a:srgbClr val="660066"/>
                </a:solidFill>
                <a:latin typeface="Bell MT" panose="02020503060305020303" pitchFamily="18" charset="0"/>
              </a:rPr>
              <a:t>“</a:t>
            </a:r>
            <a:endParaRPr lang="en-US" sz="15000" dirty="0">
              <a:solidFill>
                <a:srgbClr val="660066"/>
              </a:solidFill>
              <a:latin typeface="Bell MT" panose="020205030603050203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7000" y="4739782"/>
            <a:ext cx="14646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>
                <a:solidFill>
                  <a:srgbClr val="660066"/>
                </a:solidFill>
                <a:latin typeface="Bell MT" panose="02020503060305020303" pitchFamily="18" charset="0"/>
              </a:rPr>
              <a:t>“</a:t>
            </a:r>
            <a:endParaRPr lang="en-US" sz="15000" dirty="0">
              <a:solidFill>
                <a:srgbClr val="660066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51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654050" y="2146302"/>
            <a:ext cx="8077200" cy="11810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000" dirty="0" smtClean="0"/>
          </a:p>
        </p:txBody>
      </p:sp>
      <p:sp>
        <p:nvSpPr>
          <p:cNvPr id="20" name="Rounded Rectangle 19"/>
          <p:cNvSpPr/>
          <p:nvPr/>
        </p:nvSpPr>
        <p:spPr>
          <a:xfrm>
            <a:off x="829126" y="3860800"/>
            <a:ext cx="7705274" cy="1727200"/>
          </a:xfrm>
          <a:prstGeom prst="roundRect">
            <a:avLst>
              <a:gd name="adj" fmla="val 908"/>
            </a:avLst>
          </a:prstGeom>
          <a:solidFill>
            <a:schemeClr val="bg2">
              <a:lumMod val="25000"/>
              <a:alpha val="90000"/>
            </a:schemeClr>
          </a:solidFill>
          <a:ln w="190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Well trained, creative and dynamic researchers are indispensable for building and sustain a competitive knowledge-based economy. [</a:t>
            </a:r>
            <a:r>
              <a:rPr lang="mr-IN" dirty="0" smtClean="0"/>
              <a:t>…</a:t>
            </a:r>
            <a:r>
              <a:rPr lang="en-US" dirty="0" smtClean="0"/>
              <a:t>] Europe still </a:t>
            </a:r>
            <a:r>
              <a:rPr lang="en-US" dirty="0" smtClean="0"/>
              <a:t>has </a:t>
            </a:r>
            <a:r>
              <a:rPr lang="en-US" dirty="0" smtClean="0"/>
              <a:t>a long way to go before it matches the US</a:t>
            </a:r>
            <a:r>
              <a:rPr lang="en-US" dirty="0" smtClean="0"/>
              <a:t>, Japan </a:t>
            </a:r>
            <a:r>
              <a:rPr lang="en-US" dirty="0" smtClean="0"/>
              <a:t>and China in the ratio of business-to-public sector researchers.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20009" y="3327400"/>
            <a:ext cx="62048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Bell MT" panose="02020503060305020303" pitchFamily="18" charset="0"/>
              </a:rPr>
              <a:t>“</a:t>
            </a:r>
          </a:p>
        </p:txBody>
      </p:sp>
      <p:sp>
        <p:nvSpPr>
          <p:cNvPr id="10" name="Rectangle 6"/>
          <p:cNvSpPr/>
          <p:nvPr/>
        </p:nvSpPr>
        <p:spPr>
          <a:xfrm>
            <a:off x="1" y="76200"/>
            <a:ext cx="9143999" cy="86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i="1" dirty="0" smtClean="0">
                <a:solidFill>
                  <a:srgbClr val="660066"/>
                </a:solidFill>
              </a:rPr>
              <a:t>Researchers as knowledge workers</a:t>
            </a:r>
            <a:endParaRPr lang="en-GB" sz="3200" i="1" dirty="0">
              <a:solidFill>
                <a:srgbClr val="660066"/>
              </a:solidFill>
            </a:endParaRPr>
          </a:p>
        </p:txBody>
      </p:sp>
      <p:pic>
        <p:nvPicPr>
          <p:cNvPr id="2" name="Picture 1" descr="idea-plug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31" l="538" r="100000">
                        <a14:foregroundMark x1="27419" y1="91882" x2="27419" y2="91882"/>
                        <a14:foregroundMark x1="40860" y1="76015" x2="40860" y2="76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00" y="869702"/>
            <a:ext cx="2120900" cy="30901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29126" y="2047776"/>
            <a:ext cx="7057574" cy="1200329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000000"/>
            </a:solidFill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72C62"/>
                </a:solidFill>
              </a:rPr>
              <a:t>Researchers are defined as professionals engaged in the </a:t>
            </a:r>
            <a:r>
              <a:rPr lang="en-US" b="1" dirty="0">
                <a:solidFill>
                  <a:srgbClr val="072C62"/>
                </a:solidFill>
              </a:rPr>
              <a:t>conception and creation of new knowledge</a:t>
            </a:r>
            <a:r>
              <a:rPr lang="en-US" dirty="0">
                <a:solidFill>
                  <a:srgbClr val="072C62"/>
                </a:solidFill>
              </a:rPr>
              <a:t>, products, processes, methods and systems and are directly involved in the </a:t>
            </a:r>
            <a:r>
              <a:rPr lang="en-US" b="1" dirty="0">
                <a:solidFill>
                  <a:srgbClr val="072C62"/>
                </a:solidFill>
              </a:rPr>
              <a:t>management of projects</a:t>
            </a:r>
            <a:r>
              <a:rPr lang="en-US" dirty="0">
                <a:solidFill>
                  <a:srgbClr val="072C62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07309" y="1488470"/>
            <a:ext cx="62048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solidFill>
                  <a:schemeClr val="bg2">
                    <a:lumMod val="25000"/>
                  </a:schemeClr>
                </a:solidFill>
                <a:latin typeface="Bell MT" panose="02020503060305020303" pitchFamily="18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71307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22300" y="1585987"/>
            <a:ext cx="7899400" cy="4321378"/>
          </a:xfrm>
          <a:prstGeom prst="roundRect">
            <a:avLst>
              <a:gd name="adj" fmla="val 503"/>
            </a:avLst>
          </a:prstGeom>
          <a:solidFill>
            <a:srgbClr val="072C62">
              <a:alpha val="90000"/>
            </a:srgbClr>
          </a:solidFill>
          <a:ln w="19050" cmpd="sng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00101" y="1752601"/>
            <a:ext cx="7493000" cy="396239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n-US" sz="1900" b="1" dirty="0" smtClean="0">
                <a:solidFill>
                  <a:srgbClr val="FFFFFF"/>
                </a:solidFill>
              </a:rPr>
              <a:t>The proportion of researchers employed in the business sector is insufficient</a:t>
            </a:r>
            <a:r>
              <a:rPr lang="en-US" sz="1900" dirty="0" smtClean="0">
                <a:solidFill>
                  <a:srgbClr val="FFFFFF"/>
                </a:solidFill>
              </a:rPr>
              <a:t> to sustain </a:t>
            </a:r>
            <a:r>
              <a:rPr lang="en-US" sz="1900" u="sng" dirty="0" smtClean="0">
                <a:solidFill>
                  <a:srgbClr val="FFFFFF"/>
                </a:solidFill>
              </a:rPr>
              <a:t>Europe’s position as a global economic leader</a:t>
            </a:r>
            <a:r>
              <a:rPr lang="en-US" sz="1900" dirty="0" smtClean="0">
                <a:solidFill>
                  <a:srgbClr val="FFFFFF"/>
                </a:solidFill>
              </a:rPr>
              <a:t>.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sz="1900" dirty="0">
              <a:solidFill>
                <a:srgbClr val="FFFFFF"/>
              </a:solidFill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1900" b="1" dirty="0" smtClean="0">
                <a:solidFill>
                  <a:srgbClr val="FFFFFF"/>
                </a:solidFill>
              </a:rPr>
              <a:t>An additional one million researchers </a:t>
            </a:r>
            <a:r>
              <a:rPr lang="en-US" sz="1900" dirty="0" smtClean="0">
                <a:solidFill>
                  <a:srgbClr val="FFFFFF"/>
                </a:solidFill>
              </a:rPr>
              <a:t>may be needed in Europe by 2020 to meet an R&amp;D intensity target of 3% GDP. </a:t>
            </a:r>
            <a:endParaRPr lang="en-US" sz="1900" dirty="0" smtClean="0">
              <a:solidFill>
                <a:srgbClr val="FFFFFF"/>
              </a:solidFill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US" sz="1900" dirty="0" smtClean="0">
              <a:solidFill>
                <a:srgbClr val="FFFFFF"/>
              </a:solidFill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1900" dirty="0" smtClean="0">
                <a:solidFill>
                  <a:srgbClr val="FFFFFF"/>
                </a:solidFill>
              </a:rPr>
              <a:t>Europe must invest in generating sufficient large pool of </a:t>
            </a:r>
            <a:r>
              <a:rPr lang="en-US" sz="1900" b="1" dirty="0" smtClean="0">
                <a:solidFill>
                  <a:srgbClr val="FFFFFF"/>
                </a:solidFill>
              </a:rPr>
              <a:t>skilled human resources for research and </a:t>
            </a:r>
            <a:r>
              <a:rPr lang="en-US" sz="1900" b="1" u="sng" dirty="0" smtClean="0">
                <a:solidFill>
                  <a:srgbClr val="FFFFFF"/>
                </a:solidFill>
              </a:rPr>
              <a:t>innovation </a:t>
            </a:r>
            <a:endParaRPr lang="it-IT" sz="1900" b="1" u="sng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Rectangle 6"/>
          <p:cNvSpPr/>
          <p:nvPr/>
        </p:nvSpPr>
        <p:spPr>
          <a:xfrm>
            <a:off x="1" y="76200"/>
            <a:ext cx="9143999" cy="86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i="1" dirty="0" smtClean="0">
                <a:solidFill>
                  <a:srgbClr val="660066"/>
                </a:solidFill>
              </a:rPr>
              <a:t>Europe wants more</a:t>
            </a:r>
            <a:endParaRPr lang="en-GB" sz="3200" i="1" dirty="0">
              <a:solidFill>
                <a:srgbClr val="66006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3959" y="1016000"/>
            <a:ext cx="62048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Bell MT" panose="02020503060305020303" pitchFamily="18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59601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930275" y="1727200"/>
            <a:ext cx="7442200" cy="1816101"/>
          </a:xfrm>
          <a:prstGeom prst="roundRect">
            <a:avLst>
              <a:gd name="adj" fmla="val 1191"/>
            </a:avLst>
          </a:prstGeom>
          <a:solidFill>
            <a:schemeClr val="bg1">
              <a:alpha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 knowledge that is not coded, not written in texts or manuals, nor communicated in a structured way, but that exists in the head of individuals, developed through experience and </a:t>
            </a:r>
            <a:r>
              <a:rPr lang="mr-IN" dirty="0" smtClean="0">
                <a:solidFill>
                  <a:schemeClr val="bg2">
                    <a:lumMod val="25000"/>
                  </a:schemeClr>
                </a:solidFill>
              </a:rPr>
              <a:t>–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as such </a:t>
            </a:r>
            <a:r>
              <a:rPr lang="mr-IN" dirty="0" smtClean="0">
                <a:solidFill>
                  <a:schemeClr val="bg2">
                    <a:lumMod val="25000"/>
                  </a:schemeClr>
                </a:solidFill>
              </a:rPr>
              <a:t>–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connected to intuitions and sensations that can hardly be understood by those who do not share the same experience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Picture 1" descr="know-how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4" b="100000" l="386" r="98842">
                        <a14:foregroundMark x1="42085" y1="42784" x2="42085" y2="42784"/>
                        <a14:foregroundMark x1="45946" y1="71134" x2="45946" y2="71134"/>
                        <a14:foregroundMark x1="28571" y1="75258" x2="28571" y2="75258"/>
                        <a14:foregroundMark x1="18919" y1="80928" x2="18919" y2="80928"/>
                        <a14:foregroundMark x1="89961" y1="25773" x2="89961" y2="25773"/>
                        <a14:foregroundMark x1="93822" y1="50515" x2="93822" y2="50515"/>
                        <a14:foregroundMark x1="83784" y1="54124" x2="83784" y2="5412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1" y="16163"/>
            <a:ext cx="2171700" cy="2168904"/>
          </a:xfrm>
          <a:prstGeom prst="rect">
            <a:avLst/>
          </a:prstGeom>
        </p:spPr>
      </p:pic>
      <p:pic>
        <p:nvPicPr>
          <p:cNvPr id="5" name="Picture 4" descr="salt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25" y="4394200"/>
            <a:ext cx="1485900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empathy-1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9" r="11756"/>
          <a:stretch/>
        </p:blipFill>
        <p:spPr>
          <a:xfrm>
            <a:off x="930275" y="4381662"/>
            <a:ext cx="1514476" cy="200643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 descr="gardener.jpe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8"/>
          <a:stretch/>
        </p:blipFill>
        <p:spPr>
          <a:xfrm>
            <a:off x="4815622" y="4432300"/>
            <a:ext cx="1559778" cy="19685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3" name="Picture 12" descr="agile-public-speaking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8" r="24375"/>
          <a:stretch/>
        </p:blipFill>
        <p:spPr>
          <a:xfrm>
            <a:off x="6759575" y="4427311"/>
            <a:ext cx="1571625" cy="200204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Rectangle 6"/>
          <p:cNvSpPr/>
          <p:nvPr/>
        </p:nvSpPr>
        <p:spPr>
          <a:xfrm>
            <a:off x="1" y="76200"/>
            <a:ext cx="9143999" cy="86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i="1" dirty="0" smtClean="0">
                <a:solidFill>
                  <a:srgbClr val="660066"/>
                </a:solidFill>
              </a:rPr>
              <a:t>Tacit knowledge</a:t>
            </a:r>
            <a:endParaRPr lang="en-GB" sz="3200" i="1" dirty="0">
              <a:solidFill>
                <a:srgbClr val="6600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634" y="1145570"/>
            <a:ext cx="62048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solidFill>
                  <a:schemeClr val="bg2">
                    <a:lumMod val="25000"/>
                  </a:schemeClr>
                </a:solidFill>
                <a:latin typeface="Bell MT" panose="02020503060305020303" pitchFamily="18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49549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199" y="1155700"/>
            <a:ext cx="3987802" cy="4495800"/>
          </a:xfrm>
          <a:solidFill>
            <a:srgbClr val="FFFFFF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2000" dirty="0" smtClean="0">
                <a:solidFill>
                  <a:srgbClr val="660066"/>
                </a:solidFill>
              </a:rPr>
              <a:t>Information management</a:t>
            </a:r>
          </a:p>
          <a:p>
            <a:pPr marL="360000" indent="-180000">
              <a:spcBef>
                <a:spcPts val="1200"/>
              </a:spcBef>
              <a:buFont typeface="Arial"/>
              <a:buChar char="•"/>
            </a:pPr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</a:rPr>
              <a:t>Analyse the context, collect data/info </a:t>
            </a:r>
          </a:p>
          <a:p>
            <a:pPr marL="360000" indent="-180000">
              <a:spcBef>
                <a:spcPts val="1200"/>
              </a:spcBef>
              <a:buFont typeface="Arial"/>
              <a:buChar char="•"/>
            </a:pPr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</a:rPr>
              <a:t>Organise information from different sources</a:t>
            </a:r>
          </a:p>
          <a:p>
            <a:pPr marL="360000" indent="-180000">
              <a:spcBef>
                <a:spcPts val="1200"/>
              </a:spcBef>
              <a:buFont typeface="Arial"/>
              <a:buChar char="•"/>
            </a:pPr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</a:rPr>
              <a:t>Browse scientific/technical literature</a:t>
            </a:r>
          </a:p>
          <a:p>
            <a:pPr marL="360000" indent="-180000">
              <a:spcBef>
                <a:spcPts val="1200"/>
              </a:spcBef>
              <a:buFont typeface="Arial"/>
              <a:buChar char="•"/>
            </a:pPr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</a:rPr>
              <a:t>Understand the reliability of sources</a:t>
            </a:r>
          </a:p>
          <a:p>
            <a:pPr marL="360000" indent="-180000">
              <a:spcBef>
                <a:spcPts val="1200"/>
              </a:spcBef>
              <a:buFont typeface="Arial"/>
              <a:buChar char="•"/>
            </a:pPr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</a:rPr>
              <a:t>Assembly data/info </a:t>
            </a:r>
          </a:p>
          <a:p>
            <a:pPr marL="360000" indent="-180000">
              <a:spcBef>
                <a:spcPts val="1200"/>
              </a:spcBef>
              <a:buFont typeface="Arial"/>
              <a:buChar char="•"/>
            </a:pPr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</a:rPr>
              <a:t>Communicate/share info</a:t>
            </a:r>
          </a:p>
          <a:p>
            <a:pPr marL="360000" indent="-180000">
              <a:spcBef>
                <a:spcPts val="1200"/>
              </a:spcBef>
              <a:buFont typeface="Arial"/>
              <a:buChar char="•"/>
            </a:pPr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</a:rPr>
              <a:t>Make deductions (find solutions)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30750" y="1155700"/>
            <a:ext cx="3990975" cy="44958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Project management</a:t>
            </a:r>
          </a:p>
          <a:p>
            <a:pPr marL="360000" indent="-180000" algn="just">
              <a:lnSpc>
                <a:spcPct val="100000"/>
              </a:lnSpc>
            </a:pPr>
            <a:r>
              <a:rPr lang="en-GB" sz="1600" dirty="0" smtClean="0">
                <a:solidFill>
                  <a:schemeClr val="bg1"/>
                </a:solidFill>
              </a:rPr>
              <a:t>State-of-the art analysis </a:t>
            </a:r>
          </a:p>
          <a:p>
            <a:pPr marL="360000" indent="-180000" algn="just">
              <a:lnSpc>
                <a:spcPct val="100000"/>
              </a:lnSpc>
            </a:pPr>
            <a:r>
              <a:rPr lang="en-GB" sz="1600" dirty="0" smtClean="0">
                <a:solidFill>
                  <a:schemeClr val="bg1"/>
                </a:solidFill>
              </a:rPr>
              <a:t>Define goals/schedule</a:t>
            </a:r>
          </a:p>
          <a:p>
            <a:pPr marL="360000" indent="-180000" algn="just">
              <a:lnSpc>
                <a:spcPct val="100000"/>
              </a:lnSpc>
            </a:pPr>
            <a:r>
              <a:rPr lang="en-GB" sz="1600" dirty="0" smtClean="0">
                <a:solidFill>
                  <a:schemeClr val="bg1"/>
                </a:solidFill>
              </a:rPr>
              <a:t>Locate resources</a:t>
            </a:r>
          </a:p>
          <a:p>
            <a:pPr marL="360000" indent="-180000" algn="just">
              <a:lnSpc>
                <a:spcPct val="100000"/>
              </a:lnSpc>
            </a:pPr>
            <a:r>
              <a:rPr lang="en-GB" sz="1600" dirty="0" smtClean="0">
                <a:solidFill>
                  <a:schemeClr val="bg1"/>
                </a:solidFill>
              </a:rPr>
              <a:t>Time management/organise work</a:t>
            </a:r>
          </a:p>
          <a:p>
            <a:pPr marL="360000" indent="-180000" algn="just">
              <a:lnSpc>
                <a:spcPct val="100000"/>
              </a:lnSpc>
            </a:pPr>
            <a:r>
              <a:rPr lang="en-GB" sz="1600" dirty="0" smtClean="0">
                <a:solidFill>
                  <a:schemeClr val="bg1"/>
                </a:solidFill>
              </a:rPr>
              <a:t>Team working (international/remote) </a:t>
            </a:r>
          </a:p>
          <a:p>
            <a:pPr marL="360000" indent="-180000" algn="just">
              <a:lnSpc>
                <a:spcPct val="100000"/>
              </a:lnSpc>
            </a:pPr>
            <a:r>
              <a:rPr lang="en-GB" sz="1600" dirty="0" smtClean="0">
                <a:solidFill>
                  <a:schemeClr val="bg1"/>
                </a:solidFill>
              </a:rPr>
              <a:t>Write proposals, reports, documents</a:t>
            </a:r>
          </a:p>
          <a:p>
            <a:pPr marL="360000" indent="-180000" algn="just">
              <a:lnSpc>
                <a:spcPct val="100000"/>
              </a:lnSpc>
            </a:pPr>
            <a:r>
              <a:rPr lang="en-GB" sz="1600" dirty="0" smtClean="0">
                <a:solidFill>
                  <a:schemeClr val="bg1"/>
                </a:solidFill>
              </a:rPr>
              <a:t>Communicate results</a:t>
            </a:r>
          </a:p>
          <a:p>
            <a:pPr marL="360000" indent="-180000" algn="just">
              <a:lnSpc>
                <a:spcPct val="100000"/>
              </a:lnSpc>
            </a:pPr>
            <a:r>
              <a:rPr lang="mr-IN" sz="1600" dirty="0" smtClean="0">
                <a:solidFill>
                  <a:schemeClr val="bg1"/>
                </a:solidFill>
              </a:rPr>
              <a:t>…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14" name="Rectangle 6"/>
          <p:cNvSpPr/>
          <p:nvPr/>
        </p:nvSpPr>
        <p:spPr>
          <a:xfrm>
            <a:off x="457198" y="76200"/>
            <a:ext cx="8686802" cy="86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i="1" dirty="0" smtClean="0">
                <a:solidFill>
                  <a:srgbClr val="660066"/>
                </a:solidFill>
              </a:rPr>
              <a:t>A bit of PhD’s know-how</a:t>
            </a:r>
            <a:endParaRPr lang="en-GB" sz="3200" i="1" dirty="0">
              <a:solidFill>
                <a:srgbClr val="660066"/>
              </a:solidFill>
            </a:endParaRPr>
          </a:p>
        </p:txBody>
      </p:sp>
      <p:sp>
        <p:nvSpPr>
          <p:cNvPr id="15" name="Rectangle 6"/>
          <p:cNvSpPr/>
          <p:nvPr/>
        </p:nvSpPr>
        <p:spPr>
          <a:xfrm>
            <a:off x="0" y="5638800"/>
            <a:ext cx="8721725" cy="86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3200" i="1" dirty="0" smtClean="0">
                <a:solidFill>
                  <a:srgbClr val="072C62"/>
                </a:solidFill>
              </a:rPr>
              <a:t>&amp; a cutting edge “Know what”</a:t>
            </a:r>
            <a:endParaRPr lang="en-GB" sz="3200" i="1" dirty="0">
              <a:solidFill>
                <a:srgbClr val="072C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2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5410200" y="5537200"/>
            <a:ext cx="3752850" cy="860320"/>
          </a:xfrm>
          <a:prstGeom prst="rect">
            <a:avLst/>
          </a:prstGeom>
          <a:solidFill>
            <a:schemeClr val="bg2">
              <a:lumMod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Research project:</a:t>
            </a:r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343273" y="4964630"/>
            <a:ext cx="885825" cy="863600"/>
            <a:chOff x="3263903" y="5507707"/>
            <a:chExt cx="1124565" cy="1134394"/>
          </a:xfrm>
        </p:grpSpPr>
        <p:sp>
          <p:nvSpPr>
            <p:cNvPr id="44" name="Rectangle 43"/>
            <p:cNvSpPr/>
            <p:nvPr/>
          </p:nvSpPr>
          <p:spPr>
            <a:xfrm>
              <a:off x="3263903" y="5507707"/>
              <a:ext cx="1124565" cy="1134394"/>
            </a:xfrm>
            <a:prstGeom prst="rect">
              <a:avLst/>
            </a:prstGeom>
            <a:ln w="9525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9" name="Picture 38" descr="giocoliere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5499" y="5534659"/>
              <a:ext cx="914400" cy="1097280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4343400" y="4674632"/>
            <a:ext cx="895349" cy="887273"/>
            <a:chOff x="6019803" y="4161507"/>
            <a:chExt cx="1124565" cy="1134394"/>
          </a:xfrm>
        </p:grpSpPr>
        <p:sp>
          <p:nvSpPr>
            <p:cNvPr id="46" name="Rectangle 45"/>
            <p:cNvSpPr/>
            <p:nvPr/>
          </p:nvSpPr>
          <p:spPr>
            <a:xfrm>
              <a:off x="6019803" y="4161507"/>
              <a:ext cx="1124565" cy="1134394"/>
            </a:xfrm>
            <a:prstGeom prst="rect">
              <a:avLst/>
            </a:prstGeom>
            <a:ln w="9525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1" name="Picture 40" descr="pray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188" y="4214388"/>
              <a:ext cx="690512" cy="1068812"/>
            </a:xfrm>
            <a:prstGeom prst="rect">
              <a:avLst/>
            </a:prstGeom>
            <a:ln w="9525" cmpd="sng">
              <a:noFill/>
            </a:ln>
          </p:spPr>
        </p:pic>
      </p:grpSp>
      <p:grpSp>
        <p:nvGrpSpPr>
          <p:cNvPr id="15" name="Group 14"/>
          <p:cNvGrpSpPr/>
          <p:nvPr/>
        </p:nvGrpSpPr>
        <p:grpSpPr>
          <a:xfrm>
            <a:off x="495298" y="483969"/>
            <a:ext cx="2413002" cy="862231"/>
            <a:chOff x="495298" y="483969"/>
            <a:chExt cx="2413002" cy="862231"/>
          </a:xfrm>
        </p:grpSpPr>
        <p:pic>
          <p:nvPicPr>
            <p:cNvPr id="5" name="Picture 4" descr="idea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98" y="483969"/>
              <a:ext cx="895237" cy="862231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58" name="TextBox 57"/>
            <p:cNvSpPr txBox="1"/>
            <p:nvPr/>
          </p:nvSpPr>
          <p:spPr>
            <a:xfrm>
              <a:off x="1466850" y="762939"/>
              <a:ext cx="14414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Let’s do this!</a:t>
              </a:r>
              <a:endParaRPr lang="en-GB" sz="1400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04823" y="1663700"/>
            <a:ext cx="2676527" cy="954107"/>
            <a:chOff x="504823" y="1663700"/>
            <a:chExt cx="2676527" cy="954107"/>
          </a:xfrm>
        </p:grpSpPr>
        <p:grpSp>
          <p:nvGrpSpPr>
            <p:cNvPr id="33" name="Group 32"/>
            <p:cNvGrpSpPr/>
            <p:nvPr/>
          </p:nvGrpSpPr>
          <p:grpSpPr>
            <a:xfrm>
              <a:off x="504823" y="1676400"/>
              <a:ext cx="900000" cy="900000"/>
              <a:chOff x="3276597" y="2062906"/>
              <a:chExt cx="1661856" cy="1645494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3276597" y="2062906"/>
                <a:ext cx="1661856" cy="1645494"/>
              </a:xfrm>
              <a:prstGeom prst="rect">
                <a:avLst/>
              </a:prstGeom>
              <a:ln w="952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7" name="Picture 6" descr="books.jpeg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195"/>
              <a:stretch/>
            </p:blipFill>
            <p:spPr>
              <a:xfrm>
                <a:off x="3441700" y="2134249"/>
                <a:ext cx="1409700" cy="1485251"/>
              </a:xfrm>
              <a:prstGeom prst="rect">
                <a:avLst/>
              </a:prstGeom>
            </p:spPr>
          </p:pic>
        </p:grpSp>
        <p:sp>
          <p:nvSpPr>
            <p:cNvPr id="59" name="TextBox 58"/>
            <p:cNvSpPr txBox="1"/>
            <p:nvPr/>
          </p:nvSpPr>
          <p:spPr>
            <a:xfrm>
              <a:off x="1438275" y="1663700"/>
              <a:ext cx="17430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Is it good? </a:t>
              </a:r>
            </a:p>
            <a:p>
              <a:r>
                <a:rPr lang="en-GB" sz="1400" dirty="0" smtClean="0"/>
                <a:t>Is </a:t>
              </a:r>
              <a:r>
                <a:rPr lang="en-GB" sz="1400" dirty="0"/>
                <a:t>it new? </a:t>
              </a:r>
              <a:endParaRPr lang="en-GB" sz="1400" dirty="0" smtClean="0"/>
            </a:p>
            <a:p>
              <a:r>
                <a:rPr lang="en-GB" sz="1400" dirty="0" smtClean="0"/>
                <a:t>What’s been done already?</a:t>
              </a:r>
              <a:endParaRPr lang="en-GB" sz="14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04825" y="2857500"/>
            <a:ext cx="2686050" cy="916465"/>
            <a:chOff x="504825" y="2857500"/>
            <a:chExt cx="2686050" cy="916465"/>
          </a:xfrm>
        </p:grpSpPr>
        <p:pic>
          <p:nvPicPr>
            <p:cNvPr id="14" name="Picture 13" descr="Toolbox-Image.jpg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825" y="2857500"/>
              <a:ext cx="900000" cy="8763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60" name="TextBox 59"/>
            <p:cNvSpPr txBox="1"/>
            <p:nvPr/>
          </p:nvSpPr>
          <p:spPr>
            <a:xfrm>
              <a:off x="1447800" y="3035301"/>
              <a:ext cx="174307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What instruments/methods/tech do I need?</a:t>
              </a:r>
              <a:endParaRPr lang="en-GB" sz="1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7998" y="4018706"/>
            <a:ext cx="2727327" cy="869724"/>
            <a:chOff x="507998" y="4018706"/>
            <a:chExt cx="2727327" cy="869724"/>
          </a:xfrm>
        </p:grpSpPr>
        <p:grpSp>
          <p:nvGrpSpPr>
            <p:cNvPr id="37" name="Group 36"/>
            <p:cNvGrpSpPr/>
            <p:nvPr/>
          </p:nvGrpSpPr>
          <p:grpSpPr>
            <a:xfrm>
              <a:off x="507998" y="4018706"/>
              <a:ext cx="909527" cy="869724"/>
              <a:chOff x="3314697" y="4488606"/>
              <a:chExt cx="1661856" cy="1645494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3314697" y="4488606"/>
                <a:ext cx="1661856" cy="1645494"/>
              </a:xfrm>
              <a:prstGeom prst="rect">
                <a:avLst/>
              </a:prstGeom>
              <a:ln w="952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1" name="Picture 20" descr="collaborators.jpe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2800" y="4556124"/>
                <a:ext cx="1600200" cy="1489075"/>
              </a:xfrm>
              <a:prstGeom prst="rect">
                <a:avLst/>
              </a:prstGeom>
            </p:spPr>
          </p:pic>
        </p:grpSp>
        <p:sp>
          <p:nvSpPr>
            <p:cNvPr id="61" name="TextBox 60"/>
            <p:cNvSpPr txBox="1"/>
            <p:nvPr/>
          </p:nvSpPr>
          <p:spPr>
            <a:xfrm>
              <a:off x="1492250" y="4419600"/>
              <a:ext cx="17430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Who do I need?</a:t>
              </a:r>
              <a:endParaRPr lang="en-GB" sz="1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0225" y="5181600"/>
            <a:ext cx="2708275" cy="863600"/>
            <a:chOff x="530225" y="5181600"/>
            <a:chExt cx="2708275" cy="863600"/>
          </a:xfrm>
        </p:grpSpPr>
        <p:pic>
          <p:nvPicPr>
            <p:cNvPr id="20" name="Picture 19" descr="salcadanaio.jpeg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4" r="27967"/>
            <a:stretch/>
          </p:blipFill>
          <p:spPr>
            <a:xfrm>
              <a:off x="530225" y="5181600"/>
              <a:ext cx="912700" cy="8636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62" name="TextBox 61"/>
            <p:cNvSpPr txBox="1"/>
            <p:nvPr/>
          </p:nvSpPr>
          <p:spPr>
            <a:xfrm>
              <a:off x="1495425" y="5207001"/>
              <a:ext cx="174307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What resources: money, time, data</a:t>
              </a:r>
              <a:r>
                <a:rPr lang="mr-IN" sz="1400" dirty="0" smtClean="0"/>
                <a:t>…</a:t>
              </a:r>
              <a:r>
                <a:rPr lang="en-US" sz="1400" dirty="0" smtClean="0"/>
                <a:t>?</a:t>
              </a:r>
              <a:endParaRPr lang="en-GB" sz="14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362328" y="1664176"/>
            <a:ext cx="2876550" cy="863600"/>
            <a:chOff x="3362328" y="1664176"/>
            <a:chExt cx="2876550" cy="863600"/>
          </a:xfrm>
        </p:grpSpPr>
        <p:grpSp>
          <p:nvGrpSpPr>
            <p:cNvPr id="19" name="Group 18"/>
            <p:cNvGrpSpPr/>
            <p:nvPr/>
          </p:nvGrpSpPr>
          <p:grpSpPr>
            <a:xfrm>
              <a:off x="3362328" y="1664176"/>
              <a:ext cx="857250" cy="863600"/>
              <a:chOff x="9080500" y="1888122"/>
              <a:chExt cx="1574800" cy="1604378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9080500" y="1917700"/>
                <a:ext cx="1549400" cy="1574800"/>
              </a:xfrm>
              <a:prstGeom prst="rect">
                <a:avLst/>
              </a:prstGeom>
              <a:ln w="952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7" name="Picture 16" descr="bulb_writing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0000" b="90000" l="10000" r="90000">
                            <a14:foregroundMark x1="44737" y1="44344" x2="44737" y2="44344"/>
                            <a14:foregroundMark x1="35965" y1="45249" x2="35965" y2="45249"/>
                            <a14:foregroundMark x1="32456" y1="41176" x2="32456" y2="41176"/>
                            <a14:foregroundMark x1="48246" y1="40724" x2="48246" y2="40724"/>
                            <a14:foregroundMark x1="53947" y1="38462" x2="53947" y2="38462"/>
                            <a14:foregroundMark x1="57018" y1="38462" x2="57018" y2="38462"/>
                            <a14:foregroundMark x1="57456" y1="41629" x2="57456" y2="41629"/>
                            <a14:foregroundMark x1="52632" y1="46154" x2="52632" y2="46154"/>
                            <a14:backgroundMark x1="60526" y1="37557" x2="60526" y2="37557"/>
                            <a14:backgroundMark x1="58772" y1="31674" x2="58772" y2="31674"/>
                            <a14:backgroundMark x1="48246" y1="51131" x2="48246" y2="51131"/>
                            <a14:backgroundMark x1="52632" y1="48869" x2="52632" y2="48869"/>
                            <a14:backgroundMark x1="56579" y1="48869" x2="56579" y2="48869"/>
                            <a14:backgroundMark x1="60088" y1="48416" x2="60088" y2="48416"/>
                            <a14:backgroundMark x1="46930" y1="40724" x2="46930" y2="40724"/>
                            <a14:backgroundMark x1="52193" y1="39367" x2="52193" y2="393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0500" y="1888122"/>
                <a:ext cx="1574800" cy="1526451"/>
              </a:xfrm>
              <a:prstGeom prst="rect">
                <a:avLst/>
              </a:prstGeom>
            </p:spPr>
          </p:pic>
        </p:grpSp>
        <p:sp>
          <p:nvSpPr>
            <p:cNvPr id="64" name="TextBox 63"/>
            <p:cNvSpPr txBox="1"/>
            <p:nvPr/>
          </p:nvSpPr>
          <p:spPr>
            <a:xfrm>
              <a:off x="4248150" y="1676400"/>
              <a:ext cx="199072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Write a plan/proposal to obtain resources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362325" y="2794000"/>
            <a:ext cx="2505075" cy="954107"/>
            <a:chOff x="3362325" y="2794000"/>
            <a:chExt cx="2505075" cy="954107"/>
          </a:xfrm>
        </p:grpSpPr>
        <p:sp>
          <p:nvSpPr>
            <p:cNvPr id="65" name="TextBox 64"/>
            <p:cNvSpPr txBox="1"/>
            <p:nvPr/>
          </p:nvSpPr>
          <p:spPr>
            <a:xfrm>
              <a:off x="4314825" y="2794000"/>
              <a:ext cx="15525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Talk to the collaborators, learn or get the tools</a:t>
              </a:r>
              <a:r>
                <a:rPr lang="mr-IN" sz="1400" dirty="0" smtClean="0"/>
                <a:t>…</a:t>
              </a:r>
              <a:endParaRPr lang="en-US" sz="1400" dirty="0" smtClean="0"/>
            </a:p>
          </p:txBody>
        </p:sp>
        <p:pic>
          <p:nvPicPr>
            <p:cNvPr id="66" name="Picture 65" descr="collect_2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2325" y="2857500"/>
              <a:ext cx="857250" cy="8890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3362328" y="3994669"/>
            <a:ext cx="2352672" cy="846773"/>
            <a:chOff x="3362328" y="3994669"/>
            <a:chExt cx="2352672" cy="846773"/>
          </a:xfrm>
        </p:grpSpPr>
        <p:sp>
          <p:nvSpPr>
            <p:cNvPr id="67" name="TextBox 66"/>
            <p:cNvSpPr txBox="1"/>
            <p:nvPr/>
          </p:nvSpPr>
          <p:spPr>
            <a:xfrm>
              <a:off x="4330700" y="4222234"/>
              <a:ext cx="13843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/>
                <a:t>Hard work</a:t>
              </a:r>
              <a:endParaRPr lang="en-US" sz="1400" b="1" dirty="0" smtClean="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362328" y="3994669"/>
              <a:ext cx="843424" cy="846773"/>
              <a:chOff x="4483103" y="3869407"/>
              <a:chExt cx="1124565" cy="1134394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4483103" y="3869407"/>
                <a:ext cx="1124565" cy="1134394"/>
              </a:xfrm>
              <a:prstGeom prst="rect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8" name="Picture 67" descr="work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8677" y="3976202"/>
                <a:ext cx="1011223" cy="918528"/>
              </a:xfrm>
              <a:prstGeom prst="rect">
                <a:avLst/>
              </a:prstGeom>
              <a:ln w="9525" cmpd="sng">
                <a:solidFill>
                  <a:srgbClr val="000000"/>
                </a:solidFill>
              </a:ln>
            </p:spPr>
          </p:pic>
        </p:grpSp>
      </p:grpSp>
      <p:grpSp>
        <p:nvGrpSpPr>
          <p:cNvPr id="22" name="Group 21"/>
          <p:cNvGrpSpPr/>
          <p:nvPr/>
        </p:nvGrpSpPr>
        <p:grpSpPr>
          <a:xfrm>
            <a:off x="6238878" y="495300"/>
            <a:ext cx="2257422" cy="918493"/>
            <a:chOff x="6238878" y="495300"/>
            <a:chExt cx="2257422" cy="918493"/>
          </a:xfrm>
        </p:grpSpPr>
        <p:grpSp>
          <p:nvGrpSpPr>
            <p:cNvPr id="52" name="Group 51"/>
            <p:cNvGrpSpPr/>
            <p:nvPr/>
          </p:nvGrpSpPr>
          <p:grpSpPr>
            <a:xfrm>
              <a:off x="6238878" y="495300"/>
              <a:ext cx="843424" cy="918493"/>
              <a:chOff x="6350003" y="1659607"/>
              <a:chExt cx="1124565" cy="1134394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6350003" y="1659607"/>
                <a:ext cx="1124565" cy="1134394"/>
              </a:xfrm>
              <a:prstGeom prst="rect">
                <a:avLst/>
              </a:prstGeom>
              <a:ln w="952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2" name="Picture 41" descr="Results-1.jpg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8101" y="1892300"/>
                <a:ext cx="1047750" cy="698500"/>
              </a:xfrm>
              <a:prstGeom prst="rect">
                <a:avLst/>
              </a:prstGeom>
            </p:spPr>
          </p:pic>
        </p:grpSp>
        <p:sp>
          <p:nvSpPr>
            <p:cNvPr id="74" name="TextBox 73"/>
            <p:cNvSpPr txBox="1"/>
            <p:nvPr/>
          </p:nvSpPr>
          <p:spPr>
            <a:xfrm>
              <a:off x="7219950" y="854993"/>
              <a:ext cx="1276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err="1" smtClean="0"/>
                <a:t>Publish</a:t>
              </a:r>
              <a:endParaRPr lang="en-GB" sz="1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38878" y="1676400"/>
            <a:ext cx="2428871" cy="891393"/>
            <a:chOff x="6238878" y="1676400"/>
            <a:chExt cx="2428871" cy="891393"/>
          </a:xfrm>
        </p:grpSpPr>
        <p:grpSp>
          <p:nvGrpSpPr>
            <p:cNvPr id="54" name="Group 53"/>
            <p:cNvGrpSpPr/>
            <p:nvPr/>
          </p:nvGrpSpPr>
          <p:grpSpPr>
            <a:xfrm>
              <a:off x="6238878" y="1676400"/>
              <a:ext cx="843424" cy="891393"/>
              <a:chOff x="8089903" y="2916907"/>
              <a:chExt cx="1124565" cy="1134394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8089903" y="2916907"/>
                <a:ext cx="1124565" cy="1134394"/>
              </a:xfrm>
              <a:prstGeom prst="rect">
                <a:avLst/>
              </a:prstGeom>
              <a:ln w="952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3" name="Picture 52" descr="megafono.jpg"/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27"/>
              <a:stretch/>
            </p:blipFill>
            <p:spPr>
              <a:xfrm>
                <a:off x="8126297" y="3091720"/>
                <a:ext cx="1055804" cy="781779"/>
              </a:xfrm>
              <a:prstGeom prst="rect">
                <a:avLst/>
              </a:prstGeom>
              <a:ln w="9525" cmpd="sng">
                <a:noFill/>
              </a:ln>
            </p:spPr>
          </p:pic>
        </p:grpSp>
        <p:sp>
          <p:nvSpPr>
            <p:cNvPr id="75" name="TextBox 74"/>
            <p:cNvSpPr txBox="1"/>
            <p:nvPr/>
          </p:nvSpPr>
          <p:spPr>
            <a:xfrm>
              <a:off x="7229474" y="1883694"/>
              <a:ext cx="1438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Go to </a:t>
              </a:r>
              <a:r>
                <a:rPr lang="it-IT" sz="1400" dirty="0" err="1" smtClean="0"/>
                <a:t>conferences</a:t>
              </a:r>
              <a:endParaRPr lang="en-GB" sz="14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232528" y="2984500"/>
            <a:ext cx="2667001" cy="2224564"/>
            <a:chOff x="6232528" y="2984500"/>
            <a:chExt cx="2667001" cy="2224564"/>
          </a:xfrm>
        </p:grpSpPr>
        <p:grpSp>
          <p:nvGrpSpPr>
            <p:cNvPr id="57" name="Group 56"/>
            <p:cNvGrpSpPr/>
            <p:nvPr/>
          </p:nvGrpSpPr>
          <p:grpSpPr>
            <a:xfrm>
              <a:off x="6964365" y="2984500"/>
              <a:ext cx="1228725" cy="1402232"/>
              <a:chOff x="7416800" y="4203700"/>
              <a:chExt cx="2260600" cy="22352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7416800" y="4203700"/>
                <a:ext cx="2260600" cy="22352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5" name="Picture 54" descr="Thumbs-up-clipart.jpg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67651" y="4416008"/>
                <a:ext cx="1263650" cy="1756191"/>
              </a:xfrm>
              <a:prstGeom prst="rect">
                <a:avLst/>
              </a:prstGeom>
            </p:spPr>
          </p:pic>
        </p:grpSp>
        <p:sp>
          <p:nvSpPr>
            <p:cNvPr id="76" name="TextBox 75"/>
            <p:cNvSpPr txBox="1"/>
            <p:nvPr/>
          </p:nvSpPr>
          <p:spPr>
            <a:xfrm>
              <a:off x="6232528" y="4470400"/>
              <a:ext cx="26670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/>
                <a:t>Be cited, find new ideas, partners, job..    </a:t>
              </a:r>
            </a:p>
            <a:p>
              <a:pPr algn="ctr"/>
              <a:r>
                <a:rPr lang="en-GB" sz="1400" b="1" dirty="0" smtClean="0"/>
                <a:t>(+ increase knowledge)</a:t>
              </a:r>
              <a:endParaRPr lang="en-GB" sz="14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55973" y="495300"/>
            <a:ext cx="2679702" cy="863600"/>
            <a:chOff x="3355973" y="495300"/>
            <a:chExt cx="2679702" cy="863600"/>
          </a:xfrm>
        </p:grpSpPr>
        <p:sp>
          <p:nvSpPr>
            <p:cNvPr id="63" name="TextBox 62"/>
            <p:cNvSpPr txBox="1"/>
            <p:nvPr/>
          </p:nvSpPr>
          <p:spPr>
            <a:xfrm>
              <a:off x="4292600" y="698500"/>
              <a:ext cx="1743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Set </a:t>
              </a:r>
              <a:r>
                <a:rPr lang="it-IT" sz="1400" dirty="0" err="1" smtClean="0"/>
                <a:t>reasonable</a:t>
              </a:r>
              <a:r>
                <a:rPr lang="it-IT" sz="1400" dirty="0" smtClean="0"/>
                <a:t> </a:t>
              </a:r>
              <a:r>
                <a:rPr lang="it-IT" sz="1400" dirty="0" err="1" smtClean="0"/>
                <a:t>goals</a:t>
              </a:r>
              <a:endParaRPr lang="en-GB" sz="1400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355973" y="495300"/>
              <a:ext cx="838202" cy="863600"/>
              <a:chOff x="3362323" y="571500"/>
              <a:chExt cx="838202" cy="8636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3362323" y="571500"/>
                <a:ext cx="838202" cy="863600"/>
              </a:xfrm>
              <a:prstGeom prst="rect">
                <a:avLst/>
              </a:prstGeom>
              <a:ln w="9525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" name="Striped Right Arrow 1"/>
              <p:cNvSpPr/>
              <p:nvPr/>
            </p:nvSpPr>
            <p:spPr>
              <a:xfrm rot="16200000">
                <a:off x="3460091" y="839241"/>
                <a:ext cx="630858" cy="342900"/>
              </a:xfrm>
              <a:prstGeom prst="stripedRightArrow">
                <a:avLst/>
              </a:prstGeom>
              <a:solidFill>
                <a:srgbClr val="8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250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dea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8" y="483969"/>
            <a:ext cx="895237" cy="86223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4" name="Picture 13" descr="Toolbox-Image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2857500"/>
            <a:ext cx="900000" cy="876300"/>
          </a:xfrm>
          <a:prstGeom prst="rect">
            <a:avLst/>
          </a:prstGeom>
          <a:ln>
            <a:solidFill>
              <a:srgbClr val="000000"/>
            </a:solidFill>
          </a:ln>
        </p:spPr>
      </p:pic>
      <p:grpSp>
        <p:nvGrpSpPr>
          <p:cNvPr id="19" name="Group 18"/>
          <p:cNvGrpSpPr/>
          <p:nvPr/>
        </p:nvGrpSpPr>
        <p:grpSpPr>
          <a:xfrm>
            <a:off x="3362328" y="1664176"/>
            <a:ext cx="857250" cy="863600"/>
            <a:chOff x="9080500" y="1888122"/>
            <a:chExt cx="1574800" cy="1604378"/>
          </a:xfrm>
        </p:grpSpPr>
        <p:sp>
          <p:nvSpPr>
            <p:cNvPr id="18" name="Rectangle 17"/>
            <p:cNvSpPr/>
            <p:nvPr/>
          </p:nvSpPr>
          <p:spPr>
            <a:xfrm>
              <a:off x="9080500" y="1917700"/>
              <a:ext cx="1549400" cy="1574800"/>
            </a:xfrm>
            <a:prstGeom prst="rect">
              <a:avLst/>
            </a:prstGeom>
            <a:ln w="9525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 descr="bulb_writing.p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44737" y1="44344" x2="44737" y2="44344"/>
                          <a14:foregroundMark x1="35965" y1="45249" x2="35965" y2="45249"/>
                          <a14:foregroundMark x1="32456" y1="41176" x2="32456" y2="41176"/>
                          <a14:foregroundMark x1="48246" y1="40724" x2="48246" y2="40724"/>
                          <a14:foregroundMark x1="53947" y1="38462" x2="53947" y2="38462"/>
                          <a14:foregroundMark x1="57018" y1="38462" x2="57018" y2="38462"/>
                          <a14:foregroundMark x1="57456" y1="41629" x2="57456" y2="41629"/>
                          <a14:foregroundMark x1="52632" y1="46154" x2="52632" y2="46154"/>
                          <a14:backgroundMark x1="60526" y1="37557" x2="60526" y2="37557"/>
                          <a14:backgroundMark x1="58772" y1="31674" x2="58772" y2="31674"/>
                          <a14:backgroundMark x1="48246" y1="51131" x2="48246" y2="51131"/>
                          <a14:backgroundMark x1="52632" y1="48869" x2="52632" y2="48869"/>
                          <a14:backgroundMark x1="56579" y1="48869" x2="56579" y2="48869"/>
                          <a14:backgroundMark x1="60088" y1="48416" x2="60088" y2="48416"/>
                          <a14:backgroundMark x1="46930" y1="40724" x2="46930" y2="40724"/>
                          <a14:backgroundMark x1="52193" y1="39367" x2="52193" y2="393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0500" y="1888122"/>
              <a:ext cx="1574800" cy="1526451"/>
            </a:xfrm>
            <a:prstGeom prst="rect">
              <a:avLst/>
            </a:prstGeom>
          </p:spPr>
        </p:pic>
      </p:grpSp>
      <p:pic>
        <p:nvPicPr>
          <p:cNvPr id="20" name="Picture 19" descr="salcadanaio.jpe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r="27967"/>
          <a:stretch/>
        </p:blipFill>
        <p:spPr>
          <a:xfrm>
            <a:off x="530225" y="5181600"/>
            <a:ext cx="912700" cy="863600"/>
          </a:xfrm>
          <a:prstGeom prst="rect">
            <a:avLst/>
          </a:prstGeom>
          <a:ln>
            <a:solidFill>
              <a:srgbClr val="000000"/>
            </a:solidFill>
          </a:ln>
        </p:spPr>
      </p:pic>
      <p:grpSp>
        <p:nvGrpSpPr>
          <p:cNvPr id="33" name="Group 32"/>
          <p:cNvGrpSpPr/>
          <p:nvPr/>
        </p:nvGrpSpPr>
        <p:grpSpPr>
          <a:xfrm>
            <a:off x="504823" y="1676400"/>
            <a:ext cx="900000" cy="900000"/>
            <a:chOff x="3276597" y="2062906"/>
            <a:chExt cx="1661856" cy="1645494"/>
          </a:xfrm>
        </p:grpSpPr>
        <p:sp>
          <p:nvSpPr>
            <p:cNvPr id="31" name="Rectangle 30"/>
            <p:cNvSpPr/>
            <p:nvPr/>
          </p:nvSpPr>
          <p:spPr>
            <a:xfrm>
              <a:off x="3276597" y="2062906"/>
              <a:ext cx="1661856" cy="1645494"/>
            </a:xfrm>
            <a:prstGeom prst="rect">
              <a:avLst/>
            </a:prstGeom>
            <a:ln w="9525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 descr="books.jpe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95"/>
            <a:stretch/>
          </p:blipFill>
          <p:spPr>
            <a:xfrm>
              <a:off x="3441700" y="2134249"/>
              <a:ext cx="1409700" cy="1485251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507998" y="4018706"/>
            <a:ext cx="909527" cy="869724"/>
            <a:chOff x="3314697" y="4488606"/>
            <a:chExt cx="1661856" cy="1645494"/>
          </a:xfrm>
        </p:grpSpPr>
        <p:sp>
          <p:nvSpPr>
            <p:cNvPr id="35" name="Rectangle 34"/>
            <p:cNvSpPr/>
            <p:nvPr/>
          </p:nvSpPr>
          <p:spPr>
            <a:xfrm>
              <a:off x="3314697" y="4488606"/>
              <a:ext cx="1661856" cy="1645494"/>
            </a:xfrm>
            <a:prstGeom prst="rect">
              <a:avLst/>
            </a:prstGeom>
            <a:ln w="9525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 descr="collaborators.jpe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4556124"/>
              <a:ext cx="1600200" cy="1489075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3343273" y="4964630"/>
            <a:ext cx="885825" cy="863600"/>
            <a:chOff x="3263903" y="5507707"/>
            <a:chExt cx="1124565" cy="1134394"/>
          </a:xfrm>
        </p:grpSpPr>
        <p:sp>
          <p:nvSpPr>
            <p:cNvPr id="44" name="Rectangle 43"/>
            <p:cNvSpPr/>
            <p:nvPr/>
          </p:nvSpPr>
          <p:spPr>
            <a:xfrm>
              <a:off x="3263903" y="5507707"/>
              <a:ext cx="1124565" cy="1134394"/>
            </a:xfrm>
            <a:prstGeom prst="rect">
              <a:avLst/>
            </a:prstGeom>
            <a:ln w="9525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9" name="Picture 38" descr="giocoliere.jpe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5499" y="5534659"/>
              <a:ext cx="914400" cy="1097280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4343400" y="4674632"/>
            <a:ext cx="895349" cy="887273"/>
            <a:chOff x="6019803" y="4161507"/>
            <a:chExt cx="1124565" cy="1134394"/>
          </a:xfrm>
        </p:grpSpPr>
        <p:sp>
          <p:nvSpPr>
            <p:cNvPr id="46" name="Rectangle 45"/>
            <p:cNvSpPr/>
            <p:nvPr/>
          </p:nvSpPr>
          <p:spPr>
            <a:xfrm>
              <a:off x="6019803" y="4161507"/>
              <a:ext cx="1124565" cy="1134394"/>
            </a:xfrm>
            <a:prstGeom prst="rect">
              <a:avLst/>
            </a:prstGeom>
            <a:ln w="9525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1" name="Picture 40" descr="pray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188" y="4214388"/>
              <a:ext cx="690512" cy="1068812"/>
            </a:xfrm>
            <a:prstGeom prst="rect">
              <a:avLst/>
            </a:prstGeom>
            <a:ln w="9525" cmpd="sng">
              <a:noFill/>
            </a:ln>
          </p:spPr>
        </p:pic>
      </p:grpSp>
      <p:grpSp>
        <p:nvGrpSpPr>
          <p:cNvPr id="52" name="Group 51"/>
          <p:cNvGrpSpPr/>
          <p:nvPr/>
        </p:nvGrpSpPr>
        <p:grpSpPr>
          <a:xfrm>
            <a:off x="6238878" y="495300"/>
            <a:ext cx="843424" cy="918493"/>
            <a:chOff x="6350003" y="1659607"/>
            <a:chExt cx="1124565" cy="1134394"/>
          </a:xfrm>
        </p:grpSpPr>
        <p:sp>
          <p:nvSpPr>
            <p:cNvPr id="48" name="Rectangle 47"/>
            <p:cNvSpPr/>
            <p:nvPr/>
          </p:nvSpPr>
          <p:spPr>
            <a:xfrm>
              <a:off x="6350003" y="1659607"/>
              <a:ext cx="1124565" cy="1134394"/>
            </a:xfrm>
            <a:prstGeom prst="rect">
              <a:avLst/>
            </a:prstGeom>
            <a:ln w="9525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2" name="Picture 41" descr="Results-1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101" y="1892300"/>
              <a:ext cx="1047750" cy="698500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6238878" y="1676400"/>
            <a:ext cx="843424" cy="891393"/>
            <a:chOff x="8089903" y="2916907"/>
            <a:chExt cx="1124565" cy="1134394"/>
          </a:xfrm>
        </p:grpSpPr>
        <p:sp>
          <p:nvSpPr>
            <p:cNvPr id="49" name="Rectangle 48"/>
            <p:cNvSpPr/>
            <p:nvPr/>
          </p:nvSpPr>
          <p:spPr>
            <a:xfrm>
              <a:off x="8089903" y="2916907"/>
              <a:ext cx="1124565" cy="1134394"/>
            </a:xfrm>
            <a:prstGeom prst="rect">
              <a:avLst/>
            </a:prstGeom>
            <a:ln w="9525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3" name="Picture 52" descr="megafono.jpg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27"/>
            <a:stretch/>
          </p:blipFill>
          <p:spPr>
            <a:xfrm>
              <a:off x="8126297" y="3091720"/>
              <a:ext cx="1055804" cy="781779"/>
            </a:xfrm>
            <a:prstGeom prst="rect">
              <a:avLst/>
            </a:prstGeom>
            <a:ln w="9525" cmpd="sng">
              <a:noFill/>
            </a:ln>
          </p:spPr>
        </p:pic>
      </p:grpSp>
      <p:grpSp>
        <p:nvGrpSpPr>
          <p:cNvPr id="57" name="Group 56"/>
          <p:cNvGrpSpPr/>
          <p:nvPr/>
        </p:nvGrpSpPr>
        <p:grpSpPr>
          <a:xfrm>
            <a:off x="6964365" y="2984500"/>
            <a:ext cx="1228725" cy="1402232"/>
            <a:chOff x="7416800" y="4203700"/>
            <a:chExt cx="2260600" cy="2235200"/>
          </a:xfrm>
        </p:grpSpPr>
        <p:sp>
          <p:nvSpPr>
            <p:cNvPr id="56" name="Oval 55"/>
            <p:cNvSpPr/>
            <p:nvPr/>
          </p:nvSpPr>
          <p:spPr>
            <a:xfrm>
              <a:off x="7416800" y="4203700"/>
              <a:ext cx="2260600" cy="2235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5" name="Picture 54" descr="Thumbs-up-clipart.jp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7651" y="4416008"/>
              <a:ext cx="1263650" cy="1756191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1466850" y="762939"/>
            <a:ext cx="1441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Let’s do this!</a:t>
            </a:r>
            <a:endParaRPr lang="en-GB" sz="14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1438275" y="1663700"/>
            <a:ext cx="1743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Is it good? </a:t>
            </a:r>
          </a:p>
          <a:p>
            <a:r>
              <a:rPr lang="en-GB" sz="1400" dirty="0" smtClean="0"/>
              <a:t>Is </a:t>
            </a:r>
            <a:r>
              <a:rPr lang="en-GB" sz="1400" dirty="0"/>
              <a:t>it new? </a:t>
            </a:r>
            <a:endParaRPr lang="en-GB" sz="1400" dirty="0" smtClean="0"/>
          </a:p>
          <a:p>
            <a:r>
              <a:rPr lang="en-GB" sz="1400" dirty="0" smtClean="0"/>
              <a:t>What’s been done already?</a:t>
            </a:r>
            <a:endParaRPr lang="en-GB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1447800" y="3035301"/>
            <a:ext cx="17430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What instruments/methods/tech do I need?</a:t>
            </a:r>
            <a:endParaRPr lang="en-GB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1492250" y="4419600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Who do I need?</a:t>
            </a:r>
            <a:endParaRPr lang="en-GB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1495425" y="5207001"/>
            <a:ext cx="17430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What resources: money, time, data</a:t>
            </a:r>
            <a:r>
              <a:rPr lang="mr-IN" sz="1400" dirty="0" smtClean="0"/>
              <a:t>…</a:t>
            </a:r>
            <a:r>
              <a:rPr lang="en-US" sz="1400" dirty="0" smtClean="0"/>
              <a:t>?</a:t>
            </a:r>
            <a:endParaRPr lang="en-GB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4292600" y="698500"/>
            <a:ext cx="1743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Set </a:t>
            </a:r>
            <a:r>
              <a:rPr lang="it-IT" sz="1400" dirty="0" err="1" smtClean="0"/>
              <a:t>reasonable</a:t>
            </a:r>
            <a:r>
              <a:rPr lang="it-IT" sz="1400" dirty="0" smtClean="0"/>
              <a:t> </a:t>
            </a:r>
            <a:r>
              <a:rPr lang="it-IT" sz="1400" dirty="0" err="1" smtClean="0"/>
              <a:t>goals</a:t>
            </a:r>
            <a:endParaRPr lang="en-GB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4248150" y="1676400"/>
            <a:ext cx="19907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Write a plan/proposal to obtain resources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314825" y="2794000"/>
            <a:ext cx="1552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Talk to the collaborators, learn or get the tools</a:t>
            </a:r>
            <a:r>
              <a:rPr lang="mr-IN" sz="1400" dirty="0" smtClean="0"/>
              <a:t>…</a:t>
            </a:r>
            <a:endParaRPr lang="en-US" sz="1400" dirty="0" smtClean="0"/>
          </a:p>
        </p:txBody>
      </p:sp>
      <p:pic>
        <p:nvPicPr>
          <p:cNvPr id="66" name="Picture 65" descr="collect_2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25" y="2857500"/>
            <a:ext cx="857250" cy="889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7" name="TextBox 66"/>
          <p:cNvSpPr txBox="1"/>
          <p:nvPr/>
        </p:nvSpPr>
        <p:spPr>
          <a:xfrm>
            <a:off x="4330700" y="4222234"/>
            <a:ext cx="1384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Hard work</a:t>
            </a:r>
            <a:endParaRPr lang="en-US" sz="1400" b="1" dirty="0" smtClean="0"/>
          </a:p>
        </p:txBody>
      </p:sp>
      <p:grpSp>
        <p:nvGrpSpPr>
          <p:cNvPr id="73" name="Group 72"/>
          <p:cNvGrpSpPr/>
          <p:nvPr/>
        </p:nvGrpSpPr>
        <p:grpSpPr>
          <a:xfrm>
            <a:off x="3362328" y="3994669"/>
            <a:ext cx="843424" cy="846773"/>
            <a:chOff x="4483103" y="3869407"/>
            <a:chExt cx="1124565" cy="1134394"/>
          </a:xfrm>
        </p:grpSpPr>
        <p:sp>
          <p:nvSpPr>
            <p:cNvPr id="71" name="Rectangle 70"/>
            <p:cNvSpPr/>
            <p:nvPr/>
          </p:nvSpPr>
          <p:spPr>
            <a:xfrm>
              <a:off x="4483103" y="3869407"/>
              <a:ext cx="1124565" cy="1134394"/>
            </a:xfrm>
            <a:prstGeom prst="rect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8" name="Picture 67" descr="work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8677" y="3976202"/>
              <a:ext cx="1011223" cy="918528"/>
            </a:xfrm>
            <a:prstGeom prst="rect">
              <a:avLst/>
            </a:prstGeom>
            <a:ln w="9525" cmpd="sng">
              <a:solidFill>
                <a:srgbClr val="000000"/>
              </a:solidFill>
            </a:ln>
          </p:spPr>
        </p:pic>
      </p:grpSp>
      <p:sp>
        <p:nvSpPr>
          <p:cNvPr id="74" name="TextBox 73"/>
          <p:cNvSpPr txBox="1"/>
          <p:nvPr/>
        </p:nvSpPr>
        <p:spPr>
          <a:xfrm>
            <a:off x="7219950" y="854993"/>
            <a:ext cx="1276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Publish</a:t>
            </a:r>
            <a:endParaRPr lang="en-GB" sz="1400" dirty="0"/>
          </a:p>
        </p:txBody>
      </p:sp>
      <p:grpSp>
        <p:nvGrpSpPr>
          <p:cNvPr id="3" name="Group 2"/>
          <p:cNvGrpSpPr/>
          <p:nvPr/>
        </p:nvGrpSpPr>
        <p:grpSpPr>
          <a:xfrm>
            <a:off x="3355973" y="495300"/>
            <a:ext cx="838202" cy="863600"/>
            <a:chOff x="3362323" y="571500"/>
            <a:chExt cx="838202" cy="863600"/>
          </a:xfrm>
        </p:grpSpPr>
        <p:sp>
          <p:nvSpPr>
            <p:cNvPr id="24" name="Rectangle 23"/>
            <p:cNvSpPr/>
            <p:nvPr/>
          </p:nvSpPr>
          <p:spPr>
            <a:xfrm>
              <a:off x="3362323" y="571500"/>
              <a:ext cx="838202" cy="863600"/>
            </a:xfrm>
            <a:prstGeom prst="rect">
              <a:avLst/>
            </a:prstGeom>
            <a:ln w="9525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Striped Right Arrow 1"/>
            <p:cNvSpPr/>
            <p:nvPr/>
          </p:nvSpPr>
          <p:spPr>
            <a:xfrm rot="16200000">
              <a:off x="3460091" y="839241"/>
              <a:ext cx="630858" cy="342900"/>
            </a:xfrm>
            <a:prstGeom prst="stripedRightArrow">
              <a:avLst/>
            </a:prstGeom>
            <a:solidFill>
              <a:srgbClr val="80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9" name="Rectangle 6"/>
          <p:cNvSpPr/>
          <p:nvPr/>
        </p:nvSpPr>
        <p:spPr>
          <a:xfrm>
            <a:off x="5410200" y="5537200"/>
            <a:ext cx="3752850" cy="860320"/>
          </a:xfrm>
          <a:prstGeom prst="rect">
            <a:avLst/>
          </a:prstGeom>
          <a:solidFill>
            <a:srgbClr val="66006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Business </a:t>
            </a:r>
            <a:r>
              <a:rPr lang="it-IT" sz="3200" dirty="0" err="1" smtClean="0">
                <a:solidFill>
                  <a:schemeClr val="bg1"/>
                </a:solidFill>
              </a:rPr>
              <a:t>project</a:t>
            </a:r>
            <a:r>
              <a:rPr lang="it-IT" sz="3200" dirty="0" smtClean="0">
                <a:solidFill>
                  <a:schemeClr val="bg1"/>
                </a:solidFill>
              </a:rPr>
              <a:t>: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229475" y="596900"/>
            <a:ext cx="1371600" cy="738664"/>
          </a:xfrm>
          <a:prstGeom prst="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Have</a:t>
            </a:r>
            <a:r>
              <a:rPr lang="it-IT" sz="1400" dirty="0" smtClean="0"/>
              <a:t> </a:t>
            </a:r>
            <a:r>
              <a:rPr lang="it-IT" sz="1400" dirty="0" err="1" smtClean="0"/>
              <a:t>your</a:t>
            </a:r>
            <a:r>
              <a:rPr lang="it-IT" sz="1400" dirty="0" smtClean="0"/>
              <a:t> </a:t>
            </a:r>
            <a:r>
              <a:rPr lang="it-IT" sz="1400" dirty="0" err="1" smtClean="0"/>
              <a:t>product</a:t>
            </a:r>
            <a:r>
              <a:rPr lang="it-IT" sz="1400" dirty="0" smtClean="0"/>
              <a:t> ready</a:t>
            </a:r>
            <a:endParaRPr lang="en-GB" sz="1400" dirty="0"/>
          </a:p>
        </p:txBody>
      </p:sp>
      <p:sp>
        <p:nvSpPr>
          <p:cNvPr id="72" name="TextBox 71"/>
          <p:cNvSpPr txBox="1"/>
          <p:nvPr/>
        </p:nvSpPr>
        <p:spPr>
          <a:xfrm>
            <a:off x="6388100" y="4579832"/>
            <a:ext cx="2422525" cy="523220"/>
          </a:xfrm>
          <a:prstGeom prst="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Sell </a:t>
            </a:r>
            <a:r>
              <a:rPr lang="it-IT" sz="1400" dirty="0" err="1" smtClean="0"/>
              <a:t>product</a:t>
            </a:r>
            <a:r>
              <a:rPr lang="it-IT" sz="1400" dirty="0" smtClean="0"/>
              <a:t> and </a:t>
            </a:r>
            <a:r>
              <a:rPr lang="it-IT" sz="1400" dirty="0" err="1" smtClean="0"/>
              <a:t>keep</a:t>
            </a:r>
            <a:r>
              <a:rPr lang="it-IT" sz="1400" dirty="0" smtClean="0"/>
              <a:t> company </a:t>
            </a:r>
            <a:r>
              <a:rPr lang="it-IT" sz="1400" dirty="0" err="1" smtClean="0"/>
              <a:t>running</a:t>
            </a:r>
            <a:endParaRPr lang="en-GB" sz="1400" dirty="0"/>
          </a:p>
        </p:txBody>
      </p:sp>
      <p:sp>
        <p:nvSpPr>
          <p:cNvPr id="77" name="TextBox 76"/>
          <p:cNvSpPr txBox="1"/>
          <p:nvPr/>
        </p:nvSpPr>
        <p:spPr>
          <a:xfrm>
            <a:off x="7273928" y="1910926"/>
            <a:ext cx="1327148" cy="307777"/>
          </a:xfrm>
          <a:prstGeom prst="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Marketing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100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98501" y="4318001"/>
            <a:ext cx="7848600" cy="2159000"/>
          </a:xfr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Although the nature of PhD training is diversifying and the majority of PhD graduates embark on careers outside of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academia [</a:t>
            </a:r>
            <a:r>
              <a:rPr lang="mr-IN" sz="1800" dirty="0" smtClean="0">
                <a:solidFill>
                  <a:schemeClr val="bg2">
                    <a:lumMod val="25000"/>
                  </a:schemeClr>
                </a:solidFill>
              </a:rPr>
              <a:t>…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] early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stage researchers are often inadequately informed about career paths outside of academia and have insufficient experience in industry and other relevant employment sectors. Only one in ten early-stage researchers reported receiving training in </a:t>
            </a:r>
            <a:r>
              <a:rPr lang="en-US" sz="1800" dirty="0">
                <a:solidFill>
                  <a:srgbClr val="660066"/>
                </a:solidFill>
              </a:rPr>
              <a:t>entrepreneurship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 or </a:t>
            </a:r>
            <a:r>
              <a:rPr lang="en-US" sz="1800" dirty="0">
                <a:solidFill>
                  <a:srgbClr val="660066"/>
                </a:solidFill>
              </a:rPr>
              <a:t>intellectual property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 rights during their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PhD. </a:t>
            </a:r>
            <a:endParaRPr lang="en-US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0" y="76200"/>
            <a:ext cx="9144000" cy="86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i="1" dirty="0" smtClean="0">
                <a:solidFill>
                  <a:srgbClr val="660066"/>
                </a:solidFill>
              </a:rPr>
              <a:t>New field, new rules</a:t>
            </a:r>
            <a:endParaRPr lang="en-GB" sz="3200" i="1" dirty="0">
              <a:solidFill>
                <a:srgbClr val="66006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057" y="3761770"/>
            <a:ext cx="62048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solidFill>
                  <a:schemeClr val="bg2">
                    <a:lumMod val="25000"/>
                  </a:schemeClr>
                </a:solidFill>
                <a:latin typeface="Bell MT" panose="02020503060305020303" pitchFamily="18" charset="0"/>
              </a:rPr>
              <a:t>“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43167" y="965200"/>
            <a:ext cx="7832617" cy="78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800" dirty="0" smtClean="0">
                <a:solidFill>
                  <a:srgbClr val="072C62"/>
                </a:solidFill>
              </a:rPr>
              <a:t>You must acquire the “know-what” of </a:t>
            </a:r>
            <a:r>
              <a:rPr lang="en-AU" sz="1800" dirty="0" smtClean="0">
                <a:solidFill>
                  <a:srgbClr val="072C62"/>
                </a:solidFill>
              </a:rPr>
              <a:t>the </a:t>
            </a:r>
            <a:r>
              <a:rPr lang="en-AU" sz="1800" dirty="0" smtClean="0">
                <a:solidFill>
                  <a:srgbClr val="072C62"/>
                </a:solidFill>
              </a:rPr>
              <a:t>new context in order to transfer your “know-</a:t>
            </a:r>
            <a:r>
              <a:rPr lang="en-AU" sz="1800" dirty="0" smtClean="0">
                <a:solidFill>
                  <a:srgbClr val="072C62"/>
                </a:solidFill>
              </a:rPr>
              <a:t>how”</a:t>
            </a:r>
            <a:endParaRPr lang="it-IT" sz="1800" i="1" dirty="0">
              <a:solidFill>
                <a:srgbClr val="072C62"/>
              </a:solidFill>
            </a:endParaRPr>
          </a:p>
        </p:txBody>
      </p:sp>
      <p:pic>
        <p:nvPicPr>
          <p:cNvPr id="2" name="Picture 1" descr="w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 b="22963"/>
          <a:stretch/>
        </p:blipFill>
        <p:spPr>
          <a:xfrm>
            <a:off x="1892300" y="1705018"/>
            <a:ext cx="5295900" cy="2447883"/>
          </a:xfrm>
          <a:prstGeom prst="rect">
            <a:avLst/>
          </a:prstGeom>
          <a:ln>
            <a:solidFill>
              <a:srgbClr val="072C62"/>
            </a:solidFill>
          </a:ln>
        </p:spPr>
      </p:pic>
    </p:spTree>
    <p:extLst>
      <p:ext uri="{BB962C8B-B14F-4D97-AF65-F5344CB8AC3E}">
        <p14:creationId xmlns:p14="http://schemas.microsoft.com/office/powerpoint/2010/main" val="86834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663575" y="1558926"/>
            <a:ext cx="6638925" cy="4765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200" dirty="0" smtClean="0">
                <a:solidFill>
                  <a:schemeClr val="bg2">
                    <a:lumMod val="25000"/>
                  </a:schemeClr>
                </a:solidFill>
              </a:rPr>
              <a:t>Most companies in Italy (and Europe) are small and do not do proper R&amp;D </a:t>
            </a:r>
          </a:p>
          <a:p>
            <a:endParaRPr lang="en-AU" sz="2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AU" sz="2200" dirty="0" smtClean="0">
                <a:solidFill>
                  <a:schemeClr val="bg2">
                    <a:lumMod val="25000"/>
                  </a:schemeClr>
                </a:solidFill>
              </a:rPr>
              <a:t>Most companies (especially small ones) are not aware of the content of a PhD training</a:t>
            </a:r>
          </a:p>
          <a:p>
            <a:endParaRPr lang="en-AU" sz="2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AU" sz="2200" dirty="0">
                <a:solidFill>
                  <a:schemeClr val="bg2">
                    <a:lumMod val="25000"/>
                  </a:schemeClr>
                </a:solidFill>
              </a:rPr>
              <a:t>Big companies </a:t>
            </a:r>
            <a:r>
              <a:rPr lang="en-AU" sz="2200" dirty="0" smtClean="0">
                <a:solidFill>
                  <a:schemeClr val="bg2">
                    <a:lumMod val="25000"/>
                  </a:schemeClr>
                </a:solidFill>
              </a:rPr>
              <a:t>with R&amp;D or consultancy firms not </a:t>
            </a:r>
            <a:r>
              <a:rPr lang="en-AU" sz="2200" dirty="0">
                <a:solidFill>
                  <a:schemeClr val="bg2">
                    <a:lumMod val="25000"/>
                  </a:schemeClr>
                </a:solidFill>
              </a:rPr>
              <a:t>suited for everyone (work-life balance</a:t>
            </a:r>
            <a:r>
              <a:rPr lang="en-AU" sz="22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endParaRPr lang="en-AU" sz="2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AU" sz="2200" dirty="0" smtClean="0">
                <a:solidFill>
                  <a:schemeClr val="bg2">
                    <a:lumMod val="25000"/>
                  </a:schemeClr>
                </a:solidFill>
              </a:rPr>
              <a:t>There is </a:t>
            </a:r>
            <a:r>
              <a:rPr lang="en-AU" sz="2200" dirty="0" smtClean="0">
                <a:solidFill>
                  <a:schemeClr val="bg2">
                    <a:lumMod val="25000"/>
                  </a:schemeClr>
                </a:solidFill>
              </a:rPr>
              <a:t>little</a:t>
            </a:r>
            <a:r>
              <a:rPr lang="en-AU" sz="2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AU" sz="2200" dirty="0" smtClean="0">
                <a:solidFill>
                  <a:schemeClr val="bg2">
                    <a:lumMod val="25000"/>
                  </a:schemeClr>
                </a:solidFill>
              </a:rPr>
              <a:t>support for the placement of PhD holders</a:t>
            </a:r>
          </a:p>
          <a:p>
            <a:endParaRPr lang="en-AU" sz="2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AU" sz="2200" dirty="0" smtClean="0">
                <a:solidFill>
                  <a:schemeClr val="bg2">
                    <a:lumMod val="25000"/>
                  </a:schemeClr>
                </a:solidFill>
              </a:rPr>
              <a:t>Overall, different languages and prejudices on both sides </a:t>
            </a:r>
            <a:endParaRPr lang="en-AU" sz="22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AU" dirty="0" smtClean="0">
              <a:solidFill>
                <a:schemeClr val="bg1"/>
              </a:solidFill>
            </a:endParaRPr>
          </a:p>
          <a:p>
            <a:endParaRPr lang="en-AU" dirty="0" smtClean="0">
              <a:solidFill>
                <a:schemeClr val="bg1"/>
              </a:solidFill>
            </a:endParaRPr>
          </a:p>
          <a:p>
            <a:endParaRPr lang="en-AU" dirty="0" smtClean="0">
              <a:solidFill>
                <a:schemeClr val="bg1"/>
              </a:solidFill>
            </a:endParaRPr>
          </a:p>
          <a:p>
            <a:endParaRPr lang="en-AU" dirty="0" smtClean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pic>
        <p:nvPicPr>
          <p:cNvPr id="4" name="Picture 3" descr="scala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594" y="0"/>
            <a:ext cx="2224470" cy="6858000"/>
          </a:xfrm>
          <a:prstGeom prst="rect">
            <a:avLst/>
          </a:prstGeom>
        </p:spPr>
      </p:pic>
      <p:sp>
        <p:nvSpPr>
          <p:cNvPr id="6" name="Rectangle 6"/>
          <p:cNvSpPr/>
          <p:nvPr/>
        </p:nvSpPr>
        <p:spPr>
          <a:xfrm>
            <a:off x="0" y="76200"/>
            <a:ext cx="9144000" cy="86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i="1" dirty="0">
                <a:solidFill>
                  <a:srgbClr val="660066"/>
                </a:solidFill>
              </a:rPr>
              <a:t>D</a:t>
            </a:r>
            <a:r>
              <a:rPr lang="en-GB" sz="3200" i="1" dirty="0" smtClean="0">
                <a:solidFill>
                  <a:srgbClr val="660066"/>
                </a:solidFill>
              </a:rPr>
              <a:t>ifficulties in the transition</a:t>
            </a:r>
            <a:endParaRPr lang="en-GB" sz="3200" i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5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atelli Wright 2.JPG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6"/>
          <a:stretch/>
        </p:blipFill>
        <p:spPr>
          <a:xfrm flipH="1">
            <a:off x="0" y="1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76348" y="6424712"/>
            <a:ext cx="24720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 smtClean="0">
                <a:solidFill>
                  <a:schemeClr val="bg1">
                    <a:lumMod val="75000"/>
                  </a:schemeClr>
                </a:solidFill>
                <a:hlinkClick r:id="rId4"/>
              </a:rPr>
              <a:t>Free PowerPoint Templates</a:t>
            </a:r>
            <a:endParaRPr lang="en-US" sz="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7307" y="4782844"/>
            <a:ext cx="7332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>
                <a:solidFill>
                  <a:schemeClr val="bg2">
                    <a:lumMod val="75000"/>
                  </a:schemeClr>
                </a:solidFill>
                <a:latin typeface="+mj-lt"/>
                <a:cs typeface="Century Gothic"/>
              </a:rPr>
              <a:t>The real voyage of discovery consists not in seeking new landscapes, but in looking with new eyes.</a:t>
            </a:r>
            <a:endParaRPr lang="en-GB" sz="2000" dirty="0">
              <a:solidFill>
                <a:schemeClr val="bg2">
                  <a:lumMod val="75000"/>
                </a:schemeClr>
              </a:solidFill>
              <a:latin typeface="+mj-lt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2695" y="4002284"/>
            <a:ext cx="14646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>
                <a:solidFill>
                  <a:srgbClr val="660066"/>
                </a:solidFill>
                <a:latin typeface="Bell MT" panose="02020503060305020303" pitchFamily="18" charset="0"/>
              </a:rPr>
              <a:t>“</a:t>
            </a:r>
            <a:endParaRPr lang="en-US" sz="15000" dirty="0">
              <a:solidFill>
                <a:srgbClr val="660066"/>
              </a:solidFill>
              <a:latin typeface="Bell MT" panose="020205030603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04581" y="5490730"/>
            <a:ext cx="341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1B1E3E"/>
                </a:solidFill>
                <a:cs typeface="Century Gothic"/>
              </a:rPr>
              <a:t>Paraphrased from Marcel Proust</a:t>
            </a:r>
            <a:endParaRPr lang="en-GB" sz="1400" dirty="0">
              <a:solidFill>
                <a:srgbClr val="1B1E3E"/>
              </a:solidFill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6996" y="674394"/>
            <a:ext cx="8155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 smtClean="0">
                <a:solidFill>
                  <a:srgbClr val="660066"/>
                </a:solidFill>
                <a:latin typeface="+mj-lt"/>
                <a:cs typeface="Century Gothic"/>
              </a:rPr>
              <a:t>Part one: </a:t>
            </a:r>
            <a:endParaRPr lang="en-GB" sz="3200" i="1" dirty="0">
              <a:solidFill>
                <a:srgbClr val="660066"/>
              </a:solidFill>
              <a:latin typeface="+mj-lt"/>
              <a:cs typeface="Century Gothic"/>
            </a:endParaRPr>
          </a:p>
          <a:p>
            <a:pPr algn="ctr"/>
            <a:r>
              <a:rPr lang="en-GB" sz="3200" i="1" dirty="0" smtClean="0">
                <a:solidFill>
                  <a:schemeClr val="bg2">
                    <a:lumMod val="75000"/>
                  </a:schemeClr>
                </a:solidFill>
                <a:latin typeface="+mj-lt"/>
                <a:cs typeface="Century Gothic"/>
              </a:rPr>
              <a:t>On the employability of a PhD today </a:t>
            </a:r>
          </a:p>
        </p:txBody>
      </p:sp>
    </p:spTree>
    <p:extLst>
      <p:ext uri="{BB962C8B-B14F-4D97-AF65-F5344CB8AC3E}">
        <p14:creationId xmlns:p14="http://schemas.microsoft.com/office/powerpoint/2010/main" val="135882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18345" y="3924300"/>
            <a:ext cx="7750955" cy="1511300"/>
          </a:xfrm>
          <a:prstGeom prst="roundRect">
            <a:avLst>
              <a:gd name="adj" fmla="val 378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72C62"/>
                </a:solidFill>
              </a:rPr>
              <a:t>PhD graduates that leave Academia are science’s “bridge” towards society!</a:t>
            </a:r>
            <a:endParaRPr lang="en-US" sz="2400" dirty="0">
              <a:solidFill>
                <a:srgbClr val="072C62"/>
              </a:solidFill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0" y="76200"/>
            <a:ext cx="9144000" cy="86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i="1" dirty="0" smtClean="0">
                <a:solidFill>
                  <a:srgbClr val="660066"/>
                </a:solidFill>
              </a:rPr>
              <a:t>Is transitioning to business a failure?</a:t>
            </a:r>
            <a:endParaRPr lang="en-GB" sz="3200" i="1" dirty="0">
              <a:solidFill>
                <a:srgbClr val="660066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2900" y="1168400"/>
            <a:ext cx="7865645" cy="1835150"/>
            <a:chOff x="342900" y="1168400"/>
            <a:chExt cx="7865645" cy="1835150"/>
          </a:xfrm>
        </p:grpSpPr>
        <p:sp>
          <p:nvSpPr>
            <p:cNvPr id="10" name="Rounded Rectangle 9"/>
            <p:cNvSpPr/>
            <p:nvPr/>
          </p:nvSpPr>
          <p:spPr>
            <a:xfrm>
              <a:off x="1177145" y="1720850"/>
              <a:ext cx="7031400" cy="1282700"/>
            </a:xfrm>
            <a:prstGeom prst="roundRect">
              <a:avLst>
                <a:gd name="adj" fmla="val 5776"/>
              </a:avLst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bg2">
                      <a:lumMod val="25000"/>
                    </a:schemeClr>
                  </a:solidFill>
                </a:rPr>
                <a:t>Engagement between University and Society. </a:t>
              </a:r>
            </a:p>
            <a:p>
              <a:pPr algn="ctr"/>
              <a:r>
                <a:rPr lang="en-US" sz="2000" dirty="0" smtClean="0">
                  <a:solidFill>
                    <a:schemeClr val="bg2">
                      <a:lumMod val="25000"/>
                    </a:schemeClr>
                  </a:solidFill>
                </a:rPr>
                <a:t>The </a:t>
              </a:r>
              <a:r>
                <a:rPr lang="en-US" sz="2000" dirty="0">
                  <a:solidFill>
                    <a:schemeClr val="bg2">
                      <a:lumMod val="25000"/>
                    </a:schemeClr>
                  </a:solidFill>
                </a:rPr>
                <a:t>Third </a:t>
              </a:r>
              <a:r>
                <a:rPr lang="en-US" sz="2000" dirty="0" smtClean="0">
                  <a:solidFill>
                    <a:schemeClr val="bg2">
                      <a:lumMod val="25000"/>
                    </a:schemeClr>
                  </a:solidFill>
                </a:rPr>
                <a:t>Mission complements </a:t>
              </a:r>
              <a:r>
                <a:rPr lang="en-US" sz="2000" dirty="0">
                  <a:solidFill>
                    <a:schemeClr val="bg2">
                      <a:lumMod val="25000"/>
                    </a:schemeClr>
                  </a:solidFill>
                </a:rPr>
                <a:t>the mission of teaching and the mission </a:t>
              </a:r>
              <a:r>
                <a:rPr lang="en-US" sz="2000" dirty="0" smtClean="0">
                  <a:solidFill>
                    <a:schemeClr val="bg2">
                      <a:lumMod val="25000"/>
                    </a:schemeClr>
                  </a:solidFill>
                </a:rPr>
                <a:t>of research</a:t>
              </a:r>
              <a:r>
                <a:rPr lang="en-US" sz="2000" dirty="0">
                  <a:solidFill>
                    <a:schemeClr val="bg2">
                      <a:lumMod val="25000"/>
                    </a:schemeClr>
                  </a:solidFill>
                </a:rPr>
                <a:t>.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18345" y="1177925"/>
              <a:ext cx="4296555" cy="62865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i="1" dirty="0" smtClean="0">
                  <a:solidFill>
                    <a:srgbClr val="072C62"/>
                  </a:solidFill>
                </a:rPr>
                <a:t>The third mission of the University: 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42900" y="1168400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15984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atelli Wright 2.JPG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6"/>
          <a:stretch/>
        </p:blipFill>
        <p:spPr>
          <a:xfrm flipH="1">
            <a:off x="0" y="1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98548" y="6704112"/>
            <a:ext cx="24720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 smtClean="0">
                <a:solidFill>
                  <a:schemeClr val="bg1">
                    <a:lumMod val="75000"/>
                  </a:schemeClr>
                </a:solidFill>
                <a:hlinkClick r:id="rId4"/>
              </a:rPr>
              <a:t>Free PowerPoint Templates</a:t>
            </a:r>
            <a:endParaRPr lang="en-US" sz="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2520" y="241301"/>
            <a:ext cx="14646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>
                <a:solidFill>
                  <a:srgbClr val="660066"/>
                </a:solidFill>
                <a:latin typeface="Bell MT" panose="02020503060305020303" pitchFamily="18" charset="0"/>
              </a:rPr>
              <a:t>“</a:t>
            </a:r>
            <a:endParaRPr lang="en-US" sz="15000" dirty="0">
              <a:solidFill>
                <a:srgbClr val="660066"/>
              </a:solidFill>
              <a:latin typeface="Bell MT" panose="020205030603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22311" y="6682341"/>
            <a:ext cx="24720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 smtClean="0">
                <a:solidFill>
                  <a:schemeClr val="bg1">
                    <a:lumMod val="75000"/>
                  </a:schemeClr>
                </a:solidFill>
                <a:hlinkClick r:id="rId4"/>
              </a:rPr>
              <a:t>Free PowerPoint Templates</a:t>
            </a:r>
            <a:endParaRPr lang="en-US" sz="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2760" y="1024395"/>
            <a:ext cx="7605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Century Gothic"/>
              </a:rPr>
              <a:t>Even when it stops to be a job title, being a researcher stays a remarkably sticky state of mind</a:t>
            </a:r>
            <a:endParaRPr lang="en-GB" sz="2400" i="1" dirty="0">
              <a:solidFill>
                <a:schemeClr val="bg2">
                  <a:lumMod val="25000"/>
                </a:schemeClr>
              </a:solidFill>
              <a:latin typeface="+mj-lt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2760" y="5013851"/>
            <a:ext cx="7332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i="1" dirty="0" smtClean="0">
                <a:solidFill>
                  <a:srgbClr val="072C62"/>
                </a:solidFill>
                <a:latin typeface="+mj-lt"/>
                <a:cs typeface="Century Gothic"/>
              </a:rPr>
              <a:t>...</a:t>
            </a:r>
            <a:r>
              <a:rPr lang="en-GB" sz="2800" i="1" dirty="0">
                <a:solidFill>
                  <a:srgbClr val="072C62"/>
                </a:solidFill>
                <a:latin typeface="+mj-lt"/>
                <a:cs typeface="Century Gothic"/>
              </a:rPr>
              <a:t>w</a:t>
            </a:r>
            <a:r>
              <a:rPr lang="en-GB" sz="2800" i="1" dirty="0" smtClean="0">
                <a:solidFill>
                  <a:srgbClr val="072C62"/>
                </a:solidFill>
                <a:latin typeface="+mj-lt"/>
                <a:cs typeface="Century Gothic"/>
              </a:rPr>
              <a:t>hich is needed.</a:t>
            </a:r>
            <a:endParaRPr lang="en-GB" sz="2800" i="1" dirty="0">
              <a:solidFill>
                <a:srgbClr val="072C62"/>
              </a:solidFill>
              <a:latin typeface="+mj-lt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4728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ratelli Wright 2.JPG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6"/>
          <a:stretch/>
        </p:blipFill>
        <p:spPr>
          <a:xfrm flipH="1">
            <a:off x="0" y="1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98548" y="6704112"/>
            <a:ext cx="24720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 smtClean="0">
                <a:solidFill>
                  <a:schemeClr val="bg1">
                    <a:lumMod val="75000"/>
                  </a:schemeClr>
                </a:solidFill>
                <a:hlinkClick r:id="rId4"/>
              </a:rPr>
              <a:t>Free PowerPoint Templates</a:t>
            </a:r>
            <a:endParaRPr lang="en-US" sz="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95" y="4281684"/>
            <a:ext cx="14646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>
                <a:solidFill>
                  <a:srgbClr val="660066"/>
                </a:solidFill>
                <a:latin typeface="Bell MT" panose="02020503060305020303" pitchFamily="18" charset="0"/>
              </a:rPr>
              <a:t>“</a:t>
            </a:r>
            <a:endParaRPr lang="en-US" sz="15000" dirty="0">
              <a:solidFill>
                <a:srgbClr val="660066"/>
              </a:solidFill>
              <a:latin typeface="Bell MT" panose="020205030603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52885" y="5611837"/>
            <a:ext cx="3003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i="1" dirty="0" smtClean="0">
                <a:solidFill>
                  <a:srgbClr val="000000"/>
                </a:solidFill>
                <a:cs typeface="Century Gothic"/>
              </a:rPr>
              <a:t>Attributed to Henry Ford</a:t>
            </a:r>
            <a:endParaRPr lang="en-GB" sz="1400" i="1" dirty="0">
              <a:solidFill>
                <a:srgbClr val="000000"/>
              </a:solidFill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22311" y="6682341"/>
            <a:ext cx="24720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 smtClean="0">
                <a:solidFill>
                  <a:schemeClr val="bg1">
                    <a:lumMod val="75000"/>
                  </a:schemeClr>
                </a:solidFill>
                <a:hlinkClick r:id="rId4"/>
              </a:rPr>
              <a:t>Free PowerPoint Templates</a:t>
            </a:r>
            <a:endParaRPr lang="en-US" sz="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4107" y="674393"/>
            <a:ext cx="73321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 smtClean="0">
                <a:solidFill>
                  <a:srgbClr val="660066"/>
                </a:solidFill>
                <a:latin typeface="+mj-lt"/>
                <a:cs typeface="Century Gothic"/>
              </a:rPr>
              <a:t>Part three:</a:t>
            </a:r>
          </a:p>
          <a:p>
            <a:r>
              <a:rPr lang="en-GB" sz="3200" i="1" dirty="0" smtClean="0">
                <a:solidFill>
                  <a:srgbClr val="660066"/>
                </a:solidFill>
                <a:latin typeface="+mj-lt"/>
                <a:cs typeface="Century Gothic"/>
              </a:rPr>
              <a:t> </a:t>
            </a:r>
            <a:r>
              <a:rPr lang="en-GB" sz="3200" i="1" dirty="0" smtClean="0">
                <a:latin typeface="+mj-lt"/>
                <a:cs typeface="Century Gothic"/>
              </a:rPr>
              <a:t>The Find your Doctor project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2207" y="5132093"/>
            <a:ext cx="733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latin typeface="+mj-lt"/>
                <a:cs typeface="Century Gothic"/>
              </a:rPr>
              <a:t>Those who give up are more than those who fail</a:t>
            </a:r>
          </a:p>
        </p:txBody>
      </p:sp>
    </p:spTree>
    <p:extLst>
      <p:ext uri="{BB962C8B-B14F-4D97-AF65-F5344CB8AC3E}">
        <p14:creationId xmlns:p14="http://schemas.microsoft.com/office/powerpoint/2010/main" val="211018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417763" y="989425"/>
            <a:ext cx="6029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>
                <a:solidFill>
                  <a:schemeClr val="bg2">
                    <a:lumMod val="25000"/>
                  </a:schemeClr>
                </a:solidFill>
              </a:rPr>
              <a:t>Knowledge </a:t>
            </a:r>
            <a:r>
              <a:rPr lang="it-IT" sz="1600" i="1" dirty="0" err="1" smtClean="0">
                <a:solidFill>
                  <a:schemeClr val="bg2">
                    <a:lumMod val="25000"/>
                  </a:schemeClr>
                </a:solidFill>
              </a:rPr>
              <a:t>workers</a:t>
            </a:r>
            <a:r>
              <a:rPr lang="it-IT" sz="1600" i="1" dirty="0" smtClean="0">
                <a:solidFill>
                  <a:schemeClr val="bg2">
                    <a:lumMod val="25000"/>
                  </a:schemeClr>
                </a:solidFill>
              </a:rPr>
              <a:t>, innovative, </a:t>
            </a:r>
            <a:r>
              <a:rPr lang="it-IT" sz="1600" i="1" dirty="0" err="1" smtClean="0">
                <a:solidFill>
                  <a:schemeClr val="bg2">
                    <a:lumMod val="25000"/>
                  </a:schemeClr>
                </a:solidFill>
              </a:rPr>
              <a:t>international</a:t>
            </a:r>
            <a:r>
              <a:rPr lang="it-IT" sz="1600" i="1" dirty="0" smtClean="0">
                <a:solidFill>
                  <a:schemeClr val="bg2">
                    <a:lumMod val="25000"/>
                  </a:schemeClr>
                </a:solidFill>
              </a:rPr>
              <a:t>....</a:t>
            </a:r>
            <a:endParaRPr lang="it-IT" sz="16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Rectangle 6"/>
          <p:cNvSpPr/>
          <p:nvPr/>
        </p:nvSpPr>
        <p:spPr>
          <a:xfrm>
            <a:off x="0" y="76200"/>
            <a:ext cx="9144000" cy="86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i="1" dirty="0" smtClean="0">
                <a:solidFill>
                  <a:srgbClr val="660066"/>
                </a:solidFill>
              </a:rPr>
              <a:t>The proper intermediation</a:t>
            </a:r>
            <a:endParaRPr lang="en-GB" sz="3200" i="1" dirty="0">
              <a:solidFill>
                <a:srgbClr val="660066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59893" y="5407360"/>
            <a:ext cx="657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err="1" smtClean="0">
                <a:solidFill>
                  <a:srgbClr val="072C62"/>
                </a:solidFill>
              </a:rPr>
              <a:t>Stability</a:t>
            </a:r>
            <a:r>
              <a:rPr lang="it-IT" sz="1600" i="1" dirty="0" smtClean="0">
                <a:solidFill>
                  <a:srgbClr val="072C62"/>
                </a:solidFill>
              </a:rPr>
              <a:t>, </a:t>
            </a:r>
            <a:r>
              <a:rPr lang="it-IT" sz="1600" i="1" dirty="0" err="1" smtClean="0">
                <a:solidFill>
                  <a:srgbClr val="072C62"/>
                </a:solidFill>
              </a:rPr>
              <a:t>geographically</a:t>
            </a:r>
            <a:r>
              <a:rPr lang="it-IT" sz="1600" i="1" dirty="0" smtClean="0">
                <a:solidFill>
                  <a:srgbClr val="072C62"/>
                </a:solidFill>
              </a:rPr>
              <a:t> spread, “concrete” </a:t>
            </a:r>
            <a:r>
              <a:rPr lang="it-IT" sz="1600" i="1" dirty="0" err="1" smtClean="0">
                <a:solidFill>
                  <a:srgbClr val="072C62"/>
                </a:solidFill>
              </a:rPr>
              <a:t>challenges</a:t>
            </a:r>
            <a:r>
              <a:rPr lang="it-IT" sz="1600" i="1" dirty="0" smtClean="0">
                <a:solidFill>
                  <a:srgbClr val="072C62"/>
                </a:solidFill>
              </a:rPr>
              <a:t> ...</a:t>
            </a:r>
            <a:endParaRPr lang="it-IT" sz="1600" i="1" dirty="0">
              <a:solidFill>
                <a:srgbClr val="072C6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9717" y="1403307"/>
            <a:ext cx="8165553" cy="4004053"/>
            <a:chOff x="399717" y="1403307"/>
            <a:chExt cx="8165553" cy="4004053"/>
          </a:xfrm>
        </p:grpSpPr>
        <p:grpSp>
          <p:nvGrpSpPr>
            <p:cNvPr id="5" name="Group 4"/>
            <p:cNvGrpSpPr/>
            <p:nvPr/>
          </p:nvGrpSpPr>
          <p:grpSpPr>
            <a:xfrm>
              <a:off x="5434671" y="1403307"/>
              <a:ext cx="3130599" cy="4004053"/>
              <a:chOff x="6640695" y="1244709"/>
              <a:chExt cx="3130599" cy="4074018"/>
            </a:xfrm>
            <a:effectLst/>
          </p:grpSpPr>
          <p:pic>
            <p:nvPicPr>
              <p:cNvPr id="29" name="Picture 28" descr="1965Xiamen_Yuzhou_Square3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40695" y="1244709"/>
                <a:ext cx="3130599" cy="4074018"/>
              </a:xfrm>
              <a:prstGeom prst="rect">
                <a:avLst/>
              </a:prstGeom>
              <a:ln>
                <a:solidFill>
                  <a:schemeClr val="bg2">
                    <a:lumMod val="25000"/>
                  </a:schemeClr>
                </a:solidFill>
              </a:ln>
              <a:effectLst/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7868897" y="1425317"/>
                <a:ext cx="1770404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  <a:latin typeface="Candara" panose="020E0502030303020204" pitchFamily="34" charset="0"/>
                    <a:cs typeface="Estrangelo Edessa" panose="03080600000000000000" pitchFamily="66" charset="0"/>
                  </a:rPr>
                  <a:t>Enterprise</a:t>
                </a:r>
                <a:endParaRPr lang="en-US" sz="2000" b="1" dirty="0">
                  <a:solidFill>
                    <a:schemeClr val="bg1"/>
                  </a:solidFill>
                  <a:latin typeface="Candara" panose="020E0502030303020204" pitchFamily="34" charset="0"/>
                  <a:cs typeface="Estrangelo Edessa" panose="03080600000000000000" pitchFamily="66" charset="0"/>
                </a:endParaRPr>
              </a:p>
            </p:txBody>
          </p:sp>
        </p:grpSp>
        <p:pic>
          <p:nvPicPr>
            <p:cNvPr id="19" name="Picture 18" descr="Ivory_tower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637" y="1428707"/>
              <a:ext cx="3235159" cy="3956100"/>
            </a:xfrm>
            <a:prstGeom prst="rect">
              <a:avLst/>
            </a:prstGeom>
            <a:ln>
              <a:solidFill>
                <a:schemeClr val="bg2">
                  <a:lumMod val="25000"/>
                </a:schemeClr>
              </a:solidFill>
            </a:ln>
            <a:effectLst/>
          </p:spPr>
        </p:pic>
        <p:sp>
          <p:nvSpPr>
            <p:cNvPr id="30" name="Curved Down Arrow 29"/>
            <p:cNvSpPr/>
            <p:nvPr/>
          </p:nvSpPr>
          <p:spPr>
            <a:xfrm>
              <a:off x="2960439" y="1936582"/>
              <a:ext cx="3475789" cy="895684"/>
            </a:xfrm>
            <a:prstGeom prst="curvedDownArrow">
              <a:avLst/>
            </a:prstGeom>
            <a:solidFill>
              <a:schemeClr val="accent5"/>
            </a:solidFill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9717" y="1536472"/>
              <a:ext cx="19609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Candara" panose="020E0502030303020204" pitchFamily="34" charset="0"/>
                  <a:cs typeface="Estrangelo Edessa" panose="03080600000000000000" pitchFamily="66" charset="0"/>
                </a:rPr>
                <a:t>Researchers</a:t>
              </a:r>
              <a:endParaRPr lang="en-US" sz="2000" b="1" dirty="0">
                <a:solidFill>
                  <a:schemeClr val="bg1"/>
                </a:solidFill>
                <a:latin typeface="Candara" panose="020E0502030303020204" pitchFamily="34" charset="0"/>
                <a:cs typeface="Estrangelo Edessa" panose="03080600000000000000" pitchFamily="66" charset="0"/>
              </a:endParaRPr>
            </a:p>
          </p:txBody>
        </p:sp>
        <p:sp>
          <p:nvSpPr>
            <p:cNvPr id="35" name="Curved Down Arrow 34"/>
            <p:cNvSpPr/>
            <p:nvPr/>
          </p:nvSpPr>
          <p:spPr>
            <a:xfrm rot="10800000">
              <a:off x="2907636" y="4284580"/>
              <a:ext cx="3641557" cy="895684"/>
            </a:xfrm>
            <a:prstGeom prst="curvedDownArrow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179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99717" y="1403307"/>
            <a:ext cx="8165553" cy="4004053"/>
            <a:chOff x="399717" y="1403307"/>
            <a:chExt cx="8165553" cy="4004053"/>
          </a:xfrm>
        </p:grpSpPr>
        <p:grpSp>
          <p:nvGrpSpPr>
            <p:cNvPr id="23" name="Group 22"/>
            <p:cNvGrpSpPr/>
            <p:nvPr/>
          </p:nvGrpSpPr>
          <p:grpSpPr>
            <a:xfrm>
              <a:off x="5434671" y="1403307"/>
              <a:ext cx="3130599" cy="4004053"/>
              <a:chOff x="6640695" y="1244709"/>
              <a:chExt cx="3130599" cy="4074018"/>
            </a:xfrm>
            <a:effectLst/>
          </p:grpSpPr>
          <p:pic>
            <p:nvPicPr>
              <p:cNvPr id="34" name="Picture 33" descr="1965Xiamen_Yuzhou_Square3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40695" y="1244709"/>
                <a:ext cx="3130599" cy="4074018"/>
              </a:xfrm>
              <a:prstGeom prst="rect">
                <a:avLst/>
              </a:prstGeom>
              <a:ln>
                <a:solidFill>
                  <a:schemeClr val="bg2">
                    <a:lumMod val="25000"/>
                  </a:schemeClr>
                </a:solidFill>
              </a:ln>
              <a:effectLst/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7868897" y="1425317"/>
                <a:ext cx="1770404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  <a:latin typeface="Candara" panose="020E0502030303020204" pitchFamily="34" charset="0"/>
                    <a:cs typeface="Estrangelo Edessa" panose="03080600000000000000" pitchFamily="66" charset="0"/>
                  </a:rPr>
                  <a:t>Enterprise</a:t>
                </a:r>
                <a:endParaRPr lang="en-US" sz="2000" b="1" dirty="0">
                  <a:solidFill>
                    <a:schemeClr val="bg1"/>
                  </a:solidFill>
                  <a:latin typeface="Candara" panose="020E0502030303020204" pitchFamily="34" charset="0"/>
                  <a:cs typeface="Estrangelo Edessa" panose="03080600000000000000" pitchFamily="66" charset="0"/>
                </a:endParaRPr>
              </a:p>
            </p:txBody>
          </p:sp>
        </p:grpSp>
        <p:pic>
          <p:nvPicPr>
            <p:cNvPr id="25" name="Picture 24" descr="Ivory_tower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637" y="1428707"/>
              <a:ext cx="3235159" cy="3956100"/>
            </a:xfrm>
            <a:prstGeom prst="rect">
              <a:avLst/>
            </a:prstGeom>
            <a:ln>
              <a:solidFill>
                <a:schemeClr val="bg2">
                  <a:lumMod val="25000"/>
                </a:schemeClr>
              </a:solidFill>
            </a:ln>
            <a:effectLst/>
          </p:spPr>
        </p:pic>
        <p:sp>
          <p:nvSpPr>
            <p:cNvPr id="26" name="Curved Down Arrow 25"/>
            <p:cNvSpPr/>
            <p:nvPr/>
          </p:nvSpPr>
          <p:spPr>
            <a:xfrm>
              <a:off x="2960439" y="1936582"/>
              <a:ext cx="3475789" cy="895684"/>
            </a:xfrm>
            <a:prstGeom prst="curvedDownArrow">
              <a:avLst/>
            </a:prstGeom>
            <a:solidFill>
              <a:schemeClr val="accent5"/>
            </a:solidFill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99717" y="1536472"/>
              <a:ext cx="19609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Candara" panose="020E0502030303020204" pitchFamily="34" charset="0"/>
                  <a:cs typeface="Estrangelo Edessa" panose="03080600000000000000" pitchFamily="66" charset="0"/>
                </a:rPr>
                <a:t>Researchers</a:t>
              </a:r>
              <a:endParaRPr lang="en-US" sz="2000" b="1" dirty="0">
                <a:solidFill>
                  <a:schemeClr val="bg1"/>
                </a:solidFill>
                <a:latin typeface="Candara" panose="020E0502030303020204" pitchFamily="34" charset="0"/>
                <a:cs typeface="Estrangelo Edessa" panose="03080600000000000000" pitchFamily="66" charset="0"/>
              </a:endParaRPr>
            </a:p>
          </p:txBody>
        </p:sp>
        <p:sp>
          <p:nvSpPr>
            <p:cNvPr id="32" name="Curved Down Arrow 31"/>
            <p:cNvSpPr/>
            <p:nvPr/>
          </p:nvSpPr>
          <p:spPr>
            <a:xfrm rot="10800000">
              <a:off x="2907636" y="4284580"/>
              <a:ext cx="3641557" cy="895684"/>
            </a:xfrm>
            <a:prstGeom prst="curvedDownArrow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4" name="Rectangle 6"/>
          <p:cNvSpPr/>
          <p:nvPr/>
        </p:nvSpPr>
        <p:spPr>
          <a:xfrm>
            <a:off x="0" y="76200"/>
            <a:ext cx="9144000" cy="86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i="1" dirty="0" smtClean="0">
                <a:solidFill>
                  <a:srgbClr val="660066"/>
                </a:solidFill>
              </a:rPr>
              <a:t>The proper intermediation</a:t>
            </a:r>
            <a:endParaRPr lang="en-GB" sz="3200" i="1" dirty="0">
              <a:solidFill>
                <a:srgbClr val="660066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60417" y="3043580"/>
            <a:ext cx="2146300" cy="835525"/>
          </a:xfrm>
          <a:prstGeom prst="roundRect">
            <a:avLst/>
          </a:prstGeom>
          <a:solidFill>
            <a:srgbClr val="FFFFFF">
              <a:alpha val="90000"/>
            </a:srgbClr>
          </a:solidFill>
          <a:ln w="57150" cmpd="sng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Insert “bilingual translator” here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834860" y="3866405"/>
            <a:ext cx="7584024" cy="2647820"/>
            <a:chOff x="834860" y="3968005"/>
            <a:chExt cx="7584024" cy="2647820"/>
          </a:xfrm>
        </p:grpSpPr>
        <p:sp>
          <p:nvSpPr>
            <p:cNvPr id="16" name="Rounded Rectangle 15"/>
            <p:cNvSpPr/>
            <p:nvPr/>
          </p:nvSpPr>
          <p:spPr>
            <a:xfrm>
              <a:off x="6436228" y="5542141"/>
              <a:ext cx="1982656" cy="1055435"/>
            </a:xfrm>
            <a:prstGeom prst="roundRect">
              <a:avLst/>
            </a:prstGeom>
            <a:solidFill>
              <a:srgbClr val="FFFFFF">
                <a:alpha val="90000"/>
              </a:srgbClr>
            </a:solidFill>
            <a:ln w="57150" cmpd="sng">
              <a:solidFill>
                <a:srgbClr val="072C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Not (only) information, but education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834860" y="5722814"/>
              <a:ext cx="2125579" cy="847565"/>
            </a:xfrm>
            <a:prstGeom prst="roundRect">
              <a:avLst/>
            </a:prstGeom>
            <a:solidFill>
              <a:srgbClr val="FFFFFF">
                <a:alpha val="90000"/>
              </a:srgbClr>
            </a:solidFill>
            <a:ln w="57150" cmpd="sng">
              <a:solidFill>
                <a:srgbClr val="072C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Bottom-up approach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346117" y="5377916"/>
              <a:ext cx="2402302" cy="1237909"/>
            </a:xfrm>
            <a:prstGeom prst="roundRect">
              <a:avLst/>
            </a:prstGeom>
            <a:solidFill>
              <a:srgbClr val="FFFFFF">
                <a:alpha val="90000"/>
              </a:srgbClr>
            </a:solidFill>
            <a:ln w="57150" cmpd="sng">
              <a:solidFill>
                <a:srgbClr val="072C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Create cooperation on something real, even if small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9" name="Straight Connector 8"/>
            <p:cNvCxnSpPr>
              <a:stCxn id="13" idx="2"/>
              <a:endCxn id="20" idx="0"/>
            </p:cNvCxnSpPr>
            <p:nvPr/>
          </p:nvCxnSpPr>
          <p:spPr>
            <a:xfrm flipH="1">
              <a:off x="1897650" y="3968005"/>
              <a:ext cx="2635917" cy="1754809"/>
            </a:xfrm>
            <a:prstGeom prst="line">
              <a:avLst/>
            </a:prstGeom>
            <a:ln>
              <a:solidFill>
                <a:srgbClr val="072C62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3" idx="2"/>
              <a:endCxn id="22" idx="0"/>
            </p:cNvCxnSpPr>
            <p:nvPr/>
          </p:nvCxnSpPr>
          <p:spPr>
            <a:xfrm>
              <a:off x="4533567" y="3968005"/>
              <a:ext cx="13701" cy="1409911"/>
            </a:xfrm>
            <a:prstGeom prst="line">
              <a:avLst/>
            </a:prstGeom>
            <a:ln>
              <a:solidFill>
                <a:srgbClr val="072C62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3" idx="2"/>
              <a:endCxn id="16" idx="0"/>
            </p:cNvCxnSpPr>
            <p:nvPr/>
          </p:nvCxnSpPr>
          <p:spPr>
            <a:xfrm>
              <a:off x="4533567" y="3968005"/>
              <a:ext cx="2893989" cy="1574136"/>
            </a:xfrm>
            <a:prstGeom prst="line">
              <a:avLst/>
            </a:prstGeom>
            <a:ln>
              <a:solidFill>
                <a:srgbClr val="072C62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54" name="Rounded Rectangle 53"/>
          <p:cNvSpPr/>
          <p:nvPr/>
        </p:nvSpPr>
        <p:spPr>
          <a:xfrm>
            <a:off x="3460417" y="1568113"/>
            <a:ext cx="2146299" cy="1098887"/>
          </a:xfrm>
          <a:prstGeom prst="roundRect">
            <a:avLst/>
          </a:prstGeom>
          <a:solidFill>
            <a:srgbClr val="FFFFFF">
              <a:alpha val="90000"/>
            </a:srgbClr>
          </a:solidFill>
          <a:ln w="57150" cmpd="sng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Network with those who share same goal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51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alling-big-1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03" b="108"/>
          <a:stretch/>
        </p:blipFill>
        <p:spPr>
          <a:xfrm flipH="1">
            <a:off x="1996" y="1"/>
            <a:ext cx="9142003" cy="6857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98548" y="6704112"/>
            <a:ext cx="24720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 smtClean="0">
                <a:solidFill>
                  <a:schemeClr val="bg1">
                    <a:lumMod val="75000"/>
                  </a:schemeClr>
                </a:solidFill>
                <a:hlinkClick r:id="rId5"/>
              </a:rPr>
              <a:t>Free PowerPoint Templates</a:t>
            </a:r>
            <a:endParaRPr lang="en-US" sz="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22311" y="6682341"/>
            <a:ext cx="24720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 smtClean="0">
                <a:solidFill>
                  <a:schemeClr val="bg1">
                    <a:lumMod val="75000"/>
                  </a:schemeClr>
                </a:solidFill>
                <a:hlinkClick r:id="rId5"/>
              </a:rPr>
              <a:t>Free PowerPoint Templates</a:t>
            </a:r>
            <a:endParaRPr lang="en-US" sz="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93750" y="2584664"/>
            <a:ext cx="4908550" cy="1536699"/>
          </a:xfrm>
          <a:prstGeom prst="roundRect">
            <a:avLst>
              <a:gd name="adj" fmla="val 1816"/>
            </a:avLst>
          </a:prstGeom>
          <a:solidFill>
            <a:schemeClr val="bg1">
              <a:alpha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  <a:latin typeface="Candara" panose="020E0502030303020204" pitchFamily="34" charset="0"/>
              <a:cs typeface="Estrangelo Edessa" panose="03080600000000000000" pitchFamily="66" charset="0"/>
            </a:endParaRPr>
          </a:p>
          <a:p>
            <a:endParaRPr lang="it-IT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endParaRPr>
          </a:p>
          <a:p>
            <a:pPr marL="342900" indent="-342900">
              <a:buFont typeface="Zapf Dingbats" charset="0"/>
              <a:buChar char="✔"/>
            </a:pPr>
            <a:r>
              <a:rPr lang="it-IT" dirty="0" err="1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sym typeface="Zapf Dingbats"/>
              </a:rPr>
              <a:t>Increase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sym typeface="Zapf Dingbats"/>
              </a:rPr>
              <a:t> </a:t>
            </a:r>
            <a:r>
              <a:rPr lang="it-IT" dirty="0" err="1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sym typeface="Zapf Dingbats"/>
              </a:rPr>
              <a:t>awareness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sym typeface="Zapf Dingbats"/>
              </a:rPr>
              <a:t> on PhD </a:t>
            </a:r>
            <a:r>
              <a:rPr lang="it-IT" dirty="0" err="1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sym typeface="Zapf Dingbats"/>
              </a:rPr>
              <a:t>value</a:t>
            </a:r>
            <a:endParaRPr lang="it-IT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endParaRPr>
          </a:p>
          <a:p>
            <a:pPr marL="342900" indent="-342900">
              <a:buFont typeface="Zapf Dingbats" charset="0"/>
              <a:buChar char="✔"/>
            </a:pPr>
            <a:r>
              <a:rPr lang="it-IT" dirty="0" err="1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Favour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it-IT" dirty="0" err="1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innovation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 in </a:t>
            </a:r>
            <a:r>
              <a:rPr lang="it-IT" dirty="0" err="1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enterprises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 </a:t>
            </a:r>
          </a:p>
          <a:p>
            <a:pPr marL="342900" indent="-342900">
              <a:buFont typeface="Zapf Dingbats" charset="0"/>
              <a:buChar char="✔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Zapf Dingbats"/>
                <a:cs typeface="Zapf Dingbats"/>
                <a:sym typeface="Zapf Dingbats"/>
              </a:rPr>
              <a:t>F</a:t>
            </a:r>
            <a:r>
              <a:rPr lang="it-IT" dirty="0" err="1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Zapf Dingbats"/>
                <a:cs typeface="Zapf Dingbats"/>
                <a:sym typeface="Zapf Dingbats"/>
              </a:rPr>
              <a:t>avour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Zapf Dingbats"/>
                <a:cs typeface="Zapf Dingbats"/>
                <a:sym typeface="Zapf Dingbats"/>
              </a:rPr>
              <a:t> the </a:t>
            </a:r>
            <a:r>
              <a:rPr lang="it-IT" dirty="0" err="1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Zapf Dingbats"/>
                <a:cs typeface="Zapf Dingbats"/>
                <a:sym typeface="Zapf Dingbats"/>
              </a:rPr>
              <a:t>penetration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Zapf Dingbats"/>
                <a:cs typeface="Zapf Dingbats"/>
                <a:sym typeface="Zapf Dingbats"/>
              </a:rPr>
              <a:t> of </a:t>
            </a:r>
            <a:r>
              <a:rPr lang="it-IT" dirty="0" err="1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Zapf Dingbats"/>
                <a:cs typeface="Zapf Dingbats"/>
                <a:sym typeface="Zapf Dingbats"/>
              </a:rPr>
              <a:t>scientific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Zapf Dingbats"/>
                <a:cs typeface="Zapf Dingbats"/>
                <a:sym typeface="Zapf Dingbats"/>
              </a:rPr>
              <a:t> culture in society</a:t>
            </a:r>
          </a:p>
          <a:p>
            <a:pPr marL="342900" indent="-342900">
              <a:buFont typeface="Zapf Dingbats" charset="0"/>
              <a:buChar char="✔"/>
            </a:pPr>
            <a:r>
              <a:rPr lang="it-IT" dirty="0" err="1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sym typeface="Zapf Dingbats"/>
              </a:rPr>
              <a:t>Increase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sym typeface="Zapf Dingbats"/>
              </a:rPr>
              <a:t> </a:t>
            </a:r>
            <a:r>
              <a:rPr lang="it-IT" dirty="0" err="1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sym typeface="Zapf Dingbats"/>
              </a:rPr>
              <a:t>professional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sym typeface="Zapf Dingbats"/>
              </a:rPr>
              <a:t> </a:t>
            </a:r>
            <a:r>
              <a:rPr lang="it-IT" dirty="0" err="1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sym typeface="Zapf Dingbats"/>
              </a:rPr>
              <a:t>options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sym typeface="Zapf Dingbats"/>
              </a:rPr>
              <a:t> for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it-IT" dirty="0" err="1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PhDs</a:t>
            </a:r>
            <a:endParaRPr lang="it-IT" dirty="0" smtClean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  <a:cs typeface="Estrangelo Edessa" panose="03080600000000000000" pitchFamily="66" charset="0"/>
            </a:endParaRPr>
          </a:p>
          <a:p>
            <a:pPr algn="ctr"/>
            <a:endParaRPr lang="it-IT" dirty="0" smtClean="0">
              <a:solidFill>
                <a:schemeClr val="bg1"/>
              </a:solidFill>
              <a:latin typeface="Candara" panose="020E0502030303020204" pitchFamily="34" charset="0"/>
              <a:cs typeface="Estrangelo Edessa" panose="03080600000000000000" pitchFamily="66" charset="0"/>
            </a:endParaRPr>
          </a:p>
          <a:p>
            <a:pPr algn="ctr"/>
            <a:endParaRPr lang="it-IT" dirty="0">
              <a:solidFill>
                <a:schemeClr val="bg1"/>
              </a:solidFill>
              <a:latin typeface="Candara" panose="020E0502030303020204" pitchFamily="34" charset="0"/>
              <a:cs typeface="Estrangelo Edessa" panose="03080600000000000000" pitchFamily="66" charset="0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0" y="190500"/>
            <a:ext cx="9144000" cy="86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i="1" dirty="0" smtClean="0">
                <a:solidFill>
                  <a:srgbClr val="660066"/>
                </a:solidFill>
              </a:rPr>
              <a:t>Find your Doctor</a:t>
            </a:r>
            <a:endParaRPr lang="en-GB" sz="3200" i="1" dirty="0">
              <a:solidFill>
                <a:srgbClr val="660066"/>
              </a:solidFill>
            </a:endParaRPr>
          </a:p>
        </p:txBody>
      </p:sp>
      <p:sp>
        <p:nvSpPr>
          <p:cNvPr id="10" name="Rectangle 6"/>
          <p:cNvSpPr/>
          <p:nvPr/>
        </p:nvSpPr>
        <p:spPr>
          <a:xfrm>
            <a:off x="609600" y="822220"/>
            <a:ext cx="7958711" cy="86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</a:pPr>
            <a:r>
              <a:rPr lang="en-US" sz="1600" i="1" dirty="0" smtClean="0">
                <a:solidFill>
                  <a:schemeClr val="bg2">
                    <a:lumMod val="25000"/>
                  </a:schemeClr>
                </a:solidFill>
              </a:rPr>
              <a:t> A project of the non-profit C2T consortium for Technology Transfer</a:t>
            </a:r>
          </a:p>
          <a:p>
            <a:pPr algn="ctr">
              <a:lnSpc>
                <a:spcPct val="50000"/>
              </a:lnSpc>
            </a:pPr>
            <a:endParaRPr lang="en-US" sz="20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50000"/>
              </a:lnSpc>
            </a:pPr>
            <a:r>
              <a:rPr lang="en-US" sz="1600" i="1" dirty="0" smtClean="0">
                <a:solidFill>
                  <a:schemeClr val="bg2">
                    <a:lumMod val="25000"/>
                  </a:schemeClr>
                </a:solidFill>
              </a:rPr>
              <a:t>(Soon </a:t>
            </a:r>
            <a:r>
              <a:rPr lang="en-US" sz="1600" i="1" dirty="0">
                <a:solidFill>
                  <a:schemeClr val="bg2">
                    <a:lumMod val="25000"/>
                  </a:schemeClr>
                </a:solidFill>
              </a:rPr>
              <a:t>to </a:t>
            </a:r>
            <a:r>
              <a:rPr lang="en-US" sz="1600" i="1" dirty="0" smtClean="0">
                <a:solidFill>
                  <a:schemeClr val="bg2">
                    <a:lumMod val="25000"/>
                  </a:schemeClr>
                </a:solidFill>
              </a:rPr>
              <a:t>be) “innovative </a:t>
            </a:r>
            <a:r>
              <a:rPr lang="en-US" sz="1600" i="1" dirty="0">
                <a:solidFill>
                  <a:schemeClr val="bg2">
                    <a:lumMod val="25000"/>
                  </a:schemeClr>
                </a:solidFill>
              </a:rPr>
              <a:t>start up with social </a:t>
            </a:r>
            <a:r>
              <a:rPr lang="en-US" sz="1600" i="1" dirty="0" smtClean="0">
                <a:solidFill>
                  <a:schemeClr val="bg2">
                    <a:lumMod val="25000"/>
                  </a:schemeClr>
                </a:solidFill>
              </a:rPr>
              <a:t>purpose”</a:t>
            </a:r>
            <a:endParaRPr lang="en-US" sz="16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ctangle 6"/>
          <p:cNvSpPr/>
          <p:nvPr/>
        </p:nvSpPr>
        <p:spPr>
          <a:xfrm>
            <a:off x="654050" y="1952732"/>
            <a:ext cx="4248961" cy="86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 smtClean="0">
                <a:solidFill>
                  <a:srgbClr val="660066"/>
                </a:solidFill>
              </a:rPr>
              <a:t> Job-matching as a mean to: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93750" y="5161678"/>
            <a:ext cx="3251200" cy="1459012"/>
            <a:chOff x="3009901" y="5292492"/>
            <a:chExt cx="3251200" cy="1459012"/>
          </a:xfrm>
        </p:grpSpPr>
        <p:pic>
          <p:nvPicPr>
            <p:cNvPr id="2" name="Picture 1" descr="logo_find_your_doc_nero-1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00" y="5292492"/>
              <a:ext cx="2997200" cy="694473"/>
            </a:xfrm>
            <a:prstGeom prst="rect">
              <a:avLst/>
            </a:prstGeom>
          </p:spPr>
        </p:pic>
        <p:sp>
          <p:nvSpPr>
            <p:cNvPr id="12" name="Rectangle 6"/>
            <p:cNvSpPr/>
            <p:nvPr/>
          </p:nvSpPr>
          <p:spPr>
            <a:xfrm>
              <a:off x="3009901" y="5891184"/>
              <a:ext cx="3251200" cy="8603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cs typeface="Avenir Black"/>
                </a:rPr>
                <a:t>Researcher’s talent for the business world</a:t>
              </a:r>
            </a:p>
            <a:p>
              <a:pPr algn="ctr"/>
              <a:endParaRPr lang="en-US" sz="2000" i="1" dirty="0" smtClean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4356100" y="5237878"/>
            <a:ext cx="2146300" cy="835525"/>
          </a:xfrm>
          <a:prstGeom prst="roundRect">
            <a:avLst>
              <a:gd name="adj" fmla="val 0"/>
            </a:avLst>
          </a:prstGeom>
          <a:solidFill>
            <a:srgbClr val="FFFFFF">
              <a:alpha val="90000"/>
            </a:srgbClr>
          </a:solidFill>
          <a:ln w="12700" cmpd="sng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Bilingual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7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798548" y="6704112"/>
            <a:ext cx="24720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Free PowerPoint Templates</a:t>
            </a:r>
            <a:endParaRPr lang="en-US" sz="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22311" y="6682341"/>
            <a:ext cx="24720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Free PowerPoint Templates</a:t>
            </a:r>
            <a:endParaRPr lang="en-US" sz="1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Picture 1" descr="Screen Shot 2017-01-10 at 09.34.09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" r="1879"/>
          <a:stretch/>
        </p:blipFill>
        <p:spPr>
          <a:xfrm>
            <a:off x="3609975" y="588662"/>
            <a:ext cx="5010151" cy="5697838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9" name="Rectangle 6"/>
          <p:cNvSpPr/>
          <p:nvPr/>
        </p:nvSpPr>
        <p:spPr>
          <a:xfrm>
            <a:off x="342900" y="139700"/>
            <a:ext cx="8788399" cy="86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i="1" dirty="0" smtClean="0">
                <a:solidFill>
                  <a:srgbClr val="660066"/>
                </a:solidFill>
              </a:rPr>
              <a:t>What we do</a:t>
            </a:r>
            <a:endParaRPr lang="en-GB" sz="3200" i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0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798548" y="6704112"/>
            <a:ext cx="24720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Free PowerPoint Templates</a:t>
            </a:r>
            <a:endParaRPr lang="en-US" sz="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22311" y="6682341"/>
            <a:ext cx="24720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Free PowerPoint Templates</a:t>
            </a:r>
            <a:endParaRPr lang="en-US" sz="1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Picture 1" descr="Screen Shot 2017-01-10 at 09.34.09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" r="1879"/>
          <a:stretch/>
        </p:blipFill>
        <p:spPr>
          <a:xfrm>
            <a:off x="3609975" y="588662"/>
            <a:ext cx="5010151" cy="5697838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63525" y="1736636"/>
            <a:ext cx="3216275" cy="2123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it-IT" sz="2400" dirty="0" smtClean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it-IT" dirty="0" smtClean="0">
                <a:solidFill>
                  <a:srgbClr val="072C62"/>
                </a:solidFill>
                <a:latin typeface="Candara" panose="020E0502030303020204" pitchFamily="34" charset="0"/>
              </a:rPr>
              <a:t>Easy first-</a:t>
            </a:r>
            <a:r>
              <a:rPr lang="it-IT" dirty="0" err="1" smtClean="0">
                <a:solidFill>
                  <a:srgbClr val="072C62"/>
                </a:solidFill>
                <a:latin typeface="Candara" panose="020E0502030303020204" pitchFamily="34" charset="0"/>
              </a:rPr>
              <a:t>contact</a:t>
            </a:r>
            <a:r>
              <a:rPr lang="it-IT" dirty="0" smtClean="0">
                <a:solidFill>
                  <a:srgbClr val="072C62"/>
                </a:solidFill>
                <a:latin typeface="Candara" panose="020E0502030303020204" pitchFamily="34" charset="0"/>
              </a:rPr>
              <a:t> </a:t>
            </a:r>
            <a:r>
              <a:rPr lang="it-IT" dirty="0" err="1" smtClean="0">
                <a:solidFill>
                  <a:srgbClr val="072C62"/>
                </a:solidFill>
                <a:latin typeface="Candara" panose="020E0502030303020204" pitchFamily="34" charset="0"/>
              </a:rPr>
              <a:t>tool</a:t>
            </a:r>
            <a:r>
              <a:rPr lang="it-IT" dirty="0">
                <a:solidFill>
                  <a:srgbClr val="072C62"/>
                </a:solidFill>
                <a:latin typeface="Candara" panose="020E0502030303020204" pitchFamily="34" charset="0"/>
              </a:rPr>
              <a:t> </a:t>
            </a:r>
            <a:r>
              <a:rPr lang="it-IT" dirty="0" smtClean="0">
                <a:solidFill>
                  <a:srgbClr val="072C62"/>
                </a:solidFill>
                <a:latin typeface="Candara" panose="020E0502030303020204" pitchFamily="34" charset="0"/>
              </a:rPr>
              <a:t>for PhD and company </a:t>
            </a:r>
          </a:p>
          <a:p>
            <a:pPr marL="342900" indent="-342900">
              <a:buFont typeface="Arial"/>
              <a:buChar char="•"/>
            </a:pPr>
            <a:r>
              <a:rPr lang="it-IT" dirty="0" smtClean="0">
                <a:solidFill>
                  <a:srgbClr val="072C62"/>
                </a:solidFill>
                <a:latin typeface="Candara" panose="020E0502030303020204" pitchFamily="34" charset="0"/>
              </a:rPr>
              <a:t>Proves </a:t>
            </a:r>
            <a:r>
              <a:rPr lang="it-IT" dirty="0" err="1">
                <a:solidFill>
                  <a:srgbClr val="072C62"/>
                </a:solidFill>
                <a:latin typeface="Candara" panose="020E0502030303020204" pitchFamily="34" charset="0"/>
              </a:rPr>
              <a:t>PhDs</a:t>
            </a:r>
            <a:r>
              <a:rPr lang="it-IT" dirty="0">
                <a:solidFill>
                  <a:srgbClr val="072C62"/>
                </a:solidFill>
                <a:latin typeface="Candara" panose="020E0502030303020204" pitchFamily="34" charset="0"/>
              </a:rPr>
              <a:t> </a:t>
            </a:r>
            <a:r>
              <a:rPr lang="it-IT" dirty="0" err="1">
                <a:solidFill>
                  <a:srgbClr val="072C62"/>
                </a:solidFill>
                <a:latin typeface="Candara" panose="020E0502030303020204" pitchFamily="34" charset="0"/>
              </a:rPr>
              <a:t>skills</a:t>
            </a:r>
            <a:r>
              <a:rPr lang="it-IT" dirty="0">
                <a:solidFill>
                  <a:srgbClr val="072C62"/>
                </a:solidFill>
                <a:latin typeface="Candara" panose="020E0502030303020204" pitchFamily="34" charset="0"/>
              </a:rPr>
              <a:t> on </a:t>
            </a:r>
            <a:r>
              <a:rPr lang="it-IT" dirty="0" err="1">
                <a:solidFill>
                  <a:srgbClr val="072C62"/>
                </a:solidFill>
                <a:latin typeface="Candara" panose="020E0502030303020204" pitchFamily="34" charset="0"/>
              </a:rPr>
              <a:t>something</a:t>
            </a:r>
            <a:r>
              <a:rPr lang="it-IT" dirty="0">
                <a:solidFill>
                  <a:srgbClr val="072C62"/>
                </a:solidFill>
                <a:latin typeface="Candara" panose="020E0502030303020204" pitchFamily="34" charset="0"/>
              </a:rPr>
              <a:t> concrete</a:t>
            </a:r>
          </a:p>
          <a:p>
            <a:pPr marL="342900" indent="-342900">
              <a:buFont typeface="Arial"/>
              <a:buChar char="•"/>
            </a:pPr>
            <a:r>
              <a:rPr lang="it-IT" dirty="0" err="1">
                <a:solidFill>
                  <a:srgbClr val="072C62"/>
                </a:solidFill>
                <a:latin typeface="Candara" panose="020E0502030303020204" pitchFamily="34" charset="0"/>
              </a:rPr>
              <a:t>Very</a:t>
            </a:r>
            <a:r>
              <a:rPr lang="it-IT" dirty="0">
                <a:solidFill>
                  <a:srgbClr val="072C62"/>
                </a:solidFill>
                <a:latin typeface="Candara" panose="020E0502030303020204" pitchFamily="34" charset="0"/>
              </a:rPr>
              <a:t> positive </a:t>
            </a:r>
            <a:r>
              <a:rPr lang="it-IT" dirty="0" err="1">
                <a:solidFill>
                  <a:srgbClr val="072C62"/>
                </a:solidFill>
                <a:latin typeface="Candara" panose="020E0502030303020204" pitchFamily="34" charset="0"/>
              </a:rPr>
              <a:t>feedbacks</a:t>
            </a:r>
            <a:r>
              <a:rPr lang="it-IT" dirty="0">
                <a:solidFill>
                  <a:srgbClr val="072C62"/>
                </a:solidFill>
                <a:latin typeface="Candara" panose="020E0502030303020204" pitchFamily="34" charset="0"/>
              </a:rPr>
              <a:t> on </a:t>
            </a:r>
            <a:r>
              <a:rPr lang="it-IT" dirty="0" err="1">
                <a:solidFill>
                  <a:srgbClr val="072C62"/>
                </a:solidFill>
                <a:latin typeface="Candara" panose="020E0502030303020204" pitchFamily="34" charset="0"/>
              </a:rPr>
              <a:t>both</a:t>
            </a:r>
            <a:r>
              <a:rPr lang="it-IT" dirty="0">
                <a:solidFill>
                  <a:srgbClr val="072C62"/>
                </a:solidFill>
                <a:latin typeface="Candara" panose="020E0502030303020204" pitchFamily="34" charset="0"/>
              </a:rPr>
              <a:t> </a:t>
            </a:r>
            <a:r>
              <a:rPr lang="it-IT" dirty="0" err="1">
                <a:solidFill>
                  <a:srgbClr val="072C62"/>
                </a:solidFill>
                <a:latin typeface="Candara" panose="020E0502030303020204" pitchFamily="34" charset="0"/>
              </a:rPr>
              <a:t>sides</a:t>
            </a:r>
            <a:endParaRPr lang="it-IT" dirty="0">
              <a:solidFill>
                <a:srgbClr val="072C62"/>
              </a:solidFill>
              <a:latin typeface="Candara" panose="020E0502030303020204" pitchFamily="34" charset="0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342900" y="139700"/>
            <a:ext cx="8788399" cy="86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i="1" dirty="0" smtClean="0">
                <a:solidFill>
                  <a:srgbClr val="660066"/>
                </a:solidFill>
              </a:rPr>
              <a:t>Doc Desk</a:t>
            </a:r>
            <a:endParaRPr lang="en-GB" sz="3200" i="1" dirty="0">
              <a:solidFill>
                <a:srgbClr val="660066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5600" y="5130793"/>
            <a:ext cx="2870200" cy="1003307"/>
          </a:xfrm>
          <a:prstGeom prst="roundRect">
            <a:avLst>
              <a:gd name="adj" fmla="val 5275"/>
            </a:avLst>
          </a:prstGeom>
          <a:solidFill>
            <a:srgbClr val="FFFFFF">
              <a:alpha val="90000"/>
            </a:srgbClr>
          </a:solidFill>
          <a:ln w="12700" cmpd="sng">
            <a:solidFill>
              <a:srgbClr val="072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Create cooperation on something real, even if small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 flipV="1">
            <a:off x="3035300" y="2863850"/>
            <a:ext cx="698500" cy="241301"/>
          </a:xfrm>
          <a:prstGeom prst="leftArrow">
            <a:avLst/>
          </a:prstGeom>
          <a:solidFill>
            <a:srgbClr val="FFFFFF"/>
          </a:solidFill>
          <a:ln>
            <a:solidFill>
              <a:srgbClr val="42BCC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39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798548" y="6704112"/>
            <a:ext cx="24720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Free PowerPoint Templates</a:t>
            </a:r>
            <a:endParaRPr lang="en-US" sz="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22311" y="6682341"/>
            <a:ext cx="24720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Free PowerPoint Templates</a:t>
            </a:r>
            <a:endParaRPr lang="en-US" sz="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5600" y="5130793"/>
            <a:ext cx="2870199" cy="1012671"/>
          </a:xfrm>
          <a:prstGeom prst="roundRect">
            <a:avLst>
              <a:gd name="adj" fmla="val 4680"/>
            </a:avLst>
          </a:prstGeom>
          <a:solidFill>
            <a:srgbClr val="FFFFFF">
              <a:alpha val="90000"/>
            </a:srgbClr>
          </a:solidFill>
          <a:ln w="19050" cmpd="sng">
            <a:solidFill>
              <a:srgbClr val="072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Bottom-up approach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11" descr="Screen Shot 2017-01-10 at 09.34.09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" r="1879"/>
          <a:stretch/>
        </p:blipFill>
        <p:spPr>
          <a:xfrm>
            <a:off x="3609975" y="588662"/>
            <a:ext cx="5010151" cy="5697838"/>
          </a:xfrm>
          <a:prstGeom prst="rect">
            <a:avLst/>
          </a:prstGeom>
          <a:ln>
            <a:solidFill>
              <a:srgbClr val="072C62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38125" y="1974672"/>
            <a:ext cx="2896771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 err="1" smtClean="0">
                <a:solidFill>
                  <a:srgbClr val="072C62"/>
                </a:solidFill>
                <a:latin typeface="Candara" panose="020E0502030303020204" pitchFamily="34" charset="0"/>
              </a:rPr>
              <a:t>Constantly</a:t>
            </a:r>
            <a:r>
              <a:rPr lang="it-IT" dirty="0" smtClean="0">
                <a:solidFill>
                  <a:srgbClr val="072C62"/>
                </a:solidFill>
                <a:latin typeface="Candara" panose="020E0502030303020204" pitchFamily="34" charset="0"/>
              </a:rPr>
              <a:t> </a:t>
            </a:r>
            <a:r>
              <a:rPr lang="it-IT" dirty="0" err="1" smtClean="0">
                <a:solidFill>
                  <a:srgbClr val="072C62"/>
                </a:solidFill>
                <a:latin typeface="Candara" panose="020E0502030303020204" pitchFamily="34" charset="0"/>
              </a:rPr>
              <a:t>testing</a:t>
            </a:r>
            <a:r>
              <a:rPr lang="it-IT" dirty="0" smtClean="0">
                <a:solidFill>
                  <a:srgbClr val="072C62"/>
                </a:solidFill>
                <a:latin typeface="Candara" panose="020E0502030303020204" pitchFamily="34" charset="0"/>
              </a:rPr>
              <a:t> </a:t>
            </a:r>
            <a:r>
              <a:rPr lang="it-IT" dirty="0" err="1" smtClean="0">
                <a:solidFill>
                  <a:srgbClr val="072C62"/>
                </a:solidFill>
                <a:latin typeface="Candara" panose="020E0502030303020204" pitchFamily="34" charset="0"/>
              </a:rPr>
              <a:t>our</a:t>
            </a:r>
            <a:r>
              <a:rPr lang="it-IT" dirty="0" smtClean="0">
                <a:solidFill>
                  <a:srgbClr val="072C62"/>
                </a:solidFill>
                <a:latin typeface="Candara" panose="020E0502030303020204" pitchFamily="34" charset="0"/>
              </a:rPr>
              <a:t> </a:t>
            </a:r>
            <a:r>
              <a:rPr lang="it-IT" dirty="0" err="1" smtClean="0">
                <a:solidFill>
                  <a:srgbClr val="072C62"/>
                </a:solidFill>
                <a:latin typeface="Candara" panose="020E0502030303020204" pitchFamily="34" charset="0"/>
              </a:rPr>
              <a:t>services</a:t>
            </a:r>
            <a:r>
              <a:rPr lang="it-IT" dirty="0" smtClean="0">
                <a:solidFill>
                  <a:srgbClr val="072C62"/>
                </a:solidFill>
                <a:latin typeface="Candara" panose="020E0502030303020204" pitchFamily="34" charset="0"/>
              </a:rPr>
              <a:t>, </a:t>
            </a:r>
            <a:r>
              <a:rPr lang="it-IT" dirty="0" err="1" smtClean="0">
                <a:solidFill>
                  <a:srgbClr val="072C62"/>
                </a:solidFill>
                <a:latin typeface="Candara" panose="020E0502030303020204" pitchFamily="34" charset="0"/>
              </a:rPr>
              <a:t>adapting</a:t>
            </a:r>
            <a:r>
              <a:rPr lang="it-IT" dirty="0" smtClean="0">
                <a:solidFill>
                  <a:srgbClr val="072C62"/>
                </a:solidFill>
                <a:latin typeface="Candara" panose="020E0502030303020204" pitchFamily="34" charset="0"/>
              </a:rPr>
              <a:t> to the </a:t>
            </a:r>
            <a:r>
              <a:rPr lang="it-IT" dirty="0" err="1" smtClean="0">
                <a:solidFill>
                  <a:srgbClr val="072C62"/>
                </a:solidFill>
                <a:latin typeface="Candara" panose="020E0502030303020204" pitchFamily="34" charset="0"/>
              </a:rPr>
              <a:t>request</a:t>
            </a:r>
            <a:r>
              <a:rPr lang="it-IT" dirty="0" smtClean="0">
                <a:solidFill>
                  <a:srgbClr val="072C62"/>
                </a:solidFill>
                <a:latin typeface="Candara" panose="020E0502030303020204" pitchFamily="34" charset="0"/>
              </a:rPr>
              <a:t>, </a:t>
            </a:r>
            <a:r>
              <a:rPr lang="it-IT" dirty="0" err="1" smtClean="0">
                <a:solidFill>
                  <a:srgbClr val="072C62"/>
                </a:solidFill>
                <a:latin typeface="Candara" panose="020E0502030303020204" pitchFamily="34" charset="0"/>
              </a:rPr>
              <a:t>understanding</a:t>
            </a:r>
            <a:r>
              <a:rPr lang="it-IT" dirty="0" smtClean="0">
                <a:solidFill>
                  <a:srgbClr val="072C62"/>
                </a:solidFill>
                <a:latin typeface="Candara" panose="020E0502030303020204" pitchFamily="34" charset="0"/>
              </a:rPr>
              <a:t> the </a:t>
            </a:r>
            <a:r>
              <a:rPr lang="it-IT" dirty="0" err="1" smtClean="0">
                <a:solidFill>
                  <a:srgbClr val="072C62"/>
                </a:solidFill>
                <a:latin typeface="Candara" panose="020E0502030303020204" pitchFamily="34" charset="0"/>
              </a:rPr>
              <a:t>critical</a:t>
            </a:r>
            <a:r>
              <a:rPr lang="it-IT" dirty="0" smtClean="0">
                <a:solidFill>
                  <a:srgbClr val="072C62"/>
                </a:solidFill>
                <a:latin typeface="Candara" panose="020E0502030303020204" pitchFamily="34" charset="0"/>
              </a:rPr>
              <a:t> </a:t>
            </a:r>
            <a:r>
              <a:rPr lang="it-IT" dirty="0" err="1" smtClean="0">
                <a:solidFill>
                  <a:srgbClr val="072C62"/>
                </a:solidFill>
                <a:latin typeface="Candara" panose="020E0502030303020204" pitchFamily="34" charset="0"/>
              </a:rPr>
              <a:t>points</a:t>
            </a:r>
            <a:r>
              <a:rPr lang="it-IT" dirty="0" smtClean="0">
                <a:solidFill>
                  <a:srgbClr val="072C62"/>
                </a:solidFill>
                <a:latin typeface="Candara" panose="020E0502030303020204" pitchFamily="34" charset="0"/>
              </a:rPr>
              <a:t> and </a:t>
            </a:r>
            <a:r>
              <a:rPr lang="it-IT" dirty="0" err="1" smtClean="0">
                <a:solidFill>
                  <a:srgbClr val="072C62"/>
                </a:solidFill>
                <a:latin typeface="Candara" panose="020E0502030303020204" pitchFamily="34" charset="0"/>
              </a:rPr>
              <a:t>find</a:t>
            </a:r>
            <a:r>
              <a:rPr lang="it-IT" dirty="0" smtClean="0">
                <a:solidFill>
                  <a:srgbClr val="072C62"/>
                </a:solidFill>
                <a:latin typeface="Candara" panose="020E0502030303020204" pitchFamily="34" charset="0"/>
              </a:rPr>
              <a:t> </a:t>
            </a:r>
            <a:r>
              <a:rPr lang="it-IT" dirty="0" err="1" smtClean="0">
                <a:solidFill>
                  <a:srgbClr val="072C62"/>
                </a:solidFill>
                <a:latin typeface="Candara" panose="020E0502030303020204" pitchFamily="34" charset="0"/>
              </a:rPr>
              <a:t>solutions</a:t>
            </a:r>
            <a:endParaRPr lang="it-IT" dirty="0" smtClean="0">
              <a:solidFill>
                <a:srgbClr val="072C62"/>
              </a:solidFill>
              <a:latin typeface="Candara" panose="020E0502030303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it-IT" dirty="0" err="1" smtClean="0">
                <a:solidFill>
                  <a:srgbClr val="072C62"/>
                </a:solidFill>
                <a:latin typeface="Candara" panose="020E0502030303020204" pitchFamily="34" charset="0"/>
              </a:rPr>
              <a:t>Research</a:t>
            </a:r>
            <a:r>
              <a:rPr lang="it-IT" dirty="0" smtClean="0">
                <a:solidFill>
                  <a:srgbClr val="072C62"/>
                </a:solidFill>
                <a:latin typeface="Candara" panose="020E0502030303020204" pitchFamily="34" charset="0"/>
              </a:rPr>
              <a:t> on </a:t>
            </a:r>
            <a:r>
              <a:rPr lang="it-IT" dirty="0" err="1" smtClean="0">
                <a:solidFill>
                  <a:srgbClr val="072C62"/>
                </a:solidFill>
                <a:latin typeface="Candara" panose="020E0502030303020204" pitchFamily="34" charset="0"/>
              </a:rPr>
              <a:t>competences</a:t>
            </a:r>
            <a:r>
              <a:rPr lang="it-IT" dirty="0" smtClean="0">
                <a:solidFill>
                  <a:srgbClr val="072C62"/>
                </a:solidFill>
                <a:latin typeface="Candara" panose="020E0502030303020204" pitchFamily="34" charset="0"/>
              </a:rPr>
              <a:t> and “</a:t>
            </a:r>
            <a:r>
              <a:rPr lang="it-IT" dirty="0" err="1" smtClean="0">
                <a:solidFill>
                  <a:srgbClr val="072C62"/>
                </a:solidFill>
                <a:latin typeface="Candara" panose="020E0502030303020204" pitchFamily="34" charset="0"/>
              </a:rPr>
              <a:t>transferrable</a:t>
            </a:r>
            <a:r>
              <a:rPr lang="it-IT" dirty="0" smtClean="0">
                <a:solidFill>
                  <a:srgbClr val="072C62"/>
                </a:solidFill>
                <a:latin typeface="Candara" panose="020E0502030303020204" pitchFamily="34" charset="0"/>
              </a:rPr>
              <a:t> </a:t>
            </a:r>
            <a:r>
              <a:rPr lang="it-IT" dirty="0" err="1" smtClean="0">
                <a:solidFill>
                  <a:srgbClr val="072C62"/>
                </a:solidFill>
                <a:latin typeface="Candara" panose="020E0502030303020204" pitchFamily="34" charset="0"/>
              </a:rPr>
              <a:t>skills</a:t>
            </a:r>
            <a:r>
              <a:rPr lang="it-IT" dirty="0" smtClean="0">
                <a:solidFill>
                  <a:srgbClr val="072C62"/>
                </a:solidFill>
                <a:latin typeface="Candara" panose="020E0502030303020204" pitchFamily="34" charset="0"/>
              </a:rPr>
              <a:t>”</a:t>
            </a:r>
            <a:endParaRPr lang="it-IT" dirty="0">
              <a:solidFill>
                <a:srgbClr val="072C62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Rectangle 6"/>
          <p:cNvSpPr/>
          <p:nvPr/>
        </p:nvSpPr>
        <p:spPr>
          <a:xfrm>
            <a:off x="342900" y="139700"/>
            <a:ext cx="8788399" cy="86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i="1" dirty="0" smtClean="0">
                <a:solidFill>
                  <a:srgbClr val="660066"/>
                </a:solidFill>
              </a:rPr>
              <a:t>Research</a:t>
            </a:r>
            <a:endParaRPr lang="en-GB" sz="3200" i="1" dirty="0">
              <a:solidFill>
                <a:srgbClr val="660066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 rot="1845155" flipV="1">
            <a:off x="2282985" y="3823953"/>
            <a:ext cx="2434778" cy="274507"/>
          </a:xfrm>
          <a:prstGeom prst="leftArrow">
            <a:avLst/>
          </a:prstGeom>
          <a:solidFill>
            <a:srgbClr val="FFFFFF"/>
          </a:solidFill>
          <a:ln>
            <a:solidFill>
              <a:srgbClr val="1B484A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49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Shot 2017-01-10 at 09.34.0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" r="1879"/>
          <a:stretch/>
        </p:blipFill>
        <p:spPr>
          <a:xfrm>
            <a:off x="3609975" y="588662"/>
            <a:ext cx="5010151" cy="5697838"/>
          </a:xfrm>
          <a:prstGeom prst="rect">
            <a:avLst/>
          </a:prstGeom>
          <a:ln>
            <a:solidFill>
              <a:srgbClr val="072C62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798548" y="6704112"/>
            <a:ext cx="24720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 smtClean="0">
                <a:solidFill>
                  <a:schemeClr val="bg1">
                    <a:lumMod val="75000"/>
                  </a:schemeClr>
                </a:solidFill>
                <a:hlinkClick r:id="rId4"/>
              </a:rPr>
              <a:t>Free PowerPoint Templates</a:t>
            </a:r>
            <a:endParaRPr lang="en-US" sz="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22311" y="6682341"/>
            <a:ext cx="24720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 smtClean="0">
                <a:solidFill>
                  <a:schemeClr val="bg1">
                    <a:lumMod val="75000"/>
                  </a:schemeClr>
                </a:solidFill>
                <a:hlinkClick r:id="rId4"/>
              </a:rPr>
              <a:t>Free PowerPoint Templates</a:t>
            </a:r>
            <a:endParaRPr lang="en-US" sz="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025" y="1838236"/>
            <a:ext cx="3162300" cy="258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 err="1" smtClean="0">
                <a:solidFill>
                  <a:srgbClr val="072C62"/>
                </a:solidFill>
                <a:latin typeface="Candara" panose="020E0502030303020204" pitchFamily="34" charset="0"/>
              </a:rPr>
              <a:t>Almost</a:t>
            </a:r>
            <a:r>
              <a:rPr lang="it-IT" dirty="0" smtClean="0">
                <a:solidFill>
                  <a:srgbClr val="072C62"/>
                </a:solidFill>
                <a:latin typeface="Candara" panose="020E0502030303020204" pitchFamily="34" charset="0"/>
              </a:rPr>
              <a:t> al </a:t>
            </a:r>
            <a:r>
              <a:rPr lang="it-IT" dirty="0" err="1" smtClean="0">
                <a:solidFill>
                  <a:srgbClr val="072C62"/>
                </a:solidFill>
                <a:latin typeface="Candara" panose="020E0502030303020204" pitchFamily="34" charset="0"/>
              </a:rPr>
              <a:t>services</a:t>
            </a:r>
            <a:r>
              <a:rPr lang="it-IT" dirty="0" smtClean="0">
                <a:solidFill>
                  <a:srgbClr val="072C62"/>
                </a:solidFill>
                <a:latin typeface="Candara" panose="020E0502030303020204" pitchFamily="34" charset="0"/>
              </a:rPr>
              <a:t> are </a:t>
            </a:r>
            <a:r>
              <a:rPr lang="it-IT" dirty="0" err="1" smtClean="0">
                <a:solidFill>
                  <a:srgbClr val="072C62"/>
                </a:solidFill>
                <a:latin typeface="Candara" panose="020E0502030303020204" pitchFamily="34" charset="0"/>
              </a:rPr>
              <a:t>conceived</a:t>
            </a:r>
            <a:r>
              <a:rPr lang="it-IT" dirty="0" smtClean="0">
                <a:solidFill>
                  <a:srgbClr val="072C62"/>
                </a:solidFill>
                <a:latin typeface="Candara" panose="020E0502030303020204" pitchFamily="34" charset="0"/>
              </a:rPr>
              <a:t> with an educational </a:t>
            </a:r>
            <a:r>
              <a:rPr lang="it-IT" dirty="0" err="1" smtClean="0">
                <a:solidFill>
                  <a:srgbClr val="072C62"/>
                </a:solidFill>
                <a:latin typeface="Candara" panose="020E0502030303020204" pitchFamily="34" charset="0"/>
              </a:rPr>
              <a:t>content</a:t>
            </a:r>
            <a:endParaRPr lang="it-IT" dirty="0" smtClean="0">
              <a:solidFill>
                <a:srgbClr val="072C62"/>
              </a:solidFill>
              <a:latin typeface="Candara" panose="020E0502030303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it-IT" dirty="0" err="1" smtClean="0">
                <a:solidFill>
                  <a:srgbClr val="072C62"/>
                </a:solidFill>
                <a:latin typeface="Candara" panose="020E0502030303020204" pitchFamily="34" charset="0"/>
              </a:rPr>
              <a:t>Unearth</a:t>
            </a:r>
            <a:r>
              <a:rPr lang="it-IT" dirty="0" smtClean="0">
                <a:solidFill>
                  <a:srgbClr val="072C62"/>
                </a:solidFill>
                <a:latin typeface="Candara" panose="020E0502030303020204" pitchFamily="34" charset="0"/>
              </a:rPr>
              <a:t> </a:t>
            </a:r>
            <a:r>
              <a:rPr lang="it-IT" dirty="0" err="1" smtClean="0">
                <a:solidFill>
                  <a:srgbClr val="072C62"/>
                </a:solidFill>
                <a:latin typeface="Candara" panose="020E0502030303020204" pitchFamily="34" charset="0"/>
              </a:rPr>
              <a:t>tacit</a:t>
            </a:r>
            <a:r>
              <a:rPr lang="it-IT" dirty="0" smtClean="0">
                <a:solidFill>
                  <a:srgbClr val="072C62"/>
                </a:solidFill>
                <a:latin typeface="Candara" panose="020E0502030303020204" pitchFamily="34" charset="0"/>
              </a:rPr>
              <a:t> </a:t>
            </a:r>
            <a:r>
              <a:rPr lang="it-IT" dirty="0" err="1" smtClean="0">
                <a:solidFill>
                  <a:srgbClr val="072C62"/>
                </a:solidFill>
                <a:latin typeface="Candara" panose="020E0502030303020204" pitchFamily="34" charset="0"/>
              </a:rPr>
              <a:t>knowledge</a:t>
            </a:r>
            <a:r>
              <a:rPr lang="it-IT" dirty="0" smtClean="0">
                <a:solidFill>
                  <a:srgbClr val="072C62"/>
                </a:solidFill>
                <a:latin typeface="Candara" panose="020E0502030303020204" pitchFamily="34" charset="0"/>
              </a:rPr>
              <a:t> </a:t>
            </a:r>
            <a:r>
              <a:rPr lang="it-IT" dirty="0" err="1" smtClean="0">
                <a:solidFill>
                  <a:srgbClr val="072C62"/>
                </a:solidFill>
                <a:latin typeface="Candara" panose="020E0502030303020204" pitchFamily="34" charset="0"/>
              </a:rPr>
              <a:t>through</a:t>
            </a:r>
            <a:r>
              <a:rPr lang="it-IT" dirty="0" smtClean="0">
                <a:solidFill>
                  <a:srgbClr val="072C62"/>
                </a:solidFill>
                <a:latin typeface="Candara" panose="020E0502030303020204" pitchFamily="34" charset="0"/>
              </a:rPr>
              <a:t> self-</a:t>
            </a:r>
            <a:r>
              <a:rPr lang="it-IT" dirty="0" err="1" smtClean="0">
                <a:solidFill>
                  <a:srgbClr val="072C62"/>
                </a:solidFill>
                <a:latin typeface="Candara" panose="020E0502030303020204" pitchFamily="34" charset="0"/>
              </a:rPr>
              <a:t>reflection</a:t>
            </a:r>
            <a:r>
              <a:rPr lang="it-IT" dirty="0" smtClean="0">
                <a:solidFill>
                  <a:srgbClr val="072C62"/>
                </a:solidFill>
                <a:latin typeface="Candara" panose="020E0502030303020204" pitchFamily="34" charset="0"/>
              </a:rPr>
              <a:t> (</a:t>
            </a:r>
            <a:r>
              <a:rPr lang="it-IT" dirty="0" err="1" smtClean="0">
                <a:solidFill>
                  <a:srgbClr val="072C62"/>
                </a:solidFill>
                <a:latin typeface="Candara" panose="020E0502030303020204" pitchFamily="34" charset="0"/>
              </a:rPr>
              <a:t>biographic</a:t>
            </a:r>
            <a:r>
              <a:rPr lang="it-IT" dirty="0" smtClean="0">
                <a:solidFill>
                  <a:srgbClr val="072C62"/>
                </a:solidFill>
                <a:latin typeface="Candara" panose="020E0502030303020204" pitchFamily="34" charset="0"/>
              </a:rPr>
              <a:t> </a:t>
            </a:r>
            <a:r>
              <a:rPr lang="it-IT" dirty="0" err="1" smtClean="0">
                <a:solidFill>
                  <a:srgbClr val="072C62"/>
                </a:solidFill>
                <a:latin typeface="Candara" panose="020E0502030303020204" pitchFamily="34" charset="0"/>
              </a:rPr>
              <a:t>narratives</a:t>
            </a:r>
            <a:r>
              <a:rPr lang="it-IT" dirty="0" smtClean="0">
                <a:solidFill>
                  <a:srgbClr val="072C62"/>
                </a:solidFill>
                <a:latin typeface="Candara" panose="020E0502030303020204" pitchFamily="34" charset="0"/>
              </a:rPr>
              <a:t>) and </a:t>
            </a:r>
            <a:r>
              <a:rPr lang="it-IT" dirty="0" err="1" smtClean="0">
                <a:solidFill>
                  <a:srgbClr val="072C62"/>
                </a:solidFill>
                <a:latin typeface="Candara" panose="020E0502030303020204" pitchFamily="34" charset="0"/>
              </a:rPr>
              <a:t>experience</a:t>
            </a:r>
            <a:r>
              <a:rPr lang="it-IT" dirty="0" smtClean="0">
                <a:solidFill>
                  <a:srgbClr val="072C62"/>
                </a:solidFill>
                <a:latin typeface="Candara" panose="020E0502030303020204" pitchFamily="34" charset="0"/>
              </a:rPr>
              <a:t> (more </a:t>
            </a:r>
            <a:r>
              <a:rPr lang="it-IT" dirty="0" err="1" smtClean="0">
                <a:solidFill>
                  <a:srgbClr val="072C62"/>
                </a:solidFill>
                <a:latin typeface="Candara" panose="020E0502030303020204" pitchFamily="34" charset="0"/>
              </a:rPr>
              <a:t>later</a:t>
            </a:r>
            <a:r>
              <a:rPr lang="it-IT" dirty="0" smtClean="0">
                <a:solidFill>
                  <a:srgbClr val="072C62"/>
                </a:solidFill>
                <a:latin typeface="Candara" panose="020E0502030303020204" pitchFamily="34" charset="0"/>
              </a:rPr>
              <a:t>)</a:t>
            </a:r>
          </a:p>
          <a:p>
            <a:r>
              <a:rPr lang="it-IT" dirty="0" smtClean="0">
                <a:solidFill>
                  <a:srgbClr val="072C62"/>
                </a:solidFill>
                <a:latin typeface="Candara" panose="020E0502030303020204" pitchFamily="34" charset="0"/>
              </a:rPr>
              <a:t> </a:t>
            </a:r>
            <a:endParaRPr lang="it-IT" dirty="0">
              <a:solidFill>
                <a:srgbClr val="072C62"/>
              </a:solidFill>
              <a:latin typeface="Candara" panose="020E0502030303020204" pitchFamily="34" charset="0"/>
            </a:endParaRPr>
          </a:p>
          <a:p>
            <a:endParaRPr lang="it-IT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5601" y="5130794"/>
            <a:ext cx="2857500" cy="1021352"/>
          </a:xfrm>
          <a:prstGeom prst="roundRect">
            <a:avLst>
              <a:gd name="adj" fmla="val 3431"/>
            </a:avLst>
          </a:prstGeom>
          <a:solidFill>
            <a:srgbClr val="FFFFFF">
              <a:alpha val="90000"/>
            </a:srgbClr>
          </a:solidFill>
          <a:ln w="12700" cmpd="sng">
            <a:solidFill>
              <a:srgbClr val="072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Not (only) information, but education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342900" y="139700"/>
            <a:ext cx="8788399" cy="86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i="1" dirty="0" smtClean="0">
                <a:solidFill>
                  <a:srgbClr val="660066"/>
                </a:solidFill>
              </a:rPr>
              <a:t>Education</a:t>
            </a:r>
            <a:endParaRPr lang="en-GB" sz="3200" i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8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27452" y="3060700"/>
            <a:ext cx="3757223" cy="3403600"/>
            <a:chOff x="514870" y="1096962"/>
            <a:chExt cx="8369300" cy="5359400"/>
          </a:xfrm>
        </p:grpSpPr>
        <p:sp>
          <p:nvSpPr>
            <p:cNvPr id="5" name="Rounded Rectangle 4"/>
            <p:cNvSpPr/>
            <p:nvPr/>
          </p:nvSpPr>
          <p:spPr>
            <a:xfrm>
              <a:off x="514870" y="1096962"/>
              <a:ext cx="8369300" cy="5359400"/>
            </a:xfrm>
            <a:prstGeom prst="roundRect">
              <a:avLst>
                <a:gd name="adj" fmla="val 297"/>
              </a:avLst>
            </a:prstGeom>
            <a:solidFill>
              <a:schemeClr val="bg1"/>
            </a:solidFill>
            <a:ln w="12700" cmpd="sng">
              <a:solidFill>
                <a:schemeClr val="bg2">
                  <a:lumMod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n>
                  <a:solidFill>
                    <a:srgbClr val="000000"/>
                  </a:solidFill>
                </a:ln>
                <a:solidFill>
                  <a:srgbClr val="660066"/>
                </a:solidFill>
              </a:endParaRPr>
            </a:p>
          </p:txBody>
        </p:sp>
        <p:pic>
          <p:nvPicPr>
            <p:cNvPr id="6" name="Picture 5" descr="Contatti ultimi anni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470" y="1544898"/>
              <a:ext cx="7943331" cy="4728904"/>
            </a:xfrm>
            <a:prstGeom prst="rect">
              <a:avLst/>
            </a:prstGeom>
          </p:spPr>
        </p:pic>
      </p:grpSp>
      <p:sp>
        <p:nvSpPr>
          <p:cNvPr id="8" name="Rectangle 6"/>
          <p:cNvSpPr/>
          <p:nvPr/>
        </p:nvSpPr>
        <p:spPr>
          <a:xfrm>
            <a:off x="1" y="182880"/>
            <a:ext cx="9144000" cy="86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i="1" dirty="0" smtClean="0">
                <a:solidFill>
                  <a:srgbClr val="660066"/>
                </a:solidFill>
                <a:latin typeface="+mj-lt"/>
              </a:rPr>
              <a:t>Little perspectives in the Academia</a:t>
            </a:r>
            <a:endParaRPr lang="en-GB" sz="3200" i="1" dirty="0">
              <a:solidFill>
                <a:srgbClr val="660066"/>
              </a:solidFill>
              <a:latin typeface="+mj-lt"/>
            </a:endParaRPr>
          </a:p>
        </p:txBody>
      </p:sp>
      <p:pic>
        <p:nvPicPr>
          <p:cNvPr id="2" name="Picture 1" descr="Screen Shot 2016-10-10 at 17.26.37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9" r="2635"/>
          <a:stretch/>
        </p:blipFill>
        <p:spPr>
          <a:xfrm>
            <a:off x="4470400" y="3065378"/>
            <a:ext cx="4089399" cy="33899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498475" y="1168400"/>
            <a:ext cx="8207375" cy="1739900"/>
          </a:xfrm>
          <a:prstGeom prst="roundRect">
            <a:avLst>
              <a:gd name="adj" fmla="val 609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AU" sz="2000" dirty="0">
                <a:solidFill>
                  <a:schemeClr val="bg2">
                    <a:lumMod val="25000"/>
                  </a:schemeClr>
                </a:solidFill>
              </a:rPr>
              <a:t>PhD as first step to Academic/research career, but</a:t>
            </a:r>
            <a:r>
              <a:rPr lang="en-AU" sz="2000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 marL="285750" indent="-285750">
              <a:buFont typeface="Arial"/>
              <a:buChar char="•"/>
            </a:pPr>
            <a:endParaRPr lang="en-AU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AU" sz="2000" dirty="0" smtClean="0">
                <a:solidFill>
                  <a:schemeClr val="bg2">
                    <a:lumMod val="25000"/>
                  </a:schemeClr>
                </a:solidFill>
              </a:rPr>
              <a:t>Few </a:t>
            </a:r>
            <a:r>
              <a:rPr lang="en-AU" sz="2000" dirty="0">
                <a:solidFill>
                  <a:schemeClr val="bg2">
                    <a:lumMod val="25000"/>
                  </a:schemeClr>
                </a:solidFill>
              </a:rPr>
              <a:t>per cent of PhDs expected to reach permanent positions in Academia, across western states</a:t>
            </a:r>
          </a:p>
        </p:txBody>
      </p:sp>
    </p:spTree>
    <p:extLst>
      <p:ext uri="{BB962C8B-B14F-4D97-AF65-F5344CB8AC3E}">
        <p14:creationId xmlns:p14="http://schemas.microsoft.com/office/powerpoint/2010/main" val="378487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13 at 16.27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4" y="1319963"/>
            <a:ext cx="5117306" cy="4191838"/>
          </a:xfrm>
          <a:prstGeom prst="rect">
            <a:avLst/>
          </a:prstGeom>
          <a:ln w="12700" cmpd="sng">
            <a:solidFill>
              <a:schemeClr val="bg2">
                <a:lumMod val="25000"/>
              </a:schemeClr>
            </a:solidFill>
          </a:ln>
        </p:spPr>
      </p:pic>
      <p:sp>
        <p:nvSpPr>
          <p:cNvPr id="14" name="TextBox 9"/>
          <p:cNvSpPr txBox="1"/>
          <p:nvPr/>
        </p:nvSpPr>
        <p:spPr>
          <a:xfrm>
            <a:off x="5626101" y="1450936"/>
            <a:ext cx="2997200" cy="4708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072C62"/>
                </a:solidFill>
              </a:rPr>
              <a:t>Website to reach and involve researchers </a:t>
            </a:r>
          </a:p>
          <a:p>
            <a:pPr marL="342900" indent="-342900">
              <a:buFont typeface="Arial"/>
              <a:buChar char="•"/>
            </a:pPr>
            <a:endParaRPr lang="en-GB" sz="2000" dirty="0" smtClean="0">
              <a:solidFill>
                <a:srgbClr val="072C62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072C62"/>
                </a:solidFill>
                <a:cs typeface="Estrangelo Edessa" panose="03080600000000000000" pitchFamily="66" charset="0"/>
              </a:rPr>
              <a:t>Offline work of the Find your Doctor team on the enterprises side</a:t>
            </a:r>
          </a:p>
          <a:p>
            <a:pPr marL="342900" indent="-342900">
              <a:buFont typeface="Arial"/>
              <a:buChar char="•"/>
            </a:pPr>
            <a:endParaRPr lang="en-GB" sz="2000" dirty="0" smtClean="0">
              <a:solidFill>
                <a:srgbClr val="072C62"/>
              </a:solidFill>
              <a:cs typeface="Estrangelo Edessa" panose="03080600000000000000" pitchFamily="66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solidFill>
                  <a:srgbClr val="072C62"/>
                </a:solidFill>
                <a:cs typeface="Estrangelo Edessa" panose="03080600000000000000" pitchFamily="66" charset="0"/>
              </a:rPr>
              <a:t>I</a:t>
            </a:r>
            <a:r>
              <a:rPr lang="en-GB" sz="2000" dirty="0" smtClean="0">
                <a:solidFill>
                  <a:srgbClr val="072C62"/>
                </a:solidFill>
                <a:cs typeface="Estrangelo Edessa" panose="03080600000000000000" pitchFamily="66" charset="0"/>
              </a:rPr>
              <a:t>ntermediation in job matching and Doc Desk consultancies, to overcome cultural barriers</a:t>
            </a:r>
            <a:endParaRPr lang="en-GB" sz="2000" dirty="0">
              <a:solidFill>
                <a:srgbClr val="072C62"/>
              </a:solidFill>
              <a:cs typeface="Estrangelo Edessa" panose="03080600000000000000" pitchFamily="66" charset="0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0" y="177800"/>
            <a:ext cx="9143999" cy="86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i="1" dirty="0" smtClean="0">
                <a:solidFill>
                  <a:srgbClr val="660066"/>
                </a:solidFill>
              </a:rPr>
              <a:t>How does it work?</a:t>
            </a:r>
            <a:endParaRPr lang="en-GB" sz="3200" i="1" dirty="0">
              <a:solidFill>
                <a:srgbClr val="6600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994" y="5638800"/>
            <a:ext cx="5104606" cy="596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English version under construction (sorry </a:t>
            </a:r>
            <a:r>
              <a:rPr lang="en-GB" dirty="0" smtClean="0">
                <a:sym typeface="Wingdings"/>
              </a:rPr>
              <a:t>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76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539751" y="2917595"/>
            <a:ext cx="8201025" cy="137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i="1" dirty="0" smtClean="0"/>
              <a:t> </a:t>
            </a:r>
            <a:endParaRPr lang="en-US" sz="2400" dirty="0" smtClean="0"/>
          </a:p>
        </p:txBody>
      </p:sp>
      <p:sp>
        <p:nvSpPr>
          <p:cNvPr id="6" name="Rectangle 6"/>
          <p:cNvSpPr/>
          <p:nvPr/>
        </p:nvSpPr>
        <p:spPr>
          <a:xfrm>
            <a:off x="0" y="177800"/>
            <a:ext cx="9143999" cy="86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i="1" dirty="0" smtClean="0">
                <a:solidFill>
                  <a:srgbClr val="660066"/>
                </a:solidFill>
              </a:rPr>
              <a:t>Your profile (profiling what?)</a:t>
            </a:r>
            <a:endParaRPr lang="en-GB" sz="3200" i="1" dirty="0">
              <a:solidFill>
                <a:srgbClr val="660066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24402" y="1825392"/>
            <a:ext cx="3927474" cy="3699108"/>
            <a:chOff x="4724402" y="1825392"/>
            <a:chExt cx="3927474" cy="3699108"/>
          </a:xfrm>
        </p:grpSpPr>
        <p:sp>
          <p:nvSpPr>
            <p:cNvPr id="9" name="Rounded Rectangle 8"/>
            <p:cNvSpPr/>
            <p:nvPr/>
          </p:nvSpPr>
          <p:spPr>
            <a:xfrm>
              <a:off x="4724402" y="2410561"/>
              <a:ext cx="3927474" cy="3113939"/>
            </a:xfrm>
            <a:prstGeom prst="roundRect">
              <a:avLst>
                <a:gd name="adj" fmla="val 1689"/>
              </a:avLst>
            </a:prstGeom>
            <a:solidFill>
              <a:schemeClr val="bg2">
                <a:lumMod val="25000"/>
                <a:alpha val="9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Arial"/>
                <a:buChar char="•"/>
              </a:pPr>
              <a:r>
                <a:rPr lang="en-US" sz="2000" dirty="0" smtClean="0"/>
                <a:t>More narrative tools to tell your story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000" b="1" dirty="0" smtClean="0"/>
                <a:t>Job-orientation </a:t>
              </a:r>
              <a:r>
                <a:rPr lang="en-US" sz="2000" dirty="0" smtClean="0"/>
                <a:t>while profiling yourself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000" dirty="0" smtClean="0"/>
                <a:t>Upload video and other material 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000" b="1" dirty="0"/>
                <a:t>Search engine </a:t>
              </a:r>
              <a:r>
                <a:rPr lang="en-US" sz="2000" dirty="0"/>
                <a:t>including “soft” skills, values, </a:t>
              </a:r>
              <a:r>
                <a:rPr lang="en-US" sz="2000" dirty="0" smtClean="0"/>
                <a:t>approach</a:t>
              </a:r>
              <a:endParaRPr lang="en-US" sz="20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724402" y="1825392"/>
              <a:ext cx="3733798" cy="505065"/>
            </a:xfrm>
            <a:prstGeom prst="roundRect">
              <a:avLst>
                <a:gd name="adj" fmla="val 378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smtClean="0">
                  <a:solidFill>
                    <a:srgbClr val="072C62"/>
                  </a:solidFill>
                </a:rPr>
                <a:t>TOMORROW</a:t>
              </a: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73100" y="874349"/>
            <a:ext cx="7797799" cy="687751"/>
          </a:xfrm>
          <a:prstGeom prst="roundRect">
            <a:avLst>
              <a:gd name="adj" fmla="val 91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i="1" dirty="0" err="1" smtClean="0">
                <a:solidFill>
                  <a:schemeClr val="bg2">
                    <a:lumMod val="25000"/>
                  </a:schemeClr>
                </a:solidFill>
              </a:rPr>
              <a:t>Aim</a:t>
            </a:r>
            <a:r>
              <a:rPr lang="it-IT" sz="2000" i="1" dirty="0" smtClean="0">
                <a:solidFill>
                  <a:schemeClr val="bg2">
                    <a:lumMod val="25000"/>
                  </a:schemeClr>
                </a:solidFill>
              </a:rPr>
              <a:t> to </a:t>
            </a:r>
            <a:r>
              <a:rPr lang="it-IT" sz="2000" i="1" dirty="0" err="1" smtClean="0">
                <a:solidFill>
                  <a:schemeClr val="bg2">
                    <a:lumMod val="25000"/>
                  </a:schemeClr>
                </a:solidFill>
              </a:rPr>
              <a:t>overcome</a:t>
            </a:r>
            <a:r>
              <a:rPr lang="it-IT" sz="2000" i="1" dirty="0" smtClean="0">
                <a:solidFill>
                  <a:schemeClr val="bg2">
                    <a:lumMod val="25000"/>
                  </a:schemeClr>
                </a:solidFill>
              </a:rPr>
              <a:t> the </a:t>
            </a:r>
            <a:r>
              <a:rPr lang="it-IT" sz="2000" i="1" dirty="0" err="1" smtClean="0">
                <a:solidFill>
                  <a:schemeClr val="bg2">
                    <a:lumMod val="25000"/>
                  </a:schemeClr>
                </a:solidFill>
              </a:rPr>
              <a:t>limits</a:t>
            </a:r>
            <a:r>
              <a:rPr lang="it-IT" sz="2000" i="1" dirty="0" smtClean="0">
                <a:solidFill>
                  <a:schemeClr val="bg2">
                    <a:lumMod val="25000"/>
                  </a:schemeClr>
                </a:solidFill>
              </a:rPr>
              <a:t> of a CV</a:t>
            </a:r>
            <a:endParaRPr lang="en-US" sz="2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508000" y="193442"/>
            <a:ext cx="5092700" cy="6270858"/>
            <a:chOff x="-508000" y="193442"/>
            <a:chExt cx="5092700" cy="6270858"/>
          </a:xfrm>
        </p:grpSpPr>
        <p:sp>
          <p:nvSpPr>
            <p:cNvPr id="7" name="Rounded Rectangle 6"/>
            <p:cNvSpPr/>
            <p:nvPr/>
          </p:nvSpPr>
          <p:spPr>
            <a:xfrm>
              <a:off x="539751" y="2410561"/>
              <a:ext cx="4044949" cy="4053739"/>
            </a:xfrm>
            <a:prstGeom prst="roundRect">
              <a:avLst>
                <a:gd name="adj" fmla="val 917"/>
              </a:avLst>
            </a:prstGeom>
            <a:solidFill>
              <a:srgbClr val="FFFFFF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Arial"/>
                <a:buChar char="•"/>
              </a:pPr>
              <a:endParaRPr lang="en-US" sz="2000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pPr marL="457200" indent="-457200">
                <a:buFont typeface="Arial"/>
                <a:buChar char="•"/>
              </a:pPr>
              <a:r>
                <a:rPr lang="en-US" sz="2000" b="1" dirty="0">
                  <a:solidFill>
                    <a:schemeClr val="bg2">
                      <a:lumMod val="25000"/>
                    </a:schemeClr>
                  </a:solidFill>
                </a:rPr>
                <a:t>T</a:t>
              </a:r>
              <a:r>
                <a:rPr lang="en-US" sz="2000" b="1" dirty="0" smtClean="0">
                  <a:solidFill>
                    <a:schemeClr val="bg2">
                      <a:lumMod val="25000"/>
                    </a:schemeClr>
                  </a:solidFill>
                </a:rPr>
                <a:t>ake </a:t>
              </a:r>
              <a:r>
                <a:rPr lang="en-US" sz="2000" b="1" dirty="0">
                  <a:solidFill>
                    <a:schemeClr val="bg2">
                      <a:lumMod val="25000"/>
                    </a:schemeClr>
                  </a:solidFill>
                </a:rPr>
                <a:t>your </a:t>
              </a:r>
              <a:r>
                <a:rPr lang="en-US" sz="2000" b="1" dirty="0" smtClean="0">
                  <a:solidFill>
                    <a:schemeClr val="bg2">
                      <a:lumMod val="25000"/>
                    </a:schemeClr>
                  </a:solidFill>
                </a:rPr>
                <a:t>pills</a:t>
              </a:r>
              <a:r>
                <a:rPr lang="en-US" sz="2000" dirty="0" smtClean="0">
                  <a:solidFill>
                    <a:schemeClr val="bg2">
                      <a:lumMod val="25000"/>
                    </a:schemeClr>
                  </a:solidFill>
                </a:rPr>
                <a:t>! Attention </a:t>
              </a:r>
              <a:r>
                <a:rPr lang="en-US" sz="2000" dirty="0">
                  <a:solidFill>
                    <a:schemeClr val="bg2">
                      <a:lumMod val="25000"/>
                    </a:schemeClr>
                  </a:solidFill>
                </a:rPr>
                <a:t>on values and </a:t>
              </a:r>
              <a:r>
                <a:rPr lang="en-US" sz="2000" dirty="0" smtClean="0">
                  <a:solidFill>
                    <a:schemeClr val="bg2">
                      <a:lumMod val="25000"/>
                    </a:schemeClr>
                  </a:solidFill>
                </a:rPr>
                <a:t>approach; </a:t>
              </a:r>
              <a:r>
                <a:rPr lang="en-US" sz="2000" dirty="0">
                  <a:solidFill>
                    <a:srgbClr val="072C62"/>
                  </a:solidFill>
                </a:rPr>
                <a:t>s</a:t>
              </a:r>
              <a:r>
                <a:rPr lang="en-US" sz="2000" dirty="0" smtClean="0">
                  <a:solidFill>
                    <a:srgbClr val="072C62"/>
                  </a:solidFill>
                </a:rPr>
                <a:t>timulate </a:t>
              </a:r>
              <a:r>
                <a:rPr lang="en-US" sz="2000" dirty="0">
                  <a:solidFill>
                    <a:srgbClr val="072C62"/>
                  </a:solidFill>
                </a:rPr>
                <a:t>self-reflection while profiling yourself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000" dirty="0" smtClean="0">
                  <a:solidFill>
                    <a:schemeClr val="bg2">
                      <a:lumMod val="25000"/>
                    </a:schemeClr>
                  </a:solidFill>
                </a:rPr>
                <a:t>Group your info in a handy way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000" dirty="0" smtClean="0">
                  <a:solidFill>
                    <a:schemeClr val="bg2">
                      <a:lumMod val="25000"/>
                    </a:schemeClr>
                  </a:solidFill>
                </a:rPr>
                <a:t>Based on hard skills, we will call you for consultancies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000" dirty="0" smtClean="0">
                  <a:solidFill>
                    <a:schemeClr val="bg2">
                      <a:lumMod val="25000"/>
                    </a:schemeClr>
                  </a:solidFill>
                </a:rPr>
                <a:t>Based on your Pills and interview, we will choose you for job-matching</a:t>
              </a:r>
            </a:p>
            <a:p>
              <a:pPr marL="457200" indent="-457200">
                <a:buFont typeface="Arial"/>
                <a:buChar char="•"/>
              </a:pPr>
              <a:endParaRPr lang="en-US" sz="20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39750" y="1825392"/>
              <a:ext cx="4044950" cy="505065"/>
            </a:xfrm>
            <a:prstGeom prst="roundRect">
              <a:avLst>
                <a:gd name="adj" fmla="val 378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dirty="0" smtClean="0">
                  <a:solidFill>
                    <a:srgbClr val="072C62"/>
                  </a:solidFill>
                </a:rPr>
                <a:t>TODAY</a:t>
              </a:r>
            </a:p>
          </p:txBody>
        </p:sp>
        <p:pic>
          <p:nvPicPr>
            <p:cNvPr id="2" name="Picture 1" descr="Pills_Pin_1024x1024.jp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121" l="2051" r="98438">
                          <a14:foregroundMark x1="28125" y1="55957" x2="28125" y2="55957"/>
                          <a14:foregroundMark x1="35156" y1="40723" x2="35156" y2="40723"/>
                          <a14:foregroundMark x1="53125" y1="36133" x2="53125" y2="36133"/>
                          <a14:foregroundMark x1="61523" y1="33496" x2="61523" y2="334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8000" y="193442"/>
              <a:ext cx="3441700" cy="34417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7086600" y="4914900"/>
            <a:ext cx="2298700" cy="1246551"/>
            <a:chOff x="7086600" y="4914900"/>
            <a:chExt cx="2298700" cy="1246551"/>
          </a:xfrm>
        </p:grpSpPr>
        <p:pic>
          <p:nvPicPr>
            <p:cNvPr id="5" name="Picture 4" descr="planning-research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676" y="4914900"/>
              <a:ext cx="800100" cy="800100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7086600" y="5473700"/>
              <a:ext cx="2298700" cy="687751"/>
            </a:xfrm>
            <a:prstGeom prst="roundRect">
              <a:avLst>
                <a:gd name="adj" fmla="val 91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i="1" dirty="0" err="1" smtClean="0">
                  <a:solidFill>
                    <a:schemeClr val="bg2">
                      <a:lumMod val="25000"/>
                    </a:schemeClr>
                  </a:solidFill>
                </a:rPr>
                <a:t>University</a:t>
              </a:r>
              <a:r>
                <a:rPr lang="it-IT" sz="1400" i="1" dirty="0" smtClean="0">
                  <a:solidFill>
                    <a:schemeClr val="bg2">
                      <a:lumMod val="25000"/>
                    </a:schemeClr>
                  </a:solidFill>
                </a:rPr>
                <a:t> of Milan</a:t>
              </a:r>
              <a:endParaRPr lang="en-US" sz="1400" i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084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alling-big-1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03" b="108"/>
          <a:stretch/>
        </p:blipFill>
        <p:spPr>
          <a:xfrm flipH="1">
            <a:off x="1996" y="1"/>
            <a:ext cx="9142003" cy="6857999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7719231" y="810262"/>
            <a:ext cx="820023" cy="2387600"/>
          </a:xfrm>
          <a:custGeom>
            <a:avLst/>
            <a:gdLst>
              <a:gd name="connsiteX0" fmla="*/ 626533 w 626533"/>
              <a:gd name="connsiteY0" fmla="*/ 0 h 2387600"/>
              <a:gd name="connsiteX1" fmla="*/ 558800 w 626533"/>
              <a:gd name="connsiteY1" fmla="*/ 84666 h 2387600"/>
              <a:gd name="connsiteX2" fmla="*/ 457200 w 626533"/>
              <a:gd name="connsiteY2" fmla="*/ 186266 h 2387600"/>
              <a:gd name="connsiteX3" fmla="*/ 423333 w 626533"/>
              <a:gd name="connsiteY3" fmla="*/ 287866 h 2387600"/>
              <a:gd name="connsiteX4" fmla="*/ 338666 w 626533"/>
              <a:gd name="connsiteY4" fmla="*/ 440266 h 2387600"/>
              <a:gd name="connsiteX5" fmla="*/ 321733 w 626533"/>
              <a:gd name="connsiteY5" fmla="*/ 524933 h 2387600"/>
              <a:gd name="connsiteX6" fmla="*/ 304800 w 626533"/>
              <a:gd name="connsiteY6" fmla="*/ 592666 h 2387600"/>
              <a:gd name="connsiteX7" fmla="*/ 287866 w 626533"/>
              <a:gd name="connsiteY7" fmla="*/ 728133 h 2387600"/>
              <a:gd name="connsiteX8" fmla="*/ 254000 w 626533"/>
              <a:gd name="connsiteY8" fmla="*/ 863600 h 2387600"/>
              <a:gd name="connsiteX9" fmla="*/ 203200 w 626533"/>
              <a:gd name="connsiteY9" fmla="*/ 1049866 h 2387600"/>
              <a:gd name="connsiteX10" fmla="*/ 186266 w 626533"/>
              <a:gd name="connsiteY10" fmla="*/ 1100666 h 2387600"/>
              <a:gd name="connsiteX11" fmla="*/ 169333 w 626533"/>
              <a:gd name="connsiteY11" fmla="*/ 1151466 h 2387600"/>
              <a:gd name="connsiteX12" fmla="*/ 135466 w 626533"/>
              <a:gd name="connsiteY12" fmla="*/ 1202266 h 2387600"/>
              <a:gd name="connsiteX13" fmla="*/ 67733 w 626533"/>
              <a:gd name="connsiteY13" fmla="*/ 1354666 h 2387600"/>
              <a:gd name="connsiteX14" fmla="*/ 16933 w 626533"/>
              <a:gd name="connsiteY14" fmla="*/ 1507066 h 2387600"/>
              <a:gd name="connsiteX15" fmla="*/ 0 w 626533"/>
              <a:gd name="connsiteY15" fmla="*/ 1557866 h 2387600"/>
              <a:gd name="connsiteX16" fmla="*/ 16933 w 626533"/>
              <a:gd name="connsiteY16" fmla="*/ 2015066 h 2387600"/>
              <a:gd name="connsiteX17" fmla="*/ 50800 w 626533"/>
              <a:gd name="connsiteY17" fmla="*/ 2116666 h 2387600"/>
              <a:gd name="connsiteX18" fmla="*/ 101600 w 626533"/>
              <a:gd name="connsiteY18" fmla="*/ 2133600 h 2387600"/>
              <a:gd name="connsiteX19" fmla="*/ 135466 w 626533"/>
              <a:gd name="connsiteY19" fmla="*/ 2082800 h 2387600"/>
              <a:gd name="connsiteX20" fmla="*/ 67733 w 626533"/>
              <a:gd name="connsiteY20" fmla="*/ 1998133 h 2387600"/>
              <a:gd name="connsiteX21" fmla="*/ 33866 w 626533"/>
              <a:gd name="connsiteY21" fmla="*/ 2048933 h 2387600"/>
              <a:gd name="connsiteX22" fmla="*/ 50800 w 626533"/>
              <a:gd name="connsiteY22" fmla="*/ 2099733 h 2387600"/>
              <a:gd name="connsiteX23" fmla="*/ 203200 w 626533"/>
              <a:gd name="connsiteY23" fmla="*/ 2184400 h 2387600"/>
              <a:gd name="connsiteX24" fmla="*/ 270933 w 626533"/>
              <a:gd name="connsiteY24" fmla="*/ 2201333 h 2387600"/>
              <a:gd name="connsiteX25" fmla="*/ 321733 w 626533"/>
              <a:gd name="connsiteY25" fmla="*/ 2218266 h 2387600"/>
              <a:gd name="connsiteX26" fmla="*/ 389466 w 626533"/>
              <a:gd name="connsiteY26" fmla="*/ 2319866 h 2387600"/>
              <a:gd name="connsiteX27" fmla="*/ 355600 w 626533"/>
              <a:gd name="connsiteY27" fmla="*/ 2387600 h 238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6533" h="2387600">
                <a:moveTo>
                  <a:pt x="626533" y="0"/>
                </a:moveTo>
                <a:cubicBezTo>
                  <a:pt x="603955" y="28222"/>
                  <a:pt x="583112" y="57923"/>
                  <a:pt x="558800" y="84666"/>
                </a:cubicBezTo>
                <a:cubicBezTo>
                  <a:pt x="526583" y="120105"/>
                  <a:pt x="457200" y="186266"/>
                  <a:pt x="457200" y="186266"/>
                </a:cubicBezTo>
                <a:cubicBezTo>
                  <a:pt x="445911" y="220133"/>
                  <a:pt x="443135" y="258163"/>
                  <a:pt x="423333" y="287866"/>
                </a:cubicBezTo>
                <a:cubicBezTo>
                  <a:pt x="372889" y="363533"/>
                  <a:pt x="356548" y="368738"/>
                  <a:pt x="338666" y="440266"/>
                </a:cubicBezTo>
                <a:cubicBezTo>
                  <a:pt x="331685" y="468188"/>
                  <a:pt x="327976" y="496837"/>
                  <a:pt x="321733" y="524933"/>
                </a:cubicBezTo>
                <a:cubicBezTo>
                  <a:pt x="316685" y="547651"/>
                  <a:pt x="308626" y="569710"/>
                  <a:pt x="304800" y="592666"/>
                </a:cubicBezTo>
                <a:cubicBezTo>
                  <a:pt x="297319" y="637554"/>
                  <a:pt x="294786" y="683155"/>
                  <a:pt x="287866" y="728133"/>
                </a:cubicBezTo>
                <a:cubicBezTo>
                  <a:pt x="262902" y="890400"/>
                  <a:pt x="282844" y="748225"/>
                  <a:pt x="254000" y="863600"/>
                </a:cubicBezTo>
                <a:cubicBezTo>
                  <a:pt x="206134" y="1055061"/>
                  <a:pt x="275849" y="831918"/>
                  <a:pt x="203200" y="1049866"/>
                </a:cubicBezTo>
                <a:lnTo>
                  <a:pt x="186266" y="1100666"/>
                </a:lnTo>
                <a:cubicBezTo>
                  <a:pt x="180622" y="1117599"/>
                  <a:pt x="179234" y="1136615"/>
                  <a:pt x="169333" y="1151466"/>
                </a:cubicBezTo>
                <a:lnTo>
                  <a:pt x="135466" y="1202266"/>
                </a:lnTo>
                <a:cubicBezTo>
                  <a:pt x="95164" y="1323173"/>
                  <a:pt x="121402" y="1274163"/>
                  <a:pt x="67733" y="1354666"/>
                </a:cubicBezTo>
                <a:lnTo>
                  <a:pt x="16933" y="1507066"/>
                </a:lnTo>
                <a:lnTo>
                  <a:pt x="0" y="1557866"/>
                </a:lnTo>
                <a:cubicBezTo>
                  <a:pt x="5644" y="1710266"/>
                  <a:pt x="3126" y="1863188"/>
                  <a:pt x="16933" y="2015066"/>
                </a:cubicBezTo>
                <a:cubicBezTo>
                  <a:pt x="20165" y="2050618"/>
                  <a:pt x="16933" y="2105377"/>
                  <a:pt x="50800" y="2116666"/>
                </a:cubicBezTo>
                <a:lnTo>
                  <a:pt x="101600" y="2133600"/>
                </a:lnTo>
                <a:cubicBezTo>
                  <a:pt x="112889" y="2116667"/>
                  <a:pt x="132120" y="2102874"/>
                  <a:pt x="135466" y="2082800"/>
                </a:cubicBezTo>
                <a:cubicBezTo>
                  <a:pt x="143645" y="2033725"/>
                  <a:pt x="97414" y="2017921"/>
                  <a:pt x="67733" y="1998133"/>
                </a:cubicBezTo>
                <a:cubicBezTo>
                  <a:pt x="56444" y="2015066"/>
                  <a:pt x="37212" y="2028858"/>
                  <a:pt x="33866" y="2048933"/>
                </a:cubicBezTo>
                <a:cubicBezTo>
                  <a:pt x="30932" y="2066540"/>
                  <a:pt x="38179" y="2087112"/>
                  <a:pt x="50800" y="2099733"/>
                </a:cubicBezTo>
                <a:cubicBezTo>
                  <a:pt x="99312" y="2148244"/>
                  <a:pt x="143580" y="2167366"/>
                  <a:pt x="203200" y="2184400"/>
                </a:cubicBezTo>
                <a:cubicBezTo>
                  <a:pt x="225577" y="2190794"/>
                  <a:pt x="248556" y="2194940"/>
                  <a:pt x="270933" y="2201333"/>
                </a:cubicBezTo>
                <a:cubicBezTo>
                  <a:pt x="288096" y="2206236"/>
                  <a:pt x="304800" y="2212622"/>
                  <a:pt x="321733" y="2218266"/>
                </a:cubicBezTo>
                <a:cubicBezTo>
                  <a:pt x="344311" y="2252133"/>
                  <a:pt x="407668" y="2283460"/>
                  <a:pt x="389466" y="2319866"/>
                </a:cubicBezTo>
                <a:lnTo>
                  <a:pt x="355600" y="238760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0" y="177800"/>
            <a:ext cx="9143999" cy="86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i="1" dirty="0" smtClean="0">
                <a:solidFill>
                  <a:srgbClr val="660066"/>
                </a:solidFill>
              </a:rPr>
              <a:t>Education and orientation</a:t>
            </a:r>
            <a:endParaRPr lang="en-GB" sz="3200" i="1" dirty="0">
              <a:solidFill>
                <a:srgbClr val="660066"/>
              </a:solidFill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393701" y="1196936"/>
            <a:ext cx="5435600" cy="4708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072C62"/>
                </a:solidFill>
              </a:rPr>
              <a:t>“Doc desk” as a learning experience</a:t>
            </a:r>
          </a:p>
          <a:p>
            <a:pPr marL="342900" indent="-342900">
              <a:buFont typeface="Arial"/>
              <a:buChar char="•"/>
            </a:pPr>
            <a:endParaRPr lang="en-GB" sz="2000" dirty="0">
              <a:solidFill>
                <a:srgbClr val="072C62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072C62"/>
                </a:solidFill>
              </a:rPr>
              <a:t>Learning workshops within PhD courses: </a:t>
            </a:r>
            <a:r>
              <a:rPr lang="en-GB" sz="2000" dirty="0" err="1" smtClean="0">
                <a:solidFill>
                  <a:srgbClr val="072C62"/>
                </a:solidFill>
              </a:rPr>
              <a:t>tranferrable</a:t>
            </a:r>
            <a:r>
              <a:rPr lang="en-GB" sz="2000" dirty="0" smtClean="0">
                <a:solidFill>
                  <a:srgbClr val="072C62"/>
                </a:solidFill>
              </a:rPr>
              <a:t> skills and self-orientation</a:t>
            </a:r>
          </a:p>
          <a:p>
            <a:pPr marL="342900" indent="-342900">
              <a:buFont typeface="Arial"/>
              <a:buChar char="•"/>
            </a:pPr>
            <a:endParaRPr lang="en-GB" sz="2000" dirty="0">
              <a:solidFill>
                <a:srgbClr val="072C62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072C62"/>
                </a:solidFill>
              </a:rPr>
              <a:t>Learning workshops for subscribers (across university, regions, career stage)</a:t>
            </a:r>
          </a:p>
          <a:p>
            <a:endParaRPr lang="en-GB" sz="2000" dirty="0">
              <a:solidFill>
                <a:srgbClr val="072C62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072C62"/>
                </a:solidFill>
              </a:rPr>
              <a:t>Workshops and tools </a:t>
            </a:r>
            <a:r>
              <a:rPr lang="en-GB" sz="2000" dirty="0">
                <a:solidFill>
                  <a:srgbClr val="072C62"/>
                </a:solidFill>
              </a:rPr>
              <a:t>to </a:t>
            </a:r>
            <a:r>
              <a:rPr lang="en-GB" sz="2000" dirty="0" smtClean="0">
                <a:solidFill>
                  <a:srgbClr val="072C62"/>
                </a:solidFill>
              </a:rPr>
              <a:t>stimulate </a:t>
            </a:r>
            <a:r>
              <a:rPr lang="en-GB" sz="2000" dirty="0">
                <a:solidFill>
                  <a:srgbClr val="072C62"/>
                </a:solidFill>
              </a:rPr>
              <a:t>the learning potential intrinsic to the transition outside </a:t>
            </a:r>
            <a:r>
              <a:rPr lang="en-GB" sz="2000" dirty="0" smtClean="0">
                <a:solidFill>
                  <a:srgbClr val="072C62"/>
                </a:solidFill>
              </a:rPr>
              <a:t>academia</a:t>
            </a:r>
          </a:p>
          <a:p>
            <a:pPr marL="342900" indent="-342900">
              <a:buFont typeface="Arial"/>
              <a:buChar char="•"/>
            </a:pPr>
            <a:endParaRPr lang="en-GB" sz="2000" dirty="0">
              <a:solidFill>
                <a:srgbClr val="072C62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072C62"/>
                </a:solidFill>
              </a:rPr>
              <a:t>Collect experiences as a tool for understanding and an example for others</a:t>
            </a:r>
            <a:endParaRPr lang="en-GB" sz="2000" dirty="0">
              <a:solidFill>
                <a:srgbClr val="072C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03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798548" y="6386612"/>
            <a:ext cx="24720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 smtClean="0">
                <a:solidFill>
                  <a:schemeClr val="bg1">
                    <a:lumMod val="75000"/>
                  </a:schemeClr>
                </a:solidFill>
                <a:hlinkClick r:id="rId2"/>
              </a:rPr>
              <a:t>Free PowerPoint Templates</a:t>
            </a:r>
            <a:endParaRPr lang="en-US" sz="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22311" y="6364841"/>
            <a:ext cx="24720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 smtClean="0">
                <a:solidFill>
                  <a:schemeClr val="bg1">
                    <a:lumMod val="75000"/>
                  </a:schemeClr>
                </a:solidFill>
                <a:hlinkClick r:id="rId2"/>
              </a:rPr>
              <a:t>Free PowerPoint Templates</a:t>
            </a:r>
            <a:endParaRPr lang="en-US" sz="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62744" y="1444626"/>
            <a:ext cx="4242870" cy="4746625"/>
          </a:xfrm>
          <a:prstGeom prst="roundRect">
            <a:avLst>
              <a:gd name="adj" fmla="val 1701"/>
            </a:avLst>
          </a:prstGeom>
          <a:solidFill>
            <a:schemeClr val="bg1">
              <a:alpha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  <p:sp>
        <p:nvSpPr>
          <p:cNvPr id="27" name="Rounded Rectangle 26"/>
          <p:cNvSpPr/>
          <p:nvPr/>
        </p:nvSpPr>
        <p:spPr>
          <a:xfrm>
            <a:off x="4666457" y="1444626"/>
            <a:ext cx="4190168" cy="4734512"/>
          </a:xfrm>
          <a:prstGeom prst="roundRect">
            <a:avLst>
              <a:gd name="adj" fmla="val 1816"/>
            </a:avLst>
          </a:prstGeom>
          <a:solidFill>
            <a:schemeClr val="bg2">
              <a:lumMod val="25000"/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374423" y="2436191"/>
            <a:ext cx="1845871" cy="14068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743349" y="2419210"/>
            <a:ext cx="1845871" cy="1406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5319" y="1600818"/>
            <a:ext cx="3545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72C62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SUPPORTERS AND PARTNERS IN THE ACADEMIA</a:t>
            </a:r>
            <a:endParaRPr lang="it-IT" sz="2000" dirty="0">
              <a:solidFill>
                <a:srgbClr val="072C62"/>
              </a:solidFill>
              <a:latin typeface="Candara" panose="020E050203030302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1550" y="1562718"/>
            <a:ext cx="4016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PARTNERS FROM/CLOSE TO ENTERPRISE WORLD</a:t>
            </a:r>
            <a:endParaRPr lang="it-IT" sz="2000" dirty="0">
              <a:solidFill>
                <a:schemeClr val="bg1"/>
              </a:solidFill>
              <a:latin typeface="Candara" panose="020E050203030302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6719" y="2581275"/>
            <a:ext cx="388858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University of Milan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IT department </a:t>
            </a: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     (research partner)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University of Milan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</a:rPr>
              <a:t>Bicocca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research partner; spreads job opportunities)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University of Turin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- (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spreads job opportunities; joint seminars)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Politecnico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di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Milano (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spreads job opportunities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International Physicists Network association (partners, shared project </a:t>
            </a:r>
            <a:r>
              <a:rPr lang="en-US" sz="1600" i="1" dirty="0" smtClean="0">
                <a:solidFill>
                  <a:schemeClr val="bg2">
                    <a:lumMod val="25000"/>
                  </a:schemeClr>
                </a:solidFill>
              </a:rPr>
              <a:t>in </a:t>
            </a:r>
            <a:r>
              <a:rPr lang="en-US" sz="1600" i="1" dirty="0" err="1" smtClean="0">
                <a:solidFill>
                  <a:schemeClr val="bg2">
                    <a:lumMod val="25000"/>
                  </a:schemeClr>
                </a:solidFill>
              </a:rPr>
              <a:t>fieri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4889500" y="2597151"/>
            <a:ext cx="38092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API – Italian Association of small and medium industries (partners in </a:t>
            </a:r>
            <a:r>
              <a:rPr lang="en-US" sz="1600" dirty="0" err="1" smtClean="0">
                <a:solidFill>
                  <a:srgbClr val="FFFFFF"/>
                </a:solidFill>
              </a:rPr>
              <a:t>ApiTech</a:t>
            </a:r>
            <a:r>
              <a:rPr lang="en-US" sz="1600" dirty="0" smtClean="0">
                <a:solidFill>
                  <a:srgbClr val="FFFFFF"/>
                </a:solidFill>
              </a:rPr>
              <a:t>, start-up for innovation)</a:t>
            </a:r>
            <a:endParaRPr lang="en-US" sz="1600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COREFAB - </a:t>
            </a:r>
            <a:r>
              <a:rPr lang="en-US" sz="1600" dirty="0" err="1" smtClean="0">
                <a:solidFill>
                  <a:srgbClr val="FFFFFF"/>
                </a:solidFill>
              </a:rPr>
              <a:t>Coworking</a:t>
            </a:r>
            <a:r>
              <a:rPr lang="en-US" sz="1600" dirty="0" smtClean="0">
                <a:solidFill>
                  <a:srgbClr val="FFFFFF"/>
                </a:solidFill>
              </a:rPr>
              <a:t> (partner</a:t>
            </a:r>
            <a:r>
              <a:rPr lang="en-US" sz="1600" dirty="0">
                <a:solidFill>
                  <a:srgbClr val="FFFFFF"/>
                </a:solidFill>
              </a:rPr>
              <a:t>; </a:t>
            </a:r>
            <a:r>
              <a:rPr lang="en-US" sz="1600" dirty="0" smtClean="0">
                <a:solidFill>
                  <a:srgbClr val="FFFFFF"/>
                </a:solidFill>
              </a:rPr>
              <a:t>shared seminars and services)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C2T CONSORTIUM for technology transfer</a:t>
            </a:r>
          </a:p>
          <a:p>
            <a:r>
              <a:rPr lang="en-US" sz="1600" dirty="0" smtClean="0">
                <a:solidFill>
                  <a:srgbClr val="FFFFFF"/>
                </a:solidFill>
              </a:rPr>
              <a:t>    (founder and promoter)</a:t>
            </a:r>
            <a:endParaRPr lang="en-US" sz="1600" dirty="0">
              <a:solidFill>
                <a:srgbClr val="FFFFFF"/>
              </a:solidFill>
            </a:endParaRPr>
          </a:p>
          <a:p>
            <a:endParaRPr lang="en-US" sz="1600" dirty="0">
              <a:solidFill>
                <a:srgbClr val="FFFFFF"/>
              </a:solidFill>
            </a:endParaRPr>
          </a:p>
          <a:p>
            <a:r>
              <a:rPr lang="en-US" sz="1600" dirty="0" smtClean="0">
                <a:solidFill>
                  <a:srgbClr val="FFFFFF"/>
                </a:solidFill>
              </a:rPr>
              <a:t>+ contacts and collaborations with other Technology Transfer operators</a:t>
            </a:r>
            <a:endParaRPr lang="en-GB" sz="1600" dirty="0"/>
          </a:p>
        </p:txBody>
      </p:sp>
      <p:sp>
        <p:nvSpPr>
          <p:cNvPr id="14" name="Rectangle 13"/>
          <p:cNvSpPr/>
          <p:nvPr/>
        </p:nvSpPr>
        <p:spPr>
          <a:xfrm>
            <a:off x="0" y="177800"/>
            <a:ext cx="9143999" cy="86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i="1" dirty="0" smtClean="0">
                <a:solidFill>
                  <a:srgbClr val="660066"/>
                </a:solidFill>
              </a:rPr>
              <a:t>Those working with us</a:t>
            </a:r>
            <a:endParaRPr lang="en-GB" sz="3200" i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34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798548" y="6704112"/>
            <a:ext cx="24720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Free PowerPoint Templates</a:t>
            </a:r>
            <a:endParaRPr lang="en-US" sz="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22311" y="6682341"/>
            <a:ext cx="24720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Free PowerPoint Templates</a:t>
            </a:r>
            <a:endParaRPr lang="en-US" sz="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885156" y="2933702"/>
            <a:ext cx="5366544" cy="1930400"/>
          </a:xfrm>
          <a:prstGeom prst="roundRect">
            <a:avLst>
              <a:gd name="adj" fmla="val 1836"/>
            </a:avLst>
          </a:prstGeom>
          <a:solidFill>
            <a:schemeClr val="bg1">
              <a:alpha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charset="2"/>
              <a:buChar char="ü"/>
            </a:pPr>
            <a:r>
              <a:rPr lang="it-IT" dirty="0" err="1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Subscribe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 (for free) to </a:t>
            </a:r>
            <a:r>
              <a:rPr lang="it-IT" dirty="0" err="1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www.findyourdoc.org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 </a:t>
            </a:r>
          </a:p>
          <a:p>
            <a:pPr marL="342900" indent="-342900">
              <a:buFont typeface="Wingdings" charset="2"/>
              <a:buChar char="ü"/>
            </a:pPr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Take the “</a:t>
            </a:r>
            <a:r>
              <a:rPr lang="it-IT" dirty="0" err="1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pills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” on </a:t>
            </a:r>
            <a:r>
              <a:rPr lang="it-IT" dirty="0" err="1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your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it-IT" dirty="0" err="1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profile</a:t>
            </a:r>
            <a:endParaRPr lang="it-IT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endParaRPr>
          </a:p>
          <a:p>
            <a:pPr marL="342900" indent="-342900">
              <a:buFont typeface="Wingdings" charset="2"/>
              <a:buChar char="ü"/>
            </a:pPr>
            <a:r>
              <a:rPr lang="it-IT" dirty="0" err="1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Follow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it-IT" dirty="0" err="1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us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 on FB, </a:t>
            </a:r>
            <a:r>
              <a:rPr lang="it-IT" dirty="0" err="1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linkedin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 or </a:t>
            </a:r>
            <a:r>
              <a:rPr lang="it-IT" dirty="0" err="1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twitter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 </a:t>
            </a:r>
          </a:p>
          <a:p>
            <a:pPr marL="342900" indent="-342900">
              <a:buFont typeface="Wingdings" charset="2"/>
              <a:buChar char="ü"/>
            </a:pPr>
            <a:r>
              <a:rPr lang="it-IT" dirty="0" err="1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Participate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 to the “Doc Desk” </a:t>
            </a:r>
          </a:p>
          <a:p>
            <a:pPr marL="342900" indent="-342900">
              <a:buFont typeface="Wingdings" charset="2"/>
              <a:buChar char="ü"/>
            </a:pPr>
            <a:r>
              <a:rPr lang="it-IT" dirty="0" err="1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Participate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to </a:t>
            </a:r>
            <a:r>
              <a:rPr lang="it-IT" dirty="0" err="1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initiatives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</a:t>
            </a:r>
            <a:r>
              <a:rPr lang="it-IT" dirty="0" err="1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organised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with </a:t>
            </a:r>
            <a:r>
              <a:rPr lang="it-IT" dirty="0" err="1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your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 </a:t>
            </a:r>
            <a:r>
              <a:rPr lang="it-IT" dirty="0" err="1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institute</a:t>
            </a:r>
            <a:endParaRPr lang="it-IT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8156" y="1407211"/>
            <a:ext cx="80605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i="1" dirty="0" smtClean="0">
                <a:solidFill>
                  <a:srgbClr val="072C62"/>
                </a:solidFill>
                <a:cs typeface="Century Gothic"/>
              </a:rPr>
              <a:t>PhD students, graduates and researchers are </a:t>
            </a:r>
            <a:r>
              <a:rPr lang="en-US" sz="2400" i="1" dirty="0" smtClean="0">
                <a:solidFill>
                  <a:srgbClr val="072C62"/>
                </a:solidFill>
                <a:cs typeface="Century Gothic"/>
              </a:rPr>
              <a:t>–</a:t>
            </a:r>
            <a:r>
              <a:rPr lang="en-GB" sz="2400" i="1" dirty="0" smtClean="0">
                <a:solidFill>
                  <a:srgbClr val="072C62"/>
                </a:solidFill>
                <a:cs typeface="Century Gothic"/>
              </a:rPr>
              <a:t> by construction </a:t>
            </a:r>
            <a:r>
              <a:rPr lang="en-US" sz="2400" i="1" dirty="0" smtClean="0">
                <a:solidFill>
                  <a:srgbClr val="072C62"/>
                </a:solidFill>
                <a:cs typeface="Century Gothic"/>
              </a:rPr>
              <a:t>–</a:t>
            </a:r>
            <a:r>
              <a:rPr lang="en-GB" sz="2400" i="1" dirty="0" smtClean="0">
                <a:solidFill>
                  <a:srgbClr val="072C62"/>
                </a:solidFill>
                <a:cs typeface="Century Gothic"/>
              </a:rPr>
              <a:t> Find your Doctor’s main partners</a:t>
            </a:r>
            <a:endParaRPr lang="en-GB" sz="2400" i="1" dirty="0">
              <a:solidFill>
                <a:srgbClr val="072C62"/>
              </a:solidFill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5501" y="5364202"/>
            <a:ext cx="7835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660066"/>
                </a:solidFill>
                <a:cs typeface="Browallia New" panose="020B0604020202020204" pitchFamily="34" charset="-34"/>
              </a:rPr>
              <a:t>Be aware of what you are learning, and be proud of what you are doing!</a:t>
            </a:r>
            <a:endParaRPr lang="it-IT" sz="2400" i="1" dirty="0">
              <a:solidFill>
                <a:srgbClr val="660066"/>
              </a:solidFill>
              <a:cs typeface="Browallia New" panose="020B0604020202020204" pitchFamily="34" charset="-34"/>
            </a:endParaRPr>
          </a:p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0" y="177800"/>
            <a:ext cx="9143999" cy="86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i="1" dirty="0" smtClean="0">
                <a:solidFill>
                  <a:srgbClr val="660066"/>
                </a:solidFill>
              </a:rPr>
              <a:t>How can we work together</a:t>
            </a:r>
            <a:endParaRPr lang="en-GB" sz="3200" i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46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ratelli Wright 2.JPG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6"/>
          <a:stretch/>
        </p:blipFill>
        <p:spPr>
          <a:xfrm flipH="1">
            <a:off x="0" y="1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98548" y="6704112"/>
            <a:ext cx="24720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 smtClean="0">
                <a:solidFill>
                  <a:schemeClr val="bg1">
                    <a:lumMod val="75000"/>
                  </a:schemeClr>
                </a:solidFill>
                <a:hlinkClick r:id="rId4"/>
              </a:rPr>
              <a:t>Free PowerPoint Templates</a:t>
            </a:r>
            <a:endParaRPr lang="en-US" sz="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22311" y="6682341"/>
            <a:ext cx="24720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 smtClean="0">
                <a:solidFill>
                  <a:schemeClr val="bg1">
                    <a:lumMod val="75000"/>
                  </a:schemeClr>
                </a:solidFill>
                <a:hlinkClick r:id="rId4"/>
              </a:rPr>
              <a:t>Free PowerPoint Templates</a:t>
            </a:r>
            <a:endParaRPr lang="en-US" sz="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8675" y="2260602"/>
            <a:ext cx="8201025" cy="137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i="1" dirty="0" smtClean="0"/>
              <a:t> </a:t>
            </a:r>
            <a:endParaRPr lang="en-US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95246" y="63500"/>
            <a:ext cx="865629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0" dirty="0">
                <a:solidFill>
                  <a:srgbClr val="660066"/>
                </a:solidFill>
                <a:latin typeface="Bell MT" panose="02020503060305020303" pitchFamily="18" charset="0"/>
              </a:rPr>
              <a:t>“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52207" y="799070"/>
            <a:ext cx="7558393" cy="1215717"/>
            <a:chOff x="899807" y="2147593"/>
            <a:chExt cx="7558393" cy="1215717"/>
          </a:xfrm>
        </p:grpSpPr>
        <p:sp>
          <p:nvSpPr>
            <p:cNvPr id="9" name="TextBox 8"/>
            <p:cNvSpPr txBox="1"/>
            <p:nvPr/>
          </p:nvSpPr>
          <p:spPr>
            <a:xfrm>
              <a:off x="5454460" y="3024756"/>
              <a:ext cx="30037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i="1" dirty="0" smtClean="0">
                  <a:solidFill>
                    <a:srgbClr val="000000"/>
                  </a:solidFill>
                  <a:cs typeface="Century Gothic"/>
                </a:rPr>
                <a:t>Gustav Mahler</a:t>
              </a:r>
              <a:endParaRPr lang="en-GB" sz="1600" i="1" dirty="0">
                <a:solidFill>
                  <a:srgbClr val="000000"/>
                </a:solidFill>
                <a:cs typeface="Century Gothic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99807" y="2147593"/>
              <a:ext cx="733217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i="1" dirty="0" smtClean="0">
                  <a:latin typeface="+mj-lt"/>
                  <a:cs typeface="Century Gothic"/>
                </a:rPr>
                <a:t>Tradition is the preservation of fire, not the worship of ashes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474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798548" y="6831112"/>
            <a:ext cx="24720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 smtClean="0">
                <a:solidFill>
                  <a:schemeClr val="bg1">
                    <a:lumMod val="75000"/>
                  </a:schemeClr>
                </a:solidFill>
                <a:hlinkClick r:id="rId2"/>
              </a:rPr>
              <a:t>Free PowerPoint Templates</a:t>
            </a:r>
            <a:endParaRPr lang="en-US" sz="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7742" y="40237"/>
            <a:ext cx="8070861" cy="507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400" b="1" i="1" dirty="0" err="1" smtClean="0">
                <a:solidFill>
                  <a:srgbClr val="072C62"/>
                </a:solidFill>
              </a:rPr>
              <a:t>Find</a:t>
            </a:r>
            <a:r>
              <a:rPr lang="it-IT" sz="1400" b="1" i="1" dirty="0" smtClean="0">
                <a:solidFill>
                  <a:srgbClr val="072C62"/>
                </a:solidFill>
              </a:rPr>
              <a:t> Your </a:t>
            </a:r>
            <a:r>
              <a:rPr lang="it-IT" sz="1400" b="1" i="1" dirty="0" err="1" smtClean="0">
                <a:solidFill>
                  <a:srgbClr val="072C62"/>
                </a:solidFill>
              </a:rPr>
              <a:t>Doctor</a:t>
            </a:r>
            <a:r>
              <a:rPr lang="it-IT" sz="1400" b="1" i="1" dirty="0" smtClean="0">
                <a:solidFill>
                  <a:srgbClr val="072C62"/>
                </a:solidFill>
              </a:rPr>
              <a:t> </a:t>
            </a:r>
            <a:r>
              <a:rPr lang="it-IT" sz="1400" i="1" dirty="0">
                <a:solidFill>
                  <a:srgbClr val="072C62"/>
                </a:solidFill>
              </a:rPr>
              <a:t>| Via Uberto Visconti di </a:t>
            </a:r>
            <a:r>
              <a:rPr lang="it-IT" sz="1400" i="1" dirty="0" err="1">
                <a:solidFill>
                  <a:srgbClr val="072C62"/>
                </a:solidFill>
              </a:rPr>
              <a:t>Modrone</a:t>
            </a:r>
            <a:r>
              <a:rPr lang="it-IT" sz="1400" i="1" dirty="0">
                <a:solidFill>
                  <a:srgbClr val="072C62"/>
                </a:solidFill>
              </a:rPr>
              <a:t>, </a:t>
            </a:r>
            <a:r>
              <a:rPr lang="it-IT" sz="1400" i="1" dirty="0" smtClean="0">
                <a:solidFill>
                  <a:srgbClr val="072C62"/>
                </a:solidFill>
              </a:rPr>
              <a:t>30 | Milano</a:t>
            </a:r>
            <a:endParaRPr lang="it-IT" sz="1400" i="1" dirty="0">
              <a:solidFill>
                <a:srgbClr val="072C6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22311" y="6809341"/>
            <a:ext cx="24720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 smtClean="0">
                <a:solidFill>
                  <a:schemeClr val="bg1">
                    <a:lumMod val="75000"/>
                  </a:schemeClr>
                </a:solidFill>
                <a:hlinkClick r:id="rId2"/>
              </a:rPr>
              <a:t>Free PowerPoint Templates</a:t>
            </a:r>
            <a:endParaRPr lang="en-US" sz="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077245" y="1844675"/>
            <a:ext cx="2511359" cy="1920875"/>
          </a:xfrm>
          <a:prstGeom prst="roundRect">
            <a:avLst>
              <a:gd name="adj" fmla="val 4766"/>
            </a:avLst>
          </a:prstGeom>
          <a:solidFill>
            <a:srgbClr val="660066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517743" y="1839152"/>
            <a:ext cx="2543682" cy="1500948"/>
          </a:xfrm>
          <a:prstGeom prst="roundRect">
            <a:avLst>
              <a:gd name="adj" fmla="val 5667"/>
            </a:avLst>
          </a:prstGeom>
          <a:solidFill>
            <a:srgbClr val="072C62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08243" y="2077741"/>
            <a:ext cx="2121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CALL US</a:t>
            </a:r>
            <a:endParaRPr lang="it-IT" sz="2000" dirty="0">
              <a:solidFill>
                <a:schemeClr val="bg1"/>
              </a:solidFill>
              <a:latin typeface="Candara" panose="020E050203030302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199467" y="1828800"/>
            <a:ext cx="2745068" cy="1968500"/>
          </a:xfrm>
          <a:prstGeom prst="roundRect">
            <a:avLst>
              <a:gd name="adj" fmla="val 5699"/>
            </a:avLst>
          </a:prstGeom>
          <a:solidFill>
            <a:schemeClr val="bg1">
              <a:alpha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88145" y="2653100"/>
            <a:ext cx="2798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02 37904343</a:t>
            </a:r>
            <a:endParaRPr lang="it-IT" sz="1600" i="1" dirty="0">
              <a:solidFill>
                <a:schemeClr val="bg1"/>
              </a:solidFill>
              <a:latin typeface="Candara" panose="020E0502030303020204" pitchFamily="34" charset="0"/>
              <a:cs typeface="Browallia New" panose="020B0604020202020204" pitchFamily="34" charset="-34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846193" y="2545262"/>
            <a:ext cx="1885222" cy="1407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69" y="1384298"/>
            <a:ext cx="678656" cy="68943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01" y="1384299"/>
            <a:ext cx="642042" cy="689431"/>
          </a:xfrm>
          <a:prstGeom prst="rect">
            <a:avLst/>
          </a:prstGeom>
          <a:ln>
            <a:solidFill>
              <a:srgbClr val="0D0D0D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460" y="1384299"/>
            <a:ext cx="581172" cy="689432"/>
          </a:xfrm>
          <a:prstGeom prst="rect">
            <a:avLst/>
          </a:prstGeom>
          <a:solidFill>
            <a:schemeClr val="bg1"/>
          </a:solidFill>
          <a:ln>
            <a:solidFill>
              <a:srgbClr val="0D0D0D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3199467" y="2077741"/>
            <a:ext cx="2745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72C62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WEBSITE</a:t>
            </a:r>
            <a:r>
              <a:rPr lang="it-IT" sz="2000" dirty="0">
                <a:solidFill>
                  <a:srgbClr val="072C62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75646" y="2073731"/>
            <a:ext cx="2721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MAIL or CHAT</a:t>
            </a:r>
            <a:endParaRPr lang="it-IT" sz="2000" dirty="0">
              <a:solidFill>
                <a:schemeClr val="bg1"/>
              </a:solidFill>
              <a:latin typeface="Candara" panose="020E0502030303020204" pitchFamily="34" charset="0"/>
              <a:cs typeface="Browallia New" panose="020B0604020202020204" pitchFamily="34" charset="-34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3613347" y="2501107"/>
            <a:ext cx="1845871" cy="14068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479216" y="2507980"/>
            <a:ext cx="1845871" cy="140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423655" y="2608176"/>
            <a:ext cx="2225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www.findyourdoc.org</a:t>
            </a:r>
            <a:endParaRPr lang="it-IT" sz="1600" dirty="0" smtClean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it-IT" sz="1600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www.consorzioc2t.it</a:t>
            </a:r>
          </a:p>
          <a:p>
            <a:pPr algn="ctr"/>
            <a:r>
              <a:rPr lang="it-IT" sz="1600" dirty="0" err="1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www.api-tech.it</a:t>
            </a:r>
            <a:endParaRPr lang="it-IT" sz="1600" dirty="0" smtClean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  <a:cs typeface="Browallia New" panose="020B0604020202020204" pitchFamily="34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36352" y="2608177"/>
            <a:ext cx="2225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info@consorzioc2t.it</a:t>
            </a:r>
          </a:p>
          <a:p>
            <a:pPr algn="ctr"/>
            <a:endParaRPr lang="it-IT" sz="1600" dirty="0" smtClean="0">
              <a:solidFill>
                <a:schemeClr val="bg1"/>
              </a:solidFill>
              <a:latin typeface="Candara" panose="020E0502030303020204" pitchFamily="34" charset="0"/>
              <a:cs typeface="Browallia New" panose="020B0604020202020204" pitchFamily="34" charset="-34"/>
            </a:endParaRPr>
          </a:p>
          <a:p>
            <a:pPr algn="ctr"/>
            <a:r>
              <a:rPr lang="it-IT" sz="1600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hr_c2t </a:t>
            </a:r>
            <a:r>
              <a:rPr lang="it-IT" sz="1600" i="1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(</a:t>
            </a:r>
            <a:r>
              <a:rPr lang="it-IT" sz="1600" i="1" dirty="0" err="1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Skype</a:t>
            </a:r>
            <a:r>
              <a:rPr lang="it-IT" sz="1600" i="1" dirty="0" smtClean="0">
                <a:solidFill>
                  <a:schemeClr val="bg1"/>
                </a:solidFill>
                <a:latin typeface="Candara" panose="020E0502030303020204" pitchFamily="34" charset="0"/>
                <a:cs typeface="Browallia New" panose="020B0604020202020204" pitchFamily="34" charset="-34"/>
              </a:rPr>
              <a:t>)</a:t>
            </a:r>
            <a:endParaRPr lang="it-IT" sz="1600" i="1" dirty="0">
              <a:solidFill>
                <a:schemeClr val="bg1"/>
              </a:solidFill>
              <a:latin typeface="Candara" panose="020E050203030302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5" name="Rectangle 6"/>
          <p:cNvSpPr/>
          <p:nvPr/>
        </p:nvSpPr>
        <p:spPr>
          <a:xfrm>
            <a:off x="-140876" y="386080"/>
            <a:ext cx="3159889" cy="86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i="1" dirty="0" err="1" smtClean="0">
                <a:solidFill>
                  <a:srgbClr val="660066"/>
                </a:solidFill>
              </a:rPr>
              <a:t>Contacts</a:t>
            </a:r>
            <a:r>
              <a:rPr lang="it-IT" sz="3200" i="1" dirty="0" smtClean="0">
                <a:solidFill>
                  <a:srgbClr val="660066"/>
                </a:solidFill>
              </a:rPr>
              <a:t>:</a:t>
            </a:r>
            <a:endParaRPr lang="it-IT" sz="3200" i="1" dirty="0">
              <a:solidFill>
                <a:srgbClr val="660066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62744" y="4584700"/>
            <a:ext cx="8648619" cy="210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it-IT" sz="1600" dirty="0" smtClean="0">
                <a:solidFill>
                  <a:srgbClr val="072C62"/>
                </a:solidFill>
              </a:rPr>
              <a:t>Report Istat 2014 </a:t>
            </a:r>
            <a:r>
              <a:rPr lang="en-US" sz="1600" dirty="0" smtClean="0">
                <a:solidFill>
                  <a:srgbClr val="072C62"/>
                </a:solidFill>
              </a:rPr>
              <a:t>–</a:t>
            </a:r>
            <a:r>
              <a:rPr lang="it-IT" sz="1600" dirty="0" smtClean="0">
                <a:solidFill>
                  <a:srgbClr val="072C62"/>
                </a:solidFill>
              </a:rPr>
              <a:t> L’inserimento professionale dei dottori di ricerca </a:t>
            </a:r>
          </a:p>
          <a:p>
            <a:pPr marL="285750" indent="-285750">
              <a:buFont typeface="Arial"/>
              <a:buChar char="•"/>
            </a:pPr>
            <a:r>
              <a:rPr lang="it-IT" sz="1600" dirty="0" smtClean="0">
                <a:solidFill>
                  <a:srgbClr val="072C62"/>
                </a:solidFill>
              </a:rPr>
              <a:t>VI indagine ADI - 2016</a:t>
            </a:r>
            <a:endParaRPr lang="it-IT" sz="1600" dirty="0">
              <a:solidFill>
                <a:srgbClr val="072C6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noProof="1">
                <a:solidFill>
                  <a:srgbClr val="072C62"/>
                </a:solidFill>
              </a:rPr>
              <a:t>OECD Science, Technology and Industry Scoreboard </a:t>
            </a:r>
            <a:r>
              <a:rPr lang="en-US" sz="1600" noProof="1" smtClean="0">
                <a:solidFill>
                  <a:srgbClr val="072C62"/>
                </a:solidFill>
              </a:rPr>
              <a:t>2013</a:t>
            </a:r>
            <a:r>
              <a:rPr lang="en-US" sz="1600" i="1" noProof="1" smtClean="0">
                <a:solidFill>
                  <a:srgbClr val="072C62"/>
                </a:solidFill>
              </a:rPr>
              <a:t> - </a:t>
            </a:r>
            <a:r>
              <a:rPr lang="en-US" sz="1600" noProof="1" smtClean="0">
                <a:solidFill>
                  <a:srgbClr val="072C62"/>
                </a:solidFill>
              </a:rPr>
              <a:t>OECD Publishing </a:t>
            </a:r>
            <a:r>
              <a:rPr lang="en-US" sz="1600" i="1" noProof="1" smtClean="0">
                <a:solidFill>
                  <a:srgbClr val="072C62"/>
                </a:solidFill>
                <a:hlinkClick r:id="rId6"/>
              </a:rPr>
              <a:t>http</a:t>
            </a:r>
            <a:r>
              <a:rPr lang="en-US" sz="1600" i="1" noProof="1">
                <a:solidFill>
                  <a:srgbClr val="072C62"/>
                </a:solidFill>
                <a:hlinkClick r:id="rId6"/>
              </a:rPr>
              <a:t>://dx.doi.org/10.1787/sti_scoreboard-2013-en</a:t>
            </a:r>
            <a:r>
              <a:rPr lang="en-US" sz="1600" i="1" noProof="1">
                <a:solidFill>
                  <a:srgbClr val="072C62"/>
                </a:solidFill>
              </a:rPr>
              <a:t> </a:t>
            </a:r>
            <a:endParaRPr lang="en-US" sz="1600" noProof="1">
              <a:solidFill>
                <a:srgbClr val="072C6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sz="1600" noProof="1">
                <a:solidFill>
                  <a:srgbClr val="072C62"/>
                </a:solidFill>
              </a:rPr>
              <a:t>MORE2 Idea consulting</a:t>
            </a:r>
          </a:p>
          <a:p>
            <a:pPr marL="285750" indent="-285750">
              <a:buFont typeface="Arial"/>
              <a:buChar char="•"/>
            </a:pPr>
            <a:r>
              <a:rPr lang="it-IT" sz="1600" noProof="1">
                <a:solidFill>
                  <a:srgbClr val="072C62"/>
                </a:solidFill>
              </a:rPr>
              <a:t>Researcher’s report 2013 e </a:t>
            </a:r>
            <a:r>
              <a:rPr lang="it-IT" sz="1600" noProof="1" smtClean="0">
                <a:solidFill>
                  <a:srgbClr val="072C62"/>
                </a:solidFill>
              </a:rPr>
              <a:t>2014 - </a:t>
            </a:r>
            <a:r>
              <a:rPr lang="it-IT" sz="1600" noProof="1">
                <a:solidFill>
                  <a:srgbClr val="072C62"/>
                </a:solidFill>
              </a:rPr>
              <a:t>Deloitte consulting for EU commission</a:t>
            </a:r>
          </a:p>
          <a:p>
            <a:pPr marL="285750" indent="-285750">
              <a:buFont typeface="Arial"/>
              <a:buChar char="•"/>
            </a:pPr>
            <a:r>
              <a:rPr lang="pt-BR" sz="1600" noProof="1">
                <a:solidFill>
                  <a:srgbClr val="072C62"/>
                </a:solidFill>
              </a:rPr>
              <a:t>OECD-knowinno project on the careers of doctorate holders </a:t>
            </a:r>
          </a:p>
        </p:txBody>
      </p:sp>
      <p:sp>
        <p:nvSpPr>
          <p:cNvPr id="36" name="Rectangle 6"/>
          <p:cNvSpPr/>
          <p:nvPr/>
        </p:nvSpPr>
        <p:spPr>
          <a:xfrm>
            <a:off x="1478" y="3894455"/>
            <a:ext cx="3681522" cy="86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i="1" dirty="0" smtClean="0">
                <a:solidFill>
                  <a:srgbClr val="072C62"/>
                </a:solidFill>
              </a:rPr>
              <a:t>Data </a:t>
            </a:r>
            <a:r>
              <a:rPr lang="it-IT" sz="3200" i="1" dirty="0" err="1" smtClean="0">
                <a:solidFill>
                  <a:srgbClr val="072C62"/>
                </a:solidFill>
              </a:rPr>
              <a:t>sources</a:t>
            </a:r>
            <a:r>
              <a:rPr lang="it-IT" sz="3200" i="1" dirty="0" smtClean="0">
                <a:solidFill>
                  <a:srgbClr val="072C62"/>
                </a:solidFill>
              </a:rPr>
              <a:t>:</a:t>
            </a:r>
            <a:endParaRPr lang="it-IT" sz="3200" i="1" dirty="0">
              <a:solidFill>
                <a:srgbClr val="072C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27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0" y="182880"/>
            <a:ext cx="9144000" cy="86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i="1" dirty="0" smtClean="0">
                <a:solidFill>
                  <a:srgbClr val="660066"/>
                </a:solidFill>
                <a:latin typeface="+mj-lt"/>
              </a:rPr>
              <a:t>Long term perspectives in business</a:t>
            </a:r>
            <a:endParaRPr lang="en-GB" sz="3200" i="1" dirty="0">
              <a:solidFill>
                <a:srgbClr val="660066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2725" y="1587500"/>
            <a:ext cx="4597400" cy="1930400"/>
          </a:xfrm>
          <a:prstGeom prst="roundRect">
            <a:avLst>
              <a:gd name="adj" fmla="val 609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3550" y="1132100"/>
            <a:ext cx="4213225" cy="135710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AU" sz="2000" dirty="0" smtClean="0">
                <a:solidFill>
                  <a:schemeClr val="bg2">
                    <a:lumMod val="25000"/>
                  </a:schemeClr>
                </a:solidFill>
              </a:rPr>
              <a:t>Including all types of contract, around 50% of PhDs </a:t>
            </a:r>
            <a:r>
              <a:rPr lang="en-AU" sz="2000" dirty="0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lang="en-AU" sz="2000" dirty="0" smtClean="0">
                <a:solidFill>
                  <a:schemeClr val="bg2">
                    <a:lumMod val="25000"/>
                  </a:schemeClr>
                </a:solidFill>
              </a:rPr>
              <a:t>cross Europe is in </a:t>
            </a:r>
            <a:r>
              <a:rPr lang="en-AU" sz="2000" dirty="0" smtClean="0">
                <a:solidFill>
                  <a:schemeClr val="bg2">
                    <a:lumMod val="25000"/>
                  </a:schemeClr>
                </a:solidFill>
              </a:rPr>
              <a:t>business</a:t>
            </a:r>
            <a:endParaRPr lang="en-AU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657226" y="3613425"/>
            <a:ext cx="6577276" cy="2797658"/>
            <a:chOff x="368300" y="3765825"/>
            <a:chExt cx="6032500" cy="2797658"/>
          </a:xfrm>
        </p:grpSpPr>
        <p:pic>
          <p:nvPicPr>
            <p:cNvPr id="16" name="Picture 15" descr="Researchers by sector of employmen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00" y="3765825"/>
              <a:ext cx="6032500" cy="2797658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25" name="Rectangle 24"/>
            <p:cNvSpPr/>
            <p:nvPr/>
          </p:nvSpPr>
          <p:spPr>
            <a:xfrm>
              <a:off x="4413250" y="4476750"/>
              <a:ext cx="158750" cy="1854200"/>
            </a:xfrm>
            <a:prstGeom prst="rect">
              <a:avLst/>
            </a:prstGeom>
            <a:noFill/>
            <a:ln w="12700" cmpd="sng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9" name="Straight Connector 28"/>
          <p:cNvCxnSpPr/>
          <p:nvPr/>
        </p:nvCxnSpPr>
        <p:spPr>
          <a:xfrm>
            <a:off x="952500" y="5327650"/>
            <a:ext cx="5912624" cy="0"/>
          </a:xfrm>
          <a:prstGeom prst="line">
            <a:avLst/>
          </a:prstGeom>
          <a:ln w="19050" cmpd="sng">
            <a:solidFill>
              <a:srgbClr val="FF66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450850" y="1134620"/>
            <a:ext cx="8058150" cy="2671981"/>
            <a:chOff x="450850" y="1134620"/>
            <a:chExt cx="8058150" cy="2671981"/>
          </a:xfrm>
        </p:grpSpPr>
        <p:pic>
          <p:nvPicPr>
            <p:cNvPr id="17" name="Picture 16" descr="Screen Shot 2013-11-11 at 09.03.3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9175" y="1134620"/>
              <a:ext cx="3679825" cy="2671981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450850" y="2565400"/>
              <a:ext cx="4213225" cy="11811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457200" indent="-457200" algn="l" defTabSz="914400" rtl="0" eaLnBrk="1" latinLnBrk="0" hangingPunct="1">
                <a:spcBef>
                  <a:spcPts val="2400"/>
                </a:spcBef>
                <a:buSzPct val="90000"/>
                <a:buFont typeface="Wingdings" pitchFamily="2" charset="2"/>
                <a:buChar char="v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914400" indent="-457200" algn="l" defTabSz="914400" rtl="0" eaLnBrk="1" latinLnBrk="0" hangingPunct="1">
                <a:spcBef>
                  <a:spcPts val="1200"/>
                </a:spcBef>
                <a:buClr>
                  <a:schemeClr val="bg1">
                    <a:lumMod val="65000"/>
                  </a:schemeClr>
                </a:buClr>
                <a:buSzPct val="90000"/>
                <a:buFont typeface="Wingdings" pitchFamily="2" charset="2"/>
                <a:buChar char="v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263650" indent="-349250" algn="l" defTabSz="914400" rtl="0" eaLnBrk="1" latinLnBrk="0" hangingPunct="1">
                <a:spcBef>
                  <a:spcPts val="1200"/>
                </a:spcBef>
                <a:buSzPct val="90000"/>
                <a:buFont typeface="Wingdings" pitchFamily="2" charset="2"/>
                <a:buChar char="v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336550" algn="l" defTabSz="914400" rtl="0" eaLnBrk="1" latinLnBrk="0" hangingPunct="1">
                <a:spcBef>
                  <a:spcPts val="1200"/>
                </a:spcBef>
                <a:buClr>
                  <a:schemeClr val="bg1">
                    <a:lumMod val="65000"/>
                  </a:schemeClr>
                </a:buClr>
                <a:buSzPct val="90000"/>
                <a:buFont typeface="Wingdings" pitchFamily="2" charset="2"/>
                <a:buChar char="v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946275" indent="-346075" algn="l" defTabSz="914400" rtl="0" eaLnBrk="1" latinLnBrk="0" hangingPunct="1">
                <a:spcBef>
                  <a:spcPts val="1200"/>
                </a:spcBef>
                <a:buSzPct val="90000"/>
                <a:buFont typeface="Wingdings" pitchFamily="2" charset="2"/>
                <a:buChar char="v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90763" indent="-344488" algn="l" defTabSz="914400" rtl="0" eaLnBrk="1" latinLnBrk="0" hangingPunct="1">
                <a:spcBef>
                  <a:spcPct val="20000"/>
                </a:spcBef>
                <a:buClr>
                  <a:schemeClr val="bg1">
                    <a:lumMod val="65000"/>
                  </a:schemeClr>
                </a:buClr>
                <a:buSzPct val="90000"/>
                <a:buFont typeface="Wingdings" pitchFamily="2" charset="2"/>
                <a:buChar char="v"/>
                <a:defRPr lang="en-US" sz="18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625725" indent="-344488" algn="l" defTabSz="914400" rtl="0" eaLnBrk="1" latinLnBrk="0" hangingPunct="1">
                <a:spcBef>
                  <a:spcPct val="20000"/>
                </a:spcBef>
                <a:buSzPct val="90000"/>
                <a:buFont typeface="Wingdings" pitchFamily="2" charset="2"/>
                <a:buChar char="v"/>
                <a:defRPr lang="en-US" sz="18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970213" indent="-344488" algn="l" defTabSz="914400" rtl="0" eaLnBrk="1" latinLnBrk="0" hangingPunct="1">
                <a:spcBef>
                  <a:spcPct val="20000"/>
                </a:spcBef>
                <a:buClr>
                  <a:schemeClr val="bg1">
                    <a:lumMod val="65000"/>
                  </a:schemeClr>
                </a:buClr>
                <a:buSzPct val="90000"/>
                <a:buFont typeface="Wingdings" pitchFamily="2" charset="2"/>
                <a:buChar char="v"/>
                <a:defRPr lang="en-US" sz="18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313113" indent="-344488" algn="l" defTabSz="914400" rtl="0" eaLnBrk="1" latinLnBrk="0" hangingPunct="1">
                <a:spcBef>
                  <a:spcPct val="20000"/>
                </a:spcBef>
                <a:buSzPct val="90000"/>
                <a:buFont typeface="Wingdings" pitchFamily="2" charset="2"/>
                <a:buChar char="v"/>
                <a:defRPr lang="en-US" sz="18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Arial"/>
                <a:buChar char="•"/>
              </a:pPr>
              <a:r>
                <a:rPr lang="en-AU" sz="2000" dirty="0" smtClean="0">
                  <a:solidFill>
                    <a:schemeClr val="bg2">
                      <a:lumMod val="25000"/>
                    </a:schemeClr>
                  </a:solidFill>
                </a:rPr>
                <a:t>More indefinite contracts in business</a:t>
              </a:r>
            </a:p>
            <a:p>
              <a:pPr marL="0" indent="0">
                <a:buFont typeface="Wingdings" pitchFamily="2" charset="2"/>
                <a:buNone/>
              </a:pPr>
              <a:endParaRPr lang="en-AU" sz="2000" dirty="0" smtClean="0">
                <a:solidFill>
                  <a:schemeClr val="bg1"/>
                </a:solidFill>
              </a:endParaRPr>
            </a:p>
            <a:p>
              <a:pPr marL="0" indent="0">
                <a:buFont typeface="Wingdings" pitchFamily="2" charset="2"/>
                <a:buNone/>
              </a:pPr>
              <a:endParaRPr lang="it-IT" sz="2000" dirty="0" smtClean="0"/>
            </a:p>
            <a:p>
              <a:pPr marL="0" indent="0">
                <a:buFont typeface="Wingdings" pitchFamily="2" charset="2"/>
                <a:buNone/>
              </a:pPr>
              <a:endParaRPr lang="it-IT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0234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0" y="182880"/>
            <a:ext cx="9144000" cy="86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i="1" dirty="0" smtClean="0">
                <a:solidFill>
                  <a:srgbClr val="660066"/>
                </a:solidFill>
              </a:rPr>
              <a:t>Long term perspectives in business (IT)</a:t>
            </a:r>
            <a:endParaRPr lang="en-GB" sz="3200" i="1" dirty="0">
              <a:solidFill>
                <a:srgbClr val="660066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2725" y="1587500"/>
            <a:ext cx="4597400" cy="1930400"/>
          </a:xfrm>
          <a:prstGeom prst="roundRect">
            <a:avLst>
              <a:gd name="adj" fmla="val 609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00100" y="1132100"/>
            <a:ext cx="7543800" cy="55700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AU" sz="2000" dirty="0" smtClean="0">
                <a:solidFill>
                  <a:schemeClr val="bg2">
                    <a:lumMod val="25000"/>
                  </a:schemeClr>
                </a:solidFill>
              </a:rPr>
              <a:t>Italy: contracts in business seem around 40%-50%</a:t>
            </a:r>
          </a:p>
          <a:p>
            <a:pPr marL="0" indent="0">
              <a:buNone/>
            </a:pPr>
            <a:endParaRPr lang="en-AU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1835150" y="2308528"/>
            <a:ext cx="5340350" cy="3565530"/>
            <a:chOff x="1212850" y="2676828"/>
            <a:chExt cx="5340350" cy="3565530"/>
          </a:xfrm>
        </p:grpSpPr>
        <p:pic>
          <p:nvPicPr>
            <p:cNvPr id="2" name="Picture 1" descr="per tipo contratt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850" y="2676828"/>
              <a:ext cx="5340350" cy="356553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cxnSp>
          <p:nvCxnSpPr>
            <p:cNvPr id="6" name="Straight Arrow Connector 5"/>
            <p:cNvCxnSpPr/>
            <p:nvPr/>
          </p:nvCxnSpPr>
          <p:spPr>
            <a:xfrm flipH="1">
              <a:off x="4916488" y="3892550"/>
              <a:ext cx="723900" cy="12700"/>
            </a:xfrm>
            <a:prstGeom prst="straightConnector1">
              <a:avLst/>
            </a:prstGeom>
            <a:ln w="190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635626" y="3892550"/>
              <a:ext cx="9525" cy="1308100"/>
            </a:xfrm>
            <a:prstGeom prst="straightConnector1">
              <a:avLst/>
            </a:prstGeom>
            <a:ln w="190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4618038" y="4559300"/>
              <a:ext cx="276225" cy="158750"/>
            </a:xfrm>
            <a:prstGeom prst="straightConnector1">
              <a:avLst/>
            </a:prstGeom>
            <a:ln w="190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864101" y="4362450"/>
              <a:ext cx="9032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 smtClean="0"/>
                <a:t>Partly Academics</a:t>
              </a:r>
              <a:endParaRPr lang="en-GB" sz="8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19700" y="3676650"/>
              <a:ext cx="115728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 smtClean="0"/>
                <a:t>Not Academics</a:t>
              </a:r>
              <a:endParaRPr lang="en-GB" sz="800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 flipV="1">
              <a:off x="4430713" y="4470401"/>
              <a:ext cx="471488" cy="86726"/>
            </a:xfrm>
            <a:prstGeom prst="straightConnector1">
              <a:avLst/>
            </a:prstGeom>
            <a:ln w="190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865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atelli Wright 2.JPG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6"/>
          <a:stretch/>
        </p:blipFill>
        <p:spPr>
          <a:xfrm flipH="1">
            <a:off x="0" y="1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98548" y="6704112"/>
            <a:ext cx="24720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 smtClean="0">
                <a:solidFill>
                  <a:schemeClr val="bg1">
                    <a:lumMod val="75000"/>
                  </a:schemeClr>
                </a:solidFill>
                <a:hlinkClick r:id="rId4"/>
              </a:rPr>
              <a:t>Free PowerPoint Templates</a:t>
            </a:r>
            <a:endParaRPr lang="en-US" sz="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0273" y="1080074"/>
            <a:ext cx="7763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i="1" dirty="0" smtClean="0">
                <a:solidFill>
                  <a:srgbClr val="660066"/>
                </a:solidFill>
                <a:latin typeface="+mj-lt"/>
                <a:cs typeface="Century Gothic"/>
              </a:rPr>
              <a:t>Should we make the PhD more business-oriented?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22311" y="6682341"/>
            <a:ext cx="24720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 smtClean="0">
                <a:solidFill>
                  <a:schemeClr val="bg1">
                    <a:lumMod val="75000"/>
                  </a:schemeClr>
                </a:solidFill>
                <a:hlinkClick r:id="rId4"/>
              </a:rPr>
              <a:t>Free PowerPoint Templates</a:t>
            </a:r>
            <a:endParaRPr lang="en-US" sz="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4873" y="4171435"/>
            <a:ext cx="7549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072C62"/>
                </a:solidFill>
                <a:cs typeface="Century Gothic"/>
              </a:rPr>
              <a:t>If I have to go into business anyway</a:t>
            </a:r>
            <a:r>
              <a:rPr lang="en-GB" sz="2400" i="1" dirty="0" smtClean="0">
                <a:solidFill>
                  <a:srgbClr val="072C62"/>
                </a:solidFill>
                <a:cs typeface="Century Gothic"/>
              </a:rPr>
              <a:t>, does a PhD training make sense?</a:t>
            </a:r>
            <a:endParaRPr lang="en-GB" sz="2400" dirty="0">
              <a:solidFill>
                <a:srgbClr val="072C62"/>
              </a:solidFill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101" y="3372618"/>
            <a:ext cx="140876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>
                <a:solidFill>
                  <a:srgbClr val="660066"/>
                </a:solidFill>
                <a:latin typeface="Bell MT" panose="02020503060305020303" pitchFamily="18" charset="0"/>
              </a:rPr>
              <a:t>“</a:t>
            </a:r>
            <a:endParaRPr lang="en-US" sz="15000" dirty="0">
              <a:solidFill>
                <a:srgbClr val="660066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4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1" y="76200"/>
            <a:ext cx="9143999" cy="86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i="1" dirty="0" smtClean="0">
                <a:solidFill>
                  <a:srgbClr val="660066"/>
                </a:solidFill>
              </a:rPr>
              <a:t>Employment rates</a:t>
            </a:r>
            <a:endParaRPr lang="en-GB" sz="3200" i="1" dirty="0">
              <a:solidFill>
                <a:srgbClr val="660066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68500" y="1435101"/>
            <a:ext cx="5651500" cy="3708400"/>
            <a:chOff x="4250266" y="101600"/>
            <a:chExt cx="7535334" cy="3708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0266" y="469900"/>
              <a:ext cx="7535334" cy="33401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5930900" y="101600"/>
              <a:ext cx="5854700" cy="27699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Employment rate for doctorate holders by gender, 2009</a:t>
              </a:r>
              <a:endParaRPr lang="en-GB" sz="1200" dirty="0"/>
            </a:p>
          </p:txBody>
        </p:sp>
      </p:grpSp>
      <p:sp>
        <p:nvSpPr>
          <p:cNvPr id="20" name="Content Placeholder 2"/>
          <p:cNvSpPr txBox="1">
            <a:spLocks/>
          </p:cNvSpPr>
          <p:nvPr/>
        </p:nvSpPr>
        <p:spPr>
          <a:xfrm>
            <a:off x="444500" y="5562601"/>
            <a:ext cx="8394699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dirty="0" smtClean="0">
                <a:solidFill>
                  <a:srgbClr val="2E2E2E"/>
                </a:solidFill>
              </a:rPr>
              <a:t>PhD’s employment rates higher than for other graduates, internationally and in Italy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416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241925" y="5003801"/>
            <a:ext cx="3352800" cy="923330"/>
          </a:xfrm>
          <a:prstGeom prst="rect">
            <a:avLst/>
          </a:prstGeom>
          <a:solidFill>
            <a:srgbClr val="FFFFFF"/>
          </a:solidFill>
          <a:ln>
            <a:solidFill>
              <a:srgbClr val="072C6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>
                <a:solidFill>
                  <a:srgbClr val="072C62"/>
                </a:solidFill>
              </a:rPr>
              <a:t>“</a:t>
            </a:r>
            <a:r>
              <a:rPr lang="en-US" dirty="0" smtClean="0">
                <a:solidFill>
                  <a:srgbClr val="072C62"/>
                </a:solidFill>
              </a:rPr>
              <a:t>… </a:t>
            </a:r>
            <a:r>
              <a:rPr lang="en-GB" dirty="0" smtClean="0">
                <a:solidFill>
                  <a:srgbClr val="072C62"/>
                </a:solidFill>
              </a:rPr>
              <a:t>the competitive advantage of the PhD title is maintained” </a:t>
            </a:r>
            <a:endParaRPr lang="en-GB" dirty="0">
              <a:solidFill>
                <a:srgbClr val="072C6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9300" y="4978401"/>
            <a:ext cx="3352800" cy="954107"/>
          </a:xfrm>
          <a:prstGeom prst="rect">
            <a:avLst/>
          </a:prstGeom>
          <a:solidFill>
            <a:srgbClr val="FFFFFF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</a:rPr>
              <a:t>“Occupation is high in all disciplines, especially among Doctors in Mathematics, Informatics, Industrial and information engineering” </a:t>
            </a:r>
            <a:endParaRPr lang="en-GB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25600" y="1393231"/>
            <a:ext cx="10566400" cy="2857500"/>
            <a:chOff x="177800" y="3873500"/>
            <a:chExt cx="11104024" cy="2857500"/>
          </a:xfrm>
        </p:grpSpPr>
        <p:grpSp>
          <p:nvGrpSpPr>
            <p:cNvPr id="6" name="Group 5"/>
            <p:cNvGrpSpPr/>
            <p:nvPr/>
          </p:nvGrpSpPr>
          <p:grpSpPr>
            <a:xfrm>
              <a:off x="177800" y="3873500"/>
              <a:ext cx="6502400" cy="2857500"/>
              <a:chOff x="101600" y="3213100"/>
              <a:chExt cx="7772400" cy="35560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01600" y="3213100"/>
                <a:ext cx="7772400" cy="3556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72C6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" name="Picture 1" descr="2015_ISTAT_occupazione.pdf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65" t="30556" r="4348" b="45370"/>
              <a:stretch/>
            </p:blipFill>
            <p:spPr>
              <a:xfrm>
                <a:off x="139698" y="3213100"/>
                <a:ext cx="7684478" cy="3505201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9436088" y="5590642"/>
              <a:ext cx="1845736" cy="2616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100" dirty="0" smtClean="0"/>
                <a:t>[ISTAT report 2015]</a:t>
              </a:r>
              <a:endParaRPr lang="en-GB" sz="1100" dirty="0"/>
            </a:p>
          </p:txBody>
        </p:sp>
      </p:grpSp>
      <p:sp>
        <p:nvSpPr>
          <p:cNvPr id="16" name="Rectangle 6"/>
          <p:cNvSpPr/>
          <p:nvPr/>
        </p:nvSpPr>
        <p:spPr>
          <a:xfrm>
            <a:off x="1" y="76200"/>
            <a:ext cx="9143999" cy="86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i="1" dirty="0" smtClean="0">
                <a:solidFill>
                  <a:srgbClr val="660066"/>
                </a:solidFill>
              </a:rPr>
              <a:t>Employment rates (IT)</a:t>
            </a:r>
            <a:endParaRPr lang="en-GB" sz="3200" i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35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997075" y="1130300"/>
            <a:ext cx="5534025" cy="4610100"/>
            <a:chOff x="4051300" y="1308100"/>
            <a:chExt cx="6604000" cy="4813300"/>
          </a:xfrm>
        </p:grpSpPr>
        <p:sp>
          <p:nvSpPr>
            <p:cNvPr id="12" name="Rectangle 11"/>
            <p:cNvSpPr/>
            <p:nvPr/>
          </p:nvSpPr>
          <p:spPr>
            <a:xfrm>
              <a:off x="4051300" y="1308100"/>
              <a:ext cx="6604000" cy="48133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 descr="2015_ISTAT - salari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5" t="12090" r="5826" b="47611"/>
            <a:stretch/>
          </p:blipFill>
          <p:spPr>
            <a:xfrm>
              <a:off x="4394199" y="1409700"/>
              <a:ext cx="6019800" cy="46990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810286" y="3064353"/>
            <a:ext cx="4290290" cy="1898633"/>
            <a:chOff x="2810286" y="3064353"/>
            <a:chExt cx="4290290" cy="1898633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6769894" y="3064353"/>
              <a:ext cx="0" cy="1898633"/>
            </a:xfrm>
            <a:prstGeom prst="line">
              <a:avLst/>
            </a:prstGeom>
            <a:ln w="28575" cmpd="sng">
              <a:solidFill>
                <a:srgbClr val="FF6600"/>
              </a:solidFill>
              <a:prstDash val="sys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2810286" y="3064353"/>
              <a:ext cx="4290290" cy="1873233"/>
              <a:chOff x="5511800" y="3352800"/>
              <a:chExt cx="5080000" cy="195580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511800" y="3352800"/>
                <a:ext cx="5016500" cy="292100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575300" y="5016500"/>
                <a:ext cx="5016500" cy="292100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5" name="Rectangle 6"/>
          <p:cNvSpPr/>
          <p:nvPr/>
        </p:nvSpPr>
        <p:spPr>
          <a:xfrm rot="16200000">
            <a:off x="-2611278" y="3011540"/>
            <a:ext cx="6832600" cy="86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i="1" dirty="0" smtClean="0">
                <a:solidFill>
                  <a:srgbClr val="660066"/>
                </a:solidFill>
              </a:rPr>
              <a:t>Median monthly  salaries</a:t>
            </a:r>
          </a:p>
          <a:p>
            <a:pPr algn="ctr"/>
            <a:r>
              <a:rPr lang="en-GB" sz="3200" i="1" dirty="0" smtClean="0">
                <a:solidFill>
                  <a:srgbClr val="660066"/>
                </a:solidFill>
              </a:rPr>
              <a:t> (IT)</a:t>
            </a:r>
            <a:endParaRPr lang="en-GB" sz="3200" i="1" dirty="0">
              <a:solidFill>
                <a:srgbClr val="660066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5961" y="393700"/>
            <a:ext cx="8858039" cy="6273800"/>
            <a:chOff x="285961" y="393700"/>
            <a:chExt cx="8858039" cy="6273800"/>
          </a:xfrm>
        </p:grpSpPr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1146283" y="5880100"/>
              <a:ext cx="7832617" cy="7874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800" dirty="0" smtClean="0">
                  <a:solidFill>
                    <a:srgbClr val="072C62"/>
                  </a:solidFill>
                </a:rPr>
                <a:t>Highest wages for (company) employees and self-employed </a:t>
              </a:r>
              <a:r>
                <a:rPr lang="en-AU" sz="1800" i="1" dirty="0" smtClean="0">
                  <a:solidFill>
                    <a:srgbClr val="072C62"/>
                  </a:solidFill>
                </a:rPr>
                <a:t>men</a:t>
              </a:r>
              <a:endParaRPr lang="it-IT" sz="1800" i="1" dirty="0">
                <a:solidFill>
                  <a:srgbClr val="072C62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85961" y="393700"/>
              <a:ext cx="885803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dirty="0">
                  <a:solidFill>
                    <a:srgbClr val="072C62"/>
                  </a:solidFill>
                </a:rPr>
                <a:t>&gt;1800 € for PhDs in medicine, physics, information and industrial engineering, economics and statistics, </a:t>
              </a:r>
              <a:r>
                <a:rPr lang="en-AU" dirty="0" smtClean="0">
                  <a:solidFill>
                    <a:srgbClr val="072C62"/>
                  </a:solidFill>
                </a:rPr>
                <a:t>law; &gt;1400 </a:t>
              </a:r>
              <a:r>
                <a:rPr lang="en-AU" dirty="0">
                  <a:solidFill>
                    <a:srgbClr val="072C62"/>
                  </a:solidFill>
                </a:rPr>
                <a:t>€ </a:t>
              </a:r>
              <a:r>
                <a:rPr lang="en-AU" dirty="0" smtClean="0">
                  <a:solidFill>
                    <a:srgbClr val="072C62"/>
                  </a:solidFill>
                </a:rPr>
                <a:t>in </a:t>
              </a:r>
              <a:r>
                <a:rPr lang="en-AU" dirty="0">
                  <a:solidFill>
                    <a:srgbClr val="072C62"/>
                  </a:solidFill>
                </a:rPr>
                <a:t>the humanities</a:t>
              </a: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6376194" y="1898768"/>
            <a:ext cx="0" cy="3089618"/>
          </a:xfrm>
          <a:prstGeom prst="line">
            <a:avLst/>
          </a:prstGeom>
          <a:ln w="28575" cmpd="sng">
            <a:solidFill>
              <a:srgbClr val="660066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17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2209</TotalTime>
  <Words>3270</Words>
  <Application>Microsoft Macintosh PowerPoint</Application>
  <PresentationFormat>On-screen Show (4:3)</PresentationFormat>
  <Paragraphs>403</Paragraphs>
  <Slides>36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Venture</vt:lpstr>
      <vt:lpstr>The Doctor’s leap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</dc:creator>
  <cp:lastModifiedBy>Eva</cp:lastModifiedBy>
  <cp:revision>152</cp:revision>
  <dcterms:created xsi:type="dcterms:W3CDTF">2015-11-18T15:34:39Z</dcterms:created>
  <dcterms:modified xsi:type="dcterms:W3CDTF">2017-01-25T10:59:45Z</dcterms:modified>
</cp:coreProperties>
</file>