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4" r:id="rId5"/>
    <p:sldId id="259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94677"/>
  </p:normalViewPr>
  <p:slideViewPr>
    <p:cSldViewPr snapToGrid="0" snapToObjects="1">
      <p:cViewPr>
        <p:scale>
          <a:sx n="98" d="100"/>
          <a:sy n="98" d="100"/>
        </p:scale>
        <p:origin x="-80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B6C4-4F9D-5047-8150-835366E498C3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40911-019B-C34B-94CE-0BBCF08575A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94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911-019B-C34B-94CE-0BBCF08575A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04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685800" y="4343236"/>
            <a:ext cx="5485447" cy="4195964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8E27-E4CF-3C44-BE51-C05D3011B30D}" type="datetimeFigureOut">
              <a:rPr lang="it-IT" smtClean="0"/>
              <a:t>08/01/17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07FB5-ACD7-6347-917C-52C6F47A93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5572745" y="4794277"/>
            <a:ext cx="6553940" cy="1658787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90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65828" y="828443"/>
            <a:ext cx="5729508" cy="3816448"/>
            <a:chOff x="104502" y="777244"/>
            <a:chExt cx="5729508" cy="381644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360" y="1664347"/>
              <a:ext cx="3905793" cy="2929345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04502" y="777244"/>
              <a:ext cx="57295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/>
                <a:t>T</a:t>
              </a:r>
              <a:r>
                <a:rPr lang="it-IT" dirty="0" smtClean="0"/>
                <a:t>utti i sotto-rivelatori, il trigger, l’acquisizione dati e il calcolo hanno consentito a CMS di operare nel 2016 con elevata efficienza (92%)</a:t>
              </a:r>
              <a:endParaRPr lang="it-IT" dirty="0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6270169" y="1045029"/>
            <a:ext cx="434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571 pubblicazioni sottomesse al 30/12/2016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257105" y="1414361"/>
            <a:ext cx="5669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Alcuni </a:t>
            </a:r>
            <a:r>
              <a:rPr lang="it-IT" dirty="0" err="1" smtClean="0"/>
              <a:t>highlights</a:t>
            </a:r>
            <a:r>
              <a:rPr lang="it-IT" dirty="0" smtClean="0"/>
              <a:t> 2016:</a:t>
            </a: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/>
              <a:t>osservazione con significatività superiore a 5 𝜎  in modo indipendente nei canali H</a:t>
            </a:r>
            <a:r>
              <a:rPr lang="it-IT" dirty="0" smtClean="0">
                <a:sym typeface="Wingdings"/>
              </a:rPr>
              <a:t>𝛾𝛾 e H4l e misure dettagliate di massa e spin e ricerca di bosoni di </a:t>
            </a:r>
            <a:r>
              <a:rPr lang="it-IT" dirty="0" err="1" smtClean="0">
                <a:sym typeface="Wingdings"/>
              </a:rPr>
              <a:t>Higgs</a:t>
            </a:r>
            <a:r>
              <a:rPr lang="it-IT" dirty="0" smtClean="0">
                <a:sym typeface="Wingdings"/>
              </a:rPr>
              <a:t>  più pesanti. Tutti i risultati sono consistenti con le previsioni  del MS e in accordo con i risultati di Run1</a:t>
            </a: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>
                <a:sym typeface="Wingdings"/>
              </a:rPr>
              <a:t>studio della produzione associata </a:t>
            </a:r>
            <a:r>
              <a:rPr lang="it-IT" dirty="0" err="1" smtClean="0">
                <a:sym typeface="Wingdings"/>
              </a:rPr>
              <a:t>ttH</a:t>
            </a:r>
            <a:r>
              <a:rPr lang="it-IT" dirty="0" smtClean="0">
                <a:sym typeface="Wingdings"/>
              </a:rPr>
              <a:t>. La misura dell’accoppiamento  top-</a:t>
            </a:r>
            <a:r>
              <a:rPr lang="it-IT" dirty="0" err="1" smtClean="0">
                <a:sym typeface="Wingdings"/>
              </a:rPr>
              <a:t>Higgs</a:t>
            </a:r>
            <a:r>
              <a:rPr lang="it-IT" dirty="0" smtClean="0">
                <a:sym typeface="Wingdings"/>
              </a:rPr>
              <a:t> è consistente con il MS</a:t>
            </a: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>
                <a:sym typeface="Wingdings"/>
              </a:rPr>
              <a:t>nessun segnale di SUSY</a:t>
            </a: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>
                <a:sym typeface="Wingdings"/>
              </a:rPr>
              <a:t>esclusa la presenza di un bosone </a:t>
            </a:r>
            <a:r>
              <a:rPr lang="it-IT" dirty="0" err="1" smtClean="0">
                <a:sym typeface="Wingdings"/>
              </a:rPr>
              <a:t>Z</a:t>
            </a:r>
            <a:r>
              <a:rPr lang="it-IT" dirty="0" smtClean="0">
                <a:sym typeface="Wingdings"/>
              </a:rPr>
              <a:t> massivo fino a 4 </a:t>
            </a:r>
            <a:r>
              <a:rPr lang="it-IT" dirty="0" err="1" smtClean="0">
                <a:sym typeface="Wingdings"/>
              </a:rPr>
              <a:t>TeV</a:t>
            </a:r>
            <a:r>
              <a:rPr lang="it-IT" dirty="0" smtClean="0">
                <a:sym typeface="Wingdings"/>
              </a:rPr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78347" y="4729488"/>
            <a:ext cx="6748338" cy="2031325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90"/>
                </a:solidFill>
              </a:rPr>
              <a:t>Nel 2017 interazioni </a:t>
            </a:r>
            <a:r>
              <a:rPr lang="it-IT" dirty="0" err="1" smtClean="0">
                <a:solidFill>
                  <a:srgbClr val="000090"/>
                </a:solidFill>
              </a:rPr>
              <a:t>pp</a:t>
            </a:r>
            <a:r>
              <a:rPr lang="it-IT" dirty="0" smtClean="0">
                <a:solidFill>
                  <a:srgbClr val="000090"/>
                </a:solidFill>
              </a:rPr>
              <a:t> con distanza tra </a:t>
            </a:r>
            <a:r>
              <a:rPr lang="it-IT" dirty="0" err="1" smtClean="0">
                <a:solidFill>
                  <a:srgbClr val="000090"/>
                </a:solidFill>
              </a:rPr>
              <a:t>bunch</a:t>
            </a:r>
            <a:r>
              <a:rPr lang="it-IT" dirty="0" smtClean="0">
                <a:solidFill>
                  <a:srgbClr val="000090"/>
                </a:solidFill>
              </a:rPr>
              <a:t> di 25 ns e fino a </a:t>
            </a:r>
            <a:r>
              <a:rPr lang="it-IT" dirty="0" err="1" smtClean="0">
                <a:solidFill>
                  <a:srgbClr val="000090"/>
                </a:solidFill>
              </a:rPr>
              <a:t>L</a:t>
            </a:r>
            <a:r>
              <a:rPr lang="it-IT" baseline="-25000" dirty="0" err="1" smtClean="0">
                <a:solidFill>
                  <a:srgbClr val="000090"/>
                </a:solidFill>
              </a:rPr>
              <a:t>int</a:t>
            </a:r>
            <a:r>
              <a:rPr lang="it-IT" dirty="0" smtClean="0">
                <a:solidFill>
                  <a:srgbClr val="000090"/>
                </a:solidFill>
              </a:rPr>
              <a:t> di 50 fb</a:t>
            </a:r>
            <a:r>
              <a:rPr lang="it-IT" baseline="30000" dirty="0" smtClean="0">
                <a:solidFill>
                  <a:srgbClr val="000090"/>
                </a:solidFill>
              </a:rPr>
              <a:t>-1 </a:t>
            </a:r>
            <a:endParaRPr lang="it-IT" dirty="0">
              <a:solidFill>
                <a:srgbClr val="000090"/>
              </a:solidFill>
            </a:endParaRP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>
                <a:solidFill>
                  <a:srgbClr val="000090"/>
                </a:solidFill>
              </a:rPr>
              <a:t>potenzialità </a:t>
            </a:r>
            <a:r>
              <a:rPr lang="it-IT" dirty="0">
                <a:solidFill>
                  <a:srgbClr val="000090"/>
                </a:solidFill>
              </a:rPr>
              <a:t>di </a:t>
            </a:r>
            <a:r>
              <a:rPr lang="it-IT" dirty="0" smtClean="0">
                <a:solidFill>
                  <a:srgbClr val="000090"/>
                </a:solidFill>
              </a:rPr>
              <a:t>scoperta al di là del Modello Standard </a:t>
            </a: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>
                <a:solidFill>
                  <a:srgbClr val="000090"/>
                </a:solidFill>
              </a:rPr>
              <a:t>test </a:t>
            </a:r>
            <a:r>
              <a:rPr lang="it-IT" dirty="0">
                <a:solidFill>
                  <a:srgbClr val="000090"/>
                </a:solidFill>
              </a:rPr>
              <a:t>di precisione </a:t>
            </a:r>
            <a:r>
              <a:rPr lang="it-IT" dirty="0" smtClean="0">
                <a:solidFill>
                  <a:srgbClr val="000090"/>
                </a:solidFill>
              </a:rPr>
              <a:t>del Modello Standard nel </a:t>
            </a:r>
            <a:r>
              <a:rPr lang="it-IT" dirty="0">
                <a:solidFill>
                  <a:srgbClr val="000090"/>
                </a:solidFill>
              </a:rPr>
              <a:t>settore dei bosoni vettori, </a:t>
            </a:r>
            <a:r>
              <a:rPr lang="it-IT" dirty="0" smtClean="0">
                <a:solidFill>
                  <a:srgbClr val="000090"/>
                </a:solidFill>
              </a:rPr>
              <a:t>dei </a:t>
            </a:r>
            <a:r>
              <a:rPr lang="it-IT" dirty="0">
                <a:solidFill>
                  <a:srgbClr val="000090"/>
                </a:solidFill>
              </a:rPr>
              <a:t>quark </a:t>
            </a:r>
            <a:r>
              <a:rPr lang="it-IT" dirty="0" smtClean="0">
                <a:solidFill>
                  <a:srgbClr val="000090"/>
                </a:solidFill>
              </a:rPr>
              <a:t>bottom </a:t>
            </a:r>
            <a:r>
              <a:rPr lang="it-IT" dirty="0">
                <a:solidFill>
                  <a:srgbClr val="000090"/>
                </a:solidFill>
              </a:rPr>
              <a:t>e top e delle interazioni </a:t>
            </a:r>
            <a:r>
              <a:rPr lang="it-IT" dirty="0" smtClean="0">
                <a:solidFill>
                  <a:srgbClr val="000090"/>
                </a:solidFill>
              </a:rPr>
              <a:t>forti</a:t>
            </a:r>
          </a:p>
          <a:p>
            <a:pPr marL="285750" indent="-285750" algn="just">
              <a:buFont typeface=".AppleSystemUIFont" charset="-120"/>
              <a:buChar char="-"/>
            </a:pPr>
            <a:r>
              <a:rPr lang="it-IT" dirty="0" smtClean="0">
                <a:solidFill>
                  <a:srgbClr val="000090"/>
                </a:solidFill>
              </a:rPr>
              <a:t>studio </a:t>
            </a:r>
            <a:r>
              <a:rPr lang="it-IT" dirty="0">
                <a:solidFill>
                  <a:srgbClr val="000090"/>
                </a:solidFill>
              </a:rPr>
              <a:t>delle </a:t>
            </a:r>
            <a:r>
              <a:rPr lang="it-IT" dirty="0" smtClean="0">
                <a:solidFill>
                  <a:srgbClr val="000090"/>
                </a:solidFill>
              </a:rPr>
              <a:t>proprietà del </a:t>
            </a:r>
            <a:r>
              <a:rPr lang="it-IT" dirty="0">
                <a:solidFill>
                  <a:srgbClr val="000090"/>
                </a:solidFill>
              </a:rPr>
              <a:t>bosone di </a:t>
            </a:r>
            <a:r>
              <a:rPr lang="it-IT" dirty="0" err="1">
                <a:solidFill>
                  <a:srgbClr val="000090"/>
                </a:solidFill>
              </a:rPr>
              <a:t>Higgs</a:t>
            </a:r>
            <a:r>
              <a:rPr lang="it-IT" dirty="0">
                <a:solidFill>
                  <a:srgbClr val="000090"/>
                </a:solidFill>
              </a:rPr>
              <a:t> </a:t>
            </a:r>
            <a:r>
              <a:rPr lang="it-IT" dirty="0" smtClean="0">
                <a:solidFill>
                  <a:srgbClr val="000090"/>
                </a:solidFill>
              </a:rPr>
              <a:t>notevolmente approfondito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502" y="770706"/>
            <a:ext cx="5852161" cy="39319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170020" y="892624"/>
            <a:ext cx="5756367" cy="35226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2959" y="4589678"/>
            <a:ext cx="55597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CMS Bari: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 smtClean="0"/>
              <a:t>più di </a:t>
            </a:r>
            <a:r>
              <a:rPr lang="it-IT" b="1" dirty="0" smtClean="0"/>
              <a:t>30 FTE </a:t>
            </a:r>
            <a:r>
              <a:rPr lang="it-IT" dirty="0" smtClean="0"/>
              <a:t>coinvolti in attività CMS: </a:t>
            </a:r>
          </a:p>
          <a:p>
            <a:r>
              <a:rPr lang="it-IT" dirty="0"/>
              <a:t> </a:t>
            </a:r>
            <a:r>
              <a:rPr lang="it-IT" dirty="0" smtClean="0"/>
              <a:t>    Tracciatore</a:t>
            </a:r>
            <a:r>
              <a:rPr lang="it-IT" dirty="0"/>
              <a:t>, RPC, GEM, Tier2, Analisi </a:t>
            </a:r>
            <a:r>
              <a:rPr lang="it-IT" dirty="0" smtClean="0"/>
              <a:t>dati, Upgrade</a:t>
            </a:r>
          </a:p>
          <a:p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soprattutto giovani con ruoli di </a:t>
            </a:r>
            <a:r>
              <a:rPr lang="it-IT" dirty="0" err="1" smtClean="0"/>
              <a:t>responsabilita’</a:t>
            </a:r>
            <a:r>
              <a:rPr lang="it-IT" dirty="0" smtClean="0"/>
              <a:t> importanti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Responsabilita’</a:t>
            </a:r>
            <a:r>
              <a:rPr lang="it-IT" dirty="0" smtClean="0"/>
              <a:t> L1 e L2 </a:t>
            </a:r>
            <a:r>
              <a:rPr lang="it-IT" dirty="0" smtClean="0">
                <a:solidFill>
                  <a:srgbClr val="0000FF"/>
                </a:solidFill>
              </a:rPr>
              <a:t>(Colaleo, </a:t>
            </a:r>
            <a:r>
              <a:rPr lang="it-IT" dirty="0" err="1" smtClean="0">
                <a:solidFill>
                  <a:srgbClr val="0000FF"/>
                </a:solidFill>
              </a:rPr>
              <a:t>Silvestris</a:t>
            </a:r>
            <a:r>
              <a:rPr lang="it-IT" dirty="0" smtClean="0">
                <a:solidFill>
                  <a:srgbClr val="0000FF"/>
                </a:solidFill>
              </a:rPr>
              <a:t>, Pugliese)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88687" y="4743256"/>
            <a:ext cx="5289660" cy="206291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stomShape 8"/>
          <p:cNvSpPr/>
          <p:nvPr/>
        </p:nvSpPr>
        <p:spPr>
          <a:xfrm>
            <a:off x="4292128" y="0"/>
            <a:ext cx="3574515" cy="662969"/>
          </a:xfrm>
          <a:prstGeom prst="rect">
            <a:avLst/>
          </a:prstGeom>
          <a:solidFill>
            <a:srgbClr val="E6E6E6"/>
          </a:solidFill>
          <a:ln>
            <a:solidFill>
              <a:srgbClr val="808080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CMS e RD_FASE2</a:t>
            </a:r>
            <a:endParaRPr dirty="0"/>
          </a:p>
        </p:txBody>
      </p:sp>
      <p:sp>
        <p:nvSpPr>
          <p:cNvPr id="18" name="Line 9"/>
          <p:cNvSpPr/>
          <p:nvPr/>
        </p:nvSpPr>
        <p:spPr>
          <a:xfrm>
            <a:off x="53119" y="704666"/>
            <a:ext cx="11833344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2" name="TextBox 1"/>
          <p:cNvSpPr txBox="1"/>
          <p:nvPr/>
        </p:nvSpPr>
        <p:spPr>
          <a:xfrm>
            <a:off x="8527596" y="29803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Responsabile</a:t>
            </a:r>
            <a:r>
              <a:rPr lang="en-US" dirty="0" smtClean="0">
                <a:solidFill>
                  <a:srgbClr val="0000FF"/>
                </a:solidFill>
              </a:rPr>
              <a:t> locale </a:t>
            </a:r>
            <a:r>
              <a:rPr lang="en-US" dirty="0" err="1" smtClean="0">
                <a:solidFill>
                  <a:srgbClr val="0000FF"/>
                </a:solidFill>
              </a:rPr>
              <a:t>S.My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4501" y="588560"/>
            <a:ext cx="12022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Tracciatore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FF0000"/>
                </a:solidFill>
              </a:rPr>
              <a:t>n</a:t>
            </a:r>
            <a:r>
              <a:rPr lang="it-IT" dirty="0" smtClean="0">
                <a:solidFill>
                  <a:srgbClr val="FF0000"/>
                </a:solidFill>
              </a:rPr>
              <a:t>el 2016 prodotti a Bari 200 dei moduli del nuovo rivelatore a Pixel che sarà installato nei primi mesi del 2017 e sviluppo del chip dimostratore di </a:t>
            </a:r>
            <a:r>
              <a:rPr lang="it-IT" dirty="0" err="1" smtClean="0">
                <a:solidFill>
                  <a:srgbClr val="FF0000"/>
                </a:solidFill>
              </a:rPr>
              <a:t>readout</a:t>
            </a:r>
            <a:r>
              <a:rPr lang="it-IT" dirty="0" smtClean="0">
                <a:solidFill>
                  <a:srgbClr val="FF0000"/>
                </a:solidFill>
              </a:rPr>
              <a:t> RD53A (65nm)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 smtClean="0">
                <a:solidFill>
                  <a:srgbClr val="0070C0"/>
                </a:solidFill>
              </a:rPr>
              <a:t>nel 2017 attività di R&amp;D per il nuovo Tracciatore che sarà installato per HL-LHC, sottomissione in fonderia di RD53A , messa in produzione del codice </a:t>
            </a:r>
            <a:r>
              <a:rPr lang="it-IT" dirty="0" err="1" smtClean="0">
                <a:solidFill>
                  <a:srgbClr val="0070C0"/>
                </a:solidFill>
              </a:rPr>
              <a:t>Tracking</a:t>
            </a:r>
            <a:r>
              <a:rPr lang="it-IT" dirty="0" smtClean="0">
                <a:solidFill>
                  <a:srgbClr val="0070C0"/>
                </a:solidFill>
              </a:rPr>
              <a:t> Pixel su GPU e sviluppo del </a:t>
            </a:r>
            <a:r>
              <a:rPr lang="it-IT" dirty="0" err="1" smtClean="0">
                <a:solidFill>
                  <a:srgbClr val="0070C0"/>
                </a:solidFill>
              </a:rPr>
              <a:t>track</a:t>
            </a:r>
            <a:r>
              <a:rPr lang="it-IT" dirty="0" smtClean="0">
                <a:solidFill>
                  <a:srgbClr val="0070C0"/>
                </a:solidFill>
              </a:rPr>
              <a:t>-trigger per HL-LHC su calcolo parallelo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4501" y="2246932"/>
            <a:ext cx="10982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RPC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FF0000"/>
                </a:solidFill>
              </a:rPr>
              <a:t>n</a:t>
            </a:r>
            <a:r>
              <a:rPr lang="it-IT" dirty="0" smtClean="0">
                <a:solidFill>
                  <a:srgbClr val="FF0000"/>
                </a:solidFill>
              </a:rPr>
              <a:t>el 2016 riparazione e </a:t>
            </a:r>
            <a:r>
              <a:rPr lang="it-IT" dirty="0" err="1" smtClean="0">
                <a:solidFill>
                  <a:srgbClr val="FF0000"/>
                </a:solidFill>
              </a:rPr>
              <a:t>commissioning</a:t>
            </a:r>
            <a:r>
              <a:rPr lang="it-IT" dirty="0" smtClean="0">
                <a:solidFill>
                  <a:srgbClr val="FF0000"/>
                </a:solidFill>
              </a:rPr>
              <a:t> camere </a:t>
            </a:r>
            <a:r>
              <a:rPr lang="it-IT" dirty="0" err="1" smtClean="0">
                <a:solidFill>
                  <a:srgbClr val="FF0000"/>
                </a:solidFill>
              </a:rPr>
              <a:t>Barrel</a:t>
            </a:r>
            <a:r>
              <a:rPr lang="it-IT" dirty="0" smtClean="0">
                <a:solidFill>
                  <a:srgbClr val="FF0000"/>
                </a:solidFill>
              </a:rPr>
              <a:t> e studio delle prestazioni del sistema RPC con i primi eventi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0070C0"/>
                </a:solidFill>
              </a:rPr>
              <a:t>n</a:t>
            </a:r>
            <a:r>
              <a:rPr lang="it-IT" dirty="0" smtClean="0">
                <a:solidFill>
                  <a:srgbClr val="0070C0"/>
                </a:solidFill>
              </a:rPr>
              <a:t>el 2017 </a:t>
            </a:r>
            <a:r>
              <a:rPr lang="it-IT" dirty="0" err="1" smtClean="0">
                <a:solidFill>
                  <a:srgbClr val="0070C0"/>
                </a:solidFill>
              </a:rPr>
              <a:t>operation</a:t>
            </a:r>
            <a:r>
              <a:rPr lang="it-IT" dirty="0" smtClean="0">
                <a:solidFill>
                  <a:srgbClr val="0070C0"/>
                </a:solidFill>
              </a:rPr>
              <a:t> degli RPC e attività di consolidamento e R&amp;D per HL-LHC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2730" y="3334728"/>
            <a:ext cx="1202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GEM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FF0000"/>
                </a:solidFill>
              </a:rPr>
              <a:t>n</a:t>
            </a:r>
            <a:r>
              <a:rPr lang="it-IT" dirty="0" smtClean="0">
                <a:solidFill>
                  <a:srgbClr val="FF0000"/>
                </a:solidFill>
              </a:rPr>
              <a:t>el 2016 simulazioni per il </a:t>
            </a:r>
            <a:r>
              <a:rPr lang="it-IT" dirty="0" err="1" smtClean="0">
                <a:solidFill>
                  <a:srgbClr val="FF0000"/>
                </a:solidFill>
              </a:rPr>
              <a:t>Muon</a:t>
            </a:r>
            <a:r>
              <a:rPr lang="it-IT" dirty="0" smtClean="0">
                <a:solidFill>
                  <a:srgbClr val="FF0000"/>
                </a:solidFill>
              </a:rPr>
              <a:t> TDR (settembre 2017) e produzione del chip di lettura VFAT3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0070C0"/>
                </a:solidFill>
              </a:rPr>
              <a:t>n</a:t>
            </a:r>
            <a:r>
              <a:rPr lang="it-IT" dirty="0" smtClean="0">
                <a:solidFill>
                  <a:srgbClr val="0070C0"/>
                </a:solidFill>
              </a:rPr>
              <a:t>el 2017 produzione e QC di 30 camere a GEM per il System Test nell’ambito del progetto GE1/1 (2015-2020) </a:t>
            </a:r>
            <a:r>
              <a:rPr lang="it-IT" dirty="0" smtClean="0">
                <a:solidFill>
                  <a:srgbClr val="0000FF"/>
                </a:solidFill>
              </a:rPr>
              <a:t>(</a:t>
            </a:r>
            <a:r>
              <a:rPr lang="it-IT" dirty="0" err="1" smtClean="0">
                <a:solidFill>
                  <a:srgbClr val="0000FF"/>
                </a:solidFill>
              </a:rPr>
              <a:t>resp</a:t>
            </a:r>
            <a:r>
              <a:rPr lang="it-IT" dirty="0" smtClean="0">
                <a:solidFill>
                  <a:srgbClr val="0000FF"/>
                </a:solidFill>
              </a:rPr>
              <a:t>. L3 </a:t>
            </a:r>
            <a:r>
              <a:rPr lang="it-IT" dirty="0" err="1" smtClean="0">
                <a:solidFill>
                  <a:srgbClr val="0000FF"/>
                </a:solidFill>
              </a:rPr>
              <a:t>R</a:t>
            </a:r>
            <a:r>
              <a:rPr lang="it-IT" dirty="0" smtClean="0">
                <a:solidFill>
                  <a:srgbClr val="0000FF"/>
                </a:solidFill>
              </a:rPr>
              <a:t>. Venditti)  </a:t>
            </a:r>
            <a:r>
              <a:rPr lang="it-IT" dirty="0" smtClean="0">
                <a:solidFill>
                  <a:srgbClr val="0070C0"/>
                </a:solidFill>
              </a:rPr>
              <a:t>e attività di R&amp;D per camere ed elettronica per HL-LHC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2730" y="4673397"/>
            <a:ext cx="11729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Tier2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FF0000"/>
                </a:solidFill>
              </a:rPr>
              <a:t>n</a:t>
            </a:r>
            <a:r>
              <a:rPr lang="it-IT" dirty="0" smtClean="0">
                <a:solidFill>
                  <a:srgbClr val="FF0000"/>
                </a:solidFill>
              </a:rPr>
              <a:t>el 2016 migrazione di tutta l’infrastruttura da BC2S al nuovo Data Center RECAS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0070C0"/>
                </a:solidFill>
              </a:rPr>
              <a:t>n</a:t>
            </a:r>
            <a:r>
              <a:rPr lang="it-IT" dirty="0" smtClean="0">
                <a:solidFill>
                  <a:srgbClr val="0070C0"/>
                </a:solidFill>
              </a:rPr>
              <a:t>el 2017 previsto incremento del 40% dello </a:t>
            </a:r>
            <a:r>
              <a:rPr lang="it-IT" dirty="0" err="1" smtClean="0">
                <a:solidFill>
                  <a:srgbClr val="0070C0"/>
                </a:solidFill>
              </a:rPr>
              <a:t>storage</a:t>
            </a:r>
            <a:r>
              <a:rPr lang="it-IT" dirty="0" smtClean="0">
                <a:solidFill>
                  <a:srgbClr val="0070C0"/>
                </a:solidFill>
              </a:rPr>
              <a:t> di CMS e test di nuove tecnologie di </a:t>
            </a:r>
            <a:r>
              <a:rPr lang="it-IT" dirty="0" err="1" smtClean="0">
                <a:solidFill>
                  <a:srgbClr val="0070C0"/>
                </a:solidFill>
              </a:rPr>
              <a:t>Cloud</a:t>
            </a:r>
            <a:r>
              <a:rPr lang="it-IT" dirty="0" smtClean="0">
                <a:solidFill>
                  <a:srgbClr val="0070C0"/>
                </a:solidFill>
              </a:rPr>
              <a:t> Computing anche in CMS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4501" y="5657215"/>
            <a:ext cx="11649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Analisi Dati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>
                <a:solidFill>
                  <a:srgbClr val="FF0000"/>
                </a:solidFill>
              </a:rPr>
              <a:t>n</a:t>
            </a:r>
            <a:r>
              <a:rPr lang="it-IT" dirty="0" smtClean="0">
                <a:solidFill>
                  <a:srgbClr val="FF0000"/>
                </a:solidFill>
              </a:rPr>
              <a:t>umerose sono le analisi in cui i ricercatori di Bari sono coinvolti</a:t>
            </a:r>
          </a:p>
          <a:p>
            <a:pPr marL="285750" indent="-285750">
              <a:buFont typeface=".AppleSystemUIFont" charset="-120"/>
              <a:buChar char="-"/>
            </a:pPr>
            <a:r>
              <a:rPr lang="it-IT" dirty="0" smtClean="0">
                <a:solidFill>
                  <a:srgbClr val="0070C0"/>
                </a:solidFill>
              </a:rPr>
              <a:t>H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ZZ4l, 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Hhhbb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𝜏𝜏, 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Z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’</a:t>
            </a:r>
            <a:r>
              <a:rPr lang="it-IT" dirty="0" smtClean="0">
                <a:solidFill>
                  <a:srgbClr val="0070C0"/>
                </a:solidFill>
                <a:latin typeface="Symbol" charset="2"/>
                <a:cs typeface="Symbol" charset="2"/>
                <a:sym typeface="Wingdings"/>
              </a:rPr>
              <a:t>mm,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 ricerca di materia oscura con mono-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Higgs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, B-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Physics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 e 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Quarkonia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(</a:t>
            </a:r>
            <a:r>
              <a:rPr lang="it-IT" dirty="0" err="1" smtClean="0">
                <a:solidFill>
                  <a:srgbClr val="0000FF"/>
                </a:solidFill>
                <a:sym typeface="Wingdings"/>
              </a:rPr>
              <a:t>Resp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. L3 A. Pompili)</a:t>
            </a:r>
            <a:endParaRPr lang="it-IT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.AppleSystemUIFont" charset="-120"/>
              <a:buChar char="-"/>
            </a:pP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Muon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 POG, 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Tracking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 POG e </a:t>
            </a:r>
            <a:r>
              <a:rPr lang="it-IT" dirty="0" err="1" smtClean="0">
                <a:solidFill>
                  <a:srgbClr val="0070C0"/>
                </a:solidFill>
                <a:sym typeface="Wingdings"/>
              </a:rPr>
              <a:t>Tracker</a:t>
            </a:r>
            <a:r>
              <a:rPr lang="it-IT" dirty="0" smtClean="0">
                <a:solidFill>
                  <a:srgbClr val="0070C0"/>
                </a:solidFill>
                <a:sym typeface="Wingdings"/>
              </a:rPr>
              <a:t> DPG. Simulazioni per l’Upgrade dei Muoni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(</a:t>
            </a:r>
            <a:r>
              <a:rPr lang="it-IT" dirty="0" err="1" smtClean="0">
                <a:solidFill>
                  <a:srgbClr val="0000FF"/>
                </a:solidFill>
                <a:sym typeface="Wingdings"/>
              </a:rPr>
              <a:t>resp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. L3 C. Calabria) </a:t>
            </a:r>
            <a:endParaRPr lang="it-IT" dirty="0" smtClean="0">
              <a:solidFill>
                <a:srgbClr val="0000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2730" y="614476"/>
            <a:ext cx="12022184" cy="15936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2730" y="2295544"/>
            <a:ext cx="12022184" cy="9006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82730" y="3331507"/>
            <a:ext cx="12022184" cy="13692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82730" y="4700710"/>
            <a:ext cx="12022184" cy="948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82730" y="5670277"/>
            <a:ext cx="12022184" cy="11615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0" y="-13232"/>
            <a:ext cx="16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CMS a BARI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4" name="Line 9"/>
          <p:cNvSpPr/>
          <p:nvPr/>
        </p:nvSpPr>
        <p:spPr>
          <a:xfrm>
            <a:off x="53119" y="562128"/>
            <a:ext cx="11833344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</p:spTree>
    <p:extLst>
      <p:ext uri="{BB962C8B-B14F-4D97-AF65-F5344CB8AC3E}">
        <p14:creationId xmlns:p14="http://schemas.microsoft.com/office/powerpoint/2010/main" val="1734611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2"/>
          <p:cNvSpPr/>
          <p:nvPr/>
        </p:nvSpPr>
        <p:spPr>
          <a:xfrm>
            <a:off x="-43540" y="5137522"/>
            <a:ext cx="7630413" cy="1314722"/>
          </a:xfrm>
          <a:prstGeom prst="rect">
            <a:avLst/>
          </a:prstGeom>
          <a:solidFill>
            <a:srgbClr val="DBEEF4"/>
          </a:solidFill>
          <a:ln>
            <a:solidFill>
              <a:srgbClr val="002060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u="sng" dirty="0" err="1" smtClean="0">
                <a:solidFill>
                  <a:srgbClr val="000000"/>
                </a:solidFill>
                <a:latin typeface="Calibri"/>
              </a:rPr>
              <a:t>Analisi</a:t>
            </a:r>
            <a:r>
              <a:rPr lang="en-US" sz="1400" b="1" u="sng" dirty="0" smtClean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sz="1400" b="1" u="sng" dirty="0" err="1" smtClean="0">
                <a:solidFill>
                  <a:srgbClr val="000000"/>
                </a:solidFill>
                <a:latin typeface="Calibri"/>
              </a:rPr>
              <a:t>Pubblicazioni</a:t>
            </a:r>
            <a:r>
              <a:rPr lang="en-US" sz="1400" b="1" u="sng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err="1" smtClean="0">
                <a:latin typeface="Calibri"/>
                <a:cs typeface="Calibri"/>
              </a:rPr>
              <a:t>Determinazione</a:t>
            </a:r>
            <a:r>
              <a:rPr lang="en-US" sz="1400" b="1" dirty="0" smtClean="0">
                <a:latin typeface="Calibri"/>
                <a:cs typeface="Calibri"/>
              </a:rPr>
              <a:t> del </a:t>
            </a:r>
            <a:r>
              <a:rPr lang="en-US" sz="1400" b="1" dirty="0" err="1" smtClean="0">
                <a:latin typeface="Calibri"/>
                <a:cs typeface="Calibri"/>
              </a:rPr>
              <a:t>parametro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b="1" dirty="0" smtClean="0">
                <a:latin typeface="Symbol" charset="2"/>
                <a:cs typeface="Symbol" charset="2"/>
              </a:rPr>
              <a:t>r</a:t>
            </a:r>
            <a:r>
              <a:rPr lang="en-US" sz="1400" b="1" dirty="0" smtClean="0">
                <a:latin typeface="Calibri"/>
                <a:cs typeface="Calibri"/>
              </a:rPr>
              <a:t> : </a:t>
            </a:r>
            <a:r>
              <a:rPr lang="en-US" sz="1400" dirty="0"/>
              <a:t>Measurement of Elastic </a:t>
            </a:r>
            <a:r>
              <a:rPr lang="en-US" sz="1400" dirty="0" err="1"/>
              <a:t>pp</a:t>
            </a:r>
            <a:r>
              <a:rPr lang="en-US" sz="1400" dirty="0"/>
              <a:t> Scattering at </a:t>
            </a:r>
            <a:r>
              <a:rPr lang="en-US" sz="1400" dirty="0" err="1"/>
              <a:t>sqrt</a:t>
            </a:r>
            <a:r>
              <a:rPr lang="en-US" sz="1400" dirty="0"/>
              <a:t>(s) = 8 </a:t>
            </a:r>
            <a:r>
              <a:rPr lang="en-US" sz="1400" dirty="0" err="1"/>
              <a:t>TeV</a:t>
            </a:r>
            <a:r>
              <a:rPr lang="en-US" sz="1400" dirty="0"/>
              <a:t> in the Coulomb-Nuclear Interference Region - Determination of the \rho Parameter and the Total Cross-</a:t>
            </a:r>
            <a:r>
              <a:rPr lang="en-US" sz="1400" dirty="0" smtClean="0"/>
              <a:t>Section - </a:t>
            </a:r>
            <a:r>
              <a:rPr lang="hr-HR" sz="1400" dirty="0"/>
              <a:t>CERN-PH-EP-2015-325, Eur. Phys. J. C76 (2016) 661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Analisi</a:t>
            </a:r>
            <a:r>
              <a:rPr lang="en-US" sz="1400" dirty="0" smtClean="0"/>
              <a:t> 2.7 </a:t>
            </a:r>
            <a:r>
              <a:rPr lang="en-US" sz="1400" dirty="0" err="1" smtClean="0"/>
              <a:t>TeV</a:t>
            </a:r>
            <a:r>
              <a:rPr lang="en-US" sz="1400" dirty="0" smtClean="0"/>
              <a:t> </a:t>
            </a:r>
            <a:r>
              <a:rPr lang="en-US" sz="1400" dirty="0" err="1" smtClean="0"/>
              <a:t>finita</a:t>
            </a:r>
            <a:r>
              <a:rPr lang="en-US" sz="1400" dirty="0" smtClean="0"/>
              <a:t>, </a:t>
            </a:r>
            <a:r>
              <a:rPr lang="en-US" sz="1400" dirty="0" err="1" smtClean="0"/>
              <a:t>risultati</a:t>
            </a:r>
            <a:r>
              <a:rPr lang="en-US" sz="1400" dirty="0" smtClean="0"/>
              <a:t> </a:t>
            </a:r>
            <a:r>
              <a:rPr lang="en-US" sz="1400" dirty="0" err="1" smtClean="0"/>
              <a:t>disponibili</a:t>
            </a:r>
            <a:r>
              <a:rPr lang="en-US" sz="1400" dirty="0" smtClean="0"/>
              <a:t>. </a:t>
            </a:r>
            <a:r>
              <a:rPr lang="en-US" sz="1400" dirty="0"/>
              <a:t>P</a:t>
            </a:r>
            <a:r>
              <a:rPr lang="en-US" sz="1400" dirty="0" smtClean="0"/>
              <a:t>aper in </a:t>
            </a:r>
            <a:r>
              <a:rPr lang="en-US" sz="1400" dirty="0" err="1" smtClean="0"/>
              <a:t>scrittura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Analisi</a:t>
            </a:r>
            <a:r>
              <a:rPr lang="en-US" sz="1400" dirty="0" smtClean="0"/>
              <a:t> in </a:t>
            </a:r>
            <a:r>
              <a:rPr lang="en-US" sz="1400" dirty="0" err="1" smtClean="0"/>
              <a:t>corso</a:t>
            </a:r>
            <a:r>
              <a:rPr lang="en-US" sz="1400" dirty="0" smtClean="0"/>
              <a:t> per </a:t>
            </a:r>
            <a:r>
              <a:rPr lang="en-US" sz="1400" dirty="0" err="1" smtClean="0"/>
              <a:t>sezioni</a:t>
            </a:r>
            <a:r>
              <a:rPr lang="en-US" sz="1400" dirty="0" smtClean="0"/>
              <a:t> </a:t>
            </a:r>
            <a:r>
              <a:rPr lang="en-US" sz="1400" dirty="0" err="1" smtClean="0"/>
              <a:t>d’urto</a:t>
            </a:r>
            <a:r>
              <a:rPr lang="en-US" sz="1400" dirty="0" smtClean="0"/>
              <a:t> 13 </a:t>
            </a:r>
            <a:r>
              <a:rPr lang="en-US" sz="1400" dirty="0" err="1" smtClean="0"/>
              <a:t>TeV</a:t>
            </a:r>
            <a:r>
              <a:rPr lang="en-US" sz="1400" dirty="0" smtClean="0"/>
              <a:t> (TOTEM) e CT-PPS (in </a:t>
            </a:r>
            <a:r>
              <a:rPr lang="en-US" sz="1400" dirty="0" err="1" smtClean="0"/>
              <a:t>comune</a:t>
            </a:r>
            <a:r>
              <a:rPr lang="en-US" sz="1400" dirty="0" smtClean="0"/>
              <a:t> con CMS)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latin typeface="Calibri"/>
              <a:cs typeface="Calibri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9455616" y="5157438"/>
            <a:ext cx="574730" cy="3589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2" name="CustomShape 4"/>
          <p:cNvSpPr/>
          <p:nvPr/>
        </p:nvSpPr>
        <p:spPr>
          <a:xfrm>
            <a:off x="9935429" y="5445486"/>
            <a:ext cx="958754" cy="5029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5" name="CustomShape 6"/>
          <p:cNvSpPr/>
          <p:nvPr/>
        </p:nvSpPr>
        <p:spPr>
          <a:xfrm>
            <a:off x="6156143" y="-30373"/>
            <a:ext cx="3934724" cy="578383"/>
          </a:xfrm>
          <a:prstGeom prst="rect">
            <a:avLst/>
          </a:prstGeom>
        </p:spPr>
      </p:sp>
      <p:sp>
        <p:nvSpPr>
          <p:cNvPr id="207" name="CustomShape 8"/>
          <p:cNvSpPr/>
          <p:nvPr/>
        </p:nvSpPr>
        <p:spPr>
          <a:xfrm>
            <a:off x="4059310" y="0"/>
            <a:ext cx="2458277" cy="662969"/>
          </a:xfrm>
          <a:prstGeom prst="rect">
            <a:avLst/>
          </a:prstGeom>
          <a:solidFill>
            <a:srgbClr val="E6E6E6"/>
          </a:solidFill>
          <a:ln>
            <a:solidFill>
              <a:srgbClr val="808080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1">
                <a:solidFill>
                  <a:srgbClr val="FF0000"/>
                </a:solidFill>
              </a:rPr>
              <a:t>TOTEM</a:t>
            </a:r>
            <a:endParaRPr/>
          </a:p>
        </p:txBody>
      </p:sp>
      <p:sp>
        <p:nvSpPr>
          <p:cNvPr id="208" name="Line 9"/>
          <p:cNvSpPr/>
          <p:nvPr/>
        </p:nvSpPr>
        <p:spPr>
          <a:xfrm>
            <a:off x="53119" y="704666"/>
            <a:ext cx="11833344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16" name="TextBox 15"/>
          <p:cNvSpPr txBox="1"/>
          <p:nvPr/>
        </p:nvSpPr>
        <p:spPr>
          <a:xfrm>
            <a:off x="275881" y="966161"/>
            <a:ext cx="17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210-220m region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8811" y="3589521"/>
            <a:ext cx="1928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Relocated cablings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6330" y="2976164"/>
            <a:ext cx="128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TCL6 region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24" y="966161"/>
            <a:ext cx="5192280" cy="28539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alphaModFix/>
            <a:lum contrast="14000"/>
          </a:blip>
          <a:srcRect l="26130" t="6831" r="6089" b="1077"/>
          <a:stretch/>
        </p:blipFill>
        <p:spPr>
          <a:xfrm rot="10800000">
            <a:off x="2140600" y="3269334"/>
            <a:ext cx="2866464" cy="1872624"/>
          </a:xfrm>
          <a:prstGeom prst="rect">
            <a:avLst/>
          </a:prstGeom>
          <a:solidFill>
            <a:srgbClr val="00FF00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00480" y="695445"/>
            <a:ext cx="47919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2.5 km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Integrazione</a:t>
            </a:r>
            <a:r>
              <a:rPr lang="en-US" dirty="0" smtClean="0"/>
              <a:t> DAQ con CMS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anticipo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operazioni</a:t>
            </a:r>
            <a:r>
              <a:rPr lang="en-US" dirty="0" smtClean="0"/>
              <a:t> di CT-PPS con Si-strip di TOTEM in standard runs hi </a:t>
            </a:r>
            <a:r>
              <a:rPr lang="en-US" dirty="0" err="1" smtClean="0"/>
              <a:t>lumi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circa 15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err="1" smtClean="0"/>
              <a:t>raccolti</a:t>
            </a:r>
            <a:r>
              <a:rPr lang="en-US" dirty="0" smtClean="0"/>
              <a:t> con RP </a:t>
            </a:r>
            <a:r>
              <a:rPr lang="en-US" dirty="0" err="1" smtClean="0"/>
              <a:t>orizzontali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rivelatori</a:t>
            </a:r>
            <a:r>
              <a:rPr lang="en-US" dirty="0" smtClean="0"/>
              <a:t> di timing </a:t>
            </a:r>
            <a:r>
              <a:rPr lang="en-US" dirty="0" err="1" smtClean="0"/>
              <a:t>basati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diamanti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installati</a:t>
            </a:r>
            <a:r>
              <a:rPr lang="en-US" dirty="0" smtClean="0"/>
              <a:t> in RP </a:t>
            </a:r>
            <a:r>
              <a:rPr lang="en-US" dirty="0" err="1" smtClean="0"/>
              <a:t>orizzontali</a:t>
            </a:r>
            <a:r>
              <a:rPr lang="en-US" dirty="0" smtClean="0"/>
              <a:t> per </a:t>
            </a: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CT-PPS (standard runs hi </a:t>
            </a:r>
            <a:r>
              <a:rPr lang="en-US" dirty="0" err="1" smtClean="0"/>
              <a:t>lumi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2.5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err="1" smtClean="0"/>
              <a:t>includono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con timing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nuovo</a:t>
            </a:r>
            <a:r>
              <a:rPr lang="en-US" dirty="0" smtClean="0"/>
              <a:t> clock di </a:t>
            </a:r>
            <a:r>
              <a:rPr lang="en-US" dirty="0" err="1" smtClean="0"/>
              <a:t>precisione</a:t>
            </a:r>
            <a:r>
              <a:rPr lang="en-US" dirty="0" smtClean="0"/>
              <a:t> per timing </a:t>
            </a:r>
            <a:r>
              <a:rPr lang="en-US" dirty="0" err="1" smtClean="0"/>
              <a:t>è</a:t>
            </a:r>
            <a:r>
              <a:rPr lang="en-US" dirty="0" smtClean="0"/>
              <a:t> in </a:t>
            </a:r>
            <a:r>
              <a:rPr lang="en-US" dirty="0" err="1" smtClean="0"/>
              <a:t>funzione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852" y="2682994"/>
            <a:ext cx="345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All Roman Pots operational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603" y="3924572"/>
            <a:ext cx="188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TOTEM strips in high-</a:t>
            </a:r>
            <a:r>
              <a:rPr lang="en-US" b="1" dirty="0" err="1" smtClean="0"/>
              <a:t>lumi</a:t>
            </a:r>
            <a:r>
              <a:rPr lang="en-US" b="1" dirty="0" smtClean="0"/>
              <a:t> runs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01" y="2639180"/>
            <a:ext cx="2319360" cy="2361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52504" y="1801552"/>
            <a:ext cx="19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diamond detectors for timing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7539360" y="4267026"/>
            <a:ext cx="4711974" cy="2585323"/>
          </a:xfrm>
          <a:prstGeom prst="rect">
            <a:avLst/>
          </a:prstGeom>
          <a:solidFill>
            <a:srgbClr val="E7E6E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2017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EYETS (shutdown </a:t>
            </a:r>
            <a:r>
              <a:rPr lang="en-US" dirty="0" err="1">
                <a:solidFill>
                  <a:srgbClr val="000090"/>
                </a:solidFill>
              </a:rPr>
              <a:t>invernale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preparazione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diamanti</a:t>
            </a:r>
            <a:r>
              <a:rPr lang="en-US" dirty="0">
                <a:solidFill>
                  <a:srgbClr val="000090"/>
                </a:solidFill>
              </a:rPr>
              <a:t> in RP </a:t>
            </a:r>
            <a:r>
              <a:rPr lang="en-US" dirty="0" err="1">
                <a:solidFill>
                  <a:srgbClr val="000090"/>
                </a:solidFill>
              </a:rPr>
              <a:t>verticali</a:t>
            </a:r>
            <a:r>
              <a:rPr lang="en-US" dirty="0">
                <a:solidFill>
                  <a:srgbClr val="000090"/>
                </a:solidFill>
              </a:rPr>
              <a:t> per run 90m 2017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diverse </a:t>
            </a:r>
            <a:r>
              <a:rPr lang="en-US" dirty="0" err="1">
                <a:solidFill>
                  <a:srgbClr val="000090"/>
                </a:solidFill>
              </a:rPr>
              <a:t>ottimizzazioni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sulle</a:t>
            </a:r>
            <a:r>
              <a:rPr lang="en-US" dirty="0">
                <a:solidFill>
                  <a:srgbClr val="000090"/>
                </a:solidFill>
              </a:rPr>
              <a:t> RP </a:t>
            </a:r>
            <a:r>
              <a:rPr lang="en-US" dirty="0" err="1">
                <a:solidFill>
                  <a:srgbClr val="000090"/>
                </a:solidFill>
              </a:rPr>
              <a:t>orizzontali</a:t>
            </a: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run 2017: high-</a:t>
            </a:r>
            <a:r>
              <a:rPr lang="en-US" dirty="0" err="1">
                <a:solidFill>
                  <a:srgbClr val="000090"/>
                </a:solidFill>
              </a:rPr>
              <a:t>lumi</a:t>
            </a:r>
            <a:r>
              <a:rPr lang="en-US" dirty="0">
                <a:solidFill>
                  <a:srgbClr val="000090"/>
                </a:solidFill>
              </a:rPr>
              <a:t> con CT-PPS + run </a:t>
            </a:r>
            <a:r>
              <a:rPr lang="en-US" dirty="0" err="1">
                <a:solidFill>
                  <a:srgbClr val="000090"/>
                </a:solidFill>
              </a:rPr>
              <a:t>speciale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000090"/>
                </a:solidFill>
              </a:rPr>
              <a:t>*=90m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05251" y="191636"/>
            <a:ext cx="548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Responsabile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localee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Responsabile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Nazionale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E.Radicioni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46263" y="6452243"/>
            <a:ext cx="7673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it-IT" dirty="0" err="1" smtClean="0"/>
              <a:t>Responsabilita’</a:t>
            </a:r>
            <a:r>
              <a:rPr lang="it-IT" dirty="0" smtClean="0"/>
              <a:t>  </a:t>
            </a:r>
            <a:r>
              <a:rPr lang="it-IT" dirty="0" err="1" smtClean="0"/>
              <a:t>imporanti</a:t>
            </a:r>
            <a:r>
              <a:rPr lang="it-IT" dirty="0" smtClean="0"/>
              <a:t> in Totem: </a:t>
            </a:r>
            <a:r>
              <a:rPr lang="it-IT" dirty="0" err="1" smtClean="0">
                <a:solidFill>
                  <a:srgbClr val="0000FF"/>
                </a:solidFill>
              </a:rPr>
              <a:t>F</a:t>
            </a:r>
            <a:r>
              <a:rPr lang="it-IT" dirty="0" smtClean="0">
                <a:solidFill>
                  <a:srgbClr val="0000FF"/>
                </a:solidFill>
              </a:rPr>
              <a:t>. Cafagna, G. Catanesi.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1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33279" y="729062"/>
            <a:ext cx="11022622" cy="3209982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0" rIns="0" bIns="0" rtlCol="0">
            <a:spAutoFit/>
          </a:bodyPr>
          <a:lstStyle/>
          <a:p>
            <a:pPr marL="579120" lvl="1" indent="-286385">
              <a:lnSpc>
                <a:spcPct val="100000"/>
              </a:lnSpc>
              <a:spcBef>
                <a:spcPts val="1205"/>
              </a:spcBef>
              <a:buClr>
                <a:srgbClr val="990000"/>
              </a:buClr>
              <a:buFont typeface="Calibri"/>
              <a:buChar char="•"/>
              <a:tabLst>
                <a:tab pos="579755" algn="l"/>
              </a:tabLst>
            </a:pPr>
            <a:r>
              <a:rPr sz="2000" b="1" spc="-10" dirty="0" smtClean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z="2000" b="1" spc="-15" dirty="0" smtClean="0">
                <a:solidFill>
                  <a:srgbClr val="990000"/>
                </a:solidFill>
                <a:latin typeface="Calibri (Body)"/>
                <a:cs typeface="Calibri (Body)"/>
              </a:rPr>
              <a:t>n</a:t>
            </a:r>
            <a:r>
              <a:rPr sz="2000" b="1" spc="-10" dirty="0" smtClean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z="2000" b="1" dirty="0" smtClean="0">
                <a:solidFill>
                  <a:srgbClr val="990000"/>
                </a:solidFill>
                <a:latin typeface="Calibri (Body)"/>
                <a:cs typeface="Calibri (Body)"/>
              </a:rPr>
              <a:t>l</a:t>
            </a:r>
            <a:r>
              <a:rPr sz="2000" b="1" spc="-10" dirty="0" smtClean="0">
                <a:solidFill>
                  <a:srgbClr val="990000"/>
                </a:solidFill>
                <a:latin typeface="Calibri (Body)"/>
                <a:cs typeface="Calibri (Body)"/>
              </a:rPr>
              <a:t>is</a:t>
            </a:r>
            <a:r>
              <a:rPr sz="2000" b="1" spc="0" dirty="0" smtClean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z="2000" spc="-5" dirty="0">
                <a:solidFill>
                  <a:srgbClr val="990000"/>
                </a:solidFill>
                <a:latin typeface="Calibri (Body)"/>
                <a:cs typeface="Calibri (Body)"/>
              </a:rPr>
              <a:t>:</a:t>
            </a:r>
            <a:endParaRPr sz="2000" dirty="0">
              <a:latin typeface="Calibri (Body)"/>
              <a:cs typeface="Calibri (Body)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990000"/>
              </a:buClr>
              <a:buFont typeface="Calibri"/>
              <a:buChar char="•"/>
            </a:pPr>
            <a:endParaRPr sz="2000" dirty="0">
              <a:latin typeface="Calibri (Body)"/>
              <a:cs typeface="Calibri (Body)"/>
            </a:endParaRPr>
          </a:p>
          <a:p>
            <a:pPr marL="1321435" lvl="2" indent="-285115">
              <a:lnSpc>
                <a:spcPct val="100000"/>
              </a:lnSpc>
              <a:buClr>
                <a:srgbClr val="990000"/>
              </a:buClr>
              <a:buFont typeface="Wingdings"/>
              <a:buChar char=""/>
              <a:tabLst>
                <a:tab pos="1322070" algn="l"/>
              </a:tabLst>
            </a:pP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Sp</a:t>
            </a:r>
            <a:r>
              <a:rPr spc="-25" dirty="0">
                <a:solidFill>
                  <a:srgbClr val="800000"/>
                </a:solidFill>
                <a:latin typeface="Calibri (bODY)"/>
                <a:cs typeface="Calibri (bODY)"/>
              </a:rPr>
              <a:t>e</a:t>
            </a:r>
            <a:r>
              <a:rPr spc="-30" dirty="0">
                <a:solidFill>
                  <a:srgbClr val="800000"/>
                </a:solidFill>
                <a:latin typeface="Calibri (bODY)"/>
                <a:cs typeface="Calibri (bODY)"/>
              </a:rPr>
              <a:t>t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t</a:t>
            </a:r>
            <a:r>
              <a:rPr spc="-40" dirty="0">
                <a:solidFill>
                  <a:srgbClr val="800000"/>
                </a:solidFill>
                <a:latin typeface="Calibri (bODY)"/>
                <a:cs typeface="Calibri (bODY)"/>
              </a:rPr>
              <a:t>r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os</a:t>
            </a:r>
            <a:r>
              <a:rPr spc="-30" dirty="0">
                <a:solidFill>
                  <a:srgbClr val="800000"/>
                </a:solidFill>
                <a:latin typeface="Calibri (bODY)"/>
                <a:cs typeface="Calibri (bODY)"/>
              </a:rPr>
              <a:t>c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op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spc="20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m</a:t>
            </a:r>
            <a:r>
              <a:rPr spc="-20" dirty="0">
                <a:solidFill>
                  <a:srgbClr val="800000"/>
                </a:solidFill>
                <a:latin typeface="Calibri (bODY)"/>
                <a:cs typeface="Calibri (bODY)"/>
              </a:rPr>
              <a:t>e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son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spc="10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e</a:t>
            </a:r>
            <a:r>
              <a:rPr spc="5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b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r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on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 smtClean="0">
                <a:solidFill>
                  <a:srgbClr val="800000"/>
                </a:solidFill>
                <a:latin typeface="Calibri (bODY)"/>
                <a:cs typeface="Calibri (bODY)"/>
              </a:rPr>
              <a:t>char</a:t>
            </a:r>
            <a:r>
              <a:rPr spc="-25" dirty="0" smtClean="0">
                <a:solidFill>
                  <a:srgbClr val="800000"/>
                </a:solidFill>
                <a:latin typeface="Calibri (bODY)"/>
                <a:cs typeface="Calibri (bODY)"/>
              </a:rPr>
              <a:t>m</a:t>
            </a:r>
            <a:r>
              <a:rPr spc="-20" dirty="0" smtClean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spc="-5" dirty="0" smtClean="0">
                <a:solidFill>
                  <a:srgbClr val="800000"/>
                </a:solidFill>
                <a:latin typeface="Calibri (bODY)"/>
                <a:cs typeface="Calibri (bODY)"/>
              </a:rPr>
              <a:t>ti</a:t>
            </a:r>
            <a:endParaRPr dirty="0">
              <a:solidFill>
                <a:srgbClr val="800000"/>
              </a:solidFill>
              <a:latin typeface="Calibri (bODY)"/>
              <a:cs typeface="Calibri (bODY)"/>
            </a:endParaRPr>
          </a:p>
          <a:p>
            <a:pPr marL="1321435" lvl="2" indent="-285115">
              <a:buClr>
                <a:srgbClr val="990000"/>
              </a:buClr>
              <a:buFont typeface="Wingdings"/>
              <a:buChar char=""/>
              <a:tabLst>
                <a:tab pos="1322070" algn="l"/>
              </a:tabLst>
            </a:pPr>
            <a:r>
              <a:rPr lang="en-US" dirty="0" err="1">
                <a:solidFill>
                  <a:srgbClr val="800000"/>
                </a:solidFill>
                <a:latin typeface="Calibri (bODY)"/>
                <a:cs typeface="Calibri (bODY)"/>
              </a:rPr>
              <a:t>Spettroscopia</a:t>
            </a:r>
            <a:r>
              <a:rPr lang="en-US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Calibri (bODY)"/>
                <a:cs typeface="Calibri (bODY)"/>
              </a:rPr>
              <a:t>adroni</a:t>
            </a:r>
            <a:r>
              <a:rPr lang="en-US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Calibri (bODY)"/>
                <a:cs typeface="Calibri (bODY)"/>
              </a:rPr>
              <a:t>esotici</a:t>
            </a:r>
            <a:endParaRPr lang="en-US" spc="-20" dirty="0" smtClean="0">
              <a:solidFill>
                <a:srgbClr val="800000"/>
              </a:solidFill>
              <a:latin typeface="Calibri (bODY)"/>
              <a:cs typeface="Calibri (bODY)"/>
            </a:endParaRPr>
          </a:p>
          <a:p>
            <a:pPr marL="1321435" lvl="2" indent="-285115">
              <a:lnSpc>
                <a:spcPct val="100000"/>
              </a:lnSpc>
              <a:buClr>
                <a:srgbClr val="990000"/>
              </a:buClr>
              <a:buFont typeface="Wingdings"/>
              <a:buChar char=""/>
              <a:tabLst>
                <a:tab pos="1322070" algn="l"/>
              </a:tabLst>
            </a:pPr>
            <a:r>
              <a:rPr spc="-20" dirty="0" smtClean="0">
                <a:solidFill>
                  <a:srgbClr val="800000"/>
                </a:solidFill>
                <a:latin typeface="Calibri (bODY)"/>
                <a:cs typeface="Calibri (bODY)"/>
              </a:rPr>
              <a:t>O</a:t>
            </a:r>
            <a:r>
              <a:rPr spc="-30" dirty="0" smtClean="0">
                <a:solidFill>
                  <a:srgbClr val="800000"/>
                </a:solidFill>
                <a:latin typeface="Calibri (bODY)"/>
                <a:cs typeface="Calibri (bODY)"/>
              </a:rPr>
              <a:t>t</a:t>
            </a:r>
            <a:r>
              <a:rPr spc="-10" dirty="0" smtClean="0">
                <a:solidFill>
                  <a:srgbClr val="800000"/>
                </a:solidFill>
                <a:latin typeface="Calibri (bODY)"/>
                <a:cs typeface="Calibri (bODY)"/>
              </a:rPr>
              <a:t>timi</a:t>
            </a:r>
            <a:r>
              <a:rPr spc="-5" dirty="0" smtClean="0">
                <a:solidFill>
                  <a:srgbClr val="800000"/>
                </a:solidFill>
                <a:latin typeface="Calibri (bODY)"/>
                <a:cs typeface="Calibri (bODY)"/>
              </a:rPr>
              <a:t>z</a:t>
            </a:r>
            <a:r>
              <a:rPr spc="-30" dirty="0" smtClean="0">
                <a:solidFill>
                  <a:srgbClr val="800000"/>
                </a:solidFill>
                <a:latin typeface="Calibri (bODY)"/>
                <a:cs typeface="Calibri (bODY)"/>
              </a:rPr>
              <a:t>z</a:t>
            </a:r>
            <a:r>
              <a:rPr spc="-10" dirty="0" smtClean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spc="-5" dirty="0" smtClean="0">
                <a:solidFill>
                  <a:srgbClr val="800000"/>
                </a:solidFill>
                <a:latin typeface="Calibri (bODY)"/>
                <a:cs typeface="Calibri (bODY)"/>
              </a:rPr>
              <a:t>zi</a:t>
            </a:r>
            <a:r>
              <a:rPr spc="-15" dirty="0" smtClean="0">
                <a:solidFill>
                  <a:srgbClr val="800000"/>
                </a:solidFill>
                <a:latin typeface="Calibri (bODY)"/>
                <a:cs typeface="Calibri (bODY)"/>
              </a:rPr>
              <a:t>on</a:t>
            </a:r>
            <a:r>
              <a:rPr spc="-10" dirty="0" smtClean="0">
                <a:solidFill>
                  <a:srgbClr val="800000"/>
                </a:solidFill>
                <a:latin typeface="Calibri (bODY)"/>
                <a:cs typeface="Calibri (bODY)"/>
              </a:rPr>
              <a:t>e</a:t>
            </a:r>
            <a:r>
              <a:rPr spc="-15" dirty="0" smtClean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l</a:t>
            </a:r>
            <a:r>
              <a:rPr spc="-20" dirty="0">
                <a:solidFill>
                  <a:srgbClr val="800000"/>
                </a:solidFill>
                <a:latin typeface="Calibri (bODY)"/>
                <a:cs typeface="Calibri (bODY)"/>
              </a:rPr>
              <a:t>g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o</a:t>
            </a:r>
            <a:r>
              <a:rPr spc="-20" dirty="0">
                <a:solidFill>
                  <a:srgbClr val="800000"/>
                </a:solidFill>
                <a:latin typeface="Calibri (bODY)"/>
                <a:cs typeface="Calibri (bODY)"/>
              </a:rPr>
              <a:t>r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itmi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 d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30" dirty="0">
                <a:solidFill>
                  <a:srgbClr val="800000"/>
                </a:solidFill>
                <a:latin typeface="Calibri (bODY)"/>
                <a:cs typeface="Calibri (bODY)"/>
              </a:rPr>
              <a:t>t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spc="0" dirty="0">
                <a:solidFill>
                  <a:srgbClr val="800000"/>
                </a:solidFill>
                <a:latin typeface="Calibri (bODY)"/>
                <a:cs typeface="Calibri (bODY)"/>
              </a:rPr>
              <a:t>g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g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ng</a:t>
            </a:r>
            <a:endParaRPr dirty="0">
              <a:solidFill>
                <a:srgbClr val="800000"/>
              </a:solidFill>
              <a:latin typeface="Calibri (bODY)"/>
              <a:cs typeface="Calibri (bODY)"/>
            </a:endParaRPr>
          </a:p>
          <a:p>
            <a:pPr marL="1321435" lvl="2" indent="-285115">
              <a:lnSpc>
                <a:spcPct val="100000"/>
              </a:lnSpc>
              <a:buClr>
                <a:srgbClr val="990000"/>
              </a:buClr>
              <a:buFont typeface="Wingdings"/>
              <a:buChar char=""/>
              <a:tabLst>
                <a:tab pos="1322070" algn="l"/>
              </a:tabLst>
            </a:pP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Rice</a:t>
            </a:r>
            <a:r>
              <a:rPr spc="-40" dirty="0">
                <a:solidFill>
                  <a:srgbClr val="800000"/>
                </a:solidFill>
                <a:latin typeface="Calibri (bODY)"/>
                <a:cs typeface="Calibri (bODY)"/>
              </a:rPr>
              <a:t>r</a:t>
            </a:r>
            <a:r>
              <a:rPr spc="-25" dirty="0">
                <a:solidFill>
                  <a:srgbClr val="800000"/>
                </a:solidFill>
                <a:latin typeface="Calibri (bODY)"/>
                <a:cs typeface="Calibri (bODY)"/>
              </a:rPr>
              <a:t>c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a</a:t>
            </a:r>
            <a:r>
              <a:rPr spc="20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d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 viola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zi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on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e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d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CP 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ne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de</a:t>
            </a:r>
            <a:r>
              <a:rPr spc="-30" dirty="0">
                <a:solidFill>
                  <a:srgbClr val="800000"/>
                </a:solidFill>
                <a:latin typeface="Calibri (bODY)"/>
                <a:cs typeface="Calibri (bODY)"/>
              </a:rPr>
              <a:t>c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adim</a:t>
            </a:r>
            <a:r>
              <a:rPr spc="-20" dirty="0">
                <a:solidFill>
                  <a:srgbClr val="800000"/>
                </a:solidFill>
                <a:latin typeface="Calibri (bODY)"/>
                <a:cs typeface="Calibri (bODY)"/>
              </a:rPr>
              <a:t>e</a:t>
            </a:r>
            <a:r>
              <a:rPr spc="-25" dirty="0">
                <a:solidFill>
                  <a:srgbClr val="800000"/>
                </a:solidFill>
                <a:latin typeface="Calibri (bODY)"/>
                <a:cs typeface="Calibri (bODY)"/>
              </a:rPr>
              <a:t>n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ti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800000"/>
                </a:solidFill>
                <a:latin typeface="Calibri (bODY)"/>
                <a:cs typeface="Calibri (bODY)"/>
              </a:rPr>
              <a:t>de</a:t>
            </a:r>
            <a:r>
              <a:rPr spc="-5" dirty="0">
                <a:solidFill>
                  <a:srgbClr val="800000"/>
                </a:solidFill>
                <a:latin typeface="Calibri (bODY)"/>
                <a:cs typeface="Calibri (bODY)"/>
              </a:rPr>
              <a:t>i</a:t>
            </a:r>
            <a:r>
              <a:rPr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mesoni</a:t>
            </a:r>
            <a:r>
              <a:rPr spc="5" dirty="0">
                <a:solidFill>
                  <a:srgbClr val="80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800000"/>
                </a:solidFill>
                <a:latin typeface="Calibri (bODY)"/>
                <a:cs typeface="Calibri (bODY)"/>
              </a:rPr>
              <a:t>D</a:t>
            </a:r>
            <a:endParaRPr dirty="0">
              <a:solidFill>
                <a:srgbClr val="800000"/>
              </a:solidFill>
              <a:latin typeface="Calibri (bODY)"/>
              <a:cs typeface="Calibri (bODY)"/>
            </a:endParaRPr>
          </a:p>
          <a:p>
            <a:pPr lvl="2">
              <a:lnSpc>
                <a:spcPct val="100000"/>
              </a:lnSpc>
              <a:spcBef>
                <a:spcPts val="24"/>
              </a:spcBef>
              <a:buClr>
                <a:srgbClr val="990000"/>
              </a:buClr>
              <a:buFont typeface="Wingdings"/>
              <a:buChar char=""/>
            </a:pPr>
            <a:endParaRPr sz="2000" dirty="0">
              <a:latin typeface="Calibri (Body)"/>
              <a:cs typeface="Calibri (Body)"/>
            </a:endParaRPr>
          </a:p>
          <a:p>
            <a:pPr marL="579120" lvl="1" indent="-286385">
              <a:lnSpc>
                <a:spcPct val="100000"/>
              </a:lnSpc>
              <a:buClr>
                <a:srgbClr val="990000"/>
              </a:buClr>
              <a:buFont typeface="Calibri"/>
              <a:buChar char="•"/>
              <a:tabLst>
                <a:tab pos="579755" algn="l"/>
              </a:tabLst>
            </a:pPr>
            <a:r>
              <a:rPr sz="2000" b="1" spc="-50" dirty="0">
                <a:solidFill>
                  <a:srgbClr val="990000"/>
                </a:solidFill>
                <a:latin typeface="Calibri (Body)"/>
                <a:cs typeface="Calibri (Body)"/>
              </a:rPr>
              <a:t>D</a:t>
            </a:r>
            <a:r>
              <a:rPr sz="2000" b="1" spc="-35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z="2000" b="1" spc="-15" dirty="0">
                <a:solidFill>
                  <a:srgbClr val="990000"/>
                </a:solidFill>
                <a:latin typeface="Calibri (Body)"/>
                <a:cs typeface="Calibri (Body)"/>
              </a:rPr>
              <a:t>Q</a:t>
            </a:r>
            <a:r>
              <a:rPr sz="2000" b="1" spc="1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z="2000" b="1" spc="-20" dirty="0">
                <a:solidFill>
                  <a:srgbClr val="990000"/>
                </a:solidFill>
                <a:latin typeface="Calibri (Body)"/>
                <a:cs typeface="Calibri (Body)"/>
              </a:rPr>
              <a:t>p</a:t>
            </a:r>
            <a:r>
              <a:rPr sz="2000" b="1" spc="-10" dirty="0">
                <a:solidFill>
                  <a:srgbClr val="990000"/>
                </a:solidFill>
                <a:latin typeface="Calibri (Body)"/>
                <a:cs typeface="Calibri (Body)"/>
              </a:rPr>
              <a:t>er</a:t>
            </a:r>
            <a:r>
              <a:rPr sz="2000" b="1" spc="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z="2000" b="1" spc="-10" dirty="0">
                <a:solidFill>
                  <a:srgbClr val="990000"/>
                </a:solidFill>
                <a:latin typeface="Calibri (Body)"/>
                <a:cs typeface="Calibri (Body)"/>
              </a:rPr>
              <a:t>l’U</a:t>
            </a:r>
            <a:r>
              <a:rPr sz="2000" b="1" spc="-20" dirty="0">
                <a:solidFill>
                  <a:srgbClr val="990000"/>
                </a:solidFill>
                <a:latin typeface="Calibri (Body)"/>
                <a:cs typeface="Calibri (Body)"/>
              </a:rPr>
              <a:t>p</a:t>
            </a:r>
            <a:r>
              <a:rPr sz="2000" b="1" spc="-10" dirty="0">
                <a:solidFill>
                  <a:srgbClr val="990000"/>
                </a:solidFill>
                <a:latin typeface="Calibri (Body)"/>
                <a:cs typeface="Calibri (Body)"/>
              </a:rPr>
              <a:t>g</a:t>
            </a:r>
            <a:r>
              <a:rPr sz="2000" b="1" spc="-55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z="2000" b="1" spc="-10" dirty="0">
                <a:solidFill>
                  <a:srgbClr val="990000"/>
                </a:solidFill>
                <a:latin typeface="Calibri (Body)"/>
                <a:cs typeface="Calibri (Body)"/>
              </a:rPr>
              <a:t>ade</a:t>
            </a:r>
            <a:r>
              <a:rPr sz="2000" spc="-5" dirty="0">
                <a:solidFill>
                  <a:srgbClr val="990000"/>
                </a:solidFill>
                <a:latin typeface="Calibri (Body)"/>
                <a:cs typeface="Calibri (Body)"/>
              </a:rPr>
              <a:t>:</a:t>
            </a:r>
            <a:endParaRPr sz="2000" dirty="0">
              <a:latin typeface="Calibri (Body)"/>
              <a:cs typeface="Calibri (Body)"/>
            </a:endParaRPr>
          </a:p>
          <a:p>
            <a:pPr lvl="1">
              <a:lnSpc>
                <a:spcPct val="100000"/>
              </a:lnSpc>
              <a:spcBef>
                <a:spcPts val="22"/>
              </a:spcBef>
              <a:buClr>
                <a:srgbClr val="990000"/>
              </a:buClr>
              <a:buFont typeface="Calibri"/>
              <a:buChar char="•"/>
            </a:pPr>
            <a:endParaRPr sz="2000" dirty="0">
              <a:latin typeface="Calibri (Body)"/>
              <a:cs typeface="Calibri (Body)"/>
            </a:endParaRPr>
          </a:p>
          <a:p>
            <a:pPr marL="1321435" marR="489584" lvl="2" indent="-285115">
              <a:lnSpc>
                <a:spcPct val="100000"/>
              </a:lnSpc>
              <a:buClr>
                <a:srgbClr val="990000"/>
              </a:buClr>
              <a:buFont typeface="Wingdings"/>
              <a:buChar char=""/>
              <a:tabLst>
                <a:tab pos="1322070" algn="l"/>
              </a:tabLst>
            </a:pPr>
            <a:r>
              <a:rPr spc="-25" dirty="0">
                <a:solidFill>
                  <a:srgbClr val="990000"/>
                </a:solidFill>
                <a:latin typeface="Calibri (Body)"/>
                <a:cs typeface="Calibri (Body)"/>
              </a:rPr>
              <a:t>S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vi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l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up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po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d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pc="-30" dirty="0">
                <a:solidFill>
                  <a:srgbClr val="990000"/>
                </a:solidFill>
                <a:latin typeface="Calibri (Body)"/>
                <a:cs typeface="Calibri (Body)"/>
              </a:rPr>
              <a:t>t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 p</a:t>
            </a:r>
            <a:r>
              <a:rPr spc="-40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ocess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n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g</a:t>
            </a:r>
            <a:r>
              <a:rPr spc="2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fi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pc="-35" dirty="0">
                <a:solidFill>
                  <a:srgbClr val="990000"/>
                </a:solidFill>
                <a:latin typeface="Calibri (Body)"/>
                <a:cs typeface="Calibri (Body)"/>
              </a:rPr>
              <a:t>m</a:t>
            </a:r>
            <a:r>
              <a:rPr spc="-30" dirty="0">
                <a:solidFill>
                  <a:srgbClr val="990000"/>
                </a:solidFill>
                <a:latin typeface="Calibri (Body)"/>
                <a:cs typeface="Calibri (Body)"/>
              </a:rPr>
              <a:t>w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pc="-35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e</a:t>
            </a:r>
            <a:r>
              <a:rPr spc="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del</a:t>
            </a:r>
            <a:r>
              <a:rPr spc="0" dirty="0">
                <a:solidFill>
                  <a:srgbClr val="990000"/>
                </a:solidFill>
                <a:latin typeface="Calibri (Body)"/>
                <a:cs typeface="Calibri (Body)"/>
              </a:rPr>
              <a:t>l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 sched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d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pc="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nt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e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pc="-40" dirty="0">
                <a:solidFill>
                  <a:srgbClr val="990000"/>
                </a:solidFill>
                <a:latin typeface="Calibri (Body)"/>
                <a:cs typeface="Calibri (Body)"/>
              </a:rPr>
              <a:t>f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accia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TE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L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L4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0</a:t>
            </a:r>
            <a:r>
              <a:rPr spc="10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per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l</a:t>
            </a:r>
            <a:r>
              <a:rPr spc="-45" dirty="0">
                <a:solidFill>
                  <a:srgbClr val="990000"/>
                </a:solidFill>
                <a:latin typeface="Calibri (Body)"/>
                <a:cs typeface="Calibri (Body)"/>
              </a:rPr>
              <a:t>’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up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g</a:t>
            </a:r>
            <a:r>
              <a:rPr spc="-55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ade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del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 si</a:t>
            </a:r>
            <a:r>
              <a:rPr spc="-25" dirty="0">
                <a:solidFill>
                  <a:srgbClr val="990000"/>
                </a:solidFill>
                <a:latin typeface="Calibri (Body)"/>
                <a:cs typeface="Calibri (Body)"/>
              </a:rPr>
              <a:t>s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t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e</a:t>
            </a:r>
            <a:r>
              <a:rPr spc="-25" dirty="0">
                <a:solidFill>
                  <a:srgbClr val="990000"/>
                </a:solidFill>
                <a:latin typeface="Calibri (Body)"/>
                <a:cs typeface="Calibri (Body)"/>
              </a:rPr>
              <a:t>m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pc="-1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di acqu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siz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one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d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a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t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i</a:t>
            </a:r>
            <a:r>
              <a:rPr spc="-2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del</a:t>
            </a:r>
            <a:r>
              <a:rPr spc="-5" dirty="0">
                <a:solidFill>
                  <a:srgbClr val="990000"/>
                </a:solidFill>
                <a:latin typeface="Calibri (Body)"/>
                <a:cs typeface="Calibri (Body)"/>
              </a:rPr>
              <a:t> ri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v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el</a:t>
            </a:r>
            <a:r>
              <a:rPr spc="-20" dirty="0">
                <a:solidFill>
                  <a:srgbClr val="990000"/>
                </a:solidFill>
                <a:latin typeface="Calibri (Body)"/>
                <a:cs typeface="Calibri (Body)"/>
              </a:rPr>
              <a:t>at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o</a:t>
            </a:r>
            <a:r>
              <a:rPr spc="-45" dirty="0">
                <a:solidFill>
                  <a:srgbClr val="990000"/>
                </a:solidFill>
                <a:latin typeface="Calibri (Body)"/>
                <a:cs typeface="Calibri (Body)"/>
              </a:rPr>
              <a:t>r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e</a:t>
            </a:r>
            <a:r>
              <a:rPr spc="15"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di</a:t>
            </a:r>
            <a:r>
              <a:rPr dirty="0">
                <a:solidFill>
                  <a:srgbClr val="990000"/>
                </a:solidFill>
                <a:latin typeface="Calibri (Body)"/>
                <a:cs typeface="Calibri (Body)"/>
              </a:rPr>
              <a:t> </a:t>
            </a:r>
            <a:r>
              <a:rPr spc="-10" dirty="0">
                <a:solidFill>
                  <a:srgbClr val="990000"/>
                </a:solidFill>
                <a:latin typeface="Calibri (Body)"/>
                <a:cs typeface="Calibri (Body)"/>
              </a:rPr>
              <a:t> muoni</a:t>
            </a:r>
            <a:endParaRPr dirty="0">
              <a:latin typeface="Calibri (Body)"/>
              <a:cs typeface="Calibri (Body)"/>
            </a:endParaRPr>
          </a:p>
        </p:txBody>
      </p:sp>
      <p:sp>
        <p:nvSpPr>
          <p:cNvPr id="19" name="CustomShape 8"/>
          <p:cNvSpPr/>
          <p:nvPr/>
        </p:nvSpPr>
        <p:spPr>
          <a:xfrm>
            <a:off x="4292128" y="0"/>
            <a:ext cx="2458277" cy="662969"/>
          </a:xfrm>
          <a:prstGeom prst="rect">
            <a:avLst/>
          </a:prstGeom>
          <a:solidFill>
            <a:srgbClr val="E6E6E6"/>
          </a:solidFill>
          <a:ln>
            <a:solidFill>
              <a:srgbClr val="808080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1" dirty="0" err="1" smtClean="0">
                <a:solidFill>
                  <a:srgbClr val="FF0000"/>
                </a:solidFill>
              </a:rPr>
              <a:t>LHCb</a:t>
            </a:r>
            <a:endParaRPr dirty="0"/>
          </a:p>
        </p:txBody>
      </p:sp>
      <p:sp>
        <p:nvSpPr>
          <p:cNvPr id="20" name="Line 9"/>
          <p:cNvSpPr/>
          <p:nvPr/>
        </p:nvSpPr>
        <p:spPr>
          <a:xfrm>
            <a:off x="53119" y="704666"/>
            <a:ext cx="11833344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21" name="TextBox 20"/>
          <p:cNvSpPr txBox="1"/>
          <p:nvPr/>
        </p:nvSpPr>
        <p:spPr>
          <a:xfrm>
            <a:off x="8527596" y="298033"/>
            <a:ext cx="317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Responsabile</a:t>
            </a:r>
            <a:r>
              <a:rPr lang="en-US" dirty="0" smtClean="0">
                <a:solidFill>
                  <a:srgbClr val="0000FF"/>
                </a:solidFill>
              </a:rPr>
              <a:t> locale M. De </a:t>
            </a:r>
            <a:r>
              <a:rPr lang="en-US" dirty="0" err="1" smtClean="0">
                <a:solidFill>
                  <a:srgbClr val="0000FF"/>
                </a:solidFill>
              </a:rPr>
              <a:t>Serio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3" name="Picture 22" descr="Screen Shot 2017-01-08 at 11.3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" y="4166310"/>
            <a:ext cx="9966143" cy="1690993"/>
          </a:xfrm>
          <a:prstGeom prst="rect">
            <a:avLst/>
          </a:prstGeom>
        </p:spPr>
      </p:pic>
      <p:sp>
        <p:nvSpPr>
          <p:cNvPr id="24" name="object 17"/>
          <p:cNvSpPr txBox="1"/>
          <p:nvPr/>
        </p:nvSpPr>
        <p:spPr>
          <a:xfrm>
            <a:off x="233279" y="6181737"/>
            <a:ext cx="117546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3320" marR="5080" indent="-1151255">
              <a:lnSpc>
                <a:spcPct val="100000"/>
              </a:lnSpc>
              <a:spcBef>
                <a:spcPts val="5"/>
              </a:spcBef>
            </a:pPr>
            <a:r>
              <a:rPr dirty="0" smtClean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.</a:t>
            </a:r>
            <a:r>
              <a:rPr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pp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pc="-25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allo</a:t>
            </a:r>
            <a:r>
              <a:rPr spc="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spc="-5" dirty="0">
                <a:solidFill>
                  <a:srgbClr val="0000FF"/>
                </a:solidFill>
                <a:latin typeface="Calibri"/>
                <a:cs typeface="Calibri"/>
              </a:rPr>
              <a:t> Co</a:t>
            </a:r>
            <a:r>
              <a:rPr spc="-3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pc="-1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er</a:t>
            </a:r>
            <a:r>
              <a:rPr spc="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f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h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00FF"/>
                </a:solidFill>
                <a:latin typeface="Calibri"/>
                <a:cs typeface="Calibri"/>
              </a:rPr>
              <a:t>B-</a:t>
            </a:r>
            <a:r>
              <a:rPr i="1" spc="-5" dirty="0">
                <a:solidFill>
                  <a:srgbClr val="0000FF"/>
                </a:solidFill>
                <a:latin typeface="Calibri"/>
                <a:cs typeface="Calibri"/>
              </a:rPr>
              <a:t>ha</a:t>
            </a:r>
            <a:r>
              <a:rPr i="1" spc="-10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i="1" dirty="0">
                <a:solidFill>
                  <a:srgbClr val="0000FF"/>
                </a:solidFill>
                <a:latin typeface="Calibri"/>
                <a:cs typeface="Calibri"/>
              </a:rPr>
              <a:t>rons</a:t>
            </a:r>
            <a:r>
              <a:rPr i="1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i="1" spc="-5" dirty="0">
                <a:solidFill>
                  <a:srgbClr val="0000FF"/>
                </a:solidFill>
                <a:latin typeface="Calibri"/>
                <a:cs typeface="Calibri"/>
              </a:rPr>
              <a:t>an</a:t>
            </a:r>
            <a:r>
              <a:rPr i="1" dirty="0">
                <a:solidFill>
                  <a:srgbClr val="0000FF"/>
                </a:solidFill>
                <a:latin typeface="Calibri"/>
                <a:cs typeface="Calibri"/>
              </a:rPr>
              <a:t>d Quar</a:t>
            </a:r>
            <a:r>
              <a:rPr i="1" spc="-55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i="1" spc="-5" dirty="0">
                <a:solidFill>
                  <a:srgbClr val="0000FF"/>
                </a:solidFill>
                <a:latin typeface="Calibri"/>
                <a:cs typeface="Calibri"/>
              </a:rPr>
              <a:t>oni</a:t>
            </a:r>
            <a:r>
              <a:rPr i="1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i="1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w</a:t>
            </a:r>
            <a:r>
              <a:rPr spc="-5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rki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pc="-25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srgbClr val="0000FF"/>
                </a:solidFill>
                <a:latin typeface="Calibri"/>
                <a:cs typeface="Calibri"/>
              </a:rPr>
              <a:t>ou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pc="-15" dirty="0" smtClean="0">
                <a:solidFill>
                  <a:srgbClr val="0000FF"/>
                </a:solidFill>
                <a:latin typeface="Calibri"/>
                <a:cs typeface="Calibri"/>
              </a:rPr>
              <a:t>(2016) </a:t>
            </a:r>
            <a:r>
              <a:rPr dirty="0" smtClean="0">
                <a:solidFill>
                  <a:srgbClr val="0000FF"/>
                </a:solidFill>
                <a:latin typeface="Calibri"/>
                <a:cs typeface="Calibri"/>
              </a:rPr>
              <a:t>e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Co</a:t>
            </a:r>
            <a:r>
              <a:rPr spc="-3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pc="-1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er</a:t>
            </a:r>
            <a:r>
              <a:rPr spc="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h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 "Sp</a:t>
            </a:r>
            <a:r>
              <a:rPr spc="-5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pc="-25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spc="5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y</a:t>
            </a:r>
            <a:r>
              <a:rPr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d sea</a:t>
            </a:r>
            <a:r>
              <a:rPr spc="-25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ch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es"</a:t>
            </a:r>
            <a:r>
              <a:rPr spc="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su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b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pc="-25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oup of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h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pc="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“LHC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He</a:t>
            </a:r>
            <a:r>
              <a:rPr spc="-3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pc="10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y Fl</a:t>
            </a:r>
            <a:r>
              <a:rPr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pc="-1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our</a:t>
            </a:r>
            <a:r>
              <a:rPr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pc="-65" dirty="0">
                <a:solidFill>
                  <a:srgbClr val="0000FF"/>
                </a:solidFill>
                <a:latin typeface="Calibri"/>
                <a:cs typeface="Calibri"/>
              </a:rPr>
              <a:t>W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orki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pc="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pc="-2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ou</a:t>
            </a:r>
            <a:r>
              <a:rPr spc="-10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0000FF"/>
                </a:solidFill>
                <a:latin typeface="Calibri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850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INFN Bari - Jan 2017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63BC-6059-0D4C-942D-2B6174B192C0}" type="slidenum">
              <a:rPr lang="it-IT"/>
              <a:pPr/>
              <a:t>5</a:t>
            </a:fld>
            <a:endParaRPr lang="it-IT"/>
          </a:p>
        </p:txBody>
      </p:sp>
      <p:sp>
        <p:nvSpPr>
          <p:cNvPr id="34819" name="Segnaposto numero diapositiva 2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r"/>
            <a:fld id="{95F019F4-0E80-E346-AB46-0F820E9BF262}" type="slidenum">
              <a:rPr lang="it-IT" sz="1100">
                <a:solidFill>
                  <a:srgbClr val="000066"/>
                </a:solidFill>
              </a:rPr>
              <a:pPr algn="r"/>
              <a:t>5</a:t>
            </a:fld>
            <a:endParaRPr lang="it-IT" sz="1100">
              <a:solidFill>
                <a:srgbClr val="000066"/>
              </a:solidFill>
            </a:endParaRPr>
          </a:p>
        </p:txBody>
      </p:sp>
      <p:sp>
        <p:nvSpPr>
          <p:cNvPr id="51264" name="Text Box 64"/>
          <p:cNvSpPr txBox="1">
            <a:spLocks noChangeArrowheads="1"/>
          </p:cNvSpPr>
          <p:nvPr/>
        </p:nvSpPr>
        <p:spPr bwMode="auto">
          <a:xfrm>
            <a:off x="190501" y="3242489"/>
            <a:ext cx="11857567" cy="17399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 smtClean="0">
                <a:latin typeface="Calibri" charset="0"/>
              </a:rPr>
              <a:t>2016</a:t>
            </a:r>
            <a:endParaRPr lang="it-IT" dirty="0">
              <a:latin typeface="Calibri" charset="0"/>
            </a:endParaRPr>
          </a:p>
          <a:p>
            <a:pPr eaLnBrk="1" hangingPunct="1"/>
            <a:r>
              <a:rPr lang="it-IT" dirty="0">
                <a:latin typeface="Calibri" charset="0"/>
              </a:rPr>
              <a:t>- test su RPC di OPERA a LNF con elettronica SHIP-</a:t>
            </a:r>
            <a:r>
              <a:rPr lang="it-IT" dirty="0" err="1">
                <a:latin typeface="Calibri" charset="0"/>
              </a:rPr>
              <a:t>like</a:t>
            </a:r>
            <a:r>
              <a:rPr lang="it-IT" dirty="0">
                <a:latin typeface="Calibri" charset="0"/>
              </a:rPr>
              <a:t> realizzata a Bari (CAD elettronico  BARI) </a:t>
            </a:r>
          </a:p>
          <a:p>
            <a:pPr eaLnBrk="1" hangingPunct="1"/>
            <a:r>
              <a:rPr lang="it-IT" dirty="0">
                <a:latin typeface="Calibri" charset="0"/>
              </a:rPr>
              <a:t>- upgrade del sistema di scansione automatizzata di emulsioni nucleari (ESS </a:t>
            </a:r>
            <a:r>
              <a:rPr lang="it-IT" dirty="0">
                <a:latin typeface="Calibri" charset="0"/>
                <a:sym typeface="Wingdings" charset="0"/>
              </a:rPr>
              <a:t> QSS)</a:t>
            </a:r>
            <a:endParaRPr lang="it-IT" dirty="0">
              <a:latin typeface="Calibri" charset="0"/>
            </a:endParaRPr>
          </a:p>
          <a:p>
            <a:pPr eaLnBrk="1" hangingPunct="1"/>
            <a:r>
              <a:rPr lang="it-IT" dirty="0">
                <a:latin typeface="Calibri" charset="0"/>
              </a:rPr>
              <a:t>- test al CERN con RPC e con emulsioni nucleari</a:t>
            </a:r>
          </a:p>
          <a:p>
            <a:pPr eaLnBrk="1" hangingPunct="1"/>
            <a:r>
              <a:rPr lang="it-IT" dirty="0">
                <a:latin typeface="Calibri" charset="0"/>
              </a:rPr>
              <a:t>- attività di R&amp;D su emulsioni nucleari (Ferrania)</a:t>
            </a:r>
          </a:p>
          <a:p>
            <a:pPr eaLnBrk="1" hangingPunct="1"/>
            <a:endParaRPr lang="it-IT" dirty="0">
              <a:latin typeface="Calibri" charset="0"/>
            </a:endParaRPr>
          </a:p>
        </p:txBody>
      </p:sp>
      <p:pic>
        <p:nvPicPr>
          <p:cNvPr id="3483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069123"/>
            <a:ext cx="8354483" cy="22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3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67254"/>
            <a:ext cx="350308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8737600" y="1105796"/>
            <a:ext cx="326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50000">
                      <a:srgbClr val="FFF39D"/>
                    </a:gs>
                    <a:gs pos="100000">
                      <a:srgbClr val="FFFF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rgbClr val="990000"/>
                </a:solidFill>
                <a:latin typeface="Calibri" charset="0"/>
              </a:rPr>
              <a:t>Global schedule:</a:t>
            </a:r>
          </a:p>
        </p:txBody>
      </p:sp>
      <p:sp>
        <p:nvSpPr>
          <p:cNvPr id="13" name="CustomShape 8"/>
          <p:cNvSpPr/>
          <p:nvPr/>
        </p:nvSpPr>
        <p:spPr>
          <a:xfrm>
            <a:off x="4038600" y="41697"/>
            <a:ext cx="3500806" cy="662969"/>
          </a:xfrm>
          <a:prstGeom prst="rect">
            <a:avLst/>
          </a:prstGeom>
          <a:solidFill>
            <a:srgbClr val="E6E6E6"/>
          </a:solidFill>
          <a:ln>
            <a:solidFill>
              <a:srgbClr val="808080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1" dirty="0" err="1" smtClean="0">
                <a:solidFill>
                  <a:srgbClr val="FF0000"/>
                </a:solidFill>
              </a:rPr>
              <a:t>PSHiP</a:t>
            </a:r>
            <a:endParaRPr dirty="0"/>
          </a:p>
        </p:txBody>
      </p:sp>
      <p:sp>
        <p:nvSpPr>
          <p:cNvPr id="14" name="Line 9"/>
          <p:cNvSpPr/>
          <p:nvPr/>
        </p:nvSpPr>
        <p:spPr>
          <a:xfrm>
            <a:off x="53119" y="704666"/>
            <a:ext cx="11833344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143933" y="4942502"/>
            <a:ext cx="11857567" cy="1754327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 smtClean="0">
                <a:solidFill>
                  <a:srgbClr val="000090"/>
                </a:solidFill>
                <a:latin typeface="Calibri" charset="0"/>
              </a:rPr>
              <a:t>2017</a:t>
            </a:r>
          </a:p>
          <a:p>
            <a:pPr eaLnBrk="1" hangingPunct="1"/>
            <a:r>
              <a:rPr lang="it-IT" dirty="0" smtClean="0">
                <a:solidFill>
                  <a:srgbClr val="000090"/>
                </a:solidFill>
                <a:latin typeface="Calibri" charset="0"/>
              </a:rPr>
              <a:t>- </a:t>
            </a:r>
            <a:r>
              <a:rPr lang="it-IT" dirty="0">
                <a:solidFill>
                  <a:srgbClr val="000090"/>
                </a:solidFill>
                <a:latin typeface="Calibri" charset="0"/>
              </a:rPr>
              <a:t>elettronica di </a:t>
            </a:r>
            <a:r>
              <a:rPr lang="it-IT" dirty="0" err="1">
                <a:solidFill>
                  <a:srgbClr val="000090"/>
                </a:solidFill>
                <a:latin typeface="Calibri" charset="0"/>
              </a:rPr>
              <a:t>readout</a:t>
            </a:r>
            <a:r>
              <a:rPr lang="it-IT" dirty="0">
                <a:solidFill>
                  <a:srgbClr val="000090"/>
                </a:solidFill>
                <a:latin typeface="Calibri" charset="0"/>
              </a:rPr>
              <a:t> RPC dedicata per SHIP : </a:t>
            </a:r>
            <a:r>
              <a:rPr lang="it-IT" dirty="0" err="1">
                <a:solidFill>
                  <a:srgbClr val="000090"/>
                </a:solidFill>
                <a:latin typeface="Calibri" charset="0"/>
              </a:rPr>
              <a:t>avalanche</a:t>
            </a:r>
            <a:r>
              <a:rPr lang="it-IT" dirty="0">
                <a:solidFill>
                  <a:srgbClr val="000090"/>
                </a:solidFill>
                <a:latin typeface="Calibri" charset="0"/>
              </a:rPr>
              <a:t> vs </a:t>
            </a:r>
            <a:r>
              <a:rPr lang="it-IT" dirty="0" err="1">
                <a:solidFill>
                  <a:srgbClr val="000090"/>
                </a:solidFill>
                <a:latin typeface="Calibri" charset="0"/>
              </a:rPr>
              <a:t>streamer</a:t>
            </a:r>
            <a:r>
              <a:rPr lang="it-IT" dirty="0">
                <a:solidFill>
                  <a:srgbClr val="000090"/>
                </a:solidFill>
                <a:latin typeface="Calibri" charset="0"/>
              </a:rPr>
              <a:t>	</a:t>
            </a:r>
          </a:p>
          <a:p>
            <a:pPr eaLnBrk="1" hangingPunct="1"/>
            <a:r>
              <a:rPr lang="it-IT" dirty="0">
                <a:solidFill>
                  <a:srgbClr val="000090"/>
                </a:solidFill>
                <a:latin typeface="Calibri" charset="0"/>
              </a:rPr>
              <a:t>  		</a:t>
            </a:r>
            <a:r>
              <a:rPr lang="it-IT" dirty="0">
                <a:solidFill>
                  <a:srgbClr val="FF0000"/>
                </a:solidFill>
                <a:latin typeface="Calibri" charset="0"/>
                <a:sym typeface="Wingdings" charset="0"/>
              </a:rPr>
              <a:t> contributo al </a:t>
            </a:r>
            <a:r>
              <a:rPr lang="it-IT" dirty="0">
                <a:solidFill>
                  <a:srgbClr val="FF0000"/>
                </a:solidFill>
                <a:latin typeface="Calibri" charset="0"/>
              </a:rPr>
              <a:t>Comprehensive Design </a:t>
            </a:r>
            <a:r>
              <a:rPr lang="it-IT" dirty="0" err="1">
                <a:solidFill>
                  <a:srgbClr val="FF0000"/>
                </a:solidFill>
                <a:latin typeface="Calibri" charset="0"/>
              </a:rPr>
              <a:t>Study</a:t>
            </a:r>
            <a:endParaRPr lang="it-IT" dirty="0">
              <a:solidFill>
                <a:srgbClr val="FF0000"/>
              </a:solidFill>
              <a:latin typeface="Calibri" charset="0"/>
            </a:endParaRPr>
          </a:p>
          <a:p>
            <a:pPr eaLnBrk="1" hangingPunct="1"/>
            <a:r>
              <a:rPr lang="it-IT" dirty="0">
                <a:solidFill>
                  <a:srgbClr val="000090"/>
                </a:solidFill>
                <a:latin typeface="Calibri" charset="0"/>
              </a:rPr>
              <a:t> - misure di calibrazione in emulsione del nuovo sistema di scansione (QSS) </a:t>
            </a:r>
          </a:p>
          <a:p>
            <a:pPr eaLnBrk="1" hangingPunct="1"/>
            <a:r>
              <a:rPr lang="it-IT" dirty="0">
                <a:solidFill>
                  <a:srgbClr val="000090"/>
                </a:solidFill>
                <a:latin typeface="Calibri" charset="0"/>
              </a:rPr>
              <a:t> - test alla CERN-GIF e test su fascio sul Compact </a:t>
            </a:r>
            <a:r>
              <a:rPr lang="it-IT" dirty="0" err="1">
                <a:solidFill>
                  <a:srgbClr val="000090"/>
                </a:solidFill>
                <a:latin typeface="Calibri" charset="0"/>
              </a:rPr>
              <a:t>Emulsion</a:t>
            </a:r>
            <a:r>
              <a:rPr lang="it-IT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 charset="0"/>
              </a:rPr>
              <a:t>Spectrometer</a:t>
            </a:r>
            <a:endParaRPr lang="it-IT" dirty="0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r>
              <a:rPr lang="it-IT" dirty="0">
                <a:solidFill>
                  <a:srgbClr val="000090"/>
                </a:solidFill>
                <a:latin typeface="Calibri" charset="0"/>
              </a:rPr>
              <a:t> - attività di R&amp;D su emulsioni nucleari, relativi test e misure (Ferrania</a:t>
            </a:r>
            <a:r>
              <a:rPr lang="it-IT" dirty="0" smtClean="0">
                <a:solidFill>
                  <a:srgbClr val="000090"/>
                </a:solidFill>
                <a:latin typeface="Calibri" charset="0"/>
              </a:rPr>
              <a:t>)</a:t>
            </a:r>
            <a:endParaRPr lang="it-IT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5537" y="298033"/>
            <a:ext cx="299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Responsabile</a:t>
            </a:r>
            <a:r>
              <a:rPr lang="en-US" dirty="0" smtClean="0">
                <a:solidFill>
                  <a:srgbClr val="0000FF"/>
                </a:solidFill>
              </a:rPr>
              <a:t> locale S. Simone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933" y="728350"/>
            <a:ext cx="322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Ricerca</a:t>
            </a:r>
            <a:r>
              <a:rPr lang="en-US" b="1" dirty="0" smtClean="0">
                <a:solidFill>
                  <a:srgbClr val="FF0000"/>
                </a:solidFill>
              </a:rPr>
              <a:t> di “hidden sectors”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1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4984" y="1101200"/>
            <a:ext cx="12336493" cy="2473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80000"/>
              </a:lnSpc>
              <a:tabLst>
                <a:tab pos="35496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sz="2000" dirty="0">
                <a:solidFill>
                  <a:srgbClr val="FF2600"/>
                </a:solidFill>
                <a:latin typeface="Helvetica"/>
                <a:cs typeface="Helvetica"/>
              </a:rPr>
              <a:t> 	</a:t>
            </a:r>
            <a:r>
              <a:rPr sz="2000" spc="-20" dirty="0">
                <a:solidFill>
                  <a:srgbClr val="FF2600"/>
                </a:solidFill>
                <a:latin typeface="Calibri"/>
                <a:cs typeface="Calibri"/>
              </a:rPr>
              <a:t>Wo</a:t>
            </a:r>
            <a:r>
              <a:rPr sz="2000" spc="-10" dirty="0">
                <a:solidFill>
                  <a:srgbClr val="FF2600"/>
                </a:solidFill>
                <a:latin typeface="Calibri"/>
                <a:cs typeface="Calibri"/>
              </a:rPr>
              <a:t>rld</a:t>
            </a:r>
            <a:r>
              <a:rPr sz="2000" spc="-15" dirty="0">
                <a:solidFill>
                  <a:srgbClr val="FF2600"/>
                </a:solidFill>
                <a:latin typeface="Calibri"/>
                <a:cs typeface="Calibri"/>
              </a:rPr>
              <a:t>wid</a:t>
            </a:r>
            <a:r>
              <a:rPr sz="2000" spc="-10" dirty="0">
                <a:solidFill>
                  <a:srgbClr val="FF2600"/>
                </a:solidFill>
                <a:latin typeface="Calibri"/>
                <a:cs typeface="Calibri"/>
              </a:rPr>
              <a:t>e </a:t>
            </a:r>
            <a:r>
              <a:rPr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intere</a:t>
            </a:r>
            <a:r>
              <a:rPr lang="en-US"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sse</a:t>
            </a:r>
            <a:r>
              <a:rPr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lang="en-US"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su </a:t>
            </a:r>
            <a:r>
              <a:rPr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futur</a:t>
            </a:r>
            <a:r>
              <a:rPr lang="en-US"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i </a:t>
            </a:r>
            <a:r>
              <a:rPr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 accelera</a:t>
            </a:r>
            <a:r>
              <a:rPr lang="en-US" sz="2000" spc="-10" dirty="0" smtClean="0">
                <a:solidFill>
                  <a:srgbClr val="FF2600"/>
                </a:solidFill>
                <a:latin typeface="Calibri"/>
                <a:cs typeface="Calibri"/>
              </a:rPr>
              <a:t>tori</a:t>
            </a:r>
            <a:endParaRPr sz="2000" dirty="0">
              <a:latin typeface="Calibri"/>
              <a:cs typeface="Calibri"/>
            </a:endParaRPr>
          </a:p>
          <a:p>
            <a:pPr marL="469265">
              <a:lnSpc>
                <a:spcPct val="8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dirty="0">
                <a:latin typeface="Calibri (Body)"/>
                <a:cs typeface="Calibri (Body)"/>
              </a:rPr>
              <a:t>  </a:t>
            </a:r>
            <a:r>
              <a:rPr lang="en-US" dirty="0" smtClean="0">
                <a:latin typeface="Calibri (Body)"/>
                <a:cs typeface="Calibri (Body)"/>
              </a:rPr>
              <a:t> </a:t>
            </a:r>
            <a:r>
              <a:rPr lang="en-US" spc="-10" dirty="0" smtClean="0">
                <a:latin typeface="Calibri (Body)"/>
                <a:cs typeface="Calibri (Body)"/>
              </a:rPr>
              <a:t>Interesse principale e lavoro del CERN</a:t>
            </a:r>
            <a:r>
              <a:rPr dirty="0" smtClean="0">
                <a:latin typeface="Calibri (Body)"/>
                <a:cs typeface="Calibri (Body)"/>
              </a:rPr>
              <a:t> </a:t>
            </a:r>
            <a:r>
              <a:rPr lang="en-US" dirty="0" smtClean="0">
                <a:latin typeface="Calibri (Body)"/>
                <a:cs typeface="Calibri (Body)"/>
              </a:rPr>
              <a:t>su </a:t>
            </a:r>
            <a:r>
              <a:rPr dirty="0" smtClean="0">
                <a:latin typeface="Calibri (Body)"/>
                <a:cs typeface="Calibri (Body)"/>
              </a:rPr>
              <a:t>Futu</a:t>
            </a:r>
            <a:r>
              <a:rPr spc="-10" dirty="0" smtClean="0">
                <a:latin typeface="Calibri (Body)"/>
                <a:cs typeface="Calibri (Body)"/>
              </a:rPr>
              <a:t>re</a:t>
            </a:r>
            <a:r>
              <a:rPr dirty="0" smtClean="0">
                <a:latin typeface="Calibri (Body)"/>
                <a:cs typeface="Calibri (Body)"/>
              </a:rPr>
              <a:t> </a:t>
            </a:r>
            <a:r>
              <a:rPr dirty="0">
                <a:latin typeface="Calibri (Body)"/>
                <a:cs typeface="Calibri (Body)"/>
              </a:rPr>
              <a:t>Ci</a:t>
            </a:r>
            <a:r>
              <a:rPr spc="-10" dirty="0">
                <a:latin typeface="Calibri (Body)"/>
                <a:cs typeface="Calibri (Body)"/>
              </a:rPr>
              <a:t>rc</a:t>
            </a:r>
            <a:r>
              <a:rPr dirty="0">
                <a:latin typeface="Calibri (Body)"/>
                <a:cs typeface="Calibri (Body)"/>
              </a:rPr>
              <a:t>ul</a:t>
            </a:r>
            <a:r>
              <a:rPr spc="-10" dirty="0">
                <a:latin typeface="Calibri (Body)"/>
                <a:cs typeface="Calibri (Body)"/>
              </a:rPr>
              <a:t>ar</a:t>
            </a:r>
            <a:r>
              <a:rPr dirty="0">
                <a:latin typeface="Calibri (Body)"/>
                <a:cs typeface="Calibri (Body)"/>
              </a:rPr>
              <a:t> Collid</a:t>
            </a:r>
            <a:r>
              <a:rPr spc="-5" dirty="0">
                <a:latin typeface="Calibri (Body)"/>
                <a:cs typeface="Calibri (Body)"/>
              </a:rPr>
              <a:t>e</a:t>
            </a:r>
            <a:r>
              <a:rPr spc="-15" dirty="0">
                <a:latin typeface="Calibri (Body)"/>
                <a:cs typeface="Calibri (Body)"/>
              </a:rPr>
              <a:t>r</a:t>
            </a:r>
            <a:r>
              <a:rPr dirty="0">
                <a:latin typeface="Calibri (Body)"/>
                <a:cs typeface="Calibri (Body)"/>
              </a:rPr>
              <a:t>s</a:t>
            </a:r>
            <a:r>
              <a:rPr spc="-5" dirty="0">
                <a:latin typeface="Calibri (Body)"/>
                <a:cs typeface="Calibri (Body)"/>
              </a:rPr>
              <a:t>,</a:t>
            </a:r>
            <a:r>
              <a:rPr dirty="0">
                <a:latin typeface="Calibri (Body)"/>
                <a:cs typeface="Calibri (Body)"/>
              </a:rPr>
              <a:t> </a:t>
            </a:r>
            <a:r>
              <a:rPr b="1" dirty="0">
                <a:solidFill>
                  <a:srgbClr val="0000FF"/>
                </a:solidFill>
                <a:latin typeface="Calibri (Body)"/>
                <a:cs typeface="Calibri (Body)"/>
              </a:rPr>
              <a:t>FCC</a:t>
            </a:r>
            <a:r>
              <a:rPr b="1" spc="-409" dirty="0">
                <a:solidFill>
                  <a:srgbClr val="0000FF"/>
                </a:solidFill>
                <a:latin typeface="Calibri (Body)"/>
                <a:cs typeface="Calibri (Body)"/>
              </a:rPr>
              <a:t>-­‐</a:t>
            </a:r>
            <a:r>
              <a:rPr b="1" dirty="0">
                <a:solidFill>
                  <a:srgbClr val="0000FF"/>
                </a:solidFill>
                <a:latin typeface="Calibri (Body)"/>
                <a:cs typeface="Calibri (Body)"/>
              </a:rPr>
              <a:t>ee </a:t>
            </a:r>
            <a:r>
              <a:rPr lang="en-US" dirty="0">
                <a:latin typeface="Calibri (Body)"/>
                <a:cs typeface="Calibri (Body)"/>
              </a:rPr>
              <a:t>e</a:t>
            </a:r>
            <a:r>
              <a:rPr dirty="0" smtClean="0">
                <a:latin typeface="Calibri (Body)"/>
                <a:cs typeface="Calibri (Body)"/>
              </a:rPr>
              <a:t> </a:t>
            </a:r>
            <a:r>
              <a:rPr spc="-165" dirty="0">
                <a:solidFill>
                  <a:srgbClr val="0000FF"/>
                </a:solidFill>
                <a:latin typeface="Calibri (Body)"/>
                <a:cs typeface="Calibri (Body)"/>
              </a:rPr>
              <a:t>FCC-­‐hh</a:t>
            </a:r>
            <a:endParaRPr dirty="0">
              <a:latin typeface="Calibri (Body)"/>
              <a:cs typeface="Calibri (Body)"/>
            </a:endParaRPr>
          </a:p>
          <a:p>
            <a:pPr marL="469265">
              <a:lnSpc>
                <a:spcPct val="80000"/>
              </a:lnSpc>
              <a:spcBef>
                <a:spcPts val="400"/>
              </a:spcBef>
            </a:pPr>
            <a:r>
              <a:rPr dirty="0">
                <a:latin typeface="Calibri (Body)"/>
                <a:cs typeface="Calibri (Body)"/>
              </a:rPr>
              <a:t>–  </a:t>
            </a:r>
            <a:r>
              <a:rPr lang="en-US" dirty="0" smtClean="0">
                <a:latin typeface="Calibri (Body)"/>
                <a:cs typeface="Calibri (Body)"/>
              </a:rPr>
              <a:t> In</a:t>
            </a:r>
            <a:r>
              <a:rPr dirty="0" smtClean="0">
                <a:latin typeface="Calibri (Body)"/>
                <a:cs typeface="Calibri (Body)"/>
              </a:rPr>
              <a:t> C</a:t>
            </a:r>
            <a:r>
              <a:rPr lang="en-US" dirty="0" smtClean="0">
                <a:latin typeface="Calibri (Body)"/>
                <a:cs typeface="Calibri (Body)"/>
              </a:rPr>
              <a:t>ina</a:t>
            </a:r>
            <a:r>
              <a:rPr dirty="0" smtClean="0">
                <a:latin typeface="Calibri (Body)"/>
                <a:cs typeface="Calibri (Body)"/>
              </a:rPr>
              <a:t> </a:t>
            </a:r>
            <a:r>
              <a:rPr lang="en-US" dirty="0" smtClean="0">
                <a:latin typeface="Calibri (Body)"/>
                <a:cs typeface="Calibri (Body)"/>
              </a:rPr>
              <a:t>attivita’ intensa di R&amp;D su</a:t>
            </a:r>
            <a:r>
              <a:rPr spc="-5" dirty="0" smtClean="0">
                <a:latin typeface="Calibri (Body)"/>
                <a:cs typeface="Calibri (Body)"/>
              </a:rPr>
              <a:t> </a:t>
            </a:r>
            <a:r>
              <a:rPr spc="-15" dirty="0">
                <a:latin typeface="Calibri (Body)"/>
                <a:cs typeface="Calibri (Body)"/>
              </a:rPr>
              <a:t>Ce</a:t>
            </a:r>
            <a:r>
              <a:rPr spc="-5" dirty="0">
                <a:latin typeface="Calibri (Body)"/>
                <a:cs typeface="Calibri (Body)"/>
              </a:rPr>
              <a:t>p</a:t>
            </a:r>
            <a:r>
              <a:rPr dirty="0">
                <a:latin typeface="Calibri (Body)"/>
                <a:cs typeface="Calibri (Body)"/>
              </a:rPr>
              <a:t>C (</a:t>
            </a:r>
            <a:r>
              <a:rPr spc="-10" dirty="0">
                <a:latin typeface="Calibri (Body)"/>
                <a:cs typeface="Calibri (Body)"/>
              </a:rPr>
              <a:t>e</a:t>
            </a:r>
            <a:r>
              <a:rPr dirty="0">
                <a:latin typeface="Calibri (Body)"/>
                <a:cs typeface="Calibri (Body)"/>
              </a:rPr>
              <a:t>l</a:t>
            </a:r>
            <a:r>
              <a:rPr spc="-10" dirty="0">
                <a:latin typeface="Calibri (Body)"/>
                <a:cs typeface="Calibri (Body)"/>
              </a:rPr>
              <a:t>ectr</a:t>
            </a:r>
            <a:r>
              <a:rPr dirty="0">
                <a:latin typeface="Calibri (Body)"/>
                <a:cs typeface="Calibri (Body)"/>
              </a:rPr>
              <a:t>on</a:t>
            </a:r>
            <a:r>
              <a:rPr spc="-409" dirty="0">
                <a:latin typeface="Calibri (Body)"/>
                <a:cs typeface="Calibri (Body)"/>
              </a:rPr>
              <a:t>-­</a:t>
            </a:r>
            <a:r>
              <a:rPr spc="-415" dirty="0">
                <a:latin typeface="Calibri (Body)"/>
                <a:cs typeface="Calibri (Body)"/>
              </a:rPr>
              <a:t>‐</a:t>
            </a:r>
            <a:r>
              <a:rPr dirty="0">
                <a:latin typeface="Calibri (Body)"/>
                <a:cs typeface="Calibri (Body)"/>
              </a:rPr>
              <a:t>p</a:t>
            </a:r>
            <a:r>
              <a:rPr spc="-10" dirty="0">
                <a:latin typeface="Calibri (Body)"/>
                <a:cs typeface="Calibri (Body)"/>
              </a:rPr>
              <a:t>r</a:t>
            </a:r>
            <a:r>
              <a:rPr dirty="0">
                <a:latin typeface="Calibri (Body)"/>
                <a:cs typeface="Calibri (Body)"/>
              </a:rPr>
              <a:t>oton) </a:t>
            </a:r>
            <a:r>
              <a:rPr lang="en-US" dirty="0">
                <a:latin typeface="Calibri (Body)"/>
                <a:cs typeface="Calibri (Body)"/>
              </a:rPr>
              <a:t>e</a:t>
            </a:r>
            <a:r>
              <a:rPr dirty="0" smtClean="0">
                <a:latin typeface="Calibri (Body)"/>
                <a:cs typeface="Calibri (Body)"/>
              </a:rPr>
              <a:t> </a:t>
            </a:r>
            <a:r>
              <a:rPr dirty="0">
                <a:latin typeface="Calibri (Body)"/>
                <a:cs typeface="Calibri (Body)"/>
              </a:rPr>
              <a:t>SppC (p</a:t>
            </a:r>
            <a:r>
              <a:rPr spc="-10" dirty="0">
                <a:latin typeface="Calibri (Body)"/>
                <a:cs typeface="Calibri (Body)"/>
              </a:rPr>
              <a:t>r</a:t>
            </a:r>
            <a:r>
              <a:rPr dirty="0">
                <a:latin typeface="Calibri (Body)"/>
                <a:cs typeface="Calibri (Body)"/>
              </a:rPr>
              <a:t>oton –p</a:t>
            </a:r>
            <a:r>
              <a:rPr spc="-10" dirty="0">
                <a:latin typeface="Calibri (Body)"/>
                <a:cs typeface="Calibri (Body)"/>
              </a:rPr>
              <a:t>r</a:t>
            </a:r>
            <a:r>
              <a:rPr dirty="0">
                <a:latin typeface="Calibri (Body)"/>
                <a:cs typeface="Calibri (Body)"/>
              </a:rPr>
              <a:t>oton)</a:t>
            </a:r>
          </a:p>
          <a:p>
            <a:pPr marL="469265">
              <a:lnSpc>
                <a:spcPct val="80000"/>
              </a:lnSpc>
              <a:spcBef>
                <a:spcPts val="500"/>
              </a:spcBef>
            </a:pPr>
            <a:r>
              <a:rPr dirty="0">
                <a:latin typeface="Calibri (Body)"/>
                <a:cs typeface="Calibri (Body)"/>
              </a:rPr>
              <a:t>–  </a:t>
            </a:r>
            <a:r>
              <a:rPr lang="en-US" spc="-254" dirty="0">
                <a:latin typeface="Calibri (Body)"/>
                <a:cs typeface="Calibri (Body)"/>
              </a:rPr>
              <a:t> </a:t>
            </a:r>
            <a:r>
              <a:rPr lang="en-US" dirty="0" smtClean="0">
                <a:latin typeface="Calibri (Body)"/>
                <a:cs typeface="Calibri (Body)"/>
              </a:rPr>
              <a:t>Interesse per ILC</a:t>
            </a:r>
            <a:r>
              <a:rPr dirty="0" smtClean="0">
                <a:latin typeface="Calibri (Body)"/>
                <a:cs typeface="Calibri (Body)"/>
              </a:rPr>
              <a:t> </a:t>
            </a:r>
            <a:r>
              <a:rPr dirty="0">
                <a:latin typeface="Calibri (Body)"/>
                <a:cs typeface="Calibri (Body)"/>
              </a:rPr>
              <a:t>in </a:t>
            </a:r>
            <a:r>
              <a:rPr lang="en-US" spc="-10" dirty="0" smtClean="0">
                <a:latin typeface="Calibri (Body)"/>
                <a:cs typeface="Calibri (Body)"/>
              </a:rPr>
              <a:t>Giappone</a:t>
            </a:r>
            <a:endParaRPr dirty="0">
              <a:latin typeface="Calibri (Body)"/>
              <a:cs typeface="Calibri (Body)"/>
            </a:endParaRPr>
          </a:p>
          <a:p>
            <a:pPr marL="469265">
              <a:lnSpc>
                <a:spcPct val="80000"/>
              </a:lnSpc>
              <a:spcBef>
                <a:spcPts val="500"/>
              </a:spcBef>
            </a:pPr>
            <a:r>
              <a:rPr dirty="0">
                <a:latin typeface="Calibri (Body)"/>
                <a:cs typeface="Calibri (Body)"/>
              </a:rPr>
              <a:t>–  </a:t>
            </a:r>
            <a:r>
              <a:rPr spc="-254" dirty="0">
                <a:latin typeface="Calibri (Body)"/>
                <a:cs typeface="Calibri (Body)"/>
              </a:rPr>
              <a:t> </a:t>
            </a:r>
            <a:r>
              <a:rPr lang="en-US" spc="20" dirty="0" smtClean="0">
                <a:latin typeface="Calibri (Body)"/>
                <a:cs typeface="Calibri (Body)"/>
              </a:rPr>
              <a:t>Nuove idee su muon colliders e accelatori a plasma</a:t>
            </a:r>
          </a:p>
          <a:p>
            <a:pPr marL="469265">
              <a:lnSpc>
                <a:spcPct val="80000"/>
              </a:lnSpc>
              <a:spcBef>
                <a:spcPts val="500"/>
              </a:spcBef>
            </a:pPr>
            <a:endParaRPr dirty="0">
              <a:latin typeface="Calibri (Body)"/>
              <a:cs typeface="Calibri (Body)"/>
            </a:endParaRPr>
          </a:p>
          <a:p>
            <a:pPr marL="12700">
              <a:lnSpc>
                <a:spcPct val="80000"/>
              </a:lnSpc>
              <a:tabLst>
                <a:tab pos="354965" algn="l"/>
              </a:tabLst>
            </a:pPr>
            <a:r>
              <a:rPr dirty="0">
                <a:solidFill>
                  <a:srgbClr val="FF0000"/>
                </a:solidFill>
                <a:latin typeface="Calibri (Body)"/>
                <a:cs typeface="Calibri (Body)"/>
              </a:rPr>
              <a:t>•</a:t>
            </a:r>
            <a:r>
              <a:rPr dirty="0">
                <a:solidFill>
                  <a:srgbClr val="FF2600"/>
                </a:solidFill>
                <a:latin typeface="Calibri (Body)"/>
                <a:cs typeface="Calibri (Body)"/>
              </a:rPr>
              <a:t> 	RD_F</a:t>
            </a:r>
            <a:r>
              <a:rPr spc="-15" dirty="0">
                <a:solidFill>
                  <a:srgbClr val="FF2600"/>
                </a:solidFill>
                <a:latin typeface="Calibri (Body)"/>
                <a:cs typeface="Calibri (Body)"/>
              </a:rPr>
              <a:t>A </a:t>
            </a:r>
            <a:r>
              <a:rPr spc="-980" dirty="0" smtClean="0">
                <a:latin typeface="Calibri (Body)"/>
                <a:cs typeface="Calibri (Body)"/>
              </a:rPr>
              <a:t>à</a:t>
            </a:r>
            <a:r>
              <a:rPr lang="en-US" spc="-980" dirty="0" smtClean="0">
                <a:latin typeface="Calibri (Body)"/>
                <a:cs typeface="Calibri (Body)"/>
              </a:rPr>
              <a:t>  </a:t>
            </a:r>
            <a:r>
              <a:rPr lang="en-US" dirty="0" smtClean="0">
                <a:latin typeface="Calibri (Body)"/>
                <a:cs typeface="Calibri (Body)"/>
              </a:rPr>
              <a:t>nuova sigla per R&amp;D su futuri acceleratori per definire un ruolo INFN in questo contesto internazionale </a:t>
            </a:r>
            <a:endParaRPr dirty="0">
              <a:latin typeface="Calibri (Body)"/>
              <a:cs typeface="Calibri (Body)"/>
            </a:endParaRPr>
          </a:p>
          <a:p>
            <a:pPr marL="469265">
              <a:lnSpc>
                <a:spcPct val="80000"/>
              </a:lnSpc>
              <a:spcBef>
                <a:spcPts val="400"/>
              </a:spcBef>
            </a:pPr>
            <a:r>
              <a:rPr dirty="0">
                <a:latin typeface="Calibri (Body)"/>
                <a:cs typeface="Calibri (Body)"/>
              </a:rPr>
              <a:t>–  </a:t>
            </a:r>
            <a:r>
              <a:rPr spc="-254" dirty="0">
                <a:latin typeface="Calibri (Body)"/>
                <a:cs typeface="Calibri (Body)"/>
              </a:rPr>
              <a:t> </a:t>
            </a:r>
            <a:r>
              <a:rPr lang="en-US" dirty="0" smtClean="0">
                <a:latin typeface="Calibri (Body)"/>
                <a:cs typeface="Calibri (Body)"/>
              </a:rPr>
              <a:t>partecipazione a </a:t>
            </a:r>
            <a:r>
              <a:rPr spc="-15" dirty="0" smtClean="0">
                <a:latin typeface="Calibri (Body)"/>
                <a:cs typeface="Calibri (Body)"/>
              </a:rPr>
              <a:t>Ce</a:t>
            </a:r>
            <a:r>
              <a:rPr spc="-5" dirty="0" smtClean="0">
                <a:latin typeface="Calibri (Body)"/>
                <a:cs typeface="Calibri (Body)"/>
              </a:rPr>
              <a:t>p</a:t>
            </a:r>
            <a:r>
              <a:rPr dirty="0" smtClean="0">
                <a:latin typeface="Calibri (Body)"/>
                <a:cs typeface="Calibri (Body)"/>
              </a:rPr>
              <a:t>C </a:t>
            </a:r>
            <a:r>
              <a:rPr dirty="0">
                <a:latin typeface="Calibri (Body)"/>
                <a:cs typeface="Calibri (Body)"/>
              </a:rPr>
              <a:t>CD</a:t>
            </a:r>
            <a:r>
              <a:rPr spc="-15" dirty="0">
                <a:latin typeface="Calibri (Body)"/>
                <a:cs typeface="Calibri (Body)"/>
              </a:rPr>
              <a:t>R</a:t>
            </a:r>
            <a:r>
              <a:rPr dirty="0">
                <a:latin typeface="Calibri (Body)"/>
                <a:cs typeface="Calibri (Body)"/>
              </a:rPr>
              <a:t> </a:t>
            </a:r>
            <a:r>
              <a:rPr spc="-980" dirty="0" smtClean="0">
                <a:latin typeface="Calibri (Body)"/>
                <a:cs typeface="Calibri (Body)"/>
              </a:rPr>
              <a:t>à</a:t>
            </a:r>
            <a:r>
              <a:rPr lang="en-US" spc="-5" dirty="0">
                <a:latin typeface="Calibri (Body)"/>
                <a:cs typeface="Calibri (Body)"/>
              </a:rPr>
              <a:t> </a:t>
            </a:r>
            <a:r>
              <a:rPr lang="en-US" spc="-5" dirty="0" smtClean="0">
                <a:latin typeface="Calibri (Body)"/>
                <a:cs typeface="Calibri (Body)"/>
              </a:rPr>
              <a:t>  </a:t>
            </a:r>
            <a:r>
              <a:rPr lang="en-US" dirty="0" smtClean="0">
                <a:latin typeface="Calibri (Body)"/>
                <a:cs typeface="Calibri (Body)"/>
              </a:rPr>
              <a:t> fine </a:t>
            </a:r>
            <a:r>
              <a:rPr spc="-15" dirty="0" smtClean="0">
                <a:latin typeface="Calibri (Body)"/>
                <a:cs typeface="Calibri (Body)"/>
              </a:rPr>
              <a:t>2017</a:t>
            </a:r>
            <a:r>
              <a:rPr lang="en-US" spc="-15" dirty="0" smtClean="0">
                <a:latin typeface="Calibri (Body)"/>
                <a:cs typeface="Calibri (Body)"/>
              </a:rPr>
              <a:t>  </a:t>
            </a:r>
            <a:endParaRPr dirty="0">
              <a:latin typeface="Calibri (Body)"/>
              <a:cs typeface="Calibri (Body)"/>
            </a:endParaRPr>
          </a:p>
          <a:p>
            <a:pPr marL="469265">
              <a:lnSpc>
                <a:spcPct val="80000"/>
              </a:lnSpc>
              <a:spcBef>
                <a:spcPts val="500"/>
              </a:spcBef>
            </a:pPr>
            <a:r>
              <a:rPr dirty="0">
                <a:latin typeface="Calibri (Body)"/>
                <a:cs typeface="Calibri (Body)"/>
              </a:rPr>
              <a:t>–  </a:t>
            </a:r>
            <a:r>
              <a:rPr spc="-254" dirty="0">
                <a:latin typeface="Calibri (Body)"/>
                <a:cs typeface="Calibri (Body)"/>
              </a:rPr>
              <a:t> </a:t>
            </a:r>
            <a:r>
              <a:rPr lang="en-US" dirty="0" smtClean="0">
                <a:latin typeface="Calibri (Body)"/>
                <a:cs typeface="Calibri (Body)"/>
              </a:rPr>
              <a:t>partecipazione alal futuro strategia UE sulla fisica </a:t>
            </a:r>
            <a:r>
              <a:rPr dirty="0" smtClean="0">
                <a:latin typeface="Calibri (Body)"/>
                <a:cs typeface="Calibri (Body)"/>
              </a:rPr>
              <a:t>~ </a:t>
            </a:r>
            <a:r>
              <a:rPr spc="-15" dirty="0">
                <a:latin typeface="Calibri (Body)"/>
                <a:cs typeface="Calibri (Body)"/>
              </a:rPr>
              <a:t>2019</a:t>
            </a:r>
            <a:endParaRPr dirty="0">
              <a:latin typeface="Calibri (Body)"/>
              <a:cs typeface="Calibri (Body)"/>
            </a:endParaRPr>
          </a:p>
        </p:txBody>
      </p:sp>
      <p:sp>
        <p:nvSpPr>
          <p:cNvPr id="6" name="CustomShape 8"/>
          <p:cNvSpPr/>
          <p:nvPr/>
        </p:nvSpPr>
        <p:spPr>
          <a:xfrm>
            <a:off x="2928915" y="42243"/>
            <a:ext cx="5404283" cy="662969"/>
          </a:xfrm>
          <a:prstGeom prst="rect">
            <a:avLst/>
          </a:prstGeom>
          <a:solidFill>
            <a:srgbClr val="E6E6E6"/>
          </a:solidFill>
          <a:ln>
            <a:solidFill>
              <a:srgbClr val="808080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1" dirty="0" err="1" smtClean="0">
                <a:solidFill>
                  <a:srgbClr val="FF0000"/>
                </a:solidFill>
              </a:rPr>
              <a:t>Nuova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sigla</a:t>
            </a:r>
            <a:r>
              <a:rPr lang="en-US" sz="3600" b="1" dirty="0" smtClean="0">
                <a:solidFill>
                  <a:srgbClr val="FF0000"/>
                </a:solidFill>
              </a:rPr>
              <a:t>: RD_FA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8738290" y="285075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Responsabile</a:t>
            </a:r>
            <a:r>
              <a:rPr lang="en-US" dirty="0" smtClean="0">
                <a:solidFill>
                  <a:srgbClr val="0000FF"/>
                </a:solidFill>
              </a:rPr>
              <a:t> locale N. De </a:t>
            </a:r>
            <a:r>
              <a:rPr lang="en-US" dirty="0" err="1" smtClean="0">
                <a:solidFill>
                  <a:srgbClr val="0000FF"/>
                </a:solidFill>
              </a:rPr>
              <a:t>Filippis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909" y="667365"/>
            <a:ext cx="266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</a:t>
            </a:r>
            <a:r>
              <a:rPr lang="en-US" b="1" dirty="0">
                <a:solidFill>
                  <a:srgbClr val="FF0000"/>
                </a:solidFill>
              </a:rPr>
              <a:t>&amp;D </a:t>
            </a:r>
            <a:r>
              <a:rPr lang="en-US" b="1" dirty="0" err="1">
                <a:solidFill>
                  <a:srgbClr val="FF0000"/>
                </a:solidFill>
              </a:rPr>
              <a:t>su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futuri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acceleratori</a:t>
            </a:r>
            <a:endParaRPr lang="en-US" dirty="0"/>
          </a:p>
        </p:txBody>
      </p:sp>
      <p:sp>
        <p:nvSpPr>
          <p:cNvPr id="8" name="Line 9"/>
          <p:cNvSpPr/>
          <p:nvPr/>
        </p:nvSpPr>
        <p:spPr>
          <a:xfrm>
            <a:off x="53119" y="704666"/>
            <a:ext cx="11833344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5" name="Rectangle 4"/>
          <p:cNvSpPr/>
          <p:nvPr/>
        </p:nvSpPr>
        <p:spPr>
          <a:xfrm>
            <a:off x="235706" y="3757448"/>
            <a:ext cx="11803488" cy="2945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2000" dirty="0">
                <a:solidFill>
                  <a:srgbClr val="FF2600"/>
                </a:solidFill>
                <a:latin typeface="Helvetica"/>
                <a:cs typeface="Helvetica"/>
              </a:rPr>
              <a:t> 	</a:t>
            </a:r>
            <a:r>
              <a:rPr lang="en-US" sz="2000" spc="-20" dirty="0" err="1">
                <a:solidFill>
                  <a:srgbClr val="FF0000"/>
                </a:solidFill>
                <a:cs typeface="Calibri"/>
              </a:rPr>
              <a:t>Contributo</a:t>
            </a:r>
            <a:r>
              <a:rPr lang="en-US" sz="2000" spc="-20" dirty="0">
                <a:solidFill>
                  <a:srgbClr val="FF0000"/>
                </a:solidFill>
                <a:cs typeface="Calibri"/>
              </a:rPr>
              <a:t> da </a:t>
            </a:r>
            <a:r>
              <a:rPr lang="en-US" sz="2000" spc="-10" dirty="0">
                <a:solidFill>
                  <a:srgbClr val="FF0000"/>
                </a:solidFill>
                <a:cs typeface="Calibri"/>
              </a:rPr>
              <a:t>INF</a:t>
            </a:r>
            <a:r>
              <a:rPr lang="en-US" sz="2000" spc="-15" dirty="0">
                <a:solidFill>
                  <a:srgbClr val="FF0000"/>
                </a:solidFill>
                <a:cs typeface="Calibri"/>
              </a:rPr>
              <a:t>N </a:t>
            </a:r>
            <a:r>
              <a:rPr lang="en-US" sz="2000" spc="-10" dirty="0">
                <a:solidFill>
                  <a:srgbClr val="FF0000"/>
                </a:solidFill>
                <a:cs typeface="Calibri"/>
              </a:rPr>
              <a:t>Bari</a:t>
            </a:r>
            <a:r>
              <a:rPr lang="en-US" sz="2000" spc="-10" dirty="0">
                <a:cs typeface="Calibri"/>
              </a:rPr>
              <a:t>:  </a:t>
            </a:r>
            <a:endParaRPr lang="en-US" sz="2000" dirty="0">
              <a:cs typeface="Calibri"/>
            </a:endParaRPr>
          </a:p>
          <a:p>
            <a:pPr marL="469265">
              <a:lnSpc>
                <a:spcPct val="80000"/>
              </a:lnSpc>
              <a:spcBef>
                <a:spcPts val="500"/>
              </a:spcBef>
            </a:pPr>
            <a:r>
              <a:rPr lang="en-US" sz="2000" dirty="0">
                <a:latin typeface="Arial"/>
                <a:cs typeface="Arial"/>
              </a:rPr>
              <a:t>–</a:t>
            </a:r>
            <a:r>
              <a:rPr lang="en-US" sz="2000" dirty="0">
                <a:latin typeface="Helvetica"/>
                <a:cs typeface="Helvetica"/>
              </a:rPr>
              <a:t>  </a:t>
            </a:r>
            <a:r>
              <a:rPr lang="en-US" sz="2000" spc="-254" dirty="0">
                <a:latin typeface="Helvetica"/>
                <a:cs typeface="Helvetica"/>
              </a:rPr>
              <a:t> </a:t>
            </a:r>
            <a:r>
              <a:rPr lang="en-US" sz="2000" dirty="0" err="1">
                <a:cs typeface="Calibri"/>
              </a:rPr>
              <a:t>Simulazione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fisica</a:t>
            </a:r>
            <a:r>
              <a:rPr lang="en-US" sz="2000" dirty="0">
                <a:cs typeface="Calibri"/>
              </a:rPr>
              <a:t> @ </a:t>
            </a:r>
            <a:r>
              <a:rPr lang="en-US" sz="2000" spc="-15" dirty="0">
                <a:cs typeface="Calibri"/>
              </a:rPr>
              <a:t>100</a:t>
            </a:r>
            <a:r>
              <a:rPr lang="en-US" sz="2000" dirty="0">
                <a:cs typeface="Calibri"/>
              </a:rPr>
              <a:t> </a:t>
            </a:r>
            <a:r>
              <a:rPr lang="en-US" sz="2000" spc="-10" dirty="0" err="1">
                <a:cs typeface="Calibri"/>
              </a:rPr>
              <a:t>T</a:t>
            </a:r>
            <a:r>
              <a:rPr lang="en-US" sz="2000" spc="-15" dirty="0" err="1">
                <a:cs typeface="Calibri"/>
              </a:rPr>
              <a:t>e</a:t>
            </a:r>
            <a:r>
              <a:rPr lang="en-US" sz="2000" dirty="0" err="1">
                <a:cs typeface="Calibri"/>
              </a:rPr>
              <a:t>V</a:t>
            </a:r>
            <a:r>
              <a:rPr lang="en-US" sz="2000" dirty="0">
                <a:cs typeface="Calibri"/>
              </a:rPr>
              <a:t> e </a:t>
            </a:r>
            <a:r>
              <a:rPr lang="en-US" sz="2000" dirty="0" err="1">
                <a:cs typeface="Calibri"/>
              </a:rPr>
              <a:t>studi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delle</a:t>
            </a:r>
            <a:r>
              <a:rPr lang="en-US" sz="2000" dirty="0">
                <a:cs typeface="Calibri"/>
              </a:rPr>
              <a:t> performance </a:t>
            </a:r>
          </a:p>
          <a:p>
            <a:pPr marL="1212215" lvl="1" indent="-285750">
              <a:lnSpc>
                <a:spcPct val="8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600" dirty="0" err="1">
                <a:solidFill>
                  <a:srgbClr val="0433FF"/>
                </a:solidFill>
                <a:latin typeface="Helvetica"/>
                <a:cs typeface="Helvetica"/>
              </a:rPr>
              <a:t>Produzione</a:t>
            </a:r>
            <a:r>
              <a:rPr lang="en-US" sz="1600" dirty="0">
                <a:solidFill>
                  <a:srgbClr val="0433FF"/>
                </a:solidFill>
                <a:latin typeface="Helvetica"/>
                <a:cs typeface="Helvetica"/>
              </a:rPr>
              <a:t> di Triple-Higgs</a:t>
            </a:r>
            <a:r>
              <a:rPr lang="en-US" sz="1600" dirty="0">
                <a:solidFill>
                  <a:srgbClr val="0000FF"/>
                </a:solidFill>
                <a:cs typeface="Calibri"/>
              </a:rPr>
              <a:t> via di-Higgs couplin</a:t>
            </a:r>
            <a:r>
              <a:rPr lang="en-US" sz="1600" spc="-10" dirty="0">
                <a:solidFill>
                  <a:srgbClr val="0000FF"/>
                </a:solidFill>
                <a:cs typeface="Calibri"/>
              </a:rPr>
              <a:t>g</a:t>
            </a:r>
            <a:r>
              <a:rPr lang="en-US" sz="1600" spc="-5" dirty="0">
                <a:solidFill>
                  <a:srgbClr val="0000FF"/>
                </a:solidFill>
                <a:cs typeface="Calibri"/>
              </a:rPr>
              <a:t> e </a:t>
            </a:r>
            <a:r>
              <a:rPr lang="en-US" sz="1600" spc="-5" dirty="0" err="1">
                <a:solidFill>
                  <a:srgbClr val="0000FF"/>
                </a:solidFill>
                <a:cs typeface="Calibri"/>
              </a:rPr>
              <a:t>decadimento</a:t>
            </a:r>
            <a:r>
              <a:rPr lang="en-US" sz="1600" spc="-5" dirty="0">
                <a:solidFill>
                  <a:srgbClr val="0000FF"/>
                </a:solidFill>
                <a:cs typeface="Calibri"/>
              </a:rPr>
              <a:t> in </a:t>
            </a:r>
            <a:r>
              <a:rPr lang="en-US" sz="1600" dirty="0" err="1">
                <a:solidFill>
                  <a:srgbClr val="0000FF"/>
                </a:solidFill>
                <a:cs typeface="Calibri"/>
              </a:rPr>
              <a:t>HH</a:t>
            </a:r>
            <a:r>
              <a:rPr lang="en-US" sz="1600" spc="-785" dirty="0" err="1">
                <a:solidFill>
                  <a:srgbClr val="0433FF"/>
                </a:solidFill>
                <a:latin typeface="Wingdings"/>
                <a:cs typeface="Wingdings"/>
              </a:rPr>
              <a:t>à</a:t>
            </a:r>
            <a:r>
              <a:rPr lang="en-US" sz="1600" spc="-785" dirty="0">
                <a:solidFill>
                  <a:srgbClr val="0433FF"/>
                </a:solidFill>
                <a:latin typeface="Wingdings"/>
                <a:cs typeface="Wingdings"/>
              </a:rPr>
              <a:t> </a:t>
            </a:r>
            <a:r>
              <a:rPr lang="en-US" sz="1600" dirty="0" err="1">
                <a:solidFill>
                  <a:srgbClr val="0000FF"/>
                </a:solidFill>
                <a:cs typeface="Calibri"/>
              </a:rPr>
              <a:t>bbZZ</a:t>
            </a:r>
            <a:r>
              <a:rPr lang="en-US" sz="1600" spc="-785" dirty="0">
                <a:solidFill>
                  <a:srgbClr val="0433FF"/>
                </a:solidFill>
                <a:latin typeface="Wingdings"/>
                <a:cs typeface="Wingdings"/>
              </a:rPr>
              <a:t>  </a:t>
            </a:r>
            <a:r>
              <a:rPr lang="en-US" sz="1600" dirty="0">
                <a:solidFill>
                  <a:srgbClr val="0000FF"/>
                </a:solidFill>
                <a:cs typeface="Calibri"/>
              </a:rPr>
              <a:t>bb</a:t>
            </a:r>
            <a:r>
              <a:rPr lang="en-US" sz="1600" spc="-5" dirty="0">
                <a:solidFill>
                  <a:srgbClr val="0000FF"/>
                </a:solidFill>
                <a:cs typeface="Calibri"/>
              </a:rPr>
              <a:t>4</a:t>
            </a:r>
            <a:r>
              <a:rPr lang="en-US" sz="1600" dirty="0">
                <a:solidFill>
                  <a:srgbClr val="0000FF"/>
                </a:solidFill>
                <a:cs typeface="Calibri"/>
              </a:rPr>
              <a:t>l</a:t>
            </a:r>
          </a:p>
          <a:p>
            <a:pPr marL="469265">
              <a:lnSpc>
                <a:spcPct val="80000"/>
              </a:lnSpc>
              <a:spcBef>
                <a:spcPts val="500"/>
              </a:spcBef>
            </a:pPr>
            <a:endParaRPr lang="en-US" sz="1600" dirty="0">
              <a:cs typeface="Calibri"/>
            </a:endParaRPr>
          </a:p>
          <a:p>
            <a:pPr marL="469265">
              <a:lnSpc>
                <a:spcPct val="80000"/>
              </a:lnSpc>
              <a:spcBef>
                <a:spcPts val="475"/>
              </a:spcBef>
            </a:pPr>
            <a:r>
              <a:rPr lang="en-US" sz="2000" dirty="0">
                <a:latin typeface="Arial"/>
                <a:cs typeface="Arial"/>
              </a:rPr>
              <a:t>–</a:t>
            </a:r>
            <a:r>
              <a:rPr lang="en-US" sz="2000" dirty="0">
                <a:latin typeface="Helvetica"/>
                <a:cs typeface="Helvetica"/>
              </a:rPr>
              <a:t>  </a:t>
            </a:r>
            <a:r>
              <a:rPr lang="en-US" sz="2000" spc="-254" dirty="0">
                <a:latin typeface="Helvetica"/>
                <a:cs typeface="Helvetica"/>
              </a:rPr>
              <a:t> </a:t>
            </a:r>
            <a:r>
              <a:rPr lang="en-US" sz="2000" dirty="0">
                <a:cs typeface="Calibri"/>
              </a:rPr>
              <a:t>D</a:t>
            </a:r>
            <a:r>
              <a:rPr lang="en-US" sz="2000" spc="-10" dirty="0">
                <a:cs typeface="Calibri"/>
              </a:rPr>
              <a:t>e</a:t>
            </a:r>
            <a:r>
              <a:rPr lang="en-US" sz="2000" dirty="0">
                <a:cs typeface="Calibri"/>
              </a:rPr>
              <a:t>si</a:t>
            </a:r>
            <a:r>
              <a:rPr lang="en-US" sz="2000" spc="-10" dirty="0">
                <a:cs typeface="Calibri"/>
              </a:rPr>
              <a:t>g</a:t>
            </a:r>
            <a:r>
              <a:rPr lang="en-US" sz="2000" dirty="0">
                <a:cs typeface="Calibri"/>
              </a:rPr>
              <a:t>n of th</a:t>
            </a:r>
            <a:r>
              <a:rPr lang="en-US" sz="2000" spc="-10" dirty="0">
                <a:cs typeface="Calibri"/>
              </a:rPr>
              <a:t>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muon</a:t>
            </a:r>
            <a:r>
              <a:rPr lang="en-US" sz="2000" spc="-5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s</a:t>
            </a:r>
            <a:r>
              <a:rPr lang="en-US" sz="2000" spc="-10" dirty="0">
                <a:cs typeface="Calibri"/>
              </a:rPr>
              <a:t>y</a:t>
            </a:r>
            <a:r>
              <a:rPr lang="en-US" sz="2000" dirty="0">
                <a:cs typeface="Calibri"/>
              </a:rPr>
              <a:t>s</a:t>
            </a:r>
            <a:r>
              <a:rPr lang="en-US" sz="2000" spc="-15" dirty="0">
                <a:cs typeface="Calibri"/>
              </a:rPr>
              <a:t>tem</a:t>
            </a:r>
          </a:p>
          <a:p>
            <a:pPr marL="1269365" lvl="1" indent="-342900">
              <a:lnSpc>
                <a:spcPct val="80000"/>
              </a:lnSpc>
              <a:spcBef>
                <a:spcPts val="475"/>
              </a:spcBef>
              <a:buFont typeface="Arial"/>
              <a:buChar char="•"/>
            </a:pPr>
            <a:r>
              <a:rPr lang="en-US" spc="-15" dirty="0" err="1">
                <a:solidFill>
                  <a:srgbClr val="0000FF"/>
                </a:solidFill>
                <a:cs typeface="Calibri"/>
              </a:rPr>
              <a:t>Disegno</a:t>
            </a:r>
            <a:r>
              <a:rPr lang="en-US" spc="-15" dirty="0">
                <a:solidFill>
                  <a:srgbClr val="0000FF"/>
                </a:solidFill>
                <a:cs typeface="Calibri"/>
              </a:rPr>
              <a:t> del </a:t>
            </a:r>
            <a:r>
              <a:rPr lang="en-US" spc="-15" dirty="0" err="1">
                <a:solidFill>
                  <a:srgbClr val="0000FF"/>
                </a:solidFill>
                <a:cs typeface="Calibri"/>
              </a:rPr>
              <a:t>sistema</a:t>
            </a:r>
            <a:r>
              <a:rPr lang="en-US" spc="-15" dirty="0">
                <a:solidFill>
                  <a:srgbClr val="0000FF"/>
                </a:solidFill>
                <a:cs typeface="Calibri"/>
              </a:rPr>
              <a:t> di </a:t>
            </a:r>
            <a:r>
              <a:rPr lang="en-US" spc="-15" dirty="0" err="1">
                <a:solidFill>
                  <a:srgbClr val="0000FF"/>
                </a:solidFill>
                <a:cs typeface="Calibri"/>
              </a:rPr>
              <a:t>muoni</a:t>
            </a:r>
            <a:r>
              <a:rPr lang="en-US" spc="-15" dirty="0">
                <a:solidFill>
                  <a:srgbClr val="0000FF"/>
                </a:solidFill>
                <a:cs typeface="Calibri"/>
              </a:rPr>
              <a:t> per FCC-</a:t>
            </a:r>
            <a:r>
              <a:rPr lang="en-US" spc="-15" dirty="0" err="1">
                <a:solidFill>
                  <a:srgbClr val="0000FF"/>
                </a:solidFill>
                <a:cs typeface="Calibri"/>
              </a:rPr>
              <a:t>hh</a:t>
            </a:r>
            <a:r>
              <a:rPr lang="en-US" spc="-15" dirty="0">
                <a:solidFill>
                  <a:srgbClr val="0000FF"/>
                </a:solidFill>
                <a:cs typeface="Calibri"/>
              </a:rPr>
              <a:t> </a:t>
            </a:r>
            <a:endParaRPr lang="en-US" dirty="0">
              <a:solidFill>
                <a:srgbClr val="0000FF"/>
              </a:solidFill>
              <a:cs typeface="Calibri"/>
            </a:endParaRPr>
          </a:p>
          <a:p>
            <a:pPr marL="1792605" lvl="3" indent="-285750">
              <a:lnSpc>
                <a:spcPct val="50000"/>
              </a:lnSpc>
              <a:spcBef>
                <a:spcPts val="1905"/>
              </a:spcBef>
              <a:buFont typeface="Arial"/>
              <a:buChar char="•"/>
            </a:pPr>
            <a:r>
              <a:rPr lang="en-US" sz="1600" dirty="0">
                <a:cs typeface="Calibri"/>
              </a:rPr>
              <a:t>RPC per </a:t>
            </a:r>
            <a:r>
              <a:rPr lang="en-US" sz="1600" dirty="0" err="1">
                <a:cs typeface="Calibri"/>
              </a:rPr>
              <a:t>il</a:t>
            </a:r>
            <a:r>
              <a:rPr lang="en-US" sz="1600" dirty="0">
                <a:cs typeface="Calibri"/>
              </a:rPr>
              <a:t> </a:t>
            </a:r>
            <a:r>
              <a:rPr lang="en-US" sz="1600" spc="-10" dirty="0">
                <a:cs typeface="Calibri"/>
              </a:rPr>
              <a:t>tr</a:t>
            </a:r>
            <a:r>
              <a:rPr lang="en-US" sz="1600" dirty="0">
                <a:cs typeface="Calibri"/>
              </a:rPr>
              <a:t>i</a:t>
            </a:r>
            <a:r>
              <a:rPr lang="en-US" sz="1600" spc="-10" dirty="0">
                <a:cs typeface="Calibri"/>
              </a:rPr>
              <a:t>gger</a:t>
            </a:r>
            <a:r>
              <a:rPr lang="en-US" sz="1600" dirty="0">
                <a:cs typeface="Calibri"/>
              </a:rPr>
              <a:t>in</a:t>
            </a:r>
            <a:r>
              <a:rPr lang="en-US" sz="1600" spc="-10" dirty="0">
                <a:cs typeface="Calibri"/>
              </a:rPr>
              <a:t>g</a:t>
            </a:r>
            <a:r>
              <a:rPr lang="en-US" sz="1600" dirty="0">
                <a:cs typeface="Calibri"/>
              </a:rPr>
              <a:t> e </a:t>
            </a:r>
            <a:r>
              <a:rPr lang="en-US" sz="1600" spc="-10" dirty="0">
                <a:cs typeface="Calibri"/>
              </a:rPr>
              <a:t>track</a:t>
            </a:r>
            <a:r>
              <a:rPr lang="en-US" sz="1600" dirty="0">
                <a:cs typeface="Calibri"/>
              </a:rPr>
              <a:t>in</a:t>
            </a:r>
            <a:r>
              <a:rPr lang="en-US" sz="1600" spc="-10" dirty="0">
                <a:cs typeface="Calibri"/>
              </a:rPr>
              <a:t>g.</a:t>
            </a:r>
            <a:r>
              <a:rPr lang="en-US" sz="1600" spc="-5" dirty="0">
                <a:cs typeface="Calibri"/>
              </a:rPr>
              <a:t> </a:t>
            </a:r>
            <a:r>
              <a:rPr lang="en-US" sz="1600" dirty="0">
                <a:cs typeface="Calibri"/>
              </a:rPr>
              <a:t>R&amp;D </a:t>
            </a:r>
            <a:r>
              <a:rPr lang="en-US" sz="1600" dirty="0" err="1">
                <a:cs typeface="Calibri"/>
              </a:rPr>
              <a:t>su</a:t>
            </a:r>
            <a:r>
              <a:rPr lang="en-US" sz="1600" spc="-10" dirty="0">
                <a:cs typeface="Calibri"/>
              </a:rPr>
              <a:t>: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alta</a:t>
            </a:r>
            <a:r>
              <a:rPr lang="en-US" sz="1600" dirty="0">
                <a:cs typeface="Calibri"/>
              </a:rPr>
              <a:t> rate e </a:t>
            </a:r>
            <a:r>
              <a:rPr lang="en-US" sz="1600" dirty="0" err="1">
                <a:cs typeface="Calibri"/>
              </a:rPr>
              <a:t>alta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risoluzione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spaziale</a:t>
            </a:r>
            <a:r>
              <a:rPr lang="en-US" sz="1600" dirty="0">
                <a:cs typeface="Calibri"/>
              </a:rPr>
              <a:t> e </a:t>
            </a:r>
            <a:r>
              <a:rPr lang="en-US" sz="1600" dirty="0" err="1">
                <a:cs typeface="Calibri"/>
              </a:rPr>
              <a:t>temporale</a:t>
            </a:r>
            <a:endParaRPr lang="en-US" sz="1600" dirty="0">
              <a:cs typeface="Calibri"/>
            </a:endParaRPr>
          </a:p>
          <a:p>
            <a:pPr marL="1792605" lvl="3" indent="-285750">
              <a:lnSpc>
                <a:spcPct val="50000"/>
              </a:lnSpc>
              <a:spcBef>
                <a:spcPts val="1905"/>
              </a:spcBef>
              <a:buFont typeface="Arial"/>
              <a:buChar char="•"/>
            </a:pPr>
            <a:r>
              <a:rPr lang="en-US" sz="1600" dirty="0">
                <a:cs typeface="Calibri"/>
              </a:rPr>
              <a:t>MPGD per </a:t>
            </a:r>
            <a:r>
              <a:rPr lang="en-US" sz="1600" dirty="0" err="1">
                <a:cs typeface="Calibri"/>
              </a:rPr>
              <a:t>tracciamento</a:t>
            </a:r>
            <a:r>
              <a:rPr lang="en-US" sz="1600" dirty="0">
                <a:cs typeface="Calibri"/>
              </a:rPr>
              <a:t> @ alto  </a:t>
            </a:r>
            <a:r>
              <a:rPr lang="en-US" sz="1600" dirty="0" err="1" smtClean="0">
                <a:cs typeface="Calibri"/>
              </a:rPr>
              <a:t>η</a:t>
            </a:r>
            <a:r>
              <a:rPr lang="en-US" sz="1600" dirty="0" smtClean="0">
                <a:cs typeface="Calibri"/>
              </a:rPr>
              <a:t>: </a:t>
            </a:r>
            <a:r>
              <a:rPr lang="en-US" sz="1600" dirty="0">
                <a:cs typeface="Calibri"/>
              </a:rPr>
              <a:t>R&amp;D </a:t>
            </a:r>
            <a:r>
              <a:rPr lang="en-US" sz="1600" dirty="0" err="1">
                <a:cs typeface="Calibri"/>
              </a:rPr>
              <a:t>su</a:t>
            </a:r>
            <a:r>
              <a:rPr lang="en-US" sz="1600" spc="-10" dirty="0">
                <a:cs typeface="Calibri"/>
              </a:rPr>
              <a:t>: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capacita</a:t>
            </a:r>
            <a:r>
              <a:rPr lang="en-US" sz="1600" dirty="0">
                <a:cs typeface="Calibri"/>
              </a:rPr>
              <a:t>’ di </a:t>
            </a:r>
            <a:r>
              <a:rPr lang="en-US" sz="1600" dirty="0" err="1">
                <a:cs typeface="Calibri"/>
              </a:rPr>
              <a:t>produzione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rivelatori</a:t>
            </a:r>
            <a:r>
              <a:rPr lang="en-US" sz="1600" dirty="0">
                <a:cs typeface="Calibri"/>
              </a:rPr>
              <a:t> di </a:t>
            </a:r>
            <a:r>
              <a:rPr lang="en-US" sz="1600" dirty="0" err="1">
                <a:cs typeface="Calibri"/>
              </a:rPr>
              <a:t>grandi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superfici</a:t>
            </a:r>
            <a:r>
              <a:rPr lang="en-US" sz="1600" dirty="0">
                <a:cs typeface="Calibri"/>
              </a:rPr>
              <a:t> e </a:t>
            </a:r>
            <a:r>
              <a:rPr lang="en-US" sz="1600" dirty="0" err="1">
                <a:cs typeface="Calibri"/>
              </a:rPr>
              <a:t>sviluppo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elettronica</a:t>
            </a:r>
            <a:endParaRPr lang="en-US" sz="1600" dirty="0">
              <a:cs typeface="Calibri"/>
            </a:endParaRPr>
          </a:p>
          <a:p>
            <a:pPr marL="1792605" lvl="3" indent="-285750">
              <a:lnSpc>
                <a:spcPct val="50000"/>
              </a:lnSpc>
              <a:spcBef>
                <a:spcPts val="1905"/>
              </a:spcBef>
              <a:buFont typeface="Arial"/>
              <a:buChar char="•"/>
            </a:pPr>
            <a:r>
              <a:rPr lang="en-US" sz="1600" dirty="0">
                <a:cs typeface="Calibri"/>
              </a:rPr>
              <a:t>Wi</a:t>
            </a:r>
            <a:r>
              <a:rPr lang="en-US" sz="1600" spc="-10" dirty="0">
                <a:cs typeface="Calibri"/>
              </a:rPr>
              <a:t>re</a:t>
            </a:r>
            <a:r>
              <a:rPr lang="en-US" sz="1600" dirty="0">
                <a:cs typeface="Calibri"/>
              </a:rPr>
              <a:t> </a:t>
            </a:r>
            <a:r>
              <a:rPr lang="en-US" sz="1600" spc="-10" dirty="0">
                <a:cs typeface="Calibri"/>
              </a:rPr>
              <a:t>c</a:t>
            </a:r>
            <a:r>
              <a:rPr lang="en-US" sz="1600" dirty="0">
                <a:cs typeface="Calibri"/>
              </a:rPr>
              <a:t>h</a:t>
            </a:r>
            <a:r>
              <a:rPr lang="en-US" sz="1600" spc="-15" dirty="0">
                <a:cs typeface="Calibri"/>
              </a:rPr>
              <a:t>am</a:t>
            </a:r>
            <a:r>
              <a:rPr lang="en-US" sz="1600" dirty="0">
                <a:cs typeface="Calibri"/>
              </a:rPr>
              <a:t>b</a:t>
            </a:r>
            <a:r>
              <a:rPr lang="en-US" sz="1600" spc="-10" dirty="0">
                <a:cs typeface="Calibri"/>
              </a:rPr>
              <a:t>er</a:t>
            </a:r>
            <a:r>
              <a:rPr lang="en-US" sz="1600" dirty="0">
                <a:cs typeface="Calibri"/>
              </a:rPr>
              <a:t>s</a:t>
            </a:r>
            <a:r>
              <a:rPr lang="en-US" sz="1600" spc="-10" dirty="0">
                <a:cs typeface="Calibri"/>
              </a:rPr>
              <a:t> per </a:t>
            </a:r>
            <a:r>
              <a:rPr lang="en-US" sz="1600" spc="-10" dirty="0" err="1">
                <a:cs typeface="Calibri"/>
              </a:rPr>
              <a:t>traccia</a:t>
            </a:r>
            <a:r>
              <a:rPr lang="en-US" sz="1600" spc="-10" dirty="0">
                <a:cs typeface="Calibri"/>
              </a:rPr>
              <a:t> </a:t>
            </a:r>
            <a:r>
              <a:rPr lang="en-US" sz="1600" dirty="0">
                <a:cs typeface="Calibri"/>
              </a:rPr>
              <a:t> @ basso  </a:t>
            </a:r>
            <a:r>
              <a:rPr lang="en-US" sz="1600" dirty="0" err="1">
                <a:cs typeface="Calibri"/>
              </a:rPr>
              <a:t>η</a:t>
            </a:r>
            <a:r>
              <a:rPr lang="en-US" sz="1600" dirty="0">
                <a:cs typeface="Calibri"/>
              </a:rPr>
              <a:t>: R&amp;D </a:t>
            </a:r>
            <a:r>
              <a:rPr lang="en-US" sz="1600" dirty="0" err="1">
                <a:cs typeface="Calibri"/>
              </a:rPr>
              <a:t>su</a:t>
            </a:r>
            <a:r>
              <a:rPr lang="en-US" sz="1600" spc="-10" dirty="0">
                <a:cs typeface="Calibri"/>
              </a:rPr>
              <a:t>:  </a:t>
            </a:r>
            <a:r>
              <a:rPr lang="en-US" sz="1600" spc="-10" dirty="0" err="1">
                <a:cs typeface="Calibri"/>
              </a:rPr>
              <a:t>alta</a:t>
            </a:r>
            <a:r>
              <a:rPr lang="en-US" sz="1600" spc="-10" dirty="0">
                <a:cs typeface="Calibri"/>
              </a:rPr>
              <a:t> </a:t>
            </a:r>
            <a:r>
              <a:rPr lang="en-US" sz="1600" spc="-10" dirty="0" err="1">
                <a:cs typeface="Calibri"/>
              </a:rPr>
              <a:t>rate,alta</a:t>
            </a:r>
            <a:r>
              <a:rPr lang="en-US" sz="1600" spc="-10" dirty="0">
                <a:cs typeface="Calibri"/>
              </a:rPr>
              <a:t> </a:t>
            </a:r>
            <a:r>
              <a:rPr lang="en-US" sz="1600" spc="-10" dirty="0" err="1">
                <a:cs typeface="Calibri"/>
              </a:rPr>
              <a:t>risoluzione</a:t>
            </a:r>
            <a:r>
              <a:rPr lang="en-US" sz="1600" spc="-10" dirty="0">
                <a:cs typeface="Calibri"/>
              </a:rPr>
              <a:t> </a:t>
            </a:r>
            <a:r>
              <a:rPr lang="en-US" sz="1600" spc="-10" dirty="0" err="1" smtClean="0">
                <a:cs typeface="Calibri"/>
              </a:rPr>
              <a:t>spaziale</a:t>
            </a:r>
            <a:r>
              <a:rPr lang="en-US" sz="1600" spc="-10" dirty="0" smtClean="0">
                <a:cs typeface="Calibri"/>
              </a:rPr>
              <a:t> </a:t>
            </a:r>
            <a:r>
              <a:rPr lang="en-US" sz="1600" spc="-10" dirty="0">
                <a:cs typeface="Calibri"/>
              </a:rPr>
              <a:t>a </a:t>
            </a:r>
            <a:r>
              <a:rPr lang="en-US" sz="1600" spc="-10" dirty="0" err="1">
                <a:cs typeface="Calibri"/>
              </a:rPr>
              <a:t>bassa</a:t>
            </a:r>
            <a:r>
              <a:rPr lang="en-US" sz="1600" spc="-10" dirty="0">
                <a:cs typeface="Calibri"/>
              </a:rPr>
              <a:t> occupancy 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980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994</Words>
  <Application>Microsoft Macintosh PowerPoint</Application>
  <PresentationFormat>Custom</PresentationFormat>
  <Paragraphs>117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Anna Colaleo</cp:lastModifiedBy>
  <cp:revision>89</cp:revision>
  <dcterms:created xsi:type="dcterms:W3CDTF">2017-01-02T09:35:44Z</dcterms:created>
  <dcterms:modified xsi:type="dcterms:W3CDTF">2017-01-08T14:24:28Z</dcterms:modified>
</cp:coreProperties>
</file>