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2"/>
  </p:notesMasterIdLst>
  <p:sldIdLst>
    <p:sldId id="256" r:id="rId3"/>
    <p:sldId id="261" r:id="rId4"/>
    <p:sldId id="282" r:id="rId5"/>
    <p:sldId id="263" r:id="rId6"/>
    <p:sldId id="264" r:id="rId7"/>
    <p:sldId id="265" r:id="rId8"/>
    <p:sldId id="271" r:id="rId9"/>
    <p:sldId id="273" r:id="rId10"/>
    <p:sldId id="272" r:id="rId11"/>
    <p:sldId id="274" r:id="rId12"/>
    <p:sldId id="267" r:id="rId13"/>
    <p:sldId id="275" r:id="rId14"/>
    <p:sldId id="276" r:id="rId15"/>
    <p:sldId id="280" r:id="rId16"/>
    <p:sldId id="277" r:id="rId17"/>
    <p:sldId id="278" r:id="rId18"/>
    <p:sldId id="279" r:id="rId19"/>
    <p:sldId id="281" r:id="rId20"/>
    <p:sldId id="283" r:id="rId2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2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FAD0F-F245-4161-BFFC-BD85D2EF3A76}" type="datetimeFigureOut">
              <a:rPr lang="de-DE" smtClean="0"/>
              <a:t>26.09.2017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D0DB4-4CD1-4AAD-BB1A-8AEB5401E2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594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endParaRPr lang="de-DE" b="0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37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097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387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38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043608" y="1628800"/>
            <a:ext cx="6767512" cy="14401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043608" y="3861048"/>
            <a:ext cx="6767512" cy="1296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9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07504" y="5157192"/>
            <a:ext cx="6767512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07504" y="5733455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4014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981075"/>
            <a:ext cx="8135938" cy="49688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>
                <a:solidFill>
                  <a:srgbClr val="00589C"/>
                </a:solidFill>
                <a:latin typeface="+mn-lt"/>
              </a:defRPr>
            </a:lvl1pPr>
            <a:lvl2pPr>
              <a:defRPr lang="de-DE" dirty="0" smtClean="0">
                <a:latin typeface="Calibri" panose="020F0502020204030204" pitchFamily="34" charset="0"/>
              </a:defRPr>
            </a:lvl2pPr>
            <a:lvl3pPr>
              <a:defRPr lang="de-DE" dirty="0" smtClean="0">
                <a:latin typeface="Calibri" panose="020F0502020204030204" pitchFamily="34" charset="0"/>
              </a:defRPr>
            </a:lvl3pPr>
            <a:lvl4pPr>
              <a:defRPr lang="de-DE" dirty="0" smtClean="0">
                <a:latin typeface="Calibri" panose="020F0502020204030204" pitchFamily="34" charset="0"/>
              </a:defRPr>
            </a:lvl4pPr>
            <a:lvl5pPr>
              <a:defRPr lang="de-DE" dirty="0">
                <a:latin typeface="Calibri" panose="020F0502020204030204" pitchFamily="34" charset="0"/>
              </a:defRPr>
            </a:lvl5pPr>
          </a:lstStyle>
          <a:p>
            <a:pPr marL="268288" lvl="0" indent="-268288">
              <a:buBlip>
                <a:blip r:embed="rId2"/>
              </a:buBlip>
            </a:pPr>
            <a:r>
              <a:rPr lang="en-US" dirty="0" err="1" smtClean="0">
                <a:solidFill>
                  <a:srgbClr val="00589C"/>
                </a:solidFill>
              </a:rPr>
              <a:t>Erste</a:t>
            </a:r>
            <a:r>
              <a:rPr lang="en-US" dirty="0" smtClean="0">
                <a:solidFill>
                  <a:srgbClr val="00589C"/>
                </a:solidFill>
              </a:rPr>
              <a:t> </a:t>
            </a:r>
            <a:r>
              <a:rPr lang="en-US" dirty="0" err="1" smtClean="0">
                <a:solidFill>
                  <a:srgbClr val="00589C"/>
                </a:solidFill>
              </a:rPr>
              <a:t>Ebene</a:t>
            </a:r>
            <a:endParaRPr lang="en-US" u="none" dirty="0" smtClean="0">
              <a:solidFill>
                <a:srgbClr val="00589C"/>
              </a:solidFill>
            </a:endParaRP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12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39750" y="981075"/>
            <a:ext cx="8135938" cy="49688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45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7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5574"/>
            <a:ext cx="698400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3" y="764704"/>
            <a:ext cx="8207375" cy="5616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65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33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-3175" y="-7938"/>
            <a:ext cx="9147175" cy="6865938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1027" name="Gruppieren 18"/>
          <p:cNvGrpSpPr>
            <a:grpSpLocks/>
          </p:cNvGrpSpPr>
          <p:nvPr/>
        </p:nvGrpSpPr>
        <p:grpSpPr bwMode="auto">
          <a:xfrm>
            <a:off x="-3970" y="-7938"/>
            <a:ext cx="9144000" cy="6867848"/>
            <a:chOff x="-3970" y="-27213"/>
            <a:chExt cx="9144000" cy="6867848"/>
          </a:xfrm>
        </p:grpSpPr>
        <p:grpSp>
          <p:nvGrpSpPr>
            <p:cNvPr id="1030" name="Gruppieren 14"/>
            <p:cNvGrpSpPr>
              <a:grpSpLocks/>
            </p:cNvGrpSpPr>
            <p:nvPr/>
          </p:nvGrpSpPr>
          <p:grpSpPr bwMode="auto">
            <a:xfrm>
              <a:off x="-3970" y="-27213"/>
              <a:ext cx="9144000" cy="6867848"/>
              <a:chOff x="-795" y="-7938"/>
              <a:chExt cx="9144000" cy="6867848"/>
            </a:xfrm>
          </p:grpSpPr>
          <p:sp>
            <p:nvSpPr>
              <p:cNvPr id="1034" name="Rectangle 4"/>
              <p:cNvSpPr>
                <a:spLocks noChangeArrowheads="1"/>
              </p:cNvSpPr>
              <p:nvPr/>
            </p:nvSpPr>
            <p:spPr bwMode="auto">
              <a:xfrm>
                <a:off x="3175" y="-7938"/>
                <a:ext cx="287338" cy="287338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mpd="dbl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-795" y="6424613"/>
                <a:ext cx="3059113" cy="144463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-794" y="6713538"/>
                <a:ext cx="3059113" cy="144462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3058319" y="6569076"/>
                <a:ext cx="3057525" cy="144462"/>
              </a:xfrm>
              <a:prstGeom prst="rect">
                <a:avLst/>
              </a:pr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-794" y="6569076"/>
                <a:ext cx="3059112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3058318" y="6715448"/>
                <a:ext cx="6084887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31" name="Gruppieren 15"/>
            <p:cNvGrpSpPr>
              <a:grpSpLocks/>
            </p:cNvGrpSpPr>
            <p:nvPr/>
          </p:nvGrpSpPr>
          <p:grpSpPr bwMode="auto">
            <a:xfrm>
              <a:off x="6011863" y="5157788"/>
              <a:ext cx="2808287" cy="1228725"/>
              <a:chOff x="6011863" y="5157788"/>
              <a:chExt cx="2808287" cy="1228725"/>
            </a:xfrm>
          </p:grpSpPr>
          <p:pic>
            <p:nvPicPr>
              <p:cNvPr id="1032" name="Grafik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276"/>
              <a:stretch>
                <a:fillRect/>
              </a:stretch>
            </p:blipFill>
            <p:spPr bwMode="auto">
              <a:xfrm>
                <a:off x="7077075" y="5157788"/>
                <a:ext cx="1743075" cy="1228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Bild 4" descr="DDC_Sticker_groß_Schatten_RGB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1863" y="5229225"/>
                <a:ext cx="1008062" cy="1008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779912" y="6672263"/>
            <a:ext cx="536091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 smtClean="0">
                <a:latin typeface="Arial" charset="0"/>
                <a:cs typeface="+mn-cs"/>
              </a:rPr>
              <a:t>Dr. Hans-Peter </a:t>
            </a:r>
            <a:r>
              <a:rPr lang="de-DE" sz="900" dirty="0" err="1" smtClean="0">
                <a:latin typeface="Arial" charset="0"/>
                <a:cs typeface="+mn-cs"/>
              </a:rPr>
              <a:t>Schlenvoigt</a:t>
            </a:r>
            <a:r>
              <a:rPr lang="de-DE" sz="900" dirty="0" smtClean="0">
                <a:latin typeface="Arial" charset="0"/>
                <a:cs typeface="+mn-cs"/>
              </a:rPr>
              <a:t>  I  Institute</a:t>
            </a:r>
            <a:r>
              <a:rPr lang="de-DE" sz="900" baseline="0" dirty="0" smtClean="0">
                <a:latin typeface="Arial" charset="0"/>
                <a:cs typeface="+mn-cs"/>
              </a:rPr>
              <a:t> </a:t>
            </a:r>
            <a:r>
              <a:rPr lang="de-DE" sz="900" baseline="0" dirty="0" err="1" smtClean="0">
                <a:latin typeface="Arial" charset="0"/>
                <a:cs typeface="+mn-cs"/>
              </a:rPr>
              <a:t>of</a:t>
            </a:r>
            <a:r>
              <a:rPr lang="de-DE" sz="900" baseline="0" dirty="0" smtClean="0">
                <a:latin typeface="Arial" charset="0"/>
                <a:cs typeface="+mn-cs"/>
              </a:rPr>
              <a:t> Radiation </a:t>
            </a:r>
            <a:r>
              <a:rPr lang="de-DE" sz="900" baseline="0" dirty="0" err="1" smtClean="0">
                <a:latin typeface="Arial" charset="0"/>
                <a:cs typeface="+mn-cs"/>
              </a:rPr>
              <a:t>Physics</a:t>
            </a:r>
            <a:r>
              <a:rPr lang="de-DE" sz="900" dirty="0" smtClean="0">
                <a:latin typeface="Arial" charset="0"/>
                <a:cs typeface="+mn-cs"/>
              </a:rPr>
              <a:t>  I  www.hzdr.de  </a:t>
            </a:r>
            <a:endParaRPr lang="de-DE" dirty="0" smtClean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9"/>
          <p:cNvPicPr>
            <a:picLocks noChangeAspect="1" noChangeArrowheads="1"/>
          </p:cNvPicPr>
          <p:nvPr userDrawn="1"/>
        </p:nvPicPr>
        <p:blipFill>
          <a:blip r:embed="rId7" cstate="print"/>
          <a:srcRect b="26974"/>
          <a:stretch>
            <a:fillRect/>
          </a:stretch>
        </p:blipFill>
        <p:spPr bwMode="auto">
          <a:xfrm>
            <a:off x="4183063" y="0"/>
            <a:ext cx="49593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0"/>
          <p:cNvPicPr>
            <a:picLocks noChangeAspect="1" noChangeArrowheads="1"/>
          </p:cNvPicPr>
          <p:nvPr userDrawn="1"/>
        </p:nvPicPr>
        <p:blipFill>
          <a:blip r:embed="rId8" cstate="print"/>
          <a:srcRect b="26974"/>
          <a:stretch>
            <a:fillRect/>
          </a:stretch>
        </p:blipFill>
        <p:spPr bwMode="auto">
          <a:xfrm>
            <a:off x="-7938" y="0"/>
            <a:ext cx="4191001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03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132138" y="6673850"/>
            <a:ext cx="60118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Dr. Hans-Peter </a:t>
            </a:r>
            <a:r>
              <a:rPr lang="de-DE" sz="9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Schlenvoigt</a:t>
            </a:r>
            <a:r>
              <a:rPr lang="de-DE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 I  Institute</a:t>
            </a:r>
            <a:r>
              <a:rPr lang="de-DE" sz="9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de-DE" sz="9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of</a:t>
            </a:r>
            <a:r>
              <a:rPr lang="de-DE" sz="9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Radiation </a:t>
            </a:r>
            <a:r>
              <a:rPr lang="de-DE" sz="9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Physics</a:t>
            </a:r>
            <a:r>
              <a:rPr lang="de-DE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 I  www.hzdr.de  </a:t>
            </a:r>
            <a:endParaRPr lang="de-DE" sz="900" kern="1200" dirty="0" smtClean="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endParaRPr>
          </a:p>
          <a:p>
            <a:pPr eaLnBrk="0" hangingPunct="0"/>
            <a:endParaRPr lang="de-DE" sz="2400" dirty="0">
              <a:latin typeface="Times" pitchFamily="18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0" y="6575425"/>
            <a:ext cx="9144000" cy="290513"/>
            <a:chOff x="0" y="6575425"/>
            <a:chExt cx="9144000" cy="290513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6575425"/>
              <a:ext cx="3059113" cy="14446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057525" y="6575425"/>
              <a:ext cx="6086475" cy="14446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0" y="6718300"/>
              <a:ext cx="3059113" cy="147638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372225" y="6530975"/>
            <a:ext cx="2520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de-DE" sz="900" dirty="0">
                <a:solidFill>
                  <a:schemeClr val="bg1"/>
                </a:solidFill>
                <a:latin typeface="Arial" charset="0"/>
              </a:rPr>
              <a:t>             Mitglied der Helmholtz-Gemeinschaft</a:t>
            </a:r>
          </a:p>
        </p:txBody>
      </p:sp>
      <p:pic>
        <p:nvPicPr>
          <p:cNvPr id="2053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65850"/>
            <a:ext cx="1189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feld 16"/>
          <p:cNvSpPr txBox="1">
            <a:spLocks noChangeArrowheads="1"/>
          </p:cNvSpPr>
          <p:nvPr/>
        </p:nvSpPr>
        <p:spPr bwMode="auto">
          <a:xfrm>
            <a:off x="144463" y="6524625"/>
            <a:ext cx="971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  <a:latin typeface="Arial" charset="0"/>
              </a:rPr>
              <a:t>Page </a:t>
            </a:r>
            <a:fld id="{236C7B44-AA72-4768-974F-376735F5CA23}" type="slidenum">
              <a:rPr lang="de-DE" sz="1000" smtClean="0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‹Nr.›</a:t>
            </a:fld>
            <a:endParaRPr lang="de-DE" sz="1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57200" y="71661"/>
            <a:ext cx="7138988" cy="477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518864" y="980728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8288" lvl="0" indent="-268288">
              <a:buBlip>
                <a:blip r:embed="rId12"/>
              </a:buBlip>
            </a:pPr>
            <a:r>
              <a:rPr lang="en-US" dirty="0" err="1" smtClean="0">
                <a:solidFill>
                  <a:srgbClr val="00589C"/>
                </a:solidFill>
              </a:rPr>
              <a:t>Erste</a:t>
            </a:r>
            <a:r>
              <a:rPr lang="en-US" dirty="0" smtClean="0">
                <a:solidFill>
                  <a:srgbClr val="00589C"/>
                </a:solidFill>
              </a:rPr>
              <a:t> </a:t>
            </a:r>
            <a:r>
              <a:rPr lang="en-US" dirty="0" err="1" smtClean="0">
                <a:solidFill>
                  <a:srgbClr val="00589C"/>
                </a:solidFill>
              </a:rPr>
              <a:t>Ebene</a:t>
            </a:r>
            <a:endParaRPr lang="en-US" u="none" dirty="0" smtClean="0">
              <a:solidFill>
                <a:srgbClr val="00589C"/>
              </a:solidFill>
            </a:endParaRP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8" name="Grafik 12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83500" y="168127"/>
            <a:ext cx="129698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3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Proton </a:t>
            </a:r>
            <a:r>
              <a:rPr lang="de-DE" dirty="0" err="1" smtClean="0"/>
              <a:t>acceleration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ultrashort</a:t>
            </a:r>
            <a:r>
              <a:rPr lang="de-DE" dirty="0" smtClean="0"/>
              <a:t> PW </a:t>
            </a:r>
            <a:r>
              <a:rPr lang="de-DE" dirty="0" err="1" smtClean="0"/>
              <a:t>pulses</a:t>
            </a:r>
            <a:r>
              <a:rPr lang="de-DE" dirty="0" smtClean="0"/>
              <a:t> at DRACO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79512" y="3356992"/>
            <a:ext cx="8712968" cy="18002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DRACO: a 150 TW / 1 PW dual beam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facility</a:t>
            </a: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Status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acceleration</a:t>
            </a:r>
            <a:r>
              <a:rPr lang="de-DE" dirty="0" smtClean="0"/>
              <a:t> at DRACO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/>
              <a:t>H</a:t>
            </a:r>
            <a:r>
              <a:rPr lang="de-DE" dirty="0" err="1" smtClean="0"/>
              <a:t>ighly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beam </a:t>
            </a:r>
            <a:r>
              <a:rPr lang="de-DE" dirty="0" err="1" smtClean="0"/>
              <a:t>transport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solenoid</a:t>
            </a:r>
            <a:r>
              <a:rPr lang="de-DE" dirty="0" smtClean="0"/>
              <a:t> </a:t>
            </a:r>
            <a:r>
              <a:rPr lang="de-DE" dirty="0" err="1" smtClean="0"/>
              <a:t>coils</a:t>
            </a: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/>
              <a:t>S</a:t>
            </a:r>
            <a:r>
              <a:rPr lang="de-DE" dirty="0" err="1" smtClean="0"/>
              <a:t>pectral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spatial</a:t>
            </a:r>
            <a:r>
              <a:rPr lang="de-DE" dirty="0" smtClean="0"/>
              <a:t> beam </a:t>
            </a:r>
            <a:r>
              <a:rPr lang="de-DE" dirty="0" err="1" smtClean="0"/>
              <a:t>shaping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in-vivo </a:t>
            </a:r>
            <a:r>
              <a:rPr lang="de-DE" dirty="0" err="1" smtClean="0"/>
              <a:t>radiobiology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5932410" y="1340768"/>
            <a:ext cx="2382882" cy="2144012"/>
            <a:chOff x="2396876" y="3861048"/>
            <a:chExt cx="3258834" cy="2578351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42" y="3939952"/>
              <a:ext cx="2865368" cy="2296359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3441093" y="3861048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</a:t>
              </a:r>
              <a:r>
                <a:rPr lang="de-DE" sz="1400" b="1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850297" y="3861048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</a:t>
              </a:r>
              <a:r>
                <a:rPr lang="de-DE" sz="1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061642" y="6168305"/>
              <a:ext cx="590477" cy="27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depth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2267541" y="4112182"/>
              <a:ext cx="529763" cy="27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dose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135368" y="4437112"/>
            <a:ext cx="5596872" cy="2044587"/>
            <a:chOff x="1026478" y="781419"/>
            <a:chExt cx="6944280" cy="2767794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026478" y="781419"/>
              <a:ext cx="6944280" cy="2767794"/>
              <a:chOff x="323528" y="1409700"/>
              <a:chExt cx="9920401" cy="3953991"/>
            </a:xfrm>
          </p:grpSpPr>
          <p:grpSp>
            <p:nvGrpSpPr>
              <p:cNvPr id="3" name="Gruppieren 25"/>
              <p:cNvGrpSpPr/>
              <p:nvPr/>
            </p:nvGrpSpPr>
            <p:grpSpPr>
              <a:xfrm>
                <a:off x="323528" y="1409700"/>
                <a:ext cx="3505522" cy="3953991"/>
                <a:chOff x="-7055461" y="661004"/>
                <a:chExt cx="3505522" cy="3953991"/>
              </a:xfrm>
            </p:grpSpPr>
            <p:pic>
              <p:nvPicPr>
                <p:cNvPr id="15" name="Picture 55" descr="P:\#_KROLL_#\Poster\2012 EAPPC\TNSA_klein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25316" t="2680" r="41197"/>
                <a:stretch/>
              </p:blipFill>
              <p:spPr bwMode="auto">
                <a:xfrm>
                  <a:off x="-7055461" y="661004"/>
                  <a:ext cx="3505522" cy="39539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Rechteck 94"/>
                <p:cNvSpPr>
                  <a:spLocks noChangeArrowheads="1"/>
                </p:cNvSpPr>
                <p:nvPr/>
              </p:nvSpPr>
              <p:spPr bwMode="auto">
                <a:xfrm>
                  <a:off x="-4462746" y="3581842"/>
                  <a:ext cx="912807" cy="27844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" name="Rechteck 95"/>
                <p:cNvSpPr>
                  <a:spLocks noChangeArrowheads="1"/>
                </p:cNvSpPr>
                <p:nvPr/>
              </p:nvSpPr>
              <p:spPr bwMode="auto">
                <a:xfrm>
                  <a:off x="-6934039" y="3414157"/>
                  <a:ext cx="1224135" cy="1094963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" name="Gruppieren 51"/>
              <p:cNvGrpSpPr/>
              <p:nvPr/>
            </p:nvGrpSpPr>
            <p:grpSpPr>
              <a:xfrm>
                <a:off x="2728367" y="3091517"/>
                <a:ext cx="1854482" cy="615706"/>
                <a:chOff x="5652120" y="4509120"/>
                <a:chExt cx="1854482" cy="615706"/>
              </a:xfrm>
            </p:grpSpPr>
            <p:cxnSp>
              <p:nvCxnSpPr>
                <p:cNvPr id="6" name="Gerade Verbindung mit Pfeil 5"/>
                <p:cNvCxnSpPr/>
                <p:nvPr/>
              </p:nvCxnSpPr>
              <p:spPr>
                <a:xfrm rot="1200000" flipV="1">
                  <a:off x="5652120" y="5124826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56DDE4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Gerade Verbindung mit Pfeil 6"/>
                <p:cNvCxnSpPr/>
                <p:nvPr/>
              </p:nvCxnSpPr>
              <p:spPr>
                <a:xfrm rot="20400000">
                  <a:off x="5652120" y="4509120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56DDE4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Gerade Verbindung mit Pfeil 7"/>
                <p:cNvCxnSpPr/>
                <p:nvPr/>
              </p:nvCxnSpPr>
              <p:spPr>
                <a:xfrm rot="21000000">
                  <a:off x="5692728" y="4660672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Gerade Verbindung mit Pfeil 8"/>
                <p:cNvCxnSpPr/>
                <p:nvPr/>
              </p:nvCxnSpPr>
              <p:spPr>
                <a:xfrm rot="20700000">
                  <a:off x="5675732" y="4584009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83EC34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Gerade Verbindung mit Pfeil 9"/>
                <p:cNvCxnSpPr/>
                <p:nvPr/>
              </p:nvCxnSpPr>
              <p:spPr>
                <a:xfrm rot="21300000">
                  <a:off x="5702977" y="4738524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Gerade Verbindung mit Pfeil 10"/>
                <p:cNvCxnSpPr/>
                <p:nvPr/>
              </p:nvCxnSpPr>
              <p:spPr>
                <a:xfrm rot="600000" flipV="1">
                  <a:off x="5692728" y="4973274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Gerade Verbindung mit Pfeil 11"/>
                <p:cNvCxnSpPr/>
                <p:nvPr/>
              </p:nvCxnSpPr>
              <p:spPr>
                <a:xfrm rot="900000" flipV="1">
                  <a:off x="5675732" y="5049937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83EC34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/>
                <p:cNvCxnSpPr/>
                <p:nvPr/>
              </p:nvCxnSpPr>
              <p:spPr>
                <a:xfrm rot="300000" flipV="1">
                  <a:off x="5702977" y="4895422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Gerade Verbindung mit Pfeil 13"/>
                <p:cNvCxnSpPr/>
                <p:nvPr/>
              </p:nvCxnSpPr>
              <p:spPr>
                <a:xfrm>
                  <a:off x="5706402" y="4816973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Picture 4" descr="Maus mit Tumor_3"/>
              <p:cNvPicPr preferRelativeResize="0"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" t="-1" r="20301" b="21218"/>
              <a:stretch/>
            </p:blipFill>
            <p:spPr bwMode="auto">
              <a:xfrm rot="19976151">
                <a:off x="7543686" y="2310739"/>
                <a:ext cx="2700243" cy="202036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Ellipse 25"/>
            <p:cNvSpPr/>
            <p:nvPr/>
          </p:nvSpPr>
          <p:spPr>
            <a:xfrm>
              <a:off x="7189755" y="1699650"/>
              <a:ext cx="400911" cy="48590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9" name="Gruppieren 28"/>
            <p:cNvGrpSpPr/>
            <p:nvPr/>
          </p:nvGrpSpPr>
          <p:grpSpPr>
            <a:xfrm>
              <a:off x="3988859" y="917293"/>
              <a:ext cx="3188215" cy="2004228"/>
              <a:chOff x="3346388" y="1309743"/>
              <a:chExt cx="3188215" cy="2004228"/>
            </a:xfrm>
          </p:grpSpPr>
          <p:grpSp>
            <p:nvGrpSpPr>
              <p:cNvPr id="30" name="Gruppieren 29"/>
              <p:cNvGrpSpPr/>
              <p:nvPr/>
            </p:nvGrpSpPr>
            <p:grpSpPr>
              <a:xfrm>
                <a:off x="3548390" y="2356143"/>
                <a:ext cx="1051137" cy="403245"/>
                <a:chOff x="4283968" y="5013176"/>
                <a:chExt cx="1800200" cy="576064"/>
              </a:xfrm>
            </p:grpSpPr>
            <p:cxnSp>
              <p:nvCxnSpPr>
                <p:cNvPr id="43" name="Gerade Verbindung mit Pfeil 42"/>
                <p:cNvCxnSpPr/>
                <p:nvPr/>
              </p:nvCxnSpPr>
              <p:spPr>
                <a:xfrm>
                  <a:off x="4283968" y="5013176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 Verbindung mit Pfeil 43"/>
                <p:cNvCxnSpPr/>
                <p:nvPr/>
              </p:nvCxnSpPr>
              <p:spPr>
                <a:xfrm>
                  <a:off x="4283968" y="5085184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 Verbindung mit Pfeil 44"/>
                <p:cNvCxnSpPr/>
                <p:nvPr/>
              </p:nvCxnSpPr>
              <p:spPr>
                <a:xfrm>
                  <a:off x="4283968" y="5157192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 Verbindung mit Pfeil 45"/>
                <p:cNvCxnSpPr/>
                <p:nvPr/>
              </p:nvCxnSpPr>
              <p:spPr>
                <a:xfrm>
                  <a:off x="4283968" y="5229200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 Verbindung mit Pfeil 46"/>
                <p:cNvCxnSpPr/>
                <p:nvPr/>
              </p:nvCxnSpPr>
              <p:spPr>
                <a:xfrm>
                  <a:off x="4283968" y="5301208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mit Pfeil 47"/>
                <p:cNvCxnSpPr/>
                <p:nvPr/>
              </p:nvCxnSpPr>
              <p:spPr>
                <a:xfrm>
                  <a:off x="4283968" y="5373216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 Verbindung mit Pfeil 48"/>
                <p:cNvCxnSpPr/>
                <p:nvPr/>
              </p:nvCxnSpPr>
              <p:spPr>
                <a:xfrm>
                  <a:off x="4283968" y="5445224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mit Pfeil 49"/>
                <p:cNvCxnSpPr/>
                <p:nvPr/>
              </p:nvCxnSpPr>
              <p:spPr>
                <a:xfrm>
                  <a:off x="4283968" y="5517232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mit Pfeil 50"/>
                <p:cNvCxnSpPr/>
                <p:nvPr/>
              </p:nvCxnSpPr>
              <p:spPr>
                <a:xfrm>
                  <a:off x="4283968" y="5589240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Zylinder 30"/>
              <p:cNvSpPr/>
              <p:nvPr/>
            </p:nvSpPr>
            <p:spPr bwMode="auto">
              <a:xfrm rot="16200000">
                <a:off x="3915903" y="1660987"/>
                <a:ext cx="818991" cy="1811337"/>
              </a:xfrm>
              <a:prstGeom prst="can">
                <a:avLst/>
              </a:prstGeom>
              <a:solidFill>
                <a:schemeClr val="accent5">
                  <a:lumMod val="75000"/>
                </a:schemeClr>
              </a:solidFill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2" name="Ellipse 31"/>
              <p:cNvSpPr/>
              <p:nvPr/>
            </p:nvSpPr>
            <p:spPr bwMode="auto">
              <a:xfrm>
                <a:off x="5057713" y="2160494"/>
                <a:ext cx="203358" cy="8189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3" name="Zylinder 32"/>
              <p:cNvSpPr/>
              <p:nvPr/>
            </p:nvSpPr>
            <p:spPr bwMode="auto">
              <a:xfrm rot="5400000">
                <a:off x="3598086" y="1549862"/>
                <a:ext cx="1512411" cy="2015807"/>
              </a:xfrm>
              <a:prstGeom prst="can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4" name="Ellipse 33"/>
              <p:cNvSpPr/>
              <p:nvPr/>
            </p:nvSpPr>
            <p:spPr bwMode="auto">
              <a:xfrm rot="10800000">
                <a:off x="3420841" y="2157160"/>
                <a:ext cx="203359" cy="81899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5" name="Zylinder 4"/>
              <p:cNvSpPr/>
              <p:nvPr/>
            </p:nvSpPr>
            <p:spPr bwMode="auto">
              <a:xfrm rot="16200000">
                <a:off x="3600000" y="1549862"/>
                <a:ext cx="1512411" cy="2015807"/>
              </a:xfrm>
              <a:prstGeom prst="can">
                <a:avLst/>
              </a:prstGeom>
              <a:solidFill>
                <a:schemeClr val="accent5">
                  <a:lumMod val="90000"/>
                  <a:alpha val="7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grpSp>
            <p:nvGrpSpPr>
              <p:cNvPr id="36" name="Gruppieren 35"/>
              <p:cNvGrpSpPr/>
              <p:nvPr/>
            </p:nvGrpSpPr>
            <p:grpSpPr>
              <a:xfrm>
                <a:off x="5427156" y="2296295"/>
                <a:ext cx="1107447" cy="165232"/>
                <a:chOff x="4283968" y="5157192"/>
                <a:chExt cx="1800200" cy="236046"/>
              </a:xfrm>
            </p:grpSpPr>
            <p:cxnSp>
              <p:nvCxnSpPr>
                <p:cNvPr id="38" name="Gerade Verbindung mit Pfeil 37"/>
                <p:cNvCxnSpPr/>
                <p:nvPr/>
              </p:nvCxnSpPr>
              <p:spPr>
                <a:xfrm>
                  <a:off x="4283968" y="5157192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 Verbindung mit Pfeil 38"/>
                <p:cNvCxnSpPr/>
                <p:nvPr/>
              </p:nvCxnSpPr>
              <p:spPr>
                <a:xfrm>
                  <a:off x="4283968" y="5216204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 Verbindung mit Pfeil 39"/>
                <p:cNvCxnSpPr/>
                <p:nvPr/>
              </p:nvCxnSpPr>
              <p:spPr>
                <a:xfrm>
                  <a:off x="4283968" y="5275216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 Verbindung mit Pfeil 40"/>
                <p:cNvCxnSpPr/>
                <p:nvPr/>
              </p:nvCxnSpPr>
              <p:spPr>
                <a:xfrm>
                  <a:off x="4283968" y="5334227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mit Pfeil 41"/>
                <p:cNvCxnSpPr/>
                <p:nvPr/>
              </p:nvCxnSpPr>
              <p:spPr>
                <a:xfrm>
                  <a:off x="4283968" y="5393238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feld 121"/>
              <p:cNvSpPr txBox="1">
                <a:spLocks noChangeArrowheads="1"/>
              </p:cNvSpPr>
              <p:nvPr/>
            </p:nvSpPr>
            <p:spPr bwMode="auto">
              <a:xfrm>
                <a:off x="3695381" y="1309743"/>
                <a:ext cx="1303138" cy="458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b="1" dirty="0" smtClean="0">
                    <a:solidFill>
                      <a:srgbClr val="00589C"/>
                    </a:solidFill>
                    <a:latin typeface="Arial" charset="0"/>
                    <a:cs typeface="Arial" charset="0"/>
                  </a:rPr>
                  <a:t>Solenoid</a:t>
                </a:r>
                <a:endParaRPr lang="de-DE" sz="2200" b="1" dirty="0">
                  <a:solidFill>
                    <a:srgbClr val="00589C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55" name="Gruppieren 54"/>
          <p:cNvGrpSpPr/>
          <p:nvPr/>
        </p:nvGrpSpPr>
        <p:grpSpPr>
          <a:xfrm>
            <a:off x="763434" y="1045744"/>
            <a:ext cx="4381971" cy="3047611"/>
            <a:chOff x="1242000" y="1194647"/>
            <a:chExt cx="6660000" cy="4588140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42000" y="1194647"/>
              <a:ext cx="6660000" cy="4588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feld 62"/>
            <p:cNvSpPr txBox="1"/>
            <p:nvPr/>
          </p:nvSpPr>
          <p:spPr>
            <a:xfrm rot="20227849">
              <a:off x="2200504" y="3897271"/>
              <a:ext cx="538919" cy="4633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cs typeface="Arial" pitchFamily="34" charset="0"/>
                </a:rPr>
                <a:t>*  </a:t>
              </a:r>
              <a:endParaRPr lang="en-US" sz="1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Rechteck 63"/>
            <p:cNvSpPr/>
            <p:nvPr/>
          </p:nvSpPr>
          <p:spPr>
            <a:xfrm>
              <a:off x="4638829" y="2849683"/>
              <a:ext cx="108000" cy="10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7" name="Rechteck 66"/>
          <p:cNvSpPr/>
          <p:nvPr/>
        </p:nvSpPr>
        <p:spPr>
          <a:xfrm>
            <a:off x="271272" y="692696"/>
            <a:ext cx="3777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8" indent="-268288">
              <a:buBlip>
                <a:blip r:embed="rId7"/>
              </a:buBlip>
            </a:pPr>
            <a:r>
              <a:rPr lang="en-US" b="1" dirty="0" smtClean="0">
                <a:solidFill>
                  <a:srgbClr val="00589C"/>
                </a:solidFill>
              </a:rPr>
              <a:t>Route to sufficient proton energies</a:t>
            </a:r>
            <a:endParaRPr lang="en-US" b="1" dirty="0">
              <a:solidFill>
                <a:srgbClr val="00589C"/>
              </a:solidFill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374387" y="4139788"/>
            <a:ext cx="2754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8" indent="-268288">
              <a:buBlip>
                <a:blip r:embed="rId7"/>
              </a:buBlip>
            </a:pPr>
            <a:r>
              <a:rPr lang="en-US" altLang="de-DE" b="1" dirty="0">
                <a:solidFill>
                  <a:srgbClr val="00589C"/>
                </a:solidFill>
              </a:rPr>
              <a:t>P</a:t>
            </a:r>
            <a:r>
              <a:rPr lang="en-US" altLang="de-DE" b="1" dirty="0" smtClean="0">
                <a:solidFill>
                  <a:srgbClr val="00589C"/>
                </a:solidFill>
              </a:rPr>
              <a:t>recise </a:t>
            </a:r>
            <a:r>
              <a:rPr lang="en-US" altLang="de-DE" b="1" dirty="0">
                <a:solidFill>
                  <a:srgbClr val="00589C"/>
                </a:solidFill>
              </a:rPr>
              <a:t>dose </a:t>
            </a:r>
            <a:r>
              <a:rPr lang="en-US" altLang="de-DE" b="1" dirty="0" smtClean="0">
                <a:solidFill>
                  <a:srgbClr val="00589C"/>
                </a:solidFill>
              </a:rPr>
              <a:t>application</a:t>
            </a:r>
            <a:endParaRPr lang="de-DE" b="1" dirty="0"/>
          </a:p>
        </p:txBody>
      </p:sp>
      <p:sp>
        <p:nvSpPr>
          <p:cNvPr id="69" name="Rechteck 68"/>
          <p:cNvSpPr/>
          <p:nvPr/>
        </p:nvSpPr>
        <p:spPr>
          <a:xfrm>
            <a:off x="-40265" y="6343436"/>
            <a:ext cx="23695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 smtClean="0"/>
              <a:t>[*] Kluge </a:t>
            </a:r>
            <a:r>
              <a:rPr lang="fr-FR" sz="1050" dirty="0"/>
              <a:t>et al. </a:t>
            </a:r>
            <a:r>
              <a:rPr lang="fr-FR" sz="1050" dirty="0" smtClean="0"/>
              <a:t>PRL 107, 205003 (2011)</a:t>
            </a:r>
            <a:endParaRPr lang="fr-FR" sz="1050" dirty="0"/>
          </a:p>
        </p:txBody>
      </p:sp>
      <p:sp>
        <p:nvSpPr>
          <p:cNvPr id="25" name="Titel 2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Animal </a:t>
            </a:r>
            <a:r>
              <a:rPr lang="en-US" sz="2000" dirty="0" smtClean="0"/>
              <a:t>irradiation requirements</a:t>
            </a:r>
            <a:endParaRPr lang="de-DE" dirty="0"/>
          </a:p>
        </p:txBody>
      </p:sp>
      <p:cxnSp>
        <p:nvCxnSpPr>
          <p:cNvPr id="52" name="Gerade Verbindung 51"/>
          <p:cNvCxnSpPr/>
          <p:nvPr/>
        </p:nvCxnSpPr>
        <p:spPr>
          <a:xfrm>
            <a:off x="3542237" y="2060848"/>
            <a:ext cx="3838075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>
            <a:off x="4118301" y="1844824"/>
            <a:ext cx="38380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5257701" y="2590991"/>
            <a:ext cx="886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Plateau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5357985" y="2135788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SOBP</a:t>
            </a:r>
            <a:endParaRPr lang="de-DE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Solenoid-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beamline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249914" y="1039017"/>
            <a:ext cx="4464496" cy="1682512"/>
          </a:xfrm>
          <a:prstGeom prst="rect">
            <a:avLst/>
          </a:prstGeom>
          <a:noFill/>
          <a:ln w="381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en-US" dirty="0" err="1" smtClean="0">
                <a:solidFill>
                  <a:srgbClr val="00589C"/>
                </a:solidFill>
              </a:rPr>
              <a:t>B</a:t>
            </a:r>
            <a:r>
              <a:rPr lang="en-US" baseline="-25000" dirty="0" err="1" smtClean="0">
                <a:solidFill>
                  <a:srgbClr val="00589C"/>
                </a:solidFill>
              </a:rPr>
              <a:t>max</a:t>
            </a:r>
            <a:r>
              <a:rPr lang="en-US" dirty="0" smtClean="0">
                <a:solidFill>
                  <a:srgbClr val="00589C"/>
                </a:solidFill>
              </a:rPr>
              <a:t> </a:t>
            </a:r>
            <a:r>
              <a:rPr lang="en-US" dirty="0">
                <a:solidFill>
                  <a:srgbClr val="00589C"/>
                </a:solidFill>
              </a:rPr>
              <a:t>= </a:t>
            </a:r>
            <a:r>
              <a:rPr lang="en-US" dirty="0" smtClean="0">
                <a:solidFill>
                  <a:srgbClr val="00589C"/>
                </a:solidFill>
              </a:rPr>
              <a:t>20 </a:t>
            </a:r>
            <a:r>
              <a:rPr lang="en-US" dirty="0">
                <a:solidFill>
                  <a:srgbClr val="00589C"/>
                </a:solidFill>
              </a:rPr>
              <a:t>T (I</a:t>
            </a:r>
            <a:r>
              <a:rPr lang="en-US" baseline="-25000" dirty="0">
                <a:solidFill>
                  <a:srgbClr val="00589C"/>
                </a:solidFill>
              </a:rPr>
              <a:t>max</a:t>
            </a:r>
            <a:r>
              <a:rPr lang="en-US" dirty="0">
                <a:solidFill>
                  <a:srgbClr val="00589C"/>
                </a:solidFill>
              </a:rPr>
              <a:t>  = 24 kA)</a:t>
            </a:r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en-US" dirty="0">
                <a:solidFill>
                  <a:srgbClr val="00589C"/>
                </a:solidFill>
              </a:rPr>
              <a:t>C</a:t>
            </a:r>
            <a:r>
              <a:rPr lang="en-US" u="none" dirty="0" smtClean="0">
                <a:solidFill>
                  <a:srgbClr val="00589C"/>
                </a:solidFill>
              </a:rPr>
              <a:t>ollimation of 70 MeV from 5 cm distance</a:t>
            </a:r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en-US" dirty="0" smtClean="0">
                <a:solidFill>
                  <a:srgbClr val="00589C"/>
                </a:solidFill>
              </a:rPr>
              <a:t>40 mm open aperture</a:t>
            </a:r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en-US" u="none" dirty="0" smtClean="0">
                <a:solidFill>
                  <a:srgbClr val="00589C"/>
                </a:solidFill>
              </a:rPr>
              <a:t>few years operation (1000s of pulses)</a:t>
            </a:r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en-US" dirty="0" smtClean="0">
                <a:solidFill>
                  <a:srgbClr val="00589C"/>
                </a:solidFill>
              </a:rPr>
              <a:t>in-vacuum tank at atmospheric pressure</a:t>
            </a:r>
            <a:endParaRPr lang="en-US" u="none" dirty="0" smtClean="0">
              <a:solidFill>
                <a:srgbClr val="00589C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326028" y="2938327"/>
            <a:ext cx="6678165" cy="3082961"/>
            <a:chOff x="1547662" y="3324795"/>
            <a:chExt cx="6678165" cy="3082961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547662" y="3329191"/>
              <a:ext cx="6660747" cy="3078565"/>
              <a:chOff x="1616993" y="3513018"/>
              <a:chExt cx="6660747" cy="3078565"/>
            </a:xfrm>
          </p:grpSpPr>
          <p:grpSp>
            <p:nvGrpSpPr>
              <p:cNvPr id="7" name="Gruppieren 19"/>
              <p:cNvGrpSpPr/>
              <p:nvPr/>
            </p:nvGrpSpPr>
            <p:grpSpPr>
              <a:xfrm>
                <a:off x="1616993" y="3695666"/>
                <a:ext cx="5081150" cy="2895917"/>
                <a:chOff x="-165361" y="21126704"/>
                <a:chExt cx="9582153" cy="5683155"/>
              </a:xfrm>
            </p:grpSpPr>
            <p:grpSp>
              <p:nvGrpSpPr>
                <p:cNvPr id="9" name="Gruppieren 20"/>
                <p:cNvGrpSpPr/>
                <p:nvPr/>
              </p:nvGrpSpPr>
              <p:grpSpPr>
                <a:xfrm>
                  <a:off x="-165361" y="21126704"/>
                  <a:ext cx="9582153" cy="5400675"/>
                  <a:chOff x="-328548" y="20232059"/>
                  <a:chExt cx="9582153" cy="5400675"/>
                </a:xfrm>
              </p:grpSpPr>
              <p:pic>
                <p:nvPicPr>
                  <p:cNvPr id="12" name="Picture 19" descr="P:\#_KROLL_#\Poster\2012 EAPPC\Luftspule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568642" y="20232059"/>
                    <a:ext cx="6684963" cy="54006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3" name="Textfeld 12"/>
                  <p:cNvSpPr txBox="1">
                    <a:spLocks noChangeArrowheads="1"/>
                  </p:cNvSpPr>
                  <p:nvPr/>
                </p:nvSpPr>
                <p:spPr bwMode="auto">
                  <a:xfrm rot="1800000">
                    <a:off x="2807986" y="21921578"/>
                    <a:ext cx="2189243" cy="6040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4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Vacuum</a:t>
                    </a:r>
                    <a:r>
                      <a:rPr kumimoji="0" lang="de-DE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 </a:t>
                    </a:r>
                    <a:r>
                      <a:rPr kumimoji="0" lang="de-DE" sz="14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tube</a:t>
                    </a:r>
                    <a:endPara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89C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uLnTx/>
                      <a:uFillTx/>
                      <a:latin typeface="+mn-lt"/>
                    </a:endParaRPr>
                  </a:p>
                </p:txBody>
              </p:sp>
              <p:sp>
                <p:nvSpPr>
                  <p:cNvPr id="14" name="Textfeld 13"/>
                  <p:cNvSpPr txBox="1">
                    <a:spLocks noChangeArrowheads="1"/>
                  </p:cNvSpPr>
                  <p:nvPr/>
                </p:nvSpPr>
                <p:spPr bwMode="auto">
                  <a:xfrm rot="1800000">
                    <a:off x="7110359" y="22700964"/>
                    <a:ext cx="2101577" cy="6040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4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Current</a:t>
                    </a:r>
                    <a:r>
                      <a:rPr kumimoji="0" lang="de-DE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 </a:t>
                    </a:r>
                    <a:r>
                      <a:rPr kumimoji="0" lang="de-DE" sz="14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feed</a:t>
                    </a:r>
                    <a:endPara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89C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uLnTx/>
                      <a:uFillTx/>
                      <a:latin typeface="+mn-lt"/>
                    </a:endParaRPr>
                  </a:p>
                </p:txBody>
              </p:sp>
              <p:sp>
                <p:nvSpPr>
                  <p:cNvPr id="15" name="Textfeld 14"/>
                  <p:cNvSpPr txBox="1">
                    <a:spLocks noChangeArrowheads="1"/>
                  </p:cNvSpPr>
                  <p:nvPr/>
                </p:nvSpPr>
                <p:spPr bwMode="auto">
                  <a:xfrm rot="1800000">
                    <a:off x="3398588" y="21347383"/>
                    <a:ext cx="865178" cy="6040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4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Coil</a:t>
                    </a:r>
                    <a:endPara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89C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uLnTx/>
                      <a:uFillTx/>
                      <a:latin typeface="+mn-lt"/>
                    </a:endParaRPr>
                  </a:p>
                </p:txBody>
              </p:sp>
              <p:cxnSp>
                <p:nvCxnSpPr>
                  <p:cNvPr id="16" name="Gerade Verbindung mit Pfeil 2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106474" y="22899317"/>
                    <a:ext cx="3118431" cy="1799967"/>
                  </a:xfrm>
                  <a:prstGeom prst="straightConnector1">
                    <a:avLst/>
                  </a:prstGeom>
                  <a:noFill/>
                  <a:ln w="44450" algn="ctr">
                    <a:solidFill>
                      <a:srgbClr val="CF6800"/>
                    </a:solidFill>
                    <a:round/>
                    <a:headEnd/>
                    <a:tailEnd type="triangle" w="med" len="lg"/>
                  </a:ln>
                </p:spPr>
              </p:cxnSp>
              <p:sp>
                <p:nvSpPr>
                  <p:cNvPr id="17" name="Textfeld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50464" y="21868959"/>
                    <a:ext cx="1888664" cy="10268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4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CF6800"/>
                        </a:solidFill>
                        <a:effectLst>
                          <a:glow rad="63500">
                            <a:srgbClr val="FFFFFF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+mn-lt"/>
                      </a:rPr>
                      <a:t>Incoming</a:t>
                    </a:r>
                    <a:endParaRPr kumimoji="0" lang="de-DE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F6800"/>
                      </a:solidFill>
                      <a:effectLst>
                        <a:glow rad="63500">
                          <a:srgbClr val="FFFFFF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+mn-lt"/>
                    </a:endParaRPr>
                  </a:p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400" kern="0" dirty="0" smtClean="0">
                        <a:solidFill>
                          <a:srgbClr val="CF6800"/>
                        </a:solidFill>
                        <a:effectLst>
                          <a:glow rad="63500">
                            <a:srgbClr val="FFFFFF">
                              <a:satMod val="175000"/>
                              <a:alpha val="40000"/>
                            </a:srgbClr>
                          </a:glow>
                        </a:effectLst>
                        <a:latin typeface="+mn-lt"/>
                      </a:rPr>
                      <a:t>Ion B</a:t>
                    </a:r>
                    <a:r>
                      <a:rPr kumimoji="0" lang="de-DE" sz="14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CF6800"/>
                        </a:solidFill>
                        <a:effectLst>
                          <a:glow rad="63500">
                            <a:srgbClr val="FFFFFF">
                              <a:satMod val="175000"/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+mn-lt"/>
                      </a:rPr>
                      <a:t>eam</a:t>
                    </a:r>
                    <a:endPara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F6800"/>
                      </a:solidFill>
                      <a:effectLst>
                        <a:glow rad="63500">
                          <a:srgbClr val="FFFFFF">
                            <a:satMod val="175000"/>
                            <a:alpha val="40000"/>
                          </a:srgbClr>
                        </a:glow>
                      </a:effectLst>
                      <a:uLnTx/>
                      <a:uFillTx/>
                      <a:latin typeface="+mn-lt"/>
                    </a:endParaRPr>
                  </a:p>
                </p:txBody>
              </p:sp>
              <p:sp>
                <p:nvSpPr>
                  <p:cNvPr id="18" name="Textfeld 28"/>
                  <p:cNvSpPr txBox="1">
                    <a:spLocks noChangeArrowheads="1"/>
                  </p:cNvSpPr>
                  <p:nvPr/>
                </p:nvSpPr>
                <p:spPr bwMode="auto">
                  <a:xfrm rot="1800000">
                    <a:off x="3306481" y="22964453"/>
                    <a:ext cx="1623945" cy="6040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Air </a:t>
                    </a:r>
                    <a:r>
                      <a:rPr kumimoji="0" lang="de-DE" sz="14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cavity</a:t>
                    </a:r>
                    <a:endPara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89C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uLnTx/>
                      <a:uFillTx/>
                      <a:latin typeface="+mn-lt"/>
                    </a:endParaRPr>
                  </a:p>
                </p:txBody>
              </p:sp>
              <p:sp>
                <p:nvSpPr>
                  <p:cNvPr id="19" name="Textfeld 27"/>
                  <p:cNvSpPr txBox="1">
                    <a:spLocks noChangeArrowheads="1"/>
                  </p:cNvSpPr>
                  <p:nvPr/>
                </p:nvSpPr>
                <p:spPr bwMode="auto">
                  <a:xfrm rot="1800000">
                    <a:off x="5018999" y="23153969"/>
                    <a:ext cx="2899644" cy="6040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4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CF68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Transported</a:t>
                    </a:r>
                    <a:r>
                      <a:rPr kumimoji="0" lang="de-DE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CF68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 </a:t>
                    </a:r>
                    <a:r>
                      <a:rPr kumimoji="0" lang="de-DE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F68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beam</a:t>
                    </a:r>
                  </a:p>
                </p:txBody>
              </p:sp>
              <p:sp>
                <p:nvSpPr>
                  <p:cNvPr id="20" name="Textfeld 28"/>
                  <p:cNvSpPr txBox="1">
                    <a:spLocks noChangeArrowheads="1"/>
                  </p:cNvSpPr>
                  <p:nvPr/>
                </p:nvSpPr>
                <p:spPr bwMode="auto">
                  <a:xfrm rot="1800000">
                    <a:off x="2947184" y="20594288"/>
                    <a:ext cx="2195289" cy="6040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Steel </a:t>
                    </a:r>
                    <a:r>
                      <a:rPr kumimoji="0" lang="de-DE" sz="14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589C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uLnTx/>
                        <a:uFillTx/>
                        <a:latin typeface="+mn-lt"/>
                      </a:rPr>
                      <a:t>housing</a:t>
                    </a:r>
                    <a:endPara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89C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uLnTx/>
                      <a:uFillTx/>
                      <a:latin typeface="+mn-lt"/>
                    </a:endParaRPr>
                  </a:p>
                </p:txBody>
              </p:sp>
              <p:grpSp>
                <p:nvGrpSpPr>
                  <p:cNvPr id="21" name="Gruppieren 291"/>
                  <p:cNvGrpSpPr>
                    <a:grpSpLocks/>
                  </p:cNvGrpSpPr>
                  <p:nvPr/>
                </p:nvGrpSpPr>
                <p:grpSpPr bwMode="auto">
                  <a:xfrm>
                    <a:off x="-328548" y="20366993"/>
                    <a:ext cx="3240004" cy="1989138"/>
                    <a:chOff x="7838332" y="20916851"/>
                    <a:chExt cx="3239363" cy="1988918"/>
                  </a:xfrm>
                </p:grpSpPr>
                <p:grpSp>
                  <p:nvGrpSpPr>
                    <p:cNvPr id="22" name="Group 129"/>
                    <p:cNvGrpSpPr>
                      <a:grpSpLocks/>
                    </p:cNvGrpSpPr>
                    <p:nvPr/>
                  </p:nvGrpSpPr>
                  <p:grpSpPr bwMode="auto">
                    <a:xfrm rot="684514">
                      <a:off x="9695161" y="20924487"/>
                      <a:ext cx="385762" cy="1651001"/>
                      <a:chOff x="5135555" y="1990419"/>
                      <a:chExt cx="1935805" cy="3528850"/>
                    </a:xfrm>
                  </p:grpSpPr>
                  <p:grpSp>
                    <p:nvGrpSpPr>
                      <p:cNvPr id="32" name="Moon 1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55971" y="4123411"/>
                        <a:ext cx="1389731" cy="1395858"/>
                        <a:chOff x="5308371" y="4060565"/>
                        <a:chExt cx="1389731" cy="1395858"/>
                      </a:xfrm>
                    </p:grpSpPr>
                    <p:pic>
                      <p:nvPicPr>
                        <p:cNvPr id="37" name="Moon 130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8371" y="4060565"/>
                          <a:ext cx="1389731" cy="139585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38" name="Text Box 56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-8674597">
                          <a:off x="5560642" y="4186613"/>
                          <a:ext cx="687482" cy="87558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eaVert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LI" sz="12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33" name="Moon 131"/>
                      <p:cNvSpPr/>
                      <p:nvPr/>
                    </p:nvSpPr>
                    <p:spPr bwMode="auto">
                      <a:xfrm rot="19474596">
                        <a:off x="5135555" y="1990419"/>
                        <a:ext cx="1126339" cy="1317372"/>
                      </a:xfrm>
                      <a:prstGeom prst="moon">
                        <a:avLst>
                          <a:gd name="adj" fmla="val 86321"/>
                        </a:avLst>
                      </a:prstGeom>
                      <a:solidFill>
                        <a:srgbClr val="FFC000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>
                        <a:softEdge rad="127000"/>
                      </a:effec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LI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4" name="Pie 1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22976" y="2592686"/>
                        <a:ext cx="1548384" cy="2090928"/>
                        <a:chOff x="5675376" y="2529840"/>
                        <a:chExt cx="1548384" cy="2090928"/>
                      </a:xfrm>
                    </p:grpSpPr>
                    <p:pic>
                      <p:nvPicPr>
                        <p:cNvPr id="35" name="Pie 13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5376" y="2529840"/>
                          <a:ext cx="1548384" cy="209092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36" name="Text Box 56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-5400000">
                          <a:off x="4943877" y="2488985"/>
                          <a:ext cx="1470825" cy="217211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eaVert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LI" sz="12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3" name="Rectangle 20"/>
                    <p:cNvSpPr>
                      <a:spLocks noChangeArrowheads="1"/>
                    </p:cNvSpPr>
                    <p:nvPr/>
                  </p:nvSpPr>
                  <p:spPr bwMode="auto">
                    <a:xfrm rot="792234">
                      <a:off x="9693573" y="20954649"/>
                      <a:ext cx="74612" cy="1693865"/>
                    </a:xfrm>
                    <a:prstGeom prst="rect">
                      <a:avLst/>
                    </a:prstGeom>
                    <a:solidFill>
                      <a:srgbClr val="A6A6A6"/>
                    </a:solidFill>
                    <a:ln w="9525">
                      <a:miter lim="800000"/>
                      <a:headEnd/>
                      <a:tailEnd/>
                    </a:ln>
                    <a:scene3d>
                      <a:camera prst="legacyPerspectiveTopRight"/>
                      <a:lightRig rig="legacyFlat3" dir="b"/>
                    </a:scene3d>
                    <a:sp3d extrusionH="887400" prstMaterial="legacyMatte">
                      <a:bevelT w="13500" h="13500" prst="angle"/>
                      <a:bevelB w="13500" h="13500" prst="angle"/>
                      <a:extrusionClr>
                        <a:srgbClr val="A6A6A6"/>
                      </a:extrusionClr>
                    </a:sp3d>
                  </p:spPr>
                  <p:txBody>
                    <a:bodyPr>
                      <a:flatTx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LI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cs typeface="+mn-cs"/>
                      </a:endParaRPr>
                    </a:p>
                  </p:txBody>
                </p:sp>
                <p:grpSp>
                  <p:nvGrpSpPr>
                    <p:cNvPr id="24" name="Gruppieren 43"/>
                    <p:cNvGrpSpPr>
                      <a:grpSpLocks/>
                    </p:cNvGrpSpPr>
                    <p:nvPr/>
                  </p:nvGrpSpPr>
                  <p:grpSpPr bwMode="auto">
                    <a:xfrm rot="20667798">
                      <a:off x="9749873" y="21566281"/>
                      <a:ext cx="1327822" cy="975393"/>
                      <a:chOff x="2552175" y="20923545"/>
                      <a:chExt cx="1437020" cy="1045222"/>
                    </a:xfrm>
                  </p:grpSpPr>
                  <p:cxnSp>
                    <p:nvCxnSpPr>
                      <p:cNvPr id="27" name="Gerade Verbindung mit Pfeil 3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932202">
                        <a:off x="2660205" y="21113976"/>
                        <a:ext cx="1243531" cy="374455"/>
                      </a:xfrm>
                      <a:prstGeom prst="straightConnector1">
                        <a:avLst/>
                      </a:prstGeom>
                      <a:noFill/>
                      <a:ln w="44450" algn="ctr">
                        <a:solidFill>
                          <a:srgbClr val="CF6800"/>
                        </a:solidFill>
                        <a:round/>
                        <a:headEnd/>
                        <a:tailEnd type="triangle" w="med" len="lg"/>
                      </a:ln>
                    </p:spPr>
                  </p:cxnSp>
                  <p:cxnSp>
                    <p:nvCxnSpPr>
                      <p:cNvPr id="28" name="Gerade Verbindung mit Pfeil 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932202">
                        <a:off x="2552175" y="21149075"/>
                        <a:ext cx="1131716" cy="819692"/>
                      </a:xfrm>
                      <a:prstGeom prst="straightConnector1">
                        <a:avLst/>
                      </a:prstGeom>
                      <a:noFill/>
                      <a:ln w="44450" algn="ctr">
                        <a:solidFill>
                          <a:srgbClr val="CF6800"/>
                        </a:solidFill>
                        <a:round/>
                        <a:headEnd/>
                        <a:tailEnd type="triangle" w="med" len="lg"/>
                      </a:ln>
                    </p:spPr>
                  </p:cxnSp>
                  <p:cxnSp>
                    <p:nvCxnSpPr>
                      <p:cNvPr id="29" name="Gerade Verbindung mit Pfeil 4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932202" flipV="1">
                        <a:off x="2759440" y="20923545"/>
                        <a:ext cx="1229755" cy="123731"/>
                      </a:xfrm>
                      <a:prstGeom prst="straightConnector1">
                        <a:avLst/>
                      </a:prstGeom>
                      <a:noFill/>
                      <a:ln w="44450" algn="ctr">
                        <a:solidFill>
                          <a:srgbClr val="CF6800"/>
                        </a:solidFill>
                        <a:round/>
                        <a:headEnd/>
                        <a:tailEnd type="triangle" w="med" len="lg"/>
                      </a:ln>
                    </p:spPr>
                  </p:cxnSp>
                  <p:cxnSp>
                    <p:nvCxnSpPr>
                      <p:cNvPr id="30" name="Gerade Verbindung mit Pfeil 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932202">
                        <a:off x="2605061" y="21144540"/>
                        <a:ext cx="1257767" cy="614587"/>
                      </a:xfrm>
                      <a:prstGeom prst="straightConnector1">
                        <a:avLst/>
                      </a:prstGeom>
                      <a:noFill/>
                      <a:ln w="44450" algn="ctr">
                        <a:solidFill>
                          <a:srgbClr val="CF6800"/>
                        </a:solidFill>
                        <a:round/>
                        <a:headEnd/>
                        <a:tailEnd type="triangle" w="med" len="lg"/>
                      </a:ln>
                    </p:spPr>
                  </p:cxnSp>
                  <p:cxnSp>
                    <p:nvCxnSpPr>
                      <p:cNvPr id="31" name="Gerade Verbindung mit Pfeil 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932202">
                        <a:off x="2726937" y="21083878"/>
                        <a:ext cx="1231865" cy="28074"/>
                      </a:xfrm>
                      <a:prstGeom prst="straightConnector1">
                        <a:avLst/>
                      </a:prstGeom>
                      <a:noFill/>
                      <a:ln w="44450" algn="ctr">
                        <a:solidFill>
                          <a:srgbClr val="CF6800"/>
                        </a:solidFill>
                        <a:round/>
                        <a:headEnd/>
                        <a:tailEnd type="triangle" w="med" len="lg"/>
                      </a:ln>
                    </p:spPr>
                  </p:cxnSp>
                </p:grpSp>
                <p:pic>
                  <p:nvPicPr>
                    <p:cNvPr id="25" name="Flowchart: Extract 4"/>
                    <p:cNvPicPr>
                      <a:picLocks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 rot="2409855">
                      <a:off x="7838332" y="20916851"/>
                      <a:ext cx="1700180" cy="198891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6" name="Rectangle 577"/>
                    <p:cNvSpPr>
                      <a:spLocks noChangeArrowheads="1"/>
                    </p:cNvSpPr>
                    <p:nvPr/>
                  </p:nvSpPr>
                  <p:spPr bwMode="auto">
                    <a:xfrm rot="20205958">
                      <a:off x="8216458" y="21805212"/>
                      <a:ext cx="952500" cy="4333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</a:rPr>
                        <a:t>LASER</a:t>
                      </a:r>
                      <a:endParaRPr kumimoji="0" lang="de-DE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10" name="Abgerundete rechteckige Legende 242"/>
                <p:cNvSpPr>
                  <a:spLocks noChangeArrowheads="1"/>
                </p:cNvSpPr>
                <p:nvPr/>
              </p:nvSpPr>
              <p:spPr bwMode="auto">
                <a:xfrm flipH="1">
                  <a:off x="-114983" y="24146035"/>
                  <a:ext cx="3384549" cy="2663824"/>
                </a:xfrm>
                <a:prstGeom prst="wedgeRoundRectCallout">
                  <a:avLst>
                    <a:gd name="adj1" fmla="val -67786"/>
                    <a:gd name="adj2" fmla="val -77006"/>
                    <a:gd name="adj3" fmla="val 16667"/>
                  </a:avLst>
                </a:prstGeom>
                <a:solidFill>
                  <a:srgbClr val="0066FF">
                    <a:alpha val="39999"/>
                  </a:srgbClr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cs typeface="+mn-cs"/>
                  </a:endParaRPr>
                </a:p>
              </p:txBody>
            </p:sp>
            <p:pic>
              <p:nvPicPr>
                <p:cNvPr id="11" name="Picture 65" descr="T:\fwk\Kroll\Spule und Pulser 29-08-2012\IMG_2453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23776" t="17398" r="7829" b="11728"/>
                <a:stretch>
                  <a:fillRect/>
                </a:stretch>
              </p:blipFill>
              <p:spPr bwMode="auto">
                <a:xfrm flipH="1">
                  <a:off x="-40947" y="24220007"/>
                  <a:ext cx="3243263" cy="2520948"/>
                </a:xfrm>
                <a:prstGeom prst="roundRect">
                  <a:avLst/>
                </a:prstGeom>
                <a:ln w="63500" cap="rnd">
                  <a:noFill/>
                </a:ln>
                <a:effectLst>
                  <a:softEdge rad="127000"/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sp>
            <p:nvSpPr>
              <p:cNvPr id="8" name="Abgerundete rechteckige Legende 242"/>
              <p:cNvSpPr>
                <a:spLocks noChangeArrowheads="1"/>
              </p:cNvSpPr>
              <p:nvPr/>
            </p:nvSpPr>
            <p:spPr bwMode="auto">
              <a:xfrm flipH="1">
                <a:off x="6297515" y="3513018"/>
                <a:ext cx="1980225" cy="1660497"/>
              </a:xfrm>
              <a:prstGeom prst="wedgeRoundRectCallout">
                <a:avLst>
                  <a:gd name="adj1" fmla="val 131433"/>
                  <a:gd name="adj2" fmla="val -8303"/>
                  <a:gd name="adj3" fmla="val 16667"/>
                </a:avLst>
              </a:prstGeom>
              <a:solidFill>
                <a:srgbClr val="0066FF">
                  <a:alpha val="39999"/>
                </a:srgb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cs typeface="+mn-cs"/>
                </a:endParaRPr>
              </a:p>
            </p:txBody>
          </p:sp>
        </p:grpSp>
        <p:pic>
          <p:nvPicPr>
            <p:cNvPr id="6" name="Picture 2" descr="C:\Users\kroll14\Dropbox\Kamera-Uploads\2013-02-01 10.53.14.jpg"/>
            <p:cNvPicPr>
              <a:picLocks noChangeAspect="1" noChangeArrowheads="1"/>
            </p:cNvPicPr>
            <p:nvPr/>
          </p:nvPicPr>
          <p:blipFill>
            <a:blip r:embed="rId8" cstate="print"/>
            <a:srcRect l="13672" r="22636"/>
            <a:stretch>
              <a:fillRect/>
            </a:stretch>
          </p:blipFill>
          <p:spPr bwMode="auto">
            <a:xfrm>
              <a:off x="6236806" y="3324795"/>
              <a:ext cx="1989021" cy="1688381"/>
            </a:xfrm>
            <a:prstGeom prst="roundRect">
              <a:avLst/>
            </a:prstGeom>
            <a:noFill/>
            <a:effectLst>
              <a:softEdge rad="63500"/>
            </a:effectLst>
          </p:spPr>
        </p:pic>
      </p:grpSp>
      <p:grpSp>
        <p:nvGrpSpPr>
          <p:cNvPr id="39" name="Gruppieren 38"/>
          <p:cNvGrpSpPr/>
          <p:nvPr/>
        </p:nvGrpSpPr>
        <p:grpSpPr>
          <a:xfrm>
            <a:off x="6794459" y="5046882"/>
            <a:ext cx="1209734" cy="691277"/>
            <a:chOff x="4427984" y="5445224"/>
            <a:chExt cx="1209734" cy="691277"/>
          </a:xfrm>
        </p:grpSpPr>
        <p:sp>
          <p:nvSpPr>
            <p:cNvPr id="40" name="Abgerundetes Rechteck 39"/>
            <p:cNvSpPr/>
            <p:nvPr userDrawn="1"/>
          </p:nvSpPr>
          <p:spPr>
            <a:xfrm>
              <a:off x="4427984" y="5445224"/>
              <a:ext cx="1209734" cy="6912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1" name="Picture 5" descr="T:\FZRzentral\HZDR_Vorlagen\Grossgeraete-LOGOs\HLD ohne HZDR auf weiß\hld-logo-rgb-ohne hzdr-auf weiß.jp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l="5838" r="6599"/>
            <a:stretch>
              <a:fillRect/>
            </a:stretch>
          </p:blipFill>
          <p:spPr bwMode="auto">
            <a:xfrm>
              <a:off x="4492791" y="5554033"/>
              <a:ext cx="1080120" cy="4736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2" name="Gruppieren 41"/>
          <p:cNvGrpSpPr/>
          <p:nvPr/>
        </p:nvGrpSpPr>
        <p:grpSpPr>
          <a:xfrm>
            <a:off x="10476656" y="611396"/>
            <a:ext cx="3276939" cy="2873520"/>
            <a:chOff x="5829352" y="-14082"/>
            <a:chExt cx="3276939" cy="2873520"/>
          </a:xfrm>
        </p:grpSpPr>
        <p:pic>
          <p:nvPicPr>
            <p:cNvPr id="43" name="Picture 2" descr="C:\Users\kroll14\Dropbox\###TalkSolenoid\2016 - ELIMEDICS\Bild1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1"/>
            <a:stretch/>
          </p:blipFill>
          <p:spPr bwMode="auto">
            <a:xfrm>
              <a:off x="5829352" y="67218"/>
              <a:ext cx="3276939" cy="279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 Box 2"/>
            <p:cNvSpPr txBox="1">
              <a:spLocks noChangeArrowheads="1"/>
            </p:cNvSpPr>
            <p:nvPr/>
          </p:nvSpPr>
          <p:spPr bwMode="auto">
            <a:xfrm>
              <a:off x="5981346" y="-14082"/>
              <a:ext cx="2972954" cy="369332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360363" indent="-358775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588" lvl="1" indent="0" algn="ctr" eaLnBrk="1" hangingPunct="1">
                <a:spcBef>
                  <a:spcPct val="25000"/>
                </a:spcBef>
              </a:pPr>
              <a:r>
                <a:rPr lang="en-US" sz="1800" b="1" dirty="0" smtClean="0">
                  <a:solidFill>
                    <a:srgbClr val="00589C"/>
                  </a:solidFill>
                  <a:latin typeface="+mn-lt"/>
                  <a:ea typeface="MS PGothic" pitchFamily="34" charset="-128"/>
                </a:rPr>
                <a:t>Chromatic focusing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1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Proton </a:t>
            </a:r>
            <a:r>
              <a:rPr lang="de-DE" dirty="0" err="1" smtClean="0"/>
              <a:t>beamline</a:t>
            </a:r>
            <a:r>
              <a:rPr lang="de-DE" dirty="0" smtClean="0"/>
              <a:t> </a:t>
            </a:r>
            <a:r>
              <a:rPr lang="de-DE" dirty="0" err="1" smtClean="0"/>
              <a:t>explained</a:t>
            </a:r>
            <a:endParaRPr lang="de-DE" dirty="0"/>
          </a:p>
        </p:txBody>
      </p:sp>
      <p:pic>
        <p:nvPicPr>
          <p:cNvPr id="2050" name="Picture 2" descr="P:\FWKT\Conf\2017\EAAC\Maus-Setup_September_1Soleno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51471"/>
            <a:ext cx="7200000" cy="13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FWKT\Conf\2017\EAAC\Maus-Setup_September_2Soleno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7200000" cy="137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94759" y="836712"/>
            <a:ext cx="8173549" cy="1354217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de-DE" b="1" dirty="0" smtClean="0">
                <a:solidFill>
                  <a:srgbClr val="00589C"/>
                </a:solidFill>
              </a:rPr>
              <a:t>1 solenoid coil setup</a:t>
            </a:r>
            <a:endParaRPr lang="en-US" altLang="de-DE" dirty="0" smtClean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4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Desired proton energy is focused through aperture, thereby energy-selection</a:t>
            </a:r>
          </a:p>
          <a:p>
            <a:pPr marL="268288" indent="-268288">
              <a:spcAft>
                <a:spcPts val="400"/>
              </a:spcAft>
              <a:buBlip>
                <a:blip r:embed="rId4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Beam homogenization by divergence, optional scatter foil</a:t>
            </a:r>
          </a:p>
          <a:p>
            <a:pPr marL="268288" indent="-268288">
              <a:spcAft>
                <a:spcPts val="400"/>
              </a:spcAft>
              <a:buBlip>
                <a:blip r:embed="rId4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Optional Ridge filter for SOBP formation</a:t>
            </a:r>
            <a:endParaRPr lang="en-US" altLang="de-DE" dirty="0">
              <a:solidFill>
                <a:srgbClr val="00589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94759" y="4149080"/>
            <a:ext cx="8173549" cy="1682512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de-DE" b="1" dirty="0" smtClean="0">
                <a:solidFill>
                  <a:srgbClr val="00589C"/>
                </a:solidFill>
              </a:rPr>
              <a:t>2 solenoid coil setup</a:t>
            </a:r>
            <a:endParaRPr lang="en-US" altLang="de-DE" dirty="0" smtClean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4"/>
              </a:buBlip>
            </a:pPr>
            <a:r>
              <a:rPr lang="en-US" altLang="de-DE" dirty="0">
                <a:solidFill>
                  <a:srgbClr val="00589C"/>
                </a:solidFill>
              </a:rPr>
              <a:t>Desired proton energy </a:t>
            </a:r>
            <a:r>
              <a:rPr lang="en-US" altLang="de-DE" dirty="0" smtClean="0">
                <a:solidFill>
                  <a:srgbClr val="00589C"/>
                </a:solidFill>
              </a:rPr>
              <a:t>first collimated, then focused for energy-selection</a:t>
            </a:r>
          </a:p>
          <a:p>
            <a:pPr marL="268288" indent="-268288">
              <a:spcAft>
                <a:spcPts val="400"/>
              </a:spcAft>
              <a:buBlip>
                <a:blip r:embed="rId4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Second, lower energy passes as well; can be separated by “misalignment”</a:t>
            </a:r>
          </a:p>
          <a:p>
            <a:pPr marL="268288" indent="-268288">
              <a:spcAft>
                <a:spcPts val="400"/>
              </a:spcAft>
              <a:buBlip>
                <a:blip r:embed="rId4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Beam homogenization etc. as above, but second energy has similar divergence</a:t>
            </a:r>
          </a:p>
          <a:p>
            <a:pPr marL="268288" indent="-268288">
              <a:spcAft>
                <a:spcPts val="400"/>
              </a:spcAft>
              <a:buBlip>
                <a:blip r:embed="rId4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Higher transmission and bandwidth, reduced coil stress, quicker homogenization</a:t>
            </a:r>
            <a:endParaRPr lang="en-US" altLang="de-DE" dirty="0">
              <a:solidFill>
                <a:srgbClr val="005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GPT </a:t>
            </a:r>
            <a:r>
              <a:rPr lang="de-DE" dirty="0" err="1" smtClean="0"/>
              <a:t>simulations</a:t>
            </a:r>
            <a:endParaRPr lang="de-DE" dirty="0"/>
          </a:p>
        </p:txBody>
      </p:sp>
      <p:pic>
        <p:nvPicPr>
          <p:cNvPr id="3074" name="Picture 2" descr="P:\FWKT\Conf\2017\EAAC\angular_emission_Stack8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6712"/>
            <a:ext cx="2664296" cy="199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717664"/>
            <a:ext cx="5721457" cy="2995692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Idealized windings / field structure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Measured exponential proton spectrum (T ≈ 6 MeV)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Measured energy-dependent proton source divergence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Simulation currents mapped to real world currents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589C"/>
                </a:solidFill>
              </a:rPr>
              <a:t>O</a:t>
            </a:r>
            <a:r>
              <a:rPr lang="en-US" altLang="de-DE" dirty="0" smtClean="0">
                <a:solidFill>
                  <a:srgbClr val="00589C"/>
                </a:solidFill>
              </a:rPr>
              <a:t>nly ballistic transport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589C"/>
                </a:solidFill>
              </a:rPr>
              <a:t>Transport efficiency from source to any </a:t>
            </a:r>
            <a:r>
              <a:rPr lang="en-US" altLang="de-DE" dirty="0" smtClean="0">
                <a:solidFill>
                  <a:srgbClr val="00589C"/>
                </a:solidFill>
              </a:rPr>
              <a:t>surface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Beam envelope </a:t>
            </a:r>
            <a:r>
              <a:rPr lang="en-US" altLang="de-DE" dirty="0">
                <a:solidFill>
                  <a:srgbClr val="00589C"/>
                </a:solidFill>
                <a:sym typeface="Wingdings" panose="05000000000000000000" pitchFamily="2" charset="2"/>
              </a:rPr>
              <a:t> design of thick apertures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589C"/>
                </a:solidFill>
              </a:rPr>
              <a:t>Rough idea of </a:t>
            </a:r>
            <a:r>
              <a:rPr lang="en-US" altLang="de-DE" dirty="0" err="1">
                <a:solidFill>
                  <a:srgbClr val="00589C"/>
                </a:solidFill>
              </a:rPr>
              <a:t>afocal</a:t>
            </a:r>
            <a:r>
              <a:rPr lang="en-US" altLang="de-DE" dirty="0">
                <a:solidFill>
                  <a:srgbClr val="00589C"/>
                </a:solidFill>
              </a:rPr>
              <a:t> beam </a:t>
            </a:r>
            <a:r>
              <a:rPr lang="en-US" altLang="de-DE" dirty="0" smtClean="0">
                <a:solidFill>
                  <a:srgbClr val="00589C"/>
                </a:solidFill>
              </a:rPr>
              <a:t>sizes</a:t>
            </a:r>
            <a:endParaRPr lang="en-US" altLang="de-DE" dirty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endParaRPr lang="en-US" altLang="de-DE" dirty="0" smtClean="0">
              <a:solidFill>
                <a:srgbClr val="00589C"/>
              </a:solidFill>
            </a:endParaRPr>
          </a:p>
        </p:txBody>
      </p:sp>
      <p:pic>
        <p:nvPicPr>
          <p:cNvPr id="9" name="Picture 5" descr="P:\FWKT\Conf\2017\EAAC\r_2mm_I1_13485a_I2_5790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77404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6660232" y="4221088"/>
            <a:ext cx="216024" cy="1132867"/>
            <a:chOff x="10011655" y="1854560"/>
            <a:chExt cx="216024" cy="1132867"/>
          </a:xfrm>
        </p:grpSpPr>
        <p:sp>
          <p:nvSpPr>
            <p:cNvPr id="3" name="Rechteck 2"/>
            <p:cNvSpPr/>
            <p:nvPr/>
          </p:nvSpPr>
          <p:spPr>
            <a:xfrm>
              <a:off x="10011655" y="1854560"/>
              <a:ext cx="216024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10011655" y="2483371"/>
              <a:ext cx="216024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404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FWKT\Conf\2017\EAAC\spectra_1_and_2_solenoi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" y="836712"/>
            <a:ext cx="9000000" cy="515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GPT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370823" y="1651516"/>
            <a:ext cx="5721457" cy="1579920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For given aperture positions, optimize coil currents and aperture sizes before experiment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Trade-off between aperture size and currents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High transmission to mouse position is likely to small beam spot, hence rather inhomogeneous field</a:t>
            </a:r>
          </a:p>
        </p:txBody>
      </p:sp>
    </p:spTree>
    <p:extLst>
      <p:ext uri="{BB962C8B-B14F-4D97-AF65-F5344CB8AC3E}">
        <p14:creationId xmlns:p14="http://schemas.microsoft.com/office/powerpoint/2010/main" val="17485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Dose </a:t>
            </a:r>
            <a:r>
              <a:rPr lang="de-DE" dirty="0" err="1" smtClean="0"/>
              <a:t>profiles</a:t>
            </a:r>
            <a:r>
              <a:rPr lang="de-DE" dirty="0" smtClean="0"/>
              <a:t> vs. </a:t>
            </a:r>
            <a:r>
              <a:rPr lang="de-DE" dirty="0" err="1" smtClean="0"/>
              <a:t>depth</a:t>
            </a:r>
            <a:r>
              <a:rPr lang="de-DE" dirty="0" smtClean="0"/>
              <a:t>, w/o </a:t>
            </a:r>
            <a:r>
              <a:rPr lang="de-DE" dirty="0" err="1" smtClean="0"/>
              <a:t>scatter</a:t>
            </a:r>
            <a:r>
              <a:rPr lang="de-DE" dirty="0" smtClean="0"/>
              <a:t> </a:t>
            </a:r>
            <a:r>
              <a:rPr lang="de-DE" dirty="0" err="1" smtClean="0"/>
              <a:t>foil</a:t>
            </a:r>
            <a:endParaRPr lang="de-DE" dirty="0"/>
          </a:p>
        </p:txBody>
      </p:sp>
      <p:pic>
        <p:nvPicPr>
          <p:cNvPr id="4098" name="Picture 2" descr="P:\FWKT\Conf\2017\EAAC\Dose of 2017_08_31_stack150_profil3_043-1.tif_red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" y="836712"/>
            <a:ext cx="9000000" cy="527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5536" y="5593020"/>
            <a:ext cx="221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Gy, 5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shots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integrated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Dose </a:t>
            </a:r>
            <a:r>
              <a:rPr lang="de-DE" dirty="0" err="1" smtClean="0"/>
              <a:t>profiles</a:t>
            </a:r>
            <a:r>
              <a:rPr lang="de-DE" dirty="0" smtClean="0"/>
              <a:t> vs. </a:t>
            </a:r>
            <a:r>
              <a:rPr lang="de-DE" dirty="0" err="1" smtClean="0"/>
              <a:t>depth</a:t>
            </a:r>
            <a:r>
              <a:rPr lang="de-DE" dirty="0" smtClean="0"/>
              <a:t>, w/ 25µm brass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88" y="836712"/>
            <a:ext cx="9000000" cy="527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5536" y="5593020"/>
            <a:ext cx="221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Gy, 5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shots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integrated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Dose </a:t>
            </a:r>
            <a:r>
              <a:rPr lang="de-DE" dirty="0" err="1" smtClean="0"/>
              <a:t>profiles</a:t>
            </a:r>
            <a:r>
              <a:rPr lang="de-DE" dirty="0" smtClean="0"/>
              <a:t> vs. </a:t>
            </a:r>
            <a:r>
              <a:rPr lang="de-DE" dirty="0" err="1" smtClean="0"/>
              <a:t>depth</a:t>
            </a:r>
            <a:r>
              <a:rPr lang="de-DE" dirty="0" smtClean="0"/>
              <a:t>, w/ 25µm brass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aperture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23" y="836712"/>
            <a:ext cx="8803929" cy="527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95536" y="5593020"/>
            <a:ext cx="221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Gy, 5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shots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integrated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:\FWKT\Ionen\DepthDoseProfileStack3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9000000" cy="46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55576" y="3241620"/>
            <a:ext cx="7992888" cy="2995692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de-DE" b="1" dirty="0" smtClean="0">
                <a:solidFill>
                  <a:srgbClr val="00589C"/>
                </a:solidFill>
              </a:rPr>
              <a:t>Proton beam transport and shaping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5 mm penetration depth with </a:t>
            </a:r>
            <a:r>
              <a:rPr lang="en-US" altLang="de-DE" sz="1600" dirty="0" smtClean="0">
                <a:solidFill>
                  <a:srgbClr val="00589C"/>
                </a:solidFill>
              </a:rPr>
              <a:t>±</a:t>
            </a:r>
            <a:r>
              <a:rPr lang="en-US" altLang="de-DE" dirty="0" smtClean="0">
                <a:solidFill>
                  <a:srgbClr val="00589C"/>
                </a:solidFill>
              </a:rPr>
              <a:t> 20% dose variation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5 mm field diameter with 10-20% dose variation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0.9 </a:t>
            </a:r>
            <a:r>
              <a:rPr lang="en-US" altLang="de-DE" dirty="0" err="1">
                <a:solidFill>
                  <a:srgbClr val="00589C"/>
                </a:solidFill>
              </a:rPr>
              <a:t>Gy</a:t>
            </a:r>
            <a:r>
              <a:rPr lang="en-US" altLang="de-DE" dirty="0">
                <a:solidFill>
                  <a:srgbClr val="00589C"/>
                </a:solidFill>
              </a:rPr>
              <a:t>/shot </a:t>
            </a:r>
            <a:r>
              <a:rPr lang="en-US" altLang="de-DE" dirty="0" smtClean="0">
                <a:solidFill>
                  <a:srgbClr val="00589C"/>
                </a:solidFill>
              </a:rPr>
              <a:t>at 2 m distance from source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30 sec rep-rate</a:t>
            </a:r>
          </a:p>
          <a:p>
            <a:pPr>
              <a:spcAft>
                <a:spcPts val="400"/>
              </a:spcAft>
            </a:pPr>
            <a:endParaRPr lang="en-US" altLang="de-DE" b="1" dirty="0" smtClean="0">
              <a:solidFill>
                <a:srgbClr val="00589C"/>
              </a:solidFill>
            </a:endParaRPr>
          </a:p>
          <a:p>
            <a:pPr>
              <a:spcAft>
                <a:spcPts val="400"/>
              </a:spcAft>
            </a:pPr>
            <a:r>
              <a:rPr lang="en-US" altLang="de-DE" b="1" dirty="0" smtClean="0">
                <a:solidFill>
                  <a:srgbClr val="00589C"/>
                </a:solidFill>
              </a:rPr>
              <a:t>PW </a:t>
            </a:r>
            <a:r>
              <a:rPr lang="en-US" altLang="de-DE" b="1" dirty="0">
                <a:solidFill>
                  <a:srgbClr val="00589C"/>
                </a:solidFill>
              </a:rPr>
              <a:t>laser-driven proton source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35-40 MeV </a:t>
            </a:r>
            <a:r>
              <a:rPr lang="en-US" altLang="de-DE" dirty="0">
                <a:solidFill>
                  <a:srgbClr val="00589C"/>
                </a:solidFill>
              </a:rPr>
              <a:t>cut-off from </a:t>
            </a:r>
            <a:r>
              <a:rPr lang="en-US" altLang="de-DE" dirty="0" smtClean="0">
                <a:solidFill>
                  <a:srgbClr val="00589C"/>
                </a:solidFill>
              </a:rPr>
              <a:t>100-200 nm </a:t>
            </a:r>
            <a:r>
              <a:rPr lang="en-US" altLang="de-DE" dirty="0">
                <a:solidFill>
                  <a:srgbClr val="00589C"/>
                </a:solidFill>
              </a:rPr>
              <a:t>CH with 12 J on target (400 TW, a</a:t>
            </a:r>
            <a:r>
              <a:rPr lang="en-US" altLang="de-DE" baseline="-25000" dirty="0">
                <a:solidFill>
                  <a:srgbClr val="00589C"/>
                </a:solidFill>
              </a:rPr>
              <a:t>0</a:t>
            </a:r>
            <a:r>
              <a:rPr lang="en-US" altLang="de-DE" dirty="0">
                <a:solidFill>
                  <a:srgbClr val="00589C"/>
                </a:solidFill>
              </a:rPr>
              <a:t> ≈ </a:t>
            </a:r>
            <a:r>
              <a:rPr lang="en-US" altLang="de-DE" dirty="0" smtClean="0">
                <a:solidFill>
                  <a:srgbClr val="00589C"/>
                </a:solidFill>
              </a:rPr>
              <a:t>45)</a:t>
            </a:r>
            <a:endParaRPr lang="en-US" altLang="de-DE" dirty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endParaRPr lang="en-US" altLang="de-DE" dirty="0" smtClean="0">
              <a:solidFill>
                <a:srgbClr val="005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:\Latex_Works\paper_2012\pics\gantry_02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3140968"/>
            <a:ext cx="3816424" cy="302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980728"/>
            <a:ext cx="7992888" cy="4965462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de-DE" b="1" dirty="0" smtClean="0">
                <a:solidFill>
                  <a:srgbClr val="00589C"/>
                </a:solidFill>
              </a:rPr>
              <a:t>Proton irradiation setup for radiobiological studies</a:t>
            </a:r>
            <a:endParaRPr lang="en-US" altLang="de-DE" b="1" dirty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First irradiation experiments with radiobiological samples already done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Ongoing campaign in October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endParaRPr lang="en-US" altLang="de-DE" b="1" dirty="0">
              <a:solidFill>
                <a:srgbClr val="00589C"/>
              </a:solidFill>
            </a:endParaRPr>
          </a:p>
          <a:p>
            <a:pPr>
              <a:spcAft>
                <a:spcPts val="400"/>
              </a:spcAft>
            </a:pPr>
            <a:r>
              <a:rPr lang="en-US" altLang="de-DE" b="1" dirty="0" smtClean="0">
                <a:solidFill>
                  <a:srgbClr val="00589C"/>
                </a:solidFill>
              </a:rPr>
              <a:t>Hydrogen jet </a:t>
            </a:r>
            <a:r>
              <a:rPr lang="en-US" altLang="de-DE" dirty="0" smtClean="0">
                <a:solidFill>
                  <a:srgbClr val="00589C"/>
                </a:solidFill>
              </a:rPr>
              <a:t>(see talk by L. </a:t>
            </a:r>
            <a:r>
              <a:rPr lang="en-US" altLang="de-DE" dirty="0" err="1" smtClean="0">
                <a:solidFill>
                  <a:srgbClr val="00589C"/>
                </a:solidFill>
              </a:rPr>
              <a:t>Obst</a:t>
            </a:r>
            <a:r>
              <a:rPr lang="en-US" altLang="de-DE" dirty="0" smtClean="0">
                <a:solidFill>
                  <a:srgbClr val="00589C"/>
                </a:solidFill>
              </a:rPr>
              <a:t>!)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Renewable, debris-free, high-rep-rate target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589C"/>
                </a:solidFill>
              </a:rPr>
              <a:t>S</a:t>
            </a:r>
            <a:r>
              <a:rPr lang="en-US" altLang="de-DE" dirty="0" smtClean="0">
                <a:solidFill>
                  <a:srgbClr val="00589C"/>
                </a:solidFill>
              </a:rPr>
              <a:t>ingle ion species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Capable for heavier light ions</a:t>
            </a:r>
          </a:p>
          <a:p>
            <a:pPr>
              <a:spcAft>
                <a:spcPts val="400"/>
              </a:spcAft>
            </a:pPr>
            <a:endParaRPr lang="en-US" altLang="de-DE" b="1" dirty="0" smtClean="0">
              <a:solidFill>
                <a:srgbClr val="00589C"/>
              </a:solidFill>
            </a:endParaRPr>
          </a:p>
          <a:p>
            <a:pPr>
              <a:spcAft>
                <a:spcPts val="400"/>
              </a:spcAft>
            </a:pPr>
            <a:r>
              <a:rPr lang="en-US" altLang="de-DE" b="1" dirty="0" err="1" smtClean="0">
                <a:solidFill>
                  <a:srgbClr val="00589C"/>
                </a:solidFill>
              </a:rPr>
              <a:t>PEnELOPE</a:t>
            </a:r>
            <a:r>
              <a:rPr lang="en-US" altLang="de-DE" b="1" dirty="0" smtClean="0">
                <a:solidFill>
                  <a:srgbClr val="00589C"/>
                </a:solidFill>
              </a:rPr>
              <a:t> PW laser development</a:t>
            </a:r>
            <a:endParaRPr lang="en-US" altLang="de-DE" b="1" dirty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10 J amplification shown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Fully diode-pumped, 150 J / 150 fs, 1 Hz</a:t>
            </a:r>
          </a:p>
          <a:p>
            <a:pPr>
              <a:spcAft>
                <a:spcPts val="400"/>
              </a:spcAft>
            </a:pPr>
            <a:endParaRPr lang="en-US" altLang="de-DE" b="1" dirty="0">
              <a:solidFill>
                <a:srgbClr val="00589C"/>
              </a:solidFill>
            </a:endParaRPr>
          </a:p>
          <a:p>
            <a:pPr>
              <a:spcAft>
                <a:spcPts val="400"/>
              </a:spcAft>
            </a:pPr>
            <a:r>
              <a:rPr lang="en-US" altLang="de-DE" b="1" dirty="0" smtClean="0">
                <a:solidFill>
                  <a:srgbClr val="00589C"/>
                </a:solidFill>
              </a:rPr>
              <a:t>Compact pulsed-magnet particle beam gantry</a:t>
            </a:r>
            <a:endParaRPr lang="en-US" altLang="de-DE" b="1" dirty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Test experiments of individual parts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80112" y="2924944"/>
            <a:ext cx="3079151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5613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1587" indent="0" algn="ctr" eaLnBrk="1" hangingPunct="1">
              <a:spcBef>
                <a:spcPts val="1250"/>
              </a:spcBef>
              <a:buClrTx/>
              <a:defRPr/>
            </a:pPr>
            <a:r>
              <a:rPr lang="en-US" altLang="de-DE" sz="1200" dirty="0" smtClean="0">
                <a:solidFill>
                  <a:schemeClr val="tx1"/>
                </a:solidFill>
                <a:latin typeface="+mn-lt"/>
              </a:rPr>
              <a:t>[8] </a:t>
            </a:r>
            <a:r>
              <a:rPr lang="en-US" altLang="de-DE" sz="1200" dirty="0" smtClean="0">
                <a:solidFill>
                  <a:schemeClr val="tx1"/>
                </a:solidFill>
                <a:latin typeface="+mn-lt"/>
              </a:rPr>
              <a:t>U. Masood et. al. Applied Physics B (2014) </a:t>
            </a:r>
          </a:p>
        </p:txBody>
      </p:sp>
    </p:spTree>
    <p:extLst>
      <p:ext uri="{BB962C8B-B14F-4D97-AF65-F5344CB8AC3E}">
        <p14:creationId xmlns:p14="http://schemas.microsoft.com/office/powerpoint/2010/main" val="35904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, 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en-US" altLang="de-DE" dirty="0" smtClean="0"/>
              <a:t>F</a:t>
            </a:r>
            <a:r>
              <a:rPr lang="en-US" altLang="de-DE" dirty="0"/>
              <a:t>.-E. </a:t>
            </a:r>
            <a:r>
              <a:rPr lang="en-US" altLang="de-DE" dirty="0" err="1"/>
              <a:t>Brack</a:t>
            </a:r>
            <a:r>
              <a:rPr lang="en-US" altLang="de-DE" dirty="0"/>
              <a:t>, </a:t>
            </a:r>
            <a:r>
              <a:rPr lang="en-US" altLang="de-DE" dirty="0" smtClean="0"/>
              <a:t>L</a:t>
            </a:r>
            <a:r>
              <a:rPr lang="en-US" altLang="de-DE" dirty="0"/>
              <a:t>. </a:t>
            </a:r>
            <a:r>
              <a:rPr lang="en-US" altLang="de-DE" dirty="0" err="1"/>
              <a:t>Gaus</a:t>
            </a:r>
            <a:r>
              <a:rPr lang="en-US" altLang="de-DE" dirty="0"/>
              <a:t>, A. </a:t>
            </a:r>
            <a:r>
              <a:rPr lang="en-US" altLang="de-DE" dirty="0" err="1"/>
              <a:t>Jahn</a:t>
            </a:r>
            <a:r>
              <a:rPr lang="en-US" altLang="de-DE" dirty="0"/>
              <a:t>, </a:t>
            </a:r>
            <a:r>
              <a:rPr lang="en-US" altLang="de-DE" dirty="0" smtClean="0"/>
              <a:t>S</a:t>
            </a:r>
            <a:r>
              <a:rPr lang="en-US" altLang="de-DE" dirty="0"/>
              <a:t>. Kraft, </a:t>
            </a:r>
            <a:r>
              <a:rPr lang="en-US" altLang="de-DE" dirty="0" smtClean="0"/>
              <a:t>F</a:t>
            </a:r>
            <a:r>
              <a:rPr lang="en-US" altLang="de-DE" dirty="0"/>
              <a:t>. Kroll, J. </a:t>
            </a:r>
            <a:r>
              <a:rPr lang="en-US" altLang="de-DE" dirty="0" err="1"/>
              <a:t>Metzkes</a:t>
            </a:r>
            <a:r>
              <a:rPr lang="en-US" altLang="de-DE" dirty="0"/>
              <a:t>, L. </a:t>
            </a:r>
            <a:r>
              <a:rPr lang="en-US" altLang="de-DE" dirty="0" err="1"/>
              <a:t>Obst</a:t>
            </a:r>
            <a:r>
              <a:rPr lang="en-US" altLang="de-DE" dirty="0"/>
              <a:t>, M. </a:t>
            </a:r>
            <a:r>
              <a:rPr lang="en-US" altLang="de-DE" dirty="0" err="1"/>
              <a:t>Rehwald</a:t>
            </a:r>
            <a:r>
              <a:rPr lang="en-US" altLang="de-DE" dirty="0"/>
              <a:t>, </a:t>
            </a:r>
            <a:r>
              <a:rPr lang="en-US" altLang="de-DE" dirty="0" smtClean="0"/>
              <a:t>H</a:t>
            </a:r>
            <a:r>
              <a:rPr lang="en-US" altLang="de-DE" dirty="0"/>
              <a:t>.-P. </a:t>
            </a:r>
            <a:r>
              <a:rPr lang="en-US" altLang="de-DE" dirty="0" err="1"/>
              <a:t>Schlenvoigt</a:t>
            </a:r>
            <a:r>
              <a:rPr lang="en-US" altLang="de-DE" dirty="0"/>
              <a:t>, </a:t>
            </a:r>
            <a:r>
              <a:rPr lang="en-US" altLang="de-DE" dirty="0" smtClean="0"/>
              <a:t>K</a:t>
            </a:r>
            <a:r>
              <a:rPr lang="en-US" altLang="de-DE" dirty="0"/>
              <a:t>. </a:t>
            </a:r>
            <a:r>
              <a:rPr lang="en-US" altLang="de-DE" dirty="0" err="1"/>
              <a:t>Zeil</a:t>
            </a:r>
            <a:r>
              <a:rPr lang="en-US" altLang="de-DE" dirty="0" smtClean="0"/>
              <a:t>, T</a:t>
            </a:r>
            <a:r>
              <a:rPr lang="en-US" altLang="de-DE" dirty="0"/>
              <a:t>. Ziegler, U. Schramm, T. </a:t>
            </a:r>
            <a:r>
              <a:rPr lang="en-US" altLang="de-DE" dirty="0" smtClean="0"/>
              <a:t>Cowan</a:t>
            </a:r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nl-NL" altLang="de-DE" dirty="0" smtClean="0"/>
              <a:t>S</a:t>
            </a:r>
            <a:r>
              <a:rPr lang="nl-NL" altLang="de-DE" dirty="0"/>
              <a:t>. Bock, </a:t>
            </a:r>
            <a:r>
              <a:rPr lang="nl-NL" altLang="de-DE" dirty="0" smtClean="0"/>
              <a:t>C. Eisenmann, R</a:t>
            </a:r>
            <a:r>
              <a:rPr lang="nl-NL" altLang="de-DE" dirty="0"/>
              <a:t>. Gebhardt, U. Helbig, D. </a:t>
            </a:r>
            <a:r>
              <a:rPr lang="nl-NL" altLang="de-DE" dirty="0" smtClean="0"/>
              <a:t>Möller</a:t>
            </a:r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endParaRPr lang="nl-NL" altLang="de-DE" dirty="0" smtClean="0"/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de-DE" altLang="de-DE" dirty="0"/>
              <a:t>E. Beyreuther, </a:t>
            </a:r>
            <a:r>
              <a:rPr lang="de-DE" altLang="de-DE" dirty="0" smtClean="0"/>
              <a:t>L</a:t>
            </a:r>
            <a:r>
              <a:rPr lang="de-DE" altLang="de-DE" dirty="0"/>
              <a:t>. Karsch, </a:t>
            </a:r>
            <a:r>
              <a:rPr lang="de-DE" altLang="de-DE" dirty="0" smtClean="0"/>
              <a:t>M</a:t>
            </a:r>
            <a:r>
              <a:rPr lang="de-DE" altLang="de-DE" dirty="0"/>
              <a:t>. </a:t>
            </a:r>
            <a:r>
              <a:rPr lang="de-DE" altLang="de-DE" dirty="0" smtClean="0"/>
              <a:t>Schürer, J</a:t>
            </a:r>
            <a:r>
              <a:rPr lang="de-DE" altLang="de-DE" dirty="0"/>
              <a:t>. </a:t>
            </a:r>
            <a:r>
              <a:rPr lang="de-DE" altLang="de-DE" dirty="0" err="1" smtClean="0"/>
              <a:t>Pawelke</a:t>
            </a:r>
            <a:endParaRPr lang="de-DE" altLang="de-DE" dirty="0" smtClean="0"/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endParaRPr lang="de-DE" altLang="de-DE" dirty="0" smtClean="0"/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en-US" altLang="de-DE" dirty="0" smtClean="0"/>
              <a:t>T</a:t>
            </a:r>
            <a:r>
              <a:rPr lang="en-US" altLang="de-DE" dirty="0"/>
              <a:t>. </a:t>
            </a:r>
            <a:r>
              <a:rPr lang="en-US" altLang="de-DE" dirty="0" err="1" smtClean="0"/>
              <a:t>Herrmannsdörfer</a:t>
            </a:r>
            <a:r>
              <a:rPr lang="en-US" altLang="de-DE" dirty="0"/>
              <a:t>, S. </a:t>
            </a:r>
            <a:r>
              <a:rPr lang="en-US" altLang="de-DE" dirty="0" err="1" smtClean="0"/>
              <a:t>Zherlitsyn</a:t>
            </a:r>
            <a:endParaRPr lang="en-US" altLang="de-DE" dirty="0" smtClean="0"/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endParaRPr lang="en-US" altLang="de-DE" dirty="0" smtClean="0"/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en-US" altLang="de-DE" dirty="0" smtClean="0"/>
              <a:t>S. </a:t>
            </a:r>
            <a:r>
              <a:rPr lang="en-US" altLang="de-DE" dirty="0" err="1" smtClean="0"/>
              <a:t>Goede</a:t>
            </a:r>
            <a:r>
              <a:rPr lang="en-US" altLang="de-DE" dirty="0" smtClean="0"/>
              <a:t>, M. Gauthier, W. Shoemaker, S. </a:t>
            </a:r>
            <a:r>
              <a:rPr lang="en-US" altLang="de-DE" dirty="0" err="1" smtClean="0"/>
              <a:t>Glenzer</a:t>
            </a:r>
            <a:endParaRPr lang="en-US" altLang="de-DE" dirty="0" smtClean="0"/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endParaRPr lang="en-US" altLang="de-DE" dirty="0" smtClean="0"/>
          </a:p>
          <a:p>
            <a:pPr marL="268288" indent="-268288">
              <a:spcAft>
                <a:spcPts val="400"/>
              </a:spcAft>
              <a:buBlip>
                <a:blip r:embed="rId2"/>
              </a:buBlip>
            </a:pPr>
            <a:r>
              <a:rPr lang="en-US" altLang="de-DE" dirty="0" smtClean="0"/>
              <a:t>P. Poole, G. Cochran, D. Schumacher</a:t>
            </a:r>
            <a:endParaRPr lang="en-US" alt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2" descr="M:\fwt\photos\logos\Logo OncoRay3D_n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48880"/>
            <a:ext cx="1312714" cy="6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fwt\photos\logos\hld-logo-rgb-ohne hzdr-auf weiß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751" y="3296953"/>
            <a:ext cx="1655787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221088"/>
            <a:ext cx="1073243" cy="31764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544" y="5015488"/>
            <a:ext cx="2492994" cy="4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3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8" y="3061012"/>
            <a:ext cx="3077248" cy="1824915"/>
          </a:xfrm>
          <a:prstGeom prst="rect">
            <a:avLst/>
          </a:prstGeom>
        </p:spPr>
      </p:pic>
      <p:sp>
        <p:nvSpPr>
          <p:cNvPr id="15" name="Textfeld 21"/>
          <p:cNvSpPr txBox="1">
            <a:spLocks noChangeArrowheads="1"/>
          </p:cNvSpPr>
          <p:nvPr/>
        </p:nvSpPr>
        <p:spPr bwMode="auto">
          <a:xfrm>
            <a:off x="260859" y="4525887"/>
            <a:ext cx="2365199" cy="276999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1200" b="0" dirty="0" smtClean="0">
                <a:solidFill>
                  <a:srgbClr val="003E89"/>
                </a:solidFill>
              </a:rPr>
              <a:t>Proton </a:t>
            </a:r>
            <a:r>
              <a:rPr lang="de-DE" altLang="en-US" sz="1200" b="0" dirty="0" err="1" smtClean="0">
                <a:solidFill>
                  <a:srgbClr val="003E89"/>
                </a:solidFill>
              </a:rPr>
              <a:t>Therapy</a:t>
            </a:r>
            <a:r>
              <a:rPr lang="de-DE" altLang="en-US" sz="1200" b="0" dirty="0" smtClean="0">
                <a:solidFill>
                  <a:srgbClr val="003E89"/>
                </a:solidFill>
              </a:rPr>
              <a:t> Center Dresden</a:t>
            </a:r>
            <a:endParaRPr lang="de-DE" altLang="en-US" sz="1200" b="0" dirty="0">
              <a:solidFill>
                <a:srgbClr val="003E89"/>
              </a:solidFill>
            </a:endParaRPr>
          </a:p>
        </p:txBody>
      </p:sp>
      <p:pic>
        <p:nvPicPr>
          <p:cNvPr id="27" name="Picture 4" descr="ion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338" y="1131124"/>
            <a:ext cx="2997715" cy="211953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/>
        </p:spPr>
      </p:pic>
      <p:grpSp>
        <p:nvGrpSpPr>
          <p:cNvPr id="3" name="Gruppieren 2"/>
          <p:cNvGrpSpPr/>
          <p:nvPr/>
        </p:nvGrpSpPr>
        <p:grpSpPr>
          <a:xfrm>
            <a:off x="4304254" y="659362"/>
            <a:ext cx="4621066" cy="3561726"/>
            <a:chOff x="4288970" y="1739482"/>
            <a:chExt cx="4621066" cy="3561726"/>
          </a:xfrm>
        </p:grpSpPr>
        <p:sp>
          <p:nvSpPr>
            <p:cNvPr id="33" name="Rectangle 2"/>
            <p:cNvSpPr>
              <a:spLocks noChangeArrowheads="1"/>
            </p:cNvSpPr>
            <p:nvPr/>
          </p:nvSpPr>
          <p:spPr bwMode="auto">
            <a:xfrm>
              <a:off x="4288970" y="4885710"/>
              <a:ext cx="4621066" cy="41549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35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de-DE" sz="1400" dirty="0">
                  <a:solidFill>
                    <a:srgbClr val="002060"/>
                  </a:solidFill>
                  <a:sym typeface="Wingdings" panose="05000000000000000000" pitchFamily="2" charset="2"/>
                </a:rPr>
                <a:t>A</a:t>
              </a:r>
              <a:r>
                <a:rPr lang="de-DE" sz="1400" dirty="0" smtClean="0">
                  <a:solidFill>
                    <a:srgbClr val="002060"/>
                  </a:solidFill>
                  <a:sym typeface="Wingdings" panose="05000000000000000000" pitchFamily="2" charset="2"/>
                </a:rPr>
                <a:t>lternative: </a:t>
              </a:r>
              <a:r>
                <a:rPr lang="de-DE" sz="1400" dirty="0">
                  <a:solidFill>
                    <a:srgbClr val="002060"/>
                  </a:solidFill>
                  <a:sym typeface="Wingdings" panose="05000000000000000000" pitchFamily="2" charset="2"/>
                </a:rPr>
                <a:t>C</a:t>
              </a:r>
              <a:r>
                <a:rPr lang="de-DE" sz="1400" dirty="0" smtClean="0">
                  <a:solidFill>
                    <a:srgbClr val="002060"/>
                  </a:solidFill>
                  <a:sym typeface="Wingdings" panose="05000000000000000000" pitchFamily="2" charset="2"/>
                </a:rPr>
                <a:t>ompact, laser-</a:t>
              </a:r>
              <a:r>
                <a:rPr lang="de-DE" sz="1400" dirty="0" err="1" smtClean="0">
                  <a:solidFill>
                    <a:srgbClr val="002060"/>
                  </a:solidFill>
                  <a:sym typeface="Wingdings" panose="05000000000000000000" pitchFamily="2" charset="2"/>
                </a:rPr>
                <a:t>driven</a:t>
              </a:r>
              <a:r>
                <a:rPr lang="de-DE" sz="1400" dirty="0" smtClean="0">
                  <a:solidFill>
                    <a:srgbClr val="002060"/>
                  </a:solidFill>
                  <a:sym typeface="Wingdings" panose="05000000000000000000" pitchFamily="2" charset="2"/>
                </a:rPr>
                <a:t> </a:t>
              </a:r>
              <a:r>
                <a:rPr lang="de-DE" sz="1400" dirty="0" err="1" smtClean="0">
                  <a:solidFill>
                    <a:srgbClr val="002060"/>
                  </a:solidFill>
                  <a:sym typeface="Wingdings" panose="05000000000000000000" pitchFamily="2" charset="2"/>
                </a:rPr>
                <a:t>ion</a:t>
              </a:r>
              <a:r>
                <a:rPr lang="de-DE" sz="1400" dirty="0" smtClean="0">
                  <a:solidFill>
                    <a:srgbClr val="002060"/>
                  </a:solidFill>
                  <a:sym typeface="Wingdings" panose="05000000000000000000" pitchFamily="2" charset="2"/>
                </a:rPr>
                <a:t> </a:t>
              </a:r>
              <a:r>
                <a:rPr lang="de-DE" sz="1400" dirty="0" err="1" smtClean="0">
                  <a:solidFill>
                    <a:srgbClr val="002060"/>
                  </a:solidFill>
                  <a:sym typeface="Wingdings" panose="05000000000000000000" pitchFamily="2" charset="2"/>
                </a:rPr>
                <a:t>sources</a:t>
              </a:r>
              <a:r>
                <a:rPr lang="de-DE" sz="1400" dirty="0" smtClean="0">
                  <a:solidFill>
                    <a:srgbClr val="002060"/>
                  </a:solidFill>
                  <a:sym typeface="Wingdings" panose="05000000000000000000" pitchFamily="2" charset="2"/>
                </a:rPr>
                <a:t>?</a:t>
              </a:r>
              <a:endParaRPr lang="de-DE" sz="1000" dirty="0">
                <a:solidFill>
                  <a:srgbClr val="002060"/>
                </a:solidFill>
                <a:sym typeface="Wingdings" panose="05000000000000000000" pitchFamily="2" charset="2"/>
              </a:endParaRPr>
            </a:p>
          </p:txBody>
        </p:sp>
        <p:grpSp>
          <p:nvGrpSpPr>
            <p:cNvPr id="20" name="Gruppieren 19"/>
            <p:cNvGrpSpPr/>
            <p:nvPr/>
          </p:nvGrpSpPr>
          <p:grpSpPr>
            <a:xfrm>
              <a:off x="6732241" y="1739482"/>
              <a:ext cx="2163862" cy="2985662"/>
              <a:chOff x="6951218" y="2243538"/>
              <a:chExt cx="2163862" cy="2985662"/>
            </a:xfrm>
          </p:grpSpPr>
          <p:sp>
            <p:nvSpPr>
              <p:cNvPr id="21" name="Textfeld 20"/>
              <p:cNvSpPr txBox="1"/>
              <p:nvPr/>
            </p:nvSpPr>
            <p:spPr>
              <a:xfrm>
                <a:off x="6951218" y="4490536"/>
                <a:ext cx="1512167" cy="73866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sz="1400" dirty="0" err="1" smtClean="0">
                    <a:solidFill>
                      <a:srgbClr val="002060"/>
                    </a:solidFill>
                  </a:rPr>
                  <a:t>field</a:t>
                </a:r>
                <a:r>
                  <a:rPr lang="de-DE" sz="1400" dirty="0" smtClean="0">
                    <a:solidFill>
                      <a:srgbClr val="002060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002060"/>
                    </a:solidFill>
                  </a:rPr>
                  <a:t>strength</a:t>
                </a:r>
                <a:r>
                  <a:rPr lang="de-DE" sz="1400" dirty="0" smtClean="0">
                    <a:solidFill>
                      <a:srgbClr val="002060"/>
                    </a:solidFill>
                  </a:rPr>
                  <a:t>: TV/m </a:t>
                </a:r>
                <a:r>
                  <a:rPr lang="de-DE" sz="1400" dirty="0" err="1" smtClean="0">
                    <a:solidFill>
                      <a:srgbClr val="002060"/>
                    </a:solidFill>
                  </a:rPr>
                  <a:t>instead</a:t>
                </a:r>
                <a:r>
                  <a:rPr lang="de-DE" sz="1400" dirty="0" smtClean="0">
                    <a:solidFill>
                      <a:srgbClr val="002060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002060"/>
                    </a:solidFill>
                  </a:rPr>
                  <a:t>of</a:t>
                </a:r>
                <a:r>
                  <a:rPr lang="de-DE" sz="1400" dirty="0" smtClean="0">
                    <a:solidFill>
                      <a:srgbClr val="002060"/>
                    </a:solidFill>
                  </a:rPr>
                  <a:t> ~ 10 MV/m</a:t>
                </a:r>
                <a:endParaRPr lang="en-US" sz="1400" dirty="0" smtClean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7083573" y="2243538"/>
                <a:ext cx="1247457" cy="60939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de-DE" sz="1400" dirty="0" err="1" smtClean="0">
                    <a:solidFill>
                      <a:srgbClr val="002060"/>
                    </a:solidFill>
                  </a:rPr>
                  <a:t>energy</a:t>
                </a:r>
                <a:r>
                  <a:rPr lang="de-DE" sz="1400" dirty="0" smtClean="0">
                    <a:solidFill>
                      <a:srgbClr val="002060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002060"/>
                    </a:solidFill>
                  </a:rPr>
                  <a:t>gain</a:t>
                </a:r>
                <a:r>
                  <a:rPr lang="de-DE" sz="1400" dirty="0" smtClean="0">
                    <a:solidFill>
                      <a:srgbClr val="002060"/>
                    </a:solidFill>
                  </a:rPr>
                  <a:t>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de-DE" sz="1400" dirty="0" err="1" smtClean="0">
                    <a:solidFill>
                      <a:srgbClr val="002060"/>
                    </a:solidFill>
                  </a:rPr>
                  <a:t>MeV</a:t>
                </a:r>
                <a:r>
                  <a:rPr lang="de-DE" sz="1400" dirty="0" smtClean="0">
                    <a:solidFill>
                      <a:srgbClr val="002060"/>
                    </a:solidFill>
                  </a:rPr>
                  <a:t>/µm</a:t>
                </a:r>
              </a:p>
            </p:txBody>
          </p:sp>
          <p:sp>
            <p:nvSpPr>
              <p:cNvPr id="24" name="Nach links gekrümmter Pfeil 23"/>
              <p:cNvSpPr/>
              <p:nvPr/>
            </p:nvSpPr>
            <p:spPr bwMode="auto">
              <a:xfrm flipV="1">
                <a:off x="8247361" y="2492896"/>
                <a:ext cx="867719" cy="2232248"/>
              </a:xfrm>
              <a:prstGeom prst="curvedLeftArrow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18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9" t="2622" r="38278" b="61944"/>
          <a:stretch/>
        </p:blipFill>
        <p:spPr>
          <a:xfrm>
            <a:off x="1705412" y="1213519"/>
            <a:ext cx="2650564" cy="195533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3850" y="692696"/>
            <a:ext cx="3576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Proton therapy related research</a:t>
            </a:r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107504" y="4365104"/>
            <a:ext cx="7863407" cy="2200310"/>
            <a:chOff x="611560" y="4365104"/>
            <a:chExt cx="7863407" cy="2200310"/>
          </a:xfrm>
        </p:grpSpPr>
        <p:cxnSp>
          <p:nvCxnSpPr>
            <p:cNvPr id="46" name="Gerade Verbindung 45"/>
            <p:cNvCxnSpPr/>
            <p:nvPr/>
          </p:nvCxnSpPr>
          <p:spPr>
            <a:xfrm>
              <a:off x="2194817" y="5784329"/>
              <a:ext cx="584993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bgerundetes Rechteck 22"/>
            <p:cNvSpPr/>
            <p:nvPr/>
          </p:nvSpPr>
          <p:spPr>
            <a:xfrm>
              <a:off x="724792" y="5523979"/>
              <a:ext cx="1214438" cy="57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 "/>
                </a:rPr>
                <a:t>Mean dose rate </a:t>
              </a:r>
            </a:p>
          </p:txBody>
        </p:sp>
        <p:grpSp>
          <p:nvGrpSpPr>
            <p:cNvPr id="25" name="Gruppieren 24"/>
            <p:cNvGrpSpPr>
              <a:grpSpLocks/>
            </p:cNvGrpSpPr>
            <p:nvPr/>
          </p:nvGrpSpPr>
          <p:grpSpPr bwMode="auto">
            <a:xfrm>
              <a:off x="1875730" y="4949304"/>
              <a:ext cx="3259137" cy="1255713"/>
              <a:chOff x="1805272" y="1077172"/>
              <a:chExt cx="3258135" cy="1256844"/>
            </a:xfrm>
          </p:grpSpPr>
          <p:cxnSp>
            <p:nvCxnSpPr>
              <p:cNvPr id="26" name="Gerade Verbindung mit Pfeil 25"/>
              <p:cNvCxnSpPr/>
              <p:nvPr/>
            </p:nvCxnSpPr>
            <p:spPr>
              <a:xfrm>
                <a:off x="2122674" y="2164000"/>
                <a:ext cx="266141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hteck 27"/>
              <p:cNvSpPr/>
              <p:nvPr/>
            </p:nvSpPr>
            <p:spPr>
              <a:xfrm>
                <a:off x="2176633" y="1720689"/>
                <a:ext cx="46023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2328986" y="1720689"/>
                <a:ext cx="46023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2481339" y="1720689"/>
                <a:ext cx="46023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2633692" y="1720689"/>
                <a:ext cx="46023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2786045" y="1720689"/>
                <a:ext cx="46023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hteck 33"/>
              <p:cNvSpPr/>
              <p:nvPr/>
            </p:nvSpPr>
            <p:spPr>
              <a:xfrm>
                <a:off x="2965377" y="1720689"/>
                <a:ext cx="46024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Rechteck 34"/>
              <p:cNvSpPr/>
              <p:nvPr/>
            </p:nvSpPr>
            <p:spPr>
              <a:xfrm>
                <a:off x="3117730" y="1720689"/>
                <a:ext cx="46024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Rechteck 35"/>
              <p:cNvSpPr/>
              <p:nvPr/>
            </p:nvSpPr>
            <p:spPr>
              <a:xfrm>
                <a:off x="3295476" y="1723867"/>
                <a:ext cx="46024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3447829" y="1723867"/>
                <a:ext cx="46024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Rechteck 37"/>
              <p:cNvSpPr/>
              <p:nvPr/>
            </p:nvSpPr>
            <p:spPr>
              <a:xfrm>
                <a:off x="3600182" y="1723867"/>
                <a:ext cx="46024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3752535" y="1723867"/>
                <a:ext cx="46024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3904888" y="1723867"/>
                <a:ext cx="46024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Rechteck 40"/>
              <p:cNvSpPr/>
              <p:nvPr/>
            </p:nvSpPr>
            <p:spPr>
              <a:xfrm>
                <a:off x="4058829" y="1723867"/>
                <a:ext cx="44436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Rechteck 41"/>
              <p:cNvSpPr/>
              <p:nvPr/>
            </p:nvSpPr>
            <p:spPr>
              <a:xfrm>
                <a:off x="4211182" y="1723867"/>
                <a:ext cx="44436" cy="4290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Textfeld 69"/>
              <p:cNvSpPr txBox="1">
                <a:spLocks noChangeArrowheads="1"/>
              </p:cNvSpPr>
              <p:nvPr/>
            </p:nvSpPr>
            <p:spPr bwMode="auto">
              <a:xfrm>
                <a:off x="4801797" y="1964684"/>
                <a:ext cx="2616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t</a:t>
                </a:r>
              </a:p>
            </p:txBody>
          </p:sp>
          <p:cxnSp>
            <p:nvCxnSpPr>
              <p:cNvPr id="44" name="Gerade Verbindung mit Pfeil 43"/>
              <p:cNvCxnSpPr/>
              <p:nvPr/>
            </p:nvCxnSpPr>
            <p:spPr>
              <a:xfrm flipV="1">
                <a:off x="2124261" y="1248776"/>
                <a:ext cx="0" cy="92316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feld 86"/>
              <p:cNvSpPr txBox="1">
                <a:spLocks noChangeArrowheads="1"/>
              </p:cNvSpPr>
              <p:nvPr/>
            </p:nvSpPr>
            <p:spPr bwMode="auto">
              <a:xfrm>
                <a:off x="1805272" y="1077172"/>
                <a:ext cx="3273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D</a:t>
                </a:r>
              </a:p>
            </p:txBody>
          </p:sp>
        </p:grpSp>
        <p:grpSp>
          <p:nvGrpSpPr>
            <p:cNvPr id="47" name="Gruppieren 46"/>
            <p:cNvGrpSpPr>
              <a:grpSpLocks/>
            </p:cNvGrpSpPr>
            <p:nvPr/>
          </p:nvGrpSpPr>
          <p:grpSpPr bwMode="auto">
            <a:xfrm>
              <a:off x="5176142" y="4365104"/>
              <a:ext cx="3298825" cy="1855788"/>
              <a:chOff x="5105899" y="493350"/>
              <a:chExt cx="3298826" cy="1855530"/>
            </a:xfrm>
          </p:grpSpPr>
          <p:sp>
            <p:nvSpPr>
              <p:cNvPr id="48" name="Textfeld 95"/>
              <p:cNvSpPr txBox="1">
                <a:spLocks noChangeArrowheads="1"/>
              </p:cNvSpPr>
              <p:nvPr/>
            </p:nvSpPr>
            <p:spPr bwMode="auto">
              <a:xfrm>
                <a:off x="5105899" y="1083860"/>
                <a:ext cx="3273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D</a:t>
                </a:r>
              </a:p>
            </p:txBody>
          </p:sp>
          <p:grpSp>
            <p:nvGrpSpPr>
              <p:cNvPr id="49" name="Gruppieren 12294"/>
              <p:cNvGrpSpPr>
                <a:grpSpLocks/>
              </p:cNvGrpSpPr>
              <p:nvPr/>
            </p:nvGrpSpPr>
            <p:grpSpPr bwMode="auto">
              <a:xfrm>
                <a:off x="5424089" y="493350"/>
                <a:ext cx="2980636" cy="1855530"/>
                <a:chOff x="5424089" y="493350"/>
                <a:chExt cx="2980636" cy="1855530"/>
              </a:xfrm>
            </p:grpSpPr>
            <p:cxnSp>
              <p:nvCxnSpPr>
                <p:cNvPr id="50" name="Gerade Verbindung mit Pfeil 49"/>
                <p:cNvCxnSpPr/>
                <p:nvPr/>
              </p:nvCxnSpPr>
              <p:spPr>
                <a:xfrm>
                  <a:off x="5423399" y="2164756"/>
                  <a:ext cx="266223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hteck 50"/>
                <p:cNvSpPr/>
                <p:nvPr/>
              </p:nvSpPr>
              <p:spPr>
                <a:xfrm>
                  <a:off x="5602787" y="493350"/>
                  <a:ext cx="46037" cy="1655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2" name="Rechteck 51"/>
                <p:cNvSpPr/>
                <p:nvPr/>
              </p:nvSpPr>
              <p:spPr>
                <a:xfrm>
                  <a:off x="6517187" y="493350"/>
                  <a:ext cx="46037" cy="1655533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3" name="Rechteck 52"/>
                <p:cNvSpPr/>
                <p:nvPr/>
              </p:nvSpPr>
              <p:spPr>
                <a:xfrm>
                  <a:off x="7610975" y="496525"/>
                  <a:ext cx="46038" cy="16571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4" name="Textfeld 93"/>
                <p:cNvSpPr txBox="1">
                  <a:spLocks noChangeArrowheads="1"/>
                </p:cNvSpPr>
                <p:nvPr/>
              </p:nvSpPr>
              <p:spPr bwMode="auto">
                <a:xfrm>
                  <a:off x="8143115" y="1979548"/>
                  <a:ext cx="26161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/>
                    <a:t>t</a:t>
                  </a:r>
                </a:p>
              </p:txBody>
            </p:sp>
            <p:cxnSp>
              <p:nvCxnSpPr>
                <p:cNvPr id="55" name="Gerade Verbindung mit Pfeil 54"/>
                <p:cNvCxnSpPr/>
                <p:nvPr/>
              </p:nvCxnSpPr>
              <p:spPr>
                <a:xfrm flipV="1">
                  <a:off x="5432924" y="1237784"/>
                  <a:ext cx="0" cy="92220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 Verbindung mit Pfeil 55"/>
                <p:cNvCxnSpPr/>
                <p:nvPr/>
              </p:nvCxnSpPr>
              <p:spPr>
                <a:xfrm>
                  <a:off x="6580687" y="1083818"/>
                  <a:ext cx="102076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Textfeld 56"/>
            <p:cNvSpPr txBox="1"/>
            <p:nvPr/>
          </p:nvSpPr>
          <p:spPr>
            <a:xfrm>
              <a:off x="611560" y="6165304"/>
              <a:ext cx="6759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1"/>
                  </a:solidFill>
                </a:rPr>
                <a:t>Investigation of the pulse time structure on biological systems</a:t>
              </a:r>
              <a:endParaRPr lang="en-US" sz="20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58" name="Picture 4" descr="T:\HZDRzentral\HZDR_Vorlagen\Logo_Krebsforschung\Logo_UPTD_min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7" y="2420888"/>
            <a:ext cx="1161396" cy="58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199" y="71661"/>
            <a:ext cx="7046409" cy="477019"/>
          </a:xfrm>
        </p:spPr>
        <p:txBody>
          <a:bodyPr>
            <a:normAutofit/>
          </a:bodyPr>
          <a:lstStyle/>
          <a:p>
            <a:r>
              <a:rPr lang="en-US" dirty="0"/>
              <a:t>Compact ion accelerator for radiation </a:t>
            </a:r>
            <a:r>
              <a:rPr lang="en-US" dirty="0" smtClean="0"/>
              <a:t>therapy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24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199" y="71661"/>
            <a:ext cx="7411347" cy="477019"/>
          </a:xfrm>
        </p:spPr>
        <p:txBody>
          <a:bodyPr>
            <a:normAutofit/>
          </a:bodyPr>
          <a:lstStyle/>
          <a:p>
            <a:r>
              <a:rPr lang="en-US" dirty="0"/>
              <a:t>Compact ion accelerator for radiation therapy</a:t>
            </a:r>
            <a:endParaRPr lang="de-DE" dirty="0"/>
          </a:p>
        </p:txBody>
      </p:sp>
      <p:pic>
        <p:nvPicPr>
          <p:cNvPr id="282" name="Picture 3"/>
          <p:cNvPicPr>
            <a:picLocks noChangeAspect="1" noChangeArrowheads="1"/>
          </p:cNvPicPr>
          <p:nvPr/>
        </p:nvPicPr>
        <p:blipFill>
          <a:blip r:embed="rId3" cstate="print"/>
          <a:srcRect l="15356" t="25515" r="27354" b="8336"/>
          <a:stretch>
            <a:fillRect/>
          </a:stretch>
        </p:blipFill>
        <p:spPr bwMode="auto">
          <a:xfrm>
            <a:off x="0" y="2767818"/>
            <a:ext cx="4590009" cy="331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" name="Picture 2"/>
          <p:cNvPicPr>
            <a:picLocks noChangeAspect="1" noChangeArrowheads="1"/>
          </p:cNvPicPr>
          <p:nvPr/>
        </p:nvPicPr>
        <p:blipFill>
          <a:blip r:embed="rId4" cstate="print"/>
          <a:srcRect l="22152" t="26582" r="14557" b="7595"/>
          <a:stretch>
            <a:fillRect/>
          </a:stretch>
        </p:blipFill>
        <p:spPr bwMode="auto">
          <a:xfrm>
            <a:off x="3295256" y="836712"/>
            <a:ext cx="2860920" cy="185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" name="Text Box 3"/>
          <p:cNvSpPr txBox="1">
            <a:spLocks noChangeArrowheads="1"/>
          </p:cNvSpPr>
          <p:nvPr/>
        </p:nvSpPr>
        <p:spPr bwMode="auto">
          <a:xfrm>
            <a:off x="28607" y="895209"/>
            <a:ext cx="2880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i="1" dirty="0" smtClean="0">
                <a:solidFill>
                  <a:srgbClr val="00589C"/>
                </a:solidFill>
                <a:latin typeface="+mn-lt"/>
              </a:rPr>
              <a:t>In vitro </a:t>
            </a:r>
            <a:r>
              <a:rPr lang="en-US" b="1" dirty="0" smtClean="0">
                <a:solidFill>
                  <a:srgbClr val="00589C"/>
                </a:solidFill>
                <a:latin typeface="+mn-lt"/>
              </a:rPr>
              <a:t>cell irradiation with laser-accelerated protons</a:t>
            </a:r>
          </a:p>
          <a:p>
            <a:pPr algn="ctr">
              <a:spcBef>
                <a:spcPts val="0"/>
              </a:spcBef>
            </a:pPr>
            <a:endParaRPr lang="en-US" b="1" dirty="0" smtClean="0">
              <a:solidFill>
                <a:srgbClr val="00589C"/>
              </a:solidFill>
              <a:latin typeface="+mn-lt"/>
            </a:endParaRPr>
          </a:p>
          <a:p>
            <a:pPr algn="ctr">
              <a:spcBef>
                <a:spcPts val="0"/>
              </a:spcBef>
            </a:pPr>
            <a:r>
              <a:rPr lang="en-US" sz="1400" b="1" dirty="0" smtClean="0">
                <a:solidFill>
                  <a:srgbClr val="00800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008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relative 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dose uncertainty of below 10 %</a:t>
            </a:r>
          </a:p>
          <a:p>
            <a:pPr algn="ctr">
              <a:spcBef>
                <a:spcPts val="0"/>
              </a:spcBef>
            </a:pPr>
            <a:endParaRPr lang="en-US" b="1" dirty="0" smtClean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89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836712"/>
            <a:ext cx="122396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" name="Picture 35" descr="DSC_047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8"/>
          <a:stretch>
            <a:fillRect/>
          </a:stretch>
        </p:blipFill>
        <p:spPr bwMode="auto">
          <a:xfrm>
            <a:off x="6284177" y="1380797"/>
            <a:ext cx="1338263" cy="13319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5148064" y="4293096"/>
            <a:ext cx="3847585" cy="1842479"/>
            <a:chOff x="5184208" y="3942685"/>
            <a:chExt cx="3847585" cy="1842479"/>
          </a:xfrm>
        </p:grpSpPr>
        <p:pic>
          <p:nvPicPr>
            <p:cNvPr id="1026" name="Picture 2" descr="Athymic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02" b="17687"/>
            <a:stretch/>
          </p:blipFill>
          <p:spPr bwMode="auto">
            <a:xfrm>
              <a:off x="5184208" y="3942685"/>
              <a:ext cx="3642147" cy="1842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" name="Textfeld 21"/>
            <p:cNvSpPr txBox="1">
              <a:spLocks noChangeArrowheads="1"/>
            </p:cNvSpPr>
            <p:nvPr/>
          </p:nvSpPr>
          <p:spPr bwMode="auto">
            <a:xfrm>
              <a:off x="7904691" y="5265246"/>
              <a:ext cx="112710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de-DE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river.com</a:t>
              </a:r>
              <a:endParaRPr lang="en-US" sz="1200" i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9" name="Form 308"/>
          <p:cNvSpPr/>
          <p:nvPr/>
        </p:nvSpPr>
        <p:spPr>
          <a:xfrm rot="6674359">
            <a:off x="6707299" y="2480909"/>
            <a:ext cx="1435842" cy="1529127"/>
          </a:xfrm>
          <a:prstGeom prst="swooshArrow">
            <a:avLst>
              <a:gd name="adj1" fmla="val 25000"/>
              <a:gd name="adj2" fmla="val 25000"/>
            </a:avLst>
          </a:prstGeom>
          <a:ln w="19050">
            <a:solidFill>
              <a:srgbClr val="00589C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hteck 3"/>
          <p:cNvSpPr/>
          <p:nvPr/>
        </p:nvSpPr>
        <p:spPr>
          <a:xfrm>
            <a:off x="5511812" y="3933056"/>
            <a:ext cx="2067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589C"/>
                </a:solidFill>
                <a:latin typeface="+mn-lt"/>
              </a:rPr>
              <a:t>In </a:t>
            </a:r>
            <a:r>
              <a:rPr lang="en-US" sz="1600" b="1" i="1" dirty="0" smtClean="0">
                <a:solidFill>
                  <a:srgbClr val="00589C"/>
                </a:solidFill>
                <a:latin typeface="+mn-lt"/>
              </a:rPr>
              <a:t>vivo </a:t>
            </a:r>
            <a:r>
              <a:rPr lang="en-US" sz="1600" b="1" dirty="0">
                <a:solidFill>
                  <a:srgbClr val="00589C"/>
                </a:solidFill>
                <a:latin typeface="+mn-lt"/>
              </a:rPr>
              <a:t>cell irradiation </a:t>
            </a:r>
            <a:endParaRPr lang="en-GB" sz="1600" dirty="0"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853" y="6032321"/>
            <a:ext cx="2740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[1] </a:t>
            </a:r>
            <a:r>
              <a:rPr lang="fr-FR" sz="1200" dirty="0" err="1" smtClean="0"/>
              <a:t>Zeil</a:t>
            </a:r>
            <a:r>
              <a:rPr lang="fr-FR" sz="1200" dirty="0" smtClean="0"/>
              <a:t> </a:t>
            </a:r>
            <a:r>
              <a:rPr lang="fr-FR" sz="1200" dirty="0"/>
              <a:t>et al. </a:t>
            </a:r>
            <a:r>
              <a:rPr lang="fr-FR" sz="1200" dirty="0" err="1"/>
              <a:t>Appl</a:t>
            </a:r>
            <a:r>
              <a:rPr lang="fr-FR" sz="1200" dirty="0"/>
              <a:t>. </a:t>
            </a:r>
            <a:r>
              <a:rPr lang="fr-FR" sz="1200" dirty="0" err="1"/>
              <a:t>Phys</a:t>
            </a:r>
            <a:r>
              <a:rPr lang="fr-FR" sz="1200" dirty="0"/>
              <a:t> B </a:t>
            </a:r>
            <a:r>
              <a:rPr lang="fr-FR" sz="1200" b="1" dirty="0" smtClean="0"/>
              <a:t>110</a:t>
            </a:r>
            <a:r>
              <a:rPr lang="fr-FR" sz="1200" dirty="0" smtClean="0"/>
              <a:t>, 437(2013)</a:t>
            </a:r>
          </a:p>
          <a:p>
            <a:r>
              <a:rPr lang="fr-FR" sz="1200" dirty="0" smtClean="0"/>
              <a:t>[2] Kraft et al. NJP </a:t>
            </a:r>
            <a:r>
              <a:rPr lang="fr-FR" sz="1200" b="1" dirty="0" smtClean="0"/>
              <a:t>12</a:t>
            </a:r>
            <a:r>
              <a:rPr lang="fr-FR" sz="1200" dirty="0" smtClean="0"/>
              <a:t>, 045015 (2010)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868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fwt\photos\logos\Logo OncoRay3D_n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85184"/>
            <a:ext cx="1312714" cy="6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251520" y="903491"/>
            <a:ext cx="8200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250"/>
              </a:spcBef>
              <a:buClrTx/>
              <a:defRPr/>
            </a:pPr>
            <a:r>
              <a:rPr lang="en-US" altLang="de-DE" sz="2000" b="1" dirty="0">
                <a:solidFill>
                  <a:srgbClr val="00589C"/>
                </a:solidFill>
                <a:latin typeface="+mj-lt"/>
              </a:rPr>
              <a:t>Suitable </a:t>
            </a:r>
            <a:r>
              <a:rPr lang="en-US" altLang="de-DE" sz="2000" b="1" dirty="0" smtClean="0">
                <a:solidFill>
                  <a:srgbClr val="00589C"/>
                </a:solidFill>
                <a:latin typeface="+mj-lt"/>
              </a:rPr>
              <a:t>tumor model for current capabilities of laser driven proton sources</a:t>
            </a:r>
            <a:endParaRPr lang="en-US" altLang="de-DE" sz="2000" b="1" dirty="0">
              <a:solidFill>
                <a:srgbClr val="00589C"/>
              </a:solidFill>
              <a:latin typeface="+mj-lt"/>
            </a:endParaRPr>
          </a:p>
        </p:txBody>
      </p:sp>
      <p:pic>
        <p:nvPicPr>
          <p:cNvPr id="26" name="Picture 4" descr="Maus mit Tumor_3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-1" r="20301" b="21218"/>
          <a:stretch/>
        </p:blipFill>
        <p:spPr bwMode="auto">
          <a:xfrm>
            <a:off x="6240038" y="1772816"/>
            <a:ext cx="2309751" cy="1728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26"/>
          <p:cNvSpPr/>
          <p:nvPr/>
        </p:nvSpPr>
        <p:spPr>
          <a:xfrm>
            <a:off x="305082" y="3596823"/>
            <a:ext cx="5925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250"/>
              </a:spcBef>
              <a:buClrTx/>
              <a:defRPr/>
            </a:pPr>
            <a:r>
              <a:rPr lang="en-US" altLang="de-DE" sz="2000" b="1" dirty="0" smtClean="0">
                <a:solidFill>
                  <a:srgbClr val="00589C"/>
                </a:solidFill>
                <a:latin typeface="+mj-lt"/>
              </a:rPr>
              <a:t>Irradiation requirements of this adapted tumor model</a:t>
            </a:r>
            <a:endParaRPr lang="en-US" altLang="de-DE" sz="2000" b="1" dirty="0">
              <a:solidFill>
                <a:srgbClr val="00589C"/>
              </a:solidFill>
              <a:latin typeface="+mj-lt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90939" y="4028871"/>
            <a:ext cx="6517365" cy="1682512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400"/>
              </a:spcAft>
              <a:buBlip>
                <a:blip r:embed="rId5"/>
              </a:buBlip>
            </a:pPr>
            <a:r>
              <a:rPr lang="en-US" b="1" dirty="0" smtClean="0">
                <a:solidFill>
                  <a:srgbClr val="00589C"/>
                </a:solidFill>
              </a:rPr>
              <a:t>Small lateral irradiation field: 5 mm diameter</a:t>
            </a:r>
            <a:endParaRPr lang="en-US" b="1" u="none" dirty="0" smtClean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5"/>
              </a:buBlip>
            </a:pPr>
            <a:r>
              <a:rPr lang="en-US" b="1" dirty="0" smtClean="0">
                <a:solidFill>
                  <a:srgbClr val="00589C"/>
                </a:solidFill>
              </a:rPr>
              <a:t>Short depth range: 5 mm</a:t>
            </a:r>
            <a:r>
              <a:rPr lang="en-US" dirty="0" smtClean="0">
                <a:solidFill>
                  <a:srgbClr val="00589C"/>
                </a:solidFill>
              </a:rPr>
              <a:t>, hence proton </a:t>
            </a:r>
            <a:r>
              <a:rPr lang="en-US" dirty="0">
                <a:solidFill>
                  <a:srgbClr val="00589C"/>
                </a:solidFill>
              </a:rPr>
              <a:t>energy of </a:t>
            </a:r>
            <a:r>
              <a:rPr lang="en-US" dirty="0">
                <a:solidFill>
                  <a:srgbClr val="0000FF"/>
                </a:solidFill>
              </a:rPr>
              <a:t>25</a:t>
            </a:r>
            <a:r>
              <a:rPr lang="en-US" dirty="0"/>
              <a:t> </a:t>
            </a:r>
            <a:r>
              <a:rPr lang="en-US" dirty="0">
                <a:solidFill>
                  <a:srgbClr val="00589C"/>
                </a:solidFill>
              </a:rPr>
              <a:t>–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40</a:t>
            </a:r>
            <a:r>
              <a:rPr lang="en-US" dirty="0"/>
              <a:t> </a:t>
            </a:r>
            <a:r>
              <a:rPr lang="en-US" dirty="0" smtClean="0">
                <a:solidFill>
                  <a:srgbClr val="00589C"/>
                </a:solidFill>
              </a:rPr>
              <a:t>MeV</a:t>
            </a:r>
            <a:endParaRPr lang="en-US" u="none" dirty="0" smtClean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5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Dose rates </a:t>
            </a:r>
            <a:r>
              <a:rPr lang="en-US" altLang="de-DE" dirty="0">
                <a:solidFill>
                  <a:srgbClr val="00589C"/>
                </a:solidFill>
              </a:rPr>
              <a:t>in the order of </a:t>
            </a:r>
            <a:r>
              <a:rPr lang="en-US" altLang="de-DE" dirty="0" err="1" smtClean="0">
                <a:solidFill>
                  <a:srgbClr val="00589C"/>
                </a:solidFill>
              </a:rPr>
              <a:t>Gy</a:t>
            </a:r>
            <a:r>
              <a:rPr lang="en-US" altLang="de-DE" dirty="0" smtClean="0">
                <a:solidFill>
                  <a:srgbClr val="00589C"/>
                </a:solidFill>
              </a:rPr>
              <a:t>/min</a:t>
            </a:r>
          </a:p>
          <a:p>
            <a:pPr marL="268288" indent="-268288">
              <a:spcAft>
                <a:spcPts val="400"/>
              </a:spcAft>
              <a:buBlip>
                <a:blip r:embed="rId5"/>
              </a:buBlip>
            </a:pPr>
            <a:r>
              <a:rPr lang="en-US" altLang="de-DE" dirty="0">
                <a:solidFill>
                  <a:srgbClr val="00589C"/>
                </a:solidFill>
              </a:rPr>
              <a:t>Precise dose </a:t>
            </a:r>
            <a:r>
              <a:rPr lang="en-US" altLang="de-DE" dirty="0" smtClean="0">
                <a:solidFill>
                  <a:srgbClr val="00589C"/>
                </a:solidFill>
              </a:rPr>
              <a:t>application</a:t>
            </a:r>
            <a:endParaRPr lang="en-US" altLang="de-DE" dirty="0">
              <a:solidFill>
                <a:srgbClr val="00589C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5"/>
              </a:buBlip>
            </a:pPr>
            <a:r>
              <a:rPr lang="en-US" altLang="de-DE" dirty="0">
                <a:solidFill>
                  <a:srgbClr val="00589C"/>
                </a:solidFill>
              </a:rPr>
              <a:t>H</a:t>
            </a:r>
            <a:r>
              <a:rPr lang="en-US" altLang="de-DE" dirty="0" smtClean="0">
                <a:solidFill>
                  <a:srgbClr val="00589C"/>
                </a:solidFill>
              </a:rPr>
              <a:t>igh </a:t>
            </a:r>
            <a:r>
              <a:rPr lang="en-US" altLang="de-DE" dirty="0">
                <a:solidFill>
                  <a:srgbClr val="00589C"/>
                </a:solidFill>
              </a:rPr>
              <a:t>degree of </a:t>
            </a:r>
            <a:r>
              <a:rPr lang="en-US" altLang="de-DE" dirty="0" smtClean="0">
                <a:solidFill>
                  <a:srgbClr val="00589C"/>
                </a:solidFill>
              </a:rPr>
              <a:t>reproducibility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90939" y="1465183"/>
            <a:ext cx="8173549" cy="1354217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400"/>
              </a:spcAft>
              <a:buBlip>
                <a:blip r:embed="rId5"/>
              </a:buBlip>
            </a:pPr>
            <a:r>
              <a:rPr lang="en-US" altLang="de-DE" dirty="0">
                <a:solidFill>
                  <a:srgbClr val="00589C"/>
                </a:solidFill>
              </a:rPr>
              <a:t>LN229 glioblastoma on </a:t>
            </a:r>
            <a:r>
              <a:rPr lang="en-US" altLang="de-DE" dirty="0" smtClean="0">
                <a:solidFill>
                  <a:srgbClr val="00589C"/>
                </a:solidFill>
              </a:rPr>
              <a:t>ear of nude mice</a:t>
            </a:r>
          </a:p>
          <a:p>
            <a:pPr marL="268288" indent="-268288">
              <a:spcAft>
                <a:spcPts val="400"/>
              </a:spcAft>
              <a:buBlip>
                <a:blip r:embed="rId5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End </a:t>
            </a:r>
            <a:r>
              <a:rPr lang="en-US" altLang="de-DE" dirty="0">
                <a:solidFill>
                  <a:srgbClr val="00589C"/>
                </a:solidFill>
              </a:rPr>
              <a:t>point = </a:t>
            </a:r>
            <a:r>
              <a:rPr lang="en-US" altLang="de-DE" dirty="0" smtClean="0">
                <a:solidFill>
                  <a:srgbClr val="00589C"/>
                </a:solidFill>
              </a:rPr>
              <a:t>radiation-induced tumor </a:t>
            </a:r>
            <a:r>
              <a:rPr lang="en-US" altLang="de-DE" dirty="0">
                <a:solidFill>
                  <a:srgbClr val="00589C"/>
                </a:solidFill>
              </a:rPr>
              <a:t>growth </a:t>
            </a:r>
            <a:r>
              <a:rPr lang="en-US" altLang="de-DE" dirty="0" smtClean="0">
                <a:solidFill>
                  <a:srgbClr val="00589C"/>
                </a:solidFill>
              </a:rPr>
              <a:t>delay</a:t>
            </a:r>
          </a:p>
          <a:p>
            <a:pPr marL="268288" indent="-268288">
              <a:spcAft>
                <a:spcPts val="400"/>
              </a:spcAft>
              <a:buBlip>
                <a:blip r:embed="rId5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High </a:t>
            </a:r>
            <a:r>
              <a:rPr lang="en-US" altLang="de-DE" dirty="0">
                <a:solidFill>
                  <a:srgbClr val="00589C"/>
                </a:solidFill>
              </a:rPr>
              <a:t>take rate, low secondary </a:t>
            </a:r>
            <a:r>
              <a:rPr lang="en-US" altLang="de-DE" dirty="0" smtClean="0">
                <a:solidFill>
                  <a:srgbClr val="00589C"/>
                </a:solidFill>
              </a:rPr>
              <a:t>tumor rate</a:t>
            </a:r>
          </a:p>
          <a:p>
            <a:pPr marL="268288" indent="-268288">
              <a:spcAft>
                <a:spcPts val="400"/>
              </a:spcAft>
              <a:buBlip>
                <a:blip r:embed="rId5"/>
              </a:buBlip>
            </a:pPr>
            <a:r>
              <a:rPr lang="en-US" altLang="de-DE" dirty="0" smtClean="0">
                <a:solidFill>
                  <a:srgbClr val="00589C"/>
                </a:solidFill>
              </a:rPr>
              <a:t>3-day irradiation window, but long </a:t>
            </a:r>
            <a:r>
              <a:rPr lang="en-US" altLang="de-DE" dirty="0">
                <a:solidFill>
                  <a:srgbClr val="00589C"/>
                </a:solidFill>
              </a:rPr>
              <a:t>follow </a:t>
            </a:r>
            <a:r>
              <a:rPr lang="en-US" altLang="de-DE" dirty="0" smtClean="0">
                <a:solidFill>
                  <a:srgbClr val="00589C"/>
                </a:solidFill>
              </a:rPr>
              <a:t>up</a:t>
            </a:r>
            <a:endParaRPr lang="en-US" altLang="de-DE" dirty="0">
              <a:solidFill>
                <a:srgbClr val="00589C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H="1" flipV="1">
            <a:off x="7903618" y="2780928"/>
            <a:ext cx="434554" cy="648072"/>
          </a:xfrm>
          <a:prstGeom prst="straightConnector1">
            <a:avLst/>
          </a:prstGeom>
          <a:ln w="38100">
            <a:solidFill>
              <a:srgbClr val="00589C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028384" y="33569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589C"/>
                </a:solidFill>
              </a:rPr>
              <a:t>tumor</a:t>
            </a:r>
            <a:endParaRPr lang="de-DE" b="1" dirty="0">
              <a:solidFill>
                <a:srgbClr val="00589C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754312" y="2863969"/>
            <a:ext cx="3085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[3] </a:t>
            </a:r>
            <a:r>
              <a:rPr lang="fr-FR" sz="1200" dirty="0" err="1" smtClean="0"/>
              <a:t>Beyreuther</a:t>
            </a:r>
            <a:r>
              <a:rPr lang="fr-FR" sz="1200" dirty="0" smtClean="0"/>
              <a:t> et al, PLOS one 0177428 (2017)</a:t>
            </a:r>
            <a:endParaRPr lang="fr-FR" sz="1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/>
              <a:t>Requirements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i="1" dirty="0"/>
              <a:t>in vivo </a:t>
            </a:r>
            <a:r>
              <a:rPr lang="de-DE" sz="2000" dirty="0" err="1"/>
              <a:t>e</a:t>
            </a:r>
            <a:r>
              <a:rPr lang="de-DE" sz="2000" dirty="0" err="1" smtClean="0"/>
              <a:t>xperiments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85209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5932410" y="1340768"/>
            <a:ext cx="2382882" cy="2144012"/>
            <a:chOff x="2396876" y="3861048"/>
            <a:chExt cx="3258834" cy="2578351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42" y="3939952"/>
              <a:ext cx="2865368" cy="2296359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3441093" y="3861048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</a:t>
              </a:r>
              <a:r>
                <a:rPr lang="de-DE" sz="1400" b="1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850297" y="3861048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</a:t>
              </a:r>
              <a:r>
                <a:rPr lang="de-DE" sz="1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061642" y="6168305"/>
              <a:ext cx="590477" cy="27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depth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2267541" y="4112182"/>
              <a:ext cx="529763" cy="27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dose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Ellipse 25"/>
          <p:cNvSpPr/>
          <p:nvPr/>
        </p:nvSpPr>
        <p:spPr>
          <a:xfrm>
            <a:off x="6102776" y="5115415"/>
            <a:ext cx="323122" cy="35894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7" name="Gruppieren 26"/>
          <p:cNvGrpSpPr/>
          <p:nvPr/>
        </p:nvGrpSpPr>
        <p:grpSpPr>
          <a:xfrm>
            <a:off x="1135368" y="4408749"/>
            <a:ext cx="5596872" cy="2044587"/>
            <a:chOff x="1135368" y="4408749"/>
            <a:chExt cx="5596872" cy="2044587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135368" y="4408749"/>
              <a:ext cx="5596872" cy="2044587"/>
              <a:chOff x="323528" y="1409700"/>
              <a:chExt cx="9920401" cy="3953991"/>
            </a:xfrm>
          </p:grpSpPr>
          <p:grpSp>
            <p:nvGrpSpPr>
              <p:cNvPr id="3" name="Gruppieren 25"/>
              <p:cNvGrpSpPr/>
              <p:nvPr/>
            </p:nvGrpSpPr>
            <p:grpSpPr>
              <a:xfrm>
                <a:off x="323528" y="1409700"/>
                <a:ext cx="3505522" cy="3953991"/>
                <a:chOff x="-7055461" y="661004"/>
                <a:chExt cx="3505522" cy="3953991"/>
              </a:xfrm>
            </p:grpSpPr>
            <p:pic>
              <p:nvPicPr>
                <p:cNvPr id="15" name="Picture 55" descr="P:\#_KROLL_#\Poster\2012 EAPPC\TNSA_klein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25316" t="2680" r="41197"/>
                <a:stretch/>
              </p:blipFill>
              <p:spPr bwMode="auto">
                <a:xfrm>
                  <a:off x="-7055461" y="661004"/>
                  <a:ext cx="3505522" cy="39539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Rechteck 94"/>
                <p:cNvSpPr>
                  <a:spLocks noChangeArrowheads="1"/>
                </p:cNvSpPr>
                <p:nvPr/>
              </p:nvSpPr>
              <p:spPr bwMode="auto">
                <a:xfrm>
                  <a:off x="-4462746" y="3581842"/>
                  <a:ext cx="912807" cy="27844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" name="Rechteck 95"/>
                <p:cNvSpPr>
                  <a:spLocks noChangeArrowheads="1"/>
                </p:cNvSpPr>
                <p:nvPr/>
              </p:nvSpPr>
              <p:spPr bwMode="auto">
                <a:xfrm>
                  <a:off x="-6934039" y="3414157"/>
                  <a:ext cx="1224135" cy="1094963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" name="Gruppieren 51"/>
              <p:cNvGrpSpPr/>
              <p:nvPr/>
            </p:nvGrpSpPr>
            <p:grpSpPr>
              <a:xfrm>
                <a:off x="2728367" y="3091517"/>
                <a:ext cx="1854482" cy="615706"/>
                <a:chOff x="5652120" y="4509120"/>
                <a:chExt cx="1854482" cy="615706"/>
              </a:xfrm>
            </p:grpSpPr>
            <p:cxnSp>
              <p:nvCxnSpPr>
                <p:cNvPr id="6" name="Gerade Verbindung mit Pfeil 5"/>
                <p:cNvCxnSpPr/>
                <p:nvPr/>
              </p:nvCxnSpPr>
              <p:spPr>
                <a:xfrm rot="1200000" flipV="1">
                  <a:off x="5652120" y="5124826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56DDE4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Gerade Verbindung mit Pfeil 6"/>
                <p:cNvCxnSpPr/>
                <p:nvPr/>
              </p:nvCxnSpPr>
              <p:spPr>
                <a:xfrm rot="20400000">
                  <a:off x="5652120" y="4509120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56DDE4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Gerade Verbindung mit Pfeil 7"/>
                <p:cNvCxnSpPr/>
                <p:nvPr/>
              </p:nvCxnSpPr>
              <p:spPr>
                <a:xfrm rot="21000000">
                  <a:off x="5692728" y="4660672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Gerade Verbindung mit Pfeil 8"/>
                <p:cNvCxnSpPr/>
                <p:nvPr/>
              </p:nvCxnSpPr>
              <p:spPr>
                <a:xfrm rot="20700000">
                  <a:off x="5675732" y="4584009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83EC34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Gerade Verbindung mit Pfeil 9"/>
                <p:cNvCxnSpPr/>
                <p:nvPr/>
              </p:nvCxnSpPr>
              <p:spPr>
                <a:xfrm rot="21300000">
                  <a:off x="5702977" y="4738524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Gerade Verbindung mit Pfeil 10"/>
                <p:cNvCxnSpPr/>
                <p:nvPr/>
              </p:nvCxnSpPr>
              <p:spPr>
                <a:xfrm rot="600000" flipV="1">
                  <a:off x="5692728" y="4973274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Gerade Verbindung mit Pfeil 11"/>
                <p:cNvCxnSpPr/>
                <p:nvPr/>
              </p:nvCxnSpPr>
              <p:spPr>
                <a:xfrm rot="900000" flipV="1">
                  <a:off x="5675732" y="5049937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83EC34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/>
                <p:cNvCxnSpPr/>
                <p:nvPr/>
              </p:nvCxnSpPr>
              <p:spPr>
                <a:xfrm rot="300000" flipV="1">
                  <a:off x="5702977" y="4895422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FF66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Gerade Verbindung mit Pfeil 13"/>
                <p:cNvCxnSpPr/>
                <p:nvPr/>
              </p:nvCxnSpPr>
              <p:spPr>
                <a:xfrm>
                  <a:off x="5706402" y="4816973"/>
                  <a:ext cx="1800200" cy="0"/>
                </a:xfrm>
                <a:prstGeom prst="straightConnector1">
                  <a:avLst/>
                </a:prstGeom>
                <a:ln w="38100">
                  <a:solidFill>
                    <a:srgbClr val="D600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Picture 4" descr="Maus mit Tumor_3"/>
              <p:cNvPicPr preferRelativeResize="0"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" t="-1" r="20301" b="21218"/>
              <a:stretch/>
            </p:blipFill>
            <p:spPr bwMode="auto">
              <a:xfrm rot="19976151">
                <a:off x="7543686" y="2310739"/>
                <a:ext cx="2700243" cy="202036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uppieren 35"/>
            <p:cNvGrpSpPr/>
            <p:nvPr/>
          </p:nvGrpSpPr>
          <p:grpSpPr>
            <a:xfrm>
              <a:off x="4615537" y="5377474"/>
              <a:ext cx="892567" cy="122058"/>
              <a:chOff x="4283968" y="5157192"/>
              <a:chExt cx="1800200" cy="236046"/>
            </a:xfrm>
          </p:grpSpPr>
          <p:cxnSp>
            <p:nvCxnSpPr>
              <p:cNvPr id="38" name="Gerade Verbindung mit Pfeil 37"/>
              <p:cNvCxnSpPr/>
              <p:nvPr/>
            </p:nvCxnSpPr>
            <p:spPr>
              <a:xfrm>
                <a:off x="4283968" y="5157192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mit Pfeil 38"/>
              <p:cNvCxnSpPr/>
              <p:nvPr/>
            </p:nvCxnSpPr>
            <p:spPr>
              <a:xfrm>
                <a:off x="4283968" y="5216204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mit Pfeil 39"/>
              <p:cNvCxnSpPr/>
              <p:nvPr/>
            </p:nvCxnSpPr>
            <p:spPr>
              <a:xfrm>
                <a:off x="4283968" y="5275216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mit Pfeil 40"/>
              <p:cNvCxnSpPr/>
              <p:nvPr/>
            </p:nvCxnSpPr>
            <p:spPr>
              <a:xfrm>
                <a:off x="4283968" y="5334227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mit Pfeil 41"/>
              <p:cNvCxnSpPr/>
              <p:nvPr/>
            </p:nvCxnSpPr>
            <p:spPr>
              <a:xfrm>
                <a:off x="4283968" y="5393238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feld 121"/>
            <p:cNvSpPr txBox="1">
              <a:spLocks noChangeArrowheads="1"/>
            </p:cNvSpPr>
            <p:nvPr/>
          </p:nvSpPr>
          <p:spPr bwMode="auto">
            <a:xfrm>
              <a:off x="3690155" y="5025370"/>
              <a:ext cx="809837" cy="70788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de-DE" sz="4000" b="1" dirty="0" smtClean="0">
                  <a:solidFill>
                    <a:srgbClr val="00589C"/>
                  </a:solidFill>
                  <a:latin typeface="Arial" charset="0"/>
                  <a:cs typeface="Arial" charset="0"/>
                </a:rPr>
                <a:t>??</a:t>
              </a:r>
              <a:endParaRPr lang="de-DE" sz="4000" b="1" dirty="0">
                <a:solidFill>
                  <a:srgbClr val="00589C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763434" y="980728"/>
            <a:ext cx="4381971" cy="3159060"/>
            <a:chOff x="1242000" y="1110755"/>
            <a:chExt cx="6660000" cy="4755925"/>
          </a:xfrm>
        </p:grpSpPr>
        <p:pic>
          <p:nvPicPr>
            <p:cNvPr id="62" name="Picture 2" descr="M:\fwt\presentations\metzkes\2013 Heidelberg\Scalin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000" y="1110755"/>
              <a:ext cx="6660000" cy="475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feld 62"/>
            <p:cNvSpPr txBox="1"/>
            <p:nvPr/>
          </p:nvSpPr>
          <p:spPr>
            <a:xfrm rot="20227849">
              <a:off x="4285699" y="2005938"/>
              <a:ext cx="4251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Arial" pitchFamily="34" charset="0"/>
                </a:rPr>
                <a:t>*  </a:t>
              </a:r>
              <a:endParaRPr lang="en-US" sz="20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4" name="Rechteck 63"/>
            <p:cNvSpPr/>
            <p:nvPr/>
          </p:nvSpPr>
          <p:spPr>
            <a:xfrm>
              <a:off x="4638829" y="2849683"/>
              <a:ext cx="108000" cy="10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7" name="Rechteck 66"/>
          <p:cNvSpPr/>
          <p:nvPr/>
        </p:nvSpPr>
        <p:spPr>
          <a:xfrm>
            <a:off x="271272" y="692696"/>
            <a:ext cx="3777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8" indent="-268288">
              <a:buBlip>
                <a:blip r:embed="rId7"/>
              </a:buBlip>
            </a:pPr>
            <a:r>
              <a:rPr lang="en-US" b="1" dirty="0" smtClean="0">
                <a:solidFill>
                  <a:srgbClr val="00589C"/>
                </a:solidFill>
              </a:rPr>
              <a:t>Route to sufficient proton energies</a:t>
            </a:r>
            <a:endParaRPr lang="en-US" b="1" dirty="0">
              <a:solidFill>
                <a:srgbClr val="00589C"/>
              </a:solidFill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374387" y="4139788"/>
            <a:ext cx="4715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8" indent="-268288">
              <a:buBlip>
                <a:blip r:embed="rId7"/>
              </a:buBlip>
            </a:pPr>
            <a:r>
              <a:rPr lang="en-US" altLang="de-DE" b="1" dirty="0" smtClean="0">
                <a:solidFill>
                  <a:srgbClr val="00589C"/>
                </a:solidFill>
              </a:rPr>
              <a:t>Beam transport and precise </a:t>
            </a:r>
            <a:r>
              <a:rPr lang="en-US" altLang="de-DE" b="1" dirty="0">
                <a:solidFill>
                  <a:srgbClr val="00589C"/>
                </a:solidFill>
              </a:rPr>
              <a:t>dose </a:t>
            </a:r>
            <a:r>
              <a:rPr lang="en-US" altLang="de-DE" b="1" dirty="0" smtClean="0">
                <a:solidFill>
                  <a:srgbClr val="00589C"/>
                </a:solidFill>
              </a:rPr>
              <a:t>application</a:t>
            </a:r>
            <a:endParaRPr lang="de-DE" b="1" dirty="0"/>
          </a:p>
        </p:txBody>
      </p:sp>
      <p:sp>
        <p:nvSpPr>
          <p:cNvPr id="69" name="Rechteck 68"/>
          <p:cNvSpPr/>
          <p:nvPr/>
        </p:nvSpPr>
        <p:spPr>
          <a:xfrm>
            <a:off x="153190" y="3885872"/>
            <a:ext cx="23695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 smtClean="0"/>
              <a:t>[*] Kluge </a:t>
            </a:r>
            <a:r>
              <a:rPr lang="fr-FR" sz="1050" dirty="0"/>
              <a:t>et al. </a:t>
            </a:r>
            <a:r>
              <a:rPr lang="fr-FR" sz="1050" dirty="0" smtClean="0"/>
              <a:t>PRL 107, 205003 (2011)</a:t>
            </a:r>
            <a:endParaRPr lang="fr-FR" sz="1050" dirty="0"/>
          </a:p>
        </p:txBody>
      </p:sp>
      <p:sp>
        <p:nvSpPr>
          <p:cNvPr id="25" name="Titel 2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Animal </a:t>
            </a:r>
            <a:r>
              <a:rPr lang="en-US" sz="2000" dirty="0" smtClean="0"/>
              <a:t>irradiation requirements</a:t>
            </a:r>
            <a:endParaRPr lang="de-DE" dirty="0"/>
          </a:p>
        </p:txBody>
      </p:sp>
      <p:cxnSp>
        <p:nvCxnSpPr>
          <p:cNvPr id="52" name="Gerade Verbindung 51"/>
          <p:cNvCxnSpPr/>
          <p:nvPr/>
        </p:nvCxnSpPr>
        <p:spPr>
          <a:xfrm>
            <a:off x="3203848" y="2112928"/>
            <a:ext cx="3045987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>
            <a:off x="4860032" y="1988840"/>
            <a:ext cx="31179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5257701" y="2590991"/>
            <a:ext cx="886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Plateau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5357985" y="2135788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SOBP</a:t>
            </a:r>
            <a:endParaRPr lang="de-DE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fwt\photos\2016\2016_0226_FWO_FWD_FWK\FWK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55" y="764704"/>
            <a:ext cx="5159425" cy="343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DRACO: </a:t>
            </a:r>
            <a:r>
              <a:rPr lang="fr-FR" dirty="0" err="1"/>
              <a:t>Dresden</a:t>
            </a:r>
            <a:r>
              <a:rPr lang="fr-FR" dirty="0"/>
              <a:t> laser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acceleration</a:t>
            </a:r>
            <a:r>
              <a:rPr lang="fr-FR" dirty="0"/>
              <a:t> </a:t>
            </a:r>
            <a:r>
              <a:rPr lang="fr-FR" dirty="0" smtClean="0"/>
              <a:t>source</a:t>
            </a:r>
            <a:endParaRPr lang="de-DE" dirty="0"/>
          </a:p>
        </p:txBody>
      </p:sp>
      <p:pic>
        <p:nvPicPr>
          <p:cNvPr id="4" name="Picture 5" descr="M:\fwt\members\hs5955\DPG2017\FWK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684062"/>
            <a:ext cx="4427984" cy="274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677" y="2060848"/>
            <a:ext cx="6060587" cy="244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M:\fwt\photos\logos\Amplitud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12478"/>
            <a:ext cx="1872208" cy="8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:\fwt\photos\logos\logotype_scarell_bl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45224"/>
            <a:ext cx="1259632" cy="57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:\fwt\members\hs5955\DPG2017\Bild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7056859" cy="49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7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Ion </a:t>
            </a:r>
            <a:r>
              <a:rPr lang="de-DE" dirty="0" err="1" smtClean="0"/>
              <a:t>acceleration</a:t>
            </a:r>
            <a:r>
              <a:rPr lang="de-DE" dirty="0" smtClean="0"/>
              <a:t> lab -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capabilities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53731" y="888583"/>
            <a:ext cx="7525477" cy="4965462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de-DE" b="1" dirty="0">
                <a:solidFill>
                  <a:srgbClr val="002060"/>
                </a:solidFill>
              </a:rPr>
              <a:t>6</a:t>
            </a:r>
            <a:r>
              <a:rPr lang="en-US" altLang="de-DE" b="1" dirty="0" smtClean="0">
                <a:solidFill>
                  <a:srgbClr val="002060"/>
                </a:solidFill>
              </a:rPr>
              <a:t> J beam line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2060"/>
                </a:solidFill>
              </a:rPr>
              <a:t>6</a:t>
            </a:r>
            <a:r>
              <a:rPr lang="en-US" altLang="de-DE" dirty="0" smtClean="0">
                <a:solidFill>
                  <a:srgbClr val="002060"/>
                </a:solidFill>
              </a:rPr>
              <a:t> J uncompressed, up to 10 Hz possible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2060"/>
                </a:solidFill>
              </a:rPr>
              <a:t>4</a:t>
            </a:r>
            <a:r>
              <a:rPr lang="en-US" altLang="de-DE" dirty="0" smtClean="0">
                <a:solidFill>
                  <a:srgbClr val="002060"/>
                </a:solidFill>
              </a:rPr>
              <a:t> J compressed to 30 fs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2060"/>
                </a:solidFill>
              </a:rPr>
              <a:t>single-pass plasma mirror: </a:t>
            </a:r>
            <a:r>
              <a:rPr lang="en-US" altLang="de-DE" dirty="0">
                <a:solidFill>
                  <a:srgbClr val="002060"/>
                </a:solidFill>
              </a:rPr>
              <a:t>3</a:t>
            </a:r>
            <a:r>
              <a:rPr lang="en-US" altLang="de-DE" dirty="0" smtClean="0">
                <a:solidFill>
                  <a:srgbClr val="002060"/>
                </a:solidFill>
              </a:rPr>
              <a:t> J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smtClean="0">
                <a:solidFill>
                  <a:srgbClr val="002060"/>
                </a:solidFill>
              </a:rPr>
              <a:t>F/2.5 </a:t>
            </a:r>
            <a:r>
              <a:rPr lang="en-US" altLang="de-DE" dirty="0" err="1" smtClean="0">
                <a:solidFill>
                  <a:srgbClr val="002060"/>
                </a:solidFill>
              </a:rPr>
              <a:t>focussing</a:t>
            </a:r>
            <a:r>
              <a:rPr lang="en-US" altLang="de-DE" dirty="0" smtClean="0">
                <a:solidFill>
                  <a:srgbClr val="002060"/>
                </a:solidFill>
              </a:rPr>
              <a:t>: 3 µm FWHM, </a:t>
            </a:r>
            <a:r>
              <a:rPr lang="en-US" altLang="de-DE" dirty="0" err="1" smtClean="0">
                <a:solidFill>
                  <a:srgbClr val="002060"/>
                </a:solidFill>
              </a:rPr>
              <a:t>Strehl</a:t>
            </a:r>
            <a:r>
              <a:rPr lang="en-US" altLang="de-DE" dirty="0" smtClean="0">
                <a:solidFill>
                  <a:srgbClr val="002060"/>
                </a:solidFill>
              </a:rPr>
              <a:t> 0.85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err="1" smtClean="0">
                <a:solidFill>
                  <a:srgbClr val="002060"/>
                </a:solidFill>
              </a:rPr>
              <a:t>I</a:t>
            </a:r>
            <a:r>
              <a:rPr lang="en-US" altLang="de-DE" baseline="-25000" dirty="0" err="1" smtClean="0">
                <a:solidFill>
                  <a:srgbClr val="002060"/>
                </a:solidFill>
              </a:rPr>
              <a:t>peak</a:t>
            </a:r>
            <a:r>
              <a:rPr lang="en-US" altLang="de-DE" baseline="-25000" dirty="0" smtClean="0">
                <a:solidFill>
                  <a:srgbClr val="002060"/>
                </a:solidFill>
              </a:rPr>
              <a:t> </a:t>
            </a:r>
            <a:r>
              <a:rPr lang="en-US" altLang="de-DE" dirty="0" smtClean="0">
                <a:solidFill>
                  <a:srgbClr val="002060"/>
                </a:solidFill>
              </a:rPr>
              <a:t>≈ 1×10</a:t>
            </a:r>
            <a:r>
              <a:rPr lang="en-US" altLang="de-DE" baseline="30000" dirty="0" smtClean="0">
                <a:solidFill>
                  <a:srgbClr val="002060"/>
                </a:solidFill>
              </a:rPr>
              <a:t>21</a:t>
            </a:r>
            <a:r>
              <a:rPr lang="en-US" altLang="de-DE" dirty="0" smtClean="0">
                <a:solidFill>
                  <a:srgbClr val="002060"/>
                </a:solidFill>
              </a:rPr>
              <a:t>W/cm², a</a:t>
            </a:r>
            <a:r>
              <a:rPr lang="en-US" altLang="de-DE" baseline="-25000" dirty="0" smtClean="0">
                <a:solidFill>
                  <a:srgbClr val="002060"/>
                </a:solidFill>
              </a:rPr>
              <a:t>0</a:t>
            </a:r>
            <a:r>
              <a:rPr lang="en-US" altLang="de-DE" dirty="0">
                <a:solidFill>
                  <a:srgbClr val="002060"/>
                </a:solidFill>
              </a:rPr>
              <a:t> </a:t>
            </a:r>
            <a:r>
              <a:rPr lang="en-US" altLang="de-DE" dirty="0" smtClean="0">
                <a:solidFill>
                  <a:srgbClr val="002060"/>
                </a:solidFill>
              </a:rPr>
              <a:t>≈ 24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endParaRPr lang="en-US" altLang="de-DE" dirty="0">
              <a:solidFill>
                <a:srgbClr val="002060"/>
              </a:solidFill>
            </a:endParaRPr>
          </a:p>
          <a:p>
            <a:pPr>
              <a:spcAft>
                <a:spcPts val="400"/>
              </a:spcAft>
            </a:pPr>
            <a:r>
              <a:rPr lang="en-US" altLang="de-DE" b="1" dirty="0">
                <a:solidFill>
                  <a:srgbClr val="002060"/>
                </a:solidFill>
              </a:rPr>
              <a:t>30 J beam line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2060"/>
                </a:solidFill>
              </a:rPr>
              <a:t>30 J uncompressed, up to 1 Hz possible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2060"/>
                </a:solidFill>
              </a:rPr>
              <a:t>20 J compressed to 30 fs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2060"/>
                </a:solidFill>
              </a:rPr>
              <a:t>single-pass plasma mirror: 14 J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>
                <a:solidFill>
                  <a:srgbClr val="002060"/>
                </a:solidFill>
              </a:rPr>
              <a:t>F/2.5 </a:t>
            </a:r>
            <a:r>
              <a:rPr lang="en-US" altLang="de-DE" dirty="0" err="1">
                <a:solidFill>
                  <a:srgbClr val="002060"/>
                </a:solidFill>
              </a:rPr>
              <a:t>focussing</a:t>
            </a:r>
            <a:r>
              <a:rPr lang="en-US" altLang="de-DE" dirty="0">
                <a:solidFill>
                  <a:srgbClr val="002060"/>
                </a:solidFill>
              </a:rPr>
              <a:t>: 2.7 µm FWHM, </a:t>
            </a:r>
            <a:r>
              <a:rPr lang="en-US" altLang="de-DE" dirty="0" err="1">
                <a:solidFill>
                  <a:srgbClr val="002060"/>
                </a:solidFill>
              </a:rPr>
              <a:t>Strehl</a:t>
            </a:r>
            <a:r>
              <a:rPr lang="en-US" altLang="de-DE" dirty="0">
                <a:solidFill>
                  <a:srgbClr val="002060"/>
                </a:solidFill>
              </a:rPr>
              <a:t> </a:t>
            </a:r>
            <a:r>
              <a:rPr lang="en-US" altLang="de-DE" dirty="0" smtClean="0">
                <a:solidFill>
                  <a:srgbClr val="002060"/>
                </a:solidFill>
              </a:rPr>
              <a:t>0.85</a:t>
            </a: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r>
              <a:rPr lang="en-US" altLang="de-DE" dirty="0" err="1">
                <a:solidFill>
                  <a:srgbClr val="002060"/>
                </a:solidFill>
              </a:rPr>
              <a:t>I</a:t>
            </a:r>
            <a:r>
              <a:rPr lang="en-US" altLang="de-DE" baseline="-25000" dirty="0" err="1">
                <a:solidFill>
                  <a:srgbClr val="002060"/>
                </a:solidFill>
              </a:rPr>
              <a:t>peak</a:t>
            </a:r>
            <a:r>
              <a:rPr lang="en-US" altLang="de-DE" baseline="-25000" dirty="0">
                <a:solidFill>
                  <a:srgbClr val="002060"/>
                </a:solidFill>
              </a:rPr>
              <a:t> </a:t>
            </a:r>
            <a:r>
              <a:rPr lang="en-US" altLang="de-DE" dirty="0">
                <a:solidFill>
                  <a:srgbClr val="002060"/>
                </a:solidFill>
              </a:rPr>
              <a:t>≈ </a:t>
            </a:r>
            <a:r>
              <a:rPr lang="en-US" altLang="de-DE" dirty="0" smtClean="0">
                <a:solidFill>
                  <a:srgbClr val="002060"/>
                </a:solidFill>
              </a:rPr>
              <a:t>8</a:t>
            </a:r>
            <a:r>
              <a:rPr lang="en-US" altLang="de-DE" dirty="0">
                <a:solidFill>
                  <a:srgbClr val="002060"/>
                </a:solidFill>
              </a:rPr>
              <a:t>×</a:t>
            </a:r>
            <a:r>
              <a:rPr lang="en-US" altLang="de-DE" dirty="0" smtClean="0">
                <a:solidFill>
                  <a:srgbClr val="002060"/>
                </a:solidFill>
              </a:rPr>
              <a:t>10</a:t>
            </a:r>
            <a:r>
              <a:rPr lang="en-US" altLang="de-DE" baseline="30000" dirty="0" smtClean="0">
                <a:solidFill>
                  <a:srgbClr val="002060"/>
                </a:solidFill>
              </a:rPr>
              <a:t>21</a:t>
            </a:r>
            <a:r>
              <a:rPr lang="en-US" altLang="de-DE" dirty="0" smtClean="0">
                <a:solidFill>
                  <a:srgbClr val="002060"/>
                </a:solidFill>
              </a:rPr>
              <a:t>W/cm²</a:t>
            </a:r>
            <a:r>
              <a:rPr lang="en-US" altLang="de-DE" dirty="0">
                <a:solidFill>
                  <a:srgbClr val="002060"/>
                </a:solidFill>
              </a:rPr>
              <a:t>, a</a:t>
            </a:r>
            <a:r>
              <a:rPr lang="en-US" altLang="de-DE" baseline="-25000" dirty="0">
                <a:solidFill>
                  <a:srgbClr val="002060"/>
                </a:solidFill>
              </a:rPr>
              <a:t>0</a:t>
            </a:r>
            <a:r>
              <a:rPr lang="en-US" altLang="de-DE" dirty="0">
                <a:solidFill>
                  <a:srgbClr val="002060"/>
                </a:solidFill>
              </a:rPr>
              <a:t> ≈ </a:t>
            </a:r>
            <a:r>
              <a:rPr lang="en-US" altLang="de-DE" dirty="0" smtClean="0">
                <a:solidFill>
                  <a:srgbClr val="002060"/>
                </a:solidFill>
              </a:rPr>
              <a:t>60</a:t>
            </a:r>
            <a:endParaRPr lang="en-US" altLang="de-DE" dirty="0">
              <a:solidFill>
                <a:srgbClr val="002060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endParaRPr lang="en-US" altLang="de-DE" dirty="0">
              <a:solidFill>
                <a:srgbClr val="002060"/>
              </a:solidFill>
            </a:endParaRPr>
          </a:p>
          <a:p>
            <a:pPr marL="268288" indent="-268288">
              <a:spcAft>
                <a:spcPts val="400"/>
              </a:spcAft>
              <a:buBlip>
                <a:blip r:embed="rId3"/>
              </a:buBlip>
            </a:pPr>
            <a:endParaRPr lang="en-US" altLang="de-DE" dirty="0">
              <a:solidFill>
                <a:srgbClr val="002060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797088" y="3212976"/>
            <a:ext cx="1466850" cy="1466850"/>
            <a:chOff x="6948264" y="928142"/>
            <a:chExt cx="1466850" cy="1466850"/>
          </a:xfrm>
        </p:grpSpPr>
        <p:pic>
          <p:nvPicPr>
            <p:cNvPr id="8" name="Picture 2" descr="P:\FWKT\Conf\2017\EAAC\Fokus_Bulli_AOS_withPM_newLoop_2017-08-31_09h-43m-29s_6_original_20x20um_colo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928142"/>
              <a:ext cx="1466850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Gerade Verbindung mit Pfeil 8"/>
            <p:cNvCxnSpPr/>
            <p:nvPr/>
          </p:nvCxnSpPr>
          <p:spPr>
            <a:xfrm>
              <a:off x="7293984" y="2276872"/>
              <a:ext cx="734400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7406613" y="2033796"/>
              <a:ext cx="5501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>
                      <a:lumMod val="85000"/>
                    </a:schemeClr>
                  </a:solidFill>
                </a:rPr>
                <a:t>10 µm</a:t>
              </a:r>
              <a:endParaRPr lang="de-DE" sz="11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6791482" y="1248623"/>
            <a:ext cx="1487726" cy="1388289"/>
            <a:chOff x="6791482" y="888583"/>
            <a:chExt cx="1487726" cy="1388289"/>
          </a:xfrm>
        </p:grpSpPr>
        <p:pic>
          <p:nvPicPr>
            <p:cNvPr id="11" name="Picture 10" descr="C:\Users\zeil\Documents\1Schreibkram\talks\2016_Ecuil\beam_profil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482" y="888583"/>
              <a:ext cx="1487726" cy="1388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7269086" y="1845985"/>
              <a:ext cx="5325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dirty="0" smtClean="0">
                  <a:solidFill>
                    <a:schemeClr val="bg1">
                      <a:lumMod val="85000"/>
                    </a:schemeClr>
                  </a:solidFill>
                </a:rPr>
                <a:t>30 J</a:t>
              </a:r>
            </a:p>
            <a:p>
              <a:pPr algn="ctr"/>
              <a:r>
                <a:rPr lang="de-DE" sz="1100" dirty="0" smtClean="0">
                  <a:solidFill>
                    <a:schemeClr val="bg1">
                      <a:lumMod val="85000"/>
                    </a:schemeClr>
                  </a:solidFill>
                </a:rPr>
                <a:t>24 cm</a:t>
              </a:r>
              <a:endParaRPr lang="de-DE" sz="11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>
              <a:off x="6951366" y="2079898"/>
              <a:ext cx="1149026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25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FWKT\Conf\2017\EAAC\Skalier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" y="836712"/>
            <a:ext cx="9000000" cy="41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Ion </a:t>
            </a:r>
            <a:r>
              <a:rPr lang="de-DE" dirty="0" err="1" smtClean="0"/>
              <a:t>acceleration</a:t>
            </a:r>
            <a:r>
              <a:rPr lang="de-DE" dirty="0"/>
              <a:t> </a:t>
            </a:r>
            <a:r>
              <a:rPr lang="de-DE" dirty="0" err="1" smtClean="0"/>
              <a:t>status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148064" y="5230941"/>
            <a:ext cx="28988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[4] </a:t>
            </a:r>
            <a:r>
              <a:rPr lang="fr-FR" sz="1200" dirty="0" err="1"/>
              <a:t>Schramm</a:t>
            </a:r>
            <a:r>
              <a:rPr lang="fr-FR" sz="1200" dirty="0"/>
              <a:t> et al., IPAC </a:t>
            </a:r>
            <a:r>
              <a:rPr lang="fr-FR" sz="1200" dirty="0" err="1"/>
              <a:t>Proceedings</a:t>
            </a:r>
            <a:r>
              <a:rPr lang="fr-FR" sz="1200" dirty="0"/>
              <a:t> 2017</a:t>
            </a:r>
          </a:p>
          <a:p>
            <a:r>
              <a:rPr lang="fr-FR" sz="1200" dirty="0" smtClean="0"/>
              <a:t>[</a:t>
            </a:r>
            <a:r>
              <a:rPr lang="fr-FR" sz="1200" dirty="0"/>
              <a:t>5</a:t>
            </a:r>
            <a:r>
              <a:rPr lang="fr-FR" sz="1200" dirty="0" smtClean="0"/>
              <a:t>] </a:t>
            </a:r>
            <a:r>
              <a:rPr lang="fr-FR" sz="1200" dirty="0" err="1" smtClean="0"/>
              <a:t>Obst</a:t>
            </a:r>
            <a:r>
              <a:rPr lang="fr-FR" sz="1200" dirty="0" smtClean="0"/>
              <a:t> et al. </a:t>
            </a:r>
            <a:r>
              <a:rPr lang="fr-FR" sz="1200" dirty="0" err="1" smtClean="0"/>
              <a:t>Sci</a:t>
            </a:r>
            <a:r>
              <a:rPr lang="fr-FR" sz="1200" dirty="0" smtClean="0"/>
              <a:t>. </a:t>
            </a:r>
            <a:r>
              <a:rPr lang="fr-FR" sz="1200" dirty="0" err="1" smtClean="0"/>
              <a:t>Rep</a:t>
            </a:r>
            <a:r>
              <a:rPr lang="fr-FR" sz="1200" dirty="0" smtClean="0"/>
              <a:t>.</a:t>
            </a:r>
            <a:r>
              <a:rPr lang="en-US" sz="1200" dirty="0" smtClean="0"/>
              <a:t> </a:t>
            </a:r>
            <a:r>
              <a:rPr lang="en-US" sz="1200" b="1" dirty="0" smtClean="0"/>
              <a:t>7</a:t>
            </a:r>
            <a:r>
              <a:rPr lang="en-US" sz="1200" dirty="0" smtClean="0"/>
              <a:t>, 10248 </a:t>
            </a:r>
            <a:r>
              <a:rPr lang="fr-FR" sz="1200" dirty="0" smtClean="0"/>
              <a:t>(2017)</a:t>
            </a:r>
          </a:p>
          <a:p>
            <a:r>
              <a:rPr lang="fr-FR" sz="1200" dirty="0" smtClean="0"/>
              <a:t>[6] </a:t>
            </a:r>
            <a:r>
              <a:rPr lang="fr-FR" sz="1200" dirty="0"/>
              <a:t>Gauthier et al. </a:t>
            </a:r>
            <a:r>
              <a:rPr lang="en-US" sz="1200" dirty="0"/>
              <a:t>APL </a:t>
            </a:r>
            <a:r>
              <a:rPr lang="en-US" sz="1200" b="1" dirty="0"/>
              <a:t>111</a:t>
            </a:r>
            <a:r>
              <a:rPr lang="en-US" sz="1200" dirty="0"/>
              <a:t>, 114102 </a:t>
            </a:r>
            <a:r>
              <a:rPr lang="fr-FR" sz="1200" dirty="0"/>
              <a:t>(2017)</a:t>
            </a:r>
          </a:p>
          <a:p>
            <a:r>
              <a:rPr lang="fr-FR" sz="1200" dirty="0" smtClean="0"/>
              <a:t>[7] </a:t>
            </a:r>
            <a:r>
              <a:rPr lang="fr-FR" sz="1200" dirty="0" smtClean="0"/>
              <a:t>Poole et al</a:t>
            </a:r>
            <a:r>
              <a:rPr lang="fr-FR" sz="1200" dirty="0"/>
              <a:t>. </a:t>
            </a:r>
            <a:r>
              <a:rPr lang="fr-FR" sz="1200" dirty="0" smtClean="0"/>
              <a:t>, </a:t>
            </a:r>
            <a:r>
              <a:rPr lang="fr-FR" sz="1200" dirty="0" err="1" smtClean="0"/>
              <a:t>under</a:t>
            </a:r>
            <a:r>
              <a:rPr lang="fr-FR" sz="1200" dirty="0" smtClean="0"/>
              <a:t> </a:t>
            </a:r>
            <a:r>
              <a:rPr lang="fr-FR" sz="1200" dirty="0" err="1" smtClean="0"/>
              <a:t>review</a:t>
            </a:r>
            <a:endParaRPr lang="fr-FR" sz="1200" dirty="0" smtClean="0"/>
          </a:p>
        </p:txBody>
      </p:sp>
      <p:pic>
        <p:nvPicPr>
          <p:cNvPr id="8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63679"/>
            <a:ext cx="1073243" cy="317649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8" y="4995342"/>
            <a:ext cx="737914" cy="73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Universitä Rostock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5" b="29149"/>
          <a:stretch/>
        </p:blipFill>
        <p:spPr bwMode="auto">
          <a:xfrm>
            <a:off x="1763688" y="5945402"/>
            <a:ext cx="2376264" cy="4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5237760"/>
            <a:ext cx="2492994" cy="4445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60033" y="4810676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hydrogen </a:t>
            </a:r>
            <a:r>
              <a:rPr lang="de-DE" dirty="0" err="1" smtClean="0"/>
              <a:t>jet</a:t>
            </a:r>
            <a:r>
              <a:rPr lang="de-DE" dirty="0" smtClean="0"/>
              <a:t>,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L. Obst, 19:15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34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_HZDR_deu_HP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Vorlage_HZDR_deu_HPS</Template>
  <TotalTime>0</TotalTime>
  <Words>1050</Words>
  <Application>Microsoft Office PowerPoint</Application>
  <PresentationFormat>Bildschirmpräsentation (4:3)</PresentationFormat>
  <Paragraphs>176</Paragraphs>
  <Slides>19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1" baseType="lpstr">
      <vt:lpstr>Vorlage_HZDR_deu_HPS</vt:lpstr>
      <vt:lpstr>Standard</vt:lpstr>
      <vt:lpstr>PowerPoint-Präsentation</vt:lpstr>
      <vt:lpstr>A lot of work, a lot of people…</vt:lpstr>
      <vt:lpstr>Compact ion accelerator for radiation therapy</vt:lpstr>
      <vt:lpstr>Compact ion accelerator for radiation therapy</vt:lpstr>
      <vt:lpstr>Requirements for in vivo experiments</vt:lpstr>
      <vt:lpstr>Animal irradiation requirements</vt:lpstr>
      <vt:lpstr>DRACO: Dresden laser particle acceleration source</vt:lpstr>
      <vt:lpstr>Ion acceleration lab - technical capabilities</vt:lpstr>
      <vt:lpstr>Ion acceleration status</vt:lpstr>
      <vt:lpstr>Animal irradiation requirements</vt:lpstr>
      <vt:lpstr>Solenoid-based proton beamline</vt:lpstr>
      <vt:lpstr>Proton beamline explained</vt:lpstr>
      <vt:lpstr>GPT simulations</vt:lpstr>
      <vt:lpstr>GPT simulation example</vt:lpstr>
      <vt:lpstr>Dose profiles vs. depth, w/o scatter foil</vt:lpstr>
      <vt:lpstr>Dose profiles vs. depth, w/ 25µm brass</vt:lpstr>
      <vt:lpstr>Dose profiles vs. depth, w/ 25µm brass and aperture</vt:lpstr>
      <vt:lpstr>Summary</vt:lpstr>
      <vt:lpstr>Outlook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Hans-Peter Schlenvoigt</dc:creator>
  <cp:lastModifiedBy>Schlenvoigt, Hans-Peter (FWKT) - 5955</cp:lastModifiedBy>
  <cp:revision>104</cp:revision>
  <dcterms:created xsi:type="dcterms:W3CDTF">2017-03-08T12:42:35Z</dcterms:created>
  <dcterms:modified xsi:type="dcterms:W3CDTF">2017-09-26T12:12:27Z</dcterms:modified>
</cp:coreProperties>
</file>