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9"/>
  </p:notesMasterIdLst>
  <p:sldIdLst>
    <p:sldId id="256" r:id="rId2"/>
    <p:sldId id="268" r:id="rId3"/>
    <p:sldId id="257" r:id="rId4"/>
    <p:sldId id="259" r:id="rId5"/>
    <p:sldId id="258" r:id="rId6"/>
    <p:sldId id="271" r:id="rId7"/>
    <p:sldId id="260" r:id="rId8"/>
    <p:sldId id="261" r:id="rId9"/>
    <p:sldId id="262" r:id="rId10"/>
    <p:sldId id="269" r:id="rId11"/>
    <p:sldId id="263" r:id="rId12"/>
    <p:sldId id="264" r:id="rId13"/>
    <p:sldId id="272" r:id="rId14"/>
    <p:sldId id="270" r:id="rId15"/>
    <p:sldId id="266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4674"/>
  </p:normalViewPr>
  <p:slideViewPr>
    <p:cSldViewPr snapToGrid="0" snapToObjects="1">
      <p:cViewPr>
        <p:scale>
          <a:sx n="130" d="100"/>
          <a:sy n="130" d="100"/>
        </p:scale>
        <p:origin x="20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F7C4-E66F-2045-89BC-0296E0C3041A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C990-F4AC-7B4A-B489-EA6DF68C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Laser driven plasma acceleration at PEARL laser system: progress and prospects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258606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AutoNum type="alphaUcPeriod"/>
            </a:pPr>
            <a:r>
              <a:rPr lang="en-GB" b="1" u="sng" dirty="0" smtClean="0"/>
              <a:t>A. </a:t>
            </a:r>
            <a:r>
              <a:rPr lang="en-GB" b="1" u="sng" dirty="0" err="1" smtClean="0"/>
              <a:t>Soloviev</a:t>
            </a:r>
            <a:r>
              <a:rPr lang="en-GB" b="1" dirty="0" smtClean="0"/>
              <a:t>, </a:t>
            </a:r>
            <a:r>
              <a:rPr lang="en-GB" b="1" dirty="0"/>
              <a:t>K. </a:t>
            </a:r>
            <a:r>
              <a:rPr lang="en-GB" b="1" dirty="0" err="1" smtClean="0"/>
              <a:t>Burdonov</a:t>
            </a:r>
            <a:r>
              <a:rPr lang="en-GB" b="1" dirty="0" smtClean="0"/>
              <a:t>, </a:t>
            </a:r>
            <a:r>
              <a:rPr lang="en-GB" b="1" dirty="0"/>
              <a:t>S. N. </a:t>
            </a:r>
            <a:r>
              <a:rPr lang="en-GB" b="1" dirty="0" smtClean="0"/>
              <a:t>Chen, </a:t>
            </a:r>
            <a:r>
              <a:rPr lang="en-GB" b="1" dirty="0"/>
              <a:t>A. </a:t>
            </a:r>
            <a:r>
              <a:rPr lang="en-GB" b="1" dirty="0" err="1" smtClean="0"/>
              <a:t>Eremeev</a:t>
            </a:r>
            <a:r>
              <a:rPr lang="en-GB" b="1" dirty="0" smtClean="0"/>
              <a:t>, </a:t>
            </a:r>
            <a:r>
              <a:rPr lang="en-GB" b="1" dirty="0"/>
              <a:t>S. </a:t>
            </a:r>
            <a:r>
              <a:rPr lang="en-GB" b="1" dirty="0" err="1" smtClean="0"/>
              <a:t>Pikuz</a:t>
            </a:r>
            <a:r>
              <a:rPr lang="en-GB" b="1" dirty="0" smtClean="0"/>
              <a:t>, </a:t>
            </a:r>
            <a:r>
              <a:rPr lang="en-GB" b="1" dirty="0"/>
              <a:t>G.V. </a:t>
            </a:r>
            <a:r>
              <a:rPr lang="en-GB" b="1" dirty="0" err="1" smtClean="0"/>
              <a:t>Pokrovskiy</a:t>
            </a:r>
            <a:r>
              <a:rPr lang="en-GB" b="1" dirty="0" smtClean="0"/>
              <a:t>, </a:t>
            </a:r>
            <a:r>
              <a:rPr lang="en-GB" b="1" dirty="0"/>
              <a:t>T.A. </a:t>
            </a:r>
            <a:r>
              <a:rPr lang="en-GB" b="1" dirty="0" err="1" smtClean="0"/>
              <a:t>Pikuz</a:t>
            </a:r>
            <a:r>
              <a:rPr lang="en-GB" b="1" dirty="0" smtClean="0"/>
              <a:t>, </a:t>
            </a:r>
            <a:r>
              <a:rPr lang="en-GB" b="1" dirty="0"/>
              <a:t>G. </a:t>
            </a:r>
            <a:r>
              <a:rPr lang="en-GB" b="1" dirty="0" err="1" smtClean="0"/>
              <a:t>Revet</a:t>
            </a:r>
            <a:r>
              <a:rPr lang="en-GB" b="1" dirty="0" smtClean="0"/>
              <a:t>, </a:t>
            </a:r>
            <a:r>
              <a:rPr lang="en-GB" b="1" dirty="0"/>
              <a:t>A. </a:t>
            </a:r>
            <a:r>
              <a:rPr lang="en-GB" b="1" dirty="0" err="1" smtClean="0"/>
              <a:t>Sladkov</a:t>
            </a:r>
            <a:r>
              <a:rPr lang="en-GB" b="1" dirty="0" smtClean="0"/>
              <a:t>, </a:t>
            </a:r>
            <a:r>
              <a:rPr lang="en-GB" b="1" dirty="0"/>
              <a:t>V. </a:t>
            </a:r>
            <a:r>
              <a:rPr lang="en-GB" b="1" dirty="0" err="1" smtClean="0"/>
              <a:t>Ginzburg</a:t>
            </a:r>
            <a:r>
              <a:rPr lang="en-GB" b="1" dirty="0" smtClean="0"/>
              <a:t>, </a:t>
            </a:r>
            <a:r>
              <a:rPr lang="en-GB" b="1" dirty="0"/>
              <a:t>E. </a:t>
            </a:r>
            <a:r>
              <a:rPr lang="en-GB" b="1" dirty="0" smtClean="0"/>
              <a:t>Khazanov, </a:t>
            </a:r>
            <a:r>
              <a:rPr lang="en-GB" b="1" dirty="0"/>
              <a:t>A. </a:t>
            </a:r>
            <a:r>
              <a:rPr lang="en-GB" b="1" dirty="0" err="1" smtClean="0"/>
              <a:t>Kuzmin</a:t>
            </a:r>
            <a:r>
              <a:rPr lang="en-GB" b="1" dirty="0" smtClean="0"/>
              <a:t>, </a:t>
            </a:r>
            <a:r>
              <a:rPr lang="en-GB" b="1" dirty="0" err="1" smtClean="0"/>
              <a:t>D.Kumar</a:t>
            </a:r>
            <a:r>
              <a:rPr lang="en-GB" b="1" dirty="0" smtClean="0"/>
              <a:t>, </a:t>
            </a:r>
            <a:r>
              <a:rPr lang="en-GB" b="1" dirty="0"/>
              <a:t>S. </a:t>
            </a:r>
            <a:r>
              <a:rPr lang="en-GB" b="1" dirty="0" err="1" smtClean="0"/>
              <a:t>Mironov</a:t>
            </a:r>
            <a:r>
              <a:rPr lang="en-GB" b="1" dirty="0" smtClean="0"/>
              <a:t>, </a:t>
            </a:r>
            <a:r>
              <a:rPr lang="en-GB" b="1" dirty="0"/>
              <a:t>R. </a:t>
            </a:r>
            <a:r>
              <a:rPr lang="en-GB" b="1" dirty="0" err="1" smtClean="0"/>
              <a:t>Osmanov</a:t>
            </a:r>
            <a:r>
              <a:rPr lang="en-GB" b="1" dirty="0" smtClean="0"/>
              <a:t>, </a:t>
            </a:r>
            <a:r>
              <a:rPr lang="en-GB" b="1" dirty="0"/>
              <a:t>I. </a:t>
            </a:r>
            <a:r>
              <a:rPr lang="en-GB" b="1" dirty="0" err="1" smtClean="0"/>
              <a:t>Shaykin</a:t>
            </a:r>
            <a:r>
              <a:rPr lang="en-GB" b="1" dirty="0" smtClean="0"/>
              <a:t>, </a:t>
            </a:r>
            <a:r>
              <a:rPr lang="en-GB" b="1" dirty="0"/>
              <a:t>A. </a:t>
            </a:r>
            <a:r>
              <a:rPr lang="en-GB" b="1" dirty="0" err="1" smtClean="0"/>
              <a:t>Shaykin</a:t>
            </a:r>
            <a:r>
              <a:rPr lang="en-GB" b="1" dirty="0" smtClean="0"/>
              <a:t>, </a:t>
            </a:r>
            <a:r>
              <a:rPr lang="en-GB" b="1" dirty="0"/>
              <a:t>I. </a:t>
            </a:r>
            <a:r>
              <a:rPr lang="en-GB" b="1" dirty="0" smtClean="0"/>
              <a:t>Yakovlev, </a:t>
            </a:r>
            <a:r>
              <a:rPr lang="en-GB" b="1" dirty="0"/>
              <a:t>M. </a:t>
            </a:r>
            <a:r>
              <a:rPr lang="en-GB" b="1" dirty="0" err="1" smtClean="0"/>
              <a:t>Starodubtsev</a:t>
            </a:r>
            <a:r>
              <a:rPr lang="en-GB" b="1" dirty="0" smtClean="0"/>
              <a:t>, </a:t>
            </a:r>
            <a:r>
              <a:rPr lang="en-GB" dirty="0"/>
              <a:t>and</a:t>
            </a:r>
            <a:r>
              <a:rPr lang="en-GB" b="1" dirty="0"/>
              <a:t> J. </a:t>
            </a:r>
            <a:r>
              <a:rPr lang="en-GB" b="1" dirty="0" smtClean="0"/>
              <a:t>Fuchs</a:t>
            </a:r>
            <a:endParaRPr lang="en-GB" b="1" baseline="30000" dirty="0"/>
          </a:p>
          <a:p>
            <a:pPr marL="457200" indent="-457200" algn="ctr">
              <a:buAutoNum type="alphaUcPeriod"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" y="827865"/>
            <a:ext cx="2230564" cy="9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742950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diagnostics </a:t>
            </a:r>
            <a:endParaRPr lang="en-US" dirty="0"/>
          </a:p>
        </p:txBody>
      </p:sp>
      <p:pic>
        <p:nvPicPr>
          <p:cNvPr id="3" name="Picture" descr="X-ray-spec-Al-shots60-64-modif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86388" y="357186"/>
            <a:ext cx="6400800" cy="468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0" y="3441701"/>
            <a:ext cx="5386388" cy="3416299"/>
            <a:chOff x="0" y="3441701"/>
            <a:chExt cx="5386388" cy="3416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41701"/>
              <a:ext cx="5357860" cy="34162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00250" y="6429375"/>
              <a:ext cx="12573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72050" y="5386389"/>
              <a:ext cx="414338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1943" y="5957885"/>
              <a:ext cx="892946" cy="42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C:\Users\Solo\Documents\Ускорение протонов 2015\Submission\After Submission\Second Step\Figures\Stat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9746"/>
            <a:ext cx="7858443" cy="55524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7238" y="742950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 of the 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209" y="189599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simulations</a:t>
            </a:r>
            <a:endParaRPr lang="en-US" dirty="0"/>
          </a:p>
        </p:txBody>
      </p:sp>
      <p:pic>
        <p:nvPicPr>
          <p:cNvPr id="3" name="Рисунок 11" descr="C:\Users\Solo\Documents\Ускорение протонов 2015\Submission\After Submission\Second Step\Figures\1d-pic-sharp-vs-preplasm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763872"/>
            <a:ext cx="5517420" cy="507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6209" y="763872"/>
            <a:ext cx="4945904" cy="4032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84" y="48205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latin typeface="Times New Roman" charset="0"/>
                <a:ea typeface="Calibri" charset="0"/>
              </a:rPr>
              <a:t>Ion concentration of the target (blue line) at the moment of the main pulse arrival, fitted with </a:t>
            </a:r>
            <a:endParaRPr lang="en-GB" dirty="0">
              <a:latin typeface="Times New Roman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Times New Roman" charset="0"/>
                <a:ea typeface="Calibri" charset="0"/>
              </a:rPr>
              <a:t>green by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exp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(x/L) with L = 0.16 µm</a:t>
            </a:r>
            <a:r>
              <a:rPr lang="en-US" i="1" dirty="0">
                <a:latin typeface="Times New Roman" charset="0"/>
                <a:ea typeface="Calibri" charset="0"/>
              </a:rPr>
              <a:t> for 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the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overdense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 part; </a:t>
            </a:r>
            <a:endParaRPr lang="en-GB" dirty="0">
              <a:latin typeface="Times New Roman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red by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exp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(x/L) with L = 1.1 µm for the dense part; and</a:t>
            </a:r>
            <a:endParaRPr lang="en-GB" dirty="0">
              <a:latin typeface="Times New Roman" charset="0"/>
              <a:ea typeface="Calibri" charset="0"/>
            </a:endParaRPr>
          </a:p>
          <a:p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cyan by </a:t>
            </a:r>
            <a:r>
              <a:rPr lang="en-US" i="1" dirty="0" err="1">
                <a:latin typeface="Calibri" charset="0"/>
                <a:ea typeface="Calibri" charset="0"/>
                <a:cs typeface="Times New Roman" charset="0"/>
              </a:rPr>
              <a:t>exp</a:t>
            </a:r>
            <a:r>
              <a:rPr lang="en-US" i="1" dirty="0">
                <a:latin typeface="Calibri" charset="0"/>
                <a:ea typeface="Calibri" charset="0"/>
                <a:cs typeface="Times New Roman" charset="0"/>
              </a:rPr>
              <a:t>(x/L) with L = 12 µm for the low-dense part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388" y="628650"/>
            <a:ext cx="1135759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Conclusions:</a:t>
            </a:r>
          </a:p>
          <a:p>
            <a:endParaRPr lang="en-US" dirty="0" smtClean="0"/>
          </a:p>
          <a:p>
            <a:r>
              <a:rPr lang="en-US" dirty="0" smtClean="0"/>
              <a:t>The initial OPCPA contrast is appropriate for a high effective energy deposition into the target</a:t>
            </a:r>
          </a:p>
          <a:p>
            <a:r>
              <a:rPr lang="en-US" dirty="0"/>
              <a:t>	</a:t>
            </a:r>
            <a:r>
              <a:rPr lang="en-US" dirty="0" smtClean="0"/>
              <a:t>Confirmed by:</a:t>
            </a:r>
          </a:p>
          <a:p>
            <a:r>
              <a:rPr lang="en-US" dirty="0"/>
              <a:t>	</a:t>
            </a:r>
            <a:r>
              <a:rPr lang="en-US" dirty="0" smtClean="0"/>
              <a:t>	- the TNSA protons of the cut-off above the 43.3MeV  (retrieved from RCF stack)</a:t>
            </a:r>
          </a:p>
          <a:p>
            <a:r>
              <a:rPr lang="en-US" dirty="0"/>
              <a:t>	</a:t>
            </a:r>
            <a:r>
              <a:rPr lang="en-US" dirty="0" smtClean="0"/>
              <a:t>	- the presence of different charge states of C+ and O+ been accelerated (retrieved from the TP)</a:t>
            </a:r>
            <a:br>
              <a:rPr lang="en-US" dirty="0" smtClean="0"/>
            </a:br>
            <a:r>
              <a:rPr lang="en-US" dirty="0" smtClean="0"/>
              <a:t> is in a good agreement with RCF data</a:t>
            </a:r>
          </a:p>
          <a:p>
            <a:r>
              <a:rPr lang="en-US" dirty="0"/>
              <a:t>	</a:t>
            </a:r>
            <a:r>
              <a:rPr lang="en-US" dirty="0" smtClean="0"/>
              <a:t>	- the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h</a:t>
            </a:r>
            <a:r>
              <a:rPr lang="en-US" dirty="0" smtClean="0"/>
              <a:t> =3.1MeV,-extracted from the proton spectra</a:t>
            </a:r>
          </a:p>
          <a:p>
            <a:r>
              <a:rPr lang="en-US" dirty="0" smtClean="0"/>
              <a:t>		- the fitting of the continuum as well as the ration between </a:t>
            </a:r>
            <a:r>
              <a:rPr lang="en-US" dirty="0" err="1"/>
              <a:t>He</a:t>
            </a:r>
            <a:r>
              <a:rPr lang="en-US" baseline="-25000" dirty="0" err="1"/>
              <a:t>a</a:t>
            </a:r>
            <a:r>
              <a:rPr lang="en-US" dirty="0"/>
              <a:t> and </a:t>
            </a:r>
            <a:r>
              <a:rPr lang="en-US" dirty="0" err="1"/>
              <a:t>Ly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smtClean="0"/>
              <a:t>resonance lines correspond </a:t>
            </a:r>
          </a:p>
          <a:p>
            <a:r>
              <a:rPr lang="en-US" dirty="0" smtClean="0"/>
              <a:t>to the 300eV temperature </a:t>
            </a:r>
            <a:r>
              <a:rPr lang="en-US" dirty="0"/>
              <a:t>u</a:t>
            </a:r>
            <a:r>
              <a:rPr lang="en-US" dirty="0" smtClean="0"/>
              <a:t>nder the concentration of </a:t>
            </a:r>
            <a:r>
              <a:rPr lang="en-US" dirty="0"/>
              <a:t> </a:t>
            </a:r>
            <a:r>
              <a:rPr lang="en-US" dirty="0" smtClean="0"/>
              <a:t>about~ 2*10</a:t>
            </a:r>
            <a:r>
              <a:rPr lang="en-US" baseline="30000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cm</a:t>
            </a:r>
            <a:r>
              <a:rPr lang="en-US" baseline="30000" dirty="0"/>
              <a:t>-3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dirty="0"/>
              <a:t> the traces of the hollow atoms presence on X-ray </a:t>
            </a:r>
            <a:r>
              <a:rPr lang="en-US" dirty="0" smtClean="0"/>
              <a:t>spectra</a:t>
            </a:r>
          </a:p>
          <a:p>
            <a:r>
              <a:rPr lang="en-US" dirty="0"/>
              <a:t>	</a:t>
            </a:r>
            <a:r>
              <a:rPr lang="en-US" dirty="0" smtClean="0"/>
              <a:t>From MHD modeling:</a:t>
            </a:r>
          </a:p>
          <a:p>
            <a:r>
              <a:rPr lang="en-US" dirty="0"/>
              <a:t>	</a:t>
            </a:r>
            <a:r>
              <a:rPr lang="en-US" dirty="0" smtClean="0"/>
              <a:t>	- the plasma distribution at the moment of the main pulse arrival is combined of three plasma scale-lengths  </a:t>
            </a:r>
          </a:p>
          <a:p>
            <a:r>
              <a:rPr lang="en-US" dirty="0" smtClean="0"/>
              <a:t>		-</a:t>
            </a:r>
            <a:r>
              <a:rPr lang="en-US" dirty="0"/>
              <a:t>the 300 eV temperature for the cold fraction of the electrons is in a good consistence with </a:t>
            </a:r>
            <a:br>
              <a:rPr lang="en-US" dirty="0"/>
            </a:br>
            <a:r>
              <a:rPr lang="en-US" dirty="0"/>
              <a:t>the both  </a:t>
            </a:r>
            <a:r>
              <a:rPr lang="en-US" dirty="0" smtClean="0"/>
              <a:t>1D and 2D MHD-modeling </a:t>
            </a:r>
            <a:r>
              <a:rPr lang="en-US" dirty="0"/>
              <a:t>performed</a:t>
            </a:r>
            <a:endParaRPr lang="en-US" dirty="0" smtClean="0"/>
          </a:p>
          <a:p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72" y="4589716"/>
            <a:ext cx="5065776" cy="2225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4046" y="5142247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paper published  few days ago: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4" y="229672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Experiments on bio-objects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1" y="414338"/>
            <a:ext cx="10143215" cy="6127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95" y="4786426"/>
            <a:ext cx="3791921" cy="194033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6611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02" y="307761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ions driven secondary sources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9946" y="201415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6263" y="201415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3163329"/>
            <a:ext cx="7365062" cy="1817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4807" y="4672013"/>
            <a:ext cx="847381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focus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6" y="1268759"/>
            <a:ext cx="4006407" cy="22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3473" y="3841938"/>
            <a:ext cx="954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Tight focusing for increased intensity has demonstrated higher TNSA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open questions remain on role of magnetic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Technology has not been tried for sub 100fs lasers.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8184240" y="1169912"/>
            <a:ext cx="2705661" cy="2142362"/>
            <a:chOff x="5148064" y="3937273"/>
            <a:chExt cx="3840707" cy="2924175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937273"/>
              <a:ext cx="3840707" cy="29241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068416" y="6315342"/>
              <a:ext cx="1811393" cy="435836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Calibri" panose="020F0502020204030204" pitchFamily="34" charset="0"/>
                </a:rPr>
                <a:t>Raw print</a:t>
              </a:r>
            </a:p>
          </p:txBody>
        </p:sp>
      </p:grpSp>
      <p:sp>
        <p:nvSpPr>
          <p:cNvPr id="9" name="Textfeld 2"/>
          <p:cNvSpPr txBox="1"/>
          <p:nvPr/>
        </p:nvSpPr>
        <p:spPr>
          <a:xfrm>
            <a:off x="5879976" y="1556796"/>
            <a:ext cx="1928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low-cost</a:t>
            </a:r>
            <a:r>
              <a:rPr lang="de-DE" sz="1600" dirty="0"/>
              <a:t> </a:t>
            </a:r>
            <a:r>
              <a:rPr lang="de-DE" sz="1600" dirty="0" err="1"/>
              <a:t>production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efforts</a:t>
            </a:r>
            <a:r>
              <a:rPr lang="de-DE" sz="1600" dirty="0"/>
              <a:t>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>
                <a:sym typeface="Wingdings"/>
              </a:rPr>
              <a:t></a:t>
            </a:r>
            <a:endParaRPr lang="de-DE" sz="16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Tight focusing experiments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2202" y="307761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Tight focusing </a:t>
            </a:r>
            <a:r>
              <a:rPr lang="en-US" dirty="0" smtClean="0"/>
              <a:t>experiments: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9425" y="785812"/>
            <a:ext cx="4398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Tanks for your time!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3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12" y="227887"/>
            <a:ext cx="6286500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9" y="3983509"/>
            <a:ext cx="36576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887" y="3737233"/>
            <a:ext cx="4406227" cy="287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358" y="3421451"/>
            <a:ext cx="3801591" cy="2228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666" y="668498"/>
            <a:ext cx="5628846" cy="2095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725" y="358320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Cancer treatment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6799" y="383059"/>
            <a:ext cx="358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radiography (</a:t>
            </a:r>
            <a:r>
              <a:rPr lang="en-US" dirty="0" err="1" smtClean="0"/>
              <a:t>deflectometry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319738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ICF diagnostics, Fast ignition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9894" y="3058882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driven sources:</a:t>
            </a:r>
          </a:p>
          <a:p>
            <a:r>
              <a:rPr lang="en-US" dirty="0" smtClean="0"/>
              <a:t>of neutrons: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9894" y="6063766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isotopes for PAT </a:t>
            </a:r>
            <a:r>
              <a:rPr lang="en-US" dirty="0" err="1" smtClean="0"/>
              <a:t>e.t.c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1239" y="1726022"/>
            <a:ext cx="348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C.K.Li</a:t>
            </a:r>
            <a:r>
              <a:rPr lang="en-US" dirty="0" smtClean="0"/>
              <a:t> et al. </a:t>
            </a:r>
            <a:r>
              <a:rPr lang="is-IS" dirty="0"/>
              <a:t>PRL </a:t>
            </a:r>
            <a:r>
              <a:rPr lang="is-IS" b="1" dirty="0"/>
              <a:t>99, </a:t>
            </a:r>
            <a:r>
              <a:rPr lang="is-IS" dirty="0"/>
              <a:t>055001 (2007)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acceleration: the objectives and applications</a:t>
            </a:r>
          </a:p>
          <a:p>
            <a:r>
              <a:rPr lang="en-US" dirty="0" smtClean="0"/>
              <a:t>The experimental setup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The prospects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467" y="44484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56606" y="4644586"/>
            <a:ext cx="2951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diagnostic equipment: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Thomson parabola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RCF stack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FSSR X-ray spectrometer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8240" y="1419285"/>
            <a:ext cx="2257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Basic laser parameters:</a:t>
            </a:r>
          </a:p>
          <a:p>
            <a:r>
              <a:rPr lang="en-US" dirty="0" smtClean="0"/>
              <a:t>λ0 </a:t>
            </a:r>
            <a:r>
              <a:rPr lang="en-US" dirty="0"/>
              <a:t>≈ 910 </a:t>
            </a:r>
            <a:r>
              <a:rPr lang="en-US" dirty="0" err="1"/>
              <a:t>nm,τ</a:t>
            </a:r>
            <a:r>
              <a:rPr lang="en-US" dirty="0"/>
              <a:t> ≈ 60 fs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/>
              <a:t>≈ 10 J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 </a:t>
            </a:r>
            <a:r>
              <a:rPr lang="en-US" dirty="0"/>
              <a:t>≈ 160 </a:t>
            </a:r>
            <a:r>
              <a:rPr lang="en-US" dirty="0" smtClean="0"/>
              <a:t>ТW</a:t>
            </a:r>
            <a:br>
              <a:rPr lang="en-US" dirty="0" smtClean="0"/>
            </a:br>
            <a:r>
              <a:rPr lang="en-US" dirty="0" smtClean="0"/>
              <a:t>D </a:t>
            </a:r>
            <a:r>
              <a:rPr lang="en-US" dirty="0"/>
              <a:t>≈ 100 mm, F/4.2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≈ 3 × </a:t>
            </a:r>
            <a:r>
              <a:rPr lang="en-US" dirty="0" smtClean="0"/>
              <a:t>10^20 W/сm2</a:t>
            </a:r>
            <a:br>
              <a:rPr lang="en-US" dirty="0" smtClean="0"/>
            </a:b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/>
              <a:t>≈ 2 × </a:t>
            </a:r>
            <a:r>
              <a:rPr lang="en-US" dirty="0" smtClean="0"/>
              <a:t>10^8 </a:t>
            </a:r>
            <a:r>
              <a:rPr lang="en-US" dirty="0"/>
              <a:t>(1 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Shot/20min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425"/>
            <a:ext cx="6282758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18" y="967382"/>
            <a:ext cx="9063681" cy="5636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467" y="444843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principle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467" y="44484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56606" y="4644586"/>
            <a:ext cx="2951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diagnostic equipment: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Thomson parabola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RCF stack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FSSR X-ray spectrometer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8240" y="1419285"/>
            <a:ext cx="2257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Basic laser parameters:</a:t>
            </a:r>
          </a:p>
          <a:p>
            <a:r>
              <a:rPr lang="en-US" dirty="0" smtClean="0"/>
              <a:t>λ0 </a:t>
            </a:r>
            <a:r>
              <a:rPr lang="en-US" dirty="0"/>
              <a:t>≈ 910 </a:t>
            </a:r>
            <a:r>
              <a:rPr lang="en-US" dirty="0" err="1"/>
              <a:t>nm,τ</a:t>
            </a:r>
            <a:r>
              <a:rPr lang="en-US" dirty="0"/>
              <a:t> ≈ 60 fs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/>
              <a:t>≈ 10 J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 </a:t>
            </a:r>
            <a:r>
              <a:rPr lang="en-US" dirty="0"/>
              <a:t>≈ 160 </a:t>
            </a:r>
            <a:r>
              <a:rPr lang="en-US" dirty="0" smtClean="0"/>
              <a:t>ТW</a:t>
            </a:r>
            <a:br>
              <a:rPr lang="en-US" dirty="0" smtClean="0"/>
            </a:br>
            <a:r>
              <a:rPr lang="en-US" dirty="0" smtClean="0"/>
              <a:t>D </a:t>
            </a:r>
            <a:r>
              <a:rPr lang="en-US" dirty="0"/>
              <a:t>≈ 100 mm, F/4.2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≈ 3 × </a:t>
            </a:r>
            <a:r>
              <a:rPr lang="en-US" dirty="0" smtClean="0"/>
              <a:t>10^20 W/сm2</a:t>
            </a:r>
            <a:br>
              <a:rPr lang="en-US" dirty="0" smtClean="0"/>
            </a:b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/>
              <a:t>≈ 2 × </a:t>
            </a:r>
            <a:r>
              <a:rPr lang="en-US" dirty="0" smtClean="0"/>
              <a:t>10^8 </a:t>
            </a:r>
            <a:r>
              <a:rPr lang="en-US" dirty="0"/>
              <a:t>(1 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Shot/20min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425"/>
            <a:ext cx="6282758" cy="46005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06529" y="3369733"/>
            <a:ext cx="2189312" cy="634875"/>
            <a:chOff x="506529" y="3369733"/>
            <a:chExt cx="2189312" cy="6348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502602" y="3447396"/>
              <a:ext cx="0" cy="557212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502602" y="3632099"/>
              <a:ext cx="1932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502602" y="3802714"/>
              <a:ext cx="1932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32249" y="3632099"/>
              <a:ext cx="1770354" cy="83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32249" y="3673690"/>
              <a:ext cx="1770353" cy="129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06529" y="3608115"/>
              <a:ext cx="222225" cy="170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84534" y="3369733"/>
              <a:ext cx="45719" cy="567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4534" y="3401677"/>
              <a:ext cx="32492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973" y="506627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Focusing &amp; contrast of the laser pulse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109" y="440777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Pic. Focal spot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24746" y="3665149"/>
            <a:ext cx="28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Pic. Power contrast </a:t>
            </a:r>
            <a:r>
              <a:rPr lang="en-US" dirty="0" err="1" smtClean="0"/>
              <a:t>Mironov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3" y="1148492"/>
            <a:ext cx="5645812" cy="32620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5" y="412389"/>
            <a:ext cx="5696464" cy="31587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10527" r="3552" b="16417"/>
          <a:stretch>
            <a:fillRect/>
          </a:stretch>
        </p:blipFill>
        <p:spPr bwMode="auto">
          <a:xfrm>
            <a:off x="3524911" y="4407776"/>
            <a:ext cx="4198062" cy="243824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18513" r="3302" b="18513"/>
          <a:stretch>
            <a:fillRect/>
          </a:stretch>
        </p:blipFill>
        <p:spPr bwMode="auto">
          <a:xfrm>
            <a:off x="7842422" y="4757044"/>
            <a:ext cx="4349578" cy="20889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94183" y="4991364"/>
            <a:ext cx="3213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Direct parametric  luminescence </a:t>
            </a:r>
            <a:r>
              <a:rPr lang="en-US" dirty="0" smtClean="0"/>
              <a:t>measurement gives </a:t>
            </a:r>
            <a:r>
              <a:rPr lang="en-US" dirty="0"/>
              <a:t>2*10^8</a:t>
            </a:r>
          </a:p>
        </p:txBody>
      </p:sp>
    </p:spTree>
    <p:extLst>
      <p:ext uri="{BB962C8B-B14F-4D97-AF65-F5344CB8AC3E}">
        <p14:creationId xmlns:p14="http://schemas.microsoft.com/office/powerpoint/2010/main" val="9920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822" y="729049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Thomson parabola data: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1267" y="35971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 scheme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7" y="1098381"/>
            <a:ext cx="6019800" cy="410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5038130"/>
            <a:ext cx="6845300" cy="492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713" y="640153"/>
            <a:ext cx="4381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460" y="179859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roton data: RCF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246" y="125498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RCF1</a:t>
            </a:r>
          </a:p>
        </p:txBody>
      </p:sp>
      <p:pic>
        <p:nvPicPr>
          <p:cNvPr id="8" name="Рисунок 17" descr="C:\Users\Solo\Documents\Ускорение протонов 2015\Submission\After Submission\Second Step\Figures\sh60_7x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0" y="761365"/>
            <a:ext cx="5747385" cy="296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7" descr="C:\Users\Solo\Documents\Ускорение протонов 2015\Submission\After Submission\Second Step\Figures\sh60_without_dop_err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35" y="0"/>
            <a:ext cx="403098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4" descr="C:\Users\Solo\Documents\Ускорение протонов 2015\Submission\After Submission\Second Step\Figures\energy_N_MTCE_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89" y="3638547"/>
            <a:ext cx="411035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9" descr="D:\Users\Solo\Google Диск\СТАТЬИ_работа\Ускорение протонов 2015\Submission\After the first review\Second Step\Figures\S_Alpha_vs_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3" y="3724275"/>
            <a:ext cx="4010660" cy="2934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319371" y="2529086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A"/>
                </a:solidFill>
                <a:latin typeface="Times New Roman" charset="0"/>
                <a:ea typeface="Droid Sans Fallback" charset="0"/>
              </a:rPr>
              <a:t>T</a:t>
            </a:r>
            <a:r>
              <a:rPr lang="en-US" baseline="-25000" dirty="0" err="1">
                <a:solidFill>
                  <a:srgbClr val="00000A"/>
                </a:solidFill>
                <a:latin typeface="Times New Roman" charset="0"/>
                <a:ea typeface="Droid Sans Fallback" charset="0"/>
              </a:rPr>
              <a:t>h</a:t>
            </a:r>
            <a:r>
              <a:rPr lang="en-US" dirty="0">
                <a:solidFill>
                  <a:srgbClr val="00000A"/>
                </a:solidFill>
                <a:latin typeface="Times New Roman" charset="0"/>
                <a:ea typeface="Droid Sans Fallback" charset="0"/>
              </a:rPr>
              <a:t>= 3.1</a:t>
            </a:r>
            <a:r>
              <a:rPr lang="en-US" dirty="0">
                <a:solidFill>
                  <a:srgbClr val="00000A"/>
                </a:solidFill>
                <a:latin typeface="Times New Roman" charset="0"/>
                <a:ea typeface="Droid Sans Fallback" charset="0"/>
                <a:cs typeface="Times New Roman" charset="0"/>
              </a:rPr>
              <a:t>±0.3</a:t>
            </a:r>
            <a:r>
              <a:rPr lang="en-US" dirty="0">
                <a:solidFill>
                  <a:srgbClr val="00000A"/>
                </a:solidFill>
                <a:latin typeface="Times New Roman" charset="0"/>
                <a:ea typeface="Droid Sans Fallback" charset="0"/>
              </a:rPr>
              <a:t> MeV</a:t>
            </a:r>
            <a:r>
              <a:rPr lang="en-GB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48189" y="2898418"/>
                <a:ext cx="4191147" cy="1019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𝑑𝑁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𝑑𝐸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𝑒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𝑎𝑐𝑐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𝑠h𝑒𝑎𝑡h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𝐸𝑇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i="0">
                          <a:latin typeface="Cambria Math" charset="0"/>
                        </a:rPr>
                        <m:t>×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e>
                                <m:sup/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189" y="2898418"/>
                <a:ext cx="4191147" cy="10191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525869" y="3223314"/>
            <a:ext cx="161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Mora model: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7032</TotalTime>
  <Words>437</Words>
  <Application>Microsoft Macintosh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Cambria Math</vt:lpstr>
      <vt:lpstr>Corbel</vt:lpstr>
      <vt:lpstr>Droid Sans Fallback</vt:lpstr>
      <vt:lpstr>Times New Roman</vt:lpstr>
      <vt:lpstr>Wingdings</vt:lpstr>
      <vt:lpstr>Wingdings 2</vt:lpstr>
      <vt:lpstr>Arial</vt:lpstr>
      <vt:lpstr>Frame</vt:lpstr>
      <vt:lpstr>Laser driven plasma acceleration at PEARL laser system: progress and prospects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Tight focusing experiments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driven ion acceleration at  PEARL laser facility </dc:title>
  <dc:creator>Александр Соловьев</dc:creator>
  <cp:lastModifiedBy>Александр Соловьев</cp:lastModifiedBy>
  <cp:revision>40</cp:revision>
  <dcterms:created xsi:type="dcterms:W3CDTF">2017-07-22T08:18:58Z</dcterms:created>
  <dcterms:modified xsi:type="dcterms:W3CDTF">2017-09-27T05:52:13Z</dcterms:modified>
</cp:coreProperties>
</file>