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</p:sldMasterIdLst>
  <p:notesMasterIdLst>
    <p:notesMasterId r:id="rId22"/>
  </p:notesMasterIdLst>
  <p:sldIdLst>
    <p:sldId id="256" r:id="rId2"/>
    <p:sldId id="460" r:id="rId3"/>
    <p:sldId id="438" r:id="rId4"/>
    <p:sldId id="492" r:id="rId5"/>
    <p:sldId id="490" r:id="rId6"/>
    <p:sldId id="493" r:id="rId7"/>
    <p:sldId id="475" r:id="rId8"/>
    <p:sldId id="463" r:id="rId9"/>
    <p:sldId id="466" r:id="rId10"/>
    <p:sldId id="467" r:id="rId11"/>
    <p:sldId id="472" r:id="rId12"/>
    <p:sldId id="448" r:id="rId13"/>
    <p:sldId id="479" r:id="rId14"/>
    <p:sldId id="482" r:id="rId15"/>
    <p:sldId id="487" r:id="rId16"/>
    <p:sldId id="481" r:id="rId17"/>
    <p:sldId id="488" r:id="rId18"/>
    <p:sldId id="495" r:id="rId19"/>
    <p:sldId id="484" r:id="rId20"/>
    <p:sldId id="476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Frutiger LT Com 55 Roman" panose="020B06020202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Frutiger LT Com 55 Roman" panose="020B06020202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Frutiger LT Com 55 Roman" panose="020B06020202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Frutiger LT Com 55 Roman" panose="020B06020202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Frutiger LT Com 55 Roman" panose="020B0602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Frutiger LT Com 55 Roman" panose="020B0602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Frutiger LT Com 55 Roman" panose="020B0602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Frutiger LT Com 55 Roman" panose="020B0602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Frutiger LT Com 55 Roman" panose="020B0602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0000"/>
    <a:srgbClr val="64A0C8"/>
    <a:srgbClr val="BE7B22"/>
    <a:srgbClr val="64BEC3"/>
    <a:srgbClr val="B2B2B2"/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81344" autoAdjust="0"/>
  </p:normalViewPr>
  <p:slideViewPr>
    <p:cSldViewPr>
      <p:cViewPr varScale="1">
        <p:scale>
          <a:sx n="71" d="100"/>
          <a:sy n="71" d="100"/>
        </p:scale>
        <p:origin x="179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227D41-DF4E-4FAF-BEFE-E14238314E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946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27D41-DF4E-4FAF-BEFE-E14238314E9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179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</a:t>
            </a:r>
            <a:r>
              <a:rPr lang="en-US" baseline="0" dirty="0" smtClean="0"/>
              <a:t> distinguished electric field !</a:t>
            </a: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27D41-DF4E-4FAF-BEFE-E14238314E9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79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The total streaking window</a:t>
            </a:r>
            <a:r>
              <a:rPr lang="de-CH" baseline="0" dirty="0" smtClean="0"/>
              <a:t> and the rms time resolution for different split ring resonator frequencies and field strengths. A bunch centre electron of 30 KeV and an rms angular spread of 0.5 mrad imminently prior to streaking are assumed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27D41-DF4E-4FAF-BEFE-E14238314E9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58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proof of principle experiment will be performing at the FLUTE</a:t>
            </a:r>
            <a:r>
              <a:rPr lang="en-US" baseline="0" dirty="0" smtClean="0"/>
              <a:t> accelerator test facility at KIT ,Germany </a:t>
            </a: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27D41-DF4E-4FAF-BEFE-E14238314E9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693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THz spot dimensions (full with at half maximum) are 0.92 mm in horizontal direction and 1.15 mm in vertical direction.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THz pulse energy was 0.8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μJ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Camera image of the THz beam at the image plane of a 4f THz imaging system. A schematic of the 4f imaging system is seen in the inset.</a:t>
            </a:r>
            <a:endParaRPr lang="en-GB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27D41-DF4E-4FAF-BEFE-E14238314E9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351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27D41-DF4E-4FAF-BEFE-E14238314E9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25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1" y="457201"/>
            <a:ext cx="1498676" cy="199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6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37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1" y="457201"/>
            <a:ext cx="1498676" cy="199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6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1" y="457201"/>
            <a:ext cx="1498676" cy="199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1" y="457201"/>
            <a:ext cx="1498676" cy="199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3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1" y="457201"/>
            <a:ext cx="1498676" cy="199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48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1" y="457201"/>
            <a:ext cx="1498676" cy="199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37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1" y="457201"/>
            <a:ext cx="1498676" cy="199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2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1" y="457201"/>
            <a:ext cx="1498676" cy="199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78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0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2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2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01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1" y="457201"/>
            <a:ext cx="1498676" cy="199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2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0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9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6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Line 9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 userDrawn="1"/>
        </p:nvSpPr>
        <p:spPr bwMode="auto">
          <a:xfrm flipV="1">
            <a:off x="304800" y="0"/>
            <a:ext cx="0" cy="9144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 userDrawn="1"/>
        </p:nvSpPr>
        <p:spPr bwMode="auto">
          <a:xfrm flipV="1">
            <a:off x="8915400" y="5943600"/>
            <a:ext cx="0" cy="9144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7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90" r:id="rId15"/>
    <p:sldLayoutId id="2147483791" r:id="rId16"/>
    <p:sldLayoutId id="2147483792" r:id="rId17"/>
    <p:sldLayoutId id="2147483793" r:id="rId1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4" Type="http://schemas.openxmlformats.org/officeDocument/2006/relationships/image" Target="../media/image21.emf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institution/Korea_Atomic_Energy_Research_Institute_KAER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6405" y="1981200"/>
            <a:ext cx="8515350" cy="1790700"/>
          </a:xfrm>
        </p:spPr>
        <p:txBody>
          <a:bodyPr anchor="ctr">
            <a:noAutofit/>
          </a:bodyPr>
          <a:lstStyle/>
          <a:p>
            <a:r>
              <a:rPr lang="en-US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Concept for THz- driven Electron </a:t>
            </a:r>
            <a:r>
              <a:rPr lang="en-US" sz="3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Streaking Technique</a:t>
            </a:r>
            <a:endParaRPr lang="en-US" altLang="en-US" sz="3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50768" y="4038600"/>
            <a:ext cx="2806624" cy="518216"/>
          </a:xfrm>
        </p:spPr>
        <p:txBody>
          <a:bodyPr>
            <a:noAutofit/>
          </a:bodyPr>
          <a:lstStyle/>
          <a:p>
            <a:r>
              <a:rPr lang="de-CH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Mozhgan </a:t>
            </a:r>
            <a:r>
              <a:rPr lang="de-CH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Hayati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CH" sz="27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8" y="267190"/>
            <a:ext cx="1892482" cy="7630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10905" y="5282625"/>
            <a:ext cx="5086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European Advanced Accelerator Concepts Workshop</a:t>
            </a:r>
          </a:p>
          <a:p>
            <a:pPr algn="ctr"/>
            <a:r>
              <a:rPr lang="it-IT" sz="1600" i="1" dirty="0">
                <a:solidFill>
                  <a:srgbClr val="244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24-30 September 2017, La Biodola, Isola d'Elba</a:t>
            </a:r>
          </a:p>
        </p:txBody>
      </p:sp>
      <p:pic>
        <p:nvPicPr>
          <p:cNvPr id="9" name="Picture 2" descr="Képtalálat a következőre: „Universität bern logo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37" y="107096"/>
            <a:ext cx="1204163" cy="92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4800" y="1263913"/>
                <a:ext cx="8229600" cy="793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Temporal resolution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=1.5</m:t>
                    </m:r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fs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@</m:t>
                    </m:r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</m:t>
                    </m:r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THz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&amp;</m:t>
                    </m:r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gap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de-CH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GV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de-CH" dirty="0"/>
                  <a:t> 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63913"/>
                <a:ext cx="8229600" cy="793487"/>
              </a:xfrm>
              <a:prstGeom prst="rect">
                <a:avLst/>
              </a:prstGeom>
              <a:blipFill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905000"/>
            <a:ext cx="5867088" cy="38465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52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 eaLnBrk="1" latinLnBrk="0" hangingPunct="1">
              <a:lnSpc>
                <a:spcPct val="90000"/>
              </a:lnSpc>
              <a:buNone/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Streak Velocity </a:t>
            </a:r>
            <a:r>
              <a:rPr lang="en-US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 resonance frequency</a:t>
            </a:r>
            <a:endParaRPr lang="en-US" sz="3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Képtalálat a következőre: „Universität bern logo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37" y="107096"/>
            <a:ext cx="1204163" cy="92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5669" y="6248400"/>
            <a:ext cx="37147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latin typeface="Times New Roman" charset="0"/>
                <a:ea typeface="Times New Roman" charset="0"/>
                <a:cs typeface="Times New Roman" charset="0"/>
              </a:rPr>
              <a:t>J. </a:t>
            </a:r>
            <a:r>
              <a:rPr lang="en-US" sz="900" i="1" dirty="0" err="1">
                <a:latin typeface="Times New Roman" charset="0"/>
                <a:ea typeface="Times New Roman" charset="0"/>
                <a:cs typeface="Times New Roman" charset="0"/>
              </a:rPr>
              <a:t>Fabianska</a:t>
            </a:r>
            <a:r>
              <a:rPr lang="en-US" sz="900" i="1" dirty="0">
                <a:latin typeface="Times New Roman" charset="0"/>
                <a:ea typeface="Times New Roman" charset="0"/>
                <a:cs typeface="Times New Roman" charset="0"/>
              </a:rPr>
              <a:t>, G </a:t>
            </a:r>
            <a:r>
              <a:rPr lang="en-US" sz="900" i="1" dirty="0" err="1">
                <a:latin typeface="Times New Roman" charset="0"/>
                <a:ea typeface="Times New Roman" charset="0"/>
                <a:cs typeface="Times New Roman" charset="0"/>
              </a:rPr>
              <a:t>Kassier</a:t>
            </a:r>
            <a:r>
              <a:rPr lang="en-US" sz="900" i="1" dirty="0">
                <a:latin typeface="Times New Roman" charset="0"/>
                <a:ea typeface="Times New Roman" charset="0"/>
                <a:cs typeface="Times New Roman" charset="0"/>
              </a:rPr>
              <a:t> &amp; T. </a:t>
            </a:r>
            <a:r>
              <a:rPr lang="en-US" sz="900" i="1" dirty="0" err="1">
                <a:latin typeface="Times New Roman" charset="0"/>
                <a:ea typeface="Times New Roman" charset="0"/>
                <a:cs typeface="Times New Roman" charset="0"/>
              </a:rPr>
              <a:t>Feurer</a:t>
            </a:r>
            <a:r>
              <a:rPr lang="en-US" sz="900" i="1" dirty="0">
                <a:latin typeface="Times New Roman" charset="0"/>
                <a:ea typeface="Times New Roman" charset="0"/>
                <a:cs typeface="Times New Roman" charset="0"/>
              </a:rPr>
              <a:t>, Scientific Reports </a:t>
            </a:r>
            <a:r>
              <a:rPr lang="en-US" sz="900" b="1" i="1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900" i="1" dirty="0">
                <a:latin typeface="Times New Roman" charset="0"/>
                <a:ea typeface="Times New Roman" charset="0"/>
                <a:cs typeface="Times New Roman" charset="0"/>
              </a:rPr>
              <a:t>, 5645 ,2014</a:t>
            </a:r>
          </a:p>
        </p:txBody>
      </p:sp>
      <p:sp>
        <p:nvSpPr>
          <p:cNvPr id="3" name="Oval 2"/>
          <p:cNvSpPr/>
          <p:nvPr/>
        </p:nvSpPr>
        <p:spPr>
          <a:xfrm>
            <a:off x="5937738" y="1981200"/>
            <a:ext cx="767862" cy="729762"/>
          </a:xfrm>
          <a:prstGeom prst="ellipse">
            <a:avLst/>
          </a:prstGeom>
          <a:solidFill>
            <a:srgbClr val="5B9BD5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638800" y="1752600"/>
            <a:ext cx="381000" cy="228600"/>
          </a:xfrm>
          <a:prstGeom prst="straightConnector1">
            <a:avLst/>
          </a:prstGeom>
          <a:ln w="28575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14800" y="1676400"/>
            <a:ext cx="35814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3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7772401" y="5144145"/>
            <a:ext cx="838199" cy="723255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3670" r="5282" b="3521"/>
          <a:stretch/>
        </p:blipFill>
        <p:spPr>
          <a:xfrm>
            <a:off x="228600" y="1447801"/>
            <a:ext cx="7562851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622" y="5197194"/>
            <a:ext cx="120015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0.9 THz</a:t>
            </a:r>
          </a:p>
          <a:p>
            <a:pPr algn="ctr"/>
            <a:r>
              <a:rPr lang="en-US" sz="1500" b="1" dirty="0">
                <a:solidFill>
                  <a:schemeClr val="tx1"/>
                </a:solidFill>
              </a:rPr>
              <a:t>1GV/m</a:t>
            </a:r>
            <a:endParaRPr lang="de-CH" sz="15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52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 eaLnBrk="1" latinLnBrk="0" hangingPunct="1">
              <a:lnSpc>
                <a:spcPct val="90000"/>
              </a:lnSpc>
              <a:buNone/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charge </a:t>
            </a:r>
            <a:r>
              <a:rPr lang="en-US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endParaRPr lang="en-US" sz="3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Képtalálat a következőre: „Universität bern logo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37" y="107096"/>
            <a:ext cx="1204163" cy="92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5669" y="6248400"/>
            <a:ext cx="37147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latin typeface="Times New Roman" charset="0"/>
                <a:ea typeface="Times New Roman" charset="0"/>
                <a:cs typeface="Times New Roman" charset="0"/>
              </a:rPr>
              <a:t>J. </a:t>
            </a:r>
            <a:r>
              <a:rPr lang="en-US" sz="900" i="1" dirty="0" err="1">
                <a:latin typeface="Times New Roman" charset="0"/>
                <a:ea typeface="Times New Roman" charset="0"/>
                <a:cs typeface="Times New Roman" charset="0"/>
              </a:rPr>
              <a:t>Fabianska</a:t>
            </a:r>
            <a:r>
              <a:rPr lang="en-US" sz="900" i="1" dirty="0">
                <a:latin typeface="Times New Roman" charset="0"/>
                <a:ea typeface="Times New Roman" charset="0"/>
                <a:cs typeface="Times New Roman" charset="0"/>
              </a:rPr>
              <a:t>, G </a:t>
            </a:r>
            <a:r>
              <a:rPr lang="en-US" sz="900" i="1" dirty="0" err="1">
                <a:latin typeface="Times New Roman" charset="0"/>
                <a:ea typeface="Times New Roman" charset="0"/>
                <a:cs typeface="Times New Roman" charset="0"/>
              </a:rPr>
              <a:t>Kassier</a:t>
            </a:r>
            <a:r>
              <a:rPr lang="en-US" sz="900" i="1" dirty="0">
                <a:latin typeface="Times New Roman" charset="0"/>
                <a:ea typeface="Times New Roman" charset="0"/>
                <a:cs typeface="Times New Roman" charset="0"/>
              </a:rPr>
              <a:t> &amp; T. </a:t>
            </a:r>
            <a:r>
              <a:rPr lang="en-US" sz="900" i="1" dirty="0" err="1">
                <a:latin typeface="Times New Roman" charset="0"/>
                <a:ea typeface="Times New Roman" charset="0"/>
                <a:cs typeface="Times New Roman" charset="0"/>
              </a:rPr>
              <a:t>Feurer</a:t>
            </a:r>
            <a:r>
              <a:rPr lang="en-US" sz="900" i="1" dirty="0">
                <a:latin typeface="Times New Roman" charset="0"/>
                <a:ea typeface="Times New Roman" charset="0"/>
                <a:cs typeface="Times New Roman" charset="0"/>
              </a:rPr>
              <a:t>, Scientific Reports </a:t>
            </a:r>
            <a:r>
              <a:rPr lang="en-US" sz="900" b="1" i="1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900" i="1" dirty="0">
                <a:latin typeface="Times New Roman" charset="0"/>
                <a:ea typeface="Times New Roman" charset="0"/>
                <a:cs typeface="Times New Roman" charset="0"/>
              </a:rPr>
              <a:t>, 5645 ,2014</a:t>
            </a:r>
          </a:p>
        </p:txBody>
      </p:sp>
    </p:spTree>
    <p:extLst>
      <p:ext uri="{BB962C8B-B14F-4D97-AF65-F5344CB8AC3E}">
        <p14:creationId xmlns:p14="http://schemas.microsoft.com/office/powerpoint/2010/main" val="18919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5250" y="228600"/>
            <a:ext cx="7677150" cy="1096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 eaLnBrk="1" latinLnBrk="0" hangingPunct="1">
              <a:lnSpc>
                <a:spcPct val="90000"/>
              </a:lnSpc>
              <a:buNone/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</a:t>
            </a:r>
            <a:r>
              <a:rPr lang="en-US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(Realistic Electrons)</a:t>
            </a:r>
            <a:endParaRPr lang="en-US" sz="3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Képtalálat a következőre: „Universität bern logo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37" y="107096"/>
            <a:ext cx="1204163" cy="92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396112"/>
              </p:ext>
            </p:extLst>
          </p:nvPr>
        </p:nvGraphicFramePr>
        <p:xfrm>
          <a:off x="762000" y="2387937"/>
          <a:ext cx="7465904" cy="23868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20710">
                  <a:extLst>
                    <a:ext uri="{9D8B030D-6E8A-4147-A177-3AD203B41FA5}">
                      <a16:colId xmlns:a16="http://schemas.microsoft.com/office/drawing/2014/main" val="1817706496"/>
                    </a:ext>
                  </a:extLst>
                </a:gridCol>
                <a:gridCol w="2123694">
                  <a:extLst>
                    <a:ext uri="{9D8B030D-6E8A-4147-A177-3AD203B41FA5}">
                      <a16:colId xmlns:a16="http://schemas.microsoft.com/office/drawing/2014/main" val="1544487785"/>
                    </a:ext>
                  </a:extLst>
                </a:gridCol>
                <a:gridCol w="958215">
                  <a:extLst>
                    <a:ext uri="{9D8B030D-6E8A-4147-A177-3AD203B41FA5}">
                      <a16:colId xmlns:a16="http://schemas.microsoft.com/office/drawing/2014/main" val="1566165331"/>
                    </a:ext>
                  </a:extLst>
                </a:gridCol>
                <a:gridCol w="958215">
                  <a:extLst>
                    <a:ext uri="{9D8B030D-6E8A-4147-A177-3AD203B41FA5}">
                      <a16:colId xmlns:a16="http://schemas.microsoft.com/office/drawing/2014/main" val="891567832"/>
                    </a:ext>
                  </a:extLst>
                </a:gridCol>
                <a:gridCol w="1305070">
                  <a:extLst>
                    <a:ext uri="{9D8B030D-6E8A-4147-A177-3AD203B41FA5}">
                      <a16:colId xmlns:a16="http://schemas.microsoft.com/office/drawing/2014/main" val="1741993618"/>
                    </a:ext>
                  </a:extLst>
                </a:gridCol>
              </a:tblGrid>
              <a:tr h="398379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CH" b="0" dirty="0" smtClean="0"/>
                        <a:t>Temporal resolution ( </a:t>
                      </a:r>
                      <a:r>
                        <a:rPr lang="de-CH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fs</a:t>
                      </a:r>
                      <a:r>
                        <a:rPr lang="de-CH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CH" b="0" dirty="0" smtClean="0"/>
                        <a:t>)</a:t>
                      </a:r>
                      <a:endParaRPr lang="en-GB" b="0" dirty="0"/>
                    </a:p>
                  </a:txBody>
                  <a:tcPr>
                    <a:lnB w="38100" cmpd="sng"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53859"/>
                  </a:ext>
                </a:extLst>
              </a:tr>
              <a:tr h="497122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bg1"/>
                          </a:solidFill>
                        </a:rPr>
                        <a:t>Resonance frequency (THz)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bg1"/>
                          </a:solidFill>
                        </a:rPr>
                        <a:t>Total streaking window ( fs)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>
                          <a:solidFill>
                            <a:schemeClr val="bg1"/>
                          </a:solidFill>
                        </a:rPr>
                        <a:t>100 MV/m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>
                          <a:solidFill>
                            <a:schemeClr val="bg1"/>
                          </a:solidFill>
                        </a:rPr>
                        <a:t>300 MV/m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de-CH" baseline="0" dirty="0" smtClean="0">
                          <a:solidFill>
                            <a:schemeClr val="bg1"/>
                          </a:solidFill>
                        </a:rPr>
                        <a:t> G</a:t>
                      </a:r>
                      <a:r>
                        <a:rPr lang="de-CH" dirty="0" smtClean="0">
                          <a:solidFill>
                            <a:schemeClr val="bg1"/>
                          </a:solidFill>
                        </a:rPr>
                        <a:t>V/m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435589"/>
                  </a:ext>
                </a:extLst>
              </a:tr>
              <a:tr h="497122"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0.3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717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48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4.8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780218"/>
                  </a:ext>
                </a:extLst>
              </a:tr>
              <a:tr h="497122"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0.6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358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7.1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2.1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268886"/>
                  </a:ext>
                </a:extLst>
              </a:tr>
              <a:tr h="497122"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0.9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239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5.1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235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6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38400"/>
            <a:ext cx="9144000" cy="3429000"/>
          </a:xfrm>
          <a:prstGeom prst="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11972" y="1050241"/>
            <a:ext cx="4641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Proof of principle SRR experiment</a:t>
            </a:r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990600" y="1391603"/>
            <a:ext cx="323850" cy="1086781"/>
          </a:xfrm>
          <a:prstGeom prst="downArrow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52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 eaLnBrk="1" latinLnBrk="0" hangingPunct="1">
              <a:lnSpc>
                <a:spcPct val="90000"/>
              </a:lnSpc>
              <a:buNone/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erninfrarot</a:t>
            </a:r>
            <a:r>
              <a:rPr lang="en-US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inac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 </a:t>
            </a:r>
            <a:r>
              <a:rPr lang="en-US" sz="36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 </a:t>
            </a:r>
            <a:r>
              <a:rPr lang="en-US" sz="3600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xperiment</a:t>
            </a:r>
            <a:endParaRPr lang="en-US" sz="3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éptalálat a következőre: „Universität bern logo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37" y="107096"/>
            <a:ext cx="1204163" cy="92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2377353"/>
            <a:ext cx="8743950" cy="2637176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736442"/>
              </p:ext>
            </p:extLst>
          </p:nvPr>
        </p:nvGraphicFramePr>
        <p:xfrm>
          <a:off x="609600" y="5075576"/>
          <a:ext cx="4706296" cy="16334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65629">
                  <a:extLst>
                    <a:ext uri="{9D8B030D-6E8A-4147-A177-3AD203B41FA5}">
                      <a16:colId xmlns:a16="http://schemas.microsoft.com/office/drawing/2014/main" val="3736933014"/>
                    </a:ext>
                  </a:extLst>
                </a:gridCol>
                <a:gridCol w="2340667">
                  <a:extLst>
                    <a:ext uri="{9D8B030D-6E8A-4147-A177-3AD203B41FA5}">
                      <a16:colId xmlns:a16="http://schemas.microsoft.com/office/drawing/2014/main" val="4110630516"/>
                    </a:ext>
                  </a:extLst>
                </a:gridCol>
              </a:tblGrid>
              <a:tr h="152398">
                <a:tc>
                  <a:txBody>
                    <a:bodyPr/>
                    <a:lstStyle/>
                    <a:p>
                      <a:pPr algn="ctr"/>
                      <a:r>
                        <a:rPr lang="en-US" sz="1400" i="1" cap="none" baseline="0" dirty="0" smtClean="0"/>
                        <a:t>Parameter</a:t>
                      </a:r>
                      <a:endParaRPr lang="de-CH" sz="1400" b="1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Value</a:t>
                      </a:r>
                      <a:endParaRPr lang="de-CH" sz="1400" i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39485694"/>
                  </a:ext>
                </a:extLst>
              </a:tr>
              <a:tr h="33787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Electron energy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7.7 MeV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2694060"/>
                  </a:ext>
                </a:extLst>
              </a:tr>
              <a:tr h="33787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Electron bunch charge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Wide </a:t>
                      </a:r>
                      <a:r>
                        <a:rPr lang="en-GB" sz="1400" u="none" strike="noStrike" dirty="0" smtClean="0">
                          <a:effectLst/>
                        </a:rPr>
                        <a:t>range,</a:t>
                      </a:r>
                      <a:r>
                        <a:rPr lang="en-GB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1400" u="none" strike="noStrike" dirty="0" smtClean="0">
                          <a:effectLst/>
                        </a:rPr>
                        <a:t> </a:t>
                      </a:r>
                      <a:r>
                        <a:rPr lang="en-GB" sz="1400" u="none" strike="noStrike" dirty="0">
                          <a:effectLst/>
                        </a:rPr>
                        <a:t>10 </a:t>
                      </a:r>
                      <a:r>
                        <a:rPr lang="en-GB" sz="1400" u="none" strike="noStrike" dirty="0" err="1">
                          <a:effectLst/>
                        </a:rPr>
                        <a:t>fC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smtClean="0">
                          <a:effectLst/>
                        </a:rPr>
                        <a:t>~ </a:t>
                      </a:r>
                      <a:r>
                        <a:rPr lang="en-GB" sz="1400" u="none" strike="noStrike" dirty="0">
                          <a:effectLst/>
                        </a:rPr>
                        <a:t>3 </a:t>
                      </a:r>
                      <a:r>
                        <a:rPr lang="en-GB" sz="1400" u="none" strike="noStrike" dirty="0" err="1">
                          <a:effectLst/>
                        </a:rPr>
                        <a:t>nC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4656395"/>
                  </a:ext>
                </a:extLst>
              </a:tr>
              <a:tr h="33787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Laser wavelength (fundamental)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800 nm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6930247"/>
                  </a:ext>
                </a:extLst>
              </a:tr>
              <a:tr h="33787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THz pulse wavelength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150 </a:t>
                      </a:r>
                      <a:r>
                        <a:rPr lang="el-GR" sz="1400" u="none" strike="noStrike" dirty="0" smtClean="0">
                          <a:effectLst/>
                        </a:rPr>
                        <a:t>μ</a:t>
                      </a:r>
                      <a:r>
                        <a:rPr lang="en-GB" sz="1400" u="none" strike="noStrike" dirty="0" smtClean="0">
                          <a:effectLst/>
                        </a:rPr>
                        <a:t>m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8889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25563"/>
            <a:ext cx="9144000" cy="126643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52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 eaLnBrk="1" latinLnBrk="0" hangingPunct="1">
              <a:lnSpc>
                <a:spcPct val="90000"/>
              </a:lnSpc>
              <a:buNone/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Schematic of THz 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pulse </a:t>
            </a:r>
            <a:r>
              <a:rPr lang="en-US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endParaRPr lang="en-US" sz="3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Képtalálat a következőre: „Universität bern logo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37" y="107096"/>
            <a:ext cx="1204163" cy="92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9144000" cy="29416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13832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Optical rectification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3300" y="1730467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Efficient THz pulse generation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163053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Tilted pulse front excitation</a:t>
            </a:r>
          </a:p>
        </p:txBody>
      </p:sp>
      <p:sp>
        <p:nvSpPr>
          <p:cNvPr id="12" name="Plus 11"/>
          <p:cNvSpPr/>
          <p:nvPr/>
        </p:nvSpPr>
        <p:spPr>
          <a:xfrm>
            <a:off x="1705285" y="1782956"/>
            <a:ext cx="345333" cy="34533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3879384" y="1758365"/>
            <a:ext cx="616416" cy="305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43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5250" y="0"/>
            <a:ext cx="8058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 eaLnBrk="1" latinLnBrk="0" hangingPunct="1">
              <a:lnSpc>
                <a:spcPct val="90000"/>
              </a:lnSpc>
              <a:buNone/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3D layout of THz </a:t>
            </a:r>
            <a:r>
              <a:rPr lang="en-US" dirty="0"/>
              <a:t>pulse </a:t>
            </a:r>
            <a:r>
              <a:rPr lang="en-US" dirty="0" smtClean="0"/>
              <a:t>source &amp; SRR experiment</a:t>
            </a:r>
            <a:endParaRPr lang="en-US" dirty="0"/>
          </a:p>
        </p:txBody>
      </p:sp>
      <p:pic>
        <p:nvPicPr>
          <p:cNvPr id="7" name="Picture 2" descr="Képtalálat a következőre: „Universität bern logo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37" y="107096"/>
            <a:ext cx="1204163" cy="92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7" b="14472"/>
          <a:stretch/>
        </p:blipFill>
        <p:spPr>
          <a:xfrm>
            <a:off x="-76200" y="1839881"/>
            <a:ext cx="9144000" cy="41453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05150" y="3067034"/>
            <a:ext cx="1162050" cy="443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LiNbO</a:t>
            </a:r>
            <a:r>
              <a:rPr lang="de-CH" baseline="-25000" dirty="0" smtClean="0"/>
              <a:t>3</a:t>
            </a:r>
            <a:endParaRPr lang="en-GB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244551" y="3612986"/>
            <a:ext cx="441624" cy="75662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729162" y="2943579"/>
            <a:ext cx="1905000" cy="514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4F imaging system</a:t>
            </a:r>
            <a:endParaRPr lang="en-GB" baseline="-250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495800" y="3510579"/>
            <a:ext cx="723899" cy="1066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02120" y="3539636"/>
            <a:ext cx="1332042" cy="82997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6858000" y="1839881"/>
            <a:ext cx="2057400" cy="739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Diffraction grating</a:t>
            </a:r>
            <a:endParaRPr lang="en-GB" baseline="-250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291513" y="2777077"/>
            <a:ext cx="400048" cy="1828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66697" y="912020"/>
            <a:ext cx="1790701" cy="611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SRR chamber</a:t>
            </a:r>
            <a:endParaRPr lang="en-GB" baseline="-250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90598" y="1479454"/>
            <a:ext cx="495300" cy="8877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14297" y="6183281"/>
            <a:ext cx="2247903" cy="611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THz Imaging system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2302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208" t="12065" r="25853" b="14463"/>
          <a:stretch/>
        </p:blipFill>
        <p:spPr>
          <a:xfrm>
            <a:off x="7775322" y="5375069"/>
            <a:ext cx="1216278" cy="123732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52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 eaLnBrk="1" latinLnBrk="0" hangingPunct="1">
              <a:lnSpc>
                <a:spcPct val="90000"/>
              </a:lnSpc>
              <a:buNone/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Experimental results</a:t>
            </a:r>
            <a:endParaRPr lang="en-US" sz="3200" dirty="0"/>
          </a:p>
        </p:txBody>
      </p:sp>
      <p:pic>
        <p:nvPicPr>
          <p:cNvPr id="8" name="Picture 2" descr="Képtalálat a következőre: „Universität bern logo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37" y="107096"/>
            <a:ext cx="1204163" cy="92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" t="8380" r="16806" b="6117"/>
          <a:stretch/>
        </p:blipFill>
        <p:spPr>
          <a:xfrm>
            <a:off x="4831031" y="1905000"/>
            <a:ext cx="4160569" cy="3214022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360517"/>
              </p:ext>
            </p:extLst>
          </p:nvPr>
        </p:nvGraphicFramePr>
        <p:xfrm>
          <a:off x="107950" y="1995487"/>
          <a:ext cx="4567238" cy="318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Graph" r:id="rId7" imgW="3100856" imgH="2176200" progId="Origin50.Graph">
                  <p:embed/>
                </p:oleObj>
              </mc:Choice>
              <mc:Fallback>
                <p:oleObj name="Graph" r:id="rId7" imgW="3100856" imgH="2176200" progId="Origin50.Graph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239" t="7918"/>
                      <a:stretch>
                        <a:fillRect/>
                      </a:stretch>
                    </p:blipFill>
                    <p:spPr bwMode="auto">
                      <a:xfrm>
                        <a:off x="107950" y="1995487"/>
                        <a:ext cx="4567238" cy="3186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143645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THz </a:t>
            </a:r>
            <a:r>
              <a:rPr lang="en-US" dirty="0"/>
              <a:t>pulse </a:t>
            </a:r>
            <a:r>
              <a:rPr lang="en-US" dirty="0" smtClean="0"/>
              <a:t>generation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594350" y="143803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THz </a:t>
            </a:r>
            <a:r>
              <a:rPr lang="en-US" dirty="0"/>
              <a:t>pulse </a:t>
            </a:r>
            <a:r>
              <a:rPr lang="en-US" dirty="0" smtClean="0"/>
              <a:t>imaging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3400" y="5593150"/>
                <a:ext cx="2931123" cy="51674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𝐸𝑙𝑒𝑐𝑡𝑟𝑖𝑐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𝑓𝑖𝑒𝑙𝑑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𝑇𝐻𝑧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=14.6</m:t>
                      </m:r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CH" b="0" i="0" smtClean="0">
                              <a:latin typeface="Cambria Math" panose="02040503050406030204" pitchFamily="18" charset="0"/>
                            </a:rPr>
                            <m:t>MV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de-CH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593150"/>
                <a:ext cx="2931123" cy="5167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15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95250" y="1183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C00000"/>
                </a:solidFill>
              </a:rPr>
              <a:t>SRR prototype and near-field measurement of electric field in the gap 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1" name="Picture 2" descr="Képtalálat a következőre: „Universität bern logo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37" y="107096"/>
            <a:ext cx="1204163" cy="92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3"/>
          <a:stretch/>
        </p:blipFill>
        <p:spPr>
          <a:xfrm rot="10800000">
            <a:off x="533400" y="1117515"/>
            <a:ext cx="2251625" cy="2244007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628949"/>
              </p:ext>
            </p:extLst>
          </p:nvPr>
        </p:nvGraphicFramePr>
        <p:xfrm>
          <a:off x="3429000" y="1707884"/>
          <a:ext cx="5294289" cy="3999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Graph" r:id="rId5" imgW="4132440" imgH="2901600" progId="Origin50.Graph">
                  <p:embed/>
                </p:oleObj>
              </mc:Choice>
              <mc:Fallback>
                <p:oleObj name="Graph" r:id="rId5" imgW="4132440" imgH="2901600" progId="Origin50.Graph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9000" y="1707884"/>
                        <a:ext cx="5294289" cy="3999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/>
              <p:cNvSpPr txBox="1">
                <a:spLocks/>
              </p:cNvSpPr>
              <p:nvPr/>
            </p:nvSpPr>
            <p:spPr>
              <a:xfrm>
                <a:off x="415332" y="4132244"/>
                <a:ext cx="3318468" cy="127795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Experimental results: </a:t>
                </a:r>
              </a:p>
              <a:p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𝐺𝑎𝑝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GV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achievable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32" y="4132244"/>
                <a:ext cx="3318468" cy="1277956"/>
              </a:xfrm>
              <a:prstGeom prst="rect">
                <a:avLst/>
              </a:prstGeom>
              <a:blipFill>
                <a:blip r:embed="rId7"/>
                <a:stretch>
                  <a:fillRect l="-1651" t="-666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8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Képtalálat a következőre: „Universität bern logo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37" y="107096"/>
            <a:ext cx="1204163" cy="92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5482" y="1160015"/>
            <a:ext cx="7467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streak camera is expected to be capable of few femtosecond resolution for the measurement of the realistic electron bunches in Kev and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range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The split ring resonator is an ideal tool for electron bunch measurement in UED experiments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FEL application an array or these structures, and higher resonance frequency can be used to maintain high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CH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de-CH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SRR design larger field </a:t>
            </a:r>
            <a:r>
              <a:rPr lang="de-CH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enhancement is possible </a:t>
            </a:r>
            <a:endParaRPr lang="de-CH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SRR array more “kick” 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CH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2286000" cy="817563"/>
          </a:xfrm>
        </p:spPr>
        <p:txBody>
          <a:bodyPr>
            <a:normAutofit/>
          </a:bodyPr>
          <a:lstStyle/>
          <a:p>
            <a:pPr algn="l"/>
            <a:r>
              <a:rPr lang="en-US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Summery : </a:t>
            </a:r>
            <a:endParaRPr lang="en-US" sz="3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CH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10800000" flipV="1">
            <a:off x="1677296" y="5152310"/>
            <a:ext cx="64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Frascati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Italy, 2018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UED, LBNL,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California , US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</a:p>
          <a:p>
            <a:r>
              <a:rPr lang="de-CH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Korea </a:t>
            </a:r>
            <a:r>
              <a:rPr lang="de-CH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Atomic Energy Research Institute (</a:t>
            </a:r>
            <a:r>
              <a:rPr lang="de-CH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KAERI)</a:t>
            </a:r>
            <a:r>
              <a:rPr lang="de-CH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South </a:t>
            </a:r>
            <a:r>
              <a:rPr lang="de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Korea</a:t>
            </a:r>
          </a:p>
          <a:p>
            <a:r>
              <a:rPr lang="de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544" y="4327568"/>
            <a:ext cx="5897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Planned proof-of-principle experiments: </a:t>
            </a:r>
          </a:p>
        </p:txBody>
      </p:sp>
    </p:spTree>
    <p:extLst>
      <p:ext uri="{BB962C8B-B14F-4D97-AF65-F5344CB8AC3E}">
        <p14:creationId xmlns:p14="http://schemas.microsoft.com/office/powerpoint/2010/main" val="240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1652" y="931685"/>
            <a:ext cx="7123026" cy="392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endParaRPr lang="de-CH" b="1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de-CH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Bern, </a:t>
            </a:r>
            <a:r>
              <a:rPr lang="de-CH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Switzerland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endParaRPr lang="en-US" altLang="en-US" b="1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de-CH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Thomas  </a:t>
            </a:r>
            <a:r>
              <a:rPr lang="de-CH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Feurer</a:t>
            </a:r>
            <a:r>
              <a:rPr lang="de-CH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Roxana </a:t>
            </a:r>
            <a:r>
              <a:rPr lang="en-US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Tarkeshian</a:t>
            </a: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Zoltan </a:t>
            </a:r>
            <a:r>
              <a:rPr lang="en-US" sz="1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Ollman</a:t>
            </a:r>
            <a:r>
              <a:rPr lang="en-US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de-CH" sz="15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endParaRPr lang="de-CH" sz="1500" b="1" i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de-CH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 Scherre Institute, Villigen, Switzerland</a:t>
            </a:r>
            <a:endParaRPr lang="en-US" b="1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de-CH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de-CH" sz="15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de-CH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de-CH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 Dehler,  Volker Schlott, Rasmus </a:t>
            </a:r>
            <a:r>
              <a:rPr lang="de-CH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Ischebeck,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endParaRPr lang="en-US" sz="1500" b="1" i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Karlsruhe Institute of Technology, Karlsruhe, Germany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endParaRPr lang="de-CH" sz="15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de-CH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Minjie </a:t>
            </a:r>
            <a:r>
              <a:rPr lang="de-CH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Yan, Erik  Bründermann, Robert Ruprecht , Michael Nasse, Anke Susanne </a:t>
            </a:r>
            <a:r>
              <a:rPr lang="de-CH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Müller,</a:t>
            </a:r>
            <a:endParaRPr lang="de-CH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74" y="3843813"/>
            <a:ext cx="1066800" cy="704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59" y="2892478"/>
            <a:ext cx="1337513" cy="53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78" y="1805113"/>
            <a:ext cx="2092456" cy="93555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250" y="1183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thanks to the </a:t>
            </a:r>
            <a:r>
              <a:rPr lang="en-US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collaborators!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éptalálat a következőre: „Universität bern logo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37" y="107096"/>
            <a:ext cx="1204163" cy="92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éptalálat a következőre: „Universität bern logo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54094"/>
            <a:ext cx="1371600" cy="92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6920" y="4794216"/>
            <a:ext cx="73477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Enrica Chiadroni, Massimo </a:t>
            </a:r>
            <a:r>
              <a:rPr lang="de-CH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Ferrario,  </a:t>
            </a:r>
            <a:r>
              <a:rPr lang="de-CH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Spark , Frascati, Italy  </a:t>
            </a:r>
          </a:p>
          <a:p>
            <a:endParaRPr lang="de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Daniele Filippetto, Wim </a:t>
            </a:r>
            <a:r>
              <a:rPr lang="de-CH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Leemans,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UED, LBNL,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US,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de-CH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</a:t>
            </a:r>
            <a:r>
              <a:rPr lang="de-CH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Rosenzweig,  </a:t>
            </a:r>
            <a:r>
              <a:rPr lang="de-CH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UCLA, US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986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291646"/>
            <a:ext cx="9144000" cy="72815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81000" y="4216909"/>
            <a:ext cx="3657600" cy="857251"/>
          </a:xfrm>
        </p:spPr>
        <p:txBody>
          <a:bodyPr>
            <a:normAutofit fontScale="92500" lnSpcReduction="10000"/>
          </a:bodyPr>
          <a:lstStyle/>
          <a:p>
            <a:pPr marL="257175" indent="-257175" algn="l">
              <a:buFont typeface="Wingdings" panose="05000000000000000000" pitchFamily="2" charset="2"/>
              <a:buChar char="ü"/>
            </a:pPr>
            <a:r>
              <a:rPr lang="de-CH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Ultrafast electron diffraction</a:t>
            </a:r>
          </a:p>
          <a:p>
            <a:pPr marL="257175" indent="-257175" algn="l">
              <a:buFont typeface="Wingdings" panose="05000000000000000000" pitchFamily="2" charset="2"/>
              <a:buChar char="ü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CH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rescatering in atoms</a:t>
            </a:r>
          </a:p>
          <a:p>
            <a:pPr marL="257175" indent="-257175" algn="l">
              <a:buFont typeface="Wingdings" panose="05000000000000000000" pitchFamily="2" charset="2"/>
              <a:buChar char="ü"/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XFEL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CH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5" y="1501773"/>
            <a:ext cx="8176022" cy="249765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2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sz="3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éptalálat a következőre: „Universität bern logo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37" y="107096"/>
            <a:ext cx="1204163" cy="92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5943600" y="5032454"/>
            <a:ext cx="3393877" cy="230832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r>
              <a:rPr lang="en-GB" altLang="en-US" sz="900" i="1" dirty="0">
                <a:latin typeface="Times New Roman" charset="0"/>
                <a:ea typeface="Times New Roman" charset="0"/>
                <a:cs typeface="Times New Roman" charset="0"/>
              </a:rPr>
              <a:t>C. Pellegrini et al.; </a:t>
            </a:r>
            <a:r>
              <a:rPr lang="en-GB" altLang="en-US" sz="900" i="1" dirty="0" smtClean="0">
                <a:latin typeface="Times New Roman" charset="0"/>
                <a:ea typeface="Times New Roman" charset="0"/>
                <a:cs typeface="Times New Roman" charset="0"/>
              </a:rPr>
              <a:t>Review of Modern Physics </a:t>
            </a:r>
            <a:r>
              <a:rPr lang="en-US" sz="900" i="1" dirty="0" smtClean="0">
                <a:latin typeface="Times New Roman" charset="0"/>
                <a:ea typeface="Times New Roman" charset="0"/>
                <a:cs typeface="Times New Roman" charset="0"/>
              </a:rPr>
              <a:t>88, 015006 (2016)</a:t>
            </a:r>
            <a:endParaRPr lang="en-GB" altLang="en-US" sz="9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394113"/>
            <a:ext cx="8455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Few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second time resolution measurement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10-100 Kev) as well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 electrons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few MeV  energy range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5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200150"/>
            <a:ext cx="5143500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1650" dirty="0"/>
              <a:t/>
            </a:r>
            <a:br>
              <a:rPr lang="en-US" sz="1650" dirty="0"/>
            </a:br>
            <a:endParaRPr lang="de-CH" sz="16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54613" cy="49141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575" y="445463"/>
            <a:ext cx="73342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en-US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FOR </a:t>
            </a:r>
            <a:r>
              <a:rPr 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 </a:t>
            </a:r>
            <a:r>
              <a:rPr lang="en-US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Kind ATTENTION!</a:t>
            </a:r>
            <a:endParaRPr lang="de-CH" sz="2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éptalálat a következőre: „Universität bern logo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37" y="107096"/>
            <a:ext cx="1204163" cy="92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6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smus-ischebeck.de/media/Accelerator%20Physics/Drawings/PDFs/Streak%20Came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45" y="1295400"/>
            <a:ext cx="6316823" cy="162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3200400"/>
            <a:ext cx="6340269" cy="32004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5250" y="381000"/>
            <a:ext cx="7524750" cy="709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idea?</a:t>
            </a:r>
            <a:endParaRPr lang="en-US" sz="3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Képtalálat a következőre: „Universität bern logo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37" y="107096"/>
            <a:ext cx="1204163" cy="92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90724" y="6538913"/>
            <a:ext cx="37147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latin typeface="Times New Roman" charset="0"/>
                <a:ea typeface="Times New Roman" charset="0"/>
                <a:cs typeface="Times New Roman" charset="0"/>
              </a:rPr>
              <a:t>J. </a:t>
            </a:r>
            <a:r>
              <a:rPr lang="en-US" sz="900" i="1" dirty="0" err="1">
                <a:latin typeface="Times New Roman" charset="0"/>
                <a:ea typeface="Times New Roman" charset="0"/>
                <a:cs typeface="Times New Roman" charset="0"/>
              </a:rPr>
              <a:t>Fabianska</a:t>
            </a:r>
            <a:r>
              <a:rPr lang="en-US" sz="900" i="1" dirty="0">
                <a:latin typeface="Times New Roman" charset="0"/>
                <a:ea typeface="Times New Roman" charset="0"/>
                <a:cs typeface="Times New Roman" charset="0"/>
              </a:rPr>
              <a:t>, G </a:t>
            </a:r>
            <a:r>
              <a:rPr lang="en-US" sz="900" i="1" dirty="0" err="1">
                <a:latin typeface="Times New Roman" charset="0"/>
                <a:ea typeface="Times New Roman" charset="0"/>
                <a:cs typeface="Times New Roman" charset="0"/>
              </a:rPr>
              <a:t>Kassier</a:t>
            </a:r>
            <a:r>
              <a:rPr lang="en-US" sz="900" i="1" dirty="0">
                <a:latin typeface="Times New Roman" charset="0"/>
                <a:ea typeface="Times New Roman" charset="0"/>
                <a:cs typeface="Times New Roman" charset="0"/>
              </a:rPr>
              <a:t> &amp; T. </a:t>
            </a:r>
            <a:r>
              <a:rPr lang="en-US" sz="900" i="1" dirty="0" err="1">
                <a:latin typeface="Times New Roman" charset="0"/>
                <a:ea typeface="Times New Roman" charset="0"/>
                <a:cs typeface="Times New Roman" charset="0"/>
              </a:rPr>
              <a:t>Feurer</a:t>
            </a:r>
            <a:r>
              <a:rPr lang="en-US" sz="900" i="1" dirty="0">
                <a:latin typeface="Times New Roman" charset="0"/>
                <a:ea typeface="Times New Roman" charset="0"/>
                <a:cs typeface="Times New Roman" charset="0"/>
              </a:rPr>
              <a:t>, Scientific Reports </a:t>
            </a:r>
            <a:r>
              <a:rPr lang="en-US" sz="900" b="1" i="1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900" i="1" dirty="0">
                <a:latin typeface="Times New Roman" charset="0"/>
                <a:ea typeface="Times New Roman" charset="0"/>
                <a:cs typeface="Times New Roman" charset="0"/>
              </a:rPr>
              <a:t>, 5645 ,2014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6324" y="2909739"/>
            <a:ext cx="1828800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00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GB" dirty="0"/>
              <a:t>Hamamatsu Photonics K.K. 2008</a:t>
            </a:r>
          </a:p>
        </p:txBody>
      </p:sp>
    </p:spTree>
    <p:extLst>
      <p:ext uri="{BB962C8B-B14F-4D97-AF65-F5344CB8AC3E}">
        <p14:creationId xmlns:p14="http://schemas.microsoft.com/office/powerpoint/2010/main" val="112077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1500" y="1637060"/>
            <a:ext cx="63436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08148"/>
            <a:ext cx="7347907" cy="432710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5250" y="228600"/>
            <a:ext cx="7844587" cy="1096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Principles </a:t>
            </a: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of the </a:t>
            </a:r>
            <a:r>
              <a:rPr kumimoji="0" lang="en-GB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SRR Streaking  structure</a:t>
            </a:r>
            <a:endParaRPr kumimoji="0" lang="en-GB" sz="3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9" name="Picture 2" descr="Képtalálat a következőre: „Universität bern logo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37" y="107096"/>
            <a:ext cx="1204163" cy="92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1500" y="5847659"/>
            <a:ext cx="37147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J.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Fabianska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, G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Kassier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&amp; T.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Feurer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, Scientific Reports 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, 5645 ,2014</a:t>
            </a:r>
          </a:p>
        </p:txBody>
      </p:sp>
    </p:spTree>
    <p:extLst>
      <p:ext uri="{BB962C8B-B14F-4D97-AF65-F5344CB8AC3E}">
        <p14:creationId xmlns:p14="http://schemas.microsoft.com/office/powerpoint/2010/main" val="19549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09600" y="1400175"/>
            <a:ext cx="3657600" cy="2000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257175" indent="-257175" defTabSz="685800" eaLnBrk="1" hangingPunct="1">
              <a:spcBef>
                <a:spcPct val="20000"/>
              </a:spcBef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endParaRPr lang="en-US" sz="1350"/>
          </a:p>
        </p:txBody>
      </p:sp>
      <p:pic>
        <p:nvPicPr>
          <p:cNvPr id="6" name="Picture 29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95851"/>
            <a:ext cx="971550" cy="50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800600" y="1124866"/>
            <a:ext cx="1524000" cy="1452270"/>
            <a:chOff x="3072" y="2016"/>
            <a:chExt cx="1008" cy="1008"/>
          </a:xfrm>
        </p:grpSpPr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3072" y="2016"/>
              <a:ext cx="1008" cy="1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9pPr>
            </a:lstStyle>
            <a:p>
              <a:pPr defTabSz="685800" eaLnBrk="1" hangingPunct="1">
                <a:buClr>
                  <a:srgbClr val="ED7D31"/>
                </a:buClr>
                <a:defRPr/>
              </a:pPr>
              <a:endParaRPr lang="en-US" altLang="en-US" sz="1350"/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3216" y="2160"/>
              <a:ext cx="720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9pPr>
            </a:lstStyle>
            <a:p>
              <a:pPr defTabSz="685800" eaLnBrk="1" hangingPunct="1">
                <a:buClr>
                  <a:srgbClr val="ED7D31"/>
                </a:buClr>
                <a:defRPr/>
              </a:pPr>
              <a:endParaRPr lang="en-US" altLang="en-US" sz="1350"/>
            </a:p>
          </p:txBody>
        </p:sp>
        <p:sp>
          <p:nvSpPr>
            <p:cNvPr id="10" name="Rectangle 17"/>
            <p:cNvSpPr>
              <a:spLocks noChangeArrowheads="1"/>
            </p:cNvSpPr>
            <p:nvPr/>
          </p:nvSpPr>
          <p:spPr bwMode="auto">
            <a:xfrm>
              <a:off x="3504" y="2304"/>
              <a:ext cx="144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9pPr>
            </a:lstStyle>
            <a:p>
              <a:pPr defTabSz="685800" eaLnBrk="1" hangingPunct="1">
                <a:buClr>
                  <a:srgbClr val="ED7D31"/>
                </a:buClr>
                <a:defRPr/>
              </a:pPr>
              <a:endParaRPr lang="en-US" altLang="en-US" sz="1350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95250" y="1183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THz Field Enhancement in a </a:t>
            </a:r>
            <a:r>
              <a:rPr lang="en-GB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SRR</a:t>
            </a:r>
            <a:endParaRPr lang="en-GB" sz="3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8" y="2858951"/>
            <a:ext cx="6520032" cy="385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73" name="Group 19"/>
          <p:cNvGrpSpPr>
            <a:grpSpLocks/>
          </p:cNvGrpSpPr>
          <p:nvPr/>
        </p:nvGrpSpPr>
        <p:grpSpPr bwMode="auto">
          <a:xfrm>
            <a:off x="914400" y="2311443"/>
            <a:ext cx="857250" cy="1028700"/>
            <a:chOff x="3216" y="2160"/>
            <a:chExt cx="720" cy="864"/>
          </a:xfrm>
        </p:grpSpPr>
        <p:sp>
          <p:nvSpPr>
            <p:cNvPr id="15376" name="Rectangle 16"/>
            <p:cNvSpPr>
              <a:spLocks noChangeArrowheads="1"/>
            </p:cNvSpPr>
            <p:nvPr/>
          </p:nvSpPr>
          <p:spPr bwMode="auto">
            <a:xfrm>
              <a:off x="3216" y="2160"/>
              <a:ext cx="720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9pPr>
            </a:lstStyle>
            <a:p>
              <a:pPr defTabSz="685800" eaLnBrk="1" hangingPunct="1">
                <a:buClr>
                  <a:srgbClr val="ED7D31"/>
                </a:buClr>
                <a:defRPr/>
              </a:pPr>
              <a:endParaRPr lang="en-US" altLang="en-US" sz="1350"/>
            </a:p>
          </p:txBody>
        </p:sp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3504" y="2304"/>
              <a:ext cx="144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Frutiger LT Com 55 Roman" panose="020B0602020204020204" pitchFamily="34" charset="0"/>
                </a:defRPr>
              </a:lvl9pPr>
            </a:lstStyle>
            <a:p>
              <a:pPr defTabSz="685800" eaLnBrk="1" hangingPunct="1">
                <a:buClr>
                  <a:srgbClr val="ED7D31"/>
                </a:buClr>
                <a:defRPr/>
              </a:pPr>
              <a:endParaRPr lang="en-US" altLang="en-US" sz="1350"/>
            </a:p>
          </p:txBody>
        </p:sp>
      </p:grpSp>
      <p:sp>
        <p:nvSpPr>
          <p:cNvPr id="15368" name="Rectangle 24"/>
          <p:cNvSpPr>
            <a:spLocks noChangeArrowheads="1"/>
          </p:cNvSpPr>
          <p:nvPr/>
        </p:nvSpPr>
        <p:spPr bwMode="auto">
          <a:xfrm>
            <a:off x="1556147" y="4179523"/>
            <a:ext cx="6038850" cy="31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180975" algn="l"/>
              </a:tabLst>
              <a:defRPr>
                <a:solidFill>
                  <a:srgbClr val="000000"/>
                </a:solidFill>
                <a:latin typeface="Frutiger LT Com 55 Roman" panose="020B0602020204020204" pitchFamily="34" charset="0"/>
              </a:defRPr>
            </a:lvl1pPr>
            <a:lvl2pPr marL="1274763" indent="-3810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180975" algn="l"/>
              </a:tabLst>
              <a:defRPr>
                <a:solidFill>
                  <a:srgbClr val="000000"/>
                </a:solidFill>
                <a:latin typeface="Frutiger LT Com 55 Roman" panose="020B0602020204020204" pitchFamily="34" charset="0"/>
              </a:defRPr>
            </a:lvl2pPr>
            <a:lvl3pPr marL="179705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180975" algn="l"/>
              </a:tabLst>
              <a:defRPr>
                <a:solidFill>
                  <a:srgbClr val="000000"/>
                </a:solidFill>
                <a:latin typeface="Frutiger LT Com 55 Roman" panose="020B0602020204020204" pitchFamily="34" charset="0"/>
              </a:defRPr>
            </a:lvl3pPr>
            <a:lvl4pPr marL="2319338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180975" algn="l"/>
              </a:tabLst>
              <a:defRPr>
                <a:solidFill>
                  <a:srgbClr val="000000"/>
                </a:solidFill>
                <a:latin typeface="Frutiger LT Com 55 Roman" panose="020B0602020204020204" pitchFamily="34" charset="0"/>
              </a:defRPr>
            </a:lvl4pPr>
            <a:lvl5pPr marL="2841625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180975" algn="l"/>
              </a:tabLst>
              <a:defRPr>
                <a:solidFill>
                  <a:srgbClr val="000000"/>
                </a:solidFill>
                <a:latin typeface="Frutiger LT Com 55 Roman" panose="020B0602020204020204" pitchFamily="34" charset="0"/>
              </a:defRPr>
            </a:lvl5pPr>
            <a:lvl6pPr marL="3298825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180975" algn="l"/>
              </a:tabLst>
              <a:defRPr>
                <a:solidFill>
                  <a:srgbClr val="000000"/>
                </a:solidFill>
                <a:latin typeface="Frutiger LT Com 55 Roman" panose="020B0602020204020204" pitchFamily="34" charset="0"/>
              </a:defRPr>
            </a:lvl6pPr>
            <a:lvl7pPr marL="3756025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180975" algn="l"/>
              </a:tabLst>
              <a:defRPr>
                <a:solidFill>
                  <a:srgbClr val="000000"/>
                </a:solidFill>
                <a:latin typeface="Frutiger LT Com 55 Roman" panose="020B0602020204020204" pitchFamily="34" charset="0"/>
              </a:defRPr>
            </a:lvl7pPr>
            <a:lvl8pPr marL="4213225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180975" algn="l"/>
              </a:tabLst>
              <a:defRPr>
                <a:solidFill>
                  <a:srgbClr val="000000"/>
                </a:solidFill>
                <a:latin typeface="Frutiger LT Com 55 Roman" panose="020B0602020204020204" pitchFamily="34" charset="0"/>
              </a:defRPr>
            </a:lvl8pPr>
            <a:lvl9pPr marL="4670425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180975" algn="l"/>
              </a:tabLst>
              <a:defRPr>
                <a:solidFill>
                  <a:srgbClr val="000000"/>
                </a:solidFill>
                <a:latin typeface="Frutiger LT Com 55 Roman" panose="020B0602020204020204" pitchFamily="34" charset="0"/>
              </a:defRPr>
            </a:lvl9pPr>
          </a:lstStyle>
          <a:p>
            <a:pPr marL="1347788" lvl="2" indent="-257175" defTabSz="685800" eaLnBrk="1" hangingPunct="1">
              <a:buClr>
                <a:srgbClr val="ED7D31"/>
              </a:buClr>
              <a:tabLst>
                <a:tab pos="135731" algn="l"/>
              </a:tabLst>
              <a:defRPr/>
            </a:pPr>
            <a:endParaRPr lang="en-US" altLang="en-US" sz="1500">
              <a:solidFill>
                <a:prstClr val="black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340534"/>
              </p:ext>
            </p:extLst>
          </p:nvPr>
        </p:nvGraphicFramePr>
        <p:xfrm>
          <a:off x="1060657" y="4382191"/>
          <a:ext cx="5178938" cy="23392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34732">
                  <a:extLst>
                    <a:ext uri="{9D8B030D-6E8A-4147-A177-3AD203B41FA5}">
                      <a16:colId xmlns:a16="http://schemas.microsoft.com/office/drawing/2014/main" val="3736933014"/>
                    </a:ext>
                  </a:extLst>
                </a:gridCol>
                <a:gridCol w="2244206">
                  <a:extLst>
                    <a:ext uri="{9D8B030D-6E8A-4147-A177-3AD203B41FA5}">
                      <a16:colId xmlns:a16="http://schemas.microsoft.com/office/drawing/2014/main" val="4110630516"/>
                    </a:ext>
                  </a:extLst>
                </a:gridCol>
              </a:tblGrid>
              <a:tr h="315492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cap="none" baseline="0" dirty="0" smtClean="0"/>
                        <a:t>Parameter</a:t>
                      </a:r>
                      <a:endParaRPr lang="de-CH" sz="1400" b="1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Value</a:t>
                      </a:r>
                      <a:endParaRPr lang="de-CH" sz="1400" i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39485694"/>
                  </a:ext>
                </a:extLst>
              </a:tr>
              <a:tr h="32811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Resonance Frequency </a:t>
                      </a:r>
                      <a:endParaRPr lang="de-CH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0.22 THz</a:t>
                      </a:r>
                      <a:endParaRPr lang="de-CH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82694060"/>
                  </a:ext>
                </a:extLst>
              </a:tr>
              <a:tr h="32811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Peak </a:t>
                      </a:r>
                      <a:r>
                        <a:rPr lang="en-US" sz="1800" b="1" u="sng" dirty="0" smtClean="0">
                          <a:solidFill>
                            <a:srgbClr val="C00000"/>
                          </a:solidFill>
                        </a:rPr>
                        <a:t>incident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aseline="0" dirty="0" smtClean="0"/>
                        <a:t> electric field</a:t>
                      </a:r>
                      <a:endParaRPr lang="de-CH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 MV/m</a:t>
                      </a:r>
                      <a:endParaRPr lang="de-CH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34656395"/>
                  </a:ext>
                </a:extLst>
              </a:tr>
              <a:tr h="35366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Width </a:t>
                      </a:r>
                      <a:endParaRPr lang="de-CH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 um </a:t>
                      </a:r>
                      <a:endParaRPr lang="de-CH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06930247"/>
                  </a:ext>
                </a:extLst>
              </a:tr>
              <a:tr h="32811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Deflector gap</a:t>
                      </a:r>
                      <a:endParaRPr lang="de-CH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 um </a:t>
                      </a:r>
                      <a:endParaRPr lang="de-CH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98889514"/>
                  </a:ext>
                </a:extLst>
              </a:tr>
              <a:tr h="32811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Kick </a:t>
                      </a:r>
                      <a:endParaRPr lang="de-CH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40keV/c</a:t>
                      </a:r>
                      <a:endParaRPr lang="de-CH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08154681"/>
                  </a:ext>
                </a:extLst>
              </a:tr>
              <a:tr h="328110">
                <a:tc>
                  <a:txBody>
                    <a:bodyPr/>
                    <a:lstStyle/>
                    <a:p>
                      <a:pPr algn="l"/>
                      <a:r>
                        <a:rPr lang="en-US" sz="1800" b="1" u="sng" dirty="0" smtClean="0">
                          <a:solidFill>
                            <a:srgbClr val="C00000"/>
                          </a:solidFill>
                        </a:rPr>
                        <a:t>Field Enhancement in the gap  </a:t>
                      </a:r>
                      <a:endParaRPr lang="de-CH" sz="1800" b="1" u="sng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74</a:t>
                      </a:r>
                      <a:endParaRPr lang="de-CH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8907822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0950"/>
            <a:ext cx="5636138" cy="3783886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381000" y="202953"/>
            <a:ext cx="8153400" cy="489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simulated</a:t>
            </a:r>
            <a:r>
              <a:rPr lang="en-GB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electric field distribution using COMSOL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07190" y="5029200"/>
            <a:ext cx="2784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Incident THz Electric Field </a:t>
            </a:r>
            <a:endParaRPr lang="de-CH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4444" y="6277303"/>
            <a:ext cx="335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2-THz electric field amplitude in the gap</a:t>
            </a:r>
            <a:endParaRPr lang="de-CH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79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962400"/>
            <a:ext cx="9144000" cy="1295400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684463" y="4500264"/>
            <a:ext cx="2892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angular spread [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mrad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75805" y="4078805"/>
            <a:ext cx="4922613" cy="1057275"/>
            <a:chOff x="990600" y="1600199"/>
            <a:chExt cx="5638800" cy="14097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990600" y="2400299"/>
              <a:ext cx="31242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3810000" y="1790699"/>
              <a:ext cx="609600" cy="1219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Isosceles Triangle 5"/>
            <p:cNvSpPr/>
            <p:nvPr/>
          </p:nvSpPr>
          <p:spPr>
            <a:xfrm rot="16200000">
              <a:off x="4762500" y="1485900"/>
              <a:ext cx="1143000" cy="1828800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ight Bracket 6"/>
            <p:cNvSpPr/>
            <p:nvPr/>
          </p:nvSpPr>
          <p:spPr>
            <a:xfrm>
              <a:off x="6394938" y="1825868"/>
              <a:ext cx="234462" cy="1145932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2209800" y="1600199"/>
              <a:ext cx="190500" cy="762000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75805" y="5567064"/>
            <a:ext cx="799212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 individual electrons without space charge forces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Aerial space charge density of  10</a:t>
            </a:r>
            <a:r>
              <a:rPr lang="en-GB" sz="1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electrons/mm</a:t>
            </a:r>
            <a:r>
              <a:rPr lang="en-GB" sz="1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including space charge effects and the detector</a:t>
            </a: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was located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cm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50 cm farther along the beam line </a:t>
            </a:r>
            <a:endParaRPr lang="en-GB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5250" y="1183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  <a:endParaRPr lang="en-GB" sz="2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Képtalálat a következőre: „Universität bern logo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37" y="107096"/>
            <a:ext cx="1204163" cy="92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152957"/>
              </p:ext>
            </p:extLst>
          </p:nvPr>
        </p:nvGraphicFramePr>
        <p:xfrm>
          <a:off x="165531" y="1371600"/>
          <a:ext cx="40554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820">
                  <a:extLst>
                    <a:ext uri="{9D8B030D-6E8A-4147-A177-3AD203B41FA5}">
                      <a16:colId xmlns:a16="http://schemas.microsoft.com/office/drawing/2014/main" val="235605491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234539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CH" sz="1400" dirty="0" smtClean="0"/>
                        <a:t>Electron beam source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873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Area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4 x 4 </a:t>
                      </a:r>
                      <a:r>
                        <a:rPr lang="el-GR" sz="1400" dirty="0" smtClean="0"/>
                        <a:t>μ</a:t>
                      </a:r>
                      <a:r>
                        <a:rPr lang="de-CH" sz="1400" dirty="0" smtClean="0"/>
                        <a:t>m</a:t>
                      </a:r>
                      <a:r>
                        <a:rPr lang="de-CH" sz="1400" baseline="30000" dirty="0" smtClean="0"/>
                        <a:t>2</a:t>
                      </a:r>
                      <a:endParaRPr lang="en-GB" sz="14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532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Transverse emittance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574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Energy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30 keV &amp; 1 MeV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181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Energy spread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0.1 % &amp; 1 %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826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Initial</a:t>
                      </a:r>
                      <a:r>
                        <a:rPr lang="en-US" sz="1400" baseline="0" dirty="0" smtClean="0"/>
                        <a:t> bunch length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0 –</a:t>
                      </a:r>
                      <a:r>
                        <a:rPr lang="en-GB" sz="1400" baseline="0" dirty="0" smtClean="0"/>
                        <a:t> 100 fs</a:t>
                      </a:r>
                      <a:endParaRPr lang="de-CH" sz="14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784823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4495800" y="2133600"/>
            <a:ext cx="4106514" cy="994437"/>
            <a:chOff x="3048869" y="3619500"/>
            <a:chExt cx="4530411" cy="669470"/>
          </a:xfrm>
        </p:grpSpPr>
        <p:sp>
          <p:nvSpPr>
            <p:cNvPr id="24" name="TextBox 23"/>
            <p:cNvSpPr txBox="1"/>
            <p:nvPr/>
          </p:nvSpPr>
          <p:spPr>
            <a:xfrm>
              <a:off x="5029200" y="3619500"/>
              <a:ext cx="2550080" cy="26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rms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angular spread</a:t>
              </a:r>
              <a:endParaRPr lang="en-GB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48869" y="3903688"/>
              <a:ext cx="2220344" cy="26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streak velocity </a:t>
              </a:r>
              <a:r>
                <a: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GB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5133944" y="4019610"/>
              <a:ext cx="22097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699658" y="4019610"/>
              <a:ext cx="763375" cy="26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  <a:endParaRPr lang="en-GB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0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567" t="2491" r="17097" b="427"/>
          <a:stretch/>
        </p:blipFill>
        <p:spPr>
          <a:xfrm>
            <a:off x="1524000" y="1828799"/>
            <a:ext cx="5562600" cy="434340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014268" y="5791199"/>
            <a:ext cx="1796357" cy="685801"/>
            <a:chOff x="7014268" y="6134098"/>
            <a:chExt cx="1796357" cy="685801"/>
          </a:xfrm>
        </p:grpSpPr>
        <p:sp>
          <p:nvSpPr>
            <p:cNvPr id="2" name="Oval 1"/>
            <p:cNvSpPr/>
            <p:nvPr/>
          </p:nvSpPr>
          <p:spPr>
            <a:xfrm>
              <a:off x="7014268" y="6134098"/>
              <a:ext cx="1683787" cy="685801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26838" y="6296025"/>
              <a:ext cx="168378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5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i="1" dirty="0" err="1" smtClean="0"/>
                <a:t>E</a:t>
              </a:r>
              <a:r>
                <a:rPr lang="en-US" baseline="-25000" dirty="0" err="1" smtClean="0"/>
                <a:t>Gap</a:t>
              </a:r>
              <a:r>
                <a:rPr lang="en-US" dirty="0" smtClean="0"/>
                <a:t>= 100 </a:t>
              </a:r>
              <a:r>
                <a:rPr lang="en-US" dirty="0"/>
                <a:t>MV/m </a:t>
              </a:r>
              <a:endParaRPr lang="en-US" dirty="0" smtClean="0"/>
            </a:p>
          </p:txBody>
        </p:sp>
      </p:grp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228600" y="6477000"/>
            <a:ext cx="29718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Frutiger LT Com 55 Roman" panose="020B0602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Frutiger LT Com 55 Roman" panose="020B0602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Frutiger LT Com 55 Roman" panose="020B0602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Frutiger LT Com 55 Roman" panose="020B0602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Frutiger LT Com 55 Roman" panose="020B0602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Frutiger LT Com 55 Roman" panose="020B0602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Frutiger LT Com 55 Roman" panose="020B0602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Frutiger LT Com 55 Roman" panose="020B0602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Frutiger LT Com 55 Roman" panose="020B0602020204020204" pitchFamily="34" charset="0"/>
              </a:defRPr>
            </a:lvl9pPr>
          </a:lstStyle>
          <a:p>
            <a:pPr algn="r" defTabSz="685800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en-US" sz="1050" dirty="0">
                <a:latin typeface="Calibri Light" panose="020F0302020204030204"/>
                <a:ea typeface="Verdana" panose="020B0604030504040204" pitchFamily="34" charset="0"/>
                <a:cs typeface="Verdana" panose="020B0604030504040204" pitchFamily="34" charset="0"/>
              </a:rPr>
              <a:t>J. </a:t>
            </a:r>
            <a:r>
              <a:rPr lang="en-GB" altLang="en-US" sz="1050" dirty="0" err="1">
                <a:latin typeface="Calibri Light" panose="020F0302020204030204"/>
                <a:ea typeface="Verdana" panose="020B0604030504040204" pitchFamily="34" charset="0"/>
                <a:cs typeface="Verdana" panose="020B0604030504040204" pitchFamily="34" charset="0"/>
              </a:rPr>
              <a:t>Fabianska</a:t>
            </a:r>
            <a:r>
              <a:rPr lang="en-GB" altLang="en-US" sz="1050" dirty="0">
                <a:latin typeface="Calibri Light" panose="020F0302020204030204"/>
                <a:ea typeface="Verdana" panose="020B0604030504040204" pitchFamily="34" charset="0"/>
                <a:cs typeface="Verdana" panose="020B0604030504040204" pitchFamily="34" charset="0"/>
              </a:rPr>
              <a:t> et al.; Scientific Reports </a:t>
            </a:r>
            <a:r>
              <a:rPr lang="en-US" sz="1050" dirty="0">
                <a:latin typeface="Calibri Light" panose="020F0302020204030204"/>
                <a:ea typeface="Verdana" panose="020B0604030504040204" pitchFamily="34" charset="0"/>
                <a:cs typeface="Verdana" panose="020B0604030504040204" pitchFamily="34" charset="0"/>
              </a:rPr>
              <a:t>4, 5645 (2014)</a:t>
            </a:r>
            <a:endParaRPr lang="en-GB" altLang="en-US" sz="1050" dirty="0">
              <a:latin typeface="Calibri Light" panose="020F0302020204030204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66" y="2218787"/>
            <a:ext cx="8111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 THz</a:t>
            </a:r>
            <a:endParaRPr lang="en-GB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66" y="3664823"/>
            <a:ext cx="8111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 THz</a:t>
            </a:r>
            <a:endParaRPr lang="en-GB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66" y="5110860"/>
            <a:ext cx="8111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 THz</a:t>
            </a:r>
            <a:endParaRPr lang="en-GB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43440" y="1365814"/>
            <a:ext cx="46839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fs</a:t>
            </a:r>
            <a:endParaRPr lang="en-GB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20524" y="1371140"/>
            <a:ext cx="56457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fs</a:t>
            </a:r>
            <a:endParaRPr lang="en-GB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69355" y="1374970"/>
            <a:ext cx="5181600" cy="5102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52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 eaLnBrk="1" latinLnBrk="0" hangingPunct="1">
              <a:lnSpc>
                <a:spcPct val="90000"/>
              </a:lnSpc>
              <a:buNone/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trajectory </a:t>
            </a:r>
            <a:r>
              <a:rPr lang="en-US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simulations</a:t>
            </a:r>
            <a:endParaRPr lang="en-US" altLang="en-US" sz="3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Képtalálat a következőre: „Universität bern logo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37" y="107096"/>
            <a:ext cx="1204163" cy="92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28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4800" y="1263913"/>
                <a:ext cx="8229600" cy="793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Temporal resolution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fs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@</m:t>
                    </m:r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</m:t>
                    </m:r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THz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&amp;</m:t>
                    </m:r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Gap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  <m:r>
                      <a:rPr lang="de-CH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CH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de-CH" dirty="0"/>
                  <a:t> 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63913"/>
                <a:ext cx="8229600" cy="793487"/>
              </a:xfrm>
              <a:prstGeom prst="rect">
                <a:avLst/>
              </a:prstGeom>
              <a:blipFill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720456"/>
            <a:ext cx="6000749" cy="36951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3276600" y="5885481"/>
            <a:ext cx="2286000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Oval 3"/>
          <p:cNvSpPr/>
          <p:nvPr/>
        </p:nvSpPr>
        <p:spPr bwMode="auto">
          <a:xfrm>
            <a:off x="2842970" y="5733081"/>
            <a:ext cx="114300" cy="285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257175" indent="-257175" defTabSz="685800" eaLnBrk="1" hangingPunct="1">
              <a:spcBef>
                <a:spcPct val="20000"/>
              </a:spcBef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endParaRPr lang="en-US" sz="1350"/>
          </a:p>
        </p:txBody>
      </p:sp>
      <p:sp>
        <p:nvSpPr>
          <p:cNvPr id="12" name="Oval 11"/>
          <p:cNvSpPr/>
          <p:nvPr/>
        </p:nvSpPr>
        <p:spPr bwMode="auto">
          <a:xfrm>
            <a:off x="5867400" y="5734050"/>
            <a:ext cx="457200" cy="285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257175" indent="-257175" defTabSz="685800" eaLnBrk="1" hangingPunct="1">
              <a:spcBef>
                <a:spcPct val="20000"/>
              </a:spcBef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225669" y="6248400"/>
            <a:ext cx="37147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latin typeface="Times New Roman" charset="0"/>
                <a:ea typeface="Times New Roman" charset="0"/>
                <a:cs typeface="Times New Roman" charset="0"/>
              </a:rPr>
              <a:t>J. </a:t>
            </a:r>
            <a:r>
              <a:rPr lang="en-US" sz="900" i="1" dirty="0" err="1">
                <a:latin typeface="Times New Roman" charset="0"/>
                <a:ea typeface="Times New Roman" charset="0"/>
                <a:cs typeface="Times New Roman" charset="0"/>
              </a:rPr>
              <a:t>Fabianska</a:t>
            </a:r>
            <a:r>
              <a:rPr lang="en-US" sz="900" i="1" dirty="0">
                <a:latin typeface="Times New Roman" charset="0"/>
                <a:ea typeface="Times New Roman" charset="0"/>
                <a:cs typeface="Times New Roman" charset="0"/>
              </a:rPr>
              <a:t>, G </a:t>
            </a:r>
            <a:r>
              <a:rPr lang="en-US" sz="900" i="1" dirty="0" err="1">
                <a:latin typeface="Times New Roman" charset="0"/>
                <a:ea typeface="Times New Roman" charset="0"/>
                <a:cs typeface="Times New Roman" charset="0"/>
              </a:rPr>
              <a:t>Kassier</a:t>
            </a:r>
            <a:r>
              <a:rPr lang="en-US" sz="900" i="1" dirty="0">
                <a:latin typeface="Times New Roman" charset="0"/>
                <a:ea typeface="Times New Roman" charset="0"/>
                <a:cs typeface="Times New Roman" charset="0"/>
              </a:rPr>
              <a:t> &amp; T. </a:t>
            </a:r>
            <a:r>
              <a:rPr lang="en-US" sz="900" i="1" dirty="0" err="1">
                <a:latin typeface="Times New Roman" charset="0"/>
                <a:ea typeface="Times New Roman" charset="0"/>
                <a:cs typeface="Times New Roman" charset="0"/>
              </a:rPr>
              <a:t>Feurer</a:t>
            </a:r>
            <a:r>
              <a:rPr lang="en-US" sz="900" i="1" dirty="0">
                <a:latin typeface="Times New Roman" charset="0"/>
                <a:ea typeface="Times New Roman" charset="0"/>
                <a:cs typeface="Times New Roman" charset="0"/>
              </a:rPr>
              <a:t>, Scientific Reports </a:t>
            </a:r>
            <a:r>
              <a:rPr lang="en-US" sz="900" b="1" i="1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900" i="1" dirty="0">
                <a:latin typeface="Times New Roman" charset="0"/>
                <a:ea typeface="Times New Roman" charset="0"/>
                <a:cs typeface="Times New Roman" charset="0"/>
              </a:rPr>
              <a:t>, 5645 ,2014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52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 eaLnBrk="1" latinLnBrk="0" hangingPunct="1">
              <a:lnSpc>
                <a:spcPct val="90000"/>
              </a:lnSpc>
              <a:buNone/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 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Streak Velocity </a:t>
            </a:r>
          </a:p>
        </p:txBody>
      </p:sp>
      <p:pic>
        <p:nvPicPr>
          <p:cNvPr id="17" name="Picture 2" descr="Képtalálat a következőre: „Universität bern logo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37" y="107096"/>
            <a:ext cx="1204163" cy="92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6394938" y="1804131"/>
            <a:ext cx="767862" cy="729762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5905500" y="1720456"/>
            <a:ext cx="489438" cy="180138"/>
          </a:xfrm>
          <a:prstGeom prst="straightConnector1">
            <a:avLst/>
          </a:prstGeom>
          <a:ln w="28575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057650" y="1676400"/>
            <a:ext cx="3867150" cy="15744"/>
          </a:xfrm>
          <a:prstGeom prst="line">
            <a:avLst/>
          </a:prstGeom>
          <a:ln w="19050">
            <a:solidFill>
              <a:srgbClr val="FF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9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displaymath}&#10;l = n \frac{\lambda_\mathrm{res}}{2}&#10;\end{displaymath}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830</Words>
  <Application>Microsoft Office PowerPoint</Application>
  <PresentationFormat>On-screen Show (4:3)</PresentationFormat>
  <Paragraphs>170</Paragraphs>
  <Slides>20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Frutiger LT Com 55 Roman</vt:lpstr>
      <vt:lpstr>Times New Roman</vt:lpstr>
      <vt:lpstr>Verdana</vt:lpstr>
      <vt:lpstr>Wingdings</vt:lpstr>
      <vt:lpstr>Office Theme</vt:lpstr>
      <vt:lpstr>Graph</vt:lpstr>
      <vt:lpstr>Design Concept for THz- driven Electron Streaking Technique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</vt:vector>
  </TitlesOfParts>
  <Company>IAP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Feurer</dc:creator>
  <cp:lastModifiedBy>Mozhgan</cp:lastModifiedBy>
  <cp:revision>1040</cp:revision>
  <dcterms:created xsi:type="dcterms:W3CDTF">2010-06-04T12:57:21Z</dcterms:created>
  <dcterms:modified xsi:type="dcterms:W3CDTF">2017-09-25T14:22:27Z</dcterms:modified>
</cp:coreProperties>
</file>