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9" r:id="rId2"/>
    <p:sldMasterId id="2147483684" r:id="rId3"/>
  </p:sldMasterIdLst>
  <p:notesMasterIdLst>
    <p:notesMasterId r:id="rId21"/>
  </p:notesMasterIdLst>
  <p:sldIdLst>
    <p:sldId id="257" r:id="rId4"/>
    <p:sldId id="303" r:id="rId5"/>
    <p:sldId id="268" r:id="rId6"/>
    <p:sldId id="274" r:id="rId7"/>
    <p:sldId id="275" r:id="rId8"/>
    <p:sldId id="311" r:id="rId9"/>
    <p:sldId id="288" r:id="rId10"/>
    <p:sldId id="289" r:id="rId11"/>
    <p:sldId id="312" r:id="rId12"/>
    <p:sldId id="276" r:id="rId13"/>
    <p:sldId id="277" r:id="rId14"/>
    <p:sldId id="279" r:id="rId15"/>
    <p:sldId id="280" r:id="rId16"/>
    <p:sldId id="308" r:id="rId17"/>
    <p:sldId id="282" r:id="rId18"/>
    <p:sldId id="283" r:id="rId19"/>
    <p:sldId id="307" r:id="rId20"/>
  </p:sldIdLst>
  <p:sldSz cx="9144000" cy="6858000" type="overhead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9"/>
    <a:srgbClr val="FFB100"/>
    <a:srgbClr val="CF6800"/>
    <a:srgbClr val="000000"/>
    <a:srgbClr val="DDDDDD"/>
    <a:srgbClr val="0000FF"/>
    <a:srgbClr val="FFFF00"/>
    <a:srgbClr val="66FF33"/>
    <a:srgbClr val="0095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3" autoAdjust="0"/>
    <p:restoredTop sz="90158" autoAdjust="0"/>
  </p:normalViewPr>
  <p:slideViewPr>
    <p:cSldViewPr snapToGrid="0">
      <p:cViewPr varScale="1">
        <p:scale>
          <a:sx n="84" d="100"/>
          <a:sy n="84" d="100"/>
        </p:scale>
        <p:origin x="106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4T17:19:17.536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16268 5907 16384,'0'0'0,"0"0"0,0 0 0,0 0 0,0 0 0,0 0 0,0 0 0,0 0-640,0 0 128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4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313" y="0"/>
            <a:ext cx="2950474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2814"/>
            <a:ext cx="544861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9"/>
            <a:ext cx="29504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313" y="9444039"/>
            <a:ext cx="2950474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E1AB3D-F29D-44B8-B21B-0FA5756A081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837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CB7F7-5417-4CFF-AA79-821D63DC1047}" type="slidenum">
              <a:rPr lang="de-DE"/>
              <a:pPr/>
              <a:t>1</a:t>
            </a:fld>
            <a:endParaRPr lang="de-DE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AB3D-F29D-44B8-B21B-0FA5756A081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63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AB3D-F29D-44B8-B21B-0FA5756A081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48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AB3D-F29D-44B8-B21B-0FA5756A081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48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AB3D-F29D-44B8-B21B-0FA5756A0813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63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395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34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561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00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3002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728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8947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6118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219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801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761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83035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8889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19685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72146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77121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1987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951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40725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0667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0852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99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4642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922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5786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05320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555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9914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634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2164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82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48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569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amplitude_tisa_b1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" b="6068"/>
          <a:stretch/>
        </p:blipFill>
        <p:spPr bwMode="auto">
          <a:xfrm>
            <a:off x="-8384" y="540729"/>
            <a:ext cx="9152383" cy="62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4182617" y="-1"/>
            <a:ext cx="4959796" cy="5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-8383" y="2"/>
            <a:ext cx="4191000" cy="5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 userDrawn="1"/>
        </p:nvSpPr>
        <p:spPr bwMode="auto">
          <a:xfrm>
            <a:off x="-8249" y="2"/>
            <a:ext cx="9150660" cy="574676"/>
          </a:xfrm>
          <a:prstGeom prst="rect">
            <a:avLst/>
          </a:prstGeom>
          <a:solidFill>
            <a:srgbClr val="00589C">
              <a:alpha val="60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46" y="116632"/>
            <a:ext cx="1296144" cy="236547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-8249" y="574676"/>
            <a:ext cx="9152384" cy="6166229"/>
          </a:xfrm>
          <a:prstGeom prst="rect">
            <a:avLst/>
          </a:prstGeom>
          <a:solidFill>
            <a:srgbClr val="00589C">
              <a:alpha val="8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52815"/>
            <a:ext cx="1629621" cy="1128513"/>
          </a:xfrm>
          <a:prstGeom prst="rect">
            <a:avLst/>
          </a:prstGeom>
        </p:spPr>
      </p:pic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3039750" y="6615493"/>
            <a:ext cx="3048000" cy="12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-8250" y="674090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Rectangle 24"/>
          <p:cNvSpPr>
            <a:spLocks noChangeArrowheads="1"/>
          </p:cNvSpPr>
          <p:nvPr userDrawn="1"/>
        </p:nvSpPr>
        <p:spPr bwMode="auto">
          <a:xfrm>
            <a:off x="-8250" y="6615493"/>
            <a:ext cx="304800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3039750" y="6740905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-8520" y="6565804"/>
            <a:ext cx="3034377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b="1" dirty="0">
                <a:solidFill>
                  <a:srgbClr val="00589C"/>
                </a:solidFill>
                <a:sym typeface="Wingdings 2" pitchFamily="18" charset="2"/>
              </a:rPr>
              <a:t>Jurjen P. Couperus</a:t>
            </a:r>
            <a:r>
              <a:rPr lang="en-US" sz="700" b="1" baseline="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700" b="1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700" b="1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700" b="1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700" b="1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700" b="1" dirty="0">
              <a:solidFill>
                <a:srgbClr val="00589C"/>
              </a:solidFill>
              <a:sym typeface="Wingdings 2" pitchFamily="18" charset="2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7520246" y="6573499"/>
            <a:ext cx="14526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Mitglied der Helmholtz-Gemeinschaft</a:t>
            </a:r>
          </a:p>
        </p:txBody>
      </p:sp>
      <p:sp>
        <p:nvSpPr>
          <p:cNvPr id="26" name="Text Box 3"/>
          <p:cNvSpPr txBox="1">
            <a:spLocks noChangeArrowheads="1"/>
          </p:cNvSpPr>
          <p:nvPr userDrawn="1"/>
        </p:nvSpPr>
        <p:spPr bwMode="auto">
          <a:xfrm>
            <a:off x="0" y="574678"/>
            <a:ext cx="2708176" cy="1846210"/>
          </a:xfrm>
          <a:prstGeom prst="rect">
            <a:avLst/>
          </a:prstGeom>
          <a:gradFill flip="none" rotWithShape="1">
            <a:gsLst>
              <a:gs pos="0">
                <a:srgbClr val="00519E">
                  <a:gamma/>
                  <a:shade val="92941"/>
                  <a:invGamma/>
                  <a:alpha val="50000"/>
                </a:srgbClr>
              </a:gs>
              <a:gs pos="64195">
                <a:srgbClr val="004E98">
                  <a:alpha val="10000"/>
                </a:srgbClr>
              </a:gs>
              <a:gs pos="23000">
                <a:srgbClr val="00519E">
                  <a:alpha val="45000"/>
                </a:srgbClr>
              </a:gs>
              <a:gs pos="100000">
                <a:srgbClr val="00519E">
                  <a:gamma/>
                  <a:shade val="92941"/>
                  <a:invGamma/>
                  <a:alpha val="0"/>
                </a:srgbClr>
              </a:gs>
            </a:gsLst>
            <a:lin ang="4800000" scaled="0"/>
            <a:tileRect/>
          </a:gradFill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8" name="Bild 4" descr="DDC_Sticker_groß_Schatten_RGB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09" y="5682580"/>
            <a:ext cx="780282" cy="78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-8250" y="6490081"/>
            <a:ext cx="3048000" cy="12541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2" name="Picture 117" descr="P:\Talks and Posters\Poster\Evaluierung2012\LA3NET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02599"/>
            <a:ext cx="1305318" cy="531846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 userDrawn="1"/>
        </p:nvPicPr>
        <p:blipFill>
          <a:blip r:embed="rId20" cstate="print"/>
          <a:srcRect l="1172" t="2778" r="5106" b="8333"/>
          <a:stretch>
            <a:fillRect/>
          </a:stretch>
        </p:blipFill>
        <p:spPr bwMode="auto">
          <a:xfrm>
            <a:off x="1331640" y="5765886"/>
            <a:ext cx="1263066" cy="6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6056"/>
            <a:ext cx="907908" cy="605272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57246"/>
            <a:ext cx="1653620" cy="60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3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800">
                <a:solidFill>
                  <a:schemeClr val="bg1"/>
                </a:solidFill>
              </a:rPr>
              <a:t>Seite </a:t>
            </a:r>
            <a:fld id="{8A4F9DD5-3704-4336-A88B-B30ECB5BB0C8}" type="slidenum">
              <a:rPr lang="de-DE" sz="80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8383" y="661987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3038161" y="6619875"/>
            <a:ext cx="610425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8383" y="6742113"/>
            <a:ext cx="304800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3038161" y="6742113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027" name="Picture 3" descr="C:\Users\jc5464\Downloads\HZDR-Gesamtlogo-auf-transparent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18528" b="63555"/>
          <a:stretch/>
        </p:blipFill>
        <p:spPr bwMode="auto">
          <a:xfrm>
            <a:off x="7519954" y="23209"/>
            <a:ext cx="2164614" cy="3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5508104" y="6698684"/>
            <a:ext cx="42826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0" dirty="0">
                <a:solidFill>
                  <a:srgbClr val="00589C"/>
                </a:solidFill>
                <a:sym typeface="Wingdings 2" pitchFamily="18" charset="2"/>
              </a:rPr>
              <a:t>Jurjen P. Couperus</a:t>
            </a:r>
            <a:r>
              <a:rPr lang="en-US" sz="800" b="0" baseline="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800" b="0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800" b="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800" b="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800" b="0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800" b="0" dirty="0">
              <a:solidFill>
                <a:srgbClr val="00589C"/>
              </a:solidFill>
              <a:sym typeface="Wingdings 2" pitchFamily="18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800">
                <a:solidFill>
                  <a:schemeClr val="bg1"/>
                </a:solidFill>
              </a:rPr>
              <a:t>Seite </a:t>
            </a:r>
            <a:fld id="{8A4F9DD5-3704-4336-A88B-B30ECB5BB0C8}" type="slidenum">
              <a:rPr lang="de-DE" sz="80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8383" y="661987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3038161" y="6619875"/>
            <a:ext cx="610425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8383" y="6742113"/>
            <a:ext cx="304800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3038161" y="6742113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5508104" y="6698684"/>
            <a:ext cx="42826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0" dirty="0">
                <a:solidFill>
                  <a:srgbClr val="00589C"/>
                </a:solidFill>
                <a:sym typeface="Wingdings 2" pitchFamily="18" charset="2"/>
              </a:rPr>
              <a:t>Jurjen P. Couperus</a:t>
            </a:r>
            <a:r>
              <a:rPr lang="en-US" sz="800" b="0" baseline="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800" b="0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800" b="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800" b="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800" b="0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800" b="0" dirty="0">
              <a:solidFill>
                <a:srgbClr val="00589C"/>
              </a:solidFill>
              <a:sym typeface="Wingdings 2" pitchFamily="18" charset="2"/>
            </a:endParaRPr>
          </a:p>
        </p:txBody>
      </p:sp>
      <p:pic>
        <p:nvPicPr>
          <p:cNvPr id="18" name="Picture 3" descr="C:\Users\jc5464\Downloads\HZDR-Gesamtlogo-auf-transparent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18528" b="63555"/>
          <a:stretch/>
        </p:blipFill>
        <p:spPr bwMode="auto">
          <a:xfrm>
            <a:off x="7519954" y="23209"/>
            <a:ext cx="2164614" cy="3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8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.xml"/><Relationship Id="rId5" Type="http://schemas.openxmlformats.org/officeDocument/2006/relationships/image" Target="../media/image16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0742"/>
            <a:ext cx="90364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Beam loading at a nanocoulomb-class laser </a:t>
            </a:r>
            <a:r>
              <a:rPr lang="en-US" sz="3600" dirty="0" err="1">
                <a:solidFill>
                  <a:schemeClr val="bg1"/>
                </a:solidFill>
              </a:rPr>
              <a:t>wakefield</a:t>
            </a:r>
            <a:r>
              <a:rPr lang="en-US" sz="3600" dirty="0">
                <a:solidFill>
                  <a:schemeClr val="bg1"/>
                </a:solidFill>
              </a:rPr>
              <a:t> accelerator</a:t>
            </a:r>
            <a:endParaRPr lang="en-GB" sz="32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u="sng" dirty="0">
                <a:solidFill>
                  <a:schemeClr val="bg1"/>
                </a:solidFill>
              </a:rPr>
              <a:t>Jurjen P. Couperus</a:t>
            </a:r>
            <a:r>
              <a:rPr lang="en-US" sz="2000" u="sng" baseline="30000" dirty="0">
                <a:solidFill>
                  <a:schemeClr val="bg1"/>
                </a:solidFill>
              </a:rPr>
              <a:t>1,2</a:t>
            </a:r>
            <a:endParaRPr lang="en-US" sz="2000" u="sng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R. Pausch</a:t>
            </a:r>
            <a:r>
              <a:rPr lang="en-US" sz="2000" baseline="30000" dirty="0">
                <a:solidFill>
                  <a:schemeClr val="bg1"/>
                </a:solidFill>
              </a:rPr>
              <a:t>1,2</a:t>
            </a:r>
            <a:r>
              <a:rPr lang="en-US" sz="2000" dirty="0">
                <a:solidFill>
                  <a:schemeClr val="bg1"/>
                </a:solidFill>
              </a:rPr>
              <a:t>, A. Köhler</a:t>
            </a:r>
            <a:r>
              <a:rPr lang="en-US" sz="2000" baseline="30000" dirty="0">
                <a:solidFill>
                  <a:schemeClr val="bg1"/>
                </a:solidFill>
              </a:rPr>
              <a:t>1,2</a:t>
            </a:r>
            <a:r>
              <a:rPr lang="en-US" sz="2000" dirty="0">
                <a:solidFill>
                  <a:schemeClr val="bg1"/>
                </a:solidFill>
              </a:rPr>
              <a:t>, O. Zarini</a:t>
            </a:r>
            <a:r>
              <a:rPr lang="en-US" sz="2000" baseline="30000" dirty="0">
                <a:solidFill>
                  <a:schemeClr val="bg1"/>
                </a:solidFill>
              </a:rPr>
              <a:t>1,2</a:t>
            </a:r>
            <a:r>
              <a:rPr lang="en-US" sz="2000" dirty="0">
                <a:solidFill>
                  <a:schemeClr val="bg1"/>
                </a:solidFill>
              </a:rPr>
              <a:t>, J.M. Krämer</a:t>
            </a:r>
            <a:r>
              <a:rPr lang="en-US" sz="2000" baseline="30000" dirty="0">
                <a:solidFill>
                  <a:schemeClr val="bg1"/>
                </a:solidFill>
              </a:rPr>
              <a:t>1,2,</a:t>
            </a:r>
            <a:r>
              <a:rPr lang="en-US" sz="2000" dirty="0">
                <a:solidFill>
                  <a:schemeClr val="bg1"/>
                </a:solidFill>
              </a:rPr>
              <a:t>,T. Kurz</a:t>
            </a:r>
            <a:r>
              <a:rPr lang="en-US" sz="2000" baseline="30000" dirty="0">
                <a:solidFill>
                  <a:schemeClr val="bg1"/>
                </a:solidFill>
              </a:rPr>
              <a:t>1,2</a:t>
            </a:r>
            <a:r>
              <a:rPr lang="en-US" sz="2000" dirty="0">
                <a:solidFill>
                  <a:schemeClr val="bg1"/>
                </a:solidFill>
              </a:rPr>
              <a:t>, M. Garten</a:t>
            </a:r>
            <a:r>
              <a:rPr lang="en-US" sz="2000" baseline="30000" dirty="0">
                <a:solidFill>
                  <a:schemeClr val="bg1"/>
                </a:solidFill>
              </a:rPr>
              <a:t>1,2</a:t>
            </a:r>
            <a:r>
              <a:rPr lang="en-US" sz="2000" dirty="0">
                <a:solidFill>
                  <a:schemeClr val="bg1"/>
                </a:solidFill>
              </a:rPr>
              <a:t>, A. Huebl</a:t>
            </a:r>
            <a:r>
              <a:rPr lang="en-US" sz="2000" baseline="30000" dirty="0">
                <a:solidFill>
                  <a:schemeClr val="bg1"/>
                </a:solidFill>
              </a:rPr>
              <a:t>1,2</a:t>
            </a:r>
            <a:r>
              <a:rPr lang="en-US" sz="2000" dirty="0">
                <a:solidFill>
                  <a:schemeClr val="bg1"/>
                </a:solidFill>
              </a:rPr>
              <a:t>, R. Gebhardt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, U. Helbig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, S. Bock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, K. Zeil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, A. Debus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, M. Bussmann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, U. Schramm</a:t>
            </a:r>
            <a:r>
              <a:rPr lang="en-US" sz="2000" baseline="30000" dirty="0">
                <a:solidFill>
                  <a:schemeClr val="bg1"/>
                </a:solidFill>
              </a:rPr>
              <a:t>1,2</a:t>
            </a:r>
            <a:r>
              <a:rPr lang="en-US" sz="2000" dirty="0">
                <a:solidFill>
                  <a:schemeClr val="bg1"/>
                </a:solidFill>
              </a:rPr>
              <a:t> &amp; A. Irman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id-ID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Radiation Physics</a:t>
            </a:r>
            <a:r>
              <a:rPr lang="id-ID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Helmholtz-Zentrum Dresden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Rossendorf, Germany</a:t>
            </a:r>
          </a:p>
          <a:p>
            <a:pPr algn="ctr"/>
            <a:r>
              <a:rPr lang="id-ID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id-ID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Technisch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Universität</a:t>
            </a:r>
            <a:r>
              <a:rPr lang="id-ID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Dresden, Germany</a:t>
            </a:r>
            <a:endParaRPr lang="de-DE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EAAC, 24-30 September 2017, Elba, Italy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283968" y="1052736"/>
            <a:ext cx="6552728" cy="3967085"/>
            <a:chOff x="4283968" y="1052736"/>
            <a:chExt cx="6552728" cy="3967085"/>
          </a:xfrm>
        </p:grpSpPr>
        <p:grpSp>
          <p:nvGrpSpPr>
            <p:cNvPr id="6" name="Group 5"/>
            <p:cNvGrpSpPr/>
            <p:nvPr/>
          </p:nvGrpSpPr>
          <p:grpSpPr>
            <a:xfrm>
              <a:off x="4283968" y="1052736"/>
              <a:ext cx="6552728" cy="3967085"/>
              <a:chOff x="4452994" y="1054991"/>
              <a:chExt cx="6383702" cy="3830221"/>
            </a:xfrm>
          </p:grpSpPr>
          <p:pic>
            <p:nvPicPr>
              <p:cNvPr id="10" name="Picture 7" descr="C:\Users\jc5464\OneDrive\HZDR\Posters\2016 AAC\pics sim\LWFA_Jurjen02_50000_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2994" y="1054991"/>
                <a:ext cx="6383702" cy="3830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8892480" y="1556792"/>
                <a:ext cx="288032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5428034" y="1185225"/>
              <a:ext cx="2456334" cy="240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5094" y="116632"/>
            <a:ext cx="3438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Ionization Injection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35091"/>
              </p:ext>
            </p:extLst>
          </p:nvPr>
        </p:nvGraphicFramePr>
        <p:xfrm>
          <a:off x="395536" y="2475696"/>
          <a:ext cx="2952328" cy="397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Species</a:t>
                      </a:r>
                    </a:p>
                  </a:txBody>
                  <a:tcPr anchor="ctr"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Ionisation energy (eV)</a:t>
                      </a:r>
                    </a:p>
                  </a:txBody>
                  <a:tcPr anchor="ctr">
                    <a:solidFill>
                      <a:srgbClr val="005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</a:t>
                      </a:r>
                      <a:r>
                        <a:rPr lang="en-GB" sz="1800" baseline="30000" dirty="0"/>
                        <a:t>1+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He</a:t>
                      </a:r>
                      <a:r>
                        <a:rPr lang="en-GB" sz="1800" baseline="30000" dirty="0"/>
                        <a:t>2+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</a:t>
                      </a:r>
                      <a:r>
                        <a:rPr lang="en-GB" sz="1800" baseline="30000" dirty="0"/>
                        <a:t>1+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</a:t>
                      </a:r>
                      <a:r>
                        <a:rPr lang="en-GB" sz="1800" baseline="30000" dirty="0"/>
                        <a:t>2+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</a:t>
                      </a:r>
                      <a:r>
                        <a:rPr lang="en-GB" sz="1800" baseline="30000" dirty="0"/>
                        <a:t>3+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</a:t>
                      </a:r>
                      <a:r>
                        <a:rPr lang="en-GB" sz="1800" baseline="30000" dirty="0"/>
                        <a:t>4+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</a:t>
                      </a:r>
                      <a:r>
                        <a:rPr lang="en-GB" sz="1800" baseline="30000" dirty="0"/>
                        <a:t>5+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</a:t>
                      </a:r>
                      <a:r>
                        <a:rPr lang="en-GB" sz="1800" baseline="30000" dirty="0"/>
                        <a:t>6+</a:t>
                      </a:r>
                      <a:endParaRPr lang="en-GB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552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</a:t>
                      </a:r>
                      <a:r>
                        <a:rPr lang="en-GB" sz="1800" baseline="30000" dirty="0"/>
                        <a:t>7+</a:t>
                      </a:r>
                      <a:endParaRPr lang="en-GB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667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669112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US" dirty="0"/>
              <a:t>The accelerating medium is </a:t>
            </a:r>
            <a:r>
              <a:rPr lang="en-US" b="1" dirty="0"/>
              <a:t>doped</a:t>
            </a:r>
            <a:r>
              <a:rPr lang="en-US" dirty="0"/>
              <a:t> by a </a:t>
            </a:r>
            <a:r>
              <a:rPr lang="en-US" b="1" dirty="0"/>
              <a:t>high-Z</a:t>
            </a:r>
            <a:r>
              <a:rPr lang="en-US" dirty="0"/>
              <a:t> gas</a:t>
            </a:r>
          </a:p>
          <a:p>
            <a:pPr marL="342900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US" dirty="0"/>
              <a:t>Choosing the gas and laser energy such that inner shell electrons only ionize at the peak of the laser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502" y="5805264"/>
            <a:ext cx="2345682" cy="646331"/>
          </a:xfrm>
          <a:prstGeom prst="rect">
            <a:avLst/>
          </a:prstGeom>
          <a:ln w="38100" cap="rnd">
            <a:solidFill>
              <a:srgbClr val="FFC000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GB" dirty="0"/>
              <a:t>Ionized only near the</a:t>
            </a:r>
          </a:p>
          <a:p>
            <a:r>
              <a:rPr lang="en-GB" dirty="0"/>
              <a:t>laser peak intensity</a:t>
            </a:r>
            <a:endParaRPr lang="nl-NL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03848" y="5949280"/>
            <a:ext cx="694239" cy="80720"/>
          </a:xfrm>
          <a:prstGeom prst="line">
            <a:avLst/>
          </a:prstGeom>
          <a:solidFill>
            <a:srgbClr val="003E89"/>
          </a:solidFill>
          <a:ln w="793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 bwMode="auto">
          <a:xfrm>
            <a:off x="5841171" y="2780928"/>
            <a:ext cx="1689410" cy="246841"/>
          </a:xfrm>
          <a:custGeom>
            <a:avLst/>
            <a:gdLst>
              <a:gd name="connsiteX0" fmla="*/ 1276066 w 1276066"/>
              <a:gd name="connsiteY0" fmla="*/ 311274 h 452676"/>
              <a:gd name="connsiteX1" fmla="*/ 1125237 w 1276066"/>
              <a:gd name="connsiteY1" fmla="*/ 85031 h 452676"/>
              <a:gd name="connsiteX2" fmla="*/ 795299 w 1276066"/>
              <a:gd name="connsiteY2" fmla="*/ 190 h 452676"/>
              <a:gd name="connsiteX3" fmla="*/ 323959 w 1276066"/>
              <a:gd name="connsiteY3" fmla="*/ 103884 h 452676"/>
              <a:gd name="connsiteX4" fmla="*/ 3448 w 1276066"/>
              <a:gd name="connsiteY4" fmla="*/ 386688 h 452676"/>
              <a:gd name="connsiteX5" fmla="*/ 182557 w 1276066"/>
              <a:gd name="connsiteY5" fmla="*/ 452676 h 4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066" h="452676">
                <a:moveTo>
                  <a:pt x="1276066" y="311274"/>
                </a:moveTo>
                <a:cubicBezTo>
                  <a:pt x="1240715" y="224076"/>
                  <a:pt x="1205365" y="136878"/>
                  <a:pt x="1125237" y="85031"/>
                </a:cubicBezTo>
                <a:cubicBezTo>
                  <a:pt x="1045109" y="33184"/>
                  <a:pt x="928845" y="-2952"/>
                  <a:pt x="795299" y="190"/>
                </a:cubicBezTo>
                <a:cubicBezTo>
                  <a:pt x="661753" y="3332"/>
                  <a:pt x="455934" y="39468"/>
                  <a:pt x="323959" y="103884"/>
                </a:cubicBezTo>
                <a:cubicBezTo>
                  <a:pt x="191984" y="168300"/>
                  <a:pt x="27015" y="328556"/>
                  <a:pt x="3448" y="386688"/>
                </a:cubicBezTo>
                <a:cubicBezTo>
                  <a:pt x="-20119" y="444820"/>
                  <a:pt x="81219" y="448748"/>
                  <a:pt x="182557" y="452676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105231" y="2551597"/>
            <a:ext cx="2494449" cy="588535"/>
          </a:xfrm>
          <a:custGeom>
            <a:avLst/>
            <a:gdLst>
              <a:gd name="connsiteX0" fmla="*/ 2362200 w 2362200"/>
              <a:gd name="connsiteY0" fmla="*/ 277713 h 614660"/>
              <a:gd name="connsiteX1" fmla="*/ 2095500 w 2362200"/>
              <a:gd name="connsiteY1" fmla="*/ 106263 h 614660"/>
              <a:gd name="connsiteX2" fmla="*/ 1219200 w 2362200"/>
              <a:gd name="connsiteY2" fmla="*/ 1488 h 614660"/>
              <a:gd name="connsiteX3" fmla="*/ 781050 w 2362200"/>
              <a:gd name="connsiteY3" fmla="*/ 182463 h 614660"/>
              <a:gd name="connsiteX4" fmla="*/ 514350 w 2362200"/>
              <a:gd name="connsiteY4" fmla="*/ 601563 h 614660"/>
              <a:gd name="connsiteX5" fmla="*/ 304800 w 2362200"/>
              <a:gd name="connsiteY5" fmla="*/ 487263 h 614660"/>
              <a:gd name="connsiteX6" fmla="*/ 142875 w 2362200"/>
              <a:gd name="connsiteY6" fmla="*/ 268188 h 614660"/>
              <a:gd name="connsiteX7" fmla="*/ 0 w 2362200"/>
              <a:gd name="connsiteY7" fmla="*/ 220563 h 614660"/>
              <a:gd name="connsiteX0" fmla="*/ 2362200 w 2362200"/>
              <a:gd name="connsiteY0" fmla="*/ 277713 h 609192"/>
              <a:gd name="connsiteX1" fmla="*/ 2095500 w 2362200"/>
              <a:gd name="connsiteY1" fmla="*/ 106263 h 609192"/>
              <a:gd name="connsiteX2" fmla="*/ 1219200 w 2362200"/>
              <a:gd name="connsiteY2" fmla="*/ 1488 h 609192"/>
              <a:gd name="connsiteX3" fmla="*/ 781050 w 2362200"/>
              <a:gd name="connsiteY3" fmla="*/ 182463 h 609192"/>
              <a:gd name="connsiteX4" fmla="*/ 514350 w 2362200"/>
              <a:gd name="connsiteY4" fmla="*/ 601563 h 609192"/>
              <a:gd name="connsiteX5" fmla="*/ 304800 w 2362200"/>
              <a:gd name="connsiteY5" fmla="*/ 439638 h 609192"/>
              <a:gd name="connsiteX6" fmla="*/ 142875 w 2362200"/>
              <a:gd name="connsiteY6" fmla="*/ 268188 h 609192"/>
              <a:gd name="connsiteX7" fmla="*/ 0 w 2362200"/>
              <a:gd name="connsiteY7" fmla="*/ 220563 h 609192"/>
              <a:gd name="connsiteX0" fmla="*/ 2362200 w 2362200"/>
              <a:gd name="connsiteY0" fmla="*/ 290486 h 621965"/>
              <a:gd name="connsiteX1" fmla="*/ 1885950 w 2362200"/>
              <a:gd name="connsiteY1" fmla="*/ 42836 h 621965"/>
              <a:gd name="connsiteX2" fmla="*/ 1219200 w 2362200"/>
              <a:gd name="connsiteY2" fmla="*/ 14261 h 621965"/>
              <a:gd name="connsiteX3" fmla="*/ 781050 w 2362200"/>
              <a:gd name="connsiteY3" fmla="*/ 195236 h 621965"/>
              <a:gd name="connsiteX4" fmla="*/ 514350 w 2362200"/>
              <a:gd name="connsiteY4" fmla="*/ 614336 h 621965"/>
              <a:gd name="connsiteX5" fmla="*/ 304800 w 2362200"/>
              <a:gd name="connsiteY5" fmla="*/ 452411 h 621965"/>
              <a:gd name="connsiteX6" fmla="*/ 142875 w 2362200"/>
              <a:gd name="connsiteY6" fmla="*/ 280961 h 621965"/>
              <a:gd name="connsiteX7" fmla="*/ 0 w 2362200"/>
              <a:gd name="connsiteY7" fmla="*/ 233336 h 621965"/>
              <a:gd name="connsiteX0" fmla="*/ 2362200 w 2362200"/>
              <a:gd name="connsiteY0" fmla="*/ 290486 h 621965"/>
              <a:gd name="connsiteX1" fmla="*/ 1885950 w 2362200"/>
              <a:gd name="connsiteY1" fmla="*/ 42836 h 621965"/>
              <a:gd name="connsiteX2" fmla="*/ 1219200 w 2362200"/>
              <a:gd name="connsiteY2" fmla="*/ 14261 h 621965"/>
              <a:gd name="connsiteX3" fmla="*/ 781050 w 2362200"/>
              <a:gd name="connsiteY3" fmla="*/ 195236 h 621965"/>
              <a:gd name="connsiteX4" fmla="*/ 514350 w 2362200"/>
              <a:gd name="connsiteY4" fmla="*/ 614336 h 621965"/>
              <a:gd name="connsiteX5" fmla="*/ 304800 w 2362200"/>
              <a:gd name="connsiteY5" fmla="*/ 452411 h 621965"/>
              <a:gd name="connsiteX6" fmla="*/ 142875 w 2362200"/>
              <a:gd name="connsiteY6" fmla="*/ 280961 h 621965"/>
              <a:gd name="connsiteX7" fmla="*/ 0 w 2362200"/>
              <a:gd name="connsiteY7" fmla="*/ 233336 h 621965"/>
              <a:gd name="connsiteX0" fmla="*/ 2362200 w 2362200"/>
              <a:gd name="connsiteY0" fmla="*/ 290486 h 631171"/>
              <a:gd name="connsiteX1" fmla="*/ 1885950 w 2362200"/>
              <a:gd name="connsiteY1" fmla="*/ 42836 h 631171"/>
              <a:gd name="connsiteX2" fmla="*/ 1219200 w 2362200"/>
              <a:gd name="connsiteY2" fmla="*/ 14261 h 631171"/>
              <a:gd name="connsiteX3" fmla="*/ 781050 w 2362200"/>
              <a:gd name="connsiteY3" fmla="*/ 195236 h 631171"/>
              <a:gd name="connsiteX4" fmla="*/ 561975 w 2362200"/>
              <a:gd name="connsiteY4" fmla="*/ 623861 h 631171"/>
              <a:gd name="connsiteX5" fmla="*/ 304800 w 2362200"/>
              <a:gd name="connsiteY5" fmla="*/ 452411 h 631171"/>
              <a:gd name="connsiteX6" fmla="*/ 142875 w 2362200"/>
              <a:gd name="connsiteY6" fmla="*/ 280961 h 631171"/>
              <a:gd name="connsiteX7" fmla="*/ 0 w 2362200"/>
              <a:gd name="connsiteY7" fmla="*/ 233336 h 631171"/>
              <a:gd name="connsiteX0" fmla="*/ 2362200 w 2362200"/>
              <a:gd name="connsiteY0" fmla="*/ 290486 h 633989"/>
              <a:gd name="connsiteX1" fmla="*/ 1885950 w 2362200"/>
              <a:gd name="connsiteY1" fmla="*/ 42836 h 633989"/>
              <a:gd name="connsiteX2" fmla="*/ 1219200 w 2362200"/>
              <a:gd name="connsiteY2" fmla="*/ 14261 h 633989"/>
              <a:gd name="connsiteX3" fmla="*/ 781050 w 2362200"/>
              <a:gd name="connsiteY3" fmla="*/ 195236 h 633989"/>
              <a:gd name="connsiteX4" fmla="*/ 561975 w 2362200"/>
              <a:gd name="connsiteY4" fmla="*/ 623861 h 633989"/>
              <a:gd name="connsiteX5" fmla="*/ 304800 w 2362200"/>
              <a:gd name="connsiteY5" fmla="*/ 452411 h 633989"/>
              <a:gd name="connsiteX6" fmla="*/ 142875 w 2362200"/>
              <a:gd name="connsiteY6" fmla="*/ 280961 h 633989"/>
              <a:gd name="connsiteX7" fmla="*/ 0 w 2362200"/>
              <a:gd name="connsiteY7" fmla="*/ 233336 h 633989"/>
              <a:gd name="connsiteX0" fmla="*/ 2362200 w 2362200"/>
              <a:gd name="connsiteY0" fmla="*/ 279919 h 623422"/>
              <a:gd name="connsiteX1" fmla="*/ 1866900 w 2362200"/>
              <a:gd name="connsiteY1" fmla="*/ 79894 h 623422"/>
              <a:gd name="connsiteX2" fmla="*/ 1219200 w 2362200"/>
              <a:gd name="connsiteY2" fmla="*/ 3694 h 623422"/>
              <a:gd name="connsiteX3" fmla="*/ 781050 w 2362200"/>
              <a:gd name="connsiteY3" fmla="*/ 184669 h 623422"/>
              <a:gd name="connsiteX4" fmla="*/ 561975 w 2362200"/>
              <a:gd name="connsiteY4" fmla="*/ 613294 h 623422"/>
              <a:gd name="connsiteX5" fmla="*/ 304800 w 2362200"/>
              <a:gd name="connsiteY5" fmla="*/ 441844 h 623422"/>
              <a:gd name="connsiteX6" fmla="*/ 142875 w 2362200"/>
              <a:gd name="connsiteY6" fmla="*/ 270394 h 623422"/>
              <a:gd name="connsiteX7" fmla="*/ 0 w 2362200"/>
              <a:gd name="connsiteY7" fmla="*/ 222769 h 623422"/>
              <a:gd name="connsiteX0" fmla="*/ 2362200 w 2362200"/>
              <a:gd name="connsiteY0" fmla="*/ 280502 h 624005"/>
              <a:gd name="connsiteX1" fmla="*/ 1866900 w 2362200"/>
              <a:gd name="connsiteY1" fmla="*/ 80477 h 624005"/>
              <a:gd name="connsiteX2" fmla="*/ 1219200 w 2362200"/>
              <a:gd name="connsiteY2" fmla="*/ 4277 h 624005"/>
              <a:gd name="connsiteX3" fmla="*/ 781050 w 2362200"/>
              <a:gd name="connsiteY3" fmla="*/ 185252 h 624005"/>
              <a:gd name="connsiteX4" fmla="*/ 561975 w 2362200"/>
              <a:gd name="connsiteY4" fmla="*/ 613877 h 624005"/>
              <a:gd name="connsiteX5" fmla="*/ 304800 w 2362200"/>
              <a:gd name="connsiteY5" fmla="*/ 442427 h 624005"/>
              <a:gd name="connsiteX6" fmla="*/ 142875 w 2362200"/>
              <a:gd name="connsiteY6" fmla="*/ 270977 h 624005"/>
              <a:gd name="connsiteX7" fmla="*/ 0 w 2362200"/>
              <a:gd name="connsiteY7" fmla="*/ 223352 h 624005"/>
              <a:gd name="connsiteX0" fmla="*/ 2362200 w 2362200"/>
              <a:gd name="connsiteY0" fmla="*/ 280502 h 593659"/>
              <a:gd name="connsiteX1" fmla="*/ 1866900 w 2362200"/>
              <a:gd name="connsiteY1" fmla="*/ 80477 h 593659"/>
              <a:gd name="connsiteX2" fmla="*/ 1219200 w 2362200"/>
              <a:gd name="connsiteY2" fmla="*/ 4277 h 593659"/>
              <a:gd name="connsiteX3" fmla="*/ 781050 w 2362200"/>
              <a:gd name="connsiteY3" fmla="*/ 185252 h 593659"/>
              <a:gd name="connsiteX4" fmla="*/ 485775 w 2362200"/>
              <a:gd name="connsiteY4" fmla="*/ 585302 h 593659"/>
              <a:gd name="connsiteX5" fmla="*/ 304800 w 2362200"/>
              <a:gd name="connsiteY5" fmla="*/ 442427 h 593659"/>
              <a:gd name="connsiteX6" fmla="*/ 142875 w 2362200"/>
              <a:gd name="connsiteY6" fmla="*/ 270977 h 593659"/>
              <a:gd name="connsiteX7" fmla="*/ 0 w 2362200"/>
              <a:gd name="connsiteY7" fmla="*/ 223352 h 593659"/>
              <a:gd name="connsiteX0" fmla="*/ 2362200 w 2362200"/>
              <a:gd name="connsiteY0" fmla="*/ 280502 h 593659"/>
              <a:gd name="connsiteX1" fmla="*/ 1866900 w 2362200"/>
              <a:gd name="connsiteY1" fmla="*/ 80477 h 593659"/>
              <a:gd name="connsiteX2" fmla="*/ 1219200 w 2362200"/>
              <a:gd name="connsiteY2" fmla="*/ 4277 h 593659"/>
              <a:gd name="connsiteX3" fmla="*/ 733425 w 2362200"/>
              <a:gd name="connsiteY3" fmla="*/ 185252 h 593659"/>
              <a:gd name="connsiteX4" fmla="*/ 485775 w 2362200"/>
              <a:gd name="connsiteY4" fmla="*/ 585302 h 593659"/>
              <a:gd name="connsiteX5" fmla="*/ 304800 w 2362200"/>
              <a:gd name="connsiteY5" fmla="*/ 442427 h 593659"/>
              <a:gd name="connsiteX6" fmla="*/ 142875 w 2362200"/>
              <a:gd name="connsiteY6" fmla="*/ 270977 h 593659"/>
              <a:gd name="connsiteX7" fmla="*/ 0 w 2362200"/>
              <a:gd name="connsiteY7" fmla="*/ 223352 h 593659"/>
              <a:gd name="connsiteX0" fmla="*/ 2495550 w 2495550"/>
              <a:gd name="connsiteY0" fmla="*/ 280502 h 593659"/>
              <a:gd name="connsiteX1" fmla="*/ 2000250 w 2495550"/>
              <a:gd name="connsiteY1" fmla="*/ 80477 h 593659"/>
              <a:gd name="connsiteX2" fmla="*/ 1352550 w 2495550"/>
              <a:gd name="connsiteY2" fmla="*/ 4277 h 593659"/>
              <a:gd name="connsiteX3" fmla="*/ 866775 w 2495550"/>
              <a:gd name="connsiteY3" fmla="*/ 185252 h 593659"/>
              <a:gd name="connsiteX4" fmla="*/ 619125 w 2495550"/>
              <a:gd name="connsiteY4" fmla="*/ 585302 h 593659"/>
              <a:gd name="connsiteX5" fmla="*/ 438150 w 2495550"/>
              <a:gd name="connsiteY5" fmla="*/ 442427 h 593659"/>
              <a:gd name="connsiteX6" fmla="*/ 276225 w 2495550"/>
              <a:gd name="connsiteY6" fmla="*/ 270977 h 593659"/>
              <a:gd name="connsiteX7" fmla="*/ 0 w 2495550"/>
              <a:gd name="connsiteY7" fmla="*/ 194777 h 593659"/>
              <a:gd name="connsiteX0" fmla="*/ 2486025 w 2486025"/>
              <a:gd name="connsiteY0" fmla="*/ 280502 h 593659"/>
              <a:gd name="connsiteX1" fmla="*/ 1990725 w 2486025"/>
              <a:gd name="connsiteY1" fmla="*/ 80477 h 593659"/>
              <a:gd name="connsiteX2" fmla="*/ 1343025 w 2486025"/>
              <a:gd name="connsiteY2" fmla="*/ 4277 h 593659"/>
              <a:gd name="connsiteX3" fmla="*/ 857250 w 2486025"/>
              <a:gd name="connsiteY3" fmla="*/ 185252 h 593659"/>
              <a:gd name="connsiteX4" fmla="*/ 609600 w 2486025"/>
              <a:gd name="connsiteY4" fmla="*/ 585302 h 593659"/>
              <a:gd name="connsiteX5" fmla="*/ 428625 w 2486025"/>
              <a:gd name="connsiteY5" fmla="*/ 442427 h 593659"/>
              <a:gd name="connsiteX6" fmla="*/ 266700 w 2486025"/>
              <a:gd name="connsiteY6" fmla="*/ 270977 h 593659"/>
              <a:gd name="connsiteX7" fmla="*/ 0 w 2486025"/>
              <a:gd name="connsiteY7" fmla="*/ 156677 h 593659"/>
              <a:gd name="connsiteX0" fmla="*/ 2486025 w 2486025"/>
              <a:gd name="connsiteY0" fmla="*/ 280502 h 593512"/>
              <a:gd name="connsiteX1" fmla="*/ 1990725 w 2486025"/>
              <a:gd name="connsiteY1" fmla="*/ 80477 h 593512"/>
              <a:gd name="connsiteX2" fmla="*/ 1343025 w 2486025"/>
              <a:gd name="connsiteY2" fmla="*/ 4277 h 593512"/>
              <a:gd name="connsiteX3" fmla="*/ 857250 w 2486025"/>
              <a:gd name="connsiteY3" fmla="*/ 185252 h 593512"/>
              <a:gd name="connsiteX4" fmla="*/ 609600 w 2486025"/>
              <a:gd name="connsiteY4" fmla="*/ 585302 h 593512"/>
              <a:gd name="connsiteX5" fmla="*/ 428625 w 2486025"/>
              <a:gd name="connsiteY5" fmla="*/ 442427 h 593512"/>
              <a:gd name="connsiteX6" fmla="*/ 276225 w 2486025"/>
              <a:gd name="connsiteY6" fmla="*/ 290027 h 593512"/>
              <a:gd name="connsiteX7" fmla="*/ 0 w 2486025"/>
              <a:gd name="connsiteY7" fmla="*/ 156677 h 593512"/>
              <a:gd name="connsiteX0" fmla="*/ 2486025 w 2486025"/>
              <a:gd name="connsiteY0" fmla="*/ 280502 h 590872"/>
              <a:gd name="connsiteX1" fmla="*/ 1990725 w 2486025"/>
              <a:gd name="connsiteY1" fmla="*/ 80477 h 590872"/>
              <a:gd name="connsiteX2" fmla="*/ 1343025 w 2486025"/>
              <a:gd name="connsiteY2" fmla="*/ 4277 h 590872"/>
              <a:gd name="connsiteX3" fmla="*/ 857250 w 2486025"/>
              <a:gd name="connsiteY3" fmla="*/ 185252 h 590872"/>
              <a:gd name="connsiteX4" fmla="*/ 609600 w 2486025"/>
              <a:gd name="connsiteY4" fmla="*/ 585302 h 590872"/>
              <a:gd name="connsiteX5" fmla="*/ 422275 w 2486025"/>
              <a:gd name="connsiteY5" fmla="*/ 410677 h 590872"/>
              <a:gd name="connsiteX6" fmla="*/ 276225 w 2486025"/>
              <a:gd name="connsiteY6" fmla="*/ 290027 h 590872"/>
              <a:gd name="connsiteX7" fmla="*/ 0 w 2486025"/>
              <a:gd name="connsiteY7" fmla="*/ 156677 h 590872"/>
              <a:gd name="connsiteX0" fmla="*/ 2486025 w 2486025"/>
              <a:gd name="connsiteY0" fmla="*/ 280502 h 590700"/>
              <a:gd name="connsiteX1" fmla="*/ 1990725 w 2486025"/>
              <a:gd name="connsiteY1" fmla="*/ 80477 h 590700"/>
              <a:gd name="connsiteX2" fmla="*/ 1343025 w 2486025"/>
              <a:gd name="connsiteY2" fmla="*/ 4277 h 590700"/>
              <a:gd name="connsiteX3" fmla="*/ 857250 w 2486025"/>
              <a:gd name="connsiteY3" fmla="*/ 185252 h 590700"/>
              <a:gd name="connsiteX4" fmla="*/ 609600 w 2486025"/>
              <a:gd name="connsiteY4" fmla="*/ 585302 h 590700"/>
              <a:gd name="connsiteX5" fmla="*/ 422275 w 2486025"/>
              <a:gd name="connsiteY5" fmla="*/ 410677 h 590700"/>
              <a:gd name="connsiteX6" fmla="*/ 276225 w 2486025"/>
              <a:gd name="connsiteY6" fmla="*/ 290027 h 590700"/>
              <a:gd name="connsiteX7" fmla="*/ 0 w 2486025"/>
              <a:gd name="connsiteY7" fmla="*/ 156677 h 590700"/>
              <a:gd name="connsiteX0" fmla="*/ 2486025 w 2486025"/>
              <a:gd name="connsiteY0" fmla="*/ 280502 h 586203"/>
              <a:gd name="connsiteX1" fmla="*/ 1990725 w 2486025"/>
              <a:gd name="connsiteY1" fmla="*/ 80477 h 586203"/>
              <a:gd name="connsiteX2" fmla="*/ 1343025 w 2486025"/>
              <a:gd name="connsiteY2" fmla="*/ 4277 h 586203"/>
              <a:gd name="connsiteX3" fmla="*/ 857250 w 2486025"/>
              <a:gd name="connsiteY3" fmla="*/ 185252 h 586203"/>
              <a:gd name="connsiteX4" fmla="*/ 609600 w 2486025"/>
              <a:gd name="connsiteY4" fmla="*/ 585302 h 586203"/>
              <a:gd name="connsiteX5" fmla="*/ 276225 w 2486025"/>
              <a:gd name="connsiteY5" fmla="*/ 290027 h 586203"/>
              <a:gd name="connsiteX6" fmla="*/ 0 w 2486025"/>
              <a:gd name="connsiteY6" fmla="*/ 156677 h 586203"/>
              <a:gd name="connsiteX0" fmla="*/ 2486025 w 2486025"/>
              <a:gd name="connsiteY0" fmla="*/ 280502 h 586210"/>
              <a:gd name="connsiteX1" fmla="*/ 1990725 w 2486025"/>
              <a:gd name="connsiteY1" fmla="*/ 80477 h 586210"/>
              <a:gd name="connsiteX2" fmla="*/ 1343025 w 2486025"/>
              <a:gd name="connsiteY2" fmla="*/ 4277 h 586210"/>
              <a:gd name="connsiteX3" fmla="*/ 857250 w 2486025"/>
              <a:gd name="connsiteY3" fmla="*/ 185252 h 586210"/>
              <a:gd name="connsiteX4" fmla="*/ 609600 w 2486025"/>
              <a:gd name="connsiteY4" fmla="*/ 585302 h 586210"/>
              <a:gd name="connsiteX5" fmla="*/ 276225 w 2486025"/>
              <a:gd name="connsiteY5" fmla="*/ 290027 h 586210"/>
              <a:gd name="connsiteX6" fmla="*/ 0 w 2486025"/>
              <a:gd name="connsiteY6" fmla="*/ 143977 h 586210"/>
              <a:gd name="connsiteX0" fmla="*/ 2486025 w 2486025"/>
              <a:gd name="connsiteY0" fmla="*/ 280502 h 587886"/>
              <a:gd name="connsiteX1" fmla="*/ 1990725 w 2486025"/>
              <a:gd name="connsiteY1" fmla="*/ 80477 h 587886"/>
              <a:gd name="connsiteX2" fmla="*/ 1343025 w 2486025"/>
              <a:gd name="connsiteY2" fmla="*/ 4277 h 587886"/>
              <a:gd name="connsiteX3" fmla="*/ 857250 w 2486025"/>
              <a:gd name="connsiteY3" fmla="*/ 185252 h 587886"/>
              <a:gd name="connsiteX4" fmla="*/ 609600 w 2486025"/>
              <a:gd name="connsiteY4" fmla="*/ 585302 h 587886"/>
              <a:gd name="connsiteX5" fmla="*/ 352425 w 2486025"/>
              <a:gd name="connsiteY5" fmla="*/ 347177 h 587886"/>
              <a:gd name="connsiteX6" fmla="*/ 0 w 2486025"/>
              <a:gd name="connsiteY6" fmla="*/ 143977 h 587886"/>
              <a:gd name="connsiteX0" fmla="*/ 2486025 w 2486025"/>
              <a:gd name="connsiteY0" fmla="*/ 280502 h 588153"/>
              <a:gd name="connsiteX1" fmla="*/ 1990725 w 2486025"/>
              <a:gd name="connsiteY1" fmla="*/ 80477 h 588153"/>
              <a:gd name="connsiteX2" fmla="*/ 1343025 w 2486025"/>
              <a:gd name="connsiteY2" fmla="*/ 4277 h 588153"/>
              <a:gd name="connsiteX3" fmla="*/ 857250 w 2486025"/>
              <a:gd name="connsiteY3" fmla="*/ 185252 h 588153"/>
              <a:gd name="connsiteX4" fmla="*/ 609600 w 2486025"/>
              <a:gd name="connsiteY4" fmla="*/ 585302 h 588153"/>
              <a:gd name="connsiteX5" fmla="*/ 396875 w 2486025"/>
              <a:gd name="connsiteY5" fmla="*/ 353527 h 588153"/>
              <a:gd name="connsiteX6" fmla="*/ 0 w 2486025"/>
              <a:gd name="connsiteY6" fmla="*/ 143977 h 588153"/>
              <a:gd name="connsiteX0" fmla="*/ 2486025 w 2486025"/>
              <a:gd name="connsiteY0" fmla="*/ 280502 h 588153"/>
              <a:gd name="connsiteX1" fmla="*/ 1990725 w 2486025"/>
              <a:gd name="connsiteY1" fmla="*/ 80477 h 588153"/>
              <a:gd name="connsiteX2" fmla="*/ 1343025 w 2486025"/>
              <a:gd name="connsiteY2" fmla="*/ 4277 h 588153"/>
              <a:gd name="connsiteX3" fmla="*/ 857250 w 2486025"/>
              <a:gd name="connsiteY3" fmla="*/ 185252 h 588153"/>
              <a:gd name="connsiteX4" fmla="*/ 609600 w 2486025"/>
              <a:gd name="connsiteY4" fmla="*/ 585302 h 588153"/>
              <a:gd name="connsiteX5" fmla="*/ 365125 w 2486025"/>
              <a:gd name="connsiteY5" fmla="*/ 353527 h 588153"/>
              <a:gd name="connsiteX6" fmla="*/ 0 w 2486025"/>
              <a:gd name="connsiteY6" fmla="*/ 143977 h 588153"/>
              <a:gd name="connsiteX0" fmla="*/ 2486025 w 2486025"/>
              <a:gd name="connsiteY0" fmla="*/ 280502 h 588153"/>
              <a:gd name="connsiteX1" fmla="*/ 1990725 w 2486025"/>
              <a:gd name="connsiteY1" fmla="*/ 80477 h 588153"/>
              <a:gd name="connsiteX2" fmla="*/ 1343025 w 2486025"/>
              <a:gd name="connsiteY2" fmla="*/ 4277 h 588153"/>
              <a:gd name="connsiteX3" fmla="*/ 857250 w 2486025"/>
              <a:gd name="connsiteY3" fmla="*/ 185252 h 588153"/>
              <a:gd name="connsiteX4" fmla="*/ 609600 w 2486025"/>
              <a:gd name="connsiteY4" fmla="*/ 585302 h 588153"/>
              <a:gd name="connsiteX5" fmla="*/ 365125 w 2486025"/>
              <a:gd name="connsiteY5" fmla="*/ 353527 h 588153"/>
              <a:gd name="connsiteX6" fmla="*/ 0 w 2486025"/>
              <a:gd name="connsiteY6" fmla="*/ 143977 h 588153"/>
              <a:gd name="connsiteX0" fmla="*/ 2486025 w 2486025"/>
              <a:gd name="connsiteY0" fmla="*/ 280502 h 588535"/>
              <a:gd name="connsiteX1" fmla="*/ 1990725 w 2486025"/>
              <a:gd name="connsiteY1" fmla="*/ 80477 h 588535"/>
              <a:gd name="connsiteX2" fmla="*/ 1343025 w 2486025"/>
              <a:gd name="connsiteY2" fmla="*/ 4277 h 588535"/>
              <a:gd name="connsiteX3" fmla="*/ 857250 w 2486025"/>
              <a:gd name="connsiteY3" fmla="*/ 185252 h 588535"/>
              <a:gd name="connsiteX4" fmla="*/ 609600 w 2486025"/>
              <a:gd name="connsiteY4" fmla="*/ 585302 h 588535"/>
              <a:gd name="connsiteX5" fmla="*/ 365125 w 2486025"/>
              <a:gd name="connsiteY5" fmla="*/ 353527 h 588535"/>
              <a:gd name="connsiteX6" fmla="*/ 0 w 2486025"/>
              <a:gd name="connsiteY6" fmla="*/ 143977 h 58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025" h="588535">
                <a:moveTo>
                  <a:pt x="2486025" y="280502"/>
                </a:moveTo>
                <a:cubicBezTo>
                  <a:pt x="2447925" y="217795"/>
                  <a:pt x="2200275" y="136039"/>
                  <a:pt x="1990725" y="80477"/>
                </a:cubicBezTo>
                <a:cubicBezTo>
                  <a:pt x="1781175" y="24915"/>
                  <a:pt x="1531938" y="-13186"/>
                  <a:pt x="1343025" y="4277"/>
                </a:cubicBezTo>
                <a:cubicBezTo>
                  <a:pt x="1154113" y="21740"/>
                  <a:pt x="979487" y="88415"/>
                  <a:pt x="857250" y="185252"/>
                </a:cubicBezTo>
                <a:cubicBezTo>
                  <a:pt x="735013" y="282089"/>
                  <a:pt x="691621" y="557256"/>
                  <a:pt x="609600" y="585302"/>
                </a:cubicBezTo>
                <a:cubicBezTo>
                  <a:pt x="527579" y="613348"/>
                  <a:pt x="460375" y="452481"/>
                  <a:pt x="365125" y="353527"/>
                </a:cubicBezTo>
                <a:cubicBezTo>
                  <a:pt x="269875" y="254573"/>
                  <a:pt x="46037" y="145564"/>
                  <a:pt x="0" y="143977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6084168" y="3501008"/>
            <a:ext cx="1224136" cy="2304256"/>
          </a:xfrm>
          <a:prstGeom prst="line">
            <a:avLst/>
          </a:prstGeom>
          <a:solidFill>
            <a:srgbClr val="003E89"/>
          </a:solidFill>
          <a:ln w="793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4" descr="C:\Users\jc5464\OneDrive\HZDR\Presentations\2017-09 EAAC\LWFAschemat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95" y="4980967"/>
            <a:ext cx="2122316" cy="1629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14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094" y="116632"/>
            <a:ext cx="7033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Self-Truncated Ionization Injection (STII)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74" y="2064647"/>
            <a:ext cx="4181425" cy="327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00" y="745941"/>
            <a:ext cx="8756199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Injection can be limited by using an </a:t>
            </a:r>
            <a:r>
              <a:rPr lang="en-GB" sz="2000" b="1" dirty="0"/>
              <a:t>unmatched laser spot</a:t>
            </a:r>
            <a:r>
              <a:rPr lang="en-GB" sz="2000" dirty="0"/>
              <a:t>, focussed at the gas-jet </a:t>
            </a:r>
            <a:r>
              <a:rPr lang="en-GB" sz="2000" b="1" dirty="0"/>
              <a:t>onset</a:t>
            </a:r>
          </a:p>
          <a:p>
            <a:pPr>
              <a:buClr>
                <a:srgbClr val="00589C"/>
              </a:buClr>
            </a:pPr>
            <a:endParaRPr lang="en-GB" sz="2000" b="1" dirty="0"/>
          </a:p>
          <a:p>
            <a:pPr marL="342900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Laser modulation influences the wake, thus changing the wake pseudo-potential difference</a:t>
            </a:r>
          </a:p>
          <a:p>
            <a:pPr marL="342900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1100" dirty="0"/>
          </a:p>
          <a:p>
            <a:pPr>
              <a:buClr>
                <a:srgbClr val="00589C"/>
              </a:buClr>
            </a:pPr>
            <a:endParaRPr lang="en-GB" sz="2000" dirty="0"/>
          </a:p>
          <a:p>
            <a:pPr marL="342900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168900" y="3947077"/>
            <a:ext cx="3409293" cy="1"/>
          </a:xfrm>
          <a:prstGeom prst="line">
            <a:avLst/>
          </a:prstGeom>
          <a:solidFill>
            <a:srgbClr val="003E89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924300" y="3773763"/>
            <a:ext cx="1130837" cy="173314"/>
          </a:xfrm>
          <a:prstGeom prst="line">
            <a:avLst/>
          </a:prstGeom>
          <a:solidFill>
            <a:srgbClr val="003E8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038600" y="4335531"/>
            <a:ext cx="903757" cy="0"/>
          </a:xfrm>
          <a:prstGeom prst="line">
            <a:avLst/>
          </a:prstGeom>
          <a:solidFill>
            <a:srgbClr val="003E89"/>
          </a:solidFill>
          <a:ln w="38100" cap="flat" cmpd="sng" algn="ctr">
            <a:solidFill>
              <a:srgbClr val="00589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5843704" y="4078356"/>
            <a:ext cx="358679" cy="430451"/>
          </a:xfrm>
          <a:prstGeom prst="ellipse">
            <a:avLst/>
          </a:prstGeom>
          <a:noFill/>
          <a:ln w="38100">
            <a:solidFill>
              <a:srgbClr val="CF6800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2814" y="534376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/>
              <a:t>Zeng </a:t>
            </a:r>
            <a:r>
              <a:rPr lang="en-US" sz="1300" i="1" dirty="0"/>
              <a:t>et al.</a:t>
            </a:r>
            <a:r>
              <a:rPr lang="en-US" sz="1300" dirty="0"/>
              <a:t> Phys. Plasmas 21, 030701 (2014)</a:t>
            </a:r>
          </a:p>
          <a:p>
            <a:r>
              <a:rPr lang="en-GB" sz="1300" dirty="0" err="1"/>
              <a:t>Mirzaie</a:t>
            </a:r>
            <a:r>
              <a:rPr lang="en-GB" sz="1300" dirty="0"/>
              <a:t> </a:t>
            </a:r>
            <a:r>
              <a:rPr lang="en-GB" sz="1300" i="1" dirty="0"/>
              <a:t>et al.</a:t>
            </a:r>
            <a:r>
              <a:rPr lang="en-GB" sz="1300" dirty="0"/>
              <a:t> Sci. Rep. 5, 14659 (2015)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90040" y="30186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Injection only when</a:t>
            </a:r>
            <a:r>
              <a:rPr lang="en-GB" sz="2000" dirty="0"/>
              <a:t>:</a:t>
            </a:r>
          </a:p>
          <a:p>
            <a:pPr marL="800100" lvl="1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C00000"/>
                </a:solidFill>
              </a:rPr>
              <a:t>Laser max energy is high enough for ionization</a:t>
            </a:r>
          </a:p>
          <a:p>
            <a:pPr marL="800100" lvl="1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589C"/>
                </a:solidFill>
              </a:rPr>
              <a:t>pseudo-potential difference allows trapping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60" y="4374524"/>
            <a:ext cx="4525652" cy="148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0704" y="9728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Stable operation with high charge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26318"/>
              </p:ext>
            </p:extLst>
          </p:nvPr>
        </p:nvGraphicFramePr>
        <p:xfrm>
          <a:off x="4528567" y="4173348"/>
          <a:ext cx="45704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Parameters</a:t>
                      </a:r>
                      <a:endParaRPr lang="nl-NL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B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Mean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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Shot-to-shot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jitter</a:t>
                      </a:r>
                      <a:endParaRPr lang="nl-NL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B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Mean peak energy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250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MeV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 22.5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en-US" sz="1600" baseline="0" dirty="0" err="1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MeV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Charge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en-US" sz="1600" baseline="0" dirty="0" err="1">
                          <a:latin typeface="Arial" pitchFamily="34" charset="0"/>
                          <a:cs typeface="Arial" pitchFamily="34" charset="0"/>
                        </a:rPr>
                        <a:t>fwhm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220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pC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 40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pC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Abs.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energy width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36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 11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MeV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Divergence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 1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mrad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1898" y="6164120"/>
            <a:ext cx="8873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3E89"/>
              </a:buClr>
              <a:buFont typeface="Wingdings" panose="05000000000000000000" pitchFamily="2" charset="2"/>
              <a:buChar char="§"/>
            </a:pPr>
            <a:r>
              <a:rPr lang="de-DE" dirty="0"/>
              <a:t>2.5 J, 30 fs, plasma density 3.1x10</a:t>
            </a:r>
            <a:r>
              <a:rPr lang="de-DE" baseline="30000" dirty="0"/>
              <a:t>18</a:t>
            </a:r>
            <a:r>
              <a:rPr lang="de-DE" dirty="0"/>
              <a:t> cm</a:t>
            </a:r>
            <a:r>
              <a:rPr lang="de-DE" baseline="30000" dirty="0"/>
              <a:t>-3</a:t>
            </a:r>
            <a:r>
              <a:rPr lang="de-DE" dirty="0"/>
              <a:t> , mixed He + 1% N</a:t>
            </a:r>
            <a:r>
              <a:rPr lang="de-DE" baseline="-25000" dirty="0"/>
              <a:t>2 </a:t>
            </a:r>
            <a:r>
              <a:rPr lang="de-DE" dirty="0"/>
              <a:t>, 3 mm gas jet</a:t>
            </a:r>
          </a:p>
          <a:p>
            <a:r>
              <a:rPr lang="de-DE" sz="2000" dirty="0"/>
              <a:t>		</a:t>
            </a:r>
            <a:r>
              <a:rPr lang="de-DE" sz="2000" dirty="0">
                <a:sym typeface="Symbol"/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74216"/>
            <a:ext cx="6413006" cy="324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2987824" y="3770560"/>
            <a:ext cx="432048" cy="648072"/>
          </a:xfrm>
          <a:prstGeom prst="straightConnector1">
            <a:avLst/>
          </a:prstGeom>
          <a:solidFill>
            <a:srgbClr val="003E89"/>
          </a:solidFill>
          <a:ln w="31750">
            <a:solidFill>
              <a:schemeClr val="tx1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20" name="Picture 4" descr="C:\Users\jc5464\OneDrive\HZDR\Presentations\2017-09 EAAC\nozzle focus self effect+electro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4" y="2618221"/>
            <a:ext cx="280670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704" y="85714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ym typeface="Symbol"/>
              </a:rPr>
              <a:t>c</a:t>
            </a:r>
            <a:r>
              <a:rPr lang="de-DE" b="1" dirty="0" err="1"/>
              <a:t>onsecutive</a:t>
            </a:r>
            <a:r>
              <a:rPr lang="de-DE" b="1" dirty="0"/>
              <a:t> </a:t>
            </a:r>
            <a:r>
              <a:rPr lang="de-DE" b="1" dirty="0" err="1"/>
              <a:t>shots</a:t>
            </a:r>
            <a:r>
              <a:rPr lang="de-DE" b="1" dirty="0"/>
              <a:t>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6367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04" y="9728"/>
            <a:ext cx="5578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Controlled over injected charge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19941"/>
            <a:ext cx="5256584" cy="335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76200" y="4555926"/>
            <a:ext cx="27241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dirty="0"/>
              <a:t>Very good shot-to-shot stability </a:t>
            </a:r>
          </a:p>
          <a:p>
            <a:pPr marL="361950" lvl="1" indent="-180975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ym typeface="Symbol"/>
              </a:rPr>
              <a:t>systematic study: each data point is acquired by averaging up to 20  shots</a:t>
            </a:r>
          </a:p>
        </p:txBody>
      </p:sp>
      <p:pic>
        <p:nvPicPr>
          <p:cNvPr id="10242" name="Picture 2" descr="C:\Users\jc5464\OneDrive\HZDR\Presentations\2017-09 EAAC\chargedop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0" y="620688"/>
            <a:ext cx="8140499" cy="55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3926" y="660752"/>
            <a:ext cx="35619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In order to systematically study beam loading effects, we tune the injected charge at </a:t>
            </a:r>
            <a:r>
              <a:rPr lang="en-US" sz="2000" b="1" dirty="0"/>
              <a:t>equal plasma dynamics</a:t>
            </a:r>
            <a:r>
              <a:rPr lang="en-US" sz="2000" dirty="0"/>
              <a:t> </a:t>
            </a: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Charge is increased by increasing nitrogen doping </a:t>
            </a: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Keep laser parameters constant</a:t>
            </a:r>
          </a:p>
          <a:p>
            <a:pPr marL="342900" indent="-342900">
              <a:buClr>
                <a:srgbClr val="00589C"/>
              </a:buClr>
              <a:tabLst>
                <a:tab pos="628650" algn="l"/>
              </a:tabLst>
            </a:pPr>
            <a:r>
              <a:rPr lang="en-US" dirty="0">
                <a:sym typeface="Symbol"/>
              </a:rPr>
              <a:t>      </a:t>
            </a:r>
            <a:r>
              <a:rPr lang="en-US" b="1" dirty="0">
                <a:sym typeface="Symbol"/>
              </a:rPr>
              <a:t>Injection volume phase-	space constant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1FE034F9-3F2B-440B-BEA6-8509DDD5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61" y="2987149"/>
            <a:ext cx="2948045" cy="65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2" y="746154"/>
            <a:ext cx="4306147" cy="20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65" y="3733986"/>
            <a:ext cx="442370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452" y="4251163"/>
            <a:ext cx="4197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Increasing charge</a:t>
            </a:r>
            <a:endParaRPr lang="en-US" sz="2000" dirty="0">
              <a:sym typeface="Symbol"/>
            </a:endParaRPr>
          </a:p>
          <a:p>
            <a:pPr marL="342900" indent="-342900">
              <a:buClr>
                <a:srgbClr val="00589C"/>
              </a:buClr>
              <a:tabLst>
                <a:tab pos="623888" algn="l"/>
              </a:tabLst>
            </a:pPr>
            <a:r>
              <a:rPr lang="en-US" sz="2000" dirty="0">
                <a:sym typeface="Symbol"/>
              </a:rPr>
              <a:t>	 </a:t>
            </a:r>
            <a:r>
              <a:rPr lang="en-US" dirty="0">
                <a:sym typeface="Symbol"/>
              </a:rPr>
              <a:t>energy decrease</a:t>
            </a:r>
          </a:p>
          <a:p>
            <a:pPr marL="342900" indent="-342900">
              <a:buClr>
                <a:srgbClr val="00589C"/>
              </a:buClr>
              <a:tabLst>
                <a:tab pos="623888" algn="l"/>
              </a:tabLst>
            </a:pPr>
            <a:r>
              <a:rPr lang="en-US" dirty="0">
                <a:sym typeface="Symbol"/>
              </a:rPr>
              <a:t> 	  </a:t>
            </a:r>
            <a:r>
              <a:rPr lang="en-US" b="1" dirty="0">
                <a:sym typeface="Symbol"/>
              </a:rPr>
              <a:t>energy spread decrease</a:t>
            </a:r>
          </a:p>
          <a:p>
            <a:pPr marL="342900" indent="-342900">
              <a:buClr>
                <a:srgbClr val="00589C"/>
              </a:buClr>
            </a:pPr>
            <a:endParaRPr lang="en-US" dirty="0">
              <a:sym typeface="Symbo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713699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0.2%</a:t>
            </a:r>
            <a:endParaRPr lang="nl-NL" sz="1200" dirty="0"/>
          </a:p>
        </p:txBody>
      </p:sp>
      <p:sp>
        <p:nvSpPr>
          <p:cNvPr id="8" name="Rectangle 7"/>
          <p:cNvSpPr/>
          <p:nvPr/>
        </p:nvSpPr>
        <p:spPr>
          <a:xfrm>
            <a:off x="6126111" y="1426151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0.5%</a:t>
            </a:r>
            <a:endParaRPr lang="nl-NL" sz="1200" dirty="0"/>
          </a:p>
        </p:txBody>
      </p:sp>
      <p:sp>
        <p:nvSpPr>
          <p:cNvPr id="9" name="Rectangle 8"/>
          <p:cNvSpPr/>
          <p:nvPr/>
        </p:nvSpPr>
        <p:spPr>
          <a:xfrm>
            <a:off x="6597854" y="1967645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1%</a:t>
            </a:r>
            <a:endParaRPr lang="nl-NL" sz="1200" dirty="0"/>
          </a:p>
        </p:txBody>
      </p:sp>
      <p:sp>
        <p:nvSpPr>
          <p:cNvPr id="10" name="Rectangle 9"/>
          <p:cNvSpPr/>
          <p:nvPr/>
        </p:nvSpPr>
        <p:spPr>
          <a:xfrm>
            <a:off x="7380312" y="2106143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1.5%</a:t>
            </a:r>
            <a:endParaRPr lang="nl-NL" sz="120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66675" y="3971652"/>
            <a:ext cx="4211960" cy="2268213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7226" y="3743323"/>
            <a:ext cx="175400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/>
              <a:t>Beam loading</a:t>
            </a:r>
            <a:endParaRPr lang="nl-NL" sz="2000" dirty="0"/>
          </a:p>
        </p:txBody>
      </p:sp>
      <p:sp>
        <p:nvSpPr>
          <p:cNvPr id="36" name="Rectangle 35"/>
          <p:cNvSpPr/>
          <p:nvPr/>
        </p:nvSpPr>
        <p:spPr>
          <a:xfrm>
            <a:off x="280704" y="9728"/>
            <a:ext cx="5313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Beam loading effects at a LPA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626" y="52173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b="1" dirty="0"/>
              <a:t>Optimum loading</a:t>
            </a:r>
            <a:r>
              <a:rPr lang="en-US" dirty="0"/>
              <a:t>: </a:t>
            </a:r>
          </a:p>
          <a:p>
            <a:pPr marL="93663" indent="-93663">
              <a:buClr>
                <a:srgbClr val="FFB100"/>
              </a:buClr>
            </a:pPr>
            <a:r>
              <a:rPr lang="en-US" dirty="0"/>
              <a:t>	  </a:t>
            </a:r>
            <a:r>
              <a:rPr lang="en-US" dirty="0">
                <a:sym typeface="Symbol"/>
              </a:rPr>
              <a:t> </a:t>
            </a:r>
            <a:r>
              <a:rPr lang="en-US" dirty="0"/>
              <a:t>minimum energy spread</a:t>
            </a:r>
          </a:p>
          <a:p>
            <a:pPr marL="93663" indent="-93663">
              <a:buClr>
                <a:srgbClr val="FFB100"/>
              </a:buClr>
            </a:pPr>
            <a:r>
              <a:rPr lang="en-US" dirty="0">
                <a:sym typeface="Symbol"/>
              </a:rPr>
              <a:t>	     @ </a:t>
            </a:r>
            <a:r>
              <a:rPr lang="en-US" dirty="0"/>
              <a:t>300 </a:t>
            </a:r>
            <a:r>
              <a:rPr lang="en-US" dirty="0" err="1"/>
              <a:t>pC</a:t>
            </a:r>
            <a:r>
              <a:rPr lang="en-US" dirty="0"/>
              <a:t>, ~ 15 fs </a:t>
            </a:r>
            <a:r>
              <a:rPr lang="en-US" dirty="0">
                <a:sym typeface="Symbol"/>
              </a:rPr>
              <a:t>  </a:t>
            </a:r>
            <a:r>
              <a:rPr lang="en-US" dirty="0"/>
              <a:t>up to </a:t>
            </a:r>
            <a:r>
              <a:rPr lang="en-US" b="1" dirty="0"/>
              <a:t>20 kA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044" y="532948"/>
            <a:ext cx="4505751" cy="2880000"/>
            <a:chOff x="4485044" y="532948"/>
            <a:chExt cx="4505751" cy="2880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044" y="532948"/>
              <a:ext cx="4505751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6597854" y="638175"/>
              <a:ext cx="2269921" cy="1395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612527" y="746154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0.2%</a:t>
            </a:r>
            <a:endParaRPr lang="nl-NL" sz="1200" dirty="0"/>
          </a:p>
        </p:txBody>
      </p:sp>
      <p:sp>
        <p:nvSpPr>
          <p:cNvPr id="17" name="Rectangle 16"/>
          <p:cNvSpPr/>
          <p:nvPr/>
        </p:nvSpPr>
        <p:spPr>
          <a:xfrm>
            <a:off x="6146648" y="1483218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0.5%</a:t>
            </a:r>
            <a:endParaRPr lang="nl-NL" sz="1200" dirty="0"/>
          </a:p>
        </p:txBody>
      </p:sp>
      <p:sp>
        <p:nvSpPr>
          <p:cNvPr id="18" name="Rectangle 17"/>
          <p:cNvSpPr/>
          <p:nvPr/>
        </p:nvSpPr>
        <p:spPr>
          <a:xfrm>
            <a:off x="6573023" y="2014882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1%</a:t>
            </a:r>
            <a:endParaRPr lang="nl-NL" sz="1200" dirty="0"/>
          </a:p>
        </p:txBody>
      </p:sp>
      <p:sp>
        <p:nvSpPr>
          <p:cNvPr id="19" name="Rectangle 18"/>
          <p:cNvSpPr/>
          <p:nvPr/>
        </p:nvSpPr>
        <p:spPr>
          <a:xfrm>
            <a:off x="7380312" y="2106142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1.5%</a:t>
            </a:r>
            <a:endParaRPr lang="nl-NL" sz="1200" dirty="0"/>
          </a:p>
        </p:txBody>
      </p:sp>
      <p:sp>
        <p:nvSpPr>
          <p:cNvPr id="20" name="Oval 19"/>
          <p:cNvSpPr/>
          <p:nvPr/>
        </p:nvSpPr>
        <p:spPr bwMode="auto">
          <a:xfrm>
            <a:off x="7519549" y="3524581"/>
            <a:ext cx="1600311" cy="64807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prediction </a:t>
            </a:r>
            <a:r>
              <a:rPr lang="en-US" sz="1600" dirty="0" err="1"/>
              <a:t>Tzoufras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>
            <a:cxnSpLocks/>
            <a:stCxn id="20" idx="1"/>
          </p:cNvCxnSpPr>
          <p:nvPr/>
        </p:nvCxnSpPr>
        <p:spPr bwMode="auto">
          <a:xfrm flipH="1" flipV="1">
            <a:off x="6593077" y="3020525"/>
            <a:ext cx="1160832" cy="598964"/>
          </a:xfrm>
          <a:prstGeom prst="straightConnector1">
            <a:avLst/>
          </a:prstGeom>
          <a:solidFill>
            <a:srgbClr val="003E89"/>
          </a:solidFill>
          <a:ln w="31750">
            <a:solidFill>
              <a:schemeClr val="accent2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cxnSpLocks/>
            <a:stCxn id="20" idx="3"/>
          </p:cNvCxnSpPr>
          <p:nvPr/>
        </p:nvCxnSpPr>
        <p:spPr bwMode="auto">
          <a:xfrm flipH="1">
            <a:off x="7087503" y="4077745"/>
            <a:ext cx="666406" cy="338698"/>
          </a:xfrm>
          <a:prstGeom prst="straightConnector1">
            <a:avLst/>
          </a:prstGeom>
          <a:solidFill>
            <a:srgbClr val="003E89"/>
          </a:solidFill>
          <a:ln w="31750">
            <a:solidFill>
              <a:schemeClr val="accent2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1406FD-6091-4425-841D-B08B95F21D72}"/>
              </a:ext>
            </a:extLst>
          </p:cNvPr>
          <p:cNvGrpSpPr/>
          <p:nvPr/>
        </p:nvGrpSpPr>
        <p:grpSpPr>
          <a:xfrm>
            <a:off x="279466" y="590323"/>
            <a:ext cx="3965823" cy="2799088"/>
            <a:chOff x="469661" y="4254187"/>
            <a:chExt cx="3516511" cy="2369047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t="6818"/>
            <a:stretch>
              <a:fillRect/>
            </a:stretch>
          </p:blipFill>
          <p:spPr bwMode="auto">
            <a:xfrm>
              <a:off x="469661" y="4254187"/>
              <a:ext cx="3516511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Bild 5" descr="PIConGPU_logo.png">
              <a:extLst>
                <a:ext uri="{FF2B5EF4-FFF2-40B4-BE49-F238E27FC236}">
                  <a16:creationId xmlns:a16="http://schemas.microsoft.com/office/drawing/2014/main" id="{660D944D-CF1A-4D73-8AC9-CE60A56C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363" y="6180633"/>
              <a:ext cx="1011352" cy="44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DFCE1A-2907-495A-8CA6-6C5FE516BF43}"/>
              </a:ext>
            </a:extLst>
          </p:cNvPr>
          <p:cNvGrpSpPr/>
          <p:nvPr/>
        </p:nvGrpSpPr>
        <p:grpSpPr>
          <a:xfrm>
            <a:off x="371122" y="519826"/>
            <a:ext cx="3640958" cy="3323292"/>
            <a:chOff x="625029" y="3832223"/>
            <a:chExt cx="3640958" cy="332329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3653314B-A70D-4864-9771-2558690E9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7533" y="3832223"/>
              <a:ext cx="2912641" cy="250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962B2F-3C01-4356-AF17-8E1CFECB77A0}"/>
                </a:ext>
              </a:extLst>
            </p:cNvPr>
            <p:cNvSpPr/>
            <p:nvPr/>
          </p:nvSpPr>
          <p:spPr>
            <a:xfrm>
              <a:off x="625029" y="6878516"/>
              <a:ext cx="36409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Tzoufras</a:t>
              </a:r>
              <a:r>
                <a:rPr lang="en-US" sz="1200" dirty="0"/>
                <a:t> </a:t>
              </a:r>
              <a:r>
                <a:rPr lang="en-US" sz="1200" i="1" dirty="0"/>
                <a:t>et al</a:t>
              </a:r>
              <a:r>
                <a:rPr lang="en-US" sz="1200" dirty="0"/>
                <a:t>., Phys. Rev. Lett. </a:t>
              </a:r>
              <a:r>
                <a:rPr lang="en-US" sz="1200" b="1" dirty="0"/>
                <a:t>101</a:t>
              </a:r>
              <a:r>
                <a:rPr lang="en-US" sz="1200" dirty="0"/>
                <a:t>,145002(2008)</a:t>
              </a:r>
              <a:endParaRPr lang="nl-NL" sz="12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6336987"/>
            <a:ext cx="3278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Couperus </a:t>
            </a:r>
            <a:r>
              <a:rPr lang="en-US" sz="1200" i="1" dirty="0"/>
              <a:t>et al.</a:t>
            </a:r>
            <a:r>
              <a:rPr lang="en-US" sz="1200" dirty="0"/>
              <a:t> Nat. </a:t>
            </a:r>
            <a:r>
              <a:rPr lang="en-US" sz="1200" dirty="0" err="1"/>
              <a:t>Commun</a:t>
            </a:r>
            <a:r>
              <a:rPr lang="en-US" sz="1200" dirty="0"/>
              <a:t>. 8, 487 (2017)</a:t>
            </a:r>
          </a:p>
        </p:txBody>
      </p:sp>
    </p:spTree>
    <p:extLst>
      <p:ext uri="{BB962C8B-B14F-4D97-AF65-F5344CB8AC3E}">
        <p14:creationId xmlns:p14="http://schemas.microsoft.com/office/powerpoint/2010/main" val="26554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23528" y="894528"/>
            <a:ext cx="8496944" cy="3621488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9199" y="626909"/>
            <a:ext cx="196560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Conclusion</a:t>
            </a:r>
            <a:endParaRPr lang="nl-NL" sz="2800" dirty="0"/>
          </a:p>
        </p:txBody>
      </p:sp>
      <p:sp>
        <p:nvSpPr>
          <p:cNvPr id="3" name="Rectangle 2"/>
          <p:cNvSpPr/>
          <p:nvPr/>
        </p:nvSpPr>
        <p:spPr>
          <a:xfrm>
            <a:off x="692087" y="1136795"/>
            <a:ext cx="81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2000" dirty="0"/>
              <a:t>Operation of a </a:t>
            </a:r>
            <a:r>
              <a:rPr lang="en-US" sz="2000" b="1" dirty="0" err="1"/>
              <a:t>nano</a:t>
            </a:r>
            <a:r>
              <a:rPr lang="en-US" sz="2000" b="1" dirty="0"/>
              <a:t>-coulomb class </a:t>
            </a:r>
            <a:r>
              <a:rPr lang="en-US" sz="2000" dirty="0"/>
              <a:t>laser plasma accelerator 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2000" dirty="0"/>
              <a:t>A tailored STII scheme: </a:t>
            </a:r>
          </a:p>
          <a:p>
            <a:pPr marL="228600" indent="-228600">
              <a:buClr>
                <a:srgbClr val="FFB100"/>
              </a:buClr>
            </a:pPr>
            <a:r>
              <a:rPr lang="en-US" sz="2000" dirty="0"/>
              <a:t>   		</a:t>
            </a:r>
            <a:r>
              <a:rPr lang="en-US" sz="2000" dirty="0">
                <a:solidFill>
                  <a:srgbClr val="CF6800"/>
                </a:solidFill>
                <a:sym typeface="Symbol"/>
              </a:rPr>
              <a:t></a:t>
            </a:r>
            <a:r>
              <a:rPr lang="en-US" sz="2000" dirty="0">
                <a:solidFill>
                  <a:srgbClr val="FFB100"/>
                </a:solidFill>
                <a:sym typeface="Symbol"/>
              </a:rPr>
              <a:t> </a:t>
            </a:r>
            <a:r>
              <a:rPr lang="en-US" sz="2000" dirty="0">
                <a:sym typeface="Symbol"/>
              </a:rPr>
              <a:t>very </a:t>
            </a:r>
            <a:r>
              <a:rPr lang="en-US" sz="2000" b="1" dirty="0">
                <a:sym typeface="Symbol"/>
              </a:rPr>
              <a:t>robust</a:t>
            </a:r>
            <a:r>
              <a:rPr lang="en-US" sz="2000" dirty="0">
                <a:sym typeface="Symbol"/>
              </a:rPr>
              <a:t>, good shot-to-shot </a:t>
            </a:r>
            <a:r>
              <a:rPr lang="en-US" sz="2000" b="1" dirty="0">
                <a:sym typeface="Symbol"/>
              </a:rPr>
              <a:t>stability</a:t>
            </a:r>
          </a:p>
          <a:p>
            <a:pPr marL="228600" indent="-228600">
              <a:buClr>
                <a:srgbClr val="FFB100"/>
              </a:buClr>
            </a:pPr>
            <a:r>
              <a:rPr lang="en-US" sz="2000" dirty="0">
                <a:sym typeface="Symbol"/>
              </a:rPr>
              <a:t>  		</a:t>
            </a:r>
            <a:r>
              <a:rPr lang="en-US" sz="2000" dirty="0">
                <a:solidFill>
                  <a:srgbClr val="CF6800"/>
                </a:solidFill>
                <a:sym typeface="Symbol"/>
              </a:rPr>
              <a:t></a:t>
            </a:r>
            <a:r>
              <a:rPr lang="en-US" sz="2000" dirty="0">
                <a:sym typeface="Symbol"/>
              </a:rPr>
              <a:t> </a:t>
            </a:r>
            <a:r>
              <a:rPr lang="en-US" sz="2000" b="1" dirty="0">
                <a:sym typeface="Symbol"/>
              </a:rPr>
              <a:t>control</a:t>
            </a:r>
            <a:r>
              <a:rPr lang="en-US" sz="2000" dirty="0">
                <a:sym typeface="Symbol"/>
              </a:rPr>
              <a:t> of the injected charge</a:t>
            </a:r>
          </a:p>
          <a:p>
            <a:pPr marL="228600" indent="-228600">
              <a:buClr>
                <a:srgbClr val="FFB100"/>
              </a:buClr>
            </a:pPr>
            <a:endParaRPr lang="en-US" sz="2000" dirty="0"/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2000" dirty="0"/>
              <a:t>Optimization of </a:t>
            </a:r>
            <a:r>
              <a:rPr lang="en-US" sz="2000" b="1" dirty="0"/>
              <a:t>beam loading</a:t>
            </a:r>
            <a:r>
              <a:rPr lang="en-US" sz="2000" dirty="0"/>
              <a:t>: 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2000" b="1" dirty="0"/>
              <a:t>Verifying</a:t>
            </a:r>
            <a:r>
              <a:rPr lang="en-US" sz="2000" dirty="0"/>
              <a:t> predicted optimal loading condition by </a:t>
            </a:r>
            <a:r>
              <a:rPr lang="en-US" sz="2000" dirty="0" err="1"/>
              <a:t>Tzoufras</a:t>
            </a:r>
            <a:r>
              <a:rPr lang="en-US" sz="2000" dirty="0"/>
              <a:t> et al.</a:t>
            </a:r>
            <a:endParaRPr lang="en-US" sz="2000" b="1" dirty="0"/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2000" b="1" dirty="0"/>
              <a:t>Minimizing</a:t>
            </a:r>
            <a:r>
              <a:rPr lang="en-US" sz="2000" dirty="0"/>
              <a:t> energy spread</a:t>
            </a:r>
          </a:p>
          <a:p>
            <a:pPr marL="228600" indent="-228600">
              <a:buClr>
                <a:srgbClr val="FFB100"/>
              </a:buClr>
              <a:tabLst>
                <a:tab pos="990600" algn="l"/>
                <a:tab pos="1343025" algn="l"/>
              </a:tabLst>
            </a:pPr>
            <a:r>
              <a:rPr lang="en-US" sz="2000" dirty="0"/>
              <a:t>   		</a:t>
            </a:r>
            <a:r>
              <a:rPr lang="en-US" sz="2000" dirty="0">
                <a:solidFill>
                  <a:srgbClr val="CF6800"/>
                </a:solidFill>
                <a:sym typeface="Symbol"/>
              </a:rPr>
              <a:t></a:t>
            </a:r>
            <a:r>
              <a:rPr lang="en-US" sz="2000" dirty="0">
                <a:sym typeface="Symbol"/>
              </a:rPr>
              <a:t> g</a:t>
            </a:r>
            <a:r>
              <a:rPr lang="en-US" sz="2000" dirty="0"/>
              <a:t>eneration of peak current up to </a:t>
            </a:r>
            <a:r>
              <a:rPr lang="en-US" sz="2000" b="1" dirty="0"/>
              <a:t>20 kA </a:t>
            </a:r>
            <a:r>
              <a:rPr lang="en-US" sz="2000" dirty="0"/>
              <a:t>with </a:t>
            </a:r>
            <a:r>
              <a:rPr lang="en-US" sz="2000" b="1" dirty="0"/>
              <a:t>15% relative 		</a:t>
            </a:r>
            <a:r>
              <a:rPr lang="en-US" sz="2000" dirty="0"/>
              <a:t>energy spread</a:t>
            </a:r>
          </a:p>
          <a:p>
            <a:pPr marL="228600" indent="-228600">
              <a:buClr>
                <a:srgbClr val="FFB100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94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7985" y="6453916"/>
            <a:ext cx="9605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800" dirty="0">
                <a:solidFill>
                  <a:schemeClr val="bg1"/>
                </a:solidFill>
              </a:rPr>
              <a:t>Sachsen </a:t>
            </a:r>
            <a:r>
              <a:rPr lang="en-US" sz="800" dirty="0" err="1">
                <a:solidFill>
                  <a:schemeClr val="bg1"/>
                </a:solidFill>
              </a:rPr>
              <a:t>Zeitung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" b="1315"/>
          <a:stretch/>
        </p:blipFill>
        <p:spPr bwMode="auto">
          <a:xfrm>
            <a:off x="-204270" y="511450"/>
            <a:ext cx="9414109" cy="611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82189" y="1390101"/>
            <a:ext cx="5179623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Thank you for your attention!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7824" y="497548"/>
            <a:ext cx="6888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J.P. Couperus</a:t>
            </a:r>
            <a:r>
              <a:rPr lang="id-I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Köhler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Zarini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J.M.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ä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Irman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Pausch, A. Debus, M. Garten, A. Huebl, M.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Bussmann</a:t>
            </a:r>
            <a:r>
              <a:rPr lang="id-ID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Bock, U.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Helbig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Gebhardt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K. Zeil &amp; U. Schramm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90" y="5439147"/>
            <a:ext cx="1387078" cy="960552"/>
          </a:xfrm>
          <a:prstGeom prst="rect">
            <a:avLst/>
          </a:prstGeom>
        </p:spPr>
      </p:pic>
      <p:pic>
        <p:nvPicPr>
          <p:cNvPr id="27" name="Bild 4" descr="DDC_Sticker_groß_Schatten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09" y="5682580"/>
            <a:ext cx="780282" cy="78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7" descr="P:\Talks and Posters\Poster\Evaluierung2012\LA3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02599"/>
            <a:ext cx="1305318" cy="531846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/>
          <a:srcRect l="1172" t="2778" r="5106" b="8333"/>
          <a:stretch>
            <a:fillRect/>
          </a:stretch>
        </p:blipFill>
        <p:spPr bwMode="auto">
          <a:xfrm>
            <a:off x="1331640" y="5765886"/>
            <a:ext cx="1263066" cy="6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6056"/>
            <a:ext cx="907908" cy="605272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57246"/>
            <a:ext cx="1653620" cy="60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 bwMode="auto">
          <a:xfrm>
            <a:off x="323528" y="2311007"/>
            <a:ext cx="8496944" cy="3062610"/>
          </a:xfrm>
          <a:prstGeom prst="roundRect">
            <a:avLst/>
          </a:prstGeom>
          <a:solidFill>
            <a:srgbClr val="000000">
              <a:alpha val="61961"/>
            </a:srgbClr>
          </a:solidFill>
          <a:ln w="31750" cmpd="sng">
            <a:solidFill>
              <a:schemeClr val="bg1">
                <a:lumMod val="85000"/>
                <a:alpha val="20000"/>
              </a:schemeClr>
            </a:solidFill>
            <a:prstDash val="dash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9588" y="2355955"/>
            <a:ext cx="81343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CTR bunch length and substructures investigations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O. </a:t>
            </a:r>
            <a:r>
              <a:rPr lang="en-US" sz="1600" dirty="0" err="1">
                <a:solidFill>
                  <a:schemeClr val="bg1"/>
                </a:solidFill>
              </a:rPr>
              <a:t>Zarini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Inverse Thomson scattering with a plasma mirror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M. Downer / A. </a:t>
            </a:r>
            <a:r>
              <a:rPr lang="en-US" sz="1600" dirty="0" err="1">
                <a:solidFill>
                  <a:schemeClr val="bg1"/>
                </a:solidFill>
              </a:rPr>
              <a:t>Hannasch</a:t>
            </a:r>
            <a:r>
              <a:rPr lang="en-US" sz="1600" dirty="0">
                <a:solidFill>
                  <a:schemeClr val="bg1"/>
                </a:solidFill>
              </a:rPr>
              <a:t> (Univ. of Texas at Austin/HZDR): Tuesday 16:00 WG 1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Beam investigation by OTR 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R. </a:t>
            </a:r>
            <a:r>
              <a:rPr lang="de-DE" sz="1600" dirty="0" err="1">
                <a:solidFill>
                  <a:schemeClr val="bg1"/>
                </a:solidFill>
              </a:rPr>
              <a:t>Zgadzaj</a:t>
            </a:r>
            <a:r>
              <a:rPr lang="de-DE" sz="1600" dirty="0">
                <a:solidFill>
                  <a:schemeClr val="bg1"/>
                </a:solidFill>
              </a:rPr>
              <a:t> / M. </a:t>
            </a:r>
            <a:r>
              <a:rPr lang="de-DE" sz="1600" dirty="0" err="1">
                <a:solidFill>
                  <a:schemeClr val="bg1"/>
                </a:solidFill>
              </a:rPr>
              <a:t>Laberge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(Univ. of Texas at Austin/HZDR): Tuesday 16:20, WG5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Shedding light on LWFA plasma dynamics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R. </a:t>
            </a:r>
            <a:r>
              <a:rPr lang="en-US" sz="1600" dirty="0" err="1">
                <a:solidFill>
                  <a:schemeClr val="bg1"/>
                </a:solidFill>
              </a:rPr>
              <a:t>Pausch</a:t>
            </a:r>
            <a:r>
              <a:rPr lang="en-US" sz="1600" dirty="0">
                <a:solidFill>
                  <a:schemeClr val="bg1"/>
                </a:solidFill>
              </a:rPr>
              <a:t>: Wednesday 19:10, WG 6 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bg1"/>
                </a:solidFill>
              </a:rPr>
              <a:t>Betatron</a:t>
            </a:r>
            <a:r>
              <a:rPr lang="en-US" sz="1600" dirty="0">
                <a:solidFill>
                  <a:schemeClr val="bg1"/>
                </a:solidFill>
              </a:rPr>
              <a:t> and Transverse beam dynamics 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A. </a:t>
            </a:r>
            <a:r>
              <a:rPr lang="en-US" sz="1600" dirty="0" err="1">
                <a:solidFill>
                  <a:schemeClr val="bg1"/>
                </a:solidFill>
              </a:rPr>
              <a:t>Köhler</a:t>
            </a:r>
            <a:r>
              <a:rPr lang="en-US" sz="1600" dirty="0">
                <a:solidFill>
                  <a:schemeClr val="bg1"/>
                </a:solidFill>
              </a:rPr>
              <a:t>: Thursday 18:30 WG 4 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 laser-to-beam-driven plasma </a:t>
            </a:r>
            <a:r>
              <a:rPr lang="en-US" sz="1600" dirty="0" err="1">
                <a:solidFill>
                  <a:schemeClr val="bg1"/>
                </a:solidFill>
              </a:rPr>
              <a:t>wakefield</a:t>
            </a:r>
            <a:r>
              <a:rPr lang="en-US" sz="1600" dirty="0">
                <a:solidFill>
                  <a:schemeClr val="bg1"/>
                </a:solidFill>
              </a:rPr>
              <a:t> accelerator 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Talk by A. </a:t>
            </a:r>
            <a:r>
              <a:rPr lang="de-DE" sz="1600" dirty="0">
                <a:solidFill>
                  <a:schemeClr val="bg1"/>
                </a:solidFill>
              </a:rPr>
              <a:t>Martinez de la </a:t>
            </a:r>
            <a:r>
              <a:rPr lang="de-DE" sz="1600" dirty="0" err="1">
                <a:solidFill>
                  <a:schemeClr val="bg1"/>
                </a:solidFill>
              </a:rPr>
              <a:t>Ossa</a:t>
            </a:r>
            <a:r>
              <a:rPr lang="de-DE" sz="1600" dirty="0">
                <a:solidFill>
                  <a:schemeClr val="bg1"/>
                </a:solidFill>
              </a:rPr>
              <a:t> (DESY): </a:t>
            </a:r>
            <a:r>
              <a:rPr lang="de-DE" sz="1600" dirty="0" err="1">
                <a:solidFill>
                  <a:schemeClr val="bg1"/>
                </a:solidFill>
              </a:rPr>
              <a:t>Thursday</a:t>
            </a:r>
            <a:r>
              <a:rPr lang="de-DE" sz="1600" dirty="0">
                <a:solidFill>
                  <a:schemeClr val="bg1"/>
                </a:solidFill>
              </a:rPr>
              <a:t> 18:36, WG 1</a:t>
            </a:r>
            <a:endParaRPr lang="en-US" sz="1600" dirty="0">
              <a:solidFill>
                <a:schemeClr val="bg1"/>
              </a:solidFill>
            </a:endParaRP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rgbClr val="FFB100"/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9588" y="1955845"/>
            <a:ext cx="1678665" cy="400110"/>
          </a:xfrm>
          <a:prstGeom prst="rect">
            <a:avLst/>
          </a:prstGeom>
          <a:solidFill>
            <a:srgbClr val="000000">
              <a:alpha val="61961"/>
            </a:srgb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Further talks: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562" y="2178963"/>
            <a:ext cx="8356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2000" dirty="0"/>
              <a:t>Vacuum focus is positioned </a:t>
            </a:r>
            <a:r>
              <a:rPr lang="en-US" sz="2000" b="1" dirty="0"/>
              <a:t>behind</a:t>
            </a:r>
            <a:r>
              <a:rPr lang="en-US" sz="2000" dirty="0"/>
              <a:t> the gas jet</a:t>
            </a:r>
          </a:p>
          <a:p>
            <a:pPr marL="342900" indent="-3429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2000" dirty="0"/>
              <a:t>Geometric focusing is </a:t>
            </a:r>
            <a:r>
              <a:rPr lang="en-US" sz="2000" b="1" dirty="0"/>
              <a:t>enhanced</a:t>
            </a:r>
            <a:r>
              <a:rPr lang="en-US" sz="2000" dirty="0"/>
              <a:t> by relativistic self-focusing to reach injection threshold and to </a:t>
            </a:r>
            <a:r>
              <a:rPr lang="en-US" sz="2000" dirty="0" err="1"/>
              <a:t>fullfill</a:t>
            </a:r>
            <a:r>
              <a:rPr lang="en-US" sz="2000" dirty="0"/>
              <a:t> the unmatched spot size condition   </a:t>
            </a:r>
          </a:p>
          <a:p>
            <a:pPr marL="342900" indent="-3429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2000" dirty="0"/>
              <a:t>Injection distance and time limited by </a:t>
            </a:r>
            <a:r>
              <a:rPr lang="en-US" sz="2000" b="1" dirty="0"/>
              <a:t>STII</a:t>
            </a:r>
            <a:r>
              <a:rPr lang="en-US" sz="2000" dirty="0"/>
              <a:t> effect</a:t>
            </a:r>
          </a:p>
        </p:txBody>
      </p:sp>
      <p:pic>
        <p:nvPicPr>
          <p:cNvPr id="4" name="Picture 8" descr="C:\Users\jc5464\Desktop\histogram_p=0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6"/>
          <a:stretch/>
        </p:blipFill>
        <p:spPr bwMode="auto">
          <a:xfrm>
            <a:off x="5418374" y="3502402"/>
            <a:ext cx="3565290" cy="28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094" y="116632"/>
            <a:ext cx="4464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A tailored scheme of STII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0997" y="6352560"/>
            <a:ext cx="44230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Couperus, </a:t>
            </a:r>
            <a:r>
              <a:rPr lang="en-US" sz="1300" dirty="0" err="1"/>
              <a:t>Pausch</a:t>
            </a:r>
            <a:r>
              <a:rPr lang="en-US" sz="1300" dirty="0"/>
              <a:t> </a:t>
            </a:r>
            <a:r>
              <a:rPr lang="en-US" sz="1300" i="1" dirty="0"/>
              <a:t>et al.</a:t>
            </a:r>
            <a:r>
              <a:rPr lang="en-US" sz="1300" dirty="0"/>
              <a:t> Nat. </a:t>
            </a:r>
            <a:r>
              <a:rPr lang="en-US" sz="1300" dirty="0" err="1"/>
              <a:t>Commun</a:t>
            </a:r>
            <a:r>
              <a:rPr lang="en-US" sz="1300" dirty="0"/>
              <a:t>. 8, 487 (2017)</a:t>
            </a:r>
          </a:p>
        </p:txBody>
      </p:sp>
      <p:pic>
        <p:nvPicPr>
          <p:cNvPr id="13" name="Bild 5" descr="PIConGPU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19" y="2953985"/>
            <a:ext cx="1736114" cy="7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2"/>
          <a:stretch/>
        </p:blipFill>
        <p:spPr bwMode="auto">
          <a:xfrm rot="5400000">
            <a:off x="6897023" y="-298664"/>
            <a:ext cx="724319" cy="368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562" y="5010829"/>
            <a:ext cx="5294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3E89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Shedding light on LWFA plasma dynamics</a:t>
            </a:r>
            <a:endParaRPr lang="en-US" sz="1600" dirty="0"/>
          </a:p>
          <a:p>
            <a:pPr marL="268288" lvl="1">
              <a:tabLst>
                <a:tab pos="263525" algn="l"/>
              </a:tabLst>
            </a:pPr>
            <a:r>
              <a:rPr lang="en-US" sz="1600" dirty="0"/>
              <a:t>How to improve the matching of simulation to experiment using radiation diagnostics:</a:t>
            </a:r>
          </a:p>
          <a:p>
            <a:pPr marL="554038" lvl="1" indent="-285750">
              <a:buClr>
                <a:srgbClr val="CF6800"/>
              </a:buClr>
              <a:buFont typeface="Wingdings" panose="05000000000000000000" pitchFamily="2" charset="2"/>
              <a:buChar char="§"/>
              <a:tabLst>
                <a:tab pos="263525" algn="l"/>
              </a:tabLst>
            </a:pPr>
            <a:r>
              <a:rPr lang="en-US" sz="1600" dirty="0"/>
              <a:t>Talk by R. </a:t>
            </a:r>
            <a:r>
              <a:rPr lang="en-US" sz="1600" dirty="0" err="1"/>
              <a:t>Pausch</a:t>
            </a:r>
            <a:r>
              <a:rPr lang="en-US" sz="1600" dirty="0"/>
              <a:t> Wednesday 19:10 WG 6</a:t>
            </a:r>
            <a:endParaRPr lang="de-DE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499903" y="897420"/>
            <a:ext cx="160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250 </a:t>
            </a:r>
            <a:r>
              <a:rPr lang="en-US" sz="1400" dirty="0" err="1"/>
              <a:t>pC</a:t>
            </a:r>
            <a:r>
              <a:rPr lang="en-US" sz="1400" dirty="0"/>
              <a:t> in FWHM</a:t>
            </a:r>
            <a:endParaRPr lang="de-DE" sz="1400" dirty="0"/>
          </a:p>
        </p:txBody>
      </p:sp>
      <p:pic>
        <p:nvPicPr>
          <p:cNvPr id="3075" name="Picture 3" descr="C:\Users\jc5464\OneDrive\HZDR\Presentations\2017-09 EAAC\OAP focus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1" y="595649"/>
            <a:ext cx="3870325" cy="16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2" y="814734"/>
            <a:ext cx="4306147" cy="20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65" y="3733986"/>
            <a:ext cx="442370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699" y="3977331"/>
            <a:ext cx="41978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GB" sz="2000" dirty="0"/>
              <a:t>Injection of quasi mono-energetic bunches up to 0.5 </a:t>
            </a:r>
            <a:r>
              <a:rPr lang="en-GB" sz="2000" dirty="0" err="1"/>
              <a:t>nC</a:t>
            </a:r>
            <a:r>
              <a:rPr lang="en-GB" sz="2000" dirty="0"/>
              <a:t> charge</a:t>
            </a:r>
            <a:endParaRPr lang="en-US" sz="2000" dirty="0"/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Increasing charge</a:t>
            </a:r>
            <a:endParaRPr lang="en-US" sz="2000" dirty="0">
              <a:sym typeface="Symbol"/>
            </a:endParaRPr>
          </a:p>
          <a:p>
            <a:pPr marL="342900" indent="-342900">
              <a:buClr>
                <a:srgbClr val="00589C"/>
              </a:buClr>
              <a:tabLst>
                <a:tab pos="623888" algn="l"/>
              </a:tabLst>
            </a:pPr>
            <a:r>
              <a:rPr lang="en-US" sz="2000" dirty="0">
                <a:sym typeface="Symbol"/>
              </a:rPr>
              <a:t>	 </a:t>
            </a:r>
            <a:r>
              <a:rPr lang="en-US" dirty="0">
                <a:sym typeface="Symbol"/>
              </a:rPr>
              <a:t>energy decrease</a:t>
            </a:r>
          </a:p>
          <a:p>
            <a:pPr marL="342900" indent="-342900">
              <a:buClr>
                <a:srgbClr val="00589C"/>
              </a:buClr>
              <a:tabLst>
                <a:tab pos="623888" algn="l"/>
              </a:tabLst>
            </a:pPr>
            <a:r>
              <a:rPr lang="en-US" dirty="0">
                <a:sym typeface="Symbol"/>
              </a:rPr>
              <a:t> 	  </a:t>
            </a:r>
            <a:r>
              <a:rPr lang="en-US" b="1" dirty="0">
                <a:sym typeface="Symbol"/>
              </a:rPr>
              <a:t>energy spread decrease</a:t>
            </a:r>
          </a:p>
          <a:p>
            <a:pPr marL="342900" indent="-342900">
              <a:buClr>
                <a:srgbClr val="00589C"/>
              </a:buClr>
            </a:pPr>
            <a:endParaRPr lang="en-US" dirty="0">
              <a:sym typeface="Symbo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713699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0.2%</a:t>
            </a:r>
            <a:endParaRPr lang="nl-NL" sz="1200" dirty="0"/>
          </a:p>
        </p:txBody>
      </p:sp>
      <p:sp>
        <p:nvSpPr>
          <p:cNvPr id="8" name="Rectangle 7"/>
          <p:cNvSpPr/>
          <p:nvPr/>
        </p:nvSpPr>
        <p:spPr>
          <a:xfrm>
            <a:off x="6126111" y="1426151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0.5%</a:t>
            </a:r>
            <a:endParaRPr lang="nl-NL" sz="1200" dirty="0"/>
          </a:p>
        </p:txBody>
      </p:sp>
      <p:sp>
        <p:nvSpPr>
          <p:cNvPr id="9" name="Rectangle 8"/>
          <p:cNvSpPr/>
          <p:nvPr/>
        </p:nvSpPr>
        <p:spPr>
          <a:xfrm>
            <a:off x="6597854" y="1967645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1%</a:t>
            </a:r>
            <a:endParaRPr lang="nl-NL" sz="1200" dirty="0"/>
          </a:p>
        </p:txBody>
      </p:sp>
      <p:sp>
        <p:nvSpPr>
          <p:cNvPr id="10" name="Rectangle 9"/>
          <p:cNvSpPr/>
          <p:nvPr/>
        </p:nvSpPr>
        <p:spPr>
          <a:xfrm>
            <a:off x="7380312" y="2106143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1.5%</a:t>
            </a:r>
            <a:endParaRPr lang="nl-NL" sz="120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96922" y="3697820"/>
            <a:ext cx="4211960" cy="2464725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0219" y="3497766"/>
            <a:ext cx="175400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/>
              <a:t>Beam loading</a:t>
            </a:r>
            <a:endParaRPr lang="nl-NL" sz="2000" dirty="0"/>
          </a:p>
        </p:txBody>
      </p:sp>
      <p:sp>
        <p:nvSpPr>
          <p:cNvPr id="36" name="Rectangle 35"/>
          <p:cNvSpPr/>
          <p:nvPr/>
        </p:nvSpPr>
        <p:spPr>
          <a:xfrm>
            <a:off x="280704" y="9728"/>
            <a:ext cx="6978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Reduce energy spread by beam loading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044" y="532948"/>
            <a:ext cx="4505751" cy="2880000"/>
            <a:chOff x="4485044" y="532948"/>
            <a:chExt cx="4505751" cy="2880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044" y="532948"/>
              <a:ext cx="4505751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6597854" y="638175"/>
              <a:ext cx="2269921" cy="1395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65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46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094" y="116632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854" y="980728"/>
            <a:ext cx="8706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Optimal </a:t>
            </a:r>
            <a:r>
              <a:rPr lang="en-GB" sz="2000" dirty="0"/>
              <a:t>beam loading: how does it happen?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Setup</a:t>
            </a:r>
            <a:r>
              <a:rPr lang="en-GB" sz="2000" dirty="0"/>
              <a:t> &amp; systematic studies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Beam loading experiments at the HZDR</a:t>
            </a:r>
          </a:p>
          <a:p>
            <a:pPr marL="1200150" lvl="2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Operation and tailoring the Self-Truncated Ionization Injection regime</a:t>
            </a:r>
          </a:p>
          <a:p>
            <a:pPr marL="1200150" lvl="2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Controlling the charge injection</a:t>
            </a:r>
          </a:p>
          <a:p>
            <a:pPr marL="1200150" lvl="2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Reaching the optimal loading condition</a:t>
            </a:r>
            <a:endParaRPr lang="en-GB" sz="2000" b="1" dirty="0"/>
          </a:p>
          <a:p>
            <a:pPr lvl="1">
              <a:buClr>
                <a:srgbClr val="00589C"/>
              </a:buClr>
            </a:pPr>
            <a:endParaRPr lang="en-GB" sz="2000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Conclusion</a:t>
            </a:r>
          </a:p>
          <a:p>
            <a:pPr marL="1200150" lvl="2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409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jc5464\OneDrive\HZDR\Presentations\2017-09 EAAC\bot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b="24619"/>
          <a:stretch/>
        </p:blipFill>
        <p:spPr bwMode="auto">
          <a:xfrm>
            <a:off x="3695700" y="3481810"/>
            <a:ext cx="4452560" cy="13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jc5464\OneDrive\HZDR\Presentations\2017-09 EAAC\edriv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r="33587" b="24252"/>
          <a:stretch/>
        </p:blipFill>
        <p:spPr bwMode="auto">
          <a:xfrm>
            <a:off x="3679645" y="2320033"/>
            <a:ext cx="2781301" cy="13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80403" y="5061853"/>
            <a:ext cx="6886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  </a:t>
            </a:r>
            <a:r>
              <a:rPr lang="en-US" sz="2000" b="1" dirty="0"/>
              <a:t>Reshaping</a:t>
            </a:r>
            <a:r>
              <a:rPr lang="en-US" sz="2000" dirty="0"/>
              <a:t> plasma accelerating structure </a:t>
            </a:r>
          </a:p>
          <a:p>
            <a:pPr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  </a:t>
            </a:r>
            <a:r>
              <a:rPr lang="en-US" sz="2000" b="1" dirty="0"/>
              <a:t>Reduction</a:t>
            </a:r>
            <a:r>
              <a:rPr lang="en-US" sz="2000" dirty="0"/>
              <a:t> of effective acceleration gradient</a:t>
            </a:r>
          </a:p>
          <a:p>
            <a:pPr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  </a:t>
            </a:r>
            <a:r>
              <a:rPr lang="en-US" sz="2000" b="1" dirty="0"/>
              <a:t>Degradation</a:t>
            </a:r>
            <a:r>
              <a:rPr lang="en-US" sz="2000" dirty="0"/>
              <a:t> of the final beam quality:</a:t>
            </a:r>
          </a:p>
          <a:p>
            <a:r>
              <a:rPr lang="en-US" sz="2000" dirty="0"/>
              <a:t>    maximum energy, energy spread, emittance   	   </a:t>
            </a:r>
            <a:endParaRPr lang="nl-N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4" y="620688"/>
            <a:ext cx="6042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3E89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Self-fields</a:t>
            </a:r>
            <a:r>
              <a:rPr lang="en-US" sz="2000" dirty="0"/>
              <a:t> of bunch </a:t>
            </a:r>
            <a:r>
              <a:rPr lang="en-US" sz="2000" b="1" dirty="0"/>
              <a:t>superimpose</a:t>
            </a:r>
            <a:r>
              <a:rPr lang="en-US" sz="2000" dirty="0"/>
              <a:t> the </a:t>
            </a:r>
            <a:r>
              <a:rPr lang="en-US" sz="2000" dirty="0" err="1"/>
              <a:t>wakefield</a:t>
            </a:r>
            <a:endParaRPr lang="nl-NL" sz="20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000" y="4924425"/>
            <a:ext cx="5867399" cy="1533525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55161" y="4714845"/>
            <a:ext cx="264386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/>
              <a:t> Beam loading effects</a:t>
            </a:r>
            <a:endParaRPr lang="nl-NL" sz="2000" dirty="0"/>
          </a:p>
        </p:txBody>
      </p:sp>
      <p:sp>
        <p:nvSpPr>
          <p:cNvPr id="32" name="Rectangle 31"/>
          <p:cNvSpPr/>
          <p:nvPr/>
        </p:nvSpPr>
        <p:spPr>
          <a:xfrm>
            <a:off x="305094" y="116632"/>
            <a:ext cx="6155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High charge induced beam loading</a:t>
            </a:r>
          </a:p>
        </p:txBody>
      </p:sp>
      <p:pic>
        <p:nvPicPr>
          <p:cNvPr id="16391" name="Picture 7" descr="C:\Users\jc5464\OneDrive\HZDR\Presentations\2017-09 EAAC\laserdrive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b="23361"/>
          <a:stretch/>
        </p:blipFill>
        <p:spPr bwMode="auto">
          <a:xfrm>
            <a:off x="3695700" y="954123"/>
            <a:ext cx="4452559" cy="13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86219" y="1641606"/>
            <a:ext cx="2677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3E89"/>
              </a:buClr>
            </a:pPr>
            <a:r>
              <a:rPr lang="en-US" sz="2000" dirty="0"/>
              <a:t>Laser driven acc. field</a:t>
            </a:r>
          </a:p>
          <a:p>
            <a:pPr>
              <a:buClr>
                <a:srgbClr val="003E89"/>
              </a:buClr>
            </a:pPr>
            <a:endParaRPr lang="en-US" sz="2000" dirty="0"/>
          </a:p>
          <a:p>
            <a:pPr algn="r">
              <a:buClr>
                <a:srgbClr val="003E89"/>
              </a:buClr>
            </a:pPr>
            <a:r>
              <a:rPr lang="nl-NL" sz="2000" dirty="0"/>
              <a:t>+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428034" y="3003217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3E89"/>
              </a:buClr>
            </a:pPr>
            <a:r>
              <a:rPr lang="en-US" sz="2000" dirty="0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beam self field</a:t>
            </a:r>
            <a:endParaRPr lang="nl-NL" sz="2000" dirty="0"/>
          </a:p>
          <a:p>
            <a:pPr>
              <a:buClr>
                <a:srgbClr val="003E89"/>
              </a:buClr>
            </a:pPr>
            <a:endParaRPr lang="nl-NL" sz="2000" dirty="0"/>
          </a:p>
          <a:p>
            <a:pPr algn="r">
              <a:buClr>
                <a:srgbClr val="003E89"/>
              </a:buClr>
            </a:pPr>
            <a:r>
              <a:rPr lang="nl-NL" sz="2000" dirty="0"/>
              <a:t>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63222" y="4148530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3E89"/>
              </a:buClr>
            </a:pPr>
            <a:r>
              <a:rPr lang="en-US" sz="2000" dirty="0"/>
              <a:t>Beam loading</a:t>
            </a:r>
            <a:endParaRPr lang="nl-NL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7596186" y="1449423"/>
            <a:ext cx="619125" cy="0"/>
          </a:xfrm>
          <a:prstGeom prst="straightConnector1">
            <a:avLst/>
          </a:prstGeom>
          <a:solidFill>
            <a:srgbClr val="003E89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132332" y="2974814"/>
            <a:ext cx="619125" cy="0"/>
          </a:xfrm>
          <a:prstGeom prst="straightConnector1">
            <a:avLst/>
          </a:prstGeom>
          <a:solidFill>
            <a:srgbClr val="003E89"/>
          </a:solidFill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639422" y="3983073"/>
            <a:ext cx="619125" cy="0"/>
          </a:xfrm>
          <a:prstGeom prst="straightConnector1">
            <a:avLst/>
          </a:prstGeom>
          <a:solidFill>
            <a:srgbClr val="003E89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103122" y="3177540"/>
            <a:ext cx="0" cy="1463516"/>
          </a:xfrm>
          <a:prstGeom prst="line">
            <a:avLst/>
          </a:prstGeom>
          <a:solidFill>
            <a:srgbClr val="003E8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5744982" y="3177540"/>
            <a:ext cx="0" cy="1463516"/>
          </a:xfrm>
          <a:prstGeom prst="line">
            <a:avLst/>
          </a:prstGeom>
          <a:solidFill>
            <a:srgbClr val="003E8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104696" y="6057778"/>
            <a:ext cx="3107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Rechatin</a:t>
            </a:r>
            <a:r>
              <a:rPr lang="en-US" sz="1050" dirty="0"/>
              <a:t> et al., PRL 103,  (2009)</a:t>
            </a:r>
          </a:p>
          <a:p>
            <a:pPr algn="r"/>
            <a:r>
              <a:rPr lang="en-US" sz="1050" dirty="0"/>
              <a:t>Guillaume et al., PRSTAB 18 (2015)</a:t>
            </a:r>
          </a:p>
          <a:p>
            <a:pPr algn="r"/>
            <a:r>
              <a:rPr lang="de-DE" sz="1050" dirty="0" err="1"/>
              <a:t>Vafaei-Najafabadi</a:t>
            </a:r>
            <a:r>
              <a:rPr lang="de-DE" sz="1050" dirty="0"/>
              <a:t> et al., PRL, 112, (2014)</a:t>
            </a:r>
          </a:p>
        </p:txBody>
      </p:sp>
      <p:pic>
        <p:nvPicPr>
          <p:cNvPr id="20" name="Picture 7" descr="31 Happy And Sad Faces Images   Free Cliparts That You Can Download To    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7" t="16836" b="20641"/>
          <a:stretch/>
        </p:blipFill>
        <p:spPr bwMode="auto">
          <a:xfrm>
            <a:off x="41223" y="5346827"/>
            <a:ext cx="707342" cy="6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5597525" y="3852863"/>
          <a:ext cx="904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634680" imgH="266400" progId="Equation.3">
                  <p:embed/>
                </p:oleObj>
              </mc:Choice>
              <mc:Fallback>
                <p:oleObj name="Equation" r:id="rId3" imgW="634680" imgH="266400" progId="Equation.3">
                  <p:embed/>
                  <p:pic>
                    <p:nvPicPr>
                      <p:cNvPr id="71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25" y="3852863"/>
                        <a:ext cx="9048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844824"/>
            <a:ext cx="368660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07504" y="692696"/>
            <a:ext cx="8579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3E8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BUT, one can </a:t>
            </a:r>
            <a:r>
              <a:rPr lang="en-US" sz="2000" b="1" dirty="0"/>
              <a:t>optimize</a:t>
            </a:r>
            <a:r>
              <a:rPr lang="en-US" sz="2000" dirty="0"/>
              <a:t> it : </a:t>
            </a:r>
          </a:p>
          <a:p>
            <a:pPr marL="539750" lvl="1">
              <a:buClr>
                <a:srgbClr val="CF6800"/>
              </a:buClr>
              <a:tabLst>
                <a:tab pos="541338" algn="l"/>
              </a:tabLst>
            </a:pPr>
            <a:r>
              <a:rPr lang="en-US" sz="2000" dirty="0"/>
              <a:t>Injection of an optimum bunch shape in the nonlinear </a:t>
            </a:r>
            <a:r>
              <a:rPr lang="en-US" sz="2000" b="1" dirty="0"/>
              <a:t>bubble regime </a:t>
            </a:r>
            <a:r>
              <a:rPr lang="en-US" sz="2000" dirty="0"/>
              <a:t>with a </a:t>
            </a:r>
            <a:r>
              <a:rPr lang="en-US" sz="2000" b="1" dirty="0"/>
              <a:t>specific charge </a:t>
            </a:r>
            <a:r>
              <a:rPr lang="en-US" sz="2000" b="1" i="1" dirty="0"/>
              <a:t>Q</a:t>
            </a:r>
            <a:r>
              <a:rPr lang="en-US" sz="2000" b="1" baseline="-25000" dirty="0"/>
              <a:t>s</a:t>
            </a:r>
            <a:endParaRPr lang="nl-NL" sz="2000" b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442516" y="5404964"/>
            <a:ext cx="6101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  Accelerating gradient </a:t>
            </a:r>
            <a:r>
              <a:rPr lang="en-US" sz="2000" b="1" dirty="0"/>
              <a:t>constant</a:t>
            </a:r>
            <a:r>
              <a:rPr lang="en-US" sz="2000" dirty="0"/>
              <a:t> along the bunch</a:t>
            </a:r>
          </a:p>
          <a:p>
            <a:pPr marL="342900" indent="-3429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  No extra addition of energy spread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00008" y="4324470"/>
            <a:ext cx="328679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Tzoufras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</a:t>
            </a:r>
          </a:p>
          <a:p>
            <a:r>
              <a:rPr lang="en-US" sz="1400" dirty="0"/>
              <a:t>Phys. Rev. Lett. </a:t>
            </a:r>
            <a:r>
              <a:rPr lang="en-US" sz="1400" b="1" dirty="0"/>
              <a:t>101</a:t>
            </a:r>
            <a:r>
              <a:rPr lang="en-US" sz="1400" dirty="0"/>
              <a:t>, 145002 (2008)</a:t>
            </a:r>
          </a:p>
          <a:p>
            <a:endParaRPr lang="nl-NL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996952"/>
            <a:ext cx="35689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31 Happy And Sad Faces Images   Free Cliparts That You Can Download To    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6" r="65915" b="20641"/>
          <a:stretch/>
        </p:blipFill>
        <p:spPr bwMode="auto">
          <a:xfrm>
            <a:off x="395536" y="5476972"/>
            <a:ext cx="711763" cy="6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162265" y="2276872"/>
            <a:ext cx="3874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Charge scaling at the </a:t>
            </a:r>
            <a:r>
              <a:rPr lang="en-US" sz="2000" b="1" dirty="0"/>
              <a:t>optimum loading condition</a:t>
            </a:r>
            <a:endParaRPr lang="nl-NL" sz="2000" b="1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231056" y="5222848"/>
            <a:ext cx="6365279" cy="942843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3617" y="5013176"/>
            <a:ext cx="310213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/>
              <a:t> Optimum beam loading</a:t>
            </a:r>
            <a:endParaRPr lang="nl-NL" sz="2000" b="1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395536" y="5064406"/>
            <a:ext cx="7673037" cy="13714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Beam loading affects:</a:t>
            </a:r>
          </a:p>
          <a:p>
            <a:pPr marL="1433513" marR="0" indent="-2762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E89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/>
              <a:t>Energy and energy spread</a:t>
            </a:r>
          </a:p>
          <a:p>
            <a:pPr marL="1433513" indent="-276225">
              <a:buClr>
                <a:srgbClr val="003E8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Longitudinal beam distribution </a:t>
            </a:r>
          </a:p>
          <a:p>
            <a:pPr marL="1433513" indent="-276225">
              <a:buClr>
                <a:srgbClr val="003E8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Beam emittance &amp; transverse dynamics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 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094" y="116632"/>
            <a:ext cx="6155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High charge induced beam loading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2993326"/>
            <a:ext cx="3600401" cy="7636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Requires </a:t>
            </a:r>
            <a:r>
              <a:rPr lang="en-US" sz="2000" b="1" dirty="0"/>
              <a:t>~0.3 </a:t>
            </a:r>
            <a:r>
              <a:rPr lang="en-US" sz="2000" b="1" dirty="0" err="1"/>
              <a:t>nC</a:t>
            </a:r>
            <a:r>
              <a:rPr lang="en-US" sz="2000" b="1" dirty="0"/>
              <a:t> </a:t>
            </a:r>
            <a:r>
              <a:rPr lang="en-US" sz="2000" dirty="0"/>
              <a:t>of injected charge at 65 TW laser power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F4A24B-86BB-4938-98E4-7E9AA930C505}"/>
              </a:ext>
            </a:extLst>
          </p:cNvPr>
          <p:cNvSpPr/>
          <p:nvPr/>
        </p:nvSpPr>
        <p:spPr>
          <a:xfrm>
            <a:off x="6460946" y="6384382"/>
            <a:ext cx="2765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/>
              <a:t>Katsouleas</a:t>
            </a:r>
            <a:r>
              <a:rPr lang="fr-FR" sz="1200" dirty="0"/>
              <a:t> et al., Part. Acc. 22 (1987)</a:t>
            </a:r>
          </a:p>
        </p:txBody>
      </p:sp>
    </p:spTree>
    <p:extLst>
      <p:ext uri="{BB962C8B-B14F-4D97-AF65-F5344CB8AC3E}">
        <p14:creationId xmlns:p14="http://schemas.microsoft.com/office/powerpoint/2010/main" val="36578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 animBg="1"/>
      <p:bldP spid="12" grpId="0" animBg="1"/>
      <p:bldP spid="3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46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094" y="116632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854" y="980728"/>
            <a:ext cx="8706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742950" lvl="1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Optimal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beam loading: how does it happen?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Setup</a:t>
            </a:r>
            <a:r>
              <a:rPr lang="en-GB" sz="2000" dirty="0"/>
              <a:t> &amp; systematic studies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Beam loading experiments at the HZDR</a:t>
            </a:r>
          </a:p>
          <a:p>
            <a:pPr marL="1200150" lvl="2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Operation and tailoring the Self-Truncated Ionization Injection regime</a:t>
            </a:r>
          </a:p>
          <a:p>
            <a:pPr marL="1200150" lvl="2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Controlling the charge injection</a:t>
            </a:r>
          </a:p>
          <a:p>
            <a:pPr marL="1200150" lvl="2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Reaching the optimal loading condition</a:t>
            </a:r>
            <a:endParaRPr lang="en-GB" sz="2000" b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Clr>
                <a:srgbClr val="00589C"/>
              </a:buClr>
            </a:pP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1200150" lvl="2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1392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5094" y="116632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Setup</a:t>
            </a:r>
          </a:p>
        </p:txBody>
      </p:sp>
      <p:pic>
        <p:nvPicPr>
          <p:cNvPr id="29" name="Picture 19" descr="C:\Users\jc5464\OneDrive\HZDR\Posters\2016 AAC\LWFA-setup-20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91" y="3858211"/>
            <a:ext cx="6643170" cy="23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85"/>
          <p:cNvSpPr txBox="1">
            <a:spLocks noChangeArrowheads="1"/>
          </p:cNvSpPr>
          <p:nvPr/>
        </p:nvSpPr>
        <p:spPr bwMode="auto">
          <a:xfrm>
            <a:off x="-79141" y="4772144"/>
            <a:ext cx="17922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3E89"/>
              </a:buClr>
            </a:pPr>
            <a:r>
              <a:rPr lang="de-LI" sz="1400" u="sng" dirty="0" err="1">
                <a:solidFill>
                  <a:srgbClr val="C00000"/>
                </a:solidFill>
                <a:latin typeface="Arial" pitchFamily="34" charset="0"/>
              </a:rPr>
              <a:t>Ti:Sa</a:t>
            </a:r>
            <a:r>
              <a:rPr lang="de-LI" sz="1400" u="sng" dirty="0">
                <a:solidFill>
                  <a:srgbClr val="C00000"/>
                </a:solidFill>
                <a:latin typeface="Arial" pitchFamily="34" charset="0"/>
              </a:rPr>
              <a:t> Laser DRACO</a:t>
            </a:r>
            <a:endParaRPr lang="de-DE" sz="1400" u="sng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36" name="Picture 173" descr="ampli 60°"/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1" y="5141427"/>
            <a:ext cx="2469884" cy="15960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75"/>
          <p:cNvSpPr txBox="1">
            <a:spLocks noChangeArrowheads="1"/>
          </p:cNvSpPr>
          <p:nvPr/>
        </p:nvSpPr>
        <p:spPr bwMode="auto">
          <a:xfrm>
            <a:off x="-11422" y="5150715"/>
            <a:ext cx="266013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400" dirty="0">
                <a:latin typeface="Arial" pitchFamily="34" charset="0"/>
              </a:rPr>
              <a:t> </a:t>
            </a:r>
            <a:r>
              <a:rPr lang="el-GR" sz="1400" dirty="0">
                <a:latin typeface="Arial" pitchFamily="34" charset="0"/>
              </a:rPr>
              <a:t>λ</a:t>
            </a:r>
            <a:r>
              <a:rPr lang="de-LI" sz="1400" baseline="-25000" dirty="0">
                <a:latin typeface="Arial" pitchFamily="34" charset="0"/>
              </a:rPr>
              <a:t>0 </a:t>
            </a:r>
            <a:r>
              <a:rPr lang="de-LI" sz="1400" dirty="0">
                <a:latin typeface="Arial" pitchFamily="34" charset="0"/>
              </a:rPr>
              <a:t>= 800 nm 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400" dirty="0" err="1">
                <a:latin typeface="Arial" pitchFamily="34" charset="0"/>
              </a:rPr>
              <a:t>up</a:t>
            </a:r>
            <a:r>
              <a:rPr lang="de-LI" sz="1400" dirty="0">
                <a:latin typeface="Arial" pitchFamily="34" charset="0"/>
              </a:rPr>
              <a:t> </a:t>
            </a:r>
            <a:r>
              <a:rPr lang="de-LI" sz="1400" dirty="0" err="1">
                <a:latin typeface="Arial" pitchFamily="34" charset="0"/>
              </a:rPr>
              <a:t>to</a:t>
            </a:r>
            <a:r>
              <a:rPr lang="de-LI" sz="1400" dirty="0">
                <a:latin typeface="Arial" pitchFamily="34" charset="0"/>
              </a:rPr>
              <a:t> 4 J on target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400" dirty="0">
                <a:latin typeface="Arial" pitchFamily="34" charset="0"/>
              </a:rPr>
              <a:t>27 </a:t>
            </a:r>
            <a:r>
              <a:rPr lang="de-LI" sz="1400" dirty="0" err="1">
                <a:latin typeface="Arial" pitchFamily="34" charset="0"/>
              </a:rPr>
              <a:t>fs</a:t>
            </a:r>
            <a:r>
              <a:rPr lang="de-LI" sz="1400" dirty="0">
                <a:latin typeface="Arial" pitchFamily="34" charset="0"/>
              </a:rPr>
              <a:t> pulse width (FWHM)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</a:rPr>
              <a:t>Strehl</a:t>
            </a:r>
            <a:r>
              <a:rPr lang="de-DE" sz="1400" dirty="0">
                <a:latin typeface="Arial" panose="020B0604020202020204" pitchFamily="34" charset="0"/>
              </a:rPr>
              <a:t>-ratio &gt; 0.9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</a:rPr>
              <a:t>20 </a:t>
            </a:r>
            <a:r>
              <a:rPr lang="el-GR" sz="1400" dirty="0">
                <a:latin typeface="Arial"/>
                <a:cs typeface="Arial"/>
              </a:rPr>
              <a:t>μ</a:t>
            </a:r>
            <a:r>
              <a:rPr lang="en-US" sz="1400" dirty="0">
                <a:latin typeface="Arial"/>
                <a:cs typeface="Arial"/>
              </a:rPr>
              <a:t>m </a:t>
            </a:r>
            <a:r>
              <a:rPr lang="en-US" sz="1400" dirty="0">
                <a:latin typeface="Arial" panose="020B0604020202020204" pitchFamily="34" charset="0"/>
              </a:rPr>
              <a:t>FWHM</a:t>
            </a:r>
            <a:endParaRPr lang="de-LI" sz="1400" dirty="0">
              <a:latin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04179" y="29130"/>
            <a:ext cx="6244523" cy="3456384"/>
            <a:chOff x="1351812" y="620688"/>
            <a:chExt cx="6435147" cy="3556946"/>
          </a:xfrm>
        </p:grpSpPr>
        <p:pic>
          <p:nvPicPr>
            <p:cNvPr id="27" name="Picture 26" descr="DSC03859.JPG"/>
            <p:cNvPicPr>
              <a:picLocks noChangeAspect="1"/>
            </p:cNvPicPr>
            <p:nvPr/>
          </p:nvPicPr>
          <p:blipFill>
            <a:blip r:embed="rId5" cstate="print">
              <a:lum bright="20000" contrast="30000"/>
            </a:blip>
            <a:stretch>
              <a:fillRect/>
            </a:stretch>
          </p:blipFill>
          <p:spPr>
            <a:xfrm>
              <a:off x="1351812" y="620688"/>
              <a:ext cx="6435147" cy="3556946"/>
            </a:xfrm>
            <a:prstGeom prst="rect">
              <a:avLst/>
            </a:prstGeom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28" name="Group 30"/>
            <p:cNvGrpSpPr>
              <a:grpSpLocks noChangeAspect="1"/>
            </p:cNvGrpSpPr>
            <p:nvPr/>
          </p:nvGrpSpPr>
          <p:grpSpPr>
            <a:xfrm>
              <a:off x="4118823" y="2603044"/>
              <a:ext cx="216024" cy="182678"/>
              <a:chOff x="5684202" y="1981691"/>
              <a:chExt cx="158389" cy="136307"/>
            </a:xfrm>
            <a:solidFill>
              <a:srgbClr val="74E626"/>
            </a:solidFill>
          </p:grpSpPr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5731972" y="1981691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5753980" y="2031616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5724129" y="2060849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5684202" y="2010228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5769402" y="1988841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 bwMode="auto">
              <a:xfrm>
                <a:off x="5785442" y="2012725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0" name="Right Arrow 29"/>
            <p:cNvSpPr/>
            <p:nvPr/>
          </p:nvSpPr>
          <p:spPr bwMode="auto">
            <a:xfrm rot="21308343">
              <a:off x="4379913" y="2570000"/>
              <a:ext cx="327707" cy="179196"/>
            </a:xfrm>
            <a:prstGeom prst="rightArrow">
              <a:avLst>
                <a:gd name="adj1" fmla="val 50000"/>
                <a:gd name="adj2" fmla="val 95456"/>
              </a:avLst>
            </a:prstGeom>
            <a:solidFill>
              <a:srgbClr val="74E626"/>
            </a:solidFill>
            <a:ln>
              <a:noFill/>
            </a:ln>
            <a:effectLst/>
            <a:scene3d>
              <a:camera prst="orthographicFront">
                <a:rot lat="600000" lon="20400000" rev="0"/>
              </a:camera>
              <a:lightRig rig="balanced" dir="t">
                <a:rot lat="0" lon="0" rev="6600000"/>
              </a:lightRig>
            </a:scene3d>
            <a:sp3d>
              <a:bevelT w="209550"/>
              <a:bevelB/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75"/>
            <p:cNvSpPr/>
            <p:nvPr/>
          </p:nvSpPr>
          <p:spPr bwMode="auto">
            <a:xfrm>
              <a:off x="1605669" y="2806329"/>
              <a:ext cx="446051" cy="313078"/>
            </a:xfrm>
            <a:prstGeom prst="ellipse">
              <a:avLst/>
            </a:prstGeom>
            <a:solidFill>
              <a:srgbClr val="FF0000"/>
            </a:solidFill>
            <a:ln w="0" cmpd="dbl">
              <a:noFill/>
            </a:ln>
            <a:effectLst/>
            <a:scene3d>
              <a:camera prst="orthographicFront">
                <a:rot lat="0" lon="4500000" rev="420000"/>
              </a:camera>
              <a:lightRig rig="flat" dir="t">
                <a:rot lat="0" lon="0" rev="5400000"/>
              </a:lightRig>
            </a:scene3d>
            <a:sp3d contourW="12700">
              <a:bevelB w="171450" h="971550" prst="angle"/>
              <a:extrusionClr>
                <a:schemeClr val="bg1"/>
              </a:extrusionClr>
              <a:contourClr>
                <a:srgbClr val="DE0000"/>
              </a:contourClr>
            </a:sp3d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2267744" y="3044237"/>
              <a:ext cx="730794" cy="31897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 anchor="ctr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/>
                <a:t>gas jet</a:t>
              </a:r>
              <a:endParaRPr lang="nl-NL" sz="1400" dirty="0"/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387077" y="2204864"/>
              <a:ext cx="880667" cy="52540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/>
                <a:t>DRACO 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/>
                <a:t>laser</a:t>
              </a:r>
              <a:endParaRPr lang="nl-NL" sz="1400" dirty="0"/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69011" y="1478564"/>
              <a:ext cx="1037394" cy="31897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 anchor="ctr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/>
                <a:t>Tape drive</a:t>
              </a:r>
              <a:endParaRPr lang="nl-NL" sz="1400" dirty="0"/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4860033" y="1556792"/>
              <a:ext cx="2110661" cy="540687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/>
                <a:t>Charge calibrated-electron spectrometer</a:t>
              </a:r>
              <a:endParaRPr lang="nl-NL" sz="1400" dirty="0"/>
            </a:p>
          </p:txBody>
        </p:sp>
      </p:grpSp>
      <p:pic>
        <p:nvPicPr>
          <p:cNvPr id="14338" name="Picture 2" descr="C:\Users\jc5464\OneDrive\HZDR\Presentations\2017-09 EAAC\LWFAschemati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/>
          <a:stretch/>
        </p:blipFill>
        <p:spPr bwMode="auto">
          <a:xfrm>
            <a:off x="9372" y="2241592"/>
            <a:ext cx="2698827" cy="18668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18854" y="2241592"/>
            <a:ext cx="2733552" cy="1866804"/>
          </a:xfrm>
          <a:prstGeom prst="roundRect">
            <a:avLst>
              <a:gd name="adj" fmla="val 26574"/>
            </a:avLst>
          </a:prstGeom>
          <a:noFill/>
          <a:ln w="28575">
            <a:solidFill>
              <a:schemeClr val="tx1"/>
            </a:solidFill>
            <a:prstDash val="dash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55628" y="4108395"/>
            <a:ext cx="927726" cy="298505"/>
          </a:xfrm>
          <a:prstGeom prst="line">
            <a:avLst/>
          </a:prstGeom>
          <a:solidFill>
            <a:srgbClr val="00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3597171" y="4284174"/>
            <a:ext cx="562078" cy="332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43604" y="3945548"/>
            <a:ext cx="1534696" cy="664552"/>
          </a:xfrm>
          <a:prstGeom prst="line">
            <a:avLst/>
          </a:prstGeom>
          <a:solidFill>
            <a:srgbClr val="003E89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363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29"/>
          <p:cNvSpPr/>
          <p:nvPr/>
        </p:nvSpPr>
        <p:spPr bwMode="auto">
          <a:xfrm>
            <a:off x="5724524" y="2255386"/>
            <a:ext cx="3257551" cy="1077218"/>
          </a:xfrm>
          <a:prstGeom prst="roundRect">
            <a:avLst/>
          </a:prstGeom>
          <a:solidFill>
            <a:srgbClr val="003E89">
              <a:alpha val="50196"/>
            </a:srgbClr>
          </a:solidFill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ounded Rectangle 29"/>
          <p:cNvSpPr/>
          <p:nvPr/>
        </p:nvSpPr>
        <p:spPr bwMode="auto">
          <a:xfrm>
            <a:off x="3306370" y="593685"/>
            <a:ext cx="4266005" cy="1594132"/>
          </a:xfrm>
          <a:prstGeom prst="roundRect">
            <a:avLst/>
          </a:prstGeom>
          <a:solidFill>
            <a:srgbClr val="CF6800">
              <a:alpha val="50196"/>
            </a:srgbClr>
          </a:solidFill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094" y="116632"/>
            <a:ext cx="37032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Systematic study of:</a:t>
            </a:r>
          </a:p>
          <a:p>
            <a:endParaRPr lang="en-GB" sz="2800" b="1" dirty="0">
              <a:solidFill>
                <a:srgbClr val="00589C"/>
              </a:solidFill>
            </a:endParaRPr>
          </a:p>
        </p:txBody>
      </p:sp>
      <p:pic>
        <p:nvPicPr>
          <p:cNvPr id="29" name="Picture 19" descr="C:\Users\jc5464\OneDrive\HZDR\Posters\2016 AAC\LWFA-setup-20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91" y="3324811"/>
            <a:ext cx="6643170" cy="23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85"/>
          <p:cNvSpPr txBox="1">
            <a:spLocks noChangeArrowheads="1"/>
          </p:cNvSpPr>
          <p:nvPr/>
        </p:nvSpPr>
        <p:spPr bwMode="auto">
          <a:xfrm>
            <a:off x="-79141" y="4238744"/>
            <a:ext cx="17922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3E89"/>
              </a:buClr>
            </a:pPr>
            <a:r>
              <a:rPr lang="de-LI" sz="1400" u="sng" dirty="0" err="1">
                <a:solidFill>
                  <a:srgbClr val="C00000"/>
                </a:solidFill>
                <a:latin typeface="Arial" pitchFamily="34" charset="0"/>
              </a:rPr>
              <a:t>Ti:Sa</a:t>
            </a:r>
            <a:r>
              <a:rPr lang="de-LI" sz="1400" u="sng" dirty="0">
                <a:solidFill>
                  <a:srgbClr val="C00000"/>
                </a:solidFill>
                <a:latin typeface="Arial" pitchFamily="34" charset="0"/>
              </a:rPr>
              <a:t> Laser DRACO</a:t>
            </a:r>
            <a:endParaRPr lang="de-DE" sz="1400" u="sng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36" name="Picture 173" descr="ampli 60°"/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56" y="4611300"/>
            <a:ext cx="2469884" cy="15960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75"/>
          <p:cNvSpPr txBox="1">
            <a:spLocks noChangeArrowheads="1"/>
          </p:cNvSpPr>
          <p:nvPr/>
        </p:nvSpPr>
        <p:spPr bwMode="auto">
          <a:xfrm>
            <a:off x="-15479" y="4620588"/>
            <a:ext cx="266013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400" dirty="0">
                <a:latin typeface="Arial" pitchFamily="34" charset="0"/>
              </a:rPr>
              <a:t> </a:t>
            </a:r>
            <a:r>
              <a:rPr lang="el-GR" sz="1400" dirty="0">
                <a:latin typeface="Arial" pitchFamily="34" charset="0"/>
              </a:rPr>
              <a:t>λ</a:t>
            </a:r>
            <a:r>
              <a:rPr lang="de-LI" sz="1400" baseline="-25000" dirty="0">
                <a:latin typeface="Arial" pitchFamily="34" charset="0"/>
              </a:rPr>
              <a:t>0 </a:t>
            </a:r>
            <a:r>
              <a:rPr lang="de-LI" sz="1400" dirty="0">
                <a:latin typeface="Arial" pitchFamily="34" charset="0"/>
              </a:rPr>
              <a:t>= 800 nm 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400" dirty="0" err="1">
                <a:latin typeface="Arial" pitchFamily="34" charset="0"/>
              </a:rPr>
              <a:t>up</a:t>
            </a:r>
            <a:r>
              <a:rPr lang="de-LI" sz="1400" dirty="0">
                <a:latin typeface="Arial" pitchFamily="34" charset="0"/>
              </a:rPr>
              <a:t> </a:t>
            </a:r>
            <a:r>
              <a:rPr lang="de-LI" sz="1400" dirty="0" err="1">
                <a:latin typeface="Arial" pitchFamily="34" charset="0"/>
              </a:rPr>
              <a:t>to</a:t>
            </a:r>
            <a:r>
              <a:rPr lang="de-LI" sz="1400" dirty="0">
                <a:latin typeface="Arial" pitchFamily="34" charset="0"/>
              </a:rPr>
              <a:t> 4 J on target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400" dirty="0">
                <a:latin typeface="Arial" pitchFamily="34" charset="0"/>
              </a:rPr>
              <a:t>27 </a:t>
            </a:r>
            <a:r>
              <a:rPr lang="de-LI" sz="1400" dirty="0" err="1">
                <a:latin typeface="Arial" pitchFamily="34" charset="0"/>
              </a:rPr>
              <a:t>fs</a:t>
            </a:r>
            <a:r>
              <a:rPr lang="de-LI" sz="1400" dirty="0">
                <a:latin typeface="Arial" pitchFamily="34" charset="0"/>
              </a:rPr>
              <a:t> pulse width (FWHM)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</a:rPr>
              <a:t>Strehl</a:t>
            </a:r>
            <a:r>
              <a:rPr lang="de-DE" sz="1400" dirty="0">
                <a:latin typeface="Arial" panose="020B0604020202020204" pitchFamily="34" charset="0"/>
              </a:rPr>
              <a:t>-ratio &gt; 0.9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</a:rPr>
              <a:t>20 </a:t>
            </a:r>
            <a:r>
              <a:rPr lang="el-GR" sz="1400" dirty="0">
                <a:latin typeface="Arial"/>
                <a:cs typeface="Arial"/>
              </a:rPr>
              <a:t>μ</a:t>
            </a:r>
            <a:r>
              <a:rPr lang="en-US" sz="1400" dirty="0">
                <a:latin typeface="Arial"/>
                <a:cs typeface="Arial"/>
              </a:rPr>
              <a:t>m </a:t>
            </a:r>
            <a:r>
              <a:rPr lang="en-US" sz="1400" dirty="0">
                <a:latin typeface="Arial" panose="020B0604020202020204" pitchFamily="34" charset="0"/>
              </a:rPr>
              <a:t>FWHM</a:t>
            </a:r>
            <a:endParaRPr lang="de-LI" sz="1400" dirty="0"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55628" y="3574995"/>
            <a:ext cx="927726" cy="298505"/>
          </a:xfrm>
          <a:prstGeom prst="line">
            <a:avLst/>
          </a:prstGeom>
          <a:solidFill>
            <a:srgbClr val="00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-485757" y="1415079"/>
            <a:ext cx="3228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1600" b="1" dirty="0"/>
              <a:t>Beam loading </a:t>
            </a:r>
            <a:r>
              <a:rPr lang="en-GB" sz="1600" dirty="0"/>
              <a:t>(this talk)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3050" y="2255385"/>
            <a:ext cx="3790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1600" b="1" dirty="0" err="1"/>
              <a:t>Betatron</a:t>
            </a:r>
            <a:r>
              <a:rPr lang="en-GB" sz="1600" b="1" dirty="0"/>
              <a:t> analysis &amp; Transverse beam dynamics</a:t>
            </a:r>
          </a:p>
          <a:p>
            <a:pPr marL="809625" lvl="2" indent="-180975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A. </a:t>
            </a:r>
            <a:r>
              <a:rPr lang="en-GB" sz="1600" dirty="0" err="1"/>
              <a:t>Köhler</a:t>
            </a:r>
            <a:r>
              <a:rPr lang="en-GB" sz="1600" dirty="0"/>
              <a:t> </a:t>
            </a:r>
          </a:p>
          <a:p>
            <a:pPr marL="809625" lvl="3">
              <a:buClr>
                <a:srgbClr val="CF6800"/>
              </a:buClr>
            </a:pPr>
            <a:r>
              <a:rPr lang="en-GB" sz="1600" dirty="0"/>
              <a:t>(Thursday 18:30, WG 4)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2499" y="618158"/>
            <a:ext cx="4882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1600" b="1" dirty="0"/>
              <a:t>Bunch measurements using OTR</a:t>
            </a:r>
          </a:p>
          <a:p>
            <a:pPr marL="812800" lvl="2" indent="-19050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Bunch length measurements using CTR. O. </a:t>
            </a:r>
            <a:r>
              <a:rPr lang="en-GB" sz="1600" dirty="0" err="1"/>
              <a:t>Zarini</a:t>
            </a:r>
            <a:r>
              <a:rPr lang="en-GB" sz="1600" dirty="0"/>
              <a:t> (Monday)</a:t>
            </a:r>
          </a:p>
          <a:p>
            <a:pPr marL="812800" lvl="2" indent="-19050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Transverse bunch diagnostics by OTR</a:t>
            </a:r>
          </a:p>
          <a:p>
            <a:pPr marL="812800" lvl="3">
              <a:buClr>
                <a:srgbClr val="CF6800"/>
              </a:buClr>
            </a:pPr>
            <a:r>
              <a:rPr lang="en-GB" sz="1600" dirty="0"/>
              <a:t>R. </a:t>
            </a:r>
            <a:r>
              <a:rPr lang="de-DE" sz="1600" dirty="0" err="1"/>
              <a:t>Zgadzaj</a:t>
            </a:r>
            <a:r>
              <a:rPr lang="de-DE" sz="1600" dirty="0"/>
              <a:t> / M. </a:t>
            </a:r>
            <a:r>
              <a:rPr lang="de-DE" sz="1600" dirty="0" err="1"/>
              <a:t>Laberge</a:t>
            </a:r>
            <a:r>
              <a:rPr lang="en-GB" sz="1600" dirty="0"/>
              <a:t>, Uni. of Texas at Austin/HZDR (Tuesday, 16:20, WG 5) </a:t>
            </a:r>
            <a:endParaRPr lang="de-DE" sz="1400" dirty="0"/>
          </a:p>
        </p:txBody>
      </p:sp>
      <p:pic>
        <p:nvPicPr>
          <p:cNvPr id="46" name="Picture 5" descr="C:\Users\jc5464\OneDrive\HZDR\Presentations\2017-09 EAAC\bot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b="24619"/>
          <a:stretch/>
        </p:blipFill>
        <p:spPr bwMode="auto">
          <a:xfrm>
            <a:off x="148843" y="1784411"/>
            <a:ext cx="2647568" cy="8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 bwMode="auto">
          <a:xfrm>
            <a:off x="2447049" y="2062198"/>
            <a:ext cx="395205" cy="0"/>
          </a:xfrm>
          <a:prstGeom prst="straightConnector1">
            <a:avLst/>
          </a:prstGeom>
          <a:solidFill>
            <a:srgbClr val="003E89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4124324" y="4031827"/>
            <a:ext cx="219075" cy="21316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flipH="1" flipV="1">
            <a:off x="2933700" y="2956032"/>
            <a:ext cx="1222707" cy="1107012"/>
          </a:xfrm>
          <a:prstGeom prst="straightConnector1">
            <a:avLst/>
          </a:prstGeom>
          <a:solidFill>
            <a:srgbClr val="003E8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al 22"/>
          <p:cNvSpPr/>
          <p:nvPr/>
        </p:nvSpPr>
        <p:spPr bwMode="auto">
          <a:xfrm>
            <a:off x="4305299" y="3724246"/>
            <a:ext cx="184483" cy="668385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H="1" flipV="1">
            <a:off x="4233861" y="2255386"/>
            <a:ext cx="163680" cy="1468860"/>
          </a:xfrm>
          <a:prstGeom prst="straightConnector1">
            <a:avLst/>
          </a:prstGeom>
          <a:solidFill>
            <a:srgbClr val="003E8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/>
          <p:cNvSpPr/>
          <p:nvPr/>
        </p:nvSpPr>
        <p:spPr bwMode="auto">
          <a:xfrm>
            <a:off x="7705364" y="3642891"/>
            <a:ext cx="1105261" cy="930071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flipV="1">
            <a:off x="7867226" y="3332604"/>
            <a:ext cx="0" cy="446493"/>
          </a:xfrm>
          <a:prstGeom prst="straightConnector1">
            <a:avLst/>
          </a:prstGeom>
          <a:solidFill>
            <a:srgbClr val="003E8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ounded Rectangle 29"/>
          <p:cNvSpPr/>
          <p:nvPr/>
        </p:nvSpPr>
        <p:spPr bwMode="auto">
          <a:xfrm>
            <a:off x="28575" y="1228725"/>
            <a:ext cx="3177185" cy="1571625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ounded Rectangle 29"/>
          <p:cNvSpPr/>
          <p:nvPr/>
        </p:nvSpPr>
        <p:spPr bwMode="auto">
          <a:xfrm>
            <a:off x="3545053" y="5763234"/>
            <a:ext cx="5265572" cy="844182"/>
          </a:xfrm>
          <a:prstGeom prst="roundRect">
            <a:avLst/>
          </a:prstGeom>
          <a:solidFill>
            <a:srgbClr val="FFB100">
              <a:alpha val="50196"/>
            </a:srgbClr>
          </a:solidFill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64760" y="5772759"/>
            <a:ext cx="54173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b="1" dirty="0"/>
              <a:t>Inverse Thomson scattering with a plasma mirror</a:t>
            </a:r>
          </a:p>
          <a:p>
            <a:pPr marL="447675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/>
              <a:t>M. Downer / A. </a:t>
            </a:r>
            <a:r>
              <a:rPr lang="en-US" sz="1600" dirty="0" err="1"/>
              <a:t>Hannasch</a:t>
            </a:r>
            <a:r>
              <a:rPr lang="en-US" sz="1600" dirty="0"/>
              <a:t>, Univ. of Texas at Austin/HZDR (Tuesday 16:00 WG 1)</a:t>
            </a:r>
          </a:p>
        </p:txBody>
      </p:sp>
      <p:cxnSp>
        <p:nvCxnSpPr>
          <p:cNvPr id="47" name="Straight Arrow Connector 46"/>
          <p:cNvCxnSpPr>
            <a:stCxn id="23" idx="4"/>
          </p:cNvCxnSpPr>
          <p:nvPr/>
        </p:nvCxnSpPr>
        <p:spPr bwMode="auto">
          <a:xfrm>
            <a:off x="4397541" y="4392631"/>
            <a:ext cx="660234" cy="1264263"/>
          </a:xfrm>
          <a:prstGeom prst="straightConnector1">
            <a:avLst/>
          </a:prstGeom>
          <a:solidFill>
            <a:srgbClr val="003E8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E483E8-AD29-4866-AD70-B2B9A6FA7958}"/>
                  </a:ext>
                </a:extLst>
              </p14:cNvPr>
              <p14:cNvContentPartPr/>
              <p14:nvPr/>
            </p14:nvContentPartPr>
            <p14:xfrm>
              <a:off x="9677220" y="41756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E483E8-AD29-4866-AD70-B2B9A6FA79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71100" y="4169520"/>
                <a:ext cx="11880" cy="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79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46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094" y="116632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854" y="980728"/>
            <a:ext cx="8706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742950" lvl="1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Optimal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beam loading: how does it happen?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Setup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&amp; systematic studies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Beam loading experiments at the HZDR</a:t>
            </a:r>
          </a:p>
          <a:p>
            <a:pPr marL="1200150" lvl="2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Operation and tailoring the Self-Truncated Ionization Injection regime</a:t>
            </a:r>
          </a:p>
          <a:p>
            <a:pPr marL="1200150" lvl="2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Controlling the charge injection</a:t>
            </a:r>
          </a:p>
          <a:p>
            <a:pPr marL="1200150" lvl="2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Reaching the optimal loading condition</a:t>
            </a:r>
            <a:endParaRPr lang="en-GB" sz="2000" b="1" dirty="0"/>
          </a:p>
          <a:p>
            <a:pPr lvl="1">
              <a:buClr>
                <a:srgbClr val="00589C"/>
              </a:buClr>
            </a:pPr>
            <a:endParaRPr lang="en-GB" sz="2000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1200150" lvl="2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4071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7|25.6"/>
</p:tagLst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1233</Words>
  <Application>Microsoft Office PowerPoint</Application>
  <PresentationFormat>Overhead</PresentationFormat>
  <Paragraphs>243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Symbol</vt:lpstr>
      <vt:lpstr>Wingdings</vt:lpstr>
      <vt:lpstr>Wingdings 2</vt:lpstr>
      <vt:lpstr>1_Standarddesign</vt:lpstr>
      <vt:lpstr>Benutzerdefiniertes Design</vt:lpstr>
      <vt:lpstr>1_Benutzerdefiniertes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Forschungszentrum Rossendorf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Jurjen Couperus</cp:lastModifiedBy>
  <cp:revision>409</cp:revision>
  <cp:lastPrinted>2017-09-15T16:42:36Z</cp:lastPrinted>
  <dcterms:created xsi:type="dcterms:W3CDTF">2007-03-26T08:55:35Z</dcterms:created>
  <dcterms:modified xsi:type="dcterms:W3CDTF">2017-09-25T13:25:25Z</dcterms:modified>
</cp:coreProperties>
</file>