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8" r:id="rId4"/>
    <p:sldId id="280" r:id="rId5"/>
    <p:sldId id="300" r:id="rId6"/>
    <p:sldId id="277" r:id="rId7"/>
    <p:sldId id="282" r:id="rId8"/>
    <p:sldId id="301" r:id="rId9"/>
    <p:sldId id="281" r:id="rId10"/>
    <p:sldId id="294" r:id="rId11"/>
    <p:sldId id="285" r:id="rId12"/>
    <p:sldId id="286" r:id="rId13"/>
    <p:sldId id="303" r:id="rId14"/>
    <p:sldId id="302" r:id="rId15"/>
    <p:sldId id="305" r:id="rId16"/>
    <p:sldId id="295" r:id="rId17"/>
    <p:sldId id="27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FF"/>
    <a:srgbClr val="00CC00"/>
    <a:srgbClr val="00FFFF"/>
    <a:srgbClr val="00CCFF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970" autoAdjust="0"/>
  </p:normalViewPr>
  <p:slideViewPr>
    <p:cSldViewPr>
      <p:cViewPr varScale="1">
        <p:scale>
          <a:sx n="110" d="100"/>
          <a:sy n="110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F80A2-8EF9-4CDC-9A9A-ACD1F5E836A3}" type="datetimeFigureOut">
              <a:rPr lang="zh-CN" altLang="en-US" smtClean="0"/>
              <a:t>2017/9/25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DF162-4DA7-42BD-B636-F823ED790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25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F162-4DA7-42BD-B636-F823ED790A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4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F162-4DA7-42BD-B636-F823ED790A0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F162-4DA7-42BD-B636-F823ED790A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3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wave period elongates as nonlinear effects comes into play, and the wave eventually falls out of resonance with the bunch 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plasma focusing in the linear regime depends on the witness density and, for a high witness charge, nonlinearly varies both across and along the witness bunch38. The accelerating field also inevitably varies radially instead of being constant, which is detrimental to the witness quality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DF162-4DA7-42BD-B636-F823ED790A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38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670943"/>
            <a:ext cx="8856984" cy="147002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rgbClr val="9900FF"/>
                </a:solidFill>
              </a:rPr>
              <a:t>Multi-proton bunch driven hollow plasma </a:t>
            </a:r>
            <a:r>
              <a:rPr lang="en-US" altLang="zh-CN" sz="3200" dirty="0" err="1">
                <a:solidFill>
                  <a:srgbClr val="9900FF"/>
                </a:solidFill>
              </a:rPr>
              <a:t>wakefield</a:t>
            </a:r>
            <a:r>
              <a:rPr lang="en-US" altLang="zh-CN" sz="3200" dirty="0">
                <a:solidFill>
                  <a:srgbClr val="9900FF"/>
                </a:solidFill>
              </a:rPr>
              <a:t> acceleration in the nonlinear regime</a:t>
            </a:r>
            <a:endParaRPr lang="zh-CN" altLang="en-US" sz="3200" dirty="0">
              <a:solidFill>
                <a:srgbClr val="99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246240"/>
            <a:ext cx="6768752" cy="910952"/>
          </a:xfrm>
        </p:spPr>
        <p:txBody>
          <a:bodyPr>
            <a:normAutofit fontScale="92500"/>
          </a:bodyPr>
          <a:lstStyle/>
          <a:p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The </a:t>
            </a:r>
            <a:r>
              <a:rPr lang="en-US" altLang="zh-CN" sz="2000" dirty="0"/>
              <a:t>University of </a:t>
            </a:r>
            <a:r>
              <a:rPr lang="en-US" altLang="zh-CN" sz="2000" dirty="0" smtClean="0"/>
              <a:t>Manchester/Cockcroft </a:t>
            </a:r>
            <a:r>
              <a:rPr lang="en-US" altLang="zh-CN" sz="2000" dirty="0" smtClean="0"/>
              <a:t>Institute</a:t>
            </a:r>
          </a:p>
          <a:p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Budker </a:t>
            </a:r>
            <a:r>
              <a:rPr lang="en-US" altLang="zh-CN" sz="2000" dirty="0"/>
              <a:t>Institute of Nuclear Physics/Novosibirsk State University</a:t>
            </a:r>
            <a:endParaRPr lang="en-US" altLang="zh-CN" sz="2000" dirty="0" smtClean="0"/>
          </a:p>
        </p:txBody>
      </p:sp>
      <p:pic>
        <p:nvPicPr>
          <p:cNvPr id="4" name="Picture 85" descr="http://www.umsu.manchester.ac.uk/sofab/images/U-o-M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02" y="8415"/>
            <a:ext cx="2231342" cy="9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3" descr="C:\Users\Administrator\Desktop\CI_logo_larg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75" y="0"/>
            <a:ext cx="1591353" cy="90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6918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Y. Li</a:t>
            </a:r>
            <a:r>
              <a:rPr lang="en-US" altLang="zh-CN" sz="2000" baseline="30000" dirty="0" smtClean="0"/>
              <a:t>1,*</a:t>
            </a:r>
            <a:r>
              <a:rPr lang="en-US" altLang="zh-CN" sz="2000" dirty="0" smtClean="0"/>
              <a:t>, G. Xia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K. Lotov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, A. Sosedkin,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 K. Hanahoe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O. Mete-Apsion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 </a:t>
            </a:r>
            <a:endParaRPr lang="en-US" altLang="zh-CN" sz="2000" dirty="0" smtClean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b="40008"/>
          <a:stretch/>
        </p:blipFill>
        <p:spPr>
          <a:xfrm>
            <a:off x="-12776" y="8414"/>
            <a:ext cx="3624435" cy="900306"/>
          </a:xfrm>
          <a:prstGeom prst="rect">
            <a:avLst/>
          </a:prstGeom>
        </p:spPr>
      </p:pic>
      <p:pic>
        <p:nvPicPr>
          <p:cNvPr id="12" name="图片 11" descr="logo"/>
          <p:cNvPicPr>
            <a:picLocks noChangeAspect="1"/>
          </p:cNvPicPr>
          <p:nvPr/>
        </p:nvPicPr>
        <p:blipFill>
          <a:blip r:embed="rId6"/>
          <a:srcRect r="4710"/>
          <a:stretch>
            <a:fillRect/>
          </a:stretch>
        </p:blipFill>
        <p:spPr>
          <a:xfrm>
            <a:off x="7596336" y="0"/>
            <a:ext cx="1558269" cy="900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87824" y="527129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u="sng" dirty="0" smtClean="0">
                <a:solidFill>
                  <a:srgbClr val="0000CC"/>
                </a:solidFill>
              </a:rPr>
              <a:t>*yangmei.li@manchester.ac.uk</a:t>
            </a:r>
            <a:endParaRPr lang="zh-CN" altLang="en-US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/>
              <a:t>Multiple </a:t>
            </a:r>
            <a:r>
              <a:rPr lang="en-US" altLang="zh-CN" sz="4000" dirty="0" smtClean="0"/>
              <a:t>PD-HPWFA </a:t>
            </a:r>
            <a:r>
              <a:rPr lang="en-US" altLang="zh-CN" sz="4000" dirty="0"/>
              <a:t>in the nonlinear regime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SMI of the long proton bunch in the uniform plasma limits </a:t>
            </a:r>
            <a:r>
              <a:rPr lang="en-US" altLang="zh-CN" sz="2400" dirty="0"/>
              <a:t>the beam-plasma interaction to the linear or weakly nonlinear </a:t>
            </a:r>
            <a:r>
              <a:rPr lang="en-US" altLang="zh-CN" sz="2400" dirty="0" smtClean="0"/>
              <a:t>regimes.</a:t>
            </a:r>
          </a:p>
          <a:p>
            <a:pPr>
              <a:buFont typeface="Wingdings" panose="05000000000000000000" pitchFamily="2" charset="2"/>
              <a:buChar char="n"/>
            </a:pP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93096"/>
            <a:ext cx="5511710" cy="14030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5576" y="26369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/>
              <a:t>wave period elongates as nonlinear effects comes into </a:t>
            </a:r>
            <a:r>
              <a:rPr lang="en-US" altLang="zh-CN" dirty="0" smtClean="0"/>
              <a:t>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Most </a:t>
            </a:r>
            <a:r>
              <a:rPr lang="en-US" altLang="zh-CN" dirty="0"/>
              <a:t>of the bunch defocuses during the growth of the SMI in the blowout regime</a:t>
            </a:r>
            <a:r>
              <a:rPr lang="en-US" altLang="zh-CN" dirty="0" smtClean="0"/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32129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CC"/>
                </a:solidFill>
              </a:rPr>
              <a:t>The plasma focusing in the linear regime nonlinearly varies both across and along the witness bunch.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CC"/>
                </a:solidFill>
              </a:rPr>
              <a:t>The accelerating field inevitably varies radially instead of being constant.</a:t>
            </a:r>
          </a:p>
        </p:txBody>
      </p:sp>
    </p:spTree>
    <p:extLst>
      <p:ext uri="{BB962C8B-B14F-4D97-AF65-F5344CB8AC3E}">
        <p14:creationId xmlns:p14="http://schemas.microsoft.com/office/powerpoint/2010/main" val="33049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530371"/>
            <a:ext cx="5418293" cy="463493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1560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Simulation Parameters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9755"/>
              </p:ext>
            </p:extLst>
          </p:nvPr>
        </p:nvGraphicFramePr>
        <p:xfrm>
          <a:off x="611560" y="1739978"/>
          <a:ext cx="2592288" cy="417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648072"/>
                <a:gridCol w="576064"/>
              </a:tblGrid>
              <a:tr h="244624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dirty="0"/>
                        <a:t>Units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b="1" dirty="0"/>
                        <a:t>Initial proton beam: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Population of a single bunch, </a:t>
                      </a:r>
                      <a:r>
                        <a:rPr lang="zh-CN" altLang="en-US" sz="750" i="1"/>
                        <a:t>N</a:t>
                      </a:r>
                      <a:r>
                        <a:rPr lang="zh-CN" altLang="en-US" sz="750" i="1" baseline="-250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1.15×</a:t>
                      </a:r>
                      <a:r>
                        <a:rPr lang="zh-CN" altLang="en-US" sz="750">
                          <a:sym typeface="+mn-ea"/>
                        </a:rPr>
                        <a:t>10</a:t>
                      </a:r>
                      <a:r>
                        <a:rPr lang="zh-CN" altLang="en-US" sz="750" baseline="30000">
                          <a:sym typeface="+mn-ea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Energy, </a:t>
                      </a:r>
                      <a:r>
                        <a:rPr lang="zh-CN" altLang="en-US" sz="750" i="1"/>
                        <a:t>W</a:t>
                      </a:r>
                      <a:r>
                        <a:rPr lang="zh-CN" altLang="en-US" sz="750" i="1" baseline="-25000"/>
                        <a:t>d0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TeV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Single bunch length, </a:t>
                      </a:r>
                      <a:r>
                        <a:rPr lang="zh-CN" altLang="en-US" sz="750" i="1"/>
                        <a:t>σ</a:t>
                      </a:r>
                      <a:r>
                        <a:rPr lang="zh-CN" altLang="en-US" sz="750" i="1" baseline="-2500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μm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Beam radius, </a:t>
                      </a:r>
                      <a:r>
                        <a:rPr lang="zh-CN" altLang="en-US" sz="750" i="1"/>
                        <a:t>σ</a:t>
                      </a:r>
                      <a:r>
                        <a:rPr lang="zh-CN" altLang="en-US" sz="750" i="1" baseline="-2500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μm</a:t>
                      </a:r>
                    </a:p>
                  </a:txBody>
                  <a:tcPr/>
                </a:tc>
              </a:tr>
              <a:tr h="23392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Bunch train period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631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μm</a:t>
                      </a: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b="1"/>
                        <a:t>Initial witness electron beam: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2×10</a:t>
                      </a:r>
                      <a:r>
                        <a:rPr lang="zh-CN" altLang="en-US" sz="750" baseline="300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Energy, </a:t>
                      </a:r>
                      <a:r>
                        <a:rPr lang="zh-CN" altLang="en-US" sz="750" i="1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GeV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Energy spread, </a:t>
                      </a:r>
                      <a:r>
                        <a:rPr lang="zh-CN" altLang="en-US" sz="750" i="1"/>
                        <a:t>δW/W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143624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Normalized emittance, </a:t>
                      </a:r>
                      <a:r>
                        <a:rPr lang="zh-CN" altLang="en-US" sz="750" i="1"/>
                        <a:t>ε</a:t>
                      </a:r>
                      <a:r>
                        <a:rPr lang="zh-CN" altLang="en-US" sz="750" i="1" baseline="-2500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mm mrad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b="1"/>
                        <a:t>Unperturbed hollow plasma: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Plasma density, </a:t>
                      </a:r>
                      <a:r>
                        <a:rPr lang="zh-CN" altLang="en-US" sz="750" i="1"/>
                        <a:t>n</a:t>
                      </a:r>
                      <a:r>
                        <a:rPr lang="zh-CN" altLang="en-US" sz="750" i="1" baseline="-2500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6×10</a:t>
                      </a:r>
                      <a:r>
                        <a:rPr lang="zh-CN" altLang="en-US" sz="750" baseline="300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cm</a:t>
                      </a:r>
                      <a:r>
                        <a:rPr lang="zh-CN" altLang="en-US" sz="750" baseline="30000"/>
                        <a:t>-3</a:t>
                      </a:r>
                    </a:p>
                  </a:txBody>
                  <a:tcPr/>
                </a:tc>
              </a:tr>
              <a:tr h="197336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Hollow channel radius, </a:t>
                      </a:r>
                      <a:r>
                        <a:rPr lang="zh-CN" altLang="en-US" sz="750" i="1"/>
                        <a:t>r</a:t>
                      </a:r>
                      <a:r>
                        <a:rPr lang="zh-CN" altLang="en-US" sz="750" i="1" baseline="-250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μm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b="1"/>
                        <a:t>External quadrupole magnets: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sz="750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Magnetic field gradient, </a:t>
                      </a:r>
                      <a:r>
                        <a:rPr lang="zh-CN" altLang="en-US" sz="750" i="1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T/mm</a:t>
                      </a:r>
                    </a:p>
                  </a:txBody>
                  <a:tcPr/>
                </a:tc>
              </a:tr>
              <a:tr h="251048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Quadrupole period, </a:t>
                      </a:r>
                      <a:r>
                        <a:rPr lang="zh-CN" altLang="en-US" sz="750" i="1"/>
                        <a:t>L</a:t>
                      </a:r>
                      <a:r>
                        <a:rPr lang="zh-CN" altLang="en-US" sz="75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3829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76581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14871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53162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191452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29743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2679700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062605" algn="l" defTabSz="382270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750" dirty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39552" y="604771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1100" dirty="0" smtClean="0"/>
              <a:t>Y. Li</a:t>
            </a:r>
            <a:r>
              <a:rPr lang="en-GB" altLang="zh-CN" sz="1100" dirty="0"/>
              <a:t>, </a:t>
            </a:r>
            <a:r>
              <a:rPr lang="en-GB" altLang="zh-CN" sz="1100" dirty="0" smtClean="0"/>
              <a:t>et </a:t>
            </a:r>
            <a:r>
              <a:rPr lang="en-GB" altLang="zh-CN" sz="1100" dirty="0"/>
              <a:t>al. </a:t>
            </a:r>
            <a:r>
              <a:rPr lang="en-GB" altLang="zh-CN" sz="1100" i="1" dirty="0" err="1" smtClean="0"/>
              <a:t>arXiv</a:t>
            </a:r>
            <a:r>
              <a:rPr lang="en-GB" altLang="zh-CN" sz="1100" i="1" dirty="0" smtClean="0"/>
              <a:t> preprint arXiv:1707.03193</a:t>
            </a:r>
            <a:r>
              <a:rPr lang="en-GB" altLang="zh-CN" sz="1100" dirty="0"/>
              <a:t> (2017).</a:t>
            </a:r>
            <a:endParaRPr lang="zh-CN" altLang="en-US" sz="1100"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Multiple </a:t>
            </a:r>
            <a:r>
              <a:rPr lang="en-US" altLang="zh-CN" sz="4000" dirty="0" smtClean="0"/>
              <a:t>PD-HPWFA </a:t>
            </a:r>
            <a:r>
              <a:rPr lang="en-US" altLang="zh-CN" sz="4000" dirty="0"/>
              <a:t>in the nonlinear regime</a:t>
            </a:r>
          </a:p>
        </p:txBody>
      </p:sp>
    </p:spTree>
    <p:extLst>
      <p:ext uri="{BB962C8B-B14F-4D97-AF65-F5344CB8AC3E}">
        <p14:creationId xmlns:p14="http://schemas.microsoft.com/office/powerpoint/2010/main" val="2783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Characteristics of DB and WB</a:t>
            </a:r>
            <a:endParaRPr lang="zh-CN" altLang="en-US" sz="40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3" y="3861987"/>
            <a:ext cx="2653925" cy="2126131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5" y="1268760"/>
            <a:ext cx="4774441" cy="19609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71" y="1340768"/>
            <a:ext cx="3423181" cy="26391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395536" y="4005064"/>
                <a:ext cx="38164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050" dirty="0"/>
                  <a:t>Spatial distributions (a, b, c) of </a:t>
                </a:r>
                <a:r>
                  <a:rPr lang="en-US" altLang="zh-CN" sz="1050" dirty="0" err="1"/>
                  <a:t>wakefield</a:t>
                </a:r>
                <a:r>
                  <a:rPr lang="en-US" altLang="zh-CN" sz="1050" dirty="0"/>
                  <a:t> </a:t>
                </a:r>
                <a:r>
                  <a:rPr lang="en-US" altLang="zh-CN" sz="1050" dirty="0" smtClean="0"/>
                  <a:t>potential </a:t>
                </a:r>
                <a:r>
                  <a:rPr lang="en-US" altLang="zh-CN" sz="1050" dirty="0"/>
                  <a:t>and driver protons (red dots for trapped and black for </a:t>
                </a:r>
                <a:r>
                  <a:rPr lang="en-US" altLang="zh-CN" sz="1050" dirty="0" err="1"/>
                  <a:t>untrapped</a:t>
                </a:r>
                <a:r>
                  <a:rPr lang="en-US" altLang="zh-CN" sz="1050" dirty="0"/>
                  <a:t> </a:t>
                </a:r>
                <a:r>
                  <a:rPr lang="en-US" altLang="zh-CN" sz="1050" dirty="0" smtClean="0"/>
                  <a:t>ones). </a:t>
                </a:r>
                <a:r>
                  <a:rPr lang="en-US" altLang="zh-CN" sz="1050" dirty="0"/>
                  <a:t>(d) Radial dependencies of the potential at different </a:t>
                </a:r>
                <a14:m>
                  <m:oMath xmlns:m="http://schemas.openxmlformats.org/officeDocument/2006/math">
                    <m:r>
                      <a:rPr lang="en-US" altLang="zh-CN" sz="1050" i="1">
                        <a:latin typeface="Cambria Math"/>
                      </a:rPr>
                      <m:t>𝜉</m:t>
                    </m:r>
                  </m:oMath>
                </a14:m>
                <a:r>
                  <a:rPr lang="en-US" altLang="zh-CN" sz="1050" dirty="0"/>
                  <a:t>-</a:t>
                </a:r>
                <a:r>
                  <a:rPr lang="en-US" altLang="zh-CN" sz="1050" dirty="0" smtClean="0"/>
                  <a:t>positions.</a:t>
                </a:r>
                <a:endParaRPr lang="zh-CN" altLang="en-US" sz="105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816424" cy="577081"/>
              </a:xfrm>
              <a:prstGeom prst="rect">
                <a:avLst/>
              </a:prstGeom>
              <a:blipFill rotWithShape="1"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4932040" y="6022449"/>
            <a:ext cx="35283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Survival rates for the whole proton driver and the first driving bunch, respectively. </a:t>
            </a:r>
            <a:endParaRPr lang="zh-CN" altLang="en-US" sz="1050" dirty="0"/>
          </a:p>
        </p:txBody>
      </p:sp>
      <p:sp>
        <p:nvSpPr>
          <p:cNvPr id="15" name="矩形 14"/>
          <p:cNvSpPr/>
          <p:nvPr/>
        </p:nvSpPr>
        <p:spPr>
          <a:xfrm>
            <a:off x="4644008" y="3423631"/>
            <a:ext cx="43924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/>
              <a:t>(a) Energy </a:t>
            </a:r>
            <a:r>
              <a:rPr lang="en-US" altLang="zh-CN" sz="1050" dirty="0" smtClean="0"/>
              <a:t>and </a:t>
            </a:r>
            <a:r>
              <a:rPr lang="en-US" altLang="zh-CN" sz="1050" dirty="0"/>
              <a:t>correlated energy </a:t>
            </a:r>
            <a:r>
              <a:rPr lang="en-US" altLang="zh-CN" sz="1050" dirty="0" smtClean="0"/>
              <a:t>spread; (</a:t>
            </a:r>
            <a:r>
              <a:rPr lang="en-US" altLang="zh-CN" sz="1050" dirty="0"/>
              <a:t>b) normalized emittance </a:t>
            </a:r>
            <a:r>
              <a:rPr lang="en-US" altLang="zh-CN" sz="1050" dirty="0" smtClean="0"/>
              <a:t>of </a:t>
            </a:r>
            <a:r>
              <a:rPr lang="en-US" altLang="zh-CN" sz="1050" dirty="0"/>
              <a:t>the witness </a:t>
            </a:r>
            <a:r>
              <a:rPr lang="en-US" altLang="zh-CN" sz="1050" dirty="0" smtClean="0"/>
              <a:t>bunch.</a:t>
            </a:r>
            <a:endParaRPr lang="zh-CN" altLang="zh-CN" sz="1050" dirty="0"/>
          </a:p>
        </p:txBody>
      </p:sp>
      <p:sp>
        <p:nvSpPr>
          <p:cNvPr id="16" name="矩形 15"/>
          <p:cNvSpPr/>
          <p:nvPr/>
        </p:nvSpPr>
        <p:spPr>
          <a:xfrm>
            <a:off x="5322026" y="1628800"/>
            <a:ext cx="86786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0.5 </a:t>
            </a:r>
            <a:r>
              <a:rPr lang="en-US" altLang="zh-CN" dirty="0" err="1"/>
              <a:t>TeV</a:t>
            </a:r>
            <a:endParaRPr lang="en-US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5400412" y="2577090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1.2%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79715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Basin-like </a:t>
            </a:r>
            <a:r>
              <a:rPr lang="en-US" altLang="zh-CN" sz="2400" dirty="0"/>
              <a:t>radial profile of the </a:t>
            </a:r>
            <a:r>
              <a:rPr lang="en-US" altLang="zh-CN" sz="2400" dirty="0" err="1"/>
              <a:t>wakefield</a:t>
            </a:r>
            <a:r>
              <a:rPr lang="en-US" altLang="zh-CN" sz="2400" dirty="0"/>
              <a:t> potential in the </a:t>
            </a:r>
            <a:r>
              <a:rPr lang="en-US" altLang="zh-CN" sz="2400" dirty="0" smtClean="0"/>
              <a:t>channel.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72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Dependence of the proton survival rate on the </a:t>
            </a:r>
            <a:r>
              <a:rPr lang="en-US" altLang="zh-CN" sz="3600" dirty="0" smtClean="0"/>
              <a:t>proton </a:t>
            </a:r>
            <a:r>
              <a:rPr lang="en-US" altLang="zh-CN" sz="3600" dirty="0"/>
              <a:t>bunch </a:t>
            </a:r>
            <a:r>
              <a:rPr lang="en-US" altLang="zh-CN" sz="3600" dirty="0" smtClean="0"/>
              <a:t>parameters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image18.png" descr="F:\multi_proton_bunches_driven_10bunches_1.15e10_63um_100um_hollow_plasma_6e15_2sigmar\DB_71um_63um_hollow_200um_Lq_0.9m_change_proton_angspread\survial_different_angspread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99992" y="1527805"/>
            <a:ext cx="4248472" cy="3269347"/>
          </a:xfrm>
          <a:prstGeom prst="rect">
            <a:avLst/>
          </a:prstGeom>
          <a:ln/>
        </p:spPr>
      </p:pic>
      <p:sp>
        <p:nvSpPr>
          <p:cNvPr id="8" name="内容占位符 2"/>
          <p:cNvSpPr txBox="1"/>
          <p:nvPr/>
        </p:nvSpPr>
        <p:spPr>
          <a:xfrm>
            <a:off x="467544" y="5013176"/>
            <a:ext cx="8568952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rgbClr val="0000CC"/>
                </a:solidFill>
              </a:rPr>
              <a:t>Self-modulation results in large radial momenta of the protons.</a:t>
            </a:r>
          </a:p>
          <a:p>
            <a:r>
              <a:rPr lang="en-US" altLang="zh-CN" sz="2400" dirty="0" smtClean="0">
                <a:solidFill>
                  <a:srgbClr val="0000CC"/>
                </a:solidFill>
              </a:rPr>
              <a:t>Other methods to generate bunches (longitudinal modulation</a:t>
            </a:r>
            <a:r>
              <a:rPr lang="en-US" altLang="zh-CN" sz="2400" dirty="0" smtClean="0">
                <a:solidFill>
                  <a:srgbClr val="0000CC"/>
                </a:solidFill>
              </a:rPr>
              <a:t>?)</a:t>
            </a:r>
            <a:endParaRPr lang="en-US" altLang="zh-CN" sz="2400" dirty="0" smtClean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836925" y="1844824"/>
                <a:ext cx="3303027" cy="47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200" i="1"/>
                          </m:ctrlPr>
                        </m:sSubPr>
                        <m:e>
                          <m:r>
                            <a:rPr lang="en-US" altLang="zh-CN" sz="2200" i="1"/>
                            <m:t>𝑊</m:t>
                          </m:r>
                        </m:e>
                        <m:sub>
                          <m:r>
                            <a:rPr lang="en-US" altLang="zh-CN" sz="2200" i="1"/>
                            <m:t>𝑡</m:t>
                          </m:r>
                        </m:sub>
                      </m:sSub>
                      <m:r>
                        <a:rPr lang="en-US" altLang="zh-CN" sz="2200" i="1"/>
                        <m:t>=</m:t>
                      </m:r>
                      <m:sSubSup>
                        <m:sSubSupPr>
                          <m:ctrlPr>
                            <a:rPr lang="zh-CN" altLang="zh-CN" sz="2200" i="1"/>
                          </m:ctrlPr>
                        </m:sSubSupPr>
                        <m:e>
                          <m:r>
                            <a:rPr lang="en-US" altLang="zh-CN" sz="2200" i="1"/>
                            <m:t>𝑝</m:t>
                          </m:r>
                        </m:e>
                        <m:sub>
                          <m:r>
                            <a:rPr lang="en-US" altLang="zh-CN" sz="2200" i="1"/>
                            <m:t>𝑟</m:t>
                          </m:r>
                        </m:sub>
                        <m:sup>
                          <m:r>
                            <a:rPr lang="en-US" altLang="zh-CN" sz="2200" i="1"/>
                            <m:t>2</m:t>
                          </m:r>
                        </m:sup>
                      </m:sSubSup>
                      <m:r>
                        <a:rPr lang="en-US" altLang="zh-CN" sz="2200" i="1"/>
                        <m:t>/(2</m:t>
                      </m:r>
                      <m:sSub>
                        <m:sSubPr>
                          <m:ctrlPr>
                            <a:rPr lang="zh-CN" altLang="zh-CN" sz="2200" i="1"/>
                          </m:ctrlPr>
                        </m:sSubPr>
                        <m:e>
                          <m:r>
                            <a:rPr lang="en-US" altLang="zh-CN" sz="2200" i="1"/>
                            <m:t>𝛾</m:t>
                          </m:r>
                        </m:e>
                        <m:sub>
                          <m:r>
                            <a:rPr lang="en-US" altLang="zh-CN" sz="2200" i="1"/>
                            <m:t>𝑏</m:t>
                          </m:r>
                        </m:sub>
                      </m:sSub>
                      <m:r>
                        <a:rPr lang="en-US" altLang="zh-CN" sz="2200" i="1"/>
                        <m:t>)+</m:t>
                      </m:r>
                      <m:r>
                        <a:rPr lang="en-US" altLang="zh-CN" sz="2200" i="1"/>
                        <m:t>𝛥𝜓</m:t>
                      </m:r>
                      <m:r>
                        <a:rPr lang="en-US" altLang="zh-CN" sz="2200" i="1"/>
                        <m:t>(</m:t>
                      </m:r>
                      <m:r>
                        <a:rPr lang="en-US" altLang="zh-CN" sz="2200" i="1"/>
                        <m:t>𝑟</m:t>
                      </m:r>
                      <m:r>
                        <a:rPr lang="en-US" altLang="zh-CN" sz="2200" i="1"/>
                        <m:t>,</m:t>
                      </m:r>
                      <m:r>
                        <a:rPr lang="en-US" altLang="zh-CN" sz="2200" i="1"/>
                        <m:t>𝜉</m:t>
                      </m:r>
                      <m:r>
                        <a:rPr lang="en-US" altLang="zh-CN" sz="2200" i="1"/>
                        <m:t>)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25" y="1844824"/>
                <a:ext cx="3303027" cy="479234"/>
              </a:xfrm>
              <a:prstGeom prst="rect">
                <a:avLst/>
              </a:prstGeom>
              <a:blipFill rotWithShape="1">
                <a:blip r:embed="rId3"/>
                <a:stretch>
                  <a:fillRect r="-923" b="-8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755576" y="2400266"/>
                <a:ext cx="3744416" cy="1604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 smtClean="0"/>
                        </m:ctrlPr>
                      </m:sSubSupPr>
                      <m:e>
                        <m:r>
                          <a:rPr lang="en-US" altLang="zh-CN" sz="1600" i="1"/>
                          <m:t>𝑝</m:t>
                        </m:r>
                      </m:e>
                      <m:sub>
                        <m:r>
                          <a:rPr lang="en-US" altLang="zh-CN" sz="1600" i="1"/>
                          <m:t>𝑟</m:t>
                        </m:r>
                      </m:sub>
                      <m:sup>
                        <m:r>
                          <a:rPr lang="en-US" altLang="zh-CN" sz="1600" i="1"/>
                          <m:t>2</m:t>
                        </m:r>
                      </m:sup>
                    </m:sSubSup>
                    <m:r>
                      <a:rPr lang="en-US" altLang="zh-CN" sz="1600" i="1"/>
                      <m:t>/(2</m:t>
                    </m:r>
                    <m:sSub>
                      <m:sSubPr>
                        <m:ctrlPr>
                          <a:rPr lang="zh-CN" altLang="zh-CN" sz="1600" i="1"/>
                        </m:ctrlPr>
                      </m:sSubPr>
                      <m:e>
                        <m:r>
                          <a:rPr lang="en-US" altLang="zh-CN" sz="1600" i="1"/>
                          <m:t>𝛾</m:t>
                        </m:r>
                      </m:e>
                      <m:sub>
                        <m:r>
                          <a:rPr lang="en-US" altLang="zh-CN" sz="1600" i="1"/>
                          <m:t>𝑏</m:t>
                        </m:r>
                      </m:sub>
                    </m:sSub>
                    <m:r>
                      <a:rPr lang="en-US" altLang="zh-CN" sz="1600" i="1"/>
                      <m:t>)</m:t>
                    </m:r>
                  </m:oMath>
                </a14:m>
                <a:r>
                  <a:rPr lang="en-US" altLang="zh-CN" sz="1600" dirty="0"/>
                  <a:t> denotes the transverse kinetic energy of </a:t>
                </a:r>
                <a:r>
                  <a:rPr lang="en-US" altLang="zh-CN" sz="1600" dirty="0" smtClean="0"/>
                  <a:t>a proton, </a:t>
                </a:r>
                <a:r>
                  <a:rPr lang="en-US" altLang="zh-CN" sz="16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1600" i="1"/>
                      <m:t>𝛥𝜓</m:t>
                    </m:r>
                    <m:r>
                      <a:rPr lang="en-US" altLang="zh-CN" sz="1600" i="1"/>
                      <m:t>(</m:t>
                    </m:r>
                    <m:r>
                      <a:rPr lang="en-US" altLang="zh-CN" sz="1600" i="1"/>
                      <m:t>𝑟</m:t>
                    </m:r>
                    <m:r>
                      <a:rPr lang="en-US" altLang="zh-CN" sz="1600" i="1"/>
                      <m:t>,</m:t>
                    </m:r>
                    <m:r>
                      <a:rPr lang="en-US" altLang="zh-CN" sz="1600" i="1"/>
                      <m:t>𝜉</m:t>
                    </m:r>
                    <m:r>
                      <a:rPr lang="en-US" altLang="zh-CN" sz="1600" i="1"/>
                      <m:t>)</m:t>
                    </m:r>
                  </m:oMath>
                </a14:m>
                <a:r>
                  <a:rPr lang="en-US" altLang="zh-CN" sz="1600" dirty="0"/>
                  <a:t> represents the potential energy difference between the value at the proton position and the maximum value along the radius (at the basin edge</a:t>
                </a:r>
                <a:r>
                  <a:rPr lang="en-US" altLang="zh-CN" sz="1600" dirty="0" smtClean="0"/>
                  <a:t>).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00266"/>
                <a:ext cx="3744416" cy="1604798"/>
              </a:xfrm>
              <a:prstGeom prst="rect">
                <a:avLst/>
              </a:prstGeom>
              <a:blipFill rotWithShape="1">
                <a:blip r:embed="rId4"/>
                <a:stretch>
                  <a:fillRect l="-977" b="-4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7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channel inhomogeneity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78" y="3064396"/>
            <a:ext cx="4986278" cy="32160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04" y="1628800"/>
            <a:ext cx="6286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5" y="2492896"/>
            <a:ext cx="5724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55576" y="1340768"/>
            <a:ext cx="4087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noProof="1" smtClean="0">
                <a:sym typeface="+mn-ea"/>
              </a:rPr>
              <a:t>Regular </a:t>
            </a:r>
            <a:r>
              <a:rPr lang="en-US" altLang="zh-CN" noProof="1">
                <a:sym typeface="+mn-ea"/>
              </a:rPr>
              <a:t>plasma density non-unifomity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36659" y="2132856"/>
            <a:ext cx="412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zh-CN" noProof="1" smtClean="0">
                <a:sym typeface="+mn-ea"/>
              </a:rPr>
              <a:t>Irregular </a:t>
            </a:r>
            <a:r>
              <a:rPr lang="en-US" altLang="zh-CN" noProof="1">
                <a:sym typeface="+mn-ea"/>
              </a:rPr>
              <a:t>plasma density non-unifomity</a:t>
            </a:r>
            <a:endParaRPr lang="en-US" altLang="zh-CN" noProof="1"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1" y="3250719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CC"/>
                </a:solidFill>
              </a:rPr>
              <a:t>Reducing </a:t>
            </a:r>
            <a:r>
              <a:rPr lang="en-US" altLang="zh-CN" sz="1600" dirty="0">
                <a:solidFill>
                  <a:srgbClr val="0000CC"/>
                </a:solidFill>
              </a:rPr>
              <a:t>the periods below the proton oscillation period can significantly boost the </a:t>
            </a:r>
            <a:r>
              <a:rPr lang="en-US" altLang="zh-CN" sz="1600" dirty="0" smtClean="0">
                <a:solidFill>
                  <a:srgbClr val="0000CC"/>
                </a:solidFill>
              </a:rPr>
              <a:t>average </a:t>
            </a:r>
            <a:r>
              <a:rPr lang="en-US" altLang="zh-CN" sz="1600" dirty="0" err="1" smtClean="0">
                <a:solidFill>
                  <a:srgbClr val="0000CC"/>
                </a:solidFill>
              </a:rPr>
              <a:t>wakefield</a:t>
            </a:r>
            <a:r>
              <a:rPr lang="en-US" altLang="zh-CN" sz="1600" dirty="0" smtClean="0">
                <a:solidFill>
                  <a:srgbClr val="0000CC"/>
                </a:solidFill>
              </a:rPr>
              <a:t> </a:t>
            </a:r>
            <a:r>
              <a:rPr lang="en-US" altLang="zh-CN" sz="1600" dirty="0">
                <a:solidFill>
                  <a:srgbClr val="0000CC"/>
                </a:solidFill>
              </a:rPr>
              <a:t>amplitudes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CC"/>
                </a:solidFill>
              </a:rPr>
              <a:t> The </a:t>
            </a:r>
            <a:r>
              <a:rPr lang="en-US" altLang="zh-CN" sz="1600" dirty="0">
                <a:solidFill>
                  <a:srgbClr val="0000CC"/>
                </a:solidFill>
              </a:rPr>
              <a:t>limitation on tolerable density perturbations comes from decreasing the acceleration </a:t>
            </a:r>
            <a:r>
              <a:rPr lang="en-US" altLang="zh-CN" sz="1600" dirty="0" smtClean="0">
                <a:solidFill>
                  <a:srgbClr val="0000CC"/>
                </a:solidFill>
              </a:rPr>
              <a:t>rate, </a:t>
            </a:r>
            <a:r>
              <a:rPr lang="en-US" altLang="zh-CN" sz="1600" dirty="0">
                <a:solidFill>
                  <a:srgbClr val="0000CC"/>
                </a:solidFill>
              </a:rPr>
              <a:t>rather than degrading the witness quality as in the case of uniform </a:t>
            </a:r>
            <a:r>
              <a:rPr lang="en-US" altLang="zh-CN" sz="1600" dirty="0" smtClean="0">
                <a:solidFill>
                  <a:srgbClr val="0000CC"/>
                </a:solidFill>
              </a:rPr>
              <a:t>plasmas.</a:t>
            </a:r>
            <a:endParaRPr lang="zh-CN" alt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altLang="zh-CN" dirty="0"/>
              <a:t>The hollow plasma enables the operation of multiple PD-PWFA in the blowout </a:t>
            </a:r>
            <a:r>
              <a:rPr lang="en-US" altLang="zh-CN" dirty="0" smtClean="0"/>
              <a:t>regime;</a:t>
            </a:r>
            <a:endParaRPr lang="en-US" altLang="zh-CN" dirty="0"/>
          </a:p>
          <a:p>
            <a:pPr marL="457200" indent="-457200" algn="just"/>
            <a:r>
              <a:rPr lang="en-US" altLang="zh-CN" dirty="0" smtClean="0"/>
              <a:t>It eliminates </a:t>
            </a:r>
            <a:r>
              <a:rPr lang="en-US" altLang="zh-CN" dirty="0"/>
              <a:t>the defocusing from background ions within the channel and broadens the region where the protons can stay</a:t>
            </a:r>
            <a:r>
              <a:rPr lang="en-US" altLang="zh-CN" dirty="0" smtClean="0"/>
              <a:t>;</a:t>
            </a:r>
          </a:p>
          <a:p>
            <a:pPr marL="457200" indent="-457200" algn="just"/>
            <a:r>
              <a:rPr lang="en-US" altLang="zh-CN" dirty="0"/>
              <a:t>The majority of protons survive after a long distance</a:t>
            </a:r>
            <a:r>
              <a:rPr lang="en-US" altLang="zh-CN" dirty="0" smtClean="0"/>
              <a:t>;</a:t>
            </a:r>
          </a:p>
          <a:p>
            <a:pPr marL="457200" indent="-457200" algn="just"/>
            <a:r>
              <a:rPr lang="en-US" altLang="zh-CN" dirty="0"/>
              <a:t>The witness bunch is accelerated with well-preserved beam </a:t>
            </a:r>
            <a:r>
              <a:rPr lang="en-US" altLang="zh-CN" dirty="0" smtClean="0"/>
              <a:t>quality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457200" indent="-457200" algn="just"/>
            <a:r>
              <a:rPr lang="en-US" altLang="zh-CN" dirty="0" smtClean="0"/>
              <a:t>This scheme can </a:t>
            </a:r>
            <a:r>
              <a:rPr lang="en-US" altLang="zh-CN" dirty="0"/>
              <a:t>sustain relatively large </a:t>
            </a:r>
            <a:r>
              <a:rPr lang="en-US" altLang="zh-CN" dirty="0" err="1"/>
              <a:t>eigenfrequency</a:t>
            </a:r>
            <a:r>
              <a:rPr lang="en-US" altLang="zh-CN" dirty="0"/>
              <a:t> fluctuations (at the level of 5</a:t>
            </a:r>
            <a:r>
              <a:rPr lang="en-US" altLang="zh-CN" dirty="0" smtClean="0"/>
              <a:t>%).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9301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Owing to </a:t>
            </a:r>
            <a:r>
              <a:rPr lang="en-US" altLang="zh-CN" sz="2400" dirty="0" smtClean="0"/>
              <a:t>high </a:t>
            </a:r>
            <a:r>
              <a:rPr lang="en-US" altLang="zh-CN" sz="2400" dirty="0"/>
              <a:t>energy contents, proton bunches become very promising candidates in the near future, which are capable of bringing witness particles to the energy frontier in a single plasma stage.</a:t>
            </a:r>
          </a:p>
          <a:p>
            <a:pPr algn="just"/>
            <a:r>
              <a:rPr lang="en-US" altLang="zh-CN" sz="2400" dirty="0" smtClean="0"/>
              <a:t>The </a:t>
            </a:r>
            <a:r>
              <a:rPr lang="en-US" altLang="zh-CN" sz="2400" dirty="0" smtClean="0"/>
              <a:t>hollow </a:t>
            </a:r>
            <a:r>
              <a:rPr lang="en-US" altLang="zh-CN" sz="2400" dirty="0"/>
              <a:t>channels would open the path to emittance-preserving accelerating structures for future high-energy physics facilities, even though experimental implementation of such channels is still in its </a:t>
            </a:r>
            <a:r>
              <a:rPr lang="en-US" altLang="zh-CN" sz="2400" dirty="0" smtClean="0"/>
              <a:t>infancy</a:t>
            </a:r>
            <a:r>
              <a:rPr lang="en-US" altLang="zh-CN" sz="2400" dirty="0" smtClean="0"/>
              <a:t>.</a:t>
            </a:r>
            <a:endParaRPr lang="en-US" altLang="zh-CN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5536" y="431806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400" dirty="0"/>
              <a:t>A possible option is the channel could be sectionalized into multiple plasma cells with almost no decrease of the longitudinal fields, provided that the gap between cells is shorter than the </a:t>
            </a:r>
            <a:r>
              <a:rPr lang="en-US" altLang="zh-CN" sz="2400" dirty="0" err="1"/>
              <a:t>betatron</a:t>
            </a:r>
            <a:r>
              <a:rPr lang="en-US" altLang="zh-CN" sz="2400" dirty="0"/>
              <a:t> period of driver </a:t>
            </a:r>
            <a:r>
              <a:rPr lang="en-US" altLang="zh-CN" sz="2400" dirty="0" smtClean="0"/>
              <a:t>particles.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20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34612" y="2361074"/>
            <a:ext cx="6437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4000" dirty="0" smtClean="0">
                <a:solidFill>
                  <a:srgbClr val="CC00FF"/>
                </a:solidFill>
              </a:rPr>
              <a:t>Thank </a:t>
            </a:r>
            <a:r>
              <a:rPr lang="en-GB" altLang="zh-CN" sz="4000" dirty="0">
                <a:solidFill>
                  <a:srgbClr val="CC00FF"/>
                </a:solidFill>
              </a:rPr>
              <a:t>you for your </a:t>
            </a:r>
            <a:r>
              <a:rPr lang="en-GB" altLang="zh-CN" sz="4000" dirty="0" smtClean="0">
                <a:solidFill>
                  <a:srgbClr val="CC00FF"/>
                </a:solidFill>
              </a:rPr>
              <a:t>attention!</a:t>
            </a:r>
            <a:endParaRPr lang="en-GB" altLang="zh-CN" sz="4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PD-HPWFA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Multiple PD-HPWFA in </a:t>
            </a:r>
            <a:r>
              <a:rPr lang="en-US" altLang="zh-CN" sz="3000" dirty="0"/>
              <a:t>the nonlinear </a:t>
            </a:r>
            <a:r>
              <a:rPr lang="en-US" altLang="zh-CN" sz="3000" dirty="0" smtClean="0"/>
              <a:t>regime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Summary &amp; </a:t>
            </a:r>
            <a:r>
              <a:rPr lang="en-US" altLang="zh-CN" sz="3000" dirty="0" smtClean="0"/>
              <a:t>Outlook</a:t>
            </a:r>
            <a:endParaRPr lang="zh-CN" altLang="en-US" sz="3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3rd European Advanced Accelerator Concepts Workshop, Italy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cceleration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237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/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H</a:t>
            </a:r>
            <a:r>
              <a:rPr lang="en-US" altLang="zh-CN" sz="2000" dirty="0"/>
              <a:t>ollow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/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/>
              <a:t>cceleration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029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smtClean="0"/>
              <a:t>PD-</a:t>
            </a:r>
            <a:r>
              <a:rPr lang="en-US" altLang="zh-CN" dirty="0" smtClean="0"/>
              <a:t>PWFA?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2017/6/27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3rd European Advanced Accelerator Concepts Workshop, Italy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419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</a:rPr>
              <a:t>Limited </a:t>
            </a:r>
            <a:r>
              <a:rPr lang="en-US" altLang="zh-CN" dirty="0">
                <a:solidFill>
                  <a:srgbClr val="0000FF"/>
                </a:solidFill>
              </a:rPr>
              <a:t>energy </a:t>
            </a:r>
            <a:r>
              <a:rPr lang="en-US" altLang="zh-CN" dirty="0" smtClean="0">
                <a:solidFill>
                  <a:srgbClr val="0000FF"/>
                </a:solidFill>
              </a:rPr>
              <a:t>content in e- bunches/lasers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</a:rPr>
              <a:t>Technically challenging multi-stage </a:t>
            </a:r>
            <a:r>
              <a:rPr lang="en-US" altLang="zh-CN" dirty="0" err="1" smtClean="0">
                <a:solidFill>
                  <a:srgbClr val="0000FF"/>
                </a:solidFill>
              </a:rPr>
              <a:t>acc</a:t>
            </a:r>
            <a:endParaRPr lang="en-US" altLang="zh-CN" dirty="0">
              <a:solidFill>
                <a:srgbClr val="0000FF"/>
              </a:solidFill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3899346" y="1844824"/>
          <a:ext cx="1680765" cy="62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29565600" imgH="10972800" progId="Equation.DSMT4">
                  <p:embed/>
                </p:oleObj>
              </mc:Choice>
              <mc:Fallback>
                <p:oleObj name="Equation" r:id="rId4" imgW="29565600" imgH="1097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346" y="1844824"/>
                        <a:ext cx="1680765" cy="628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2051720" y="2024057"/>
            <a:ext cx="1866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dirty="0"/>
              <a:t>Transformer </a:t>
            </a:r>
            <a:r>
              <a:rPr lang="en-US" altLang="zh-CN" dirty="0" smtClean="0"/>
              <a:t>ratio 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187624" y="2463279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SLAC (50 GeV, 2e10 e/bunch)       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 ~ </a:t>
            </a: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0.16 kJ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ILC (250 GeV, 2e10 e/bunch)           ~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0.8 kJ</a:t>
            </a:r>
            <a:endParaRPr lang="en-US" altLang="zh-CN" sz="16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5965" y="1988840"/>
            <a:ext cx="1144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/>
              <a:t>PWFA</a:t>
            </a:r>
            <a:endParaRPr lang="zh-CN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827584" y="3604954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LWFA</a:t>
            </a:r>
            <a:endParaRPr lang="zh-CN" altLang="en-US" sz="2000" dirty="0"/>
          </a:p>
        </p:txBody>
      </p:sp>
      <p:sp>
        <p:nvSpPr>
          <p:cNvPr id="24" name="矩形 23"/>
          <p:cNvSpPr/>
          <p:nvPr/>
        </p:nvSpPr>
        <p:spPr>
          <a:xfrm>
            <a:off x="1215560" y="4005064"/>
            <a:ext cx="681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A </a:t>
            </a: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PW laser proposed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for </a:t>
            </a:r>
            <a:r>
              <a:rPr lang="en-US" altLang="zh-CN" sz="1600" dirty="0" err="1">
                <a:solidFill>
                  <a:srgbClr val="0000FF"/>
                </a:solidFill>
                <a:latin typeface="Arial Rounded MT Bold" panose="020F0704030504030204" pitchFamily="34" charset="0"/>
              </a:rPr>
              <a:t>wakefield</a:t>
            </a: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acceleration is about 40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J.</a:t>
            </a:r>
            <a:endParaRPr lang="en-US" altLang="zh-CN" sz="16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Despite rapid growth, lasers have </a:t>
            </a: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not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brought </a:t>
            </a:r>
            <a:r>
              <a:rPr lang="en-US" altLang="zh-CN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a proportionally impressive progress in </a:t>
            </a:r>
            <a:r>
              <a:rPr lang="en-US" altLang="zh-CN" sz="1600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particle energy. (3D effect)</a:t>
            </a:r>
            <a:endParaRPr lang="en-US" altLang="zh-CN" sz="16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592" y="5457418"/>
            <a:ext cx="7492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Tight </a:t>
            </a:r>
            <a:r>
              <a:rPr lang="en-US" altLang="zh-CN" sz="2000" dirty="0"/>
              <a:t>synchronization and alignment requirements of the drive and witness bunches and of each accelerator module</a:t>
            </a:r>
            <a:endParaRPr lang="zh-CN" alt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224214" y="3039343"/>
            <a:ext cx="58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SPS (</a:t>
            </a:r>
            <a:r>
              <a:rPr lang="en-GB" altLang="zh-CN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400 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GeV, </a:t>
            </a:r>
            <a:r>
              <a:rPr lang="en-GB" altLang="zh-CN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3e11 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p/bunch)      </a:t>
            </a:r>
            <a:r>
              <a:rPr lang="en-GB" altLang="zh-CN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~ 20 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LHC 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(7 </a:t>
            </a:r>
            <a:r>
              <a:rPr lang="en-GB" altLang="zh-CN" sz="1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TeV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1.15e11 p/bunch)         ~ </a:t>
            </a:r>
            <a:r>
              <a:rPr lang="en-GB" altLang="zh-CN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130 </a:t>
            </a:r>
            <a:r>
              <a:rPr lang="en-GB" altLang="zh-CN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kJ </a:t>
            </a:r>
          </a:p>
        </p:txBody>
      </p:sp>
      <p:sp>
        <p:nvSpPr>
          <p:cNvPr id="27" name="爆炸形 1 26"/>
          <p:cNvSpPr/>
          <p:nvPr/>
        </p:nvSpPr>
        <p:spPr>
          <a:xfrm>
            <a:off x="6012746" y="2380636"/>
            <a:ext cx="2160240" cy="1507813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Single stage</a:t>
            </a:r>
            <a:endParaRPr lang="zh-CN" alt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PD-PWFA 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dirty="0" smtClean="0"/>
              <a:t>Proton driven plasma </a:t>
            </a:r>
            <a:r>
              <a:rPr lang="en-US" altLang="zh-CN" sz="2800" dirty="0" err="1" smtClean="0"/>
              <a:t>wakefield</a:t>
            </a:r>
            <a:r>
              <a:rPr lang="en-US" altLang="zh-CN" sz="2800" dirty="0" smtClean="0"/>
              <a:t> acceleration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28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zh-CN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82" y="1648589"/>
            <a:ext cx="2779653" cy="184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94" y="3780042"/>
            <a:ext cx="3246414" cy="25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24128" y="4314582"/>
            <a:ext cx="1810880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sz="1600" b="1" dirty="0" smtClean="0">
                <a:solidFill>
                  <a:srgbClr val="FF0000"/>
                </a:solidFill>
              </a:rPr>
              <a:t>0.62 TeV </a:t>
            </a:r>
            <a:r>
              <a:rPr lang="de-DE" sz="1600" b="1" dirty="0">
                <a:solidFill>
                  <a:srgbClr val="FF0000"/>
                </a:solidFill>
              </a:rPr>
              <a:t>e</a:t>
            </a:r>
            <a:r>
              <a:rPr lang="de-DE" sz="1600" b="1" baseline="30000" dirty="0">
                <a:solidFill>
                  <a:srgbClr val="FF0000"/>
                </a:solidFill>
              </a:rPr>
              <a:t>-</a:t>
            </a:r>
            <a:r>
              <a:rPr lang="de-DE" sz="1600" b="1" dirty="0">
                <a:solidFill>
                  <a:srgbClr val="FF0000"/>
                </a:solidFill>
              </a:rPr>
              <a:t> beam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46206" y="5659970"/>
            <a:ext cx="1794146" cy="2893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de-DE" altLang="zh-CN" sz="1600" dirty="0" smtClean="0">
                <a:latin typeface="Arial Rounded MT Bold" panose="020F0704030504030204" pitchFamily="34" charset="0"/>
              </a:rPr>
              <a:t>Energy Frontier!</a:t>
            </a:r>
            <a:endParaRPr lang="de-DE" altLang="zh-CN" sz="1600" dirty="0">
              <a:latin typeface="Arial Rounded MT Bold" panose="020F07040305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6242" y="6104329"/>
            <a:ext cx="303236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/>
              <a:t>Caldwell, A</a:t>
            </a:r>
            <a:r>
              <a:rPr lang="en-US" altLang="zh-CN" sz="1200" dirty="0"/>
              <a:t>. </a:t>
            </a:r>
            <a:r>
              <a:rPr lang="en-US" altLang="zh-CN" sz="1200" dirty="0" smtClean="0"/>
              <a:t>et </a:t>
            </a:r>
            <a:r>
              <a:rPr lang="en-US" altLang="zh-CN" sz="1200" dirty="0"/>
              <a:t>al., </a:t>
            </a:r>
            <a:r>
              <a:rPr lang="en-US" altLang="zh-CN" sz="1200" i="1" dirty="0"/>
              <a:t>Nature Phys. </a:t>
            </a:r>
            <a:r>
              <a:rPr lang="en-US" altLang="zh-CN" sz="1200" b="1" dirty="0"/>
              <a:t>5</a:t>
            </a:r>
            <a:r>
              <a:rPr lang="en-US" altLang="zh-CN" sz="1200" dirty="0"/>
              <a:t>, 363 (2009).</a:t>
            </a:r>
            <a:endParaRPr lang="zh-CN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48" y="1628800"/>
            <a:ext cx="28579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636027"/>
            <a:ext cx="3366958" cy="24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1149277" y="4581128"/>
            <a:ext cx="3134691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0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</a:t>
            </a:r>
            <a:r>
              <a:rPr lang="en-US" altLang="zh-CN" sz="3000" dirty="0" smtClean="0">
                <a:solidFill>
                  <a:srgbClr val="0000CC"/>
                </a:solidFill>
              </a:rPr>
              <a:t>H</a:t>
            </a:r>
            <a:r>
              <a:rPr lang="en-US" altLang="zh-CN" sz="3000" dirty="0" smtClean="0"/>
              <a:t>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Multiple PD-HPWFA in </a:t>
            </a:r>
            <a:r>
              <a:rPr lang="en-US" altLang="zh-CN" sz="3000" dirty="0"/>
              <a:t>the nonlinear </a:t>
            </a:r>
            <a:r>
              <a:rPr lang="en-US" altLang="zh-CN" sz="3000" dirty="0" smtClean="0"/>
              <a:t>regime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Summary &amp; </a:t>
            </a:r>
            <a:r>
              <a:rPr lang="en-US" altLang="zh-CN" sz="3000" dirty="0" smtClean="0"/>
              <a:t>Outlook</a:t>
            </a:r>
            <a:endParaRPr lang="zh-CN" altLang="en-US" sz="3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cceleration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237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/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H</a:t>
            </a:r>
            <a:r>
              <a:rPr lang="en-US" altLang="zh-CN" sz="2000" dirty="0"/>
              <a:t>ollow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/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/>
              <a:t>cceleration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77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Different Wakefield </a:t>
            </a:r>
            <a:r>
              <a:rPr lang="en-US" altLang="zh-CN" sz="4000" dirty="0" smtClean="0"/>
              <a:t>Mechanisms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62880" y="135130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Qualitatively </a:t>
            </a:r>
            <a:r>
              <a:rPr lang="en-US" altLang="zh-CN" sz="2400" dirty="0"/>
              <a:t>different plasma </a:t>
            </a:r>
            <a:r>
              <a:rPr lang="en-US" altLang="zh-CN" sz="2400" dirty="0" err="1"/>
              <a:t>wakefield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acc</a:t>
            </a:r>
            <a:r>
              <a:rPr lang="en-US" altLang="zh-CN" sz="2400" dirty="0" smtClean="0"/>
              <a:t> schemes between negatively and positively charged drivers</a:t>
            </a:r>
          </a:p>
        </p:txBody>
      </p:sp>
      <p:sp>
        <p:nvSpPr>
          <p:cNvPr id="8" name="矩形 7"/>
          <p:cNvSpPr/>
          <p:nvPr/>
        </p:nvSpPr>
        <p:spPr>
          <a:xfrm>
            <a:off x="705040" y="4509120"/>
            <a:ext cx="8134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70C0"/>
                </a:solidFill>
              </a:rPr>
              <a:t>Electron </a:t>
            </a:r>
            <a:r>
              <a:rPr lang="en-US" altLang="zh-CN" sz="2000" dirty="0" smtClean="0">
                <a:solidFill>
                  <a:srgbClr val="0070C0"/>
                </a:solidFill>
              </a:rPr>
              <a:t>driven: plasma electrons oscillating in the same phase</a:t>
            </a:r>
          </a:p>
          <a:p>
            <a:endParaRPr lang="en-US" altLang="zh-CN" sz="2000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76872"/>
            <a:ext cx="439616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expel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attract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1518"/>
            <a:ext cx="2949584" cy="1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68344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proton driver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172400" y="2263326"/>
            <a:ext cx="144016" cy="4726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115616" y="553000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7030A0"/>
                </a:solidFill>
              </a:rPr>
              <a:t>Strong, radially- </a:t>
            </a:r>
            <a:r>
              <a:rPr lang="en-US" altLang="zh-CN" dirty="0">
                <a:solidFill>
                  <a:srgbClr val="7030A0"/>
                </a:solidFill>
              </a:rPr>
              <a:t>and time- varying focusing forces---&gt;degrade the quality of the witness </a:t>
            </a:r>
            <a:r>
              <a:rPr lang="en-US" altLang="zh-CN" dirty="0" smtClean="0">
                <a:solidFill>
                  <a:srgbClr val="7030A0"/>
                </a:solidFill>
              </a:rPr>
              <a:t>beam</a:t>
            </a:r>
            <a:endParaRPr lang="en-US" altLang="zh-CN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616" y="4859868"/>
            <a:ext cx="368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7030A0"/>
                </a:solidFill>
              </a:rPr>
              <a:t>strong and radially linear focusing</a:t>
            </a:r>
          </a:p>
        </p:txBody>
      </p:sp>
      <p:sp>
        <p:nvSpPr>
          <p:cNvPr id="17" name="矩形 16"/>
          <p:cNvSpPr/>
          <p:nvPr/>
        </p:nvSpPr>
        <p:spPr>
          <a:xfrm>
            <a:off x="693523" y="5145484"/>
            <a:ext cx="3675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70C0"/>
                </a:solidFill>
              </a:rPr>
              <a:t>Proton </a:t>
            </a:r>
            <a:r>
              <a:rPr lang="en-US" altLang="zh-CN" sz="2000" dirty="0">
                <a:solidFill>
                  <a:srgbClr val="0070C0"/>
                </a:solidFill>
              </a:rPr>
              <a:t>driven: “phase mixing”</a:t>
            </a:r>
          </a:p>
        </p:txBody>
      </p:sp>
    </p:spTree>
    <p:extLst>
      <p:ext uri="{BB962C8B-B14F-4D97-AF65-F5344CB8AC3E}">
        <p14:creationId xmlns:p14="http://schemas.microsoft.com/office/powerpoint/2010/main" val="25393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PD-HPWFA</a:t>
            </a:r>
            <a:endParaRPr lang="zh-CN" altLang="en-US" sz="4000" dirty="0"/>
          </a:p>
        </p:txBody>
      </p:sp>
      <p:pic>
        <p:nvPicPr>
          <p:cNvPr id="1027" name="Picture 3" descr="C:\Users\Administrator\Desktop\1st_PoP_format\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84" y="1967973"/>
            <a:ext cx="4384696" cy="17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esktop\manuscript_DB1e11_1.5sigmaz\ne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3"/>
          <a:stretch/>
        </p:blipFill>
        <p:spPr bwMode="auto">
          <a:xfrm>
            <a:off x="1309392" y="3356992"/>
            <a:ext cx="3398966" cy="26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/>
          <p:cNvSpPr>
            <a:spLocks noGrp="1"/>
          </p:cNvSpPr>
          <p:nvPr/>
        </p:nvSpPr>
        <p:spPr>
          <a:xfrm>
            <a:off x="457200" y="1135285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Create a regime completely without </a:t>
            </a:r>
            <a:r>
              <a:rPr lang="en-US" altLang="zh-CN" sz="2400" dirty="0" smtClean="0"/>
              <a:t>radial plasma </a:t>
            </a:r>
            <a:r>
              <a:rPr lang="en-US" altLang="zh-CN" sz="2400" dirty="0" err="1" smtClean="0"/>
              <a:t>wakefields</a:t>
            </a:r>
            <a:r>
              <a:rPr lang="en-US" altLang="zh-CN" sz="2400" dirty="0" smtClean="0"/>
              <a:t> so that the emittance of the accelerated beam can be conserved.</a:t>
            </a:r>
            <a:endParaRPr lang="zh-CN" alt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710491" y="4155951"/>
            <a:ext cx="213437" cy="9998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3315500" y="3680533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Proton bunch</a:t>
            </a:r>
            <a:endParaRPr lang="zh-CN" altLang="en-US" sz="1400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086514" y="4247866"/>
            <a:ext cx="298240" cy="1296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9921" y="37685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/>
              <a:t>Electron bunch</a:t>
            </a:r>
            <a:endParaRPr lang="zh-CN" altLang="en-US" sz="14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1691680" y="5227840"/>
            <a:ext cx="2448272" cy="0"/>
          </a:xfrm>
          <a:prstGeom prst="line">
            <a:avLst/>
          </a:prstGeom>
          <a:ln w="19050">
            <a:solidFill>
              <a:srgbClr val="99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251520" y="503330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rgbClr val="9933FF"/>
                </a:solidFill>
              </a:rPr>
              <a:t>hollow radius </a:t>
            </a:r>
            <a:r>
              <a:rPr lang="en-US" altLang="zh-CN" sz="1600" dirty="0" err="1" smtClean="0">
                <a:solidFill>
                  <a:srgbClr val="9933FF"/>
                </a:solidFill>
              </a:rPr>
              <a:t>r</a:t>
            </a:r>
            <a:r>
              <a:rPr lang="en-US" altLang="zh-CN" sz="1600" baseline="-25000" dirty="0" err="1" smtClean="0">
                <a:solidFill>
                  <a:srgbClr val="9933FF"/>
                </a:solidFill>
              </a:rPr>
              <a:t>c</a:t>
            </a:r>
            <a:endParaRPr lang="zh-CN" altLang="en-US" sz="1600" dirty="0">
              <a:solidFill>
                <a:srgbClr val="9933FF"/>
              </a:solidFill>
            </a:endParaRPr>
          </a:p>
        </p:txBody>
      </p:sp>
      <p:pic>
        <p:nvPicPr>
          <p:cNvPr id="1029" name="Picture 5" descr="F:\single_proton_driven_DB1.15e11_150um_350um_hollow_5e14_350um_WB_15um_10um\Optimal\DB1.15e11_1.5sigmaz_WB10GeV_1.6nC_15um_10um_500Tperm_quad0.9m_6.8_0.01_0.67good\Normalized emittance of WB within 3sigm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861048"/>
            <a:ext cx="2676812" cy="21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721779" y="6047710"/>
            <a:ext cx="80986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/>
              <a:t>Y. Li, </a:t>
            </a:r>
            <a:r>
              <a:rPr lang="en-GB" altLang="zh-CN" sz="1100" dirty="0" smtClean="0"/>
              <a:t>et al. </a:t>
            </a:r>
            <a:r>
              <a:rPr lang="en-GB" altLang="zh-CN" sz="1100" i="1" dirty="0" err="1" smtClean="0"/>
              <a:t>arXiv</a:t>
            </a:r>
            <a:r>
              <a:rPr lang="en-GB" altLang="zh-CN" sz="1100" i="1" dirty="0" smtClean="0"/>
              <a:t> preprint </a:t>
            </a:r>
            <a:r>
              <a:rPr lang="en-GB" altLang="zh-CN" sz="1100" i="1" dirty="0"/>
              <a:t>arXiv:1610.08734</a:t>
            </a:r>
            <a:r>
              <a:rPr lang="en-GB" altLang="zh-CN" sz="1100" dirty="0"/>
              <a:t> (2016). </a:t>
            </a:r>
            <a:endParaRPr lang="zh-CN" altLang="en-US" sz="1100" dirty="0"/>
          </a:p>
        </p:txBody>
      </p:sp>
      <p:pic>
        <p:nvPicPr>
          <p:cNvPr id="32" name="内容占位符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9" y="2203112"/>
            <a:ext cx="3888432" cy="9755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9" y="2203112"/>
            <a:ext cx="3908883" cy="9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PD-HPWFA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Multiple PD-HPWFA in </a:t>
            </a:r>
            <a:r>
              <a:rPr lang="en-US" altLang="zh-CN" sz="3000" dirty="0"/>
              <a:t>the nonlinear </a:t>
            </a:r>
            <a:r>
              <a:rPr lang="en-US" altLang="zh-CN" sz="3000" dirty="0" smtClean="0"/>
              <a:t>regime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3000" dirty="0" smtClean="0"/>
              <a:t>Summary &amp; </a:t>
            </a:r>
            <a:r>
              <a:rPr lang="en-US" altLang="zh-CN" sz="3000" dirty="0" smtClean="0"/>
              <a:t>Outlook</a:t>
            </a:r>
            <a:endParaRPr lang="zh-CN" altLang="en-US" sz="3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56490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cceleration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92376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roton </a:t>
            </a:r>
            <a:r>
              <a:rPr lang="en-US" altLang="zh-CN" sz="2000" dirty="0">
                <a:solidFill>
                  <a:srgbClr val="CC00FF"/>
                </a:solidFill>
              </a:rPr>
              <a:t>D</a:t>
            </a:r>
            <a:r>
              <a:rPr lang="en-US" altLang="zh-CN" sz="2000" dirty="0"/>
              <a:t>riven </a:t>
            </a:r>
            <a:r>
              <a:rPr lang="en-US" altLang="zh-CN" sz="2000" dirty="0">
                <a:solidFill>
                  <a:srgbClr val="CC00FF"/>
                </a:solidFill>
              </a:rPr>
              <a:t>H</a:t>
            </a:r>
            <a:r>
              <a:rPr lang="en-US" altLang="zh-CN" sz="2000" dirty="0"/>
              <a:t>ollow </a:t>
            </a:r>
            <a:r>
              <a:rPr lang="en-US" altLang="zh-CN" sz="2000" dirty="0">
                <a:solidFill>
                  <a:srgbClr val="CC00FF"/>
                </a:solidFill>
              </a:rPr>
              <a:t>P</a:t>
            </a:r>
            <a:r>
              <a:rPr lang="en-US" altLang="zh-CN" sz="2000" dirty="0"/>
              <a:t>lasma </a:t>
            </a:r>
            <a:r>
              <a:rPr lang="en-US" altLang="zh-CN" sz="2000" dirty="0">
                <a:solidFill>
                  <a:srgbClr val="CC00FF"/>
                </a:solidFill>
              </a:rPr>
              <a:t>W</a:t>
            </a:r>
            <a:r>
              <a:rPr lang="en-US" altLang="zh-CN" sz="2000" dirty="0"/>
              <a:t>akefield </a:t>
            </a:r>
            <a:r>
              <a:rPr lang="en-US" altLang="zh-CN" sz="2000" dirty="0">
                <a:solidFill>
                  <a:srgbClr val="CC00FF"/>
                </a:solidFill>
              </a:rPr>
              <a:t>A</a:t>
            </a:r>
            <a:r>
              <a:rPr lang="en-US" altLang="zh-CN" sz="2000" dirty="0"/>
              <a:t>cceleration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11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AWAKE at CERN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2017/9/26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3rd European Advanced Accelerator Concepts Workshop, Italy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47303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572000" y="3573016"/>
            <a:ext cx="4620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SMI enables m</a:t>
            </a:r>
            <a:r>
              <a:rPr lang="en-US" altLang="zh-CN" sz="1600" dirty="0" smtClean="0">
                <a:sym typeface="Wingdings" panose="05000000000000000000" pitchFamily="2" charset="2"/>
              </a:rPr>
              <a:t>ulti-</a:t>
            </a:r>
            <a:r>
              <a:rPr lang="en-US" altLang="zh-CN" sz="1600" dirty="0" err="1" smtClean="0">
                <a:sym typeface="Wingdings" panose="05000000000000000000" pitchFamily="2" charset="2"/>
              </a:rPr>
              <a:t>microbunch</a:t>
            </a:r>
            <a:r>
              <a:rPr lang="en-US" altLang="zh-CN" sz="1600" dirty="0" smtClean="0">
                <a:sym typeface="Wingdings" panose="05000000000000000000" pitchFamily="2" charset="2"/>
              </a:rPr>
              <a:t> driven plasma </a:t>
            </a:r>
            <a:r>
              <a:rPr lang="en-US" altLang="zh-CN" sz="1600" dirty="0" err="1" smtClean="0">
                <a:sym typeface="Wingdings" panose="05000000000000000000" pitchFamily="2" charset="2"/>
              </a:rPr>
              <a:t>wakefield</a:t>
            </a:r>
            <a:r>
              <a:rPr lang="en-US" altLang="zh-CN" sz="1600" dirty="0" smtClean="0">
                <a:sym typeface="Wingdings" panose="05000000000000000000" pitchFamily="2" charset="2"/>
              </a:rPr>
              <a:t> acceleration.</a:t>
            </a:r>
            <a:endParaRPr lang="en-US" altLang="zh-CN" sz="1600" dirty="0"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12" y="2564904"/>
            <a:ext cx="30805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806896" y="1340768"/>
            <a:ext cx="758152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Compression of currently </a:t>
            </a:r>
            <a:r>
              <a:rPr lang="en-US" altLang="zh-CN" sz="2400" dirty="0"/>
              <a:t>available proton bunches </a:t>
            </a:r>
            <a:r>
              <a:rPr lang="en-US" altLang="zh-CN" sz="2400" dirty="0" smtClean="0"/>
              <a:t> to plasma wavelength by a factor of several orders of magnitude is technically challenging.</a:t>
            </a:r>
          </a:p>
        </p:txBody>
      </p:sp>
      <p:sp>
        <p:nvSpPr>
          <p:cNvPr id="13" name="矩形 12"/>
          <p:cNvSpPr/>
          <p:nvPr/>
        </p:nvSpPr>
        <p:spPr>
          <a:xfrm>
            <a:off x="611560" y="5949280"/>
            <a:ext cx="8176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/>
              <a:t>Caldwell, A., et al. </a:t>
            </a:r>
            <a:r>
              <a:rPr lang="en-GB" altLang="zh-CN" sz="1100" i="1" dirty="0"/>
              <a:t>AWAKE design report: a proton-driven plasma </a:t>
            </a:r>
            <a:r>
              <a:rPr lang="en-GB" altLang="zh-CN" sz="1100" i="1" dirty="0" err="1"/>
              <a:t>wakefield</a:t>
            </a:r>
            <a:r>
              <a:rPr lang="en-GB" altLang="zh-CN" sz="1100" i="1" dirty="0"/>
              <a:t> acceleration experiment at CERN</a:t>
            </a:r>
            <a:r>
              <a:rPr lang="en-GB" altLang="zh-CN" sz="1100" dirty="0"/>
              <a:t>. No. CERN-SPSC-2013-013. 2013.</a:t>
            </a:r>
            <a:endParaRPr lang="zh-CN" alt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1"/>
          <a:stretch/>
        </p:blipFill>
        <p:spPr bwMode="auto">
          <a:xfrm>
            <a:off x="971600" y="2626895"/>
            <a:ext cx="3474790" cy="159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3999810" cy="16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15616" y="3501008"/>
            <a:ext cx="295232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14538</TotalTime>
  <Words>1305</Words>
  <Application>Microsoft Office PowerPoint</Application>
  <PresentationFormat>全屏显示(4:3)</PresentationFormat>
  <Paragraphs>215</Paragraphs>
  <Slides>17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Equation</vt:lpstr>
      <vt:lpstr>Multi-proton bunch driven hollow plasma wakefield acceleration in the nonlinear regime</vt:lpstr>
      <vt:lpstr>Outline</vt:lpstr>
      <vt:lpstr>Why PD-PWFA?</vt:lpstr>
      <vt:lpstr>PD-PWFA </vt:lpstr>
      <vt:lpstr>Outline</vt:lpstr>
      <vt:lpstr>Different Wakefield Mechanisms</vt:lpstr>
      <vt:lpstr>PowerPoint 演示文稿</vt:lpstr>
      <vt:lpstr>Outline</vt:lpstr>
      <vt:lpstr>AWAKE at CERN</vt:lpstr>
      <vt:lpstr>Multiple PD-HPWFA in the nonlinear regime</vt:lpstr>
      <vt:lpstr>Multiple PD-HPWFA in the nonlinear regime</vt:lpstr>
      <vt:lpstr>Characteristics of DB and WB</vt:lpstr>
      <vt:lpstr>Dependence of the proton survival rate on the proton bunch parameters</vt:lpstr>
      <vt:lpstr>Effect of channel inhomogeneity</vt:lpstr>
      <vt:lpstr>Summary</vt:lpstr>
      <vt:lpstr>Outlook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Multi-proton bunch driven plasma wakefield acceleration in hollow plasma</dc:title>
  <dc:creator>Administrator</dc:creator>
  <cp:lastModifiedBy>Administrator</cp:lastModifiedBy>
  <cp:revision>289</cp:revision>
  <dcterms:created xsi:type="dcterms:W3CDTF">2017-03-01T14:51:51Z</dcterms:created>
  <dcterms:modified xsi:type="dcterms:W3CDTF">2017-09-26T14:33:32Z</dcterms:modified>
</cp:coreProperties>
</file>