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41"/>
  </p:notesMasterIdLst>
  <p:handoutMasterIdLst>
    <p:handoutMasterId r:id="rId42"/>
  </p:handoutMasterIdLst>
  <p:sldIdLst>
    <p:sldId id="596" r:id="rId5"/>
    <p:sldId id="405" r:id="rId6"/>
    <p:sldId id="530" r:id="rId7"/>
    <p:sldId id="531" r:id="rId8"/>
    <p:sldId id="515" r:id="rId9"/>
    <p:sldId id="532" r:id="rId10"/>
    <p:sldId id="581" r:id="rId11"/>
    <p:sldId id="431" r:id="rId12"/>
    <p:sldId id="533" r:id="rId13"/>
    <p:sldId id="591" r:id="rId14"/>
    <p:sldId id="539" r:id="rId15"/>
    <p:sldId id="536" r:id="rId16"/>
    <p:sldId id="582" r:id="rId17"/>
    <p:sldId id="546" r:id="rId18"/>
    <p:sldId id="550" r:id="rId19"/>
    <p:sldId id="551" r:id="rId20"/>
    <p:sldId id="557" r:id="rId21"/>
    <p:sldId id="558" r:id="rId22"/>
    <p:sldId id="559" r:id="rId23"/>
    <p:sldId id="560" r:id="rId24"/>
    <p:sldId id="561" r:id="rId25"/>
    <p:sldId id="562" r:id="rId26"/>
    <p:sldId id="564" r:id="rId27"/>
    <p:sldId id="565" r:id="rId28"/>
    <p:sldId id="568" r:id="rId29"/>
    <p:sldId id="583" r:id="rId30"/>
    <p:sldId id="570" r:id="rId31"/>
    <p:sldId id="575" r:id="rId32"/>
    <p:sldId id="576" r:id="rId33"/>
    <p:sldId id="577" r:id="rId34"/>
    <p:sldId id="594" r:id="rId35"/>
    <p:sldId id="595" r:id="rId36"/>
    <p:sldId id="578" r:id="rId37"/>
    <p:sldId id="584" r:id="rId38"/>
    <p:sldId id="593" r:id="rId39"/>
    <p:sldId id="492" r:id="rId40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2">
          <p15:clr>
            <a:srgbClr val="A4A3A4"/>
          </p15:clr>
        </p15:guide>
        <p15:guide id="3" orient="horz" pos="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 Messina" initials="P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99E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80" autoAdjust="0"/>
    <p:restoredTop sz="86444" autoAdjust="0"/>
  </p:normalViewPr>
  <p:slideViewPr>
    <p:cSldViewPr snapToGrid="0" showGuides="1">
      <p:cViewPr varScale="1">
        <p:scale>
          <a:sx n="119" d="100"/>
          <a:sy n="119" d="100"/>
        </p:scale>
        <p:origin x="1504" y="184"/>
      </p:cViewPr>
      <p:guideLst>
        <p:guide pos="282"/>
        <p:guide orient="horz" pos="768"/>
      </p:guideLst>
    </p:cSldViewPr>
  </p:slideViewPr>
  <p:outlineViewPr>
    <p:cViewPr>
      <p:scale>
        <a:sx n="33" d="100"/>
        <a:sy n="33" d="100"/>
      </p:scale>
      <p:origin x="0" y="-134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Relationship Id="rId2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0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87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25C304-D6AD-3B4E-A2B4-8DEDAA456ED1}" type="slidenum">
              <a:rPr lang="en-US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07988" y="704850"/>
            <a:ext cx="6194425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4" y="4414911"/>
            <a:ext cx="5607174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6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microsoft.com/office/2007/relationships/hdphoto" Target="../media/hdphoto1.wdp"/><Relationship Id="rId7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6"/>
            <a:ext cx="12188825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877" tIns="60938" rIns="121877" bIns="60938"/>
          <a:lstStyle/>
          <a:p>
            <a:pPr defTabSz="1218400" eaLnBrk="0" hangingPunct="0">
              <a:defRPr/>
            </a:pPr>
            <a:endParaRPr lang="en-US" sz="3199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39802"/>
            <a:ext cx="12188825" cy="576183"/>
          </a:xfrm>
        </p:spPr>
        <p:txBody>
          <a:bodyPr anchor="ctr"/>
          <a:lstStyle>
            <a:lvl1pPr>
              <a:defRPr sz="3699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9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3"/>
            <a:ext cx="12188825" cy="85576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7" tIns="60938" rIns="121877" bIns="60938" numCol="1" rtlCol="0" anchor="t" anchorCtr="0" compatLnSpc="1">
            <a:prstTxWarp prst="textNoShape">
              <a:avLst/>
            </a:prstTxWarp>
          </a:bodyPr>
          <a:lstStyle/>
          <a:p>
            <a:pPr defTabSz="1218400" eaLnBrk="0" hangingPunct="0"/>
            <a:endParaRPr lang="en-US" sz="3199">
              <a:solidFill>
                <a:schemeClr val="accent1">
                  <a:lumMod val="75000"/>
                </a:schemeClr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39802"/>
            <a:ext cx="12188825" cy="576183"/>
          </a:xfrm>
          <a:prstGeom prst="rect">
            <a:avLst/>
          </a:prstGeom>
        </p:spPr>
        <p:txBody>
          <a:bodyPr anchor="ctr"/>
          <a:lstStyle>
            <a:lvl1pPr>
              <a:defRPr sz="3699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lIns="121901" tIns="60950" rIns="121901" bIns="609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9"/>
            <a:ext cx="2844059" cy="365125"/>
          </a:xfrm>
          <a:prstGeom prst="rect">
            <a:avLst/>
          </a:prstGeom>
        </p:spPr>
        <p:txBody>
          <a:bodyPr lIns="113777" tIns="56888" rIns="113777" bIns="56888"/>
          <a:lstStyle/>
          <a:p>
            <a:pPr defTabSz="609356" fontAlgn="auto">
              <a:spcBef>
                <a:spcPts val="0"/>
              </a:spcBef>
              <a:spcAft>
                <a:spcPts val="0"/>
              </a:spcAft>
            </a:pPr>
            <a:fld id="{6D35605A-EEC1-384A-95B5-E89C07B5489F}" type="datetime1">
              <a:rPr lang="en-US" sz="2399" smtClean="0">
                <a:solidFill>
                  <a:prstClr val="black"/>
                </a:solidFill>
                <a:latin typeface="Franklin Gothic Book"/>
                <a:cs typeface="+mn-cs"/>
              </a:rPr>
              <a:pPr defTabSz="609356" fontAlgn="auto">
                <a:spcBef>
                  <a:spcPts val="0"/>
                </a:spcBef>
                <a:spcAft>
                  <a:spcPts val="0"/>
                </a:spcAft>
              </a:pPr>
              <a:t>9/26/17</a:t>
            </a:fld>
            <a:endParaRPr lang="en-US" sz="2399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9"/>
            <a:ext cx="3859795" cy="365125"/>
          </a:xfrm>
          <a:prstGeom prst="rect">
            <a:avLst/>
          </a:prstGeom>
        </p:spPr>
        <p:txBody>
          <a:bodyPr lIns="121901" tIns="60950" rIns="121901" bIns="60950"/>
          <a:lstStyle/>
          <a:p>
            <a:pPr defTabSz="609356" fontAlgn="auto">
              <a:spcBef>
                <a:spcPts val="0"/>
              </a:spcBef>
              <a:spcAft>
                <a:spcPts val="0"/>
              </a:spcAft>
            </a:pPr>
            <a:endParaRPr lang="en-US" sz="2399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9"/>
            <a:ext cx="2844059" cy="365125"/>
          </a:xfrm>
          <a:prstGeom prst="rect">
            <a:avLst/>
          </a:prstGeom>
        </p:spPr>
        <p:txBody>
          <a:bodyPr/>
          <a:lstStyle/>
          <a:p>
            <a:fld id="{1038060B-AC4B-EA4F-A05E-5FBF35907024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208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lIns="85341" tIns="42670" rIns="85341" bIns="42670"/>
          <a:lstStyle/>
          <a:p>
            <a:fld id="{6D35605A-EEC1-384A-95B5-E89C07B5489F}" type="datetime1"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lIns="91434" tIns="45717" rIns="91434" bIns="457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/>
          <a:lstStyle/>
          <a:p>
            <a:fld id="{1038060B-AC4B-EA4F-A05E-5FBF35907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3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7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11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40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890664" y="6356351"/>
            <a:ext cx="68872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55119-D6E5-4448-A8EA-57000BD189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56206"/>
      </p:ext>
    </p:extLst>
  </p:cSld>
  <p:clrMapOvr>
    <a:masterClrMapping/>
  </p:clrMapOvr>
  <p:transition advClick="0" advTm="6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40" r:id="rId4"/>
    <p:sldLayoutId id="2147483950" r:id="rId5"/>
    <p:sldLayoutId id="2147483941" r:id="rId6"/>
    <p:sldLayoutId id="2147483951" r:id="rId7"/>
    <p:sldLayoutId id="2147483952" r:id="rId8"/>
    <p:sldLayoutId id="2147483956" r:id="rId9"/>
    <p:sldLayoutId id="2147483961" r:id="rId10"/>
    <p:sldLayoutId id="2147483963" r:id="rId11"/>
    <p:sldLayoutId id="2147483964" r:id="rId12"/>
    <p:sldLayoutId id="2147483965" r:id="rId13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35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4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39.emf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jpeg"/><Relationship Id="rId11" Type="http://schemas.microsoft.com/office/2007/relationships/hdphoto" Target="../media/hdphoto3.wdp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8.png"/><Relationship Id="rId5" Type="http://schemas.openxmlformats.org/officeDocument/2006/relationships/image" Target="../media/image39.emf"/><Relationship Id="rId6" Type="http://schemas.openxmlformats.org/officeDocument/2006/relationships/image" Target="../media/image35.png"/><Relationship Id="rId7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emf"/><Relationship Id="rId3" Type="http://schemas.openxmlformats.org/officeDocument/2006/relationships/image" Target="../media/image6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openxmlformats.org/officeDocument/2006/relationships/hyperlink" Target="https://picsar.net/" TargetMode="External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02" y="1871641"/>
            <a:ext cx="12019724" cy="1138773"/>
          </a:xfrm>
        </p:spPr>
        <p:txBody>
          <a:bodyPr/>
          <a:lstStyle/>
          <a:p>
            <a:r>
              <a:rPr lang="en-US" sz="2600" dirty="0"/>
              <a:t>Warp-X: a new </a:t>
            </a:r>
            <a:r>
              <a:rPr lang="en-US" sz="2600" dirty="0" err="1"/>
              <a:t>exascale</a:t>
            </a:r>
            <a:r>
              <a:rPr lang="en-US" sz="2600" dirty="0"/>
              <a:t> </a:t>
            </a:r>
            <a:r>
              <a:rPr lang="en-US" sz="2600" dirty="0" smtClean="0"/>
              <a:t>computing platform for Beam-Plasma Simulations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02" y="2685490"/>
            <a:ext cx="9222324" cy="1678721"/>
          </a:xfrm>
        </p:spPr>
        <p:txBody>
          <a:bodyPr/>
          <a:lstStyle/>
          <a:p>
            <a:r>
              <a:rPr lang="en-US" dirty="0" smtClean="0"/>
              <a:t>Jean-Luc </a:t>
            </a:r>
            <a:r>
              <a:rPr lang="en-US" dirty="0" err="1" smtClean="0"/>
              <a:t>Vay</a:t>
            </a:r>
            <a:r>
              <a:rPr lang="en-US" dirty="0" smtClean="0"/>
              <a:t> - Lawrence Berkeley National Laboratory</a:t>
            </a:r>
          </a:p>
          <a:p>
            <a:r>
              <a:rPr lang="en-US" sz="2000" dirty="0"/>
              <a:t>with A. Almgren</a:t>
            </a:r>
            <a:r>
              <a:rPr lang="en-US" sz="2000" baseline="30000" dirty="0"/>
              <a:t>1</a:t>
            </a:r>
            <a:r>
              <a:rPr lang="en-US" sz="2000" dirty="0"/>
              <a:t>, J. Bell</a:t>
            </a:r>
            <a:r>
              <a:rPr lang="en-US" sz="2000" baseline="30000" dirty="0"/>
              <a:t>1</a:t>
            </a:r>
            <a:r>
              <a:rPr lang="en-US" sz="2000" dirty="0"/>
              <a:t>, G. Blaclard</a:t>
            </a:r>
            <a:r>
              <a:rPr lang="en-US" sz="2000" baseline="30000" dirty="0"/>
              <a:t>5,1</a:t>
            </a:r>
            <a:r>
              <a:rPr lang="en-US" sz="2000" dirty="0"/>
              <a:t>, L. Ge</a:t>
            </a:r>
            <a:r>
              <a:rPr lang="en-US" sz="2000" baseline="30000" dirty="0"/>
              <a:t>3</a:t>
            </a:r>
            <a:r>
              <a:rPr lang="en-US" sz="2000" dirty="0"/>
              <a:t>, B. Godfrey</a:t>
            </a:r>
            <a:r>
              <a:rPr lang="en-US" sz="2000" baseline="30000" dirty="0"/>
              <a:t>4,1</a:t>
            </a:r>
            <a:r>
              <a:rPr lang="en-US" sz="2000" dirty="0"/>
              <a:t>, D. Grote</a:t>
            </a:r>
            <a:r>
              <a:rPr lang="en-US" sz="2000" baseline="30000" dirty="0"/>
              <a:t>2</a:t>
            </a:r>
            <a:r>
              <a:rPr lang="en-US" sz="2000" dirty="0"/>
              <a:t>,          M. Kirchen</a:t>
            </a:r>
            <a:r>
              <a:rPr lang="en-US" sz="2000" baseline="30000" dirty="0"/>
              <a:t>6</a:t>
            </a:r>
            <a:r>
              <a:rPr lang="en-US" sz="2000" dirty="0"/>
              <a:t>, O. Kononenko</a:t>
            </a:r>
            <a:r>
              <a:rPr lang="en-US" sz="2000" baseline="30000" dirty="0"/>
              <a:t>3</a:t>
            </a:r>
            <a:r>
              <a:rPr lang="en-US" sz="2000" dirty="0"/>
              <a:t>, M. Hogan</a:t>
            </a:r>
            <a:r>
              <a:rPr lang="en-US" sz="2000" baseline="30000" dirty="0"/>
              <a:t>3</a:t>
            </a:r>
            <a:r>
              <a:rPr lang="en-US" sz="2000" dirty="0"/>
              <a:t>, R. Lehe</a:t>
            </a:r>
            <a:r>
              <a:rPr lang="en-US" sz="2000" baseline="30000" dirty="0"/>
              <a:t>1</a:t>
            </a:r>
            <a:r>
              <a:rPr lang="en-US" sz="2000" dirty="0"/>
              <a:t>, M. Lobet</a:t>
            </a:r>
            <a:r>
              <a:rPr lang="en-US" sz="2000" baseline="30000" dirty="0"/>
              <a:t>5</a:t>
            </a:r>
            <a:r>
              <a:rPr lang="en-US" sz="2000" dirty="0"/>
              <a:t>, A. Myers</a:t>
            </a:r>
            <a:r>
              <a:rPr lang="en-US" sz="2000" baseline="30000" dirty="0"/>
              <a:t>1</a:t>
            </a:r>
            <a:r>
              <a:rPr lang="en-US" sz="2000" dirty="0"/>
              <a:t>, C. Ng</a:t>
            </a:r>
            <a:r>
              <a:rPr lang="en-US" sz="2000" baseline="30000" dirty="0"/>
              <a:t>3</a:t>
            </a:r>
            <a:r>
              <a:rPr lang="en-US" sz="2000" dirty="0"/>
              <a:t>, J. Park</a:t>
            </a:r>
            <a:r>
              <a:rPr lang="en-US" sz="2000" baseline="30000" dirty="0"/>
              <a:t>1</a:t>
            </a:r>
            <a:r>
              <a:rPr lang="en-US" sz="2000" dirty="0"/>
              <a:t>, R. Ryne</a:t>
            </a:r>
            <a:r>
              <a:rPr lang="en-US" sz="2000" baseline="30000" dirty="0"/>
              <a:t>1</a:t>
            </a:r>
            <a:r>
              <a:rPr lang="en-US" sz="2000" dirty="0"/>
              <a:t>, O. Shapoval</a:t>
            </a:r>
            <a:r>
              <a:rPr lang="en-US" sz="2000" baseline="30000" dirty="0"/>
              <a:t>1</a:t>
            </a:r>
            <a:r>
              <a:rPr lang="en-US" sz="2000" dirty="0"/>
              <a:t>, M. Thevenet</a:t>
            </a:r>
            <a:r>
              <a:rPr lang="en-US" sz="2000" baseline="30000" dirty="0"/>
              <a:t>1</a:t>
            </a:r>
            <a:r>
              <a:rPr lang="en-US" sz="2000" dirty="0"/>
              <a:t>, H. Vincenti</a:t>
            </a:r>
            <a:r>
              <a:rPr lang="en-US" sz="2000" baseline="30000" dirty="0"/>
              <a:t>5,1</a:t>
            </a:r>
            <a:r>
              <a:rPr lang="en-US" sz="2000" dirty="0"/>
              <a:t>, W. Zhang</a:t>
            </a:r>
            <a:r>
              <a:rPr lang="en-US" sz="2000" baseline="30000" dirty="0"/>
              <a:t>1</a:t>
            </a:r>
            <a:endParaRPr lang="en-US" sz="2000" dirty="0"/>
          </a:p>
          <a:p>
            <a:r>
              <a:rPr lang="en-US" sz="1900" baseline="30000" dirty="0"/>
              <a:t>1</a:t>
            </a:r>
            <a:r>
              <a:rPr lang="en-US" sz="1900" dirty="0"/>
              <a:t>Lawrence Berkeley National Laboratory</a:t>
            </a:r>
          </a:p>
          <a:p>
            <a:pPr>
              <a:spcBef>
                <a:spcPts val="0"/>
              </a:spcBef>
            </a:pPr>
            <a:r>
              <a:rPr lang="en-US" sz="1900" baseline="30000" dirty="0"/>
              <a:t>2</a:t>
            </a:r>
            <a:r>
              <a:rPr lang="en-US" sz="1900" dirty="0"/>
              <a:t>Lawrence Livermore National Laboratory</a:t>
            </a:r>
          </a:p>
          <a:p>
            <a:pPr>
              <a:spcBef>
                <a:spcPts val="0"/>
              </a:spcBef>
            </a:pPr>
            <a:r>
              <a:rPr lang="en-US" sz="1900" baseline="30000" dirty="0"/>
              <a:t>3</a:t>
            </a:r>
            <a:r>
              <a:rPr lang="en-US" sz="1900" dirty="0"/>
              <a:t>SLAC Accelerator National Laboratory</a:t>
            </a:r>
            <a:br>
              <a:rPr lang="en-US" sz="1900" dirty="0"/>
            </a:br>
            <a:r>
              <a:rPr lang="en-US" sz="1900" baseline="30000" dirty="0"/>
              <a:t>4</a:t>
            </a:r>
            <a:r>
              <a:rPr lang="en-US" sz="1900" dirty="0"/>
              <a:t>U. Maryland</a:t>
            </a:r>
            <a:br>
              <a:rPr lang="en-US" sz="1900" dirty="0"/>
            </a:br>
            <a:r>
              <a:rPr lang="en-US" sz="1900" baseline="30000" dirty="0"/>
              <a:t>5</a:t>
            </a:r>
            <a:r>
              <a:rPr lang="en-US" sz="1900" dirty="0"/>
              <a:t>CEA </a:t>
            </a:r>
            <a:r>
              <a:rPr lang="en-US" sz="1900" dirty="0" err="1"/>
              <a:t>Saclay</a:t>
            </a:r>
            <a:r>
              <a:rPr lang="en-US" sz="1900" dirty="0"/>
              <a:t>, France</a:t>
            </a:r>
          </a:p>
          <a:p>
            <a:pPr>
              <a:spcBef>
                <a:spcPts val="0"/>
              </a:spcBef>
            </a:pPr>
            <a:r>
              <a:rPr lang="en-US" sz="1900" baseline="30000" dirty="0"/>
              <a:t>6</a:t>
            </a:r>
            <a:r>
              <a:rPr lang="en-US" sz="1900" dirty="0"/>
              <a:t>U. Hamburg, Germany</a:t>
            </a:r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1565228" y="0"/>
            <a:ext cx="623597" cy="3734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"/>
          <a:stretch/>
        </p:blipFill>
        <p:spPr>
          <a:xfrm>
            <a:off x="-1" y="0"/>
            <a:ext cx="12188825" cy="1421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240" y="6189888"/>
            <a:ext cx="566038" cy="4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69" y="178866"/>
            <a:ext cx="11546719" cy="510781"/>
          </a:xfrm>
        </p:spPr>
        <p:txBody>
          <a:bodyPr/>
          <a:lstStyle/>
          <a:p>
            <a:pPr algn="just"/>
            <a:r>
              <a:rPr lang="en-US" sz="3199" dirty="0" smtClean="0">
                <a:cs typeface="Lantinghei SC Extralight"/>
              </a:rPr>
              <a:t>Newest NERSC supercomputer based on Intel KNL</a:t>
            </a:r>
            <a:endParaRPr lang="en-US" sz="2933" dirty="0">
              <a:cs typeface="Lantinghei SC Extra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642" y="3268419"/>
            <a:ext cx="2990625" cy="2596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8466" y="4958824"/>
            <a:ext cx="6701869" cy="112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66" dirty="0" smtClean="0">
                <a:solidFill>
                  <a:srgbClr val="E1600B"/>
                </a:solidFill>
                <a:latin typeface="+mn-lt"/>
                <a:cs typeface="Lantinghei SC Extralight"/>
              </a:rPr>
              <a:t>KNL </a:t>
            </a:r>
            <a:r>
              <a:rPr lang="en-US" sz="1866" dirty="0">
                <a:solidFill>
                  <a:srgbClr val="E1600B"/>
                </a:solidFill>
                <a:latin typeface="+mn-lt"/>
                <a:cs typeface="Lantinghei SC Extralight"/>
              </a:rPr>
              <a:t>does not forgive optimization laziness </a:t>
            </a:r>
            <a:r>
              <a:rPr lang="en-US" sz="1866" dirty="0" smtClean="0">
                <a:solidFill>
                  <a:srgbClr val="E1600B"/>
                </a:solidFill>
                <a:latin typeface="+mn-lt"/>
                <a:cs typeface="Lantinghei SC Extralight"/>
              </a:rPr>
              <a:t>anymore</a:t>
            </a:r>
            <a:endParaRPr lang="en-US" sz="1866" dirty="0">
              <a:solidFill>
                <a:srgbClr val="E1600B"/>
              </a:solidFill>
              <a:latin typeface="+mn-lt"/>
              <a:cs typeface="Lantinghei SC Extralight"/>
            </a:endParaRPr>
          </a:p>
          <a:p>
            <a:pPr marL="380905" indent="-380905">
              <a:lnSpc>
                <a:spcPct val="120000"/>
              </a:lnSpc>
              <a:buFont typeface="Arial"/>
              <a:buChar char="•"/>
            </a:pPr>
            <a:r>
              <a:rPr lang="en-US" sz="1866" dirty="0">
                <a:solidFill>
                  <a:srgbClr val="194963"/>
                </a:solidFill>
                <a:latin typeface="+mn-lt"/>
                <a:cs typeface="Lantinghei SC Extralight"/>
              </a:rPr>
              <a:t>Frequency divided by 2 per core</a:t>
            </a:r>
          </a:p>
          <a:p>
            <a:pPr marL="380905" indent="-380905">
              <a:lnSpc>
                <a:spcPct val="120000"/>
              </a:lnSpc>
              <a:buFont typeface="Arial"/>
              <a:buChar char="•"/>
            </a:pPr>
            <a:r>
              <a:rPr lang="en-US" sz="1866" dirty="0">
                <a:solidFill>
                  <a:srgbClr val="194963"/>
                </a:solidFill>
                <a:latin typeface="+mn-lt"/>
                <a:cs typeface="Lantinghei SC Extralight"/>
              </a:rPr>
              <a:t>No low latency L3 cache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1603" y="2909148"/>
            <a:ext cx="7397222" cy="18152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dirty="0">
                <a:solidFill>
                  <a:srgbClr val="E1600B"/>
                </a:solidFill>
                <a:latin typeface="+mn-lt"/>
                <a:cs typeface="Lantinghei SC Extralight"/>
              </a:rPr>
              <a:t>Peak performance: 3 </a:t>
            </a:r>
            <a:r>
              <a:rPr lang="en-US" dirty="0" err="1" smtClean="0">
                <a:solidFill>
                  <a:srgbClr val="E1600B"/>
                </a:solidFill>
                <a:latin typeface="+mn-lt"/>
                <a:cs typeface="Lantinghei SC Extralight"/>
              </a:rPr>
              <a:t>TFlops</a:t>
            </a:r>
            <a:r>
              <a:rPr lang="en-US" dirty="0" smtClean="0">
                <a:solidFill>
                  <a:srgbClr val="E1600B"/>
                </a:solidFill>
                <a:latin typeface="+mn-lt"/>
                <a:cs typeface="Lantinghei SC Extralight"/>
              </a:rPr>
              <a:t> </a:t>
            </a:r>
            <a:r>
              <a:rPr lang="en-US" dirty="0">
                <a:solidFill>
                  <a:srgbClr val="E1600B"/>
                </a:solidFill>
                <a:latin typeface="+mn-lt"/>
                <a:cs typeface="Lantinghei SC Extralight"/>
              </a:rPr>
              <a:t>per </a:t>
            </a:r>
            <a:r>
              <a:rPr lang="en-US" dirty="0" smtClean="0">
                <a:solidFill>
                  <a:srgbClr val="E1600B"/>
                </a:solidFill>
                <a:latin typeface="+mn-lt"/>
                <a:cs typeface="Lantinghei SC Extralight"/>
              </a:rPr>
              <a:t>socket:</a:t>
            </a:r>
            <a:endParaRPr lang="en-US" sz="1866" dirty="0">
              <a:solidFill>
                <a:schemeClr val="accent1">
                  <a:lumMod val="50000"/>
                </a:schemeClr>
              </a:solidFill>
              <a:latin typeface="+mn-lt"/>
              <a:cs typeface="Lantinghei SC Extralight"/>
            </a:endParaRPr>
          </a:p>
          <a:p>
            <a:pPr marL="380905" indent="-380905" algn="just">
              <a:lnSpc>
                <a:spcPct val="120000"/>
              </a:lnSpc>
              <a:buFont typeface="Arial"/>
              <a:buChar char="•"/>
            </a:pPr>
            <a:r>
              <a:rPr lang="en-US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68 cores </a:t>
            </a:r>
            <a:r>
              <a:rPr lang="en-US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at </a:t>
            </a:r>
            <a:r>
              <a:rPr lang="en-US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1.4-1.6 </a:t>
            </a:r>
            <a:r>
              <a:rPr lang="en-US" sz="1866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Ghz</a:t>
            </a:r>
            <a:r>
              <a:rPr lang="en-US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 for energy performance</a:t>
            </a:r>
          </a:p>
          <a:p>
            <a:pPr marL="380905" indent="-380905" algn="just">
              <a:lnSpc>
                <a:spcPct val="120000"/>
              </a:lnSpc>
              <a:buFont typeface="Arial"/>
              <a:buChar char="•"/>
            </a:pPr>
            <a:r>
              <a:rPr lang="en-US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4 threads/core</a:t>
            </a:r>
          </a:p>
          <a:p>
            <a:pPr marL="380905" indent="-380905" algn="just">
              <a:lnSpc>
                <a:spcPct val="120000"/>
              </a:lnSpc>
              <a:buFont typeface="Arial"/>
              <a:buChar char="•"/>
            </a:pPr>
            <a:r>
              <a:rPr lang="en-US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2 VPU AVX-512 vector register per </a:t>
            </a:r>
            <a:r>
              <a:rPr lang="en-US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core (up </a:t>
            </a:r>
            <a:r>
              <a:rPr lang="en-US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to 16 </a:t>
            </a:r>
            <a:r>
              <a:rPr lang="en-US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DP floats</a:t>
            </a:r>
            <a:r>
              <a:rPr lang="en-US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)</a:t>
            </a:r>
          </a:p>
          <a:p>
            <a:pPr marL="380905" indent="-380905" algn="just">
              <a:lnSpc>
                <a:spcPct val="120000"/>
              </a:lnSpc>
              <a:buFont typeface="Arial"/>
              <a:buChar char="•"/>
            </a:pPr>
            <a:r>
              <a:rPr lang="en-US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34 </a:t>
            </a:r>
            <a:r>
              <a:rPr lang="en-US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Mb L2 cache per </a:t>
            </a:r>
            <a:r>
              <a:rPr lang="en-US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node </a:t>
            </a:r>
            <a:r>
              <a:rPr lang="en-US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but no L3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23654" y="6368120"/>
            <a:ext cx="6669572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1F497D"/>
                </a:solidFill>
                <a:latin typeface="+mn-lt"/>
                <a:cs typeface="Lantinghei SC Extralight"/>
              </a:rPr>
              <a:t>[1] </a:t>
            </a:r>
            <a:r>
              <a:rPr lang="en-US" sz="1333" dirty="0" err="1" smtClean="0">
                <a:solidFill>
                  <a:srgbClr val="1F497D"/>
                </a:solidFill>
                <a:latin typeface="+mn-lt"/>
                <a:cs typeface="Lantinghei SC Extralight"/>
              </a:rPr>
              <a:t>www.nersc.gov</a:t>
            </a:r>
            <a:endParaRPr lang="en-US" sz="1333" dirty="0">
              <a:solidFill>
                <a:srgbClr val="1F497D"/>
              </a:solidFill>
              <a:latin typeface="+mn-lt"/>
              <a:cs typeface="Lantinghei SC Extra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011"/>
            <a:ext cx="5534810" cy="27674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0795" y="1060625"/>
            <a:ext cx="5897394" cy="1470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dirty="0" smtClean="0">
                <a:solidFill>
                  <a:srgbClr val="E1600B"/>
                </a:solidFill>
                <a:latin typeface="+mn-lt"/>
                <a:cs typeface="Lantinghei SC Extralight"/>
              </a:rPr>
              <a:t>Cori*:</a:t>
            </a:r>
            <a:endParaRPr lang="en-US" sz="1866" dirty="0">
              <a:solidFill>
                <a:schemeClr val="accent1">
                  <a:lumMod val="50000"/>
                </a:schemeClr>
              </a:solidFill>
              <a:latin typeface="+mn-lt"/>
              <a:cs typeface="Lantinghei SC Extralight"/>
            </a:endParaRPr>
          </a:p>
          <a:p>
            <a:pPr marL="380905" indent="-380905" algn="just">
              <a:lnSpc>
                <a:spcPct val="120000"/>
              </a:lnSpc>
              <a:buFont typeface="Arial"/>
              <a:buChar char="•"/>
            </a:pPr>
            <a:r>
              <a:rPr lang="en-US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9,688 Intel KNL nodes (</a:t>
            </a:r>
            <a:r>
              <a:rPr lang="fi-FI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658,784 </a:t>
            </a:r>
            <a:r>
              <a:rPr lang="fi-FI" sz="1866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cores</a:t>
            </a:r>
            <a:r>
              <a:rPr lang="fi-FI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)</a:t>
            </a:r>
          </a:p>
          <a:p>
            <a:pPr marL="380905" indent="-380905" algn="just">
              <a:lnSpc>
                <a:spcPct val="120000"/>
              </a:lnSpc>
              <a:buFont typeface="Arial"/>
              <a:buChar char="•"/>
            </a:pPr>
            <a:r>
              <a:rPr lang="fi-FI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29.1 </a:t>
            </a:r>
            <a:r>
              <a:rPr lang="fi-FI" sz="1866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PFlops</a:t>
            </a:r>
            <a:r>
              <a:rPr lang="fi-FI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 </a:t>
            </a:r>
            <a:r>
              <a:rPr lang="fi-FI" sz="1866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total</a:t>
            </a:r>
            <a:r>
              <a:rPr lang="fi-FI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 (</a:t>
            </a:r>
            <a:r>
              <a:rPr lang="fi-FI" sz="1866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theoretical</a:t>
            </a:r>
            <a:r>
              <a:rPr lang="fi-FI" sz="1866" dirty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 </a:t>
            </a:r>
            <a:r>
              <a:rPr lang="fi-FI" sz="1866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peak</a:t>
            </a:r>
            <a:r>
              <a:rPr lang="fi-FI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)</a:t>
            </a:r>
          </a:p>
          <a:p>
            <a:pPr marL="380905" indent="-380905" algn="just">
              <a:lnSpc>
                <a:spcPct val="120000"/>
              </a:lnSpc>
              <a:buFont typeface="Arial"/>
              <a:buChar char="•"/>
            </a:pPr>
            <a:r>
              <a:rPr lang="en-US" sz="1866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Lantinghei SC Extralight"/>
              </a:rPr>
              <a:t># 6 on top500 list</a:t>
            </a:r>
            <a:endParaRPr lang="en-US" sz="1866" dirty="0">
              <a:solidFill>
                <a:schemeClr val="accent1">
                  <a:lumMod val="50000"/>
                </a:schemeClr>
              </a:solidFill>
              <a:latin typeface="+mn-lt"/>
              <a:cs typeface="Lantinghei SC Extra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743" y="2389583"/>
            <a:ext cx="1566299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smtClean="0">
                <a:solidFill>
                  <a:srgbClr val="1F497D"/>
                </a:solidFill>
                <a:latin typeface="+mn-lt"/>
                <a:cs typeface="Lantinghei SC Extralight"/>
              </a:rPr>
              <a:t>Berkeley, USA</a:t>
            </a:r>
            <a:endParaRPr lang="en-US" sz="1333" dirty="0">
              <a:solidFill>
                <a:srgbClr val="1F497D"/>
              </a:solidFill>
              <a:latin typeface="+mn-lt"/>
              <a:cs typeface="Lantinghei SC Extra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90666" y="2961531"/>
            <a:ext cx="1566299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33" smtClean="0">
                <a:solidFill>
                  <a:srgbClr val="1F497D"/>
                </a:solidFill>
                <a:latin typeface="+mn-lt"/>
                <a:cs typeface="Lantinghei SC Extralight"/>
              </a:rPr>
              <a:t>Intel KNL</a:t>
            </a:r>
            <a:endParaRPr lang="en-US" sz="1333" dirty="0">
              <a:solidFill>
                <a:srgbClr val="1F497D"/>
              </a:solidFill>
              <a:latin typeface="+mn-lt"/>
              <a:cs typeface="Lantinghei SC Extralight"/>
            </a:endParaRP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6194698" y="6358257"/>
            <a:ext cx="2844059" cy="3639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333" dirty="0" smtClean="0">
                <a:solidFill>
                  <a:schemeClr val="tx1"/>
                </a:solidFill>
                <a:latin typeface="+mn-lt"/>
                <a:cs typeface="Lantinghei SC Extralight"/>
              </a:rPr>
              <a:t>Courtesy J. </a:t>
            </a:r>
            <a:r>
              <a:rPr lang="en-US" sz="1333" dirty="0" err="1" smtClean="0">
                <a:solidFill>
                  <a:schemeClr val="tx1"/>
                </a:solidFill>
                <a:latin typeface="+mn-lt"/>
                <a:cs typeface="Lantinghei SC Extralight"/>
              </a:rPr>
              <a:t>Deslippe</a:t>
            </a:r>
            <a:r>
              <a:rPr lang="en-US" sz="1333" dirty="0" smtClean="0">
                <a:solidFill>
                  <a:schemeClr val="tx1"/>
                </a:solidFill>
                <a:latin typeface="+mn-lt"/>
                <a:cs typeface="Lantinghei SC Extralight"/>
              </a:rPr>
              <a:t>, M. </a:t>
            </a:r>
            <a:r>
              <a:rPr lang="en-US" sz="1333" dirty="0" err="1" smtClean="0">
                <a:solidFill>
                  <a:schemeClr val="tx1"/>
                </a:solidFill>
                <a:latin typeface="+mn-lt"/>
                <a:cs typeface="Lantinghei SC Extralight"/>
              </a:rPr>
              <a:t>Lobet</a:t>
            </a:r>
            <a:endParaRPr lang="en-US" sz="1333" dirty="0">
              <a:solidFill>
                <a:schemeClr val="tx1"/>
              </a:solidFill>
              <a:latin typeface="+mn-lt"/>
              <a:cs typeface="Lantinghei S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37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3356400" y="204080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6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3644432" y="16180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/>
              <a:t>8</a:t>
            </a:r>
            <a:endParaRPr lang="en-US" b="0" i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55" y="152400"/>
            <a:ext cx="11693563" cy="877163"/>
          </a:xfrm>
        </p:spPr>
        <p:txBody>
          <a:bodyPr/>
          <a:lstStyle/>
          <a:p>
            <a:r>
              <a:rPr lang="en-US" dirty="0" smtClean="0"/>
              <a:t>Revised data structure enables vectorization*</a:t>
            </a:r>
            <a:br>
              <a:rPr lang="en-US" dirty="0" smtClean="0"/>
            </a:br>
            <a:r>
              <a:rPr lang="en-US" sz="2800" b="0" i="1" dirty="0" smtClean="0"/>
              <a:t>And contiguous data in </a:t>
            </a:r>
            <a:r>
              <a:rPr lang="en-US" sz="2800" b="0" i="1" dirty="0"/>
              <a:t>memory </a:t>
            </a:r>
            <a:endParaRPr lang="en-US" sz="2800" dirty="0"/>
          </a:p>
        </p:txBody>
      </p:sp>
      <p:sp>
        <p:nvSpPr>
          <p:cNvPr id="61" name="Cube 60"/>
          <p:cNvSpPr/>
          <p:nvPr/>
        </p:nvSpPr>
        <p:spPr>
          <a:xfrm>
            <a:off x="2780336" y="1906076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61"/>
          <p:cNvSpPr/>
          <p:nvPr/>
        </p:nvSpPr>
        <p:spPr>
          <a:xfrm>
            <a:off x="3428408" y="1906076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62"/>
          <p:cNvSpPr/>
          <p:nvPr/>
        </p:nvSpPr>
        <p:spPr>
          <a:xfrm>
            <a:off x="2132264" y="1906076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63"/>
          <p:cNvSpPr/>
          <p:nvPr/>
        </p:nvSpPr>
        <p:spPr>
          <a:xfrm>
            <a:off x="2768504" y="1258004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64"/>
          <p:cNvSpPr/>
          <p:nvPr/>
        </p:nvSpPr>
        <p:spPr>
          <a:xfrm>
            <a:off x="2780336" y="2554148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be 65"/>
          <p:cNvSpPr/>
          <p:nvPr/>
        </p:nvSpPr>
        <p:spPr>
          <a:xfrm rot="10800000">
            <a:off x="2780336" y="1906076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744061" y="2085773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14054" y="1186929"/>
            <a:ext cx="2284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/>
              <a:t>Original Rho structure: </a:t>
            </a:r>
          </a:p>
          <a:p>
            <a:r>
              <a:rPr lang="en-US" dirty="0" smtClean="0"/>
              <a:t>Rho(</a:t>
            </a:r>
            <a:r>
              <a:rPr lang="en-US" dirty="0" err="1" smtClean="0"/>
              <a:t>Nx</a:t>
            </a:r>
            <a:r>
              <a:rPr lang="en-US" dirty="0" smtClean="0"/>
              <a:t>*</a:t>
            </a:r>
            <a:r>
              <a:rPr lang="en-US" dirty="0" err="1" smtClean="0"/>
              <a:t>Ny</a:t>
            </a:r>
            <a:r>
              <a:rPr lang="en-US" dirty="0" smtClean="0"/>
              <a:t>*</a:t>
            </a:r>
            <a:r>
              <a:rPr lang="en-US" dirty="0" err="1" smtClean="0"/>
              <a:t>Nz</a:t>
            </a:r>
            <a:r>
              <a:rPr lang="en-US" dirty="0" smtClean="0"/>
              <a:t>)</a:t>
            </a:r>
            <a:endParaRPr lang="en-US" i="0" dirty="0"/>
          </a:p>
        </p:txBody>
      </p:sp>
      <p:sp>
        <p:nvSpPr>
          <p:cNvPr id="70" name="TextBox 69"/>
          <p:cNvSpPr txBox="1"/>
          <p:nvPr/>
        </p:nvSpPr>
        <p:spPr>
          <a:xfrm>
            <a:off x="2463704" y="18912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5</a:t>
            </a:r>
          </a:p>
        </p:txBody>
      </p:sp>
      <p:sp>
        <p:nvSpPr>
          <p:cNvPr id="71" name="Oval 70"/>
          <p:cNvSpPr/>
          <p:nvPr/>
        </p:nvSpPr>
        <p:spPr>
          <a:xfrm>
            <a:off x="3392061" y="208574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3608061" y="186974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2960061" y="1869749"/>
            <a:ext cx="72000" cy="72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2708328" y="160875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7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564312" y="25008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/>
              <a:t>1</a:t>
            </a:r>
            <a:endParaRPr lang="en-US" b="0" i="0" dirty="0"/>
          </a:p>
        </p:txBody>
      </p:sp>
      <p:sp>
        <p:nvSpPr>
          <p:cNvPr id="128" name="TextBox 127"/>
          <p:cNvSpPr txBox="1"/>
          <p:nvPr/>
        </p:nvSpPr>
        <p:spPr>
          <a:xfrm>
            <a:off x="3356400" y="268887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2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3644432" y="2328833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/>
              <a:t>4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780336" y="225682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/>
              <a:t>3</a:t>
            </a:r>
            <a:endParaRPr lang="en-US" b="0" i="0" dirty="0"/>
          </a:p>
        </p:txBody>
      </p:sp>
      <p:sp>
        <p:nvSpPr>
          <p:cNvPr id="132" name="Oval 131"/>
          <p:cNvSpPr/>
          <p:nvPr/>
        </p:nvSpPr>
        <p:spPr>
          <a:xfrm>
            <a:off x="2744061" y="273374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3104851" y="2364020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44"/>
          <p:cNvSpPr/>
          <p:nvPr/>
        </p:nvSpPr>
        <p:spPr>
          <a:xfrm>
            <a:off x="3392061" y="273374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44"/>
          <p:cNvSpPr/>
          <p:nvPr/>
        </p:nvSpPr>
        <p:spPr>
          <a:xfrm>
            <a:off x="2956754" y="2522798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114054" y="3450833"/>
            <a:ext cx="242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/>
              <a:t>New </a:t>
            </a:r>
            <a:r>
              <a:rPr lang="en-US" b="1" i="0" dirty="0" err="1" smtClean="0"/>
              <a:t>Rhocell</a:t>
            </a:r>
            <a:r>
              <a:rPr lang="en-US" b="1" i="0" dirty="0" smtClean="0"/>
              <a:t> structure:</a:t>
            </a:r>
          </a:p>
          <a:p>
            <a:r>
              <a:rPr lang="en-US" dirty="0" err="1" smtClean="0"/>
              <a:t>Rhocell</a:t>
            </a:r>
            <a:r>
              <a:rPr lang="en-US" dirty="0" smtClean="0"/>
              <a:t>(8,Nx*</a:t>
            </a:r>
            <a:r>
              <a:rPr lang="en-US" dirty="0" err="1" smtClean="0"/>
              <a:t>Ny</a:t>
            </a:r>
            <a:r>
              <a:rPr lang="en-US" dirty="0" smtClean="0"/>
              <a:t>*</a:t>
            </a:r>
            <a:r>
              <a:rPr lang="en-US" dirty="0" err="1" smtClean="0"/>
              <a:t>Nz</a:t>
            </a:r>
            <a:r>
              <a:rPr lang="en-US" dirty="0"/>
              <a:t>)</a:t>
            </a:r>
          </a:p>
          <a:p>
            <a:endParaRPr lang="en-US" b="1" i="0" dirty="0"/>
          </a:p>
        </p:txBody>
      </p:sp>
      <p:sp>
        <p:nvSpPr>
          <p:cNvPr id="139" name="Cube 138"/>
          <p:cNvSpPr/>
          <p:nvPr/>
        </p:nvSpPr>
        <p:spPr>
          <a:xfrm>
            <a:off x="2748363" y="4424286"/>
            <a:ext cx="864096" cy="864096"/>
          </a:xfrm>
          <a:prstGeom prst="cub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2676355" y="520708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i="1" dirty="0"/>
          </a:p>
        </p:txBody>
      </p:sp>
      <p:sp>
        <p:nvSpPr>
          <p:cNvPr id="141" name="TextBox 140"/>
          <p:cNvSpPr txBox="1"/>
          <p:nvPr/>
        </p:nvSpPr>
        <p:spPr>
          <a:xfrm>
            <a:off x="2100291" y="578314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i="1" dirty="0"/>
          </a:p>
        </p:txBody>
      </p:sp>
      <p:cxnSp>
        <p:nvCxnSpPr>
          <p:cNvPr id="142" name="Straight Connector 141"/>
          <p:cNvCxnSpPr>
            <a:endCxn id="151" idx="3"/>
          </p:cNvCxnSpPr>
          <p:nvPr/>
        </p:nvCxnSpPr>
        <p:spPr>
          <a:xfrm flipH="1">
            <a:off x="2182843" y="5288382"/>
            <a:ext cx="565520" cy="56552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Oval 142"/>
          <p:cNvSpPr/>
          <p:nvPr/>
        </p:nvSpPr>
        <p:spPr>
          <a:xfrm>
            <a:off x="2712088" y="525163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2640088" y="532363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2568088" y="539563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/>
          <p:cNvCxnSpPr/>
          <p:nvPr/>
        </p:nvCxnSpPr>
        <p:spPr>
          <a:xfrm flipH="1">
            <a:off x="2352104" y="5530379"/>
            <a:ext cx="360040" cy="360040"/>
          </a:xfrm>
          <a:prstGeom prst="line">
            <a:avLst/>
          </a:prstGeom>
          <a:ln w="38100" cap="rnd" cmpd="sng">
            <a:solidFill>
              <a:srgbClr val="0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2496088" y="546763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2388299" y="5576446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316299" y="5648446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2244299" y="5720446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2172299" y="5792446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2808112" y="5519566"/>
            <a:ext cx="2506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/>
              <a:t>New dimension </a:t>
            </a:r>
            <a:r>
              <a:rPr lang="en-US" sz="1400" b="0" i="0" dirty="0"/>
              <a:t>for 8</a:t>
            </a:r>
            <a:r>
              <a:rPr lang="en-US" sz="1400" b="0" i="0" dirty="0" smtClean="0"/>
              <a:t> contiguous elements at </a:t>
            </a:r>
            <a:r>
              <a:rPr lang="en-US" sz="1400" b="0" i="0" dirty="0" err="1" smtClean="0"/>
              <a:t>icell</a:t>
            </a:r>
            <a:endParaRPr lang="en-US" sz="1400" b="0" i="0" dirty="0"/>
          </a:p>
        </p:txBody>
      </p:sp>
      <p:sp>
        <p:nvSpPr>
          <p:cNvPr id="153" name="Cube 152"/>
          <p:cNvSpPr/>
          <p:nvPr/>
        </p:nvSpPr>
        <p:spPr>
          <a:xfrm>
            <a:off x="3396435" y="4424286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Cube 153"/>
          <p:cNvSpPr/>
          <p:nvPr/>
        </p:nvSpPr>
        <p:spPr>
          <a:xfrm>
            <a:off x="2100291" y="4424286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Cube 154"/>
          <p:cNvSpPr/>
          <p:nvPr/>
        </p:nvSpPr>
        <p:spPr>
          <a:xfrm>
            <a:off x="2748363" y="3776214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Cube 157"/>
          <p:cNvSpPr/>
          <p:nvPr/>
        </p:nvSpPr>
        <p:spPr>
          <a:xfrm rot="10800000">
            <a:off x="2748363" y="4424286"/>
            <a:ext cx="864096" cy="864096"/>
          </a:xfrm>
          <a:prstGeom prst="cube">
            <a:avLst/>
          </a:prstGeom>
          <a:noFill/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ontent Placeholder 2"/>
          <p:cNvSpPr>
            <a:spLocks noGrp="1"/>
          </p:cNvSpPr>
          <p:nvPr>
            <p:ph idx="1"/>
          </p:nvPr>
        </p:nvSpPr>
        <p:spPr>
          <a:xfrm>
            <a:off x="5916911" y="3760694"/>
            <a:ext cx="4876800" cy="2743200"/>
          </a:xfrm>
        </p:spPr>
        <p:txBody>
          <a:bodyPr/>
          <a:lstStyle/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New dimension </a:t>
            </a:r>
            <a:r>
              <a:rPr lang="en-US" sz="1600" dirty="0"/>
              <a:t>in the current and charge array to </a:t>
            </a:r>
            <a:r>
              <a:rPr lang="en-US" sz="1600" dirty="0">
                <a:solidFill>
                  <a:srgbClr val="FF0000"/>
                </a:solidFill>
              </a:rPr>
              <a:t>access vertices of a cell in a contiguous way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/>
              <a:t>Enable </a:t>
            </a:r>
            <a:r>
              <a:rPr lang="en-US" sz="1600" dirty="0" err="1">
                <a:solidFill>
                  <a:srgbClr val="FF0000"/>
                </a:solidFill>
              </a:rPr>
              <a:t>vectorization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of the deposition with </a:t>
            </a:r>
            <a:r>
              <a:rPr lang="en-US" sz="1600" dirty="0">
                <a:solidFill>
                  <a:srgbClr val="FF0000"/>
                </a:solidFill>
              </a:rPr>
              <a:t>no memory races, no gather/scatter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Reduction at the end in the original structure: Non-efficient </a:t>
            </a:r>
            <a:r>
              <a:rPr lang="en-US" sz="1600" dirty="0" err="1">
                <a:solidFill>
                  <a:schemeClr val="accent1"/>
                </a:solidFill>
              </a:rPr>
              <a:t>vectorization</a:t>
            </a:r>
            <a:r>
              <a:rPr lang="en-US" sz="1600" dirty="0">
                <a:solidFill>
                  <a:schemeClr val="accent1"/>
                </a:solidFill>
              </a:rPr>
              <a:t> but in O(</a:t>
            </a:r>
            <a:r>
              <a:rPr lang="en-US" sz="1600" dirty="0" err="1">
                <a:solidFill>
                  <a:schemeClr val="accent1"/>
                </a:solidFill>
              </a:rPr>
              <a:t>Ncells</a:t>
            </a:r>
            <a:r>
              <a:rPr lang="en-US" sz="1600" dirty="0">
                <a:solidFill>
                  <a:schemeClr val="accent1"/>
                </a:solidFill>
              </a:rPr>
              <a:t>) with </a:t>
            </a:r>
            <a:r>
              <a:rPr lang="en-US" sz="1600" dirty="0" err="1">
                <a:solidFill>
                  <a:schemeClr val="accent1"/>
                </a:solidFill>
              </a:rPr>
              <a:t>Ncells</a:t>
            </a:r>
            <a:r>
              <a:rPr lang="en-US" sz="1600" dirty="0">
                <a:solidFill>
                  <a:schemeClr val="accent1"/>
                </a:solidFill>
              </a:rPr>
              <a:t> &lt;&lt; </a:t>
            </a:r>
            <a:r>
              <a:rPr lang="en-US" sz="1600" dirty="0" err="1">
                <a:solidFill>
                  <a:schemeClr val="accent1"/>
                </a:solidFill>
              </a:rPr>
              <a:t>Nparticles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3073304" y="4869654"/>
            <a:ext cx="216024" cy="216024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Slide Number Placeholder 4"/>
          <p:cNvSpPr txBox="1">
            <a:spLocks/>
          </p:cNvSpPr>
          <p:nvPr/>
        </p:nvSpPr>
        <p:spPr>
          <a:xfrm>
            <a:off x="9294812" y="6432517"/>
            <a:ext cx="1295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i="1" kern="1200">
                <a:solidFill>
                  <a:srgbClr val="0000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2ED8F83D-BFB6-48C7-B648-128A82FB4B3C}" type="slidenum">
              <a:rPr lang="en-US">
                <a:solidFill>
                  <a:schemeClr val="bg1"/>
                </a:solidFill>
              </a:rPr>
              <a:pPr algn="r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3608061" y="2517749"/>
            <a:ext cx="72000" cy="72000"/>
          </a:xfrm>
          <a:prstGeom prst="ellipse">
            <a:avLst/>
          </a:prstGeom>
          <a:solidFill>
            <a:srgbClr val="BD3902"/>
          </a:solidFill>
          <a:ln>
            <a:solidFill>
              <a:srgbClr val="7E26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097743" y="6437190"/>
            <a:ext cx="749783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 smtClean="0"/>
              <a:t>*H</a:t>
            </a:r>
            <a:r>
              <a:rPr lang="en-US" sz="1333" dirty="0"/>
              <a:t>. </a:t>
            </a:r>
            <a:r>
              <a:rPr lang="en-US" sz="1333" dirty="0" err="1"/>
              <a:t>Vincenti</a:t>
            </a:r>
            <a:r>
              <a:rPr lang="en-US" sz="1333" dirty="0"/>
              <a:t>, R. </a:t>
            </a:r>
            <a:r>
              <a:rPr lang="en-US" sz="1333" dirty="0" err="1"/>
              <a:t>Lehe</a:t>
            </a:r>
            <a:r>
              <a:rPr lang="en-US" sz="1333" dirty="0"/>
              <a:t>, R. </a:t>
            </a:r>
            <a:r>
              <a:rPr lang="en-US" sz="1333" dirty="0" err="1"/>
              <a:t>Sasanka</a:t>
            </a:r>
            <a:r>
              <a:rPr lang="en-US" sz="1333" dirty="0"/>
              <a:t> and J.-L. Vay, </a:t>
            </a:r>
            <a:r>
              <a:rPr lang="en-US" sz="1333" i="1" dirty="0"/>
              <a:t>Comp. Phys. Comm. </a:t>
            </a:r>
            <a:r>
              <a:rPr lang="en-US" sz="1333" dirty="0"/>
              <a:t>,</a:t>
            </a:r>
            <a:r>
              <a:rPr lang="is-IS" sz="1333" dirty="0"/>
              <a:t> 210, 145-154 (2017)</a:t>
            </a:r>
            <a:r>
              <a:rPr lang="en-US" sz="1333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310" y="1492325"/>
            <a:ext cx="6212021" cy="177799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7629331" y="874055"/>
            <a:ext cx="23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smtClean="0"/>
              <a:t>Order of deposition</a:t>
            </a:r>
            <a:endParaRPr lang="en-US" b="0" i="0" dirty="0"/>
          </a:p>
        </p:txBody>
      </p:sp>
      <p:sp>
        <p:nvSpPr>
          <p:cNvPr id="73" name="TextBox 72"/>
          <p:cNvSpPr txBox="1"/>
          <p:nvPr/>
        </p:nvSpPr>
        <p:spPr>
          <a:xfrm>
            <a:off x="6135811" y="1252366"/>
            <a:ext cx="1018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smtClean="0"/>
              <a:t>1 = CIC</a:t>
            </a:r>
            <a:endParaRPr lang="en-US" sz="1400" b="0" i="0" dirty="0"/>
          </a:p>
        </p:txBody>
      </p:sp>
      <p:sp>
        <p:nvSpPr>
          <p:cNvPr id="74" name="TextBox 73"/>
          <p:cNvSpPr txBox="1"/>
          <p:nvPr/>
        </p:nvSpPr>
        <p:spPr>
          <a:xfrm>
            <a:off x="8041708" y="1264916"/>
            <a:ext cx="1018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</a:t>
            </a:r>
            <a:r>
              <a:rPr lang="en-US" sz="1400" b="0" i="0" dirty="0" smtClean="0"/>
              <a:t> = TSC</a:t>
            </a:r>
            <a:endParaRPr lang="en-US" sz="1400" b="0" i="0" dirty="0"/>
          </a:p>
        </p:txBody>
      </p:sp>
      <p:sp>
        <p:nvSpPr>
          <p:cNvPr id="75" name="TextBox 74"/>
          <p:cNvSpPr txBox="1"/>
          <p:nvPr/>
        </p:nvSpPr>
        <p:spPr>
          <a:xfrm>
            <a:off x="10012150" y="1266709"/>
            <a:ext cx="1018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</a:t>
            </a:r>
            <a:r>
              <a:rPr lang="en-US" sz="1400" b="0" i="0" dirty="0" smtClean="0"/>
              <a:t> = QSP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8747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 txBox="1">
            <a:spLocks/>
          </p:cNvSpPr>
          <p:nvPr/>
        </p:nvSpPr>
        <p:spPr>
          <a:xfrm>
            <a:off x="8484284" y="6431768"/>
            <a:ext cx="2844059" cy="3639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1333" dirty="0">
                <a:solidFill>
                  <a:schemeClr val="tx1"/>
                </a:solidFill>
                <a:latin typeface="Lantinghei SC Extralight"/>
                <a:cs typeface="Lantinghei SC Extralight"/>
              </a:rPr>
              <a:t>Mathieu Lobet - </a:t>
            </a:r>
            <a:fld id="{B96EDA3D-688C-9842-B341-C6AB6E34E6B5}" type="slidenum">
              <a:rPr lang="en-US" sz="1333">
                <a:solidFill>
                  <a:schemeClr val="tx1"/>
                </a:solidFill>
                <a:latin typeface="Lantinghei SC Extralight"/>
                <a:cs typeface="Lantinghei SC Extralight"/>
              </a:rPr>
              <a:pPr algn="r"/>
              <a:t>12</a:t>
            </a:fld>
            <a:endParaRPr lang="en-US" sz="1333" dirty="0">
              <a:solidFill>
                <a:schemeClr val="tx1"/>
              </a:solidFill>
              <a:latin typeface="Lantinghei SC Extralight"/>
              <a:cs typeface="Lantinghei SC Extralight"/>
            </a:endParaRPr>
          </a:p>
        </p:txBody>
      </p: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182494" y="87571"/>
            <a:ext cx="11721982" cy="638939"/>
          </a:xfrm>
        </p:spPr>
        <p:txBody>
          <a:bodyPr>
            <a:normAutofit fontScale="90000"/>
          </a:bodyPr>
          <a:lstStyle/>
          <a:p>
            <a:r>
              <a:rPr lang="en-US" sz="2666" dirty="0" smtClean="0">
                <a:cs typeface="Lantinghei SC Extralight"/>
              </a:rPr>
              <a:t>Latest optimization led to good single-node </a:t>
            </a:r>
            <a:r>
              <a:rPr lang="en-US" sz="2666" dirty="0">
                <a:cs typeface="Lantinghei SC Extralight"/>
              </a:rPr>
              <a:t>performance on Haswell and KNL</a:t>
            </a:r>
          </a:p>
        </p:txBody>
      </p:sp>
      <p:pic>
        <p:nvPicPr>
          <p:cNvPr id="8" name="Picture 7" descr="Screen Shot 2016-11-18 at 3.18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55" y="1217185"/>
            <a:ext cx="5960501" cy="4313611"/>
          </a:xfrm>
          <a:prstGeom prst="rect">
            <a:avLst/>
          </a:prstGeom>
        </p:spPr>
      </p:pic>
      <p:pic>
        <p:nvPicPr>
          <p:cNvPr id="9" name="Picture 8" descr="Screen Shot 2016-11-18 at 3.17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035" y="1131153"/>
            <a:ext cx="5965441" cy="441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739" y="5335495"/>
            <a:ext cx="553943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F79646"/>
                </a:solidFill>
                <a:latin typeface="Lantinghei SC Extralight"/>
                <a:cs typeface="Lantinghei SC Extralight"/>
              </a:rPr>
              <a:t>S</a:t>
            </a:r>
            <a:r>
              <a:rPr lang="en-US" b="0" i="0" dirty="0" smtClean="0">
                <a:solidFill>
                  <a:srgbClr val="F79646"/>
                </a:solidFill>
                <a:latin typeface="Lantinghei SC Extralight"/>
                <a:cs typeface="Lantinghei SC Extralight"/>
              </a:rPr>
              <a:t>peed-up of 2 </a:t>
            </a:r>
            <a:r>
              <a:rPr lang="en-US" b="0" i="0" dirty="0" smtClean="0">
                <a:solidFill>
                  <a:srgbClr val="003C71"/>
                </a:solidFill>
                <a:latin typeface="Lantinghei SC Extralight"/>
                <a:cs typeface="Lantinghei SC Extralight"/>
              </a:rPr>
              <a:t>on </a:t>
            </a:r>
            <a:r>
              <a:rPr lang="en-US" b="0" i="0" dirty="0" err="1" smtClean="0">
                <a:solidFill>
                  <a:srgbClr val="003C71"/>
                </a:solidFill>
                <a:latin typeface="Lantinghei SC Extralight"/>
                <a:cs typeface="Lantinghei SC Extralight"/>
              </a:rPr>
              <a:t>Haswell</a:t>
            </a:r>
            <a:r>
              <a:rPr lang="en-US" b="0" i="0" dirty="0" smtClean="0">
                <a:solidFill>
                  <a:srgbClr val="003C71"/>
                </a:solidFill>
                <a:latin typeface="Lantinghei SC Extralight"/>
                <a:cs typeface="Lantinghei SC Extralight"/>
              </a:rPr>
              <a:t> node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18093" y="5331104"/>
            <a:ext cx="553943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0" i="0" dirty="0" smtClean="0">
                <a:solidFill>
                  <a:srgbClr val="F79646"/>
                </a:solidFill>
                <a:latin typeface="Lantinghei SC Extralight"/>
                <a:cs typeface="Lantinghei SC Extralight"/>
              </a:rPr>
              <a:t>Speed-up of 5 </a:t>
            </a:r>
            <a:r>
              <a:rPr lang="en-US" b="0" i="0" dirty="0" smtClean="0">
                <a:solidFill>
                  <a:srgbClr val="003C71"/>
                </a:solidFill>
                <a:latin typeface="Lantinghei SC Extralight"/>
                <a:cs typeface="Lantinghei SC Extralight"/>
              </a:rPr>
              <a:t>on KNL node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2526" y="5690093"/>
            <a:ext cx="1141134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rgbClr val="003C71"/>
                </a:solidFill>
                <a:latin typeface="Lantinghei SC Extralight"/>
                <a:cs typeface="Lantinghei SC Extralight"/>
              </a:rPr>
              <a:t>With optimizations, KNL is </a:t>
            </a:r>
            <a:r>
              <a:rPr lang="en-US" dirty="0" smtClean="0">
                <a:solidFill>
                  <a:schemeClr val="accent6"/>
                </a:solidFill>
                <a:latin typeface="Lantinghei SC Extralight"/>
                <a:cs typeface="Lantinghei SC Extralight"/>
              </a:rPr>
              <a:t>1.8 times faster </a:t>
            </a:r>
            <a:r>
              <a:rPr lang="en-US" dirty="0" smtClean="0">
                <a:solidFill>
                  <a:srgbClr val="003C71"/>
                </a:solidFill>
                <a:latin typeface="Lantinghei SC Extralight"/>
                <a:cs typeface="Lantinghei SC Extralight"/>
              </a:rPr>
              <a:t>than </a:t>
            </a:r>
            <a:r>
              <a:rPr lang="en-US" dirty="0" err="1" smtClean="0">
                <a:solidFill>
                  <a:srgbClr val="003C71"/>
                </a:solidFill>
                <a:latin typeface="Lantinghei SC Extralight"/>
                <a:cs typeface="Lantinghei SC Extralight"/>
              </a:rPr>
              <a:t>Haswell</a:t>
            </a:r>
            <a:r>
              <a:rPr lang="en-US" dirty="0" smtClean="0">
                <a:solidFill>
                  <a:srgbClr val="003C71"/>
                </a:solidFill>
                <a:latin typeface="Lantinghei SC Extralight"/>
                <a:cs typeface="Lantinghei SC Extralight"/>
              </a:rPr>
              <a:t> node at order 3 </a:t>
            </a:r>
            <a:endParaRPr lang="en-US" b="0" i="0" dirty="0" smtClean="0">
              <a:solidFill>
                <a:srgbClr val="003C71"/>
              </a:solidFill>
              <a:latin typeface="Lantinghei SC Extralight"/>
              <a:cs typeface="Lantinghei SC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8647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" y="208148"/>
            <a:ext cx="11372473" cy="510909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532" y="967352"/>
            <a:ext cx="10485889" cy="47768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Context &amp; overview of the project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Code structure, libraries &amp; optimization on Intel KNL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Advanced algorithms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Progress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Next </a:t>
            </a:r>
            <a:r>
              <a:rPr lang="en-US" sz="2400" dirty="0" smtClean="0"/>
              <a:t>steps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576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02"/>
            <a:ext cx="12188825" cy="860201"/>
          </a:xfrm>
        </p:spPr>
        <p:txBody>
          <a:bodyPr>
            <a:norm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a</a:t>
            </a:r>
            <a:r>
              <a:rPr lang="en-US" dirty="0" smtClean="0"/>
              <a:t>re combining advanced algorithms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7018" y="915067"/>
            <a:ext cx="4182079" cy="1099745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Lower # time steps: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09937" y="1828801"/>
            <a:ext cx="27924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17052" y="1828801"/>
            <a:ext cx="123944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l’=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lg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(1+b)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15080" y="1828801"/>
            <a:ext cx="7349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L’=L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/g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6014" y="3116318"/>
            <a:ext cx="395453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mtClean="0">
                <a:latin typeface="Franklin Gothic Book" charset="0"/>
                <a:ea typeface="Franklin Gothic Book" charset="0"/>
                <a:cs typeface="Franklin Gothic Book" charset="0"/>
                <a:sym typeface="Wingdings"/>
              </a:rPr>
              <a:t> </a:t>
            </a:r>
            <a:r>
              <a:rPr lang="en-US" smtClean="0">
                <a:latin typeface="Franklin Gothic Book" charset="0"/>
                <a:ea typeface="Franklin Gothic Book" charset="0"/>
                <a:cs typeface="Franklin Gothic Book" charset="0"/>
              </a:rPr>
              <a:t>Speedup 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= (L’/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’</a:t>
            </a: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)/(L/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l) = g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(1+b)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4481" y="2490953"/>
            <a:ext cx="19969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# time steps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 L/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14680" y="1828801"/>
            <a:ext cx="3113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latin typeface="Symbol" charset="2"/>
                <a:ea typeface="Symbol" charset="2"/>
                <a:cs typeface="Symbol" charset="2"/>
              </a:rPr>
              <a:t>l</a:t>
            </a:r>
            <a:endParaRPr lang="en-US" dirty="0" smtClean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66264" y="1828801"/>
            <a:ext cx="29848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L</a:t>
            </a:r>
            <a:endParaRPr lang="en-US" dirty="0" smtClean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2907" y="2490953"/>
            <a:ext cx="212724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# time steps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>
                <a:latin typeface="Franklin Gothic Book" charset="0"/>
                <a:ea typeface="Franklin Gothic Book" charset="0"/>
                <a:cs typeface="Franklin Gothic Book" charset="0"/>
              </a:rPr>
              <a:t> L’/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l’</a:t>
            </a:r>
          </a:p>
        </p:txBody>
      </p:sp>
    </p:spTree>
    <p:extLst>
      <p:ext uri="{BB962C8B-B14F-4D97-AF65-F5344CB8AC3E}">
        <p14:creationId xmlns:p14="http://schemas.microsoft.com/office/powerpoint/2010/main" val="2381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02"/>
            <a:ext cx="12188825" cy="860201"/>
          </a:xfrm>
        </p:spPr>
        <p:txBody>
          <a:bodyPr>
            <a:normAutofit/>
          </a:bodyPr>
          <a:lstStyle/>
          <a:p>
            <a:r>
              <a:rPr lang="en-US" dirty="0" smtClean="0"/>
              <a:t>We are combining advanced algorithms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7018" y="915060"/>
            <a:ext cx="5260771" cy="1764667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Lower # time steps: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Higher accuracy: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 smtClean="0">
                <a:solidFill>
                  <a:srgbClr val="000000"/>
                </a:solidFill>
                <a:latin typeface="Franklin Gothic Book"/>
                <a:cs typeface="+mn-cs"/>
              </a:rPr>
              <a:t>AMR provided by </a:t>
            </a:r>
            <a:r>
              <a:rPr lang="en-US" sz="2099" dirty="0" err="1" smtClean="0">
                <a:solidFill>
                  <a:srgbClr val="000000"/>
                </a:solidFill>
                <a:latin typeface="Franklin Gothic Book"/>
                <a:cs typeface="+mn-cs"/>
              </a:rPr>
              <a:t>BoxLib</a:t>
            </a:r>
            <a:r>
              <a:rPr lang="en-US" sz="2099" dirty="0" smtClean="0">
                <a:solidFill>
                  <a:srgbClr val="000000"/>
                </a:solidFill>
                <a:latin typeface="Franklin Gothic Book"/>
                <a:cs typeface="+mn-cs"/>
              </a:rPr>
              <a:t>/</a:t>
            </a:r>
            <a:r>
              <a:rPr lang="en-US" sz="2099" dirty="0" err="1" smtClean="0">
                <a:solidFill>
                  <a:srgbClr val="000000"/>
                </a:solidFill>
                <a:latin typeface="Franklin Gothic Book"/>
                <a:cs typeface="+mn-cs"/>
              </a:rPr>
              <a:t>AMReX</a:t>
            </a:r>
            <a:r>
              <a:rPr lang="en-US" sz="2099" dirty="0" smtClean="0">
                <a:solidFill>
                  <a:srgbClr val="000000"/>
                </a:solidFill>
                <a:latin typeface="Franklin Gothic Book"/>
                <a:cs typeface="+mn-cs"/>
              </a:rPr>
              <a:t> library</a:t>
            </a:r>
            <a:endParaRPr lang="en-US" sz="2099" dirty="0">
              <a:solidFill>
                <a:srgbClr val="000000"/>
              </a:solidFill>
              <a:latin typeface="Franklin Gothic Book"/>
              <a:cs typeface="+mn-cs"/>
            </a:endParaRP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10890669" y="6355596"/>
            <a:ext cx="688721" cy="365030"/>
          </a:xfrm>
          <a:prstGeom prst="rect">
            <a:avLst/>
          </a:prstGeom>
        </p:spPr>
        <p:txBody>
          <a:bodyPr lIns="121874" tIns="60937" rIns="121874" bIns="60937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155119-D6E5-4448-A8EA-57000BD18970}" type="slidenum">
              <a:rPr lang="en-US" sz="1300">
                <a:solidFill>
                  <a:srgbClr val="000000"/>
                </a:solidFill>
                <a:latin typeface="Franklin Gothic Book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sz="1300" dirty="0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11" name="Picture 8" descr="rho_amr_emit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8314274" y="2077098"/>
            <a:ext cx="1711583" cy="1248154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pic>
        <p:nvPicPr>
          <p:cNvPr id="10" name="Picture 9" descr="Screen Shot 2017-01-25 at 5.48.1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31" y="3124094"/>
            <a:ext cx="3798795" cy="25047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88922" y="3371911"/>
            <a:ext cx="3820148" cy="2293893"/>
            <a:chOff x="2800350" y="2571750"/>
            <a:chExt cx="2457450" cy="1714500"/>
          </a:xfrm>
        </p:grpSpPr>
        <p:pic>
          <p:nvPicPr>
            <p:cNvPr id="16" name="Picture 15" descr="Screen Shot 2015-06-02 at 5.46.28 PM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0350" y="2571750"/>
              <a:ext cx="2457450" cy="17145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pic>
        <p:sp>
          <p:nvSpPr>
            <p:cNvPr id="17" name="Rectangle 16"/>
            <p:cNvSpPr/>
            <p:nvPr/>
          </p:nvSpPr>
          <p:spPr bwMode="auto">
            <a:xfrm>
              <a:off x="4510105" y="3324889"/>
              <a:ext cx="169061" cy="192983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984234" y="3355369"/>
              <a:ext cx="112703" cy="132025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410282" y="3232831"/>
              <a:ext cx="225405" cy="377099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835110" y="3324889"/>
              <a:ext cx="225406" cy="192983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853320" y="3324889"/>
              <a:ext cx="237064" cy="192983"/>
            </a:xfrm>
            <a:prstGeom prst="rect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>
                  <a:solidFill>
                    <a:prstClr val="black"/>
                  </a:solidFill>
                  <a:latin typeface="Times New Roman"/>
                  <a:ea typeface="Times New Roman"/>
                  <a:cs typeface="Times New Roman"/>
                </a:rPr>
                <a:t> 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575449" y="2820062"/>
              <a:ext cx="380859" cy="410930"/>
              <a:chOff x="844313" y="275915"/>
              <a:chExt cx="414868" cy="456610"/>
            </a:xfrm>
            <a:scene3d>
              <a:camera prst="orthographicFron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 bwMode="auto">
              <a:xfrm>
                <a:off x="844313" y="602065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909930" y="471605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996713" y="341145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1127947" y="275915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flipV="1">
              <a:off x="3575449" y="3609931"/>
              <a:ext cx="380859" cy="410930"/>
              <a:chOff x="844313" y="1153588"/>
              <a:chExt cx="414868" cy="456610"/>
            </a:xfrm>
            <a:scene3d>
              <a:camera prst="orthographicFront"/>
              <a:lightRig rig="threePt" dir="t"/>
            </a:scene3d>
          </p:grpSpPr>
          <p:sp>
            <p:nvSpPr>
              <p:cNvPr id="35" name="Rectangle 34"/>
              <p:cNvSpPr/>
              <p:nvPr/>
            </p:nvSpPr>
            <p:spPr bwMode="auto">
              <a:xfrm>
                <a:off x="844313" y="1479738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909930" y="1349278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996713" y="1218818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1127947" y="1153588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603376" y="2847974"/>
              <a:ext cx="380858" cy="476789"/>
              <a:chOff x="1964030" y="306930"/>
              <a:chExt cx="414867" cy="529790"/>
            </a:xfrm>
            <a:scene3d>
              <a:camera prst="orthographicFront"/>
              <a:lightRig rig="threePt" dir="t"/>
            </a:scene3d>
          </p:grpSpPr>
          <p:sp>
            <p:nvSpPr>
              <p:cNvPr id="31" name="Rectangle 30"/>
              <p:cNvSpPr/>
              <p:nvPr/>
            </p:nvSpPr>
            <p:spPr bwMode="auto">
              <a:xfrm>
                <a:off x="1964030" y="706260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2029647" y="575800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2116429" y="437390"/>
                <a:ext cx="157693" cy="13841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2208504" y="306930"/>
                <a:ext cx="170393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V="1">
              <a:off x="4603376" y="3517872"/>
              <a:ext cx="380858" cy="476789"/>
              <a:chOff x="1964030" y="1051296"/>
              <a:chExt cx="414867" cy="529790"/>
            </a:xfrm>
            <a:scene3d>
              <a:camera prst="orthographicFront"/>
              <a:lightRig rig="threePt" dir="t"/>
            </a:scene3d>
          </p:grpSpPr>
          <p:sp>
            <p:nvSpPr>
              <p:cNvPr id="27" name="Rectangle 26"/>
              <p:cNvSpPr/>
              <p:nvPr/>
            </p:nvSpPr>
            <p:spPr bwMode="auto">
              <a:xfrm>
                <a:off x="1964030" y="1450626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2029647" y="1320166"/>
                <a:ext cx="131234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2116429" y="1181756"/>
                <a:ext cx="157693" cy="13841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2208504" y="1051296"/>
                <a:ext cx="170393" cy="130460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</p:grpSp>
      </p:grpSp>
      <p:cxnSp>
        <p:nvCxnSpPr>
          <p:cNvPr id="43" name="Straight Connector 42"/>
          <p:cNvCxnSpPr/>
          <p:nvPr/>
        </p:nvCxnSpPr>
        <p:spPr>
          <a:xfrm>
            <a:off x="4200260" y="4511646"/>
            <a:ext cx="1362221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539604" y="5162391"/>
            <a:ext cx="3652740" cy="415387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prstClr val="white"/>
                </a:solidFill>
                <a:latin typeface="Franklin Gothic Medium"/>
                <a:cs typeface="+mn-cs"/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137248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0" y="198120"/>
            <a:ext cx="12031038" cy="929485"/>
          </a:xfrm>
        </p:spPr>
        <p:txBody>
          <a:bodyPr/>
          <a:lstStyle/>
          <a:p>
            <a:r>
              <a:rPr lang="en-US" dirty="0" smtClean="0"/>
              <a:t>Implementation of mesh refinement based on </a:t>
            </a:r>
            <a:r>
              <a:rPr lang="en-US" smtClean="0"/>
              <a:t>Warp algorithm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1163835"/>
            <a:ext cx="8554150" cy="4046538"/>
          </a:xfrm>
        </p:spPr>
      </p:pic>
      <p:sp>
        <p:nvSpPr>
          <p:cNvPr id="5" name="TextBox 4"/>
          <p:cNvSpPr txBox="1"/>
          <p:nvPr/>
        </p:nvSpPr>
        <p:spPr>
          <a:xfrm>
            <a:off x="365760" y="5553240"/>
            <a:ext cx="94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J</a:t>
            </a:r>
            <a:r>
              <a:rPr 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.-L. </a:t>
            </a:r>
            <a:r>
              <a:rPr lang="en-US" sz="1200" dirty="0" err="1">
                <a:latin typeface="Franklin Gothic Book" charset="0"/>
                <a:ea typeface="Franklin Gothic Book" charset="0"/>
                <a:cs typeface="Franklin Gothic Book" charset="0"/>
              </a:rPr>
              <a:t>Vay</a:t>
            </a:r>
            <a:r>
              <a:rPr 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, P </a:t>
            </a:r>
            <a:r>
              <a:rPr lang="en-US" sz="1200" dirty="0" err="1">
                <a:latin typeface="Franklin Gothic Book" charset="0"/>
                <a:ea typeface="Franklin Gothic Book" charset="0"/>
                <a:cs typeface="Franklin Gothic Book" charset="0"/>
              </a:rPr>
              <a:t>Colella</a:t>
            </a:r>
            <a:r>
              <a:rPr 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, P </a:t>
            </a:r>
            <a:r>
              <a:rPr lang="en-US" sz="1200" dirty="0" err="1">
                <a:latin typeface="Franklin Gothic Book" charset="0"/>
                <a:ea typeface="Franklin Gothic Book" charset="0"/>
                <a:cs typeface="Franklin Gothic Book" charset="0"/>
              </a:rPr>
              <a:t>Mccorquodale</a:t>
            </a:r>
            <a:r>
              <a:rPr 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, B Van </a:t>
            </a:r>
            <a:r>
              <a:rPr lang="en-US" sz="1200" dirty="0" err="1">
                <a:latin typeface="Franklin Gothic Book" charset="0"/>
                <a:ea typeface="Franklin Gothic Book" charset="0"/>
                <a:cs typeface="Franklin Gothic Book" charset="0"/>
              </a:rPr>
              <a:t>Straalen</a:t>
            </a:r>
            <a:r>
              <a:rPr 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, A Friedman, and D. P. Grote. </a:t>
            </a:r>
            <a:r>
              <a:rPr lang="en-US" sz="1200" i="1" dirty="0">
                <a:latin typeface="Franklin Gothic Book" charset="0"/>
                <a:ea typeface="Franklin Gothic Book" charset="0"/>
                <a:cs typeface="Franklin Gothic Book" charset="0"/>
              </a:rPr>
              <a:t>Laser &amp; Particle Beams</a:t>
            </a:r>
            <a:r>
              <a:rPr 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 </a:t>
            </a:r>
            <a:r>
              <a:rPr lang="en-US" sz="1200" b="1" dirty="0">
                <a:latin typeface="Franklin Gothic Book" charset="0"/>
                <a:ea typeface="Franklin Gothic Book" charset="0"/>
                <a:cs typeface="Franklin Gothic Book" charset="0"/>
              </a:rPr>
              <a:t>20</a:t>
            </a:r>
            <a:r>
              <a:rPr lang="en-US" sz="1200" dirty="0">
                <a:latin typeface="Franklin Gothic Book" charset="0"/>
                <a:ea typeface="Franklin Gothic Book" charset="0"/>
                <a:cs typeface="Franklin Gothic Book" charset="0"/>
              </a:rPr>
              <a:t>, 569–575, (2002).</a:t>
            </a:r>
            <a:endParaRPr lang="en-US" sz="1200" dirty="0">
              <a:latin typeface="Franklin Gothic Book"/>
              <a:cs typeface="Franklin Gothic Book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latin typeface="Franklin Gothic Book"/>
                <a:cs typeface="Franklin Gothic Book"/>
              </a:rPr>
              <a:t>J.-L. </a:t>
            </a:r>
            <a:r>
              <a:rPr lang="en-US" sz="1200" dirty="0" err="1" smtClean="0">
                <a:latin typeface="Franklin Gothic Book"/>
                <a:cs typeface="Franklin Gothic Book"/>
              </a:rPr>
              <a:t>Vay</a:t>
            </a:r>
            <a:r>
              <a:rPr lang="en-US" sz="1200" dirty="0" smtClean="0">
                <a:latin typeface="Franklin Gothic Book"/>
                <a:cs typeface="Franklin Gothic Book"/>
              </a:rPr>
              <a:t>, J.-C. Adam, A. </a:t>
            </a:r>
            <a:r>
              <a:rPr lang="en-US" sz="1200" dirty="0" err="1" smtClean="0">
                <a:latin typeface="Franklin Gothic Book"/>
                <a:cs typeface="Franklin Gothic Book"/>
              </a:rPr>
              <a:t>Héron</a:t>
            </a:r>
            <a:r>
              <a:rPr lang="en-US" sz="1200" dirty="0" smtClean="0">
                <a:latin typeface="Franklin Gothic Book"/>
                <a:cs typeface="Franklin Gothic Book"/>
              </a:rPr>
              <a:t>, </a:t>
            </a:r>
            <a:r>
              <a:rPr lang="en-US" sz="1200" i="1" dirty="0">
                <a:latin typeface="Franklin Gothic Book"/>
                <a:cs typeface="Franklin Gothic Book"/>
              </a:rPr>
              <a:t>Computer Physics Comm</a:t>
            </a:r>
            <a:r>
              <a:rPr lang="en-US" sz="1200" i="1" dirty="0" smtClean="0">
                <a:latin typeface="Franklin Gothic Book"/>
                <a:cs typeface="Franklin Gothic Book"/>
              </a:rPr>
              <a:t>.</a:t>
            </a:r>
            <a:r>
              <a:rPr lang="en-US" sz="1200" b="1" dirty="0" smtClean="0">
                <a:latin typeface="Franklin Gothic Book"/>
                <a:cs typeface="Franklin Gothic Book"/>
              </a:rPr>
              <a:t> 164</a:t>
            </a:r>
            <a:r>
              <a:rPr lang="en-US" sz="1200" dirty="0" smtClean="0">
                <a:latin typeface="Franklin Gothic Book"/>
                <a:cs typeface="Franklin Gothic Book"/>
              </a:rPr>
              <a:t>, 171-177 </a:t>
            </a:r>
            <a:r>
              <a:rPr lang="en-US" sz="1200" dirty="0">
                <a:latin typeface="Franklin Gothic Book"/>
                <a:cs typeface="Franklin Gothic Book"/>
              </a:rPr>
              <a:t>(</a:t>
            </a:r>
            <a:r>
              <a:rPr lang="en-US" sz="1200" dirty="0" smtClean="0">
                <a:latin typeface="Franklin Gothic Book"/>
                <a:cs typeface="Franklin Gothic Book"/>
              </a:rPr>
              <a:t>2004).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latin typeface="Franklin Gothic Book"/>
                <a:cs typeface="Franklin Gothic Book"/>
              </a:rPr>
              <a:t>J</a:t>
            </a:r>
            <a:r>
              <a:rPr lang="en-US" sz="1200" dirty="0">
                <a:latin typeface="Franklin Gothic Book"/>
                <a:cs typeface="Franklin Gothic Book"/>
              </a:rPr>
              <a:t>.-L. Vay, D. P. Grote, R. H. Cohen, &amp; A. Friedman, </a:t>
            </a:r>
            <a:r>
              <a:rPr lang="en-US" sz="1200" i="1" dirty="0" smtClean="0">
                <a:latin typeface="Franklin Gothic Book"/>
                <a:cs typeface="Franklin Gothic Book"/>
              </a:rPr>
              <a:t>Computational </a:t>
            </a:r>
            <a:r>
              <a:rPr lang="en-US" sz="1200" i="1" dirty="0">
                <a:latin typeface="Franklin Gothic Book"/>
                <a:cs typeface="Franklin Gothic Book"/>
              </a:rPr>
              <a:t>Science &amp; Discovery </a:t>
            </a:r>
            <a:r>
              <a:rPr lang="en-US" sz="1200" b="1" dirty="0">
                <a:latin typeface="Franklin Gothic Book"/>
                <a:cs typeface="Franklin Gothic Book"/>
              </a:rPr>
              <a:t>5</a:t>
            </a:r>
            <a:r>
              <a:rPr lang="en-US" sz="1200" dirty="0">
                <a:latin typeface="Franklin Gothic Book"/>
                <a:cs typeface="Franklin Gothic Book"/>
              </a:rPr>
              <a:t>, 014019 (2012</a:t>
            </a:r>
            <a:r>
              <a:rPr lang="en-US" sz="1200" dirty="0" smtClean="0">
                <a:latin typeface="Franklin Gothic Book"/>
                <a:cs typeface="Franklin Gothic Book"/>
              </a:rPr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22080" y="1198880"/>
            <a:ext cx="3058160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Need to avoid spurious: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</a:t>
            </a:r>
            <a:r>
              <a:rPr lang="en-US" sz="1600" dirty="0" smtClean="0"/>
              <a:t>elf-forces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w</a:t>
            </a:r>
            <a:r>
              <a:rPr lang="en-US" sz="1600" dirty="0" smtClean="0"/>
              <a:t>ave reflections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smtClean="0"/>
              <a:t>`ghost stuck’ particles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ym typeface="Wingdings"/>
              </a:rPr>
              <a:t>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</a:t>
            </a:r>
            <a:r>
              <a:rPr lang="en-US" sz="1600" dirty="0" smtClean="0"/>
              <a:t>uffer regions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smtClean="0"/>
              <a:t>PMLs around patches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smtClean="0"/>
              <a:t>Extended Maxwell with divergence cleaning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26" y="3667760"/>
            <a:ext cx="2766793" cy="1597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64240" y="381000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36400" y="451104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65840" y="4876800"/>
            <a:ext cx="172720" cy="3657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08080" y="4257040"/>
            <a:ext cx="690880" cy="406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96400" y="4714240"/>
            <a:ext cx="1920240" cy="51816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endCxn id="12" idx="0"/>
          </p:cNvCxnSpPr>
          <p:nvPr/>
        </p:nvCxnSpPr>
        <p:spPr>
          <a:xfrm>
            <a:off x="11297920" y="3322320"/>
            <a:ext cx="355600" cy="934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30566" y="4798674"/>
            <a:ext cx="4929351" cy="590931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Substitution: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F</a:t>
            </a:r>
            <a:r>
              <a:rPr lang="en-US" baseline="30000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n+1</a:t>
            </a:r>
            <a:r>
              <a:rPr lang="en-US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(a) = </a:t>
            </a:r>
            <a:r>
              <a:rPr lang="en-US" b="1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I</a:t>
            </a:r>
            <a:r>
              <a:rPr lang="en-US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[</a:t>
            </a:r>
            <a:r>
              <a:rPr lang="en-US" dirty="0" err="1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F</a:t>
            </a:r>
            <a:r>
              <a:rPr lang="en-US" baseline="30000" dirty="0" err="1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n</a:t>
            </a:r>
            <a:r>
              <a:rPr lang="en-US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(a)-F</a:t>
            </a:r>
            <a:r>
              <a:rPr lang="en-US" baseline="30000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n+1</a:t>
            </a:r>
            <a:r>
              <a:rPr lang="en-US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(c)]+F</a:t>
            </a:r>
            <a:r>
              <a:rPr lang="en-US" baseline="30000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n+1</a:t>
            </a:r>
            <a:r>
              <a:rPr lang="en-US" dirty="0" smtClean="0">
                <a:solidFill>
                  <a:schemeClr val="tx1"/>
                </a:solidFill>
                <a:latin typeface="Bookman Old Style" charset="0"/>
                <a:ea typeface="Bookman Old Style" charset="0"/>
                <a:cs typeface="Bookman Old Style" charset="0"/>
              </a:rPr>
              <a:t>(r)</a:t>
            </a:r>
          </a:p>
        </p:txBody>
      </p:sp>
    </p:spTree>
    <p:extLst>
      <p:ext uri="{BB962C8B-B14F-4D97-AF65-F5344CB8AC3E}">
        <p14:creationId xmlns:p14="http://schemas.microsoft.com/office/powerpoint/2010/main" val="12449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02"/>
            <a:ext cx="12188825" cy="860201"/>
          </a:xfrm>
        </p:spPr>
        <p:txBody>
          <a:bodyPr>
            <a:normAutofit/>
          </a:bodyPr>
          <a:lstStyle/>
          <a:p>
            <a:r>
              <a:rPr lang="en-US" dirty="0" smtClean="0"/>
              <a:t>We are combining advanced algorithms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7018" y="915060"/>
            <a:ext cx="7530687" cy="2441519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Lower # time steps: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Higher accuracy: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AMR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 smtClean="0">
                <a:solidFill>
                  <a:srgbClr val="000000"/>
                </a:solidFill>
                <a:latin typeface="Franklin Gothic Book"/>
                <a:cs typeface="+mn-cs"/>
              </a:rPr>
              <a:t>Arbitrary order &amp; pseudo-spectral </a:t>
            </a: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Analytical Maxwell solvers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2" name="Picture 11" descr="PSATD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7" t="8714" r="12309" b="13246"/>
          <a:stretch/>
        </p:blipFill>
        <p:spPr>
          <a:xfrm>
            <a:off x="10141661" y="2123075"/>
            <a:ext cx="1573947" cy="1182040"/>
          </a:xfrm>
          <a:prstGeom prst="rect">
            <a:avLst/>
          </a:prstGeom>
          <a:scene3d>
            <a:camera prst="perspectiveFront" fov="7200000">
              <a:rot lat="19080000" lon="20400000" rev="144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3" name="Picture 8" descr="rho_amr_emit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8314274" y="2077098"/>
            <a:ext cx="1711583" cy="1248154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10890669" y="6355596"/>
            <a:ext cx="688721" cy="365030"/>
          </a:xfrm>
          <a:prstGeom prst="rect">
            <a:avLst/>
          </a:prstGeom>
        </p:spPr>
        <p:txBody>
          <a:bodyPr lIns="121874" tIns="60937" rIns="121874" bIns="60937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155119-D6E5-4448-A8EA-57000BD18970}" type="slidenum">
              <a:rPr lang="en-US" sz="1300">
                <a:solidFill>
                  <a:srgbClr val="000000"/>
                </a:solidFill>
                <a:latin typeface="Franklin Gothic Book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300" dirty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</p:spTree>
    <p:extLst>
      <p:ext uri="{BB962C8B-B14F-4D97-AF65-F5344CB8AC3E}">
        <p14:creationId xmlns:p14="http://schemas.microsoft.com/office/powerpoint/2010/main" val="4758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12188826" cy="855542"/>
          </a:xfrm>
          <a:solidFill>
            <a:schemeClr val="bg1"/>
          </a:solidFill>
          <a:ln/>
          <a:effectLst/>
        </p:spPr>
        <p:txBody>
          <a:bodyPr vert="horz" wrap="square" lIns="91440" tIns="36129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0" algn="l"/>
                <a:tab pos="552735" algn="l"/>
                <a:tab pos="1105464" algn="l"/>
                <a:tab pos="1658199" algn="l"/>
                <a:tab pos="2210932" algn="l"/>
                <a:tab pos="2763669" algn="l"/>
                <a:tab pos="3316401" algn="l"/>
                <a:tab pos="3869136" algn="l"/>
                <a:tab pos="4421865" algn="l"/>
                <a:tab pos="4974600" algn="l"/>
                <a:tab pos="5527331" algn="l"/>
                <a:tab pos="6080064" algn="l"/>
                <a:tab pos="6632797" algn="l"/>
                <a:tab pos="7185531" algn="l"/>
                <a:tab pos="7738266" algn="l"/>
                <a:tab pos="8290995" algn="l"/>
                <a:tab pos="8843730" algn="l"/>
                <a:tab pos="9396465" algn="l"/>
                <a:tab pos="9949200" algn="l"/>
                <a:tab pos="10501929" algn="l"/>
                <a:tab pos="11054665" algn="l"/>
                <a:tab pos="11377092" algn="l"/>
              </a:tabLs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rbitrary-order Maxwell solver offers flexibility in accuracy</a:t>
            </a:r>
            <a:b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999" i="1" dirty="0">
                <a:solidFill>
                  <a:schemeClr val="accent1">
                    <a:lumMod val="75000"/>
                  </a:schemeClr>
                </a:solidFill>
              </a:rPr>
              <a:t>(on centered or staggered grids)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1976" y="5654566"/>
            <a:ext cx="12188826" cy="114267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5" name="Picture 14" descr="order64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082" y="1295867"/>
            <a:ext cx="3170581" cy="2698048"/>
          </a:xfrm>
          <a:prstGeom prst="rect">
            <a:avLst/>
          </a:prstGeom>
        </p:spPr>
      </p:pic>
      <p:pic>
        <p:nvPicPr>
          <p:cNvPr id="14" name="Picture 13" descr="order16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355" y="1295867"/>
            <a:ext cx="3170581" cy="2698048"/>
          </a:xfrm>
          <a:prstGeom prst="rect">
            <a:avLst/>
          </a:prstGeom>
        </p:spPr>
      </p:pic>
      <p:pic>
        <p:nvPicPr>
          <p:cNvPr id="13" name="Picture 12" descr="order4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629" y="1295867"/>
            <a:ext cx="3170581" cy="26980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991" y="1237889"/>
            <a:ext cx="1651605" cy="41537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b="1" dirty="0" err="1">
                <a:solidFill>
                  <a:srgbClr val="008000"/>
                </a:solidFill>
                <a:latin typeface="Calibri"/>
                <a:cs typeface="Calibri"/>
              </a:rPr>
              <a:t>c</a:t>
            </a:r>
            <a:r>
              <a:rPr lang="en-US" sz="1899" b="1" dirty="0" err="1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1899" b="1" dirty="0" err="1">
                <a:solidFill>
                  <a:srgbClr val="008000"/>
                </a:solidFill>
                <a:latin typeface="Calibri"/>
                <a:cs typeface="Calibri"/>
              </a:rPr>
              <a:t>t</a:t>
            </a:r>
            <a:r>
              <a:rPr lang="en-US" sz="1899" b="1" dirty="0">
                <a:solidFill>
                  <a:srgbClr val="008000"/>
                </a:solidFill>
                <a:latin typeface="Calibri"/>
                <a:cs typeface="Calibri"/>
              </a:rPr>
              <a:t>/</a:t>
            </a:r>
            <a:r>
              <a:rPr lang="en-US" sz="1899" b="1" dirty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1899" b="1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  <a:r>
              <a:rPr lang="en-US" sz="1899" b="1" dirty="0">
                <a:solidFill>
                  <a:srgbClr val="008000"/>
                </a:solidFill>
                <a:latin typeface="Franklin Gothic Book"/>
                <a:cs typeface="Calibri"/>
              </a:rPr>
              <a:t>~</a:t>
            </a:r>
            <a:r>
              <a:rPr lang="en-US" sz="1899" b="1" dirty="0">
                <a:solidFill>
                  <a:srgbClr val="008000"/>
                </a:solidFill>
                <a:latin typeface="Calibri"/>
                <a:cs typeface="Calibri"/>
              </a:rPr>
              <a:t>0.45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57454" y="826769"/>
            <a:ext cx="1526899" cy="415376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b="1" dirty="0">
                <a:solidFill>
                  <a:srgbClr val="800000"/>
                </a:solidFill>
                <a:latin typeface="Calibri"/>
                <a:cs typeface="Calibri"/>
              </a:rPr>
              <a:t>Higher order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3067305" y="2544613"/>
            <a:ext cx="91416" cy="91416"/>
          </a:xfrm>
          <a:prstGeom prst="ellipse">
            <a:avLst/>
          </a:prstGeom>
          <a:solidFill>
            <a:srgbClr val="FFFF95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914126" eaLnBrk="0" hangingPunct="0"/>
            <a:endParaRPr lang="en-US" sz="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22889" y="2293036"/>
            <a:ext cx="587239" cy="585477"/>
            <a:chOff x="1263628" y="2452346"/>
            <a:chExt cx="587392" cy="585630"/>
          </a:xfrm>
          <a:solidFill>
            <a:srgbClr val="800000"/>
          </a:solidFill>
        </p:grpSpPr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1265322" y="2452346"/>
              <a:ext cx="585698" cy="585038"/>
              <a:chOff x="4345704" y="2964211"/>
              <a:chExt cx="450537" cy="450029"/>
            </a:xfrm>
            <a:grpFill/>
          </p:grpSpPr>
          <p:cxnSp>
            <p:nvCxnSpPr>
              <p:cNvPr id="35" name="Straight Arrow Connector 34"/>
              <p:cNvCxnSpPr/>
              <p:nvPr/>
            </p:nvCxnSpPr>
            <p:spPr bwMode="auto">
              <a:xfrm>
                <a:off x="4574307" y="3193208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Arrow Connector 35"/>
              <p:cNvCxnSpPr/>
              <p:nvPr/>
            </p:nvCxnSpPr>
            <p:spPr bwMode="auto">
              <a:xfrm rot="5400000">
                <a:off x="4460007" y="3303273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Arrow Connector 36"/>
              <p:cNvCxnSpPr/>
              <p:nvPr/>
            </p:nvCxnSpPr>
            <p:spPr bwMode="auto">
              <a:xfrm flipH="1">
                <a:off x="4345704" y="3193209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Arrow Connector 37"/>
              <p:cNvCxnSpPr/>
              <p:nvPr/>
            </p:nvCxnSpPr>
            <p:spPr bwMode="auto">
              <a:xfrm rot="16200000">
                <a:off x="4460108" y="3075178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 rot="18915126">
              <a:off x="1263628" y="2452938"/>
              <a:ext cx="585698" cy="585038"/>
              <a:chOff x="4345704" y="2964211"/>
              <a:chExt cx="450537" cy="450029"/>
            </a:xfrm>
            <a:grpFill/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4574307" y="3193208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 rot="5400000">
                <a:off x="4460007" y="3303273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4345704" y="3193209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rot="16200000">
                <a:off x="4460108" y="3075178"/>
                <a:ext cx="221934" cy="0"/>
              </a:xfrm>
              <a:prstGeom prst="straightConnector1">
                <a:avLst/>
              </a:prstGeom>
              <a:grpFill/>
              <a:ln w="9525" cap="flat" cmpd="sng" algn="ctr">
                <a:solidFill>
                  <a:srgbClr val="FFFF95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9" name="TextBox 38"/>
          <p:cNvSpPr txBox="1"/>
          <p:nvPr/>
        </p:nvSpPr>
        <p:spPr>
          <a:xfrm>
            <a:off x="1758461" y="1431445"/>
            <a:ext cx="2321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95"/>
                </a:solidFill>
                <a:latin typeface="Calibri"/>
                <a:cs typeface="Calibri"/>
              </a:rPr>
              <a:t>Kronecker</a:t>
            </a:r>
            <a:r>
              <a:rPr lang="en-US" b="1" dirty="0">
                <a:solidFill>
                  <a:srgbClr val="FFFF95"/>
                </a:solidFill>
                <a:latin typeface="Calibri"/>
                <a:cs typeface="Calibri"/>
              </a:rPr>
              <a:t> </a:t>
            </a:r>
            <a:r>
              <a:rPr lang="en-US" b="1" dirty="0" smtClean="0">
                <a:solidFill>
                  <a:srgbClr val="FFFF95"/>
                </a:solidFill>
                <a:latin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FFFF95"/>
                </a:solidFill>
                <a:latin typeface="Calibri"/>
                <a:cs typeface="Calibri"/>
              </a:rPr>
              <a:t> pulse</a:t>
            </a:r>
            <a:endParaRPr lang="en-US" b="1" dirty="0">
              <a:solidFill>
                <a:srgbClr val="FFFF95"/>
              </a:solidFill>
              <a:latin typeface="Calibri"/>
              <a:cs typeface="Calibri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909880" y="1769912"/>
            <a:ext cx="199959" cy="815966"/>
          </a:xfrm>
          <a:prstGeom prst="line">
            <a:avLst/>
          </a:prstGeom>
          <a:ln w="9525" cmpd="sng">
            <a:solidFill>
              <a:srgbClr val="FFFF9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804558" y="943583"/>
            <a:ext cx="10019580" cy="415376"/>
            <a:chOff x="1685183" y="798762"/>
            <a:chExt cx="10022190" cy="415484"/>
          </a:xfrm>
        </p:grpSpPr>
        <p:sp>
          <p:nvSpPr>
            <p:cNvPr id="44" name="TextBox 43"/>
            <p:cNvSpPr txBox="1"/>
            <p:nvPr/>
          </p:nvSpPr>
          <p:spPr>
            <a:xfrm>
              <a:off x="1685183" y="798762"/>
              <a:ext cx="1992934" cy="415484"/>
            </a:xfrm>
            <a:prstGeom prst="rect">
              <a:avLst/>
            </a:prstGeom>
            <a:noFill/>
          </p:spPr>
          <p:txBody>
            <a:bodyPr wrap="square" lIns="121874" tIns="60937" rIns="121874" bIns="60937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dirty="0">
                  <a:latin typeface="Calibri"/>
                  <a:cs typeface="Calibri"/>
                </a:rPr>
                <a:t>Finite-difference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290739" y="798764"/>
              <a:ext cx="3416634" cy="415432"/>
            </a:xfrm>
            <a:prstGeom prst="rect">
              <a:avLst/>
            </a:prstGeom>
            <a:noFill/>
          </p:spPr>
          <p:txBody>
            <a:bodyPr wrap="square" lIns="121874" tIns="60937" rIns="121874" bIns="60937" rtlCol="0">
              <a:spAutoFit/>
            </a:bodyPr>
            <a:lstStyle/>
            <a:p>
              <a:pPr algn="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dirty="0" smtClean="0">
                  <a:latin typeface="Calibri"/>
                  <a:cs typeface="Calibri"/>
                </a:rPr>
                <a:t>N</a:t>
              </a:r>
              <a:r>
                <a:rPr lang="en-US" sz="1899" dirty="0" smtClean="0">
                  <a:latin typeface="Calibri"/>
                  <a:cs typeface="Calibri"/>
                  <a:sym typeface="Wingdings"/>
                </a:rPr>
                <a:t>→</a:t>
              </a:r>
              <a:r>
                <a:rPr lang="en-US" sz="1899" dirty="0" smtClean="0">
                  <a:latin typeface="Franklin Gothic Book" charset="0"/>
                  <a:ea typeface="Franklin Gothic Book" charset="0"/>
                  <a:cs typeface="Franklin Gothic Book" charset="0"/>
                </a:rPr>
                <a:t>∞ </a:t>
              </a:r>
              <a:r>
                <a:rPr lang="en-US" sz="1899" dirty="0" smtClean="0">
                  <a:latin typeface="Calibri"/>
                  <a:cs typeface="Calibri"/>
                </a:rPr>
                <a:t>= Pseudo-spectral </a:t>
              </a:r>
              <a:r>
                <a:rPr lang="en-US" sz="1899" dirty="0">
                  <a:latin typeface="Calibri"/>
                  <a:cs typeface="Calibri"/>
                </a:rPr>
                <a:t>(FFT)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 flipV="1">
              <a:off x="3618681" y="1030422"/>
              <a:ext cx="5019503" cy="63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-1" y="1683568"/>
            <a:ext cx="10952664" cy="5063924"/>
            <a:chOff x="-1" y="1683568"/>
            <a:chExt cx="10952664" cy="5063924"/>
          </a:xfrm>
        </p:grpSpPr>
        <p:pic>
          <p:nvPicPr>
            <p:cNvPr id="11" name="Picture 10" descr="order4_nt10.pd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4774" y="4049444"/>
              <a:ext cx="3170581" cy="2698048"/>
            </a:xfrm>
            <a:prstGeom prst="rect">
              <a:avLst/>
            </a:prstGeom>
          </p:spPr>
        </p:pic>
        <p:pic>
          <p:nvPicPr>
            <p:cNvPr id="16" name="Picture 15" descr="order16_nt10.pdf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9210" y="4049444"/>
              <a:ext cx="3170581" cy="2698048"/>
            </a:xfrm>
            <a:prstGeom prst="rect">
              <a:avLst/>
            </a:prstGeom>
          </p:spPr>
        </p:pic>
        <p:pic>
          <p:nvPicPr>
            <p:cNvPr id="17" name="Picture 16" descr="order64_nt10.pdf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2082" y="4049444"/>
              <a:ext cx="3170581" cy="26980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6989" y="3969530"/>
              <a:ext cx="1783275" cy="415376"/>
            </a:xfrm>
            <a:prstGeom prst="rect">
              <a:avLst/>
            </a:prstGeom>
            <a:noFill/>
          </p:spPr>
          <p:txBody>
            <a:bodyPr wrap="square" lIns="121874" tIns="60937" rIns="121874" bIns="60937" rtlCol="0">
              <a:spAutoFit/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b="1" dirty="0" err="1">
                  <a:solidFill>
                    <a:srgbClr val="008000"/>
                  </a:solidFill>
                  <a:latin typeface="Calibri"/>
                  <a:cs typeface="Calibri"/>
                </a:rPr>
                <a:t>c</a:t>
              </a:r>
              <a:r>
                <a:rPr lang="en-US" sz="1899" b="1" dirty="0" err="1">
                  <a:solidFill>
                    <a:srgbClr val="008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99" b="1" dirty="0" err="1">
                  <a:solidFill>
                    <a:srgbClr val="008000"/>
                  </a:solidFill>
                  <a:latin typeface="Calibri"/>
                  <a:cs typeface="Calibri"/>
                </a:rPr>
                <a:t>t</a:t>
              </a:r>
              <a:r>
                <a:rPr lang="en-US" sz="1899" b="1" dirty="0">
                  <a:solidFill>
                    <a:srgbClr val="008000"/>
                  </a:solidFill>
                  <a:latin typeface="Calibri"/>
                  <a:cs typeface="Calibri"/>
                </a:rPr>
                <a:t>/</a:t>
              </a:r>
              <a:r>
                <a:rPr lang="en-US" sz="1899" b="1" dirty="0">
                  <a:solidFill>
                    <a:srgbClr val="008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99" b="1" dirty="0">
                  <a:solidFill>
                    <a:srgbClr val="008000"/>
                  </a:solidFill>
                  <a:latin typeface="Calibri"/>
                  <a:cs typeface="Calibri"/>
                </a:rPr>
                <a:t>x</a:t>
              </a:r>
              <a:r>
                <a:rPr lang="en-US" sz="1899" b="1" dirty="0">
                  <a:solidFill>
                    <a:srgbClr val="008000"/>
                  </a:solidFill>
                  <a:latin typeface="Franklin Gothic Book"/>
                  <a:cs typeface="Calibri"/>
                </a:rPr>
                <a:t>~</a:t>
              </a:r>
              <a:r>
                <a:rPr lang="en-US" sz="1899" b="1" dirty="0">
                  <a:solidFill>
                    <a:srgbClr val="008000"/>
                  </a:solidFill>
                  <a:latin typeface="Calibri"/>
                  <a:cs typeface="Calibri"/>
                </a:rPr>
                <a:t>0.045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>
              <a:off x="1016045" y="1683568"/>
              <a:ext cx="0" cy="23319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-1" y="2348532"/>
              <a:ext cx="1030084" cy="1000000"/>
            </a:xfrm>
            <a:prstGeom prst="rect">
              <a:avLst/>
            </a:prstGeom>
            <a:noFill/>
          </p:spPr>
          <p:txBody>
            <a:bodyPr wrap="square" lIns="121874" tIns="60937" rIns="121874" bIns="60937" rtlCol="0">
              <a:spAutoFit/>
            </a:bodyPr>
            <a:lstStyle/>
            <a:p>
              <a:pPr algn="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b="1" dirty="0">
                  <a:solidFill>
                    <a:srgbClr val="008000"/>
                  </a:solidFill>
                  <a:latin typeface="Calibri"/>
                  <a:cs typeface="Calibri"/>
                </a:rPr>
                <a:t>Smaller time steps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483596" y="4689502"/>
              <a:ext cx="1992415" cy="1292310"/>
            </a:xfrm>
            <a:prstGeom prst="rect">
              <a:avLst/>
            </a:prstGeom>
            <a:noFill/>
          </p:spPr>
          <p:txBody>
            <a:bodyPr wrap="square" lIns="121874" tIns="60937" rIns="121874" bIns="60937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dirty="0">
                  <a:solidFill>
                    <a:schemeClr val="bg1"/>
                  </a:solidFill>
                  <a:latin typeface="Calibri"/>
                  <a:cs typeface="Calibri"/>
                </a:rPr>
                <a:t>Accurate but Expensive </a:t>
              </a:r>
            </a:p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dirty="0">
                  <a:solidFill>
                    <a:schemeClr val="bg1"/>
                  </a:solidFill>
                  <a:latin typeface="Calibri"/>
                  <a:cs typeface="Calibri"/>
                </a:rPr>
                <a:t>(with leapfrog integrator)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959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" y="6019551"/>
            <a:ext cx="12188825" cy="83757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94"/>
            <a:ext cx="12188825" cy="692789"/>
          </a:xfrm>
        </p:spPr>
        <p:txBody>
          <a:bodyPr>
            <a:noAutofit/>
          </a:bodyPr>
          <a:lstStyle/>
          <a:p>
            <a:r>
              <a:rPr lang="en-US" sz="3199" dirty="0" smtClean="0">
                <a:solidFill>
                  <a:schemeClr val="accent1">
                    <a:lumMod val="75000"/>
                  </a:schemeClr>
                </a:solidFill>
              </a:rPr>
              <a:t>Analytical integration in Fourier space offers infinite order</a:t>
            </a:r>
            <a:endParaRPr lang="en-US" sz="3199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603" y="918864"/>
            <a:ext cx="10855309" cy="615379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3199" b="1" dirty="0">
                <a:solidFill>
                  <a:srgbClr val="10253F"/>
                </a:solidFill>
                <a:latin typeface="Calibri"/>
                <a:cs typeface="Calibri"/>
              </a:rPr>
              <a:t>Pseudo-Spectral Analytical Time-Domain</a:t>
            </a:r>
            <a:r>
              <a:rPr lang="en-US" sz="3199" b="1" baseline="30000" dirty="0">
                <a:solidFill>
                  <a:srgbClr val="10253F"/>
                </a:solidFill>
                <a:latin typeface="Calibri"/>
                <a:cs typeface="Calibri"/>
              </a:rPr>
              <a:t>1</a:t>
            </a:r>
            <a:r>
              <a:rPr lang="en-US" sz="3199" b="1" dirty="0">
                <a:solidFill>
                  <a:srgbClr val="10253F"/>
                </a:solidFill>
                <a:latin typeface="Calibri"/>
                <a:cs typeface="Calibri"/>
              </a:rPr>
              <a:t> (PSATD)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11793" y="6318523"/>
            <a:ext cx="11759253" cy="44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74" tIns="60937" rIns="121874" bIns="6093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099" baseline="30000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lang="en-US" sz="2099" dirty="0">
                <a:solidFill>
                  <a:prstClr val="black"/>
                </a:solidFill>
                <a:latin typeface="Calibri"/>
                <a:cs typeface="Calibri"/>
              </a:rPr>
              <a:t>I. </a:t>
            </a:r>
            <a:r>
              <a:rPr lang="en-US" sz="2099" dirty="0" err="1">
                <a:solidFill>
                  <a:prstClr val="black"/>
                </a:solidFill>
                <a:latin typeface="Calibri"/>
                <a:cs typeface="Calibri"/>
              </a:rPr>
              <a:t>Haber,R</a:t>
            </a:r>
            <a:r>
              <a:rPr lang="en-US" sz="2099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r>
              <a:rPr lang="en-US" sz="2099" dirty="0" err="1">
                <a:solidFill>
                  <a:prstClr val="black"/>
                </a:solidFill>
                <a:latin typeface="Calibri"/>
                <a:cs typeface="Calibri"/>
              </a:rPr>
              <a:t>Lee,H</a:t>
            </a:r>
            <a:r>
              <a:rPr lang="en-US" sz="2099" dirty="0">
                <a:solidFill>
                  <a:prstClr val="black"/>
                </a:solidFill>
                <a:latin typeface="Calibri"/>
                <a:cs typeface="Calibri"/>
              </a:rPr>
              <a:t>. Klein &amp; J. </a:t>
            </a:r>
            <a:r>
              <a:rPr lang="en-US" sz="2099" dirty="0" err="1">
                <a:solidFill>
                  <a:prstClr val="black"/>
                </a:solidFill>
                <a:latin typeface="Calibri"/>
                <a:cs typeface="Calibri"/>
              </a:rPr>
              <a:t>Boris,</a:t>
            </a:r>
            <a:r>
              <a:rPr lang="en-US" sz="2099" i="1" dirty="0" err="1">
                <a:solidFill>
                  <a:prstClr val="black"/>
                </a:solidFill>
                <a:latin typeface="Calibri"/>
                <a:cs typeface="Calibri"/>
              </a:rPr>
              <a:t>Proc</a:t>
            </a:r>
            <a:r>
              <a:rPr lang="en-US" sz="2099" i="1" dirty="0">
                <a:solidFill>
                  <a:prstClr val="black"/>
                </a:solidFill>
                <a:latin typeface="Calibri"/>
                <a:cs typeface="Calibri"/>
              </a:rPr>
              <a:t>. Sixth Conf. on Num. Sim. Plasma, </a:t>
            </a:r>
            <a:r>
              <a:rPr lang="en-US" sz="2099" dirty="0">
                <a:solidFill>
                  <a:prstClr val="black"/>
                </a:solidFill>
                <a:latin typeface="Calibri"/>
                <a:cs typeface="Calibri"/>
              </a:rPr>
              <a:t>Berkeley, CA, 46-48 (1973)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99843" y="3204094"/>
            <a:ext cx="3215297" cy="2821449"/>
            <a:chOff x="2803001" y="3300872"/>
            <a:chExt cx="3016250" cy="2822184"/>
          </a:xfrm>
        </p:grpSpPr>
        <p:pic>
          <p:nvPicPr>
            <p:cNvPr id="43" name="Picture 42" descr="PSATD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23"/>
            <a:stretch/>
          </p:blipFill>
          <p:spPr>
            <a:xfrm>
              <a:off x="2803001" y="3578196"/>
              <a:ext cx="3016250" cy="254486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571999" y="3300872"/>
              <a:ext cx="1984394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99" dirty="0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PSATD 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c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t</a:t>
              </a:r>
              <a:r>
                <a:rPr lang="en-US" sz="1899" dirty="0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/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899" dirty="0" err="1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x</a:t>
              </a:r>
              <a:r>
                <a:rPr lang="en-US" sz="1899" dirty="0">
                  <a:solidFill>
                    <a:srgbClr val="1F497D">
                      <a:lumMod val="50000"/>
                    </a:srgbClr>
                  </a:solidFill>
                  <a:latin typeface="Calibri"/>
                  <a:cs typeface="Calibri"/>
                </a:rPr>
                <a:t>=50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86843" y="4109832"/>
              <a:ext cx="2322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95"/>
                  </a:solidFill>
                  <a:latin typeface="Calibri"/>
                  <a:cs typeface="Calibri"/>
                </a:rPr>
                <a:t>1 time step</a:t>
              </a:r>
              <a:endParaRPr lang="en-US" b="1" dirty="0">
                <a:solidFill>
                  <a:srgbClr val="FFFF95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19220" y="1657166"/>
            <a:ext cx="9499574" cy="1427365"/>
            <a:chOff x="996702" y="1794923"/>
            <a:chExt cx="7126536" cy="1427737"/>
          </a:xfrm>
        </p:grpSpPr>
        <p:grpSp>
          <p:nvGrpSpPr>
            <p:cNvPr id="29" name="Group 28"/>
            <p:cNvGrpSpPr/>
            <p:nvPr/>
          </p:nvGrpSpPr>
          <p:grpSpPr>
            <a:xfrm>
              <a:off x="1008063" y="1823597"/>
              <a:ext cx="7115175" cy="661720"/>
              <a:chOff x="830445" y="2898142"/>
              <a:chExt cx="7115175" cy="661720"/>
            </a:xfrm>
          </p:grpSpPr>
          <p:graphicFrame>
            <p:nvGraphicFramePr>
              <p:cNvPr id="13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30445" y="2952558"/>
              <a:ext cx="7115175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78" name="Equation" r:id="rId4" imgW="3746500" imgH="317500" progId="Equation.3">
                      <p:embed/>
                    </p:oleObj>
                  </mc:Choice>
                  <mc:Fallback>
                    <p:oleObj name="Equation" r:id="rId4" imgW="3746500" imgH="3175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830445" y="2952558"/>
                            <a:ext cx="7115175" cy="6032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" name="Group 13"/>
              <p:cNvGrpSpPr/>
              <p:nvPr/>
            </p:nvGrpSpPr>
            <p:grpSpPr>
              <a:xfrm>
                <a:off x="3047830" y="2898142"/>
                <a:ext cx="1968334" cy="661720"/>
                <a:chOff x="1371940" y="2718643"/>
                <a:chExt cx="1968334" cy="661720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1371940" y="2718643"/>
                  <a:ext cx="1219471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34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99" i="1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F</a:t>
                  </a:r>
                  <a:r>
                    <a:rPr lang="en-US" sz="3699" i="1" baseline="30000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-1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751445" y="2718643"/>
                  <a:ext cx="58882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34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99" i="1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F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5392652" y="2898142"/>
                <a:ext cx="1927411" cy="661720"/>
                <a:chOff x="1558705" y="2718643"/>
                <a:chExt cx="1927411" cy="661720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1558705" y="2718643"/>
                  <a:ext cx="1219471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34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99" i="1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F</a:t>
                  </a:r>
                  <a:r>
                    <a:rPr lang="en-US" sz="3699" i="1" baseline="30000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-1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897287" y="2718643"/>
                  <a:ext cx="588829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0934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3699" i="1" dirty="0">
                      <a:solidFill>
                        <a:srgbClr val="10253F"/>
                      </a:solidFill>
                      <a:latin typeface="Apple Chancery"/>
                      <a:cs typeface="Apple Chancery"/>
                    </a:rPr>
                    <a:t>F</a:t>
                  </a:r>
                </a:p>
              </p:txBody>
            </p:sp>
          </p:grpSp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1898559" y="2597185"/>
            <a:ext cx="5113338" cy="62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9" name="Equation" r:id="rId6" imgW="2692400" imgH="330200" progId="Equation.3">
                    <p:embed/>
                  </p:oleObj>
                </mc:Choice>
                <mc:Fallback>
                  <p:oleObj name="Equation" r:id="rId6" imgW="2692400" imgH="330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98559" y="2597185"/>
                          <a:ext cx="5113338" cy="625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996702" y="2710387"/>
              <a:ext cx="439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Franklin Gothic Book"/>
                  <a:cs typeface="+mn-cs"/>
                </a:rPr>
                <a:t>with</a:t>
              </a:r>
              <a:endParaRPr lang="en-US" dirty="0">
                <a:solidFill>
                  <a:prstClr val="black"/>
                </a:solidFill>
                <a:latin typeface="Franklin Gothic Book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53218" y="1794923"/>
              <a:ext cx="1219471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99" i="1" dirty="0">
                  <a:solidFill>
                    <a:srgbClr val="10253F"/>
                  </a:solidFill>
                  <a:latin typeface="Apple Chancery"/>
                  <a:cs typeface="Apple Chancery"/>
                </a:rPr>
                <a:t>F</a:t>
              </a:r>
              <a:r>
                <a:rPr lang="en-US" sz="3699" i="1" baseline="30000" dirty="0">
                  <a:solidFill>
                    <a:srgbClr val="10253F"/>
                  </a:solidFill>
                  <a:latin typeface="Apple Chancery"/>
                  <a:cs typeface="Apple Chancery"/>
                </a:rPr>
                <a:t>-1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52883" y="1794923"/>
              <a:ext cx="588829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99" i="1" dirty="0">
                  <a:solidFill>
                    <a:srgbClr val="10253F"/>
                  </a:solidFill>
                  <a:latin typeface="Apple Chancery"/>
                  <a:cs typeface="Apple Chancery"/>
                </a:rPr>
                <a:t>F</a:t>
              </a:r>
            </a:p>
          </p:txBody>
        </p:sp>
      </p:grpSp>
      <p:sp>
        <p:nvSpPr>
          <p:cNvPr id="32" name="Slide Number Placeholder 3"/>
          <p:cNvSpPr txBox="1">
            <a:spLocks/>
          </p:cNvSpPr>
          <p:nvPr/>
        </p:nvSpPr>
        <p:spPr>
          <a:xfrm>
            <a:off x="11136734" y="6413110"/>
            <a:ext cx="452162" cy="314649"/>
          </a:xfrm>
          <a:prstGeom prst="rect">
            <a:avLst/>
          </a:prstGeom>
        </p:spPr>
        <p:txBody>
          <a:bodyPr lIns="121874" tIns="60937" rIns="121874" bIns="60937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60E43B-7F43-FA45-AAB7-E054FD6CC4E3}" type="slidenum">
              <a:rPr lang="en-US" sz="1300">
                <a:solidFill>
                  <a:srgbClr val="1F497D"/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sz="1300" dirty="0">
              <a:solidFill>
                <a:srgbClr val="1F497D"/>
              </a:solidFill>
              <a:latin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1579" y="4086176"/>
            <a:ext cx="4007662" cy="1584362"/>
          </a:xfrm>
          <a:prstGeom prst="rect">
            <a:avLst/>
          </a:prstGeom>
          <a:noFill/>
        </p:spPr>
        <p:txBody>
          <a:bodyPr wrap="square" lIns="121874" tIns="60937" rIns="121874" bIns="60937" rtlCol="0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Easy to implement arbitrary-order </a:t>
            </a:r>
            <a:r>
              <a:rPr lang="en-US" sz="1899" i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n</a:t>
            </a:r>
            <a:r>
              <a:rPr lang="en-US" sz="1899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 with PSATD (</a:t>
            </a:r>
            <a:r>
              <a:rPr lang="en-US" sz="1899" i="1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k=k</a:t>
            </a:r>
            <a:r>
              <a:rPr lang="en-US" sz="1899" i="1" baseline="30000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⚯ </a:t>
            </a:r>
            <a:r>
              <a:rPr lang="en-US" sz="1899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1899" i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k</a:t>
            </a:r>
            <a:r>
              <a:rPr lang="en-US" sz="1899" i="1" baseline="300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n</a:t>
            </a:r>
            <a:r>
              <a:rPr lang="en-US" sz="1899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  <a:sym typeface="Wingdings"/>
              </a:rPr>
              <a:t>).</a:t>
            </a:r>
            <a:endParaRPr lang="en-US" sz="1899" dirty="0" smtClean="0">
              <a:solidFill>
                <a:schemeClr val="accent4">
                  <a:lumMod val="50000"/>
                </a:schemeClr>
              </a:solidFill>
              <a:latin typeface="Calibri"/>
              <a:cs typeface="Calibri"/>
            </a:endParaRPr>
          </a:p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chemeClr val="accent4">
                  <a:lumMod val="50000"/>
                </a:schemeClr>
              </a:solidFill>
              <a:latin typeface="Calibri"/>
              <a:cs typeface="Calibri"/>
            </a:endParaRPr>
          </a:p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Both arbitrary order FDTD and PSATD to be implemented in </a:t>
            </a:r>
            <a:r>
              <a:rPr lang="en-US" sz="1899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WarpX</a:t>
            </a:r>
            <a:r>
              <a:rPr lang="en-US" sz="1899" dirty="0">
                <a:solidFill>
                  <a:schemeClr val="accent4">
                    <a:lumMod val="50000"/>
                  </a:schemeClr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05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" y="208148"/>
            <a:ext cx="11372473" cy="510909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532" y="967352"/>
            <a:ext cx="10485889" cy="47768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Context &amp; overview of the project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Code structure, libraries &amp; optimization on Intel KNL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Advanced algorithms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Progress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Next </a:t>
            </a:r>
            <a:r>
              <a:rPr lang="en-US" sz="2400" dirty="0" smtClean="0"/>
              <a:t>steps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527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02"/>
            <a:ext cx="12188825" cy="860201"/>
          </a:xfrm>
        </p:spPr>
        <p:txBody>
          <a:bodyPr>
            <a:normAutofit/>
          </a:bodyPr>
          <a:lstStyle/>
          <a:p>
            <a:r>
              <a:rPr lang="en-US" dirty="0" smtClean="0"/>
              <a:t>We are combining advanced algorithms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7017" y="915064"/>
            <a:ext cx="6951346" cy="3418237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Lower # time steps: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Higher accuracy: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AMR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Pseudo-spectral Analytical Maxwell solvers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Higher stability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Galilean T. to suppress Numerical Cherenkov Instability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Book"/>
              <a:cs typeface="+mn-cs"/>
            </a:endParaRP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10890669" y="6355596"/>
            <a:ext cx="688721" cy="365030"/>
          </a:xfrm>
          <a:prstGeom prst="rect">
            <a:avLst/>
          </a:prstGeom>
        </p:spPr>
        <p:txBody>
          <a:bodyPr lIns="121874" tIns="60937" rIns="121874" bIns="60937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155119-D6E5-4448-A8EA-57000BD18970}" type="slidenum">
              <a:rPr lang="en-US" sz="1300">
                <a:solidFill>
                  <a:srgbClr val="000000"/>
                </a:solidFill>
                <a:latin typeface="Franklin Gothic Book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1300" dirty="0">
              <a:solidFill>
                <a:srgbClr val="000000"/>
              </a:solidFill>
              <a:latin typeface="Franklin Gothic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887614" y="3540861"/>
            <a:ext cx="2657135" cy="767919"/>
            <a:chOff x="6721023" y="4615110"/>
            <a:chExt cx="1993370" cy="768119"/>
          </a:xfrm>
        </p:grpSpPr>
        <p:pic>
          <p:nvPicPr>
            <p:cNvPr id="17" name="Picture 16" descr="Screen Shot 2016-03-19 at 3.27.28 PM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2011" y="4662795"/>
              <a:ext cx="1038120" cy="72043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43136" y="4847292"/>
              <a:ext cx="347603" cy="285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983170" y="4615110"/>
              <a:ext cx="1731223" cy="727201"/>
              <a:chOff x="6730186" y="4483695"/>
              <a:chExt cx="1824310" cy="72720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730186" y="4483695"/>
                <a:ext cx="1824310" cy="724461"/>
                <a:chOff x="6730186" y="4511716"/>
                <a:chExt cx="1824310" cy="4572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6730186" y="45117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730186" y="46641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730186" y="48165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730186" y="49689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6730186" y="4483695"/>
                <a:ext cx="1824309" cy="727201"/>
                <a:chOff x="6730187" y="4483695"/>
                <a:chExt cx="1623252" cy="727201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rot="16200000">
                  <a:off x="6366586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6200000">
                  <a:off x="6598479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6200000">
                  <a:off x="6830372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6200000">
                  <a:off x="7062265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6200000">
                  <a:off x="729415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6200000">
                  <a:off x="7526051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>
                  <a:off x="7757944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16200000">
                  <a:off x="798983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6" name="Straight Arrow Connector 35"/>
            <p:cNvCxnSpPr/>
            <p:nvPr/>
          </p:nvCxnSpPr>
          <p:spPr>
            <a:xfrm flipH="1">
              <a:off x="6721023" y="4977921"/>
              <a:ext cx="26214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PSATD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7" t="8714" r="12309" b="13246"/>
          <a:stretch/>
        </p:blipFill>
        <p:spPr>
          <a:xfrm>
            <a:off x="10141661" y="2123075"/>
            <a:ext cx="1573947" cy="1182040"/>
          </a:xfrm>
          <a:prstGeom prst="rect">
            <a:avLst/>
          </a:prstGeom>
          <a:scene3d>
            <a:camera prst="perspectiveFront" fov="7200000">
              <a:rot lat="19080000" lon="20400000" rev="144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37" name="Picture 8" descr="rho_amr_emit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8314274" y="2077098"/>
            <a:ext cx="1711583" cy="1248154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2159" y="4270786"/>
            <a:ext cx="49295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See talk by M. </a:t>
            </a:r>
            <a:r>
              <a:rPr lang="en-US" b="1" dirty="0" err="1" smtClean="0">
                <a:solidFill>
                  <a:srgbClr val="C00000"/>
                </a:solidFill>
              </a:rPr>
              <a:t>Kirchen</a:t>
            </a:r>
            <a:r>
              <a:rPr lang="en-US" b="1" dirty="0" smtClean="0">
                <a:solidFill>
                  <a:srgbClr val="C00000"/>
                </a:solidFill>
              </a:rPr>
              <a:t> in </a:t>
            </a:r>
            <a:r>
              <a:rPr lang="en-US" b="1" smtClean="0">
                <a:solidFill>
                  <a:srgbClr val="C00000"/>
                </a:solidFill>
              </a:rPr>
              <a:t>WG6 earlier today.</a:t>
            </a:r>
            <a:endParaRPr lang="en-US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869"/>
            <a:ext cx="12188825" cy="510909"/>
          </a:xfrm>
        </p:spPr>
        <p:txBody>
          <a:bodyPr/>
          <a:lstStyle/>
          <a:p>
            <a:r>
              <a:rPr lang="en-US" sz="3200" dirty="0"/>
              <a:t> PSATD also </a:t>
            </a:r>
            <a:r>
              <a:rPr lang="en-US" sz="3200" dirty="0" smtClean="0"/>
              <a:t>enables </a:t>
            </a:r>
            <a:r>
              <a:rPr lang="en-US" sz="3200" dirty="0"/>
              <a:t>integration in Galilean frame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517132" y="1081255"/>
            <a:ext cx="8253113" cy="3340085"/>
            <a:chOff x="20146372" y="12374067"/>
            <a:chExt cx="6871022" cy="3916391"/>
          </a:xfrm>
        </p:grpSpPr>
        <p:pic>
          <p:nvPicPr>
            <p:cNvPr id="13" name="image29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46372" y="12374067"/>
              <a:ext cx="6871020" cy="20023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image29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46374" y="14291727"/>
              <a:ext cx="6871020" cy="199873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6" name="bitbucket.or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" y="5383412"/>
            <a:ext cx="861344" cy="86134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55"/>
          <p:cNvSpPr/>
          <p:nvPr/>
        </p:nvSpPr>
        <p:spPr>
          <a:xfrm>
            <a:off x="933747" y="5362779"/>
            <a:ext cx="6664661" cy="588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Original idea by Manuel Kirchen (PhD student at U. Hamburg)</a:t>
            </a:r>
            <a:b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</a:b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Concept and applications: </a:t>
            </a:r>
            <a:r>
              <a:rPr sz="1600" i="1" dirty="0">
                <a:solidFill>
                  <a:srgbClr val="0433FF"/>
                </a:solidFill>
                <a:latin typeface="Franklin Gothic Book"/>
                <a:cs typeface="+mn-cs"/>
              </a:rPr>
              <a:t>Kirchen et al.</a:t>
            </a:r>
            <a:r>
              <a:rPr lang="en-US" sz="1600" i="1" dirty="0">
                <a:solidFill>
                  <a:srgbClr val="0433FF"/>
                </a:solidFill>
                <a:latin typeface="Franklin Gothic Book"/>
                <a:cs typeface="+mn-cs"/>
              </a:rPr>
              <a:t>, </a:t>
            </a:r>
            <a:r>
              <a:rPr lang="is-IS" sz="1600" i="1" dirty="0">
                <a:solidFill>
                  <a:srgbClr val="0433FF"/>
                </a:solidFill>
                <a:latin typeface="Franklin Gothic Book"/>
                <a:cs typeface="+mn-cs"/>
              </a:rPr>
              <a:t>Phys. Plasmas 23, 100704 (2016)</a:t>
            </a:r>
            <a:endParaRPr sz="1600" i="1" dirty="0">
              <a:solidFill>
                <a:srgbClr val="0433FF"/>
              </a:solidFill>
              <a:latin typeface="Franklin Gothic Book"/>
              <a:cs typeface="+mn-cs"/>
            </a:endParaRPr>
          </a:p>
        </p:txBody>
      </p:sp>
      <p:sp>
        <p:nvSpPr>
          <p:cNvPr id="18" name="Shape 257"/>
          <p:cNvSpPr/>
          <p:nvPr/>
        </p:nvSpPr>
        <p:spPr>
          <a:xfrm>
            <a:off x="1941917" y="848562"/>
            <a:ext cx="7742423" cy="46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sz="2399" dirty="0">
                <a:solidFill>
                  <a:prstClr val="black"/>
                </a:solidFill>
                <a:latin typeface="Franklin Gothic Book"/>
                <a:cs typeface="+mn-cs"/>
              </a:rPr>
              <a:t>Use Galilean coordinates that follow the relativistic plasma</a:t>
            </a:r>
            <a:r>
              <a:rPr lang="en-US" sz="2399" dirty="0">
                <a:solidFill>
                  <a:prstClr val="black"/>
                </a:solidFill>
                <a:latin typeface="Franklin Gothic Book"/>
                <a:cs typeface="+mn-cs"/>
              </a:rPr>
              <a:t>.</a:t>
            </a:r>
            <a:endParaRPr sz="2399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pic>
        <p:nvPicPr>
          <p:cNvPr id="19" name="Screen Shot 2016-10-02 at 10.55.4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78429" y="2637937"/>
            <a:ext cx="2111287" cy="415996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20" name="Screen Shot 2016-10-02 at 10.56.14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70882" y="3878805"/>
            <a:ext cx="2435586" cy="82152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61"/>
          <p:cNvSpPr/>
          <p:nvPr/>
        </p:nvSpPr>
        <p:spPr>
          <a:xfrm>
            <a:off x="251269" y="4803695"/>
            <a:ext cx="5044247" cy="41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+ integrate analytically</a:t>
            </a:r>
            <a:r>
              <a:rPr lang="en-US" sz="2099" dirty="0">
                <a:solidFill>
                  <a:prstClr val="black"/>
                </a:solidFill>
                <a:latin typeface="Franklin Gothic Book"/>
                <a:cs typeface="+mn-cs"/>
              </a:rPr>
              <a:t>,</a:t>
            </a: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 assuming</a:t>
            </a:r>
          </a:p>
        </p:txBody>
      </p:sp>
      <p:pic>
        <p:nvPicPr>
          <p:cNvPr id="22" name="Screen Shot 2016-10-02 at 11.11.57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4626" y="3800904"/>
            <a:ext cx="4249932" cy="92375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61"/>
          <p:cNvSpPr/>
          <p:nvPr/>
        </p:nvSpPr>
        <p:spPr>
          <a:xfrm>
            <a:off x="7653042" y="4803695"/>
            <a:ext cx="4081262" cy="419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2099" dirty="0">
                <a:solidFill>
                  <a:prstClr val="black"/>
                </a:solidFill>
                <a:latin typeface="Franklin Gothic Book"/>
                <a:cs typeface="+mn-cs"/>
              </a:rPr>
              <a:t>is constant over one timestep</a:t>
            </a:r>
            <a:r>
              <a:rPr lang="en-US" sz="2099" dirty="0">
                <a:solidFill>
                  <a:prstClr val="black"/>
                </a:solidFill>
                <a:latin typeface="Franklin Gothic Book"/>
                <a:cs typeface="+mn-cs"/>
              </a:rPr>
              <a:t>.</a:t>
            </a:r>
            <a:endParaRPr sz="2099" dirty="0">
              <a:solidFill>
                <a:prstClr val="black"/>
              </a:solidFill>
              <a:latin typeface="Franklin Gothic Book"/>
              <a:cs typeface="+mn-cs"/>
            </a:endParaRPr>
          </a:p>
        </p:txBody>
      </p:sp>
      <p:pic>
        <p:nvPicPr>
          <p:cNvPr id="26" name="Screen Shot 2016-10-03 at 8.21.51 A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49434" y="4881796"/>
            <a:ext cx="809414" cy="321385"/>
          </a:xfrm>
          <a:prstGeom prst="rect">
            <a:avLst/>
          </a:prstGeom>
          <a:ln w="12700">
            <a:solidFill>
              <a:srgbClr val="800000"/>
            </a:solidFill>
            <a:miter lim="400000"/>
          </a:ln>
        </p:spPr>
      </p:pic>
      <p:pic>
        <p:nvPicPr>
          <p:cNvPr id="27" name="Screen Shot 2016-10-03 at 8.22.23 AM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62734" y="4881796"/>
            <a:ext cx="977011" cy="321385"/>
          </a:xfrm>
          <a:prstGeom prst="rect">
            <a:avLst/>
          </a:prstGeom>
          <a:ln w="12700">
            <a:solidFill>
              <a:srgbClr val="800000"/>
            </a:solidFill>
            <a:miter lim="400000"/>
          </a:ln>
        </p:spPr>
      </p:pic>
      <p:pic>
        <p:nvPicPr>
          <p:cNvPr id="23" name="Picture 5" descr="6a85e5337d7aee259c_l_6e925.jpg"/>
          <p:cNvPicPr>
            <a:picLocks noChangeAspect="1"/>
          </p:cNvPicPr>
          <p:nvPr/>
        </p:nvPicPr>
        <p:blipFill rotWithShape="1">
          <a:blip r:embed="rId10" cstate="hq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95116" y="5383412"/>
            <a:ext cx="797149" cy="86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hape 255"/>
          <p:cNvSpPr/>
          <p:nvPr/>
        </p:nvSpPr>
        <p:spPr>
          <a:xfrm>
            <a:off x="5106265" y="5868162"/>
            <a:ext cx="6326515" cy="342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04" tIns="47604" rIns="47604" bIns="47604" anchor="ctr">
            <a:spAutoFit/>
          </a:bodyPr>
          <a:lstStyle/>
          <a:p>
            <a:pPr defTabSz="609340" fontAlgn="auto">
              <a:spcBef>
                <a:spcPts val="0"/>
              </a:spcBef>
              <a:spcAft>
                <a:spcPts val="0"/>
              </a:spcAft>
              <a:defRPr sz="2400"/>
            </a:pPr>
            <a:r>
              <a:rPr sz="1600" dirty="0">
                <a:solidFill>
                  <a:prstClr val="black"/>
                </a:solidFill>
                <a:latin typeface="Franklin Gothic Book"/>
                <a:cs typeface="+mn-cs"/>
              </a:rPr>
              <a:t>Derivation of the algorithm: </a:t>
            </a:r>
            <a:r>
              <a:rPr sz="1600" i="1" dirty="0">
                <a:solidFill>
                  <a:srgbClr val="0433FF"/>
                </a:solidFill>
                <a:latin typeface="Franklin Gothic Book"/>
                <a:cs typeface="+mn-cs"/>
              </a:rPr>
              <a:t>Lehe et al.</a:t>
            </a:r>
            <a:r>
              <a:rPr lang="en-US" sz="1600" i="1" dirty="0">
                <a:solidFill>
                  <a:srgbClr val="0433FF"/>
                </a:solidFill>
                <a:latin typeface="Franklin Gothic Book"/>
                <a:cs typeface="+mn-cs"/>
              </a:rPr>
              <a:t>,</a:t>
            </a:r>
            <a:r>
              <a:rPr lang="is-IS" sz="1600" i="1" dirty="0">
                <a:solidFill>
                  <a:srgbClr val="0433FF"/>
                </a:solidFill>
                <a:latin typeface="Franklin Gothic Book"/>
                <a:cs typeface="+mn-cs"/>
              </a:rPr>
              <a:t> Phys. Rev. E 94, 053305 (2016)</a:t>
            </a:r>
            <a:endParaRPr sz="1600" i="1" dirty="0">
              <a:solidFill>
                <a:srgbClr val="0433FF"/>
              </a:solidFill>
              <a:latin typeface="Franklin Gothic Book"/>
              <a:cs typeface="+mn-cs"/>
            </a:endParaRPr>
          </a:p>
        </p:txBody>
      </p:sp>
      <p:sp>
        <p:nvSpPr>
          <p:cNvPr id="28" name="Shape 257"/>
          <p:cNvSpPr/>
          <p:nvPr/>
        </p:nvSpPr>
        <p:spPr>
          <a:xfrm>
            <a:off x="2789526" y="1240859"/>
            <a:ext cx="2443655" cy="419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099" dirty="0">
                <a:solidFill>
                  <a:prstClr val="black"/>
                </a:solidFill>
                <a:latin typeface="Franklin Gothic Medium"/>
                <a:cs typeface="+mn-cs"/>
              </a:rPr>
              <a:t>Standard PSATD PIC</a:t>
            </a:r>
            <a:endParaRPr sz="2099" dirty="0">
              <a:solidFill>
                <a:prstClr val="black"/>
              </a:solidFill>
              <a:latin typeface="Franklin Gothic Medium"/>
              <a:cs typeface="+mn-cs"/>
            </a:endParaRPr>
          </a:p>
        </p:txBody>
      </p:sp>
      <p:sp>
        <p:nvSpPr>
          <p:cNvPr id="29" name="Shape 257"/>
          <p:cNvSpPr/>
          <p:nvPr/>
        </p:nvSpPr>
        <p:spPr>
          <a:xfrm>
            <a:off x="6324357" y="1240859"/>
            <a:ext cx="2339757" cy="419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04" tIns="47604" rIns="47604" bIns="47604" anchor="ctr">
            <a:spAutoFit/>
          </a:bodyPr>
          <a:lstStyle>
            <a:lvl1pPr>
              <a:defRPr sz="2800"/>
            </a:lvl1pPr>
          </a:lstStyle>
          <a:p>
            <a:pPr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2099" dirty="0">
                <a:solidFill>
                  <a:prstClr val="black"/>
                </a:solidFill>
                <a:latin typeface="Franklin Gothic Medium"/>
                <a:cs typeface="+mn-cs"/>
              </a:rPr>
              <a:t>Galilean PSATD PIC</a:t>
            </a:r>
            <a:endParaRPr sz="2099" dirty="0">
              <a:solidFill>
                <a:prstClr val="black"/>
              </a:solidFill>
              <a:latin typeface="Franklin Gothic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Galilean </a:t>
            </a:r>
            <a:r>
              <a:rPr lang="en-US" dirty="0" smtClean="0"/>
              <a:t>PSATD is stable for uniform relativistic flow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500" y="1726501"/>
            <a:ext cx="7301098" cy="4375015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48192" y="2334558"/>
            <a:ext cx="3530972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 algn="ctr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666" b="1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ヒラギノ角ゴ Pro W3" charset="0"/>
                <a:cs typeface="ヒラギノ角ゴ Pro W3" charset="0"/>
              </a:rPr>
              <a:t>Analysis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7" y="4499311"/>
            <a:ext cx="3530972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 algn="ctr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666" b="1" i="1" dirty="0">
                <a:solidFill>
                  <a:schemeClr val="accent2">
                    <a:lumMod val="50000"/>
                  </a:schemeClr>
                </a:solidFill>
                <a:latin typeface="Calibri" charset="0"/>
                <a:ea typeface="ヒラギノ角ゴ Pro W3" charset="0"/>
                <a:cs typeface="ヒラギノ角ゴ Pro W3" charset="0"/>
              </a:rPr>
              <a:t>Simulation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2507" y="995864"/>
            <a:ext cx="701345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6" dirty="0">
                <a:solidFill>
                  <a:schemeClr val="tx2"/>
                </a:solidFill>
                <a:latin typeface="+mj-lt"/>
              </a:rPr>
              <a:t>Uniform plasma streaming in 2D periodic box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9058" y="1533311"/>
            <a:ext cx="2262735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800000"/>
                </a:solidFill>
                <a:latin typeface="+mj-lt"/>
              </a:rPr>
              <a:t>Standard PSATD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9705" y="1533311"/>
            <a:ext cx="2156937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800000"/>
                </a:solidFill>
                <a:latin typeface="+mj-lt"/>
              </a:rPr>
              <a:t>Galilean PSATD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1193879"/>
            <a:ext cx="2919706" cy="11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585064" tIns="292532" rIns="585064" bIns="292532"/>
          <a:lstStyle>
            <a:lvl1pPr marL="228600" indent="-228600" algn="l" rtl="0" eaLnBrk="0" fontAlgn="base" hangingPunct="0">
              <a:spcBef>
                <a:spcPct val="6000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+mn-lt"/>
                <a:ea typeface="ＭＳ Ｐゴシック" pitchFamily="-97" charset="-128"/>
                <a:cs typeface="ＭＳ Ｐゴシック" pitchFamily="-97" charset="-128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marL="91414" lvl="1" indent="0">
              <a:lnSpc>
                <a:spcPct val="110000"/>
              </a:lnSpc>
              <a:spcBef>
                <a:spcPct val="0"/>
              </a:spcBef>
              <a:spcAft>
                <a:spcPts val="640"/>
              </a:spcAft>
              <a:buNone/>
              <a:defRPr/>
            </a:pPr>
            <a:r>
              <a:rPr lang="en-US" sz="2399" dirty="0">
                <a:solidFill>
                  <a:srgbClr val="14294C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Instability growth rate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83658" y="2001308"/>
            <a:ext cx="1660842" cy="694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hape 255"/>
          <p:cNvSpPr/>
          <p:nvPr/>
        </p:nvSpPr>
        <p:spPr>
          <a:xfrm>
            <a:off x="32830" y="5905208"/>
            <a:ext cx="4075637" cy="34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7610" tIns="47610" rIns="47610" bIns="47610" anchor="ctr">
            <a:spAutoFit/>
          </a:bodyPr>
          <a:lstStyle/>
          <a:p>
            <a:pPr>
              <a:defRPr sz="2400"/>
            </a:pPr>
            <a:r>
              <a:rPr sz="1600" i="1" dirty="0">
                <a:solidFill>
                  <a:srgbClr val="000000"/>
                </a:solidFill>
              </a:rPr>
              <a:t>Lehe et al.</a:t>
            </a:r>
            <a:r>
              <a:rPr lang="en-US" sz="1600" i="1" dirty="0">
                <a:solidFill>
                  <a:srgbClr val="000000"/>
                </a:solidFill>
              </a:rPr>
              <a:t>, </a:t>
            </a:r>
            <a:r>
              <a:rPr lang="is-IS" sz="1600" i="1" dirty="0">
                <a:solidFill>
                  <a:srgbClr val="000000"/>
                </a:solidFill>
              </a:rPr>
              <a:t>Phys. Rev. E 94, 053305 (2016)</a:t>
            </a:r>
            <a:endParaRPr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02"/>
            <a:ext cx="12188825" cy="860201"/>
          </a:xfrm>
        </p:spPr>
        <p:txBody>
          <a:bodyPr>
            <a:normAutofit/>
          </a:bodyPr>
          <a:lstStyle/>
          <a:p>
            <a:r>
              <a:rPr lang="en-US" dirty="0" smtClean="0"/>
              <a:t>We are combining advanced algorithms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7017" y="915064"/>
            <a:ext cx="7842375" cy="4489516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Lower # time steps: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optimal Lorentz boosted frame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Higher accuracy: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AMR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Pseudo-spectral Analytical Maxwell solvers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99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Franklin Gothic Medium"/>
                <a:cs typeface="+mn-cs"/>
              </a:rPr>
              <a:t>Higher stability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99" dirty="0">
                <a:solidFill>
                  <a:srgbClr val="000000"/>
                </a:solidFill>
                <a:latin typeface="Franklin Gothic Book"/>
                <a:cs typeface="+mn-cs"/>
              </a:rPr>
              <a:t>Galilean T. to suppress Numerical Cherenkov Instability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1F497D"/>
              </a:solidFill>
              <a:latin typeface="Franklin Gothic Book"/>
            </a:endParaRP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1F497D"/>
                </a:solidFill>
                <a:latin typeface="Franklin Gothic Medium"/>
              </a:rPr>
              <a:t>Higher scalability</a:t>
            </a:r>
          </a:p>
          <a:p>
            <a:pPr marL="457006" indent="-457006"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Franklin Gothic Book"/>
              </a:rPr>
              <a:t>FFT Maxwell solvers on local domains + domain decomposition</a:t>
            </a:r>
          </a:p>
          <a:p>
            <a:pPr defTabSz="60934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99" dirty="0">
              <a:solidFill>
                <a:srgbClr val="1F497D"/>
              </a:solidFill>
              <a:latin typeface="Franklin Gothic Book"/>
              <a:cs typeface="+mn-cs"/>
            </a:endParaRPr>
          </a:p>
        </p:txBody>
      </p:sp>
      <p:pic>
        <p:nvPicPr>
          <p:cNvPr id="5" name="Picture 4" descr="Screen Shot 2016-03-19 at 3.27.28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791" y="915062"/>
            <a:ext cx="2727075" cy="987522"/>
          </a:xfrm>
          <a:prstGeom prst="rect">
            <a:avLst/>
          </a:prstGeom>
        </p:spPr>
      </p:pic>
      <p:pic>
        <p:nvPicPr>
          <p:cNvPr id="14" name="Picture 13" descr="Screen Shot 2016-03-19 at 3.27.2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591" y="915062"/>
            <a:ext cx="2149795" cy="987522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8383889" y="1505312"/>
            <a:ext cx="1311553" cy="0"/>
          </a:xfrm>
          <a:prstGeom prst="line">
            <a:avLst/>
          </a:prstGeom>
          <a:noFill/>
          <a:ln w="47625" cap="flat" cmpd="sng">
            <a:solidFill>
              <a:srgbClr val="4349AA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67708" tIns="67708" rIns="67708" bIns="67708" anchor="ctr"/>
          <a:lstStyle/>
          <a:p>
            <a:pPr defTabSz="609340" hangingPunct="0">
              <a:defRPr/>
            </a:pPr>
            <a:endParaRPr lang="en-US" sz="160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>
          <a:xfrm>
            <a:off x="10890669" y="6355596"/>
            <a:ext cx="688721" cy="365030"/>
          </a:xfrm>
          <a:prstGeom prst="rect">
            <a:avLst/>
          </a:prstGeom>
        </p:spPr>
        <p:txBody>
          <a:bodyPr lIns="121874" tIns="60937" rIns="121874" bIns="60937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155119-D6E5-4448-A8EA-57000BD18970}" type="slidenum">
              <a:rPr lang="en-US" sz="1300">
                <a:solidFill>
                  <a:srgbClr val="000000"/>
                </a:solidFill>
                <a:latin typeface="Franklin Gothic Book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300" dirty="0">
              <a:solidFill>
                <a:srgbClr val="000000"/>
              </a:solidFill>
              <a:latin typeface="Franklin Gothic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887614" y="3540861"/>
            <a:ext cx="2657135" cy="767919"/>
            <a:chOff x="6721023" y="4615110"/>
            <a:chExt cx="1993370" cy="768119"/>
          </a:xfrm>
        </p:grpSpPr>
        <p:pic>
          <p:nvPicPr>
            <p:cNvPr id="17" name="Picture 16" descr="Screen Shot 2016-03-19 at 3.27.28 PM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2011" y="4662795"/>
              <a:ext cx="1038120" cy="72043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143136" y="4847292"/>
              <a:ext cx="347603" cy="285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983170" y="4615110"/>
              <a:ext cx="1731223" cy="727201"/>
              <a:chOff x="6730186" y="4483695"/>
              <a:chExt cx="1824310" cy="72720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730186" y="4483695"/>
                <a:ext cx="1824310" cy="724461"/>
                <a:chOff x="6730186" y="4511716"/>
                <a:chExt cx="1824310" cy="4572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6730186" y="45117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730186" y="46641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6730186" y="48165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730186" y="4968916"/>
                  <a:ext cx="1824310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>
                <a:off x="6730186" y="4483695"/>
                <a:ext cx="1824309" cy="727201"/>
                <a:chOff x="6730187" y="4483695"/>
                <a:chExt cx="1623252" cy="727201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 rot="16200000">
                  <a:off x="6366586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rot="16200000">
                  <a:off x="6598479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rot="16200000">
                  <a:off x="6830372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rot="16200000">
                  <a:off x="7062265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6200000">
                  <a:off x="729415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6200000">
                  <a:off x="7526051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>
                  <a:off x="7757944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16200000">
                  <a:off x="7989838" y="4847296"/>
                  <a:ext cx="727201" cy="0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6" name="Straight Arrow Connector 35"/>
            <p:cNvCxnSpPr/>
            <p:nvPr/>
          </p:nvCxnSpPr>
          <p:spPr>
            <a:xfrm flipH="1">
              <a:off x="6721023" y="4977921"/>
              <a:ext cx="262146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none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PSATD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97" t="8714" r="12309" b="13246"/>
          <a:stretch/>
        </p:blipFill>
        <p:spPr>
          <a:xfrm>
            <a:off x="10141661" y="2123075"/>
            <a:ext cx="1573947" cy="1182040"/>
          </a:xfrm>
          <a:prstGeom prst="rect">
            <a:avLst/>
          </a:prstGeom>
          <a:scene3d>
            <a:camera prst="perspectiveFront" fov="7200000">
              <a:rot lat="19080000" lon="20400000" rev="1440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37" name="Picture 8" descr="rho_amr_emit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2614">
            <a:off x="8314274" y="2077098"/>
            <a:ext cx="1711583" cy="1248154"/>
          </a:xfrm>
          <a:prstGeom prst="rect">
            <a:avLst/>
          </a:prstGeom>
          <a:ln/>
          <a:scene3d>
            <a:camera prst="perspectiveFront" fov="7200000">
              <a:rot lat="18900000" lon="20280000" rev="36000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8283712" y="1053266"/>
            <a:ext cx="1302571" cy="876921"/>
          </a:xfrm>
          <a:prstGeom prst="rect">
            <a:avLst/>
          </a:prstGeom>
          <a:noFill/>
        </p:spPr>
        <p:txBody>
          <a:bodyPr wrap="none" lIns="121874" tIns="60937" rIns="121874" bIns="60937" rtlCol="0">
            <a:spAutoFit/>
          </a:bodyPr>
          <a:lstStyle/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Lorentz</a:t>
            </a: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1F497D"/>
              </a:solidFill>
              <a:latin typeface="Franklin Gothic Medium"/>
              <a:cs typeface="+mn-cs"/>
            </a:endParaRPr>
          </a:p>
          <a:p>
            <a:pPr algn="ctr" defTabSz="609340" fontAlgn="auto">
              <a:spcBef>
                <a:spcPts val="0"/>
              </a:spcBef>
              <a:spcAft>
                <a:spcPts val="0"/>
              </a:spcAft>
            </a:pPr>
            <a:r>
              <a:rPr lang="en-US" sz="1899" dirty="0">
                <a:solidFill>
                  <a:srgbClr val="1F497D"/>
                </a:solidFill>
                <a:latin typeface="Franklin Gothic Medium"/>
                <a:cs typeface="+mn-cs"/>
              </a:rPr>
              <a:t>Transform</a:t>
            </a:r>
          </a:p>
        </p:txBody>
      </p:sp>
      <p:pic>
        <p:nvPicPr>
          <p:cNvPr id="39" name="Picture 38" descr="Haber_49-eps-converted-to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0" t="874" r="11996" b="12731"/>
          <a:stretch/>
        </p:blipFill>
        <p:spPr>
          <a:xfrm>
            <a:off x="8632979" y="4345740"/>
            <a:ext cx="1461034" cy="936145"/>
          </a:xfrm>
          <a:prstGeom prst="rect">
            <a:avLst/>
          </a:prstGeom>
          <a:scene3d>
            <a:camera prst="perspectiveFront" fov="7200000">
              <a:rot lat="19080000" lon="20400000" rev="144600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031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ontent Placeholder 2"/>
          <p:cNvSpPr txBox="1">
            <a:spLocks/>
          </p:cNvSpPr>
          <p:nvPr/>
        </p:nvSpPr>
        <p:spPr>
          <a:xfrm>
            <a:off x="367664" y="387964"/>
            <a:ext cx="11519844" cy="1730392"/>
          </a:xfrm>
          <a:prstGeom prst="rect">
            <a:avLst/>
          </a:prstGeom>
        </p:spPr>
        <p:txBody>
          <a:bodyPr vert="horz" lIns="121866" tIns="60933" rIns="121866" bIns="60933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spcAft>
                <a:spcPts val="0"/>
              </a:spcAft>
              <a:buNone/>
            </a:pPr>
            <a:endParaRPr lang="en-US" sz="2799" b="1" dirty="0">
              <a:latin typeface="Calibri"/>
              <a:cs typeface="Calibri"/>
            </a:endParaRPr>
          </a:p>
        </p:txBody>
      </p:sp>
      <p:sp>
        <p:nvSpPr>
          <p:cNvPr id="153" name="Content Placeholder 2"/>
          <p:cNvSpPr txBox="1">
            <a:spLocks/>
          </p:cNvSpPr>
          <p:nvPr/>
        </p:nvSpPr>
        <p:spPr>
          <a:xfrm>
            <a:off x="6268812" y="4917732"/>
            <a:ext cx="2482124" cy="442616"/>
          </a:xfrm>
          <a:prstGeom prst="rect">
            <a:avLst/>
          </a:prstGeom>
        </p:spPr>
        <p:txBody>
          <a:bodyPr vert="horz" lIns="121866" tIns="60933" rIns="121866" bIns="60933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 fontAlgn="auto">
              <a:spcAft>
                <a:spcPts val="0"/>
              </a:spcAft>
              <a:buNone/>
            </a:pPr>
            <a:endParaRPr lang="en-US" sz="2399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idx="4294967295"/>
          </p:nvPr>
        </p:nvSpPr>
        <p:spPr>
          <a:xfrm>
            <a:off x="0" y="151380"/>
            <a:ext cx="12188825" cy="823006"/>
          </a:xfrm>
          <a:prstGeom prst="rect">
            <a:avLst/>
          </a:prstGeom>
        </p:spPr>
        <p:txBody>
          <a:bodyPr vert="horz" wrap="square" lIns="121866" tIns="60933" rIns="121866" bIns="60933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699" dirty="0">
                <a:latin typeface="Calibri"/>
                <a:cs typeface="Calibri"/>
              </a:rPr>
              <a:t>Spectral solvers involve global operations </a:t>
            </a:r>
            <a:r>
              <a:rPr lang="en-US" sz="2699" dirty="0">
                <a:latin typeface="Calibri"/>
                <a:cs typeface="Calibri"/>
                <a:sym typeface="Wingdings"/>
              </a:rPr>
              <a:t> </a:t>
            </a:r>
            <a:r>
              <a:rPr lang="en-US" sz="2699" dirty="0">
                <a:latin typeface="Calibri"/>
                <a:cs typeface="Calibri"/>
              </a:rPr>
              <a:t>harder to scale to large # of cores </a:t>
            </a:r>
            <a:endParaRPr lang="en-US" sz="2699" i="1" dirty="0">
              <a:latin typeface="Calibri"/>
              <a:cs typeface="Calibri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9983" y="191961"/>
            <a:ext cx="11240804" cy="3515223"/>
          </a:xfrm>
          <a:prstGeom prst="rect">
            <a:avLst/>
          </a:prstGeom>
        </p:spPr>
        <p:txBody>
          <a:bodyPr vert="horz" lIns="121866" tIns="60933" rIns="121866" bIns="60933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00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 fontAlgn="auto">
              <a:spcAft>
                <a:spcPts val="0"/>
              </a:spcAft>
              <a:buNone/>
            </a:pPr>
            <a:r>
              <a:rPr lang="en-US" sz="2699" b="1" dirty="0">
                <a:latin typeface="Calibri"/>
                <a:cs typeface="Calibri"/>
              </a:rPr>
              <a:t> </a:t>
            </a:r>
            <a:endParaRPr lang="en-US" sz="1899" b="1" dirty="0">
              <a:latin typeface="Calibri"/>
              <a:cs typeface="Calibri"/>
            </a:endParaRPr>
          </a:p>
          <a:p>
            <a:pPr marL="0" lvl="2" indent="0" fontAlgn="auto">
              <a:spcAft>
                <a:spcPts val="0"/>
              </a:spcAft>
              <a:buNone/>
            </a:pPr>
            <a:r>
              <a:rPr lang="en-US" sz="2699" b="1" dirty="0">
                <a:solidFill>
                  <a:srgbClr val="FF0000"/>
                </a:solidFill>
                <a:latin typeface="Calibri"/>
                <a:cs typeface="Calibri"/>
              </a:rPr>
              <a:t>                                      </a:t>
            </a:r>
            <a:r>
              <a:rPr lang="en-US" sz="2699" b="1" u="sng" dirty="0">
                <a:solidFill>
                  <a:prstClr val="black"/>
                </a:solidFill>
                <a:latin typeface="Calibri"/>
                <a:cs typeface="Calibri"/>
              </a:rPr>
              <a:t>Spectral</a:t>
            </a:r>
            <a:r>
              <a:rPr lang="en-US" sz="2699" b="1" dirty="0">
                <a:solidFill>
                  <a:prstClr val="black"/>
                </a:solidFill>
                <a:latin typeface="Calibri"/>
                <a:cs typeface="Calibri"/>
              </a:rPr>
              <a:t>                          </a:t>
            </a:r>
            <a:r>
              <a:rPr lang="en-US" sz="2699" b="1" u="sng" dirty="0">
                <a:solidFill>
                  <a:prstClr val="black"/>
                </a:solidFill>
                <a:latin typeface="Calibri"/>
                <a:cs typeface="Calibri"/>
              </a:rPr>
              <a:t>Finite Difference (FDTD)</a:t>
            </a:r>
          </a:p>
          <a:p>
            <a:pPr marL="0" lvl="2" indent="0" fontAlgn="auto">
              <a:spcAft>
                <a:spcPts val="0"/>
              </a:spcAft>
              <a:buNone/>
            </a:pPr>
            <a:endParaRPr lang="en-US" sz="900" b="1" u="sng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0" lvl="2" indent="0" algn="ctr" fontAlgn="auto">
              <a:spcAft>
                <a:spcPts val="0"/>
              </a:spcAft>
              <a:buNone/>
            </a:pPr>
            <a:r>
              <a:rPr lang="en-US" sz="2699" b="1" dirty="0">
                <a:solidFill>
                  <a:srgbClr val="FF0000"/>
                </a:solidFill>
                <a:latin typeface="Calibri"/>
                <a:cs typeface="Calibri"/>
              </a:rPr>
              <a:t>   global “costly”                            </a:t>
            </a:r>
            <a:r>
              <a:rPr lang="en-US" sz="2699" b="1" dirty="0">
                <a:solidFill>
                  <a:srgbClr val="008000"/>
                </a:solidFill>
                <a:latin typeface="Calibri"/>
                <a:cs typeface="Calibri"/>
              </a:rPr>
              <a:t>local “cheap”</a:t>
            </a:r>
          </a:p>
          <a:p>
            <a:pPr marL="0" lvl="2" indent="0" algn="ctr" fontAlgn="auto">
              <a:spcAft>
                <a:spcPts val="0"/>
              </a:spcAft>
              <a:buNone/>
            </a:pPr>
            <a:r>
              <a:rPr lang="en-US" sz="2699" b="1" dirty="0">
                <a:solidFill>
                  <a:srgbClr val="FF0000"/>
                </a:solidFill>
                <a:latin typeface="Calibri"/>
                <a:cs typeface="Calibri"/>
              </a:rPr>
              <a:t>   communications                       </a:t>
            </a:r>
            <a:r>
              <a:rPr lang="en-US" sz="2699" b="1" dirty="0">
                <a:solidFill>
                  <a:srgbClr val="008000"/>
                </a:solidFill>
                <a:latin typeface="Calibri"/>
                <a:cs typeface="Calibri"/>
              </a:rPr>
              <a:t>communications</a:t>
            </a:r>
          </a:p>
          <a:p>
            <a:pPr marL="0" lvl="2" indent="0" algn="ctr" fontAlgn="auto">
              <a:spcAft>
                <a:spcPts val="0"/>
              </a:spcAft>
              <a:buNone/>
            </a:pPr>
            <a:endParaRPr lang="en-US" sz="12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0" lvl="2" indent="0" algn="ctr" fontAlgn="auto">
              <a:spcAft>
                <a:spcPts val="0"/>
              </a:spcAft>
              <a:buNone/>
            </a:pPr>
            <a:r>
              <a:rPr lang="en-US" sz="2699" b="1" dirty="0" err="1">
                <a:solidFill>
                  <a:srgbClr val="000000"/>
                </a:solidFill>
                <a:latin typeface="Calibri"/>
                <a:cs typeface="Calibri"/>
              </a:rPr>
              <a:t>vs</a:t>
            </a:r>
            <a:endParaRPr lang="en-US" sz="2699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lvl="2" indent="0" algn="ctr" fontAlgn="auto">
              <a:spcAft>
                <a:spcPts val="0"/>
              </a:spcAft>
              <a:buNone/>
            </a:pPr>
            <a:endParaRPr lang="en-US" sz="2399" b="1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0" lvl="2" indent="0" algn="ctr" fontAlgn="auto">
              <a:spcAft>
                <a:spcPts val="0"/>
              </a:spcAft>
              <a:buNone/>
            </a:pPr>
            <a:endParaRPr lang="en-US" sz="12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0" lvl="2" indent="0" algn="ctr" fontAlgn="auto">
              <a:spcAft>
                <a:spcPts val="0"/>
              </a:spcAft>
              <a:buNone/>
            </a:pPr>
            <a:endParaRPr lang="en-US" sz="12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0" lvl="2" indent="0" algn="ctr" fontAlgn="auto">
              <a:spcAft>
                <a:spcPts val="0"/>
              </a:spcAft>
              <a:buNone/>
            </a:pPr>
            <a:endParaRPr lang="en-US" sz="12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0" lvl="2" indent="0" algn="ctr" fontAlgn="auto">
              <a:spcAft>
                <a:spcPts val="0"/>
              </a:spcAft>
              <a:buNone/>
            </a:pPr>
            <a:r>
              <a:rPr lang="en-US" sz="2699" b="1" dirty="0">
                <a:solidFill>
                  <a:srgbClr val="FF0000"/>
                </a:solidFill>
                <a:latin typeface="Calibri"/>
                <a:cs typeface="Calibri"/>
              </a:rPr>
              <a:t>   Harder to scale                           </a:t>
            </a:r>
            <a:r>
              <a:rPr lang="en-US" sz="2699" b="1" dirty="0">
                <a:solidFill>
                  <a:srgbClr val="008000"/>
                </a:solidFill>
                <a:latin typeface="Calibri"/>
                <a:cs typeface="Calibri"/>
              </a:rPr>
              <a:t>Easier to scale</a:t>
            </a:r>
            <a:endParaRPr lang="en-US" sz="2699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lvl="2" indent="0" algn="ctr" fontAlgn="auto">
              <a:spcAft>
                <a:spcPts val="0"/>
              </a:spcAft>
              <a:buNone/>
            </a:pPr>
            <a:endParaRPr lang="en-US" sz="2699" b="1" dirty="0">
              <a:latin typeface="Calibri"/>
              <a:cs typeface="Calibri"/>
            </a:endParaRPr>
          </a:p>
          <a:p>
            <a:pPr marL="154439" lvl="2" indent="0" algn="ctr" fontAlgn="auto">
              <a:spcAft>
                <a:spcPts val="0"/>
              </a:spcAft>
              <a:buNone/>
            </a:pPr>
            <a:r>
              <a:rPr lang="en-US" sz="2099" b="1" dirty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3302548" y="2526377"/>
          <a:ext cx="1570555" cy="14137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111"/>
                <a:gridCol w="314111"/>
                <a:gridCol w="314111"/>
                <a:gridCol w="314111"/>
                <a:gridCol w="314111"/>
              </a:tblGrid>
              <a:tr h="2771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</a:tr>
              <a:tr h="28416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</a:tr>
              <a:tr h="28416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</a:tr>
              <a:tr h="28416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</a:tr>
              <a:tr h="28416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7559291" y="2526377"/>
          <a:ext cx="1570555" cy="14137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111"/>
                <a:gridCol w="314111"/>
                <a:gridCol w="314111"/>
                <a:gridCol w="314111"/>
                <a:gridCol w="314111"/>
              </a:tblGrid>
              <a:tr h="27710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</a:tr>
              <a:tr h="28416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</a:tr>
              <a:tr h="28416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</a:tr>
              <a:tr h="28416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</a:tr>
              <a:tr h="284165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ym typeface="Wingdings"/>
                        </a:rPr>
                        <a:t></a:t>
                      </a:r>
                      <a:endParaRPr lang="en-US" sz="120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ym typeface="Wingdings"/>
                        </a:rPr>
                        <a:t></a:t>
                      </a:r>
                      <a:endParaRPr lang="en-US" sz="1200" dirty="0"/>
                    </a:p>
                  </a:txBody>
                  <a:tcPr marL="121888" marR="121888" marT="45708" marB="45708"/>
                </a:tc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498492" y="2651013"/>
            <a:ext cx="1274204" cy="1161650"/>
            <a:chOff x="923974" y="2294889"/>
            <a:chExt cx="2877269" cy="2720714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948954" y="2294889"/>
              <a:ext cx="2852289" cy="268892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945259" y="2323268"/>
              <a:ext cx="3695" cy="2678147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3765767" y="2330363"/>
              <a:ext cx="6800" cy="266736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923974" y="2312490"/>
              <a:ext cx="2841794" cy="10779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941564" y="4969350"/>
              <a:ext cx="2841794" cy="10779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945258" y="2326678"/>
              <a:ext cx="2852289" cy="268892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8061061" y="2947746"/>
            <a:ext cx="626653" cy="568179"/>
            <a:chOff x="2703512" y="4537075"/>
            <a:chExt cx="633413" cy="568326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3019425" y="4537075"/>
              <a:ext cx="0" cy="282576"/>
            </a:xfrm>
            <a:prstGeom prst="straightConnector1">
              <a:avLst/>
            </a:prstGeom>
            <a:ln w="28575" cmpd="sng">
              <a:solidFill>
                <a:srgbClr val="008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2703512" y="4822825"/>
              <a:ext cx="315913" cy="1588"/>
            </a:xfrm>
            <a:prstGeom prst="straightConnector1">
              <a:avLst/>
            </a:prstGeom>
            <a:ln w="28575" cmpd="sng">
              <a:solidFill>
                <a:srgbClr val="008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3021012" y="4819650"/>
              <a:ext cx="315913" cy="1588"/>
            </a:xfrm>
            <a:prstGeom prst="straightConnector1">
              <a:avLst/>
            </a:prstGeom>
            <a:ln w="28575" cmpd="sng">
              <a:solidFill>
                <a:srgbClr val="008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019425" y="4822825"/>
              <a:ext cx="0" cy="282576"/>
            </a:xfrm>
            <a:prstGeom prst="straightConnector1">
              <a:avLst/>
            </a:prstGeom>
            <a:ln w="28575" cmpd="sng">
              <a:solidFill>
                <a:srgbClr val="008000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Slide Number Placeholder 3"/>
          <p:cNvSpPr txBox="1">
            <a:spLocks/>
          </p:cNvSpPr>
          <p:nvPr/>
        </p:nvSpPr>
        <p:spPr>
          <a:xfrm>
            <a:off x="11136734" y="6413110"/>
            <a:ext cx="452162" cy="314649"/>
          </a:xfrm>
          <a:prstGeom prst="rect">
            <a:avLst/>
          </a:prstGeom>
        </p:spPr>
        <p:txBody>
          <a:bodyPr lIns="121874" tIns="60937" rIns="121874" bIns="60937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60E43B-7F43-FA45-AAB7-E054FD6CC4E3}" type="slidenum">
              <a:rPr lang="en-US" sz="1300">
                <a:solidFill>
                  <a:srgbClr val="FFFFFF"/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en-US" sz="1300" dirty="0">
              <a:solidFill>
                <a:srgbClr val="FFFFFF"/>
              </a:solidFill>
              <a:latin typeface="Franklin Gothic Book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8201" y="4697599"/>
            <a:ext cx="12130211" cy="1474454"/>
            <a:chOff x="103676" y="4724384"/>
            <a:chExt cx="9100028" cy="1474838"/>
          </a:xfrm>
        </p:grpSpPr>
        <p:grpSp>
          <p:nvGrpSpPr>
            <p:cNvPr id="2" name="Group 1"/>
            <p:cNvGrpSpPr/>
            <p:nvPr/>
          </p:nvGrpSpPr>
          <p:grpSpPr>
            <a:xfrm>
              <a:off x="103676" y="4724384"/>
              <a:ext cx="9051782" cy="1459201"/>
              <a:chOff x="103676" y="4724384"/>
              <a:chExt cx="9051782" cy="1459201"/>
            </a:xfrm>
          </p:grpSpPr>
          <p:sp>
            <p:nvSpPr>
              <p:cNvPr id="21" name="Title 1"/>
              <p:cNvSpPr txBox="1">
                <a:spLocks/>
              </p:cNvSpPr>
              <p:nvPr/>
            </p:nvSpPr>
            <p:spPr>
              <a:xfrm>
                <a:off x="103676" y="4724384"/>
                <a:ext cx="9040323" cy="80828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rgbClr val="000090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fontAlgn="auto">
                  <a:spcAft>
                    <a:spcPts val="0"/>
                  </a:spcAft>
                </a:pPr>
                <a:r>
                  <a:rPr lang="en-US" sz="2399" b="1" dirty="0">
                    <a:solidFill>
                      <a:srgbClr val="800000"/>
                    </a:solidFill>
                    <a:latin typeface="Franklin Gothic Medium"/>
                  </a:rPr>
                  <a:t>Finite speed of light </a:t>
                </a:r>
                <a:r>
                  <a:rPr lang="en-US" sz="2399" b="1" dirty="0">
                    <a:solidFill>
                      <a:srgbClr val="800000"/>
                    </a:solidFill>
                    <a:latin typeface="Franklin Gothic Medium"/>
                    <a:sym typeface="Wingdings"/>
                  </a:rPr>
                  <a:t> local FFTs  </a:t>
                </a:r>
                <a:r>
                  <a:rPr lang="en-US" sz="2399" b="1" dirty="0">
                    <a:solidFill>
                      <a:srgbClr val="800000"/>
                    </a:solidFill>
                    <a:latin typeface="Franklin Gothic Medium"/>
                  </a:rPr>
                  <a:t>spectral </a:t>
                </a:r>
                <a:r>
                  <a:rPr lang="en-US" sz="2399" b="1" dirty="0" err="1">
                    <a:solidFill>
                      <a:srgbClr val="800000"/>
                    </a:solidFill>
                    <a:latin typeface="Franklin Gothic Medium"/>
                  </a:rPr>
                  <a:t>accuracy+FDTD</a:t>
                </a:r>
                <a:r>
                  <a:rPr lang="en-US" sz="2399" b="1" dirty="0">
                    <a:solidFill>
                      <a:srgbClr val="800000"/>
                    </a:solidFill>
                    <a:latin typeface="Franklin Gothic Medium"/>
                  </a:rPr>
                  <a:t> scaling!</a:t>
                </a:r>
              </a:p>
              <a:p>
                <a:pPr algn="l" fontAlgn="auto">
                  <a:spcAft>
                    <a:spcPts val="0"/>
                  </a:spcAft>
                </a:pPr>
                <a:endParaRPr lang="en-US" sz="2399" b="1" dirty="0">
                  <a:solidFill>
                    <a:srgbClr val="800000"/>
                  </a:solidFill>
                  <a:latin typeface="Franklin Gothic Medium"/>
                </a:endParaRPr>
              </a:p>
              <a:p>
                <a:pPr algn="l" fontAlgn="auto">
                  <a:spcAft>
                    <a:spcPts val="0"/>
                  </a:spcAft>
                </a:pPr>
                <a:endParaRPr lang="en-US" sz="2399" i="1" dirty="0">
                  <a:solidFill>
                    <a:srgbClr val="800000"/>
                  </a:solidFill>
                  <a:latin typeface="Franklin Gothic Medium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74355" y="5598816"/>
                <a:ext cx="8981103" cy="584769"/>
              </a:xfrm>
              <a:prstGeom prst="rect">
                <a:avLst/>
              </a:prstGeom>
              <a:noFill/>
            </p:spPr>
            <p:txBody>
              <a:bodyPr wrap="square" lIns="91410" tIns="45705" rIns="91410" bIns="45705" rtlCol="0">
                <a:spAutoFit/>
              </a:bodyPr>
              <a:lstStyle/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J.-L. Vay, I. Haber, B. Godfrey, </a:t>
                </a:r>
                <a:r>
                  <a:rPr lang="en-US" sz="1600" i="1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J. </a:t>
                </a:r>
                <a:r>
                  <a:rPr lang="en-US" sz="1600" i="1" dirty="0" err="1">
                    <a:solidFill>
                      <a:prstClr val="black"/>
                    </a:solidFill>
                    <a:latin typeface="Franklin Gothic Book"/>
                    <a:cs typeface="+mn-cs"/>
                  </a:rPr>
                  <a:t>Comput</a:t>
                </a:r>
                <a:r>
                  <a:rPr lang="en-US" sz="1600" i="1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. Phys.</a:t>
                </a:r>
                <a:r>
                  <a:rPr lang="en-US" sz="1600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 </a:t>
                </a:r>
                <a:r>
                  <a:rPr lang="en-US" sz="1600" b="1" dirty="0">
                    <a:solidFill>
                      <a:prstClr val="black"/>
                    </a:solidFill>
                    <a:latin typeface="Franklin Gothic Medium"/>
                    <a:cs typeface="+mn-cs"/>
                  </a:rPr>
                  <a:t>243</a:t>
                </a:r>
                <a:r>
                  <a:rPr lang="en-US" sz="1600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, 260 (2013)</a:t>
                </a:r>
              </a:p>
              <a:p>
                <a:pPr defTabSz="60934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H. </a:t>
                </a:r>
                <a:r>
                  <a:rPr lang="en-US" sz="1600" dirty="0" err="1">
                    <a:solidFill>
                      <a:prstClr val="black"/>
                    </a:solidFill>
                    <a:latin typeface="Franklin Gothic Book"/>
                    <a:cs typeface="+mn-cs"/>
                  </a:rPr>
                  <a:t>Vincenti</a:t>
                </a:r>
                <a:r>
                  <a:rPr lang="en-US" sz="1600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, J.-L. Vay, </a:t>
                </a:r>
                <a:r>
                  <a:rPr lang="en-US" sz="1600" i="1" dirty="0" err="1">
                    <a:solidFill>
                      <a:prstClr val="black"/>
                    </a:solidFill>
                    <a:latin typeface="Franklin Gothic Book"/>
                    <a:cs typeface="+mn-cs"/>
                  </a:rPr>
                  <a:t>Comput</a:t>
                </a:r>
                <a:r>
                  <a:rPr lang="en-US" sz="1600" i="1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. Phys. Comm.</a:t>
                </a:r>
                <a:r>
                  <a:rPr lang="en-US" sz="1600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 </a:t>
                </a:r>
                <a:r>
                  <a:rPr lang="en-US" sz="1600" b="1" dirty="0">
                    <a:solidFill>
                      <a:prstClr val="black"/>
                    </a:solidFill>
                    <a:latin typeface="Franklin Gothic Medium"/>
                    <a:cs typeface="+mn-cs"/>
                  </a:rPr>
                  <a:t>200</a:t>
                </a:r>
                <a:r>
                  <a:rPr lang="en-US" sz="1600" dirty="0">
                    <a:solidFill>
                      <a:prstClr val="black"/>
                    </a:solidFill>
                    <a:latin typeface="Franklin Gothic Book"/>
                    <a:cs typeface="+mn-cs"/>
                  </a:rPr>
                  <a:t>, 147 (2016)</a:t>
                </a:r>
              </a:p>
            </p:txBody>
          </p:sp>
        </p:grpSp>
        <p:pic>
          <p:nvPicPr>
            <p:cNvPr id="41" name="Picture 40" descr="Haber_49-eps-converted-to.pd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40" t="874" r="11996" b="12731"/>
            <a:stretch/>
          </p:blipFill>
          <p:spPr>
            <a:xfrm>
              <a:off x="7099103" y="4773671"/>
              <a:ext cx="1115164" cy="142555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875838" y="5017311"/>
              <a:ext cx="155934" cy="189689"/>
            </a:xfrm>
            <a:prstGeom prst="rect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34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Franklin Gothic Book"/>
              </a:endParaRPr>
            </a:p>
          </p:txBody>
        </p:sp>
        <p:cxnSp>
          <p:nvCxnSpPr>
            <p:cNvPr id="5" name="Straight Connector 4"/>
            <p:cNvCxnSpPr>
              <a:stCxn id="3" idx="3"/>
            </p:cNvCxnSpPr>
            <p:nvPr/>
          </p:nvCxnSpPr>
          <p:spPr>
            <a:xfrm flipV="1">
              <a:off x="8031772" y="5017311"/>
              <a:ext cx="371970" cy="94845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8343778" y="4791367"/>
              <a:ext cx="859926" cy="338548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defTabSz="60934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800000"/>
                  </a:solidFill>
                  <a:latin typeface="Franklin Gothic Book"/>
                  <a:cs typeface="+mn-cs"/>
                </a:rPr>
                <a:t>Local 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8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4307" y="625983"/>
            <a:ext cx="578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Truncation error analysis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  <a:sym typeface="Wingdings"/>
              </a:rPr>
              <a:t>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ultra-high order possible with much improved stability</a:t>
            </a:r>
            <a:endParaRPr lang="en-US" dirty="0" smtClean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200" y="4597003"/>
            <a:ext cx="4355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H. </a:t>
            </a:r>
            <a:r>
              <a:rPr lang="en-US" sz="1200" dirty="0" err="1"/>
              <a:t>Vincenti</a:t>
            </a:r>
            <a:r>
              <a:rPr lang="en-US" sz="1200" dirty="0"/>
              <a:t> et al., </a:t>
            </a:r>
            <a:r>
              <a:rPr lang="en-US" sz="1200" i="1" dirty="0" err="1"/>
              <a:t>Comput</a:t>
            </a:r>
            <a:r>
              <a:rPr lang="en-US" sz="1200" i="1" dirty="0"/>
              <a:t>. Phys. Comm. </a:t>
            </a:r>
            <a:r>
              <a:rPr lang="en-US" sz="1200" dirty="0"/>
              <a:t>200, 147 (2016</a:t>
            </a:r>
            <a:r>
              <a:rPr lang="en-US" sz="1200" dirty="0" smtClean="0"/>
              <a:t>).</a:t>
            </a:r>
          </a:p>
        </p:txBody>
      </p:sp>
      <p:pic>
        <p:nvPicPr>
          <p:cNvPr id="21" name="Picture 20" descr="Fig9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83" r="-1"/>
          <a:stretch/>
        </p:blipFill>
        <p:spPr>
          <a:xfrm>
            <a:off x="1193963" y="1472446"/>
            <a:ext cx="3956106" cy="28089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33214" y="2764220"/>
            <a:ext cx="143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accent1">
                    <a:lumMod val="50000"/>
                  </a:schemeClr>
                </a:solidFill>
              </a:rPr>
              <a:t>order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(p) requires &lt;&lt; # guard cells than spectral (p=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</a:rPr>
              <a:t>inf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293474" y="2722117"/>
            <a:ext cx="1488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Truncation error</a:t>
            </a:r>
            <a:endParaRPr lang="en-US" sz="14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592" y="1971021"/>
            <a:ext cx="4769404" cy="233596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947773" y="1660459"/>
            <a:ext cx="15969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</a:t>
            </a:r>
            <a:r>
              <a:rPr lang="is-IS" sz="1200" dirty="0" smtClean="0"/>
              <a:t>trong (MIRA-IBM)</a:t>
            </a:r>
            <a:r>
              <a:rPr lang="is-IS" sz="1200" dirty="0"/>
              <a:t> </a:t>
            </a:r>
            <a:endParaRPr lang="is-IS" sz="1200" dirty="0" smtClean="0"/>
          </a:p>
          <a:p>
            <a:pPr algn="ctr"/>
            <a:r>
              <a:rPr lang="is-IS" sz="1200" dirty="0" smtClean="0"/>
              <a:t>1024☓1024☓27648</a:t>
            </a:r>
            <a:endParaRPr lang="is-I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9041371" y="1489065"/>
            <a:ext cx="17892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</a:t>
            </a:r>
            <a:r>
              <a:rPr lang="is-IS" sz="1200" dirty="0" smtClean="0"/>
              <a:t>trong (Cori-Intel KNL)</a:t>
            </a:r>
            <a:r>
              <a:rPr lang="is-IS" sz="1200" dirty="0"/>
              <a:t> </a:t>
            </a:r>
            <a:endParaRPr lang="is-IS" sz="1200" dirty="0" smtClean="0"/>
          </a:p>
          <a:p>
            <a:pPr algn="ctr"/>
            <a:r>
              <a:rPr lang="is-IS" sz="1200" dirty="0"/>
              <a:t> </a:t>
            </a:r>
            <a:r>
              <a:rPr lang="is-IS" sz="1200" dirty="0" smtClean="0"/>
              <a:t>1024☓1024☓3056</a:t>
            </a:r>
          </a:p>
          <a:p>
            <a:pPr algn="ctr"/>
            <a:r>
              <a:rPr lang="is-IS" sz="1200" dirty="0"/>
              <a:t> </a:t>
            </a:r>
            <a:r>
              <a:rPr lang="is-IS" sz="1200" dirty="0" smtClean="0"/>
              <a:t>512☓512☓110952</a:t>
            </a:r>
            <a:endParaRPr lang="is-I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6592963" y="625983"/>
            <a:ext cx="496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Enabled demonstration of novel spectral solver with local FFTs scaling to ~1M cores</a:t>
            </a:r>
            <a:endParaRPr lang="en-US" dirty="0" smtClean="0">
              <a:latin typeface="+mj-lt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7966841" y="2752080"/>
            <a:ext cx="3198985" cy="60952"/>
          </a:xfrm>
          <a:prstGeom prst="line">
            <a:avLst/>
          </a:prstGeom>
          <a:ln w="952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869214" y="2478811"/>
            <a:ext cx="1296612" cy="319693"/>
          </a:xfrm>
          <a:prstGeom prst="line">
            <a:avLst/>
          </a:prstGeom>
          <a:ln w="9525">
            <a:solidFill>
              <a:srgbClr val="0432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197358" y="267748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432FF"/>
                </a:solidFill>
              </a:rPr>
              <a:t>Global FFT</a:t>
            </a:r>
          </a:p>
          <a:p>
            <a:r>
              <a:rPr lang="en-US" sz="1200" dirty="0" smtClean="0">
                <a:solidFill>
                  <a:srgbClr val="0432FF"/>
                </a:solidFill>
              </a:rPr>
              <a:t>FFTW</a:t>
            </a:r>
            <a:endParaRPr lang="is-IS" sz="1200" dirty="0">
              <a:solidFill>
                <a:srgbClr val="0432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15630" y="3534149"/>
            <a:ext cx="15279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S</a:t>
            </a:r>
            <a:r>
              <a:rPr lang="is-IS" sz="1200" dirty="0" smtClean="0"/>
              <a:t>tencil order = 100</a:t>
            </a:r>
          </a:p>
          <a:p>
            <a:r>
              <a:rPr lang="is-IS" sz="1200" dirty="0" smtClean="0"/>
              <a:t>NB guard cells = </a:t>
            </a:r>
            <a:r>
              <a:rPr lang="is-IS" sz="1200" dirty="0"/>
              <a:t>8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8460828" y="3427291"/>
            <a:ext cx="2736529" cy="28982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016359" y="3309128"/>
            <a:ext cx="1180998" cy="103537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226566" y="3151473"/>
            <a:ext cx="970791" cy="245684"/>
          </a:xfrm>
          <a:prstGeom prst="line">
            <a:avLst/>
          </a:prstGeom>
          <a:ln w="9525">
            <a:solidFill>
              <a:srgbClr val="AD00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198015" y="3272937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AD00B6"/>
                </a:solidFill>
              </a:rPr>
              <a:t>Local FFTs</a:t>
            </a:r>
          </a:p>
          <a:p>
            <a:r>
              <a:rPr lang="en-US" sz="1200" dirty="0" smtClean="0">
                <a:solidFill>
                  <a:srgbClr val="AD00B6"/>
                </a:solidFill>
              </a:rPr>
              <a:t>8 cores/FFT</a:t>
            </a:r>
            <a:endParaRPr lang="is-IS" sz="1200" dirty="0">
              <a:solidFill>
                <a:srgbClr val="AD00B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85595" y="4257383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# cores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58327" y="4257383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# cores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-1" y="902"/>
            <a:ext cx="12188825" cy="86020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Finite-order stencil offers scalable ultra-high order solver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18536" y="5171251"/>
            <a:ext cx="11035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Applied successfully to modeling of LPAs at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DESY</a:t>
            </a:r>
            <a:r>
              <a:rPr lang="en-US" baseline="30000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plasma mirrors at CEA Saclay</a:t>
            </a:r>
            <a:r>
              <a:rPr lang="en-US" baseline="30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2,3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in cases where standard second-order FDTD solvers fail.</a:t>
            </a:r>
          </a:p>
          <a:p>
            <a:pPr algn="ctr"/>
            <a:endParaRPr lang="en-US" sz="6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en-US" sz="1200" dirty="0" smtClean="0">
                <a:latin typeface="+mj-lt"/>
              </a:rPr>
              <a:t>[1] S. </a:t>
            </a:r>
            <a:r>
              <a:rPr lang="en-US" sz="1200" dirty="0" err="1" smtClean="0"/>
              <a:t>Jalas</a:t>
            </a:r>
            <a:r>
              <a:rPr lang="en-US" sz="1200" dirty="0" smtClean="0"/>
              <a:t>, I. </a:t>
            </a:r>
            <a:r>
              <a:rPr lang="en-US" sz="1200" dirty="0" err="1" smtClean="0"/>
              <a:t>Dornmair</a:t>
            </a:r>
            <a:r>
              <a:rPr lang="en-US" sz="1200" dirty="0"/>
              <a:t>, </a:t>
            </a:r>
            <a:r>
              <a:rPr lang="en-US" sz="1200" dirty="0" smtClean="0"/>
              <a:t>R. </a:t>
            </a:r>
            <a:r>
              <a:rPr lang="en-US" sz="1200" dirty="0" err="1" smtClean="0"/>
              <a:t>Lehe</a:t>
            </a:r>
            <a:r>
              <a:rPr lang="en-US" sz="1200" dirty="0"/>
              <a:t>, </a:t>
            </a:r>
            <a:r>
              <a:rPr lang="en-US" sz="1200" dirty="0" smtClean="0"/>
              <a:t>H. </a:t>
            </a:r>
            <a:r>
              <a:rPr lang="en-US" sz="1200" dirty="0" err="1" smtClean="0"/>
              <a:t>Vincenti</a:t>
            </a:r>
            <a:r>
              <a:rPr lang="en-US" sz="1200" dirty="0" smtClean="0"/>
              <a:t>, J.-L. </a:t>
            </a:r>
            <a:r>
              <a:rPr lang="en-US" sz="1200" dirty="0" err="1"/>
              <a:t>Vay</a:t>
            </a:r>
            <a:r>
              <a:rPr lang="en-US" sz="1200" dirty="0"/>
              <a:t>, </a:t>
            </a:r>
            <a:r>
              <a:rPr lang="en-US" sz="1200" dirty="0" smtClean="0"/>
              <a:t>M. </a:t>
            </a:r>
            <a:r>
              <a:rPr lang="en-US" sz="1200" dirty="0" err="1"/>
              <a:t>Kirchen</a:t>
            </a:r>
            <a:r>
              <a:rPr lang="en-US" sz="1200" dirty="0"/>
              <a:t>, </a:t>
            </a:r>
            <a:r>
              <a:rPr lang="en-US" sz="1200" dirty="0" smtClean="0"/>
              <a:t>A. R. Maier</a:t>
            </a:r>
            <a:r>
              <a:rPr lang="en-US" sz="1200" dirty="0"/>
              <a:t>, </a:t>
            </a:r>
            <a:r>
              <a:rPr lang="en-US" sz="1200" i="1" dirty="0" smtClean="0"/>
              <a:t>Phys</a:t>
            </a:r>
            <a:r>
              <a:rPr lang="en-US" sz="1200" i="1" dirty="0"/>
              <a:t>. Plasmas</a:t>
            </a:r>
            <a:r>
              <a:rPr lang="en-US" sz="1200" dirty="0"/>
              <a:t> </a:t>
            </a:r>
            <a:r>
              <a:rPr lang="en-US" sz="1200" b="1" dirty="0"/>
              <a:t>24</a:t>
            </a:r>
            <a:r>
              <a:rPr lang="en-US" sz="1200" dirty="0"/>
              <a:t>, 033115 (2017</a:t>
            </a:r>
            <a:r>
              <a:rPr lang="en-US" sz="1200" dirty="0" smtClean="0"/>
              <a:t>). </a:t>
            </a:r>
            <a:endParaRPr lang="en-US" sz="1200" dirty="0"/>
          </a:p>
          <a:p>
            <a:r>
              <a:rPr lang="en-US" sz="1200" dirty="0" smtClean="0">
                <a:latin typeface="+mj-lt"/>
              </a:rPr>
              <a:t>[2] </a:t>
            </a:r>
            <a:r>
              <a:rPr lang="en-US" sz="1200" dirty="0"/>
              <a:t>G. </a:t>
            </a:r>
            <a:r>
              <a:rPr lang="en-US" sz="1200" dirty="0" err="1"/>
              <a:t>Blaclard</a:t>
            </a:r>
            <a:r>
              <a:rPr lang="en-US" sz="1200" dirty="0"/>
              <a:t>, H. </a:t>
            </a:r>
            <a:r>
              <a:rPr lang="en-US" sz="1200" dirty="0" err="1"/>
              <a:t>Vincenti</a:t>
            </a:r>
            <a:r>
              <a:rPr lang="en-US" sz="1200" dirty="0"/>
              <a:t>, R. </a:t>
            </a:r>
            <a:r>
              <a:rPr lang="en-US" sz="1200" dirty="0" err="1"/>
              <a:t>Lehe</a:t>
            </a:r>
            <a:r>
              <a:rPr lang="en-US" sz="1200" dirty="0"/>
              <a:t>, </a:t>
            </a:r>
            <a:r>
              <a:rPr lang="en-US" sz="1200" dirty="0" smtClean="0"/>
              <a:t>J</a:t>
            </a:r>
            <a:r>
              <a:rPr lang="en-US" sz="1200" dirty="0"/>
              <a:t>. L. </a:t>
            </a:r>
            <a:r>
              <a:rPr lang="en-US" sz="1200" dirty="0" err="1" smtClean="0"/>
              <a:t>Vay</a:t>
            </a:r>
            <a:r>
              <a:rPr lang="en-US" sz="1200" dirty="0" smtClean="0"/>
              <a:t>, </a:t>
            </a:r>
            <a:r>
              <a:rPr lang="sk-SK" sz="1200" dirty="0" err="1"/>
              <a:t>Phys</a:t>
            </a:r>
            <a:r>
              <a:rPr lang="sk-SK" sz="1200" dirty="0"/>
              <a:t>. Rev. </a:t>
            </a:r>
            <a:r>
              <a:rPr lang="sk-SK" sz="1200" dirty="0" err="1"/>
              <a:t>E</a:t>
            </a:r>
            <a:r>
              <a:rPr lang="sk-SK" sz="1200" dirty="0"/>
              <a:t> </a:t>
            </a:r>
            <a:r>
              <a:rPr lang="sk-SK" sz="1200" b="1" dirty="0"/>
              <a:t>96</a:t>
            </a:r>
            <a:r>
              <a:rPr lang="sk-SK" sz="1200" dirty="0"/>
              <a:t>, 033305 </a:t>
            </a:r>
            <a:r>
              <a:rPr lang="sk-SK" sz="1200" dirty="0" smtClean="0"/>
              <a:t>(2017)</a:t>
            </a:r>
          </a:p>
          <a:p>
            <a:r>
              <a:rPr lang="sk-SK" sz="1200" dirty="0" smtClean="0"/>
              <a:t>[3] A</a:t>
            </a:r>
            <a:r>
              <a:rPr lang="sk-SK" sz="1200" dirty="0"/>
              <a:t>. </a:t>
            </a:r>
            <a:r>
              <a:rPr lang="sk-SK" sz="1200" dirty="0" err="1"/>
              <a:t>Leblanc</a:t>
            </a:r>
            <a:r>
              <a:rPr lang="sk-SK" sz="1200" dirty="0" smtClean="0"/>
              <a:t>, </a:t>
            </a:r>
            <a:r>
              <a:rPr lang="sk-SK" sz="1200" dirty="0"/>
              <a:t>S. </a:t>
            </a:r>
            <a:r>
              <a:rPr lang="sk-SK" sz="1200" dirty="0" err="1"/>
              <a:t>Monchoce</a:t>
            </a:r>
            <a:r>
              <a:rPr lang="sk-SK" sz="1200" dirty="0" smtClean="0"/>
              <a:t>,</a:t>
            </a:r>
            <a:r>
              <a:rPr lang="sk-SK" sz="1200" dirty="0"/>
              <a:t>  H. </a:t>
            </a:r>
            <a:r>
              <a:rPr lang="sk-SK" sz="1200" dirty="0" err="1" smtClean="0"/>
              <a:t>Vincenti,S</a:t>
            </a:r>
            <a:r>
              <a:rPr lang="sk-SK" sz="1200" dirty="0"/>
              <a:t>. </a:t>
            </a:r>
            <a:r>
              <a:rPr lang="sk-SK" sz="1200" dirty="0" err="1" smtClean="0"/>
              <a:t>Kahaly</a:t>
            </a:r>
            <a:r>
              <a:rPr lang="sk-SK" sz="1200" dirty="0" smtClean="0"/>
              <a:t>, J-L</a:t>
            </a:r>
            <a:r>
              <a:rPr lang="sk-SK" sz="1200" dirty="0"/>
              <a:t>. </a:t>
            </a:r>
            <a:r>
              <a:rPr lang="sk-SK" sz="1200" dirty="0" err="1" smtClean="0"/>
              <a:t>Vay</a:t>
            </a:r>
            <a:r>
              <a:rPr lang="sk-SK" sz="1200" dirty="0" smtClean="0"/>
              <a:t>, </a:t>
            </a:r>
            <a:r>
              <a:rPr lang="sk-SK" sz="1200" dirty="0" err="1" smtClean="0"/>
              <a:t>F.Quere</a:t>
            </a:r>
            <a:r>
              <a:rPr lang="sk-SK" sz="1200" dirty="0" smtClean="0"/>
              <a:t>, </a:t>
            </a:r>
            <a:r>
              <a:rPr lang="sk-SK" sz="1200" dirty="0" err="1" smtClean="0"/>
              <a:t>Phys</a:t>
            </a:r>
            <a:r>
              <a:rPr lang="sk-SK" sz="1200" dirty="0" smtClean="0"/>
              <a:t>. Rev. </a:t>
            </a:r>
            <a:r>
              <a:rPr lang="sk-SK" sz="1200" dirty="0" err="1" smtClean="0"/>
              <a:t>Lett</a:t>
            </a:r>
            <a:r>
              <a:rPr lang="sk-SK" sz="1200" dirty="0" smtClean="0"/>
              <a:t>. (in press)</a:t>
            </a:r>
            <a:endParaRPr lang="sk-SK" sz="1200" dirty="0"/>
          </a:p>
          <a:p>
            <a:endParaRPr lang="sk-SK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148633" y="4597003"/>
            <a:ext cx="60401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H</a:t>
            </a:r>
            <a:r>
              <a:rPr lang="en-US" sz="1200" dirty="0"/>
              <a:t>. </a:t>
            </a:r>
            <a:r>
              <a:rPr lang="en-US" sz="1200" dirty="0" err="1"/>
              <a:t>Vincenti</a:t>
            </a:r>
            <a:r>
              <a:rPr lang="en-US" sz="1200" dirty="0"/>
              <a:t>, </a:t>
            </a:r>
            <a:r>
              <a:rPr lang="en-US" sz="1200" dirty="0" smtClean="0"/>
              <a:t>J</a:t>
            </a:r>
            <a:r>
              <a:rPr lang="en-US" sz="1200" dirty="0"/>
              <a:t>.-L. </a:t>
            </a:r>
            <a:r>
              <a:rPr lang="en-US" sz="1200" dirty="0" err="1"/>
              <a:t>Vay</a:t>
            </a:r>
            <a:r>
              <a:rPr lang="en-US" sz="1200" dirty="0"/>
              <a:t>, “Ultrahigh-order Maxwell solver with extreme </a:t>
            </a:r>
            <a:r>
              <a:rPr lang="en-US" sz="1200" dirty="0" smtClean="0"/>
              <a:t>scalability for </a:t>
            </a:r>
            <a:r>
              <a:rPr lang="en-US" sz="1200" dirty="0"/>
              <a:t>electromagnetic PIC simulations of plasmas.”, </a:t>
            </a:r>
            <a:r>
              <a:rPr lang="de-DE" sz="1200" dirty="0" smtClean="0"/>
              <a:t>http</a:t>
            </a:r>
            <a:r>
              <a:rPr lang="de-DE" sz="1200" dirty="0"/>
              <a:t>://</a:t>
            </a:r>
            <a:r>
              <a:rPr lang="de-DE" sz="1200" dirty="0" err="1" smtClean="0"/>
              <a:t>arxiv.org</a:t>
            </a:r>
            <a:r>
              <a:rPr lang="de-DE" sz="1200" dirty="0" smtClean="0"/>
              <a:t>/</a:t>
            </a:r>
            <a:r>
              <a:rPr lang="de-DE" sz="1200" dirty="0" err="1" smtClean="0"/>
              <a:t>abs</a:t>
            </a:r>
            <a:r>
              <a:rPr lang="de-DE" sz="1200" dirty="0" smtClean="0"/>
              <a:t>/1707.08500.</a:t>
            </a:r>
            <a:endParaRPr lang="en-US" sz="12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8386843" y="5827154"/>
            <a:ext cx="2443800" cy="276999"/>
          </a:xfrm>
          <a:prstGeom prst="rect">
            <a:avLst/>
          </a:prstGeom>
          <a:solidFill>
            <a:srgbClr val="EEE9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See also next talk by S. </a:t>
            </a:r>
            <a:r>
              <a:rPr lang="en-US" sz="1200" dirty="0" err="1" smtClean="0"/>
              <a:t>Jalas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2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" y="208148"/>
            <a:ext cx="11372473" cy="510909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532" y="967352"/>
            <a:ext cx="10485889" cy="47768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Context &amp; overview of the project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Code structure, libraries &amp; optimization on Intel KNL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Advanced algorithms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Progress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Next </a:t>
            </a:r>
            <a:r>
              <a:rPr lang="en-US" sz="2400" dirty="0" smtClean="0"/>
              <a:t>steps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967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99" y="92316"/>
            <a:ext cx="11805920" cy="458587"/>
          </a:xfrm>
        </p:spPr>
        <p:txBody>
          <a:bodyPr/>
          <a:lstStyle/>
          <a:p>
            <a:r>
              <a:rPr lang="en-US" sz="2800" dirty="0" smtClean="0"/>
              <a:t>First simulations of plasma-based accelerators with </a:t>
            </a:r>
            <a:r>
              <a:rPr lang="en-US" sz="2800" dirty="0" err="1" smtClean="0"/>
              <a:t>WarpX</a:t>
            </a:r>
            <a:r>
              <a:rPr lang="en-US" sz="2800" smtClean="0"/>
              <a:t> (03/17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" y="1181100"/>
            <a:ext cx="10058400" cy="4361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58219" y="857272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Laser driven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6126481" y="857272"/>
            <a:ext cx="336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/>
              <a:t>Particle  beam driven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10199604" y="2167912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/>
              <a:t>WarpX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0199604" y="3884952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Warp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1859280" y="5652792"/>
            <a:ext cx="7528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WarpX</a:t>
            </a:r>
            <a:r>
              <a:rPr lang="en-US" sz="2000" b="1" dirty="0" smtClean="0"/>
              <a:t> successfully benchmarked against Warp.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082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" y="198120"/>
            <a:ext cx="11372473" cy="510909"/>
          </a:xfrm>
        </p:spPr>
        <p:txBody>
          <a:bodyPr/>
          <a:lstStyle/>
          <a:p>
            <a:r>
              <a:rPr lang="en-US" dirty="0" smtClean="0"/>
              <a:t>Electromagnetic MR was implemented and tested (06/17)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80" y="1446924"/>
            <a:ext cx="4819698" cy="48196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0" b="4368"/>
          <a:stretch/>
        </p:blipFill>
        <p:spPr>
          <a:xfrm>
            <a:off x="5679439" y="1409355"/>
            <a:ext cx="6058793" cy="42294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75920" y="868680"/>
            <a:ext cx="1137247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Single </a:t>
            </a:r>
            <a:r>
              <a:rPr lang="en-US" sz="2000" dirty="0"/>
              <a:t>particle orbiting around an external magnetic </a:t>
            </a:r>
            <a:r>
              <a:rPr lang="en-US" sz="2000" dirty="0" smtClean="0"/>
              <a:t>field, emitting synchrotron radiation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48640" y="3510281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smtClean="0"/>
              <a:t>(64x64)</a:t>
            </a:r>
            <a:endParaRPr lang="en-US" sz="1400"/>
          </a:p>
          <a:p>
            <a:endParaRPr lang="en-US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885440" y="3530601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dirty="0" smtClean="0"/>
              <a:t>(128x128)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8480" y="5948681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dirty="0" smtClean="0"/>
              <a:t>(64x64)+MR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875280" y="5948681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smtClean="0"/>
              <a:t>(64x64)+MR</a:t>
            </a:r>
            <a:endParaRPr lang="en-US" sz="1400"/>
          </a:p>
          <a:p>
            <a:endParaRPr lang="en-US" sz="14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 rot="16200000">
            <a:off x="5053012" y="2631440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smtClean="0"/>
              <a:t>Energy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395652" y="5689600"/>
            <a:ext cx="1290319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dirty="0" smtClean="0"/>
              <a:t>Time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6282372" y="4693921"/>
            <a:ext cx="3024188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b="0" dirty="0" smtClean="0"/>
              <a:t>MR improves result with negligible spurious effects (self-force, </a:t>
            </a:r>
            <a:r>
              <a:rPr lang="en-US" sz="1400" b="0" smtClean="0"/>
              <a:t>waves reflection, ghost particles).</a:t>
            </a:r>
            <a:endParaRPr lang="en-US" sz="1400" b="0" dirty="0"/>
          </a:p>
          <a:p>
            <a:endParaRPr lang="en-US" sz="1400" b="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367972" y="6033159"/>
            <a:ext cx="3024188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b="0" dirty="0" smtClean="0"/>
              <a:t>Note: buffer region not implemented yet; expected to improve results once implemented.</a:t>
            </a:r>
            <a:endParaRPr lang="en-US" sz="1400" b="0" dirty="0"/>
          </a:p>
          <a:p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6967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48920"/>
            <a:ext cx="11372473" cy="510909"/>
          </a:xfrm>
        </p:spPr>
        <p:txBody>
          <a:bodyPr/>
          <a:lstStyle/>
          <a:p>
            <a:r>
              <a:rPr lang="en-US" dirty="0" smtClean="0"/>
              <a:t>Validation on many particles `beam breathing’ test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462" y="1189237"/>
            <a:ext cx="5898774" cy="4424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709" y="2773248"/>
            <a:ext cx="3111181" cy="2638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54" y="2785730"/>
            <a:ext cx="2705986" cy="257538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75920" y="868680"/>
            <a:ext cx="11372473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000" dirty="0" smtClean="0"/>
              <a:t>Electron Gaussian distribution with inward initial radial velocity on top of static proton dist.</a:t>
            </a:r>
          </a:p>
          <a:p>
            <a:endParaRPr lang="en-US" sz="2000" dirty="0"/>
          </a:p>
          <a:p>
            <a:r>
              <a:rPr lang="en-US" sz="1600" b="0" dirty="0" smtClean="0"/>
              <a:t>Electron beam contraction/expansion depends on resolution.</a:t>
            </a:r>
          </a:p>
          <a:p>
            <a:endParaRPr lang="en-US" sz="1600" b="0" dirty="0"/>
          </a:p>
          <a:p>
            <a:r>
              <a:rPr lang="en-US" sz="1600" b="0" dirty="0" smtClean="0"/>
              <a:t>MR enables higher accuracy, covering fraction of box.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65767" y="2987984"/>
            <a:ext cx="0" cy="2001520"/>
            <a:chOff x="1676400" y="2966720"/>
            <a:chExt cx="0" cy="2001520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1676400" y="462280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676400" y="296672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rot="16200000">
            <a:off x="1665767" y="2987984"/>
            <a:ext cx="0" cy="2001520"/>
            <a:chOff x="1676400" y="2966720"/>
            <a:chExt cx="0" cy="200152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676400" y="462280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676400" y="296672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rot="2700000">
            <a:off x="1665767" y="2987984"/>
            <a:ext cx="0" cy="2001520"/>
            <a:chOff x="1676400" y="2966720"/>
            <a:chExt cx="0" cy="2001520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1676400" y="462280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676400" y="296672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18900000">
            <a:off x="1665767" y="2987984"/>
            <a:ext cx="0" cy="2001520"/>
            <a:chOff x="1676400" y="2966720"/>
            <a:chExt cx="0" cy="200152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676400" y="462280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676400" y="2966720"/>
              <a:ext cx="0" cy="3454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7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209" y="316890"/>
            <a:ext cx="11372474" cy="523220"/>
          </a:xfrm>
        </p:spPr>
        <p:txBody>
          <a:bodyPr/>
          <a:lstStyle/>
          <a:p>
            <a:r>
              <a:rPr lang="en-US" dirty="0" smtClean="0"/>
              <a:t>U.S. DOE </a:t>
            </a:r>
            <a:r>
              <a:rPr lang="en-US" dirty="0" err="1" smtClean="0"/>
              <a:t>Exascale</a:t>
            </a:r>
            <a:r>
              <a:rPr lang="en-US" dirty="0" smtClean="0"/>
              <a:t> Computing Project (ECP)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150" y="1100296"/>
            <a:ext cx="11657462" cy="4740772"/>
          </a:xfrm>
        </p:spPr>
        <p:txBody>
          <a:bodyPr/>
          <a:lstStyle/>
          <a:p>
            <a:r>
              <a:rPr lang="en-US" sz="2400" dirty="0" smtClean="0"/>
              <a:t>As </a:t>
            </a:r>
            <a:r>
              <a:rPr lang="en-US" sz="2400" dirty="0"/>
              <a:t>part of </a:t>
            </a:r>
            <a:r>
              <a:rPr lang="en-US" sz="2400" dirty="0" smtClean="0"/>
              <a:t>the National </a:t>
            </a:r>
            <a:r>
              <a:rPr lang="en-US" sz="2400" dirty="0"/>
              <a:t>Strategic Computing initiative, ECP was established to accelerate delivery of a </a:t>
            </a:r>
            <a:r>
              <a:rPr lang="en-US" sz="2400" b="1" dirty="0"/>
              <a:t>capable </a:t>
            </a:r>
            <a:r>
              <a:rPr lang="en-US" sz="2400" b="1" dirty="0" err="1"/>
              <a:t>exascale</a:t>
            </a:r>
            <a:r>
              <a:rPr lang="en-US" sz="2400" b="1" dirty="0"/>
              <a:t> </a:t>
            </a:r>
            <a:r>
              <a:rPr lang="en-US" sz="2400" dirty="0"/>
              <a:t>computing system that integrates hardware and software capability to deliver approximately 50 times more performance than today’s </a:t>
            </a:r>
            <a:r>
              <a:rPr lang="en-US" sz="2400" dirty="0" smtClean="0"/>
              <a:t>20-petaflops machines on mission critical applications. </a:t>
            </a:r>
          </a:p>
          <a:p>
            <a:endParaRPr lang="en-US" sz="2200" dirty="0" smtClean="0"/>
          </a:p>
          <a:p>
            <a:r>
              <a:rPr lang="en-US" sz="2400" dirty="0" smtClean="0"/>
              <a:t>ECP’s </a:t>
            </a:r>
            <a:r>
              <a:rPr lang="en-US" sz="2400" dirty="0"/>
              <a:t>work encompasses </a:t>
            </a:r>
            <a:endParaRPr lang="en-US" sz="2400" dirty="0" smtClean="0"/>
          </a:p>
          <a:p>
            <a:pPr lvl="1"/>
            <a:r>
              <a:rPr lang="en-US" sz="2200" dirty="0" smtClean="0"/>
              <a:t>applications</a:t>
            </a:r>
            <a:r>
              <a:rPr lang="en-US" sz="2200" dirty="0"/>
              <a:t>, </a:t>
            </a:r>
            <a:endParaRPr lang="en-US" sz="2200" dirty="0" smtClean="0"/>
          </a:p>
          <a:p>
            <a:pPr lvl="1"/>
            <a:r>
              <a:rPr lang="en-US" sz="2200" dirty="0" smtClean="0"/>
              <a:t>system </a:t>
            </a:r>
            <a:r>
              <a:rPr lang="en-US" sz="2200" dirty="0"/>
              <a:t>software, </a:t>
            </a:r>
            <a:endParaRPr lang="en-US" sz="2200" dirty="0" smtClean="0"/>
          </a:p>
          <a:p>
            <a:pPr lvl="1"/>
            <a:r>
              <a:rPr lang="en-US" sz="2200" dirty="0" smtClean="0"/>
              <a:t>hardware </a:t>
            </a:r>
            <a:r>
              <a:rPr lang="en-US" sz="2200" dirty="0"/>
              <a:t>technologies and architectures, </a:t>
            </a:r>
            <a:r>
              <a:rPr lang="en-US" sz="2200" dirty="0" smtClean="0"/>
              <a:t>and</a:t>
            </a:r>
          </a:p>
          <a:p>
            <a:pPr lvl="1"/>
            <a:r>
              <a:rPr lang="en-US" sz="2200" dirty="0" smtClean="0"/>
              <a:t>workforce </a:t>
            </a:r>
            <a:r>
              <a:rPr lang="en-US" sz="2200" dirty="0"/>
              <a:t>development to meet </a:t>
            </a:r>
            <a:r>
              <a:rPr lang="en-US" sz="2200" dirty="0" smtClean="0"/>
              <a:t>scientific </a:t>
            </a:r>
            <a:r>
              <a:rPr lang="en-US" sz="2200" dirty="0"/>
              <a:t>and national security mission </a:t>
            </a:r>
            <a:r>
              <a:rPr lang="en-US" sz="2200" dirty="0" smtClean="0"/>
              <a:t>needs.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153" y="3545325"/>
            <a:ext cx="1797269" cy="367862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Laser injection with mesh refinement was validated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82" y="1413987"/>
            <a:ext cx="10747716" cy="4159764"/>
          </a:xfrm>
        </p:spPr>
      </p:pic>
      <p:cxnSp>
        <p:nvCxnSpPr>
          <p:cNvPr id="6" name="Straight Connector 5"/>
          <p:cNvCxnSpPr/>
          <p:nvPr/>
        </p:nvCxnSpPr>
        <p:spPr>
          <a:xfrm>
            <a:off x="1534160" y="3556000"/>
            <a:ext cx="2113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633412" y="5405121"/>
            <a:ext cx="3024188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1400" b="0" dirty="0" smtClean="0"/>
              <a:t>Laser generated with antenna.</a:t>
            </a:r>
            <a:endParaRPr lang="en-US" sz="1400" b="0" dirty="0"/>
          </a:p>
          <a:p>
            <a:endParaRPr lang="en-US" sz="1400" b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75360" y="3596640"/>
            <a:ext cx="822960" cy="1798320"/>
          </a:xfrm>
          <a:prstGeom prst="line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6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99" y="92316"/>
            <a:ext cx="11805920" cy="458587"/>
          </a:xfrm>
        </p:spPr>
        <p:txBody>
          <a:bodyPr/>
          <a:lstStyle/>
          <a:p>
            <a:r>
              <a:rPr lang="en-US" sz="2800" dirty="0" smtClean="0"/>
              <a:t>First simulations of plasma accelerators with MR patch (09/17)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658219" y="598740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Laser driven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6845700" y="598740"/>
            <a:ext cx="336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/>
              <a:t>Particle  beam driven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" y="1125902"/>
            <a:ext cx="5212537" cy="2496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40" y="1125902"/>
            <a:ext cx="7036179" cy="2487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33" y="3489403"/>
            <a:ext cx="4102100" cy="2320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2" y="3502408"/>
            <a:ext cx="4143521" cy="2307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90580" y="3613440"/>
            <a:ext cx="28809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Simulations </a:t>
            </a:r>
            <a:r>
              <a:rPr lang="en-US" sz="2000" b="1" smtClean="0">
                <a:solidFill>
                  <a:schemeClr val="accent4">
                    <a:lumMod val="50000"/>
                  </a:schemeClr>
                </a:solidFill>
              </a:rPr>
              <a:t>with small MR patch recover results using finer grid over the entire box.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55851" y="1925052"/>
            <a:ext cx="660643" cy="717519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712" y="2366940"/>
            <a:ext cx="433865" cy="458658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273141" y="598740"/>
            <a:ext cx="875961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800" dirty="0"/>
              <a:t>2</a:t>
            </a:r>
            <a:r>
              <a:rPr lang="en-US" sz="2800" smtClean="0"/>
              <a:t>-D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57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97277" y="1244139"/>
            <a:ext cx="4991548" cy="2348915"/>
            <a:chOff x="1118795" y="2405965"/>
            <a:chExt cx="4991548" cy="23489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2" t="5560" r="25729" b="5941"/>
            <a:stretch/>
          </p:blipFill>
          <p:spPr>
            <a:xfrm>
              <a:off x="1118795" y="2409713"/>
              <a:ext cx="4303059" cy="234516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73" t="5560" r="3937" b="20513"/>
            <a:stretch/>
          </p:blipFill>
          <p:spPr>
            <a:xfrm>
              <a:off x="5346550" y="2405965"/>
              <a:ext cx="763793" cy="1959032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25369"/>
          <a:stretch/>
        </p:blipFill>
        <p:spPr>
          <a:xfrm>
            <a:off x="147919" y="1122083"/>
            <a:ext cx="4316506" cy="2496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99" y="92316"/>
            <a:ext cx="11805920" cy="458587"/>
          </a:xfrm>
        </p:spPr>
        <p:txBody>
          <a:bodyPr/>
          <a:lstStyle/>
          <a:p>
            <a:r>
              <a:rPr lang="en-US" sz="2800" dirty="0" smtClean="0"/>
              <a:t>First simulations of plasma accelerators with MR patch (09/17)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658219" y="598740"/>
            <a:ext cx="1989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Laser driven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7679417" y="585293"/>
            <a:ext cx="3362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/>
              <a:t>Particle  beam driven</a:t>
            </a:r>
            <a:endParaRPr lang="en-US" sz="20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5273141" y="598740"/>
            <a:ext cx="875961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800" dirty="0"/>
              <a:t>3</a:t>
            </a:r>
            <a:r>
              <a:rPr lang="en-US" sz="2800" dirty="0" smtClean="0"/>
              <a:t>-D</a:t>
            </a:r>
            <a:endParaRPr lang="en-US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1" y="3636684"/>
            <a:ext cx="4088648" cy="19504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4" r="3722"/>
          <a:stretch/>
        </p:blipFill>
        <p:spPr>
          <a:xfrm>
            <a:off x="4353994" y="1118334"/>
            <a:ext cx="739589" cy="24963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43809" y="2100057"/>
            <a:ext cx="883774" cy="717519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9012"/>
          <a:stretch/>
        </p:blipFill>
        <p:spPr>
          <a:xfrm>
            <a:off x="7336715" y="3560782"/>
            <a:ext cx="4518212" cy="20654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45030" y="2054710"/>
            <a:ext cx="587459" cy="763793"/>
          </a:xfrm>
          <a:prstGeom prst="rect">
            <a:avLst/>
          </a:prstGeom>
          <a:noFill/>
          <a:ln w="22225">
            <a:solidFill>
              <a:srgbClr val="FF93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0580" y="3613440"/>
            <a:ext cx="28809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Simulations with small MR patch recover results using finer grid over the entire box.</a:t>
            </a: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67" t="79383" r="7110" b="17689"/>
          <a:stretch/>
        </p:blipFill>
        <p:spPr>
          <a:xfrm>
            <a:off x="11682153" y="3203170"/>
            <a:ext cx="271549" cy="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1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WarpX</a:t>
            </a:r>
            <a:r>
              <a:rPr lang="en-US" dirty="0" smtClean="0"/>
              <a:t> visualization tools are being developed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72" y="1687757"/>
            <a:ext cx="5872176" cy="37644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4" y="1621750"/>
            <a:ext cx="5953522" cy="2326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040" y="4175760"/>
            <a:ext cx="590295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2D/3D visualization with </a:t>
            </a:r>
            <a:r>
              <a:rPr lang="en-US" dirty="0" err="1" smtClean="0"/>
              <a:t>matplotlib</a:t>
            </a:r>
            <a:r>
              <a:rPr lang="en-US" dirty="0" smtClean="0"/>
              <a:t>, </a:t>
            </a:r>
            <a:r>
              <a:rPr lang="en-US" dirty="0" err="1" smtClean="0"/>
              <a:t>yt</a:t>
            </a:r>
            <a:r>
              <a:rPr lang="en-US" dirty="0" smtClean="0"/>
              <a:t>, </a:t>
            </a:r>
            <a:r>
              <a:rPr lang="en-US" dirty="0" err="1" smtClean="0"/>
              <a:t>VisIt</a:t>
            </a:r>
            <a:endParaRPr lang="en-US" dirty="0"/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r>
              <a:rPr lang="en-US" sz="1600" dirty="0" smtClean="0"/>
              <a:t>Supports </a:t>
            </a:r>
            <a:r>
              <a:rPr lang="en-US" sz="1600" dirty="0" err="1" smtClean="0"/>
              <a:t>AMReX</a:t>
            </a:r>
            <a:r>
              <a:rPr lang="en-US" sz="1600" dirty="0" smtClean="0"/>
              <a:t> &amp; </a:t>
            </a:r>
            <a:r>
              <a:rPr lang="en-US" sz="1600" dirty="0" err="1" smtClean="0"/>
              <a:t>OpenPMD</a:t>
            </a:r>
            <a:r>
              <a:rPr lang="en-US" sz="1600" dirty="0" smtClean="0"/>
              <a:t> data structures </a:t>
            </a:r>
            <a:endParaRPr lang="en-US" sz="1600" dirty="0"/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endParaRPr lang="en-US" sz="800" dirty="0" smtClean="0"/>
          </a:p>
          <a:p>
            <a:pPr marL="173038" indent="-173038">
              <a:lnSpc>
                <a:spcPct val="90000"/>
              </a:lnSpc>
              <a:buFont typeface="Arial" charset="0"/>
              <a:buChar char="•"/>
            </a:pPr>
            <a:r>
              <a:rPr lang="en-US" dirty="0" smtClean="0"/>
              <a:t>Interface using Python, </a:t>
            </a:r>
            <a:r>
              <a:rPr lang="en-US" dirty="0" err="1" smtClean="0"/>
              <a:t>Jupyter</a:t>
            </a:r>
            <a:r>
              <a:rPr lang="en-US" dirty="0" smtClean="0"/>
              <a:t> notebooks or GUI.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" y="1371600"/>
            <a:ext cx="59842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3</a:t>
            </a:r>
            <a:r>
              <a:rPr lang="en-US" sz="1600" smtClean="0"/>
              <a:t>D </a:t>
            </a:r>
            <a:r>
              <a:rPr lang="en-US" sz="1600" dirty="0" smtClean="0"/>
              <a:t>rendering of </a:t>
            </a:r>
            <a:r>
              <a:rPr lang="en-US" sz="1600" dirty="0" err="1" smtClean="0"/>
              <a:t>WarpX</a:t>
            </a:r>
            <a:r>
              <a:rPr lang="en-US" sz="1600" dirty="0" smtClean="0"/>
              <a:t> plasma accelerator simulation with </a:t>
            </a:r>
            <a:r>
              <a:rPr lang="en-US" sz="1600" dirty="0" err="1" smtClean="0"/>
              <a:t>yt</a:t>
            </a:r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096000" y="1371600"/>
            <a:ext cx="59842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Prototype </a:t>
            </a:r>
            <a:r>
              <a:rPr lang="en-US" sz="1600" dirty="0" err="1" smtClean="0"/>
              <a:t>WarpX</a:t>
            </a:r>
            <a:r>
              <a:rPr lang="en-US" sz="1600" dirty="0" smtClean="0"/>
              <a:t> data analysis GUI</a:t>
            </a:r>
          </a:p>
        </p:txBody>
      </p:sp>
    </p:spTree>
    <p:extLst>
      <p:ext uri="{BB962C8B-B14F-4D97-AF65-F5344CB8AC3E}">
        <p14:creationId xmlns:p14="http://schemas.microsoft.com/office/powerpoint/2010/main" val="8777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" y="208148"/>
            <a:ext cx="11372473" cy="510909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532" y="967352"/>
            <a:ext cx="10485889" cy="47768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Context &amp; overview of the project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Code structure, libraries &amp; optimization on Intel KNL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Advanced algorithms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Progress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Next </a:t>
            </a:r>
            <a:r>
              <a:rPr lang="en-US" sz="2400" b="1" dirty="0" smtClean="0">
                <a:solidFill>
                  <a:srgbClr val="C00000"/>
                </a:solidFill>
              </a:rPr>
              <a:t>steps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844" y="715053"/>
            <a:ext cx="9144000" cy="599697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44" y="1330734"/>
            <a:ext cx="9144000" cy="4172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44" y="-14002"/>
            <a:ext cx="11375136" cy="5232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7-year plan for </a:t>
            </a:r>
            <a:r>
              <a:rPr lang="en-US" dirty="0" err="1" smtClean="0"/>
              <a:t>Exascale</a:t>
            </a:r>
            <a:r>
              <a:rPr lang="en-US" dirty="0" smtClean="0"/>
              <a:t> project </a:t>
            </a:r>
            <a:r>
              <a:rPr lang="en-US" dirty="0" err="1" smtClean="0"/>
              <a:t>WarpX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/>
              <a:t>From initial code coupling to ensemble of 100 GeV-scale stages</a:t>
            </a:r>
          </a:p>
        </p:txBody>
      </p:sp>
      <p:sp>
        <p:nvSpPr>
          <p:cNvPr id="5" name="Up Arrow 4"/>
          <p:cNvSpPr/>
          <p:nvPr/>
        </p:nvSpPr>
        <p:spPr>
          <a:xfrm rot="3418565">
            <a:off x="4938294" y="-1624933"/>
            <a:ext cx="263337" cy="10654547"/>
          </a:xfrm>
          <a:prstGeom prst="upArrow">
            <a:avLst>
              <a:gd name="adj1" fmla="val 50000"/>
              <a:gd name="adj2" fmla="val 193313"/>
            </a:avLst>
          </a:prstGeom>
          <a:gradFill>
            <a:gsLst>
              <a:gs pos="0">
                <a:srgbClr val="4895F0"/>
              </a:gs>
              <a:gs pos="100000">
                <a:srgbClr val="C8494B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58143" y="1219421"/>
            <a:ext cx="6061082" cy="277064"/>
            <a:chOff x="2771866" y="1360135"/>
            <a:chExt cx="6061082" cy="27706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TextBox 16"/>
            <p:cNvSpPr txBox="1"/>
            <p:nvPr/>
          </p:nvSpPr>
          <p:spPr>
            <a:xfrm>
              <a:off x="2771866" y="1360135"/>
              <a:ext cx="5502165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953636"/>
                  </a:solidFill>
                  <a:latin typeface="Franklin Gothic Medium"/>
                  <a:cs typeface=""/>
                </a:rPr>
                <a:t>Modeling of ensembles of 100 consecutive GeV-scale plasma accelerator stages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4031" y="1360200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Franklin Gothic Medium"/>
                  <a:cs typeface=""/>
                </a:rPr>
                <a:t>2023</a:t>
              </a:r>
              <a:endParaRPr lang="en-US" sz="1200" dirty="0">
                <a:solidFill>
                  <a:prstClr val="white"/>
                </a:solidFill>
                <a:latin typeface="Franklin Gothic Medium"/>
                <a:cs typeface="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07041" y="1944462"/>
            <a:ext cx="5289507" cy="276999"/>
            <a:chOff x="2341937" y="2075738"/>
            <a:chExt cx="5289507" cy="276999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TextBox 15"/>
            <p:cNvSpPr txBox="1"/>
            <p:nvPr/>
          </p:nvSpPr>
          <p:spPr>
            <a:xfrm>
              <a:off x="2341937" y="2075738"/>
              <a:ext cx="473491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1F497D"/>
                  </a:solidFill>
                  <a:latin typeface="Franklin Gothic Medium"/>
                  <a:cs typeface=""/>
                </a:rPr>
                <a:t>Modeling of 100 consecutive GeV-scale plasma accelerator stages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72527" y="2075738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Franklin Gothic Medium"/>
                  <a:cs typeface=""/>
                </a:rPr>
                <a:t>2022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57576" y="2669437"/>
            <a:ext cx="5052087" cy="276999"/>
            <a:chOff x="1392623" y="2736007"/>
            <a:chExt cx="5052087" cy="276999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TextBox 14"/>
            <p:cNvSpPr txBox="1"/>
            <p:nvPr/>
          </p:nvSpPr>
          <p:spPr>
            <a:xfrm>
              <a:off x="1392623" y="2736007"/>
              <a:ext cx="449317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1F497D"/>
                  </a:solidFill>
                  <a:latin typeface="Franklin Gothic Medium"/>
                  <a:cs typeface=""/>
                </a:rPr>
                <a:t>Modeling of 30 consecutive GeV-scale plasma accelerator stages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85793" y="2736007"/>
              <a:ext cx="558917" cy="276999"/>
            </a:xfrm>
            <a:prstGeom prst="rect">
              <a:avLst/>
            </a:prstGeom>
            <a:solidFill>
              <a:srgbClr val="1F497D"/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Franklin Gothic Medium"/>
                  <a:cs typeface=""/>
                </a:rPr>
                <a:t>2021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6844" y="3012590"/>
            <a:ext cx="9174865" cy="276999"/>
            <a:chOff x="406844" y="3012590"/>
            <a:chExt cx="9174865" cy="27699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06844" y="3246431"/>
              <a:ext cx="9144000" cy="4293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796548" y="3012590"/>
              <a:ext cx="1785161" cy="276999"/>
            </a:xfrm>
            <a:prstGeom prst="rect">
              <a:avLst/>
            </a:prstGeom>
            <a:solidFill>
              <a:schemeClr val="bg1">
                <a:alpha val="42000"/>
              </a:schemeClr>
            </a:solidFill>
            <a:ln>
              <a:noFill/>
            </a:ln>
            <a:effectLst>
              <a:softEdge rad="101600"/>
            </a:effectLst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C000"/>
                  </a:solidFill>
                  <a:latin typeface="Franklin Gothic Medium"/>
                  <a:cs typeface=""/>
                </a:rPr>
                <a:t>End current ECP project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1588" y="6298138"/>
            <a:ext cx="4404982" cy="286748"/>
            <a:chOff x="531588" y="6298138"/>
            <a:chExt cx="4404982" cy="286748"/>
          </a:xfrm>
        </p:grpSpPr>
        <p:grpSp>
          <p:nvGrpSpPr>
            <p:cNvPr id="19" name="Group 18"/>
            <p:cNvGrpSpPr/>
            <p:nvPr/>
          </p:nvGrpSpPr>
          <p:grpSpPr>
            <a:xfrm>
              <a:off x="531588" y="6298138"/>
              <a:ext cx="3346027" cy="277267"/>
              <a:chOff x="114711" y="6290709"/>
              <a:chExt cx="3346027" cy="277267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TextBox 6"/>
              <p:cNvSpPr txBox="1"/>
              <p:nvPr/>
            </p:nvSpPr>
            <p:spPr>
              <a:xfrm>
                <a:off x="673628" y="6290977"/>
                <a:ext cx="2787110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9BBB59">
                        <a:lumMod val="50000"/>
                      </a:srgbClr>
                    </a:solidFill>
                    <a:latin typeface="Franklin Gothic Medium"/>
                    <a:cs typeface=""/>
                  </a:rPr>
                  <a:t>Initial coupling of </a:t>
                </a:r>
                <a:r>
                  <a:rPr lang="en-US" sz="1200" dirty="0" err="1">
                    <a:solidFill>
                      <a:srgbClr val="9BBB59">
                        <a:lumMod val="50000"/>
                      </a:srgbClr>
                    </a:solidFill>
                    <a:latin typeface="Franklin Gothic Medium"/>
                    <a:cs typeface=""/>
                  </a:rPr>
                  <a:t>Warp+Boxlib+PICSAR</a:t>
                </a:r>
                <a:endParaRPr lang="en-US" sz="1200" dirty="0">
                  <a:solidFill>
                    <a:srgbClr val="9BBB59">
                      <a:lumMod val="50000"/>
                    </a:srgbClr>
                  </a:solidFill>
                  <a:latin typeface="Franklin Gothic Medium"/>
                  <a:cs typeface="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4711" y="6290709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solidFill>
                      <a:prstClr val="white"/>
                    </a:solidFill>
                    <a:latin typeface="Franklin Gothic Medium"/>
                    <a:cs typeface=""/>
                  </a:rPr>
                  <a:t>2016</a:t>
                </a:r>
                <a:endParaRPr lang="en-US" sz="1200" dirty="0">
                  <a:solidFill>
                    <a:prstClr val="white"/>
                  </a:solidFill>
                  <a:latin typeface="Franklin Gothic Medium"/>
                  <a:cs typeface="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872816" y="6298654"/>
              <a:ext cx="106375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C000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Mi. FY17Q1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5219" y="4119154"/>
            <a:ext cx="6023985" cy="286232"/>
            <a:chOff x="2875219" y="4119154"/>
            <a:chExt cx="6023985" cy="286232"/>
          </a:xfrm>
        </p:grpSpPr>
        <p:grpSp>
          <p:nvGrpSpPr>
            <p:cNvPr id="30" name="Group 29"/>
            <p:cNvGrpSpPr/>
            <p:nvPr/>
          </p:nvGrpSpPr>
          <p:grpSpPr>
            <a:xfrm>
              <a:off x="3979712" y="4119461"/>
              <a:ext cx="4919492" cy="276999"/>
              <a:chOff x="3620163" y="4277842"/>
              <a:chExt cx="4919492" cy="276999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TextBox 12"/>
              <p:cNvSpPr txBox="1"/>
              <p:nvPr/>
            </p:nvSpPr>
            <p:spPr>
              <a:xfrm>
                <a:off x="4179080" y="4277842"/>
                <a:ext cx="436057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of 3 consecutive GeV-scale plasma accelerator stages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620163" y="4277842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2019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875219" y="4119154"/>
              <a:ext cx="1073628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C000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Mi. FY19Q4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17053" y="3394412"/>
            <a:ext cx="5958648" cy="290680"/>
            <a:chOff x="617053" y="3394412"/>
            <a:chExt cx="5958648" cy="290680"/>
          </a:xfrm>
        </p:grpSpPr>
        <p:grpSp>
          <p:nvGrpSpPr>
            <p:cNvPr id="31" name="Group 30"/>
            <p:cNvGrpSpPr/>
            <p:nvPr/>
          </p:nvGrpSpPr>
          <p:grpSpPr>
            <a:xfrm>
              <a:off x="617053" y="3394412"/>
              <a:ext cx="5052087" cy="277073"/>
              <a:chOff x="173423" y="3437601"/>
              <a:chExt cx="5052087" cy="277073"/>
            </a:xfr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" name="TextBox 13"/>
              <p:cNvSpPr txBox="1"/>
              <p:nvPr/>
            </p:nvSpPr>
            <p:spPr>
              <a:xfrm>
                <a:off x="173423" y="3437675"/>
                <a:ext cx="4493170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Modeling </a:t>
                </a:r>
                <a:r>
                  <a:rPr lang="en-US" sz="1200">
                    <a:solidFill>
                      <a:srgbClr val="1F497D"/>
                    </a:solidFill>
                    <a:latin typeface="Franklin Gothic Medium"/>
                    <a:cs typeface=""/>
                  </a:rPr>
                  <a:t>of 10 </a:t>
                </a:r>
                <a:r>
                  <a:rPr lang="en-US" sz="1200" dirty="0">
                    <a:solidFill>
                      <a:srgbClr val="1F497D"/>
                    </a:solidFill>
                    <a:latin typeface="Franklin Gothic Medium"/>
                    <a:cs typeface=""/>
                  </a:rPr>
                  <a:t>consecutive GeV-scale plasma accelerator stages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66593" y="3437601"/>
                <a:ext cx="558917" cy="276999"/>
              </a:xfrm>
              <a:prstGeom prst="rect">
                <a:avLst/>
              </a:prstGeom>
              <a:solidFill>
                <a:srgbClr val="1F497D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>
                    <a:solidFill>
                      <a:prstClr val="white"/>
                    </a:solidFill>
                    <a:latin typeface="Franklin Gothic Medium"/>
                    <a:cs typeface=""/>
                  </a:rPr>
                  <a:t>2020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711362" y="3398860"/>
              <a:ext cx="864339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C000"/>
                  </a:solidFill>
                  <a:latin typeface="Franklin Gothic Book" charset="0"/>
                  <a:ea typeface="Franklin Gothic Book" charset="0"/>
                  <a:cs typeface="Franklin Gothic Book" charset="0"/>
                </a:rPr>
                <a:t>Mi. FYQ4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50298" y="5563673"/>
            <a:ext cx="8779321" cy="341632"/>
            <a:chOff x="1750298" y="5563673"/>
            <a:chExt cx="8779321" cy="341632"/>
          </a:xfrm>
        </p:grpSpPr>
        <p:grpSp>
          <p:nvGrpSpPr>
            <p:cNvPr id="9" name="Group 8"/>
            <p:cNvGrpSpPr/>
            <p:nvPr/>
          </p:nvGrpSpPr>
          <p:grpSpPr>
            <a:xfrm>
              <a:off x="1750298" y="5573162"/>
              <a:ext cx="6691366" cy="297406"/>
              <a:chOff x="1750298" y="5573162"/>
              <a:chExt cx="6691366" cy="29740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750298" y="5573162"/>
                <a:ext cx="5627612" cy="276999"/>
                <a:chOff x="1301414" y="5564211"/>
                <a:chExt cx="5627612" cy="276999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1860331" y="5564211"/>
                  <a:ext cx="5068695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rgbClr val="1F497D"/>
                      </a:solidFill>
                      <a:latin typeface="Franklin Gothic Medium"/>
                      <a:cs typeface=""/>
                    </a:rPr>
                    <a:t>Modeling of single plasma accelerator stage with static mesh refinement 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301414" y="5564211"/>
                  <a:ext cx="558917" cy="276999"/>
                </a:xfrm>
                <a:prstGeom prst="rect">
                  <a:avLst/>
                </a:prstGeom>
                <a:solidFill>
                  <a:srgbClr val="1F497D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prstClr val="white"/>
                      </a:solidFill>
                      <a:latin typeface="Franklin Gothic Medium"/>
                      <a:cs typeface=""/>
                    </a:rPr>
                    <a:t>2017</a:t>
                  </a: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7377910" y="5584336"/>
                <a:ext cx="1063754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rgbClr val="FFC000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rPr>
                  <a:t>Mi. FY17Q4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9857640" y="5563673"/>
              <a:ext cx="671979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smtClean="0">
                  <a:solidFill>
                    <a:srgbClr val="C00000"/>
                  </a:solidFill>
                </a:rPr>
                <a:t>Now</a:t>
              </a:r>
              <a:endParaRPr lang="en-US" b="1" dirty="0" smtClean="0">
                <a:solidFill>
                  <a:srgbClr val="C00000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>
              <a:off x="8474299" y="5743977"/>
              <a:ext cx="126212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2869652" y="4403639"/>
            <a:ext cx="9404823" cy="1089529"/>
            <a:chOff x="2869652" y="4403639"/>
            <a:chExt cx="9404823" cy="1089529"/>
          </a:xfrm>
        </p:grpSpPr>
        <p:grpSp>
          <p:nvGrpSpPr>
            <p:cNvPr id="10" name="Group 9"/>
            <p:cNvGrpSpPr/>
            <p:nvPr/>
          </p:nvGrpSpPr>
          <p:grpSpPr>
            <a:xfrm>
              <a:off x="2869652" y="4844435"/>
              <a:ext cx="5366554" cy="299491"/>
              <a:chOff x="2869652" y="4844435"/>
              <a:chExt cx="5366554" cy="299491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869652" y="4844435"/>
                <a:ext cx="4290964" cy="280750"/>
                <a:chOff x="2462808" y="4949506"/>
                <a:chExt cx="4290964" cy="280750"/>
              </a:xfr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3021725" y="4953257"/>
                  <a:ext cx="3732047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rgbClr val="1F497D"/>
                      </a:solidFill>
                      <a:latin typeface="Franklin Gothic Medium"/>
                      <a:cs typeface=""/>
                    </a:rPr>
                    <a:t>Modeling a single GeV-scale plasma accelerator stage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462808" y="4949506"/>
                  <a:ext cx="558917" cy="276999"/>
                </a:xfrm>
                <a:prstGeom prst="rect">
                  <a:avLst/>
                </a:prstGeom>
                <a:solidFill>
                  <a:srgbClr val="1F497D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prstClr val="white"/>
                      </a:solidFill>
                      <a:latin typeface="Franklin Gothic Medium"/>
                      <a:cs typeface=""/>
                    </a:rPr>
                    <a:t>2018</a:t>
                  </a: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7161360" y="4857694"/>
                <a:ext cx="107484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b="1" dirty="0" smtClean="0">
                    <a:solidFill>
                      <a:srgbClr val="FFC000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rPr>
                  <a:t>Mi. FY18Q4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082190" y="4403639"/>
              <a:ext cx="2192285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>
                  <a:solidFill>
                    <a:srgbClr val="C00000"/>
                  </a:solidFill>
                </a:rPr>
                <a:t>Code to be released open source to community.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9562616" y="4980791"/>
              <a:ext cx="603360" cy="118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23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5255"/>
            <a:ext cx="12188825" cy="685274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76703"/>
            <a:ext cx="12188825" cy="4172596"/>
          </a:xfrm>
          <a:prstGeom prst="rect">
            <a:avLst/>
          </a:prstGeom>
        </p:spPr>
      </p:pic>
      <p:pic>
        <p:nvPicPr>
          <p:cNvPr id="10" name="Picture 9" descr="e3dframe10024.jpg"/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481876" y="1550525"/>
            <a:ext cx="4194346" cy="1250684"/>
          </a:xfrm>
          <a:prstGeom prst="rect">
            <a:avLst/>
          </a:prstGeom>
          <a:scene3d>
            <a:camera prst="perspectiveHeroicExtremeLeftFacing" fov="7200000">
              <a:rot lat="487347" lon="2067640" rev="21425480"/>
            </a:camera>
            <a:lightRig rig="threePt" dir="t"/>
          </a:scene3d>
        </p:spPr>
      </p:pic>
      <p:pic>
        <p:nvPicPr>
          <p:cNvPr id="11" name="Picture 10" descr="Screen Shot 2016-04-18 at 8.43.15 PM.png"/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116" y="1618813"/>
            <a:ext cx="4304481" cy="1282041"/>
          </a:xfrm>
          <a:prstGeom prst="rect">
            <a:avLst/>
          </a:prstGeom>
          <a:scene3d>
            <a:camera prst="perspectiveContrastingRightFacing" fov="7200000">
              <a:rot lat="602829" lon="19267753" rev="267207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338" y="2259833"/>
            <a:ext cx="4384591" cy="2812589"/>
          </a:xfrm>
          <a:prstGeom prst="rect">
            <a:avLst/>
          </a:prstGeom>
          <a:scene3d>
            <a:camera prst="perspectiveRelaxed" fov="7200000"/>
            <a:lightRig rig="threePt" dir="t"/>
          </a:scene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7490" y="449960"/>
            <a:ext cx="12033841" cy="68981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Thank you!</a:t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Questions?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-1" y="6179709"/>
            <a:ext cx="12188825" cy="677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897"/>
            <a:ext cx="9617895" cy="8555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DOE </a:t>
            </a:r>
            <a:r>
              <a:rPr lang="en-US" sz="3200" dirty="0" err="1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Exascale</a:t>
            </a:r>
            <a:r>
              <a:rPr lang="en-US" sz="32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Computing Project Applications </a:t>
            </a:r>
            <a:r>
              <a:rPr lang="en-US" sz="27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(1</a:t>
            </a:r>
            <a:r>
              <a:rPr lang="en-US" sz="2700" baseline="300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ST</a:t>
            </a:r>
            <a:r>
              <a:rPr lang="en-US" sz="2700" dirty="0" smtClean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ROUND)</a:t>
            </a:r>
            <a:endParaRPr lang="en-US" sz="2700" dirty="0">
              <a:solidFill>
                <a:schemeClr val="tx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9617896" y="9320"/>
            <a:ext cx="2589637" cy="847118"/>
            <a:chOff x="3305927" y="1782291"/>
            <a:chExt cx="2994005" cy="85198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5927" y="1782291"/>
              <a:ext cx="2994005" cy="6077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5927" y="2390038"/>
              <a:ext cx="1038301" cy="244239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237" y="2390038"/>
              <a:ext cx="1956695" cy="244239"/>
            </a:xfrm>
            <a:prstGeom prst="rect">
              <a:avLst/>
            </a:prstGeom>
            <a:solidFill>
              <a:srgbClr val="FFFFFF"/>
            </a:solidFill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-1" y="856437"/>
          <a:ext cx="12188825" cy="6000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5643"/>
                <a:gridCol w="5903182"/>
              </a:tblGrid>
              <a:tr h="397358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Title</a:t>
                      </a:r>
                      <a:endParaRPr lang="en-US" sz="1900" dirty="0"/>
                    </a:p>
                  </a:txBody>
                  <a:tcPr marL="121888" marR="121888" marT="18283" marB="18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Team</a:t>
                      </a:r>
                      <a:endParaRPr lang="en-US" sz="1900" dirty="0"/>
                    </a:p>
                  </a:txBody>
                  <a:tcPr marL="121888" marR="121888" marT="18283" marB="18283"/>
                </a:tc>
              </a:tr>
              <a:tr h="284166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Computing the Sky at Extreme Scales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Helvetica"/>
                          <a:cs typeface="Helvetica"/>
                        </a:rPr>
                        <a:t>Salman </a:t>
                      </a:r>
                      <a:r>
                        <a:rPr lang="en-US" sz="1100" dirty="0" err="1" smtClean="0">
                          <a:latin typeface="Helvetica"/>
                          <a:cs typeface="Helvetica"/>
                        </a:rPr>
                        <a:t>Habib</a:t>
                      </a:r>
                      <a:r>
                        <a:rPr lang="en-US" sz="1100" dirty="0" smtClean="0">
                          <a:latin typeface="Helvetica"/>
                          <a:cs typeface="Helvetica"/>
                        </a:rPr>
                        <a:t> (ANL)+LANL,LBNL</a:t>
                      </a:r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Deep Learning and Simulation Enabled Precision Medicine for Cancer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Rick Stevens (ANL)+LANL, LLNL, ORNL, NIH/NCI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Lattice Gauge Theory Opportunities and Requirements for Nuclear and High Energy Physics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Paul Mackenzie (FNAL)+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BNL,TJNAF,Boston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U.,Columbia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U., U. of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Utah,Indiana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U.,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UIUC,Stony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Brook,College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of William &amp; Mary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Molecular Dynamics at the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: Spanning the Accuracy, Length and Time Scales for Critical Problems in Materials Science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Arthur Voter (LANL)+SNL, U. of Tennessee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2920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rgbClr val="800000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rgbClr val="800000"/>
                          </a:solidFill>
                          <a:latin typeface="Helvetica"/>
                          <a:cs typeface="Helvetica"/>
                        </a:rPr>
                        <a:t> Modeling of Advanced Particle Accelerators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dirty="0" smtClean="0">
                          <a:solidFill>
                            <a:srgbClr val="800000"/>
                          </a:solidFill>
                          <a:latin typeface="Helvetica"/>
                          <a:cs typeface="Helvetica"/>
                        </a:rPr>
                        <a:t>Jean-Luc Vay (LBNL)+LLNL, SLAC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An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Subsurface Simulator of Coupled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Flow,Transport,Reactions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and Mechanics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Carl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Steefel</a:t>
                      </a:r>
                      <a:r>
                        <a:rPr lang="en-US" sz="1100" i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(LBNL)+LLNL, NETL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1492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rgbClr val="1F497D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rgbClr val="1F497D"/>
                          </a:solidFill>
                          <a:latin typeface="Helvetica"/>
                          <a:cs typeface="Helvetica"/>
                        </a:rPr>
                        <a:t> Predictive Wind Plant Flow Physics Modeling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Steve Hammond</a:t>
                      </a:r>
                      <a:r>
                        <a:rPr lang="en-US" sz="1100" i="1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(NREL)+SNL,ORNL, U. of Texas Austin</a:t>
                      </a:r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QMCPACK: A Framework for Predictive and Systematically Improvable Quantum‐Mechanics Based Simulations of Materials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Paul Kent (ORNL)+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ANL,LLNL,SNL,Stone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Ridge Technology, Intel,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Nvidia</a:t>
                      </a:r>
                      <a:endParaRPr lang="en-US" sz="1100" dirty="0" smtClean="0">
                        <a:solidFill>
                          <a:srgbClr val="000000"/>
                        </a:solidFill>
                        <a:latin typeface="Helvetica"/>
                        <a:cs typeface="Helvetica"/>
                      </a:endParaRPr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Coupled Monte Carlo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Neutronics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and Fluid Flow Simulation of Small Modular Reactors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Thomas Evans (ORNL,PI)+ANL, INL, MIT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Transforming Additive Manufacturing through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Simulation (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TrAMEx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)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John Turner (ORNL)+LLNL, LANL, NIST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NWChemEx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: Tackling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Chemical,Materials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and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Biomolecular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Challenges in the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Era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T. H.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Dunning,Jr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. (PNNL),+Ames, ANL, BNL, LBNL, ORNL, PNNL, Virginia Tech</a:t>
                      </a:r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High-Fidelity Whole Device Modeling of Magnetically Confined Fusion Plasma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Amitava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Bhattacharjee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(PPPL)+ANL,ORNL, LLNL, Rutgers, UCLA, U. of Colorado</a:t>
                      </a:r>
                    </a:p>
                  </a:txBody>
                  <a:tcPr marL="121888" marR="121888" marT="18283" marB="18283" anchor="ctr"/>
                </a:tc>
              </a:tr>
              <a:tr h="293202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Data Analytics at the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for Free Electron Lasers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Amedeo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Perazzo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 (SLAC)+LANL, LBNL, Stanford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8447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Transforming Combustion Science and </a:t>
                      </a:r>
                      <a:r>
                        <a:rPr lang="en-US" sz="1100" b="1" i="1" dirty="0" err="1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Technology+Exascale</a:t>
                      </a: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 Simulations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Jackie Chen (SNL)+LBNL, NREL, ORNL, U. of Connecticut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100" dirty="0"/>
                    </a:p>
                  </a:txBody>
                  <a:tcPr marL="121888" marR="121888" marT="18283" marB="18283" anchor="ctr"/>
                </a:tc>
              </a:tr>
              <a:tr h="397358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en-US" sz="1100" b="1" i="1" dirty="0" smtClean="0">
                          <a:solidFill>
                            <a:schemeClr val="tx2"/>
                          </a:solidFill>
                          <a:latin typeface="Helvetica"/>
                          <a:cs typeface="Helvetica"/>
                        </a:rPr>
                        <a:t>Cloud-Resolving Climate Modeling of the Earth’s Water Cycle</a:t>
                      </a:r>
                      <a:endParaRPr lang="en-US" sz="1100" dirty="0"/>
                    </a:p>
                  </a:txBody>
                  <a:tcPr marL="121888" marR="121888" marT="18283" marB="18283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Helvetica"/>
                          <a:cs typeface="Helvetica"/>
                        </a:rPr>
                        <a:t>Mark Taylor (SNL)+ANL, LANL, LLNL, ORNL, PNNL, UCI, CSU</a:t>
                      </a:r>
                    </a:p>
                  </a:txBody>
                  <a:tcPr marL="121888" marR="121888" marT="18283" marB="18283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2727198"/>
            <a:ext cx="12188825" cy="336119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24097"/>
            <a:ext cx="11372473" cy="510909"/>
          </a:xfrm>
        </p:spPr>
        <p:txBody>
          <a:bodyPr/>
          <a:lstStyle/>
          <a:p>
            <a:r>
              <a:rPr lang="en-US" dirty="0" smtClean="0"/>
              <a:t>Plasma accelerators are challenging to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890670" y="6355590"/>
            <a:ext cx="688721" cy="365030"/>
          </a:xfrm>
          <a:prstGeom prst="rect">
            <a:avLst/>
          </a:prstGeom>
        </p:spPr>
        <p:txBody>
          <a:bodyPr/>
          <a:lstStyle/>
          <a:p>
            <a:fld id="{D260E43B-7F43-FA45-AAB7-E054FD6CC4E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845" y="1166895"/>
            <a:ext cx="3013086" cy="21454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793477" y="2338257"/>
            <a:ext cx="5436240" cy="2329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883157" y="2359789"/>
            <a:ext cx="425970" cy="1"/>
            <a:chOff x="4720327" y="1969909"/>
            <a:chExt cx="319561" cy="1"/>
          </a:xfrm>
        </p:grpSpPr>
        <p:grpSp>
          <p:nvGrpSpPr>
            <p:cNvPr id="17" name="Group 16"/>
            <p:cNvGrpSpPr/>
            <p:nvPr/>
          </p:nvGrpSpPr>
          <p:grpSpPr>
            <a:xfrm>
              <a:off x="4903363" y="1969909"/>
              <a:ext cx="91518" cy="1"/>
              <a:chOff x="4903363" y="1969909"/>
              <a:chExt cx="91518" cy="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4903363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EA4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48369" y="1969909"/>
                <a:ext cx="46512" cy="1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 flipV="1">
              <a:off x="4993376" y="1969909"/>
              <a:ext cx="46512" cy="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4720327" y="1969909"/>
              <a:ext cx="91518" cy="1"/>
              <a:chOff x="4903363" y="1969909"/>
              <a:chExt cx="91518" cy="1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4903363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EA4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4948369" y="1969909"/>
                <a:ext cx="46512" cy="1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4811845" y="1969909"/>
              <a:ext cx="91518" cy="1"/>
              <a:chOff x="4903363" y="1969909"/>
              <a:chExt cx="91518" cy="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4903363" y="1969909"/>
                <a:ext cx="46512" cy="1"/>
              </a:xfrm>
              <a:prstGeom prst="line">
                <a:avLst/>
              </a:prstGeom>
              <a:ln w="38100" cmpd="sng">
                <a:solidFill>
                  <a:srgbClr val="FFEA4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4948369" y="1969909"/>
                <a:ext cx="46512" cy="1"/>
              </a:xfrm>
              <a:prstGeom prst="line">
                <a:avLst/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/>
          <p:cNvSpPr txBox="1"/>
          <p:nvPr/>
        </p:nvSpPr>
        <p:spPr>
          <a:xfrm>
            <a:off x="5609788" y="1274800"/>
            <a:ext cx="6271622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dirty="0">
                <a:solidFill>
                  <a:srgbClr val="14294C"/>
                </a:solidFill>
                <a:latin typeface="+mj-lt"/>
              </a:rPr>
              <a:t>Short driver/wake propagates through long plasma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09788" y="2482926"/>
            <a:ext cx="627162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6" dirty="0">
                <a:solidFill>
                  <a:srgbClr val="14294C"/>
                </a:solidFill>
                <a:latin typeface="+mj-lt"/>
                <a:sym typeface="Wingdings"/>
              </a:rPr>
              <a:t> Many time steps.</a:t>
            </a:r>
            <a:endParaRPr lang="en-US" sz="2666" dirty="0">
              <a:solidFill>
                <a:srgbClr val="14294C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2035" y="3215593"/>
            <a:ext cx="11328506" cy="145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66" b="1" dirty="0">
                <a:solidFill>
                  <a:srgbClr val="14294C"/>
                </a:solidFill>
                <a:latin typeface="Calibri"/>
                <a:cs typeface="Calibri"/>
              </a:rPr>
              <a:t>For a 10 </a:t>
            </a:r>
            <a:r>
              <a:rPr lang="en-US" sz="2666" b="1" dirty="0" err="1">
                <a:solidFill>
                  <a:srgbClr val="14294C"/>
                </a:solidFill>
                <a:latin typeface="Calibri"/>
                <a:cs typeface="Calibri"/>
              </a:rPr>
              <a:t>GeV</a:t>
            </a:r>
            <a:r>
              <a:rPr lang="en-US" sz="2666" b="1" dirty="0">
                <a:solidFill>
                  <a:srgbClr val="14294C"/>
                </a:solidFill>
                <a:latin typeface="Calibri"/>
                <a:cs typeface="Calibri"/>
              </a:rPr>
              <a:t> LPA scale stage:</a:t>
            </a:r>
          </a:p>
          <a:p>
            <a:pPr>
              <a:lnSpc>
                <a:spcPct val="120000"/>
              </a:lnSpc>
            </a:pPr>
            <a:r>
              <a:rPr lang="en-US" sz="2933" dirty="0">
                <a:solidFill>
                  <a:srgbClr val="14294C"/>
                </a:solidFill>
                <a:cs typeface="Calibri"/>
              </a:rPr>
              <a:t>	</a:t>
            </a:r>
            <a:r>
              <a:rPr lang="en-US" dirty="0" smtClean="0">
                <a:solidFill>
                  <a:srgbClr val="14294C"/>
                </a:solidFill>
                <a:cs typeface="Calibri"/>
              </a:rPr>
              <a:t>~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1</a:t>
            </a:r>
            <a:r>
              <a:rPr lang="en-US" b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</a:rPr>
              <a:t> wavelength laser propagates into </a:t>
            </a:r>
            <a:r>
              <a:rPr lang="en-US" dirty="0" smtClean="0">
                <a:solidFill>
                  <a:srgbClr val="14294C"/>
                </a:solidFill>
                <a:cs typeface="Calibri"/>
              </a:rPr>
              <a:t>~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1m</a:t>
            </a:r>
            <a:r>
              <a:rPr lang="en-US" dirty="0" smtClean="0">
                <a:solidFill>
                  <a:srgbClr val="00116A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</a:rPr>
              <a:t>plasma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  <a:sym typeface="Wingdings"/>
              </a:rPr>
              <a:t>	 millions of time steps needed</a:t>
            </a:r>
          </a:p>
        </p:txBody>
      </p:sp>
      <p:pic>
        <p:nvPicPr>
          <p:cNvPr id="28" name="Picture 27" descr="Screen Shot 2015-06-02 at 5.46.2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1571" y="4623608"/>
            <a:ext cx="3275747" cy="1571865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9" name="TextBox 28"/>
          <p:cNvSpPr txBox="1"/>
          <p:nvPr/>
        </p:nvSpPr>
        <p:spPr>
          <a:xfrm>
            <a:off x="552028" y="4679286"/>
            <a:ext cx="7008638" cy="124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66" b="1" dirty="0">
                <a:solidFill>
                  <a:srgbClr val="14294C"/>
                </a:solidFill>
                <a:latin typeface="Calibri"/>
                <a:cs typeface="Calibri"/>
              </a:rPr>
              <a:t>Non-linear regime: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</a:rPr>
              <a:t>very small features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14294C"/>
                </a:solidFill>
                <a:latin typeface="Calibri"/>
                <a:cs typeface="Calibri"/>
                <a:sym typeface="Wingdings"/>
              </a:rPr>
              <a:t>				      	 small grid cells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053885" y="5390606"/>
            <a:ext cx="4715646" cy="32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9 -0.00116 L 0.39896 -0.003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35" y="126867"/>
            <a:ext cx="11375136" cy="77165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ECP Project </a:t>
            </a:r>
            <a:r>
              <a:rPr lang="en-US" sz="2800" dirty="0" err="1" smtClean="0"/>
              <a:t>WarpX</a:t>
            </a:r>
            <a:r>
              <a:rPr lang="en-US" sz="2800" dirty="0" smtClean="0"/>
              <a:t>: </a:t>
            </a:r>
            <a:r>
              <a:rPr lang="en-US" sz="2800" dirty="0" err="1" smtClean="0"/>
              <a:t>Exascale</a:t>
            </a:r>
            <a:r>
              <a:rPr lang="en-US" sz="2800" dirty="0" smtClean="0"/>
              <a:t> Modeling of Advanced Particle Accelerators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84521" y="889294"/>
            <a:ext cx="5800725" cy="39048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20700" indent="-520700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8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Goal (4 years): </a:t>
            </a: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Convergence study in 3-D of 10 consecutive multi-</a:t>
            </a:r>
            <a:r>
              <a:rPr lang="en-US" sz="1700" dirty="0" err="1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GeV</a:t>
            </a: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 stages in linear and bubble regime, for laser- &amp; beam-driven plasma accelerators.</a:t>
            </a:r>
          </a:p>
          <a:p>
            <a:pPr marL="520700" indent="-520700"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520700" indent="-520700">
              <a:spcBef>
                <a:spcPts val="0"/>
              </a:spcBef>
              <a:buNone/>
              <a:tabLst>
                <a:tab pos="573088" algn="l"/>
              </a:tabLst>
            </a:pPr>
            <a:r>
              <a:rPr lang="en-US" sz="1900" b="1" dirty="0">
                <a:solidFill>
                  <a:srgbClr val="800000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How: 	</a:t>
            </a:r>
            <a:r>
              <a:rPr lang="en-US" sz="1700" b="1" dirty="0">
                <a:solidFill>
                  <a:schemeClr val="tx1"/>
                </a:solidFill>
                <a:latin typeface="Franklin Gothic Medium" charset="0"/>
                <a:ea typeface="Franklin Gothic Medium" charset="0"/>
                <a:cs typeface="Franklin Gothic Medium" charset="0"/>
                <a:sym typeface="Wingdings"/>
              </a:rPr>
              <a:t> </a:t>
            </a: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Combination of most advanced algorithms</a:t>
            </a:r>
          </a:p>
          <a:p>
            <a:pPr marL="520700" indent="-520700">
              <a:spcBef>
                <a:spcPts val="0"/>
              </a:spcBef>
              <a:buNone/>
              <a:tabLst>
                <a:tab pos="573088" algn="l"/>
              </a:tabLst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Coupling of </a:t>
            </a:r>
            <a:r>
              <a:rPr lang="en-US" sz="1700" dirty="0" err="1" smtClean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Warp+BoxLib</a:t>
            </a:r>
            <a:r>
              <a:rPr lang="en-US" sz="1700" dirty="0" smtClean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/</a:t>
            </a:r>
            <a:r>
              <a:rPr lang="en-US" sz="1700" dirty="0" err="1" smtClean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AMReX+PICSAR</a:t>
            </a:r>
            <a:r>
              <a:rPr lang="en-US" sz="1700" dirty="0" smtClean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 </a:t>
            </a: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 smtClean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850900" lvl="3" indent="-285750">
              <a:spcBef>
                <a:spcPts val="0"/>
              </a:spcBef>
              <a:buFont typeface="Wingdings" charset="0"/>
              <a:buChar char="è"/>
            </a:pPr>
            <a:endParaRPr lang="en-US" sz="1700" dirty="0">
              <a:solidFill>
                <a:schemeClr val="tx1"/>
              </a:solidFill>
              <a:latin typeface="Franklin Gothic Book"/>
              <a:ea typeface="Franklin Gothic Medium" charset="0"/>
              <a:cs typeface="Franklin Gothic Book"/>
            </a:endParaRPr>
          </a:p>
          <a:p>
            <a:pPr marL="565150" lvl="3" indent="0">
              <a:spcBef>
                <a:spcPts val="0"/>
              </a:spcBef>
              <a:buNone/>
            </a:pP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  <a:sym typeface="Wingdings"/>
              </a:rPr>
              <a:t> </a:t>
            </a:r>
            <a:r>
              <a:rPr lang="en-US" sz="1700" dirty="0">
                <a:solidFill>
                  <a:schemeClr val="tx1"/>
                </a:solidFill>
                <a:latin typeface="Franklin Gothic Book"/>
                <a:ea typeface="Franklin Gothic Medium" charset="0"/>
                <a:cs typeface="Franklin Gothic Book"/>
              </a:rPr>
              <a:t>Port to emerging architectures (Xeon Phi, GPU)</a:t>
            </a:r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595546" y="5438429"/>
            <a:ext cx="10056301" cy="64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algn="ctr" fontAlgn="auto"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Ultimate goal: enable modeling of 100 stages by 2025 for 1 </a:t>
            </a:r>
            <a:r>
              <a:rPr lang="en-US" sz="2000" b="1" i="1" dirty="0" err="1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TeV</a:t>
            </a:r>
            <a:r>
              <a:rPr lang="en-US" sz="2000" b="1" i="1" dirty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 collider design!</a:t>
            </a:r>
          </a:p>
        </p:txBody>
      </p:sp>
      <p:pic>
        <p:nvPicPr>
          <p:cNvPr id="69" name="Picture 6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116" y="1023093"/>
            <a:ext cx="3273298" cy="2476852"/>
          </a:xfrm>
          <a:prstGeom prst="rect">
            <a:avLst/>
          </a:prstGeom>
        </p:spPr>
      </p:pic>
      <p:sp>
        <p:nvSpPr>
          <p:cNvPr id="70" name="Content Placeholder 2"/>
          <p:cNvSpPr txBox="1">
            <a:spLocks/>
          </p:cNvSpPr>
          <p:nvPr/>
        </p:nvSpPr>
        <p:spPr>
          <a:xfrm>
            <a:off x="1084521" y="4831377"/>
            <a:ext cx="9606810" cy="416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 smtClean="0">
                <a:solidFill>
                  <a:srgbClr val="800000"/>
                </a:solidFill>
                <a:ea typeface="Franklin Gothic Medium" charset="0"/>
                <a:cs typeface="Franklin Gothic Medium" charset="0"/>
              </a:rPr>
              <a:t>Team:  </a:t>
            </a:r>
            <a:r>
              <a:rPr lang="en-US" sz="17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LBNL ATAP</a:t>
            </a:r>
            <a:r>
              <a:rPr lang="en-US" sz="1700" dirty="0">
                <a:solidFill>
                  <a:prstClr val="black"/>
                </a:solidFill>
                <a:latin typeface="Franklin Gothic Book"/>
                <a:ea typeface="Franklin Gothic Medium" charset="0"/>
                <a:cs typeface="Franklin Gothic Book"/>
              </a:rPr>
              <a:t> (accelerators) + </a:t>
            </a:r>
            <a:r>
              <a:rPr lang="en-US" sz="17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LBNL CRD </a:t>
            </a:r>
            <a:r>
              <a:rPr lang="en-US" sz="1700" dirty="0">
                <a:solidFill>
                  <a:prstClr val="black"/>
                </a:solidFill>
                <a:latin typeface="Franklin Gothic Book"/>
                <a:ea typeface="Franklin Gothic Medium" charset="0"/>
                <a:cs typeface="Franklin Gothic Book"/>
              </a:rPr>
              <a:t>(computing science) + </a:t>
            </a:r>
            <a:r>
              <a:rPr lang="en-US" sz="1700" dirty="0">
                <a:solidFill>
                  <a:prstClr val="black"/>
                </a:solidFill>
                <a:ea typeface="Franklin Gothic Medium" charset="0"/>
                <a:cs typeface="Franklin Gothic Book"/>
              </a:rPr>
              <a:t>SLAC</a:t>
            </a:r>
            <a:r>
              <a:rPr lang="en-US" sz="1700" dirty="0">
                <a:solidFill>
                  <a:prstClr val="black"/>
                </a:solidFill>
                <a:latin typeface="Franklin Gothic Book"/>
                <a:ea typeface="Franklin Gothic Medium" charset="0"/>
                <a:cs typeface="Franklin Gothic Book"/>
              </a:rPr>
              <a:t> + </a:t>
            </a:r>
            <a:r>
              <a:rPr lang="en-US" sz="1700" dirty="0" smtClean="0">
                <a:solidFill>
                  <a:prstClr val="black"/>
                </a:solidFill>
                <a:ea typeface="Franklin Gothic Medium" charset="0"/>
                <a:cs typeface="Franklin Gothic Book"/>
              </a:rPr>
              <a:t>LLNL</a:t>
            </a:r>
          </a:p>
          <a:p>
            <a:pPr marL="520700" indent="-52070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prstClr val="black"/>
              </a:solidFill>
              <a:ea typeface="Franklin Gothic Medium" charset="0"/>
              <a:cs typeface="Franklin Gothic Book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68328" y="2592879"/>
            <a:ext cx="4650399" cy="1696336"/>
            <a:chOff x="660806" y="2878315"/>
            <a:chExt cx="7039955" cy="2416880"/>
          </a:xfrm>
        </p:grpSpPr>
        <p:grpSp>
          <p:nvGrpSpPr>
            <p:cNvPr id="13" name="Group 12"/>
            <p:cNvGrpSpPr/>
            <p:nvPr/>
          </p:nvGrpSpPr>
          <p:grpSpPr>
            <a:xfrm>
              <a:off x="4834904" y="2952234"/>
              <a:ext cx="2865857" cy="2294491"/>
              <a:chOff x="2800350" y="2571750"/>
              <a:chExt cx="2457450" cy="1714500"/>
            </a:xfrm>
          </p:grpSpPr>
          <p:pic>
            <p:nvPicPr>
              <p:cNvPr id="14" name="Picture 13" descr="Screen Shot 2015-06-02 at 5.46.28 PM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00350" y="2571750"/>
                <a:ext cx="2457450" cy="171450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</p:pic>
          <p:sp>
            <p:nvSpPr>
              <p:cNvPr id="15" name="Rectangle 14"/>
              <p:cNvSpPr/>
              <p:nvPr/>
            </p:nvSpPr>
            <p:spPr bwMode="auto">
              <a:xfrm>
                <a:off x="4510105" y="3324889"/>
                <a:ext cx="169061" cy="192983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4984234" y="3355369"/>
                <a:ext cx="112703" cy="132025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3410282" y="3232831"/>
                <a:ext cx="225405" cy="377099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2835110" y="3324889"/>
                <a:ext cx="225406" cy="192983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853320" y="3324889"/>
                <a:ext cx="237064" cy="192983"/>
              </a:xfrm>
              <a:prstGeom prst="rect">
                <a:avLst/>
              </a:prstGeom>
              <a:noFill/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solidFill>
                      <a:prstClr val="black"/>
                    </a:solidFill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3575449" y="2820062"/>
                <a:ext cx="380859" cy="410930"/>
                <a:chOff x="844313" y="275915"/>
                <a:chExt cx="414868" cy="45661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36" name="Rectangle 35"/>
                <p:cNvSpPr/>
                <p:nvPr/>
              </p:nvSpPr>
              <p:spPr bwMode="auto">
                <a:xfrm>
                  <a:off x="844313" y="602065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7" name="Rectangle 36"/>
                <p:cNvSpPr/>
                <p:nvPr/>
              </p:nvSpPr>
              <p:spPr bwMode="auto">
                <a:xfrm>
                  <a:off x="909930" y="471605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8" name="Rectangle 37"/>
                <p:cNvSpPr/>
                <p:nvPr/>
              </p:nvSpPr>
              <p:spPr bwMode="auto">
                <a:xfrm>
                  <a:off x="996713" y="341145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9" name="Rectangle 38"/>
                <p:cNvSpPr/>
                <p:nvPr/>
              </p:nvSpPr>
              <p:spPr bwMode="auto">
                <a:xfrm>
                  <a:off x="1127947" y="275915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 flipV="1">
                <a:off x="3575449" y="3609931"/>
                <a:ext cx="380859" cy="410930"/>
                <a:chOff x="844313" y="1153588"/>
                <a:chExt cx="414868" cy="45661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32" name="Rectangle 31"/>
                <p:cNvSpPr/>
                <p:nvPr/>
              </p:nvSpPr>
              <p:spPr bwMode="auto">
                <a:xfrm>
                  <a:off x="844313" y="1479738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 bwMode="auto">
                <a:xfrm>
                  <a:off x="909930" y="1349278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4" name="Rectangle 33"/>
                <p:cNvSpPr/>
                <p:nvPr/>
              </p:nvSpPr>
              <p:spPr bwMode="auto">
                <a:xfrm>
                  <a:off x="996713" y="1218818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5" name="Rectangle 34"/>
                <p:cNvSpPr/>
                <p:nvPr/>
              </p:nvSpPr>
              <p:spPr bwMode="auto">
                <a:xfrm>
                  <a:off x="1127947" y="1153588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4603376" y="2847974"/>
                <a:ext cx="380858" cy="476789"/>
                <a:chOff x="1964030" y="306930"/>
                <a:chExt cx="414867" cy="52979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28" name="Rectangle 27"/>
                <p:cNvSpPr/>
                <p:nvPr/>
              </p:nvSpPr>
              <p:spPr bwMode="auto">
                <a:xfrm>
                  <a:off x="1964030" y="706260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2029647" y="575800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 bwMode="auto">
                <a:xfrm>
                  <a:off x="2116429" y="437390"/>
                  <a:ext cx="157693" cy="13841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31" name="Rectangle 30"/>
                <p:cNvSpPr/>
                <p:nvPr/>
              </p:nvSpPr>
              <p:spPr bwMode="auto">
                <a:xfrm>
                  <a:off x="2208504" y="306930"/>
                  <a:ext cx="170393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 flipV="1">
                <a:off x="4603376" y="3517872"/>
                <a:ext cx="380858" cy="476789"/>
                <a:chOff x="1964030" y="1051296"/>
                <a:chExt cx="414867" cy="52979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24" name="Rectangle 23"/>
                <p:cNvSpPr/>
                <p:nvPr/>
              </p:nvSpPr>
              <p:spPr bwMode="auto">
                <a:xfrm>
                  <a:off x="1964030" y="1450626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 bwMode="auto">
                <a:xfrm>
                  <a:off x="2029647" y="1320166"/>
                  <a:ext cx="131234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2116429" y="1181756"/>
                  <a:ext cx="157693" cy="13841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2208504" y="1051296"/>
                  <a:ext cx="170393" cy="13046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>
                      <a:solidFill>
                        <a:prstClr val="black"/>
                      </a:solidFill>
                      <a:latin typeface="Times New Roman"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</p:grpSp>
        <p:pic>
          <p:nvPicPr>
            <p:cNvPr id="40" name="Picture 3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806" y="2878315"/>
              <a:ext cx="3375279" cy="2416880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3812972" y="4218415"/>
              <a:ext cx="1021932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6661166" y="2642857"/>
            <a:ext cx="2740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Franklin Gothic Medium"/>
                <a:cs typeface=""/>
              </a:rPr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9865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" y="208148"/>
            <a:ext cx="11372473" cy="510909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532" y="967352"/>
            <a:ext cx="10485889" cy="47768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Context &amp; overview of the project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Code structure, libraries &amp; optimization on Intel KNL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Advanced algorithms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Progress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Next </a:t>
            </a:r>
            <a:r>
              <a:rPr lang="en-US" sz="2400" dirty="0" smtClean="0"/>
              <a:t>steps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86816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79" t="36310" r="24347" b="3027"/>
          <a:stretch/>
        </p:blipFill>
        <p:spPr>
          <a:xfrm>
            <a:off x="301920" y="1007881"/>
            <a:ext cx="7035490" cy="5330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37" y="198828"/>
            <a:ext cx="11372473" cy="510909"/>
          </a:xfrm>
        </p:spPr>
        <p:txBody>
          <a:bodyPr/>
          <a:lstStyle/>
          <a:p>
            <a:r>
              <a:rPr lang="en-US" dirty="0" smtClean="0"/>
              <a:t>UML Diagram of </a:t>
            </a:r>
            <a:r>
              <a:rPr lang="en-US" dirty="0" err="1" smtClean="0"/>
              <a:t>WarpX</a:t>
            </a:r>
            <a:r>
              <a:rPr lang="en-US" dirty="0" smtClean="0"/>
              <a:t> details code structure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9628" y="1352242"/>
            <a:ext cx="4500224" cy="238879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7021682" y="2546641"/>
            <a:ext cx="2868632" cy="21264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021682" y="2658141"/>
            <a:ext cx="1048430" cy="11953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005475" y="3657601"/>
            <a:ext cx="2423005" cy="14123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5475" y="1641794"/>
            <a:ext cx="2916074" cy="26152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1" t="-2744"/>
          <a:stretch/>
        </p:blipFill>
        <p:spPr>
          <a:xfrm>
            <a:off x="10636102" y="600875"/>
            <a:ext cx="1226169" cy="12598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884360" y="896680"/>
            <a:ext cx="11102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mtClean="0"/>
              <a:t>PIC loop</a:t>
            </a:r>
            <a:endParaRPr lang="en-US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3383280" y="3454400"/>
            <a:ext cx="650240" cy="1930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55524" y="3407432"/>
            <a:ext cx="158599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 smtClean="0"/>
              <a:t>BoxLib</a:t>
            </a:r>
            <a:r>
              <a:rPr lang="en-US" sz="1300" b="1" dirty="0" smtClean="0"/>
              <a:t>/</a:t>
            </a:r>
            <a:r>
              <a:rPr lang="en-US" sz="1300" b="1" dirty="0" err="1" smtClean="0"/>
              <a:t>AMReX</a:t>
            </a:r>
            <a:endParaRPr lang="en-US" sz="13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078720" y="3027680"/>
            <a:ext cx="863600" cy="244682"/>
          </a:xfrm>
          <a:prstGeom prst="rect">
            <a:avLst/>
          </a:prstGeom>
          <a:solidFill>
            <a:srgbClr val="EEE99E"/>
          </a:solidFill>
          <a:ln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Smoothing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005475" y="3272362"/>
            <a:ext cx="3936845" cy="225655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41112" y="4732198"/>
            <a:ext cx="4537473" cy="1089529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/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dirty="0" err="1">
                <a:solidFill>
                  <a:schemeClr val="tx1"/>
                </a:solidFill>
              </a:rPr>
              <a:t>WarpX</a:t>
            </a:r>
            <a:r>
              <a:rPr lang="en-US" dirty="0">
                <a:solidFill>
                  <a:schemeClr val="tx1"/>
                </a:solidFill>
              </a:rPr>
              <a:t>: loop control, </a:t>
            </a:r>
            <a:r>
              <a:rPr lang="en-US" dirty="0" smtClean="0">
                <a:solidFill>
                  <a:schemeClr val="tx1"/>
                </a:solidFill>
              </a:rPr>
              <a:t>data structure, </a:t>
            </a:r>
            <a:r>
              <a:rPr lang="mr-IN" dirty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PICSAR: low-level optimized PIC loop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dirty="0" err="1" smtClean="0">
                <a:solidFill>
                  <a:schemeClr val="tx1"/>
                </a:solidFill>
              </a:rPr>
              <a:t>AMReX</a:t>
            </a:r>
            <a:r>
              <a:rPr lang="en-US" dirty="0" smtClean="0">
                <a:solidFill>
                  <a:schemeClr val="tx1"/>
                </a:solidFill>
              </a:rPr>
              <a:t>: AMR &amp; parallelism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Warp: problem setup, extra physics, 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6-03-21 at 10.22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4712"/>
            <a:ext cx="7153355" cy="4002805"/>
          </a:xfrm>
          <a:prstGeom prst="rect">
            <a:avLst/>
          </a:prstGeom>
        </p:spPr>
      </p:pic>
      <p:sp>
        <p:nvSpPr>
          <p:cNvPr id="4" name="Title Placeholder 1"/>
          <p:cNvSpPr txBox="1">
            <a:spLocks/>
          </p:cNvSpPr>
          <p:nvPr/>
        </p:nvSpPr>
        <p:spPr>
          <a:xfrm>
            <a:off x="-1" y="893"/>
            <a:ext cx="12188825" cy="11427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121888" tIns="60944" rIns="121888" bIns="60944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8895"/>
            <a:r>
              <a:rPr lang="en-US" sz="3732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Calibri"/>
              </a:rPr>
              <a:t>PICSAR created as part of </a:t>
            </a:r>
            <a:endParaRPr lang="en-US" sz="3732" dirty="0">
              <a:solidFill>
                <a:schemeClr val="accent1">
                  <a:lumMod val="50000"/>
                </a:schemeClr>
              </a:solidFill>
              <a:ea typeface="ＭＳ Ｐゴシック"/>
              <a:cs typeface="Calibri"/>
            </a:endParaRPr>
          </a:p>
          <a:p>
            <a:pPr defTabSz="1218895"/>
            <a:r>
              <a:rPr lang="en-US" sz="3732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Calibri"/>
              </a:rPr>
              <a:t>NERSC </a:t>
            </a:r>
            <a:r>
              <a:rPr lang="en-US" sz="3732" dirty="0" err="1">
                <a:solidFill>
                  <a:schemeClr val="accent1">
                    <a:lumMod val="50000"/>
                  </a:schemeClr>
                </a:solidFill>
                <a:ea typeface="ＭＳ Ｐゴシック"/>
                <a:cs typeface="Calibri"/>
              </a:rPr>
              <a:t>Exascale</a:t>
            </a:r>
            <a:r>
              <a:rPr lang="en-US" sz="3732" dirty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Calibri"/>
              </a:rPr>
              <a:t> Applications Program (NESAP)</a:t>
            </a:r>
          </a:p>
        </p:txBody>
      </p:sp>
      <p:sp>
        <p:nvSpPr>
          <p:cNvPr id="5" name="Oval 4"/>
          <p:cNvSpPr/>
          <p:nvPr/>
        </p:nvSpPr>
        <p:spPr>
          <a:xfrm>
            <a:off x="739622" y="2722494"/>
            <a:ext cx="2662925" cy="62351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828801" y="3346006"/>
            <a:ext cx="2501462" cy="2784716"/>
            <a:chOff x="1828801" y="3346006"/>
            <a:chExt cx="2501462" cy="2784716"/>
          </a:xfrm>
        </p:grpSpPr>
        <p:grpSp>
          <p:nvGrpSpPr>
            <p:cNvPr id="6" name="Group 5"/>
            <p:cNvGrpSpPr/>
            <p:nvPr/>
          </p:nvGrpSpPr>
          <p:grpSpPr>
            <a:xfrm>
              <a:off x="1828801" y="3798263"/>
              <a:ext cx="2501462" cy="2332459"/>
              <a:chOff x="3249408" y="1677726"/>
              <a:chExt cx="1876586" cy="2333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280093" y="1677726"/>
                <a:ext cx="1786667" cy="22475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249408" y="1898801"/>
                <a:ext cx="1876586" cy="2111991"/>
                <a:chOff x="7017660" y="1689560"/>
                <a:chExt cx="1778587" cy="2084601"/>
              </a:xfrm>
              <a:solidFill>
                <a:schemeClr val="bg1"/>
              </a:solidFill>
            </p:grpSpPr>
            <p:pic>
              <p:nvPicPr>
                <p:cNvPr id="8" name="Picture 7" descr="SetHeight150-photo-identite.jpe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99187" y="2088487"/>
                  <a:ext cx="497119" cy="877470"/>
                </a:xfrm>
                <a:prstGeom prst="rect">
                  <a:avLst/>
                </a:prstGeom>
                <a:grpFill/>
                <a:ln>
                  <a:solidFill>
                    <a:srgbClr val="4F81BD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9" name="Group 8"/>
                <p:cNvGrpSpPr/>
                <p:nvPr/>
              </p:nvGrpSpPr>
              <p:grpSpPr>
                <a:xfrm>
                  <a:off x="7017660" y="1689560"/>
                  <a:ext cx="1778587" cy="2084601"/>
                  <a:chOff x="6870481" y="1494856"/>
                  <a:chExt cx="1778587" cy="2084601"/>
                </a:xfrm>
                <a:grpFill/>
              </p:grpSpPr>
              <p:sp>
                <p:nvSpPr>
                  <p:cNvPr id="10" name="Text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71186" y="1494856"/>
                    <a:ext cx="1303045" cy="3746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866" dirty="0">
                        <a:latin typeface="Calibri" charset="0"/>
                        <a:cs typeface="Calibri" charset="0"/>
                      </a:rPr>
                      <a:t>Mathieu </a:t>
                    </a:r>
                    <a:r>
                      <a:rPr lang="en-US" sz="1866" dirty="0" err="1">
                        <a:latin typeface="Calibri" charset="0"/>
                        <a:cs typeface="Calibri" charset="0"/>
                      </a:rPr>
                      <a:t>Lobet</a:t>
                    </a:r>
                    <a:endParaRPr lang="en-US" sz="1866" dirty="0">
                      <a:latin typeface="Calibri" charset="0"/>
                      <a:cs typeface="Calibri" charset="0"/>
                    </a:endParaRPr>
                  </a:p>
                </p:txBody>
              </p:sp>
              <p:sp>
                <p:nvSpPr>
                  <p:cNvPr id="11" name="Text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70481" y="2820176"/>
                    <a:ext cx="1778587" cy="75928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466" b="1" dirty="0" smtClean="0">
                        <a:solidFill>
                          <a:srgbClr val="800000"/>
                        </a:solidFill>
                        <a:latin typeface="Calibri" charset="0"/>
                        <a:cs typeface="Calibri" charset="0"/>
                      </a:rPr>
                      <a:t>Ex-NESAP postdoc</a:t>
                    </a:r>
                  </a:p>
                  <a:p>
                    <a:pPr algn="ctr" eaLnBrk="1" hangingPunct="1"/>
                    <a:r>
                      <a:rPr lang="en-US" sz="1466" b="1" dirty="0">
                        <a:solidFill>
                          <a:srgbClr val="800000"/>
                        </a:solidFill>
                        <a:latin typeface="Calibri" charset="0"/>
                        <a:cs typeface="Calibri" charset="0"/>
                      </a:rPr>
                      <a:t>(now at CEA, </a:t>
                    </a:r>
                    <a:r>
                      <a:rPr lang="en-US" sz="1466" b="1" dirty="0" err="1">
                        <a:solidFill>
                          <a:srgbClr val="800000"/>
                        </a:solidFill>
                        <a:latin typeface="Calibri" charset="0"/>
                        <a:cs typeface="Calibri" charset="0"/>
                      </a:rPr>
                      <a:t>Saclay</a:t>
                    </a:r>
                    <a:r>
                      <a:rPr lang="en-US" sz="1466" b="1" dirty="0">
                        <a:solidFill>
                          <a:srgbClr val="800000"/>
                        </a:solidFill>
                        <a:latin typeface="Calibri" charset="0"/>
                        <a:cs typeface="Calibri" charset="0"/>
                      </a:rPr>
                      <a:t>, France)</a:t>
                    </a:r>
                  </a:p>
                  <a:p>
                    <a:pPr algn="ctr" eaLnBrk="1" hangingPunct="1"/>
                    <a:endParaRPr lang="en-US" sz="1466" b="1" dirty="0">
                      <a:solidFill>
                        <a:srgbClr val="800000"/>
                      </a:solidFill>
                      <a:latin typeface="Calibri" charset="0"/>
                      <a:cs typeface="Calibri" charset="0"/>
                    </a:endParaRPr>
                  </a:p>
                </p:txBody>
              </p:sp>
            </p:grpSp>
          </p:grpSp>
        </p:grpSp>
        <p:cxnSp>
          <p:nvCxnSpPr>
            <p:cNvPr id="54" name="Straight Connector 53"/>
            <p:cNvCxnSpPr>
              <a:stCxn id="5" idx="4"/>
              <a:endCxn id="3" idx="0"/>
            </p:cNvCxnSpPr>
            <p:nvPr/>
          </p:nvCxnSpPr>
          <p:spPr>
            <a:xfrm>
              <a:off x="2071085" y="3346006"/>
              <a:ext cx="989420" cy="452257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7030685" y="1246549"/>
            <a:ext cx="5098944" cy="4907906"/>
            <a:chOff x="7030685" y="1246549"/>
            <a:chExt cx="5098944" cy="4907906"/>
          </a:xfrm>
        </p:grpSpPr>
        <p:grpSp>
          <p:nvGrpSpPr>
            <p:cNvPr id="28" name="Group 27"/>
            <p:cNvGrpSpPr/>
            <p:nvPr/>
          </p:nvGrpSpPr>
          <p:grpSpPr>
            <a:xfrm>
              <a:off x="7043054" y="1246549"/>
              <a:ext cx="5086575" cy="4895292"/>
              <a:chOff x="5295313" y="-418238"/>
              <a:chExt cx="3815925" cy="489656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295313" y="-418238"/>
                <a:ext cx="3815925" cy="4896568"/>
              </a:xfrm>
              <a:prstGeom prst="rect">
                <a:avLst/>
              </a:prstGeom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 descr="Screen Shot 2016-02-25 at 9.56.18 PM.png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60973" y="1762211"/>
                <a:ext cx="1997714" cy="2142853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7358687" y="1399794"/>
                <a:ext cx="1378395" cy="650450"/>
                <a:chOff x="7308405" y="1762211"/>
                <a:chExt cx="1378395" cy="650450"/>
              </a:xfrm>
            </p:grpSpPr>
            <p:pic>
              <p:nvPicPr>
                <p:cNvPr id="15" name="Picture 14" descr="Screen Shot 2016-02-25 at 10.46.40 PM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36350" y="1762211"/>
                  <a:ext cx="650450" cy="650450"/>
                </a:xfrm>
                <a:prstGeom prst="rect">
                  <a:avLst/>
                </a:prstGeom>
              </p:spPr>
            </p:pic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7308405" y="2127339"/>
                  <a:ext cx="653131" cy="20953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7394625" y="2401125"/>
                <a:ext cx="1635902" cy="769631"/>
                <a:chOff x="6660007" y="3607020"/>
                <a:chExt cx="2212788" cy="1074057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7243567" y="3607020"/>
                  <a:ext cx="1629228" cy="1074057"/>
                  <a:chOff x="7149495" y="3607020"/>
                  <a:chExt cx="1629228" cy="1074057"/>
                </a:xfrm>
              </p:grpSpPr>
              <p:pic>
                <p:nvPicPr>
                  <p:cNvPr id="22" name="Picture 21" descr="Screen Shot 2016-02-25 at 10.46.40 PM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49495" y="4138001"/>
                    <a:ext cx="543076" cy="543076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 descr="Screen Shot 2016-02-25 at 10.46.40 PM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49495" y="3607020"/>
                    <a:ext cx="543076" cy="543076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Screen Shot 2016-02-25 at 10.46.40 PM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92571" y="3607020"/>
                    <a:ext cx="543076" cy="543076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 descr="Screen Shot 2016-02-25 at 10.46.40 PM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92571" y="4138001"/>
                    <a:ext cx="543076" cy="543076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 descr="Screen Shot 2016-02-25 at 10.46.40 PM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35647" y="3607020"/>
                    <a:ext cx="543076" cy="543076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 descr="Screen Shot 2016-02-25 at 10.46.40 PM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35647" y="4138001"/>
                    <a:ext cx="543076" cy="543076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6660007" y="4159347"/>
                  <a:ext cx="534945" cy="5126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7328129" y="3370711"/>
                <a:ext cx="1708027" cy="991600"/>
                <a:chOff x="7242440" y="3581499"/>
                <a:chExt cx="1708027" cy="99160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7242440" y="3768323"/>
                  <a:ext cx="719096" cy="13674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1" name="Picture 30" descr="Screen Shot 2015-12-18 at 8.50.28 AM.png"/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961536" y="3581499"/>
                  <a:ext cx="988931" cy="991600"/>
                </a:xfrm>
                <a:prstGeom prst="rect">
                  <a:avLst/>
                </a:prstGeom>
              </p:spPr>
            </p:pic>
          </p:grpSp>
        </p:grpSp>
        <p:sp>
          <p:nvSpPr>
            <p:cNvPr id="44" name="TextBox 43"/>
            <p:cNvSpPr txBox="1"/>
            <p:nvPr/>
          </p:nvSpPr>
          <p:spPr>
            <a:xfrm>
              <a:off x="7144689" y="1334116"/>
              <a:ext cx="4877346" cy="974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  <a:latin typeface="+mj-lt"/>
                </a:rPr>
                <a:t>Warp EM-PIC kernel extracted </a:t>
              </a:r>
              <a:r>
                <a:rPr lang="en-US" dirty="0" smtClean="0">
                  <a:solidFill>
                    <a:schemeClr val="tx2"/>
                  </a:solidFill>
                  <a:latin typeface="+mj-lt"/>
                  <a:sym typeface="Wingdings"/>
                </a:rPr>
                <a:t> </a:t>
              </a:r>
            </a:p>
            <a:p>
              <a:r>
                <a:rPr lang="en-US" dirty="0" smtClean="0">
                  <a:solidFill>
                    <a:schemeClr val="tx2"/>
                  </a:solidFill>
                  <a:latin typeface="+mj-lt"/>
                  <a:sym typeface="Wingdings"/>
                </a:rPr>
                <a:t>Particle-In-Cell Scalable Architecture Resources (PICSAR) </a:t>
              </a:r>
              <a:endParaRPr lang="en-US" sz="2133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159800" y="2480119"/>
              <a:ext cx="4222903" cy="625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33" dirty="0">
                  <a:solidFill>
                    <a:schemeClr val="tx2"/>
                  </a:solidFill>
                  <a:latin typeface="+mj-lt"/>
                </a:rPr>
                <a:t>Optimized </a:t>
              </a:r>
              <a:r>
                <a:rPr lang="en-US" sz="1733" dirty="0" smtClean="0">
                  <a:solidFill>
                    <a:schemeClr val="tx2"/>
                  </a:solidFill>
                  <a:latin typeface="+mj-lt"/>
                </a:rPr>
                <a:t>with new vectorization </a:t>
              </a:r>
              <a:r>
                <a:rPr lang="en-US" sz="1733" dirty="0" err="1" smtClean="0">
                  <a:solidFill>
                    <a:schemeClr val="tx2"/>
                  </a:solidFill>
                  <a:latin typeface="+mj-lt"/>
                </a:rPr>
                <a:t>algo</a:t>
              </a:r>
              <a:r>
                <a:rPr lang="en-US" sz="1733" dirty="0" smtClean="0">
                  <a:solidFill>
                    <a:schemeClr val="tx2"/>
                  </a:solidFill>
                  <a:latin typeface="+mj-lt"/>
                </a:rPr>
                <a:t>.* </a:t>
              </a:r>
              <a:r>
                <a:rPr lang="en-US" sz="1733" dirty="0">
                  <a:solidFill>
                    <a:schemeClr val="tx2"/>
                  </a:solidFill>
                  <a:latin typeface="+mj-lt"/>
                </a:rPr>
                <a:t>+ </a:t>
              </a:r>
              <a:r>
                <a:rPr lang="en-US" sz="1733" dirty="0" smtClean="0">
                  <a:solidFill>
                    <a:schemeClr val="tx2"/>
                  </a:solidFill>
                  <a:latin typeface="+mj-lt"/>
                </a:rPr>
                <a:t>tiling/sorting</a:t>
              </a:r>
              <a:r>
                <a:rPr lang="en-US" sz="1733" dirty="0" smtClean="0">
                  <a:solidFill>
                    <a:schemeClr val="tx2"/>
                  </a:solidFill>
                </a:rPr>
                <a:t> </a:t>
              </a:r>
              <a:r>
                <a:rPr lang="en-US" sz="1733" dirty="0">
                  <a:solidFill>
                    <a:schemeClr val="tx2"/>
                  </a:solidFill>
                </a:rPr>
                <a:t>+ </a:t>
              </a:r>
              <a:r>
                <a:rPr lang="en-US" sz="1733" dirty="0" err="1" smtClean="0">
                  <a:solidFill>
                    <a:schemeClr val="tx2"/>
                  </a:solidFill>
                </a:rPr>
                <a:t>OpenMP</a:t>
              </a:r>
              <a:r>
                <a:rPr lang="en-US" sz="1733" dirty="0">
                  <a:solidFill>
                    <a:schemeClr val="tx2"/>
                  </a:solidFill>
                </a:rPr>
                <a:t> + MPI</a:t>
              </a:r>
              <a:endParaRPr lang="en-US" sz="1733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30685" y="5651882"/>
              <a:ext cx="3952625" cy="50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 smtClean="0"/>
                <a:t>*H</a:t>
              </a:r>
              <a:r>
                <a:rPr lang="en-US" sz="1333" dirty="0"/>
                <a:t>. </a:t>
              </a:r>
              <a:r>
                <a:rPr lang="en-US" sz="1333" dirty="0" err="1"/>
                <a:t>Vincenti</a:t>
              </a:r>
              <a:r>
                <a:rPr lang="en-US" sz="1333" dirty="0"/>
                <a:t>, R. </a:t>
              </a:r>
              <a:r>
                <a:rPr lang="en-US" sz="1333" dirty="0" err="1"/>
                <a:t>Lehe</a:t>
              </a:r>
              <a:r>
                <a:rPr lang="en-US" sz="1333" dirty="0"/>
                <a:t>, R. </a:t>
              </a:r>
              <a:r>
                <a:rPr lang="en-US" sz="1333" dirty="0" err="1"/>
                <a:t>Sasanka</a:t>
              </a:r>
              <a:r>
                <a:rPr lang="en-US" sz="1333" dirty="0"/>
                <a:t> and J.-L. Vay, </a:t>
              </a:r>
              <a:r>
                <a:rPr lang="en-US" sz="1333" i="1" dirty="0"/>
                <a:t>Comp. Phys. Comm. </a:t>
              </a:r>
              <a:r>
                <a:rPr lang="en-US" sz="1333" dirty="0"/>
                <a:t>,</a:t>
              </a:r>
              <a:r>
                <a:rPr lang="is-IS" sz="1333" dirty="0"/>
                <a:t> 210, 145-154 (2017)</a:t>
              </a:r>
              <a:r>
                <a:rPr lang="en-US" sz="1333" dirty="0"/>
                <a:t>.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36704" y="3798259"/>
            <a:ext cx="3046758" cy="2277576"/>
            <a:chOff x="4236704" y="3798259"/>
            <a:chExt cx="3046758" cy="2277576"/>
          </a:xfrm>
        </p:grpSpPr>
        <p:grpSp>
          <p:nvGrpSpPr>
            <p:cNvPr id="32" name="Group 31"/>
            <p:cNvGrpSpPr/>
            <p:nvPr/>
          </p:nvGrpSpPr>
          <p:grpSpPr>
            <a:xfrm>
              <a:off x="4236704" y="3798259"/>
              <a:ext cx="2616079" cy="2277576"/>
              <a:chOff x="5857582" y="4467137"/>
              <a:chExt cx="1962570" cy="2278169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5959319" y="4467137"/>
                <a:ext cx="1786668" cy="2247575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5857582" y="4748852"/>
                <a:ext cx="1962570" cy="1996454"/>
                <a:chOff x="6609438" y="1349856"/>
                <a:chExt cx="1962570" cy="1996454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6704343" y="1349856"/>
                  <a:ext cx="1688632" cy="1214075"/>
                  <a:chOff x="4944018" y="1699152"/>
                  <a:chExt cx="1688632" cy="1214075"/>
                </a:xfrm>
              </p:grpSpPr>
              <p:pic>
                <p:nvPicPr>
                  <p:cNvPr id="39" name="Picture 3" descr="2ff521b.jpg"/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548039" y="2090266"/>
                    <a:ext cx="507492" cy="822961"/>
                  </a:xfrm>
                  <a:prstGeom prst="rect">
                    <a:avLst/>
                  </a:prstGeom>
                  <a:noFill/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0" name="Text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4018" y="1699152"/>
                    <a:ext cx="1688632" cy="3795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1866" dirty="0">
                        <a:solidFill>
                          <a:prstClr val="black"/>
                        </a:solidFill>
                        <a:latin typeface="Calibri" charset="0"/>
                        <a:cs typeface="Calibri" charset="0"/>
                      </a:rPr>
                      <a:t>Henri </a:t>
                    </a:r>
                    <a:r>
                      <a:rPr lang="en-US" sz="1866" dirty="0" err="1">
                        <a:solidFill>
                          <a:prstClr val="black"/>
                        </a:solidFill>
                        <a:latin typeface="Calibri" charset="0"/>
                        <a:cs typeface="Calibri" charset="0"/>
                      </a:rPr>
                      <a:t>Vincenti</a:t>
                    </a:r>
                    <a:endParaRPr lang="en-US" sz="1866" dirty="0">
                      <a:solidFill>
                        <a:prstClr val="black"/>
                      </a:solidFill>
                      <a:latin typeface="Calibri" charset="0"/>
                      <a:cs typeface="Calibri" charset="0"/>
                    </a:endParaRPr>
                  </a:p>
                </p:txBody>
              </p:sp>
            </p:grpSp>
            <p:sp>
              <p:nvSpPr>
                <p:cNvPr id="37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6609438" y="2577053"/>
                  <a:ext cx="1962570" cy="7692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66" b="1" dirty="0">
                      <a:solidFill>
                        <a:srgbClr val="800000"/>
                      </a:solidFill>
                      <a:latin typeface="Calibri" charset="0"/>
                      <a:cs typeface="Calibri" charset="0"/>
                    </a:rPr>
                    <a:t>Marie Curie </a:t>
                  </a:r>
                </a:p>
                <a:p>
                  <a:pPr algn="ctr" eaLnBrk="1" hangingPunct="1"/>
                  <a:r>
                    <a:rPr lang="en-US" sz="1466" b="1" dirty="0">
                      <a:solidFill>
                        <a:srgbClr val="800000"/>
                      </a:solidFill>
                      <a:latin typeface="Calibri" charset="0"/>
                      <a:cs typeface="Calibri" charset="0"/>
                    </a:rPr>
                    <a:t>postdoc fellowship</a:t>
                  </a:r>
                </a:p>
                <a:p>
                  <a:pPr algn="ctr" eaLnBrk="1" hangingPunct="1"/>
                  <a:r>
                    <a:rPr lang="en-US" sz="1466" b="1" dirty="0" smtClean="0">
                      <a:solidFill>
                        <a:srgbClr val="800000"/>
                      </a:solidFill>
                      <a:latin typeface="Calibri" charset="0"/>
                      <a:cs typeface="Calibri" charset="0"/>
                    </a:rPr>
                    <a:t>(now at CEA</a:t>
                  </a:r>
                  <a:r>
                    <a:rPr lang="en-US" sz="1466" b="1" dirty="0">
                      <a:solidFill>
                        <a:srgbClr val="800000"/>
                      </a:solidFill>
                      <a:latin typeface="Calibri" charset="0"/>
                      <a:cs typeface="Calibri" charset="0"/>
                    </a:rPr>
                    <a:t>, </a:t>
                  </a:r>
                  <a:r>
                    <a:rPr lang="en-US" sz="1466" b="1" dirty="0" err="1">
                      <a:solidFill>
                        <a:srgbClr val="800000"/>
                      </a:solidFill>
                      <a:latin typeface="Calibri" charset="0"/>
                      <a:cs typeface="Calibri" charset="0"/>
                    </a:rPr>
                    <a:t>Saclay</a:t>
                  </a:r>
                  <a:r>
                    <a:rPr lang="en-US" sz="1466" b="1" dirty="0">
                      <a:solidFill>
                        <a:srgbClr val="800000"/>
                      </a:solidFill>
                      <a:latin typeface="Calibri" charset="0"/>
                      <a:cs typeface="Calibri" charset="0"/>
                    </a:rPr>
                    <a:t>, France)</a:t>
                  </a:r>
                </a:p>
              </p:txBody>
            </p:sp>
          </p:grpSp>
          <p:sp>
            <p:nvSpPr>
              <p:cNvPr id="41" name="TextBox 14"/>
              <p:cNvSpPr txBox="1">
                <a:spLocks noChangeArrowheads="1"/>
              </p:cNvSpPr>
              <p:nvPr/>
            </p:nvSpPr>
            <p:spPr bwMode="auto">
              <a:xfrm>
                <a:off x="6026652" y="4467138"/>
                <a:ext cx="1688632" cy="379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66" dirty="0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Collaboration with</a:t>
                </a:r>
              </a:p>
            </p:txBody>
          </p:sp>
        </p:grpSp>
        <p:sp>
          <p:nvSpPr>
            <p:cNvPr id="60" name="Right Arrow 59"/>
            <p:cNvSpPr/>
            <p:nvPr/>
          </p:nvSpPr>
          <p:spPr>
            <a:xfrm>
              <a:off x="6767029" y="4661301"/>
              <a:ext cx="516433" cy="55813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159039" y="5950038"/>
            <a:ext cx="11190645" cy="708339"/>
          </a:xfrm>
          <a:prstGeom prst="rect">
            <a:avLst/>
          </a:prstGeom>
        </p:spPr>
        <p:txBody>
          <a:bodyPr vert="horz" lIns="121888" tIns="60944" rIns="121888" bIns="6094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dirty="0" smtClean="0">
                <a:solidFill>
                  <a:srgbClr val="1F497D"/>
                </a:solidFill>
                <a:latin typeface="Lantinghei SC Extralight"/>
                <a:cs typeface="Lantinghei SC Extralight"/>
              </a:rPr>
              <a:t>PICSAR </a:t>
            </a:r>
            <a:r>
              <a:rPr lang="en-US" sz="1600" dirty="0">
                <a:solidFill>
                  <a:srgbClr val="1F497D"/>
                </a:solidFill>
                <a:latin typeface="Lantinghei SC Extralight"/>
                <a:cs typeface="Lantinghei SC Extralight"/>
              </a:rPr>
              <a:t>website: </a:t>
            </a:r>
            <a:r>
              <a:rPr lang="en-US" sz="1600" dirty="0">
                <a:solidFill>
                  <a:srgbClr val="1F497D"/>
                </a:solidFill>
                <a:latin typeface="Lantinghei SC Extralight"/>
                <a:cs typeface="Lantinghei SC Extralight"/>
                <a:hlinkClick r:id="rId9"/>
              </a:rPr>
              <a:t>https://</a:t>
            </a:r>
            <a:r>
              <a:rPr lang="en-US" sz="1600" dirty="0" smtClean="0">
                <a:solidFill>
                  <a:srgbClr val="E1600B"/>
                </a:solidFill>
                <a:latin typeface="Lantinghei SC Extralight"/>
                <a:cs typeface="Lantinghei SC Extralight"/>
                <a:hlinkClick r:id="rId9"/>
              </a:rPr>
              <a:t>picsar.net</a:t>
            </a:r>
            <a:r>
              <a:rPr lang="en-US" sz="1600" dirty="0" smtClean="0">
                <a:solidFill>
                  <a:srgbClr val="E1600B"/>
                </a:solidFill>
                <a:latin typeface="Lantinghei SC Extralight"/>
                <a:cs typeface="Lantinghei SC Extralight"/>
              </a:rPr>
              <a:t> - to be open source access soon.</a:t>
            </a:r>
          </a:p>
        </p:txBody>
      </p:sp>
    </p:spTree>
    <p:extLst>
      <p:ext uri="{BB962C8B-B14F-4D97-AF65-F5344CB8AC3E}">
        <p14:creationId xmlns:p14="http://schemas.microsoft.com/office/powerpoint/2010/main" val="20749790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3156C96291C349BBF8B640319D465D" ma:contentTypeVersion="0" ma:contentTypeDescription="Create a new document." ma:contentTypeScope="" ma:versionID="8a71be8d30b42e8e74cf70a4a4cbda4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5F602D-FF92-4BDD-B4C2-093468CCF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38500</TotalTime>
  <Words>2475</Words>
  <Application>Microsoft Macintosh PowerPoint</Application>
  <PresentationFormat>Custom</PresentationFormat>
  <Paragraphs>509</Paragraphs>
  <Slides>36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Apple Chancery</vt:lpstr>
      <vt:lpstr>Arial Black</vt:lpstr>
      <vt:lpstr>Arial Narrow</vt:lpstr>
      <vt:lpstr>Bookman Old Style</vt:lpstr>
      <vt:lpstr>Calibri</vt:lpstr>
      <vt:lpstr>Franklin Gothic Book</vt:lpstr>
      <vt:lpstr>Franklin Gothic Medium</vt:lpstr>
      <vt:lpstr>Helvetica</vt:lpstr>
      <vt:lpstr>Lantinghei SC Extralight</vt:lpstr>
      <vt:lpstr>Mangal</vt:lpstr>
      <vt:lpstr>ＭＳ Ｐゴシック</vt:lpstr>
      <vt:lpstr>Symbol</vt:lpstr>
      <vt:lpstr>Times New Roman</vt:lpstr>
      <vt:lpstr>Wingdings</vt:lpstr>
      <vt:lpstr>ヒラギノ角ゴ Pro W3</vt:lpstr>
      <vt:lpstr>Arial</vt:lpstr>
      <vt:lpstr>Presentations (Wide Screen)</vt:lpstr>
      <vt:lpstr>Equation</vt:lpstr>
      <vt:lpstr>Warp-X: a new exascale computing platform for Beam-Plasma Simulations </vt:lpstr>
      <vt:lpstr>Outline</vt:lpstr>
      <vt:lpstr>U.S. DOE Exascale Computing Project (ECP)</vt:lpstr>
      <vt:lpstr>DOE Exascale Computing Project Applications (1ST ROUND)</vt:lpstr>
      <vt:lpstr>Plasma accelerators are challenging to model</vt:lpstr>
      <vt:lpstr>ECP Project WarpX: Exascale Modeling of Advanced Particle Accelerators</vt:lpstr>
      <vt:lpstr>Outline</vt:lpstr>
      <vt:lpstr>UML Diagram of WarpX details code structure</vt:lpstr>
      <vt:lpstr>PowerPoint Presentation</vt:lpstr>
      <vt:lpstr>Newest NERSC supercomputer based on Intel KNL</vt:lpstr>
      <vt:lpstr>Revised data structure enables vectorization* And contiguous data in memory </vt:lpstr>
      <vt:lpstr>Latest optimization led to good single-node performance on Haswell and KNL</vt:lpstr>
      <vt:lpstr>Outline</vt:lpstr>
      <vt:lpstr>We are combining advanced algorithms</vt:lpstr>
      <vt:lpstr>We are combining advanced algorithms</vt:lpstr>
      <vt:lpstr>Implementation of mesh refinement based on Warp algorithm</vt:lpstr>
      <vt:lpstr>We are combining advanced algorithms</vt:lpstr>
      <vt:lpstr>Arbitrary-order Maxwell solver offers flexibility in accuracy (on centered or staggered grids) </vt:lpstr>
      <vt:lpstr>Analytical integration in Fourier space offers infinite order</vt:lpstr>
      <vt:lpstr>We are combining advanced algorithms</vt:lpstr>
      <vt:lpstr> PSATD also enables integration in Galilean frame</vt:lpstr>
      <vt:lpstr>Galilean PSATD is stable for uniform relativistic flow</vt:lpstr>
      <vt:lpstr>We are combining advanced algorithms</vt:lpstr>
      <vt:lpstr>Spectral solvers involve global operations  harder to scale to large # of cores </vt:lpstr>
      <vt:lpstr>PowerPoint Presentation</vt:lpstr>
      <vt:lpstr>Outline</vt:lpstr>
      <vt:lpstr>First simulations of plasma-based accelerators with WarpX (03/17)</vt:lpstr>
      <vt:lpstr>Electromagnetic MR was implemented and tested (06/17)</vt:lpstr>
      <vt:lpstr>Validation on many particles `beam breathing’ test</vt:lpstr>
      <vt:lpstr>Laser injection with mesh refinement was validated</vt:lpstr>
      <vt:lpstr>First simulations of plasma accelerators with MR patch (09/17)</vt:lpstr>
      <vt:lpstr>First simulations of plasma accelerators with MR patch (09/17)</vt:lpstr>
      <vt:lpstr>WarpX visualization tools are being developed</vt:lpstr>
      <vt:lpstr>Outline</vt:lpstr>
      <vt:lpstr>7-year plan for Exascale project WarpX From initial code coupling to ensemble of 100 GeV-scale stages</vt:lpstr>
      <vt:lpstr>Thank you!   Questions?</vt:lpstr>
    </vt:vector>
  </TitlesOfParts>
  <Company>ORNL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Microsoft Office User</cp:lastModifiedBy>
  <cp:revision>869</cp:revision>
  <cp:lastPrinted>2016-07-27T14:48:05Z</cp:lastPrinted>
  <dcterms:created xsi:type="dcterms:W3CDTF">2015-03-03T13:47:39Z</dcterms:created>
  <dcterms:modified xsi:type="dcterms:W3CDTF">2017-09-27T09:23:04Z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0x010100693156C96291C349BBF8B640319D465D</vt:lpwstr>
  </property>
</Properties>
</file>