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35" r:id="rId4"/>
  </p:sldMasterIdLst>
  <p:notesMasterIdLst>
    <p:notesMasterId r:id="rId27"/>
  </p:notesMasterIdLst>
  <p:handoutMasterIdLst>
    <p:handoutMasterId r:id="rId28"/>
  </p:handoutMasterIdLst>
  <p:sldIdLst>
    <p:sldId id="404" r:id="rId5"/>
    <p:sldId id="530" r:id="rId6"/>
    <p:sldId id="531" r:id="rId7"/>
    <p:sldId id="596" r:id="rId8"/>
    <p:sldId id="593" r:id="rId9"/>
    <p:sldId id="594" r:id="rId10"/>
    <p:sldId id="515" r:id="rId11"/>
    <p:sldId id="532" r:id="rId12"/>
    <p:sldId id="595" r:id="rId13"/>
    <p:sldId id="431" r:id="rId14"/>
    <p:sldId id="564" r:id="rId15"/>
    <p:sldId id="598" r:id="rId16"/>
    <p:sldId id="570" r:id="rId17"/>
    <p:sldId id="575" r:id="rId18"/>
    <p:sldId id="576" r:id="rId19"/>
    <p:sldId id="577" r:id="rId20"/>
    <p:sldId id="592" r:id="rId21"/>
    <p:sldId id="601" r:id="rId22"/>
    <p:sldId id="578" r:id="rId23"/>
    <p:sldId id="599" r:id="rId24"/>
    <p:sldId id="586" r:id="rId25"/>
    <p:sldId id="492" r:id="rId26"/>
  </p:sldIdLst>
  <p:sldSz cx="12188825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2" pos="282">
          <p15:clr>
            <a:srgbClr val="A4A3A4"/>
          </p15:clr>
        </p15:guide>
        <p15:guide id="3" orient="horz" pos="7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aul Messina" initials="PC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0"/>
    <a:srgbClr val="EEE99E"/>
    <a:srgbClr val="BFBD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852" autoAdjust="0"/>
    <p:restoredTop sz="96217" autoAdjust="0"/>
  </p:normalViewPr>
  <p:slideViewPr>
    <p:cSldViewPr snapToGrid="0" showGuides="1">
      <p:cViewPr varScale="1">
        <p:scale>
          <a:sx n="139" d="100"/>
          <a:sy n="139" d="100"/>
        </p:scale>
        <p:origin x="872" y="168"/>
      </p:cViewPr>
      <p:guideLst>
        <p:guide pos="282"/>
        <p:guide orient="horz" pos="768"/>
      </p:guideLst>
    </p:cSldViewPr>
  </p:slideViewPr>
  <p:outlineViewPr>
    <p:cViewPr>
      <p:scale>
        <a:sx n="33" d="100"/>
        <a:sy n="33" d="100"/>
      </p:scale>
      <p:origin x="0" y="-1344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55" d="100"/>
          <a:sy n="55" d="100"/>
        </p:scale>
        <p:origin x="-1472" y="-6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42F42-2CE9-4E35-95C1-410DC08A50B1}" type="datetimeFigureOut">
              <a:rPr lang="en-US" smtClean="0"/>
              <a:t>9/26/17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F2E89A-4FDF-4617-8DDF-BE2769EE8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619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282904-F315-4730-8D91-37D99E141A6F}" type="datetimeFigureOut">
              <a:rPr lang="en-US" smtClean="0"/>
              <a:t>9/26/17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E672D7-8E2D-4611-973D-F4591A707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57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7988" y="696913"/>
            <a:ext cx="6194425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1A0BD7-E908-C941-9F2F-60E70E87F977}" type="slidenum">
              <a:rPr lang="en-US">
                <a:solidFill>
                  <a:srgbClr val="000000"/>
                </a:solidFill>
                <a:latin typeface="Calibri"/>
              </a:rPr>
              <a:pPr/>
              <a:t>4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2072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microsoft.com/office/2007/relationships/hdphoto" Target="../media/hdphoto1.wdp"/><Relationship Id="rId7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8305800" y="5921829"/>
            <a:ext cx="3883025" cy="93617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65760" y="411480"/>
            <a:ext cx="6962455" cy="510909"/>
          </a:xfrm>
        </p:spPr>
        <p:txBody>
          <a:bodyPr/>
          <a:lstStyle>
            <a:lvl1pPr algn="l"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65760" y="1903575"/>
            <a:ext cx="6962456" cy="27784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6801" y="4458940"/>
            <a:ext cx="3047137" cy="1389960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>
          <a:xfrm>
            <a:off x="-4595" y="6002316"/>
            <a:ext cx="12198096" cy="27432"/>
            <a:chOff x="-9675" y="6830568"/>
            <a:chExt cx="9176303" cy="27432"/>
          </a:xfrm>
        </p:grpSpPr>
        <p:sp>
          <p:nvSpPr>
            <p:cNvPr id="14" name="Rectangle 13"/>
            <p:cNvSpPr/>
            <p:nvPr userDrawn="1"/>
          </p:nvSpPr>
          <p:spPr>
            <a:xfrm>
              <a:off x="5529226" y="6830568"/>
              <a:ext cx="3637402" cy="2743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-9675" y="6830568"/>
              <a:ext cx="5542707" cy="2743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6465" y="6234272"/>
            <a:ext cx="2588698" cy="4308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845" y="6219281"/>
            <a:ext cx="1469261" cy="46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26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274663" y="6553200"/>
            <a:ext cx="914162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155119-D6E5-4448-A8EA-57000BD189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2"/>
          </p:nvPr>
        </p:nvSpPr>
        <p:spPr>
          <a:xfrm>
            <a:off x="-1" y="6597989"/>
            <a:ext cx="4784443" cy="204787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pPr>
              <a:defRPr/>
            </a:pPr>
            <a:r>
              <a:rPr lang="en-US" dirty="0" smtClean="0"/>
              <a:t>AFRD Review – May 2-3,2012 - Vay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37646"/>
            <a:ext cx="12188825" cy="580480"/>
          </a:xfrm>
          <a:prstGeom prst="rect">
            <a:avLst/>
          </a:prstGeom>
        </p:spPr>
        <p:txBody>
          <a:bodyPr anchor="ctr"/>
          <a:lstStyle>
            <a:lvl1pPr>
              <a:defRPr sz="3732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348691"/>
      </p:ext>
    </p:extLst>
  </p:cSld>
  <p:clrMapOvr>
    <a:masterClrMapping/>
  </p:clrMapOvr>
  <p:transition advClick="0" advTm="6000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2473" cy="510909"/>
          </a:xfrm>
        </p:spPr>
        <p:txBody>
          <a:bodyPr anchor="t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475740"/>
            <a:ext cx="11369809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0602"/>
            <a:ext cx="11375136" cy="87782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553612"/>
            <a:ext cx="5588582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" y="2379194"/>
            <a:ext cx="5588582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553612"/>
            <a:ext cx="5531934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379194"/>
            <a:ext cx="5531934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87782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2109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8305800" y="5921829"/>
            <a:ext cx="3883025" cy="93617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65760" y="411480"/>
            <a:ext cx="6962455" cy="510909"/>
          </a:xfrm>
        </p:spPr>
        <p:txBody>
          <a:bodyPr/>
          <a:lstStyle>
            <a:lvl1pPr algn="l"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6801" y="4458940"/>
            <a:ext cx="3047137" cy="1389960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>
          <a:xfrm>
            <a:off x="-4595" y="6002316"/>
            <a:ext cx="12198096" cy="27432"/>
            <a:chOff x="-9675" y="6830568"/>
            <a:chExt cx="9176303" cy="27432"/>
          </a:xfrm>
        </p:grpSpPr>
        <p:sp>
          <p:nvSpPr>
            <p:cNvPr id="14" name="Rectangle 13"/>
            <p:cNvSpPr/>
            <p:nvPr userDrawn="1"/>
          </p:nvSpPr>
          <p:spPr>
            <a:xfrm>
              <a:off x="5529226" y="6830568"/>
              <a:ext cx="3637402" cy="2743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-9675" y="6830568"/>
              <a:ext cx="5542707" cy="2743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/>
          <p:cNvGrpSpPr/>
          <p:nvPr userDrawn="1"/>
        </p:nvGrpSpPr>
        <p:grpSpPr>
          <a:xfrm>
            <a:off x="-4595" y="4272576"/>
            <a:ext cx="12198096" cy="27432"/>
            <a:chOff x="-9675" y="6830568"/>
            <a:chExt cx="9176303" cy="27432"/>
          </a:xfrm>
        </p:grpSpPr>
        <p:sp>
          <p:nvSpPr>
            <p:cNvPr id="18" name="Rectangle 17"/>
            <p:cNvSpPr/>
            <p:nvPr userDrawn="1"/>
          </p:nvSpPr>
          <p:spPr>
            <a:xfrm>
              <a:off x="5529226" y="6830568"/>
              <a:ext cx="3637402" cy="2743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-9675" y="6830568"/>
              <a:ext cx="5542707" cy="2743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4271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87782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9846" y="0"/>
            <a:ext cx="6019516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7069153" cy="6858000"/>
          </a:xfrm>
          <a:prstGeom prst="rect">
            <a:avLst/>
          </a:prstGeom>
        </p:spPr>
      </p:pic>
      <p:sp>
        <p:nvSpPr>
          <p:cNvPr id="20" name="Rectangle 224"/>
          <p:cNvSpPr>
            <a:spLocks noGrp="1" noChangeArrowheads="1"/>
          </p:cNvSpPr>
          <p:nvPr>
            <p:ph type="ctrTitle"/>
          </p:nvPr>
        </p:nvSpPr>
        <p:spPr>
          <a:xfrm>
            <a:off x="3911780" y="2107567"/>
            <a:ext cx="6586944" cy="497829"/>
          </a:xfrm>
        </p:spPr>
        <p:txBody>
          <a:bodyPr anchor="b"/>
          <a:lstStyle>
            <a:lvl1pPr algn="r">
              <a:defRPr sz="31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1" name="Rectangle 223"/>
          <p:cNvSpPr>
            <a:spLocks noGrp="1" noChangeArrowheads="1"/>
          </p:cNvSpPr>
          <p:nvPr>
            <p:ph type="subTitle" idx="1"/>
          </p:nvPr>
        </p:nvSpPr>
        <p:spPr>
          <a:xfrm>
            <a:off x="5390138" y="3131206"/>
            <a:ext cx="5108588" cy="1181100"/>
          </a:xfrm>
        </p:spPr>
        <p:txBody>
          <a:bodyPr lIns="102413">
            <a:noAutofit/>
          </a:bodyPr>
          <a:lstStyle>
            <a:lvl1pPr marL="0" indent="0" algn="r">
              <a:buFont typeface="Symbol" pitchFamily="18" charset="2"/>
              <a:buNone/>
              <a:defRPr sz="2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2919" y="0"/>
            <a:ext cx="396379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7675" y="281105"/>
            <a:ext cx="1878223" cy="4065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4812" y="6108204"/>
            <a:ext cx="1788316" cy="5061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9118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with take-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500" y="1381126"/>
            <a:ext cx="9637520" cy="407669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buClr>
                <a:schemeClr val="tx2"/>
              </a:buClr>
              <a:buSzPct val="100000"/>
              <a:buFont typeface="Arial" pitchFamily="34" charset="0"/>
              <a:buChar char="•"/>
              <a:defRPr sz="2500" b="0">
                <a:latin typeface="Arial Narrow" pitchFamily="34" charset="0"/>
              </a:defRPr>
            </a:lvl1pPr>
            <a:lvl2pPr>
              <a:lnSpc>
                <a:spcPct val="90000"/>
              </a:lnSpc>
              <a:buClr>
                <a:schemeClr val="tx2"/>
              </a:buClr>
              <a:buSzPct val="100000"/>
              <a:buFont typeface="Arial Narrow" pitchFamily="34" charset="0"/>
              <a:buChar char="–"/>
              <a:defRPr sz="2000" b="0"/>
            </a:lvl2pPr>
            <a:lvl3pPr marL="768096" indent="-256032">
              <a:lnSpc>
                <a:spcPct val="90000"/>
              </a:lnSpc>
              <a:buClr>
                <a:schemeClr val="tx2"/>
              </a:buClr>
              <a:buSzPct val="100000"/>
              <a:buFont typeface="Arial" pitchFamily="34" charset="0"/>
              <a:buChar char="•"/>
              <a:defRPr sz="1700" b="0" i="0"/>
            </a:lvl3pPr>
            <a:lvl4pPr>
              <a:lnSpc>
                <a:spcPct val="90000"/>
              </a:lnSpc>
              <a:buClr>
                <a:schemeClr val="tx2"/>
              </a:buClr>
              <a:buSzPct val="100000"/>
              <a:buFont typeface="Arial Narrow" pitchFamily="34" charset="0"/>
              <a:buChar char="–"/>
              <a:defRPr sz="1400" b="0" i="0"/>
            </a:lvl4pPr>
            <a:lvl5pPr marL="1280160" indent="-256032">
              <a:lnSpc>
                <a:spcPct val="90000"/>
              </a:lnSpc>
              <a:buClr>
                <a:schemeClr val="tx2"/>
              </a:buClr>
              <a:buSzPct val="100000"/>
              <a:buFont typeface="Arial" pitchFamily="34" charset="0"/>
              <a:buChar char="•"/>
              <a:defRPr sz="1400" b="0" i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739447" y="5611905"/>
            <a:ext cx="7186328" cy="477361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none"/>
        </p:style>
        <p:txBody>
          <a:bodyPr anchor="ctr">
            <a:spAutoFit/>
          </a:bodyPr>
          <a:lstStyle>
            <a:lvl1pPr marL="0" indent="0" algn="ctr">
              <a:buNone/>
              <a:defRPr sz="2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6408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b of fu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16"/>
            <a:ext cx="12188825" cy="85566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121877" tIns="60938" rIns="121877" bIns="60938"/>
          <a:lstStyle/>
          <a:p>
            <a:pPr defTabSz="1218400" eaLnBrk="0" hangingPunct="0">
              <a:defRPr/>
            </a:pPr>
            <a:endParaRPr lang="en-US" sz="3199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139802"/>
            <a:ext cx="12188825" cy="576183"/>
          </a:xfrm>
        </p:spPr>
        <p:txBody>
          <a:bodyPr anchor="ctr"/>
          <a:lstStyle>
            <a:lvl1pPr>
              <a:defRPr sz="3699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293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65760" y="411480"/>
            <a:ext cx="11376442" cy="51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65760" y="1496066"/>
            <a:ext cx="11376442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6773" y="6076497"/>
            <a:ext cx="2366963" cy="640080"/>
          </a:xfrm>
          <a:prstGeom prst="rect">
            <a:avLst/>
          </a:prstGeom>
        </p:spPr>
      </p:pic>
      <p:grpSp>
        <p:nvGrpSpPr>
          <p:cNvPr id="15" name="Group 14"/>
          <p:cNvGrpSpPr/>
          <p:nvPr userDrawn="1"/>
        </p:nvGrpSpPr>
        <p:grpSpPr>
          <a:xfrm>
            <a:off x="-4595" y="6830568"/>
            <a:ext cx="12198096" cy="27432"/>
            <a:chOff x="-9675" y="6830568"/>
            <a:chExt cx="9176303" cy="27432"/>
          </a:xfrm>
        </p:grpSpPr>
        <p:sp>
          <p:nvSpPr>
            <p:cNvPr id="16" name="Rectangle 15"/>
            <p:cNvSpPr/>
            <p:nvPr userDrawn="1"/>
          </p:nvSpPr>
          <p:spPr>
            <a:xfrm>
              <a:off x="5529226" y="6830568"/>
              <a:ext cx="3637402" cy="2743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-9675" y="6830568"/>
              <a:ext cx="5542707" cy="2743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Rectangle 6"/>
          <p:cNvSpPr>
            <a:spLocks noChangeArrowheads="1"/>
          </p:cNvSpPr>
          <p:nvPr userDrawn="1"/>
        </p:nvSpPr>
        <p:spPr bwMode="auto">
          <a:xfrm flipH="1">
            <a:off x="163375" y="6513051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256"/>
          <p:cNvSpPr txBox="1">
            <a:spLocks noChangeArrowheads="1"/>
          </p:cNvSpPr>
          <p:nvPr userDrawn="1"/>
        </p:nvSpPr>
        <p:spPr>
          <a:xfrm>
            <a:off x="363829" y="6477000"/>
            <a:ext cx="28956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Exascale</a:t>
            </a:r>
            <a:r>
              <a:rPr lang="en-US"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Computing Project</a:t>
            </a:r>
          </a:p>
        </p:txBody>
      </p:sp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37" r:id="rId2"/>
    <p:sldLayoutId id="2147483939" r:id="rId3"/>
    <p:sldLayoutId id="2147483940" r:id="rId4"/>
    <p:sldLayoutId id="2147483950" r:id="rId5"/>
    <p:sldLayoutId id="2147483941" r:id="rId6"/>
    <p:sldLayoutId id="2147483951" r:id="rId7"/>
    <p:sldLayoutId id="2147483952" r:id="rId8"/>
    <p:sldLayoutId id="2147483961" r:id="rId9"/>
    <p:sldLayoutId id="2147483966" r:id="rId10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 kern="1200" baseline="0">
          <a:solidFill>
            <a:schemeClr val="tx1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hyperlink" Target="https://picsar.net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emf"/><Relationship Id="rId6" Type="http://schemas.openxmlformats.org/officeDocument/2006/relationships/image" Target="../media/image50.png"/><Relationship Id="rId7" Type="http://schemas.openxmlformats.org/officeDocument/2006/relationships/image" Target="../media/image51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emf"/><Relationship Id="rId3" Type="http://schemas.openxmlformats.org/officeDocument/2006/relationships/image" Target="../media/image5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emf"/><Relationship Id="rId5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jpeg"/><Relationship Id="rId12" Type="http://schemas.openxmlformats.org/officeDocument/2006/relationships/image" Target="../media/image38.tiff"/><Relationship Id="rId13" Type="http://schemas.openxmlformats.org/officeDocument/2006/relationships/image" Target="../media/image39.jpeg"/><Relationship Id="rId14" Type="http://schemas.openxmlformats.org/officeDocument/2006/relationships/image" Target="../media/image40.jpeg"/><Relationship Id="rId15" Type="http://schemas.openxmlformats.org/officeDocument/2006/relationships/image" Target="../media/image41.jpeg"/><Relationship Id="rId16" Type="http://schemas.openxmlformats.org/officeDocument/2006/relationships/image" Target="../media/image42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tiff"/><Relationship Id="rId3" Type="http://schemas.openxmlformats.org/officeDocument/2006/relationships/image" Target="../media/image29.tiff"/><Relationship Id="rId4" Type="http://schemas.openxmlformats.org/officeDocument/2006/relationships/image" Target="../media/image30.tiff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jpeg"/><Relationship Id="rId9" Type="http://schemas.openxmlformats.org/officeDocument/2006/relationships/image" Target="../media/image35.png"/><Relationship Id="rId10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02" y="1871641"/>
            <a:ext cx="12019724" cy="1138773"/>
          </a:xfrm>
        </p:spPr>
        <p:txBody>
          <a:bodyPr/>
          <a:lstStyle/>
          <a:p>
            <a:r>
              <a:rPr lang="en-US" sz="2600" dirty="0"/>
              <a:t>Warp-X: a new </a:t>
            </a:r>
            <a:r>
              <a:rPr lang="en-US" sz="2600" dirty="0" err="1"/>
              <a:t>exascale</a:t>
            </a:r>
            <a:r>
              <a:rPr lang="en-US" sz="2600" dirty="0"/>
              <a:t> </a:t>
            </a:r>
            <a:r>
              <a:rPr lang="en-US" sz="2600" dirty="0" smtClean="0"/>
              <a:t>computing platform for Beam-Plasma Simulations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102" y="2685490"/>
            <a:ext cx="9450386" cy="1678721"/>
          </a:xfrm>
        </p:spPr>
        <p:txBody>
          <a:bodyPr/>
          <a:lstStyle/>
          <a:p>
            <a:r>
              <a:rPr lang="en-US" dirty="0" smtClean="0"/>
              <a:t>Jean-Luc </a:t>
            </a:r>
            <a:r>
              <a:rPr lang="en-US" dirty="0" err="1" smtClean="0"/>
              <a:t>Vay</a:t>
            </a:r>
            <a:r>
              <a:rPr lang="en-US" dirty="0" smtClean="0"/>
              <a:t> - Lawrence Berkeley National Laboratory</a:t>
            </a:r>
          </a:p>
          <a:p>
            <a:r>
              <a:rPr lang="en-US" sz="2000" dirty="0" smtClean="0"/>
              <a:t>with A. Almgren</a:t>
            </a:r>
            <a:r>
              <a:rPr lang="en-US" sz="2000" baseline="30000" dirty="0"/>
              <a:t>1</a:t>
            </a:r>
            <a:r>
              <a:rPr lang="en-US" sz="2000" dirty="0" smtClean="0"/>
              <a:t>, J. Bell</a:t>
            </a:r>
            <a:r>
              <a:rPr lang="en-US" sz="2000" baseline="30000" dirty="0"/>
              <a:t>1</a:t>
            </a:r>
            <a:r>
              <a:rPr lang="en-US" sz="2000" dirty="0" smtClean="0"/>
              <a:t>, </a:t>
            </a:r>
            <a:r>
              <a:rPr lang="en-US" sz="2000" dirty="0" smtClean="0"/>
              <a:t>L</a:t>
            </a:r>
            <a:r>
              <a:rPr lang="en-US" sz="2000" dirty="0" smtClean="0"/>
              <a:t>. Ge</a:t>
            </a:r>
            <a:r>
              <a:rPr lang="en-US" sz="2000" baseline="30000" dirty="0"/>
              <a:t>3</a:t>
            </a:r>
            <a:r>
              <a:rPr lang="en-US" sz="2000" dirty="0" smtClean="0"/>
              <a:t>, </a:t>
            </a:r>
            <a:r>
              <a:rPr lang="en-US" sz="2000" dirty="0" smtClean="0"/>
              <a:t>D</a:t>
            </a:r>
            <a:r>
              <a:rPr lang="en-US" sz="2000" dirty="0" smtClean="0"/>
              <a:t>. Grote</a:t>
            </a:r>
            <a:r>
              <a:rPr lang="en-US" sz="2000" baseline="30000" dirty="0"/>
              <a:t>2</a:t>
            </a:r>
            <a:r>
              <a:rPr lang="en-US" sz="2000" dirty="0" smtClean="0"/>
              <a:t>, </a:t>
            </a:r>
            <a:r>
              <a:rPr lang="en-US" sz="2000" dirty="0" smtClean="0"/>
              <a:t>O</a:t>
            </a:r>
            <a:r>
              <a:rPr lang="en-US" sz="2000" dirty="0" smtClean="0"/>
              <a:t>. Kononenko</a:t>
            </a:r>
            <a:r>
              <a:rPr lang="en-US" sz="2000" baseline="30000" dirty="0"/>
              <a:t>3</a:t>
            </a:r>
            <a:r>
              <a:rPr lang="en-US" sz="2000" dirty="0" smtClean="0"/>
              <a:t>, M. Hogan</a:t>
            </a:r>
            <a:r>
              <a:rPr lang="en-US" sz="2000" baseline="30000" dirty="0"/>
              <a:t>3</a:t>
            </a:r>
            <a:r>
              <a:rPr lang="en-US" sz="2000" dirty="0" smtClean="0"/>
              <a:t>, R. Lehe</a:t>
            </a:r>
            <a:r>
              <a:rPr lang="en-US" sz="2000" baseline="30000" dirty="0"/>
              <a:t>1</a:t>
            </a:r>
            <a:r>
              <a:rPr lang="en-US" sz="2000" dirty="0" smtClean="0"/>
              <a:t>, </a:t>
            </a:r>
            <a:r>
              <a:rPr lang="en-US" sz="2000" dirty="0" smtClean="0"/>
              <a:t>A</a:t>
            </a:r>
            <a:r>
              <a:rPr lang="en-US" sz="2000" dirty="0" smtClean="0"/>
              <a:t>. Myers</a:t>
            </a:r>
            <a:r>
              <a:rPr lang="en-US" sz="2000" baseline="30000" dirty="0"/>
              <a:t>1</a:t>
            </a:r>
            <a:r>
              <a:rPr lang="en-US" sz="2000" dirty="0" smtClean="0"/>
              <a:t>, C. Ng</a:t>
            </a:r>
            <a:r>
              <a:rPr lang="en-US" sz="2000" baseline="30000" dirty="0"/>
              <a:t>3</a:t>
            </a:r>
            <a:r>
              <a:rPr lang="en-US" sz="2000" dirty="0" smtClean="0"/>
              <a:t>, J. Park</a:t>
            </a:r>
            <a:r>
              <a:rPr lang="en-US" sz="2000" baseline="30000" dirty="0" smtClean="0"/>
              <a:t>1</a:t>
            </a:r>
            <a:r>
              <a:rPr lang="en-US" sz="2000" dirty="0" smtClean="0"/>
              <a:t>, R. Ryne</a:t>
            </a:r>
            <a:r>
              <a:rPr lang="en-US" sz="2000" baseline="30000" dirty="0"/>
              <a:t>1</a:t>
            </a:r>
            <a:r>
              <a:rPr lang="en-US" sz="2000" dirty="0" smtClean="0"/>
              <a:t>, O. Shapoval</a:t>
            </a:r>
            <a:r>
              <a:rPr lang="en-US" sz="2000" baseline="30000" dirty="0"/>
              <a:t>1</a:t>
            </a:r>
            <a:r>
              <a:rPr lang="en-US" sz="2000" dirty="0" smtClean="0"/>
              <a:t>, M. Thevenet</a:t>
            </a:r>
            <a:r>
              <a:rPr lang="en-US" sz="2000" baseline="30000" dirty="0"/>
              <a:t>1</a:t>
            </a:r>
            <a:r>
              <a:rPr lang="en-US" sz="2000" dirty="0" smtClean="0"/>
              <a:t>, </a:t>
            </a:r>
            <a:r>
              <a:rPr lang="en-US" sz="2000" dirty="0" smtClean="0"/>
              <a:t>W</a:t>
            </a:r>
            <a:r>
              <a:rPr lang="en-US" sz="2000" dirty="0" smtClean="0"/>
              <a:t>. Zhang</a:t>
            </a:r>
            <a:r>
              <a:rPr lang="en-US" sz="2000" baseline="30000" dirty="0" smtClean="0"/>
              <a:t>1</a:t>
            </a:r>
            <a:endParaRPr lang="en-US" sz="2000" dirty="0"/>
          </a:p>
          <a:p>
            <a:r>
              <a:rPr lang="en-US" sz="1900" baseline="30000" dirty="0" smtClean="0"/>
              <a:t>1</a:t>
            </a:r>
            <a:r>
              <a:rPr lang="en-US" sz="1900" dirty="0" smtClean="0"/>
              <a:t>Lawrence Berkeley National Laboratory</a:t>
            </a:r>
          </a:p>
          <a:p>
            <a:pPr>
              <a:spcBef>
                <a:spcPts val="0"/>
              </a:spcBef>
            </a:pPr>
            <a:r>
              <a:rPr lang="en-US" sz="1900" baseline="30000" dirty="0" smtClean="0"/>
              <a:t>2</a:t>
            </a:r>
            <a:r>
              <a:rPr lang="en-US" sz="1900" dirty="0" smtClean="0"/>
              <a:t>Lawrence Livermore </a:t>
            </a:r>
            <a:r>
              <a:rPr lang="en-US" sz="1900" dirty="0"/>
              <a:t>National Laboratory</a:t>
            </a:r>
          </a:p>
          <a:p>
            <a:pPr>
              <a:spcBef>
                <a:spcPts val="0"/>
              </a:spcBef>
            </a:pPr>
            <a:r>
              <a:rPr lang="en-US" sz="1900" baseline="30000" dirty="0" smtClean="0"/>
              <a:t>3</a:t>
            </a:r>
            <a:r>
              <a:rPr lang="en-US" sz="1900" dirty="0" smtClean="0"/>
              <a:t>SLAC Accelerator National Laboratory</a:t>
            </a:r>
            <a:r>
              <a:rPr lang="en-US" sz="1900" smtClean="0"/>
              <a:t/>
            </a:r>
            <a:br>
              <a:rPr lang="en-US" sz="1900" smtClean="0"/>
            </a:br>
            <a:endParaRPr lang="en-US" sz="2000" dirty="0" smtClean="0"/>
          </a:p>
          <a:p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11565228" y="0"/>
            <a:ext cx="623597" cy="37348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0"/>
          <a:stretch/>
        </p:blipFill>
        <p:spPr>
          <a:xfrm>
            <a:off x="-1" y="0"/>
            <a:ext cx="12188825" cy="14217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240" y="6189888"/>
            <a:ext cx="566038" cy="48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2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079" t="36310" r="24347" b="3027"/>
          <a:stretch/>
        </p:blipFill>
        <p:spPr>
          <a:xfrm>
            <a:off x="222407" y="742837"/>
            <a:ext cx="7035490" cy="53309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37" y="198828"/>
            <a:ext cx="11372473" cy="510909"/>
          </a:xfrm>
        </p:spPr>
        <p:txBody>
          <a:bodyPr/>
          <a:lstStyle/>
          <a:p>
            <a:r>
              <a:rPr lang="en-US" dirty="0" smtClean="0"/>
              <a:t>UML Diagram of </a:t>
            </a:r>
            <a:r>
              <a:rPr lang="en-US" dirty="0" err="1" smtClean="0"/>
              <a:t>WarpX</a:t>
            </a:r>
            <a:r>
              <a:rPr lang="en-US" dirty="0" smtClean="0"/>
              <a:t> details code structure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0115" y="1087198"/>
            <a:ext cx="4500224" cy="2388798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6942169" y="2281597"/>
            <a:ext cx="2868632" cy="212645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6942169" y="2393097"/>
            <a:ext cx="1048430" cy="119534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925962" y="3392557"/>
            <a:ext cx="2423005" cy="141234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6925962" y="1376750"/>
            <a:ext cx="2916074" cy="261526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01" t="-2744"/>
          <a:stretch/>
        </p:blipFill>
        <p:spPr>
          <a:xfrm>
            <a:off x="10636102" y="600875"/>
            <a:ext cx="1226169" cy="125982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804847" y="631636"/>
            <a:ext cx="111024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mtClean="0"/>
              <a:t>PIC loop</a:t>
            </a:r>
            <a:endParaRPr lang="en-US" dirty="0" smtClean="0"/>
          </a:p>
        </p:txBody>
      </p:sp>
      <p:sp>
        <p:nvSpPr>
          <p:cNvPr id="24" name="Rectangle 23"/>
          <p:cNvSpPr/>
          <p:nvPr/>
        </p:nvSpPr>
        <p:spPr>
          <a:xfrm>
            <a:off x="3303767" y="3189356"/>
            <a:ext cx="650240" cy="19304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876011" y="3142388"/>
            <a:ext cx="1585996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b="1" dirty="0" err="1" smtClean="0"/>
              <a:t>BoxLib</a:t>
            </a:r>
            <a:r>
              <a:rPr lang="en-US" sz="1300" b="1" dirty="0" smtClean="0"/>
              <a:t>/</a:t>
            </a:r>
            <a:r>
              <a:rPr lang="en-US" sz="1300" b="1" dirty="0" err="1" smtClean="0"/>
              <a:t>AMReX</a:t>
            </a:r>
            <a:endParaRPr lang="en-US" sz="13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9999207" y="2762636"/>
            <a:ext cx="863600" cy="244682"/>
          </a:xfrm>
          <a:prstGeom prst="rect">
            <a:avLst/>
          </a:prstGeom>
          <a:solidFill>
            <a:srgbClr val="EEE99E"/>
          </a:solidFill>
          <a:ln>
            <a:solidFill>
              <a:schemeClr val="tx1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00" dirty="0" smtClean="0"/>
              <a:t>Smoothing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6925962" y="3007318"/>
            <a:ext cx="3936845" cy="225655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461599" y="4467154"/>
            <a:ext cx="4537473" cy="1089529"/>
          </a:xfrm>
          <a:prstGeom prst="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/>
              </a:gs>
            </a:gsLst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en-US" dirty="0" err="1">
                <a:solidFill>
                  <a:schemeClr val="tx1"/>
                </a:solidFill>
              </a:rPr>
              <a:t>WarpX</a:t>
            </a:r>
            <a:r>
              <a:rPr lang="en-US" dirty="0">
                <a:solidFill>
                  <a:schemeClr val="tx1"/>
                </a:solidFill>
              </a:rPr>
              <a:t>: loop control, </a:t>
            </a:r>
            <a:r>
              <a:rPr lang="en-US" dirty="0" smtClean="0">
                <a:solidFill>
                  <a:schemeClr val="tx1"/>
                </a:solidFill>
              </a:rPr>
              <a:t>data structure, </a:t>
            </a:r>
            <a:r>
              <a:rPr lang="mr-IN" dirty="0">
                <a:solidFill>
                  <a:schemeClr val="tx1"/>
                </a:solidFill>
              </a:rPr>
              <a:t>…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en-US" dirty="0">
                <a:solidFill>
                  <a:schemeClr val="tx1"/>
                </a:solidFill>
              </a:rPr>
              <a:t>Warp: problem setup, extra physics, </a:t>
            </a:r>
            <a:r>
              <a:rPr lang="mr-IN" dirty="0">
                <a:solidFill>
                  <a:schemeClr val="tx1"/>
                </a:solidFill>
              </a:rPr>
              <a:t>…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en-US" dirty="0" err="1">
                <a:solidFill>
                  <a:schemeClr val="tx1"/>
                </a:solidFill>
              </a:rPr>
              <a:t>AMReX</a:t>
            </a:r>
            <a:r>
              <a:rPr lang="en-US" dirty="0">
                <a:solidFill>
                  <a:schemeClr val="tx1"/>
                </a:solidFill>
              </a:rPr>
              <a:t>: AMR &amp; parallelism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en-US" dirty="0" smtClean="0">
                <a:solidFill>
                  <a:schemeClr val="tx1"/>
                </a:solidFill>
              </a:rPr>
              <a:t>PICSAR: low-level optimized PIC loop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95995" y="1025874"/>
            <a:ext cx="747063" cy="2862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 err="1" smtClean="0">
                <a:solidFill>
                  <a:schemeClr val="accent4">
                    <a:lumMod val="50000"/>
                  </a:schemeClr>
                </a:solidFill>
              </a:rPr>
              <a:t>WarpX</a:t>
            </a:r>
            <a:endParaRPr lang="en-US" sz="1400" b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88036" y="3136165"/>
            <a:ext cx="626838" cy="2862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smtClean="0">
                <a:solidFill>
                  <a:schemeClr val="accent4">
                    <a:lumMod val="50000"/>
                  </a:schemeClr>
                </a:solidFill>
              </a:rPr>
              <a:t>Warp</a:t>
            </a:r>
            <a:endParaRPr lang="en-US" sz="1400" b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50962" y="3136166"/>
            <a:ext cx="1258645" cy="2862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smtClean="0">
                <a:solidFill>
                  <a:schemeClr val="accent4">
                    <a:lumMod val="50000"/>
                  </a:schemeClr>
                </a:solidFill>
              </a:rPr>
              <a:t>AMReX</a:t>
            </a:r>
            <a:endParaRPr lang="en-US" sz="1400" b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84319" y="3136165"/>
            <a:ext cx="864339" cy="2862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smtClean="0">
                <a:solidFill>
                  <a:schemeClr val="accent4">
                    <a:lumMod val="50000"/>
                  </a:schemeClr>
                </a:solidFill>
              </a:rPr>
              <a:t>PICSAR</a:t>
            </a:r>
            <a:endParaRPr lang="en-US" sz="1400" b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2434193" y="6016921"/>
            <a:ext cx="7078532" cy="708339"/>
          </a:xfrm>
          <a:prstGeom prst="rect">
            <a:avLst/>
          </a:prstGeom>
        </p:spPr>
        <p:txBody>
          <a:bodyPr vert="horz" lIns="121888" tIns="60944" rIns="121888" bIns="60944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1700" dirty="0">
                <a:solidFill>
                  <a:srgbClr val="1F497D"/>
                </a:solidFill>
                <a:cs typeface="Lantinghei SC Extralight"/>
              </a:rPr>
              <a:t>PICSAR currently in use with </a:t>
            </a:r>
            <a:r>
              <a:rPr lang="en-US" sz="1700" dirty="0" err="1">
                <a:solidFill>
                  <a:srgbClr val="1F497D"/>
                </a:solidFill>
                <a:cs typeface="Lantinghei SC Extralight"/>
              </a:rPr>
              <a:t>WarpX</a:t>
            </a:r>
            <a:r>
              <a:rPr lang="en-US" sz="1700" dirty="0">
                <a:solidFill>
                  <a:srgbClr val="1F497D"/>
                </a:solidFill>
                <a:cs typeface="Lantinghei SC Extralight"/>
              </a:rPr>
              <a:t>, Warp and SMILEI</a:t>
            </a:r>
            <a:r>
              <a:rPr lang="en-US" sz="1700" dirty="0" smtClean="0">
                <a:solidFill>
                  <a:srgbClr val="1F497D"/>
                </a:solidFill>
                <a:cs typeface="Lantinghei SC Extralight"/>
              </a:rPr>
              <a:t>.</a:t>
            </a:r>
            <a:endParaRPr lang="en-US" sz="1700" dirty="0" smtClean="0">
              <a:solidFill>
                <a:srgbClr val="1F497D"/>
              </a:solidFill>
              <a:latin typeface="+mn-lt"/>
              <a:cs typeface="Lantinghei SC Extralight"/>
            </a:endParaRPr>
          </a:p>
          <a:p>
            <a:pPr algn="just"/>
            <a:r>
              <a:rPr lang="en-US" sz="1700" dirty="0">
                <a:solidFill>
                  <a:srgbClr val="1F497D"/>
                </a:solidFill>
                <a:latin typeface="+mn-lt"/>
                <a:cs typeface="Lantinghei SC Extralight"/>
              </a:rPr>
              <a:t>PICSAR website: </a:t>
            </a:r>
            <a:r>
              <a:rPr lang="en-US" sz="1700" dirty="0">
                <a:solidFill>
                  <a:srgbClr val="1F497D"/>
                </a:solidFill>
                <a:latin typeface="+mn-lt"/>
                <a:cs typeface="Lantinghei SC Extralight"/>
                <a:hlinkClick r:id="rId5"/>
              </a:rPr>
              <a:t>https://</a:t>
            </a:r>
            <a:r>
              <a:rPr lang="en-US" sz="1700" dirty="0">
                <a:solidFill>
                  <a:srgbClr val="E1600B"/>
                </a:solidFill>
                <a:latin typeface="+mn-lt"/>
                <a:cs typeface="Lantinghei SC Extralight"/>
                <a:hlinkClick r:id="rId5"/>
              </a:rPr>
              <a:t>picsar.net</a:t>
            </a:r>
            <a:r>
              <a:rPr lang="en-US" sz="1700" dirty="0">
                <a:solidFill>
                  <a:srgbClr val="E1600B"/>
                </a:solidFill>
                <a:latin typeface="+mn-lt"/>
                <a:cs typeface="Lantinghei SC Extralight"/>
              </a:rPr>
              <a:t> - to be open source access soon</a:t>
            </a:r>
            <a:r>
              <a:rPr lang="en-US" sz="1700" dirty="0" smtClean="0">
                <a:solidFill>
                  <a:srgbClr val="E1600B"/>
                </a:solidFill>
                <a:latin typeface="+mn-lt"/>
                <a:cs typeface="Lantinghei SC Extralight"/>
              </a:rPr>
              <a:t>.</a:t>
            </a:r>
            <a:endParaRPr lang="en-US" sz="1700" dirty="0">
              <a:solidFill>
                <a:srgbClr val="E1600B"/>
              </a:solidFill>
              <a:latin typeface="+mn-lt"/>
              <a:cs typeface="Lantinghei SC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38190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902"/>
            <a:ext cx="12188825" cy="860201"/>
          </a:xfrm>
        </p:spPr>
        <p:txBody>
          <a:bodyPr>
            <a:normAutofit/>
          </a:bodyPr>
          <a:lstStyle/>
          <a:p>
            <a:r>
              <a:rPr lang="en-US" dirty="0" smtClean="0"/>
              <a:t>We are combining advanced algorithms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37017" y="915064"/>
            <a:ext cx="7842375" cy="4489516"/>
          </a:xfrm>
          <a:prstGeom prst="rect">
            <a:avLst/>
          </a:prstGeom>
          <a:noFill/>
        </p:spPr>
        <p:txBody>
          <a:bodyPr wrap="none" lIns="121874" tIns="60937" rIns="121874" bIns="60937" rtlCol="0">
            <a:spAutoFit/>
          </a:bodyPr>
          <a:lstStyle/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1F497D"/>
                </a:solidFill>
                <a:latin typeface="Franklin Gothic Medium"/>
                <a:cs typeface="+mn-cs"/>
              </a:rPr>
              <a:t>Lower # time steps:</a:t>
            </a:r>
          </a:p>
          <a:p>
            <a:pPr marL="457006" indent="-457006"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99" dirty="0">
                <a:solidFill>
                  <a:srgbClr val="000000"/>
                </a:solidFill>
                <a:latin typeface="Franklin Gothic Book"/>
                <a:cs typeface="+mn-cs"/>
              </a:rPr>
              <a:t>optimal Lorentz boosted frame</a:t>
            </a:r>
          </a:p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sz="1899" dirty="0">
              <a:solidFill>
                <a:srgbClr val="1F497D"/>
              </a:solidFill>
              <a:latin typeface="Franklin Gothic Medium"/>
              <a:cs typeface="+mn-cs"/>
            </a:endParaRPr>
          </a:p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1F497D"/>
                </a:solidFill>
                <a:latin typeface="Franklin Gothic Medium"/>
                <a:cs typeface="+mn-cs"/>
              </a:rPr>
              <a:t>Higher accuracy:</a:t>
            </a:r>
          </a:p>
          <a:p>
            <a:pPr marL="457006" indent="-457006"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99" dirty="0" smtClean="0">
                <a:solidFill>
                  <a:srgbClr val="000000"/>
                </a:solidFill>
                <a:latin typeface="Franklin Gothic Book"/>
                <a:cs typeface="+mn-cs"/>
              </a:rPr>
              <a:t>AMR</a:t>
            </a:r>
          </a:p>
          <a:p>
            <a:pPr marL="457006" indent="-457006"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99" dirty="0">
                <a:solidFill>
                  <a:srgbClr val="000000"/>
                </a:solidFill>
                <a:latin typeface="Franklin Gothic Book"/>
              </a:rPr>
              <a:t>Arbitrary order &amp; pseudo-spectral Analytical Maxwell </a:t>
            </a:r>
            <a:r>
              <a:rPr lang="en-US" sz="2099" dirty="0" smtClean="0">
                <a:solidFill>
                  <a:srgbClr val="000000"/>
                </a:solidFill>
                <a:latin typeface="Franklin Gothic Book"/>
              </a:rPr>
              <a:t>solvers</a:t>
            </a:r>
            <a:endParaRPr lang="en-US" sz="2099" dirty="0" smtClean="0">
              <a:solidFill>
                <a:srgbClr val="000000"/>
              </a:solidFill>
              <a:latin typeface="Franklin Gothic Book"/>
              <a:cs typeface="+mn-cs"/>
            </a:endParaRPr>
          </a:p>
          <a:p>
            <a:pPr marL="457006" indent="-457006"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sz="1899" dirty="0">
              <a:solidFill>
                <a:srgbClr val="1F497D"/>
              </a:solidFill>
              <a:latin typeface="Franklin Gothic Medium"/>
              <a:cs typeface="+mn-cs"/>
            </a:endParaRPr>
          </a:p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1F497D"/>
                </a:solidFill>
                <a:latin typeface="Franklin Gothic Medium"/>
                <a:cs typeface="+mn-cs"/>
              </a:rPr>
              <a:t>Higher stability</a:t>
            </a:r>
          </a:p>
          <a:p>
            <a:pPr marL="457006" indent="-457006"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99" dirty="0">
                <a:solidFill>
                  <a:srgbClr val="000000"/>
                </a:solidFill>
                <a:latin typeface="Franklin Gothic Book"/>
                <a:cs typeface="+mn-cs"/>
              </a:rPr>
              <a:t>Galilean T. to suppress Numerical Cherenkov Instability</a:t>
            </a:r>
          </a:p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rgbClr val="1F497D"/>
              </a:solidFill>
              <a:latin typeface="Franklin Gothic Book"/>
            </a:endParaRPr>
          </a:p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1F497D"/>
                </a:solidFill>
                <a:latin typeface="Franklin Gothic Medium"/>
              </a:rPr>
              <a:t>Higher scalability</a:t>
            </a:r>
          </a:p>
          <a:p>
            <a:pPr marL="457006" indent="-457006"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100" dirty="0">
                <a:solidFill>
                  <a:srgbClr val="000000"/>
                </a:solidFill>
                <a:latin typeface="Franklin Gothic Book"/>
              </a:rPr>
              <a:t>FFT Maxwell solvers on local domains + domain decomposition</a:t>
            </a:r>
          </a:p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sz="1899" dirty="0">
              <a:solidFill>
                <a:srgbClr val="1F497D"/>
              </a:solidFill>
              <a:latin typeface="Franklin Gothic Book"/>
              <a:cs typeface="+mn-cs"/>
            </a:endParaRPr>
          </a:p>
        </p:txBody>
      </p:sp>
      <p:pic>
        <p:nvPicPr>
          <p:cNvPr id="5" name="Picture 4" descr="Screen Shot 2016-03-19 at 3.27.28 P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7791" y="915062"/>
            <a:ext cx="2727075" cy="987522"/>
          </a:xfrm>
          <a:prstGeom prst="rect">
            <a:avLst/>
          </a:prstGeom>
        </p:spPr>
      </p:pic>
      <p:pic>
        <p:nvPicPr>
          <p:cNvPr id="14" name="Picture 13" descr="Screen Shot 2016-03-19 at 3.27.2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0591" y="915062"/>
            <a:ext cx="2149795" cy="987522"/>
          </a:xfrm>
          <a:prstGeom prst="rect">
            <a:avLst/>
          </a:prstGeom>
        </p:spPr>
      </p:pic>
      <p:sp>
        <p:nvSpPr>
          <p:cNvPr id="15" name="Line 7"/>
          <p:cNvSpPr>
            <a:spLocks noChangeShapeType="1"/>
          </p:cNvSpPr>
          <p:nvPr/>
        </p:nvSpPr>
        <p:spPr bwMode="auto">
          <a:xfrm>
            <a:off x="8383889" y="1505312"/>
            <a:ext cx="1311553" cy="0"/>
          </a:xfrm>
          <a:prstGeom prst="line">
            <a:avLst/>
          </a:prstGeom>
          <a:noFill/>
          <a:ln w="47625" cap="flat" cmpd="sng">
            <a:solidFill>
              <a:srgbClr val="4349AA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67708" tIns="67708" rIns="67708" bIns="67708" anchor="ctr"/>
          <a:lstStyle/>
          <a:p>
            <a:pPr defTabSz="609340" hangingPunct="0">
              <a:defRPr/>
            </a:pPr>
            <a:endParaRPr lang="en-US" sz="1600">
              <a:solidFill>
                <a:srgbClr val="000000"/>
              </a:solidFill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sp>
        <p:nvSpPr>
          <p:cNvPr id="18" name="Slide Number Placeholder 1"/>
          <p:cNvSpPr txBox="1">
            <a:spLocks/>
          </p:cNvSpPr>
          <p:nvPr/>
        </p:nvSpPr>
        <p:spPr>
          <a:xfrm>
            <a:off x="10890669" y="6355596"/>
            <a:ext cx="688721" cy="365030"/>
          </a:xfrm>
          <a:prstGeom prst="rect">
            <a:avLst/>
          </a:prstGeom>
        </p:spPr>
        <p:txBody>
          <a:bodyPr lIns="121874" tIns="60937" rIns="121874" bIns="60937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C155119-D6E5-4448-A8EA-57000BD18970}" type="slidenum">
              <a:rPr lang="en-US" sz="1300">
                <a:solidFill>
                  <a:srgbClr val="000000"/>
                </a:solidFill>
                <a:latin typeface="Franklin Gothic Book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11</a:t>
            </a:fld>
            <a:endParaRPr lang="en-US" sz="1300" dirty="0">
              <a:solidFill>
                <a:srgbClr val="000000"/>
              </a:solidFill>
              <a:latin typeface="Franklin Gothic Book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887614" y="3540861"/>
            <a:ext cx="2657135" cy="767919"/>
            <a:chOff x="6721023" y="4615110"/>
            <a:chExt cx="1993370" cy="768119"/>
          </a:xfrm>
        </p:grpSpPr>
        <p:pic>
          <p:nvPicPr>
            <p:cNvPr id="17" name="Picture 16" descr="Screen Shot 2016-03-19 at 3.27.28 PM.png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82011" y="4662795"/>
              <a:ext cx="1038120" cy="720434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7143136" y="4847292"/>
              <a:ext cx="347603" cy="2853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34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Franklin Gothic Book"/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6983170" y="4615110"/>
              <a:ext cx="1731223" cy="727201"/>
              <a:chOff x="6730186" y="4483695"/>
              <a:chExt cx="1824310" cy="727201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6730186" y="4483695"/>
                <a:ext cx="1824310" cy="724461"/>
                <a:chOff x="6730186" y="4511716"/>
                <a:chExt cx="1824310" cy="457200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6730186" y="4511716"/>
                  <a:ext cx="1824310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6730186" y="4664116"/>
                  <a:ext cx="1824310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6730186" y="4816516"/>
                  <a:ext cx="1824310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6730186" y="4968916"/>
                  <a:ext cx="1824310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Group 32"/>
              <p:cNvGrpSpPr/>
              <p:nvPr/>
            </p:nvGrpSpPr>
            <p:grpSpPr>
              <a:xfrm>
                <a:off x="6730186" y="4483695"/>
                <a:ext cx="1824309" cy="727201"/>
                <a:chOff x="6730187" y="4483695"/>
                <a:chExt cx="1623252" cy="727201"/>
              </a:xfrm>
            </p:grpSpPr>
            <p:cxnSp>
              <p:nvCxnSpPr>
                <p:cNvPr id="24" name="Straight Connector 23"/>
                <p:cNvCxnSpPr/>
                <p:nvPr/>
              </p:nvCxnSpPr>
              <p:spPr>
                <a:xfrm rot="16200000">
                  <a:off x="6366586" y="4847296"/>
                  <a:ext cx="727201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 rot="16200000">
                  <a:off x="6598479" y="4847296"/>
                  <a:ext cx="727201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/>
              </p:nvCxnSpPr>
              <p:spPr>
                <a:xfrm rot="16200000">
                  <a:off x="6830372" y="4847296"/>
                  <a:ext cx="727201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 rot="16200000">
                  <a:off x="7062265" y="4847296"/>
                  <a:ext cx="727201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 rot="16200000">
                  <a:off x="7294158" y="4847296"/>
                  <a:ext cx="727201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 rot="16200000">
                  <a:off x="7526051" y="4847296"/>
                  <a:ext cx="727201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 rot="16200000">
                  <a:off x="7757944" y="4847296"/>
                  <a:ext cx="727201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 rot="16200000">
                  <a:off x="7989838" y="4847296"/>
                  <a:ext cx="727201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36" name="Straight Arrow Connector 35"/>
            <p:cNvCxnSpPr/>
            <p:nvPr/>
          </p:nvCxnSpPr>
          <p:spPr>
            <a:xfrm flipH="1">
              <a:off x="6721023" y="4977921"/>
              <a:ext cx="262146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headEnd type="none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Picture 34" descr="PSATD.pdf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797" t="8714" r="12309" b="13246"/>
          <a:stretch/>
        </p:blipFill>
        <p:spPr>
          <a:xfrm>
            <a:off x="10141661" y="2123075"/>
            <a:ext cx="1573947" cy="1182040"/>
          </a:xfrm>
          <a:prstGeom prst="rect">
            <a:avLst/>
          </a:prstGeom>
          <a:scene3d>
            <a:camera prst="perspectiveFront" fov="7200000">
              <a:rot lat="19080000" lon="20400000" rev="144000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37" name="Picture 8" descr="rho_amr_emit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2614">
            <a:off x="8314274" y="2077098"/>
            <a:ext cx="1711583" cy="1248154"/>
          </a:xfrm>
          <a:prstGeom prst="rect">
            <a:avLst/>
          </a:prstGeom>
          <a:ln/>
          <a:scene3d>
            <a:camera prst="perspectiveFront" fov="7200000">
              <a:rot lat="18900000" lon="20280000" rev="36000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38" name="TextBox 37"/>
          <p:cNvSpPr txBox="1"/>
          <p:nvPr/>
        </p:nvSpPr>
        <p:spPr>
          <a:xfrm>
            <a:off x="8283712" y="1053266"/>
            <a:ext cx="1302571" cy="876921"/>
          </a:xfrm>
          <a:prstGeom prst="rect">
            <a:avLst/>
          </a:prstGeom>
          <a:noFill/>
        </p:spPr>
        <p:txBody>
          <a:bodyPr wrap="none" lIns="121874" tIns="60937" rIns="121874" bIns="60937" rtlCol="0">
            <a:spAutoFit/>
          </a:bodyPr>
          <a:lstStyle/>
          <a:p>
            <a:pPr algn="ctr" defTabSz="609340" fontAlgn="auto">
              <a:spcBef>
                <a:spcPts val="0"/>
              </a:spcBef>
              <a:spcAft>
                <a:spcPts val="0"/>
              </a:spcAft>
            </a:pPr>
            <a:r>
              <a:rPr lang="en-US" sz="1899" dirty="0">
                <a:solidFill>
                  <a:srgbClr val="1F497D"/>
                </a:solidFill>
                <a:latin typeface="Franklin Gothic Medium"/>
                <a:cs typeface="+mn-cs"/>
              </a:rPr>
              <a:t>Lorentz</a:t>
            </a:r>
          </a:p>
          <a:p>
            <a:pPr algn="ctr" defTabSz="609340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rgbClr val="1F497D"/>
              </a:solidFill>
              <a:latin typeface="Franklin Gothic Medium"/>
              <a:cs typeface="+mn-cs"/>
            </a:endParaRPr>
          </a:p>
          <a:p>
            <a:pPr algn="ctr" defTabSz="609340" fontAlgn="auto">
              <a:spcBef>
                <a:spcPts val="0"/>
              </a:spcBef>
              <a:spcAft>
                <a:spcPts val="0"/>
              </a:spcAft>
            </a:pPr>
            <a:r>
              <a:rPr lang="en-US" sz="1899" dirty="0">
                <a:solidFill>
                  <a:srgbClr val="1F497D"/>
                </a:solidFill>
                <a:latin typeface="Franklin Gothic Medium"/>
                <a:cs typeface="+mn-cs"/>
              </a:rPr>
              <a:t>Transform</a:t>
            </a:r>
          </a:p>
        </p:txBody>
      </p:sp>
      <p:pic>
        <p:nvPicPr>
          <p:cNvPr id="39" name="Picture 38" descr="Haber_49-eps-converted-to.pdf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40" t="874" r="11996" b="12731"/>
          <a:stretch/>
        </p:blipFill>
        <p:spPr>
          <a:xfrm>
            <a:off x="8632979" y="4345740"/>
            <a:ext cx="1461034" cy="936145"/>
          </a:xfrm>
          <a:prstGeom prst="rect">
            <a:avLst/>
          </a:prstGeom>
          <a:scene3d>
            <a:camera prst="perspectiveFront" fov="7200000">
              <a:rot lat="19080000" lon="20400000" rev="144600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60318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5255"/>
            <a:ext cx="12188825" cy="685274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alphaModFix am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476703"/>
            <a:ext cx="12188825" cy="4172596"/>
          </a:xfrm>
          <a:prstGeom prst="rect">
            <a:avLst/>
          </a:prstGeom>
        </p:spPr>
      </p:pic>
      <p:pic>
        <p:nvPicPr>
          <p:cNvPr id="10" name="Picture 9" descr="e3dframe10024.jpg"/>
          <p:cNvPicPr>
            <a:picLocks noChangeAspect="1"/>
          </p:cNvPicPr>
          <p:nvPr/>
        </p:nvPicPr>
        <p:blipFill rotWithShape="1">
          <a:blip r:embed="rId3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481876" y="1550525"/>
            <a:ext cx="4194346" cy="1250684"/>
          </a:xfrm>
          <a:prstGeom prst="rect">
            <a:avLst/>
          </a:prstGeom>
          <a:scene3d>
            <a:camera prst="perspectiveHeroicExtremeLeftFacing" fov="7200000">
              <a:rot lat="487347" lon="2067640" rev="21425480"/>
            </a:camera>
            <a:lightRig rig="threePt" dir="t"/>
          </a:scene3d>
        </p:spPr>
      </p:pic>
      <p:pic>
        <p:nvPicPr>
          <p:cNvPr id="11" name="Picture 10" descr="Screen Shot 2016-04-18 at 8.43.15 PM.png"/>
          <p:cNvPicPr>
            <a:picLocks noChangeAspect="1"/>
          </p:cNvPicPr>
          <p:nvPr/>
        </p:nvPicPr>
        <p:blipFill>
          <a:blip r:embed="rId4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6116" y="1618813"/>
            <a:ext cx="4304481" cy="1282041"/>
          </a:xfrm>
          <a:prstGeom prst="rect">
            <a:avLst/>
          </a:prstGeom>
          <a:scene3d>
            <a:camera prst="perspectiveContrastingRightFacing" fov="7200000">
              <a:rot lat="602829" lon="19267753" rev="267207"/>
            </a:camera>
            <a:lightRig rig="threePt" dir="t"/>
          </a:scene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7338" y="2259833"/>
            <a:ext cx="4384591" cy="2812589"/>
          </a:xfrm>
          <a:prstGeom prst="rect">
            <a:avLst/>
          </a:prstGeom>
          <a:scene3d>
            <a:camera prst="perspectiveRelaxed" fov="7200000"/>
            <a:lightRig rig="threePt" dir="t"/>
          </a:scene3d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7490" y="449960"/>
            <a:ext cx="12033841" cy="689814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Progress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55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899" y="92316"/>
            <a:ext cx="11805920" cy="458587"/>
          </a:xfrm>
        </p:spPr>
        <p:txBody>
          <a:bodyPr/>
          <a:lstStyle/>
          <a:p>
            <a:r>
              <a:rPr lang="en-US" sz="2800" dirty="0" smtClean="0"/>
              <a:t>First simulations of plasma-based accelerators with </a:t>
            </a:r>
            <a:r>
              <a:rPr lang="en-US" sz="2800" dirty="0" err="1" smtClean="0"/>
              <a:t>WarpX</a:t>
            </a:r>
            <a:r>
              <a:rPr lang="en-US" sz="2800" smtClean="0"/>
              <a:t> (03/17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120" y="1181100"/>
            <a:ext cx="10058400" cy="43611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58219" y="857272"/>
            <a:ext cx="19892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Laser driven</a:t>
            </a:r>
            <a:endParaRPr lang="en-US" sz="2000" b="1" dirty="0"/>
          </a:p>
        </p:txBody>
      </p:sp>
      <p:sp>
        <p:nvSpPr>
          <p:cNvPr id="8" name="Rectangle 7"/>
          <p:cNvSpPr/>
          <p:nvPr/>
        </p:nvSpPr>
        <p:spPr>
          <a:xfrm>
            <a:off x="6126481" y="857272"/>
            <a:ext cx="33629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smtClean="0"/>
              <a:t>Particle  beam driven</a:t>
            </a:r>
            <a:endParaRPr lang="en-US" sz="2000" b="1" dirty="0"/>
          </a:p>
        </p:txBody>
      </p:sp>
      <p:sp>
        <p:nvSpPr>
          <p:cNvPr id="9" name="Rectangle 8"/>
          <p:cNvSpPr/>
          <p:nvPr/>
        </p:nvSpPr>
        <p:spPr>
          <a:xfrm>
            <a:off x="10199604" y="2167912"/>
            <a:ext cx="19892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smtClean="0"/>
              <a:t>WarpX</a:t>
            </a:r>
            <a:endParaRPr lang="en-US" sz="2000" b="1" dirty="0"/>
          </a:p>
        </p:txBody>
      </p:sp>
      <p:sp>
        <p:nvSpPr>
          <p:cNvPr id="10" name="Rectangle 9"/>
          <p:cNvSpPr/>
          <p:nvPr/>
        </p:nvSpPr>
        <p:spPr>
          <a:xfrm>
            <a:off x="10199604" y="3884952"/>
            <a:ext cx="19892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Warp</a:t>
            </a:r>
            <a:endParaRPr lang="en-US" sz="2000" b="1" dirty="0"/>
          </a:p>
        </p:txBody>
      </p:sp>
      <p:sp>
        <p:nvSpPr>
          <p:cNvPr id="11" name="Rectangle 10"/>
          <p:cNvSpPr/>
          <p:nvPr/>
        </p:nvSpPr>
        <p:spPr>
          <a:xfrm>
            <a:off x="1859280" y="5652792"/>
            <a:ext cx="75285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/>
              <a:t>WarpX</a:t>
            </a:r>
            <a:r>
              <a:rPr lang="en-US" sz="2000" b="1" dirty="0" smtClean="0"/>
              <a:t> successfully benchmarked against Warp.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10822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440" y="198120"/>
            <a:ext cx="11372473" cy="510909"/>
          </a:xfrm>
        </p:spPr>
        <p:txBody>
          <a:bodyPr/>
          <a:lstStyle/>
          <a:p>
            <a:r>
              <a:rPr lang="en-US" dirty="0" smtClean="0"/>
              <a:t>Electromagnetic MR was implemented and tested (06/17)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880" y="1446924"/>
            <a:ext cx="4819698" cy="481969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20" b="4368"/>
          <a:stretch/>
        </p:blipFill>
        <p:spPr>
          <a:xfrm>
            <a:off x="5679439" y="1409355"/>
            <a:ext cx="6058793" cy="422944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375920" y="868680"/>
            <a:ext cx="11372473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2000" dirty="0" smtClean="0"/>
              <a:t>Single </a:t>
            </a:r>
            <a:r>
              <a:rPr lang="en-US" sz="2000" dirty="0"/>
              <a:t>particle orbiting around an external magnetic </a:t>
            </a:r>
            <a:r>
              <a:rPr lang="en-US" sz="2000" dirty="0" smtClean="0"/>
              <a:t>field, emitting synchrotron radiation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548640" y="3510281"/>
            <a:ext cx="1290319" cy="45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1400" smtClean="0"/>
              <a:t>(64x64)</a:t>
            </a:r>
            <a:endParaRPr lang="en-US" sz="1400"/>
          </a:p>
          <a:p>
            <a:endParaRPr lang="en-US" sz="1400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2885440" y="3530601"/>
            <a:ext cx="1290319" cy="45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1400" dirty="0" smtClean="0"/>
              <a:t>(128x128)</a:t>
            </a:r>
            <a:endParaRPr lang="en-US" sz="1400" dirty="0"/>
          </a:p>
          <a:p>
            <a:endParaRPr lang="en-US" sz="1400" dirty="0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538480" y="5948681"/>
            <a:ext cx="1290319" cy="45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1400" dirty="0" smtClean="0"/>
              <a:t>(64x64)+MR</a:t>
            </a:r>
            <a:endParaRPr lang="en-US" sz="1400" dirty="0"/>
          </a:p>
          <a:p>
            <a:endParaRPr lang="en-US" sz="1400" dirty="0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2875280" y="5948681"/>
            <a:ext cx="1290319" cy="45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1400" smtClean="0"/>
              <a:t>(64x64)+MR</a:t>
            </a:r>
            <a:endParaRPr lang="en-US" sz="1400"/>
          </a:p>
          <a:p>
            <a:endParaRPr lang="en-US" sz="1400" dirty="0"/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 rot="16200000">
            <a:off x="5053012" y="2631440"/>
            <a:ext cx="1290319" cy="45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1400" smtClean="0"/>
              <a:t>Energy</a:t>
            </a:r>
            <a:endParaRPr lang="en-US" sz="1400" dirty="0"/>
          </a:p>
          <a:p>
            <a:endParaRPr lang="en-US" sz="1400" dirty="0"/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8395652" y="5689600"/>
            <a:ext cx="1290319" cy="45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1400" dirty="0" smtClean="0"/>
              <a:t>Time</a:t>
            </a:r>
            <a:endParaRPr lang="en-US" sz="1400" dirty="0"/>
          </a:p>
          <a:p>
            <a:endParaRPr lang="en-US" sz="1400" dirty="0"/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6282372" y="4693921"/>
            <a:ext cx="3024188" cy="824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1400" b="0" dirty="0" smtClean="0"/>
              <a:t>MR improves result with negligible spurious effects (self-force, </a:t>
            </a:r>
            <a:r>
              <a:rPr lang="en-US" sz="1400" b="0" smtClean="0"/>
              <a:t>waves reflection, ghost particles).</a:t>
            </a:r>
            <a:endParaRPr lang="en-US" sz="1400" b="0" dirty="0"/>
          </a:p>
          <a:p>
            <a:endParaRPr lang="en-US" sz="1400" b="0" dirty="0"/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5367972" y="6033159"/>
            <a:ext cx="3024188" cy="824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1400" b="0" dirty="0" smtClean="0"/>
              <a:t>Note: buffer region not implemented yet; expected to improve results once implemented.</a:t>
            </a:r>
            <a:endParaRPr lang="en-US" sz="1400" b="0" dirty="0"/>
          </a:p>
          <a:p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69676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248920"/>
            <a:ext cx="11372473" cy="510909"/>
          </a:xfrm>
        </p:spPr>
        <p:txBody>
          <a:bodyPr/>
          <a:lstStyle/>
          <a:p>
            <a:r>
              <a:rPr lang="en-US" dirty="0" smtClean="0"/>
              <a:t>Validation on many particles `beam breathing’ test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9462" y="1189237"/>
            <a:ext cx="5898774" cy="44240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2709" y="2773248"/>
            <a:ext cx="3111181" cy="26380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54" y="2785730"/>
            <a:ext cx="2705986" cy="2575388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375920" y="868680"/>
            <a:ext cx="11372473" cy="124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2000" dirty="0" smtClean="0"/>
              <a:t>Electron Gaussian distribution with inward initial radial velocity on top of static proton dist.</a:t>
            </a:r>
          </a:p>
          <a:p>
            <a:endParaRPr lang="en-US" sz="2000" dirty="0"/>
          </a:p>
          <a:p>
            <a:r>
              <a:rPr lang="en-US" sz="1600" b="0" dirty="0" smtClean="0"/>
              <a:t>Electron beam contraction/expansion depends on resolution.</a:t>
            </a:r>
          </a:p>
          <a:p>
            <a:endParaRPr lang="en-US" sz="1600" b="0" dirty="0"/>
          </a:p>
          <a:p>
            <a:r>
              <a:rPr lang="en-US" sz="1600" b="0" dirty="0" smtClean="0"/>
              <a:t>MR enables higher accuracy, covering fraction of box.</a:t>
            </a:r>
            <a:endParaRPr lang="en-US" sz="20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1665767" y="2987984"/>
            <a:ext cx="0" cy="2001520"/>
            <a:chOff x="1676400" y="2966720"/>
            <a:chExt cx="0" cy="2001520"/>
          </a:xfrm>
        </p:grpSpPr>
        <p:cxnSp>
          <p:nvCxnSpPr>
            <p:cNvPr id="11" name="Straight Arrow Connector 10"/>
            <p:cNvCxnSpPr/>
            <p:nvPr/>
          </p:nvCxnSpPr>
          <p:spPr>
            <a:xfrm flipV="1">
              <a:off x="1676400" y="4622800"/>
              <a:ext cx="0" cy="34544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1676400" y="2966720"/>
              <a:ext cx="0" cy="34544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 rot="16200000">
            <a:off x="1665767" y="2987984"/>
            <a:ext cx="0" cy="2001520"/>
            <a:chOff x="1676400" y="2966720"/>
            <a:chExt cx="0" cy="2001520"/>
          </a:xfrm>
        </p:grpSpPr>
        <p:cxnSp>
          <p:nvCxnSpPr>
            <p:cNvPr id="15" name="Straight Arrow Connector 14"/>
            <p:cNvCxnSpPr/>
            <p:nvPr/>
          </p:nvCxnSpPr>
          <p:spPr>
            <a:xfrm flipV="1">
              <a:off x="1676400" y="4622800"/>
              <a:ext cx="0" cy="34544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1676400" y="2966720"/>
              <a:ext cx="0" cy="34544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 rot="2700000">
            <a:off x="1665767" y="2987984"/>
            <a:ext cx="0" cy="2001520"/>
            <a:chOff x="1676400" y="2966720"/>
            <a:chExt cx="0" cy="2001520"/>
          </a:xfrm>
        </p:grpSpPr>
        <p:cxnSp>
          <p:nvCxnSpPr>
            <p:cNvPr id="18" name="Straight Arrow Connector 17"/>
            <p:cNvCxnSpPr/>
            <p:nvPr/>
          </p:nvCxnSpPr>
          <p:spPr>
            <a:xfrm flipV="1">
              <a:off x="1676400" y="4622800"/>
              <a:ext cx="0" cy="34544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1676400" y="2966720"/>
              <a:ext cx="0" cy="34544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 rot="18900000">
            <a:off x="1665767" y="2987984"/>
            <a:ext cx="0" cy="2001520"/>
            <a:chOff x="1676400" y="2966720"/>
            <a:chExt cx="0" cy="2001520"/>
          </a:xfrm>
        </p:grpSpPr>
        <p:cxnSp>
          <p:nvCxnSpPr>
            <p:cNvPr id="21" name="Straight Arrow Connector 20"/>
            <p:cNvCxnSpPr/>
            <p:nvPr/>
          </p:nvCxnSpPr>
          <p:spPr>
            <a:xfrm flipV="1">
              <a:off x="1676400" y="4622800"/>
              <a:ext cx="0" cy="34544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1676400" y="2966720"/>
              <a:ext cx="0" cy="34544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376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Laser injection with mesh refinement was validated</a:t>
            </a: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182" y="1413987"/>
            <a:ext cx="10747716" cy="4159764"/>
          </a:xfrm>
        </p:spPr>
      </p:pic>
      <p:cxnSp>
        <p:nvCxnSpPr>
          <p:cNvPr id="6" name="Straight Connector 5"/>
          <p:cNvCxnSpPr/>
          <p:nvPr/>
        </p:nvCxnSpPr>
        <p:spPr>
          <a:xfrm>
            <a:off x="1534160" y="3556000"/>
            <a:ext cx="21132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 bwMode="auto">
          <a:xfrm>
            <a:off x="633412" y="5405121"/>
            <a:ext cx="3024188" cy="45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1400" b="0" dirty="0" smtClean="0"/>
              <a:t>Laser generated with antenna.</a:t>
            </a:r>
            <a:endParaRPr lang="en-US" sz="1400" b="0" dirty="0"/>
          </a:p>
          <a:p>
            <a:endParaRPr lang="en-US" sz="1400" b="0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975360" y="3596640"/>
            <a:ext cx="822960" cy="1798320"/>
          </a:xfrm>
          <a:prstGeom prst="line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866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899" y="92316"/>
            <a:ext cx="11805920" cy="458587"/>
          </a:xfrm>
        </p:spPr>
        <p:txBody>
          <a:bodyPr/>
          <a:lstStyle/>
          <a:p>
            <a:r>
              <a:rPr lang="en-US" sz="2800" dirty="0" smtClean="0"/>
              <a:t>First simulations of plasma accelerators with MR patch (09/17)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1658219" y="598740"/>
            <a:ext cx="19892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Laser driven</a:t>
            </a:r>
            <a:endParaRPr lang="en-US" sz="2000" b="1" dirty="0"/>
          </a:p>
        </p:txBody>
      </p:sp>
      <p:sp>
        <p:nvSpPr>
          <p:cNvPr id="8" name="Rectangle 7"/>
          <p:cNvSpPr/>
          <p:nvPr/>
        </p:nvSpPr>
        <p:spPr>
          <a:xfrm>
            <a:off x="6845700" y="598740"/>
            <a:ext cx="33629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smtClean="0"/>
              <a:t>Particle  beam driven</a:t>
            </a:r>
            <a:endParaRPr lang="en-US" sz="2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9" y="1125902"/>
            <a:ext cx="5212537" cy="24963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540" y="1125902"/>
            <a:ext cx="7036179" cy="24875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533" y="3489403"/>
            <a:ext cx="4102100" cy="23209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02" y="3502408"/>
            <a:ext cx="4143521" cy="230792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390580" y="3613440"/>
            <a:ext cx="288095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</a:rPr>
              <a:t>Simulations </a:t>
            </a:r>
            <a:r>
              <a:rPr lang="en-US" sz="2000" b="1" smtClean="0">
                <a:solidFill>
                  <a:schemeClr val="accent4">
                    <a:lumMod val="50000"/>
                  </a:schemeClr>
                </a:solidFill>
              </a:rPr>
              <a:t>with small MR patch recover results using finer grid over the entire box.</a:t>
            </a:r>
            <a:endParaRPr lang="en-US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255851" y="1925052"/>
            <a:ext cx="660643" cy="717519"/>
          </a:xfrm>
          <a:prstGeom prst="rect">
            <a:avLst/>
          </a:prstGeom>
          <a:noFill/>
          <a:ln w="22225">
            <a:solidFill>
              <a:srgbClr val="FF93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83712" y="2366940"/>
            <a:ext cx="433865" cy="458658"/>
          </a:xfrm>
          <a:prstGeom prst="rect">
            <a:avLst/>
          </a:prstGeom>
          <a:noFill/>
          <a:ln w="22225">
            <a:solidFill>
              <a:srgbClr val="FF93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5273141" y="598740"/>
            <a:ext cx="875961" cy="45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2800" dirty="0"/>
              <a:t>2</a:t>
            </a:r>
            <a:r>
              <a:rPr lang="en-US" sz="2800" smtClean="0"/>
              <a:t>-D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966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7197277" y="1247887"/>
            <a:ext cx="4991548" cy="2345167"/>
            <a:chOff x="1118795" y="2409713"/>
            <a:chExt cx="4991548" cy="234516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62" t="5560" r="25729" b="5941"/>
            <a:stretch/>
          </p:blipFill>
          <p:spPr>
            <a:xfrm>
              <a:off x="1118795" y="2409713"/>
              <a:ext cx="4303059" cy="2345167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73" t="5560" r="3937" b="17376"/>
            <a:stretch/>
          </p:blipFill>
          <p:spPr>
            <a:xfrm>
              <a:off x="5346550" y="2411507"/>
              <a:ext cx="763793" cy="2042160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9" r="25369"/>
          <a:stretch/>
        </p:blipFill>
        <p:spPr>
          <a:xfrm>
            <a:off x="147919" y="1122083"/>
            <a:ext cx="4316506" cy="24963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899" y="92316"/>
            <a:ext cx="11805920" cy="458587"/>
          </a:xfrm>
        </p:spPr>
        <p:txBody>
          <a:bodyPr/>
          <a:lstStyle/>
          <a:p>
            <a:r>
              <a:rPr lang="en-US" sz="2800" dirty="0" smtClean="0"/>
              <a:t>First simulations of plasma accelerators with MR patch (09/17)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1658219" y="598740"/>
            <a:ext cx="19892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Laser driven</a:t>
            </a:r>
            <a:endParaRPr lang="en-US" sz="2000" b="1" dirty="0"/>
          </a:p>
        </p:txBody>
      </p:sp>
      <p:sp>
        <p:nvSpPr>
          <p:cNvPr id="8" name="Rectangle 7"/>
          <p:cNvSpPr/>
          <p:nvPr/>
        </p:nvSpPr>
        <p:spPr>
          <a:xfrm>
            <a:off x="7679417" y="585293"/>
            <a:ext cx="33629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smtClean="0"/>
              <a:t>Particle  beam driven</a:t>
            </a:r>
            <a:endParaRPr lang="en-US" sz="2000" b="1" dirty="0"/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5273141" y="598740"/>
            <a:ext cx="875961" cy="45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2800" dirty="0"/>
              <a:t>3</a:t>
            </a:r>
            <a:r>
              <a:rPr lang="en-US" sz="2800" dirty="0" smtClean="0"/>
              <a:t>-D</a:t>
            </a:r>
            <a:endParaRPr lang="en-US" sz="28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71" y="3636684"/>
            <a:ext cx="4088648" cy="19504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04" r="3722"/>
          <a:stretch/>
        </p:blipFill>
        <p:spPr>
          <a:xfrm>
            <a:off x="4370294" y="1113118"/>
            <a:ext cx="739589" cy="249631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143809" y="2100057"/>
            <a:ext cx="883774" cy="717519"/>
          </a:xfrm>
          <a:prstGeom prst="rect">
            <a:avLst/>
          </a:prstGeom>
          <a:noFill/>
          <a:ln w="22225">
            <a:solidFill>
              <a:srgbClr val="FF93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8" t="9012"/>
          <a:stretch/>
        </p:blipFill>
        <p:spPr>
          <a:xfrm>
            <a:off x="7336715" y="3560782"/>
            <a:ext cx="4518212" cy="206546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9245030" y="2054710"/>
            <a:ext cx="587459" cy="763793"/>
          </a:xfrm>
          <a:prstGeom prst="rect">
            <a:avLst/>
          </a:prstGeom>
          <a:noFill/>
          <a:ln w="22225">
            <a:solidFill>
              <a:srgbClr val="FF93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390580" y="3613440"/>
            <a:ext cx="288095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</a:rPr>
              <a:t>Simulations with small MR patch recover results using finer grid over the entire box.</a:t>
            </a:r>
            <a:endParaRPr lang="en-US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76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WarpX</a:t>
            </a:r>
            <a:r>
              <a:rPr lang="en-US" dirty="0" smtClean="0"/>
              <a:t> visualization tools are being developed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072" y="1687757"/>
            <a:ext cx="5872176" cy="376445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54" y="1621750"/>
            <a:ext cx="5953522" cy="23267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3040" y="4175760"/>
            <a:ext cx="5902959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lnSpc>
                <a:spcPct val="90000"/>
              </a:lnSpc>
              <a:buFont typeface="Arial" charset="0"/>
              <a:buChar char="•"/>
            </a:pPr>
            <a:r>
              <a:rPr lang="en-US" dirty="0" smtClean="0"/>
              <a:t>2D/3D visualization with </a:t>
            </a:r>
            <a:r>
              <a:rPr lang="en-US" dirty="0" err="1" smtClean="0"/>
              <a:t>matplotlib</a:t>
            </a:r>
            <a:r>
              <a:rPr lang="en-US" dirty="0" smtClean="0"/>
              <a:t>, </a:t>
            </a:r>
            <a:r>
              <a:rPr lang="en-US" dirty="0" err="1" smtClean="0"/>
              <a:t>yt</a:t>
            </a:r>
            <a:r>
              <a:rPr lang="en-US" dirty="0" smtClean="0"/>
              <a:t>, </a:t>
            </a:r>
            <a:r>
              <a:rPr lang="en-US" dirty="0" err="1" smtClean="0"/>
              <a:t>VisIt</a:t>
            </a:r>
            <a:r>
              <a:rPr lang="en-US" dirty="0" smtClean="0"/>
              <a:t>, </a:t>
            </a:r>
            <a:r>
              <a:rPr lang="mr-IN" dirty="0" smtClean="0"/>
              <a:t>…</a:t>
            </a:r>
            <a:endParaRPr lang="en-US" dirty="0"/>
          </a:p>
          <a:p>
            <a:pPr marL="742950" lvl="1" indent="-285750">
              <a:lnSpc>
                <a:spcPct val="90000"/>
              </a:lnSpc>
              <a:buFont typeface="Arial" charset="0"/>
              <a:buChar char="•"/>
            </a:pPr>
            <a:r>
              <a:rPr lang="en-US" sz="1600" dirty="0" smtClean="0"/>
              <a:t>Supports </a:t>
            </a:r>
            <a:r>
              <a:rPr lang="en-US" sz="1600" dirty="0" err="1" smtClean="0"/>
              <a:t>AMReX</a:t>
            </a:r>
            <a:r>
              <a:rPr lang="en-US" sz="1600" dirty="0" smtClean="0"/>
              <a:t> &amp; </a:t>
            </a:r>
            <a:r>
              <a:rPr lang="en-US" sz="1600" dirty="0" err="1" smtClean="0"/>
              <a:t>OpenPMD</a:t>
            </a:r>
            <a:r>
              <a:rPr lang="en-US" sz="1600" dirty="0" smtClean="0"/>
              <a:t> data structures </a:t>
            </a:r>
            <a:endParaRPr lang="en-US" sz="1600" dirty="0"/>
          </a:p>
          <a:p>
            <a:pPr marL="742950" lvl="1" indent="-285750">
              <a:lnSpc>
                <a:spcPct val="90000"/>
              </a:lnSpc>
              <a:buFont typeface="Arial" charset="0"/>
              <a:buChar char="•"/>
            </a:pPr>
            <a:endParaRPr lang="en-US" sz="1600" dirty="0" smtClean="0"/>
          </a:p>
          <a:p>
            <a:pPr marL="742950" lvl="1" indent="-285750">
              <a:lnSpc>
                <a:spcPct val="90000"/>
              </a:lnSpc>
              <a:buFont typeface="Arial" charset="0"/>
              <a:buChar char="•"/>
            </a:pPr>
            <a:endParaRPr lang="en-US" sz="800" dirty="0" smtClean="0"/>
          </a:p>
          <a:p>
            <a:pPr marL="173038" indent="-173038">
              <a:lnSpc>
                <a:spcPct val="90000"/>
              </a:lnSpc>
              <a:buFont typeface="Arial" charset="0"/>
              <a:buChar char="•"/>
            </a:pPr>
            <a:r>
              <a:rPr lang="en-US" dirty="0" smtClean="0"/>
              <a:t>Interface using Python, </a:t>
            </a:r>
            <a:r>
              <a:rPr lang="en-US" dirty="0" err="1" smtClean="0"/>
              <a:t>Jupyter</a:t>
            </a:r>
            <a:r>
              <a:rPr lang="en-US" dirty="0" smtClean="0"/>
              <a:t> notebooks or GUI.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3840" y="1371600"/>
            <a:ext cx="598424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 smtClean="0"/>
              <a:t>3</a:t>
            </a:r>
            <a:r>
              <a:rPr lang="en-US" sz="1600" smtClean="0"/>
              <a:t>D </a:t>
            </a:r>
            <a:r>
              <a:rPr lang="en-US" sz="1600" dirty="0" smtClean="0"/>
              <a:t>rendering of </a:t>
            </a:r>
            <a:r>
              <a:rPr lang="en-US" sz="1600" dirty="0" err="1" smtClean="0"/>
              <a:t>WarpX</a:t>
            </a:r>
            <a:r>
              <a:rPr lang="en-US" sz="1600" dirty="0" smtClean="0"/>
              <a:t> plasma accelerator simulation with </a:t>
            </a:r>
            <a:r>
              <a:rPr lang="en-US" sz="1600" dirty="0" err="1" smtClean="0"/>
              <a:t>yt</a:t>
            </a:r>
            <a:endParaRPr lang="en-US" sz="16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6096000" y="1371600"/>
            <a:ext cx="598424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 smtClean="0"/>
              <a:t>Prototype </a:t>
            </a:r>
            <a:r>
              <a:rPr lang="en-US" sz="1600" dirty="0" err="1" smtClean="0"/>
              <a:t>WarpX</a:t>
            </a:r>
            <a:r>
              <a:rPr lang="en-US" sz="1600" dirty="0" smtClean="0"/>
              <a:t> data analysis GUI</a:t>
            </a:r>
          </a:p>
        </p:txBody>
      </p:sp>
    </p:spTree>
    <p:extLst>
      <p:ext uri="{BB962C8B-B14F-4D97-AF65-F5344CB8AC3E}">
        <p14:creationId xmlns:p14="http://schemas.microsoft.com/office/powerpoint/2010/main" val="87772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209" y="316890"/>
            <a:ext cx="11372474" cy="523220"/>
          </a:xfrm>
        </p:spPr>
        <p:txBody>
          <a:bodyPr/>
          <a:lstStyle/>
          <a:p>
            <a:r>
              <a:rPr lang="en-US" dirty="0" smtClean="0"/>
              <a:t>U.S. DOE </a:t>
            </a:r>
            <a:r>
              <a:rPr lang="en-US" dirty="0" err="1" smtClean="0"/>
              <a:t>Exascale</a:t>
            </a:r>
            <a:r>
              <a:rPr lang="en-US" dirty="0" smtClean="0"/>
              <a:t> Computing Project (ECP)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150" y="1100296"/>
            <a:ext cx="11657462" cy="4740772"/>
          </a:xfrm>
        </p:spPr>
        <p:txBody>
          <a:bodyPr/>
          <a:lstStyle/>
          <a:p>
            <a:r>
              <a:rPr lang="en-US" sz="2400" dirty="0" smtClean="0"/>
              <a:t>As </a:t>
            </a:r>
            <a:r>
              <a:rPr lang="en-US" sz="2400" dirty="0"/>
              <a:t>part of </a:t>
            </a:r>
            <a:r>
              <a:rPr lang="en-US" sz="2400" dirty="0" smtClean="0"/>
              <a:t>the National </a:t>
            </a:r>
            <a:r>
              <a:rPr lang="en-US" sz="2400" dirty="0"/>
              <a:t>Strategic Computing initiative, ECP was established to accelerate delivery of a </a:t>
            </a:r>
            <a:r>
              <a:rPr lang="en-US" sz="2400" b="1" dirty="0"/>
              <a:t>capable </a:t>
            </a:r>
            <a:r>
              <a:rPr lang="en-US" sz="2400" b="1" dirty="0" err="1"/>
              <a:t>exascale</a:t>
            </a:r>
            <a:r>
              <a:rPr lang="en-US" sz="2400" b="1" dirty="0"/>
              <a:t> </a:t>
            </a:r>
            <a:r>
              <a:rPr lang="en-US" sz="2400" dirty="0"/>
              <a:t>computing system that integrates hardware and software capability to deliver approximately 50 times more performance than today’s </a:t>
            </a:r>
            <a:r>
              <a:rPr lang="en-US" sz="2400" dirty="0" smtClean="0"/>
              <a:t>20-petaflops machines on mission critical applications. </a:t>
            </a:r>
          </a:p>
          <a:p>
            <a:endParaRPr lang="en-US" sz="2400" dirty="0" smtClean="0"/>
          </a:p>
          <a:p>
            <a:r>
              <a:rPr lang="en-US" sz="2400" dirty="0" smtClean="0"/>
              <a:t>ECP’s </a:t>
            </a:r>
            <a:r>
              <a:rPr lang="en-US" sz="2400" dirty="0"/>
              <a:t>work encompasses </a:t>
            </a:r>
            <a:endParaRPr lang="en-US" sz="2400" dirty="0" smtClean="0"/>
          </a:p>
          <a:p>
            <a:pPr lvl="1"/>
            <a:r>
              <a:rPr lang="en-US" sz="2200" dirty="0" smtClean="0"/>
              <a:t>applications</a:t>
            </a:r>
            <a:r>
              <a:rPr lang="en-US" sz="2200" dirty="0"/>
              <a:t>, </a:t>
            </a:r>
            <a:endParaRPr lang="en-US" sz="2200" dirty="0" smtClean="0"/>
          </a:p>
          <a:p>
            <a:pPr lvl="1"/>
            <a:r>
              <a:rPr lang="en-US" sz="2200" dirty="0" smtClean="0"/>
              <a:t>system </a:t>
            </a:r>
            <a:r>
              <a:rPr lang="en-US" sz="2200" dirty="0"/>
              <a:t>software, </a:t>
            </a:r>
            <a:endParaRPr lang="en-US" sz="2200" dirty="0" smtClean="0"/>
          </a:p>
          <a:p>
            <a:pPr lvl="1"/>
            <a:r>
              <a:rPr lang="en-US" sz="2200" dirty="0" smtClean="0"/>
              <a:t>hardware </a:t>
            </a:r>
            <a:r>
              <a:rPr lang="en-US" sz="2200" dirty="0"/>
              <a:t>technologies and architectures, </a:t>
            </a:r>
            <a:r>
              <a:rPr lang="en-US" sz="2200" dirty="0" smtClean="0"/>
              <a:t>and</a:t>
            </a:r>
          </a:p>
          <a:p>
            <a:pPr lvl="1"/>
            <a:r>
              <a:rPr lang="en-US" sz="2200" dirty="0" smtClean="0"/>
              <a:t>workforce </a:t>
            </a:r>
            <a:r>
              <a:rPr lang="en-US" sz="2200" dirty="0"/>
              <a:t>development to meet </a:t>
            </a:r>
            <a:r>
              <a:rPr lang="en-US" sz="2200" dirty="0" smtClean="0"/>
              <a:t>scientific </a:t>
            </a:r>
            <a:r>
              <a:rPr lang="en-US" sz="2200" dirty="0"/>
              <a:t>and national security mission </a:t>
            </a:r>
            <a:r>
              <a:rPr lang="en-US" sz="2200" dirty="0" smtClean="0"/>
              <a:t>needs.</a:t>
            </a:r>
            <a:endParaRPr lang="en-US" sz="2200" dirty="0"/>
          </a:p>
          <a:p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914153" y="3566840"/>
            <a:ext cx="1797269" cy="367862"/>
          </a:xfrm>
          <a:prstGeom prst="ellipse">
            <a:avLst/>
          </a:prstGeom>
          <a:noFill/>
          <a:ln w="19050">
            <a:solidFill>
              <a:srgbClr val="C000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0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5255"/>
            <a:ext cx="12188825" cy="685274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alphaModFix am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476703"/>
            <a:ext cx="12188825" cy="4172596"/>
          </a:xfrm>
          <a:prstGeom prst="rect">
            <a:avLst/>
          </a:prstGeom>
        </p:spPr>
      </p:pic>
      <p:pic>
        <p:nvPicPr>
          <p:cNvPr id="10" name="Picture 9" descr="e3dframe10024.jpg"/>
          <p:cNvPicPr>
            <a:picLocks noChangeAspect="1"/>
          </p:cNvPicPr>
          <p:nvPr/>
        </p:nvPicPr>
        <p:blipFill rotWithShape="1">
          <a:blip r:embed="rId3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481876" y="1550525"/>
            <a:ext cx="4194346" cy="1250684"/>
          </a:xfrm>
          <a:prstGeom prst="rect">
            <a:avLst/>
          </a:prstGeom>
          <a:scene3d>
            <a:camera prst="perspectiveHeroicExtremeLeftFacing" fov="7200000">
              <a:rot lat="487347" lon="2067640" rev="21425480"/>
            </a:camera>
            <a:lightRig rig="threePt" dir="t"/>
          </a:scene3d>
        </p:spPr>
      </p:pic>
      <p:pic>
        <p:nvPicPr>
          <p:cNvPr id="11" name="Picture 10" descr="Screen Shot 2016-04-18 at 8.43.15 PM.png"/>
          <p:cNvPicPr>
            <a:picLocks noChangeAspect="1"/>
          </p:cNvPicPr>
          <p:nvPr/>
        </p:nvPicPr>
        <p:blipFill>
          <a:blip r:embed="rId4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6116" y="1618813"/>
            <a:ext cx="4304481" cy="1282041"/>
          </a:xfrm>
          <a:prstGeom prst="rect">
            <a:avLst/>
          </a:prstGeom>
          <a:scene3d>
            <a:camera prst="perspectiveContrastingRightFacing" fov="7200000">
              <a:rot lat="602829" lon="19267753" rev="267207"/>
            </a:camera>
            <a:lightRig rig="threePt" dir="t"/>
          </a:scene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7338" y="2259833"/>
            <a:ext cx="4384591" cy="2812589"/>
          </a:xfrm>
          <a:prstGeom prst="rect">
            <a:avLst/>
          </a:prstGeom>
          <a:scene3d>
            <a:camera prst="perspectiveRelaxed" fov="7200000"/>
            <a:lightRig rig="threePt" dir="t"/>
          </a:scene3d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7490" y="449960"/>
            <a:ext cx="12033841" cy="689814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Plans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57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06844" y="715053"/>
            <a:ext cx="9144000" cy="599697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 cstate="print">
            <a:alphaModFix am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844" y="1330734"/>
            <a:ext cx="9144000" cy="41725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844" y="-14002"/>
            <a:ext cx="11375136" cy="52323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7-year plan for </a:t>
            </a:r>
            <a:r>
              <a:rPr lang="en-US" dirty="0" err="1" smtClean="0"/>
              <a:t>Exascale</a:t>
            </a:r>
            <a:r>
              <a:rPr lang="en-US" dirty="0" smtClean="0"/>
              <a:t> project </a:t>
            </a:r>
            <a:r>
              <a:rPr lang="en-US" dirty="0" err="1" smtClean="0"/>
              <a:t>WarpX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/>
              <a:t>From initial code coupling to ensemble of 100 GeV-scale stages</a:t>
            </a:r>
          </a:p>
        </p:txBody>
      </p:sp>
      <p:sp>
        <p:nvSpPr>
          <p:cNvPr id="5" name="Up Arrow 4"/>
          <p:cNvSpPr/>
          <p:nvPr/>
        </p:nvSpPr>
        <p:spPr>
          <a:xfrm rot="3418565">
            <a:off x="4938294" y="-1624933"/>
            <a:ext cx="263337" cy="10654547"/>
          </a:xfrm>
          <a:prstGeom prst="upArrow">
            <a:avLst>
              <a:gd name="adj1" fmla="val 50000"/>
              <a:gd name="adj2" fmla="val 193313"/>
            </a:avLst>
          </a:prstGeom>
          <a:gradFill>
            <a:gsLst>
              <a:gs pos="0">
                <a:srgbClr val="4895F0"/>
              </a:gs>
              <a:gs pos="100000">
                <a:srgbClr val="C8494B"/>
              </a:gs>
            </a:gsLst>
            <a:lin ang="16200000" scaled="0"/>
          </a:gra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858143" y="1219421"/>
            <a:ext cx="6061082" cy="277064"/>
            <a:chOff x="2771866" y="1360135"/>
            <a:chExt cx="6061082" cy="277064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7" name="TextBox 16"/>
            <p:cNvSpPr txBox="1"/>
            <p:nvPr/>
          </p:nvSpPr>
          <p:spPr>
            <a:xfrm>
              <a:off x="2771866" y="1360135"/>
              <a:ext cx="5502165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953636"/>
                  </a:solidFill>
                  <a:latin typeface="Franklin Gothic Medium"/>
                  <a:cs typeface=""/>
                </a:rPr>
                <a:t>Modeling of ensembles of 100 consecutive GeV-scale plasma accelerator stages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274031" y="1360200"/>
              <a:ext cx="558917" cy="276999"/>
            </a:xfrm>
            <a:prstGeom prst="rect">
              <a:avLst/>
            </a:prstGeom>
            <a:solidFill>
              <a:srgbClr val="1F497D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prstClr val="white"/>
                  </a:solidFill>
                  <a:latin typeface="Franklin Gothic Medium"/>
                  <a:cs typeface=""/>
                </a:rPr>
                <a:t>2023</a:t>
              </a:r>
              <a:endParaRPr lang="en-US" sz="1200" dirty="0">
                <a:solidFill>
                  <a:prstClr val="white"/>
                </a:solidFill>
                <a:latin typeface="Franklin Gothic Medium"/>
                <a:cs typeface="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507041" y="1944462"/>
            <a:ext cx="5289507" cy="276999"/>
            <a:chOff x="2341937" y="2075738"/>
            <a:chExt cx="5289507" cy="276999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TextBox 15"/>
            <p:cNvSpPr txBox="1"/>
            <p:nvPr/>
          </p:nvSpPr>
          <p:spPr>
            <a:xfrm>
              <a:off x="2341937" y="2075738"/>
              <a:ext cx="4734910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1F497D"/>
                  </a:solidFill>
                  <a:latin typeface="Franklin Gothic Medium"/>
                  <a:cs typeface=""/>
                </a:rPr>
                <a:t>Modeling of 100 consecutive GeV-scale plasma accelerator stages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072527" y="2075738"/>
              <a:ext cx="558917" cy="276999"/>
            </a:xfrm>
            <a:prstGeom prst="rect">
              <a:avLst/>
            </a:prstGeom>
            <a:solidFill>
              <a:srgbClr val="1F497D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/>
                  </a:solidFill>
                  <a:latin typeface="Franklin Gothic Medium"/>
                  <a:cs typeface=""/>
                </a:rPr>
                <a:t>2022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657576" y="2669437"/>
            <a:ext cx="5052087" cy="276999"/>
            <a:chOff x="1392623" y="2736007"/>
            <a:chExt cx="5052087" cy="276999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" name="TextBox 14"/>
            <p:cNvSpPr txBox="1"/>
            <p:nvPr/>
          </p:nvSpPr>
          <p:spPr>
            <a:xfrm>
              <a:off x="1392623" y="2736007"/>
              <a:ext cx="4493170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1F497D"/>
                  </a:solidFill>
                  <a:latin typeface="Franklin Gothic Medium"/>
                  <a:cs typeface=""/>
                </a:rPr>
                <a:t>Modeling of 30 consecutive GeV-scale plasma accelerator stages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885793" y="2736007"/>
              <a:ext cx="558917" cy="276999"/>
            </a:xfrm>
            <a:prstGeom prst="rect">
              <a:avLst/>
            </a:prstGeom>
            <a:solidFill>
              <a:srgbClr val="1F497D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/>
                  </a:solidFill>
                  <a:latin typeface="Franklin Gothic Medium"/>
                  <a:cs typeface=""/>
                </a:rPr>
                <a:t>2021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06844" y="3012590"/>
            <a:ext cx="9174865" cy="276999"/>
            <a:chOff x="406844" y="3012590"/>
            <a:chExt cx="9174865" cy="276999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06844" y="3246431"/>
              <a:ext cx="9144000" cy="4293"/>
            </a:xfrm>
            <a:prstGeom prst="line">
              <a:avLst/>
            </a:prstGeom>
            <a:ln w="12700">
              <a:solidFill>
                <a:srgbClr val="FFC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7796548" y="3012590"/>
              <a:ext cx="1785161" cy="276999"/>
            </a:xfrm>
            <a:prstGeom prst="rect">
              <a:avLst/>
            </a:prstGeom>
            <a:solidFill>
              <a:schemeClr val="bg1">
                <a:alpha val="42000"/>
              </a:schemeClr>
            </a:solidFill>
            <a:ln>
              <a:noFill/>
            </a:ln>
            <a:effectLst>
              <a:softEdge rad="101600"/>
            </a:effectLst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FFC000"/>
                  </a:solidFill>
                  <a:latin typeface="Franklin Gothic Medium"/>
                  <a:cs typeface=""/>
                </a:rPr>
                <a:t>End current ECP project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31588" y="6298138"/>
            <a:ext cx="4404982" cy="286748"/>
            <a:chOff x="531588" y="6298138"/>
            <a:chExt cx="4404982" cy="286748"/>
          </a:xfrm>
        </p:grpSpPr>
        <p:grpSp>
          <p:nvGrpSpPr>
            <p:cNvPr id="19" name="Group 18"/>
            <p:cNvGrpSpPr/>
            <p:nvPr/>
          </p:nvGrpSpPr>
          <p:grpSpPr>
            <a:xfrm>
              <a:off x="531588" y="6298138"/>
              <a:ext cx="3346027" cy="277267"/>
              <a:chOff x="114711" y="6290709"/>
              <a:chExt cx="3346027" cy="277267"/>
            </a:xfrm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7" name="TextBox 6"/>
              <p:cNvSpPr txBox="1"/>
              <p:nvPr/>
            </p:nvSpPr>
            <p:spPr>
              <a:xfrm>
                <a:off x="673628" y="6290977"/>
                <a:ext cx="2787110" cy="2769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srgbClr val="9BBB59">
                        <a:lumMod val="50000"/>
                      </a:srgbClr>
                    </a:solidFill>
                    <a:latin typeface="Franklin Gothic Medium"/>
                    <a:cs typeface=""/>
                  </a:rPr>
                  <a:t>Initial coupling of </a:t>
                </a:r>
                <a:r>
                  <a:rPr lang="en-US" sz="1200" dirty="0" err="1">
                    <a:solidFill>
                      <a:srgbClr val="9BBB59">
                        <a:lumMod val="50000"/>
                      </a:srgbClr>
                    </a:solidFill>
                    <a:latin typeface="Franklin Gothic Medium"/>
                    <a:cs typeface=""/>
                  </a:rPr>
                  <a:t>Warp+Boxlib+PICSAR</a:t>
                </a:r>
                <a:endParaRPr lang="en-US" sz="1200" dirty="0">
                  <a:solidFill>
                    <a:srgbClr val="9BBB59">
                      <a:lumMod val="50000"/>
                    </a:srgbClr>
                  </a:solidFill>
                  <a:latin typeface="Franklin Gothic Medium"/>
                  <a:cs typeface="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14711" y="6290709"/>
                <a:ext cx="558917" cy="276999"/>
              </a:xfrm>
              <a:prstGeom prst="rect">
                <a:avLst/>
              </a:prstGeom>
              <a:solidFill>
                <a:srgbClr val="1F497D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>
                    <a:solidFill>
                      <a:prstClr val="white"/>
                    </a:solidFill>
                    <a:latin typeface="Franklin Gothic Medium"/>
                    <a:cs typeface=""/>
                  </a:rPr>
                  <a:t>2016</a:t>
                </a:r>
                <a:endParaRPr lang="en-US" sz="1200" dirty="0">
                  <a:solidFill>
                    <a:prstClr val="white"/>
                  </a:solidFill>
                  <a:latin typeface="Franklin Gothic Medium"/>
                  <a:cs typeface="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3872816" y="6298654"/>
              <a:ext cx="1063754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 dirty="0" smtClean="0">
                  <a:solidFill>
                    <a:srgbClr val="FFC000"/>
                  </a:solidFill>
                  <a:latin typeface="Franklin Gothic Book" charset="0"/>
                  <a:ea typeface="Franklin Gothic Book" charset="0"/>
                  <a:cs typeface="Franklin Gothic Book" charset="0"/>
                </a:rPr>
                <a:t>Mi. FY17Q1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875219" y="4119154"/>
            <a:ext cx="6023985" cy="286232"/>
            <a:chOff x="2875219" y="4119154"/>
            <a:chExt cx="6023985" cy="286232"/>
          </a:xfrm>
        </p:grpSpPr>
        <p:grpSp>
          <p:nvGrpSpPr>
            <p:cNvPr id="30" name="Group 29"/>
            <p:cNvGrpSpPr/>
            <p:nvPr/>
          </p:nvGrpSpPr>
          <p:grpSpPr>
            <a:xfrm>
              <a:off x="3979712" y="4119461"/>
              <a:ext cx="4919492" cy="276999"/>
              <a:chOff x="3620163" y="4277842"/>
              <a:chExt cx="4919492" cy="276999"/>
            </a:xfrm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TextBox 12"/>
              <p:cNvSpPr txBox="1"/>
              <p:nvPr/>
            </p:nvSpPr>
            <p:spPr>
              <a:xfrm>
                <a:off x="4179080" y="4277842"/>
                <a:ext cx="4360575" cy="2769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srgbClr val="1F497D"/>
                    </a:solidFill>
                    <a:latin typeface="Franklin Gothic Medium"/>
                    <a:cs typeface=""/>
                  </a:rPr>
                  <a:t>Modeling of 3 consecutive GeV-scale plasma accelerator stages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3620163" y="4277842"/>
                <a:ext cx="558917" cy="276999"/>
              </a:xfrm>
              <a:prstGeom prst="rect">
                <a:avLst/>
              </a:prstGeom>
              <a:solidFill>
                <a:srgbClr val="1F497D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white"/>
                    </a:solidFill>
                    <a:latin typeface="Franklin Gothic Medium"/>
                    <a:cs typeface=""/>
                  </a:rPr>
                  <a:t>2019</a:t>
                </a:r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2875219" y="4119154"/>
              <a:ext cx="1073628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-US" sz="1400" b="1" dirty="0" smtClean="0">
                  <a:solidFill>
                    <a:srgbClr val="FFC000"/>
                  </a:solidFill>
                  <a:latin typeface="Franklin Gothic Book" charset="0"/>
                  <a:ea typeface="Franklin Gothic Book" charset="0"/>
                  <a:cs typeface="Franklin Gothic Book" charset="0"/>
                </a:rPr>
                <a:t>Mi. FY19Q4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17053" y="3394412"/>
            <a:ext cx="5958648" cy="290680"/>
            <a:chOff x="617053" y="3394412"/>
            <a:chExt cx="5958648" cy="290680"/>
          </a:xfrm>
        </p:grpSpPr>
        <p:grpSp>
          <p:nvGrpSpPr>
            <p:cNvPr id="31" name="Group 30"/>
            <p:cNvGrpSpPr/>
            <p:nvPr/>
          </p:nvGrpSpPr>
          <p:grpSpPr>
            <a:xfrm>
              <a:off x="617053" y="3394412"/>
              <a:ext cx="5052087" cy="277073"/>
              <a:chOff x="173423" y="3437601"/>
              <a:chExt cx="5052087" cy="277073"/>
            </a:xfrm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4" name="TextBox 13"/>
              <p:cNvSpPr txBox="1"/>
              <p:nvPr/>
            </p:nvSpPr>
            <p:spPr>
              <a:xfrm>
                <a:off x="173423" y="3437675"/>
                <a:ext cx="4493170" cy="2769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srgbClr val="1F497D"/>
                    </a:solidFill>
                    <a:latin typeface="Franklin Gothic Medium"/>
                    <a:cs typeface=""/>
                  </a:rPr>
                  <a:t>Modeling </a:t>
                </a:r>
                <a:r>
                  <a:rPr lang="en-US" sz="1200">
                    <a:solidFill>
                      <a:srgbClr val="1F497D"/>
                    </a:solidFill>
                    <a:latin typeface="Franklin Gothic Medium"/>
                    <a:cs typeface=""/>
                  </a:rPr>
                  <a:t>of 10 </a:t>
                </a:r>
                <a:r>
                  <a:rPr lang="en-US" sz="1200" dirty="0">
                    <a:solidFill>
                      <a:srgbClr val="1F497D"/>
                    </a:solidFill>
                    <a:latin typeface="Franklin Gothic Medium"/>
                    <a:cs typeface=""/>
                  </a:rPr>
                  <a:t>consecutive GeV-scale plasma accelerator stages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4666593" y="3437601"/>
                <a:ext cx="558917" cy="276999"/>
              </a:xfrm>
              <a:prstGeom prst="rect">
                <a:avLst/>
              </a:prstGeom>
              <a:solidFill>
                <a:srgbClr val="1F497D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white"/>
                    </a:solidFill>
                    <a:latin typeface="Franklin Gothic Medium"/>
                    <a:cs typeface=""/>
                  </a:rPr>
                  <a:t>2020</a:t>
                </a: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5711362" y="3398860"/>
              <a:ext cx="864339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400" b="1" dirty="0" smtClean="0">
                  <a:solidFill>
                    <a:srgbClr val="FFC000"/>
                  </a:solidFill>
                  <a:latin typeface="Franklin Gothic Book" charset="0"/>
                  <a:ea typeface="Franklin Gothic Book" charset="0"/>
                  <a:cs typeface="Franklin Gothic Book" charset="0"/>
                </a:rPr>
                <a:t>Mi. FYQ4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750298" y="5563673"/>
            <a:ext cx="8779321" cy="341632"/>
            <a:chOff x="1750298" y="5563673"/>
            <a:chExt cx="8779321" cy="341632"/>
          </a:xfrm>
        </p:grpSpPr>
        <p:grpSp>
          <p:nvGrpSpPr>
            <p:cNvPr id="9" name="Group 8"/>
            <p:cNvGrpSpPr/>
            <p:nvPr/>
          </p:nvGrpSpPr>
          <p:grpSpPr>
            <a:xfrm>
              <a:off x="1750298" y="5573162"/>
              <a:ext cx="6691366" cy="297406"/>
              <a:chOff x="1750298" y="5573162"/>
              <a:chExt cx="6691366" cy="297406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1750298" y="5573162"/>
                <a:ext cx="5627612" cy="276999"/>
                <a:chOff x="1301414" y="5564211"/>
                <a:chExt cx="5627612" cy="276999"/>
              </a:xfrm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1" name="TextBox 10"/>
                <p:cNvSpPr txBox="1"/>
                <p:nvPr/>
              </p:nvSpPr>
              <p:spPr>
                <a:xfrm>
                  <a:off x="1860331" y="5564211"/>
                  <a:ext cx="5068695" cy="2769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dirty="0">
                      <a:solidFill>
                        <a:srgbClr val="1F497D"/>
                      </a:solidFill>
                      <a:latin typeface="Franklin Gothic Medium"/>
                      <a:cs typeface=""/>
                    </a:rPr>
                    <a:t>Modeling of single plasma accelerator stage with static mesh refinement </a:t>
                  </a: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1301414" y="5564211"/>
                  <a:ext cx="558917" cy="276999"/>
                </a:xfrm>
                <a:prstGeom prst="rect">
                  <a:avLst/>
                </a:prstGeom>
                <a:solidFill>
                  <a:srgbClr val="1F497D"/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dirty="0">
                      <a:solidFill>
                        <a:prstClr val="white"/>
                      </a:solidFill>
                      <a:latin typeface="Franklin Gothic Medium"/>
                      <a:cs typeface=""/>
                    </a:rPr>
                    <a:t>2017</a:t>
                  </a:r>
                </a:p>
              </p:txBody>
            </p:sp>
          </p:grpSp>
          <p:sp>
            <p:nvSpPr>
              <p:cNvPr id="38" name="TextBox 37"/>
              <p:cNvSpPr txBox="1"/>
              <p:nvPr/>
            </p:nvSpPr>
            <p:spPr>
              <a:xfrm>
                <a:off x="7377910" y="5584336"/>
                <a:ext cx="1063754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b="1" dirty="0" smtClean="0">
                    <a:solidFill>
                      <a:srgbClr val="FFC000"/>
                    </a:solidFill>
                    <a:latin typeface="Franklin Gothic Book" charset="0"/>
                    <a:ea typeface="Franklin Gothic Book" charset="0"/>
                    <a:cs typeface="Franklin Gothic Book" charset="0"/>
                  </a:rPr>
                  <a:t>Mi. FY17Q4</a:t>
                </a:r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9857640" y="5563673"/>
              <a:ext cx="671979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b="1" smtClean="0">
                  <a:solidFill>
                    <a:srgbClr val="C00000"/>
                  </a:solidFill>
                </a:rPr>
                <a:t>Now</a:t>
              </a:r>
              <a:endParaRPr lang="en-US" b="1" dirty="0" smtClean="0">
                <a:solidFill>
                  <a:srgbClr val="C00000"/>
                </a:solidFill>
              </a:endParaRPr>
            </a:p>
          </p:txBody>
        </p:sp>
        <p:cxnSp>
          <p:nvCxnSpPr>
            <p:cNvPr id="45" name="Straight Arrow Connector 44"/>
            <p:cNvCxnSpPr/>
            <p:nvPr/>
          </p:nvCxnSpPr>
          <p:spPr>
            <a:xfrm flipH="1">
              <a:off x="8474299" y="5743977"/>
              <a:ext cx="1262129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2869652" y="4403639"/>
            <a:ext cx="9404823" cy="1089529"/>
            <a:chOff x="2869652" y="4403639"/>
            <a:chExt cx="9404823" cy="1089529"/>
          </a:xfrm>
        </p:grpSpPr>
        <p:grpSp>
          <p:nvGrpSpPr>
            <p:cNvPr id="10" name="Group 9"/>
            <p:cNvGrpSpPr/>
            <p:nvPr/>
          </p:nvGrpSpPr>
          <p:grpSpPr>
            <a:xfrm>
              <a:off x="2869652" y="4844435"/>
              <a:ext cx="5366554" cy="299491"/>
              <a:chOff x="2869652" y="4844435"/>
              <a:chExt cx="5366554" cy="299491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2869652" y="4844435"/>
                <a:ext cx="4290964" cy="280750"/>
                <a:chOff x="2462808" y="4949506"/>
                <a:chExt cx="4290964" cy="280750"/>
              </a:xfrm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2" name="TextBox 11"/>
                <p:cNvSpPr txBox="1"/>
                <p:nvPr/>
              </p:nvSpPr>
              <p:spPr>
                <a:xfrm>
                  <a:off x="3021725" y="4953257"/>
                  <a:ext cx="3732047" cy="2769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dirty="0">
                      <a:solidFill>
                        <a:srgbClr val="1F497D"/>
                      </a:solidFill>
                      <a:latin typeface="Franklin Gothic Medium"/>
                      <a:cs typeface=""/>
                    </a:rPr>
                    <a:t>Modeling a single GeV-scale plasma accelerator stage</a:t>
                  </a: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2462808" y="4949506"/>
                  <a:ext cx="558917" cy="276999"/>
                </a:xfrm>
                <a:prstGeom prst="rect">
                  <a:avLst/>
                </a:prstGeom>
                <a:solidFill>
                  <a:srgbClr val="1F497D"/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dirty="0">
                      <a:solidFill>
                        <a:prstClr val="white"/>
                      </a:solidFill>
                      <a:latin typeface="Franklin Gothic Medium"/>
                      <a:cs typeface=""/>
                    </a:rPr>
                    <a:t>2018</a:t>
                  </a:r>
                </a:p>
              </p:txBody>
            </p:sp>
          </p:grpSp>
          <p:sp>
            <p:nvSpPr>
              <p:cNvPr id="39" name="TextBox 38"/>
              <p:cNvSpPr txBox="1"/>
              <p:nvPr/>
            </p:nvSpPr>
            <p:spPr>
              <a:xfrm>
                <a:off x="7161360" y="4857694"/>
                <a:ext cx="1074846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1400" b="1" dirty="0" smtClean="0">
                    <a:solidFill>
                      <a:srgbClr val="FFC000"/>
                    </a:solidFill>
                    <a:latin typeface="Franklin Gothic Book" charset="0"/>
                    <a:ea typeface="Franklin Gothic Book" charset="0"/>
                    <a:cs typeface="Franklin Gothic Book" charset="0"/>
                  </a:rPr>
                  <a:t>Mi. FY18Q4</a:t>
                </a: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10082190" y="4403639"/>
              <a:ext cx="2192285" cy="1089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b="1" dirty="0" smtClean="0">
                  <a:solidFill>
                    <a:srgbClr val="C00000"/>
                  </a:solidFill>
                </a:rPr>
                <a:t>Code to be released open source to community.</a:t>
              </a:r>
            </a:p>
          </p:txBody>
        </p:sp>
        <p:cxnSp>
          <p:nvCxnSpPr>
            <p:cNvPr id="47" name="Straight Arrow Connector 46"/>
            <p:cNvCxnSpPr/>
            <p:nvPr/>
          </p:nvCxnSpPr>
          <p:spPr>
            <a:xfrm flipH="1">
              <a:off x="9562616" y="4980791"/>
              <a:ext cx="603360" cy="1186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9123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5255"/>
            <a:ext cx="12188825" cy="685274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alphaModFix am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476703"/>
            <a:ext cx="12188825" cy="4172596"/>
          </a:xfrm>
          <a:prstGeom prst="rect">
            <a:avLst/>
          </a:prstGeom>
        </p:spPr>
      </p:pic>
      <p:pic>
        <p:nvPicPr>
          <p:cNvPr id="10" name="Picture 9" descr="e3dframe10024.jpg"/>
          <p:cNvPicPr>
            <a:picLocks noChangeAspect="1"/>
          </p:cNvPicPr>
          <p:nvPr/>
        </p:nvPicPr>
        <p:blipFill rotWithShape="1">
          <a:blip r:embed="rId3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481876" y="1550525"/>
            <a:ext cx="4194346" cy="1250684"/>
          </a:xfrm>
          <a:prstGeom prst="rect">
            <a:avLst/>
          </a:prstGeom>
          <a:scene3d>
            <a:camera prst="perspectiveHeroicExtremeLeftFacing" fov="7200000">
              <a:rot lat="487347" lon="2067640" rev="21425480"/>
            </a:camera>
            <a:lightRig rig="threePt" dir="t"/>
          </a:scene3d>
        </p:spPr>
      </p:pic>
      <p:pic>
        <p:nvPicPr>
          <p:cNvPr id="11" name="Picture 10" descr="Screen Shot 2016-04-18 at 8.43.15 PM.png"/>
          <p:cNvPicPr>
            <a:picLocks noChangeAspect="1"/>
          </p:cNvPicPr>
          <p:nvPr/>
        </p:nvPicPr>
        <p:blipFill>
          <a:blip r:embed="rId4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6116" y="1618813"/>
            <a:ext cx="4304481" cy="1282041"/>
          </a:xfrm>
          <a:prstGeom prst="rect">
            <a:avLst/>
          </a:prstGeom>
          <a:scene3d>
            <a:camera prst="perspectiveContrastingRightFacing" fov="7200000">
              <a:rot lat="602829" lon="19267753" rev="267207"/>
            </a:camera>
            <a:lightRig rig="threePt" dir="t"/>
          </a:scene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7338" y="2259833"/>
            <a:ext cx="4384591" cy="2812589"/>
          </a:xfrm>
          <a:prstGeom prst="rect">
            <a:avLst/>
          </a:prstGeom>
          <a:scene3d>
            <a:camera prst="perspectiveRelaxed" fov="7200000"/>
            <a:lightRig rig="threePt" dir="t"/>
          </a:scene3d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7490" y="449960"/>
            <a:ext cx="12033841" cy="689814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Thank you!</a:t>
            </a:r>
            <a:br>
              <a:rPr lang="en-US" sz="4800" dirty="0" smtClean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/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 smtClean="0">
                <a:solidFill>
                  <a:schemeClr val="bg1"/>
                </a:solidFill>
              </a:rPr>
              <a:t>For those who are interested in technical details, come to my talk tomorrow in WG6.</a:t>
            </a:r>
            <a:r>
              <a:rPr lang="en-US" sz="4800" dirty="0">
                <a:solidFill>
                  <a:schemeClr val="bg1"/>
                </a:solidFill>
              </a:rPr>
              <a:t/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 smtClean="0">
                <a:solidFill>
                  <a:schemeClr val="bg1"/>
                </a:solidFill>
              </a:rPr>
              <a:t/>
            </a:r>
            <a:br>
              <a:rPr lang="en-US" sz="4800" dirty="0" smtClean="0">
                <a:solidFill>
                  <a:schemeClr val="bg1"/>
                </a:solidFill>
              </a:rPr>
            </a:br>
            <a:r>
              <a:rPr lang="en-US" sz="4800" dirty="0" smtClean="0">
                <a:solidFill>
                  <a:schemeClr val="bg1"/>
                </a:solidFill>
              </a:rPr>
              <a:t>Questions?</a:t>
            </a:r>
            <a:br>
              <a:rPr lang="en-US" sz="4800" dirty="0" smtClean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/>
            </a:r>
            <a:br>
              <a:rPr lang="en-US" sz="4800" dirty="0">
                <a:solidFill>
                  <a:schemeClr val="bg1"/>
                </a:solidFill>
              </a:rPr>
            </a:b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09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/>
          <p:cNvSpPr/>
          <p:nvPr/>
        </p:nvSpPr>
        <p:spPr>
          <a:xfrm>
            <a:off x="-1" y="6179709"/>
            <a:ext cx="12188825" cy="677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897"/>
            <a:ext cx="9617895" cy="85554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DOE </a:t>
            </a:r>
            <a:r>
              <a:rPr lang="en-US" sz="3200" dirty="0" err="1" smtClean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Exascale</a:t>
            </a:r>
            <a:r>
              <a:rPr lang="en-US" sz="3200" dirty="0" smtClean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 Computing Project Applications </a:t>
            </a:r>
            <a:r>
              <a:rPr lang="en-US" sz="2700" dirty="0" smtClean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(1</a:t>
            </a:r>
            <a:r>
              <a:rPr lang="en-US" sz="2700" baseline="30000" dirty="0" smtClean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ST</a:t>
            </a:r>
            <a:r>
              <a:rPr lang="en-US" sz="2700" dirty="0" smtClean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 ROUND)</a:t>
            </a:r>
            <a:endParaRPr lang="en-US" sz="2700" dirty="0">
              <a:solidFill>
                <a:schemeClr val="tx1"/>
              </a:solidFill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9617896" y="9320"/>
            <a:ext cx="2589637" cy="847118"/>
            <a:chOff x="3305927" y="1782291"/>
            <a:chExt cx="2994005" cy="851986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5927" y="1782291"/>
              <a:ext cx="2994005" cy="607747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05927" y="2390038"/>
              <a:ext cx="1038301" cy="244239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43237" y="2390038"/>
              <a:ext cx="1956695" cy="244239"/>
            </a:xfrm>
            <a:prstGeom prst="rect">
              <a:avLst/>
            </a:prstGeom>
            <a:solidFill>
              <a:srgbClr val="FFFFFF"/>
            </a:solidFill>
          </p:spPr>
        </p:pic>
      </p:grp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-1" y="856437"/>
          <a:ext cx="12188825" cy="60006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85643"/>
                <a:gridCol w="5903182"/>
              </a:tblGrid>
              <a:tr h="397358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Title</a:t>
                      </a:r>
                      <a:endParaRPr lang="en-US" sz="1900" dirty="0"/>
                    </a:p>
                  </a:txBody>
                  <a:tcPr marL="121888" marR="121888" marT="18283" marB="1828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Team</a:t>
                      </a:r>
                      <a:endParaRPr lang="en-US" sz="1900" dirty="0"/>
                    </a:p>
                  </a:txBody>
                  <a:tcPr marL="121888" marR="121888" marT="18283" marB="18283"/>
                </a:tc>
              </a:tr>
              <a:tr h="284166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en-US" sz="1100" b="1" i="1" dirty="0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Computing the Sky at Extreme Scales</a:t>
                      </a:r>
                      <a:endParaRPr lang="en-US" sz="1100" dirty="0"/>
                    </a:p>
                  </a:txBody>
                  <a:tcPr marL="121888" marR="121888" marT="18283" marB="18283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Helvetica"/>
                          <a:cs typeface="Helvetica"/>
                        </a:rPr>
                        <a:t>Salman </a:t>
                      </a:r>
                      <a:r>
                        <a:rPr lang="en-US" sz="1100" dirty="0" err="1" smtClean="0">
                          <a:latin typeface="Helvetica"/>
                          <a:cs typeface="Helvetica"/>
                        </a:rPr>
                        <a:t>Habib</a:t>
                      </a:r>
                      <a:r>
                        <a:rPr lang="en-US" sz="1100" dirty="0" smtClean="0">
                          <a:latin typeface="Helvetica"/>
                          <a:cs typeface="Helvetica"/>
                        </a:rPr>
                        <a:t> (ANL)+LANL,LBNL</a:t>
                      </a:r>
                    </a:p>
                  </a:txBody>
                  <a:tcPr marL="121888" marR="121888" marT="18283" marB="18283" anchor="ctr"/>
                </a:tc>
              </a:tr>
              <a:tr h="398447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en-US" sz="1100" b="1" i="1" dirty="0" err="1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Exascale</a:t>
                      </a:r>
                      <a:r>
                        <a:rPr lang="en-US" sz="1100" b="1" i="1" dirty="0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 Deep Learning and Simulation Enabled Precision Medicine for Cancer</a:t>
                      </a:r>
                      <a:endParaRPr lang="en-US" sz="1100" dirty="0"/>
                    </a:p>
                  </a:txBody>
                  <a:tcPr marL="121888" marR="121888" marT="18283" marB="18283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Rick Stevens (ANL)+LANL, LLNL, ORNL, NIH/NCI</a:t>
                      </a:r>
                      <a:endParaRPr lang="en-US" sz="1100" dirty="0"/>
                    </a:p>
                  </a:txBody>
                  <a:tcPr marL="121888" marR="121888" marT="18283" marB="18283" anchor="ctr"/>
                </a:tc>
              </a:tr>
              <a:tr h="398447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en-US" sz="1100" b="1" i="1" dirty="0" err="1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Exascale</a:t>
                      </a:r>
                      <a:r>
                        <a:rPr lang="en-US" sz="1100" b="1" i="1" dirty="0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 Lattice Gauge Theory Opportunities and Requirements for Nuclear and High Energy Physics</a:t>
                      </a:r>
                      <a:endParaRPr lang="en-US" sz="1100" dirty="0"/>
                    </a:p>
                  </a:txBody>
                  <a:tcPr marL="121888" marR="121888" marT="18283" marB="18283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Paul Mackenzie (FNAL)+</a:t>
                      </a:r>
                      <a:r>
                        <a:rPr lang="en-US" sz="1100" dirty="0" err="1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BNL,TJNAF,Boston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 </a:t>
                      </a:r>
                      <a:r>
                        <a:rPr lang="en-US" sz="1100" dirty="0" err="1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U.,Columbia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 U., U. of </a:t>
                      </a:r>
                      <a:r>
                        <a:rPr lang="en-US" sz="1100" dirty="0" err="1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Utah,Indiana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 U., </a:t>
                      </a:r>
                      <a:r>
                        <a:rPr lang="en-US" sz="1100" dirty="0" err="1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UIUC,Stony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 </a:t>
                      </a:r>
                      <a:r>
                        <a:rPr lang="en-US" sz="1100" dirty="0" err="1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Brook,College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 of William &amp; Mary</a:t>
                      </a:r>
                      <a:endParaRPr lang="en-US" sz="1100" dirty="0"/>
                    </a:p>
                  </a:txBody>
                  <a:tcPr marL="121888" marR="121888" marT="18283" marB="18283" anchor="ctr"/>
                </a:tc>
              </a:tr>
              <a:tr h="398447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en-US" sz="1100" b="1" i="1" dirty="0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Molecular Dynamics at the </a:t>
                      </a:r>
                      <a:r>
                        <a:rPr lang="en-US" sz="1100" b="1" i="1" dirty="0" err="1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Exascale</a:t>
                      </a:r>
                      <a:r>
                        <a:rPr lang="en-US" sz="1100" b="1" i="1" dirty="0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: Spanning the Accuracy, Length and Time Scales for Critical Problems in Materials Science</a:t>
                      </a:r>
                      <a:endParaRPr lang="en-US" sz="1100" dirty="0"/>
                    </a:p>
                  </a:txBody>
                  <a:tcPr marL="121888" marR="121888" marT="18283" marB="18283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Arthur Voter (LANL)+SNL, U. of Tennessee</a:t>
                      </a:r>
                    </a:p>
                    <a:p>
                      <a:pPr>
                        <a:spcBef>
                          <a:spcPts val="0"/>
                        </a:spcBef>
                      </a:pPr>
                      <a:endParaRPr lang="en-US" sz="1100" dirty="0"/>
                    </a:p>
                  </a:txBody>
                  <a:tcPr marL="121888" marR="121888" marT="18283" marB="18283" anchor="ctr"/>
                </a:tc>
              </a:tr>
              <a:tr h="329201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en-US" sz="1100" b="1" i="1" dirty="0" err="1" smtClean="0">
                          <a:solidFill>
                            <a:srgbClr val="800000"/>
                          </a:solidFill>
                          <a:latin typeface="Helvetica"/>
                          <a:cs typeface="Helvetica"/>
                        </a:rPr>
                        <a:t>Exascale</a:t>
                      </a:r>
                      <a:r>
                        <a:rPr lang="en-US" sz="1100" b="1" i="1" dirty="0" smtClean="0">
                          <a:solidFill>
                            <a:srgbClr val="800000"/>
                          </a:solidFill>
                          <a:latin typeface="Helvetica"/>
                          <a:cs typeface="Helvetica"/>
                        </a:rPr>
                        <a:t> Modeling of Advanced Particle Accelerators</a:t>
                      </a:r>
                      <a:endParaRPr lang="en-US" sz="1100" dirty="0"/>
                    </a:p>
                  </a:txBody>
                  <a:tcPr marL="121888" marR="121888" marT="18283" marB="18283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800000"/>
                          </a:solidFill>
                          <a:latin typeface="Helvetica"/>
                          <a:cs typeface="Helvetica"/>
                        </a:rPr>
                        <a:t>Jean-Luc Vay (LBNL)+LLNL, SLAC</a:t>
                      </a:r>
                      <a:endParaRPr lang="en-US" sz="1100" dirty="0"/>
                    </a:p>
                  </a:txBody>
                  <a:tcPr marL="121888" marR="121888" marT="18283" marB="18283" anchor="ctr"/>
                </a:tc>
              </a:tr>
              <a:tr h="398447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en-US" sz="1100" b="1" i="1" dirty="0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An </a:t>
                      </a:r>
                      <a:r>
                        <a:rPr lang="en-US" sz="1100" b="1" i="1" dirty="0" err="1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Exascale</a:t>
                      </a:r>
                      <a:r>
                        <a:rPr lang="en-US" sz="1100" b="1" i="1" dirty="0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 Subsurface Simulator of Coupled </a:t>
                      </a:r>
                      <a:r>
                        <a:rPr lang="en-US" sz="1100" b="1" i="1" dirty="0" err="1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Flow,Transport,Reactions</a:t>
                      </a:r>
                      <a:r>
                        <a:rPr lang="en-US" sz="1100" b="1" i="1" dirty="0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 and Mechanics</a:t>
                      </a:r>
                      <a:endParaRPr lang="en-US" sz="1100" dirty="0"/>
                    </a:p>
                  </a:txBody>
                  <a:tcPr marL="121888" marR="121888" marT="18283" marB="18283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Carl </a:t>
                      </a:r>
                      <a:r>
                        <a:rPr lang="en-US" sz="1100" dirty="0" err="1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Steefel</a:t>
                      </a:r>
                      <a:r>
                        <a:rPr lang="en-US" sz="1100" i="1" dirty="0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 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(LBNL)+LLNL, NETL</a:t>
                      </a:r>
                    </a:p>
                    <a:p>
                      <a:pPr>
                        <a:spcBef>
                          <a:spcPts val="0"/>
                        </a:spcBef>
                      </a:pPr>
                      <a:endParaRPr lang="en-US" sz="1100" dirty="0"/>
                    </a:p>
                  </a:txBody>
                  <a:tcPr marL="121888" marR="121888" marT="18283" marB="18283" anchor="ctr"/>
                </a:tc>
              </a:tr>
              <a:tr h="314927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en-US" sz="1100" b="1" i="1" dirty="0" err="1" smtClean="0">
                          <a:solidFill>
                            <a:srgbClr val="1F497D"/>
                          </a:solidFill>
                          <a:latin typeface="Helvetica"/>
                          <a:cs typeface="Helvetica"/>
                        </a:rPr>
                        <a:t>Exascale</a:t>
                      </a:r>
                      <a:r>
                        <a:rPr lang="en-US" sz="1100" b="1" i="1" dirty="0" smtClean="0">
                          <a:solidFill>
                            <a:srgbClr val="1F497D"/>
                          </a:solidFill>
                          <a:latin typeface="Helvetica"/>
                          <a:cs typeface="Helvetica"/>
                        </a:rPr>
                        <a:t> Predictive Wind Plant Flow Physics Modeling</a:t>
                      </a:r>
                      <a:endParaRPr lang="en-US" sz="1100" dirty="0"/>
                    </a:p>
                  </a:txBody>
                  <a:tcPr marL="121888" marR="121888" marT="18283" marB="18283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Steve Hammond</a:t>
                      </a:r>
                      <a:r>
                        <a:rPr lang="en-US" sz="1100" i="1" dirty="0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 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(NREL)+SNL,ORNL, U. of Texas Austin</a:t>
                      </a:r>
                    </a:p>
                  </a:txBody>
                  <a:tcPr marL="121888" marR="121888" marT="18283" marB="18283" anchor="ctr"/>
                </a:tc>
              </a:tr>
              <a:tr h="398447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en-US" sz="1100" b="1" i="1" dirty="0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QMCPACK: A Framework for Predictive and Systematically Improvable Quantum‐Mechanics Based Simulations of Materials</a:t>
                      </a:r>
                      <a:endParaRPr lang="en-US" sz="1100" dirty="0"/>
                    </a:p>
                  </a:txBody>
                  <a:tcPr marL="121888" marR="121888" marT="18283" marB="18283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Paul Kent (ORNL)+</a:t>
                      </a:r>
                      <a:r>
                        <a:rPr lang="en-US" sz="1100" dirty="0" err="1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ANL,LLNL,SNL,Stone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 Ridge Technology, Intel, </a:t>
                      </a:r>
                      <a:r>
                        <a:rPr lang="en-US" sz="1100" dirty="0" err="1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Nvidia</a:t>
                      </a:r>
                      <a:endParaRPr lang="en-US" sz="1100" dirty="0" smtClean="0">
                        <a:solidFill>
                          <a:srgbClr val="000000"/>
                        </a:solidFill>
                        <a:latin typeface="Helvetica"/>
                        <a:cs typeface="Helvetica"/>
                      </a:endParaRPr>
                    </a:p>
                  </a:txBody>
                  <a:tcPr marL="121888" marR="121888" marT="18283" marB="18283" anchor="ctr"/>
                </a:tc>
              </a:tr>
              <a:tr h="398447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en-US" sz="1100" b="1" i="1" dirty="0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Coupled Monte Carlo </a:t>
                      </a:r>
                      <a:r>
                        <a:rPr lang="en-US" sz="1100" b="1" i="1" dirty="0" err="1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Neutronics</a:t>
                      </a:r>
                      <a:r>
                        <a:rPr lang="en-US" sz="1100" b="1" i="1" dirty="0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 and Fluid Flow Simulation of Small Modular Reactors</a:t>
                      </a:r>
                      <a:endParaRPr lang="en-US" sz="1100" dirty="0"/>
                    </a:p>
                  </a:txBody>
                  <a:tcPr marL="121888" marR="121888" marT="18283" marB="18283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Thomas Evans (ORNL,PI)+ANL, INL, MIT</a:t>
                      </a:r>
                    </a:p>
                    <a:p>
                      <a:pPr>
                        <a:spcBef>
                          <a:spcPts val="0"/>
                        </a:spcBef>
                      </a:pPr>
                      <a:endParaRPr lang="en-US" sz="1100" dirty="0"/>
                    </a:p>
                  </a:txBody>
                  <a:tcPr marL="121888" marR="121888" marT="18283" marB="18283" anchor="ctr"/>
                </a:tc>
              </a:tr>
              <a:tr h="398447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en-US" sz="1100" b="1" i="1" dirty="0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Transforming Additive Manufacturing through </a:t>
                      </a:r>
                      <a:r>
                        <a:rPr lang="en-US" sz="1100" b="1" i="1" dirty="0" err="1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Exascale</a:t>
                      </a:r>
                      <a:r>
                        <a:rPr lang="en-US" sz="1100" b="1" i="1" dirty="0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 Simulation (</a:t>
                      </a:r>
                      <a:r>
                        <a:rPr lang="en-US" sz="1100" b="1" i="1" dirty="0" err="1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TrAMEx</a:t>
                      </a:r>
                      <a:r>
                        <a:rPr lang="en-US" sz="1100" b="1" i="1" dirty="0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)</a:t>
                      </a:r>
                      <a:endParaRPr lang="en-US" sz="1100" dirty="0"/>
                    </a:p>
                  </a:txBody>
                  <a:tcPr marL="121888" marR="121888" marT="18283" marB="18283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John Turner (ORNL)+LLNL, LANL, NIST</a:t>
                      </a:r>
                    </a:p>
                    <a:p>
                      <a:pPr>
                        <a:spcBef>
                          <a:spcPts val="0"/>
                        </a:spcBef>
                      </a:pPr>
                      <a:endParaRPr lang="en-US" sz="1100" dirty="0"/>
                    </a:p>
                  </a:txBody>
                  <a:tcPr marL="121888" marR="121888" marT="18283" marB="18283" anchor="ctr"/>
                </a:tc>
              </a:tr>
              <a:tr h="398447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en-US" sz="1100" b="1" i="1" dirty="0" err="1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NWChemEx</a:t>
                      </a:r>
                      <a:r>
                        <a:rPr lang="en-US" sz="1100" b="1" i="1" dirty="0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: Tackling </a:t>
                      </a:r>
                      <a:r>
                        <a:rPr lang="en-US" sz="1100" b="1" i="1" dirty="0" err="1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Chemical,Materials</a:t>
                      </a:r>
                      <a:r>
                        <a:rPr lang="en-US" sz="1100" b="1" i="1" dirty="0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 and </a:t>
                      </a:r>
                      <a:r>
                        <a:rPr lang="en-US" sz="1100" b="1" i="1" dirty="0" err="1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Biomolecular</a:t>
                      </a:r>
                      <a:r>
                        <a:rPr lang="en-US" sz="1100" b="1" i="1" dirty="0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 Challenges in the </a:t>
                      </a:r>
                      <a:r>
                        <a:rPr lang="en-US" sz="1100" b="1" i="1" dirty="0" err="1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Exascale</a:t>
                      </a:r>
                      <a:r>
                        <a:rPr lang="en-US" sz="1100" b="1" i="1" dirty="0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 Era</a:t>
                      </a:r>
                      <a:endParaRPr lang="en-US" sz="1100" dirty="0"/>
                    </a:p>
                  </a:txBody>
                  <a:tcPr marL="121888" marR="121888" marT="18283" marB="18283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T. H. </a:t>
                      </a:r>
                      <a:r>
                        <a:rPr lang="en-US" sz="1100" dirty="0" err="1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Dunning,Jr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. (PNNL),+Ames, ANL, BNL, LBNL, ORNL, PNNL, Virginia Tech</a:t>
                      </a:r>
                    </a:p>
                  </a:txBody>
                  <a:tcPr marL="121888" marR="121888" marT="18283" marB="18283" anchor="ctr"/>
                </a:tc>
              </a:tr>
              <a:tr h="398447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en-US" sz="1100" b="1" i="1" dirty="0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High-Fidelity Whole Device Modeling of Magnetically Confined Fusion Plasma</a:t>
                      </a:r>
                      <a:endParaRPr lang="en-US" sz="1100" dirty="0"/>
                    </a:p>
                  </a:txBody>
                  <a:tcPr marL="121888" marR="121888" marT="18283" marB="18283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Amitava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 </a:t>
                      </a:r>
                      <a:r>
                        <a:rPr lang="en-US" sz="1100" dirty="0" err="1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Bhattacharjee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 (PPPL)+ANL,ORNL, LLNL, Rutgers, UCLA, U. of Colorado</a:t>
                      </a:r>
                    </a:p>
                  </a:txBody>
                  <a:tcPr marL="121888" marR="121888" marT="18283" marB="18283" anchor="ctr"/>
                </a:tc>
              </a:tr>
              <a:tr h="293202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en-US" sz="1100" b="1" i="1" dirty="0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Data Analytics at the </a:t>
                      </a:r>
                      <a:r>
                        <a:rPr lang="en-US" sz="1100" b="1" i="1" dirty="0" err="1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Exascale</a:t>
                      </a:r>
                      <a:r>
                        <a:rPr lang="en-US" sz="1100" b="1" i="1" dirty="0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 for Free Electron Lasers</a:t>
                      </a:r>
                      <a:endParaRPr lang="en-US" sz="1100" dirty="0"/>
                    </a:p>
                  </a:txBody>
                  <a:tcPr marL="121888" marR="121888" marT="18283" marB="18283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en-US" sz="1100" dirty="0" err="1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Amedeo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 </a:t>
                      </a:r>
                      <a:r>
                        <a:rPr lang="en-US" sz="1100" dirty="0" err="1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Perazzo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 (SLAC)+LANL, LBNL, Stanford</a:t>
                      </a:r>
                      <a:endParaRPr lang="en-US" sz="1100" dirty="0"/>
                    </a:p>
                  </a:txBody>
                  <a:tcPr marL="121888" marR="121888" marT="18283" marB="18283" anchor="ctr"/>
                </a:tc>
              </a:tr>
              <a:tr h="398447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en-US" sz="1100" b="1" i="1" dirty="0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Transforming Combustion Science and </a:t>
                      </a:r>
                      <a:r>
                        <a:rPr lang="en-US" sz="1100" b="1" i="1" dirty="0" err="1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Technology+Exascale</a:t>
                      </a:r>
                      <a:r>
                        <a:rPr lang="en-US" sz="1100" b="1" i="1" dirty="0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 Simulations</a:t>
                      </a:r>
                      <a:endParaRPr lang="en-US" sz="1100" dirty="0"/>
                    </a:p>
                  </a:txBody>
                  <a:tcPr marL="121888" marR="121888" marT="18283" marB="18283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Jackie Chen (SNL)+LBNL, NREL, ORNL, U. of Connecticut</a:t>
                      </a:r>
                    </a:p>
                    <a:p>
                      <a:pPr>
                        <a:spcBef>
                          <a:spcPts val="0"/>
                        </a:spcBef>
                      </a:pPr>
                      <a:endParaRPr lang="en-US" sz="1100" dirty="0"/>
                    </a:p>
                  </a:txBody>
                  <a:tcPr marL="121888" marR="121888" marT="18283" marB="18283" anchor="ctr"/>
                </a:tc>
              </a:tr>
              <a:tr h="397358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en-US" sz="1100" b="1" i="1" dirty="0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Cloud-Resolving Climate Modeling of the Earth’s Water Cycle</a:t>
                      </a:r>
                      <a:endParaRPr lang="en-US" sz="1100" dirty="0"/>
                    </a:p>
                  </a:txBody>
                  <a:tcPr marL="121888" marR="121888" marT="18283" marB="18283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Mark Taylor (SNL)+ANL, LANL, LLNL, ORNL, PNNL, UCI, CSU</a:t>
                      </a:r>
                    </a:p>
                  </a:txBody>
                  <a:tcPr marL="121888" marR="121888" marT="18283" marB="18283" anchor="ctr"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-1" y="2727198"/>
            <a:ext cx="12188825" cy="336119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 txBox="1">
            <a:spLocks/>
          </p:cNvSpPr>
          <p:nvPr/>
        </p:nvSpPr>
        <p:spPr bwMode="auto">
          <a:xfrm>
            <a:off x="129797" y="211985"/>
            <a:ext cx="12059042" cy="737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74" tIns="60937" rIns="121874" bIns="60937" anchor="ctr">
            <a:prstTxWarp prst="textNoShape">
              <a:avLst/>
            </a:prstTxWarp>
          </a:bodyPr>
          <a:lstStyle/>
          <a:p>
            <a:pPr algn="ctr" defTabSz="60934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1F497D"/>
                </a:solidFill>
                <a:latin typeface="Trebuchet MS" charset="0"/>
                <a:cs typeface="ＭＳ Ｐゴシック" charset="-128"/>
              </a:rPr>
              <a:t>Particle accelerators are essential tools in modern life</a:t>
            </a:r>
          </a:p>
        </p:txBody>
      </p:sp>
      <p:sp>
        <p:nvSpPr>
          <p:cNvPr id="20489" name="TextBox 2"/>
          <p:cNvSpPr txBox="1">
            <a:spLocks noChangeArrowheads="1"/>
          </p:cNvSpPr>
          <p:nvPr/>
        </p:nvSpPr>
        <p:spPr bwMode="auto">
          <a:xfrm>
            <a:off x="3106278" y="1248581"/>
            <a:ext cx="2803430" cy="4972912"/>
          </a:xfrm>
          <a:prstGeom prst="rect">
            <a:avLst/>
          </a:prstGeom>
          <a:gradFill rotWithShape="1">
            <a:gsLst>
              <a:gs pos="0">
                <a:srgbClr val="6699FF"/>
              </a:gs>
              <a:gs pos="97000">
                <a:srgbClr val="FFFFFF"/>
              </a:gs>
              <a:gs pos="100000">
                <a:srgbClr val="FFFFFF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 lIns="121874" tIns="60937" rIns="121874" bIns="60937">
            <a:prstTxWarp prst="textNoShape">
              <a:avLst/>
            </a:prstTxWarp>
          </a:bodyPr>
          <a:lstStyle/>
          <a:p>
            <a:pPr algn="ctr" defTabSz="609340" fontAlgn="auto">
              <a:spcBef>
                <a:spcPts val="0"/>
              </a:spcBef>
              <a:spcAft>
                <a:spcPts val="0"/>
              </a:spcAft>
            </a:pPr>
            <a:r>
              <a:rPr lang="en-US" sz="2499" b="1" dirty="0">
                <a:solidFill>
                  <a:srgbClr val="000000"/>
                </a:solidFill>
                <a:latin typeface="Franklin Gothic Medium"/>
                <a:cs typeface="ＭＳ Ｐゴシック" charset="-128"/>
              </a:rPr>
              <a:t>Industry</a:t>
            </a:r>
          </a:p>
        </p:txBody>
      </p:sp>
      <p:sp>
        <p:nvSpPr>
          <p:cNvPr id="20490" name="TextBox 35"/>
          <p:cNvSpPr txBox="1">
            <a:spLocks noChangeArrowheads="1"/>
          </p:cNvSpPr>
          <p:nvPr/>
        </p:nvSpPr>
        <p:spPr bwMode="auto">
          <a:xfrm>
            <a:off x="129783" y="1245396"/>
            <a:ext cx="2803430" cy="4976084"/>
          </a:xfrm>
          <a:prstGeom prst="rect">
            <a:avLst/>
          </a:prstGeom>
          <a:gradFill rotWithShape="1">
            <a:gsLst>
              <a:gs pos="0">
                <a:srgbClr val="6699FF"/>
              </a:gs>
              <a:gs pos="97000">
                <a:srgbClr val="FFFFFF"/>
              </a:gs>
              <a:gs pos="100000">
                <a:srgbClr val="FFFFFF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 lIns="121874" tIns="60937" rIns="121874" bIns="60937">
            <a:prstTxWarp prst="textNoShape">
              <a:avLst/>
            </a:prstTxWarp>
          </a:bodyPr>
          <a:lstStyle/>
          <a:p>
            <a:pPr algn="ctr" defTabSz="609340" fontAlgn="auto">
              <a:spcBef>
                <a:spcPts val="0"/>
              </a:spcBef>
              <a:spcAft>
                <a:spcPts val="0"/>
              </a:spcAft>
            </a:pPr>
            <a:r>
              <a:rPr lang="en-US" sz="2499" b="1" dirty="0">
                <a:solidFill>
                  <a:srgbClr val="000000"/>
                </a:solidFill>
                <a:latin typeface="Franklin Gothic Medium"/>
                <a:cs typeface="ＭＳ Ｐゴシック" charset="-128"/>
              </a:rPr>
              <a:t>Medicine</a:t>
            </a:r>
          </a:p>
        </p:txBody>
      </p:sp>
      <p:sp>
        <p:nvSpPr>
          <p:cNvPr id="20491" name="TextBox 36"/>
          <p:cNvSpPr txBox="1">
            <a:spLocks noChangeArrowheads="1"/>
          </p:cNvSpPr>
          <p:nvPr/>
        </p:nvSpPr>
        <p:spPr bwMode="auto">
          <a:xfrm>
            <a:off x="6082774" y="1248573"/>
            <a:ext cx="2803430" cy="4972910"/>
          </a:xfrm>
          <a:prstGeom prst="rect">
            <a:avLst/>
          </a:prstGeom>
          <a:gradFill rotWithShape="1">
            <a:gsLst>
              <a:gs pos="0">
                <a:srgbClr val="6699FF"/>
              </a:gs>
              <a:gs pos="97000">
                <a:srgbClr val="FFFFFF"/>
              </a:gs>
              <a:gs pos="100000">
                <a:srgbClr val="FFFFFF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 lIns="121874" tIns="60937" rIns="121874" bIns="60937">
            <a:prstTxWarp prst="textNoShape">
              <a:avLst/>
            </a:prstTxWarp>
          </a:bodyPr>
          <a:lstStyle/>
          <a:p>
            <a:pPr algn="ctr" defTabSz="609340" fontAlgn="auto">
              <a:spcBef>
                <a:spcPts val="0"/>
              </a:spcBef>
              <a:spcAft>
                <a:spcPts val="0"/>
              </a:spcAft>
            </a:pPr>
            <a:r>
              <a:rPr lang="en-US" sz="2499" b="1" dirty="0">
                <a:solidFill>
                  <a:srgbClr val="000000"/>
                </a:solidFill>
                <a:latin typeface="Franklin Gothic Medium"/>
                <a:cs typeface="ＭＳ Ｐゴシック" charset="-128"/>
              </a:rPr>
              <a:t>National Security</a:t>
            </a:r>
          </a:p>
        </p:txBody>
      </p:sp>
      <p:sp>
        <p:nvSpPr>
          <p:cNvPr id="20492" name="TextBox 37"/>
          <p:cNvSpPr txBox="1">
            <a:spLocks noChangeArrowheads="1"/>
          </p:cNvSpPr>
          <p:nvPr/>
        </p:nvSpPr>
        <p:spPr bwMode="auto">
          <a:xfrm>
            <a:off x="9059269" y="1245396"/>
            <a:ext cx="2803430" cy="4976084"/>
          </a:xfrm>
          <a:prstGeom prst="rect">
            <a:avLst/>
          </a:prstGeom>
          <a:gradFill rotWithShape="1">
            <a:gsLst>
              <a:gs pos="0">
                <a:srgbClr val="6699FF"/>
              </a:gs>
              <a:gs pos="97000">
                <a:srgbClr val="FFFFFF"/>
              </a:gs>
              <a:gs pos="100000">
                <a:srgbClr val="FFFFFF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 lIns="121874" tIns="60937" rIns="121874" bIns="60937">
            <a:prstTxWarp prst="textNoShape">
              <a:avLst/>
            </a:prstTxWarp>
          </a:bodyPr>
          <a:lstStyle/>
          <a:p>
            <a:pPr algn="ctr" defTabSz="609340" fontAlgn="auto">
              <a:spcBef>
                <a:spcPts val="0"/>
              </a:spcBef>
              <a:spcAft>
                <a:spcPts val="0"/>
              </a:spcAft>
            </a:pPr>
            <a:r>
              <a:rPr lang="en-US" sz="2499" b="1" dirty="0">
                <a:solidFill>
                  <a:srgbClr val="000000"/>
                </a:solidFill>
                <a:latin typeface="Franklin Gothic Medium"/>
                <a:cs typeface="ＭＳ Ｐゴシック" charset="-128"/>
              </a:rPr>
              <a:t>Discovery Science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7162" y="1764649"/>
            <a:ext cx="2344240" cy="14106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3061" y="1766158"/>
            <a:ext cx="2577924" cy="13884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124413" y="1758791"/>
            <a:ext cx="2706760" cy="1416498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90500" dist="50800" dir="5400000" algn="ctr" rotWithShape="0">
              <a:srgbClr val="000000">
                <a:alpha val="7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4" tIns="60937" rIns="121874" bIns="60937" rtlCol="0" anchor="ctr"/>
          <a:lstStyle/>
          <a:p>
            <a:pPr algn="ctr" defTabSz="60934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2725" y="1764657"/>
            <a:ext cx="2594875" cy="13882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0496" y="1883313"/>
            <a:ext cx="2623205" cy="9933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9783" y="3175285"/>
            <a:ext cx="2803430" cy="3076950"/>
          </a:xfrm>
          <a:prstGeom prst="rect">
            <a:avLst/>
          </a:prstGeom>
          <a:noFill/>
        </p:spPr>
        <p:txBody>
          <a:bodyPr wrap="square" lIns="121874" tIns="60937" rIns="121874" bIns="60937" rtlCol="0">
            <a:spAutoFit/>
          </a:bodyPr>
          <a:lstStyle/>
          <a:p>
            <a:pPr marL="243738" indent="-243738" defTabSz="60934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Franklin Gothic Book"/>
                <a:cs typeface="+mn-cs"/>
              </a:rPr>
              <a:t>~9000 medical accelerators in operation worldwide</a:t>
            </a:r>
          </a:p>
          <a:p>
            <a:pPr marL="243738" indent="-243738" defTabSz="60934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  <a:latin typeface="Franklin Gothic Book"/>
              <a:cs typeface="+mn-cs"/>
            </a:endParaRPr>
          </a:p>
          <a:p>
            <a:pPr marL="243738" indent="-243738" defTabSz="60934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Franklin Gothic Book"/>
                <a:cs typeface="+mn-cs"/>
              </a:rPr>
              <a:t>10’s of millions of patients treated/</a:t>
            </a:r>
            <a:r>
              <a:rPr lang="en-US" sz="1600" dirty="0" err="1">
                <a:solidFill>
                  <a:prstClr val="black"/>
                </a:solidFill>
                <a:latin typeface="Franklin Gothic Book"/>
                <a:cs typeface="+mn-cs"/>
              </a:rPr>
              <a:t>yr</a:t>
            </a:r>
            <a:endParaRPr lang="en-US" sz="1600" dirty="0">
              <a:solidFill>
                <a:prstClr val="black"/>
              </a:solidFill>
              <a:latin typeface="Franklin Gothic Book"/>
              <a:cs typeface="+mn-cs"/>
            </a:endParaRPr>
          </a:p>
          <a:p>
            <a:pPr marL="243738" indent="-243738" defTabSz="60934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  <a:latin typeface="Franklin Gothic Book"/>
              <a:cs typeface="+mn-cs"/>
            </a:endParaRPr>
          </a:p>
          <a:p>
            <a:pPr marL="243738" indent="-243738" defTabSz="60934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Franklin Gothic Book"/>
                <a:cs typeface="+mn-cs"/>
              </a:rPr>
              <a:t>50 medical isotopes, routinely produced with accelerators</a:t>
            </a:r>
          </a:p>
          <a:p>
            <a:pPr marL="243738" indent="-243738" defTabSz="60934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  <a:latin typeface="Franklin Gothic Book"/>
              <a:cs typeface="+mn-cs"/>
            </a:endParaRPr>
          </a:p>
          <a:p>
            <a:pPr marL="243738" indent="-243738" defTabSz="60934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  <a:latin typeface="Franklin Gothic Book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12699" y="3209220"/>
            <a:ext cx="2797024" cy="3076950"/>
          </a:xfrm>
          <a:prstGeom prst="rect">
            <a:avLst/>
          </a:prstGeom>
          <a:noFill/>
        </p:spPr>
        <p:txBody>
          <a:bodyPr wrap="square" lIns="121874" tIns="60937" rIns="121874" bIns="60937" rtlCol="0">
            <a:spAutoFit/>
          </a:bodyPr>
          <a:lstStyle/>
          <a:p>
            <a:pPr marL="243738" indent="-243738" defTabSz="60934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Franklin Gothic Book"/>
                <a:cs typeface="+mn-cs"/>
              </a:rPr>
              <a:t>~20,000 industrial accelerators in use</a:t>
            </a:r>
          </a:p>
          <a:p>
            <a:pPr marL="452771" lvl="1" indent="-226389" defTabSz="60934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Franklin Gothic Book"/>
                <a:cs typeface="+mn-cs"/>
              </a:rPr>
              <a:t>Semiconductor manufacturing</a:t>
            </a:r>
          </a:p>
          <a:p>
            <a:pPr marL="452771" lvl="1" indent="-226389" defTabSz="60934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Franklin Gothic Book"/>
                <a:cs typeface="+mn-cs"/>
              </a:rPr>
              <a:t>cross-linking/ polymerization</a:t>
            </a:r>
          </a:p>
          <a:p>
            <a:pPr marL="452771" lvl="1" indent="-226389" defTabSz="60934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Franklin Gothic Book"/>
                <a:cs typeface="+mn-cs"/>
              </a:rPr>
              <a:t>Sterilization/ irradiation</a:t>
            </a:r>
          </a:p>
          <a:p>
            <a:pPr marL="452771" lvl="1" indent="-226389" defTabSz="60934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Franklin Gothic Book"/>
                <a:cs typeface="+mn-cs"/>
              </a:rPr>
              <a:t>Welding/cutting</a:t>
            </a:r>
          </a:p>
          <a:p>
            <a:pPr marL="452771" lvl="1" indent="-226389" defTabSz="60934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  <a:latin typeface="Franklin Gothic Book"/>
              <a:cs typeface="+mn-cs"/>
            </a:endParaRPr>
          </a:p>
          <a:p>
            <a:pPr marL="243738" indent="-243738" defTabSz="60934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Franklin Gothic Book"/>
                <a:cs typeface="+mn-cs"/>
              </a:rPr>
              <a:t>Annual value of all products  that use  </a:t>
            </a:r>
            <a:r>
              <a:rPr lang="en-US" sz="1600" dirty="0" err="1">
                <a:solidFill>
                  <a:prstClr val="black"/>
                </a:solidFill>
                <a:latin typeface="Franklin Gothic Book"/>
                <a:cs typeface="+mn-cs"/>
              </a:rPr>
              <a:t>accel</a:t>
            </a:r>
            <a:r>
              <a:rPr lang="en-US" sz="1600" dirty="0">
                <a:solidFill>
                  <a:prstClr val="black"/>
                </a:solidFill>
                <a:latin typeface="Franklin Gothic Book"/>
                <a:cs typeface="+mn-cs"/>
              </a:rPr>
              <a:t>. Tech.: $500B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057785" y="3209216"/>
            <a:ext cx="2808285" cy="2092321"/>
          </a:xfrm>
          <a:prstGeom prst="rect">
            <a:avLst/>
          </a:prstGeom>
          <a:noFill/>
        </p:spPr>
        <p:txBody>
          <a:bodyPr wrap="square" lIns="121874" tIns="60937" rIns="121874" bIns="60937" rtlCol="0">
            <a:spAutoFit/>
          </a:bodyPr>
          <a:lstStyle/>
          <a:p>
            <a:pPr marL="243738" indent="-243738" defTabSz="60934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Franklin Gothic Book"/>
                <a:cs typeface="+mn-cs"/>
              </a:rPr>
              <a:t>Cargo scanning</a:t>
            </a:r>
          </a:p>
          <a:p>
            <a:pPr marL="243738" indent="-243738" defTabSz="60934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  <a:latin typeface="Franklin Gothic Book"/>
              <a:cs typeface="+mn-cs"/>
            </a:endParaRPr>
          </a:p>
          <a:p>
            <a:pPr marL="243738" indent="-243738" defTabSz="60934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Franklin Gothic Book"/>
                <a:cs typeface="+mn-cs"/>
              </a:rPr>
              <a:t>Active interrogation</a:t>
            </a:r>
          </a:p>
          <a:p>
            <a:pPr marL="243738" indent="-243738" defTabSz="60934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  <a:latin typeface="Franklin Gothic Book"/>
              <a:cs typeface="+mn-cs"/>
            </a:endParaRPr>
          </a:p>
          <a:p>
            <a:pPr marL="243738" indent="-243738" defTabSz="60934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Franklin Gothic Book"/>
                <a:cs typeface="+mn-cs"/>
              </a:rPr>
              <a:t>Stockpile stewardship: materials characterization, radiography, support of non-proliferation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017105" y="3209220"/>
            <a:ext cx="2944386" cy="1846164"/>
          </a:xfrm>
          <a:prstGeom prst="rect">
            <a:avLst/>
          </a:prstGeom>
          <a:noFill/>
        </p:spPr>
        <p:txBody>
          <a:bodyPr wrap="square" lIns="121874" tIns="60937" rIns="121874" bIns="60937" rtlCol="0">
            <a:spAutoFit/>
          </a:bodyPr>
          <a:lstStyle/>
          <a:p>
            <a:pPr marL="243738" indent="-243738" defTabSz="60934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Franklin Gothic Book"/>
                <a:cs typeface="+mn-cs"/>
              </a:rPr>
              <a:t>~30% of Nobel Prizes in Physics since 1939 enabled by accelerators</a:t>
            </a:r>
          </a:p>
          <a:p>
            <a:pPr marL="243738" indent="-243738" defTabSz="60934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  <a:latin typeface="Franklin Gothic Book"/>
              <a:cs typeface="+mn-cs"/>
            </a:endParaRPr>
          </a:p>
          <a:p>
            <a:pPr marL="243738" indent="-243738" defTabSz="60934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Franklin Gothic Book"/>
                <a:cs typeface="+mn-cs"/>
              </a:rPr>
              <a:t>4 of last 14 Nobel Prizes in Chemistry for research utilizing accelerator facilities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0890669" y="6355596"/>
            <a:ext cx="688721" cy="365030"/>
          </a:xfrm>
          <a:prstGeom prst="rect">
            <a:avLst/>
          </a:prstGeom>
        </p:spPr>
        <p:txBody>
          <a:bodyPr/>
          <a:lstStyle/>
          <a:p>
            <a:fld id="{DE15FF4E-FFE8-4431-8142-008227FC447E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4</a:t>
            </a:fld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0488" name="TextBox 21"/>
          <p:cNvSpPr txBox="1">
            <a:spLocks noChangeArrowheads="1"/>
          </p:cNvSpPr>
          <p:nvPr/>
        </p:nvSpPr>
        <p:spPr bwMode="auto">
          <a:xfrm>
            <a:off x="5919710" y="5253830"/>
            <a:ext cx="6279117" cy="1015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874" tIns="60937" rIns="121874" bIns="60937">
            <a:prstTxWarp prst="textNoShape">
              <a:avLst/>
            </a:prstTxWarp>
            <a:spAutoFit/>
          </a:bodyPr>
          <a:lstStyle/>
          <a:p>
            <a:pPr algn="ctr" defTabSz="609340" fontAlgn="auto">
              <a:spcBef>
                <a:spcPts val="0"/>
              </a:spcBef>
              <a:spcAft>
                <a:spcPts val="0"/>
              </a:spcAft>
            </a:pPr>
            <a:r>
              <a:rPr lang="en-US" sz="2899" b="1" i="1" smtClean="0">
                <a:solidFill>
                  <a:srgbClr val="800000"/>
                </a:solidFill>
                <a:latin typeface="Franklin Gothic Medium"/>
                <a:cs typeface="Calibri"/>
              </a:rPr>
              <a:t>Opportunity for much bigger impact by reducing size and cost.</a:t>
            </a:r>
            <a:endParaRPr lang="en-US" sz="2699" b="1" dirty="0">
              <a:solidFill>
                <a:srgbClr val="800000"/>
              </a:solidFill>
              <a:latin typeface="Franklin Gothic Medium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970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334" y="88751"/>
            <a:ext cx="11372473" cy="929485"/>
          </a:xfrm>
        </p:spPr>
        <p:txBody>
          <a:bodyPr/>
          <a:lstStyle/>
          <a:p>
            <a:r>
              <a:rPr lang="en-US" dirty="0" smtClean="0"/>
              <a:t>Recent reports from US/Europe present roadmaps for plasma-based collider with design by 2035-2040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00" y="1037112"/>
            <a:ext cx="3474877" cy="261324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258" y="3431689"/>
            <a:ext cx="3663612" cy="2595364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492" y="1055948"/>
            <a:ext cx="3668472" cy="245104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29" y="3394094"/>
            <a:ext cx="3417072" cy="259253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78867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55119-D6E5-4448-A8EA-57000BD1897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2122" y="128251"/>
            <a:ext cx="12016703" cy="510909"/>
          </a:xfrm>
        </p:spPr>
        <p:txBody>
          <a:bodyPr/>
          <a:lstStyle/>
          <a:p>
            <a:r>
              <a:rPr lang="en-US" sz="3200" dirty="0" smtClean="0">
                <a:solidFill>
                  <a:schemeClr val="tx1"/>
                </a:solidFill>
              </a:rPr>
              <a:t>20-100 stages need to be lined up for e</a:t>
            </a:r>
            <a:r>
              <a:rPr lang="en-US" sz="3200" baseline="30000" dirty="0" smtClean="0">
                <a:solidFill>
                  <a:schemeClr val="tx1"/>
                </a:solidFill>
              </a:rPr>
              <a:t>-</a:t>
            </a:r>
            <a:r>
              <a:rPr lang="en-US" sz="3200" dirty="0" smtClean="0">
                <a:solidFill>
                  <a:schemeClr val="tx1"/>
                </a:solidFill>
              </a:rPr>
              <a:t>e</a:t>
            </a:r>
            <a:r>
              <a:rPr lang="en-US" sz="3200" baseline="30000" dirty="0" smtClean="0">
                <a:solidFill>
                  <a:schemeClr val="tx1"/>
                </a:solidFill>
              </a:rPr>
              <a:t>+</a:t>
            </a:r>
            <a:r>
              <a:rPr lang="en-US" sz="3200" dirty="0" smtClean="0">
                <a:solidFill>
                  <a:schemeClr val="tx1"/>
                </a:solidFill>
              </a:rPr>
              <a:t> linear collider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4901" y="4864999"/>
            <a:ext cx="11230960" cy="11590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933" dirty="0">
                <a:solidFill>
                  <a:schemeClr val="tx2"/>
                </a:solidFill>
                <a:latin typeface="+mj-lt"/>
              </a:rPr>
              <a:t>Simulations can currently take days for 1 stage (sometimes in RZ).</a:t>
            </a:r>
          </a:p>
          <a:p>
            <a:pPr algn="ctr"/>
            <a:endParaRPr lang="en-US" sz="1066" dirty="0">
              <a:solidFill>
                <a:schemeClr val="tx2"/>
              </a:solidFill>
              <a:latin typeface="+mj-lt"/>
            </a:endParaRPr>
          </a:p>
          <a:p>
            <a:pPr algn="ctr"/>
            <a:r>
              <a:rPr lang="en-US" sz="2933" dirty="0">
                <a:solidFill>
                  <a:schemeClr val="tx2"/>
                </a:solidFill>
                <a:latin typeface="+mj-lt"/>
              </a:rPr>
              <a:t>Need for ×100 stages </a:t>
            </a:r>
            <a:r>
              <a:rPr lang="en-US" sz="2933" dirty="0">
                <a:solidFill>
                  <a:schemeClr val="tx2"/>
                </a:solidFill>
              </a:rPr>
              <a:t>×</a:t>
            </a:r>
            <a:r>
              <a:rPr lang="en-US" sz="2933" dirty="0">
                <a:solidFill>
                  <a:schemeClr val="tx2"/>
                </a:solidFill>
                <a:latin typeface="+mj-lt"/>
              </a:rPr>
              <a:t>100 ensemble </a:t>
            </a:r>
            <a:r>
              <a:rPr lang="en-US" sz="2933" dirty="0">
                <a:solidFill>
                  <a:schemeClr val="tx2"/>
                </a:solidFill>
              </a:rPr>
              <a:t>×</a:t>
            </a:r>
            <a:r>
              <a:rPr lang="en-US" sz="2933" dirty="0">
                <a:solidFill>
                  <a:schemeClr val="tx2"/>
                </a:solidFill>
                <a:latin typeface="+mj-lt"/>
              </a:rPr>
              <a:t>1000 3D!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0" y="1341027"/>
            <a:ext cx="12245302" cy="3377323"/>
            <a:chOff x="-11652" y="2938510"/>
            <a:chExt cx="9186369" cy="337820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718"/>
            <a:stretch/>
          </p:blipFill>
          <p:spPr>
            <a:xfrm>
              <a:off x="-1" y="2938510"/>
              <a:ext cx="4532395" cy="319211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-11652" y="5608835"/>
              <a:ext cx="1385358" cy="502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33" i="1" dirty="0" err="1">
                  <a:solidFill>
                    <a:schemeClr val="tx2"/>
                  </a:solidFill>
                  <a:latin typeface="+mj-lt"/>
                </a:rPr>
                <a:t>Leemans</a:t>
              </a:r>
              <a:r>
                <a:rPr lang="en-US" sz="1333" i="1" dirty="0">
                  <a:solidFill>
                    <a:schemeClr val="tx2"/>
                  </a:solidFill>
                  <a:latin typeface="+mj-lt"/>
                </a:rPr>
                <a:t> &amp; </a:t>
              </a:r>
              <a:r>
                <a:rPr lang="en-US" sz="1333" i="1" dirty="0" err="1">
                  <a:solidFill>
                    <a:schemeClr val="tx2"/>
                  </a:solidFill>
                  <a:latin typeface="+mj-lt"/>
                </a:rPr>
                <a:t>Esarey</a:t>
              </a:r>
              <a:r>
                <a:rPr lang="en-US" sz="1333" i="1" dirty="0">
                  <a:solidFill>
                    <a:schemeClr val="tx2"/>
                  </a:solidFill>
                  <a:latin typeface="+mj-lt"/>
                </a:rPr>
                <a:t>,</a:t>
              </a:r>
            </a:p>
            <a:p>
              <a:r>
                <a:rPr lang="en-US" sz="1333" i="1" dirty="0">
                  <a:solidFill>
                    <a:schemeClr val="tx2"/>
                  </a:solidFill>
                  <a:latin typeface="+mj-lt"/>
                </a:rPr>
                <a:t>Phys. Today (2009)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6370" y="2938510"/>
              <a:ext cx="4567630" cy="318046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811594" y="5608835"/>
              <a:ext cx="1363123" cy="707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33" dirty="0">
                  <a:solidFill>
                    <a:schemeClr val="tx2"/>
                  </a:solidFill>
                  <a:latin typeface="+mj-lt"/>
                </a:rPr>
                <a:t>E. </a:t>
              </a:r>
              <a:r>
                <a:rPr lang="en-US" sz="1333" dirty="0" err="1">
                  <a:solidFill>
                    <a:schemeClr val="tx2"/>
                  </a:solidFill>
                  <a:latin typeface="+mj-lt"/>
                </a:rPr>
                <a:t>Adli</a:t>
              </a:r>
              <a:r>
                <a:rPr lang="en-US" sz="1333" dirty="0">
                  <a:solidFill>
                    <a:schemeClr val="tx2"/>
                  </a:solidFill>
                  <a:latin typeface="+mj-lt"/>
                </a:rPr>
                <a:t> et al. arXiv:1308.1145,2013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406272" y="816631"/>
            <a:ext cx="1271502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9" dirty="0" smtClean="0">
                <a:solidFill>
                  <a:schemeClr val="tx2"/>
                </a:solidFill>
                <a:latin typeface="+mj-lt"/>
              </a:rPr>
              <a:t>LWFA</a:t>
            </a:r>
            <a:endParaRPr lang="en-US" sz="3199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09698" y="816631"/>
            <a:ext cx="1348318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9" dirty="0">
                <a:solidFill>
                  <a:schemeClr val="tx2"/>
                </a:solidFill>
                <a:latin typeface="+mj-lt"/>
              </a:rPr>
              <a:t>PWFA</a:t>
            </a:r>
          </a:p>
        </p:txBody>
      </p:sp>
    </p:spTree>
    <p:extLst>
      <p:ext uri="{BB962C8B-B14F-4D97-AF65-F5344CB8AC3E}">
        <p14:creationId xmlns:p14="http://schemas.microsoft.com/office/powerpoint/2010/main" val="39224329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" y="124097"/>
            <a:ext cx="11372473" cy="510909"/>
          </a:xfrm>
        </p:spPr>
        <p:txBody>
          <a:bodyPr/>
          <a:lstStyle/>
          <a:p>
            <a:r>
              <a:rPr lang="en-US" dirty="0" smtClean="0"/>
              <a:t>Plasma accelerators are challenging to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0890670" y="6355590"/>
            <a:ext cx="688721" cy="365030"/>
          </a:xfrm>
          <a:prstGeom prst="rect">
            <a:avLst/>
          </a:prstGeom>
        </p:spPr>
        <p:txBody>
          <a:bodyPr/>
          <a:lstStyle/>
          <a:p>
            <a:fld id="{D260E43B-7F43-FA45-AAB7-E054FD6CC4E3}" type="slidenum">
              <a:rPr lang="en-US" smtClean="0"/>
              <a:t>7</a:t>
            </a:fld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845" y="1166895"/>
            <a:ext cx="3013086" cy="21454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5793477" y="2338257"/>
            <a:ext cx="5436240" cy="23297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5883157" y="2359789"/>
            <a:ext cx="425970" cy="1"/>
            <a:chOff x="4720327" y="1969909"/>
            <a:chExt cx="319561" cy="1"/>
          </a:xfrm>
        </p:grpSpPr>
        <p:grpSp>
          <p:nvGrpSpPr>
            <p:cNvPr id="17" name="Group 16"/>
            <p:cNvGrpSpPr/>
            <p:nvPr/>
          </p:nvGrpSpPr>
          <p:grpSpPr>
            <a:xfrm>
              <a:off x="4903363" y="1969909"/>
              <a:ext cx="91518" cy="1"/>
              <a:chOff x="4903363" y="1969909"/>
              <a:chExt cx="91518" cy="1"/>
            </a:xfrm>
          </p:grpSpPr>
          <p:cxnSp>
            <p:nvCxnSpPr>
              <p:cNvPr id="8" name="Straight Connector 7"/>
              <p:cNvCxnSpPr/>
              <p:nvPr/>
            </p:nvCxnSpPr>
            <p:spPr>
              <a:xfrm flipV="1">
                <a:off x="4903363" y="1969909"/>
                <a:ext cx="46512" cy="1"/>
              </a:xfrm>
              <a:prstGeom prst="line">
                <a:avLst/>
              </a:prstGeom>
              <a:ln w="38100" cmpd="sng">
                <a:solidFill>
                  <a:srgbClr val="FFEA4C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V="1">
                <a:off x="4948369" y="1969909"/>
                <a:ext cx="46512" cy="1"/>
              </a:xfrm>
              <a:prstGeom prst="line">
                <a:avLst/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" name="Straight Connector 14"/>
            <p:cNvCxnSpPr/>
            <p:nvPr/>
          </p:nvCxnSpPr>
          <p:spPr>
            <a:xfrm flipV="1">
              <a:off x="4993376" y="1969909"/>
              <a:ext cx="46512" cy="1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17"/>
            <p:cNvGrpSpPr/>
            <p:nvPr/>
          </p:nvGrpSpPr>
          <p:grpSpPr>
            <a:xfrm>
              <a:off x="4720327" y="1969909"/>
              <a:ext cx="91518" cy="1"/>
              <a:chOff x="4903363" y="1969909"/>
              <a:chExt cx="91518" cy="1"/>
            </a:xfrm>
          </p:grpSpPr>
          <p:cxnSp>
            <p:nvCxnSpPr>
              <p:cNvPr id="19" name="Straight Connector 18"/>
              <p:cNvCxnSpPr/>
              <p:nvPr/>
            </p:nvCxnSpPr>
            <p:spPr>
              <a:xfrm flipV="1">
                <a:off x="4903363" y="1969909"/>
                <a:ext cx="46512" cy="1"/>
              </a:xfrm>
              <a:prstGeom prst="line">
                <a:avLst/>
              </a:prstGeom>
              <a:ln w="38100" cmpd="sng">
                <a:solidFill>
                  <a:srgbClr val="FFEA4C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V="1">
                <a:off x="4948369" y="1969909"/>
                <a:ext cx="46512" cy="1"/>
              </a:xfrm>
              <a:prstGeom prst="line">
                <a:avLst/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/>
            <p:cNvGrpSpPr/>
            <p:nvPr/>
          </p:nvGrpSpPr>
          <p:grpSpPr>
            <a:xfrm>
              <a:off x="4811845" y="1969909"/>
              <a:ext cx="91518" cy="1"/>
              <a:chOff x="4903363" y="1969909"/>
              <a:chExt cx="91518" cy="1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 flipV="1">
                <a:off x="4903363" y="1969909"/>
                <a:ext cx="46512" cy="1"/>
              </a:xfrm>
              <a:prstGeom prst="line">
                <a:avLst/>
              </a:prstGeom>
              <a:ln w="38100" cmpd="sng">
                <a:solidFill>
                  <a:srgbClr val="FFEA4C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V="1">
                <a:off x="4948369" y="1969909"/>
                <a:ext cx="46512" cy="1"/>
              </a:xfrm>
              <a:prstGeom prst="line">
                <a:avLst/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TextBox 5"/>
          <p:cNvSpPr txBox="1"/>
          <p:nvPr/>
        </p:nvSpPr>
        <p:spPr>
          <a:xfrm>
            <a:off x="5609788" y="1274800"/>
            <a:ext cx="6271622" cy="912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6" dirty="0">
                <a:solidFill>
                  <a:srgbClr val="14294C"/>
                </a:solidFill>
                <a:latin typeface="+mj-lt"/>
              </a:rPr>
              <a:t>Short driver/wake propagates through long plasma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609788" y="2482926"/>
            <a:ext cx="6271622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6" dirty="0">
                <a:solidFill>
                  <a:srgbClr val="14294C"/>
                </a:solidFill>
                <a:latin typeface="+mj-lt"/>
                <a:sym typeface="Wingdings"/>
              </a:rPr>
              <a:t> Many time steps.</a:t>
            </a:r>
            <a:endParaRPr lang="en-US" sz="2666" dirty="0">
              <a:solidFill>
                <a:srgbClr val="14294C"/>
              </a:solidFill>
              <a:latin typeface="+mj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2035" y="3215593"/>
            <a:ext cx="11328506" cy="1458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666" b="1" dirty="0">
                <a:solidFill>
                  <a:srgbClr val="14294C"/>
                </a:solidFill>
                <a:latin typeface="Calibri"/>
                <a:cs typeface="Calibri"/>
              </a:rPr>
              <a:t>For a 10 </a:t>
            </a:r>
            <a:r>
              <a:rPr lang="en-US" sz="2666" b="1" dirty="0" err="1">
                <a:solidFill>
                  <a:srgbClr val="14294C"/>
                </a:solidFill>
                <a:latin typeface="Calibri"/>
                <a:cs typeface="Calibri"/>
              </a:rPr>
              <a:t>GeV</a:t>
            </a:r>
            <a:r>
              <a:rPr lang="en-US" sz="2666" b="1" dirty="0">
                <a:solidFill>
                  <a:srgbClr val="14294C"/>
                </a:solidFill>
                <a:latin typeface="Calibri"/>
                <a:cs typeface="Calibri"/>
              </a:rPr>
              <a:t> LPA scale stage:</a:t>
            </a:r>
          </a:p>
          <a:p>
            <a:pPr>
              <a:lnSpc>
                <a:spcPct val="120000"/>
              </a:lnSpc>
            </a:pPr>
            <a:r>
              <a:rPr lang="en-US" sz="2933" dirty="0">
                <a:solidFill>
                  <a:srgbClr val="14294C"/>
                </a:solidFill>
                <a:cs typeface="Calibri"/>
              </a:rPr>
              <a:t>	</a:t>
            </a:r>
            <a:r>
              <a:rPr lang="en-US" dirty="0" smtClean="0">
                <a:solidFill>
                  <a:srgbClr val="14294C"/>
                </a:solidFill>
                <a:cs typeface="Calibri"/>
              </a:rPr>
              <a:t>~</a:t>
            </a:r>
            <a:r>
              <a:rPr lang="en-US" b="1" dirty="0" smtClean="0">
                <a:solidFill>
                  <a:srgbClr val="800000"/>
                </a:solidFill>
                <a:latin typeface="Calibri"/>
                <a:cs typeface="Calibri"/>
              </a:rPr>
              <a:t>1</a:t>
            </a:r>
            <a:r>
              <a:rPr lang="en-US" b="1" dirty="0" smtClean="0">
                <a:solidFill>
                  <a:srgbClr val="800000"/>
                </a:solidFill>
                <a:latin typeface="Symbol" charset="2"/>
                <a:cs typeface="Symbol" charset="2"/>
              </a:rPr>
              <a:t>m</a:t>
            </a:r>
            <a:r>
              <a:rPr lang="en-US" b="1" dirty="0" smtClean="0">
                <a:solidFill>
                  <a:srgbClr val="800000"/>
                </a:solidFill>
                <a:latin typeface="Calibri"/>
                <a:cs typeface="Calibri"/>
              </a:rPr>
              <a:t>m</a:t>
            </a:r>
            <a:r>
              <a:rPr lang="en-US" dirty="0" smtClean="0">
                <a:solidFill>
                  <a:srgbClr val="14294C"/>
                </a:solidFill>
                <a:latin typeface="Calibri"/>
                <a:cs typeface="Calibri"/>
              </a:rPr>
              <a:t> wavelength laser propagates into </a:t>
            </a:r>
            <a:r>
              <a:rPr lang="en-US" dirty="0" smtClean="0">
                <a:solidFill>
                  <a:srgbClr val="14294C"/>
                </a:solidFill>
                <a:cs typeface="Calibri"/>
              </a:rPr>
              <a:t>~</a:t>
            </a:r>
            <a:r>
              <a:rPr lang="en-US" b="1" dirty="0" smtClean="0">
                <a:solidFill>
                  <a:srgbClr val="800000"/>
                </a:solidFill>
                <a:latin typeface="Calibri"/>
                <a:cs typeface="Calibri"/>
              </a:rPr>
              <a:t>1m</a:t>
            </a:r>
            <a:r>
              <a:rPr lang="en-US" dirty="0" smtClean="0">
                <a:solidFill>
                  <a:srgbClr val="00116A"/>
                </a:solidFill>
                <a:latin typeface="Calibri"/>
                <a:cs typeface="Calibri"/>
              </a:rPr>
              <a:t> </a:t>
            </a:r>
            <a:r>
              <a:rPr lang="en-US" dirty="0" smtClean="0">
                <a:solidFill>
                  <a:srgbClr val="14294C"/>
                </a:solidFill>
                <a:latin typeface="Calibri"/>
                <a:cs typeface="Calibri"/>
              </a:rPr>
              <a:t>plasma</a:t>
            </a:r>
          </a:p>
          <a:p>
            <a:pPr algn="ctr">
              <a:lnSpc>
                <a:spcPct val="120000"/>
              </a:lnSpc>
            </a:pPr>
            <a:r>
              <a:rPr lang="en-US" dirty="0" smtClean="0">
                <a:solidFill>
                  <a:srgbClr val="14294C"/>
                </a:solidFill>
                <a:latin typeface="Calibri"/>
                <a:cs typeface="Calibri"/>
                <a:sym typeface="Wingdings"/>
              </a:rPr>
              <a:t>	 millions of time steps needed</a:t>
            </a:r>
          </a:p>
        </p:txBody>
      </p:sp>
      <p:pic>
        <p:nvPicPr>
          <p:cNvPr id="28" name="Picture 27" descr="Screen Shot 2015-06-02 at 5.46.2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1571" y="4623608"/>
            <a:ext cx="3275747" cy="1571865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29" name="TextBox 28"/>
          <p:cNvSpPr txBox="1"/>
          <p:nvPr/>
        </p:nvSpPr>
        <p:spPr>
          <a:xfrm>
            <a:off x="552028" y="4679286"/>
            <a:ext cx="7008638" cy="1249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666" b="1" dirty="0">
                <a:solidFill>
                  <a:srgbClr val="14294C"/>
                </a:solidFill>
                <a:latin typeface="Calibri"/>
                <a:cs typeface="Calibri"/>
              </a:rPr>
              <a:t>Non-linear regime: 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14294C"/>
                </a:solidFill>
                <a:latin typeface="Calibri"/>
                <a:cs typeface="Calibri"/>
              </a:rPr>
              <a:t>very small features 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14294C"/>
                </a:solidFill>
                <a:latin typeface="Calibri"/>
                <a:cs typeface="Calibri"/>
                <a:sym typeface="Wingdings"/>
              </a:rPr>
              <a:t>				      	 small grid cells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4053885" y="5390606"/>
            <a:ext cx="4715646" cy="323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9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09 -0.00116 L 0.39896 -0.00324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94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835" y="126867"/>
            <a:ext cx="11375136" cy="771651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ECP Project </a:t>
            </a:r>
            <a:r>
              <a:rPr lang="en-US" sz="2800" dirty="0" err="1" smtClean="0"/>
              <a:t>WarpX</a:t>
            </a:r>
            <a:r>
              <a:rPr lang="en-US" sz="2800" dirty="0" smtClean="0"/>
              <a:t>: </a:t>
            </a:r>
            <a:r>
              <a:rPr lang="en-US" sz="2800" dirty="0" err="1" smtClean="0"/>
              <a:t>Exascale</a:t>
            </a:r>
            <a:r>
              <a:rPr lang="en-US" sz="2800" dirty="0" smtClean="0"/>
              <a:t> Modeling of Advanced Particle Accelerators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084521" y="889294"/>
            <a:ext cx="5800725" cy="3904881"/>
          </a:xfrm>
          <a:prstGeom prst="rect">
            <a:avLst/>
          </a:prstGeom>
        </p:spPr>
        <p:txBody>
          <a:bodyPr>
            <a:noAutofit/>
          </a:bodyPr>
          <a:lstStyle/>
          <a:p>
            <a:pPr marL="520700" indent="-520700">
              <a:spcBef>
                <a:spcPts val="0"/>
              </a:spcBef>
              <a:buNone/>
            </a:pPr>
            <a:r>
              <a:rPr lang="en-US" sz="1900" b="1" dirty="0">
                <a:solidFill>
                  <a:srgbClr val="800000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Goal (4 years): </a:t>
            </a:r>
            <a:r>
              <a:rPr lang="en-US" sz="1700" dirty="0">
                <a:solidFill>
                  <a:schemeClr val="tx1"/>
                </a:solidFill>
                <a:latin typeface="Franklin Gothic Book"/>
                <a:ea typeface="Franklin Gothic Medium" charset="0"/>
                <a:cs typeface="Franklin Gothic Book"/>
              </a:rPr>
              <a:t>Convergence study in 3-D of 10 consecutive multi-</a:t>
            </a:r>
            <a:r>
              <a:rPr lang="en-US" sz="1700" dirty="0" err="1">
                <a:solidFill>
                  <a:schemeClr val="tx1"/>
                </a:solidFill>
                <a:latin typeface="Franklin Gothic Book"/>
                <a:ea typeface="Franklin Gothic Medium" charset="0"/>
                <a:cs typeface="Franklin Gothic Book"/>
              </a:rPr>
              <a:t>GeV</a:t>
            </a:r>
            <a:r>
              <a:rPr lang="en-US" sz="1700" dirty="0">
                <a:solidFill>
                  <a:schemeClr val="tx1"/>
                </a:solidFill>
                <a:latin typeface="Franklin Gothic Book"/>
                <a:ea typeface="Franklin Gothic Medium" charset="0"/>
                <a:cs typeface="Franklin Gothic Book"/>
              </a:rPr>
              <a:t> stages in linear and bubble regime, for laser- &amp; beam-driven plasma accelerators.</a:t>
            </a:r>
          </a:p>
          <a:p>
            <a:pPr marL="520700" indent="-520700">
              <a:spcBef>
                <a:spcPts val="0"/>
              </a:spcBef>
              <a:buNone/>
            </a:pPr>
            <a:endParaRPr lang="en-US" sz="600" dirty="0">
              <a:solidFill>
                <a:schemeClr val="tx1"/>
              </a:solidFill>
              <a:latin typeface="Franklin Gothic Medium" charset="0"/>
              <a:ea typeface="Franklin Gothic Medium" charset="0"/>
              <a:cs typeface="Franklin Gothic Medium" charset="0"/>
            </a:endParaRPr>
          </a:p>
          <a:p>
            <a:pPr marL="520700" indent="-520700">
              <a:spcBef>
                <a:spcPts val="0"/>
              </a:spcBef>
              <a:buNone/>
            </a:pPr>
            <a:endParaRPr lang="en-US" sz="600" dirty="0">
              <a:solidFill>
                <a:schemeClr val="tx1"/>
              </a:solidFill>
              <a:latin typeface="Franklin Gothic Medium" charset="0"/>
              <a:ea typeface="Franklin Gothic Medium" charset="0"/>
              <a:cs typeface="Franklin Gothic Medium" charset="0"/>
            </a:endParaRPr>
          </a:p>
          <a:p>
            <a:pPr marL="520700" indent="-520700">
              <a:spcBef>
                <a:spcPts val="0"/>
              </a:spcBef>
              <a:buNone/>
              <a:tabLst>
                <a:tab pos="573088" algn="l"/>
              </a:tabLst>
            </a:pPr>
            <a:r>
              <a:rPr lang="en-US" sz="1900" b="1" dirty="0">
                <a:solidFill>
                  <a:srgbClr val="800000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How: 	</a:t>
            </a:r>
            <a:r>
              <a:rPr lang="en-US" sz="1700" b="1" dirty="0">
                <a:solidFill>
                  <a:schemeClr val="tx1"/>
                </a:solidFill>
                <a:latin typeface="Franklin Gothic Medium" charset="0"/>
                <a:ea typeface="Franklin Gothic Medium" charset="0"/>
                <a:cs typeface="Franklin Gothic Medium" charset="0"/>
                <a:sym typeface="Wingdings"/>
              </a:rPr>
              <a:t> </a:t>
            </a:r>
            <a:r>
              <a:rPr lang="en-US" sz="1700" dirty="0">
                <a:solidFill>
                  <a:schemeClr val="tx1"/>
                </a:solidFill>
                <a:latin typeface="Franklin Gothic Book"/>
                <a:ea typeface="Franklin Gothic Medium" charset="0"/>
                <a:cs typeface="Franklin Gothic Book"/>
              </a:rPr>
              <a:t>Combination of most advanced algorithms</a:t>
            </a:r>
          </a:p>
          <a:p>
            <a:pPr marL="520700" indent="-520700">
              <a:spcBef>
                <a:spcPts val="0"/>
              </a:spcBef>
              <a:buNone/>
              <a:tabLst>
                <a:tab pos="573088" algn="l"/>
              </a:tabLst>
            </a:pPr>
            <a:endParaRPr lang="en-US" sz="1700" dirty="0">
              <a:solidFill>
                <a:schemeClr val="tx1"/>
              </a:solidFill>
              <a:latin typeface="Franklin Gothic Book"/>
              <a:ea typeface="Franklin Gothic Medium" charset="0"/>
              <a:cs typeface="Franklin Gothic Book"/>
            </a:endParaRPr>
          </a:p>
          <a:p>
            <a:pPr marL="850900" lvl="3" indent="-285750">
              <a:spcBef>
                <a:spcPts val="0"/>
              </a:spcBef>
              <a:buFont typeface="Wingdings" charset="0"/>
              <a:buChar char="è"/>
            </a:pPr>
            <a:r>
              <a:rPr lang="en-US" sz="1700" dirty="0">
                <a:solidFill>
                  <a:schemeClr val="tx1"/>
                </a:solidFill>
                <a:latin typeface="Franklin Gothic Book"/>
                <a:ea typeface="Franklin Gothic Medium" charset="0"/>
                <a:cs typeface="Franklin Gothic Book"/>
              </a:rPr>
              <a:t>Coupling of </a:t>
            </a:r>
            <a:r>
              <a:rPr lang="en-US" sz="1700" dirty="0" err="1" smtClean="0">
                <a:solidFill>
                  <a:schemeClr val="tx1"/>
                </a:solidFill>
                <a:latin typeface="Franklin Gothic Book"/>
                <a:ea typeface="Franklin Gothic Medium" charset="0"/>
                <a:cs typeface="Franklin Gothic Book"/>
              </a:rPr>
              <a:t>Warp+BoxLib</a:t>
            </a:r>
            <a:r>
              <a:rPr lang="en-US" sz="1700" dirty="0" smtClean="0">
                <a:solidFill>
                  <a:schemeClr val="tx1"/>
                </a:solidFill>
                <a:latin typeface="Franklin Gothic Book"/>
                <a:ea typeface="Franklin Gothic Medium" charset="0"/>
                <a:cs typeface="Franklin Gothic Book"/>
              </a:rPr>
              <a:t>/</a:t>
            </a:r>
            <a:r>
              <a:rPr lang="en-US" sz="1700" dirty="0" err="1" smtClean="0">
                <a:solidFill>
                  <a:schemeClr val="tx1"/>
                </a:solidFill>
                <a:latin typeface="Franklin Gothic Book"/>
                <a:ea typeface="Franklin Gothic Medium" charset="0"/>
                <a:cs typeface="Franklin Gothic Book"/>
              </a:rPr>
              <a:t>AMReX+PICSAR</a:t>
            </a:r>
            <a:r>
              <a:rPr lang="en-US" sz="1700" dirty="0" smtClean="0">
                <a:solidFill>
                  <a:schemeClr val="tx1"/>
                </a:solidFill>
                <a:latin typeface="Franklin Gothic Book"/>
                <a:ea typeface="Franklin Gothic Medium" charset="0"/>
                <a:cs typeface="Franklin Gothic Book"/>
              </a:rPr>
              <a:t> </a:t>
            </a:r>
            <a:endParaRPr lang="en-US" sz="1700" dirty="0">
              <a:solidFill>
                <a:schemeClr val="tx1"/>
              </a:solidFill>
              <a:latin typeface="Franklin Gothic Book"/>
              <a:ea typeface="Franklin Gothic Medium" charset="0"/>
              <a:cs typeface="Franklin Gothic Book"/>
            </a:endParaRPr>
          </a:p>
          <a:p>
            <a:pPr marL="850900" lvl="3" indent="-285750">
              <a:spcBef>
                <a:spcPts val="0"/>
              </a:spcBef>
              <a:buFont typeface="Wingdings" charset="0"/>
              <a:buChar char="è"/>
            </a:pPr>
            <a:endParaRPr lang="en-US" sz="1700" dirty="0">
              <a:solidFill>
                <a:schemeClr val="tx1"/>
              </a:solidFill>
              <a:latin typeface="Franklin Gothic Book"/>
              <a:ea typeface="Franklin Gothic Medium" charset="0"/>
              <a:cs typeface="Franklin Gothic Book"/>
            </a:endParaRPr>
          </a:p>
          <a:p>
            <a:pPr marL="850900" lvl="3" indent="-285750">
              <a:spcBef>
                <a:spcPts val="0"/>
              </a:spcBef>
              <a:buFont typeface="Wingdings" charset="0"/>
              <a:buChar char="è"/>
            </a:pPr>
            <a:endParaRPr lang="en-US" sz="1700" dirty="0">
              <a:solidFill>
                <a:schemeClr val="tx1"/>
              </a:solidFill>
              <a:latin typeface="Franklin Gothic Book"/>
              <a:ea typeface="Franklin Gothic Medium" charset="0"/>
              <a:cs typeface="Franklin Gothic Book"/>
            </a:endParaRPr>
          </a:p>
          <a:p>
            <a:pPr marL="850900" lvl="3" indent="-285750">
              <a:spcBef>
                <a:spcPts val="0"/>
              </a:spcBef>
              <a:buFont typeface="Wingdings" charset="0"/>
              <a:buChar char="è"/>
            </a:pPr>
            <a:endParaRPr lang="en-US" sz="1700" dirty="0">
              <a:solidFill>
                <a:schemeClr val="tx1"/>
              </a:solidFill>
              <a:latin typeface="Franklin Gothic Book"/>
              <a:ea typeface="Franklin Gothic Medium" charset="0"/>
              <a:cs typeface="Franklin Gothic Book"/>
            </a:endParaRPr>
          </a:p>
          <a:p>
            <a:pPr marL="850900" lvl="3" indent="-285750">
              <a:spcBef>
                <a:spcPts val="0"/>
              </a:spcBef>
              <a:buFont typeface="Wingdings" charset="0"/>
              <a:buChar char="è"/>
            </a:pPr>
            <a:endParaRPr lang="en-US" sz="1700" dirty="0">
              <a:solidFill>
                <a:schemeClr val="tx1"/>
              </a:solidFill>
              <a:latin typeface="Franklin Gothic Book"/>
              <a:ea typeface="Franklin Gothic Medium" charset="0"/>
              <a:cs typeface="Franklin Gothic Book"/>
            </a:endParaRPr>
          </a:p>
          <a:p>
            <a:pPr marL="850900" lvl="3" indent="-285750">
              <a:spcBef>
                <a:spcPts val="0"/>
              </a:spcBef>
              <a:buFont typeface="Wingdings" charset="0"/>
              <a:buChar char="è"/>
            </a:pPr>
            <a:endParaRPr lang="en-US" sz="1700" dirty="0">
              <a:solidFill>
                <a:schemeClr val="tx1"/>
              </a:solidFill>
              <a:latin typeface="Franklin Gothic Book"/>
              <a:ea typeface="Franklin Gothic Medium" charset="0"/>
              <a:cs typeface="Franklin Gothic Book"/>
            </a:endParaRPr>
          </a:p>
          <a:p>
            <a:pPr marL="850900" lvl="3" indent="-285750">
              <a:spcBef>
                <a:spcPts val="0"/>
              </a:spcBef>
              <a:buFont typeface="Wingdings" charset="0"/>
              <a:buChar char="è"/>
            </a:pPr>
            <a:endParaRPr lang="en-US" sz="1700" dirty="0" smtClean="0">
              <a:solidFill>
                <a:schemeClr val="tx1"/>
              </a:solidFill>
              <a:latin typeface="Franklin Gothic Book"/>
              <a:ea typeface="Franklin Gothic Medium" charset="0"/>
              <a:cs typeface="Franklin Gothic Book"/>
            </a:endParaRPr>
          </a:p>
          <a:p>
            <a:pPr marL="850900" lvl="3" indent="-285750">
              <a:spcBef>
                <a:spcPts val="0"/>
              </a:spcBef>
              <a:buFont typeface="Wingdings" charset="0"/>
              <a:buChar char="è"/>
            </a:pPr>
            <a:endParaRPr lang="en-US" sz="1700" dirty="0">
              <a:solidFill>
                <a:schemeClr val="tx1"/>
              </a:solidFill>
              <a:latin typeface="Franklin Gothic Book"/>
              <a:ea typeface="Franklin Gothic Medium" charset="0"/>
              <a:cs typeface="Franklin Gothic Book"/>
            </a:endParaRPr>
          </a:p>
          <a:p>
            <a:pPr marL="850900" lvl="3" indent="-285750">
              <a:spcBef>
                <a:spcPts val="0"/>
              </a:spcBef>
              <a:buFont typeface="Wingdings" charset="0"/>
              <a:buChar char="è"/>
            </a:pPr>
            <a:endParaRPr lang="en-US" sz="1700" dirty="0">
              <a:solidFill>
                <a:schemeClr val="tx1"/>
              </a:solidFill>
              <a:latin typeface="Franklin Gothic Book"/>
              <a:ea typeface="Franklin Gothic Medium" charset="0"/>
              <a:cs typeface="Franklin Gothic Book"/>
            </a:endParaRPr>
          </a:p>
          <a:p>
            <a:pPr marL="565150" lvl="3" indent="0">
              <a:spcBef>
                <a:spcPts val="0"/>
              </a:spcBef>
              <a:buNone/>
            </a:pPr>
            <a:r>
              <a:rPr lang="en-US" sz="1700" dirty="0">
                <a:solidFill>
                  <a:schemeClr val="tx1"/>
                </a:solidFill>
                <a:latin typeface="Franklin Gothic Book"/>
                <a:ea typeface="Franklin Gothic Medium" charset="0"/>
                <a:cs typeface="Franklin Gothic Book"/>
                <a:sym typeface="Wingdings"/>
              </a:rPr>
              <a:t> </a:t>
            </a:r>
            <a:r>
              <a:rPr lang="en-US" sz="1700" dirty="0">
                <a:solidFill>
                  <a:schemeClr val="tx1"/>
                </a:solidFill>
                <a:latin typeface="Franklin Gothic Book"/>
                <a:ea typeface="Franklin Gothic Medium" charset="0"/>
                <a:cs typeface="Franklin Gothic Book"/>
              </a:rPr>
              <a:t>Port to emerging architectures (Xeon Phi, GPU)</a:t>
            </a:r>
          </a:p>
        </p:txBody>
      </p:sp>
      <p:sp>
        <p:nvSpPr>
          <p:cNvPr id="62" name="Content Placeholder 2"/>
          <p:cNvSpPr txBox="1">
            <a:spLocks/>
          </p:cNvSpPr>
          <p:nvPr/>
        </p:nvSpPr>
        <p:spPr>
          <a:xfrm>
            <a:off x="595546" y="5438429"/>
            <a:ext cx="10056301" cy="6429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0700" indent="-520700" algn="ctr" fontAlgn="auto">
              <a:spcAft>
                <a:spcPts val="0"/>
              </a:spcAft>
              <a:buNone/>
            </a:pPr>
            <a:r>
              <a:rPr lang="en-US" sz="2000" b="1" i="1" dirty="0">
                <a:solidFill>
                  <a:srgbClr val="800000"/>
                </a:solidFill>
                <a:ea typeface="Franklin Gothic Medium" charset="0"/>
                <a:cs typeface="Franklin Gothic Medium" charset="0"/>
              </a:rPr>
              <a:t>Ultimate goal: enable modeling of 100 stages by 2025 for 1 </a:t>
            </a:r>
            <a:r>
              <a:rPr lang="en-US" sz="2000" b="1" i="1" dirty="0" err="1">
                <a:solidFill>
                  <a:srgbClr val="800000"/>
                </a:solidFill>
                <a:ea typeface="Franklin Gothic Medium" charset="0"/>
                <a:cs typeface="Franklin Gothic Medium" charset="0"/>
              </a:rPr>
              <a:t>TeV</a:t>
            </a:r>
            <a:r>
              <a:rPr lang="en-US" sz="2000" b="1" i="1" dirty="0">
                <a:solidFill>
                  <a:srgbClr val="800000"/>
                </a:solidFill>
                <a:ea typeface="Franklin Gothic Medium" charset="0"/>
                <a:cs typeface="Franklin Gothic Medium" charset="0"/>
              </a:rPr>
              <a:t> collider design!</a:t>
            </a:r>
          </a:p>
        </p:txBody>
      </p:sp>
      <p:pic>
        <p:nvPicPr>
          <p:cNvPr id="69" name="Picture 68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5116" y="1023093"/>
            <a:ext cx="3273298" cy="2476852"/>
          </a:xfrm>
          <a:prstGeom prst="rect">
            <a:avLst/>
          </a:prstGeom>
        </p:spPr>
      </p:pic>
      <p:sp>
        <p:nvSpPr>
          <p:cNvPr id="70" name="Content Placeholder 2"/>
          <p:cNvSpPr txBox="1">
            <a:spLocks/>
          </p:cNvSpPr>
          <p:nvPr/>
        </p:nvSpPr>
        <p:spPr>
          <a:xfrm>
            <a:off x="1084521" y="4831377"/>
            <a:ext cx="9606810" cy="4164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0700" indent="-52070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 smtClean="0">
                <a:solidFill>
                  <a:srgbClr val="800000"/>
                </a:solidFill>
                <a:ea typeface="Franklin Gothic Medium" charset="0"/>
                <a:cs typeface="Franklin Gothic Medium" charset="0"/>
              </a:rPr>
              <a:t>Team:  </a:t>
            </a:r>
            <a:r>
              <a:rPr lang="en-US" sz="1700" dirty="0">
                <a:solidFill>
                  <a:prstClr val="black"/>
                </a:solidFill>
                <a:ea typeface="Franklin Gothic Medium" charset="0"/>
                <a:cs typeface="Franklin Gothic Book"/>
              </a:rPr>
              <a:t>LBNL ATAP</a:t>
            </a:r>
            <a:r>
              <a:rPr lang="en-US" sz="1700" dirty="0">
                <a:solidFill>
                  <a:prstClr val="black"/>
                </a:solidFill>
                <a:latin typeface="Franklin Gothic Book"/>
                <a:ea typeface="Franklin Gothic Medium" charset="0"/>
                <a:cs typeface="Franklin Gothic Book"/>
              </a:rPr>
              <a:t> (accelerators) + </a:t>
            </a:r>
            <a:r>
              <a:rPr lang="en-US" sz="1700" dirty="0">
                <a:solidFill>
                  <a:prstClr val="black"/>
                </a:solidFill>
                <a:ea typeface="Franklin Gothic Medium" charset="0"/>
                <a:cs typeface="Franklin Gothic Book"/>
              </a:rPr>
              <a:t>LBNL CRD </a:t>
            </a:r>
            <a:r>
              <a:rPr lang="en-US" sz="1700" dirty="0">
                <a:solidFill>
                  <a:prstClr val="black"/>
                </a:solidFill>
                <a:latin typeface="Franklin Gothic Book"/>
                <a:ea typeface="Franklin Gothic Medium" charset="0"/>
                <a:cs typeface="Franklin Gothic Book"/>
              </a:rPr>
              <a:t>(computing science) + </a:t>
            </a:r>
            <a:r>
              <a:rPr lang="en-US" sz="1700" dirty="0">
                <a:solidFill>
                  <a:prstClr val="black"/>
                </a:solidFill>
                <a:ea typeface="Franklin Gothic Medium" charset="0"/>
                <a:cs typeface="Franklin Gothic Book"/>
              </a:rPr>
              <a:t>SLAC</a:t>
            </a:r>
            <a:r>
              <a:rPr lang="en-US" sz="1700" dirty="0">
                <a:solidFill>
                  <a:prstClr val="black"/>
                </a:solidFill>
                <a:latin typeface="Franklin Gothic Book"/>
                <a:ea typeface="Franklin Gothic Medium" charset="0"/>
                <a:cs typeface="Franklin Gothic Book"/>
              </a:rPr>
              <a:t> + </a:t>
            </a:r>
            <a:r>
              <a:rPr lang="en-US" sz="1700" dirty="0" smtClean="0">
                <a:solidFill>
                  <a:prstClr val="black"/>
                </a:solidFill>
                <a:ea typeface="Franklin Gothic Medium" charset="0"/>
                <a:cs typeface="Franklin Gothic Book"/>
              </a:rPr>
              <a:t>LLNL</a:t>
            </a:r>
          </a:p>
          <a:p>
            <a:pPr marL="520700" indent="-520700" fontAlgn="auto">
              <a:spcBef>
                <a:spcPts val="0"/>
              </a:spcBef>
              <a:spcAft>
                <a:spcPts val="0"/>
              </a:spcAft>
              <a:buNone/>
            </a:pPr>
            <a:endParaRPr lang="en-US" sz="1700" dirty="0">
              <a:solidFill>
                <a:prstClr val="black"/>
              </a:solidFill>
              <a:ea typeface="Franklin Gothic Medium" charset="0"/>
              <a:cs typeface="Franklin Gothic Book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068328" y="2592879"/>
            <a:ext cx="4650399" cy="1696336"/>
            <a:chOff x="660806" y="2878315"/>
            <a:chExt cx="7039955" cy="2416880"/>
          </a:xfrm>
        </p:grpSpPr>
        <p:grpSp>
          <p:nvGrpSpPr>
            <p:cNvPr id="13" name="Group 12"/>
            <p:cNvGrpSpPr/>
            <p:nvPr/>
          </p:nvGrpSpPr>
          <p:grpSpPr>
            <a:xfrm>
              <a:off x="4834904" y="2952234"/>
              <a:ext cx="2865857" cy="2294491"/>
              <a:chOff x="2800350" y="2571750"/>
              <a:chExt cx="2457450" cy="1714500"/>
            </a:xfrm>
          </p:grpSpPr>
          <p:pic>
            <p:nvPicPr>
              <p:cNvPr id="14" name="Picture 13" descr="Screen Shot 2015-06-02 at 5.46.28 PM.png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800350" y="2571750"/>
                <a:ext cx="2457450" cy="1714500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</p:pic>
          <p:sp>
            <p:nvSpPr>
              <p:cNvPr id="15" name="Rectangle 14"/>
              <p:cNvSpPr/>
              <p:nvPr/>
            </p:nvSpPr>
            <p:spPr bwMode="auto">
              <a:xfrm>
                <a:off x="4510105" y="3324889"/>
                <a:ext cx="169061" cy="192983"/>
              </a:xfrm>
              <a:prstGeom prst="rect">
                <a:avLst/>
              </a:prstGeom>
              <a:noFill/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>
                    <a:solidFill>
                      <a:prstClr val="black"/>
                    </a:solidFill>
                    <a:latin typeface="Times New Roman"/>
                    <a:ea typeface="Times New Roman"/>
                    <a:cs typeface="Times New Roman"/>
                  </a:rPr>
                  <a:t> 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 bwMode="auto">
              <a:xfrm>
                <a:off x="4984234" y="3355369"/>
                <a:ext cx="112703" cy="132025"/>
              </a:xfrm>
              <a:prstGeom prst="rect">
                <a:avLst/>
              </a:prstGeom>
              <a:noFill/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>
                    <a:solidFill>
                      <a:prstClr val="black"/>
                    </a:solidFill>
                    <a:latin typeface="Times New Roman"/>
                    <a:ea typeface="Times New Roman"/>
                    <a:cs typeface="Times New Roman"/>
                  </a:rPr>
                  <a:t> 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 bwMode="auto">
              <a:xfrm>
                <a:off x="3410282" y="3232831"/>
                <a:ext cx="225405" cy="377099"/>
              </a:xfrm>
              <a:prstGeom prst="rect">
                <a:avLst/>
              </a:prstGeom>
              <a:noFill/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>
                    <a:solidFill>
                      <a:prstClr val="black"/>
                    </a:solidFill>
                    <a:latin typeface="Times New Roman"/>
                    <a:ea typeface="Times New Roman"/>
                    <a:cs typeface="Times New Roman"/>
                  </a:rPr>
                  <a:t> 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 bwMode="auto">
              <a:xfrm>
                <a:off x="2835110" y="3324889"/>
                <a:ext cx="225406" cy="192983"/>
              </a:xfrm>
              <a:prstGeom prst="rect">
                <a:avLst/>
              </a:prstGeom>
              <a:noFill/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>
                    <a:solidFill>
                      <a:prstClr val="black"/>
                    </a:solidFill>
                    <a:latin typeface="Times New Roman"/>
                    <a:ea typeface="Times New Roman"/>
                    <a:cs typeface="Times New Roman"/>
                  </a:rPr>
                  <a:t> 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 bwMode="auto">
              <a:xfrm>
                <a:off x="3853320" y="3324889"/>
                <a:ext cx="237064" cy="192983"/>
              </a:xfrm>
              <a:prstGeom prst="rect">
                <a:avLst/>
              </a:prstGeom>
              <a:noFill/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>
                    <a:solidFill>
                      <a:prstClr val="black"/>
                    </a:solidFill>
                    <a:latin typeface="Times New Roman"/>
                    <a:ea typeface="Times New Roman"/>
                    <a:cs typeface="Times New Roman"/>
                  </a:rPr>
                  <a:t> </a:t>
                </a:r>
              </a:p>
            </p:txBody>
          </p:sp>
          <p:grpSp>
            <p:nvGrpSpPr>
              <p:cNvPr id="20" name="Group 19"/>
              <p:cNvGrpSpPr/>
              <p:nvPr/>
            </p:nvGrpSpPr>
            <p:grpSpPr>
              <a:xfrm>
                <a:off x="3575449" y="2820062"/>
                <a:ext cx="380859" cy="410930"/>
                <a:chOff x="844313" y="275915"/>
                <a:chExt cx="414868" cy="456610"/>
              </a:xfrm>
              <a:scene3d>
                <a:camera prst="orthographicFront"/>
                <a:lightRig rig="threePt" dir="t"/>
              </a:scene3d>
            </p:grpSpPr>
            <p:sp>
              <p:nvSpPr>
                <p:cNvPr id="36" name="Rectangle 35"/>
                <p:cNvSpPr/>
                <p:nvPr/>
              </p:nvSpPr>
              <p:spPr bwMode="auto">
                <a:xfrm>
                  <a:off x="844313" y="602065"/>
                  <a:ext cx="131234" cy="130460"/>
                </a:xfrm>
                <a:prstGeom prst="rect">
                  <a:avLst/>
                </a:prstGeom>
                <a:noFill/>
                <a:ln w="9525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p3d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>
                      <a:solidFill>
                        <a:prstClr val="black"/>
                      </a:solidFill>
                      <a:latin typeface="Times New Roman"/>
                      <a:ea typeface="Times New Roman"/>
                      <a:cs typeface="Times New Roman"/>
                    </a:rPr>
                    <a:t> </a:t>
                  </a:r>
                </a:p>
              </p:txBody>
            </p:sp>
            <p:sp>
              <p:nvSpPr>
                <p:cNvPr id="37" name="Rectangle 36"/>
                <p:cNvSpPr/>
                <p:nvPr/>
              </p:nvSpPr>
              <p:spPr bwMode="auto">
                <a:xfrm>
                  <a:off x="909930" y="471605"/>
                  <a:ext cx="131234" cy="130460"/>
                </a:xfrm>
                <a:prstGeom prst="rect">
                  <a:avLst/>
                </a:prstGeom>
                <a:noFill/>
                <a:ln w="9525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p3d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>
                      <a:solidFill>
                        <a:prstClr val="black"/>
                      </a:solidFill>
                      <a:latin typeface="Times New Roman"/>
                      <a:ea typeface="Times New Roman"/>
                      <a:cs typeface="Times New Roman"/>
                    </a:rPr>
                    <a:t> </a:t>
                  </a:r>
                </a:p>
              </p:txBody>
            </p:sp>
            <p:sp>
              <p:nvSpPr>
                <p:cNvPr id="38" name="Rectangle 37"/>
                <p:cNvSpPr/>
                <p:nvPr/>
              </p:nvSpPr>
              <p:spPr bwMode="auto">
                <a:xfrm>
                  <a:off x="996713" y="341145"/>
                  <a:ext cx="131234" cy="130460"/>
                </a:xfrm>
                <a:prstGeom prst="rect">
                  <a:avLst/>
                </a:prstGeom>
                <a:noFill/>
                <a:ln w="9525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p3d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>
                      <a:solidFill>
                        <a:prstClr val="black"/>
                      </a:solidFill>
                      <a:latin typeface="Times New Roman"/>
                      <a:ea typeface="Times New Roman"/>
                      <a:cs typeface="Times New Roman"/>
                    </a:rPr>
                    <a:t> </a:t>
                  </a:r>
                </a:p>
              </p:txBody>
            </p:sp>
            <p:sp>
              <p:nvSpPr>
                <p:cNvPr id="39" name="Rectangle 38"/>
                <p:cNvSpPr/>
                <p:nvPr/>
              </p:nvSpPr>
              <p:spPr bwMode="auto">
                <a:xfrm>
                  <a:off x="1127947" y="275915"/>
                  <a:ext cx="131234" cy="130460"/>
                </a:xfrm>
                <a:prstGeom prst="rect">
                  <a:avLst/>
                </a:prstGeom>
                <a:noFill/>
                <a:ln w="9525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p3d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>
                      <a:solidFill>
                        <a:prstClr val="black"/>
                      </a:solidFill>
                      <a:latin typeface="Times New Roman"/>
                      <a:ea typeface="Times New Roman"/>
                      <a:cs typeface="Times New Roman"/>
                    </a:rPr>
                    <a:t> </a:t>
                  </a:r>
                </a:p>
              </p:txBody>
            </p:sp>
          </p:grpSp>
          <p:grpSp>
            <p:nvGrpSpPr>
              <p:cNvPr id="21" name="Group 20"/>
              <p:cNvGrpSpPr/>
              <p:nvPr/>
            </p:nvGrpSpPr>
            <p:grpSpPr>
              <a:xfrm flipV="1">
                <a:off x="3575449" y="3609931"/>
                <a:ext cx="380859" cy="410930"/>
                <a:chOff x="844313" y="1153588"/>
                <a:chExt cx="414868" cy="456610"/>
              </a:xfrm>
              <a:scene3d>
                <a:camera prst="orthographicFront"/>
                <a:lightRig rig="threePt" dir="t"/>
              </a:scene3d>
            </p:grpSpPr>
            <p:sp>
              <p:nvSpPr>
                <p:cNvPr id="32" name="Rectangle 31"/>
                <p:cNvSpPr/>
                <p:nvPr/>
              </p:nvSpPr>
              <p:spPr bwMode="auto">
                <a:xfrm>
                  <a:off x="844313" y="1479738"/>
                  <a:ext cx="131234" cy="130460"/>
                </a:xfrm>
                <a:prstGeom prst="rect">
                  <a:avLst/>
                </a:prstGeom>
                <a:noFill/>
                <a:ln w="9525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p3d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>
                      <a:solidFill>
                        <a:prstClr val="black"/>
                      </a:solidFill>
                      <a:latin typeface="Times New Roman"/>
                      <a:ea typeface="Times New Roman"/>
                      <a:cs typeface="Times New Roman"/>
                    </a:rPr>
                    <a:t> </a:t>
                  </a:r>
                </a:p>
              </p:txBody>
            </p:sp>
            <p:sp>
              <p:nvSpPr>
                <p:cNvPr id="33" name="Rectangle 32"/>
                <p:cNvSpPr/>
                <p:nvPr/>
              </p:nvSpPr>
              <p:spPr bwMode="auto">
                <a:xfrm>
                  <a:off x="909930" y="1349278"/>
                  <a:ext cx="131234" cy="130460"/>
                </a:xfrm>
                <a:prstGeom prst="rect">
                  <a:avLst/>
                </a:prstGeom>
                <a:noFill/>
                <a:ln w="9525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p3d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>
                      <a:solidFill>
                        <a:prstClr val="black"/>
                      </a:solidFill>
                      <a:latin typeface="Times New Roman"/>
                      <a:ea typeface="Times New Roman"/>
                      <a:cs typeface="Times New Roman"/>
                    </a:rPr>
                    <a:t> </a:t>
                  </a:r>
                </a:p>
              </p:txBody>
            </p:sp>
            <p:sp>
              <p:nvSpPr>
                <p:cNvPr id="34" name="Rectangle 33"/>
                <p:cNvSpPr/>
                <p:nvPr/>
              </p:nvSpPr>
              <p:spPr bwMode="auto">
                <a:xfrm>
                  <a:off x="996713" y="1218818"/>
                  <a:ext cx="131234" cy="130460"/>
                </a:xfrm>
                <a:prstGeom prst="rect">
                  <a:avLst/>
                </a:prstGeom>
                <a:noFill/>
                <a:ln w="9525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p3d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>
                      <a:solidFill>
                        <a:prstClr val="black"/>
                      </a:solidFill>
                      <a:latin typeface="Times New Roman"/>
                      <a:ea typeface="Times New Roman"/>
                      <a:cs typeface="Times New Roman"/>
                    </a:rPr>
                    <a:t> </a:t>
                  </a:r>
                </a:p>
              </p:txBody>
            </p:sp>
            <p:sp>
              <p:nvSpPr>
                <p:cNvPr id="35" name="Rectangle 34"/>
                <p:cNvSpPr/>
                <p:nvPr/>
              </p:nvSpPr>
              <p:spPr bwMode="auto">
                <a:xfrm>
                  <a:off x="1127947" y="1153588"/>
                  <a:ext cx="131234" cy="130460"/>
                </a:xfrm>
                <a:prstGeom prst="rect">
                  <a:avLst/>
                </a:prstGeom>
                <a:noFill/>
                <a:ln w="9525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p3d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>
                      <a:solidFill>
                        <a:prstClr val="black"/>
                      </a:solidFill>
                      <a:latin typeface="Times New Roman"/>
                      <a:ea typeface="Times New Roman"/>
                      <a:cs typeface="Times New Roman"/>
                    </a:rPr>
                    <a:t> </a:t>
                  </a:r>
                </a:p>
              </p:txBody>
            </p:sp>
          </p:grpSp>
          <p:grpSp>
            <p:nvGrpSpPr>
              <p:cNvPr id="22" name="Group 21"/>
              <p:cNvGrpSpPr/>
              <p:nvPr/>
            </p:nvGrpSpPr>
            <p:grpSpPr>
              <a:xfrm>
                <a:off x="4603376" y="2847974"/>
                <a:ext cx="380858" cy="476789"/>
                <a:chOff x="1964030" y="306930"/>
                <a:chExt cx="414867" cy="529790"/>
              </a:xfrm>
              <a:scene3d>
                <a:camera prst="orthographicFront"/>
                <a:lightRig rig="threePt" dir="t"/>
              </a:scene3d>
            </p:grpSpPr>
            <p:sp>
              <p:nvSpPr>
                <p:cNvPr id="28" name="Rectangle 27"/>
                <p:cNvSpPr/>
                <p:nvPr/>
              </p:nvSpPr>
              <p:spPr bwMode="auto">
                <a:xfrm>
                  <a:off x="1964030" y="706260"/>
                  <a:ext cx="131234" cy="130460"/>
                </a:xfrm>
                <a:prstGeom prst="rect">
                  <a:avLst/>
                </a:prstGeom>
                <a:noFill/>
                <a:ln w="9525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p3d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>
                      <a:solidFill>
                        <a:prstClr val="black"/>
                      </a:solidFill>
                      <a:latin typeface="Times New Roman"/>
                      <a:ea typeface="Times New Roman"/>
                      <a:cs typeface="Times New Roman"/>
                    </a:rPr>
                    <a:t> </a:t>
                  </a:r>
                </a:p>
              </p:txBody>
            </p:sp>
            <p:sp>
              <p:nvSpPr>
                <p:cNvPr id="29" name="Rectangle 28"/>
                <p:cNvSpPr/>
                <p:nvPr/>
              </p:nvSpPr>
              <p:spPr bwMode="auto">
                <a:xfrm>
                  <a:off x="2029647" y="575800"/>
                  <a:ext cx="131234" cy="130460"/>
                </a:xfrm>
                <a:prstGeom prst="rect">
                  <a:avLst/>
                </a:prstGeom>
                <a:noFill/>
                <a:ln w="9525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p3d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>
                      <a:solidFill>
                        <a:prstClr val="black"/>
                      </a:solidFill>
                      <a:latin typeface="Times New Roman"/>
                      <a:ea typeface="Times New Roman"/>
                      <a:cs typeface="Times New Roman"/>
                    </a:rPr>
                    <a:t> </a:t>
                  </a:r>
                </a:p>
              </p:txBody>
            </p:sp>
            <p:sp>
              <p:nvSpPr>
                <p:cNvPr id="30" name="Rectangle 29"/>
                <p:cNvSpPr/>
                <p:nvPr/>
              </p:nvSpPr>
              <p:spPr bwMode="auto">
                <a:xfrm>
                  <a:off x="2116429" y="437390"/>
                  <a:ext cx="157693" cy="138410"/>
                </a:xfrm>
                <a:prstGeom prst="rect">
                  <a:avLst/>
                </a:prstGeom>
                <a:noFill/>
                <a:ln w="9525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p3d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>
                      <a:solidFill>
                        <a:prstClr val="black"/>
                      </a:solidFill>
                      <a:latin typeface="Times New Roman"/>
                      <a:ea typeface="Times New Roman"/>
                      <a:cs typeface="Times New Roman"/>
                    </a:rPr>
                    <a:t> </a:t>
                  </a:r>
                </a:p>
              </p:txBody>
            </p:sp>
            <p:sp>
              <p:nvSpPr>
                <p:cNvPr id="31" name="Rectangle 30"/>
                <p:cNvSpPr/>
                <p:nvPr/>
              </p:nvSpPr>
              <p:spPr bwMode="auto">
                <a:xfrm>
                  <a:off x="2208504" y="306930"/>
                  <a:ext cx="170393" cy="130460"/>
                </a:xfrm>
                <a:prstGeom prst="rect">
                  <a:avLst/>
                </a:prstGeom>
                <a:noFill/>
                <a:ln w="9525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p3d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>
                      <a:solidFill>
                        <a:prstClr val="black"/>
                      </a:solidFill>
                      <a:latin typeface="Times New Roman"/>
                      <a:ea typeface="Times New Roman"/>
                      <a:cs typeface="Times New Roman"/>
                    </a:rPr>
                    <a:t> </a:t>
                  </a:r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 flipV="1">
                <a:off x="4603376" y="3517872"/>
                <a:ext cx="380858" cy="476789"/>
                <a:chOff x="1964030" y="1051296"/>
                <a:chExt cx="414867" cy="529790"/>
              </a:xfrm>
              <a:scene3d>
                <a:camera prst="orthographicFront"/>
                <a:lightRig rig="threePt" dir="t"/>
              </a:scene3d>
            </p:grpSpPr>
            <p:sp>
              <p:nvSpPr>
                <p:cNvPr id="24" name="Rectangle 23"/>
                <p:cNvSpPr/>
                <p:nvPr/>
              </p:nvSpPr>
              <p:spPr bwMode="auto">
                <a:xfrm>
                  <a:off x="1964030" y="1450626"/>
                  <a:ext cx="131234" cy="130460"/>
                </a:xfrm>
                <a:prstGeom prst="rect">
                  <a:avLst/>
                </a:prstGeom>
                <a:noFill/>
                <a:ln w="9525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p3d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>
                      <a:solidFill>
                        <a:prstClr val="black"/>
                      </a:solidFill>
                      <a:latin typeface="Times New Roman"/>
                      <a:ea typeface="Times New Roman"/>
                      <a:cs typeface="Times New Roman"/>
                    </a:rPr>
                    <a:t> </a:t>
                  </a:r>
                </a:p>
              </p:txBody>
            </p:sp>
            <p:sp>
              <p:nvSpPr>
                <p:cNvPr id="25" name="Rectangle 24"/>
                <p:cNvSpPr/>
                <p:nvPr/>
              </p:nvSpPr>
              <p:spPr bwMode="auto">
                <a:xfrm>
                  <a:off x="2029647" y="1320166"/>
                  <a:ext cx="131234" cy="130460"/>
                </a:xfrm>
                <a:prstGeom prst="rect">
                  <a:avLst/>
                </a:prstGeom>
                <a:noFill/>
                <a:ln w="9525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p3d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>
                      <a:solidFill>
                        <a:prstClr val="black"/>
                      </a:solidFill>
                      <a:latin typeface="Times New Roman"/>
                      <a:ea typeface="Times New Roman"/>
                      <a:cs typeface="Times New Roman"/>
                    </a:rPr>
                    <a:t> </a:t>
                  </a:r>
                </a:p>
              </p:txBody>
            </p:sp>
            <p:sp>
              <p:nvSpPr>
                <p:cNvPr id="26" name="Rectangle 25"/>
                <p:cNvSpPr/>
                <p:nvPr/>
              </p:nvSpPr>
              <p:spPr bwMode="auto">
                <a:xfrm>
                  <a:off x="2116429" y="1181756"/>
                  <a:ext cx="157693" cy="138410"/>
                </a:xfrm>
                <a:prstGeom prst="rect">
                  <a:avLst/>
                </a:prstGeom>
                <a:noFill/>
                <a:ln w="9525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p3d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>
                      <a:solidFill>
                        <a:prstClr val="black"/>
                      </a:solidFill>
                      <a:latin typeface="Times New Roman"/>
                      <a:ea typeface="Times New Roman"/>
                      <a:cs typeface="Times New Roman"/>
                    </a:rPr>
                    <a:t> </a:t>
                  </a:r>
                </a:p>
              </p:txBody>
            </p:sp>
            <p:sp>
              <p:nvSpPr>
                <p:cNvPr id="27" name="Rectangle 26"/>
                <p:cNvSpPr/>
                <p:nvPr/>
              </p:nvSpPr>
              <p:spPr bwMode="auto">
                <a:xfrm>
                  <a:off x="2208504" y="1051296"/>
                  <a:ext cx="170393" cy="130460"/>
                </a:xfrm>
                <a:prstGeom prst="rect">
                  <a:avLst/>
                </a:prstGeom>
                <a:noFill/>
                <a:ln w="9525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p3d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>
                      <a:solidFill>
                        <a:prstClr val="black"/>
                      </a:solidFill>
                      <a:latin typeface="Times New Roman"/>
                      <a:ea typeface="Times New Roman"/>
                      <a:cs typeface="Times New Roman"/>
                    </a:rPr>
                    <a:t> </a:t>
                  </a:r>
                </a:p>
              </p:txBody>
            </p:sp>
          </p:grpSp>
        </p:grpSp>
        <p:pic>
          <p:nvPicPr>
            <p:cNvPr id="40" name="Picture 39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0806" y="2878315"/>
              <a:ext cx="3375279" cy="2416880"/>
            </a:xfrm>
            <a:prstGeom prst="rect">
              <a:avLst/>
            </a:prstGeom>
          </p:spPr>
        </p:pic>
        <p:cxnSp>
          <p:nvCxnSpPr>
            <p:cNvPr id="41" name="Straight Connector 40"/>
            <p:cNvCxnSpPr/>
            <p:nvPr/>
          </p:nvCxnSpPr>
          <p:spPr>
            <a:xfrm>
              <a:off x="3812972" y="4218415"/>
              <a:ext cx="1021932" cy="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/>
          <p:cNvSpPr txBox="1"/>
          <p:nvPr/>
        </p:nvSpPr>
        <p:spPr>
          <a:xfrm>
            <a:off x="6661166" y="2642857"/>
            <a:ext cx="27402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white"/>
                </a:solidFill>
                <a:latin typeface="Franklin Gothic Medium"/>
                <a:cs typeface=""/>
              </a:rPr>
              <a:t>Illustration</a:t>
            </a:r>
          </a:p>
        </p:txBody>
      </p:sp>
    </p:spTree>
    <p:extLst>
      <p:ext uri="{BB962C8B-B14F-4D97-AF65-F5344CB8AC3E}">
        <p14:creationId xmlns:p14="http://schemas.microsoft.com/office/powerpoint/2010/main" val="98657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1951" y="2449754"/>
            <a:ext cx="715617" cy="914400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3515" y="2449754"/>
            <a:ext cx="723569" cy="914400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7127" y="2449754"/>
            <a:ext cx="731520" cy="914400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TextBox 16"/>
          <p:cNvSpPr txBox="1">
            <a:spLocks noChangeArrowheads="1"/>
          </p:cNvSpPr>
          <p:nvPr/>
        </p:nvSpPr>
        <p:spPr bwMode="auto">
          <a:xfrm>
            <a:off x="5180859" y="1995590"/>
            <a:ext cx="8069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dirty="0" smtClean="0">
                <a:solidFill>
                  <a:prstClr val="black"/>
                </a:solidFill>
                <a:latin typeface="Calibri" charset="0"/>
                <a:cs typeface="Calibri" charset="0"/>
              </a:rPr>
              <a:t>Andrew</a:t>
            </a:r>
          </a:p>
          <a:p>
            <a:pPr algn="ctr" eaLnBrk="1" hangingPunct="1"/>
            <a:r>
              <a:rPr lang="en-US" sz="1200" dirty="0" smtClean="0">
                <a:solidFill>
                  <a:prstClr val="black"/>
                </a:solidFill>
                <a:latin typeface="Calibri" charset="0"/>
                <a:cs typeface="Calibri" charset="0"/>
              </a:rPr>
              <a:t>Myers</a:t>
            </a:r>
            <a:endParaRPr lang="en-US" sz="1200" dirty="0">
              <a:solidFill>
                <a:prstClr val="black"/>
              </a:solidFill>
              <a:latin typeface="Calibri" charset="0"/>
              <a:cs typeface="Calibri" charset="0"/>
            </a:endParaRPr>
          </a:p>
        </p:txBody>
      </p:sp>
      <p:sp>
        <p:nvSpPr>
          <p:cNvPr id="40" name="TextBox 16"/>
          <p:cNvSpPr txBox="1">
            <a:spLocks noChangeArrowheads="1"/>
          </p:cNvSpPr>
          <p:nvPr/>
        </p:nvSpPr>
        <p:spPr bwMode="auto">
          <a:xfrm>
            <a:off x="6156011" y="1995590"/>
            <a:ext cx="8069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dirty="0" err="1" smtClean="0">
                <a:solidFill>
                  <a:prstClr val="black"/>
                </a:solidFill>
                <a:latin typeface="Calibri" charset="0"/>
                <a:cs typeface="Calibri" charset="0"/>
              </a:rPr>
              <a:t>Weiqun</a:t>
            </a:r>
            <a:endParaRPr lang="en-US" sz="1200" dirty="0" smtClean="0">
              <a:solidFill>
                <a:prstClr val="black"/>
              </a:solidFill>
              <a:latin typeface="Calibri" charset="0"/>
              <a:cs typeface="Calibri" charset="0"/>
            </a:endParaRPr>
          </a:p>
          <a:p>
            <a:pPr algn="ctr" eaLnBrk="1" hangingPunct="1"/>
            <a:r>
              <a:rPr lang="en-US" sz="1200" dirty="0" smtClean="0">
                <a:solidFill>
                  <a:prstClr val="black"/>
                </a:solidFill>
                <a:latin typeface="Calibri" charset="0"/>
                <a:cs typeface="Calibri" charset="0"/>
              </a:rPr>
              <a:t>Zhang</a:t>
            </a:r>
            <a:endParaRPr lang="en-US" sz="1200" dirty="0">
              <a:solidFill>
                <a:prstClr val="black"/>
              </a:solidFill>
              <a:latin typeface="Calibri" charset="0"/>
              <a:cs typeface="Calibri" charset="0"/>
            </a:endParaRPr>
          </a:p>
        </p:txBody>
      </p:sp>
      <p:sp>
        <p:nvSpPr>
          <p:cNvPr id="37" name="TextBox 16"/>
          <p:cNvSpPr txBox="1">
            <a:spLocks noChangeArrowheads="1"/>
          </p:cNvSpPr>
          <p:nvPr/>
        </p:nvSpPr>
        <p:spPr bwMode="auto">
          <a:xfrm>
            <a:off x="4353571" y="1988089"/>
            <a:ext cx="8069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dirty="0" smtClean="0">
                <a:solidFill>
                  <a:prstClr val="black"/>
                </a:solidFill>
                <a:latin typeface="Calibri" charset="0"/>
                <a:cs typeface="Calibri" charset="0"/>
              </a:rPr>
              <a:t>John </a:t>
            </a:r>
          </a:p>
          <a:p>
            <a:pPr algn="ctr" eaLnBrk="1" hangingPunct="1"/>
            <a:r>
              <a:rPr lang="en-US" sz="1200" dirty="0" smtClean="0">
                <a:solidFill>
                  <a:prstClr val="black"/>
                </a:solidFill>
                <a:latin typeface="Calibri" charset="0"/>
                <a:cs typeface="Calibri" charset="0"/>
              </a:rPr>
              <a:t>Bell</a:t>
            </a:r>
            <a:endParaRPr lang="en-US" sz="1200" dirty="0">
              <a:solidFill>
                <a:prstClr val="black"/>
              </a:solidFill>
              <a:latin typeface="Calibri" charset="0"/>
              <a:cs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567" y="247094"/>
            <a:ext cx="11375136" cy="510909"/>
          </a:xfrm>
        </p:spPr>
        <p:txBody>
          <a:bodyPr/>
          <a:lstStyle/>
          <a:p>
            <a:r>
              <a:rPr lang="en-US" dirty="0" smtClean="0"/>
              <a:t>Team roster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318" y="5304584"/>
            <a:ext cx="766257" cy="914400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Group 21"/>
          <p:cNvGrpSpPr/>
          <p:nvPr/>
        </p:nvGrpSpPr>
        <p:grpSpPr>
          <a:xfrm>
            <a:off x="3429318" y="1011088"/>
            <a:ext cx="5360156" cy="914400"/>
            <a:chOff x="453225" y="1569277"/>
            <a:chExt cx="5360156" cy="91440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0554" y="1569277"/>
              <a:ext cx="762000" cy="914400"/>
            </a:xfrm>
            <a:prstGeom prst="rect">
              <a:avLst/>
            </a:prstGeom>
            <a:ln>
              <a:solidFill>
                <a:schemeClr val="accent6"/>
              </a:solidFill>
            </a:ln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3225" y="1569277"/>
              <a:ext cx="731520" cy="911530"/>
            </a:xfrm>
            <a:prstGeom prst="rect">
              <a:avLst/>
            </a:prstGeom>
            <a:ln>
              <a:solidFill>
                <a:schemeClr val="accent6"/>
              </a:solidFill>
            </a:ln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Picture 6" descr="Screen Shot 2015-01-17 at 1.33.28 PM.png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229019" y="1569277"/>
              <a:ext cx="723220" cy="914400"/>
            </a:xfrm>
            <a:prstGeom prst="rect">
              <a:avLst/>
            </a:prstGeom>
            <a:noFill/>
            <a:ln w="9525">
              <a:solidFill>
                <a:schemeClr val="accent6"/>
              </a:solidFill>
              <a:miter lim="800000"/>
              <a:headEnd/>
              <a:tailEnd/>
            </a:ln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98363" y="1569277"/>
              <a:ext cx="754847" cy="914400"/>
            </a:xfrm>
            <a:prstGeom prst="rect">
              <a:avLst/>
            </a:prstGeom>
            <a:ln>
              <a:solidFill>
                <a:schemeClr val="accent6"/>
              </a:solidFill>
            </a:ln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61719" y="1569277"/>
              <a:ext cx="751662" cy="914400"/>
            </a:xfrm>
            <a:prstGeom prst="rect">
              <a:avLst/>
            </a:prstGeom>
            <a:ln>
              <a:solidFill>
                <a:schemeClr val="accent6"/>
              </a:solidFill>
            </a:ln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28048" y="1569277"/>
              <a:ext cx="757861" cy="914400"/>
            </a:xfrm>
            <a:prstGeom prst="rect">
              <a:avLst/>
            </a:prstGeom>
            <a:ln>
              <a:solidFill>
                <a:schemeClr val="accent6"/>
              </a:solidFill>
            </a:ln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0" name="Group 19"/>
          <p:cNvGrpSpPr/>
          <p:nvPr/>
        </p:nvGrpSpPr>
        <p:grpSpPr>
          <a:xfrm>
            <a:off x="3429318" y="3873418"/>
            <a:ext cx="3514478" cy="914401"/>
            <a:chOff x="469126" y="3824576"/>
            <a:chExt cx="3514478" cy="91440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9126" y="3824576"/>
              <a:ext cx="739471" cy="909335"/>
            </a:xfrm>
            <a:prstGeom prst="rect">
              <a:avLst/>
            </a:prstGeom>
            <a:ln>
              <a:solidFill>
                <a:schemeClr val="accent6"/>
              </a:solidFill>
            </a:ln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88827" y="3824576"/>
              <a:ext cx="739471" cy="914401"/>
            </a:xfrm>
            <a:prstGeom prst="rect">
              <a:avLst/>
            </a:prstGeom>
            <a:ln>
              <a:solidFill>
                <a:schemeClr val="accent6"/>
              </a:solidFill>
            </a:ln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36182" y="3824576"/>
              <a:ext cx="747422" cy="914400"/>
            </a:xfrm>
            <a:prstGeom prst="rect">
              <a:avLst/>
            </a:prstGeom>
            <a:ln>
              <a:solidFill>
                <a:schemeClr val="accent6"/>
              </a:solidFill>
            </a:ln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08528" y="3824576"/>
              <a:ext cx="747423" cy="906449"/>
            </a:xfrm>
            <a:prstGeom prst="rect">
              <a:avLst/>
            </a:prstGeom>
            <a:ln>
              <a:solidFill>
                <a:schemeClr val="accent6"/>
              </a:solidFill>
            </a:ln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318" y="2442253"/>
            <a:ext cx="747423" cy="914400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itle 1"/>
          <p:cNvSpPr txBox="1">
            <a:spLocks/>
          </p:cNvSpPr>
          <p:nvPr/>
        </p:nvSpPr>
        <p:spPr bwMode="auto">
          <a:xfrm>
            <a:off x="1450310" y="1279686"/>
            <a:ext cx="1957912" cy="40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pPr algn="ctr"/>
            <a:r>
              <a:rPr lang="en-US" sz="2400" dirty="0" smtClean="0"/>
              <a:t>LBNL ATAP</a:t>
            </a:r>
            <a:endParaRPr lang="en-US" sz="2400" dirty="0"/>
          </a:p>
        </p:txBody>
      </p:sp>
      <p:sp>
        <p:nvSpPr>
          <p:cNvPr id="24" name="Title 1"/>
          <p:cNvSpPr txBox="1">
            <a:spLocks/>
          </p:cNvSpPr>
          <p:nvPr/>
        </p:nvSpPr>
        <p:spPr bwMode="auto">
          <a:xfrm>
            <a:off x="1450310" y="2686675"/>
            <a:ext cx="1957912" cy="40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pPr algn="ctr"/>
            <a:r>
              <a:rPr lang="en-US" sz="2400" dirty="0" smtClean="0"/>
              <a:t>LBNL CRD</a:t>
            </a:r>
            <a:endParaRPr lang="en-US" sz="2400" dirty="0"/>
          </a:p>
        </p:txBody>
      </p:sp>
      <p:sp>
        <p:nvSpPr>
          <p:cNvPr id="25" name="Title 1"/>
          <p:cNvSpPr txBox="1">
            <a:spLocks/>
          </p:cNvSpPr>
          <p:nvPr/>
        </p:nvSpPr>
        <p:spPr bwMode="auto">
          <a:xfrm>
            <a:off x="1450310" y="4093664"/>
            <a:ext cx="1957912" cy="40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pPr algn="ctr"/>
            <a:r>
              <a:rPr lang="en-US" sz="2400" smtClean="0"/>
              <a:t>SLAC</a:t>
            </a:r>
            <a:endParaRPr lang="en-US" sz="2400" dirty="0"/>
          </a:p>
        </p:txBody>
      </p:sp>
      <p:sp>
        <p:nvSpPr>
          <p:cNvPr id="26" name="Title 1"/>
          <p:cNvSpPr txBox="1">
            <a:spLocks/>
          </p:cNvSpPr>
          <p:nvPr/>
        </p:nvSpPr>
        <p:spPr bwMode="auto">
          <a:xfrm>
            <a:off x="1450310" y="5500652"/>
            <a:ext cx="1957912" cy="40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pPr algn="ctr"/>
            <a:r>
              <a:rPr lang="en-US" sz="2400" dirty="0" smtClean="0"/>
              <a:t>LLNL</a:t>
            </a:r>
            <a:endParaRPr lang="en-US" sz="2400" dirty="0"/>
          </a:p>
        </p:txBody>
      </p:sp>
      <p:grpSp>
        <p:nvGrpSpPr>
          <p:cNvPr id="34" name="Group 33"/>
          <p:cNvGrpSpPr/>
          <p:nvPr/>
        </p:nvGrpSpPr>
        <p:grpSpPr>
          <a:xfrm>
            <a:off x="3379194" y="548980"/>
            <a:ext cx="5416108" cy="646331"/>
            <a:chOff x="4089199" y="593462"/>
            <a:chExt cx="5416108" cy="646331"/>
          </a:xfrm>
        </p:grpSpPr>
        <p:sp>
          <p:nvSpPr>
            <p:cNvPr id="28" name="TextBox 16"/>
            <p:cNvSpPr txBox="1">
              <a:spLocks noChangeArrowheads="1"/>
            </p:cNvSpPr>
            <p:nvPr/>
          </p:nvSpPr>
          <p:spPr bwMode="auto">
            <a:xfrm>
              <a:off x="4089199" y="593462"/>
              <a:ext cx="78075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 dirty="0">
                  <a:solidFill>
                    <a:prstClr val="black"/>
                  </a:solidFill>
                  <a:latin typeface="Calibri" charset="0"/>
                  <a:cs typeface="Calibri" charset="0"/>
                </a:rPr>
                <a:t>Jean-Luc  </a:t>
              </a:r>
              <a:r>
                <a:rPr lang="en-US" sz="1200" dirty="0" err="1">
                  <a:solidFill>
                    <a:prstClr val="black"/>
                  </a:solidFill>
                  <a:latin typeface="Calibri" charset="0"/>
                  <a:cs typeface="Calibri" charset="0"/>
                </a:rPr>
                <a:t>Vay</a:t>
              </a:r>
              <a:r>
                <a:rPr lang="en-US" sz="1200" dirty="0">
                  <a:solidFill>
                    <a:prstClr val="black"/>
                  </a:solidFill>
                  <a:latin typeface="Calibri" charset="0"/>
                  <a:cs typeface="Calibri" charset="0"/>
                </a:rPr>
                <a:t> </a:t>
              </a:r>
              <a:r>
                <a:rPr lang="en-US" sz="1200" dirty="0" smtClean="0">
                  <a:solidFill>
                    <a:prstClr val="black"/>
                  </a:solidFill>
                  <a:latin typeface="Calibri" charset="0"/>
                  <a:cs typeface="Calibri" charset="0"/>
                </a:rPr>
                <a:t>(PI)</a:t>
              </a:r>
              <a:endParaRPr lang="en-US" sz="1200" dirty="0">
                <a:solidFill>
                  <a:prstClr val="black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29" name="TextBox 16"/>
            <p:cNvSpPr txBox="1">
              <a:spLocks noChangeArrowheads="1"/>
            </p:cNvSpPr>
            <p:nvPr/>
          </p:nvSpPr>
          <p:spPr bwMode="auto">
            <a:xfrm>
              <a:off x="5012161" y="593462"/>
              <a:ext cx="78075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 dirty="0" err="1" smtClean="0">
                  <a:solidFill>
                    <a:prstClr val="black"/>
                  </a:solidFill>
                  <a:latin typeface="Calibri" charset="0"/>
                  <a:cs typeface="Calibri" charset="0"/>
                </a:rPr>
                <a:t>Rémi</a:t>
              </a:r>
              <a:r>
                <a:rPr lang="en-US" sz="1200" dirty="0" smtClean="0">
                  <a:solidFill>
                    <a:prstClr val="black"/>
                  </a:solidFill>
                  <a:latin typeface="Calibri" charset="0"/>
                  <a:cs typeface="Calibri" charset="0"/>
                </a:rPr>
                <a:t> </a:t>
              </a:r>
            </a:p>
            <a:p>
              <a:pPr algn="ctr" eaLnBrk="1" hangingPunct="1"/>
              <a:r>
                <a:rPr lang="en-US" sz="1200" dirty="0" err="1" smtClean="0">
                  <a:solidFill>
                    <a:prstClr val="black"/>
                  </a:solidFill>
                  <a:latin typeface="Calibri" charset="0"/>
                  <a:cs typeface="Calibri" charset="0"/>
                </a:rPr>
                <a:t>Lehe</a:t>
              </a:r>
              <a:endParaRPr lang="en-US" sz="1200" dirty="0" smtClean="0">
                <a:solidFill>
                  <a:prstClr val="black"/>
                </a:solidFill>
                <a:latin typeface="Calibri" charset="0"/>
                <a:cs typeface="Calibri" charset="0"/>
              </a:endParaRPr>
            </a:p>
            <a:p>
              <a:pPr algn="ctr" eaLnBrk="1" hangingPunct="1"/>
              <a:endParaRPr lang="en-US" sz="1200" dirty="0">
                <a:solidFill>
                  <a:prstClr val="black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30" name="TextBox 16"/>
            <p:cNvSpPr txBox="1">
              <a:spLocks noChangeArrowheads="1"/>
            </p:cNvSpPr>
            <p:nvPr/>
          </p:nvSpPr>
          <p:spPr bwMode="auto">
            <a:xfrm>
              <a:off x="5986493" y="593462"/>
              <a:ext cx="78075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 dirty="0" err="1" smtClean="0">
                  <a:solidFill>
                    <a:prstClr val="black"/>
                  </a:solidFill>
                  <a:latin typeface="Calibri" charset="0"/>
                  <a:cs typeface="Calibri" charset="0"/>
                </a:rPr>
                <a:t>Jaehong</a:t>
              </a:r>
              <a:endParaRPr lang="en-US" sz="1200" dirty="0" smtClean="0">
                <a:solidFill>
                  <a:prstClr val="black"/>
                </a:solidFill>
                <a:latin typeface="Calibri" charset="0"/>
                <a:cs typeface="Calibri" charset="0"/>
              </a:endParaRPr>
            </a:p>
            <a:p>
              <a:pPr algn="ctr" eaLnBrk="1" hangingPunct="1"/>
              <a:r>
                <a:rPr lang="en-US" sz="1200" dirty="0" smtClean="0">
                  <a:solidFill>
                    <a:prstClr val="black"/>
                  </a:solidFill>
                  <a:latin typeface="Calibri" charset="0"/>
                  <a:cs typeface="Calibri" charset="0"/>
                </a:rPr>
                <a:t>Park</a:t>
              </a:r>
              <a:endParaRPr lang="en-US" sz="1200" dirty="0">
                <a:solidFill>
                  <a:prstClr val="black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31" name="TextBox 16"/>
            <p:cNvSpPr txBox="1">
              <a:spLocks noChangeArrowheads="1"/>
            </p:cNvSpPr>
            <p:nvPr/>
          </p:nvSpPr>
          <p:spPr bwMode="auto">
            <a:xfrm>
              <a:off x="6868359" y="593462"/>
              <a:ext cx="78075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 dirty="0" smtClean="0">
                  <a:solidFill>
                    <a:prstClr val="black"/>
                  </a:solidFill>
                  <a:latin typeface="Calibri" charset="0"/>
                  <a:cs typeface="Calibri" charset="0"/>
                </a:rPr>
                <a:t>Robert Ryne</a:t>
              </a:r>
              <a:endParaRPr lang="en-US" sz="1200" dirty="0">
                <a:solidFill>
                  <a:prstClr val="black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32" name="TextBox 16"/>
            <p:cNvSpPr txBox="1">
              <a:spLocks noChangeArrowheads="1"/>
            </p:cNvSpPr>
            <p:nvPr/>
          </p:nvSpPr>
          <p:spPr bwMode="auto">
            <a:xfrm>
              <a:off x="7811869" y="593462"/>
              <a:ext cx="78075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 dirty="0" smtClean="0">
                  <a:solidFill>
                    <a:prstClr val="black"/>
                  </a:solidFill>
                  <a:latin typeface="Calibri" charset="0"/>
                  <a:cs typeface="Calibri" charset="0"/>
                </a:rPr>
                <a:t>Olga </a:t>
              </a:r>
              <a:r>
                <a:rPr lang="en-US" sz="1200" dirty="0" err="1" smtClean="0">
                  <a:solidFill>
                    <a:prstClr val="black"/>
                  </a:solidFill>
                  <a:latin typeface="Calibri" charset="0"/>
                  <a:cs typeface="Calibri" charset="0"/>
                </a:rPr>
                <a:t>Shapoval</a:t>
              </a:r>
              <a:endParaRPr lang="en-US" sz="1200" dirty="0">
                <a:solidFill>
                  <a:prstClr val="black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33" name="TextBox 16"/>
            <p:cNvSpPr txBox="1">
              <a:spLocks noChangeArrowheads="1"/>
            </p:cNvSpPr>
            <p:nvPr/>
          </p:nvSpPr>
          <p:spPr bwMode="auto">
            <a:xfrm>
              <a:off x="8724556" y="593462"/>
              <a:ext cx="78075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 dirty="0" err="1" smtClean="0">
                  <a:solidFill>
                    <a:prstClr val="black"/>
                  </a:solidFill>
                  <a:latin typeface="Calibri" charset="0"/>
                  <a:cs typeface="Calibri" charset="0"/>
                </a:rPr>
                <a:t>Maxence</a:t>
              </a:r>
              <a:r>
                <a:rPr lang="en-US" sz="1200" dirty="0" smtClean="0">
                  <a:solidFill>
                    <a:prstClr val="black"/>
                  </a:solidFill>
                  <a:latin typeface="Calibri" charset="0"/>
                  <a:cs typeface="Calibri" charset="0"/>
                </a:rPr>
                <a:t> </a:t>
              </a:r>
              <a:r>
                <a:rPr lang="en-US" sz="1200" dirty="0" err="1" smtClean="0">
                  <a:solidFill>
                    <a:prstClr val="black"/>
                  </a:solidFill>
                  <a:latin typeface="Calibri" charset="0"/>
                  <a:cs typeface="Calibri" charset="0"/>
                </a:rPr>
                <a:t>Thevenet</a:t>
              </a:r>
              <a:endParaRPr lang="en-US" sz="1200" dirty="0">
                <a:solidFill>
                  <a:prstClr val="black"/>
                </a:solidFill>
                <a:latin typeface="Calibri" charset="0"/>
                <a:cs typeface="Calibri" charset="0"/>
              </a:endParaRPr>
            </a:p>
          </p:txBody>
        </p:sp>
      </p:grpSp>
      <p:sp>
        <p:nvSpPr>
          <p:cNvPr id="36" name="TextBox 16"/>
          <p:cNvSpPr txBox="1">
            <a:spLocks noChangeArrowheads="1"/>
          </p:cNvSpPr>
          <p:nvPr/>
        </p:nvSpPr>
        <p:spPr bwMode="auto">
          <a:xfrm>
            <a:off x="3111981" y="1988089"/>
            <a:ext cx="14281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dirty="0" smtClean="0">
                <a:solidFill>
                  <a:prstClr val="black"/>
                </a:solidFill>
                <a:latin typeface="Calibri" charset="0"/>
                <a:cs typeface="Calibri" charset="0"/>
              </a:rPr>
              <a:t>Ann </a:t>
            </a:r>
          </a:p>
          <a:p>
            <a:pPr algn="ctr" eaLnBrk="1" hangingPunct="1"/>
            <a:r>
              <a:rPr lang="en-US" sz="1200" dirty="0" smtClean="0">
                <a:solidFill>
                  <a:prstClr val="black"/>
                </a:solidFill>
                <a:latin typeface="Calibri" charset="0"/>
                <a:cs typeface="Calibri" charset="0"/>
              </a:rPr>
              <a:t>Almgren (</a:t>
            </a:r>
            <a:r>
              <a:rPr lang="en-US" sz="1200" dirty="0" err="1" smtClean="0">
                <a:solidFill>
                  <a:prstClr val="black"/>
                </a:solidFill>
                <a:latin typeface="Calibri" charset="0"/>
                <a:cs typeface="Calibri" charset="0"/>
              </a:rPr>
              <a:t>coPI</a:t>
            </a:r>
            <a:r>
              <a:rPr lang="en-US" sz="1200" dirty="0" smtClean="0">
                <a:solidFill>
                  <a:prstClr val="black"/>
                </a:solidFill>
                <a:latin typeface="Calibri" charset="0"/>
                <a:cs typeface="Calibri" charset="0"/>
              </a:rPr>
              <a:t>)</a:t>
            </a:r>
            <a:endParaRPr lang="en-US" sz="1200" dirty="0">
              <a:solidFill>
                <a:prstClr val="black"/>
              </a:solidFill>
              <a:latin typeface="Calibri" charset="0"/>
              <a:cs typeface="Calibri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089721" y="3414485"/>
            <a:ext cx="3946989" cy="461665"/>
            <a:chOff x="3969910" y="593462"/>
            <a:chExt cx="3818918" cy="461665"/>
          </a:xfrm>
        </p:grpSpPr>
        <p:sp>
          <p:nvSpPr>
            <p:cNvPr id="43" name="TextBox 16"/>
            <p:cNvSpPr txBox="1">
              <a:spLocks noChangeArrowheads="1"/>
            </p:cNvSpPr>
            <p:nvPr/>
          </p:nvSpPr>
          <p:spPr bwMode="auto">
            <a:xfrm>
              <a:off x="3969910" y="593462"/>
              <a:ext cx="138176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 dirty="0" smtClean="0">
                  <a:solidFill>
                    <a:prstClr val="black"/>
                  </a:solidFill>
                  <a:latin typeface="Calibri" charset="0"/>
                  <a:cs typeface="Calibri" charset="0"/>
                </a:rPr>
                <a:t>Marc</a:t>
              </a:r>
            </a:p>
            <a:p>
              <a:pPr algn="ctr" eaLnBrk="1" hangingPunct="1"/>
              <a:r>
                <a:rPr lang="en-US" sz="1200" dirty="0" smtClean="0">
                  <a:solidFill>
                    <a:prstClr val="black"/>
                  </a:solidFill>
                  <a:latin typeface="Calibri" charset="0"/>
                  <a:cs typeface="Calibri" charset="0"/>
                </a:rPr>
                <a:t>Hogan (</a:t>
              </a:r>
              <a:r>
                <a:rPr lang="en-US" sz="1200" dirty="0" err="1" smtClean="0">
                  <a:solidFill>
                    <a:prstClr val="black"/>
                  </a:solidFill>
                  <a:latin typeface="Calibri" charset="0"/>
                  <a:cs typeface="Calibri" charset="0"/>
                </a:rPr>
                <a:t>coPI</a:t>
              </a:r>
              <a:r>
                <a:rPr lang="en-US" sz="1200" dirty="0" smtClean="0">
                  <a:solidFill>
                    <a:prstClr val="black"/>
                  </a:solidFill>
                  <a:latin typeface="Calibri" charset="0"/>
                  <a:cs typeface="Calibri" charset="0"/>
                </a:rPr>
                <a:t>)</a:t>
              </a:r>
              <a:endParaRPr lang="en-US" sz="1200" dirty="0">
                <a:solidFill>
                  <a:prstClr val="black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44" name="TextBox 16"/>
            <p:cNvSpPr txBox="1">
              <a:spLocks noChangeArrowheads="1"/>
            </p:cNvSpPr>
            <p:nvPr/>
          </p:nvSpPr>
          <p:spPr bwMode="auto">
            <a:xfrm>
              <a:off x="5171213" y="593462"/>
              <a:ext cx="78075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 dirty="0" err="1" smtClean="0">
                  <a:solidFill>
                    <a:prstClr val="black"/>
                  </a:solidFill>
                  <a:latin typeface="Calibri" charset="0"/>
                  <a:cs typeface="Calibri" charset="0"/>
                </a:rPr>
                <a:t>Lixin</a:t>
              </a:r>
              <a:r>
                <a:rPr lang="en-US" sz="1200" dirty="0" smtClean="0">
                  <a:solidFill>
                    <a:prstClr val="black"/>
                  </a:solidFill>
                  <a:latin typeface="Calibri" charset="0"/>
                  <a:cs typeface="Calibri" charset="0"/>
                </a:rPr>
                <a:t/>
              </a:r>
              <a:br>
                <a:rPr lang="en-US" sz="1200" dirty="0" smtClean="0">
                  <a:solidFill>
                    <a:prstClr val="black"/>
                  </a:solidFill>
                  <a:latin typeface="Calibri" charset="0"/>
                  <a:cs typeface="Calibri" charset="0"/>
                </a:rPr>
              </a:br>
              <a:r>
                <a:rPr lang="en-US" sz="1200" dirty="0" smtClean="0">
                  <a:solidFill>
                    <a:prstClr val="black"/>
                  </a:solidFill>
                  <a:latin typeface="Calibri" charset="0"/>
                  <a:cs typeface="Calibri" charset="0"/>
                </a:rPr>
                <a:t>Ge</a:t>
              </a:r>
              <a:endParaRPr lang="en-US" sz="1200" dirty="0">
                <a:solidFill>
                  <a:prstClr val="black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45" name="TextBox 16"/>
            <p:cNvSpPr txBox="1">
              <a:spLocks noChangeArrowheads="1"/>
            </p:cNvSpPr>
            <p:nvPr/>
          </p:nvSpPr>
          <p:spPr bwMode="auto">
            <a:xfrm>
              <a:off x="5986493" y="593462"/>
              <a:ext cx="78075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 dirty="0" smtClean="0">
                  <a:solidFill>
                    <a:prstClr val="black"/>
                  </a:solidFill>
                  <a:latin typeface="Calibri" charset="0"/>
                  <a:cs typeface="Calibri" charset="0"/>
                </a:rPr>
                <a:t>Cho</a:t>
              </a:r>
            </a:p>
            <a:p>
              <a:pPr algn="ctr" eaLnBrk="1" hangingPunct="1"/>
              <a:r>
                <a:rPr lang="en-US" sz="1200" dirty="0" smtClean="0">
                  <a:solidFill>
                    <a:prstClr val="black"/>
                  </a:solidFill>
                  <a:latin typeface="Calibri" charset="0"/>
                  <a:cs typeface="Calibri" charset="0"/>
                </a:rPr>
                <a:t>Ng</a:t>
              </a:r>
              <a:endParaRPr lang="en-US" sz="1200" dirty="0">
                <a:solidFill>
                  <a:prstClr val="black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46" name="TextBox 16"/>
            <p:cNvSpPr txBox="1">
              <a:spLocks noChangeArrowheads="1"/>
            </p:cNvSpPr>
            <p:nvPr/>
          </p:nvSpPr>
          <p:spPr bwMode="auto">
            <a:xfrm>
              <a:off x="6868359" y="593462"/>
              <a:ext cx="92046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 dirty="0" smtClean="0">
                  <a:solidFill>
                    <a:prstClr val="black"/>
                  </a:solidFill>
                  <a:latin typeface="Calibri" charset="0"/>
                  <a:cs typeface="Calibri" charset="0"/>
                </a:rPr>
                <a:t>Oleksiy</a:t>
              </a:r>
              <a:br>
                <a:rPr lang="en-US" sz="1200" dirty="0" smtClean="0">
                  <a:solidFill>
                    <a:prstClr val="black"/>
                  </a:solidFill>
                  <a:latin typeface="Calibri" charset="0"/>
                  <a:cs typeface="Calibri" charset="0"/>
                </a:rPr>
              </a:br>
              <a:r>
                <a:rPr lang="en-US" sz="1200" dirty="0" err="1" smtClean="0">
                  <a:solidFill>
                    <a:prstClr val="black"/>
                  </a:solidFill>
                  <a:latin typeface="Calibri" charset="0"/>
                  <a:cs typeface="Calibri" charset="0"/>
                </a:rPr>
                <a:t>Kononenko</a:t>
              </a:r>
              <a:endParaRPr lang="en-US" sz="1200" dirty="0">
                <a:solidFill>
                  <a:prstClr val="black"/>
                </a:solidFill>
                <a:latin typeface="Calibri" charset="0"/>
                <a:cs typeface="Calibri" charset="0"/>
              </a:endParaRPr>
            </a:p>
          </p:txBody>
        </p:sp>
      </p:grpSp>
      <p:sp>
        <p:nvSpPr>
          <p:cNvPr id="48" name="TextBox 16"/>
          <p:cNvSpPr txBox="1">
            <a:spLocks noChangeArrowheads="1"/>
          </p:cNvSpPr>
          <p:nvPr/>
        </p:nvSpPr>
        <p:spPr bwMode="auto">
          <a:xfrm>
            <a:off x="3108557" y="4851154"/>
            <a:ext cx="14281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dirty="0" smtClean="0">
                <a:solidFill>
                  <a:prstClr val="black"/>
                </a:solidFill>
                <a:latin typeface="Calibri" charset="0"/>
                <a:cs typeface="Calibri" charset="0"/>
              </a:rPr>
              <a:t>David</a:t>
            </a:r>
          </a:p>
          <a:p>
            <a:pPr algn="ctr" eaLnBrk="1" hangingPunct="1"/>
            <a:r>
              <a:rPr lang="en-US" sz="1200" dirty="0" smtClean="0">
                <a:solidFill>
                  <a:prstClr val="black"/>
                </a:solidFill>
                <a:latin typeface="Calibri" charset="0"/>
                <a:cs typeface="Calibri" charset="0"/>
              </a:rPr>
              <a:t>Grote (</a:t>
            </a:r>
            <a:r>
              <a:rPr lang="en-US" sz="1200" dirty="0" err="1" smtClean="0">
                <a:solidFill>
                  <a:prstClr val="black"/>
                </a:solidFill>
                <a:latin typeface="Calibri" charset="0"/>
                <a:cs typeface="Calibri" charset="0"/>
              </a:rPr>
              <a:t>coPI</a:t>
            </a:r>
            <a:r>
              <a:rPr lang="en-US" sz="1200" dirty="0" smtClean="0">
                <a:solidFill>
                  <a:prstClr val="black"/>
                </a:solidFill>
                <a:latin typeface="Calibri" charset="0"/>
                <a:cs typeface="Calibri" charset="0"/>
              </a:rPr>
              <a:t>)</a:t>
            </a:r>
            <a:endParaRPr lang="en-US" sz="1200" dirty="0">
              <a:solidFill>
                <a:prstClr val="black"/>
              </a:solidFill>
              <a:latin typeface="Calibri" charset="0"/>
              <a:cs typeface="Calibri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11048" y="806822"/>
            <a:ext cx="251976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Management Algorithms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Optimization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Visualization &amp; I/O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LWFA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111048" y="2551355"/>
            <a:ext cx="2065630" cy="840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AMR 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MPI, </a:t>
            </a:r>
            <a:r>
              <a:rPr lang="en-US" dirty="0" err="1" smtClean="0"/>
              <a:t>OpenMP</a:t>
            </a: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/>
              <a:t>Visualization &amp; I/O</a:t>
            </a:r>
            <a:endParaRPr lang="en-US" dirty="0" smtClean="0"/>
          </a:p>
        </p:txBody>
      </p:sp>
      <p:sp>
        <p:nvSpPr>
          <p:cNvPr id="49" name="TextBox 48"/>
          <p:cNvSpPr txBox="1"/>
          <p:nvPr/>
        </p:nvSpPr>
        <p:spPr>
          <a:xfrm>
            <a:off x="9111048" y="3930127"/>
            <a:ext cx="1475725" cy="840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Optimization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Visualization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PWFA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9111048" y="5556325"/>
            <a:ext cx="185178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Python interface</a:t>
            </a:r>
          </a:p>
        </p:txBody>
      </p:sp>
    </p:spTree>
    <p:extLst>
      <p:ext uri="{BB962C8B-B14F-4D97-AF65-F5344CB8AC3E}">
        <p14:creationId xmlns:p14="http://schemas.microsoft.com/office/powerpoint/2010/main" val="180572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s (Wide Screen)">
  <a:themeElements>
    <a:clrScheme name="ECP color palette">
      <a:dk1>
        <a:sysClr val="windowText" lastClr="000000"/>
      </a:dk1>
      <a:lt1>
        <a:sysClr val="window" lastClr="FFFFFF"/>
      </a:lt1>
      <a:dk2>
        <a:srgbClr val="266092"/>
      </a:dk2>
      <a:lt2>
        <a:srgbClr val="FFFFFF"/>
      </a:lt2>
      <a:accent1>
        <a:srgbClr val="266092"/>
      </a:accent1>
      <a:accent2>
        <a:srgbClr val="84B641"/>
      </a:accent2>
      <a:accent3>
        <a:srgbClr val="43B1E5"/>
      </a:accent3>
      <a:accent4>
        <a:srgbClr val="DA1F28"/>
      </a:accent4>
      <a:accent5>
        <a:srgbClr val="CC9900"/>
      </a:accent5>
      <a:accent6>
        <a:srgbClr val="0070B9"/>
      </a:accent6>
      <a:hlink>
        <a:srgbClr val="A03123"/>
      </a:hlink>
      <a:folHlink>
        <a:srgbClr val="00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3156C96291C349BBF8B640319D465D" ma:contentTypeVersion="0" ma:contentTypeDescription="Create a new document." ma:contentTypeScope="" ma:versionID="8a71be8d30b42e8e74cf70a4a4cbda4c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85F602D-FF92-4BDD-B4C2-093468CCF7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A50EC660-24D0-43A0-AE5E-E274115E726B}">
  <ds:schemaRefs>
    <ds:schemaRef ds:uri="http://purl.org/dc/dcmitype/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terms/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9E20559-B232-4371-8690-E3D8007EDB8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Presentations (Wide Screen)</Template>
  <TotalTime>39077</TotalTime>
  <Words>1359</Words>
  <Application>Microsoft Macintosh PowerPoint</Application>
  <PresentationFormat>Custom</PresentationFormat>
  <Paragraphs>277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Arial Black</vt:lpstr>
      <vt:lpstr>Arial Narrow</vt:lpstr>
      <vt:lpstr>Calibri</vt:lpstr>
      <vt:lpstr>Franklin Gothic Book</vt:lpstr>
      <vt:lpstr>Franklin Gothic Medium</vt:lpstr>
      <vt:lpstr>Helvetica</vt:lpstr>
      <vt:lpstr>Lantinghei SC Extralight</vt:lpstr>
      <vt:lpstr>Mangal</vt:lpstr>
      <vt:lpstr>ＭＳ Ｐゴシック</vt:lpstr>
      <vt:lpstr>Symbol</vt:lpstr>
      <vt:lpstr>Times New Roman</vt:lpstr>
      <vt:lpstr>Trebuchet MS</vt:lpstr>
      <vt:lpstr>Wingdings</vt:lpstr>
      <vt:lpstr>Arial</vt:lpstr>
      <vt:lpstr>Presentations (Wide Screen)</vt:lpstr>
      <vt:lpstr>Warp-X: a new exascale computing platform for Beam-Plasma Simulations </vt:lpstr>
      <vt:lpstr>U.S. DOE Exascale Computing Project (ECP)</vt:lpstr>
      <vt:lpstr>DOE Exascale Computing Project Applications (1ST ROUND)</vt:lpstr>
      <vt:lpstr>PowerPoint Presentation</vt:lpstr>
      <vt:lpstr>Recent reports from US/Europe present roadmaps for plasma-based collider with design by 2035-2040</vt:lpstr>
      <vt:lpstr>20-100 stages need to be lined up for e-e+ linear collider</vt:lpstr>
      <vt:lpstr>Plasma accelerators are challenging to model</vt:lpstr>
      <vt:lpstr>ECP Project WarpX: Exascale Modeling of Advanced Particle Accelerators</vt:lpstr>
      <vt:lpstr>Team roster</vt:lpstr>
      <vt:lpstr>UML Diagram of WarpX details code structure</vt:lpstr>
      <vt:lpstr>We are combining advanced algorithms</vt:lpstr>
      <vt:lpstr>Progress</vt:lpstr>
      <vt:lpstr>First simulations of plasma-based accelerators with WarpX (03/17)</vt:lpstr>
      <vt:lpstr>Electromagnetic MR was implemented and tested (06/17)</vt:lpstr>
      <vt:lpstr>Validation on many particles `beam breathing’ test</vt:lpstr>
      <vt:lpstr>Laser injection with mesh refinement was validated</vt:lpstr>
      <vt:lpstr>First simulations of plasma accelerators with MR patch (09/17)</vt:lpstr>
      <vt:lpstr>First simulations of plasma accelerators with MR patch (09/17)</vt:lpstr>
      <vt:lpstr>WarpX visualization tools are being developed</vt:lpstr>
      <vt:lpstr>Plans</vt:lpstr>
      <vt:lpstr>7-year plan for Exascale project WarpX From initial code coupling to ensemble of 100 GeV-scale stages</vt:lpstr>
      <vt:lpstr>Thank you!  For those who are interested in technical details, come to my talk tomorrow in WG6.  Questions?  </vt:lpstr>
    </vt:vector>
  </TitlesOfParts>
  <Company>ORNL</Company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Roy, Donna Jo</dc:creator>
  <cp:lastModifiedBy>Microsoft Office User</cp:lastModifiedBy>
  <cp:revision>900</cp:revision>
  <cp:lastPrinted>2016-07-27T14:48:05Z</cp:lastPrinted>
  <dcterms:created xsi:type="dcterms:W3CDTF">2015-03-03T13:47:39Z</dcterms:created>
  <dcterms:modified xsi:type="dcterms:W3CDTF">2017-09-26T16:17:54Z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0x010100693156C96291C349BBF8B640319D465D</vt:lpwstr>
  </property>
</Properties>
</file>