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325" r:id="rId3"/>
    <p:sldId id="257" r:id="rId4"/>
    <p:sldId id="287" r:id="rId5"/>
    <p:sldId id="284" r:id="rId6"/>
    <p:sldId id="306" r:id="rId7"/>
    <p:sldId id="330" r:id="rId8"/>
    <p:sldId id="307" r:id="rId9"/>
    <p:sldId id="308" r:id="rId10"/>
    <p:sldId id="309" r:id="rId11"/>
    <p:sldId id="310" r:id="rId12"/>
    <p:sldId id="328" r:id="rId13"/>
    <p:sldId id="329" r:id="rId14"/>
    <p:sldId id="333" r:id="rId15"/>
    <p:sldId id="311" r:id="rId16"/>
    <p:sldId id="321" r:id="rId17"/>
    <p:sldId id="315" r:id="rId18"/>
    <p:sldId id="312" r:id="rId19"/>
    <p:sldId id="313" r:id="rId20"/>
    <p:sldId id="322" r:id="rId21"/>
    <p:sldId id="316" r:id="rId22"/>
    <p:sldId id="314" r:id="rId23"/>
    <p:sldId id="337" r:id="rId24"/>
    <p:sldId id="320" r:id="rId25"/>
    <p:sldId id="318" r:id="rId26"/>
    <p:sldId id="319" r:id="rId27"/>
    <p:sldId id="331" r:id="rId28"/>
    <p:sldId id="286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CAAD"/>
    <a:srgbClr val="FFC8A6"/>
    <a:srgbClr val="FFB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805" autoAdjust="0"/>
  </p:normalViewPr>
  <p:slideViewPr>
    <p:cSldViewPr snapToGrid="0" snapToObjects="1">
      <p:cViewPr varScale="1">
        <p:scale>
          <a:sx n="92" d="100"/>
          <a:sy n="92" d="100"/>
        </p:scale>
        <p:origin x="-712" y="-120"/>
      </p:cViewPr>
      <p:guideLst>
        <p:guide orient="horz" pos="4183"/>
        <p:guide pos="483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D7D28-36C2-D64A-BFE8-4AFBE8BB400C}" type="datetimeFigureOut">
              <a:rPr lang="en-US" smtClean="0"/>
              <a:t>29/09/2017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E33B8-75C9-1746-91B0-0ACBF5CC5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22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E33B8-75C9-1746-91B0-0ACBF5CC50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08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A53C-7C51-F44A-BA5E-32F6F495689E}" type="datetimeFigureOut">
              <a:rPr lang="en-US" smtClean="0"/>
              <a:t>29/09/2017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48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A53C-7C51-F44A-BA5E-32F6F495689E}" type="datetimeFigureOut">
              <a:rPr lang="en-US" smtClean="0"/>
              <a:t>29/09/2017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33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A53C-7C51-F44A-BA5E-32F6F495689E}" type="datetimeFigureOut">
              <a:rPr lang="en-US" smtClean="0"/>
              <a:t>29/09/2017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56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A53C-7C51-F44A-BA5E-32F6F495689E}" type="datetimeFigureOut">
              <a:rPr lang="en-US" smtClean="0"/>
              <a:t>29/09/2017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04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A53C-7C51-F44A-BA5E-32F6F495689E}" type="datetimeFigureOut">
              <a:rPr lang="en-US" smtClean="0"/>
              <a:t>29/09/2017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79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A53C-7C51-F44A-BA5E-32F6F495689E}" type="datetimeFigureOut">
              <a:rPr lang="en-US" smtClean="0"/>
              <a:t>29/09/2017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04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A53C-7C51-F44A-BA5E-32F6F495689E}" type="datetimeFigureOut">
              <a:rPr lang="en-US" smtClean="0"/>
              <a:t>29/09/2017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93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A53C-7C51-F44A-BA5E-32F6F495689E}" type="datetimeFigureOut">
              <a:rPr lang="en-US" smtClean="0"/>
              <a:t>29/09/2017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38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A53C-7C51-F44A-BA5E-32F6F495689E}" type="datetimeFigureOut">
              <a:rPr lang="en-US" smtClean="0"/>
              <a:t>29/09/2017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59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A53C-7C51-F44A-BA5E-32F6F495689E}" type="datetimeFigureOut">
              <a:rPr lang="en-US" smtClean="0"/>
              <a:t>29/09/2017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09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A53C-7C51-F44A-BA5E-32F6F495689E}" type="datetimeFigureOut">
              <a:rPr lang="en-US" smtClean="0"/>
              <a:t>29/09/2017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94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FA53C-7C51-F44A-BA5E-32F6F495689E}" type="datetimeFigureOut">
              <a:rPr lang="en-US" smtClean="0"/>
              <a:t>29/09/2017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6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tiff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gif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jpg"/><Relationship Id="rId8" Type="http://schemas.openxmlformats.org/officeDocument/2006/relationships/image" Target="../media/image6.jpg"/><Relationship Id="rId9" Type="http://schemas.openxmlformats.org/officeDocument/2006/relationships/image" Target="../media/image7.jpg"/><Relationship Id="rId10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0.jpg"/><Relationship Id="rId5" Type="http://schemas.openxmlformats.org/officeDocument/2006/relationships/oleObject" Target="../embeddings/oleObject2.bin"/><Relationship Id="rId6" Type="http://schemas.openxmlformats.org/officeDocument/2006/relationships/image" Target="../media/image42.emf"/><Relationship Id="rId7" Type="http://schemas.openxmlformats.org/officeDocument/2006/relationships/image" Target="../media/image1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microsoft.com/office/2007/relationships/hdphoto" Target="../media/hdphoto2.wdp"/><Relationship Id="rId5" Type="http://schemas.openxmlformats.org/officeDocument/2006/relationships/image" Target="../media/image44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6" Type="http://schemas.openxmlformats.org/officeDocument/2006/relationships/image" Target="../media/image33.png"/><Relationship Id="rId7" Type="http://schemas.openxmlformats.org/officeDocument/2006/relationships/image" Target="../media/image48.jpeg"/><Relationship Id="rId8" Type="http://schemas.microsoft.com/office/2007/relationships/hdphoto" Target="../media/hdphoto3.wdp"/><Relationship Id="rId9" Type="http://schemas.openxmlformats.org/officeDocument/2006/relationships/image" Target="../media/image49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3.emf"/><Relationship Id="rId7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234683" y="646587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4" descr="Diamond KEY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4681" y="36987"/>
              <a:ext cx="1501105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0" y="1984822"/>
            <a:ext cx="91439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Overview of laser-driven </a:t>
            </a:r>
          </a:p>
          <a:p>
            <a:pPr algn="ctr"/>
            <a:r>
              <a:rPr lang="en-US" sz="4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positron sources</a:t>
            </a:r>
            <a:endParaRPr lang="en-US" sz="4500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4211604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Baskerville"/>
                <a:cs typeface="Baskerville"/>
              </a:rPr>
              <a:t>Gianluca Sarri</a:t>
            </a:r>
          </a:p>
          <a:p>
            <a:pPr algn="ctr"/>
            <a:r>
              <a:rPr lang="en-US" sz="2000" i="1" dirty="0" smtClean="0">
                <a:latin typeface="Baskerville"/>
                <a:cs typeface="Baskerville"/>
              </a:rPr>
              <a:t>School of Mathematics and Physics, Queen’s University Belfast, UK</a:t>
            </a:r>
          </a:p>
          <a:p>
            <a:pPr algn="ctr"/>
            <a:r>
              <a:rPr lang="en-US" sz="2000" i="1" dirty="0" err="1" smtClean="0">
                <a:latin typeface="Baskerville"/>
                <a:cs typeface="Baskerville"/>
              </a:rPr>
              <a:t>g.sarri@qub.ac.uk</a:t>
            </a:r>
            <a:endParaRPr lang="en-US" sz="2000" i="1" dirty="0">
              <a:latin typeface="Baskerville"/>
              <a:cs typeface="Baskervill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4986" y="6187516"/>
            <a:ext cx="6412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Baskerville"/>
                <a:cs typeface="Baskerville"/>
              </a:rPr>
              <a:t>EAAC 2017, </a:t>
            </a:r>
            <a:r>
              <a:rPr lang="en-US" sz="2000" i="1" dirty="0" err="1" smtClean="0">
                <a:latin typeface="Baskerville"/>
                <a:cs typeface="Baskerville"/>
              </a:rPr>
              <a:t>Isola</a:t>
            </a:r>
            <a:r>
              <a:rPr lang="en-US" sz="2000" i="1" dirty="0" smtClean="0">
                <a:latin typeface="Baskerville"/>
                <a:cs typeface="Baskerville"/>
              </a:rPr>
              <a:t> </a:t>
            </a:r>
            <a:r>
              <a:rPr lang="en-US" sz="2000" i="1" dirty="0" err="1" smtClean="0">
                <a:latin typeface="Baskerville"/>
                <a:cs typeface="Baskerville"/>
              </a:rPr>
              <a:t>d’Elba</a:t>
            </a:r>
            <a:r>
              <a:rPr lang="en-US" sz="2000" i="1" dirty="0" smtClean="0">
                <a:latin typeface="Baskerville"/>
                <a:cs typeface="Baskerville"/>
              </a:rPr>
              <a:t>, Italy 29/09/2017</a:t>
            </a:r>
            <a:endParaRPr lang="en-US" sz="2000" i="1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3429040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-917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General setup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234683" y="6187516"/>
              <a:ext cx="863785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57289" y="6187516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Baskerville"/>
                <a:cs typeface="Baskerville"/>
              </a:rPr>
              <a:t>Gianluca Sarri</a:t>
            </a:r>
            <a:endParaRPr lang="en-US" sz="2000" i="1" dirty="0"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9791" y="6139861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latin typeface="Baskerville"/>
                <a:cs typeface="Baskerville"/>
              </a:rPr>
              <a:t>Slide  </a:t>
            </a:r>
            <a:r>
              <a:rPr lang="en-US" sz="2000" i="1" dirty="0">
                <a:latin typeface="Baskerville"/>
                <a:cs typeface="Baskerville"/>
              </a:rPr>
              <a:t>7</a:t>
            </a:r>
            <a:r>
              <a:rPr lang="en-US" sz="2000" i="1" dirty="0" smtClean="0">
                <a:latin typeface="Baskerville"/>
                <a:cs typeface="Baskerville"/>
              </a:rPr>
              <a:t>/25 </a:t>
            </a:r>
            <a:endParaRPr lang="en-US" sz="2000" i="1" dirty="0">
              <a:latin typeface="Baskerville"/>
              <a:cs typeface="Baskerville"/>
            </a:endParaRPr>
          </a:p>
        </p:txBody>
      </p:sp>
      <p:pic>
        <p:nvPicPr>
          <p:cNvPr id="14" name="Picture 4" descr="Diamond KEY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681" y="36987"/>
            <a:ext cx="150110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Connector 25"/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laserwakefield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19"/>
          <a:stretch/>
        </p:blipFill>
        <p:spPr>
          <a:xfrm>
            <a:off x="234683" y="698740"/>
            <a:ext cx="3506409" cy="28067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581401" y="1041640"/>
            <a:ext cx="5416398" cy="419140"/>
            <a:chOff x="3581401" y="1041640"/>
            <a:chExt cx="5416398" cy="419140"/>
          </a:xfrm>
        </p:grpSpPr>
        <p:sp>
          <p:nvSpPr>
            <p:cNvPr id="20" name="Rounded Rectangle 19"/>
            <p:cNvSpPr/>
            <p:nvPr/>
          </p:nvSpPr>
          <p:spPr>
            <a:xfrm>
              <a:off x="3581401" y="1044324"/>
              <a:ext cx="5329237" cy="416456"/>
            </a:xfrm>
            <a:prstGeom prst="roundRect">
              <a:avLst/>
            </a:prstGeom>
            <a:solidFill>
              <a:srgbClr val="008000">
                <a:alpha val="4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581401" y="1041640"/>
              <a:ext cx="54163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 smtClean="0">
                  <a:solidFill>
                    <a:srgbClr val="FFFFFF"/>
                  </a:solidFill>
                  <a:latin typeface="Baskerville"/>
                  <a:cs typeface="Baskerville"/>
                </a:rPr>
                <a:t>Laser-</a:t>
              </a:r>
              <a:r>
                <a:rPr lang="en-US" dirty="0" err="1" smtClean="0">
                  <a:solidFill>
                    <a:srgbClr val="FFFFFF"/>
                  </a:solidFill>
                  <a:latin typeface="Baskerville"/>
                  <a:cs typeface="Baskerville"/>
                </a:rPr>
                <a:t>wakefield</a:t>
              </a:r>
              <a:r>
                <a:rPr lang="en-US" dirty="0" smtClean="0">
                  <a:solidFill>
                    <a:srgbClr val="FFFFFF"/>
                  </a:solidFill>
                  <a:latin typeface="Baskerville"/>
                  <a:cs typeface="Baskerville"/>
                </a:rPr>
                <a:t> electrons to trigger the cascade in a solid</a:t>
              </a:r>
              <a:endParaRPr lang="en-US" dirty="0">
                <a:solidFill>
                  <a:srgbClr val="FFFFFF"/>
                </a:solidFill>
                <a:latin typeface="Baskerville"/>
                <a:cs typeface="Baskerville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753792" y="1624568"/>
            <a:ext cx="52373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latin typeface="Baskerville"/>
                <a:cs typeface="Baskerville"/>
              </a:rPr>
              <a:t>Divergence: 1-5 </a:t>
            </a:r>
            <a:r>
              <a:rPr lang="en-US" dirty="0" err="1" smtClean="0">
                <a:latin typeface="Baskerville"/>
                <a:cs typeface="Baskerville"/>
              </a:rPr>
              <a:t>mrad</a:t>
            </a:r>
            <a:r>
              <a:rPr lang="en-US" dirty="0" smtClean="0">
                <a:latin typeface="Baskerville"/>
                <a:cs typeface="Baskerville"/>
              </a:rPr>
              <a:t> (from solid: ~ 20 degrees)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latin typeface="Baskerville"/>
                <a:cs typeface="Baskerville"/>
              </a:rPr>
              <a:t>Duration: ~ 10 </a:t>
            </a:r>
            <a:r>
              <a:rPr lang="en-US" dirty="0" err="1" smtClean="0">
                <a:latin typeface="Baskerville"/>
                <a:cs typeface="Baskerville"/>
              </a:rPr>
              <a:t>fs</a:t>
            </a:r>
            <a:r>
              <a:rPr lang="en-US" dirty="0" smtClean="0">
                <a:latin typeface="Baskerville"/>
                <a:cs typeface="Baskerville"/>
              </a:rPr>
              <a:t> (from solid: 1 – 10 </a:t>
            </a:r>
            <a:r>
              <a:rPr lang="en-US" dirty="0" err="1" smtClean="0">
                <a:latin typeface="Baskerville"/>
                <a:cs typeface="Baskerville"/>
              </a:rPr>
              <a:t>ps</a:t>
            </a:r>
            <a:r>
              <a:rPr lang="en-US" dirty="0" smtClean="0">
                <a:latin typeface="Baskerville"/>
                <a:cs typeface="Baskerville"/>
              </a:rPr>
              <a:t>)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latin typeface="Baskerville"/>
                <a:cs typeface="Baskerville"/>
              </a:rPr>
              <a:t>Energy: 100s of MeV (from solid: 10s of MeV)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latin typeface="Baskerville"/>
                <a:cs typeface="Baskerville"/>
              </a:rPr>
              <a:t>Laser energy: ~1-10J (from solid: ~kJ)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latin typeface="Baskerville"/>
                <a:cs typeface="Baskerville"/>
              </a:rPr>
              <a:t>Possibility of generating neutral e</a:t>
            </a:r>
            <a:r>
              <a:rPr lang="en-US" baseline="30000" dirty="0" smtClean="0">
                <a:latin typeface="Baskerville"/>
                <a:cs typeface="Baskerville"/>
              </a:rPr>
              <a:t>-</a:t>
            </a:r>
            <a:r>
              <a:rPr lang="en-US" dirty="0" smtClean="0">
                <a:latin typeface="Baskerville"/>
                <a:cs typeface="Baskerville"/>
              </a:rPr>
              <a:t>/e</a:t>
            </a:r>
            <a:r>
              <a:rPr lang="en-US" baseline="30000" dirty="0" smtClean="0">
                <a:latin typeface="Baskerville"/>
                <a:cs typeface="Baskerville"/>
              </a:rPr>
              <a:t>+</a:t>
            </a:r>
            <a:r>
              <a:rPr lang="en-US" dirty="0" smtClean="0">
                <a:latin typeface="Baskerville"/>
                <a:cs typeface="Baskerville"/>
              </a:rPr>
              <a:t> beams in situ!</a:t>
            </a:r>
            <a:endParaRPr lang="en-US" dirty="0">
              <a:latin typeface="Baskerville"/>
              <a:cs typeface="Baskerville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467099"/>
            <a:ext cx="3810000" cy="265857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443889" y="3606800"/>
            <a:ext cx="4428649" cy="1638300"/>
            <a:chOff x="5410200" y="3035300"/>
            <a:chExt cx="3771900" cy="149860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10200" y="3035300"/>
              <a:ext cx="3746500" cy="14986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8736170" y="3073400"/>
              <a:ext cx="445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(b)</a:t>
              </a:r>
              <a:endParaRPr lang="en-US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4503190" y="5454663"/>
            <a:ext cx="3258374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G. Sarri </a:t>
            </a:r>
            <a:r>
              <a:rPr lang="en-US" sz="1200" i="1" dirty="0" smtClean="0"/>
              <a:t>et al.</a:t>
            </a:r>
            <a:r>
              <a:rPr lang="en-US" sz="1200" dirty="0" smtClean="0"/>
              <a:t>, Phys. Rev. </a:t>
            </a:r>
            <a:r>
              <a:rPr lang="en-US" sz="1200" dirty="0" err="1" smtClean="0"/>
              <a:t>Lett</a:t>
            </a:r>
            <a:r>
              <a:rPr lang="en-US" sz="1200" dirty="0" smtClean="0"/>
              <a:t>. 110</a:t>
            </a:r>
            <a:r>
              <a:rPr lang="en-US" sz="1200" dirty="0"/>
              <a:t>, 255002 (2013</a:t>
            </a:r>
            <a:r>
              <a:rPr lang="en-US" sz="1200" dirty="0" smtClean="0"/>
              <a:t>) </a:t>
            </a:r>
          </a:p>
        </p:txBody>
      </p:sp>
      <p:sp>
        <p:nvSpPr>
          <p:cNvPr id="3" name="Rectangle 2"/>
          <p:cNvSpPr/>
          <p:nvPr/>
        </p:nvSpPr>
        <p:spPr>
          <a:xfrm>
            <a:off x="234683" y="698740"/>
            <a:ext cx="354513" cy="342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1400" y="15351"/>
            <a:ext cx="1514591" cy="60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19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-9177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First results: low energy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234683" y="6187516"/>
              <a:ext cx="863785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57289" y="6187516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Baskerville"/>
                <a:cs typeface="Baskerville"/>
              </a:rPr>
              <a:t>Gianluca Sarri</a:t>
            </a:r>
            <a:endParaRPr lang="en-US" sz="2000" i="1" dirty="0"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9791" y="6139861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latin typeface="Baskerville"/>
                <a:cs typeface="Baskerville"/>
              </a:rPr>
              <a:t>Slide  </a:t>
            </a:r>
            <a:r>
              <a:rPr lang="en-US" sz="2000" i="1" dirty="0">
                <a:latin typeface="Baskerville"/>
                <a:cs typeface="Baskerville"/>
              </a:rPr>
              <a:t>8</a:t>
            </a:r>
            <a:r>
              <a:rPr lang="en-US" sz="2000" i="1" dirty="0" smtClean="0">
                <a:latin typeface="Baskerville"/>
                <a:cs typeface="Baskerville"/>
              </a:rPr>
              <a:t>/25 </a:t>
            </a:r>
            <a:endParaRPr lang="en-US" sz="2000" i="1" dirty="0">
              <a:latin typeface="Baskerville"/>
              <a:cs typeface="Baskerville"/>
            </a:endParaRPr>
          </a:p>
        </p:txBody>
      </p:sp>
      <p:pic>
        <p:nvPicPr>
          <p:cNvPr id="14" name="Picture 4" descr="Diamond KEY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681" y="36987"/>
            <a:ext cx="150110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Connector 25"/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319" y="934750"/>
            <a:ext cx="4980192" cy="308811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332184" y="3979472"/>
            <a:ext cx="4660900" cy="2100831"/>
            <a:chOff x="3327400" y="4226121"/>
            <a:chExt cx="4660900" cy="2100831"/>
          </a:xfrm>
        </p:grpSpPr>
        <p:sp>
          <p:nvSpPr>
            <p:cNvPr id="29" name="TextBox 28"/>
            <p:cNvSpPr txBox="1"/>
            <p:nvPr/>
          </p:nvSpPr>
          <p:spPr>
            <a:xfrm>
              <a:off x="3327400" y="4226121"/>
              <a:ext cx="4660900" cy="1754327"/>
            </a:xfrm>
            <a:prstGeom prst="rect">
              <a:avLst/>
            </a:prstGeom>
            <a:solidFill>
              <a:srgbClr val="008000">
                <a:alpha val="54000"/>
              </a:srgbClr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ym typeface="Wingdings"/>
                </a:rPr>
                <a:t> Overall positron yield:	3x10</a:t>
              </a:r>
              <a:r>
                <a:rPr lang="en-US" baseline="30000" dirty="0" smtClean="0">
                  <a:sym typeface="Wingdings"/>
                </a:rPr>
                <a:t>7</a:t>
              </a:r>
              <a:endParaRPr lang="en-US" dirty="0" smtClean="0">
                <a:sym typeface="Wingdings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dirty="0">
                  <a:sym typeface="Wingdings"/>
                </a:rPr>
                <a:t> </a:t>
              </a:r>
              <a:r>
                <a:rPr lang="en-US" dirty="0" smtClean="0">
                  <a:sym typeface="Wingdings"/>
                </a:rPr>
                <a:t>Overall lepton yield: 		3x10</a:t>
              </a:r>
              <a:r>
                <a:rPr lang="en-US" baseline="30000" dirty="0" smtClean="0">
                  <a:sym typeface="Wingdings"/>
                </a:rPr>
                <a:t>8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>
                  <a:sym typeface="Wingdings"/>
                </a:rPr>
                <a:t> </a:t>
              </a:r>
              <a:r>
                <a:rPr lang="en-US" dirty="0" smtClean="0">
                  <a:sym typeface="Wingdings"/>
                </a:rPr>
                <a:t>Positron </a:t>
              </a:r>
              <a:r>
                <a:rPr lang="en-US" dirty="0">
                  <a:sym typeface="Wingdings"/>
                </a:rPr>
                <a:t>d</a:t>
              </a:r>
              <a:r>
                <a:rPr lang="en-US" dirty="0" smtClean="0">
                  <a:sym typeface="Wingdings"/>
                </a:rPr>
                <a:t>ensity:  		2x10</a:t>
              </a:r>
              <a:r>
                <a:rPr lang="en-US" baseline="30000" dirty="0" smtClean="0">
                  <a:sym typeface="Wingdings"/>
                </a:rPr>
                <a:t>14</a:t>
              </a:r>
              <a:r>
                <a:rPr lang="en-US" dirty="0" smtClean="0">
                  <a:sym typeface="Wingdings"/>
                </a:rPr>
                <a:t> cm</a:t>
              </a:r>
              <a:r>
                <a:rPr lang="en-US" baseline="30000" dirty="0" smtClean="0">
                  <a:sym typeface="Wingdings"/>
                </a:rPr>
                <a:t>-3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>
                  <a:sym typeface="Wingdings"/>
                </a:rPr>
                <a:t> </a:t>
              </a:r>
              <a:r>
                <a:rPr lang="en-US" dirty="0" smtClean="0">
                  <a:sym typeface="Wingdings"/>
                </a:rPr>
                <a:t>Lepton density:			2x10</a:t>
              </a:r>
              <a:r>
                <a:rPr lang="en-US" baseline="30000" dirty="0" smtClean="0">
                  <a:sym typeface="Wingdings"/>
                </a:rPr>
                <a:t>15</a:t>
              </a:r>
              <a:r>
                <a:rPr lang="en-US" dirty="0" smtClean="0">
                  <a:sym typeface="Wingdings"/>
                </a:rPr>
                <a:t> </a:t>
              </a:r>
              <a:r>
                <a:rPr lang="en-US" dirty="0">
                  <a:sym typeface="Wingdings"/>
                </a:rPr>
                <a:t>cm</a:t>
              </a:r>
              <a:r>
                <a:rPr lang="en-US" baseline="30000" dirty="0">
                  <a:sym typeface="Wingdings"/>
                </a:rPr>
                <a:t>-</a:t>
              </a:r>
              <a:r>
                <a:rPr lang="en-US" baseline="30000" dirty="0" smtClean="0">
                  <a:sym typeface="Wingdings"/>
                </a:rPr>
                <a:t>3</a:t>
              </a:r>
              <a:endParaRPr lang="en-US" dirty="0" smtClean="0">
                <a:sym typeface="Wingdings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ym typeface="Wingdings"/>
                </a:rPr>
                <a:t> </a:t>
              </a:r>
              <a:r>
                <a:rPr lang="en-US" dirty="0" err="1" smtClean="0">
                  <a:sym typeface="Wingdings"/>
                </a:rPr>
                <a:t>Normalised</a:t>
              </a:r>
              <a:r>
                <a:rPr lang="en-US" dirty="0" smtClean="0">
                  <a:sym typeface="Wingdings"/>
                </a:rPr>
                <a:t> </a:t>
              </a:r>
              <a:r>
                <a:rPr lang="en-US" dirty="0" err="1">
                  <a:sym typeface="Wingdings"/>
                </a:rPr>
                <a:t>e</a:t>
              </a:r>
              <a:r>
                <a:rPr lang="en-US" dirty="0" err="1" smtClean="0">
                  <a:sym typeface="Wingdings"/>
                </a:rPr>
                <a:t>mittance</a:t>
              </a:r>
              <a:r>
                <a:rPr lang="en-US" dirty="0" smtClean="0">
                  <a:sym typeface="Wingdings"/>
                </a:rPr>
                <a:t>:	30 </a:t>
              </a:r>
              <a:r>
                <a:rPr lang="en-US" dirty="0" smtClean="0">
                  <a:latin typeface="Symbol" charset="2"/>
                  <a:cs typeface="Symbol" charset="2"/>
                  <a:sym typeface="Wingdings"/>
                </a:rPr>
                <a:t>p</a:t>
              </a:r>
              <a:r>
                <a:rPr lang="en-US" dirty="0" smtClean="0">
                  <a:sym typeface="Wingdings"/>
                </a:rPr>
                <a:t> mm </a:t>
              </a:r>
              <a:r>
                <a:rPr lang="en-US" dirty="0" err="1" smtClean="0">
                  <a:sym typeface="Wingdings"/>
                </a:rPr>
                <a:t>mrad</a:t>
              </a:r>
              <a:endParaRPr lang="en-US" baseline="30000" dirty="0" smtClean="0">
                <a:sym typeface="Wingdings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ym typeface="Wingdings"/>
                </a:rPr>
                <a:t> Divergence:			3 </a:t>
              </a:r>
              <a:r>
                <a:rPr lang="en-US" dirty="0" err="1" smtClean="0">
                  <a:sym typeface="Wingdings"/>
                </a:rPr>
                <a:t>mrad</a:t>
              </a:r>
              <a:endParaRPr lang="en-US" dirty="0" smtClean="0">
                <a:sym typeface="Wingding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333762" y="6049953"/>
              <a:ext cx="3258374" cy="276999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G. Sarri </a:t>
              </a:r>
              <a:r>
                <a:rPr lang="en-US" sz="1200" i="1" dirty="0" smtClean="0"/>
                <a:t>et al.</a:t>
              </a:r>
              <a:r>
                <a:rPr lang="en-US" sz="1200" dirty="0" smtClean="0"/>
                <a:t>, Phys. Rev. </a:t>
              </a:r>
              <a:r>
                <a:rPr lang="en-US" sz="1200" dirty="0" err="1" smtClean="0"/>
                <a:t>Lett</a:t>
              </a:r>
              <a:r>
                <a:rPr lang="en-US" sz="1200" dirty="0" smtClean="0"/>
                <a:t>. 110</a:t>
              </a:r>
              <a:r>
                <a:rPr lang="en-US" sz="1200" dirty="0"/>
                <a:t>, 255002 (2013</a:t>
              </a:r>
              <a:r>
                <a:rPr lang="en-US" sz="1200" dirty="0" smtClean="0"/>
                <a:t>) 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33385" y="843961"/>
            <a:ext cx="2705098" cy="5245100"/>
            <a:chOff x="254001" y="1219200"/>
            <a:chExt cx="2705098" cy="5245100"/>
          </a:xfrm>
        </p:grpSpPr>
        <p:grpSp>
          <p:nvGrpSpPr>
            <p:cNvPr id="32" name="Group 31"/>
            <p:cNvGrpSpPr/>
            <p:nvPr/>
          </p:nvGrpSpPr>
          <p:grpSpPr>
            <a:xfrm>
              <a:off x="254001" y="1219200"/>
              <a:ext cx="2705098" cy="5245100"/>
              <a:chOff x="673101" y="1612900"/>
              <a:chExt cx="2705098" cy="5245100"/>
            </a:xfrm>
          </p:grpSpPr>
          <p:pic>
            <p:nvPicPr>
              <p:cNvPr id="37" name="Picture 36" descr="positron_spectra.tif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805" b="52136"/>
              <a:stretch/>
            </p:blipFill>
            <p:spPr>
              <a:xfrm>
                <a:off x="673101" y="1612900"/>
                <a:ext cx="2532562" cy="1284527"/>
              </a:xfrm>
              <a:prstGeom prst="rect">
                <a:avLst/>
              </a:prstGeom>
            </p:spPr>
          </p:pic>
          <p:pic>
            <p:nvPicPr>
              <p:cNvPr id="38" name="Picture 37" descr="positron_spectra.tif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778" r="7361" b="48329"/>
              <a:stretch/>
            </p:blipFill>
            <p:spPr>
              <a:xfrm>
                <a:off x="850900" y="2857501"/>
                <a:ext cx="2357399" cy="1386705"/>
              </a:xfrm>
              <a:prstGeom prst="rect">
                <a:avLst/>
              </a:prstGeom>
            </p:spPr>
          </p:pic>
          <p:pic>
            <p:nvPicPr>
              <p:cNvPr id="39" name="Picture 38" descr="positron_spectra.tif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312" r="52361"/>
              <a:stretch/>
            </p:blipFill>
            <p:spPr>
              <a:xfrm>
                <a:off x="698501" y="4241801"/>
                <a:ext cx="2503368" cy="1333500"/>
              </a:xfrm>
              <a:prstGeom prst="rect">
                <a:avLst/>
              </a:prstGeom>
            </p:spPr>
          </p:pic>
          <p:pic>
            <p:nvPicPr>
              <p:cNvPr id="40" name="Picture 39" descr="positron_spectra.tif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001" t="50855" r="7500"/>
              <a:stretch/>
            </p:blipFill>
            <p:spPr>
              <a:xfrm>
                <a:off x="783167" y="5539097"/>
                <a:ext cx="2443524" cy="1318903"/>
              </a:xfrm>
              <a:prstGeom prst="rect">
                <a:avLst/>
              </a:prstGeom>
            </p:spPr>
          </p:pic>
          <p:sp>
            <p:nvSpPr>
              <p:cNvPr id="42" name="Rectangle 41"/>
              <p:cNvSpPr/>
              <p:nvPr/>
            </p:nvSpPr>
            <p:spPr bwMode="auto">
              <a:xfrm>
                <a:off x="685800" y="6548967"/>
                <a:ext cx="232833" cy="262466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>
                <a:off x="3111500" y="4364567"/>
                <a:ext cx="232833" cy="833966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>
                <a:off x="690033" y="3881967"/>
                <a:ext cx="232833" cy="338666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3145366" y="2010834"/>
                <a:ext cx="232833" cy="338666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296365" y="1283290"/>
              <a:ext cx="12062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</a:rPr>
                <a:t>5.3 mm Cu</a:t>
              </a:r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303254" y="2507303"/>
              <a:ext cx="1193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E424C4"/>
                  </a:solidFill>
                </a:rPr>
                <a:t>6.4 mm </a:t>
              </a:r>
              <a:r>
                <a:rPr lang="en-US" b="1" dirty="0" err="1" smtClean="0">
                  <a:solidFill>
                    <a:srgbClr val="E424C4"/>
                  </a:solidFill>
                </a:rPr>
                <a:t>Sn</a:t>
              </a:r>
              <a:endParaRPr lang="en-US" b="1" dirty="0">
                <a:solidFill>
                  <a:srgbClr val="E424C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290026" y="3856743"/>
              <a:ext cx="1188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2.8 mm Ta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96995" y="5166494"/>
              <a:ext cx="1206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4.2 mm </a:t>
              </a:r>
              <a:r>
                <a:rPr lang="en-US" b="1" dirty="0" err="1" smtClean="0">
                  <a:solidFill>
                    <a:srgbClr val="008000"/>
                  </a:solidFill>
                </a:rPr>
                <a:t>Pb</a:t>
              </a:r>
              <a:endParaRPr lang="en-US" b="1" dirty="0">
                <a:solidFill>
                  <a:srgbClr val="008000"/>
                </a:solidFill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3700483" y="752768"/>
            <a:ext cx="4318001" cy="416456"/>
          </a:xfrm>
          <a:prstGeom prst="roundRect">
            <a:avLst/>
          </a:prstGeom>
          <a:solidFill>
            <a:srgbClr val="008000">
              <a:alpha val="4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3700483" y="750084"/>
            <a:ext cx="5416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FFFFFF"/>
                </a:solidFill>
                <a:latin typeface="Baskerville"/>
                <a:cs typeface="Baskerville"/>
              </a:rPr>
              <a:t>First results with a 0.8J table-top laser system  </a:t>
            </a:r>
            <a:endParaRPr lang="en-US" dirty="0"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15351"/>
            <a:ext cx="1514591" cy="60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50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-9177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First results: spatial quality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234683" y="6187516"/>
              <a:ext cx="863785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57289" y="6187516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Baskerville"/>
                <a:cs typeface="Baskerville"/>
              </a:rPr>
              <a:t>Gianluca Sarri</a:t>
            </a:r>
            <a:endParaRPr lang="en-US" sz="2000" i="1" dirty="0"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9791" y="6139861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latin typeface="Baskerville"/>
                <a:cs typeface="Baskerville"/>
              </a:rPr>
              <a:t>Slide  </a:t>
            </a:r>
            <a:r>
              <a:rPr lang="en-US" sz="2000" i="1" dirty="0">
                <a:latin typeface="Baskerville"/>
                <a:cs typeface="Baskerville"/>
              </a:rPr>
              <a:t>9</a:t>
            </a:r>
            <a:r>
              <a:rPr lang="en-US" sz="2000" i="1" dirty="0" smtClean="0">
                <a:latin typeface="Baskerville"/>
                <a:cs typeface="Baskerville"/>
              </a:rPr>
              <a:t>/25 </a:t>
            </a:r>
            <a:endParaRPr lang="en-US" sz="2000" i="1" dirty="0">
              <a:latin typeface="Baskerville"/>
              <a:cs typeface="Baskerville"/>
            </a:endParaRPr>
          </a:p>
        </p:txBody>
      </p:sp>
      <p:pic>
        <p:nvPicPr>
          <p:cNvPr id="14" name="Picture 4" descr="Diamond KEY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681" y="36987"/>
            <a:ext cx="150110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Connector 25"/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15351"/>
            <a:ext cx="1514591" cy="605836"/>
          </a:xfrm>
          <a:prstGeom prst="rect">
            <a:avLst/>
          </a:prstGeom>
        </p:spPr>
      </p:pic>
      <p:pic>
        <p:nvPicPr>
          <p:cNvPr id="3" name="Picture 2" descr="Screen shot 2017-09-25 at 09.45.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4" y="724897"/>
            <a:ext cx="8130097" cy="5376654"/>
          </a:xfrm>
          <a:prstGeom prst="rect">
            <a:avLst/>
          </a:prstGeom>
        </p:spPr>
      </p:pic>
      <p:pic>
        <p:nvPicPr>
          <p:cNvPr id="48" name="Picture 47" descr="Screen shot 2017-09-25 at 09.45.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53" y="763207"/>
            <a:ext cx="3756254" cy="248411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0952" y="955627"/>
            <a:ext cx="4684741" cy="204642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13844" y="1847186"/>
            <a:ext cx="221942" cy="282209"/>
          </a:xfrm>
          <a:prstGeom prst="ellipse">
            <a:avLst/>
          </a:prstGeom>
          <a:noFill/>
          <a:ln>
            <a:solidFill>
              <a:srgbClr val="8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/>
          <a:srcRect l="15894" t="11260" r="10077" b="21449"/>
          <a:stretch/>
        </p:blipFill>
        <p:spPr>
          <a:xfrm>
            <a:off x="3698145" y="3068209"/>
            <a:ext cx="5153417" cy="278121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875089" y="2087653"/>
            <a:ext cx="641460" cy="1260372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56153" y="3362772"/>
            <a:ext cx="37562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latin typeface="Baskerville"/>
                <a:cs typeface="Baskerville"/>
              </a:rPr>
              <a:t>Smooth profile after subtraction </a:t>
            </a:r>
          </a:p>
          <a:p>
            <a:pPr>
              <a:buClr>
                <a:srgbClr val="008000"/>
              </a:buClr>
            </a:pPr>
            <a:r>
              <a:rPr lang="en-US" dirty="0">
                <a:latin typeface="Baskerville"/>
                <a:cs typeface="Baskerville"/>
              </a:rPr>
              <a:t> </a:t>
            </a:r>
            <a:r>
              <a:rPr lang="en-US" dirty="0" smtClean="0">
                <a:latin typeface="Baskerville"/>
                <a:cs typeface="Baskerville"/>
              </a:rPr>
              <a:t>    of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>
                <a:latin typeface="Baskerville"/>
                <a:cs typeface="Baskerville"/>
              </a:rPr>
              <a:t>-ray signal.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sz="600" dirty="0" smtClean="0">
              <a:latin typeface="Baskerville"/>
              <a:cs typeface="Baskerville"/>
            </a:endParaRP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latin typeface="Baskerville"/>
                <a:cs typeface="Baskerville"/>
              </a:rPr>
              <a:t>Super-</a:t>
            </a:r>
            <a:r>
              <a:rPr lang="en-US" dirty="0" err="1" smtClean="0">
                <a:latin typeface="Baskerville"/>
                <a:cs typeface="Baskerville"/>
              </a:rPr>
              <a:t>gaussian</a:t>
            </a:r>
            <a:r>
              <a:rPr lang="en-US" dirty="0" smtClean="0">
                <a:latin typeface="Baskerville"/>
                <a:cs typeface="Baskerville"/>
              </a:rPr>
              <a:t> FWHM: 2.4mm </a:t>
            </a:r>
          </a:p>
          <a:p>
            <a:pPr>
              <a:buClr>
                <a:srgbClr val="008000"/>
              </a:buClr>
            </a:pPr>
            <a:r>
              <a:rPr lang="en-US" dirty="0">
                <a:latin typeface="Baskerville"/>
                <a:cs typeface="Baskerville"/>
              </a:rPr>
              <a:t> </a:t>
            </a:r>
            <a:r>
              <a:rPr lang="en-US" dirty="0" smtClean="0">
                <a:latin typeface="Baskerville"/>
                <a:cs typeface="Baskerville"/>
              </a:rPr>
              <a:t>    (@ 1 cm, spectrally integrated) 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sz="600" dirty="0" smtClean="0">
              <a:latin typeface="Baskerville"/>
              <a:cs typeface="Baskerville"/>
            </a:endParaRP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latin typeface="Baskerville"/>
                <a:cs typeface="Baskerville"/>
              </a:rPr>
              <a:t>Stable and reproducible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sz="600" dirty="0">
              <a:latin typeface="Baskerville"/>
              <a:cs typeface="Baskerville"/>
            </a:endParaRP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latin typeface="Baskerville"/>
                <a:cs typeface="Baskerville"/>
              </a:rPr>
              <a:t>Consistent with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baseline="-25000" dirty="0" err="1" smtClean="0">
                <a:latin typeface="Baskerville"/>
                <a:cs typeface="Baskerville"/>
              </a:rPr>
              <a:t>AV</a:t>
            </a:r>
            <a:r>
              <a:rPr lang="en-US" dirty="0" smtClean="0">
                <a:latin typeface="Baskerville"/>
                <a:cs typeface="Baskerville"/>
              </a:rPr>
              <a:t> ~ 17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07469" y="5526305"/>
            <a:ext cx="2863058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G. Sarri </a:t>
            </a:r>
            <a:r>
              <a:rPr lang="en-US" sz="1200" i="1" dirty="0" smtClean="0"/>
              <a:t>et al.</a:t>
            </a:r>
            <a:r>
              <a:rPr lang="en-US" sz="1200" dirty="0" smtClean="0"/>
              <a:t>, Plasma Phys. Contr. F. (2017) </a:t>
            </a:r>
          </a:p>
        </p:txBody>
      </p:sp>
    </p:spTree>
    <p:extLst>
      <p:ext uri="{BB962C8B-B14F-4D97-AF65-F5344CB8AC3E}">
        <p14:creationId xmlns:p14="http://schemas.microsoft.com/office/powerpoint/2010/main" val="3145754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-9177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First results: luminosity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234683" y="6187516"/>
              <a:ext cx="863785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57289" y="6187516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Baskerville"/>
                <a:cs typeface="Baskerville"/>
              </a:rPr>
              <a:t>Gianluca Sarri</a:t>
            </a:r>
            <a:endParaRPr lang="en-US" sz="2000" i="1" dirty="0"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9791" y="6139861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latin typeface="Baskerville"/>
                <a:cs typeface="Baskerville"/>
              </a:rPr>
              <a:t>Slide  13/25 </a:t>
            </a:r>
            <a:endParaRPr lang="en-US" sz="2000" i="1" dirty="0">
              <a:latin typeface="Baskerville"/>
              <a:cs typeface="Baskerville"/>
            </a:endParaRPr>
          </a:p>
        </p:txBody>
      </p:sp>
      <p:pic>
        <p:nvPicPr>
          <p:cNvPr id="14" name="Picture 4" descr="Diamond KEY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681" y="36987"/>
            <a:ext cx="150110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Connector 25"/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15351"/>
            <a:ext cx="1514591" cy="605836"/>
          </a:xfrm>
          <a:prstGeom prst="rect">
            <a:avLst/>
          </a:prstGeom>
        </p:spPr>
      </p:pic>
      <p:pic>
        <p:nvPicPr>
          <p:cNvPr id="3" name="Picture 2" descr="Screen shot 2017-09-25 at 09.54.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97" y="915837"/>
            <a:ext cx="3832170" cy="21160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0603" y="1068128"/>
            <a:ext cx="3704427" cy="2243236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>
            <a:off x="4882147" y="3296711"/>
            <a:ext cx="172550" cy="146235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7510" y="3172969"/>
            <a:ext cx="4544834" cy="175432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Baskerville"/>
                <a:cs typeface="Baskerville"/>
              </a:rPr>
              <a:t>Broad spectrum (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baseline="-25000" dirty="0" err="1" smtClean="0">
                <a:latin typeface="Baskerville"/>
                <a:cs typeface="Baskerville"/>
              </a:rPr>
              <a:t>AV</a:t>
            </a:r>
            <a:r>
              <a:rPr lang="en-US" dirty="0" smtClean="0">
                <a:latin typeface="Baskerville"/>
                <a:cs typeface="Baskerville"/>
              </a:rPr>
              <a:t> ~ 10s)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Baskerville"/>
                <a:cs typeface="Baskerville"/>
              </a:rPr>
              <a:t>Maxwell-</a:t>
            </a:r>
            <a:r>
              <a:rPr lang="en-US" dirty="0" err="1" smtClean="0">
                <a:latin typeface="Baskerville"/>
                <a:cs typeface="Baskerville"/>
              </a:rPr>
              <a:t>Juttner</a:t>
            </a:r>
            <a:r>
              <a:rPr lang="en-US" dirty="0" smtClean="0">
                <a:latin typeface="Baskerville"/>
                <a:cs typeface="Baskerville"/>
              </a:rPr>
              <a:t> distribution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Baskerville"/>
                <a:cs typeface="Baskerville"/>
              </a:rPr>
              <a:t>Energy-dependent divergence (</a:t>
            </a:r>
            <a:r>
              <a:rPr lang="en-US" dirty="0" smtClean="0">
                <a:latin typeface="Symbol" charset="2"/>
                <a:cs typeface="Symbol" charset="2"/>
              </a:rPr>
              <a:t>Q~1/g</a:t>
            </a:r>
            <a:r>
              <a:rPr lang="en-US" dirty="0" smtClean="0">
                <a:latin typeface="Baskerville"/>
                <a:cs typeface="Baskerville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Baskerville"/>
                <a:cs typeface="Baskerville"/>
              </a:rPr>
              <a:t>Source size ~ 200 - 300 microns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Baskerville"/>
                <a:cs typeface="Baskerville"/>
              </a:rPr>
              <a:t>Number of relativistic positrons ~ 10</a:t>
            </a:r>
            <a:r>
              <a:rPr lang="en-US" baseline="30000" dirty="0" smtClean="0">
                <a:latin typeface="Baskerville"/>
                <a:cs typeface="Baskerville"/>
              </a:rPr>
              <a:t>9</a:t>
            </a:r>
            <a:r>
              <a:rPr lang="en-US" dirty="0" smtClean="0">
                <a:latin typeface="Baskerville"/>
                <a:cs typeface="Baskerville"/>
              </a:rPr>
              <a:t> - 10</a:t>
            </a:r>
            <a:r>
              <a:rPr lang="en-US" baseline="30000" dirty="0" smtClean="0">
                <a:latin typeface="Baskerville"/>
                <a:cs typeface="Baskerville"/>
              </a:rPr>
              <a:t>10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Baskerville"/>
                <a:cs typeface="Baskerville"/>
              </a:rPr>
              <a:t>Duration ~ 10s of </a:t>
            </a:r>
            <a:r>
              <a:rPr lang="en-US" dirty="0" err="1" smtClean="0">
                <a:latin typeface="Baskerville"/>
                <a:cs typeface="Baskerville"/>
              </a:rPr>
              <a:t>fs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18983" y="3556273"/>
            <a:ext cx="3877985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Baskerville"/>
                <a:cs typeface="Baskerville"/>
              </a:rPr>
              <a:t>Peak current: ~ kA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Symbol" charset="2"/>
                <a:cs typeface="Symbol" charset="2"/>
              </a:rPr>
              <a:t>e</a:t>
            </a:r>
            <a:r>
              <a:rPr lang="en-US" dirty="0" smtClean="0">
                <a:latin typeface="Baskerville"/>
                <a:cs typeface="Baskerville"/>
              </a:rPr>
              <a:t> at 90 MeV:   (3.0±0.5)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>
                <a:latin typeface="Baskerville"/>
                <a:cs typeface="Baskerville"/>
              </a:rPr>
              <a:t> mm </a:t>
            </a:r>
            <a:r>
              <a:rPr lang="en-US" dirty="0" err="1" smtClean="0">
                <a:latin typeface="Baskerville"/>
                <a:cs typeface="Baskerville"/>
              </a:rPr>
              <a:t>mrad</a:t>
            </a:r>
            <a:endParaRPr lang="en-US" dirty="0" smtClean="0">
              <a:latin typeface="Baskerville"/>
              <a:cs typeface="Baskerville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Symbol" charset="2"/>
                <a:cs typeface="Symbol" charset="2"/>
              </a:rPr>
              <a:t>e</a:t>
            </a:r>
            <a:r>
              <a:rPr lang="en-US" dirty="0" smtClean="0">
                <a:latin typeface="Baskerville"/>
                <a:cs typeface="Baskerville"/>
              </a:rPr>
              <a:t> at 500 MeV: (0.6±0.1) 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dirty="0">
                <a:latin typeface="Baskerville"/>
                <a:cs typeface="Baskerville"/>
              </a:rPr>
              <a:t> mm </a:t>
            </a:r>
            <a:r>
              <a:rPr lang="en-US" dirty="0" err="1">
                <a:latin typeface="Baskerville"/>
                <a:cs typeface="Baskerville"/>
              </a:rPr>
              <a:t>mrad</a:t>
            </a:r>
            <a:r>
              <a:rPr lang="en-US" dirty="0" smtClean="0">
                <a:latin typeface="Baskerville"/>
                <a:cs typeface="Baskerville"/>
              </a:rPr>
              <a:t>  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510" y="5190127"/>
            <a:ext cx="1290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askerville"/>
                <a:cs typeface="Baskerville"/>
              </a:rPr>
              <a:t>Luminosity:</a:t>
            </a:r>
            <a:endParaRPr lang="en-US" dirty="0">
              <a:latin typeface="Baskerville"/>
              <a:cs typeface="Baskerville"/>
            </a:endParaRPr>
          </a:p>
        </p:txBody>
      </p:sp>
      <p:pic>
        <p:nvPicPr>
          <p:cNvPr id="8" name="Picture 7" descr="Screen shot 2017-09-25 at 10.03.3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46" y="4980476"/>
            <a:ext cx="2248233" cy="876811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3835926" y="5413277"/>
            <a:ext cx="846726" cy="0"/>
          </a:xfrm>
          <a:prstGeom prst="straightConnector1">
            <a:avLst/>
          </a:prstGeom>
          <a:ln>
            <a:solidFill>
              <a:srgbClr val="59595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682652" y="4929164"/>
            <a:ext cx="35510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skerville"/>
                <a:cs typeface="Baskerville"/>
              </a:rPr>
              <a:t>@</a:t>
            </a:r>
            <a:r>
              <a:rPr lang="en-US" dirty="0" smtClean="0">
                <a:latin typeface="Baskerville"/>
                <a:cs typeface="Baskerville"/>
              </a:rPr>
              <a:t> 1 Hz, 10J:		L ~ 10</a:t>
            </a:r>
            <a:r>
              <a:rPr lang="en-US" baseline="30000" dirty="0" smtClean="0">
                <a:latin typeface="Baskerville"/>
                <a:cs typeface="Baskerville"/>
              </a:rPr>
              <a:t>21</a:t>
            </a:r>
            <a:r>
              <a:rPr lang="en-US" dirty="0" smtClean="0">
                <a:latin typeface="Baskerville"/>
                <a:cs typeface="Baskerville"/>
              </a:rPr>
              <a:t> cm</a:t>
            </a:r>
            <a:r>
              <a:rPr lang="en-US" baseline="30000" dirty="0" smtClean="0">
                <a:latin typeface="Baskerville"/>
                <a:cs typeface="Baskerville"/>
              </a:rPr>
              <a:t>-2</a:t>
            </a:r>
            <a:r>
              <a:rPr lang="en-US" dirty="0" smtClean="0">
                <a:latin typeface="Baskerville"/>
                <a:cs typeface="Baskerville"/>
              </a:rPr>
              <a:t> s</a:t>
            </a:r>
            <a:r>
              <a:rPr lang="en-US" baseline="30000" dirty="0" smtClean="0">
                <a:latin typeface="Baskerville"/>
                <a:cs typeface="Baskerville"/>
              </a:rPr>
              <a:t>-1</a:t>
            </a:r>
          </a:p>
          <a:p>
            <a:r>
              <a:rPr lang="en-US" dirty="0">
                <a:latin typeface="Baskerville"/>
                <a:cs typeface="Baskerville"/>
              </a:rPr>
              <a:t>@</a:t>
            </a:r>
            <a:r>
              <a:rPr lang="en-US" dirty="0" smtClean="0">
                <a:latin typeface="Baskerville"/>
                <a:cs typeface="Baskerville"/>
              </a:rPr>
              <a:t> 10 kHz, 10 PW:	L ~ 10</a:t>
            </a:r>
            <a:r>
              <a:rPr lang="en-US" baseline="30000" dirty="0" smtClean="0">
                <a:latin typeface="Baskerville"/>
                <a:cs typeface="Baskerville"/>
              </a:rPr>
              <a:t>28</a:t>
            </a:r>
            <a:r>
              <a:rPr lang="en-US" dirty="0" smtClean="0">
                <a:latin typeface="Baskerville"/>
                <a:cs typeface="Baskerville"/>
              </a:rPr>
              <a:t> </a:t>
            </a:r>
            <a:r>
              <a:rPr lang="en-US" dirty="0">
                <a:latin typeface="Baskerville"/>
                <a:cs typeface="Baskerville"/>
              </a:rPr>
              <a:t>cm</a:t>
            </a:r>
            <a:r>
              <a:rPr lang="en-US" baseline="30000" dirty="0">
                <a:latin typeface="Baskerville"/>
                <a:cs typeface="Baskerville"/>
              </a:rPr>
              <a:t>-2</a:t>
            </a:r>
            <a:r>
              <a:rPr lang="en-US" dirty="0">
                <a:latin typeface="Baskerville"/>
                <a:cs typeface="Baskerville"/>
              </a:rPr>
              <a:t> s</a:t>
            </a:r>
            <a:r>
              <a:rPr lang="en-US" baseline="30000" dirty="0">
                <a:latin typeface="Baskerville"/>
                <a:cs typeface="Baskerville"/>
              </a:rPr>
              <a:t>-1</a:t>
            </a:r>
            <a:endParaRPr lang="en-US" dirty="0" smtClean="0">
              <a:latin typeface="Baskerville"/>
              <a:cs typeface="Baskerville"/>
            </a:endParaRPr>
          </a:p>
          <a:p>
            <a:r>
              <a:rPr lang="en-US" dirty="0" smtClean="0">
                <a:latin typeface="Baskerville"/>
                <a:cs typeface="Baskerville"/>
              </a:rPr>
              <a:t>LEP:			L ~ 10</a:t>
            </a:r>
            <a:r>
              <a:rPr lang="en-US" baseline="30000" dirty="0" smtClean="0">
                <a:latin typeface="Baskerville"/>
                <a:cs typeface="Baskerville"/>
              </a:rPr>
              <a:t>31</a:t>
            </a:r>
            <a:r>
              <a:rPr lang="en-US" dirty="0" smtClean="0">
                <a:latin typeface="Baskerville"/>
                <a:cs typeface="Baskerville"/>
              </a:rPr>
              <a:t> </a:t>
            </a:r>
            <a:r>
              <a:rPr lang="en-US" dirty="0">
                <a:latin typeface="Baskerville"/>
                <a:cs typeface="Baskerville"/>
              </a:rPr>
              <a:t>cm</a:t>
            </a:r>
            <a:r>
              <a:rPr lang="en-US" baseline="30000" dirty="0">
                <a:latin typeface="Baskerville"/>
                <a:cs typeface="Baskerville"/>
              </a:rPr>
              <a:t>-2</a:t>
            </a:r>
            <a:r>
              <a:rPr lang="en-US" dirty="0">
                <a:latin typeface="Baskerville"/>
                <a:cs typeface="Baskerville"/>
              </a:rPr>
              <a:t> s</a:t>
            </a:r>
            <a:r>
              <a:rPr lang="en-US" baseline="30000" dirty="0">
                <a:latin typeface="Baskerville"/>
                <a:cs typeface="Baskerville"/>
              </a:rPr>
              <a:t>-1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7510" y="5854868"/>
            <a:ext cx="2863058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G. Sarri </a:t>
            </a:r>
            <a:r>
              <a:rPr lang="en-US" sz="1200" i="1" dirty="0" smtClean="0"/>
              <a:t>et al.</a:t>
            </a:r>
            <a:r>
              <a:rPr lang="en-US" sz="1200" dirty="0" smtClean="0"/>
              <a:t>, Plasma Phys. Contr. F. (2013)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70527" y="5854868"/>
            <a:ext cx="2863058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G. Sarri </a:t>
            </a:r>
            <a:r>
              <a:rPr lang="en-US" sz="1200" i="1" dirty="0" smtClean="0"/>
              <a:t>et al.</a:t>
            </a:r>
            <a:r>
              <a:rPr lang="en-US" sz="1200" dirty="0" smtClean="0"/>
              <a:t>, Plasma Phys. Contr. F. (2017) </a:t>
            </a:r>
          </a:p>
        </p:txBody>
      </p:sp>
    </p:spTree>
    <p:extLst>
      <p:ext uri="{BB962C8B-B14F-4D97-AF65-F5344CB8AC3E}">
        <p14:creationId xmlns:p14="http://schemas.microsoft.com/office/powerpoint/2010/main" val="2810277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9" grpId="0" animBg="1"/>
      <p:bldP spid="7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636588" y="6187516"/>
              <a:ext cx="8235950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/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Diamond KEY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681" y="36987"/>
            <a:ext cx="150110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2411581"/>
            <a:ext cx="9143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Neutral electron-positron</a:t>
            </a:r>
          </a:p>
          <a:p>
            <a:pPr algn="ctr"/>
            <a:r>
              <a:rPr lang="en-US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beams</a:t>
            </a:r>
            <a:endParaRPr lang="en-US" sz="6000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4488" y="618751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i="1" dirty="0" smtClean="0">
                <a:latin typeface="Baskerville"/>
                <a:cs typeface="Baskerville"/>
              </a:rPr>
              <a:t>Electron beam dynamics in ultra-intense laser fields </a:t>
            </a:r>
            <a:endParaRPr lang="en-US" i="1" dirty="0">
              <a:latin typeface="Baskerville"/>
              <a:cs typeface="Baskervill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97750" y="6155250"/>
            <a:ext cx="1525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latin typeface="Baskerville"/>
                <a:cs typeface="Baskerville"/>
              </a:rPr>
              <a:t>Gianluca Sarri</a:t>
            </a:r>
            <a:endParaRPr lang="en-US" i="1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4174175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687" t="47734" r="54212" b="15841"/>
          <a:stretch/>
        </p:blipFill>
        <p:spPr>
          <a:xfrm>
            <a:off x="4082550" y="4426069"/>
            <a:ext cx="2719214" cy="171067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" y="-9177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A neutral pair beam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234683" y="6187516"/>
              <a:ext cx="863785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57289" y="6187516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Baskerville"/>
                <a:cs typeface="Baskerville"/>
              </a:rPr>
              <a:t>Gianluca Sarri</a:t>
            </a:r>
            <a:endParaRPr lang="en-US" sz="2000" i="1" dirty="0"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9791" y="6139861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latin typeface="Baskerville"/>
                <a:cs typeface="Baskerville"/>
              </a:rPr>
              <a:t>Slide  15/25 </a:t>
            </a:r>
            <a:endParaRPr lang="en-US" sz="2000" i="1" dirty="0">
              <a:latin typeface="Baskerville"/>
              <a:cs typeface="Baskerville"/>
            </a:endParaRPr>
          </a:p>
        </p:txBody>
      </p:sp>
      <p:pic>
        <p:nvPicPr>
          <p:cNvPr id="14" name="Picture 4" descr="Diamond KEY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681" y="36987"/>
            <a:ext cx="150110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Connector 25"/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8611" t="38439" r="8750" b="28782"/>
          <a:stretch/>
        </p:blipFill>
        <p:spPr>
          <a:xfrm>
            <a:off x="221981" y="684432"/>
            <a:ext cx="8751598" cy="204449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/>
          <a:srcRect l="50278" t="63671" r="7639" b="2830"/>
          <a:stretch/>
        </p:blipFill>
        <p:spPr>
          <a:xfrm>
            <a:off x="6002338" y="2857500"/>
            <a:ext cx="2870200" cy="134561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51064" y="2819400"/>
            <a:ext cx="3029061" cy="1421168"/>
            <a:chOff x="3051064" y="2819400"/>
            <a:chExt cx="3029061" cy="1421168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5"/>
            <a:srcRect l="50417" t="35373" r="8056" b="36329"/>
            <a:stretch/>
          </p:blipFill>
          <p:spPr>
            <a:xfrm>
              <a:off x="3051064" y="2819400"/>
              <a:ext cx="2957394" cy="1186916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5"/>
            <a:srcRect l="55000" t="91263" r="7082" b="2263"/>
            <a:stretch/>
          </p:blipFill>
          <p:spPr>
            <a:xfrm>
              <a:off x="3371850" y="3968216"/>
              <a:ext cx="2708275" cy="27235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34683" y="2781300"/>
            <a:ext cx="2895868" cy="1462555"/>
            <a:chOff x="234683" y="2781300"/>
            <a:chExt cx="2895868" cy="14625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50278" t="6131" r="8055" b="61797"/>
            <a:stretch/>
          </p:blipFill>
          <p:spPr>
            <a:xfrm>
              <a:off x="234683" y="2781300"/>
              <a:ext cx="2841781" cy="1288274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5"/>
            <a:srcRect l="55000" t="91263" r="7082" b="2263"/>
            <a:stretch/>
          </p:blipFill>
          <p:spPr>
            <a:xfrm>
              <a:off x="566773" y="3986034"/>
              <a:ext cx="2563778" cy="257821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277848" y="3966984"/>
            <a:ext cx="295275" cy="263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402049" y="2781300"/>
            <a:ext cx="2563776" cy="901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69862" y="2766465"/>
            <a:ext cx="8816290" cy="1486678"/>
          </a:xfrm>
          <a:prstGeom prst="roundRect">
            <a:avLst>
              <a:gd name="adj" fmla="val 10489"/>
            </a:avLst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264793" y="4423664"/>
            <a:ext cx="38177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latin typeface="Baskerville"/>
                <a:cs typeface="Baskerville"/>
              </a:rPr>
              <a:t>Maximum positron yield at ~2 L</a:t>
            </a:r>
            <a:r>
              <a:rPr lang="en-US" baseline="-25000" dirty="0" smtClean="0">
                <a:latin typeface="Baskerville"/>
                <a:cs typeface="Baskerville"/>
              </a:rPr>
              <a:t>RAD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latin typeface="Baskerville"/>
                <a:cs typeface="Baskerville"/>
              </a:rPr>
              <a:t>~48% of positrons at ~ 5 L</a:t>
            </a:r>
            <a:r>
              <a:rPr lang="en-US" baseline="-25000" dirty="0" smtClean="0">
                <a:latin typeface="Baskerville"/>
                <a:cs typeface="Baskerville"/>
              </a:rPr>
              <a:t>RAD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latin typeface="Baskerville"/>
                <a:cs typeface="Baskerville"/>
              </a:rPr>
              <a:t>Beam duration: ~ tens of </a:t>
            </a:r>
            <a:r>
              <a:rPr lang="en-US" dirty="0" err="1" smtClean="0">
                <a:latin typeface="Baskerville"/>
                <a:cs typeface="Baskerville"/>
              </a:rPr>
              <a:t>fs</a:t>
            </a:r>
            <a:endParaRPr lang="en-US" dirty="0" smtClean="0">
              <a:latin typeface="Baskerville"/>
              <a:cs typeface="Baskerville"/>
            </a:endParaRP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latin typeface="Baskerville"/>
                <a:cs typeface="Baskerville"/>
              </a:rPr>
              <a:t>Beam diameter: ~ 1.2 </a:t>
            </a:r>
            <a:r>
              <a:rPr lang="en-US" i="1" dirty="0" smtClean="0">
                <a:latin typeface="Baskerville"/>
                <a:cs typeface="Baskerville"/>
              </a:rPr>
              <a:t>c/</a:t>
            </a:r>
            <a:r>
              <a:rPr lang="en-US" i="1" dirty="0" err="1" smtClean="0">
                <a:latin typeface="Baskerville"/>
                <a:cs typeface="Baskerville"/>
              </a:rPr>
              <a:t>w</a:t>
            </a:r>
            <a:r>
              <a:rPr lang="en-US" i="1" baseline="-25000" dirty="0" err="1" smtClean="0">
                <a:latin typeface="Baskerville"/>
                <a:cs typeface="Baskerville"/>
              </a:rPr>
              <a:t>p</a:t>
            </a:r>
            <a:endParaRPr lang="en-US" i="1" baseline="-25000" dirty="0" smtClean="0">
              <a:latin typeface="Baskerville"/>
              <a:cs typeface="Baskerville"/>
            </a:endParaRP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latin typeface="Baskerville"/>
                <a:cs typeface="Baskerville"/>
              </a:rPr>
              <a:t>Beam divergence: ~ tens of </a:t>
            </a:r>
            <a:r>
              <a:rPr lang="en-US" dirty="0" err="1" smtClean="0">
                <a:latin typeface="Baskerville"/>
                <a:cs typeface="Baskerville"/>
              </a:rPr>
              <a:t>mrad</a:t>
            </a:r>
            <a:endParaRPr lang="en-US" dirty="0" smtClean="0">
              <a:latin typeface="Baskerville"/>
              <a:cs typeface="Baskerville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41043" y="4526119"/>
            <a:ext cx="1580982" cy="6001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/>
              <a:t>G. Sarri </a:t>
            </a:r>
            <a:r>
              <a:rPr lang="en-US" sz="1100" i="1" dirty="0" smtClean="0"/>
              <a:t>et al.</a:t>
            </a:r>
            <a:r>
              <a:rPr lang="en-US" sz="1100" dirty="0" smtClean="0"/>
              <a:t>,</a:t>
            </a:r>
          </a:p>
          <a:p>
            <a:r>
              <a:rPr lang="en-US" sz="1100" dirty="0" smtClean="0"/>
              <a:t>Nature Communications </a:t>
            </a:r>
          </a:p>
          <a:p>
            <a:r>
              <a:rPr lang="en-US" sz="1100" dirty="0" smtClean="0"/>
              <a:t>6, 6747 </a:t>
            </a:r>
            <a:r>
              <a:rPr lang="en-US" sz="1100" dirty="0"/>
              <a:t>(</a:t>
            </a:r>
            <a:r>
              <a:rPr lang="en-US" sz="1100" dirty="0" smtClean="0"/>
              <a:t>2015)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12800" y="2909570"/>
            <a:ext cx="675185" cy="685562"/>
            <a:chOff x="812800" y="2909570"/>
            <a:chExt cx="675185" cy="685562"/>
          </a:xfrm>
        </p:grpSpPr>
        <p:sp>
          <p:nvSpPr>
            <p:cNvPr id="11" name="Rectangle 10"/>
            <p:cNvSpPr/>
            <p:nvPr/>
          </p:nvSpPr>
          <p:spPr>
            <a:xfrm>
              <a:off x="965200" y="2909570"/>
              <a:ext cx="330200" cy="392430"/>
            </a:xfrm>
            <a:prstGeom prst="rect">
              <a:avLst/>
            </a:prstGeom>
            <a:solidFill>
              <a:srgbClr val="FF0000">
                <a:alpha val="34000"/>
              </a:srgbClr>
            </a:solidFill>
            <a:ln>
              <a:solidFill>
                <a:srgbClr val="80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12800" y="3225800"/>
              <a:ext cx="6751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800000"/>
                  </a:solidFill>
                  <a:latin typeface="Baskerville"/>
                  <a:cs typeface="Baskerville"/>
                </a:rPr>
                <a:t>Max. </a:t>
              </a:r>
              <a:endParaRPr lang="en-US" baseline="-25000" dirty="0">
                <a:solidFill>
                  <a:srgbClr val="800000"/>
                </a:solidFill>
                <a:latin typeface="Baskerville"/>
                <a:cs typeface="Baskerville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546645" y="2884170"/>
            <a:ext cx="1152855" cy="577096"/>
            <a:chOff x="7546645" y="2884170"/>
            <a:chExt cx="1152855" cy="577096"/>
          </a:xfrm>
        </p:grpSpPr>
        <p:sp>
          <p:nvSpPr>
            <p:cNvPr id="25" name="Rectangle 24"/>
            <p:cNvSpPr/>
            <p:nvPr/>
          </p:nvSpPr>
          <p:spPr>
            <a:xfrm>
              <a:off x="7581900" y="2884170"/>
              <a:ext cx="1066800" cy="278130"/>
            </a:xfrm>
            <a:prstGeom prst="rect">
              <a:avLst/>
            </a:prstGeom>
            <a:solidFill>
              <a:srgbClr val="FF0000">
                <a:alpha val="34000"/>
              </a:srgbClr>
            </a:solidFill>
            <a:ln>
              <a:solidFill>
                <a:srgbClr val="80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546645" y="3091934"/>
              <a:ext cx="1152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800000"/>
                  </a:solidFill>
                  <a:latin typeface="Baskerville"/>
                  <a:cs typeface="Baskerville"/>
                </a:rPr>
                <a:t>Neutrality </a:t>
              </a:r>
              <a:endParaRPr lang="en-US" baseline="-25000" dirty="0">
                <a:solidFill>
                  <a:srgbClr val="800000"/>
                </a:solidFill>
                <a:latin typeface="Baskerville"/>
                <a:cs typeface="Baskerville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1400" y="15351"/>
            <a:ext cx="1514591" cy="60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68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2" grpId="0"/>
      <p:bldP spid="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-9177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A neutral pair beam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234683" y="6187516"/>
              <a:ext cx="863785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57289" y="6187516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Baskerville"/>
                <a:cs typeface="Baskerville"/>
              </a:rPr>
              <a:t>Gianluca Sarri</a:t>
            </a:r>
            <a:endParaRPr lang="en-US" sz="2000" i="1" dirty="0"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9791" y="6139861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latin typeface="Baskerville"/>
                <a:cs typeface="Baskerville"/>
              </a:rPr>
              <a:t>Slide  16/25 </a:t>
            </a:r>
            <a:endParaRPr lang="en-US" sz="2000" i="1" dirty="0">
              <a:latin typeface="Baskerville"/>
              <a:cs typeface="Baskerville"/>
            </a:endParaRPr>
          </a:p>
        </p:txBody>
      </p:sp>
      <p:pic>
        <p:nvPicPr>
          <p:cNvPr id="14" name="Picture 4" descr="Diamond KEY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681" y="36987"/>
            <a:ext cx="150110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Box 53"/>
          <p:cNvSpPr txBox="1"/>
          <p:nvPr/>
        </p:nvSpPr>
        <p:spPr>
          <a:xfrm>
            <a:off x="5511260" y="5233197"/>
            <a:ext cx="3278368" cy="2616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/>
              <a:t>G. Sarri </a:t>
            </a:r>
            <a:r>
              <a:rPr lang="en-US" sz="1100" i="1" dirty="0" smtClean="0"/>
              <a:t>et al.</a:t>
            </a:r>
            <a:r>
              <a:rPr lang="en-US" sz="1100" dirty="0" smtClean="0"/>
              <a:t>, Nature Communications 6, 6747 </a:t>
            </a:r>
            <a:r>
              <a:rPr lang="en-US" sz="1100" dirty="0"/>
              <a:t>(</a:t>
            </a:r>
            <a:r>
              <a:rPr lang="en-US" sz="1100" dirty="0" smtClean="0"/>
              <a:t>2015)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2337" r="22534" b="4044"/>
          <a:stretch/>
        </p:blipFill>
        <p:spPr>
          <a:xfrm>
            <a:off x="417985" y="724897"/>
            <a:ext cx="5040903" cy="5362067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 flipV="1">
            <a:off x="237689" y="631857"/>
            <a:ext cx="8637855" cy="163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775065" y="777273"/>
            <a:ext cx="1150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  <a:latin typeface="Baskerville"/>
                <a:cs typeface="Baskerville"/>
              </a:rPr>
              <a:t>electrons</a:t>
            </a:r>
            <a:endParaRPr lang="en-US" sz="2400" i="1" dirty="0">
              <a:solidFill>
                <a:schemeClr val="bg1"/>
              </a:solidFill>
              <a:latin typeface="Baskerville"/>
              <a:cs typeface="Baskerville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40222" y="764176"/>
            <a:ext cx="120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  <a:latin typeface="Baskerville"/>
                <a:cs typeface="Baskerville"/>
              </a:rPr>
              <a:t>positrons</a:t>
            </a:r>
            <a:endParaRPr lang="en-US" sz="2400" i="1" dirty="0">
              <a:solidFill>
                <a:schemeClr val="bg1"/>
              </a:solidFill>
              <a:latin typeface="Baskerville"/>
              <a:cs typeface="Baskerville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5731" y="3404443"/>
            <a:ext cx="2225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positron percentage</a:t>
            </a:r>
            <a:endParaRPr lang="en-US" sz="2400" i="1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25355" y="1440875"/>
            <a:ext cx="3365024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latin typeface="Baskerville"/>
                <a:cs typeface="Baskerville"/>
              </a:rPr>
              <a:t>FLUKA simulations</a:t>
            </a:r>
          </a:p>
          <a:p>
            <a:endParaRPr lang="en-US" sz="2400" dirty="0">
              <a:latin typeface="Baskerville"/>
              <a:cs typeface="Baskerville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dirty="0" smtClean="0">
                <a:latin typeface="Baskerville"/>
                <a:cs typeface="Baskerville"/>
              </a:rPr>
              <a:t>similar spatial distribution</a:t>
            </a:r>
          </a:p>
          <a:p>
            <a:pPr marL="342900" indent="-342900">
              <a:buFont typeface="Wingdings" charset="2"/>
              <a:buChar char="Ø"/>
            </a:pPr>
            <a:endParaRPr lang="en-US" dirty="0">
              <a:latin typeface="Baskerville"/>
              <a:cs typeface="Baskerville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dirty="0" smtClean="0">
                <a:latin typeface="Baskerville"/>
                <a:cs typeface="Baskerville"/>
              </a:rPr>
              <a:t>beam radius: ~ 150 microns</a:t>
            </a:r>
          </a:p>
          <a:p>
            <a:pPr marL="342900" indent="-342900">
              <a:buFont typeface="Wingdings" charset="2"/>
              <a:buChar char="Ø"/>
            </a:pPr>
            <a:endParaRPr lang="en-US" dirty="0">
              <a:latin typeface="Baskerville"/>
              <a:cs typeface="Baskerville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dirty="0" smtClean="0">
                <a:latin typeface="Baskerville"/>
                <a:cs typeface="Baskerville"/>
              </a:rPr>
              <a:t>positron percentage 46 – 50 %</a:t>
            </a:r>
          </a:p>
          <a:p>
            <a:pPr marL="342900" indent="-342900">
              <a:buFont typeface="Wingdings" charset="2"/>
              <a:buChar char="Ø"/>
            </a:pPr>
            <a:endParaRPr lang="en-US" dirty="0">
              <a:latin typeface="Baskerville"/>
              <a:cs typeface="Baskerville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dirty="0" smtClean="0">
                <a:latin typeface="Baskerville"/>
                <a:cs typeface="Baskerville"/>
              </a:rPr>
              <a:t>spectral symmetry</a:t>
            </a:r>
          </a:p>
          <a:p>
            <a:pPr marL="342900" indent="-342900">
              <a:buFont typeface="Wingdings" charset="2"/>
              <a:buChar char="Ø"/>
            </a:pPr>
            <a:endParaRPr lang="en-US" dirty="0">
              <a:latin typeface="Baskerville"/>
              <a:cs typeface="Baskerville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dirty="0" smtClean="0">
                <a:latin typeface="Baskerville"/>
                <a:cs typeface="Baskerville"/>
              </a:rPr>
              <a:t>departure from neutrality</a:t>
            </a:r>
          </a:p>
          <a:p>
            <a:r>
              <a:rPr lang="en-US" dirty="0">
                <a:latin typeface="Baskerville"/>
                <a:cs typeface="Baskerville"/>
              </a:rPr>
              <a:t> </a:t>
            </a:r>
            <a:r>
              <a:rPr lang="en-US" dirty="0" smtClean="0">
                <a:latin typeface="Baskerville"/>
                <a:cs typeface="Baskerville"/>
              </a:rPr>
              <a:t>     only at low energies (&lt; 5 MeV)</a:t>
            </a:r>
            <a:endParaRPr lang="en-US" dirty="0">
              <a:latin typeface="Baskerville"/>
              <a:cs typeface="Baskerville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15351"/>
            <a:ext cx="1514591" cy="60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18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636588" y="6187516"/>
              <a:ext cx="8235950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/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Diamond KEY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681" y="36987"/>
            <a:ext cx="150110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2411581"/>
            <a:ext cx="9143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Beam </a:t>
            </a:r>
            <a:r>
              <a:rPr lang="en-US" sz="6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filamentation</a:t>
            </a:r>
            <a:endParaRPr lang="en-US" sz="6000" dirty="0" smtClean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  <a:p>
            <a:pPr algn="ctr"/>
            <a:r>
              <a:rPr lang="en-US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PIC simulations</a:t>
            </a:r>
            <a:endParaRPr lang="en-US" sz="6000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4488" y="618751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i="1" dirty="0" smtClean="0">
                <a:latin typeface="Baskerville"/>
                <a:cs typeface="Baskerville"/>
              </a:rPr>
              <a:t>Electron beam dynamics in ultra-intense laser fields </a:t>
            </a:r>
            <a:endParaRPr lang="en-US" i="1" dirty="0">
              <a:latin typeface="Baskerville"/>
              <a:cs typeface="Baskervill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97750" y="6155250"/>
            <a:ext cx="1525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latin typeface="Baskerville"/>
                <a:cs typeface="Baskerville"/>
              </a:rPr>
              <a:t>Gianluca Sarri</a:t>
            </a:r>
            <a:endParaRPr lang="en-US" i="1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3621866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-9177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Beam </a:t>
            </a:r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filamentation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: ideal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234683" y="6187516"/>
              <a:ext cx="863785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57289" y="6187516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Baskerville"/>
                <a:cs typeface="Baskerville"/>
              </a:rPr>
              <a:t>Gianluca Sarri</a:t>
            </a:r>
            <a:endParaRPr lang="en-US" sz="2000" i="1" dirty="0"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9791" y="6139861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latin typeface="Baskerville"/>
                <a:cs typeface="Baskerville"/>
              </a:rPr>
              <a:t>Slide  17/25 </a:t>
            </a:r>
            <a:endParaRPr lang="en-US" sz="2000" i="1" dirty="0">
              <a:latin typeface="Baskerville"/>
              <a:cs typeface="Baskerville"/>
            </a:endParaRPr>
          </a:p>
        </p:txBody>
      </p:sp>
      <p:pic>
        <p:nvPicPr>
          <p:cNvPr id="14" name="Picture 4" descr="Diamond KEY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681" y="36987"/>
            <a:ext cx="150110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Connector 25"/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8414" t="15015" r="8781" b="48576"/>
          <a:stretch/>
        </p:blipFill>
        <p:spPr>
          <a:xfrm>
            <a:off x="206137" y="820818"/>
            <a:ext cx="8685936" cy="20731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41259" t="57794" r="28588" b="3605"/>
          <a:stretch/>
        </p:blipFill>
        <p:spPr>
          <a:xfrm>
            <a:off x="271319" y="3150435"/>
            <a:ext cx="4305192" cy="299169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625359" y="5541693"/>
            <a:ext cx="3246477" cy="2616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/>
              <a:t>G. Sarri </a:t>
            </a:r>
            <a:r>
              <a:rPr lang="en-US" sz="1100" i="1" dirty="0" smtClean="0"/>
              <a:t>et al.</a:t>
            </a:r>
            <a:r>
              <a:rPr lang="en-US" sz="1100" dirty="0" smtClean="0"/>
              <a:t>, Nature Communications 6, 6747 </a:t>
            </a:r>
            <a:r>
              <a:rPr lang="en-US" sz="1100" dirty="0"/>
              <a:t>(</a:t>
            </a:r>
            <a:r>
              <a:rPr lang="en-US" sz="1100" dirty="0" smtClean="0"/>
              <a:t>2015)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6511" y="3282849"/>
            <a:ext cx="41305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latin typeface="Baskerville"/>
                <a:cs typeface="Baskerville"/>
              </a:rPr>
              <a:t>Strong </a:t>
            </a:r>
            <a:r>
              <a:rPr lang="en-US" dirty="0" err="1" smtClean="0">
                <a:latin typeface="Baskerville"/>
                <a:cs typeface="Baskerville"/>
              </a:rPr>
              <a:t>filamentation</a:t>
            </a:r>
            <a:r>
              <a:rPr lang="en-US" dirty="0" smtClean="0">
                <a:latin typeface="Baskerville"/>
                <a:cs typeface="Baskerville"/>
              </a:rPr>
              <a:t> only for neutral beam (&gt;40%)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sz="600" dirty="0" smtClean="0">
              <a:latin typeface="Baskerville"/>
              <a:cs typeface="Baskerville"/>
            </a:endParaRP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latin typeface="Baskerville"/>
                <a:cs typeface="Baskerville"/>
              </a:rPr>
              <a:t>Saturation reached at ~800 </a:t>
            </a:r>
            <a:r>
              <a:rPr lang="en-US" i="1" dirty="0" smtClean="0">
                <a:latin typeface="Baskerville"/>
                <a:cs typeface="Baskerville"/>
              </a:rPr>
              <a:t>c/</a:t>
            </a:r>
            <a:r>
              <a:rPr lang="en-US" i="1" dirty="0" err="1" smtClean="0">
                <a:latin typeface="Baskerville"/>
                <a:cs typeface="Baskerville"/>
              </a:rPr>
              <a:t>w</a:t>
            </a:r>
            <a:r>
              <a:rPr lang="en-US" i="1" baseline="-25000" dirty="0" err="1" smtClean="0">
                <a:latin typeface="Baskerville"/>
                <a:cs typeface="Baskerville"/>
              </a:rPr>
              <a:t>p</a:t>
            </a:r>
            <a:endParaRPr lang="en-US" i="1" baseline="-25000" dirty="0" smtClean="0">
              <a:latin typeface="Baskerville"/>
              <a:cs typeface="Baskerville"/>
            </a:endParaRP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sz="600" i="1" dirty="0" smtClean="0">
              <a:latin typeface="Baskerville"/>
              <a:cs typeface="Baskerville"/>
            </a:endParaRP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latin typeface="Baskerville"/>
                <a:cs typeface="Baskerville"/>
              </a:rPr>
              <a:t>Generation of strong B fields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sz="600" dirty="0" smtClean="0">
              <a:latin typeface="Baskerville"/>
              <a:cs typeface="Baskerville"/>
            </a:endParaRP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err="1" smtClean="0">
                <a:latin typeface="Baskerville"/>
                <a:cs typeface="Baskerville"/>
              </a:rPr>
              <a:t>Equipartition</a:t>
            </a:r>
            <a:r>
              <a:rPr lang="en-US" dirty="0" smtClean="0">
                <a:latin typeface="Baskerville"/>
                <a:cs typeface="Baskerville"/>
              </a:rPr>
              <a:t> of the order of 10</a:t>
            </a:r>
            <a:r>
              <a:rPr lang="en-US" baseline="30000" dirty="0" smtClean="0">
                <a:latin typeface="Baskerville"/>
                <a:cs typeface="Baskerville"/>
              </a:rPr>
              <a:t>-2</a:t>
            </a:r>
            <a:r>
              <a:rPr lang="en-US" dirty="0" smtClean="0">
                <a:latin typeface="Baskerville"/>
                <a:cs typeface="Baskerville"/>
              </a:rPr>
              <a:t> – 10</a:t>
            </a:r>
            <a:r>
              <a:rPr lang="en-US" baseline="30000" dirty="0" smtClean="0">
                <a:latin typeface="Baskerville"/>
                <a:cs typeface="Baskerville"/>
              </a:rPr>
              <a:t>-4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sz="600" dirty="0" smtClean="0">
              <a:latin typeface="Baskerville"/>
              <a:cs typeface="Baskerville"/>
            </a:endParaRP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latin typeface="Baskerville"/>
                <a:cs typeface="Baskerville"/>
              </a:rPr>
              <a:t>Long-lived fields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15351"/>
            <a:ext cx="1514591" cy="60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-917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Beam </a:t>
            </a:r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filamentation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: real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234683" y="6187516"/>
              <a:ext cx="863785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57289" y="6187516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Baskerville"/>
                <a:cs typeface="Baskerville"/>
              </a:rPr>
              <a:t>Gianluca Sarri</a:t>
            </a:r>
            <a:endParaRPr lang="en-US" sz="2000" i="1" dirty="0"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9791" y="6139861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latin typeface="Baskerville"/>
                <a:cs typeface="Baskerville"/>
              </a:rPr>
              <a:t>Slide  18/25 </a:t>
            </a:r>
            <a:endParaRPr lang="en-US" sz="2000" i="1" dirty="0">
              <a:latin typeface="Baskerville"/>
              <a:cs typeface="Baskerville"/>
            </a:endParaRPr>
          </a:p>
        </p:txBody>
      </p:sp>
      <p:pic>
        <p:nvPicPr>
          <p:cNvPr id="14" name="Picture 4" descr="Diamond KEY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681" y="36987"/>
            <a:ext cx="150110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Connector 25"/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34683" y="698709"/>
            <a:ext cx="863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8000"/>
              </a:buClr>
            </a:pPr>
            <a:r>
              <a:rPr lang="en-US" dirty="0" smtClean="0">
                <a:latin typeface="Baskerville"/>
                <a:cs typeface="Baskerville"/>
              </a:rPr>
              <a:t>Laser-driven electron-positron beams have, however, a broad spectrum (Maxwell-</a:t>
            </a:r>
            <a:r>
              <a:rPr lang="en-US" dirty="0" err="1" smtClean="0">
                <a:latin typeface="Baskerville"/>
                <a:cs typeface="Baskerville"/>
              </a:rPr>
              <a:t>Juttner</a:t>
            </a:r>
            <a:r>
              <a:rPr lang="en-US" dirty="0" smtClean="0">
                <a:latin typeface="Baskerville"/>
                <a:cs typeface="Baskerville"/>
              </a:rPr>
              <a:t> distribution and a wide divergence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2220" t="39748" r="2969" b="11769"/>
          <a:stretch/>
        </p:blipFill>
        <p:spPr>
          <a:xfrm>
            <a:off x="234681" y="1345040"/>
            <a:ext cx="4097508" cy="3321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0107" t="21434" r="1035" b="2499"/>
          <a:stretch/>
        </p:blipFill>
        <p:spPr>
          <a:xfrm>
            <a:off x="4213262" y="1435100"/>
            <a:ext cx="4017865" cy="46864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5505" y="4666430"/>
            <a:ext cx="381775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err="1" smtClean="0">
                <a:latin typeface="Baskerville"/>
                <a:cs typeface="Baskerville"/>
              </a:rPr>
              <a:t>Filamentation</a:t>
            </a:r>
            <a:r>
              <a:rPr lang="en-US" dirty="0" smtClean="0">
                <a:latin typeface="Baskerville"/>
                <a:cs typeface="Baskerville"/>
              </a:rPr>
              <a:t> still a strong process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sz="600" dirty="0" smtClean="0">
              <a:latin typeface="Baskerville"/>
              <a:cs typeface="Baskerville"/>
            </a:endParaRP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latin typeface="Baskerville"/>
                <a:cs typeface="Baskerville"/>
              </a:rPr>
              <a:t>Generation of strong fields on a scale of the order of the beam </a:t>
            </a:r>
            <a:r>
              <a:rPr lang="en-US" dirty="0" err="1" smtClean="0">
                <a:latin typeface="Baskerville"/>
                <a:cs typeface="Baskerville"/>
              </a:rPr>
              <a:t>collisionless</a:t>
            </a:r>
            <a:r>
              <a:rPr lang="en-US" dirty="0" smtClean="0">
                <a:latin typeface="Baskerville"/>
                <a:cs typeface="Baskerville"/>
              </a:rPr>
              <a:t> skin depth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15351"/>
            <a:ext cx="1514591" cy="60583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906249" y="5803303"/>
            <a:ext cx="2091995" cy="2616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/>
              <a:t>N. </a:t>
            </a:r>
            <a:r>
              <a:rPr lang="en-US" sz="1100" dirty="0" err="1" smtClean="0"/>
              <a:t>Shukla</a:t>
            </a:r>
            <a:r>
              <a:rPr lang="en-US" sz="1100" dirty="0" smtClean="0"/>
              <a:t> </a:t>
            </a:r>
            <a:r>
              <a:rPr lang="en-US" sz="1100" i="1" dirty="0" smtClean="0"/>
              <a:t>et al., submitted </a:t>
            </a:r>
            <a:r>
              <a:rPr lang="en-US" sz="1100" dirty="0"/>
              <a:t>(</a:t>
            </a:r>
            <a:r>
              <a:rPr lang="en-US" sz="1100" dirty="0" smtClean="0"/>
              <a:t>2017) </a:t>
            </a:r>
          </a:p>
        </p:txBody>
      </p:sp>
    </p:spTree>
    <p:extLst>
      <p:ext uri="{BB962C8B-B14F-4D97-AF65-F5344CB8AC3E}">
        <p14:creationId xmlns:p14="http://schemas.microsoft.com/office/powerpoint/2010/main" val="3115524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48472" b="59993"/>
          <a:stretch/>
        </p:blipFill>
        <p:spPr>
          <a:xfrm>
            <a:off x="234682" y="571500"/>
            <a:ext cx="8612455" cy="331962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086100" y="2768600"/>
            <a:ext cx="11430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623050" y="2921000"/>
            <a:ext cx="11430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147241" y="2374900"/>
            <a:ext cx="11430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988491" y="2197100"/>
            <a:ext cx="11430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559991" y="2698750"/>
            <a:ext cx="11430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554028" y="2266310"/>
            <a:ext cx="11430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778941" y="2051050"/>
            <a:ext cx="11430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-1" y="-917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Main Collaborators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84302" y="6187516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Baskerville"/>
                <a:cs typeface="Baskerville"/>
              </a:rPr>
              <a:t>Gianluca Sarri</a:t>
            </a:r>
            <a:endParaRPr lang="en-US" sz="2000" i="1" dirty="0"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9791" y="6139861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latin typeface="Baskerville"/>
                <a:cs typeface="Baskerville"/>
              </a:rPr>
              <a:t>Slide  </a:t>
            </a:r>
            <a:r>
              <a:rPr lang="en-US" sz="2000" i="1" dirty="0">
                <a:latin typeface="Baskerville"/>
                <a:cs typeface="Baskerville"/>
              </a:rPr>
              <a:t>1</a:t>
            </a:r>
            <a:r>
              <a:rPr lang="en-US" sz="2000" i="1" dirty="0" smtClean="0">
                <a:latin typeface="Baskerville"/>
                <a:cs typeface="Baskerville"/>
              </a:rPr>
              <a:t>/25 </a:t>
            </a:r>
            <a:endParaRPr lang="en-US" sz="2000" i="1" dirty="0">
              <a:latin typeface="Baskerville"/>
              <a:cs typeface="Baskerville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Diamond KEY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681" y="36987"/>
            <a:ext cx="150110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2" descr="Diamond KEY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B1010B"/>
              </a:clrFrom>
              <a:clrTo>
                <a:srgbClr val="B1010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0349" y="4062845"/>
            <a:ext cx="1638445" cy="623453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" name="Picture 42" descr="mpik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0" y="4846230"/>
            <a:ext cx="629592" cy="59433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" name="Picture 43" descr="icl_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3" y="5672549"/>
            <a:ext cx="1616384" cy="42439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" name="Picture 44" descr="clf-log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22" y="4805619"/>
            <a:ext cx="648323" cy="63494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" name="Picture 45" descr="cuos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744" y="4062845"/>
            <a:ext cx="419140" cy="97388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7" name="Picture 46" descr="Screen shot 2014-04-07 at 19.52.19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181" y="5132959"/>
            <a:ext cx="943005" cy="460276"/>
          </a:xfrm>
          <a:prstGeom prst="rect">
            <a:avLst/>
          </a:prstGeom>
        </p:spPr>
      </p:pic>
      <p:pic>
        <p:nvPicPr>
          <p:cNvPr id="48" name="Picture 47" descr="CNR_logo.gif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1" t="6232" r="60312" b="11680"/>
          <a:stretch/>
        </p:blipFill>
        <p:spPr>
          <a:xfrm>
            <a:off x="6349745" y="4042630"/>
            <a:ext cx="655247" cy="70691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2"/>
          <a:srcRect t="15721" b="12035"/>
          <a:stretch/>
        </p:blipFill>
        <p:spPr>
          <a:xfrm>
            <a:off x="3904095" y="5618634"/>
            <a:ext cx="1327443" cy="546627"/>
          </a:xfrm>
          <a:prstGeom prst="rect">
            <a:avLst/>
          </a:prstGeom>
        </p:spPr>
      </p:pic>
      <p:cxnSp>
        <p:nvCxnSpPr>
          <p:cNvPr id="51" name="Straight Connector 50"/>
          <p:cNvCxnSpPr/>
          <p:nvPr/>
        </p:nvCxnSpPr>
        <p:spPr>
          <a:xfrm flipV="1">
            <a:off x="1549400" y="3881042"/>
            <a:ext cx="7297737" cy="10084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1924195" y="3972779"/>
            <a:ext cx="200111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u="sng" dirty="0" smtClean="0">
                <a:latin typeface="Baskerville"/>
                <a:cs typeface="Baskerville"/>
              </a:rPr>
              <a:t>A. </a:t>
            </a:r>
            <a:r>
              <a:rPr lang="en-US" sz="1400" b="1" u="sng" dirty="0" err="1" smtClean="0">
                <a:latin typeface="Baskerville"/>
                <a:cs typeface="Baskerville"/>
              </a:rPr>
              <a:t>Alejo</a:t>
            </a:r>
            <a:r>
              <a:rPr lang="en-US" sz="1400" b="1" dirty="0" smtClean="0">
                <a:latin typeface="Baskerville"/>
                <a:cs typeface="Baskerville"/>
              </a:rPr>
              <a:t>,  </a:t>
            </a:r>
            <a:r>
              <a:rPr lang="en-US" sz="1400" dirty="0" smtClean="0">
                <a:latin typeface="Baskerville"/>
                <a:cs typeface="Baskerville"/>
              </a:rPr>
              <a:t>D. J. </a:t>
            </a:r>
            <a:r>
              <a:rPr lang="en-US" sz="1400" dirty="0" err="1" smtClean="0">
                <a:latin typeface="Baskerville"/>
                <a:cs typeface="Baskerville"/>
              </a:rPr>
              <a:t>Corvan</a:t>
            </a:r>
            <a:r>
              <a:rPr lang="en-US" sz="1400" dirty="0" smtClean="0">
                <a:latin typeface="Baskerville"/>
                <a:cs typeface="Baskerville"/>
              </a:rPr>
              <a:t>, </a:t>
            </a:r>
          </a:p>
          <a:p>
            <a:r>
              <a:rPr lang="en-US" sz="1400" dirty="0" smtClean="0">
                <a:latin typeface="Baskerville"/>
                <a:cs typeface="Baskerville"/>
              </a:rPr>
              <a:t>D. </a:t>
            </a:r>
            <a:r>
              <a:rPr lang="en-US" sz="1400" dirty="0" err="1" smtClean="0">
                <a:latin typeface="Baskerville"/>
                <a:cs typeface="Baskerville"/>
              </a:rPr>
              <a:t>Doria</a:t>
            </a:r>
            <a:r>
              <a:rPr lang="en-US" sz="1400" dirty="0" smtClean="0">
                <a:latin typeface="Baskerville"/>
                <a:cs typeface="Baskerville"/>
              </a:rPr>
              <a:t>, G. </a:t>
            </a:r>
            <a:r>
              <a:rPr lang="en-US" sz="1400" dirty="0" err="1" smtClean="0">
                <a:latin typeface="Baskerville"/>
                <a:cs typeface="Baskerville"/>
              </a:rPr>
              <a:t>Samarin</a:t>
            </a:r>
            <a:r>
              <a:rPr lang="en-US" sz="1400" dirty="0" smtClean="0">
                <a:latin typeface="Baskerville"/>
                <a:cs typeface="Baskerville"/>
              </a:rPr>
              <a:t>, </a:t>
            </a:r>
          </a:p>
          <a:p>
            <a:r>
              <a:rPr lang="en-US" sz="1400" dirty="0" smtClean="0">
                <a:latin typeface="Baskerville"/>
                <a:cs typeface="Baskerville"/>
              </a:rPr>
              <a:t>J. Warwick, T. </a:t>
            </a:r>
            <a:r>
              <a:rPr lang="en-US" sz="1400" dirty="0" err="1" smtClean="0">
                <a:latin typeface="Baskerville"/>
                <a:cs typeface="Baskerville"/>
              </a:rPr>
              <a:t>Dzelzainis</a:t>
            </a:r>
            <a:endParaRPr lang="en-US" sz="1400" dirty="0">
              <a:latin typeface="Baskerville"/>
              <a:cs typeface="Baskerville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843368" y="5592512"/>
            <a:ext cx="1989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Baskerville"/>
                <a:cs typeface="Baskerville"/>
              </a:rPr>
              <a:t>J. Cole, S. P. D. </a:t>
            </a:r>
            <a:r>
              <a:rPr lang="de-DE" sz="1400" dirty="0" err="1" smtClean="0">
                <a:latin typeface="Baskerville"/>
                <a:cs typeface="Baskerville"/>
              </a:rPr>
              <a:t>Mangles</a:t>
            </a:r>
            <a:r>
              <a:rPr lang="de-DE" sz="1400" dirty="0" smtClean="0">
                <a:latin typeface="Baskerville"/>
                <a:cs typeface="Baskerville"/>
              </a:rPr>
              <a:t>,</a:t>
            </a:r>
            <a:endParaRPr lang="en-US" sz="1400" dirty="0">
              <a:latin typeface="Baskerville"/>
              <a:cs typeface="Baskerville"/>
            </a:endParaRPr>
          </a:p>
          <a:p>
            <a:r>
              <a:rPr lang="de-DE" sz="1400" dirty="0" smtClean="0">
                <a:latin typeface="Baskerville"/>
                <a:cs typeface="Baskerville"/>
              </a:rPr>
              <a:t>K</a:t>
            </a:r>
            <a:r>
              <a:rPr lang="de-DE" sz="1400" dirty="0">
                <a:latin typeface="Baskerville"/>
                <a:cs typeface="Baskerville"/>
              </a:rPr>
              <a:t>. </a:t>
            </a:r>
            <a:r>
              <a:rPr lang="de-DE" sz="1400" dirty="0" err="1">
                <a:latin typeface="Baskerville"/>
                <a:cs typeface="Baskerville"/>
              </a:rPr>
              <a:t>Poder</a:t>
            </a:r>
            <a:r>
              <a:rPr lang="de-DE" sz="1400" dirty="0">
                <a:latin typeface="Baskerville"/>
                <a:cs typeface="Baskerville"/>
              </a:rPr>
              <a:t>, </a:t>
            </a:r>
            <a:r>
              <a:rPr lang="de-DE" sz="1400" dirty="0" smtClean="0">
                <a:latin typeface="Baskerville"/>
                <a:cs typeface="Baskerville"/>
              </a:rPr>
              <a:t>Z</a:t>
            </a:r>
            <a:r>
              <a:rPr lang="de-DE" sz="1400" dirty="0">
                <a:latin typeface="Baskerville"/>
                <a:cs typeface="Baskerville"/>
              </a:rPr>
              <a:t>. </a:t>
            </a:r>
            <a:r>
              <a:rPr lang="de-DE" sz="1400" dirty="0" err="1" smtClean="0">
                <a:latin typeface="Baskerville"/>
                <a:cs typeface="Baskerville"/>
              </a:rPr>
              <a:t>Najmudin</a:t>
            </a:r>
            <a:r>
              <a:rPr lang="de-DE" sz="1400" dirty="0" smtClean="0">
                <a:latin typeface="Baskerville"/>
                <a:cs typeface="Baskerville"/>
              </a:rPr>
              <a:t>,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896315" y="4747407"/>
            <a:ext cx="183415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>
                <a:latin typeface="Baskerville"/>
                <a:cs typeface="Baskerville"/>
              </a:rPr>
              <a:t>D. </a:t>
            </a:r>
            <a:r>
              <a:rPr lang="de-DE" sz="1400" dirty="0" err="1" smtClean="0">
                <a:latin typeface="Baskerville"/>
                <a:cs typeface="Baskerville"/>
              </a:rPr>
              <a:t>Symes</a:t>
            </a:r>
            <a:endParaRPr lang="de-DE" sz="1400" dirty="0" smtClean="0">
              <a:latin typeface="Baskerville"/>
              <a:cs typeface="Baskerville"/>
            </a:endParaRPr>
          </a:p>
          <a:p>
            <a:r>
              <a:rPr lang="de-DE" sz="1400" dirty="0" err="1" smtClean="0">
                <a:latin typeface="Baskerville"/>
                <a:cs typeface="Baskerville"/>
              </a:rPr>
              <a:t>and</a:t>
            </a:r>
            <a:r>
              <a:rPr lang="de-DE" sz="1400" dirty="0" smtClean="0">
                <a:latin typeface="Baskerville"/>
                <a:cs typeface="Baskerville"/>
              </a:rPr>
              <a:t> ASTRA-GEMINI </a:t>
            </a:r>
          </a:p>
          <a:p>
            <a:r>
              <a:rPr lang="de-DE" sz="1400" dirty="0" err="1" smtClean="0">
                <a:latin typeface="Baskerville"/>
                <a:cs typeface="Baskerville"/>
              </a:rPr>
              <a:t>technical</a:t>
            </a:r>
            <a:r>
              <a:rPr lang="de-DE" sz="1400" dirty="0" smtClean="0">
                <a:latin typeface="Baskerville"/>
                <a:cs typeface="Baskerville"/>
              </a:rPr>
              <a:t> </a:t>
            </a:r>
            <a:r>
              <a:rPr lang="de-DE" sz="1400" dirty="0" err="1" smtClean="0">
                <a:latin typeface="Baskerville"/>
                <a:cs typeface="Baskerville"/>
              </a:rPr>
              <a:t>staff</a:t>
            </a:r>
            <a:endParaRPr lang="en-US" sz="1400" dirty="0">
              <a:latin typeface="Baskerville"/>
              <a:cs typeface="Baskerville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414484" y="4004529"/>
            <a:ext cx="17411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Baskerville"/>
                <a:cs typeface="Baskerville"/>
              </a:rPr>
              <a:t>A.G.R. Thomas, </a:t>
            </a:r>
          </a:p>
          <a:p>
            <a:r>
              <a:rPr lang="en-US" sz="1400" dirty="0" smtClean="0">
                <a:latin typeface="Baskerville"/>
                <a:cs typeface="Baskerville"/>
              </a:rPr>
              <a:t>W. </a:t>
            </a:r>
            <a:r>
              <a:rPr lang="en-US" sz="1400" dirty="0" err="1" smtClean="0">
                <a:latin typeface="Baskerville"/>
                <a:cs typeface="Baskerville"/>
              </a:rPr>
              <a:t>Schumaker</a:t>
            </a:r>
            <a:r>
              <a:rPr lang="en-US" sz="1400" dirty="0" smtClean="0">
                <a:latin typeface="Baskerville"/>
                <a:cs typeface="Baskerville"/>
              </a:rPr>
              <a:t>, </a:t>
            </a:r>
          </a:p>
          <a:p>
            <a:r>
              <a:rPr lang="en-US" sz="1400" dirty="0" smtClean="0">
                <a:latin typeface="Baskerville"/>
                <a:cs typeface="Baskerville"/>
              </a:rPr>
              <a:t>K. </a:t>
            </a:r>
            <a:r>
              <a:rPr lang="en-US" sz="1400" dirty="0" err="1" smtClean="0">
                <a:latin typeface="Baskerville"/>
                <a:cs typeface="Baskerville"/>
              </a:rPr>
              <a:t>Krushelnick</a:t>
            </a:r>
            <a:endParaRPr lang="en-US" sz="1400" dirty="0" smtClean="0">
              <a:latin typeface="Baskerville"/>
              <a:cs typeface="Baskerville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924086" y="5198104"/>
            <a:ext cx="10211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Baskerville"/>
                <a:cs typeface="Baskerville"/>
              </a:rPr>
              <a:t>S. </a:t>
            </a:r>
            <a:r>
              <a:rPr lang="en-US" sz="1400" dirty="0" err="1" smtClean="0">
                <a:latin typeface="Baskerville"/>
                <a:cs typeface="Baskerville"/>
              </a:rPr>
              <a:t>Kuschel</a:t>
            </a:r>
            <a:endParaRPr lang="en-US" sz="1400" dirty="0" smtClean="0">
              <a:latin typeface="Baskerville"/>
              <a:cs typeface="Baskerville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089186" y="5712778"/>
            <a:ext cx="12608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Baskerville"/>
                <a:cs typeface="Baskerville"/>
              </a:rPr>
              <a:t>L. </a:t>
            </a:r>
            <a:r>
              <a:rPr lang="en-US" sz="1400" dirty="0" err="1" smtClean="0">
                <a:latin typeface="Baskerville"/>
                <a:cs typeface="Baskerville"/>
              </a:rPr>
              <a:t>Romagnani</a:t>
            </a:r>
            <a:endParaRPr lang="en-US" sz="1400" dirty="0" smtClean="0">
              <a:latin typeface="Baskerville"/>
              <a:cs typeface="Baskerville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956741" y="4112278"/>
            <a:ext cx="1741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Baskerville"/>
                <a:cs typeface="Baskerville"/>
              </a:rPr>
              <a:t>L. </a:t>
            </a:r>
            <a:r>
              <a:rPr lang="en-US" sz="1400" dirty="0" err="1" smtClean="0">
                <a:latin typeface="Baskerville"/>
                <a:cs typeface="Baskerville"/>
              </a:rPr>
              <a:t>Gizzi</a:t>
            </a:r>
            <a:r>
              <a:rPr lang="en-US" sz="1400" dirty="0" smtClean="0">
                <a:latin typeface="Baskerville"/>
                <a:cs typeface="Baskerville"/>
              </a:rPr>
              <a:t>,</a:t>
            </a:r>
          </a:p>
          <a:p>
            <a:r>
              <a:rPr lang="en-US" sz="1400" dirty="0" smtClean="0">
                <a:latin typeface="Baskerville"/>
                <a:cs typeface="Baskerville"/>
              </a:rPr>
              <a:t>G. </a:t>
            </a:r>
            <a:r>
              <a:rPr lang="en-US" sz="1400" dirty="0" err="1" smtClean="0">
                <a:latin typeface="Baskerville"/>
                <a:cs typeface="Baskerville"/>
              </a:rPr>
              <a:t>Grittani</a:t>
            </a:r>
            <a:endParaRPr lang="en-US" sz="1400" dirty="0" smtClean="0">
              <a:latin typeface="Baskerville"/>
              <a:cs typeface="Baskerville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988491" y="5480805"/>
            <a:ext cx="1741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Baskerville"/>
                <a:cs typeface="Baskerville"/>
              </a:rPr>
              <a:t>J. Vieira, N. </a:t>
            </a:r>
            <a:r>
              <a:rPr lang="en-US" sz="1400" dirty="0" err="1" smtClean="0">
                <a:latin typeface="Baskerville"/>
                <a:cs typeface="Baskerville"/>
              </a:rPr>
              <a:t>Shukla</a:t>
            </a:r>
            <a:r>
              <a:rPr lang="en-US" sz="1400" dirty="0" smtClean="0">
                <a:latin typeface="Baskerville"/>
                <a:cs typeface="Baskerville"/>
              </a:rPr>
              <a:t>,</a:t>
            </a:r>
          </a:p>
          <a:p>
            <a:r>
              <a:rPr lang="en-US" sz="1400" dirty="0" smtClean="0">
                <a:latin typeface="Baskerville"/>
                <a:cs typeface="Baskerville"/>
              </a:rPr>
              <a:t>L. Silva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956741" y="4847289"/>
            <a:ext cx="1741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Baskerville"/>
                <a:cs typeface="Baskerville"/>
              </a:rPr>
              <a:t>A. Di Piazza,</a:t>
            </a:r>
          </a:p>
          <a:p>
            <a:r>
              <a:rPr lang="en-US" sz="1400" dirty="0" smtClean="0">
                <a:latin typeface="Baskerville"/>
                <a:cs typeface="Baskerville"/>
              </a:rPr>
              <a:t>Ch. Keitel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13"/>
          <a:srcRect l="22223" t="20444" r="20888" b="12889"/>
          <a:stretch/>
        </p:blipFill>
        <p:spPr>
          <a:xfrm>
            <a:off x="6349767" y="5544305"/>
            <a:ext cx="528226" cy="619015"/>
          </a:xfrm>
          <a:prstGeom prst="rect">
            <a:avLst/>
          </a:prstGeom>
        </p:spPr>
      </p:pic>
      <p:sp>
        <p:nvSpPr>
          <p:cNvPr id="49" name="Oval 48"/>
          <p:cNvSpPr/>
          <p:nvPr/>
        </p:nvSpPr>
        <p:spPr>
          <a:xfrm>
            <a:off x="7051088" y="2208392"/>
            <a:ext cx="11430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7493874" y="2342204"/>
            <a:ext cx="11430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82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49" grpId="0" animBg="1"/>
      <p:bldP spid="5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84658" y="5270500"/>
            <a:ext cx="5225942" cy="652647"/>
          </a:xfrm>
          <a:prstGeom prst="roundRect">
            <a:avLst/>
          </a:prstGeom>
          <a:solidFill>
            <a:srgbClr val="800000">
              <a:alpha val="36000"/>
            </a:srgb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0" y="-917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Beam profile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234683" y="6187516"/>
              <a:ext cx="863785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57289" y="6187516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Baskerville"/>
                <a:cs typeface="Baskerville"/>
              </a:rPr>
              <a:t>Gianluca Sarri</a:t>
            </a:r>
            <a:endParaRPr lang="en-US" sz="2000" i="1" dirty="0"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9791" y="6139861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latin typeface="Baskerville"/>
                <a:cs typeface="Baskerville"/>
              </a:rPr>
              <a:t>Slide  19/25 </a:t>
            </a:r>
            <a:endParaRPr lang="en-US" sz="2000" i="1" dirty="0">
              <a:latin typeface="Baskerville"/>
              <a:cs typeface="Baskerville"/>
            </a:endParaRPr>
          </a:p>
        </p:txBody>
      </p:sp>
      <p:pic>
        <p:nvPicPr>
          <p:cNvPr id="14" name="Picture 4" descr="Diamond KEY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681" y="36987"/>
            <a:ext cx="150110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Connector 25"/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fireball_density_2_electrons_positron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"/>
          <a:stretch/>
        </p:blipFill>
        <p:spPr>
          <a:xfrm>
            <a:off x="222753" y="751085"/>
            <a:ext cx="8715249" cy="234510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95505" y="2952158"/>
            <a:ext cx="83769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latin typeface="Baskerville"/>
                <a:cs typeface="Baskerville"/>
              </a:rPr>
              <a:t>Electrons (blue) and positrons (red) produce beam-lets with a characteristic diameter of</a:t>
            </a:r>
          </a:p>
          <a:p>
            <a:pPr>
              <a:buClr>
                <a:srgbClr val="008000"/>
              </a:buClr>
            </a:pPr>
            <a:r>
              <a:rPr lang="en-US" dirty="0">
                <a:latin typeface="Baskerville"/>
                <a:cs typeface="Baskerville"/>
              </a:rPr>
              <a:t> </a:t>
            </a:r>
            <a:r>
              <a:rPr lang="en-US" dirty="0" smtClean="0">
                <a:latin typeface="Baskerville"/>
                <a:cs typeface="Baskerville"/>
              </a:rPr>
              <a:t>    the order of the relativistic skin depth of the beam</a:t>
            </a:r>
          </a:p>
          <a:p>
            <a:pPr>
              <a:buClr>
                <a:srgbClr val="008000"/>
              </a:buClr>
            </a:pPr>
            <a:endParaRPr lang="en-US" sz="800" dirty="0">
              <a:latin typeface="Baskerville"/>
              <a:cs typeface="Baskerville"/>
            </a:endParaRP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latin typeface="Baskerville"/>
                <a:cs typeface="Baskerville"/>
              </a:rPr>
              <a:t>The beam-lets tend to distribute by filling each others density gaps  </a:t>
            </a:r>
          </a:p>
        </p:txBody>
      </p:sp>
      <p:pic>
        <p:nvPicPr>
          <p:cNvPr id="6" name="Picture 5" descr="fireball_density_3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3" y="3998598"/>
            <a:ext cx="2869765" cy="215232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384658" y="4168820"/>
            <a:ext cx="550397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latin typeface="Baskerville"/>
                <a:cs typeface="Baskerville"/>
              </a:rPr>
              <a:t>The beam preserves a smooth density distribution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>
              <a:latin typeface="Baskerville"/>
              <a:cs typeface="Baskerville"/>
            </a:endParaRP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latin typeface="Baskerville"/>
                <a:cs typeface="Baskerville"/>
              </a:rPr>
              <a:t>Total particle symmetry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>
              <a:latin typeface="Baskerville"/>
              <a:cs typeface="Baskerville"/>
            </a:endParaRPr>
          </a:p>
          <a:p>
            <a:pPr marL="285750" indent="-285750">
              <a:buClr>
                <a:srgbClr val="FF0000"/>
              </a:buClr>
              <a:buSzPct val="100000"/>
              <a:buFont typeface="Lucida Grande"/>
              <a:buChar char="χ"/>
            </a:pPr>
            <a:r>
              <a:rPr lang="en-US" dirty="0" smtClean="0">
                <a:latin typeface="Baskerville"/>
                <a:cs typeface="Baskerville"/>
              </a:rPr>
              <a:t>Undistinguishable by scintillator screen or any other </a:t>
            </a:r>
          </a:p>
          <a:p>
            <a:pPr>
              <a:buClr>
                <a:srgbClr val="008000"/>
              </a:buClr>
            </a:pPr>
            <a:r>
              <a:rPr lang="en-US" dirty="0" smtClean="0">
                <a:latin typeface="Baskerville"/>
                <a:cs typeface="Baskerville"/>
              </a:rPr>
              <a:t>     detector insensitive to the sign of the charge!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15351"/>
            <a:ext cx="1514591" cy="60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33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636588" y="6187516"/>
              <a:ext cx="8235950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/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Diamond KEY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681" y="36987"/>
            <a:ext cx="150110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2411581"/>
            <a:ext cx="9143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Beam </a:t>
            </a:r>
            <a:r>
              <a:rPr lang="en-US" sz="6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filamentation</a:t>
            </a:r>
            <a:r>
              <a:rPr lang="en-US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:</a:t>
            </a:r>
          </a:p>
          <a:p>
            <a:pPr algn="ctr"/>
            <a:r>
              <a:rPr lang="en-US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experimental evidence</a:t>
            </a:r>
            <a:endParaRPr lang="en-US" sz="6000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4488" y="618751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i="1" dirty="0" smtClean="0">
                <a:latin typeface="Baskerville"/>
                <a:cs typeface="Baskerville"/>
              </a:rPr>
              <a:t>Electron beam dynamics in ultra-intense laser fields </a:t>
            </a:r>
            <a:endParaRPr lang="en-US" i="1" dirty="0">
              <a:latin typeface="Baskerville"/>
              <a:cs typeface="Baskervill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97750" y="6155250"/>
            <a:ext cx="1525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latin typeface="Baskerville"/>
                <a:cs typeface="Baskerville"/>
              </a:rPr>
              <a:t>Gianluca Sarri</a:t>
            </a:r>
            <a:endParaRPr lang="en-US" i="1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1166252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-9177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F</a:t>
            </a:r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ilamentation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: experiment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234683" y="6187516"/>
              <a:ext cx="863785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57289" y="6187516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Baskerville"/>
                <a:cs typeface="Baskerville"/>
              </a:rPr>
              <a:t>Gianluca Sarri</a:t>
            </a:r>
            <a:endParaRPr lang="en-US" sz="2000" i="1" dirty="0"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9791" y="6139861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latin typeface="Baskerville"/>
                <a:cs typeface="Baskerville"/>
              </a:rPr>
              <a:t>Slide  20/25 </a:t>
            </a:r>
            <a:endParaRPr lang="en-US" sz="2000" i="1" dirty="0">
              <a:latin typeface="Baskerville"/>
              <a:cs typeface="Baskerville"/>
            </a:endParaRPr>
          </a:p>
        </p:txBody>
      </p:sp>
      <p:pic>
        <p:nvPicPr>
          <p:cNvPr id="14" name="Picture 4" descr="Diamond KEY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681" y="36987"/>
            <a:ext cx="150110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Connector 25"/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0" r="2492" b="9416"/>
          <a:stretch/>
        </p:blipFill>
        <p:spPr>
          <a:xfrm>
            <a:off x="398132" y="761584"/>
            <a:ext cx="8209031" cy="53076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15351"/>
            <a:ext cx="1514591" cy="60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14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-9177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F</a:t>
            </a:r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ilamentation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: experiment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234683" y="6187516"/>
              <a:ext cx="863785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57289" y="6187516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Baskerville"/>
                <a:cs typeface="Baskerville"/>
              </a:rPr>
              <a:t>Gianluca Sarri</a:t>
            </a:r>
            <a:endParaRPr lang="en-US" sz="2000" i="1" dirty="0"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9791" y="6139861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latin typeface="Baskerville"/>
                <a:cs typeface="Baskerville"/>
              </a:rPr>
              <a:t>Slide  20/25 </a:t>
            </a:r>
            <a:endParaRPr lang="en-US" sz="2000" i="1" dirty="0">
              <a:latin typeface="Baskerville"/>
              <a:cs typeface="Baskerville"/>
            </a:endParaRPr>
          </a:p>
        </p:txBody>
      </p:sp>
      <p:pic>
        <p:nvPicPr>
          <p:cNvPr id="14" name="Picture 4" descr="Diamond KEY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681" y="36987"/>
            <a:ext cx="150110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Connector 25"/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15351"/>
            <a:ext cx="1514591" cy="6058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5995"/>
          <a:stretch/>
        </p:blipFill>
        <p:spPr>
          <a:xfrm>
            <a:off x="234683" y="808970"/>
            <a:ext cx="8631209" cy="50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05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-9177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Expected </a:t>
            </a:r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filamentation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234683" y="6187516"/>
              <a:ext cx="863785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57289" y="6187516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Baskerville"/>
                <a:cs typeface="Baskerville"/>
              </a:rPr>
              <a:t>Gianluca Sarri</a:t>
            </a:r>
            <a:endParaRPr lang="en-US" sz="2000" i="1" dirty="0"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9791" y="6139861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latin typeface="Baskerville"/>
                <a:cs typeface="Baskerville"/>
              </a:rPr>
              <a:t>Slide  21/25 </a:t>
            </a:r>
            <a:endParaRPr lang="en-US" sz="2000" i="1" dirty="0">
              <a:latin typeface="Baskerville"/>
              <a:cs typeface="Baskerville"/>
            </a:endParaRPr>
          </a:p>
        </p:txBody>
      </p:sp>
      <p:pic>
        <p:nvPicPr>
          <p:cNvPr id="14" name="Picture 4" descr="Diamond KEY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681" y="36987"/>
            <a:ext cx="150110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Connector 25"/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0" r="2492" b="9416"/>
          <a:stretch/>
        </p:blipFill>
        <p:spPr>
          <a:xfrm>
            <a:off x="185835" y="883694"/>
            <a:ext cx="4355692" cy="28162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36424" y="724952"/>
            <a:ext cx="45522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8000"/>
              </a:buClr>
            </a:pPr>
            <a:r>
              <a:rPr lang="en-US" u="sng" dirty="0" smtClean="0">
                <a:latin typeface="Baskerville"/>
                <a:cs typeface="Baskerville"/>
              </a:rPr>
              <a:t>Background plasma</a:t>
            </a:r>
            <a:endParaRPr lang="en-US" u="sng" dirty="0">
              <a:latin typeface="Baskerville"/>
              <a:cs typeface="Baskerville"/>
            </a:endParaRPr>
          </a:p>
          <a:p>
            <a:pPr marL="285750" indent="-285750">
              <a:buClr>
                <a:srgbClr val="008000"/>
              </a:buClr>
              <a:buFont typeface="Arial"/>
              <a:buChar char="•"/>
            </a:pPr>
            <a:r>
              <a:rPr lang="en-US" dirty="0" err="1" smtClean="0">
                <a:latin typeface="Baskerville"/>
                <a:cs typeface="Baskerville"/>
              </a:rPr>
              <a:t>n</a:t>
            </a:r>
            <a:r>
              <a:rPr lang="en-US" baseline="-25000" dirty="0" err="1" smtClean="0">
                <a:latin typeface="Baskerville"/>
                <a:cs typeface="Baskerville"/>
              </a:rPr>
              <a:t>P</a:t>
            </a:r>
            <a:r>
              <a:rPr lang="en-US" dirty="0" smtClean="0">
                <a:latin typeface="Baskerville"/>
                <a:cs typeface="Baskerville"/>
              </a:rPr>
              <a:t> = 10</a:t>
            </a:r>
            <a:r>
              <a:rPr lang="en-US" baseline="30000" dirty="0" smtClean="0">
                <a:latin typeface="Baskerville"/>
                <a:cs typeface="Baskerville"/>
              </a:rPr>
              <a:t>17</a:t>
            </a:r>
            <a:r>
              <a:rPr lang="en-US" dirty="0" smtClean="0">
                <a:latin typeface="Baskerville"/>
                <a:cs typeface="Baskerville"/>
              </a:rPr>
              <a:t> cm</a:t>
            </a:r>
            <a:r>
              <a:rPr lang="en-US" baseline="30000" dirty="0" smtClean="0">
                <a:latin typeface="Baskerville"/>
                <a:cs typeface="Baskerville"/>
              </a:rPr>
              <a:t>-3</a:t>
            </a:r>
          </a:p>
          <a:p>
            <a:pPr marL="285750" indent="-285750">
              <a:buClr>
                <a:srgbClr val="008000"/>
              </a:buClr>
              <a:buFont typeface="Arial"/>
              <a:buChar char="•"/>
            </a:pPr>
            <a:r>
              <a:rPr lang="en-US" dirty="0" smtClean="0">
                <a:latin typeface="Baskerville"/>
                <a:cs typeface="Baskerville"/>
              </a:rPr>
              <a:t>T</a:t>
            </a:r>
            <a:r>
              <a:rPr lang="en-US" baseline="-25000" dirty="0" smtClean="0">
                <a:latin typeface="Baskerville"/>
                <a:cs typeface="Baskerville"/>
              </a:rPr>
              <a:t>P</a:t>
            </a:r>
            <a:r>
              <a:rPr lang="en-US" dirty="0" smtClean="0">
                <a:latin typeface="Baskerville"/>
                <a:cs typeface="Baskerville"/>
              </a:rPr>
              <a:t> ~ 10 </a:t>
            </a:r>
            <a:r>
              <a:rPr lang="en-US" dirty="0" err="1" smtClean="0">
                <a:latin typeface="Baskerville"/>
                <a:cs typeface="Baskerville"/>
              </a:rPr>
              <a:t>eV</a:t>
            </a:r>
            <a:r>
              <a:rPr lang="en-US" dirty="0" smtClean="0">
                <a:latin typeface="Baskerville"/>
                <a:cs typeface="Baskerville"/>
              </a:rPr>
              <a:t> (from Hydro simulations)</a:t>
            </a:r>
          </a:p>
          <a:p>
            <a:pPr marL="285750" indent="-285750">
              <a:buClr>
                <a:srgbClr val="008000"/>
              </a:buClr>
              <a:buFont typeface="Arial"/>
              <a:buChar char="•"/>
            </a:pPr>
            <a:r>
              <a:rPr lang="en-US" dirty="0" err="1" smtClean="0">
                <a:latin typeface="Baskerville"/>
                <a:cs typeface="Baskerville"/>
              </a:rPr>
              <a:t>w</a:t>
            </a:r>
            <a:r>
              <a:rPr lang="en-US" baseline="-25000" dirty="0" err="1" smtClean="0">
                <a:latin typeface="Baskerville"/>
                <a:cs typeface="Baskerville"/>
              </a:rPr>
              <a:t>P</a:t>
            </a:r>
            <a:r>
              <a:rPr lang="en-US" dirty="0" smtClean="0">
                <a:latin typeface="Baskerville"/>
                <a:cs typeface="Baskerville"/>
              </a:rPr>
              <a:t> = </a:t>
            </a:r>
            <a:r>
              <a:rPr lang="en-US" dirty="0">
                <a:latin typeface="Baskerville"/>
                <a:cs typeface="Baskerville"/>
              </a:rPr>
              <a:t>2</a:t>
            </a:r>
            <a:r>
              <a:rPr lang="en-US" dirty="0" smtClean="0">
                <a:latin typeface="Baskerville"/>
                <a:cs typeface="Baskerville"/>
              </a:rPr>
              <a:t>x10</a:t>
            </a:r>
            <a:r>
              <a:rPr lang="en-US" baseline="30000" dirty="0" smtClean="0">
                <a:latin typeface="Baskerville"/>
                <a:cs typeface="Baskerville"/>
              </a:rPr>
              <a:t>13</a:t>
            </a:r>
            <a:r>
              <a:rPr lang="en-US" dirty="0" smtClean="0">
                <a:latin typeface="Baskerville"/>
                <a:cs typeface="Baskerville"/>
              </a:rPr>
              <a:t> Hz </a:t>
            </a:r>
          </a:p>
          <a:p>
            <a:pPr marL="285750" indent="-285750">
              <a:buClr>
                <a:srgbClr val="008000"/>
              </a:buClr>
              <a:buFont typeface="Arial"/>
              <a:buChar char="•"/>
            </a:pPr>
            <a:r>
              <a:rPr lang="en-US" dirty="0" err="1" smtClean="0">
                <a:latin typeface="Baskerville"/>
                <a:cs typeface="Baskerville"/>
                <a:sym typeface="Wingdings"/>
              </a:rPr>
              <a:t>r</a:t>
            </a:r>
            <a:r>
              <a:rPr lang="en-US" baseline="-25000" dirty="0" err="1" smtClean="0">
                <a:latin typeface="Baskerville"/>
                <a:cs typeface="Baskerville"/>
                <a:sym typeface="Wingdings"/>
              </a:rPr>
              <a:t>P</a:t>
            </a:r>
            <a:r>
              <a:rPr lang="en-US" dirty="0" smtClean="0">
                <a:latin typeface="Baskerville"/>
                <a:cs typeface="Baskerville"/>
                <a:sym typeface="Wingdings"/>
              </a:rPr>
              <a:t> ~ 30 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dirty="0" smtClean="0">
                <a:latin typeface="Baskerville"/>
                <a:cs typeface="Baskerville"/>
                <a:sym typeface="Wingdings"/>
              </a:rPr>
              <a:t>m</a:t>
            </a:r>
            <a:endParaRPr lang="en-US" dirty="0" smtClean="0">
              <a:latin typeface="Baskerville"/>
              <a:cs typeface="Baskervill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60848" y="2367496"/>
            <a:ext cx="47220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8000"/>
              </a:buClr>
            </a:pPr>
            <a:r>
              <a:rPr lang="en-US" u="sng" dirty="0" smtClean="0">
                <a:latin typeface="Baskerville"/>
                <a:cs typeface="Baskerville"/>
              </a:rPr>
              <a:t>Electron-positron beam</a:t>
            </a:r>
            <a:endParaRPr lang="en-US" u="sng" dirty="0">
              <a:latin typeface="Baskerville"/>
              <a:cs typeface="Baskerville"/>
            </a:endParaRPr>
          </a:p>
          <a:p>
            <a:pPr marL="285750" indent="-285750">
              <a:buClr>
                <a:srgbClr val="008000"/>
              </a:buClr>
              <a:buFont typeface="Arial"/>
              <a:buChar char="•"/>
            </a:pPr>
            <a:r>
              <a:rPr lang="en-US" dirty="0" err="1" smtClean="0">
                <a:latin typeface="Baskerville"/>
                <a:cs typeface="Baskerville"/>
              </a:rPr>
              <a:t>n</a:t>
            </a:r>
            <a:r>
              <a:rPr lang="en-US" baseline="-25000" dirty="0" err="1">
                <a:latin typeface="Baskerville"/>
                <a:cs typeface="Baskerville"/>
              </a:rPr>
              <a:t>B</a:t>
            </a:r>
            <a:r>
              <a:rPr lang="en-US" dirty="0" smtClean="0">
                <a:latin typeface="Baskerville"/>
                <a:cs typeface="Baskerville"/>
              </a:rPr>
              <a:t> = 3x10</a:t>
            </a:r>
            <a:r>
              <a:rPr lang="en-US" baseline="30000" dirty="0" smtClean="0">
                <a:latin typeface="Baskerville"/>
                <a:cs typeface="Baskerville"/>
              </a:rPr>
              <a:t>14</a:t>
            </a:r>
            <a:r>
              <a:rPr lang="en-US" dirty="0" smtClean="0">
                <a:latin typeface="Baskerville"/>
                <a:cs typeface="Baskerville"/>
              </a:rPr>
              <a:t> cm</a:t>
            </a:r>
            <a:r>
              <a:rPr lang="en-US" baseline="30000" dirty="0" smtClean="0">
                <a:latin typeface="Baskerville"/>
                <a:cs typeface="Baskerville"/>
              </a:rPr>
              <a:t>-3</a:t>
            </a:r>
          </a:p>
          <a:p>
            <a:pPr marL="285750" indent="-285750">
              <a:buClr>
                <a:srgbClr val="008000"/>
              </a:buClr>
              <a:buFont typeface="Arial"/>
              <a:buChar char="•"/>
            </a:pP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baseline="-25000" dirty="0" err="1" smtClean="0">
                <a:latin typeface="Baskerville"/>
                <a:cs typeface="Baskerville"/>
              </a:rPr>
              <a:t>AV</a:t>
            </a:r>
            <a:r>
              <a:rPr lang="en-US" dirty="0" smtClean="0">
                <a:latin typeface="Baskerville"/>
                <a:cs typeface="Baskerville"/>
              </a:rPr>
              <a:t> ~ 15</a:t>
            </a:r>
          </a:p>
          <a:p>
            <a:pPr marL="285750" indent="-285750">
              <a:buClr>
                <a:srgbClr val="008000"/>
              </a:buClr>
              <a:buFont typeface="Arial"/>
              <a:buChar char="•"/>
            </a:pPr>
            <a:r>
              <a:rPr lang="en-US" dirty="0" err="1" smtClean="0">
                <a:latin typeface="Baskerville"/>
                <a:cs typeface="Baskerville"/>
              </a:rPr>
              <a:t>w</a:t>
            </a:r>
            <a:r>
              <a:rPr lang="en-US" baseline="-25000" dirty="0" err="1">
                <a:latin typeface="Baskerville"/>
                <a:cs typeface="Baskerville"/>
              </a:rPr>
              <a:t>B</a:t>
            </a:r>
            <a:r>
              <a:rPr lang="en-US" dirty="0" smtClean="0">
                <a:latin typeface="Baskerville"/>
                <a:cs typeface="Baskerville"/>
              </a:rPr>
              <a:t> = 10</a:t>
            </a:r>
            <a:r>
              <a:rPr lang="en-US" baseline="30000" dirty="0" smtClean="0">
                <a:latin typeface="Baskerville"/>
                <a:cs typeface="Baskerville"/>
              </a:rPr>
              <a:t>12</a:t>
            </a:r>
            <a:r>
              <a:rPr lang="en-US" dirty="0" smtClean="0">
                <a:latin typeface="Baskerville"/>
                <a:cs typeface="Baskerville"/>
              </a:rPr>
              <a:t> Hz </a:t>
            </a:r>
            <a:r>
              <a:rPr lang="en-US" dirty="0" smtClean="0">
                <a:latin typeface="Baskerville"/>
                <a:cs typeface="Baskerville"/>
                <a:sym typeface="Wingdings"/>
              </a:rPr>
              <a:t> </a:t>
            </a:r>
            <a:r>
              <a:rPr lang="en-US" dirty="0" err="1" smtClean="0">
                <a:latin typeface="Baskerville"/>
                <a:cs typeface="Baskerville"/>
                <a:sym typeface="Wingdings"/>
              </a:rPr>
              <a:t>t</a:t>
            </a:r>
            <a:r>
              <a:rPr lang="en-US" baseline="-25000" dirty="0" err="1" smtClean="0">
                <a:latin typeface="Baskerville"/>
                <a:cs typeface="Baskerville"/>
                <a:sym typeface="Wingdings"/>
              </a:rPr>
              <a:t>P</a:t>
            </a:r>
            <a:r>
              <a:rPr lang="en-US" dirty="0" smtClean="0">
                <a:latin typeface="Baskerville"/>
                <a:cs typeface="Baskerville"/>
                <a:sym typeface="Wingdings"/>
              </a:rPr>
              <a:t> ~ </a:t>
            </a:r>
            <a:r>
              <a:rPr lang="en-US" dirty="0" err="1">
                <a:latin typeface="Baskerville"/>
                <a:cs typeface="Baskerville"/>
                <a:sym typeface="Wingdings"/>
              </a:rPr>
              <a:t>p</a:t>
            </a:r>
            <a:r>
              <a:rPr lang="en-US" dirty="0" err="1" smtClean="0">
                <a:latin typeface="Baskerville"/>
                <a:cs typeface="Baskerville"/>
                <a:sym typeface="Wingdings"/>
              </a:rPr>
              <a:t>s</a:t>
            </a:r>
            <a:endParaRPr lang="en-US" dirty="0" smtClean="0">
              <a:latin typeface="Baskerville"/>
              <a:cs typeface="Baskerville"/>
              <a:sym typeface="Wingdings"/>
            </a:endParaRPr>
          </a:p>
          <a:p>
            <a:pPr marL="285750" indent="-285750">
              <a:buClr>
                <a:srgbClr val="008000"/>
              </a:buClr>
              <a:buFont typeface="Arial"/>
              <a:buChar char="•"/>
            </a:pPr>
            <a:r>
              <a:rPr lang="en-US" dirty="0" smtClean="0">
                <a:latin typeface="Baskerville"/>
                <a:cs typeface="Baskerville"/>
                <a:sym typeface="Wingdings"/>
              </a:rPr>
              <a:t>c/</a:t>
            </a:r>
            <a:r>
              <a:rPr lang="en-US" dirty="0" err="1">
                <a:latin typeface="Baskerville"/>
                <a:cs typeface="Baskerville"/>
              </a:rPr>
              <a:t>w</a:t>
            </a:r>
            <a:r>
              <a:rPr lang="en-US" baseline="-25000" dirty="0" err="1">
                <a:latin typeface="Baskerville"/>
                <a:cs typeface="Baskerville"/>
              </a:rPr>
              <a:t>B</a:t>
            </a:r>
            <a:r>
              <a:rPr lang="en-US" dirty="0" smtClean="0">
                <a:latin typeface="Baskerville"/>
                <a:cs typeface="Baskerville"/>
                <a:sym typeface="Wingdings"/>
              </a:rPr>
              <a:t> ~ </a:t>
            </a:r>
            <a:r>
              <a:rPr lang="en-US" dirty="0">
                <a:latin typeface="Baskerville"/>
                <a:cs typeface="Baskerville"/>
                <a:sym typeface="Wingdings"/>
              </a:rPr>
              <a:t>8</a:t>
            </a:r>
            <a:r>
              <a:rPr lang="en-US" dirty="0" smtClean="0">
                <a:latin typeface="Baskerville"/>
                <a:cs typeface="Baskerville"/>
                <a:sym typeface="Wingdings"/>
              </a:rPr>
              <a:t>0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dirty="0" smtClean="0">
                <a:latin typeface="Baskerville"/>
                <a:cs typeface="Baskerville"/>
                <a:sym typeface="Wingdings"/>
              </a:rPr>
              <a:t>m  (relativistic) </a:t>
            </a:r>
            <a:r>
              <a:rPr lang="en-US" dirty="0">
                <a:latin typeface="Baskerville"/>
                <a:cs typeface="Baskerville"/>
                <a:sym typeface="Wingdings"/>
              </a:rPr>
              <a:t>c/</a:t>
            </a:r>
            <a:r>
              <a:rPr lang="en-US" dirty="0" err="1">
                <a:latin typeface="Baskerville"/>
                <a:cs typeface="Baskerville"/>
              </a:rPr>
              <a:t>w</a:t>
            </a:r>
            <a:r>
              <a:rPr lang="en-US" baseline="-25000" dirty="0" err="1">
                <a:latin typeface="Baskerville"/>
                <a:cs typeface="Baskerville"/>
              </a:rPr>
              <a:t>B</a:t>
            </a:r>
            <a:r>
              <a:rPr lang="en-US" dirty="0">
                <a:latin typeface="Baskerville"/>
                <a:cs typeface="Baskerville"/>
                <a:sym typeface="Wingdings"/>
              </a:rPr>
              <a:t> ~ </a:t>
            </a:r>
            <a:r>
              <a:rPr lang="en-US" dirty="0" smtClean="0">
                <a:latin typeface="Baskerville"/>
                <a:cs typeface="Baskerville"/>
                <a:sym typeface="Wingdings"/>
              </a:rPr>
              <a:t>320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dirty="0" smtClean="0">
                <a:latin typeface="Baskerville"/>
                <a:cs typeface="Baskerville"/>
                <a:sym typeface="Wingdings"/>
              </a:rPr>
              <a:t>m </a:t>
            </a:r>
            <a:endParaRPr lang="en-US" dirty="0" smtClean="0">
              <a:latin typeface="Baskerville"/>
              <a:cs typeface="Baskervill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1173" y="4100918"/>
            <a:ext cx="82386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latin typeface="Baskerville"/>
                <a:cs typeface="Baskerville"/>
              </a:rPr>
              <a:t>Beam-plasma linear instability theory predicts a growth rate and a wavelength: 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>
              <a:latin typeface="Baskerville"/>
              <a:cs typeface="Baskerville"/>
            </a:endParaRP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>
              <a:latin typeface="Baskerville"/>
              <a:cs typeface="Baskerville"/>
            </a:endParaRP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>
              <a:latin typeface="Baskerville"/>
              <a:cs typeface="Baskerville"/>
            </a:endParaRP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latin typeface="Baskerville"/>
                <a:cs typeface="Baskerville"/>
              </a:rPr>
              <a:t>The instability should then grow within tens of microns, producing </a:t>
            </a:r>
            <a:r>
              <a:rPr lang="en-US" b="1" dirty="0" smtClean="0">
                <a:solidFill>
                  <a:srgbClr val="008000"/>
                </a:solidFill>
                <a:latin typeface="Baskerville"/>
                <a:cs typeface="Baskerville"/>
              </a:rPr>
              <a:t>1-2 filaments!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latin typeface="Baskerville"/>
                <a:cs typeface="Baskerville"/>
              </a:rPr>
              <a:t>The background plasma </a:t>
            </a:r>
            <a:r>
              <a:rPr lang="en-US" dirty="0" err="1" smtClean="0">
                <a:latin typeface="Baskerville"/>
                <a:cs typeface="Baskerville"/>
              </a:rPr>
              <a:t>gyroradius</a:t>
            </a:r>
            <a:r>
              <a:rPr lang="en-US" dirty="0" smtClean="0">
                <a:latin typeface="Baskerville"/>
                <a:cs typeface="Baskerville"/>
              </a:rPr>
              <a:t> is smaller than the filament wavelength, suggesting that the </a:t>
            </a:r>
            <a:r>
              <a:rPr lang="en-US" b="1" dirty="0" smtClean="0">
                <a:solidFill>
                  <a:srgbClr val="008000"/>
                </a:solidFill>
                <a:latin typeface="Baskerville"/>
                <a:cs typeface="Baskerville"/>
              </a:rPr>
              <a:t>plasma can get </a:t>
            </a:r>
            <a:r>
              <a:rPr lang="en-US" b="1" dirty="0" err="1" smtClean="0">
                <a:solidFill>
                  <a:srgbClr val="008000"/>
                </a:solidFill>
                <a:latin typeface="Baskerville"/>
                <a:cs typeface="Baskerville"/>
              </a:rPr>
              <a:t>magnetised</a:t>
            </a:r>
            <a:endParaRPr lang="en-US" b="1" dirty="0">
              <a:solidFill>
                <a:srgbClr val="008000"/>
              </a:solidFill>
              <a:latin typeface="Baskerville"/>
              <a:cs typeface="Baskerville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3080970"/>
              </p:ext>
            </p:extLst>
          </p:nvPr>
        </p:nvGraphicFramePr>
        <p:xfrm>
          <a:off x="325954" y="4487863"/>
          <a:ext cx="6342062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" name="Equation" r:id="rId5" imgW="3162300" imgH="254000" progId="Equation.3">
                  <p:embed/>
                </p:oleObj>
              </mc:Choice>
              <mc:Fallback>
                <p:oleObj name="Equation" r:id="rId5" imgW="31623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5954" y="4487863"/>
                        <a:ext cx="6342062" cy="509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863521" y="4527145"/>
            <a:ext cx="1874613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/>
              <a:t>M. V. </a:t>
            </a:r>
            <a:r>
              <a:rPr lang="en-US" sz="1100" dirty="0" err="1" smtClean="0"/>
              <a:t>Medvedev</a:t>
            </a:r>
            <a:r>
              <a:rPr lang="en-US" sz="1100" dirty="0" smtClean="0"/>
              <a:t> </a:t>
            </a:r>
            <a:r>
              <a:rPr lang="en-US" sz="1100" i="1" dirty="0" smtClean="0"/>
              <a:t>et al.</a:t>
            </a:r>
            <a:r>
              <a:rPr lang="en-US" sz="1100" dirty="0" smtClean="0"/>
              <a:t>, </a:t>
            </a:r>
          </a:p>
          <a:p>
            <a:r>
              <a:rPr lang="en-US" sz="1100" dirty="0" err="1" smtClean="0"/>
              <a:t>Astro.phys</a:t>
            </a:r>
            <a:r>
              <a:rPr lang="en-US" sz="1100" dirty="0" smtClean="0"/>
              <a:t>. J. 526, 697 (1999)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400" y="15351"/>
            <a:ext cx="1514591" cy="60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67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-917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Proton radiography 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234683" y="6187516"/>
              <a:ext cx="863785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57289" y="6187516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Baskerville"/>
                <a:cs typeface="Baskerville"/>
              </a:rPr>
              <a:t>Gianluca Sarri</a:t>
            </a:r>
            <a:endParaRPr lang="en-US" sz="2000" i="1" dirty="0"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9791" y="6139861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latin typeface="Baskerville"/>
                <a:cs typeface="Baskerville"/>
              </a:rPr>
              <a:t>Slide  22/25 </a:t>
            </a:r>
            <a:endParaRPr lang="en-US" sz="2000" i="1" dirty="0">
              <a:latin typeface="Baskerville"/>
              <a:cs typeface="Baskerville"/>
            </a:endParaRPr>
          </a:p>
        </p:txBody>
      </p:sp>
      <p:pic>
        <p:nvPicPr>
          <p:cNvPr id="14" name="Picture 4" descr="Diamond KEY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681" y="36987"/>
            <a:ext cx="150110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Connector 25"/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4683" y="698709"/>
            <a:ext cx="8637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8000"/>
              </a:buClr>
            </a:pPr>
            <a:r>
              <a:rPr lang="en-US" dirty="0" smtClean="0">
                <a:latin typeface="Baskerville"/>
                <a:cs typeface="Baskerville"/>
              </a:rPr>
              <a:t>Can proton radiography see these fields?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alphaModFix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5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2" t="3750" r="2780" b="1555"/>
          <a:stretch/>
        </p:blipFill>
        <p:spPr bwMode="auto">
          <a:xfrm>
            <a:off x="326284" y="1227194"/>
            <a:ext cx="2794487" cy="2794487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254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27069" y="1227193"/>
            <a:ext cx="4946003" cy="279448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213263" y="2457383"/>
            <a:ext cx="903713" cy="0"/>
          </a:xfrm>
          <a:prstGeom prst="straightConnector1">
            <a:avLst/>
          </a:prstGeom>
          <a:ln w="5715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52202" y="2026996"/>
            <a:ext cx="1028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Baskerville"/>
                <a:cs typeface="Baskerville"/>
              </a:rPr>
              <a:t>e</a:t>
            </a:r>
            <a:r>
              <a:rPr lang="en-US" b="1" baseline="30000" dirty="0" smtClean="0">
                <a:solidFill>
                  <a:srgbClr val="008000"/>
                </a:solidFill>
                <a:latin typeface="Baskerville"/>
                <a:cs typeface="Baskerville"/>
              </a:rPr>
              <a:t>-</a:t>
            </a:r>
            <a:r>
              <a:rPr lang="en-US" b="1" dirty="0" smtClean="0">
                <a:solidFill>
                  <a:srgbClr val="008000"/>
                </a:solidFill>
                <a:latin typeface="Baskerville"/>
                <a:cs typeface="Baskerville"/>
              </a:rPr>
              <a:t> beam</a:t>
            </a:r>
            <a:endParaRPr lang="en-US" b="1" dirty="0">
              <a:solidFill>
                <a:srgbClr val="008000"/>
              </a:solidFill>
              <a:latin typeface="Baskerville"/>
              <a:cs typeface="Baskerville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76695" y="2433240"/>
            <a:ext cx="843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Baskerville"/>
                <a:cs typeface="Baskerville"/>
              </a:rPr>
              <a:t>(10 </a:t>
            </a:r>
            <a:r>
              <a:rPr lang="en-US" b="1" dirty="0" err="1" smtClean="0">
                <a:solidFill>
                  <a:srgbClr val="008000"/>
                </a:solidFill>
                <a:latin typeface="Baskerville"/>
                <a:cs typeface="Baskerville"/>
              </a:rPr>
              <a:t>fs</a:t>
            </a:r>
            <a:r>
              <a:rPr lang="en-US" b="1" dirty="0" smtClean="0">
                <a:solidFill>
                  <a:srgbClr val="008000"/>
                </a:solidFill>
                <a:latin typeface="Baskerville"/>
                <a:cs typeface="Baskerville"/>
              </a:rPr>
              <a:t>)</a:t>
            </a:r>
            <a:endParaRPr lang="en-US" b="1" dirty="0">
              <a:solidFill>
                <a:srgbClr val="008000"/>
              </a:solidFill>
              <a:latin typeface="Baskerville"/>
              <a:cs typeface="Baskerville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84942" y="1895677"/>
            <a:ext cx="2943177" cy="119667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314680" y="1805697"/>
            <a:ext cx="550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Baskerville"/>
                <a:cs typeface="Baskerville"/>
              </a:rPr>
              <a:t>gas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Baskerville"/>
              <a:cs typeface="Baskerville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269377" y="2457383"/>
            <a:ext cx="2424406" cy="0"/>
          </a:xfrm>
          <a:prstGeom prst="straightConnector1">
            <a:avLst/>
          </a:prstGeom>
          <a:ln w="25400">
            <a:solidFill>
              <a:srgbClr val="008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183894" y="2362561"/>
            <a:ext cx="800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  <a:latin typeface="Baskerville"/>
                <a:cs typeface="Baskerville"/>
              </a:rPr>
              <a:t>return</a:t>
            </a:r>
          </a:p>
          <a:p>
            <a:r>
              <a:rPr lang="en-US" i="1" dirty="0" smtClean="0">
                <a:solidFill>
                  <a:srgbClr val="008000"/>
                </a:solidFill>
                <a:latin typeface="Baskerville"/>
                <a:cs typeface="Baskerville"/>
              </a:rPr>
              <a:t>current</a:t>
            </a:r>
            <a:endParaRPr lang="en-US" i="1" dirty="0">
              <a:solidFill>
                <a:srgbClr val="008000"/>
              </a:solidFill>
              <a:latin typeface="Baskerville"/>
              <a:cs typeface="Baskerville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6514561" y="2457383"/>
            <a:ext cx="28226" cy="1184469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6533609" y="2457385"/>
            <a:ext cx="174857" cy="1184467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558033" y="3330895"/>
            <a:ext cx="158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Baskerville"/>
                <a:cs typeface="Baskerville"/>
              </a:rPr>
              <a:t>proton beam</a:t>
            </a:r>
            <a:endParaRPr lang="en-US" b="1" dirty="0">
              <a:solidFill>
                <a:srgbClr val="800000"/>
              </a:solidFill>
              <a:latin typeface="Baskerville"/>
              <a:cs typeface="Baskerville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6306949" y="1923679"/>
            <a:ext cx="471676" cy="472649"/>
            <a:chOff x="6567569" y="4029628"/>
            <a:chExt cx="415220" cy="402963"/>
          </a:xfrm>
        </p:grpSpPr>
        <p:cxnSp>
          <p:nvCxnSpPr>
            <p:cNvPr id="37" name="Straight Connector 36"/>
            <p:cNvCxnSpPr/>
            <p:nvPr/>
          </p:nvCxnSpPr>
          <p:spPr>
            <a:xfrm flipH="1">
              <a:off x="6627424" y="4088641"/>
              <a:ext cx="293604" cy="284937"/>
            </a:xfrm>
            <a:prstGeom prst="line">
              <a:avLst/>
            </a:prstGeom>
            <a:ln w="95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6627424" y="4088641"/>
              <a:ext cx="293604" cy="284937"/>
            </a:xfrm>
            <a:prstGeom prst="line">
              <a:avLst/>
            </a:prstGeom>
            <a:ln w="95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>
            <a:xfrm>
              <a:off x="6567569" y="4029628"/>
              <a:ext cx="415220" cy="402963"/>
            </a:xfrm>
            <a:prstGeom prst="ellipse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280827" y="2525939"/>
            <a:ext cx="516848" cy="515340"/>
            <a:chOff x="7084141" y="4029628"/>
            <a:chExt cx="415220" cy="402963"/>
          </a:xfrm>
        </p:grpSpPr>
        <p:sp>
          <p:nvSpPr>
            <p:cNvPr id="35" name="Oval 34"/>
            <p:cNvSpPr/>
            <p:nvPr/>
          </p:nvSpPr>
          <p:spPr>
            <a:xfrm>
              <a:off x="7084141" y="4029628"/>
              <a:ext cx="415220" cy="402963"/>
            </a:xfrm>
            <a:prstGeom prst="ellipse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7264716" y="4204887"/>
              <a:ext cx="52306" cy="45719"/>
            </a:xfrm>
            <a:prstGeom prst="ellipse">
              <a:avLst/>
            </a:prstGeom>
            <a:noFill/>
            <a:ln w="476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6050806" y="1993365"/>
            <a:ext cx="343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askerville"/>
                <a:cs typeface="Baskerville"/>
              </a:rPr>
              <a:t>B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Baskerville"/>
              <a:cs typeface="Baskerville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H="1" flipV="1">
            <a:off x="6661151" y="1361411"/>
            <a:ext cx="47315" cy="1095972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6539612" y="1361410"/>
            <a:ext cx="121538" cy="1095974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5822950" y="1315691"/>
            <a:ext cx="149172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7276580" y="1186742"/>
            <a:ext cx="659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skerville"/>
                <a:cs typeface="Baskerville"/>
              </a:rPr>
              <a:t>RCF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Baskerville"/>
              <a:cs typeface="Baskerville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21352" y="4097235"/>
            <a:ext cx="823862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latin typeface="Baskerville"/>
                <a:cs typeface="Baskerville"/>
              </a:rPr>
              <a:t>Azimuthal magnetic fields left in the background plasma persist for longer than the duration of the beam (proton radiography resolution ~ </a:t>
            </a:r>
            <a:r>
              <a:rPr lang="en-US" dirty="0" err="1" smtClean="0">
                <a:latin typeface="Baskerville"/>
                <a:cs typeface="Baskerville"/>
              </a:rPr>
              <a:t>ps</a:t>
            </a:r>
            <a:r>
              <a:rPr lang="en-US" dirty="0" smtClean="0">
                <a:latin typeface="Baskerville"/>
                <a:cs typeface="Baskerville"/>
              </a:rPr>
              <a:t>)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>
              <a:latin typeface="Baskerville"/>
              <a:cs typeface="Baskerville"/>
            </a:endParaRP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latin typeface="Baskerville"/>
                <a:cs typeface="Baskerville"/>
              </a:rPr>
              <a:t>The divergent nature of the proton beam</a:t>
            </a:r>
          </a:p>
          <a:p>
            <a:pPr>
              <a:buClr>
                <a:srgbClr val="008000"/>
              </a:buClr>
            </a:pPr>
            <a:r>
              <a:rPr lang="en-US" dirty="0">
                <a:latin typeface="Baskerville"/>
                <a:cs typeface="Baskerville"/>
              </a:rPr>
              <a:t> </a:t>
            </a:r>
            <a:r>
              <a:rPr lang="en-US" dirty="0" smtClean="0">
                <a:latin typeface="Baskerville"/>
                <a:cs typeface="Baskerville"/>
              </a:rPr>
              <a:t>    implies that azimuthal magnetic fields induce </a:t>
            </a:r>
          </a:p>
          <a:p>
            <a:pPr>
              <a:buClr>
                <a:srgbClr val="008000"/>
              </a:buClr>
            </a:pPr>
            <a:r>
              <a:rPr lang="en-US" dirty="0">
                <a:latin typeface="Baskerville"/>
                <a:cs typeface="Baskerville"/>
              </a:rPr>
              <a:t> </a:t>
            </a:r>
            <a:r>
              <a:rPr lang="en-US" dirty="0" smtClean="0">
                <a:latin typeface="Baskerville"/>
                <a:cs typeface="Baskerville"/>
              </a:rPr>
              <a:t>    </a:t>
            </a:r>
            <a:r>
              <a:rPr lang="en-US" dirty="0" err="1" smtClean="0">
                <a:latin typeface="Baskerville"/>
                <a:cs typeface="Baskerville"/>
              </a:rPr>
              <a:t>focussing</a:t>
            </a:r>
            <a:r>
              <a:rPr lang="en-US" dirty="0" smtClean="0">
                <a:latin typeface="Baskerville"/>
                <a:cs typeface="Baskerville"/>
              </a:rPr>
              <a:t>/defocussing of the protons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H="1" flipV="1">
            <a:off x="6374942" y="2457383"/>
            <a:ext cx="155672" cy="118150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 flipV="1">
            <a:off x="6016625" y="1361411"/>
            <a:ext cx="355142" cy="1095974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708466" y="1576614"/>
            <a:ext cx="906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rgbClr val="800000"/>
                </a:solidFill>
                <a:latin typeface="Baskerville"/>
                <a:cs typeface="Baskerville"/>
              </a:rPr>
              <a:t>focussing</a:t>
            </a:r>
            <a:endParaRPr lang="en-US" sz="1600" i="1" dirty="0">
              <a:solidFill>
                <a:srgbClr val="800000"/>
              </a:solidFill>
              <a:latin typeface="Baskerville"/>
              <a:cs typeface="Baskerville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251714" y="1584135"/>
            <a:ext cx="1018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800000"/>
                </a:solidFill>
                <a:latin typeface="Baskerville"/>
                <a:cs typeface="Baskerville"/>
              </a:rPr>
              <a:t>defocussing</a:t>
            </a:r>
            <a:endParaRPr lang="en-US" sz="1600" i="1" dirty="0">
              <a:solidFill>
                <a:srgbClr val="800000"/>
              </a:solidFill>
              <a:latin typeface="Baskerville"/>
              <a:cs typeface="Baskerville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3674" y="4857886"/>
            <a:ext cx="3810228" cy="1126087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5167852" y="5875166"/>
            <a:ext cx="2916477" cy="2616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/>
              <a:t>A. Smyth et al. Phys. Plasmas 23, 063121 (2016) 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1400" y="15351"/>
            <a:ext cx="1514591" cy="60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15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21" grpId="0"/>
      <p:bldP spid="20" grpId="0" animBg="1"/>
      <p:bldP spid="23" grpId="0"/>
      <p:bldP spid="27" grpId="0"/>
      <p:bldP spid="34" grpId="0"/>
      <p:bldP spid="47" grpId="0"/>
      <p:bldP spid="54" grpId="0" animBg="1"/>
      <p:bldP spid="55" grpId="0"/>
      <p:bldP spid="58" grpId="0"/>
      <p:bldP spid="59" grpId="0"/>
      <p:bldP spid="6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-917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Proton radiography: results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234683" y="6187516"/>
              <a:ext cx="863785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57289" y="6187516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Baskerville"/>
                <a:cs typeface="Baskerville"/>
              </a:rPr>
              <a:t>Gianluca Sarri</a:t>
            </a:r>
            <a:endParaRPr lang="en-US" sz="2000" i="1" dirty="0"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9791" y="6139861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latin typeface="Baskerville"/>
                <a:cs typeface="Baskerville"/>
              </a:rPr>
              <a:t>Slide  23/25 </a:t>
            </a:r>
            <a:endParaRPr lang="en-US" sz="2000" i="1" dirty="0">
              <a:latin typeface="Baskerville"/>
              <a:cs typeface="Baskerville"/>
            </a:endParaRPr>
          </a:p>
        </p:txBody>
      </p:sp>
      <p:pic>
        <p:nvPicPr>
          <p:cNvPr id="14" name="Picture 4" descr="Diamond KEY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681" y="36987"/>
            <a:ext cx="150110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Connector 25"/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" r="35365" b="-178"/>
          <a:stretch/>
        </p:blipFill>
        <p:spPr>
          <a:xfrm rot="5400000">
            <a:off x="5572741" y="541849"/>
            <a:ext cx="2352332" cy="36059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184" y="3687309"/>
            <a:ext cx="1565815" cy="2400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23" y="3665089"/>
            <a:ext cx="1580310" cy="242239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34681" y="736794"/>
            <a:ext cx="8238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latin typeface="Baskerville"/>
                <a:cs typeface="Baskerville"/>
              </a:rPr>
              <a:t>Proton radiographs of the background gas, show clear proton modulation only for quasi-neutral electron-positron beams: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l="50278" t="63671" r="7639" b="2830"/>
          <a:stretch/>
        </p:blipFill>
        <p:spPr>
          <a:xfrm>
            <a:off x="182849" y="1448433"/>
            <a:ext cx="4619076" cy="216552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81996" y="2755533"/>
            <a:ext cx="392798" cy="434602"/>
          </a:xfrm>
          <a:prstGeom prst="ellipse">
            <a:avLst/>
          </a:prstGeom>
          <a:solidFill>
            <a:srgbClr val="FF0000">
              <a:alpha val="32000"/>
            </a:srgbClr>
          </a:solidFill>
          <a:ln>
            <a:solidFill>
              <a:srgbClr val="8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853629" y="2096103"/>
            <a:ext cx="392798" cy="434602"/>
          </a:xfrm>
          <a:prstGeom prst="ellipse">
            <a:avLst/>
          </a:prstGeom>
          <a:solidFill>
            <a:srgbClr val="FF0000">
              <a:alpha val="32000"/>
            </a:srgbClr>
          </a:solidFill>
          <a:ln>
            <a:solidFill>
              <a:srgbClr val="8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726642" y="1487715"/>
            <a:ext cx="392798" cy="434602"/>
          </a:xfrm>
          <a:prstGeom prst="ellipse">
            <a:avLst/>
          </a:prstGeom>
          <a:solidFill>
            <a:srgbClr val="FF0000">
              <a:alpha val="32000"/>
            </a:srgbClr>
          </a:solidFill>
          <a:ln>
            <a:solidFill>
              <a:srgbClr val="8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178395" y="3216323"/>
            <a:ext cx="0" cy="474954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522281" y="2265268"/>
            <a:ext cx="0" cy="139982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246427" y="2265268"/>
            <a:ext cx="275854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945982" y="1922318"/>
            <a:ext cx="0" cy="49535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945983" y="2417668"/>
            <a:ext cx="1921407" cy="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7000" contras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2" r="35365" b="-178"/>
          <a:stretch/>
        </p:blipFill>
        <p:spPr>
          <a:xfrm rot="5400000">
            <a:off x="5572741" y="549148"/>
            <a:ext cx="2352332" cy="36059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5" name="TextBox 44"/>
          <p:cNvSpPr txBox="1"/>
          <p:nvPr/>
        </p:nvSpPr>
        <p:spPr>
          <a:xfrm>
            <a:off x="419153" y="5731247"/>
            <a:ext cx="3560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800000"/>
                </a:solidFill>
                <a:latin typeface="Baskerville"/>
                <a:cs typeface="Baskerville"/>
              </a:rPr>
              <a:t>No modulation in the proton beam</a:t>
            </a:r>
            <a:endParaRPr lang="en-US" sz="1600" b="1" i="1" dirty="0">
              <a:solidFill>
                <a:srgbClr val="800000"/>
              </a:solidFill>
              <a:latin typeface="Baskerville"/>
              <a:cs typeface="Baskerville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6782305" y="1604785"/>
            <a:ext cx="196399" cy="760416"/>
          </a:xfrm>
          <a:prstGeom prst="straightConnector1">
            <a:avLst/>
          </a:prstGeom>
          <a:ln w="41275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6978704" y="1604785"/>
            <a:ext cx="759408" cy="760416"/>
          </a:xfrm>
          <a:prstGeom prst="straightConnector1">
            <a:avLst/>
          </a:prstGeom>
          <a:ln w="41275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826497" y="1234109"/>
            <a:ext cx="2462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Baskerville"/>
                <a:cs typeface="Baskerville"/>
              </a:rPr>
              <a:t>Proton accumulation</a:t>
            </a:r>
            <a:endParaRPr lang="en-US" b="1" dirty="0">
              <a:solidFill>
                <a:srgbClr val="008000"/>
              </a:solidFill>
              <a:latin typeface="Baskerville"/>
              <a:cs typeface="Baskerville"/>
            </a:endParaRPr>
          </a:p>
        </p:txBody>
      </p:sp>
      <p:pic>
        <p:nvPicPr>
          <p:cNvPr id="46" name="Picture 45" descr="optical_density_89B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7"/>
          <a:stretch/>
        </p:blipFill>
        <p:spPr>
          <a:xfrm>
            <a:off x="4315816" y="3541367"/>
            <a:ext cx="4552056" cy="2344888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5766596" y="3693100"/>
            <a:ext cx="24929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600" b="1" dirty="0" smtClean="0">
                <a:solidFill>
                  <a:srgbClr val="008000"/>
                </a:solidFill>
                <a:latin typeface="Baskerville"/>
                <a:cs typeface="Baskerville"/>
              </a:rPr>
              <a:t>~ 1 T field generated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b="1" dirty="0" smtClean="0">
                <a:solidFill>
                  <a:srgbClr val="008000"/>
                </a:solidFill>
                <a:latin typeface="Baskerville"/>
                <a:cs typeface="Baskerville"/>
              </a:rPr>
              <a:t>persistent ~1000 w</a:t>
            </a:r>
            <a:r>
              <a:rPr lang="en-US" sz="1600" b="1" baseline="-25000" dirty="0" smtClean="0">
                <a:solidFill>
                  <a:srgbClr val="008000"/>
                </a:solidFill>
                <a:latin typeface="Baskerville"/>
                <a:cs typeface="Baskerville"/>
              </a:rPr>
              <a:t>p</a:t>
            </a:r>
            <a:r>
              <a:rPr lang="en-US" sz="1600" b="1" baseline="30000" dirty="0" smtClean="0">
                <a:solidFill>
                  <a:srgbClr val="008000"/>
                </a:solidFill>
                <a:latin typeface="Baskerville"/>
                <a:cs typeface="Baskerville"/>
              </a:rPr>
              <a:t>-1</a:t>
            </a:r>
            <a:endParaRPr lang="en-US" sz="1600" b="1" baseline="30000" dirty="0">
              <a:solidFill>
                <a:srgbClr val="008000"/>
              </a:solidFill>
              <a:latin typeface="Baskerville"/>
              <a:cs typeface="Baskerville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1400" y="15351"/>
            <a:ext cx="1514591" cy="60583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691270" y="5875166"/>
            <a:ext cx="3288080" cy="2616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/>
              <a:t>J. Warwick et al., submitted </a:t>
            </a:r>
            <a:r>
              <a:rPr lang="en-US" sz="1100" dirty="0" err="1" smtClean="0"/>
              <a:t>ArXiv</a:t>
            </a:r>
            <a:r>
              <a:rPr lang="en-US" sz="1100" dirty="0" smtClean="0"/>
              <a:t>: 1705.08162 (2017).</a:t>
            </a:r>
          </a:p>
        </p:txBody>
      </p:sp>
    </p:spTree>
    <p:extLst>
      <p:ext uri="{BB962C8B-B14F-4D97-AF65-F5344CB8AC3E}">
        <p14:creationId xmlns:p14="http://schemas.microsoft.com/office/powerpoint/2010/main" val="157079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4" grpId="0" animBg="1"/>
      <p:bldP spid="25" grpId="0" animBg="1"/>
      <p:bldP spid="45" grpId="0"/>
      <p:bldP spid="43" grpId="0"/>
      <p:bldP spid="4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-917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Proton radiography: results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234683" y="6187516"/>
              <a:ext cx="863785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57289" y="6187516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Baskerville"/>
                <a:cs typeface="Baskerville"/>
              </a:rPr>
              <a:t>Gianluca Sarri</a:t>
            </a:r>
            <a:endParaRPr lang="en-US" sz="2000" i="1" dirty="0"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9791" y="6139861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latin typeface="Baskerville"/>
                <a:cs typeface="Baskerville"/>
              </a:rPr>
              <a:t>Slide  24/25 </a:t>
            </a:r>
            <a:endParaRPr lang="en-US" sz="2000" i="1" dirty="0">
              <a:latin typeface="Baskerville"/>
              <a:cs typeface="Baskerville"/>
            </a:endParaRPr>
          </a:p>
        </p:txBody>
      </p:sp>
      <p:pic>
        <p:nvPicPr>
          <p:cNvPr id="14" name="Picture 4" descr="Diamond KEY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681" y="36987"/>
            <a:ext cx="150110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Connector 25"/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15351"/>
            <a:ext cx="1514591" cy="6058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6068" y="962077"/>
            <a:ext cx="472437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latin typeface="Baskerville"/>
                <a:cs typeface="Baskerville"/>
              </a:rPr>
              <a:t>Main features:</a:t>
            </a:r>
          </a:p>
          <a:p>
            <a:endParaRPr lang="en-US" b="1" u="sng" dirty="0">
              <a:latin typeface="Baskerville"/>
              <a:cs typeface="Baskerville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Baskerville"/>
                <a:cs typeface="Baskerville"/>
              </a:rPr>
              <a:t>Instability observed only for neutral beams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Baskerville"/>
              <a:cs typeface="Baskerville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Baskerville"/>
                <a:cs typeface="Baskerville"/>
              </a:rPr>
              <a:t>Strong magnetic field generation: (1.2±0.5) T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Baskerville"/>
              <a:cs typeface="Baskerville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Baskerville"/>
                <a:cs typeface="Baskerville"/>
              </a:rPr>
              <a:t>Consistent with full </a:t>
            </a:r>
            <a:r>
              <a:rPr lang="en-US" dirty="0" err="1" smtClean="0">
                <a:latin typeface="Baskerville"/>
                <a:cs typeface="Baskerville"/>
              </a:rPr>
              <a:t>filamentation</a:t>
            </a:r>
            <a:r>
              <a:rPr lang="en-US" dirty="0" smtClean="0">
                <a:latin typeface="Baskerville"/>
                <a:cs typeface="Baskerville"/>
              </a:rPr>
              <a:t> of the beam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Baskerville"/>
              <a:cs typeface="Baskerville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Baskerville"/>
                <a:cs typeface="Baskerville"/>
              </a:rPr>
              <a:t>Equipartition</a:t>
            </a:r>
            <a:r>
              <a:rPr lang="en-US" dirty="0" smtClean="0">
                <a:latin typeface="Baskerville"/>
                <a:cs typeface="Baskerville"/>
              </a:rPr>
              <a:t> parameter: </a:t>
            </a:r>
            <a:r>
              <a:rPr lang="en-US" dirty="0" err="1" smtClean="0">
                <a:latin typeface="Symbol" charset="2"/>
                <a:cs typeface="Symbol" charset="2"/>
              </a:rPr>
              <a:t>e</a:t>
            </a:r>
            <a:r>
              <a:rPr lang="en-US" baseline="-25000" dirty="0" err="1" smtClean="0">
                <a:latin typeface="Baskerville"/>
                <a:cs typeface="Baskerville"/>
              </a:rPr>
              <a:t>B</a:t>
            </a:r>
            <a:r>
              <a:rPr lang="en-US" dirty="0" smtClean="0">
                <a:latin typeface="Baskerville"/>
                <a:cs typeface="Baskerville"/>
              </a:rPr>
              <a:t> ~ 10</a:t>
            </a:r>
            <a:r>
              <a:rPr lang="en-US" baseline="30000" dirty="0" smtClean="0">
                <a:latin typeface="Baskerville"/>
                <a:cs typeface="Baskerville"/>
              </a:rPr>
              <a:t>-3</a:t>
            </a:r>
          </a:p>
          <a:p>
            <a:pPr marL="285750" indent="-285750">
              <a:buFont typeface="Arial"/>
              <a:buChar char="•"/>
            </a:pPr>
            <a:endParaRPr lang="en-US" baseline="30000" dirty="0">
              <a:latin typeface="Baskerville"/>
              <a:cs typeface="Baskerville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Baskerville"/>
                <a:cs typeface="Baskerville"/>
              </a:rPr>
              <a:t>Long persistence: &gt; 1000 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  <a:r>
              <a:rPr lang="en-US" baseline="-25000" dirty="0" smtClean="0">
                <a:latin typeface="Baskerville"/>
                <a:cs typeface="Baskerville"/>
              </a:rPr>
              <a:t>p</a:t>
            </a:r>
            <a:r>
              <a:rPr lang="en-US" baseline="30000" dirty="0" smtClean="0">
                <a:latin typeface="Baskerville"/>
                <a:cs typeface="Baskerville"/>
              </a:rPr>
              <a:t>-1</a:t>
            </a:r>
            <a:endParaRPr lang="en-US" baseline="30000" dirty="0">
              <a:latin typeface="Baskerville"/>
              <a:cs typeface="Baskerville"/>
            </a:endParaRPr>
          </a:p>
        </p:txBody>
      </p:sp>
      <p:pic>
        <p:nvPicPr>
          <p:cNvPr id="8" name="Picture 7" descr="Fig2_Option1_mo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41" y="711538"/>
            <a:ext cx="4076203" cy="537665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571019" y="5875166"/>
            <a:ext cx="3288080" cy="2616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/>
              <a:t>J. Warwick et al., submitted </a:t>
            </a:r>
            <a:r>
              <a:rPr lang="en-US" sz="1100" dirty="0" err="1" smtClean="0"/>
              <a:t>ArXiv</a:t>
            </a:r>
            <a:r>
              <a:rPr lang="en-US" sz="1100" dirty="0" smtClean="0"/>
              <a:t>: 1705.08162 (2017).</a:t>
            </a:r>
          </a:p>
        </p:txBody>
      </p:sp>
      <p:pic>
        <p:nvPicPr>
          <p:cNvPr id="11" name="Picture 10" descr="SimPlot_cut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45"/>
          <a:stretch/>
        </p:blipFill>
        <p:spPr>
          <a:xfrm>
            <a:off x="4336544" y="4074162"/>
            <a:ext cx="4807455" cy="157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64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636588" y="6187516"/>
              <a:ext cx="8235950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/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Diamond KEY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681" y="36987"/>
            <a:ext cx="150110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1984822"/>
            <a:ext cx="9143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Thanks for your attention!</a:t>
            </a:r>
            <a:endParaRPr lang="en-US" sz="5000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421160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Baskerville"/>
                <a:cs typeface="Baskerville"/>
              </a:rPr>
              <a:t>Gianluca Sarri</a:t>
            </a:r>
          </a:p>
          <a:p>
            <a:pPr algn="ctr"/>
            <a:r>
              <a:rPr lang="en-US" sz="2000" i="1" dirty="0" err="1" smtClean="0">
                <a:latin typeface="Baskerville"/>
                <a:cs typeface="Baskerville"/>
              </a:rPr>
              <a:t>g.sarri@qub.ac.uk</a:t>
            </a:r>
            <a:endParaRPr lang="en-US" sz="2000" i="1" dirty="0">
              <a:latin typeface="Baskerville"/>
              <a:cs typeface="Baskervill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15351"/>
            <a:ext cx="1514591" cy="60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1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-917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Talk Outline 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234683" y="6187516"/>
              <a:ext cx="863785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57289" y="6187516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Baskerville"/>
                <a:cs typeface="Baskerville"/>
              </a:rPr>
              <a:t>Gianluca Sarri</a:t>
            </a:r>
            <a:endParaRPr lang="en-US" sz="2000" i="1" dirty="0"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9791" y="6139861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latin typeface="Baskerville"/>
                <a:cs typeface="Baskerville"/>
              </a:rPr>
              <a:t>Slide  </a:t>
            </a:r>
            <a:r>
              <a:rPr lang="en-US" sz="2000" i="1" dirty="0">
                <a:latin typeface="Baskerville"/>
                <a:cs typeface="Baskerville"/>
              </a:rPr>
              <a:t>2</a:t>
            </a:r>
            <a:r>
              <a:rPr lang="en-US" sz="2000" i="1" dirty="0" smtClean="0">
                <a:latin typeface="Baskerville"/>
                <a:cs typeface="Baskerville"/>
              </a:rPr>
              <a:t>/25 </a:t>
            </a:r>
            <a:endParaRPr lang="en-US" sz="2000" i="1" dirty="0">
              <a:latin typeface="Baskerville"/>
              <a:cs typeface="Baskerville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Diamond KEY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681" y="36987"/>
            <a:ext cx="150110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57708" y="937694"/>
            <a:ext cx="4451367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charset="2"/>
              <a:buChar char="§"/>
            </a:pPr>
            <a:r>
              <a:rPr lang="en-US" b="1" dirty="0" smtClean="0">
                <a:solidFill>
                  <a:srgbClr val="008000"/>
                </a:solidFill>
                <a:latin typeface="Baskerville"/>
                <a:cs typeface="Baskerville"/>
              </a:rPr>
              <a:t>INTRODUCTION:</a:t>
            </a:r>
          </a:p>
          <a:p>
            <a:pPr marL="285750" indent="-285750" algn="just">
              <a:buFont typeface="Wingdings" charset="2"/>
              <a:buChar char="§"/>
            </a:pPr>
            <a:endParaRPr lang="en-US" b="1" dirty="0">
              <a:solidFill>
                <a:srgbClr val="008000"/>
              </a:solidFill>
              <a:latin typeface="Baskerville"/>
              <a:cs typeface="Baskerville"/>
            </a:endParaRPr>
          </a:p>
          <a:p>
            <a:pPr marL="285750" indent="-285750" algn="just">
              <a:buFont typeface="Wingdings" charset="2"/>
              <a:buChar char="§"/>
            </a:pPr>
            <a:endParaRPr lang="en-US" b="1" dirty="0" smtClean="0">
              <a:solidFill>
                <a:srgbClr val="008000"/>
              </a:solidFill>
              <a:latin typeface="Baskerville"/>
              <a:cs typeface="Baskerville"/>
            </a:endParaRPr>
          </a:p>
          <a:p>
            <a:pPr algn="just"/>
            <a:endParaRPr lang="en-US" b="1" dirty="0" smtClean="0">
              <a:solidFill>
                <a:srgbClr val="008000"/>
              </a:solidFill>
              <a:latin typeface="Baskerville"/>
              <a:cs typeface="Baskerville"/>
            </a:endParaRPr>
          </a:p>
          <a:p>
            <a:pPr marL="285750" indent="-285750" algn="just">
              <a:buFont typeface="Wingdings" charset="2"/>
              <a:buChar char="§"/>
            </a:pPr>
            <a:endParaRPr lang="en-US" b="1" dirty="0" smtClean="0">
              <a:solidFill>
                <a:srgbClr val="008000"/>
              </a:solidFill>
              <a:latin typeface="Baskerville"/>
              <a:cs typeface="Baskerville"/>
            </a:endParaRPr>
          </a:p>
          <a:p>
            <a:pPr marL="285750" indent="-285750" algn="just">
              <a:buFont typeface="Wingdings" charset="2"/>
              <a:buChar char="§"/>
            </a:pPr>
            <a:r>
              <a:rPr lang="en-US" b="1" dirty="0" smtClean="0">
                <a:solidFill>
                  <a:srgbClr val="008000"/>
                </a:solidFill>
                <a:latin typeface="Baskerville"/>
                <a:cs typeface="Baskerville"/>
              </a:rPr>
              <a:t>ELECTRON-POSITRON BEAMS:</a:t>
            </a:r>
            <a:endParaRPr lang="en-US" b="1" dirty="0">
              <a:solidFill>
                <a:srgbClr val="008000"/>
              </a:solidFill>
              <a:latin typeface="Baskerville"/>
              <a:cs typeface="Baskerville"/>
            </a:endParaRPr>
          </a:p>
          <a:p>
            <a:pPr marL="285750" indent="-285750" algn="just">
              <a:buFont typeface="Wingdings" charset="2"/>
              <a:buChar char="§"/>
            </a:pPr>
            <a:endParaRPr lang="en-US" b="1" dirty="0" smtClean="0">
              <a:solidFill>
                <a:srgbClr val="008000"/>
              </a:solidFill>
              <a:latin typeface="Baskerville"/>
              <a:cs typeface="Baskerville"/>
            </a:endParaRPr>
          </a:p>
          <a:p>
            <a:pPr marL="285750" indent="-285750" algn="just">
              <a:buFont typeface="Wingdings" charset="2"/>
              <a:buChar char="§"/>
            </a:pPr>
            <a:endParaRPr lang="en-US" b="1" dirty="0" smtClean="0">
              <a:solidFill>
                <a:srgbClr val="008000"/>
              </a:solidFill>
              <a:latin typeface="Baskerville"/>
              <a:cs typeface="Baskerville"/>
            </a:endParaRPr>
          </a:p>
          <a:p>
            <a:pPr marL="285750" indent="-285750" algn="just">
              <a:buFont typeface="Wingdings" charset="2"/>
              <a:buChar char="§"/>
            </a:pPr>
            <a:endParaRPr lang="en-US" b="1" dirty="0">
              <a:solidFill>
                <a:srgbClr val="008000"/>
              </a:solidFill>
              <a:latin typeface="Baskerville"/>
              <a:cs typeface="Baskerville"/>
            </a:endParaRPr>
          </a:p>
          <a:p>
            <a:pPr marL="285750" indent="-285750" algn="just">
              <a:buFont typeface="Wingdings" charset="2"/>
              <a:buChar char="§"/>
            </a:pPr>
            <a:endParaRPr lang="en-US" b="1" dirty="0">
              <a:solidFill>
                <a:srgbClr val="008000"/>
              </a:solidFill>
              <a:latin typeface="Baskerville"/>
              <a:cs typeface="Baskerville"/>
            </a:endParaRPr>
          </a:p>
          <a:p>
            <a:pPr marL="285750" indent="-285750" algn="just">
              <a:buFont typeface="Wingdings" charset="2"/>
              <a:buChar char="§"/>
            </a:pPr>
            <a:r>
              <a:rPr lang="en-US" b="1" dirty="0" smtClean="0">
                <a:solidFill>
                  <a:srgbClr val="008000"/>
                </a:solidFill>
                <a:latin typeface="Baskerville"/>
                <a:cs typeface="Baskerville"/>
              </a:rPr>
              <a:t>ELECTRON-POSITRON BEAM DYNAMICS:</a:t>
            </a:r>
          </a:p>
          <a:p>
            <a:pPr algn="just"/>
            <a:endParaRPr lang="en-US" b="1" dirty="0" smtClean="0">
              <a:solidFill>
                <a:srgbClr val="008000"/>
              </a:solidFill>
              <a:latin typeface="Baskerville"/>
              <a:cs typeface="Baskerville"/>
            </a:endParaRPr>
          </a:p>
          <a:p>
            <a:pPr algn="just"/>
            <a:endParaRPr lang="en-US" b="1" dirty="0">
              <a:solidFill>
                <a:srgbClr val="008000"/>
              </a:solidFill>
              <a:latin typeface="Baskerville"/>
              <a:cs typeface="Baskerville"/>
            </a:endParaRPr>
          </a:p>
          <a:p>
            <a:pPr algn="just"/>
            <a:endParaRPr lang="en-US" b="1" dirty="0" smtClean="0">
              <a:solidFill>
                <a:srgbClr val="008000"/>
              </a:solidFill>
              <a:latin typeface="Baskerville"/>
              <a:cs typeface="Baskerville"/>
            </a:endParaRPr>
          </a:p>
          <a:p>
            <a:pPr algn="just"/>
            <a:endParaRPr lang="en-US" b="1" dirty="0">
              <a:solidFill>
                <a:srgbClr val="008000"/>
              </a:solidFill>
              <a:latin typeface="Baskerville"/>
              <a:cs typeface="Baskerville"/>
            </a:endParaRPr>
          </a:p>
          <a:p>
            <a:pPr marL="285750" indent="-285750" algn="just">
              <a:buFont typeface="Wingdings" charset="2"/>
              <a:buChar char="§"/>
            </a:pPr>
            <a:r>
              <a:rPr lang="en-US" b="1" dirty="0" smtClean="0">
                <a:solidFill>
                  <a:srgbClr val="008000"/>
                </a:solidFill>
                <a:latin typeface="Baskerville"/>
                <a:cs typeface="Baskerville"/>
              </a:rPr>
              <a:t>CONCLUSIONS AND OUTLOOK:</a:t>
            </a:r>
            <a:endParaRPr lang="en-US" b="1" dirty="0">
              <a:solidFill>
                <a:srgbClr val="008000"/>
              </a:solidFill>
              <a:latin typeface="Baskerville"/>
              <a:cs typeface="Baskervill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16932" y="979046"/>
            <a:ext cx="6292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charset="2"/>
              <a:buChar char="§"/>
            </a:pPr>
            <a:r>
              <a:rPr lang="en-US" dirty="0" smtClean="0">
                <a:latin typeface="Baskerville"/>
                <a:cs typeface="Baskerville"/>
              </a:rPr>
              <a:t>Electron-positron beams in astrophysics</a:t>
            </a:r>
          </a:p>
          <a:p>
            <a:pPr marL="285750" indent="-285750" algn="just">
              <a:buFont typeface="Wingdings" charset="2"/>
              <a:buChar char="§"/>
            </a:pPr>
            <a:r>
              <a:rPr lang="en-US" dirty="0" smtClean="0">
                <a:latin typeface="Baskerville"/>
                <a:cs typeface="Baskerville"/>
              </a:rPr>
              <a:t>Positron beams in conventional accelerators</a:t>
            </a:r>
            <a:endParaRPr lang="en-US" dirty="0">
              <a:latin typeface="Baskerville"/>
              <a:cs typeface="Baskerville"/>
            </a:endParaRPr>
          </a:p>
          <a:p>
            <a:pPr marL="285750" indent="-285750" algn="just">
              <a:buFont typeface="Wingdings" charset="2"/>
              <a:buChar char="§"/>
            </a:pPr>
            <a:r>
              <a:rPr lang="en-US" dirty="0" smtClean="0">
                <a:latin typeface="Baskerville"/>
                <a:cs typeface="Baskerville"/>
              </a:rPr>
              <a:t>Alternative schemes towards neutral electron-positron plasmas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92532" y="2292203"/>
            <a:ext cx="4691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charset="2"/>
              <a:buChar char="§"/>
            </a:pPr>
            <a:r>
              <a:rPr lang="en-US" dirty="0">
                <a:latin typeface="Baskerville"/>
                <a:cs typeface="Baskerville"/>
              </a:rPr>
              <a:t>Optical set-up </a:t>
            </a:r>
            <a:endParaRPr lang="en-US" dirty="0" smtClean="0">
              <a:latin typeface="Baskerville"/>
              <a:cs typeface="Baskerville"/>
            </a:endParaRPr>
          </a:p>
          <a:p>
            <a:pPr marL="285750" indent="-285750" algn="just">
              <a:buFont typeface="Wingdings" charset="2"/>
              <a:buChar char="§"/>
            </a:pPr>
            <a:r>
              <a:rPr lang="en-US" dirty="0" smtClean="0">
                <a:latin typeface="Baskerville"/>
                <a:cs typeface="Baskerville"/>
              </a:rPr>
              <a:t>Pure </a:t>
            </a:r>
            <a:r>
              <a:rPr lang="en-US" dirty="0">
                <a:latin typeface="Baskerville"/>
                <a:cs typeface="Baskerville"/>
              </a:rPr>
              <a:t>positron </a:t>
            </a:r>
            <a:r>
              <a:rPr lang="en-US" dirty="0" smtClean="0">
                <a:latin typeface="Baskerville"/>
                <a:cs typeface="Baskerville"/>
              </a:rPr>
              <a:t>beams</a:t>
            </a:r>
          </a:p>
          <a:p>
            <a:pPr marL="285750" indent="-285750" algn="just">
              <a:buFont typeface="Wingdings" charset="2"/>
              <a:buChar char="§"/>
            </a:pPr>
            <a:r>
              <a:rPr lang="en-US" dirty="0" smtClean="0">
                <a:latin typeface="Baskerville"/>
                <a:cs typeface="Baskerville"/>
              </a:rPr>
              <a:t>Neutral electron-positron beams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19079" y="3720767"/>
            <a:ext cx="4451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charset="2"/>
              <a:buChar char="§"/>
            </a:pPr>
            <a:r>
              <a:rPr lang="en-US" dirty="0" smtClean="0">
                <a:latin typeface="Baskerville"/>
                <a:cs typeface="Baskerville"/>
              </a:rPr>
              <a:t>Beam </a:t>
            </a:r>
            <a:r>
              <a:rPr lang="en-US" dirty="0" err="1" smtClean="0">
                <a:latin typeface="Baskerville"/>
                <a:cs typeface="Baskerville"/>
              </a:rPr>
              <a:t>filamentation</a:t>
            </a:r>
            <a:endParaRPr lang="en-US" dirty="0" smtClean="0">
              <a:latin typeface="Baskerville"/>
              <a:cs typeface="Baskerville"/>
            </a:endParaRPr>
          </a:p>
          <a:p>
            <a:pPr marL="285750" indent="-285750" algn="just">
              <a:buFont typeface="Wingdings" charset="2"/>
              <a:buChar char="§"/>
            </a:pPr>
            <a:r>
              <a:rPr lang="en-US" dirty="0" smtClean="0">
                <a:latin typeface="Baskerville"/>
                <a:cs typeface="Baskerville"/>
              </a:rPr>
              <a:t>Magnetic field generation</a:t>
            </a:r>
          </a:p>
          <a:p>
            <a:pPr marL="285750" indent="-285750" algn="just">
              <a:buFont typeface="Wingdings" charset="2"/>
              <a:buChar char="§"/>
            </a:pPr>
            <a:r>
              <a:rPr lang="en-US" dirty="0" smtClean="0">
                <a:latin typeface="Baskerville"/>
                <a:cs typeface="Baskerville"/>
              </a:rPr>
              <a:t>Experimental evidence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98785" y="5351246"/>
            <a:ext cx="4673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charset="2"/>
              <a:buChar char="§"/>
            </a:pPr>
            <a:r>
              <a:rPr lang="en-US" dirty="0" smtClean="0">
                <a:latin typeface="Baskerville"/>
                <a:cs typeface="Baskerville"/>
              </a:rPr>
              <a:t>Ongoing experiments</a:t>
            </a:r>
            <a:endParaRPr lang="en-US" dirty="0">
              <a:latin typeface="Baskerville"/>
              <a:cs typeface="Baskerville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15351"/>
            <a:ext cx="1514591" cy="60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30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636588" y="6187516"/>
              <a:ext cx="8235950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/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Diamond KEY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681" y="36987"/>
            <a:ext cx="150110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2411581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Introduction</a:t>
            </a:r>
            <a:endParaRPr lang="en-US" sz="6000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4488" y="618751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i="1" dirty="0" smtClean="0">
                <a:latin typeface="Baskerville"/>
                <a:cs typeface="Baskerville"/>
              </a:rPr>
              <a:t>Electron beam dynamics in ultra-intense laser fields </a:t>
            </a:r>
            <a:endParaRPr lang="en-US" i="1" dirty="0">
              <a:latin typeface="Baskerville"/>
              <a:cs typeface="Baskervill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97750" y="6155250"/>
            <a:ext cx="1525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latin typeface="Baskerville"/>
                <a:cs typeface="Baskerville"/>
              </a:rPr>
              <a:t>Gianluca Sarri</a:t>
            </a:r>
            <a:endParaRPr lang="en-US" i="1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1452654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-9176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Astrophysical jets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234683" y="6187516"/>
              <a:ext cx="863785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57289" y="6187516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Baskerville"/>
                <a:cs typeface="Baskerville"/>
              </a:rPr>
              <a:t>Gianluca Sarri</a:t>
            </a:r>
            <a:endParaRPr lang="en-US" sz="2000" i="1" dirty="0"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9791" y="6139861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latin typeface="Baskerville"/>
                <a:cs typeface="Baskerville"/>
              </a:rPr>
              <a:t>Slide  </a:t>
            </a:r>
            <a:r>
              <a:rPr lang="en-US" sz="2000" i="1" dirty="0">
                <a:latin typeface="Baskerville"/>
                <a:cs typeface="Baskerville"/>
              </a:rPr>
              <a:t>3</a:t>
            </a:r>
            <a:r>
              <a:rPr lang="en-US" sz="2000" i="1" dirty="0" smtClean="0">
                <a:latin typeface="Baskerville"/>
                <a:cs typeface="Baskerville"/>
              </a:rPr>
              <a:t>/25 </a:t>
            </a:r>
            <a:endParaRPr lang="en-US" sz="2000" i="1" dirty="0">
              <a:latin typeface="Baskerville"/>
              <a:cs typeface="Baskerville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Diamond KEY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681" y="36987"/>
            <a:ext cx="150110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234680" y="698709"/>
            <a:ext cx="8637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charset="2"/>
              <a:buChar char="§"/>
            </a:pPr>
            <a:r>
              <a:rPr lang="en-US" dirty="0" smtClean="0">
                <a:latin typeface="Baskerville"/>
                <a:cs typeface="Baskerville"/>
              </a:rPr>
              <a:t>Highly-collimated electron-positron jets are observed being emitted by massive and powerful objects, such as quasars, pulsars, and active galactic nuclei</a:t>
            </a:r>
            <a:endParaRPr lang="en-US" dirty="0">
              <a:latin typeface="Baskerville"/>
              <a:cs typeface="Baskerville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r="16988"/>
          <a:stretch/>
        </p:blipFill>
        <p:spPr>
          <a:xfrm>
            <a:off x="254000" y="1408113"/>
            <a:ext cx="3251199" cy="30051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5900" y="4463534"/>
            <a:ext cx="7430077" cy="369332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The generation of gamma rays requires strong and long-lived magnetic fields: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1890" y="4807675"/>
            <a:ext cx="6008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charset="2"/>
              <a:buChar char="Ø"/>
            </a:pPr>
            <a:r>
              <a:rPr lang="en-US" b="1" dirty="0" smtClean="0">
                <a:solidFill>
                  <a:srgbClr val="800000"/>
                </a:solidFill>
                <a:latin typeface="Baskerville"/>
                <a:cs typeface="Baskerville"/>
              </a:rPr>
              <a:t>Intergalactic magnetic field (~ </a:t>
            </a:r>
            <a:r>
              <a:rPr lang="en-US" b="1" dirty="0" err="1" smtClean="0">
                <a:solidFill>
                  <a:srgbClr val="800000"/>
                </a:solidFill>
                <a:latin typeface="Baskerville"/>
                <a:cs typeface="Baskerville"/>
              </a:rPr>
              <a:t>nT</a:t>
            </a:r>
            <a:r>
              <a:rPr lang="en-US" b="1" dirty="0" smtClean="0">
                <a:solidFill>
                  <a:srgbClr val="800000"/>
                </a:solidFill>
                <a:latin typeface="Baskerville"/>
                <a:cs typeface="Baskerville"/>
              </a:rPr>
              <a:t>) too small</a:t>
            </a:r>
          </a:p>
          <a:p>
            <a:pPr marL="285750" indent="-285750" algn="just">
              <a:buFont typeface="Wingdings" charset="2"/>
              <a:buChar char="Ø"/>
            </a:pPr>
            <a:r>
              <a:rPr lang="en-US" b="1" dirty="0" smtClean="0">
                <a:solidFill>
                  <a:srgbClr val="800000"/>
                </a:solidFill>
                <a:latin typeface="Baskerville"/>
                <a:cs typeface="Baskerville"/>
              </a:rPr>
              <a:t>MHD shock-compression, </a:t>
            </a:r>
            <a:r>
              <a:rPr lang="en-US" b="1" dirty="0" err="1" smtClean="0">
                <a:solidFill>
                  <a:srgbClr val="800000"/>
                </a:solidFill>
                <a:latin typeface="Baskerville"/>
                <a:cs typeface="Baskerville"/>
              </a:rPr>
              <a:t>equipartion</a:t>
            </a:r>
            <a:r>
              <a:rPr lang="en-US" b="1" dirty="0" smtClean="0">
                <a:solidFill>
                  <a:srgbClr val="800000"/>
                </a:solidFill>
                <a:latin typeface="Baskerville"/>
                <a:cs typeface="Baskerville"/>
              </a:rPr>
              <a:t> of 10</a:t>
            </a:r>
            <a:r>
              <a:rPr lang="en-US" b="1" baseline="30000" dirty="0" smtClean="0">
                <a:solidFill>
                  <a:srgbClr val="800000"/>
                </a:solidFill>
                <a:latin typeface="Baskerville"/>
                <a:cs typeface="Baskerville"/>
              </a:rPr>
              <a:t>-11</a:t>
            </a:r>
          </a:p>
          <a:p>
            <a:pPr marL="285750" indent="-285750" algn="just">
              <a:buFont typeface="Wingdings" charset="2"/>
              <a:buChar char="Ø"/>
            </a:pPr>
            <a:r>
              <a:rPr lang="en-US" b="1" dirty="0" smtClean="0">
                <a:solidFill>
                  <a:srgbClr val="800000"/>
                </a:solidFill>
                <a:latin typeface="Baskerville"/>
                <a:cs typeface="Baskerville"/>
              </a:rPr>
              <a:t>Fields from the central engine, </a:t>
            </a:r>
            <a:r>
              <a:rPr lang="en-US" b="1" dirty="0" err="1" smtClean="0">
                <a:solidFill>
                  <a:srgbClr val="800000"/>
                </a:solidFill>
                <a:latin typeface="Baskerville"/>
                <a:cs typeface="Baskerville"/>
              </a:rPr>
              <a:t>equipartition</a:t>
            </a:r>
            <a:r>
              <a:rPr lang="en-US" b="1" dirty="0" smtClean="0">
                <a:solidFill>
                  <a:srgbClr val="800000"/>
                </a:solidFill>
                <a:latin typeface="Baskerville"/>
                <a:cs typeface="Baskerville"/>
              </a:rPr>
              <a:t> of 10</a:t>
            </a:r>
            <a:r>
              <a:rPr lang="en-US" b="1" baseline="30000" dirty="0" smtClean="0">
                <a:solidFill>
                  <a:srgbClr val="800000"/>
                </a:solidFill>
                <a:latin typeface="Baskerville"/>
                <a:cs typeface="Baskerville"/>
              </a:rPr>
              <a:t>-7</a:t>
            </a:r>
          </a:p>
          <a:p>
            <a:pPr marL="285750" indent="-285750" algn="just">
              <a:buFont typeface="Wingdings" charset="2"/>
              <a:buChar char="Ø"/>
            </a:pPr>
            <a:r>
              <a:rPr lang="en-US" b="1" dirty="0" err="1" smtClean="0">
                <a:solidFill>
                  <a:srgbClr val="800000"/>
                </a:solidFill>
                <a:latin typeface="Baskerville"/>
                <a:cs typeface="Baskerville"/>
              </a:rPr>
              <a:t>Weibel</a:t>
            </a:r>
            <a:r>
              <a:rPr lang="en-US" b="1" dirty="0" smtClean="0">
                <a:solidFill>
                  <a:srgbClr val="800000"/>
                </a:solidFill>
                <a:latin typeface="Baskerville"/>
                <a:cs typeface="Baskerville"/>
              </a:rPr>
              <a:t>-generated fields, too short-lived</a:t>
            </a:r>
          </a:p>
        </p:txBody>
      </p:sp>
      <p:sp>
        <p:nvSpPr>
          <p:cNvPr id="40" name="Right Brace 39"/>
          <p:cNvSpPr/>
          <p:nvPr/>
        </p:nvSpPr>
        <p:spPr>
          <a:xfrm>
            <a:off x="6045200" y="4952999"/>
            <a:ext cx="304800" cy="1102213"/>
          </a:xfrm>
          <a:prstGeom prst="rightBrace">
            <a:avLst>
              <a:gd name="adj1" fmla="val 50438"/>
              <a:gd name="adj2" fmla="val 50000"/>
            </a:avLst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6351249" y="5130800"/>
            <a:ext cx="2445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Baskerville"/>
                <a:cs typeface="Baskerville"/>
              </a:rPr>
              <a:t>Electron-positron</a:t>
            </a:r>
          </a:p>
          <a:p>
            <a:pPr algn="ctr"/>
            <a:r>
              <a:rPr lang="en-US" b="1" dirty="0" smtClean="0">
                <a:solidFill>
                  <a:srgbClr val="008000"/>
                </a:solidFill>
                <a:latin typeface="Baskerville"/>
                <a:cs typeface="Baskerville"/>
              </a:rPr>
              <a:t>beam </a:t>
            </a:r>
            <a:r>
              <a:rPr lang="en-US" b="1" dirty="0" err="1" smtClean="0">
                <a:solidFill>
                  <a:srgbClr val="008000"/>
                </a:solidFill>
                <a:latin typeface="Baskerville"/>
                <a:cs typeface="Baskerville"/>
              </a:rPr>
              <a:t>filamentation</a:t>
            </a:r>
            <a:r>
              <a:rPr lang="en-US" b="1" dirty="0" smtClean="0">
                <a:solidFill>
                  <a:srgbClr val="008000"/>
                </a:solidFill>
                <a:latin typeface="Baskerville"/>
                <a:cs typeface="Baskerville"/>
              </a:rPr>
              <a:t>?</a:t>
            </a:r>
            <a:endParaRPr lang="en-US" b="1" dirty="0">
              <a:solidFill>
                <a:srgbClr val="008000"/>
              </a:solidFill>
              <a:latin typeface="Baskerville"/>
              <a:cs typeface="Baskervill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05200" y="1486677"/>
            <a:ext cx="563721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charset="2"/>
              <a:buChar char="§"/>
            </a:pPr>
            <a:r>
              <a:rPr lang="en-US" dirty="0" smtClean="0">
                <a:latin typeface="Baskerville"/>
                <a:cs typeface="Baskerville"/>
              </a:rPr>
              <a:t>Associated with strong emission of gamma-rays</a:t>
            </a:r>
          </a:p>
          <a:p>
            <a:pPr marL="285750" indent="-285750" algn="just">
              <a:buFont typeface="Wingdings" charset="2"/>
              <a:buChar char="§"/>
            </a:pPr>
            <a:endParaRPr lang="en-US" sz="300" dirty="0" smtClean="0">
              <a:latin typeface="Baskerville"/>
              <a:cs typeface="Baskerville"/>
            </a:endParaRPr>
          </a:p>
          <a:p>
            <a:pPr marL="285750" indent="-285750" algn="just">
              <a:buFont typeface="Wingdings" charset="2"/>
              <a:buChar char="§"/>
            </a:pPr>
            <a:r>
              <a:rPr lang="en-US" dirty="0" smtClean="0">
                <a:latin typeface="Baskerville"/>
                <a:cs typeface="Baskerville"/>
              </a:rPr>
              <a:t>Optically thin</a:t>
            </a:r>
          </a:p>
          <a:p>
            <a:pPr marL="285750" indent="-285750" algn="just">
              <a:buFont typeface="Wingdings" charset="2"/>
              <a:buChar char="§"/>
            </a:pPr>
            <a:endParaRPr lang="en-US" sz="300" dirty="0" smtClean="0">
              <a:latin typeface="Baskerville"/>
              <a:cs typeface="Baskerville"/>
            </a:endParaRPr>
          </a:p>
          <a:p>
            <a:pPr marL="285750" indent="-285750" algn="just">
              <a:buFont typeface="Wingdings" charset="2"/>
              <a:buChar char="§"/>
            </a:pPr>
            <a:r>
              <a:rPr lang="en-US" dirty="0" smtClean="0">
                <a:latin typeface="Baskerville"/>
                <a:cs typeface="Baskerville"/>
              </a:rPr>
              <a:t>Power-law spectrum: </a:t>
            </a:r>
          </a:p>
          <a:p>
            <a:pPr marL="285750" indent="-285750" algn="just">
              <a:buFont typeface="Wingdings" charset="2"/>
              <a:buChar char="§"/>
            </a:pPr>
            <a:endParaRPr lang="en-US" sz="300" dirty="0" smtClean="0">
              <a:latin typeface="Baskerville"/>
              <a:cs typeface="Baskerville"/>
            </a:endParaRPr>
          </a:p>
          <a:p>
            <a:pPr marL="285750" indent="-285750" algn="just">
              <a:buFont typeface="Wingdings" charset="2"/>
              <a:buChar char="§"/>
            </a:pPr>
            <a:r>
              <a:rPr lang="en-US" dirty="0" smtClean="0">
                <a:latin typeface="Baskerville"/>
                <a:cs typeface="Baskerville"/>
              </a:rPr>
              <a:t>Some predominantly </a:t>
            </a:r>
            <a:r>
              <a:rPr lang="en-US" dirty="0" err="1" smtClean="0">
                <a:latin typeface="Baskerville"/>
                <a:cs typeface="Baskerville"/>
              </a:rPr>
              <a:t>leptonic</a:t>
            </a:r>
            <a:endParaRPr lang="en-US" dirty="0" smtClean="0">
              <a:latin typeface="Baskerville"/>
              <a:cs typeface="Baskerville"/>
            </a:endParaRPr>
          </a:p>
          <a:p>
            <a:pPr marL="285750" indent="-285750" algn="just">
              <a:buFont typeface="Wingdings" charset="2"/>
              <a:buChar char="§"/>
            </a:pPr>
            <a:endParaRPr lang="en-US" sz="300" dirty="0" smtClean="0">
              <a:latin typeface="Baskerville"/>
              <a:cs typeface="Baskerville"/>
            </a:endParaRPr>
          </a:p>
          <a:p>
            <a:pPr marL="285750" indent="-285750" algn="just">
              <a:buFont typeface="Wingdings" charset="2"/>
              <a:buChar char="§"/>
            </a:pPr>
            <a:r>
              <a:rPr lang="en-US" dirty="0" smtClean="0">
                <a:latin typeface="Baskerville"/>
                <a:cs typeface="Baskerville"/>
              </a:rPr>
              <a:t>Relativistic</a:t>
            </a:r>
          </a:p>
          <a:p>
            <a:pPr marL="285750" indent="-285750" algn="just">
              <a:buFont typeface="Wingdings" charset="2"/>
              <a:buChar char="§"/>
            </a:pPr>
            <a:endParaRPr lang="en-US" sz="300" dirty="0" smtClean="0">
              <a:latin typeface="Baskerville"/>
              <a:cs typeface="Baskerville"/>
            </a:endParaRPr>
          </a:p>
          <a:p>
            <a:pPr marL="285750" indent="-285750" algn="just">
              <a:buFont typeface="Wingdings" charset="2"/>
              <a:buChar char="§"/>
            </a:pPr>
            <a:r>
              <a:rPr lang="en-US" dirty="0" smtClean="0">
                <a:latin typeface="Baskerville"/>
                <a:cs typeface="Baskerville"/>
              </a:rPr>
              <a:t>Strong interaction with the intergalactic medium</a:t>
            </a:r>
          </a:p>
          <a:p>
            <a:pPr marL="285750" indent="-285750" algn="just">
              <a:buFont typeface="Wingdings" charset="2"/>
              <a:buChar char="§"/>
            </a:pPr>
            <a:endParaRPr lang="en-US" sz="300" dirty="0" smtClean="0">
              <a:latin typeface="Baskerville"/>
              <a:cs typeface="Baskerville"/>
            </a:endParaRPr>
          </a:p>
          <a:p>
            <a:pPr marL="285750" indent="-285750" algn="just">
              <a:buFont typeface="Wingdings" charset="2"/>
              <a:buChar char="§"/>
            </a:pPr>
            <a:r>
              <a:rPr lang="en-US" dirty="0" smtClean="0">
                <a:latin typeface="Baskerville"/>
                <a:cs typeface="Baskerville"/>
              </a:rPr>
              <a:t>Largest single events observed in the Universe</a:t>
            </a:r>
          </a:p>
          <a:p>
            <a:pPr marL="285750" indent="-285750" algn="just">
              <a:buFont typeface="Wingdings" charset="2"/>
              <a:buChar char="§"/>
            </a:pPr>
            <a:endParaRPr lang="en-US" sz="300" dirty="0" smtClean="0">
              <a:latin typeface="Baskerville"/>
              <a:cs typeface="Baskerville"/>
            </a:endParaRPr>
          </a:p>
          <a:p>
            <a:pPr marL="285750" indent="-285750" algn="just">
              <a:buFont typeface="Wingdings" charset="2"/>
              <a:buChar char="§"/>
            </a:pPr>
            <a:r>
              <a:rPr lang="en-US" dirty="0" err="1" smtClean="0">
                <a:latin typeface="Baskerville"/>
                <a:cs typeface="Baskerville"/>
              </a:rPr>
              <a:t>Equipartition</a:t>
            </a:r>
            <a:r>
              <a:rPr lang="en-US" dirty="0" smtClean="0">
                <a:latin typeface="Baskerville"/>
                <a:cs typeface="Baskerville"/>
              </a:rPr>
              <a:t>: 10</a:t>
            </a:r>
            <a:r>
              <a:rPr lang="en-US" baseline="30000" dirty="0" smtClean="0">
                <a:latin typeface="Baskerville"/>
                <a:cs typeface="Baskerville"/>
              </a:rPr>
              <a:t>-1</a:t>
            </a:r>
            <a:r>
              <a:rPr lang="en-US" dirty="0" smtClean="0">
                <a:latin typeface="Baskerville"/>
                <a:cs typeface="Baskerville"/>
              </a:rPr>
              <a:t> – 10</a:t>
            </a:r>
            <a:r>
              <a:rPr lang="en-US" baseline="30000" dirty="0" smtClean="0">
                <a:latin typeface="Baskerville"/>
                <a:cs typeface="Baskerville"/>
              </a:rPr>
              <a:t>-5</a:t>
            </a:r>
            <a:endParaRPr lang="en-US" baseline="30000" dirty="0">
              <a:latin typeface="Baskerville"/>
              <a:cs typeface="Baskerville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514078"/>
              </p:ext>
            </p:extLst>
          </p:nvPr>
        </p:nvGraphicFramePr>
        <p:xfrm>
          <a:off x="5880700" y="2108139"/>
          <a:ext cx="2598650" cy="419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3" name="Equation" r:id="rId5" imgW="1651000" imgH="266700" progId="Equation.3">
                  <p:embed/>
                </p:oleObj>
              </mc:Choice>
              <mc:Fallback>
                <p:oleObj name="Equation" r:id="rId5" imgW="16510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80700" y="2108139"/>
                        <a:ext cx="2598650" cy="4197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400" y="15351"/>
            <a:ext cx="1514591" cy="60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89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/>
      <p:bldP spid="40" grpId="0" animBg="1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-917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Positrons in accelerators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234683" y="6187516"/>
              <a:ext cx="863785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57289" y="6187516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Baskerville"/>
                <a:cs typeface="Baskerville"/>
              </a:rPr>
              <a:t>Gianluca Sarri</a:t>
            </a:r>
            <a:endParaRPr lang="en-US" sz="2000" i="1" dirty="0"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9791" y="6139861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latin typeface="Baskerville"/>
                <a:cs typeface="Baskerville"/>
              </a:rPr>
              <a:t>Slide  </a:t>
            </a:r>
            <a:r>
              <a:rPr lang="en-US" sz="2000" i="1" dirty="0">
                <a:latin typeface="Baskerville"/>
                <a:cs typeface="Baskerville"/>
              </a:rPr>
              <a:t>4</a:t>
            </a:r>
            <a:r>
              <a:rPr lang="en-US" sz="2000" i="1" dirty="0" smtClean="0">
                <a:latin typeface="Baskerville"/>
                <a:cs typeface="Baskerville"/>
              </a:rPr>
              <a:t>/25 </a:t>
            </a:r>
            <a:endParaRPr lang="en-US" sz="2000" i="1" dirty="0">
              <a:latin typeface="Baskerville"/>
              <a:cs typeface="Baskerville"/>
            </a:endParaRPr>
          </a:p>
        </p:txBody>
      </p:sp>
      <p:pic>
        <p:nvPicPr>
          <p:cNvPr id="14" name="Picture 4" descr="Diamond KEY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681" y="36987"/>
            <a:ext cx="150110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318664" y="1061285"/>
            <a:ext cx="4242540" cy="4738132"/>
            <a:chOff x="4800600" y="2870201"/>
            <a:chExt cx="3136900" cy="3475446"/>
          </a:xfrm>
        </p:grpSpPr>
        <p:pic>
          <p:nvPicPr>
            <p:cNvPr id="19" name="Picture 18" descr="LEP_scheme.gi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32" t="55897" r="29960"/>
            <a:stretch/>
          </p:blipFill>
          <p:spPr>
            <a:xfrm>
              <a:off x="4800600" y="4572000"/>
              <a:ext cx="3136900" cy="1773647"/>
            </a:xfrm>
            <a:prstGeom prst="rect">
              <a:avLst/>
            </a:prstGeom>
          </p:spPr>
        </p:pic>
        <p:pic>
          <p:nvPicPr>
            <p:cNvPr id="20" name="Picture 19" descr="LEP_scheme.gi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32" t="12948" r="29960" b="44419"/>
            <a:stretch/>
          </p:blipFill>
          <p:spPr>
            <a:xfrm>
              <a:off x="4800600" y="2870201"/>
              <a:ext cx="3136900" cy="1714500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 bwMode="auto">
          <a:xfrm>
            <a:off x="356764" y="4604584"/>
            <a:ext cx="3340100" cy="1282700"/>
          </a:xfrm>
          <a:prstGeom prst="rect">
            <a:avLst/>
          </a:prstGeom>
          <a:solidFill>
            <a:srgbClr val="820000">
              <a:alpha val="33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93264" y="1048584"/>
            <a:ext cx="4406900" cy="2108200"/>
          </a:xfrm>
          <a:prstGeom prst="rect">
            <a:avLst/>
          </a:prstGeom>
          <a:solidFill>
            <a:srgbClr val="008000">
              <a:alpha val="33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84820" y="5341184"/>
            <a:ext cx="1041400" cy="458232"/>
            <a:chOff x="469900" y="5892800"/>
            <a:chExt cx="1041400" cy="458232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1270000" y="5892800"/>
              <a:ext cx="241300" cy="215900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69900" y="5981700"/>
              <a:ext cx="8871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800000"/>
                  </a:solidFill>
                </a:rPr>
                <a:t>≈ 100m</a:t>
              </a:r>
              <a:endParaRPr lang="en-US" b="1" dirty="0">
                <a:solidFill>
                  <a:srgbClr val="800000"/>
                </a:solidFill>
              </a:endParaRPr>
            </a:p>
          </p:txBody>
        </p:sp>
      </p:grpSp>
      <p:cxnSp>
        <p:nvCxnSpPr>
          <p:cNvPr id="26" name="Straight Connector 25"/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76213" y="688692"/>
            <a:ext cx="6292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charset="2"/>
              <a:buChar char="§"/>
            </a:pPr>
            <a:r>
              <a:rPr lang="en-US" dirty="0" smtClean="0">
                <a:latin typeface="Baskerville"/>
                <a:cs typeface="Baskerville"/>
              </a:rPr>
              <a:t>The largest electron-positron collider ever built was the LEP 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57206" y="4529159"/>
            <a:ext cx="6292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charset="2"/>
              <a:buChar char="§"/>
            </a:pPr>
            <a:r>
              <a:rPr lang="en-US" dirty="0" smtClean="0">
                <a:solidFill>
                  <a:srgbClr val="800000"/>
                </a:solidFill>
                <a:latin typeface="Baskerville"/>
                <a:cs typeface="Baskerville"/>
              </a:rPr>
              <a:t>Positrons initially generated during the interaction of</a:t>
            </a:r>
          </a:p>
          <a:p>
            <a:pPr algn="just"/>
            <a:r>
              <a:rPr lang="en-US" dirty="0">
                <a:solidFill>
                  <a:srgbClr val="800000"/>
                </a:solidFill>
                <a:latin typeface="Baskerville"/>
                <a:cs typeface="Baskerville"/>
              </a:rPr>
              <a:t> </a:t>
            </a:r>
            <a:r>
              <a:rPr lang="en-US" dirty="0" smtClean="0">
                <a:solidFill>
                  <a:srgbClr val="800000"/>
                </a:solidFill>
                <a:latin typeface="Baskerville"/>
                <a:cs typeface="Baskerville"/>
              </a:rPr>
              <a:t>    a 200 MeV electron beam with a solid target</a:t>
            </a:r>
          </a:p>
          <a:p>
            <a:pPr algn="just"/>
            <a:endParaRPr lang="en-US" dirty="0" smtClean="0">
              <a:solidFill>
                <a:srgbClr val="800000"/>
              </a:solidFill>
              <a:latin typeface="Baskerville"/>
              <a:cs typeface="Baskerville"/>
            </a:endParaRPr>
          </a:p>
          <a:p>
            <a:pPr marL="285750" indent="-285750" algn="just">
              <a:buFont typeface="Wingdings" charset="2"/>
              <a:buChar char="§"/>
            </a:pPr>
            <a:r>
              <a:rPr lang="en-US" dirty="0" smtClean="0">
                <a:solidFill>
                  <a:srgbClr val="800000"/>
                </a:solidFill>
                <a:latin typeface="Baskerville"/>
                <a:cs typeface="Baskerville"/>
              </a:rPr>
              <a:t>Typical </a:t>
            </a:r>
            <a:r>
              <a:rPr lang="en-US" dirty="0" err="1" smtClean="0">
                <a:solidFill>
                  <a:srgbClr val="800000"/>
                </a:solidFill>
                <a:latin typeface="Baskerville"/>
                <a:cs typeface="Baskerville"/>
              </a:rPr>
              <a:t>emittance</a:t>
            </a:r>
            <a:r>
              <a:rPr lang="en-US" dirty="0" smtClean="0">
                <a:solidFill>
                  <a:srgbClr val="800000"/>
                </a:solidFill>
                <a:latin typeface="Baskerville"/>
                <a:cs typeface="Baskerville"/>
              </a:rPr>
              <a:t> at injection: 60</a:t>
            </a:r>
            <a:r>
              <a:rPr lang="en-US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p</a:t>
            </a:r>
            <a:r>
              <a:rPr lang="en-US" dirty="0" smtClean="0">
                <a:solidFill>
                  <a:srgbClr val="800000"/>
                </a:solidFill>
                <a:latin typeface="Baskerville"/>
                <a:cs typeface="Baskerville"/>
              </a:rPr>
              <a:t> mm </a:t>
            </a:r>
            <a:r>
              <a:rPr lang="en-US" dirty="0" err="1" smtClean="0">
                <a:solidFill>
                  <a:srgbClr val="800000"/>
                </a:solidFill>
                <a:latin typeface="Baskerville"/>
                <a:cs typeface="Baskerville"/>
              </a:rPr>
              <a:t>mrad</a:t>
            </a:r>
            <a:endParaRPr lang="en-US" dirty="0" smtClean="0">
              <a:solidFill>
                <a:srgbClr val="800000"/>
              </a:solidFill>
              <a:latin typeface="Baskerville"/>
              <a:cs typeface="Baskerville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79041" y="1102536"/>
            <a:ext cx="4582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charset="2"/>
              <a:buChar char="§"/>
            </a:pPr>
            <a:r>
              <a:rPr lang="en-US" dirty="0" err="1" smtClean="0">
                <a:solidFill>
                  <a:srgbClr val="008000"/>
                </a:solidFill>
                <a:latin typeface="Baskerville"/>
                <a:cs typeface="Baskerville"/>
              </a:rPr>
              <a:t>Storaged</a:t>
            </a:r>
            <a:r>
              <a:rPr lang="en-US" dirty="0" smtClean="0">
                <a:solidFill>
                  <a:srgbClr val="008000"/>
                </a:solidFill>
                <a:latin typeface="Baskerville"/>
                <a:cs typeface="Baskerville"/>
              </a:rPr>
              <a:t> and cooled before being injected</a:t>
            </a:r>
          </a:p>
          <a:p>
            <a:pPr algn="just"/>
            <a:r>
              <a:rPr lang="en-US" dirty="0">
                <a:solidFill>
                  <a:srgbClr val="008000"/>
                </a:solidFill>
                <a:latin typeface="Baskerville"/>
                <a:cs typeface="Baskerville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Baskerville"/>
                <a:cs typeface="Baskerville"/>
              </a:rPr>
              <a:t>    in a 27-km diameter synchrotron</a:t>
            </a:r>
          </a:p>
          <a:p>
            <a:pPr marL="285750" indent="-285750" algn="just">
              <a:buFont typeface="Wingdings" charset="2"/>
              <a:buChar char="§"/>
            </a:pPr>
            <a:r>
              <a:rPr lang="en-US" dirty="0" smtClean="0">
                <a:solidFill>
                  <a:srgbClr val="008000"/>
                </a:solidFill>
                <a:latin typeface="Baskerville"/>
                <a:cs typeface="Baskerville"/>
              </a:rPr>
              <a:t>Twin electron beam also generated, with </a:t>
            </a:r>
          </a:p>
          <a:p>
            <a:pPr algn="just"/>
            <a:r>
              <a:rPr lang="en-US" dirty="0">
                <a:solidFill>
                  <a:srgbClr val="008000"/>
                </a:solidFill>
                <a:latin typeface="Baskerville"/>
                <a:cs typeface="Baskerville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Baskerville"/>
                <a:cs typeface="Baskerville"/>
              </a:rPr>
              <a:t>    maximum energy of 209 GeV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024806" y="2319690"/>
            <a:ext cx="2891073" cy="1323439"/>
            <a:chOff x="4920062" y="2319690"/>
            <a:chExt cx="2891073" cy="1323439"/>
          </a:xfrm>
        </p:grpSpPr>
        <p:sp>
          <p:nvSpPr>
            <p:cNvPr id="33" name="Rectangle 32"/>
            <p:cNvSpPr/>
            <p:nvPr/>
          </p:nvSpPr>
          <p:spPr bwMode="auto">
            <a:xfrm>
              <a:off x="4946248" y="2357398"/>
              <a:ext cx="2864887" cy="1259544"/>
            </a:xfrm>
            <a:prstGeom prst="rect">
              <a:avLst/>
            </a:prstGeom>
            <a:solidFill>
              <a:schemeClr val="bg2">
                <a:lumMod val="75000"/>
                <a:alpha val="62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20062" y="2319690"/>
              <a:ext cx="286488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2">
                      <a:lumMod val="25000"/>
                    </a:schemeClr>
                  </a:solidFill>
                  <a:latin typeface="Baskerville"/>
                  <a:cs typeface="Baskerville"/>
                </a:rPr>
                <a:t>Typical parameters</a:t>
              </a:r>
            </a:p>
            <a:p>
              <a:endParaRPr lang="en-US" sz="800" b="1" dirty="0">
                <a:solidFill>
                  <a:schemeClr val="bg2">
                    <a:lumMod val="25000"/>
                  </a:schemeClr>
                </a:solidFill>
                <a:latin typeface="Baskerville"/>
                <a:cs typeface="Baskerville"/>
              </a:endParaRPr>
            </a:p>
            <a:p>
              <a:r>
                <a:rPr lang="en-US" dirty="0" smtClean="0">
                  <a:latin typeface="Baskerville"/>
                  <a:cs typeface="Baskerville"/>
                </a:rPr>
                <a:t>Maximum Energy: 209 GeV</a:t>
              </a:r>
            </a:p>
            <a:p>
              <a:r>
                <a:rPr lang="en-US" dirty="0" smtClean="0">
                  <a:latin typeface="Baskerville"/>
                  <a:cs typeface="Baskerville"/>
                </a:rPr>
                <a:t>Positrons: ~10</a:t>
              </a:r>
              <a:r>
                <a:rPr lang="en-US" baseline="30000" dirty="0" smtClean="0">
                  <a:latin typeface="Baskerville"/>
                  <a:cs typeface="Baskerville"/>
                </a:rPr>
                <a:t>11</a:t>
              </a:r>
            </a:p>
            <a:p>
              <a:r>
                <a:rPr lang="en-US" dirty="0" smtClean="0">
                  <a:latin typeface="Baskerville"/>
                  <a:cs typeface="Baskerville"/>
                </a:rPr>
                <a:t>Luminosity ~10</a:t>
              </a:r>
              <a:r>
                <a:rPr lang="en-US" baseline="30000" dirty="0" smtClean="0">
                  <a:latin typeface="Baskerville"/>
                  <a:cs typeface="Baskerville"/>
                </a:rPr>
                <a:t>31</a:t>
              </a:r>
              <a:r>
                <a:rPr lang="en-US" dirty="0" smtClean="0">
                  <a:latin typeface="Baskerville"/>
                  <a:cs typeface="Baskerville"/>
                </a:rPr>
                <a:t> cm</a:t>
              </a:r>
              <a:r>
                <a:rPr lang="en-US" baseline="30000" dirty="0" smtClean="0">
                  <a:latin typeface="Baskerville"/>
                  <a:cs typeface="Baskerville"/>
                </a:rPr>
                <a:t>-2</a:t>
              </a:r>
              <a:r>
                <a:rPr lang="en-US" dirty="0" smtClean="0">
                  <a:latin typeface="Baskerville"/>
                  <a:cs typeface="Baskerville"/>
                </a:rPr>
                <a:t> s</a:t>
              </a:r>
              <a:r>
                <a:rPr lang="en-US" baseline="30000" dirty="0" smtClean="0">
                  <a:latin typeface="Baskerville"/>
                  <a:cs typeface="Baskerville"/>
                </a:rPr>
                <a:t>-1</a:t>
              </a:r>
              <a:endParaRPr lang="en-US" baseline="30000" dirty="0">
                <a:latin typeface="Baskerville"/>
                <a:cs typeface="Baskerville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670678" y="5729488"/>
            <a:ext cx="5306983" cy="419140"/>
            <a:chOff x="3849717" y="4255323"/>
            <a:chExt cx="5306983" cy="419140"/>
          </a:xfrm>
        </p:grpSpPr>
        <p:sp>
          <p:nvSpPr>
            <p:cNvPr id="35" name="Rounded Rectangle 34"/>
            <p:cNvSpPr/>
            <p:nvPr/>
          </p:nvSpPr>
          <p:spPr>
            <a:xfrm>
              <a:off x="3900517" y="4258007"/>
              <a:ext cx="5167283" cy="416456"/>
            </a:xfrm>
            <a:prstGeom prst="roundRect">
              <a:avLst/>
            </a:prstGeom>
            <a:solidFill>
              <a:srgbClr val="008000">
                <a:alpha val="4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849717" y="4255323"/>
              <a:ext cx="53069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 smtClean="0">
                  <a:solidFill>
                    <a:srgbClr val="FFFFFF"/>
                  </a:solidFill>
                  <a:latin typeface="Baskerville"/>
                  <a:cs typeface="Baskerville"/>
                </a:rPr>
                <a:t> </a:t>
              </a:r>
              <a:r>
                <a:rPr lang="en-US" dirty="0">
                  <a:solidFill>
                    <a:srgbClr val="FFFFFF"/>
                  </a:solidFill>
                  <a:latin typeface="Baskerville"/>
                  <a:cs typeface="Baskerville"/>
                </a:rPr>
                <a:t>D</a:t>
              </a:r>
              <a:r>
                <a:rPr lang="en-US" dirty="0" smtClean="0">
                  <a:solidFill>
                    <a:srgbClr val="FFFFFF"/>
                  </a:solidFill>
                  <a:latin typeface="Baskerville"/>
                  <a:cs typeface="Baskerville"/>
                </a:rPr>
                <a:t>ifficult to generate a neutral electron-positron beam!</a:t>
              </a:r>
              <a:endParaRPr lang="en-US" dirty="0">
                <a:solidFill>
                  <a:srgbClr val="FFFFFF"/>
                </a:solidFill>
                <a:latin typeface="Baskerville"/>
                <a:cs typeface="Baskerville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670299" y="3782198"/>
            <a:ext cx="5306983" cy="419140"/>
            <a:chOff x="3849717" y="4255323"/>
            <a:chExt cx="5306983" cy="419140"/>
          </a:xfrm>
        </p:grpSpPr>
        <p:sp>
          <p:nvSpPr>
            <p:cNvPr id="29" name="Rounded Rectangle 28"/>
            <p:cNvSpPr/>
            <p:nvPr/>
          </p:nvSpPr>
          <p:spPr>
            <a:xfrm>
              <a:off x="3900517" y="4258007"/>
              <a:ext cx="5167283" cy="416456"/>
            </a:xfrm>
            <a:prstGeom prst="roundRect">
              <a:avLst/>
            </a:prstGeom>
            <a:solidFill>
              <a:srgbClr val="008000">
                <a:alpha val="4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849717" y="4255323"/>
              <a:ext cx="53069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 smtClean="0">
                  <a:solidFill>
                    <a:srgbClr val="FFFFFF"/>
                  </a:solidFill>
                  <a:latin typeface="Baskerville"/>
                  <a:cs typeface="Baskerville"/>
                </a:rPr>
                <a:t> New collider proposal: International Linear Collider </a:t>
              </a:r>
              <a:endParaRPr lang="en-US" dirty="0">
                <a:solidFill>
                  <a:srgbClr val="FFFFFF"/>
                </a:solidFill>
                <a:latin typeface="Baskerville"/>
                <a:cs typeface="Baskerville"/>
              </a:endParaRP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15351"/>
            <a:ext cx="1514591" cy="60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13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30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-9176"/>
            <a:ext cx="91439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International Linear Collider</a:t>
            </a:r>
            <a:endParaRPr lang="en-US" sz="3500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234683" y="6187516"/>
              <a:ext cx="863785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57289" y="6187516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Baskerville"/>
                <a:cs typeface="Baskerville"/>
              </a:rPr>
              <a:t>Gianluca Sarri</a:t>
            </a:r>
            <a:endParaRPr lang="en-US" sz="2000" i="1" dirty="0"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9791" y="6139861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latin typeface="Baskerville"/>
                <a:cs typeface="Baskerville"/>
              </a:rPr>
              <a:t>Slide  </a:t>
            </a:r>
            <a:r>
              <a:rPr lang="en-US" sz="2000" i="1" dirty="0">
                <a:latin typeface="Baskerville"/>
                <a:cs typeface="Baskerville"/>
              </a:rPr>
              <a:t>5</a:t>
            </a:r>
            <a:r>
              <a:rPr lang="en-US" sz="2000" i="1" dirty="0" smtClean="0">
                <a:latin typeface="Baskerville"/>
                <a:cs typeface="Baskerville"/>
              </a:rPr>
              <a:t>/25 </a:t>
            </a:r>
            <a:endParaRPr lang="en-US" sz="2000" i="1" dirty="0">
              <a:latin typeface="Baskerville"/>
              <a:cs typeface="Baskerville"/>
            </a:endParaRPr>
          </a:p>
        </p:txBody>
      </p:sp>
      <p:pic>
        <p:nvPicPr>
          <p:cNvPr id="14" name="Picture 4" descr="Diamond KEY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681" y="36987"/>
            <a:ext cx="150110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Connector 25"/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15351"/>
            <a:ext cx="1514591" cy="605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3871" b="6394"/>
          <a:stretch/>
        </p:blipFill>
        <p:spPr>
          <a:xfrm>
            <a:off x="248940" y="785641"/>
            <a:ext cx="8628316" cy="451744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826246" y="5392684"/>
            <a:ext cx="7512716" cy="416456"/>
            <a:chOff x="3862547" y="4258007"/>
            <a:chExt cx="7512716" cy="416456"/>
          </a:xfrm>
        </p:grpSpPr>
        <p:sp>
          <p:nvSpPr>
            <p:cNvPr id="39" name="Rounded Rectangle 38"/>
            <p:cNvSpPr/>
            <p:nvPr/>
          </p:nvSpPr>
          <p:spPr>
            <a:xfrm>
              <a:off x="3900517" y="4258007"/>
              <a:ext cx="7423430" cy="416456"/>
            </a:xfrm>
            <a:prstGeom prst="roundRect">
              <a:avLst/>
            </a:prstGeom>
            <a:solidFill>
              <a:srgbClr val="008000">
                <a:alpha val="4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862547" y="4268151"/>
              <a:ext cx="7512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 smtClean="0">
                  <a:solidFill>
                    <a:srgbClr val="FFFFFF"/>
                  </a:solidFill>
                  <a:latin typeface="Baskerville"/>
                  <a:cs typeface="Baskerville"/>
                </a:rPr>
                <a:t>Interesting physics still to be unveiled with 1-10 GeV electron-positron colliders!</a:t>
              </a:r>
              <a:endParaRPr lang="en-US" dirty="0">
                <a:solidFill>
                  <a:srgbClr val="FFFFFF"/>
                </a:solidFill>
                <a:latin typeface="Baskerville"/>
                <a:cs typeface="Baskervill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6850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-917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Alternative schemes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234683" y="6187516"/>
              <a:ext cx="863785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57289" y="6187516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Baskerville"/>
                <a:cs typeface="Baskerville"/>
              </a:rPr>
              <a:t>Gianluca Sarri</a:t>
            </a:r>
            <a:endParaRPr lang="en-US" sz="2000" i="1" dirty="0"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9791" y="6139861"/>
            <a:ext cx="165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latin typeface="Baskerville"/>
                <a:cs typeface="Baskerville"/>
              </a:rPr>
              <a:t>Slide </a:t>
            </a:r>
            <a:r>
              <a:rPr lang="en-US" sz="2000" i="1" dirty="0">
                <a:latin typeface="Baskerville"/>
                <a:cs typeface="Baskerville"/>
              </a:rPr>
              <a:t>6</a:t>
            </a:r>
            <a:r>
              <a:rPr lang="en-US" sz="2000" i="1" dirty="0" smtClean="0">
                <a:latin typeface="Baskerville"/>
                <a:cs typeface="Baskerville"/>
              </a:rPr>
              <a:t>/25 </a:t>
            </a:r>
            <a:endParaRPr lang="en-US" sz="2000" i="1" dirty="0">
              <a:latin typeface="Baskerville"/>
              <a:cs typeface="Baskerville"/>
            </a:endParaRPr>
          </a:p>
        </p:txBody>
      </p:sp>
      <p:pic>
        <p:nvPicPr>
          <p:cNvPr id="14" name="Picture 4" descr="Diamond KEY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681" y="36987"/>
            <a:ext cx="150110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Connector 25"/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1388" t="13331" r="8195" b="18039"/>
          <a:stretch/>
        </p:blipFill>
        <p:spPr>
          <a:xfrm>
            <a:off x="298218" y="2199164"/>
            <a:ext cx="3427662" cy="327453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4681" y="698709"/>
            <a:ext cx="44516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u="sng" dirty="0" smtClean="0">
                <a:latin typeface="Baskerville"/>
                <a:cs typeface="Baskerville"/>
              </a:rPr>
              <a:t>Large-scale, high-energy laser systems</a:t>
            </a:r>
          </a:p>
          <a:p>
            <a:pPr marL="285750" indent="-285750" algn="just">
              <a:buFont typeface="Wingdings" charset="2"/>
              <a:buChar char="§"/>
            </a:pPr>
            <a:endParaRPr lang="en-US" sz="600" dirty="0" smtClean="0">
              <a:latin typeface="Baskerville"/>
              <a:cs typeface="Baskerville"/>
            </a:endParaRPr>
          </a:p>
          <a:p>
            <a:pPr algn="just"/>
            <a:r>
              <a:rPr lang="en-US" dirty="0" smtClean="0">
                <a:latin typeface="Baskerville"/>
                <a:cs typeface="Baskerville"/>
              </a:rPr>
              <a:t>- Direct laser irradiation on solid targets</a:t>
            </a:r>
          </a:p>
          <a:p>
            <a:pPr algn="just"/>
            <a:r>
              <a:rPr lang="en-US" dirty="0" smtClean="0">
                <a:latin typeface="Baskerville"/>
                <a:cs typeface="Baskerville"/>
              </a:rPr>
              <a:t>- hot electrons propagating through the target</a:t>
            </a:r>
          </a:p>
          <a:p>
            <a:pPr algn="just"/>
            <a:r>
              <a:rPr lang="en-US" dirty="0" smtClean="0">
                <a:latin typeface="Baskerville"/>
                <a:cs typeface="Baskerville"/>
              </a:rPr>
              <a:t>- Pair production in the nuclear field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55800" y="4380468"/>
            <a:ext cx="17662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Baskerville"/>
                <a:cs typeface="Baskerville"/>
              </a:rPr>
              <a:t>- Long duration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Baskerville"/>
                <a:cs typeface="Baskerville"/>
              </a:rPr>
              <a:t>- Broad divergence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Baskerville"/>
                <a:cs typeface="Baskerville"/>
              </a:rPr>
              <a:t>- Non-neutral!</a:t>
            </a:r>
            <a:endParaRPr lang="en-US" sz="1400" b="1" dirty="0">
              <a:solidFill>
                <a:srgbClr val="800000"/>
              </a:solidFill>
              <a:latin typeface="Baskerville"/>
              <a:cs typeface="Baskerville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3521" y="5488035"/>
            <a:ext cx="2772827" cy="24622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H</a:t>
            </a:r>
            <a:r>
              <a:rPr lang="en-US" sz="1000" dirty="0" smtClean="0"/>
              <a:t>. Chen </a:t>
            </a:r>
            <a:r>
              <a:rPr lang="en-US" sz="1000" i="1" dirty="0" smtClean="0"/>
              <a:t>et al.</a:t>
            </a:r>
            <a:r>
              <a:rPr lang="en-US" sz="1000" dirty="0" smtClean="0"/>
              <a:t>, Phys. Rev. </a:t>
            </a:r>
            <a:r>
              <a:rPr lang="en-US" sz="1000" dirty="0" err="1" smtClean="0"/>
              <a:t>Lett</a:t>
            </a:r>
            <a:r>
              <a:rPr lang="en-US" sz="1000" dirty="0" smtClean="0"/>
              <a:t>. 114, 215001 (2015)  </a:t>
            </a:r>
            <a:endParaRPr lang="en-US" sz="1000" dirty="0"/>
          </a:p>
        </p:txBody>
      </p:sp>
      <p:sp>
        <p:nvSpPr>
          <p:cNvPr id="31" name="TextBox 30"/>
          <p:cNvSpPr txBox="1"/>
          <p:nvPr/>
        </p:nvSpPr>
        <p:spPr>
          <a:xfrm>
            <a:off x="5054781" y="698919"/>
            <a:ext cx="381775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Baskerville"/>
                <a:cs typeface="Baskerville"/>
              </a:rPr>
              <a:t>Positron injection in a </a:t>
            </a:r>
            <a:r>
              <a:rPr lang="en-US" u="sng" dirty="0" err="1" smtClean="0">
                <a:latin typeface="Baskerville"/>
                <a:cs typeface="Baskerville"/>
              </a:rPr>
              <a:t>stellarator</a:t>
            </a:r>
            <a:endParaRPr lang="en-US" u="sng" dirty="0" smtClean="0">
              <a:latin typeface="Baskerville"/>
              <a:cs typeface="Baskerville"/>
            </a:endParaRPr>
          </a:p>
          <a:p>
            <a:pPr marL="285750" indent="-285750">
              <a:buFont typeface="Wingdings" charset="2"/>
              <a:buChar char="§"/>
            </a:pPr>
            <a:endParaRPr lang="en-US" sz="600" dirty="0" smtClean="0">
              <a:latin typeface="Baskerville"/>
              <a:cs typeface="Baskerville"/>
            </a:endParaRPr>
          </a:p>
          <a:p>
            <a:r>
              <a:rPr lang="en-US" dirty="0" smtClean="0">
                <a:latin typeface="Baskerville"/>
                <a:cs typeface="Baskerville"/>
              </a:rPr>
              <a:t>- Creation of a steady electron plasma</a:t>
            </a:r>
          </a:p>
          <a:p>
            <a:r>
              <a:rPr lang="en-US" dirty="0" smtClean="0">
                <a:latin typeface="Baskerville"/>
                <a:cs typeface="Baskerville"/>
              </a:rPr>
              <a:t>- Injection of positrons</a:t>
            </a:r>
          </a:p>
          <a:p>
            <a:r>
              <a:rPr lang="en-US" dirty="0" smtClean="0">
                <a:latin typeface="Baskerville"/>
                <a:cs typeface="Baskerville"/>
              </a:rPr>
              <a:t>- Short temporal confinement</a:t>
            </a:r>
          </a:p>
          <a:p>
            <a:r>
              <a:rPr lang="en-US" dirty="0" smtClean="0">
                <a:latin typeface="Baskerville"/>
                <a:cs typeface="Baskerville"/>
              </a:rPr>
              <a:t>- Non-relativistic plasma</a:t>
            </a:r>
          </a:p>
          <a:p>
            <a:pPr marL="285750" indent="-285750">
              <a:buFontTx/>
              <a:buChar char="-"/>
            </a:pPr>
            <a:endParaRPr lang="en-US" dirty="0" smtClean="0">
              <a:latin typeface="Baskerville"/>
              <a:cs typeface="Baskervil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3750" t="2963" r="14305" b="12572"/>
          <a:stretch/>
        </p:blipFill>
        <p:spPr>
          <a:xfrm>
            <a:off x="5112568" y="2324100"/>
            <a:ext cx="3460036" cy="22849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4167" t="28909" r="10973" b="43947"/>
          <a:stretch/>
        </p:blipFill>
        <p:spPr>
          <a:xfrm>
            <a:off x="4824792" y="4636532"/>
            <a:ext cx="4035046" cy="106276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875592" y="5819870"/>
            <a:ext cx="2887416" cy="24622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T. S. Pedersen </a:t>
            </a:r>
            <a:r>
              <a:rPr lang="en-US" sz="1000" i="1" dirty="0" smtClean="0"/>
              <a:t>et al.</a:t>
            </a:r>
            <a:r>
              <a:rPr lang="en-US" sz="1000" dirty="0" smtClean="0"/>
              <a:t>, New J. Phys. 14, 035010 (2012)  </a:t>
            </a:r>
            <a:endParaRPr lang="en-US" sz="1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1400" y="15351"/>
            <a:ext cx="1514591" cy="60583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3521" y="5805535"/>
            <a:ext cx="2185351" cy="24622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E. Liang et al. Sci. Rep. 5,13968 (2015).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59455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" grpId="0"/>
      <p:bldP spid="29" grpId="0" animBg="1"/>
      <p:bldP spid="31" grpId="0"/>
      <p:bldP spid="37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636588" y="6187516"/>
              <a:ext cx="8235950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/>
          <p:cNvCxnSpPr/>
          <p:nvPr/>
        </p:nvCxnSpPr>
        <p:spPr>
          <a:xfrm>
            <a:off x="234683" y="646587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Diamond KEY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681" y="36987"/>
            <a:ext cx="150110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2411581"/>
            <a:ext cx="9143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Wakefield based </a:t>
            </a:r>
          </a:p>
          <a:p>
            <a:pPr algn="ctr"/>
            <a:r>
              <a:rPr lang="en-US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positron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 </a:t>
            </a:r>
            <a:r>
              <a:rPr lang="en-US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generator</a:t>
            </a:r>
            <a:endParaRPr lang="en-US" sz="6000" dirty="0">
              <a:solidFill>
                <a:schemeClr val="tx1">
                  <a:lumMod val="75000"/>
                  <a:lumOff val="25000"/>
                </a:schemeClr>
              </a:solidFill>
              <a:latin typeface="Baskerville"/>
              <a:cs typeface="Baskervill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4488" y="618751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i="1" dirty="0" smtClean="0">
                <a:latin typeface="Baskerville"/>
                <a:cs typeface="Baskerville"/>
              </a:rPr>
              <a:t>Electron beam dynamics in ultra-intense laser fields </a:t>
            </a:r>
            <a:endParaRPr lang="en-US" i="1" dirty="0">
              <a:latin typeface="Baskerville"/>
              <a:cs typeface="Baskervill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97750" y="6155250"/>
            <a:ext cx="1525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latin typeface="Baskerville"/>
                <a:cs typeface="Baskerville"/>
              </a:rPr>
              <a:t>Gianluca Sarri</a:t>
            </a:r>
            <a:endParaRPr lang="en-US" i="1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4276223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14189</TotalTime>
  <Words>1755</Words>
  <Application>Microsoft Macintosh PowerPoint</Application>
  <PresentationFormat>On-screen Show (4:3)</PresentationFormat>
  <Paragraphs>344</Paragraphs>
  <Slides>28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Queen's University of Belfast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Gianluca Sarri</dc:creator>
  <cp:lastModifiedBy>Gianluca Sarri</cp:lastModifiedBy>
  <cp:revision>248</cp:revision>
  <dcterms:created xsi:type="dcterms:W3CDTF">2014-09-23T07:06:29Z</dcterms:created>
  <dcterms:modified xsi:type="dcterms:W3CDTF">2017-09-29T10:54:17Z</dcterms:modified>
</cp:coreProperties>
</file>