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4078" r:id="rId5"/>
    <p:sldMasterId id="2147484058" r:id="rId6"/>
  </p:sldMasterIdLst>
  <p:notesMasterIdLst>
    <p:notesMasterId r:id="rId33"/>
  </p:notesMasterIdLst>
  <p:handoutMasterIdLst>
    <p:handoutMasterId r:id="rId34"/>
  </p:handoutMasterIdLst>
  <p:sldIdLst>
    <p:sldId id="790" r:id="rId7"/>
    <p:sldId id="793" r:id="rId8"/>
    <p:sldId id="794" r:id="rId9"/>
    <p:sldId id="797" r:id="rId10"/>
    <p:sldId id="798" r:id="rId11"/>
    <p:sldId id="832" r:id="rId12"/>
    <p:sldId id="833" r:id="rId13"/>
    <p:sldId id="799" r:id="rId14"/>
    <p:sldId id="800" r:id="rId15"/>
    <p:sldId id="801" r:id="rId16"/>
    <p:sldId id="821" r:id="rId17"/>
    <p:sldId id="802" r:id="rId18"/>
    <p:sldId id="803" r:id="rId19"/>
    <p:sldId id="805" r:id="rId20"/>
    <p:sldId id="825" r:id="rId21"/>
    <p:sldId id="826" r:id="rId22"/>
    <p:sldId id="827" r:id="rId23"/>
    <p:sldId id="829" r:id="rId24"/>
    <p:sldId id="831" r:id="rId25"/>
    <p:sldId id="813" r:id="rId26"/>
    <p:sldId id="815" r:id="rId27"/>
    <p:sldId id="816" r:id="rId28"/>
    <p:sldId id="817" r:id="rId29"/>
    <p:sldId id="818" r:id="rId30"/>
    <p:sldId id="819" r:id="rId31"/>
    <p:sldId id="820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e Warren" initials="MCW" lastIdx="37" clrIdx="0"/>
  <p:cmAuthor id="1" name="Andrei Seryi" initials="A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1B3665"/>
    <a:srgbClr val="C8FF01"/>
    <a:srgbClr val="002147"/>
    <a:srgbClr val="33AAE1"/>
    <a:srgbClr val="FF66FF"/>
    <a:srgbClr val="008000"/>
    <a:srgbClr val="FFCCFF"/>
    <a:srgbClr val="CADB2A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88" autoAdjust="0"/>
  </p:normalViewPr>
  <p:slideViewPr>
    <p:cSldViewPr>
      <p:cViewPr varScale="1">
        <p:scale>
          <a:sx n="100" d="100"/>
          <a:sy n="100" d="100"/>
        </p:scale>
        <p:origin x="97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25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41286-E78F-436E-AFD6-900D11DC4692}" type="datetimeFigureOut">
              <a:rPr lang="zh-CN" altLang="en-US" smtClean="0"/>
              <a:pPr/>
              <a:t>2017/9/29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43F69-00DE-4C57-AED8-1C17E86D90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455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F41DC28-1398-423E-92A5-48F3835C63AC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329F151-7AF5-4E0D-AF08-2F1024B49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39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9F151-7AF5-4E0D-AF08-2F1024B494D8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08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ＭＳ Ｐゴシック" panose="020B0600070205080204" pitchFamily="34" charset="-128"/>
              </a:rPr>
              <a:t>Ok, At the beginning of my talk, I want give some words to our new lab. </a:t>
            </a:r>
          </a:p>
          <a:p>
            <a:endParaRPr lang="en-US" altLang="zh-CN" smtClean="0">
              <a:ea typeface="ＭＳ Ｐゴシック" panose="020B0600070205080204" pitchFamily="34" charset="-128"/>
            </a:endParaRPr>
          </a:p>
          <a:p>
            <a:r>
              <a:rPr lang="en-US" altLang="zh-CN" smtClean="0">
                <a:ea typeface="ＭＳ Ｐゴシック" panose="020B0600070205080204" pitchFamily="34" charset="-128"/>
              </a:rPr>
              <a:t>This is our new laser lab, just finished last year. It’s a 200 TW laser system. </a:t>
            </a:r>
          </a:p>
          <a:p>
            <a:endParaRPr lang="en-US" altLang="zh-CN" smtClean="0">
              <a:ea typeface="ＭＳ Ｐゴシック" panose="020B0600070205080204" pitchFamily="34" charset="-128"/>
            </a:endParaRPr>
          </a:p>
          <a:p>
            <a:r>
              <a:rPr lang="en-US" altLang="zh-CN" smtClean="0">
                <a:ea typeface="ＭＳ Ｐゴシック" panose="020B0600070205080204" pitchFamily="34" charset="-128"/>
              </a:rPr>
              <a:t>On in this laser, we are studying ion acceleration, electron acceleration and high quality gamma-ray generation.  </a:t>
            </a:r>
            <a:endParaRPr lang="zh-CN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D4FC756-D7FE-4578-B664-7475AA1784F8}" type="slidenum">
              <a:rPr lang="zh-CN" altLang="en-US" sz="1200" smtClean="0"/>
              <a:pPr/>
              <a:t>10</a:t>
            </a:fld>
            <a:endParaRPr lang="en-US" altLang="zh-CN" sz="1200" smtClean="0"/>
          </a:p>
        </p:txBody>
      </p:sp>
    </p:spTree>
    <p:extLst>
      <p:ext uri="{BB962C8B-B14F-4D97-AF65-F5344CB8AC3E}">
        <p14:creationId xmlns:p14="http://schemas.microsoft.com/office/powerpoint/2010/main" val="229788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</a:t>
            </a:r>
            <a:r>
              <a:rPr lang="en-US" altLang="zh-CN" smtClean="0">
                <a:ea typeface="ＭＳ Ｐゴシック" panose="020B0600070205080204" pitchFamily="34" charset="-128"/>
              </a:rPr>
              <a:t>s we can see from the reported studies, almost all the angle is larger than 30 degree.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So is there any reported method to reduce the divergence angle of the </a:t>
            </a:r>
            <a:r>
              <a:rPr lang="en-US" altLang="zh-CN" smtClean="0">
                <a:latin typeface="Gill Sans MT" panose="020B05020201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γ-ray source? The answer is yes.</a:t>
            </a:r>
          </a:p>
          <a:p>
            <a:endParaRPr lang="en-US" altLang="en-US" smtClean="0">
              <a:latin typeface="Gill Sans MT" panose="020B0502020104020203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38F7940-344D-419C-8286-19EE48F98EE9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78141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CCB16C2-ACDC-4E7B-9E08-692178AC547C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6756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0483740-64E5-4E35-80C0-306F103D92B2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712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Thanks, Comments please. </a:t>
            </a: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311ACD7-8D9E-4FD2-9FA4-3010B08AF299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9716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2800" b="1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4" name="Picture 6" descr="pku_logo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0"/>
            <a:ext cx="1943100" cy="659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0"/>
            <a:ext cx="5676900" cy="659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908050"/>
            <a:ext cx="381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908050"/>
            <a:ext cx="38100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29050"/>
            <a:ext cx="38100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908050"/>
            <a:ext cx="7772400" cy="5689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908050"/>
            <a:ext cx="381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908050"/>
            <a:ext cx="381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908050"/>
            <a:ext cx="77724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3829050"/>
            <a:ext cx="77724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08050"/>
            <a:ext cx="7772400" cy="568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2800" b="1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434" name="Picture 17" descr="RHUL-Logo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349" y="124886"/>
            <a:ext cx="1400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6011" y="124886"/>
            <a:ext cx="1649458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26059"/>
            <a:ext cx="140219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8" y="37708"/>
            <a:ext cx="3774958" cy="107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908050"/>
            <a:ext cx="38100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08050"/>
            <a:ext cx="38100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0"/>
            <a:ext cx="1943100" cy="659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0"/>
            <a:ext cx="5676900" cy="659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908050"/>
            <a:ext cx="381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908050"/>
            <a:ext cx="38100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29050"/>
            <a:ext cx="38100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908050"/>
            <a:ext cx="7772400" cy="5689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908050"/>
            <a:ext cx="381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908050"/>
            <a:ext cx="381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908050"/>
            <a:ext cx="77724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3829050"/>
            <a:ext cx="77724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08050"/>
            <a:ext cx="7772400" cy="568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2800" b="1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434" name="Picture 17" descr="RHUL-Logo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349" y="124886"/>
            <a:ext cx="1400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6011" y="124886"/>
            <a:ext cx="1649458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t="5604" b="10342"/>
          <a:stretch>
            <a:fillRect/>
          </a:stretch>
        </p:blipFill>
        <p:spPr bwMode="auto">
          <a:xfrm>
            <a:off x="-1" y="116632"/>
            <a:ext cx="3713572" cy="89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26059"/>
            <a:ext cx="140219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908050"/>
            <a:ext cx="38100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08050"/>
            <a:ext cx="38100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0"/>
            <a:ext cx="1943100" cy="659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0"/>
            <a:ext cx="5676900" cy="659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908050"/>
            <a:ext cx="381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908050"/>
            <a:ext cx="38100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29050"/>
            <a:ext cx="38100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908050"/>
            <a:ext cx="7772400" cy="5689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908050"/>
            <a:ext cx="381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908050"/>
            <a:ext cx="381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908050"/>
            <a:ext cx="77724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3829050"/>
            <a:ext cx="77724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08050"/>
            <a:ext cx="7772400" cy="568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908050"/>
            <a:ext cx="38100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08050"/>
            <a:ext cx="38100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7"/>
            </a:gs>
            <a:gs pos="100000">
              <a:srgbClr val="F3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052736"/>
            <a:ext cx="7772400" cy="554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1547664" y="980728"/>
            <a:ext cx="7596336" cy="0"/>
          </a:xfrm>
          <a:prstGeom prst="line">
            <a:avLst/>
          </a:prstGeom>
          <a:noFill/>
          <a:ln w="3492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400" b="1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0" y="6474822"/>
            <a:ext cx="9144000" cy="33855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GB" sz="900" kern="120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              </a:t>
            </a: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          </a:t>
            </a:r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			</a:t>
            </a: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                            </a:t>
            </a:r>
            <a:r>
              <a:rPr lang="en-GB" sz="1600" baseline="0" dirty="0" smtClean="0">
                <a:solidFill>
                  <a:srgbClr val="FFFFFF"/>
                </a:solidFill>
                <a:latin typeface="Arial" pitchFamily="34" charset="0"/>
              </a:rPr>
              <a:t>Jinqing Yu - PKU</a:t>
            </a:r>
            <a:r>
              <a:rPr lang="en-GB" sz="16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en-GB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664" y="354918"/>
            <a:ext cx="665948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pic>
        <p:nvPicPr>
          <p:cNvPr id="6" name="Picture 6" descr="pku_logol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758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3973" r:id="rId2"/>
    <p:sldLayoutId id="2147484037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  <p:sldLayoutId id="2147483988" r:id="rId18"/>
    <p:sldLayoutId id="2147484032" r:id="rId19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6">
              <a:lumMod val="75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33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80008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3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618" y="37708"/>
            <a:ext cx="3774958" cy="107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052736"/>
            <a:ext cx="7772400" cy="554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3851920" y="836712"/>
            <a:ext cx="5292080" cy="0"/>
          </a:xfrm>
          <a:prstGeom prst="line">
            <a:avLst/>
          </a:prstGeom>
          <a:noFill/>
          <a:ln w="73025">
            <a:solidFill>
              <a:srgbClr val="33AAE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400" b="1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0" y="6643366"/>
            <a:ext cx="9144000" cy="230832"/>
          </a:xfrm>
          <a:prstGeom prst="rect">
            <a:avLst/>
          </a:prstGeom>
          <a:solidFill>
            <a:srgbClr val="002147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NVEC, </a:t>
            </a:r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25</a:t>
            </a: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June  2012			</a:t>
            </a:r>
            <a:r>
              <a:rPr lang="en-GB" sz="900" baseline="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                      </a:t>
            </a:r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fld id="{8271069F-2A6D-4553-9E5B-4AD62DD3B5D5}" type="slidenum">
              <a:rPr lang="en-GB" sz="900" smtClean="0">
                <a:solidFill>
                  <a:srgbClr val="FFFFFF"/>
                </a:solidFill>
                <a:latin typeface="Arial" pitchFamily="34" charset="0"/>
              </a:rPr>
              <a:pPr marL="228600" indent="-228600" eaLnBrk="0" hangingPunct="0">
                <a:spcBef>
                  <a:spcPct val="50000"/>
                </a:spcBef>
                <a:buFont typeface="Arial" pitchFamily="34" charset="0"/>
                <a:buNone/>
                <a:defRPr/>
              </a:pPr>
              <a:t>‹#›</a:t>
            </a:fld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sz="900" dirty="0">
                <a:solidFill>
                  <a:srgbClr val="FFFFFF"/>
                </a:solidFill>
                <a:latin typeface="Arial" pitchFamily="34" charset="0"/>
              </a:rPr>
              <a:t>			</a:t>
            </a: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                   </a:t>
            </a:r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Name Surname, JAI </a:t>
            </a:r>
            <a:endParaRPr lang="en-GB" sz="9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3" name="Picture 17" descr="RHUL-Logo"/>
          <p:cNvPicPr>
            <a:picLocks noChangeAspect="1" noChangeArrowheads="1"/>
          </p:cNvPicPr>
          <p:nvPr userDrawn="1"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6732240" y="6916"/>
            <a:ext cx="1166666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5324099" y="6916"/>
            <a:ext cx="137454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664" y="354918"/>
            <a:ext cx="665948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pic>
        <p:nvPicPr>
          <p:cNvPr id="435" name="Picture 2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930582" y="10324"/>
            <a:ext cx="116849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  <p:sldLayoutId id="2147484096" r:id="rId18"/>
    <p:sldLayoutId id="2147484097" r:id="rId19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33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C8FF0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7"/>
            </a:gs>
            <a:gs pos="100000">
              <a:srgbClr val="F3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1" cstate="print"/>
          <a:srcRect t="5604" b="10342"/>
          <a:stretch>
            <a:fillRect/>
          </a:stretch>
        </p:blipFill>
        <p:spPr bwMode="auto">
          <a:xfrm>
            <a:off x="-1" y="116632"/>
            <a:ext cx="3713572" cy="89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052736"/>
            <a:ext cx="7772400" cy="554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3707904" y="836613"/>
            <a:ext cx="5436096" cy="0"/>
          </a:xfrm>
          <a:prstGeom prst="line">
            <a:avLst/>
          </a:prstGeom>
          <a:noFill/>
          <a:ln w="3492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400" b="1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0" y="6643366"/>
            <a:ext cx="9144000" cy="2308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NVEC, </a:t>
            </a:r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25</a:t>
            </a: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June  2012			</a:t>
            </a:r>
            <a:r>
              <a:rPr lang="en-GB" sz="900" baseline="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                      </a:t>
            </a:r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fld id="{8271069F-2A6D-4553-9E5B-4AD62DD3B5D5}" type="slidenum">
              <a:rPr lang="en-GB" sz="900" smtClean="0">
                <a:solidFill>
                  <a:srgbClr val="FFFFFF"/>
                </a:solidFill>
                <a:latin typeface="Arial" pitchFamily="34" charset="0"/>
              </a:rPr>
              <a:pPr marL="228600" indent="-228600" eaLnBrk="0" hangingPunct="0">
                <a:spcBef>
                  <a:spcPct val="50000"/>
                </a:spcBef>
                <a:buFont typeface="Arial" pitchFamily="34" charset="0"/>
                <a:buNone/>
                <a:defRPr/>
              </a:pPr>
              <a:t>‹#›</a:t>
            </a:fld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sz="900" dirty="0">
                <a:solidFill>
                  <a:srgbClr val="FFFFFF"/>
                </a:solidFill>
                <a:latin typeface="Arial" pitchFamily="34" charset="0"/>
              </a:rPr>
              <a:t>			</a:t>
            </a: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                   </a:t>
            </a:r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Name Surname, JAI </a:t>
            </a:r>
            <a:endParaRPr lang="en-GB" sz="9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3" name="Picture 17" descr="RHUL-Logo"/>
          <p:cNvPicPr>
            <a:picLocks noChangeAspect="1" noChangeArrowheads="1"/>
          </p:cNvPicPr>
          <p:nvPr userDrawn="1"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6732240" y="6916"/>
            <a:ext cx="1166666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5324099" y="16343"/>
            <a:ext cx="137454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664" y="354918"/>
            <a:ext cx="665948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pic>
        <p:nvPicPr>
          <p:cNvPr id="435" name="Picture 2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930582" y="10324"/>
            <a:ext cx="116849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  <p:sldLayoutId id="2147484074" r:id="rId16"/>
    <p:sldLayoutId id="2147484075" r:id="rId17"/>
    <p:sldLayoutId id="2147484076" r:id="rId18"/>
    <p:sldLayoutId id="2147484077" r:id="rId19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6">
              <a:lumMod val="75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33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80008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1" y="6381328"/>
            <a:ext cx="9144000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8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b="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zh-CN" sz="2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European Advanced Accelerator Concepts Workshop</a:t>
            </a:r>
            <a:endParaRPr lang="en-US" altLang="en-US" sz="2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2265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8738"/>
            <a:ext cx="233521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2"/>
          <p:cNvSpPr>
            <a:spLocks noChangeArrowheads="1"/>
          </p:cNvSpPr>
          <p:nvPr/>
        </p:nvSpPr>
        <p:spPr bwMode="auto">
          <a:xfrm>
            <a:off x="34925" y="4264203"/>
            <a:ext cx="907415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8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3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Peking University</a:t>
            </a:r>
            <a:r>
              <a:rPr lang="en-US" altLang="zh-CN" sz="2300" b="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Jinqing Yu</a:t>
            </a:r>
            <a:r>
              <a:rPr lang="en-US" altLang="zh-CN" sz="2300" b="0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Ronghao</a:t>
            </a:r>
            <a:r>
              <a:rPr lang="en-US" altLang="zh-CN" sz="2300" b="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Hu,</a:t>
            </a:r>
            <a:r>
              <a:rPr lang="zh-CN" altLang="en-US" sz="2300" b="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300" b="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Haiyang Lu &amp;</a:t>
            </a:r>
            <a:r>
              <a:rPr lang="zh-CN" altLang="en-US" sz="2300" b="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Xueqing</a:t>
            </a:r>
            <a:r>
              <a:rPr lang="en-US" altLang="zh-CN" sz="2300" b="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</a:t>
            </a:r>
            <a:endParaRPr lang="en-US" altLang="zh-CN" sz="2300" b="0" dirty="0">
              <a:solidFill>
                <a:schemeClr val="accent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3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Imperial College London</a:t>
            </a:r>
            <a:r>
              <a:rPr lang="en-US" altLang="zh-CN" sz="2300" b="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300" b="0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Z. </a:t>
            </a:r>
            <a:r>
              <a:rPr lang="en-US" altLang="zh-CN" sz="2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Najmudin</a:t>
            </a:r>
            <a:endParaRPr lang="en-US" altLang="zh-CN" sz="2300" b="0" dirty="0" smtClean="0">
              <a:solidFill>
                <a:schemeClr val="accent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3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University of California, Irvine</a:t>
            </a:r>
            <a:r>
              <a:rPr lang="en-US" altLang="zh-CN" sz="2300" b="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T. Tajima</a:t>
            </a:r>
            <a:endParaRPr lang="en-US" altLang="zh-CN" sz="2300" b="0" dirty="0">
              <a:solidFill>
                <a:schemeClr val="accent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标题 7"/>
          <p:cNvSpPr>
            <a:spLocks noGrp="1"/>
          </p:cNvSpPr>
          <p:nvPr>
            <p:ph type="ctrTitle"/>
          </p:nvPr>
        </p:nvSpPr>
        <p:spPr>
          <a:xfrm>
            <a:off x="34925" y="1268760"/>
            <a:ext cx="4032250" cy="2735262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2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Ultra-brilliance </a:t>
            </a:r>
            <a:r>
              <a:rPr lang="en-US" altLang="zh-CN" sz="2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isolated </a:t>
            </a:r>
            <a:r>
              <a:rPr lang="en-US" altLang="zh-CN" sz="26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attosecond</a:t>
            </a:r>
            <a:r>
              <a:rPr lang="en-US" altLang="zh-CN" sz="2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gamma-ray light source from nonlinear Compton scattering</a:t>
            </a:r>
          </a:p>
        </p:txBody>
      </p:sp>
      <p:pic>
        <p:nvPicPr>
          <p:cNvPr id="14" name="图片 9" descr="C:\Users\Jinqing\Desktop\papers\Ultra-brilliance isolated attosecond gamma-ray light source from nonlinear Compton scattering\paper\2017-6-25\figure 1\fig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20" b="48476"/>
          <a:stretch>
            <a:fillRect/>
          </a:stretch>
        </p:blipFill>
        <p:spPr bwMode="auto">
          <a:xfrm>
            <a:off x="4211638" y="1196752"/>
            <a:ext cx="4824412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100"/>
            <a:ext cx="331311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971847"/>
      </p:ext>
    </p:extLst>
  </p:cSld>
  <p:clrMapOvr>
    <a:masterClrMapping/>
  </p:clrMapOvr>
  <p:transition advTm="4261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2" b="5273"/>
          <a:stretch>
            <a:fillRect/>
          </a:stretch>
        </p:blipFill>
        <p:spPr bwMode="auto">
          <a:xfrm>
            <a:off x="3419872" y="920326"/>
            <a:ext cx="5560616" cy="337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44624"/>
            <a:ext cx="8135938" cy="714375"/>
          </a:xfrm>
        </p:spPr>
        <p:txBody>
          <a:bodyPr/>
          <a:lstStyle/>
          <a:p>
            <a:pPr>
              <a:defRPr/>
            </a:pPr>
            <a:r>
              <a:rPr altLang="zh-CN" dirty="0" smtClean="0">
                <a:solidFill>
                  <a:srgbClr val="0070C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C</a:t>
            </a:r>
            <a:r>
              <a:rPr altLang="zh-CN" dirty="0" smtClean="0">
                <a:latin typeface="Times New Roman" pitchFamily="18" charset="0"/>
                <a:ea typeface="DejaVu Sans"/>
                <a:cs typeface="Times New Roman" pitchFamily="18" charset="0"/>
              </a:rPr>
              <a:t>ompact </a:t>
            </a:r>
            <a:r>
              <a:rPr altLang="zh-CN" dirty="0" err="1">
                <a:solidFill>
                  <a:srgbClr val="0070C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LA</a:t>
            </a:r>
            <a:r>
              <a:rPr altLang="zh-CN" dirty="0" err="1">
                <a:latin typeface="Times New Roman" pitchFamily="18" charset="0"/>
                <a:ea typeface="DejaVu Sans"/>
                <a:cs typeface="Times New Roman" pitchFamily="18" charset="0"/>
              </a:rPr>
              <a:t>ser</a:t>
            </a:r>
            <a:r>
              <a:rPr altLang="zh-CN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altLang="zh-CN" dirty="0">
                <a:solidFill>
                  <a:srgbClr val="0070C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P</a:t>
            </a:r>
            <a:r>
              <a:rPr altLang="zh-CN" dirty="0">
                <a:latin typeface="Times New Roman" pitchFamily="18" charset="0"/>
                <a:ea typeface="DejaVu Sans"/>
                <a:cs typeface="Times New Roman" pitchFamily="18" charset="0"/>
              </a:rPr>
              <a:t>lasma </a:t>
            </a:r>
            <a:r>
              <a:rPr altLang="zh-CN" dirty="0" smtClean="0">
                <a:solidFill>
                  <a:srgbClr val="0070C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A</a:t>
            </a:r>
            <a:r>
              <a:rPr altLang="zh-CN" dirty="0" smtClean="0">
                <a:latin typeface="Times New Roman" pitchFamily="18" charset="0"/>
                <a:ea typeface="DejaVu Sans"/>
                <a:cs typeface="Times New Roman" pitchFamily="18" charset="0"/>
              </a:rPr>
              <a:t>ccelerator @Peking Uni.</a:t>
            </a:r>
            <a:endParaRPr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129338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8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0F5252-2C4D-499B-B89B-284946F88EF2}" type="slidenum">
              <a:rPr lang="zh-CN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CN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20650" y="992682"/>
          <a:ext cx="3005138" cy="330041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31439"/>
                <a:gridCol w="1673699"/>
              </a:tblGrid>
              <a:tr h="335419">
                <a:tc gridSpan="2">
                  <a:txBody>
                    <a:bodyPr/>
                    <a:lstStyle/>
                    <a:p>
                      <a:pPr marL="0" marR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CLAPA Laser Parameters</a:t>
                      </a:r>
                    </a:p>
                  </a:txBody>
                  <a:tcPr marL="91473" marR="91473" marT="45739" marB="457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8352">
                <a:tc>
                  <a:txBody>
                    <a:bodyPr/>
                    <a:lstStyle/>
                    <a:p>
                      <a:pPr algn="dist"/>
                      <a:r>
                        <a:rPr lang="en-US" altLang="zh-CN" sz="1600" b="1" dirty="0" smtClean="0">
                          <a:solidFill>
                            <a:srgbClr val="D6009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Pulse Energy: </a:t>
                      </a:r>
                      <a:endParaRPr lang="zh-CN" altLang="en-US" sz="1600" b="1" dirty="0">
                        <a:solidFill>
                          <a:srgbClr val="D6009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3" marR="91473" marT="45739" marB="45739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J </a:t>
                      </a:r>
                    </a:p>
                  </a:txBody>
                  <a:tcPr marL="91473" marR="91473" marT="45739" marB="45739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9361">
                <a:tc>
                  <a:txBody>
                    <a:bodyPr/>
                    <a:lstStyle/>
                    <a:p>
                      <a:pPr algn="dist"/>
                      <a:r>
                        <a:rPr lang="en-US" altLang="zh-CN" sz="1600" b="1" dirty="0" smtClean="0">
                          <a:solidFill>
                            <a:srgbClr val="D6009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Pulse Duration: </a:t>
                      </a:r>
                      <a:endParaRPr lang="zh-CN" altLang="en-US" sz="1600" b="1" dirty="0">
                        <a:solidFill>
                          <a:srgbClr val="D6009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3" marR="91473" marT="45739" marB="457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25 </a:t>
                      </a:r>
                      <a:r>
                        <a:rPr lang="en-US" altLang="zh-CN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fs</a:t>
                      </a:r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/5Hz</a:t>
                      </a:r>
                      <a:endParaRPr lang="zh-CN" alt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3" marR="91473" marT="45739" marB="457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352">
                <a:tc>
                  <a:txBody>
                    <a:bodyPr/>
                    <a:lstStyle/>
                    <a:p>
                      <a:pPr algn="dist"/>
                      <a:r>
                        <a:rPr lang="en-US" altLang="zh-CN" sz="1600" b="1" dirty="0" smtClean="0">
                          <a:solidFill>
                            <a:srgbClr val="D6009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Wavelength: </a:t>
                      </a:r>
                      <a:endParaRPr lang="zh-CN" altLang="en-US" sz="1600" b="1" dirty="0">
                        <a:solidFill>
                          <a:srgbClr val="D6009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3" marR="91473" marT="45739" marB="457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nm</a:t>
                      </a:r>
                      <a:endParaRPr lang="zh-CN" alt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3" marR="91473" marT="45739" marB="457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2226">
                <a:tc>
                  <a:txBody>
                    <a:bodyPr/>
                    <a:lstStyle/>
                    <a:p>
                      <a:pPr algn="dist"/>
                      <a:r>
                        <a:rPr lang="en-US" altLang="zh-CN" sz="1600" b="1" dirty="0" smtClean="0">
                          <a:solidFill>
                            <a:srgbClr val="D6009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Contrast Ratio:</a:t>
                      </a:r>
                      <a:r>
                        <a:rPr lang="zh-CN" altLang="en-US" sz="1600" b="1" dirty="0" smtClean="0">
                          <a:solidFill>
                            <a:srgbClr val="D6009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600" b="1" dirty="0">
                        <a:solidFill>
                          <a:srgbClr val="D6009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3" marR="91473" marT="45739" marB="457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:1 @ 100 </a:t>
                      </a:r>
                      <a:r>
                        <a:rPr lang="en-US" altLang="zh-CN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:1 @ 20 </a:t>
                      </a:r>
                      <a:r>
                        <a:rPr lang="en-US" altLang="zh-CN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3" marR="91473" marT="45739" marB="457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8352">
                <a:tc>
                  <a:txBody>
                    <a:bodyPr/>
                    <a:lstStyle/>
                    <a:p>
                      <a:endParaRPr lang="zh-CN" altLang="en-US" sz="1600" b="1" dirty="0">
                        <a:solidFill>
                          <a:srgbClr val="D6009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3" marR="91473" marT="45739" marB="457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:1 @ 5 </a:t>
                      </a:r>
                      <a:r>
                        <a:rPr lang="en-US" altLang="zh-CN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3" marR="91473" marT="45739" marB="457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352">
                <a:tc>
                  <a:txBody>
                    <a:bodyPr/>
                    <a:lstStyle/>
                    <a:p>
                      <a:endParaRPr lang="zh-CN" altLang="en-US" sz="1600" b="1" dirty="0">
                        <a:solidFill>
                          <a:srgbClr val="D6009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3" marR="91473" marT="45739" marB="457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:1 @ 1 </a:t>
                      </a:r>
                      <a:r>
                        <a:rPr lang="en-US" altLang="zh-CN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3" marR="91473" marT="45739" marB="457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83" name="Picture 2" descr="F:\tabletop201506\实验楼照片\200TW高对比度激光系统201508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311650"/>
            <a:ext cx="6088062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矩形 13"/>
          <p:cNvSpPr>
            <a:spLocks noChangeArrowheads="1"/>
          </p:cNvSpPr>
          <p:nvPr/>
        </p:nvSpPr>
        <p:spPr bwMode="auto">
          <a:xfrm>
            <a:off x="2824163" y="1576388"/>
            <a:ext cx="2500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8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1)Proton Irradiation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Animals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25788" y="820738"/>
            <a:ext cx="20716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itchFamily="18" charset="0"/>
              </a:rPr>
              <a:t>2) FEL beam line</a:t>
            </a:r>
            <a:endParaRPr lang="zh-CN" altLang="en-US" sz="2000" b="1" dirty="0">
              <a:solidFill>
                <a:schemeClr val="accent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12088" y="866775"/>
            <a:ext cx="156686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itchFamily="18" charset="0"/>
              </a:rPr>
              <a:t>3)Cluster-target Chamber</a:t>
            </a:r>
            <a:endParaRPr lang="zh-CN" altLang="en-US" sz="2000" b="1" dirty="0">
              <a:solidFill>
                <a:schemeClr val="accent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287" name="矩形 6"/>
          <p:cNvSpPr>
            <a:spLocks noChangeArrowheads="1"/>
          </p:cNvSpPr>
          <p:nvPr/>
        </p:nvSpPr>
        <p:spPr bwMode="auto">
          <a:xfrm>
            <a:off x="4138613" y="2646363"/>
            <a:ext cx="1989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8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dist">
              <a:spcBef>
                <a:spcPct val="0"/>
              </a:spcBef>
              <a:buFontTx/>
              <a:buNone/>
            </a:pPr>
            <a:r>
              <a:rPr lang="en-US" altLang="zh-CN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Beam Line</a:t>
            </a:r>
          </a:p>
        </p:txBody>
      </p:sp>
      <p:cxnSp>
        <p:nvCxnSpPr>
          <p:cNvPr id="11288" name="直接箭头连接符 17"/>
          <p:cNvCxnSpPr>
            <a:cxnSpLocks noChangeShapeType="1"/>
          </p:cNvCxnSpPr>
          <p:nvPr/>
        </p:nvCxnSpPr>
        <p:spPr bwMode="auto">
          <a:xfrm flipH="1">
            <a:off x="6897688" y="3500438"/>
            <a:ext cx="287337" cy="99853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9" name="直接箭头连接符 18"/>
          <p:cNvCxnSpPr>
            <a:cxnSpLocks noChangeShapeType="1"/>
          </p:cNvCxnSpPr>
          <p:nvPr/>
        </p:nvCxnSpPr>
        <p:spPr bwMode="auto">
          <a:xfrm flipH="1">
            <a:off x="4548188" y="1930400"/>
            <a:ext cx="2009775" cy="24463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90" name="矩形 12"/>
          <p:cNvSpPr>
            <a:spLocks noChangeArrowheads="1"/>
          </p:cNvSpPr>
          <p:nvPr/>
        </p:nvSpPr>
        <p:spPr bwMode="auto">
          <a:xfrm>
            <a:off x="7064375" y="282575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8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dist">
              <a:spcBef>
                <a:spcPct val="0"/>
              </a:spcBef>
              <a:buFontTx/>
              <a:buNone/>
            </a:pPr>
            <a:r>
              <a:rPr lang="en-US" altLang="zh-CN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</a:p>
        </p:txBody>
      </p:sp>
      <p:pic>
        <p:nvPicPr>
          <p:cNvPr id="11291" name="图片 1" descr="17778_232966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254952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92" name="直接箭头连接符 19"/>
          <p:cNvCxnSpPr>
            <a:cxnSpLocks noChangeShapeType="1"/>
          </p:cNvCxnSpPr>
          <p:nvPr/>
        </p:nvCxnSpPr>
        <p:spPr bwMode="auto">
          <a:xfrm flipH="1">
            <a:off x="2800350" y="2252663"/>
            <a:ext cx="520700" cy="21240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52950724"/>
      </p:ext>
    </p:extLst>
  </p:cSld>
  <p:clrMapOvr>
    <a:masterClrMapping/>
  </p:clrMapOvr>
  <p:transition advTm="748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55650" y="317500"/>
            <a:ext cx="8208963" cy="590550"/>
          </a:xfrm>
        </p:spPr>
        <p:txBody>
          <a:bodyPr/>
          <a:lstStyle/>
          <a:p>
            <a:pPr>
              <a:defRPr/>
            </a:pPr>
            <a:r>
              <a:rPr altLang="zh-CN" sz="3200" b="0" dirty="0" err="1" smtClean="0">
                <a:latin typeface="Gill Sans MT" pitchFamily="34" charset="0"/>
                <a:cs typeface="Times New Roman" panose="02020603050405020304" pitchFamily="18" charset="0"/>
              </a:rPr>
              <a:t>Attosecond</a:t>
            </a:r>
            <a:r>
              <a:rPr altLang="zh-CN" sz="3200" b="0" dirty="0" smtClean="0">
                <a:latin typeface="Gill Sans MT" pitchFamily="34" charset="0"/>
                <a:cs typeface="Times New Roman" panose="02020603050405020304" pitchFamily="18" charset="0"/>
              </a:rPr>
              <a:t> </a:t>
            </a:r>
            <a:r>
              <a:rPr altLang="zh-CN" sz="3200" b="0" dirty="0">
                <a:latin typeface="Gill Sans MT" pitchFamily="34" charset="0"/>
                <a:cs typeface="Times New Roman" panose="02020603050405020304" pitchFamily="18" charset="0"/>
              </a:rPr>
              <a:t>γ-ray </a:t>
            </a:r>
            <a:r>
              <a:rPr altLang="zh-CN" sz="3200" b="0" dirty="0" smtClean="0">
                <a:latin typeface="Gill Sans MT" pitchFamily="34" charset="0"/>
                <a:cs typeface="Times New Roman" panose="02020603050405020304" pitchFamily="18" charset="0"/>
              </a:rPr>
              <a:t>pulse generation</a:t>
            </a:r>
            <a:endParaRPr sz="3200" b="0" dirty="0">
              <a:latin typeface="Gill Sans MT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9075" y="5445125"/>
            <a:ext cx="8745538" cy="954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How to produce </a:t>
            </a:r>
            <a:r>
              <a:rPr lang="en-US" altLang="zh-CN" sz="2800" dirty="0" err="1">
                <a:solidFill>
                  <a:schemeClr val="tx1"/>
                </a:solidFill>
              </a:rPr>
              <a:t>attosecond</a:t>
            </a:r>
            <a:r>
              <a:rPr lang="en-US" altLang="zh-CN" sz="2800" dirty="0">
                <a:solidFill>
                  <a:schemeClr val="tx1"/>
                </a:solidFill>
              </a:rPr>
              <a:t> </a:t>
            </a:r>
            <a:r>
              <a:rPr lang="el-GR" altLang="zh-CN" sz="2800" dirty="0">
                <a:latin typeface="Gill Sans MT" pitchFamily="34" charset="0"/>
                <a:cs typeface="Times New Roman" panose="02020603050405020304" pitchFamily="18" charset="0"/>
              </a:rPr>
              <a:t>γ-</a:t>
            </a:r>
            <a:r>
              <a:rPr lang="en-US" altLang="zh-CN" sz="2800" dirty="0">
                <a:latin typeface="Gill Sans MT" pitchFamily="34" charset="0"/>
                <a:cs typeface="Times New Roman" panose="02020603050405020304" pitchFamily="18" charset="0"/>
              </a:rPr>
              <a:t>ray pulse with </a:t>
            </a:r>
            <a:r>
              <a:rPr lang="en-US" altLang="zh-CN" sz="2800" dirty="0">
                <a:solidFill>
                  <a:srgbClr val="FF0000"/>
                </a:solidFill>
                <a:latin typeface="Gill Sans MT" pitchFamily="34" charset="0"/>
                <a:cs typeface="Times New Roman" panose="02020603050405020304" pitchFamily="18" charset="0"/>
              </a:rPr>
              <a:t>current </a:t>
            </a:r>
            <a:r>
              <a:rPr lang="en-US" altLang="zh-CN" sz="2800" dirty="0" smtClean="0">
                <a:solidFill>
                  <a:srgbClr val="FF0000"/>
                </a:solidFill>
                <a:latin typeface="Gill Sans MT" pitchFamily="34" charset="0"/>
                <a:cs typeface="Times New Roman" panose="02020603050405020304" pitchFamily="18" charset="0"/>
              </a:rPr>
              <a:t>100TW class</a:t>
            </a:r>
            <a:r>
              <a:rPr lang="en-US" altLang="zh-CN" sz="2800" dirty="0" smtClean="0">
                <a:latin typeface="Gill Sans MT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Gill Sans MT" pitchFamily="34" charset="0"/>
                <a:cs typeface="Times New Roman" panose="02020603050405020304" pitchFamily="18" charset="0"/>
              </a:rPr>
              <a:t>lasers</a:t>
            </a:r>
            <a:r>
              <a:rPr lang="en-US" altLang="zh-CN" sz="2800" dirty="0">
                <a:solidFill>
                  <a:schemeClr val="tx1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???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662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5485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109967"/>
      </p:ext>
    </p:extLst>
  </p:cSld>
  <p:clrMapOvr>
    <a:masterClrMapping/>
  </p:clrMapOvr>
  <p:transition advTm="146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99592" y="355600"/>
            <a:ext cx="8064896" cy="431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Gamma pulse duration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Compton mechanism</a:t>
            </a:r>
            <a:endParaRPr lang="en-US" dirty="0"/>
          </a:p>
        </p:txBody>
      </p:sp>
      <p:sp>
        <p:nvSpPr>
          <p:cNvPr id="2" name="矩形 1"/>
          <p:cNvSpPr/>
          <p:nvPr/>
        </p:nvSpPr>
        <p:spPr>
          <a:xfrm>
            <a:off x="395536" y="1628800"/>
            <a:ext cx="828092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en-US" sz="3000" dirty="0">
                <a:cs typeface="Times New Roman" panose="02020603050405020304" pitchFamily="18" charset="0"/>
              </a:rPr>
              <a:t>The radiation duration is dominated by electron bunch duration or laser pulse duration;</a:t>
            </a:r>
          </a:p>
          <a:p>
            <a:pPr marL="514350" indent="-514350" algn="ctr">
              <a:lnSpc>
                <a:spcPct val="15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en-US" sz="3000" dirty="0">
                <a:cs typeface="Times New Roman" panose="02020603050405020304" pitchFamily="18" charset="0"/>
              </a:rPr>
              <a:t>It is possible to generate </a:t>
            </a:r>
            <a:r>
              <a:rPr lang="en-US" sz="3000" dirty="0" err="1">
                <a:cs typeface="Times New Roman" panose="02020603050405020304" pitchFamily="18" charset="0"/>
              </a:rPr>
              <a:t>attosecond</a:t>
            </a:r>
            <a:r>
              <a:rPr lang="en-US" sz="3000" dirty="0">
                <a:cs typeface="Times New Roman" panose="02020603050405020304" pitchFamily="18" charset="0"/>
              </a:rPr>
              <a:t> radiation by the interaction between </a:t>
            </a:r>
            <a:r>
              <a:rPr lang="en-US" sz="3000" dirty="0" err="1">
                <a:cs typeface="Times New Roman" panose="02020603050405020304" pitchFamily="18" charset="0"/>
              </a:rPr>
              <a:t>attosecond</a:t>
            </a:r>
            <a:r>
              <a:rPr lang="en-US" sz="3000" dirty="0">
                <a:cs typeface="Times New Roman" panose="02020603050405020304" pitchFamily="18" charset="0"/>
              </a:rPr>
              <a:t> electron bunch and short laser pulse.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9800544"/>
      </p:ext>
    </p:extLst>
  </p:cSld>
  <p:clrMapOvr>
    <a:masterClrMapping/>
  </p:clrMapOvr>
  <p:transition advTm="31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99592" y="355600"/>
            <a:ext cx="8064896" cy="431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Gamma pulse duration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Compton mechanism</a:t>
            </a:r>
            <a:endParaRPr lang="en-US" dirty="0"/>
          </a:p>
        </p:txBody>
      </p:sp>
      <p:sp>
        <p:nvSpPr>
          <p:cNvPr id="2" name="矩形 1"/>
          <p:cNvSpPr/>
          <p:nvPr/>
        </p:nvSpPr>
        <p:spPr>
          <a:xfrm>
            <a:off x="179512" y="2309678"/>
            <a:ext cx="878497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2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How to generate isolated </a:t>
            </a:r>
            <a:r>
              <a:rPr lang="en-US" sz="30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attosecond</a:t>
            </a:r>
            <a:r>
              <a:rPr lang="en-US" sz="3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electron bunch?</a:t>
            </a:r>
          </a:p>
          <a:p>
            <a:pPr marL="514350" indent="-514350" algn="ctr">
              <a:lnSpc>
                <a:spcPct val="2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How to control the collision point?</a:t>
            </a:r>
            <a:endParaRPr lang="en-US" sz="3000" dirty="0">
              <a:cs typeface="Times New Roman" panose="02020603050405020304" pitchFamily="18" charset="0"/>
            </a:endParaRP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755576" y="1484784"/>
            <a:ext cx="7776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000" dirty="0" smtClean="0">
                <a:solidFill>
                  <a:schemeClr val="accent6"/>
                </a:solidFill>
                <a:latin typeface="Times-Roman"/>
              </a:rPr>
              <a:t>Two key points need to be overcame! </a:t>
            </a:r>
            <a:endParaRPr lang="en-US" altLang="en-US" sz="3000" dirty="0">
              <a:solidFill>
                <a:schemeClr val="accent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692383"/>
      </p:ext>
    </p:extLst>
  </p:cSld>
  <p:clrMapOvr>
    <a:masterClrMapping/>
  </p:clrMapOvr>
  <p:transition advTm="11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1052736"/>
            <a:ext cx="4255172" cy="321407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generate isolated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attosecond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bunch?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8277" r="1880"/>
          <a:stretch/>
        </p:blipFill>
        <p:spPr>
          <a:xfrm>
            <a:off x="244820" y="4246115"/>
            <a:ext cx="3751116" cy="191918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496" y="6165304"/>
            <a:ext cx="5038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-Roman"/>
              </a:rPr>
              <a:t>N. </a:t>
            </a:r>
            <a:r>
              <a:rPr lang="en-US" sz="1600" dirty="0" err="1" smtClean="0">
                <a:latin typeface="Times-Roman"/>
              </a:rPr>
              <a:t>Naumova</a:t>
            </a:r>
            <a:r>
              <a:rPr lang="en-US" sz="1600" dirty="0" smtClean="0">
                <a:latin typeface="Times-Roman"/>
              </a:rPr>
              <a:t>, </a:t>
            </a:r>
            <a:r>
              <a:rPr lang="en-US" sz="1600" dirty="0" err="1"/>
              <a:t>Attosecond</a:t>
            </a:r>
            <a:r>
              <a:rPr lang="en-US" sz="1600" dirty="0"/>
              <a:t> Electron </a:t>
            </a:r>
            <a:r>
              <a:rPr lang="en-US" sz="1600" dirty="0" smtClean="0"/>
              <a:t>Bunches, PRL, 2004</a:t>
            </a:r>
            <a:endParaRPr lang="en-US" sz="16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t="2703" r="2617" b="24324"/>
          <a:stretch/>
        </p:blipFill>
        <p:spPr>
          <a:xfrm>
            <a:off x="4427984" y="1052736"/>
            <a:ext cx="4464496" cy="19442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840" y="3068960"/>
            <a:ext cx="2908528" cy="329977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760078" y="6199460"/>
            <a:ext cx="2383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T.V. </a:t>
            </a:r>
            <a:r>
              <a:rPr lang="en-US" sz="1600" dirty="0" err="1"/>
              <a:t>Liseykina</a:t>
            </a:r>
            <a:r>
              <a:rPr lang="en-US" sz="1600" dirty="0" smtClean="0">
                <a:latin typeface="Times-Roman"/>
              </a:rPr>
              <a:t>, </a:t>
            </a:r>
            <a:r>
              <a:rPr lang="en-US" sz="1600" dirty="0" smtClean="0"/>
              <a:t>PRL, 2010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5943190"/>
      </p:ext>
    </p:extLst>
  </p:cSld>
  <p:clrMapOvr>
    <a:masterClrMapping/>
  </p:clrMapOvr>
  <p:transition advTm="1181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589" y="1052736"/>
            <a:ext cx="4472427" cy="2232248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generate isolated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attosecond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bunch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019580"/>
            <a:ext cx="3384376" cy="3489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356992"/>
            <a:ext cx="2248249" cy="3112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3629789"/>
            <a:ext cx="2449725" cy="27515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4437112"/>
            <a:ext cx="2654424" cy="15242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6112" y="6096713"/>
            <a:ext cx="4152392" cy="29102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60662" y="3991020"/>
            <a:ext cx="160332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latin typeface="Times-Roman"/>
              </a:rPr>
              <a:t>5 </a:t>
            </a:r>
            <a:r>
              <a:rPr lang="en-US" altLang="zh-CN" dirty="0" smtClean="0">
                <a:solidFill>
                  <a:srgbClr val="FF0000"/>
                </a:solidFill>
                <a:latin typeface="Times-Roman"/>
              </a:rPr>
              <a:t>fs laser !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199601"/>
      </p:ext>
    </p:extLst>
  </p:cSld>
  <p:clrMapOvr>
    <a:masterClrMapping/>
  </p:clrMapOvr>
  <p:transition advTm="129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generate isolated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attosecond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bunch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9752" y="1052736"/>
            <a:ext cx="4759105" cy="493737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052736"/>
            <a:ext cx="7147991" cy="489696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01970" y="6114782"/>
            <a:ext cx="28119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31F20"/>
                </a:solidFill>
                <a:latin typeface="AdvP6F00"/>
              </a:rPr>
              <a:t>M. J. H. </a:t>
            </a:r>
            <a:r>
              <a:rPr lang="en-US" sz="1600" dirty="0" err="1" smtClean="0">
                <a:solidFill>
                  <a:srgbClr val="231F20"/>
                </a:solidFill>
                <a:latin typeface="AdvP6F00"/>
              </a:rPr>
              <a:t>Luttikhof</a:t>
            </a:r>
            <a:r>
              <a:rPr lang="en-US" sz="1600" dirty="0" smtClean="0">
                <a:solidFill>
                  <a:srgbClr val="231F20"/>
                </a:solidFill>
                <a:latin typeface="AdvP6F00"/>
              </a:rPr>
              <a:t>, PRL, 2010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441261"/>
      </p:ext>
    </p:extLst>
  </p:cSld>
  <p:clrMapOvr>
    <a:masterClrMapping/>
  </p:clrMapOvr>
  <p:transition advTm="17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generate isolated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attosecond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bunch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052736"/>
            <a:ext cx="2914199" cy="48245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774" y="1052736"/>
            <a:ext cx="4205666" cy="33905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9" y="4437112"/>
            <a:ext cx="5400600" cy="20035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1520" y="6102153"/>
            <a:ext cx="3182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dvP6F00"/>
              </a:rPr>
              <a:t>F.Y. </a:t>
            </a:r>
            <a:r>
              <a:rPr lang="en-US" sz="1600" dirty="0" smtClean="0">
                <a:latin typeface="AdvP6F00"/>
              </a:rPr>
              <a:t>Li &amp; Z. M. Sheng, PRL, 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4858970"/>
      </p:ext>
    </p:extLst>
  </p:cSld>
  <p:clrMapOvr>
    <a:masterClrMapping/>
  </p:clrMapOvr>
  <p:transition advTm="3571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control the collision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560840" cy="4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971600" y="5445224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Change gas jet size and gas pressure to control the injection and collision point.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95606"/>
      </p:ext>
    </p:extLst>
  </p:cSld>
  <p:clrMapOvr>
    <a:masterClrMapping/>
  </p:clrMapOvr>
  <p:transition advTm="3296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r="3518"/>
          <a:stretch/>
        </p:blipFill>
        <p:spPr bwMode="auto">
          <a:xfrm>
            <a:off x="139215" y="1700808"/>
            <a:ext cx="889728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3"/>
          <p:cNvSpPr txBox="1">
            <a:spLocks/>
          </p:cNvSpPr>
          <p:nvPr/>
        </p:nvSpPr>
        <p:spPr>
          <a:xfrm>
            <a:off x="1547664" y="188640"/>
            <a:ext cx="6659485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kern="0" dirty="0" smtClean="0">
                <a:cs typeface="Times New Roman" panose="02020603050405020304" pitchFamily="18" charset="0"/>
              </a:rPr>
              <a:t>The PIC code epoch</a:t>
            </a:r>
          </a:p>
        </p:txBody>
      </p:sp>
      <p:sp>
        <p:nvSpPr>
          <p:cNvPr id="2" name="矩形 1"/>
          <p:cNvSpPr/>
          <p:nvPr/>
        </p:nvSpPr>
        <p:spPr>
          <a:xfrm>
            <a:off x="94783" y="5877272"/>
            <a:ext cx="2605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T. D. Arber, </a:t>
            </a:r>
            <a:r>
              <a:rPr lang="en-US" altLang="zh-CN" sz="2000" dirty="0"/>
              <a:t>et al., </a:t>
            </a:r>
            <a:r>
              <a:rPr lang="en-US" altLang="zh-CN" sz="2000" dirty="0" smtClean="0"/>
              <a:t>2015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92456829"/>
      </p:ext>
    </p:extLst>
  </p:cSld>
  <p:clrMapOvr>
    <a:masterClrMapping/>
  </p:clrMapOvr>
  <p:transition advTm="812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0775"/>
            <a:ext cx="64547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476375" y="355600"/>
            <a:ext cx="6659563" cy="431800"/>
          </a:xfrm>
        </p:spPr>
        <p:txBody>
          <a:bodyPr/>
          <a:lstStyle/>
          <a:p>
            <a:pPr>
              <a:defRPr/>
            </a:pPr>
            <a:r>
              <a:rPr dirty="0" smtClean="0"/>
              <a:t>Shorter duration</a:t>
            </a:r>
            <a:endParaRPr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6948488" y="458112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08850" y="4182913"/>
            <a:ext cx="1585913" cy="830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dirty="0" err="1">
                <a:solidFill>
                  <a:srgbClr val="FF0000"/>
                </a:solidFill>
              </a:rPr>
              <a:t>Attosecond</a:t>
            </a:r>
            <a:endParaRPr lang="en-US" altLang="ja-JP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ja-JP" dirty="0">
                <a:solidFill>
                  <a:srgbClr val="FF0000"/>
                </a:solidFill>
              </a:rPr>
              <a:t>region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049838" y="6092825"/>
            <a:ext cx="28924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8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b="0">
                <a:solidFill>
                  <a:schemeClr val="tx1"/>
                </a:solidFill>
                <a:latin typeface="Times New Roman" panose="02020603050405020304" pitchFamily="18" charset="0"/>
              </a:rPr>
              <a:t>P. B. C</a:t>
            </a:r>
            <a:r>
              <a:rPr lang="en-US" altLang="zh-CN" sz="1400" b="0">
                <a:solidFill>
                  <a:schemeClr val="tx1"/>
                </a:solidFill>
                <a:latin typeface="Times New Roman" panose="02020603050405020304" pitchFamily="18" charset="0"/>
              </a:rPr>
              <a:t>orkum</a:t>
            </a:r>
            <a:r>
              <a:rPr lang="en-US" altLang="ja-JP" sz="1400" b="0">
                <a:solidFill>
                  <a:schemeClr val="tx1"/>
                </a:solidFill>
                <a:latin typeface="Times New Roman" panose="02020603050405020304" pitchFamily="18" charset="0"/>
              </a:rPr>
              <a:t>, Nature Physics  (2007)</a:t>
            </a:r>
            <a:endParaRPr lang="ja-JP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586163" y="2781300"/>
            <a:ext cx="5283200" cy="46196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8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0">
                <a:solidFill>
                  <a:srgbClr val="FF0000"/>
                </a:solidFill>
                <a:latin typeface="Times New Roman" panose="02020603050405020304" pitchFamily="18" charset="0"/>
              </a:rPr>
              <a:t>Attosecond physics started in 21 century</a:t>
            </a:r>
            <a:r>
              <a:rPr lang="ja-JP" altLang="en-US" sz="2400" b="0">
                <a:solidFill>
                  <a:srgbClr val="FF0000"/>
                </a:solidFill>
                <a:latin typeface="Times New Roman" panose="02020603050405020304" pitchFamily="18" charset="0"/>
              </a:rPr>
              <a:t>!</a:t>
            </a:r>
          </a:p>
        </p:txBody>
      </p:sp>
      <p:cxnSp>
        <p:nvCxnSpPr>
          <p:cNvPr id="42" name="直接箭头连接符 41"/>
          <p:cNvCxnSpPr>
            <a:cxnSpLocks noChangeShapeType="1"/>
          </p:cNvCxnSpPr>
          <p:nvPr/>
        </p:nvCxnSpPr>
        <p:spPr bwMode="auto">
          <a:xfrm flipH="1">
            <a:off x="6012284" y="3212976"/>
            <a:ext cx="215900" cy="1338262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01767498"/>
      </p:ext>
    </p:extLst>
  </p:cSld>
  <p:clrMapOvr>
    <a:masterClrMapping/>
  </p:clrMapOvr>
  <p:transition advTm="351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Spot size and </a:t>
            </a:r>
            <a:r>
              <a:rPr i="1" dirty="0"/>
              <a:t>a</a:t>
            </a:r>
            <a:r>
              <a:rPr dirty="0"/>
              <a:t> VS. time</a:t>
            </a:r>
          </a:p>
        </p:txBody>
      </p:sp>
      <p:pic>
        <p:nvPicPr>
          <p:cNvPr id="5" name="内容占位符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8" r="-18"/>
          <a:stretch/>
        </p:blipFill>
        <p:spPr bwMode="auto">
          <a:xfrm>
            <a:off x="54993" y="3717032"/>
            <a:ext cx="9053511" cy="243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矩形 16"/>
          <p:cNvSpPr>
            <a:spLocks noChangeArrowheads="1"/>
          </p:cNvSpPr>
          <p:nvPr/>
        </p:nvSpPr>
        <p:spPr bwMode="auto">
          <a:xfrm>
            <a:off x="107950" y="6092825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8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Jinqing Yu, et al. Submitted 2016</a:t>
            </a:r>
            <a:endParaRPr lang="en-US" altLang="zh-CN" sz="1800" b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399" y="1052736"/>
            <a:ext cx="3974777" cy="2650717"/>
          </a:xfrm>
        </p:spPr>
      </p:pic>
      <p:sp>
        <p:nvSpPr>
          <p:cNvPr id="6" name="矩形 5"/>
          <p:cNvSpPr/>
          <p:nvPr/>
        </p:nvSpPr>
        <p:spPr>
          <a:xfrm>
            <a:off x="6084168" y="2204864"/>
            <a:ext cx="2690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Self-balance injection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12640"/>
      </p:ext>
    </p:extLst>
  </p:cSld>
  <p:clrMapOvr>
    <a:masterClrMapping/>
  </p:clrMapOvr>
  <p:transition advTm="3973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of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bunch</a:t>
            </a:r>
            <a:endParaRPr dirty="0"/>
          </a:p>
        </p:txBody>
      </p:sp>
      <p:pic>
        <p:nvPicPr>
          <p:cNvPr id="33795" name="内容占位符 3" descr="C:\Users\Jinqing\Desktop\papers\Ultra-brilliance isolated attosecond gamma-ray light source from nonlinear Compton scattering\paper\2017-5-20\figure 2\figure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25" y="1268413"/>
            <a:ext cx="7812088" cy="4608512"/>
          </a:xfrm>
        </p:spPr>
      </p:pic>
      <p:sp>
        <p:nvSpPr>
          <p:cNvPr id="33796" name="矩形 16"/>
          <p:cNvSpPr>
            <a:spLocks noChangeArrowheads="1"/>
          </p:cNvSpPr>
          <p:nvPr/>
        </p:nvSpPr>
        <p:spPr bwMode="auto">
          <a:xfrm>
            <a:off x="107950" y="6092825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8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Jinqing Yu, et al. Submitted 2016</a:t>
            </a:r>
            <a:endParaRPr lang="en-US" altLang="zh-CN" sz="1800" b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60967"/>
      </p:ext>
    </p:extLst>
  </p:cSld>
  <p:clrMapOvr>
    <a:masterClrMapping/>
  </p:clrMapOvr>
  <p:transition advTm="31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of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photon bunch</a:t>
            </a:r>
            <a:endParaRPr dirty="0"/>
          </a:p>
        </p:txBody>
      </p:sp>
      <p:pic>
        <p:nvPicPr>
          <p:cNvPr id="34819" name="内容占位符 5" descr="C:\Users\Jinqing\Desktop\papers\Ultra-brilliance isolated attosecond gamma-ray light source from nonlinear Compton scattering\paper\2017-5-20\figure 3 Photon density distribution\fiugure3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91" y="1197893"/>
            <a:ext cx="74263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文本框 6"/>
          <p:cNvSpPr txBox="1">
            <a:spLocks noChangeArrowheads="1"/>
          </p:cNvSpPr>
          <p:nvPr/>
        </p:nvSpPr>
        <p:spPr bwMode="auto">
          <a:xfrm>
            <a:off x="5253038" y="5876925"/>
            <a:ext cx="297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8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2400" b="0">
                <a:solidFill>
                  <a:srgbClr val="FF0000"/>
                </a:solidFill>
                <a:latin typeface="Times New Roman" panose="02020603050405020304" pitchFamily="18" charset="0"/>
              </a:rPr>
              <a:t>hoton number 2.4e10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矩形 16"/>
          <p:cNvSpPr>
            <a:spLocks noChangeArrowheads="1"/>
          </p:cNvSpPr>
          <p:nvPr/>
        </p:nvSpPr>
        <p:spPr bwMode="auto">
          <a:xfrm>
            <a:off x="107950" y="6092825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8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Jinqing Yu, et al. Submitted 2016</a:t>
            </a:r>
            <a:endParaRPr lang="en-US" altLang="zh-CN" sz="1800" b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37988"/>
      </p:ext>
    </p:extLst>
  </p:cSld>
  <p:clrMapOvr>
    <a:masterClrMapping/>
  </p:clrMapOvr>
  <p:transition advTm="2007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of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gamma(&gt;100KeV) bunch</a:t>
            </a:r>
            <a:endParaRPr dirty="0"/>
          </a:p>
        </p:txBody>
      </p:sp>
      <p:sp>
        <p:nvSpPr>
          <p:cNvPr id="35843" name="矩形 6"/>
          <p:cNvSpPr>
            <a:spLocks noChangeArrowheads="1"/>
          </p:cNvSpPr>
          <p:nvPr/>
        </p:nvSpPr>
        <p:spPr bwMode="auto">
          <a:xfrm>
            <a:off x="323850" y="4941888"/>
            <a:ext cx="8569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8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Gamma location vs. spread angle at different time, </a:t>
            </a:r>
            <a:r>
              <a:rPr lang="en-US" altLang="zh-CN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Ngamma</a:t>
            </a:r>
            <a:r>
              <a:rPr lang="en-US" altLang="zh-CN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3.6e9</a:t>
            </a:r>
            <a:endParaRPr lang="en-US" altLang="en-US" sz="24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矩形 7"/>
          <p:cNvSpPr>
            <a:spLocks noChangeArrowheads="1"/>
          </p:cNvSpPr>
          <p:nvPr/>
        </p:nvSpPr>
        <p:spPr bwMode="auto">
          <a:xfrm>
            <a:off x="323850" y="5503863"/>
            <a:ext cx="87852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8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300" b="0">
                <a:solidFill>
                  <a:schemeClr val="tx1"/>
                </a:solidFill>
                <a:latin typeface="Times New Roman" panose="02020603050405020304" pitchFamily="18" charset="0"/>
              </a:rPr>
              <a:t>The gamma-ray brilliance is &gt; </a:t>
            </a:r>
            <a:r>
              <a:rPr lang="en-US" altLang="en-US" sz="2300" b="0">
                <a:solidFill>
                  <a:srgbClr val="FF0000"/>
                </a:solidFill>
                <a:latin typeface="Times New Roman" panose="02020603050405020304" pitchFamily="18" charset="0"/>
              </a:rPr>
              <a:t>1.0e24 </a:t>
            </a:r>
            <a:r>
              <a:rPr lang="en-US" altLang="en-US" sz="2300" b="0">
                <a:solidFill>
                  <a:schemeClr val="tx1"/>
                </a:solidFill>
                <a:latin typeface="Times New Roman" panose="02020603050405020304" pitchFamily="18" charset="0"/>
              </a:rPr>
              <a:t>/(sec * mrad</a:t>
            </a:r>
            <a:r>
              <a:rPr lang="en-US" altLang="en-US" sz="2300" b="0" baseline="300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300" b="0">
                <a:solidFill>
                  <a:schemeClr val="tx1"/>
                </a:solidFill>
                <a:latin typeface="Times New Roman" panose="02020603050405020304" pitchFamily="18" charset="0"/>
              </a:rPr>
              <a:t> * mm</a:t>
            </a:r>
            <a:r>
              <a:rPr lang="en-US" altLang="en-US" sz="2300" b="0" baseline="30000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300" b="0">
                <a:solidFill>
                  <a:schemeClr val="tx1"/>
                </a:solidFill>
                <a:latin typeface="Times New Roman" panose="02020603050405020304" pitchFamily="18" charset="0"/>
              </a:rPr>
              <a:t>* 0.1%BW)</a:t>
            </a:r>
          </a:p>
        </p:txBody>
      </p:sp>
      <p:sp>
        <p:nvSpPr>
          <p:cNvPr id="35846" name="矩形 16"/>
          <p:cNvSpPr>
            <a:spLocks noChangeArrowheads="1"/>
          </p:cNvSpPr>
          <p:nvPr/>
        </p:nvSpPr>
        <p:spPr bwMode="auto">
          <a:xfrm>
            <a:off x="107950" y="6092825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8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Jinqing Yu, et al. Submitted 2016</a:t>
            </a:r>
            <a:endParaRPr lang="en-US" altLang="zh-CN" sz="1800" b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85732"/>
            <a:ext cx="8893175" cy="34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17620"/>
      </p:ext>
    </p:extLst>
  </p:cSld>
  <p:clrMapOvr>
    <a:masterClrMapping/>
  </p:clrMapOvr>
  <p:transition advTm="27187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196752"/>
            <a:ext cx="7270750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矩形 3"/>
          <p:cNvSpPr>
            <a:spLocks noChangeArrowheads="1"/>
          </p:cNvSpPr>
          <p:nvPr/>
        </p:nvSpPr>
        <p:spPr bwMode="auto">
          <a:xfrm>
            <a:off x="3708400" y="5991225"/>
            <a:ext cx="352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8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G. Sarri, et al. PRL 2014</a:t>
            </a:r>
          </a:p>
        </p:txBody>
      </p:sp>
      <p:sp>
        <p:nvSpPr>
          <p:cNvPr id="5" name="矩形 4"/>
          <p:cNvSpPr/>
          <p:nvPr/>
        </p:nvSpPr>
        <p:spPr>
          <a:xfrm>
            <a:off x="5003800" y="3057525"/>
            <a:ext cx="533400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3800" y="2700338"/>
            <a:ext cx="863600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Sarri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76056" y="1474788"/>
            <a:ext cx="450850" cy="4333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4924425" y="1106488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8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0000"/>
                </a:solidFill>
                <a:latin typeface="Times New Roman" panose="02020603050405020304" pitchFamily="18" charset="0"/>
              </a:rPr>
              <a:t>Our work</a:t>
            </a:r>
          </a:p>
        </p:txBody>
      </p:sp>
      <p:sp>
        <p:nvSpPr>
          <p:cNvPr id="10" name="标题 2"/>
          <p:cNvSpPr txBox="1">
            <a:spLocks/>
          </p:cNvSpPr>
          <p:nvPr/>
        </p:nvSpPr>
        <p:spPr bwMode="auto">
          <a:xfrm>
            <a:off x="1547813" y="355600"/>
            <a:ext cx="66595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228B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228B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228B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228B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228B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Brilliance</a:t>
            </a:r>
            <a:endParaRPr lang="en-US" kern="0" dirty="0"/>
          </a:p>
        </p:txBody>
      </p:sp>
      <p:sp>
        <p:nvSpPr>
          <p:cNvPr id="36873" name="矩形 16"/>
          <p:cNvSpPr>
            <a:spLocks noChangeArrowheads="1"/>
          </p:cNvSpPr>
          <p:nvPr/>
        </p:nvSpPr>
        <p:spPr bwMode="auto">
          <a:xfrm>
            <a:off x="107950" y="6092825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8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Jinqing Yu, et al. Submitted 2016</a:t>
            </a:r>
            <a:endParaRPr lang="en-US" altLang="zh-CN" sz="1800" b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09160"/>
      </p:ext>
    </p:extLst>
  </p:cSld>
  <p:clrMapOvr>
    <a:masterClrMapping/>
  </p:clrMapOvr>
  <p:transition advTm="2004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2"/>
          <p:cNvSpPr>
            <a:spLocks noGrp="1"/>
          </p:cNvSpPr>
          <p:nvPr>
            <p:ph type="title"/>
          </p:nvPr>
        </p:nvSpPr>
        <p:spPr>
          <a:xfrm>
            <a:off x="755650" y="404813"/>
            <a:ext cx="8208963" cy="431800"/>
          </a:xfrm>
        </p:spPr>
        <p:txBody>
          <a:bodyPr/>
          <a:lstStyle/>
          <a:p>
            <a:pPr>
              <a:defRPr/>
            </a:pPr>
            <a:r>
              <a:rPr altLang="zh-CN" sz="3600" b="0" dirty="0" smtClean="0">
                <a:latin typeface="Gill Sans MT" pitchFamily="34" charset="0"/>
                <a:cs typeface="Times New Roman" panose="02020603050405020304" pitchFamily="18" charset="0"/>
              </a:rPr>
              <a:t>Conclusion</a:t>
            </a:r>
            <a:endParaRPr sz="3600" b="0" dirty="0">
              <a:latin typeface="Gill Sans MT" pitchFamily="34" charset="0"/>
              <a:cs typeface="Times New Roman" panose="02020603050405020304" pitchFamily="18" charset="0"/>
            </a:endParaRPr>
          </a:p>
        </p:txBody>
      </p:sp>
      <p:sp>
        <p:nvSpPr>
          <p:cNvPr id="69639" name="矩形 8"/>
          <p:cNvSpPr>
            <a:spLocks noChangeArrowheads="1"/>
          </p:cNvSpPr>
          <p:nvPr/>
        </p:nvSpPr>
        <p:spPr bwMode="auto">
          <a:xfrm>
            <a:off x="322584" y="1250171"/>
            <a:ext cx="8497888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8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14350" indent="-514350" algn="just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zh-CN" sz="29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We </a:t>
            </a:r>
            <a:r>
              <a:rPr lang="en-US" altLang="zh-CN" sz="29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propose a method to generated &lt;100 </a:t>
            </a:r>
            <a:r>
              <a:rPr lang="en-US" altLang="zh-CN" sz="2900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attosecond</a:t>
            </a:r>
            <a:r>
              <a:rPr lang="en-US" altLang="zh-CN" sz="29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Gamma-ray </a:t>
            </a:r>
            <a:r>
              <a:rPr lang="en-US" sz="29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pulse driven by ~100 TW laser; </a:t>
            </a:r>
          </a:p>
          <a:p>
            <a:pPr marL="514350" indent="-514350" algn="just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zh-CN" sz="2900" b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514350" indent="-514350"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zh-CN" sz="29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9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brilliance of the </a:t>
            </a:r>
            <a:r>
              <a:rPr lang="en-US" sz="29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Gamma-ray is &gt;</a:t>
            </a:r>
            <a:r>
              <a:rPr lang="en-US" altLang="zh-CN" sz="29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1.0</a:t>
            </a:r>
            <a:r>
              <a:rPr lang="en-US" sz="29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e2</a:t>
            </a:r>
            <a:r>
              <a:rPr lang="en-US" altLang="zh-CN" sz="29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4</a:t>
            </a:r>
            <a:r>
              <a:rPr lang="en-US" sz="29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/(sec * mrad2 * mm2 * 0.1%BW) </a:t>
            </a:r>
            <a:r>
              <a:rPr lang="en-US" sz="29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;</a:t>
            </a:r>
          </a:p>
          <a:p>
            <a:pPr marL="514350" indent="-514350" algn="just">
              <a:spcBef>
                <a:spcPct val="0"/>
              </a:spcBef>
              <a:buFontTx/>
              <a:buAutoNum type="arabicPeriod"/>
              <a:defRPr/>
            </a:pPr>
            <a:endParaRPr lang="en-US" sz="2900" b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514350" indent="-514350" algn="just">
              <a:spcBef>
                <a:spcPct val="0"/>
              </a:spcBef>
              <a:buFontTx/>
              <a:buAutoNum type="arabicPeriod"/>
              <a:defRPr/>
            </a:pPr>
            <a:r>
              <a:rPr lang="en-US" sz="29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9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brilliance</a:t>
            </a:r>
            <a:r>
              <a:rPr lang="en-US" sz="29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is two orders of magnitude higher than the record </a:t>
            </a:r>
            <a:r>
              <a:rPr lang="en-US" sz="29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result;</a:t>
            </a:r>
          </a:p>
          <a:p>
            <a:pPr marL="514350" indent="-514350"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2900" b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514350" indent="-514350"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29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Would open the window to study nuclear dynamics. </a:t>
            </a:r>
            <a:endParaRPr lang="en-US" altLang="en-US" sz="2900" b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8" name="矩形 16"/>
          <p:cNvSpPr>
            <a:spLocks noChangeArrowheads="1"/>
          </p:cNvSpPr>
          <p:nvPr/>
        </p:nvSpPr>
        <p:spPr bwMode="auto">
          <a:xfrm>
            <a:off x="250825" y="6092825"/>
            <a:ext cx="8713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8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Jinqing Yu, et al. Submitted 2017</a:t>
            </a:r>
            <a:endParaRPr lang="en-US" altLang="zh-CN" sz="1800" b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516859"/>
      </p:ext>
    </p:extLst>
  </p:cSld>
  <p:clrMapOvr>
    <a:masterClrMapping/>
  </p:clrMapOvr>
  <p:transition advTm="26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内容占位符 1"/>
          <p:cNvSpPr>
            <a:spLocks noGrp="1"/>
          </p:cNvSpPr>
          <p:nvPr>
            <p:ph idx="1"/>
          </p:nvPr>
        </p:nvSpPr>
        <p:spPr>
          <a:xfrm>
            <a:off x="684213" y="2636838"/>
            <a:ext cx="7772400" cy="7921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600" smtClean="0">
                <a:ea typeface="ＭＳ Ｐゴシック" panose="020B0600070205080204" pitchFamily="34" charset="-128"/>
              </a:rPr>
              <a:t>Welcome comments</a:t>
            </a:r>
          </a:p>
        </p:txBody>
      </p:sp>
    </p:spTree>
    <p:extLst>
      <p:ext uri="{BB962C8B-B14F-4D97-AF65-F5344CB8AC3E}">
        <p14:creationId xmlns:p14="http://schemas.microsoft.com/office/powerpoint/2010/main" val="516911381"/>
      </p:ext>
    </p:extLst>
  </p:cSld>
  <p:clrMapOvr>
    <a:masterClrMapping/>
  </p:clrMapOvr>
  <p:transition advTm="129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内容占位符 1"/>
          <p:cNvSpPr>
            <a:spLocks noGrp="1"/>
          </p:cNvSpPr>
          <p:nvPr>
            <p:ph idx="1"/>
          </p:nvPr>
        </p:nvSpPr>
        <p:spPr>
          <a:xfrm>
            <a:off x="107950" y="1268413"/>
            <a:ext cx="8928100" cy="5040312"/>
          </a:xfrm>
        </p:spPr>
        <p:txBody>
          <a:bodyPr/>
          <a:lstStyle/>
          <a:p>
            <a:pPr marL="457200" indent="-457200" algn="ctr">
              <a:lnSpc>
                <a:spcPct val="150000"/>
              </a:lnSpc>
              <a:buFontTx/>
              <a:buAutoNum type="arabicPeriod"/>
            </a:pPr>
            <a:r>
              <a:rPr lang="en-US" altLang="en-US" sz="2600" b="0" smtClean="0">
                <a:ea typeface="ＭＳ Ｐゴシック" panose="020B0600070205080204" pitchFamily="34" charset="-128"/>
              </a:rPr>
              <a:t>Temporal resolution in fs/as scale</a:t>
            </a:r>
          </a:p>
          <a:p>
            <a:pPr marL="457200" indent="-457200" algn="ctr">
              <a:lnSpc>
                <a:spcPct val="150000"/>
              </a:lnSpc>
              <a:buFontTx/>
              <a:buAutoNum type="arabicPeriod"/>
            </a:pPr>
            <a:r>
              <a:rPr lang="en-US" altLang="en-US" sz="2600" b="0" smtClean="0">
                <a:ea typeface="ＭＳ Ｐゴシック" panose="020B0600070205080204" pitchFamily="34" charset="-128"/>
              </a:rPr>
              <a:t>Molecular dynamics</a:t>
            </a:r>
          </a:p>
          <a:p>
            <a:pPr marL="457200" indent="-457200" algn="ctr">
              <a:lnSpc>
                <a:spcPct val="150000"/>
              </a:lnSpc>
              <a:buFontTx/>
              <a:buAutoNum type="arabicPeriod"/>
            </a:pPr>
            <a:r>
              <a:rPr lang="en-US" altLang="en-US" sz="2600" b="0" smtClean="0">
                <a:ea typeface="ＭＳ Ｐゴシック" panose="020B0600070205080204" pitchFamily="34" charset="-128"/>
              </a:rPr>
              <a:t>Well-controlled pump-probe experiments</a:t>
            </a:r>
          </a:p>
          <a:p>
            <a:pPr marL="457200" indent="-457200" algn="ctr">
              <a:lnSpc>
                <a:spcPct val="150000"/>
              </a:lnSpc>
              <a:buFontTx/>
              <a:buAutoNum type="arabicPeriod"/>
            </a:pPr>
            <a:r>
              <a:rPr lang="en-US" altLang="en-US" sz="2600" b="0" smtClean="0">
                <a:ea typeface="ＭＳ Ｐゴシック" panose="020B0600070205080204" pitchFamily="34" charset="-128"/>
              </a:rPr>
              <a:t>Coherent Diffractive Imaging</a:t>
            </a:r>
          </a:p>
          <a:p>
            <a:pPr marL="457200" indent="-457200" algn="ctr">
              <a:lnSpc>
                <a:spcPct val="150000"/>
              </a:lnSpc>
              <a:buFontTx/>
              <a:buAutoNum type="arabicPeriod"/>
            </a:pPr>
            <a:r>
              <a:rPr lang="en-US" altLang="en-US" sz="2600" b="0" smtClean="0">
                <a:ea typeface="ＭＳ Ｐゴシック" panose="020B0600070205080204" pitchFamily="34" charset="-128"/>
              </a:rPr>
              <a:t>Holographic Imaging</a:t>
            </a:r>
          </a:p>
          <a:p>
            <a:pPr marL="457200" indent="-457200" algn="ctr">
              <a:lnSpc>
                <a:spcPct val="150000"/>
              </a:lnSpc>
              <a:buFontTx/>
              <a:buAutoNum type="arabicPeriod"/>
            </a:pPr>
            <a:r>
              <a:rPr lang="en-US" altLang="en-US" sz="2600" b="0" smtClean="0">
                <a:ea typeface="ＭＳ Ｐゴシック" panose="020B0600070205080204" pitchFamily="34" charset="-128"/>
              </a:rPr>
              <a:t>Zoneplate Imaging</a:t>
            </a:r>
          </a:p>
          <a:p>
            <a:pPr marL="457200" indent="-457200" algn="ctr">
              <a:lnSpc>
                <a:spcPct val="150000"/>
              </a:lnSpc>
              <a:buFontTx/>
              <a:buAutoNum type="arabicPeriod"/>
            </a:pPr>
            <a:r>
              <a:rPr lang="en-US" altLang="en-US" sz="2600" b="0" smtClean="0">
                <a:ea typeface="ＭＳ Ｐゴシック" panose="020B0600070205080204" pitchFamily="34" charset="-128"/>
              </a:rPr>
              <a:t>Inner-shell probe, never reached before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331913" y="355600"/>
            <a:ext cx="7343775" cy="431800"/>
          </a:xfrm>
        </p:spPr>
        <p:txBody>
          <a:bodyPr/>
          <a:lstStyle/>
          <a:p>
            <a:pPr>
              <a:defRPr/>
            </a:pPr>
            <a:r>
              <a:rPr dirty="0" smtClean="0"/>
              <a:t>Applications of </a:t>
            </a:r>
            <a:r>
              <a:rPr dirty="0" err="1" smtClean="0"/>
              <a:t>Attosecond</a:t>
            </a:r>
            <a:r>
              <a:rPr dirty="0" smtClean="0"/>
              <a:t> light source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7158051"/>
      </p:ext>
    </p:extLst>
  </p:cSld>
  <p:clrMapOvr>
    <a:masterClrMapping/>
  </p:clrMapOvr>
  <p:transition advTm="4647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27088" y="355600"/>
            <a:ext cx="8281987" cy="431800"/>
          </a:xfrm>
        </p:spPr>
        <p:txBody>
          <a:bodyPr/>
          <a:lstStyle/>
          <a:p>
            <a:pPr>
              <a:defRPr/>
            </a:pPr>
            <a:r>
              <a:rPr b="0" dirty="0"/>
              <a:t>Outer</a:t>
            </a:r>
            <a:r>
              <a:rPr b="0" dirty="0" smtClean="0"/>
              <a:t>/inner </a:t>
            </a:r>
            <a:r>
              <a:rPr b="0" dirty="0"/>
              <a:t>shell dynamics, never reached </a:t>
            </a:r>
            <a:r>
              <a:rPr b="0" dirty="0" smtClean="0"/>
              <a:t>befor</a:t>
            </a:r>
            <a:r>
              <a:rPr altLang="zh-CN" b="0" dirty="0" smtClean="0"/>
              <a:t>e</a:t>
            </a:r>
            <a:endParaRPr dirty="0"/>
          </a:p>
        </p:txBody>
      </p:sp>
      <p:pic>
        <p:nvPicPr>
          <p:cNvPr id="17411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686800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395288" y="5795963"/>
            <a:ext cx="4105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>
                <a:cs typeface="Times New Roman" panose="02020603050405020304" pitchFamily="18" charset="0"/>
              </a:rPr>
              <a:t>F. </a:t>
            </a:r>
            <a:r>
              <a:rPr lang="en-US" altLang="en-US" sz="1600" dirty="0" err="1">
                <a:cs typeface="Times New Roman" panose="02020603050405020304" pitchFamily="18" charset="0"/>
              </a:rPr>
              <a:t>Krausz</a:t>
            </a:r>
            <a:r>
              <a:rPr lang="en-US" altLang="en-US" sz="1600" dirty="0">
                <a:cs typeface="Times New Roman" panose="02020603050405020304" pitchFamily="18" charset="0"/>
              </a:rPr>
              <a:t>, M. Ivanov</a:t>
            </a:r>
          </a:p>
          <a:p>
            <a:r>
              <a:rPr lang="en-US" altLang="en-US" sz="1600" dirty="0">
                <a:cs typeface="Times New Roman" panose="02020603050405020304" pitchFamily="18" charset="0"/>
              </a:rPr>
              <a:t>Review of Modern Physics 81, 163 (2009)</a:t>
            </a:r>
          </a:p>
        </p:txBody>
      </p: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>
            <a:off x="4932363" y="1484313"/>
            <a:ext cx="0" cy="360045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" name="左箭头 6"/>
          <p:cNvSpPr>
            <a:spLocks noChangeArrowheads="1"/>
          </p:cNvSpPr>
          <p:nvPr/>
        </p:nvSpPr>
        <p:spPr bwMode="auto">
          <a:xfrm>
            <a:off x="4284663" y="1484313"/>
            <a:ext cx="6477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400" b="1">
              <a:latin typeface="Arial" panose="020B0604020202020204" pitchFamily="34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81300" y="1157288"/>
            <a:ext cx="1508125" cy="461962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B</a:t>
            </a:r>
            <a:r>
              <a:rPr lang="en-US" altLang="zh-CN">
                <a:solidFill>
                  <a:srgbClr val="FF0000"/>
                </a:solidFill>
              </a:rPr>
              <a:t>lank area</a:t>
            </a:r>
            <a:endParaRPr lang="en-US" alt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3467298"/>
      </p:ext>
    </p:extLst>
  </p:cSld>
  <p:clrMapOvr>
    <a:masterClrMapping/>
  </p:clrMapOvr>
  <p:transition advTm="431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331913" y="355600"/>
            <a:ext cx="7343775" cy="431800"/>
          </a:xfrm>
        </p:spPr>
        <p:txBody>
          <a:bodyPr/>
          <a:lstStyle/>
          <a:p>
            <a:pPr>
              <a:defRPr/>
            </a:pPr>
            <a:r>
              <a:rPr dirty="0" smtClean="0"/>
              <a:t>T</a:t>
            </a:r>
            <a:r>
              <a:rPr lang="en-US" dirty="0"/>
              <a:t>he </a:t>
            </a:r>
            <a:r>
              <a:rPr lang="el-GR" altLang="zh-CN" dirty="0"/>
              <a:t>γ-</a:t>
            </a:r>
            <a:r>
              <a:rPr lang="en-US" altLang="zh-CN" dirty="0"/>
              <a:t>ray </a:t>
            </a:r>
            <a:r>
              <a:rPr lang="en-US" dirty="0"/>
              <a:t>for </a:t>
            </a:r>
            <a:r>
              <a:rPr lang="en-US" dirty="0" smtClean="0"/>
              <a:t>Outer/inner </a:t>
            </a:r>
            <a:r>
              <a:rPr dirty="0" smtClean="0"/>
              <a:t>shell dynamics</a:t>
            </a:r>
            <a:endParaRPr dirty="0"/>
          </a:p>
        </p:txBody>
      </p:sp>
      <p:pic>
        <p:nvPicPr>
          <p:cNvPr id="1843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t="-2" r="14262" b="-1817"/>
          <a:stretch>
            <a:fillRect/>
          </a:stretch>
        </p:blipFill>
        <p:spPr>
          <a:xfrm>
            <a:off x="178817" y="1772816"/>
            <a:ext cx="4321175" cy="4032250"/>
          </a:xfrm>
        </p:spPr>
      </p:pic>
      <p:cxnSp>
        <p:nvCxnSpPr>
          <p:cNvPr id="18436" name="直接箭头连接符 5"/>
          <p:cNvCxnSpPr>
            <a:cxnSpLocks noChangeShapeType="1"/>
            <a:stCxn id="18435" idx="1"/>
          </p:cNvCxnSpPr>
          <p:nvPr/>
        </p:nvCxnSpPr>
        <p:spPr bwMode="auto">
          <a:xfrm>
            <a:off x="178817" y="3788941"/>
            <a:ext cx="1441450" cy="0"/>
          </a:xfrm>
          <a:prstGeom prst="straightConnector1">
            <a:avLst/>
          </a:prstGeom>
          <a:noFill/>
          <a:ln w="47625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8437" name="矩形 7"/>
          <p:cNvSpPr>
            <a:spLocks noChangeArrowheads="1"/>
          </p:cNvSpPr>
          <p:nvPr/>
        </p:nvSpPr>
        <p:spPr bwMode="auto">
          <a:xfrm>
            <a:off x="178817" y="3076154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l-GR" altLang="zh-CN" sz="3200" dirty="0">
                <a:solidFill>
                  <a:srgbClr val="FF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γ-</a:t>
            </a:r>
            <a:r>
              <a:rPr lang="en-US" altLang="zh-CN" sz="3200" dirty="0">
                <a:solidFill>
                  <a:srgbClr val="FF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ray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4572000" y="1556792"/>
            <a:ext cx="4319910" cy="43242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514350" indent="-514350" algn="ctr">
              <a:lnSpc>
                <a:spcPts val="3300"/>
              </a:lnSpc>
              <a:buAutoNum type="arabicPeriod"/>
            </a:pPr>
            <a:r>
              <a:rPr lang="en-US" alt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High energy photons</a:t>
            </a:r>
          </a:p>
          <a:p>
            <a:pPr algn="ctr">
              <a:lnSpc>
                <a:spcPts val="3300"/>
              </a:lnSpc>
            </a:pPr>
            <a:endParaRPr lang="en-US" altLang="en-US" sz="28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ts val="3300"/>
              </a:lnSpc>
            </a:pPr>
            <a:r>
              <a:rPr lang="en-US" alt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2. Ultra-short</a:t>
            </a:r>
          </a:p>
          <a:p>
            <a:pPr algn="ctr">
              <a:lnSpc>
                <a:spcPts val="3300"/>
              </a:lnSpc>
            </a:pPr>
            <a:r>
              <a:rPr lang="en-US" alt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en-US" sz="28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attosecond</a:t>
            </a:r>
            <a:endParaRPr lang="en-US" altLang="en-US" sz="28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ts val="3300"/>
              </a:lnSpc>
            </a:pPr>
            <a:endParaRPr lang="en-US" alt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ts val="3300"/>
              </a:lnSpc>
            </a:pPr>
            <a:r>
              <a:rPr lang="en-US" alt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3.  I</a:t>
            </a:r>
            <a:r>
              <a:rPr lang="en-US" altLang="zh-CN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solated</a:t>
            </a:r>
          </a:p>
          <a:p>
            <a:pPr algn="ctr">
              <a:lnSpc>
                <a:spcPts val="3300"/>
              </a:lnSpc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ctr">
              <a:lnSpc>
                <a:spcPts val="33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4.  High brilliance </a:t>
            </a:r>
          </a:p>
          <a:p>
            <a:pPr algn="ctr">
              <a:lnSpc>
                <a:spcPts val="33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       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algn="ctr">
              <a:lnSpc>
                <a:spcPts val="33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5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.  Ultra-smaller source size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033147"/>
      </p:ext>
    </p:extLst>
  </p:cSld>
  <p:clrMapOvr>
    <a:masterClrMapping/>
  </p:clrMapOvr>
  <p:transition advTm="270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1020160"/>
            <a:ext cx="4918980" cy="507313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solidFill>
                  <a:srgbClr val="FF0000"/>
                </a:solidFill>
              </a:rPr>
              <a:t>γ-</a:t>
            </a:r>
            <a:r>
              <a:rPr lang="en-US" altLang="zh-CN" dirty="0" smtClean="0">
                <a:solidFill>
                  <a:srgbClr val="FF0000"/>
                </a:solidFill>
              </a:rPr>
              <a:t>ray</a:t>
            </a:r>
            <a:r>
              <a:rPr lang="en-US" dirty="0" smtClean="0"/>
              <a:t> generation </a:t>
            </a:r>
            <a:r>
              <a:rPr lang="en-US" altLang="zh-CN" dirty="0" smtClean="0"/>
              <a:t>experiment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064890"/>
            <a:ext cx="3583188" cy="27961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529" y="3861048"/>
            <a:ext cx="2961903" cy="258678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7504" y="6093296"/>
            <a:ext cx="3556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K. Ta </a:t>
            </a:r>
            <a:r>
              <a:rPr lang="en-US" sz="1800" dirty="0" err="1" smtClean="0">
                <a:cs typeface="Times New Roman" panose="02020603050405020304" pitchFamily="18" charset="0"/>
              </a:rPr>
              <a:t>Phuoc</a:t>
            </a:r>
            <a:r>
              <a:rPr lang="en-US" sz="1800" dirty="0" smtClean="0">
                <a:cs typeface="Times New Roman" panose="02020603050405020304" pitchFamily="18" charset="0"/>
              </a:rPr>
              <a:t>, Nature Photonics 2012</a:t>
            </a:r>
            <a:endParaRPr lang="en-US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64887"/>
      </p:ext>
    </p:extLst>
  </p:cSld>
  <p:clrMapOvr>
    <a:masterClrMapping/>
  </p:clrMapOvr>
  <p:transition advTm="2022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solidFill>
                  <a:srgbClr val="FF0000"/>
                </a:solidFill>
              </a:rPr>
              <a:t>γ-</a:t>
            </a:r>
            <a:r>
              <a:rPr lang="en-US" altLang="zh-CN" dirty="0" smtClean="0">
                <a:solidFill>
                  <a:srgbClr val="FF0000"/>
                </a:solidFill>
              </a:rPr>
              <a:t>ray</a:t>
            </a:r>
            <a:r>
              <a:rPr lang="en-US" dirty="0" smtClean="0"/>
              <a:t> generation </a:t>
            </a:r>
            <a:r>
              <a:rPr lang="en-US" altLang="zh-CN" dirty="0" smtClean="0"/>
              <a:t>experiment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4877466" y="6084004"/>
            <a:ext cx="3350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W. C. Yan, Nature Photonics 2017</a:t>
            </a:r>
            <a:endParaRPr lang="en-US" sz="1800" dirty="0">
              <a:cs typeface="Times New Roman" panose="02020603050405020304" pitchFamily="18" charset="0"/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1040572"/>
            <a:ext cx="4722941" cy="31085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367" y="1067232"/>
            <a:ext cx="4355137" cy="481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053458"/>
            <a:ext cx="3301355" cy="239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70238"/>
      </p:ext>
    </p:extLst>
  </p:cSld>
  <p:clrMapOvr>
    <a:masterClrMapping/>
  </p:clrMapOvr>
  <p:transition advTm="3475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99592" y="355600"/>
            <a:ext cx="8064896" cy="431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The first </a:t>
            </a:r>
            <a:r>
              <a:rPr lang="en-US" altLang="zh-CN" dirty="0" err="1" smtClean="0"/>
              <a:t>attosecond</a:t>
            </a:r>
            <a:r>
              <a:rPr lang="en-US" altLang="zh-CN" dirty="0" smtClean="0"/>
              <a:t> </a:t>
            </a:r>
            <a:r>
              <a:rPr lang="el-GR" altLang="zh-CN" dirty="0"/>
              <a:t>γ-</a:t>
            </a:r>
            <a:r>
              <a:rPr lang="en-US" altLang="zh-CN" dirty="0" smtClean="0"/>
              <a:t>ray method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06452"/>
            <a:ext cx="5256584" cy="372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21188" y="1074404"/>
            <a:ext cx="259228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~4.9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×10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W/cm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1857292" y="1561236"/>
            <a:ext cx="144016" cy="66857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395289" y="6093296"/>
            <a:ext cx="23045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 err="1" smtClean="0">
                <a:cs typeface="Times New Roman" panose="02020603050405020304" pitchFamily="18" charset="0"/>
              </a:rPr>
              <a:t>J</a:t>
            </a:r>
            <a:r>
              <a:rPr lang="en-US" altLang="zh-CN" sz="1600" dirty="0" err="1" smtClean="0">
                <a:cs typeface="Times New Roman" panose="02020603050405020304" pitchFamily="18" charset="0"/>
              </a:rPr>
              <a:t>ianxing</a:t>
            </a:r>
            <a:r>
              <a:rPr lang="en-US" altLang="zh-CN" sz="1600" dirty="0" smtClean="0">
                <a:cs typeface="Times New Roman" panose="02020603050405020304" pitchFamily="18" charset="0"/>
              </a:rPr>
              <a:t> Li, PRL </a:t>
            </a:r>
            <a:r>
              <a:rPr lang="en-US" altLang="en-US" sz="1600" dirty="0" smtClean="0">
                <a:cs typeface="Times New Roman" panose="02020603050405020304" pitchFamily="18" charset="0"/>
              </a:rPr>
              <a:t>(2015)</a:t>
            </a:r>
            <a:endParaRPr lang="en-US" altLang="en-US" sz="1600" dirty="0">
              <a:cs typeface="Times New Roman" panose="02020603050405020304" pitchFamily="18" charset="0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5487592" y="3789040"/>
            <a:ext cx="3620912" cy="25176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smtClean="0">
                <a:cs typeface="Times New Roman" panose="02020603050405020304" pitchFamily="18" charset="0"/>
              </a:rPr>
              <a:t>The</a:t>
            </a:r>
            <a:r>
              <a:rPr lang="en-US" altLang="zh-CN" sz="2400" dirty="0" smtClean="0">
                <a:cs typeface="Times New Roman" panose="02020603050405020304" pitchFamily="18" charset="0"/>
              </a:rPr>
              <a:t> gamma source duration was 830 </a:t>
            </a:r>
            <a:r>
              <a:rPr lang="en-US" altLang="zh-CN" sz="2400" i="1" dirty="0" smtClean="0">
                <a:cs typeface="Times New Roman" panose="02020603050405020304" pitchFamily="18" charset="0"/>
              </a:rPr>
              <a:t>as</a:t>
            </a:r>
            <a:r>
              <a:rPr lang="en-US" altLang="zh-CN" sz="2400" dirty="0" smtClean="0"/>
              <a:t>;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>
                <a:cs typeface="Times New Roman" panose="02020603050405020304" pitchFamily="18" charset="0"/>
              </a:rPr>
              <a:t>The brilliance was ~3×10</a:t>
            </a:r>
            <a:r>
              <a:rPr lang="en-US" altLang="zh-CN" sz="2400" baseline="30000" dirty="0" smtClean="0">
                <a:cs typeface="Times New Roman" panose="02020603050405020304" pitchFamily="18" charset="0"/>
              </a:rPr>
              <a:t>20</a:t>
            </a:r>
            <a:r>
              <a:rPr lang="en-US" altLang="zh-CN" sz="2400" dirty="0" smtClean="0">
                <a:cs typeface="Times New Roman" panose="02020603050405020304" pitchFamily="18" charset="0"/>
              </a:rPr>
              <a:t> Photons s</a:t>
            </a:r>
            <a:r>
              <a:rPr lang="en-US" altLang="zh-CN" sz="2400" baseline="30000" dirty="0">
                <a:cs typeface="Times New Roman" panose="02020603050405020304" pitchFamily="18" charset="0"/>
              </a:rPr>
              <a:t>-1</a:t>
            </a:r>
            <a:r>
              <a:rPr lang="en-US" altLang="zh-CN" sz="2400" dirty="0" smtClean="0">
                <a:cs typeface="Times New Roman" panose="02020603050405020304" pitchFamily="18" charset="0"/>
              </a:rPr>
              <a:t> mrad</a:t>
            </a:r>
            <a:r>
              <a:rPr lang="en-US" altLang="zh-CN" sz="2400" baseline="30000" dirty="0">
                <a:cs typeface="Times New Roman" panose="02020603050405020304" pitchFamily="18" charset="0"/>
              </a:rPr>
              <a:t>-2</a:t>
            </a:r>
            <a:r>
              <a:rPr lang="en-US" altLang="zh-CN" sz="2400" dirty="0" smtClean="0">
                <a:cs typeface="Times New Roman" panose="02020603050405020304" pitchFamily="18" charset="0"/>
              </a:rPr>
              <a:t> mm</a:t>
            </a:r>
            <a:r>
              <a:rPr lang="en-US" altLang="zh-CN" sz="2400" baseline="30000" dirty="0">
                <a:cs typeface="Times New Roman" panose="02020603050405020304" pitchFamily="18" charset="0"/>
              </a:rPr>
              <a:t>-2</a:t>
            </a:r>
            <a:r>
              <a:rPr lang="en-US" altLang="zh-CN" sz="2400" dirty="0" smtClean="0">
                <a:cs typeface="Times New Roman" panose="02020603050405020304" pitchFamily="18" charset="0"/>
              </a:rPr>
              <a:t> 0.1%BW</a:t>
            </a:r>
            <a:r>
              <a:rPr lang="en-US" altLang="zh-CN" sz="2800" dirty="0" smtClean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065014"/>
            <a:ext cx="3905819" cy="2652018"/>
          </a:xfrm>
          <a:prstGeom prst="rect">
            <a:avLst/>
          </a:prstGeom>
        </p:spPr>
      </p:pic>
      <p:sp>
        <p:nvSpPr>
          <p:cNvPr id="13" name="内容占位符 10"/>
          <p:cNvSpPr txBox="1">
            <a:spLocks/>
          </p:cNvSpPr>
          <p:nvPr/>
        </p:nvSpPr>
        <p:spPr bwMode="auto">
          <a:xfrm>
            <a:off x="647565" y="5214972"/>
            <a:ext cx="4104456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3300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800080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zh-CN" sz="2600" kern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10PW lasers are still under construction!</a:t>
            </a:r>
            <a:endParaRPr lang="en-US" altLang="zh-CN" sz="2600" kern="0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728210"/>
      </p:ext>
    </p:extLst>
  </p:cSld>
  <p:clrMapOvr>
    <a:masterClrMapping/>
  </p:clrMapOvr>
  <p:transition advTm="637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内容占位符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6" y="1484560"/>
            <a:ext cx="9071367" cy="4248696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Ultrahigh intensity laser facilities</a:t>
            </a:r>
            <a:endParaRPr dirty="0"/>
          </a:p>
        </p:txBody>
      </p:sp>
      <p:sp>
        <p:nvSpPr>
          <p:cNvPr id="25604" name="文本框 3"/>
          <p:cNvSpPr txBox="1">
            <a:spLocks noChangeArrowheads="1"/>
          </p:cNvSpPr>
          <p:nvPr/>
        </p:nvSpPr>
        <p:spPr bwMode="auto">
          <a:xfrm>
            <a:off x="539750" y="5991225"/>
            <a:ext cx="167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ICUIL 2011</a:t>
            </a:r>
          </a:p>
        </p:txBody>
      </p:sp>
    </p:spTree>
    <p:extLst>
      <p:ext uri="{BB962C8B-B14F-4D97-AF65-F5344CB8AC3E}">
        <p14:creationId xmlns:p14="http://schemas.microsoft.com/office/powerpoint/2010/main" val="2280809208"/>
      </p:ext>
    </p:extLst>
  </p:cSld>
  <p:clrMapOvr>
    <a:masterClrMapping/>
  </p:clrMapOvr>
  <p:transition advTm="11157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4|4.5|7.6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9|19.1|1.5"/>
</p:tagLst>
</file>

<file path=ppt/theme/theme1.xml><?xml version="1.0" encoding="utf-8"?>
<a:theme xmlns:a="http://schemas.openxmlformats.org/drawingml/2006/main" name="JAI">
  <a:themeElements>
    <a:clrScheme name="JA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A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JAI">
  <a:themeElements>
    <a:clrScheme name="JA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A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JAI">
  <a:themeElements>
    <a:clrScheme name="JA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A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51CF613-68D3-4C45-9605-8719B12652F8}">
  <ds:schemaRefs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C74A243-D308-427B-ABDF-40C64F7C22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7B5F9C-6501-436E-A3F8-DA0088B7B5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10184</TotalTime>
  <Words>777</Words>
  <Application>Microsoft Office PowerPoint</Application>
  <PresentationFormat>全屏显示(4:3)</PresentationFormat>
  <Paragraphs>131</Paragraphs>
  <Slides>26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AdvP6F00</vt:lpstr>
      <vt:lpstr>DejaVu Sans</vt:lpstr>
      <vt:lpstr>ＭＳ Ｐゴシック</vt:lpstr>
      <vt:lpstr>SimSun</vt:lpstr>
      <vt:lpstr>Times-Roman</vt:lpstr>
      <vt:lpstr>Arial</vt:lpstr>
      <vt:lpstr>Calibri</vt:lpstr>
      <vt:lpstr>Gill Sans MT</vt:lpstr>
      <vt:lpstr>Times New Roman</vt:lpstr>
      <vt:lpstr>JAI</vt:lpstr>
      <vt:lpstr>3_JAI</vt:lpstr>
      <vt:lpstr>2_JAI</vt:lpstr>
      <vt:lpstr>Ultra-brilliance isolated attosecond gamma-ray light source from nonlinear Compton scattering</vt:lpstr>
      <vt:lpstr>Shorter duration</vt:lpstr>
      <vt:lpstr>Applications of Attosecond light source</vt:lpstr>
      <vt:lpstr>Outer/inner shell dynamics, never reached before</vt:lpstr>
      <vt:lpstr>The γ-ray for Outer/inner shell dynamics</vt:lpstr>
      <vt:lpstr>γ-ray generation experiment</vt:lpstr>
      <vt:lpstr>γ-ray generation experiment</vt:lpstr>
      <vt:lpstr>The first attosecond γ-ray method</vt:lpstr>
      <vt:lpstr>Ultrahigh intensity laser facilities</vt:lpstr>
      <vt:lpstr>Compact LAser Plasma Accelerator @Peking Uni.</vt:lpstr>
      <vt:lpstr>Attosecond γ-ray pulse generation</vt:lpstr>
      <vt:lpstr>Gamma pulse duration in Compton mechanism</vt:lpstr>
      <vt:lpstr>Gamma pulse duration in Compton mechanism</vt:lpstr>
      <vt:lpstr>How to generate isolated attosecond electron bunch?</vt:lpstr>
      <vt:lpstr>How to generate isolated attosecond electron bunch?</vt:lpstr>
      <vt:lpstr>How to generate isolated attosecond electron bunch?</vt:lpstr>
      <vt:lpstr>How to generate isolated attosecond electron bunch?</vt:lpstr>
      <vt:lpstr>How to control the collision point ？</vt:lpstr>
      <vt:lpstr>PowerPoint 演示文稿</vt:lpstr>
      <vt:lpstr>Spot size and a VS. time</vt:lpstr>
      <vt:lpstr>Generation of as electron bunch</vt:lpstr>
      <vt:lpstr>Generation of as photon bunch</vt:lpstr>
      <vt:lpstr>Generation of as gamma(&gt;100KeV) bunch</vt:lpstr>
      <vt:lpstr>PowerPoint 演示文稿</vt:lpstr>
      <vt:lpstr>Conclusion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JAI AB Introduction</dc:title>
  <dc:subject>Introduction</dc:subject>
  <dc:creator>JAI</dc:creator>
  <cp:lastModifiedBy>Jinqing</cp:lastModifiedBy>
  <cp:revision>1831</cp:revision>
  <dcterms:created xsi:type="dcterms:W3CDTF">2011-12-05T06:49:56Z</dcterms:created>
  <dcterms:modified xsi:type="dcterms:W3CDTF">2017-09-29T14:31:12Z</dcterms:modified>
</cp:coreProperties>
</file>