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1" r:id="rId1"/>
    <p:sldMasterId id="2147483668" r:id="rId2"/>
  </p:sldMasterIdLst>
  <p:notesMasterIdLst>
    <p:notesMasterId r:id="rId39"/>
  </p:notesMasterIdLst>
  <p:handoutMasterIdLst>
    <p:handoutMasterId r:id="rId40"/>
  </p:handoutMasterIdLst>
  <p:sldIdLst>
    <p:sldId id="669" r:id="rId3"/>
    <p:sldId id="725" r:id="rId4"/>
    <p:sldId id="720" r:id="rId5"/>
    <p:sldId id="742" r:id="rId6"/>
    <p:sldId id="751" r:id="rId7"/>
    <p:sldId id="721" r:id="rId8"/>
    <p:sldId id="724" r:id="rId9"/>
    <p:sldId id="744" r:id="rId10"/>
    <p:sldId id="746" r:id="rId11"/>
    <p:sldId id="747" r:id="rId12"/>
    <p:sldId id="726" r:id="rId13"/>
    <p:sldId id="727" r:id="rId14"/>
    <p:sldId id="741" r:id="rId15"/>
    <p:sldId id="748" r:id="rId16"/>
    <p:sldId id="750" r:id="rId17"/>
    <p:sldId id="752" r:id="rId18"/>
    <p:sldId id="723" r:id="rId19"/>
    <p:sldId id="749" r:id="rId20"/>
    <p:sldId id="729" r:id="rId21"/>
    <p:sldId id="732" r:id="rId22"/>
    <p:sldId id="733" r:id="rId23"/>
    <p:sldId id="731" r:id="rId24"/>
    <p:sldId id="734" r:id="rId25"/>
    <p:sldId id="735" r:id="rId26"/>
    <p:sldId id="736" r:id="rId27"/>
    <p:sldId id="753" r:id="rId28"/>
    <p:sldId id="722" r:id="rId29"/>
    <p:sldId id="754" r:id="rId30"/>
    <p:sldId id="755" r:id="rId31"/>
    <p:sldId id="740" r:id="rId32"/>
    <p:sldId id="757" r:id="rId33"/>
    <p:sldId id="743" r:id="rId34"/>
    <p:sldId id="728" r:id="rId35"/>
    <p:sldId id="739" r:id="rId36"/>
    <p:sldId id="738" r:id="rId37"/>
    <p:sldId id="756" r:id="rId38"/>
  </p:sldIdLst>
  <p:sldSz cx="9144000" cy="6858000" type="screen4x3"/>
  <p:notesSz cx="9220200" cy="69469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12" userDrawn="1">
          <p15:clr>
            <a:srgbClr val="A4A3A4"/>
          </p15:clr>
        </p15:guide>
        <p15:guide id="2" pos="55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20A"/>
    <a:srgbClr val="142956"/>
    <a:srgbClr val="F1A428"/>
    <a:srgbClr val="18659B"/>
    <a:srgbClr val="FBD539"/>
    <a:srgbClr val="175189"/>
    <a:srgbClr val="FCD635"/>
    <a:srgbClr val="CD7208"/>
    <a:srgbClr val="43CD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647"/>
    <p:restoredTop sz="94045" autoAdjust="0"/>
  </p:normalViewPr>
  <p:slideViewPr>
    <p:cSldViewPr snapToGrid="0" snapToObjects="1">
      <p:cViewPr>
        <p:scale>
          <a:sx n="110" d="100"/>
          <a:sy n="110" d="100"/>
        </p:scale>
        <p:origin x="640" y="8"/>
      </p:cViewPr>
      <p:guideLst>
        <p:guide orient="horz" pos="1512"/>
        <p:guide pos="559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2" d="100"/>
        <a:sy n="13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95420" cy="3473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22647" y="0"/>
            <a:ext cx="3995420" cy="3473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4815044D-E4BB-CA41-A445-1BC98A80CCDF}" type="datetimeFigureOut">
              <a:rPr lang="en-US" smtClean="0"/>
              <a:t>9/26/17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98349"/>
            <a:ext cx="3995420" cy="3473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22647" y="6598349"/>
            <a:ext cx="3995420" cy="3473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37979C3E-D73B-0344-9CC8-D9BB2E889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4168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95420" cy="3473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22647" y="0"/>
            <a:ext cx="3995420" cy="3473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1906B22E-EC58-E54F-8A68-328E02AEFCF3}" type="datetimeFigureOut">
              <a:rPr lang="en-US" smtClean="0"/>
              <a:t>9/26/17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73375" y="522288"/>
            <a:ext cx="3473450" cy="26050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2020" y="3299778"/>
            <a:ext cx="7376160" cy="3126105"/>
          </a:xfrm>
          <a:prstGeom prst="rect">
            <a:avLst/>
          </a:prstGeom>
        </p:spPr>
        <p:txBody>
          <a:bodyPr vert="horz" lIns="92382" tIns="46191" rIns="92382" bIns="4619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98349"/>
            <a:ext cx="3995420" cy="3473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22647" y="6598349"/>
            <a:ext cx="3995420" cy="3473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9B49BC1A-5856-F44F-BDE8-5AECDB4BC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8313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Blue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/>
        </p:nvSpPr>
        <p:spPr>
          <a:xfrm>
            <a:off x="17475" y="4761081"/>
            <a:ext cx="9109051" cy="2096920"/>
          </a:xfrm>
          <a:prstGeom prst="rect">
            <a:avLst/>
          </a:prstGeom>
          <a:solidFill>
            <a:srgbClr val="001236"/>
          </a:solidFill>
          <a:ln w="3175">
            <a:solidFill>
              <a:srgbClr val="001746"/>
            </a:solidFill>
            <a:miter/>
          </a:ln>
        </p:spPr>
        <p:txBody>
          <a:bodyPr lIns="40341" tIns="40341" rIns="40341" bIns="40341" anchor="ctr"/>
          <a:lstStyle/>
          <a:p>
            <a:pPr algn="ctr" defTabSz="806823"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sp>
        <p:nvSpPr>
          <p:cNvPr id="141" name="Shape 141"/>
          <p:cNvSpPr>
            <a:spLocks noGrp="1"/>
          </p:cNvSpPr>
          <p:nvPr>
            <p:ph type="title" hasCustomPrompt="1"/>
          </p:nvPr>
        </p:nvSpPr>
        <p:spPr>
          <a:xfrm>
            <a:off x="537882" y="1944177"/>
            <a:ext cx="8068236" cy="2250924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373">
              <a:lnSpc>
                <a:spcPts val="4500"/>
              </a:lnSpc>
              <a:defRPr sz="4000" b="1" baseline="0">
                <a:solidFill>
                  <a:srgbClr val="FFFFFF"/>
                </a:solidFill>
                <a:latin typeface="Arial"/>
                <a:ea typeface="Aileron SemiBold"/>
                <a:cs typeface="Arial"/>
                <a:sym typeface="Aileron SemiBold"/>
              </a:defRPr>
            </a:lvl1pPr>
          </a:lstStyle>
          <a:p>
            <a:r>
              <a:rPr lang="en-US" altLang="ja-JP" dirty="0" smtClean="0"/>
              <a:t>Title Text</a:t>
            </a:r>
            <a:endParaRPr dirty="0"/>
          </a:p>
        </p:txBody>
      </p:sp>
      <p:sp>
        <p:nvSpPr>
          <p:cNvPr id="142" name="Shape 142"/>
          <p:cNvSpPr>
            <a:spLocks noGrp="1"/>
          </p:cNvSpPr>
          <p:nvPr>
            <p:ph type="body" sz="quarter" idx="1"/>
          </p:nvPr>
        </p:nvSpPr>
        <p:spPr>
          <a:xfrm>
            <a:off x="537882" y="4897863"/>
            <a:ext cx="4639236" cy="169184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 defTabSz="914373">
              <a:lnSpc>
                <a:spcPct val="110000"/>
              </a:lnSpc>
              <a:spcBef>
                <a:spcPts val="0"/>
              </a:spcBef>
              <a:buSzTx/>
              <a:buFontTx/>
              <a:buNone/>
              <a:defRPr sz="1800" b="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 defTabSz="914373">
              <a:lnSpc>
                <a:spcPct val="110000"/>
              </a:lnSpc>
              <a:spcBef>
                <a:spcPts val="0"/>
              </a:spcBef>
              <a:buSzTx/>
              <a:buFontTx/>
              <a:buNone/>
              <a:defRPr sz="1600" b="1" baseline="0">
                <a:solidFill>
                  <a:srgbClr val="FAB20A"/>
                </a:solidFill>
                <a:latin typeface="Arial" charset="0"/>
                <a:ea typeface="Arial" charset="0"/>
                <a:cs typeface="Arial" charset="0"/>
              </a:defRPr>
            </a:lvl2pPr>
            <a:lvl3pPr marL="0" indent="0" defTabSz="914373">
              <a:lnSpc>
                <a:spcPct val="110000"/>
              </a:lnSpc>
              <a:spcBef>
                <a:spcPts val="0"/>
              </a:spcBef>
              <a:buSzTx/>
              <a:buFontTx/>
              <a:buNone/>
              <a:defRPr sz="1600" b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3pPr>
            <a:lvl4pPr marL="586220" indent="-129020" defTabSz="914373">
              <a:lnSpc>
                <a:spcPts val="1600"/>
              </a:lnSpc>
              <a:spcBef>
                <a:spcPts val="0"/>
              </a:spcBef>
              <a:buFontTx/>
              <a:buChar char="−"/>
              <a:defRPr sz="1200">
                <a:solidFill>
                  <a:srgbClr val="FFFFFF"/>
                </a:solidFill>
              </a:defRPr>
            </a:lvl4pPr>
            <a:lvl5pPr marL="870267" indent="-176530" defTabSz="914373">
              <a:lnSpc>
                <a:spcPts val="1600"/>
              </a:lnSpc>
              <a:spcBef>
                <a:spcPts val="0"/>
              </a:spcBef>
              <a:buFontTx/>
              <a:buChar char="•"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8" name="PPD-Logo-highres new colors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282" y="4897864"/>
            <a:ext cx="1206243" cy="12062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NRL_logo_Reverse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882" y="403411"/>
            <a:ext cx="1207566" cy="80682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08663" y="6189663"/>
            <a:ext cx="2797175" cy="400050"/>
          </a:xfr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kumimoji="1" lang="en-US" altLang="ja-JP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096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Blue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/>
        </p:nvSpPr>
        <p:spPr>
          <a:xfrm>
            <a:off x="17475" y="4761081"/>
            <a:ext cx="9109051" cy="2096920"/>
          </a:xfrm>
          <a:prstGeom prst="rect">
            <a:avLst/>
          </a:prstGeom>
          <a:solidFill>
            <a:srgbClr val="001236"/>
          </a:solidFill>
          <a:ln w="3175">
            <a:solidFill>
              <a:srgbClr val="001746"/>
            </a:solidFill>
            <a:miter/>
          </a:ln>
        </p:spPr>
        <p:txBody>
          <a:bodyPr lIns="40341" tIns="40341" rIns="40341" bIns="40341" anchor="ctr"/>
          <a:lstStyle/>
          <a:p>
            <a:pPr algn="ctr" defTabSz="806823"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sp>
        <p:nvSpPr>
          <p:cNvPr id="141" name="Shape 141"/>
          <p:cNvSpPr>
            <a:spLocks noGrp="1"/>
          </p:cNvSpPr>
          <p:nvPr>
            <p:ph type="title" hasCustomPrompt="1"/>
          </p:nvPr>
        </p:nvSpPr>
        <p:spPr>
          <a:xfrm>
            <a:off x="537882" y="1944177"/>
            <a:ext cx="8068236" cy="2250924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373">
              <a:lnSpc>
                <a:spcPts val="4500"/>
              </a:lnSpc>
              <a:defRPr sz="4000" b="1" baseline="0">
                <a:solidFill>
                  <a:srgbClr val="FFFFFF"/>
                </a:solidFill>
                <a:latin typeface="Arial"/>
                <a:ea typeface="Aileron SemiBold"/>
                <a:cs typeface="Arial"/>
                <a:sym typeface="Aileron SemiBold"/>
              </a:defRPr>
            </a:lvl1pPr>
          </a:lstStyle>
          <a:p>
            <a:r>
              <a:rPr lang="en-US" altLang="ja-JP" dirty="0" smtClean="0"/>
              <a:t>Title Text</a:t>
            </a:r>
            <a:endParaRPr dirty="0"/>
          </a:p>
        </p:txBody>
      </p:sp>
      <p:sp>
        <p:nvSpPr>
          <p:cNvPr id="142" name="Shape 142"/>
          <p:cNvSpPr>
            <a:spLocks noGrp="1"/>
          </p:cNvSpPr>
          <p:nvPr>
            <p:ph type="body" sz="quarter" idx="1"/>
          </p:nvPr>
        </p:nvSpPr>
        <p:spPr>
          <a:xfrm>
            <a:off x="537882" y="4897863"/>
            <a:ext cx="4639236" cy="169184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 defTabSz="914373">
              <a:lnSpc>
                <a:spcPct val="110000"/>
              </a:lnSpc>
              <a:spcBef>
                <a:spcPts val="0"/>
              </a:spcBef>
              <a:buSzTx/>
              <a:buFontTx/>
              <a:buNone/>
              <a:defRPr sz="1800" b="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 defTabSz="914373">
              <a:lnSpc>
                <a:spcPct val="110000"/>
              </a:lnSpc>
              <a:spcBef>
                <a:spcPts val="0"/>
              </a:spcBef>
              <a:buSzTx/>
              <a:buFontTx/>
              <a:buNone/>
              <a:defRPr sz="1600" b="1" baseline="0">
                <a:solidFill>
                  <a:srgbClr val="FAB20A"/>
                </a:solidFill>
                <a:latin typeface="Arial" charset="0"/>
                <a:ea typeface="Arial" charset="0"/>
                <a:cs typeface="Arial" charset="0"/>
              </a:defRPr>
            </a:lvl2pPr>
            <a:lvl3pPr marL="0" indent="0" defTabSz="914373">
              <a:lnSpc>
                <a:spcPct val="110000"/>
              </a:lnSpc>
              <a:spcBef>
                <a:spcPts val="0"/>
              </a:spcBef>
              <a:buSzTx/>
              <a:buFontTx/>
              <a:buNone/>
              <a:defRPr sz="1600" b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defRPr>
            </a:lvl3pPr>
            <a:lvl4pPr marL="586220" indent="-129020" defTabSz="914373">
              <a:lnSpc>
                <a:spcPts val="1600"/>
              </a:lnSpc>
              <a:spcBef>
                <a:spcPts val="0"/>
              </a:spcBef>
              <a:buFontTx/>
              <a:buChar char="−"/>
              <a:defRPr sz="1200">
                <a:solidFill>
                  <a:srgbClr val="FFFFFF"/>
                </a:solidFill>
              </a:defRPr>
            </a:lvl4pPr>
            <a:lvl5pPr marL="870267" indent="-176530" defTabSz="914373">
              <a:lnSpc>
                <a:spcPts val="1600"/>
              </a:lnSpc>
              <a:spcBef>
                <a:spcPts val="0"/>
              </a:spcBef>
              <a:buFontTx/>
              <a:buChar char="•"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8" name="PPD-Logo-highres new colors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9875" y="5206420"/>
            <a:ext cx="1206243" cy="12062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 descr="NRL_logo_Reverse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882" y="403411"/>
            <a:ext cx="1207566" cy="80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5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7142"/>
            <a:ext cx="8229600" cy="49090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10755-1591-CC4D-B7F4-70E33697673C}" type="datetime1">
              <a:rPr lang="en-US" smtClean="0"/>
              <a:t>9/26/17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533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10755-1591-CC4D-B7F4-70E33697673C}" type="datetime1">
              <a:rPr lang="en-US" smtClean="0"/>
              <a:t>9/26/17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: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7142"/>
            <a:ext cx="4023360" cy="49090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10755-1591-CC4D-B7F4-70E33697673C}" type="datetime1">
              <a:rPr lang="en-US" smtClean="0"/>
              <a:t>9/26/17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7296" y="6356350"/>
            <a:ext cx="3849409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Code 6700 – Presentation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63440" y="1217142"/>
            <a:ext cx="4023360" cy="49090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138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: three reg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10755-1591-CC4D-B7F4-70E33697673C}" type="datetime1">
              <a:rPr lang="en-US" smtClean="0"/>
              <a:t>9/26/17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7296" y="6356350"/>
            <a:ext cx="3849409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Code 6700 – Presentation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217142"/>
            <a:ext cx="4023360" cy="49090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663440" y="1217142"/>
            <a:ext cx="4023360" cy="2382585"/>
          </a:xfrm>
          <a:prstGeom prst="rect">
            <a:avLst/>
          </a:prstGeom>
        </p:spPr>
        <p:txBody>
          <a:bodyPr/>
          <a:lstStyle>
            <a:lvl2pPr marL="554038" indent="-231775">
              <a:tabLst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63440" y="3728219"/>
            <a:ext cx="4023360" cy="23825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550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: four reg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10755-1591-CC4D-B7F4-70E33697673C}" type="datetime1">
              <a:rPr lang="en-US" smtClean="0"/>
              <a:t>9/26/17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7296" y="6356350"/>
            <a:ext cx="3849409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Code 6700 – Presentation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663440" y="1217142"/>
            <a:ext cx="4023360" cy="23825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63440" y="3728219"/>
            <a:ext cx="4023360" cy="23825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5"/>
          </p:nvPr>
        </p:nvSpPr>
        <p:spPr>
          <a:xfrm>
            <a:off x="457200" y="1217142"/>
            <a:ext cx="4023360" cy="23825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457200" y="3728219"/>
            <a:ext cx="4023360" cy="23825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090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: four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10755-1591-CC4D-B7F4-70E33697673C}" type="datetime1">
              <a:rPr lang="en-US" smtClean="0"/>
              <a:t>9/26/17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7296" y="6356350"/>
            <a:ext cx="3849409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Code 6700 – Presentation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217142"/>
            <a:ext cx="4023360" cy="49090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663440" y="1217143"/>
            <a:ext cx="4023360" cy="15607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663440" y="2891261"/>
            <a:ext cx="4023360" cy="15607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smtClean="0"/>
              <a:t>Third level</a:t>
            </a:r>
            <a:endParaRPr lang="en-US" dirty="0" smtClean="0"/>
          </a:p>
        </p:txBody>
      </p:sp>
      <p:sp>
        <p:nvSpPr>
          <p:cNvPr id="13" name="Content Placeholder 2"/>
          <p:cNvSpPr>
            <a:spLocks noGrp="1"/>
          </p:cNvSpPr>
          <p:nvPr>
            <p:ph idx="15"/>
          </p:nvPr>
        </p:nvSpPr>
        <p:spPr>
          <a:xfrm>
            <a:off x="4663440" y="4565381"/>
            <a:ext cx="4023360" cy="15607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smtClean="0"/>
              <a:t>Third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41443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5488"/>
            <a:ext cx="8229600" cy="565099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10755-1591-CC4D-B7F4-70E33697673C}" type="datetime1">
              <a:rPr lang="en-US" smtClean="0"/>
              <a:t>9/26/17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7296" y="6356350"/>
            <a:ext cx="3849409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Code 6700 – Presentation Template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Line 2"/>
          <p:cNvSpPr>
            <a:spLocks noChangeShapeType="1"/>
          </p:cNvSpPr>
          <p:nvPr userDrawn="1"/>
        </p:nvSpPr>
        <p:spPr bwMode="auto">
          <a:xfrm flipV="1">
            <a:off x="1" y="232882"/>
            <a:ext cx="8183879" cy="0"/>
          </a:xfrm>
          <a:prstGeom prst="line">
            <a:avLst/>
          </a:prstGeom>
          <a:noFill/>
          <a:ln w="38100" cmpd="sng">
            <a:solidFill>
              <a:srgbClr val="14295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9814" y="152304"/>
            <a:ext cx="889426" cy="1611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1252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slideLayout" Target="../slideLayouts/slideLayout9.xml"/><Relationship Id="rId8" Type="http://schemas.openxmlformats.org/officeDocument/2006/relationships/theme" Target="../theme/theme2.xml"/><Relationship Id="rId9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en-US" altLang="ja-JP" dirty="0" smtClean="0"/>
              <a:t>Click to edit Master text styles</a:t>
            </a:r>
          </a:p>
          <a:p>
            <a:pPr lvl="1"/>
            <a:r>
              <a:rPr kumimoji="1" lang="en-US" altLang="ja-JP" dirty="0" smtClean="0"/>
              <a:t>Second level</a:t>
            </a:r>
          </a:p>
          <a:p>
            <a:pPr lvl="2"/>
            <a:r>
              <a:rPr kumimoji="1" lang="en-US" altLang="ja-JP" dirty="0" smtClean="0"/>
              <a:t>Third level</a:t>
            </a:r>
          </a:p>
          <a:p>
            <a:pPr lvl="3"/>
            <a:r>
              <a:rPr kumimoji="1" lang="en-US" altLang="ja-JP" dirty="0" smtClean="0"/>
              <a:t>Fourth level</a:t>
            </a:r>
          </a:p>
          <a:p>
            <a:pPr lvl="4"/>
            <a:r>
              <a:rPr kumimoji="1" lang="en-US" altLang="ja-JP" dirty="0" smtClean="0"/>
              <a:t>Fifth level</a:t>
            </a:r>
            <a:endParaRPr kumimoji="1" lang="ja-JP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1A7CE-86A5-7741-9E47-61D57D01654C}" type="datetimeFigureOut">
              <a:rPr kumimoji="1" lang="ja-JP" altLang="en-US" smtClean="0"/>
              <a:t>2017/9/26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93DEE-BA67-C544-BFB2-AE512A1B175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2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Tahoma"/>
          <a:ea typeface="+mj-ea"/>
          <a:cs typeface="Tahom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Tahoma"/>
          <a:ea typeface="+mn-ea"/>
          <a:cs typeface="Tahom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Tahoma"/>
          <a:ea typeface="+mn-ea"/>
          <a:cs typeface="Tahom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Tahoma"/>
          <a:ea typeface="+mn-ea"/>
          <a:cs typeface="Tahom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Tahoma"/>
          <a:ea typeface="+mn-ea"/>
          <a:cs typeface="Tahom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Tahoma"/>
          <a:ea typeface="+mn-ea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0749"/>
            <a:ext cx="7670800" cy="887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199" y="6356350"/>
            <a:ext cx="21336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fld id="{E511D9BF-013D-3B41-B2B2-4E1E830BD00B}" type="datetime1">
              <a:rPr lang="en-US" smtClean="0"/>
              <a:pPr/>
              <a:t>9/26/17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ahoma" charset="0"/>
                <a:ea typeface="Tahoma" charset="0"/>
                <a:cs typeface="Tahoma" charset="0"/>
              </a:defRPr>
            </a:lvl1pPr>
          </a:lstStyle>
          <a:p>
            <a:fld id="{A83DDC34-D481-2744-812B-2FCD98088C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9714" y="23151"/>
            <a:ext cx="879225" cy="104241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Line 2"/>
          <p:cNvSpPr>
            <a:spLocks noChangeShapeType="1"/>
          </p:cNvSpPr>
          <p:nvPr userDrawn="1"/>
        </p:nvSpPr>
        <p:spPr bwMode="auto">
          <a:xfrm flipV="1">
            <a:off x="0" y="987552"/>
            <a:ext cx="8183879" cy="0"/>
          </a:xfrm>
          <a:prstGeom prst="line">
            <a:avLst/>
          </a:prstGeom>
          <a:noFill/>
          <a:ln w="38100" cmpd="sng">
            <a:solidFill>
              <a:srgbClr val="14295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7142"/>
            <a:ext cx="8229600" cy="49090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81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85" r:id="rId2"/>
    <p:sldLayoutId id="2147483677" r:id="rId3"/>
    <p:sldLayoutId id="2147483678" r:id="rId4"/>
    <p:sldLayoutId id="2147483679" r:id="rId5"/>
    <p:sldLayoutId id="2147483680" r:id="rId6"/>
    <p:sldLayoutId id="2147483672" r:id="rId7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spcBef>
          <a:spcPct val="0"/>
        </a:spcBef>
        <a:buNone/>
        <a:defRPr sz="2400" b="0" i="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1pPr>
    </p:titleStyle>
    <p:bodyStyle>
      <a:lvl1pPr marL="206375" indent="-206375" algn="l" defTabSz="457200" rtl="0" eaLnBrk="1" latinLnBrk="0" hangingPunct="1">
        <a:spcBef>
          <a:spcPct val="20000"/>
        </a:spcBef>
        <a:buFont typeface="Arial"/>
        <a:buChar char="•"/>
        <a:tabLst/>
        <a:defRPr sz="2000" b="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1pPr>
      <a:lvl2pPr marL="554038" indent="-231775" algn="l" defTabSz="457200" rtl="0" eaLnBrk="1" latinLnBrk="0" hangingPunct="1">
        <a:spcBef>
          <a:spcPct val="20000"/>
        </a:spcBef>
        <a:buFont typeface="Arial"/>
        <a:buChar char="–"/>
        <a:tabLst/>
        <a:defRPr sz="1800" b="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2pPr>
      <a:lvl3pPr marL="830263" indent="-173038" algn="l" defTabSz="457200" rtl="0" eaLnBrk="1" latinLnBrk="0" hangingPunct="1">
        <a:spcBef>
          <a:spcPct val="20000"/>
        </a:spcBef>
        <a:buFont typeface="Arial"/>
        <a:buChar char="•"/>
        <a:tabLst/>
        <a:defRPr sz="1800" b="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3pPr>
      <a:lvl4pPr marL="1176338" indent="-287338" algn="l" defTabSz="457200" rtl="0" eaLnBrk="1" latinLnBrk="0" hangingPunct="1">
        <a:spcBef>
          <a:spcPct val="20000"/>
        </a:spcBef>
        <a:buFont typeface="Arial"/>
        <a:buChar char="–"/>
        <a:tabLst/>
        <a:defRPr sz="1800" b="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4pPr>
      <a:lvl5pPr marL="1465263" indent="-230188" algn="l" defTabSz="457200" rtl="0" eaLnBrk="1" latinLnBrk="0" hangingPunct="1">
        <a:spcBef>
          <a:spcPct val="20000"/>
        </a:spcBef>
        <a:buFont typeface="Arial"/>
        <a:buChar char="»"/>
        <a:tabLst/>
        <a:defRPr sz="1800" b="0" kern="1200">
          <a:solidFill>
            <a:schemeClr val="tx1"/>
          </a:solidFill>
          <a:latin typeface="Tahoma" charset="0"/>
          <a:ea typeface="Tahoma" charset="0"/>
          <a:cs typeface="Tahoma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emf"/><Relationship Id="rId3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emf"/><Relationship Id="rId3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emf"/><Relationship Id="rId3" Type="http://schemas.openxmlformats.org/officeDocument/2006/relationships/image" Target="../media/image4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Review of Laser-Plasma Accelerator Scaling in Quasi-Linear and Blowout Regimes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body" sz="quarter" idx="1"/>
          </p:nvPr>
        </p:nvSpPr>
        <p:spPr>
          <a:xfrm>
            <a:off x="200025" y="5629276"/>
            <a:ext cx="6915149" cy="109537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800" b="1" dirty="0" smtClean="0">
                <a:solidFill>
                  <a:srgbClr val="FAB20A"/>
                </a:solidFill>
              </a:rPr>
              <a:t>D. Gordon, D. </a:t>
            </a:r>
            <a:r>
              <a:rPr lang="en-US" sz="1800" b="1" dirty="0" err="1" smtClean="0">
                <a:solidFill>
                  <a:srgbClr val="FAB20A"/>
                </a:solidFill>
              </a:rPr>
              <a:t>Kaganovich</a:t>
            </a:r>
            <a:r>
              <a:rPr lang="en-US" sz="1800" b="1" dirty="0" smtClean="0">
                <a:solidFill>
                  <a:srgbClr val="FAB20A"/>
                </a:solidFill>
              </a:rPr>
              <a:t>, B. </a:t>
            </a:r>
            <a:r>
              <a:rPr lang="en-US" b="1" dirty="0" err="1">
                <a:solidFill>
                  <a:srgbClr val="FAB20A"/>
                </a:solidFill>
              </a:rPr>
              <a:t>H</a:t>
            </a:r>
            <a:r>
              <a:rPr lang="en-US" sz="1800" b="1" dirty="0" err="1" smtClean="0">
                <a:solidFill>
                  <a:srgbClr val="FAB20A"/>
                </a:solidFill>
              </a:rPr>
              <a:t>afizi</a:t>
            </a:r>
            <a:r>
              <a:rPr lang="en-US" sz="1800" b="1" dirty="0" smtClean="0">
                <a:solidFill>
                  <a:srgbClr val="FAB20A"/>
                </a:solidFill>
              </a:rPr>
              <a:t>, M. </a:t>
            </a:r>
            <a:r>
              <a:rPr lang="en-US" sz="1800" b="1" dirty="0" err="1" smtClean="0">
                <a:solidFill>
                  <a:srgbClr val="FAB20A"/>
                </a:solidFill>
              </a:rPr>
              <a:t>Helle</a:t>
            </a:r>
            <a:r>
              <a:rPr lang="en-US" sz="1800" b="1" dirty="0" smtClean="0">
                <a:solidFill>
                  <a:srgbClr val="FAB20A"/>
                </a:solidFill>
              </a:rPr>
              <a:t>, Y-H. Chen, A. Ting, R. Hubbard</a:t>
            </a:r>
          </a:p>
          <a:p>
            <a:pPr>
              <a:lnSpc>
                <a:spcPct val="110000"/>
              </a:lnSpc>
            </a:pPr>
            <a:r>
              <a:rPr lang="en-US" sz="1400" dirty="0" smtClean="0"/>
              <a:t>Plasma Physics Division, Naval Research Laboratory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7882" y="4907064"/>
            <a:ext cx="6005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European Advanced Accelerator Concepts Workshop, La </a:t>
            </a:r>
            <a:r>
              <a:rPr lang="en-US" dirty="0" err="1" smtClean="0">
                <a:solidFill>
                  <a:schemeClr val="bg1"/>
                </a:solidFill>
              </a:rPr>
              <a:t>Biodola</a:t>
            </a:r>
            <a:r>
              <a:rPr lang="en-US" dirty="0" smtClean="0">
                <a:solidFill>
                  <a:schemeClr val="bg1"/>
                </a:solidFill>
              </a:rPr>
              <a:t>, Isola </a:t>
            </a:r>
            <a:r>
              <a:rPr lang="en-US" dirty="0" err="1" smtClean="0">
                <a:solidFill>
                  <a:schemeClr val="bg1"/>
                </a:solidFill>
              </a:rPr>
              <a:t>d’Elba</a:t>
            </a:r>
            <a:r>
              <a:rPr lang="en-US" dirty="0" smtClean="0">
                <a:solidFill>
                  <a:schemeClr val="bg1"/>
                </a:solidFill>
              </a:rPr>
              <a:t>, 24-30 September 2017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4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List of Symbols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10755-1591-CC4D-B7F4-70E33697673C}" type="datetime1">
              <a:rPr lang="en-US" smtClean="0"/>
              <a:t>9/26/17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90664" y="2039163"/>
            <a:ext cx="374411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smtClean="0">
                <a:latin typeface="Times" charset="0"/>
                <a:ea typeface="Times" charset="0"/>
                <a:cs typeface="Times" charset="0"/>
              </a:rPr>
              <a:t>R</a:t>
            </a:r>
            <a:r>
              <a:rPr lang="en-US" sz="2400" dirty="0" smtClean="0">
                <a:latin typeface="Times" charset="0"/>
                <a:ea typeface="Times" charset="0"/>
                <a:cs typeface="Times" charset="0"/>
              </a:rPr>
              <a:t> = blowout radius</a:t>
            </a:r>
          </a:p>
          <a:p>
            <a:pPr>
              <a:lnSpc>
                <a:spcPct val="150000"/>
              </a:lnSpc>
            </a:pPr>
            <a:r>
              <a:rPr lang="en-US" sz="2400" i="1" dirty="0" smtClean="0">
                <a:latin typeface="Times" charset="0"/>
                <a:ea typeface="Times" charset="0"/>
                <a:cs typeface="Times" charset="0"/>
              </a:rPr>
              <a:t>r</a:t>
            </a:r>
            <a:r>
              <a:rPr lang="en-US" sz="2400" baseline="-25000" dirty="0" smtClean="0">
                <a:latin typeface="Times" charset="0"/>
                <a:ea typeface="Times" charset="0"/>
                <a:cs typeface="Times" charset="0"/>
              </a:rPr>
              <a:t>0</a:t>
            </a:r>
            <a:r>
              <a:rPr lang="en-US" sz="2400" dirty="0" smtClean="0">
                <a:latin typeface="Times" charset="0"/>
                <a:ea typeface="Times" charset="0"/>
                <a:cs typeface="Times" charset="0"/>
              </a:rPr>
              <a:t> = laser spot size</a:t>
            </a:r>
          </a:p>
          <a:p>
            <a:pPr>
              <a:lnSpc>
                <a:spcPct val="150000"/>
              </a:lnSpc>
            </a:pPr>
            <a:r>
              <a:rPr lang="en-US" sz="2400" i="1" dirty="0" smtClean="0">
                <a:latin typeface="Times" charset="0"/>
                <a:ea typeface="Times" charset="0"/>
                <a:cs typeface="Times" charset="0"/>
              </a:rPr>
              <a:t>n</a:t>
            </a:r>
            <a:r>
              <a:rPr lang="en-US" sz="2400" dirty="0" smtClean="0">
                <a:latin typeface="Times" charset="0"/>
                <a:ea typeface="Times" charset="0"/>
                <a:cs typeface="Times" charset="0"/>
              </a:rPr>
              <a:t> = electron density</a:t>
            </a:r>
          </a:p>
          <a:p>
            <a:pPr>
              <a:lnSpc>
                <a:spcPct val="150000"/>
              </a:lnSpc>
            </a:pPr>
            <a:r>
              <a:rPr lang="en-US" sz="2400" i="1" dirty="0" err="1" smtClean="0">
                <a:latin typeface="Times" charset="0"/>
                <a:ea typeface="Times" charset="0"/>
                <a:cs typeface="Times" charset="0"/>
              </a:rPr>
              <a:t>n</a:t>
            </a:r>
            <a:r>
              <a:rPr lang="en-US" sz="2400" baseline="-25000" dirty="0" err="1" smtClean="0">
                <a:latin typeface="Times" charset="0"/>
                <a:ea typeface="Times" charset="0"/>
                <a:cs typeface="Times" charset="0"/>
              </a:rPr>
              <a:t>c</a:t>
            </a:r>
            <a:r>
              <a:rPr lang="en-US" sz="2400" dirty="0" smtClean="0">
                <a:latin typeface="Times" charset="0"/>
                <a:ea typeface="Times" charset="0"/>
                <a:cs typeface="Times" charset="0"/>
              </a:rPr>
              <a:t> = critical density</a:t>
            </a:r>
          </a:p>
          <a:p>
            <a:pPr>
              <a:lnSpc>
                <a:spcPct val="150000"/>
              </a:lnSpc>
            </a:pPr>
            <a:r>
              <a:rPr lang="en-US" sz="2400" i="1" dirty="0" smtClean="0">
                <a:latin typeface="Times" charset="0"/>
                <a:ea typeface="Times" charset="0"/>
                <a:cs typeface="Times" charset="0"/>
              </a:rPr>
              <a:t>r</a:t>
            </a:r>
            <a:r>
              <a:rPr lang="en-US" sz="2400" baseline="-25000" dirty="0" smtClean="0">
                <a:latin typeface="Times" charset="0"/>
                <a:ea typeface="Times" charset="0"/>
                <a:cs typeface="Times" charset="0"/>
              </a:rPr>
              <a:t>e</a:t>
            </a:r>
            <a:r>
              <a:rPr lang="en-US" sz="2400" dirty="0" smtClean="0">
                <a:latin typeface="Times" charset="0"/>
                <a:ea typeface="Times" charset="0"/>
                <a:cs typeface="Times" charset="0"/>
              </a:rPr>
              <a:t> = classical electron radius</a:t>
            </a:r>
          </a:p>
          <a:p>
            <a:pPr>
              <a:lnSpc>
                <a:spcPct val="150000"/>
              </a:lnSpc>
            </a:pPr>
            <a:r>
              <a:rPr lang="el-GR" sz="2400" dirty="0" smtClean="0">
                <a:latin typeface="Times" charset="0"/>
                <a:ea typeface="Times" charset="0"/>
                <a:cs typeface="Times" charset="0"/>
              </a:rPr>
              <a:t>Δ</a:t>
            </a:r>
            <a:r>
              <a:rPr lang="en-US" sz="2400" i="1" dirty="0" smtClean="0">
                <a:latin typeface="Times" charset="0"/>
                <a:ea typeface="Times" charset="0"/>
                <a:cs typeface="Times" charset="0"/>
              </a:rPr>
              <a:t>E</a:t>
            </a:r>
            <a:r>
              <a:rPr lang="en-US" sz="2400" dirty="0" smtClean="0">
                <a:latin typeface="Times" charset="0"/>
                <a:ea typeface="Times" charset="0"/>
                <a:cs typeface="Times" charset="0"/>
              </a:rPr>
              <a:t> = LPA energy gain</a:t>
            </a:r>
          </a:p>
          <a:p>
            <a:pPr>
              <a:lnSpc>
                <a:spcPct val="150000"/>
              </a:lnSpc>
            </a:pPr>
            <a:r>
              <a:rPr lang="en-US" sz="2400" i="1" dirty="0" smtClean="0">
                <a:latin typeface="Times" charset="0"/>
                <a:ea typeface="Times" charset="0"/>
                <a:cs typeface="Times" charset="0"/>
              </a:rPr>
              <a:t>N</a:t>
            </a:r>
            <a:r>
              <a:rPr lang="en-US" sz="2400" dirty="0" smtClean="0">
                <a:latin typeface="Times" charset="0"/>
                <a:ea typeface="Times" charset="0"/>
                <a:cs typeface="Times" charset="0"/>
              </a:rPr>
              <a:t> = electrons in a bunch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0664" y="1322962"/>
            <a:ext cx="5865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will be displaying many simple equations.  Symbols: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924" y="3302946"/>
            <a:ext cx="391160" cy="320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2924" y="3880600"/>
            <a:ext cx="320040" cy="3200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2924" y="2287971"/>
            <a:ext cx="342900" cy="2762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48271" y="2039163"/>
            <a:ext cx="38863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Times" charset="0"/>
                <a:ea typeface="Times" charset="0"/>
                <a:cs typeface="Times" charset="0"/>
              </a:rPr>
              <a:t>= normalized vector potential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" charset="0"/>
                <a:ea typeface="Times" charset="0"/>
                <a:cs typeface="Times" charset="0"/>
              </a:rPr>
              <a:t>= laser pulse length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" charset="0"/>
                <a:ea typeface="Times" charset="0"/>
                <a:cs typeface="Times" charset="0"/>
              </a:rPr>
              <a:t>= laser energy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" charset="0"/>
                <a:ea typeface="Times" charset="0"/>
                <a:cs typeface="Times" charset="0"/>
              </a:rPr>
              <a:t>= beam energy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3244" y="2821811"/>
            <a:ext cx="223520" cy="22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746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Phenomenological Blowout </a:t>
            </a:r>
            <a:r>
              <a:rPr lang="en-US" dirty="0" err="1" smtClean="0"/>
              <a:t>Scalings</a:t>
            </a:r>
            <a:r>
              <a:rPr lang="en-US" dirty="0" smtClean="0"/>
              <a:t>*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4738" y="1971167"/>
            <a:ext cx="2149912" cy="2652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1919126"/>
            <a:ext cx="4864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Fundamental relation is the guiding condition: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07347" y="2488282"/>
            <a:ext cx="5744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Much follows from this; yet it is not rigorously derived!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908" y="3104764"/>
            <a:ext cx="1388786" cy="5495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0638" y="5147948"/>
            <a:ext cx="2012426" cy="5474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3224" y="3194884"/>
            <a:ext cx="104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Suppose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473103" y="3194884"/>
            <a:ext cx="263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&gt;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09411" y="3686771"/>
            <a:ext cx="177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Pump depletion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405825" y="3686771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Dephasing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84899" y="4307818"/>
            <a:ext cx="7262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 dephasing length estimate uses spherical bubble picture (</a:t>
            </a:r>
            <a:r>
              <a:rPr lang="en-US" i="1" dirty="0" smtClean="0">
                <a:latin typeface="Times" charset="0"/>
                <a:ea typeface="Times" charset="0"/>
                <a:cs typeface="Times" charset="0"/>
              </a:rPr>
              <a:t>a</a:t>
            </a:r>
            <a:r>
              <a:rPr lang="en-US" baseline="-25000" dirty="0" smtClean="0"/>
              <a:t>0</a:t>
            </a:r>
            <a:r>
              <a:rPr lang="en-US" dirty="0" smtClean="0"/>
              <a:t>&gt;4).</a:t>
            </a:r>
          </a:p>
          <a:p>
            <a:r>
              <a:rPr lang="en-US" dirty="0" smtClean="0"/>
              <a:t>Then,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0119" y="5109501"/>
            <a:ext cx="2283553" cy="6449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3073" y="3160407"/>
            <a:ext cx="1783080" cy="502920"/>
          </a:xfrm>
          <a:prstGeom prst="rect">
            <a:avLst/>
          </a:prstGeom>
        </p:spPr>
      </p:pic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457200" y="1217143"/>
            <a:ext cx="8229600" cy="480378"/>
          </a:xfrm>
        </p:spPr>
        <p:txBody>
          <a:bodyPr/>
          <a:lstStyle/>
          <a:p>
            <a:r>
              <a:rPr lang="en-US" dirty="0" smtClean="0"/>
              <a:t>Useful for moderate values of </a:t>
            </a:r>
            <a:r>
              <a:rPr lang="en-US" i="1" dirty="0" smtClean="0">
                <a:latin typeface="Times" charset="0"/>
                <a:ea typeface="Times" charset="0"/>
                <a:cs typeface="Times" charset="0"/>
              </a:rPr>
              <a:t>a</a:t>
            </a:r>
            <a:r>
              <a:rPr lang="en-US" baseline="-25000" dirty="0" smtClean="0">
                <a:latin typeface="Times" charset="0"/>
                <a:ea typeface="Times" charset="0"/>
                <a:cs typeface="Times" charset="0"/>
              </a:rPr>
              <a:t>0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 </a:t>
            </a:r>
            <a:r>
              <a:rPr lang="en-US" dirty="0" smtClean="0"/>
              <a:t>compared with similarity theory</a:t>
            </a:r>
            <a:endParaRPr lang="en-US" baseline="30000" dirty="0"/>
          </a:p>
        </p:txBody>
      </p:sp>
      <p:sp>
        <p:nvSpPr>
          <p:cNvPr id="3" name="TextBox 2"/>
          <p:cNvSpPr txBox="1"/>
          <p:nvPr/>
        </p:nvSpPr>
        <p:spPr>
          <a:xfrm>
            <a:off x="1092180" y="5903072"/>
            <a:ext cx="2753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(good absolute accuracy)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234778" y="5900371"/>
            <a:ext cx="3293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(only for relative comparisons)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7821" y="6589256"/>
            <a:ext cx="62548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smtClean="0"/>
              <a:t>* W</a:t>
            </a:r>
            <a:r>
              <a:rPr lang="en-US" sz="1200" dirty="0"/>
              <a:t>. Lu et al., Phys. Rev. ST/AB 10, 061301 (2007)</a:t>
            </a:r>
          </a:p>
        </p:txBody>
      </p:sp>
    </p:spTree>
    <p:extLst>
      <p:ext uri="{BB962C8B-B14F-4D97-AF65-F5344CB8AC3E}">
        <p14:creationId xmlns:p14="http://schemas.microsoft.com/office/powerpoint/2010/main" val="2126063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Implications of blowout </a:t>
            </a:r>
            <a:r>
              <a:rPr lang="en-US" dirty="0" err="1" smtClean="0"/>
              <a:t>scalings</a:t>
            </a:r>
            <a:r>
              <a:rPr lang="en-US" dirty="0" smtClean="0"/>
              <a:t> for efficiency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10755-1591-CC4D-B7F4-70E33697673C}" type="datetime1">
              <a:rPr lang="en-US" smtClean="0"/>
              <a:t>9/26/17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129556" y="6356401"/>
            <a:ext cx="2133600" cy="365125"/>
          </a:xfrm>
        </p:spPr>
        <p:txBody>
          <a:bodyPr/>
          <a:lstStyle/>
          <a:p>
            <a:fld id="{A83DDC34-D481-2744-812B-2FCD98088CBD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017" y="1561583"/>
            <a:ext cx="2012426" cy="5474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498" y="1523136"/>
            <a:ext cx="2283553" cy="6449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199" y="2377306"/>
            <a:ext cx="4479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Appears we want </a:t>
            </a:r>
            <a:r>
              <a:rPr lang="en-US" i="1" dirty="0" smtClean="0">
                <a:latin typeface="Times" charset="0"/>
                <a:ea typeface="Times" charset="0"/>
                <a:cs typeface="Times" charset="0"/>
              </a:rPr>
              <a:t>a</a:t>
            </a:r>
            <a:r>
              <a:rPr lang="en-US" baseline="-25000" dirty="0" smtClean="0">
                <a:latin typeface="Times" charset="0"/>
                <a:ea typeface="Times" charset="0"/>
                <a:cs typeface="Times" charset="0"/>
              </a:rPr>
              <a:t>0</a:t>
            </a:r>
            <a:r>
              <a:rPr lang="en-US" dirty="0" smtClean="0"/>
              <a:t> large, but be careful: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624779" y="5489008"/>
            <a:ext cx="1989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Efficiency goes as</a:t>
            </a:r>
            <a:endParaRPr lang="en-US" baseline="-250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3803" y="4400153"/>
            <a:ext cx="1953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Guiding condition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302644" y="4558807"/>
            <a:ext cx="2616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Controls etching length and self-modulation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390" y="2918347"/>
            <a:ext cx="3388147" cy="40992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5390" y="3642558"/>
            <a:ext cx="6140741" cy="390267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H="1" flipV="1">
            <a:off x="4977003" y="4090536"/>
            <a:ext cx="1" cy="3673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6236838" y="4090536"/>
            <a:ext cx="422213" cy="4942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687412" y="6191993"/>
            <a:ext cx="55089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(for applications may be worse due to energy in marginal particles)</a:t>
            </a:r>
            <a:endParaRPr lang="en-US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457199" y="2937079"/>
            <a:ext cx="1529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energy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57199" y="3653025"/>
            <a:ext cx="1499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Laser energy</a:t>
            </a:r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0723" y="5339614"/>
            <a:ext cx="1088788" cy="66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017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4044" y="40749"/>
            <a:ext cx="7073956" cy="887895"/>
          </a:xfrm>
        </p:spPr>
        <p:txBody>
          <a:bodyPr/>
          <a:lstStyle/>
          <a:p>
            <a:r>
              <a:rPr lang="en-US" dirty="0" smtClean="0"/>
              <a:t>Current Status of LWFA Electron Bunch Properties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10755-1591-CC4D-B7F4-70E33697673C}" type="datetime1">
              <a:rPr lang="en-US" smtClean="0"/>
              <a:t>9/26/17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75386" y="970821"/>
            <a:ext cx="8114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Adapted from Mike Downer, U. Texas, “Overview of LWFA Science”, presented at ANAR 2017</a:t>
            </a:r>
            <a:endParaRPr lang="en-US" sz="14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3102796"/>
              </p:ext>
            </p:extLst>
          </p:nvPr>
        </p:nvGraphicFramePr>
        <p:xfrm>
          <a:off x="0" y="1397000"/>
          <a:ext cx="9144000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8425"/>
                <a:gridCol w="2319689"/>
                <a:gridCol w="2897204"/>
                <a:gridCol w="208868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Property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State of Art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Reference</a:t>
                      </a:r>
                      <a:endParaRPr lang="en-US" baseline="0" dirty="0" smtClean="0"/>
                    </a:p>
                    <a:p>
                      <a:r>
                        <a:rPr lang="en-US" sz="1200" b="0" baseline="0" dirty="0" smtClean="0"/>
                        <a:t>Full refs in backups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Remarks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Energy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2 GeV </a:t>
                      </a:r>
                      <a:r>
                        <a:rPr lang="en-US" sz="1400" dirty="0" smtClean="0"/>
                        <a:t>(±5%, 0.1 </a:t>
                      </a:r>
                      <a:r>
                        <a:rPr lang="en-US" sz="1400" dirty="0" err="1" smtClean="0"/>
                        <a:t>nC</a:t>
                      </a:r>
                      <a:r>
                        <a:rPr lang="en-US" sz="1400" dirty="0" smtClean="0"/>
                        <a:t>)</a:t>
                      </a:r>
                    </a:p>
                    <a:p>
                      <a:r>
                        <a:rPr lang="en-US" sz="1400" b="1" dirty="0" smtClean="0"/>
                        <a:t>3 GeV </a:t>
                      </a:r>
                      <a:r>
                        <a:rPr lang="en-US" sz="1400" dirty="0" smtClean="0"/>
                        <a:t>(±15%, ~.05 </a:t>
                      </a:r>
                      <a:r>
                        <a:rPr lang="en-US" sz="1400" dirty="0" err="1" smtClean="0"/>
                        <a:t>nC</a:t>
                      </a:r>
                      <a:r>
                        <a:rPr lang="en-US" sz="1400" dirty="0" smtClean="0"/>
                        <a:t>)</a:t>
                      </a:r>
                    </a:p>
                    <a:p>
                      <a:r>
                        <a:rPr lang="en-US" sz="1400" b="1" dirty="0" smtClean="0"/>
                        <a:t>4 GeV </a:t>
                      </a:r>
                      <a:r>
                        <a:rPr lang="en-US" sz="1400" dirty="0" smtClean="0"/>
                        <a:t>(±5%, 0.006 </a:t>
                      </a:r>
                      <a:r>
                        <a:rPr lang="en-US" sz="1400" dirty="0" err="1" smtClean="0"/>
                        <a:t>nC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Wang (2013) </a:t>
                      </a:r>
                      <a:r>
                        <a:rPr lang="mr-IN" sz="1400" dirty="0" smtClean="0"/>
                        <a:t>–</a:t>
                      </a:r>
                      <a:r>
                        <a:rPr lang="en-US" sz="1400" dirty="0" smtClean="0"/>
                        <a:t> Texas</a:t>
                      </a:r>
                    </a:p>
                    <a:p>
                      <a:r>
                        <a:rPr lang="en-US" sz="1400" dirty="0" smtClean="0"/>
                        <a:t>Kim (2013)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mr-IN" sz="1400" baseline="0" dirty="0" smtClean="0"/>
                        <a:t>–</a:t>
                      </a:r>
                      <a:r>
                        <a:rPr lang="en-US" sz="1400" baseline="0" dirty="0" smtClean="0"/>
                        <a:t> GIST</a:t>
                      </a:r>
                    </a:p>
                    <a:p>
                      <a:r>
                        <a:rPr lang="en-US" sz="1400" baseline="0" dirty="0" err="1" smtClean="0"/>
                        <a:t>Leemans</a:t>
                      </a:r>
                      <a:r>
                        <a:rPr lang="en-US" sz="1400" baseline="0" dirty="0" smtClean="0"/>
                        <a:t> (2014) - LBNL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Accelerates from E ~ 0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Energy Spread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1% </a:t>
                      </a:r>
                      <a:r>
                        <a:rPr lang="en-US" sz="1400" dirty="0" smtClean="0"/>
                        <a:t>(0.01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nC</a:t>
                      </a:r>
                      <a:r>
                        <a:rPr lang="en-US" sz="1400" baseline="0" dirty="0" smtClean="0"/>
                        <a:t>, 0.2 GeV)</a:t>
                      </a:r>
                    </a:p>
                    <a:p>
                      <a:r>
                        <a:rPr lang="en-US" sz="1400" b="1" baseline="0" dirty="0" smtClean="0"/>
                        <a:t>5-10%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Rechatin</a:t>
                      </a:r>
                      <a:r>
                        <a:rPr lang="en-US" sz="1400" dirty="0" smtClean="0"/>
                        <a:t> (2009a) </a:t>
                      </a:r>
                      <a:r>
                        <a:rPr lang="mr-IN" sz="1400" dirty="0" smtClean="0"/>
                        <a:t>–</a:t>
                      </a:r>
                      <a:r>
                        <a:rPr lang="en-US" sz="1400" dirty="0" smtClean="0"/>
                        <a:t> LOA</a:t>
                      </a:r>
                    </a:p>
                    <a:p>
                      <a:r>
                        <a:rPr lang="en-US" sz="1400" dirty="0" smtClean="0"/>
                        <a:t>More</a:t>
                      </a:r>
                      <a:r>
                        <a:rPr lang="en-US" sz="1400" baseline="0" dirty="0" smtClean="0"/>
                        <a:t> typical (many)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0.1% desirable for collider/FEL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Normalized Transverse Emittance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~0.1 </a:t>
                      </a:r>
                      <a:r>
                        <a:rPr lang="el-GR" sz="1400" b="1" dirty="0" smtClean="0"/>
                        <a:t>π</a:t>
                      </a:r>
                      <a:r>
                        <a:rPr lang="en-US" sz="1400" b="1" dirty="0" smtClean="0"/>
                        <a:t> mm-</a:t>
                      </a:r>
                      <a:r>
                        <a:rPr lang="en-US" sz="1400" b="1" dirty="0" err="1" smtClean="0"/>
                        <a:t>mrad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Geddes (2008) </a:t>
                      </a:r>
                      <a:r>
                        <a:rPr lang="mr-IN" sz="1400" dirty="0" smtClean="0"/>
                        <a:t>–</a:t>
                      </a:r>
                      <a:r>
                        <a:rPr lang="en-US" sz="1400" dirty="0" smtClean="0"/>
                        <a:t> LBNL</a:t>
                      </a:r>
                    </a:p>
                    <a:p>
                      <a:r>
                        <a:rPr lang="en-US" sz="1400" dirty="0" smtClean="0"/>
                        <a:t>Brunetti (2010) </a:t>
                      </a:r>
                      <a:r>
                        <a:rPr lang="mr-IN" sz="1400" dirty="0" smtClean="0"/>
                        <a:t>–</a:t>
                      </a:r>
                      <a:r>
                        <a:rPr lang="en-US" sz="1400" dirty="0" smtClean="0"/>
                        <a:t>Strathclyde</a:t>
                      </a:r>
                    </a:p>
                    <a:p>
                      <a:r>
                        <a:rPr lang="en-US" sz="1400" dirty="0" smtClean="0"/>
                        <a:t>Plateau (2012) - LBNL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Measurements</a:t>
                      </a:r>
                      <a:r>
                        <a:rPr lang="en-US" sz="1400" baseline="0" dirty="0" smtClean="0"/>
                        <a:t> at resolution limit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Bunch Duration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~few fs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Kaluza</a:t>
                      </a:r>
                      <a:r>
                        <a:rPr lang="en-US" sz="1400" dirty="0" smtClean="0"/>
                        <a:t> (2010) </a:t>
                      </a:r>
                      <a:r>
                        <a:rPr lang="mr-IN" sz="1400" dirty="0" smtClean="0"/>
                        <a:t>–</a:t>
                      </a:r>
                      <a:r>
                        <a:rPr lang="en-US" sz="1400" dirty="0" smtClean="0"/>
                        <a:t> Jena (Faraday)</a:t>
                      </a:r>
                    </a:p>
                    <a:p>
                      <a:r>
                        <a:rPr lang="en-US" sz="1400" dirty="0" err="1" smtClean="0"/>
                        <a:t>Lundh</a:t>
                      </a:r>
                      <a:r>
                        <a:rPr lang="en-US" sz="1400" dirty="0" smtClean="0"/>
                        <a:t> (2011) </a:t>
                      </a:r>
                      <a:r>
                        <a:rPr lang="mr-IN" sz="1400" dirty="0" smtClean="0"/>
                        <a:t>–</a:t>
                      </a:r>
                      <a:r>
                        <a:rPr lang="en-US" sz="1400" dirty="0" smtClean="0"/>
                        <a:t> LOA; </a:t>
                      </a:r>
                      <a:r>
                        <a:rPr lang="en-US" sz="1400" dirty="0" err="1" smtClean="0"/>
                        <a:t>Heigoldt</a:t>
                      </a:r>
                      <a:endParaRPr lang="en-US" sz="1400" baseline="0" dirty="0" smtClean="0"/>
                    </a:p>
                    <a:p>
                      <a:r>
                        <a:rPr lang="en-US" sz="1400" baseline="0" dirty="0" smtClean="0"/>
                        <a:t>(2015) </a:t>
                      </a:r>
                      <a:r>
                        <a:rPr lang="mr-IN" sz="1400" baseline="0" dirty="0" smtClean="0"/>
                        <a:t>–</a:t>
                      </a:r>
                      <a:r>
                        <a:rPr lang="en-US" sz="1400" baseline="0" dirty="0" smtClean="0"/>
                        <a:t> MPQ/Oxford (OTR)</a:t>
                      </a:r>
                    </a:p>
                    <a:p>
                      <a:r>
                        <a:rPr lang="en-US" sz="1400" baseline="0" dirty="0" smtClean="0"/>
                        <a:t>Zhang (2016) - Tsinghua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Measurements at resolution limit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Charge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0.02 </a:t>
                      </a:r>
                      <a:r>
                        <a:rPr lang="en-US" sz="1400" b="1" dirty="0" err="1" smtClean="0"/>
                        <a:t>nC</a:t>
                      </a:r>
                      <a:r>
                        <a:rPr lang="en-US" sz="1400" b="1" dirty="0" smtClean="0"/>
                        <a:t> </a:t>
                      </a:r>
                      <a:r>
                        <a:rPr lang="en-US" sz="1400" dirty="0" smtClean="0"/>
                        <a:t>@ 0.19 GeV ±5%</a:t>
                      </a:r>
                    </a:p>
                    <a:p>
                      <a:r>
                        <a:rPr lang="en-US" sz="1400" b="1" dirty="0" smtClean="0"/>
                        <a:t>0.5</a:t>
                      </a:r>
                      <a:r>
                        <a:rPr lang="en-US" sz="1400" b="1" baseline="0" dirty="0" smtClean="0"/>
                        <a:t> </a:t>
                      </a:r>
                      <a:r>
                        <a:rPr lang="en-US" sz="1400" b="1" baseline="0" dirty="0" err="1" smtClean="0"/>
                        <a:t>nC</a:t>
                      </a:r>
                      <a:r>
                        <a:rPr lang="en-US" sz="1400" b="1" baseline="0" dirty="0" smtClean="0"/>
                        <a:t> </a:t>
                      </a:r>
                      <a:r>
                        <a:rPr lang="en-US" sz="1400" baseline="0" dirty="0" smtClean="0"/>
                        <a:t>@ 0.25 GeV </a:t>
                      </a:r>
                      <a:r>
                        <a:rPr lang="en-US" sz="1400" dirty="0" smtClean="0"/>
                        <a:t>±14%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Rechatin</a:t>
                      </a:r>
                      <a:r>
                        <a:rPr lang="en-US" sz="1400" dirty="0" smtClean="0"/>
                        <a:t> (2009b) </a:t>
                      </a:r>
                      <a:r>
                        <a:rPr lang="mr-IN" sz="1400" dirty="0" smtClean="0"/>
                        <a:t>–</a:t>
                      </a:r>
                      <a:r>
                        <a:rPr lang="en-US" sz="1400" dirty="0" smtClean="0"/>
                        <a:t> LOA</a:t>
                      </a:r>
                    </a:p>
                    <a:p>
                      <a:r>
                        <a:rPr lang="en-US" sz="1400" dirty="0" smtClean="0"/>
                        <a:t>Couperus (2017)</a:t>
                      </a:r>
                      <a:r>
                        <a:rPr lang="en-US" sz="1400" baseline="0" dirty="0" smtClean="0"/>
                        <a:t> - HZDR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Beam-loading</a:t>
                      </a:r>
                      <a:r>
                        <a:rPr lang="en-US" sz="1400" baseline="0" dirty="0" smtClean="0"/>
                        <a:t> achieved.</a:t>
                      </a:r>
                    </a:p>
                    <a:p>
                      <a:r>
                        <a:rPr lang="en-US" sz="1400" baseline="0" dirty="0" smtClean="0"/>
                        <a:t>FOM: Q/</a:t>
                      </a:r>
                      <a:r>
                        <a:rPr lang="el-GR" sz="1400" baseline="0" dirty="0" smtClean="0"/>
                        <a:t>Δ</a:t>
                      </a:r>
                      <a:r>
                        <a:rPr lang="en-US" sz="1400" baseline="0" dirty="0" smtClean="0"/>
                        <a:t>E?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Rep-Rate</a:t>
                      </a:r>
                      <a:r>
                        <a:rPr lang="en-US" sz="1600" b="1" baseline="0" dirty="0" smtClean="0"/>
                        <a:t> &amp; Repeatability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~1 Hz </a:t>
                      </a:r>
                      <a:r>
                        <a:rPr lang="en-US" sz="1400" dirty="0" smtClean="0"/>
                        <a:t>@ &gt; 1 GeV</a:t>
                      </a:r>
                    </a:p>
                    <a:p>
                      <a:r>
                        <a:rPr lang="en-US" sz="1400" b="1" dirty="0" smtClean="0"/>
                        <a:t>1 kHz </a:t>
                      </a:r>
                      <a:r>
                        <a:rPr lang="en-US" sz="1400" dirty="0" smtClean="0"/>
                        <a:t>@ ~ 1 MeV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Leemans</a:t>
                      </a:r>
                      <a:r>
                        <a:rPr lang="en-US" sz="1400" dirty="0" smtClean="0"/>
                        <a:t> (2014) </a:t>
                      </a:r>
                      <a:r>
                        <a:rPr lang="mr-IN" sz="1400" dirty="0" smtClean="0"/>
                        <a:t>–</a:t>
                      </a:r>
                      <a:r>
                        <a:rPr lang="en-US" sz="1400" dirty="0" smtClean="0"/>
                        <a:t> LBNL</a:t>
                      </a:r>
                    </a:p>
                    <a:p>
                      <a:r>
                        <a:rPr lang="en-US" sz="1400" dirty="0" smtClean="0"/>
                        <a:t>He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(2015) - </a:t>
                      </a:r>
                      <a:r>
                        <a:rPr lang="en-US" sz="1400" dirty="0" err="1" smtClean="0"/>
                        <a:t>UMich</a:t>
                      </a:r>
                      <a:r>
                        <a:rPr lang="en-US" sz="1400" dirty="0" smtClean="0"/>
                        <a:t>; </a:t>
                      </a:r>
                      <a:r>
                        <a:rPr lang="en-US" sz="1400" dirty="0" err="1" smtClean="0"/>
                        <a:t>Salehi</a:t>
                      </a:r>
                      <a:r>
                        <a:rPr lang="en-US" sz="1400" dirty="0" smtClean="0"/>
                        <a:t> (2017) </a:t>
                      </a:r>
                      <a:r>
                        <a:rPr lang="mr-IN" sz="1400" dirty="0" smtClean="0"/>
                        <a:t>–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Umd</a:t>
                      </a:r>
                      <a:r>
                        <a:rPr lang="en-US" sz="1400" dirty="0" smtClean="0"/>
                        <a:t>; </a:t>
                      </a:r>
                      <a:r>
                        <a:rPr lang="en-US" sz="1400" dirty="0" err="1" smtClean="0"/>
                        <a:t>Guenot</a:t>
                      </a:r>
                      <a:r>
                        <a:rPr lang="en-US" sz="1400" dirty="0" smtClean="0"/>
                        <a:t> (2017) - LOA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Limited by lasers and gas targets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952533" y="6368653"/>
            <a:ext cx="5238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 one achieves all of </a:t>
            </a:r>
            <a:r>
              <a:rPr lang="en-US" b="1" smtClean="0"/>
              <a:t>these simultaneously</a:t>
            </a:r>
            <a:endParaRPr lang="en-US" b="1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" y="0"/>
            <a:ext cx="979114" cy="92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234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 with Experiments in Blowout Regime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7142"/>
            <a:ext cx="8229600" cy="2655611"/>
          </a:xfrm>
        </p:spPr>
        <p:txBody>
          <a:bodyPr/>
          <a:lstStyle/>
          <a:p>
            <a:r>
              <a:rPr lang="en-US" dirty="0" smtClean="0"/>
              <a:t>If a plasma channel is used, predictions difficult.</a:t>
            </a:r>
          </a:p>
          <a:p>
            <a:pPr lvl="1"/>
            <a:r>
              <a:rPr lang="en-US" dirty="0" smtClean="0"/>
              <a:t>We are missing a theory of blowout </a:t>
            </a:r>
            <a:r>
              <a:rPr lang="en-US" dirty="0" err="1" smtClean="0"/>
              <a:t>wakefields</a:t>
            </a:r>
            <a:r>
              <a:rPr lang="en-US" dirty="0" smtClean="0"/>
              <a:t> in a channel</a:t>
            </a:r>
          </a:p>
          <a:p>
            <a:r>
              <a:rPr lang="en-US" dirty="0" smtClean="0"/>
              <a:t>Experimental laser pulses are not fundamental Gaussians</a:t>
            </a:r>
          </a:p>
          <a:p>
            <a:r>
              <a:rPr lang="en-US" dirty="0" smtClean="0"/>
              <a:t>Low density gives high energy.  Low density gives large matched spot size.  Therefore high energy electrons need high laser power.</a:t>
            </a:r>
          </a:p>
          <a:p>
            <a:pPr lvl="1"/>
            <a:r>
              <a:rPr lang="en-US" dirty="0" smtClean="0"/>
              <a:t>Power scaling is weak, </a:t>
            </a:r>
            <a:r>
              <a:rPr lang="el-GR" dirty="0" smtClean="0"/>
              <a:t>Δ</a:t>
            </a:r>
            <a:r>
              <a:rPr lang="en-US" dirty="0" smtClean="0"/>
              <a:t>E ~ P</a:t>
            </a:r>
            <a:r>
              <a:rPr lang="en-US" baseline="30000" dirty="0" smtClean="0"/>
              <a:t>1/3</a:t>
            </a:r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10755-1591-CC4D-B7F4-70E33697673C}" type="datetime1">
              <a:rPr lang="en-US" smtClean="0"/>
              <a:t>9/26/17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14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21411" y="4191221"/>
            <a:ext cx="53520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Let us examine two famous </a:t>
            </a:r>
            <a:r>
              <a:rPr lang="en-US" dirty="0" err="1" smtClean="0"/>
              <a:t>petawatt</a:t>
            </a:r>
            <a:r>
              <a:rPr lang="en-US" dirty="0" smtClean="0"/>
              <a:t> experiments:</a:t>
            </a:r>
          </a:p>
          <a:p>
            <a:r>
              <a:rPr lang="en-US" dirty="0" smtClean="0"/>
              <a:t>1. Texas </a:t>
            </a:r>
            <a:r>
              <a:rPr lang="en-US" dirty="0" err="1" smtClean="0"/>
              <a:t>Petawatt</a:t>
            </a:r>
            <a:r>
              <a:rPr lang="en-US" dirty="0" smtClean="0"/>
              <a:t> 2 GeV Result</a:t>
            </a:r>
          </a:p>
          <a:p>
            <a:r>
              <a:rPr lang="en-US" dirty="0" smtClean="0"/>
              <a:t>2. BELLA 4 GeV Result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057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7864" y="40749"/>
            <a:ext cx="6980136" cy="887895"/>
          </a:xfrm>
        </p:spPr>
        <p:txBody>
          <a:bodyPr/>
          <a:lstStyle/>
          <a:p>
            <a:r>
              <a:rPr lang="en-US" dirty="0" smtClean="0"/>
              <a:t>Texas </a:t>
            </a:r>
            <a:r>
              <a:rPr lang="en-US" dirty="0" err="1" smtClean="0"/>
              <a:t>Petawatt</a:t>
            </a:r>
            <a:r>
              <a:rPr lang="en-US" dirty="0" smtClean="0"/>
              <a:t> 2 GeV Experiment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10755-1591-CC4D-B7F4-70E33697673C}" type="datetime1">
              <a:rPr lang="en-US" smtClean="0"/>
              <a:t>9/26/17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698110"/>
            <a:ext cx="2848034" cy="19087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22628" y="1998548"/>
            <a:ext cx="5269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Measured laser profile and WAKE simulation* from Wang et al., Nat. Comm. </a:t>
            </a:r>
            <a:r>
              <a:rPr lang="en-US" sz="1600" dirty="0" smtClean="0"/>
              <a:t>2013.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Due to spot size mismatch, acceleration does not develop until end of plasma. </a:t>
            </a:r>
            <a:r>
              <a:rPr lang="en-US" sz="1600" dirty="0" smtClean="0"/>
              <a:t>X-rays confirm.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373451" y="1164797"/>
            <a:ext cx="6441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Initial laser parameters: Spot size ~ 275 um, a</a:t>
            </a:r>
            <a:r>
              <a:rPr lang="en-US" sz="1600" baseline="-25000" dirty="0" smtClean="0"/>
              <a:t>0</a:t>
            </a:r>
            <a:r>
              <a:rPr lang="en-US" sz="1600" dirty="0" smtClean="0"/>
              <a:t> ~ 0.6, P</a:t>
            </a:r>
            <a:r>
              <a:rPr lang="en-US" sz="1600" baseline="-25000" dirty="0" smtClean="0"/>
              <a:t>0</a:t>
            </a:r>
            <a:r>
              <a:rPr lang="en-US" sz="1600" dirty="0" smtClean="0"/>
              <a:t> ~ 0.65 PW</a:t>
            </a:r>
          </a:p>
          <a:p>
            <a:r>
              <a:rPr lang="en-US" sz="1600" dirty="0" smtClean="0"/>
              <a:t>Note that a self guided mode is only expected for a</a:t>
            </a:r>
            <a:r>
              <a:rPr lang="en-US" sz="1600" baseline="-25000" dirty="0" smtClean="0"/>
              <a:t>0</a:t>
            </a:r>
            <a:r>
              <a:rPr lang="en-US" sz="1600" dirty="0" smtClean="0"/>
              <a:t> &gt; 2.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0946" y="6048573"/>
            <a:ext cx="8183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 WAKE is a reduced model.  Note that 3D PIC would be exceedingly demanding for this experiment.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839586" y="3745399"/>
            <a:ext cx="79552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Let us use a</a:t>
            </a:r>
            <a:r>
              <a:rPr lang="en-US" sz="1600" baseline="-25000" dirty="0" smtClean="0"/>
              <a:t>0</a:t>
            </a:r>
            <a:r>
              <a:rPr lang="en-US" sz="1600" dirty="0" smtClean="0"/>
              <a:t>~8 based on WAKE simulation. This gives</a:t>
            </a:r>
          </a:p>
          <a:p>
            <a:endParaRPr lang="en-US" sz="1600" dirty="0"/>
          </a:p>
          <a:p>
            <a:r>
              <a:rPr lang="en-US" sz="1600" dirty="0" smtClean="0"/>
              <a:t>L</a:t>
            </a:r>
            <a:r>
              <a:rPr lang="en-US" sz="1600" baseline="-25000" dirty="0" smtClean="0"/>
              <a:t>etch</a:t>
            </a:r>
            <a:r>
              <a:rPr lang="en-US" sz="1600" dirty="0" smtClean="0"/>
              <a:t> ~ 9 cm, </a:t>
            </a:r>
            <a:r>
              <a:rPr lang="en-US" sz="1600" dirty="0" err="1" smtClean="0"/>
              <a:t>L</a:t>
            </a:r>
            <a:r>
              <a:rPr lang="en-US" sz="1600" baseline="-25000" dirty="0" err="1" smtClean="0"/>
              <a:t>dephase</a:t>
            </a:r>
            <a:r>
              <a:rPr lang="en-US" sz="1600" dirty="0" smtClean="0"/>
              <a:t> ~ 6 cm, and results in:</a:t>
            </a:r>
          </a:p>
          <a:p>
            <a:endParaRPr lang="en-US" sz="1600" dirty="0"/>
          </a:p>
          <a:p>
            <a:r>
              <a:rPr lang="en-US" sz="1600" u="sng" dirty="0" smtClean="0"/>
              <a:t>Comments</a:t>
            </a:r>
            <a:r>
              <a:rPr lang="en-US" sz="1600" dirty="0" smtClean="0"/>
              <a:t>:</a:t>
            </a:r>
          </a:p>
          <a:p>
            <a:r>
              <a:rPr lang="en-US" sz="1600" dirty="0" smtClean="0"/>
              <a:t>Laser mode is far from fundamental Gaussian.</a:t>
            </a:r>
          </a:p>
          <a:p>
            <a:r>
              <a:rPr lang="en-US" sz="1600" dirty="0" smtClean="0"/>
              <a:t>Mismatch: matched laser parameters are R ~ 40 um, PL ~ 4.5 PW.</a:t>
            </a:r>
          </a:p>
          <a:p>
            <a:r>
              <a:rPr lang="en-US" sz="1600" dirty="0" smtClean="0"/>
              <a:t>Useful region of plasma is shorter than min(</a:t>
            </a:r>
            <a:r>
              <a:rPr lang="en-US" sz="1600" dirty="0" err="1" smtClean="0"/>
              <a:t>L</a:t>
            </a:r>
            <a:r>
              <a:rPr lang="en-US" sz="1600" baseline="-25000" dirty="0" err="1" smtClean="0"/>
              <a:t>etch</a:t>
            </a:r>
            <a:r>
              <a:rPr lang="en-US" sz="1600" dirty="0" err="1" smtClean="0"/>
              <a:t>,L</a:t>
            </a:r>
            <a:r>
              <a:rPr lang="en-US" sz="1600" baseline="-25000" dirty="0" err="1" smtClean="0"/>
              <a:t>dephase</a:t>
            </a:r>
            <a:r>
              <a:rPr lang="en-US" sz="1600" dirty="0" smtClean="0"/>
              <a:t>)</a:t>
            </a:r>
            <a:endParaRPr lang="en-US" sz="1600" dirty="0"/>
          </a:p>
          <a:p>
            <a:endParaRPr lang="en-US" sz="1600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5013407" y="4151789"/>
            <a:ext cx="2572692" cy="6857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13407" y="4191246"/>
            <a:ext cx="2572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theory: 5.5 GeV, 2.6 </a:t>
            </a:r>
            <a:r>
              <a:rPr lang="en-US" dirty="0" err="1" smtClean="0"/>
              <a:t>nC</a:t>
            </a:r>
            <a:endParaRPr lang="en-US" dirty="0" smtClean="0"/>
          </a:p>
          <a:p>
            <a:r>
              <a:rPr lang="en-US" dirty="0" smtClean="0"/>
              <a:t>actual: 2 GeV, 0.1 </a:t>
            </a:r>
            <a:r>
              <a:rPr lang="en-US" dirty="0" err="1" smtClean="0"/>
              <a:t>nC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0" y="0"/>
            <a:ext cx="979114" cy="92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038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8666" y="40749"/>
            <a:ext cx="6949333" cy="887895"/>
          </a:xfrm>
        </p:spPr>
        <p:txBody>
          <a:bodyPr/>
          <a:lstStyle/>
          <a:p>
            <a:r>
              <a:rPr lang="en-US" dirty="0" smtClean="0"/>
              <a:t>BELLA 4 GeV Experiment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10755-1591-CC4D-B7F4-70E33697673C}" type="datetime1">
              <a:rPr lang="en-US" smtClean="0"/>
              <a:t>9/26/17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92" y="1792597"/>
            <a:ext cx="2365012" cy="22430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3451" y="1164797"/>
            <a:ext cx="6216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Initial laser parameters: Spot size ~ 52 um, a</a:t>
            </a:r>
            <a:r>
              <a:rPr lang="en-US" sz="1600" baseline="-25000" dirty="0" smtClean="0"/>
              <a:t>0</a:t>
            </a:r>
            <a:r>
              <a:rPr lang="en-US" sz="1600" dirty="0" smtClean="0"/>
              <a:t> ~ 1.6, P</a:t>
            </a:r>
            <a:r>
              <a:rPr lang="en-US" sz="1600" baseline="-25000" dirty="0" smtClean="0"/>
              <a:t>0</a:t>
            </a:r>
            <a:r>
              <a:rPr lang="en-US" sz="1600" dirty="0" smtClean="0"/>
              <a:t> ~ 0.3 PW</a:t>
            </a:r>
          </a:p>
          <a:p>
            <a:r>
              <a:rPr lang="en-US" sz="1600" dirty="0" smtClean="0"/>
              <a:t>No self guiding initially, but </a:t>
            </a:r>
            <a:r>
              <a:rPr lang="en-US" sz="1600" b="1" dirty="0" smtClean="0"/>
              <a:t>there is a channel</a:t>
            </a:r>
            <a:r>
              <a:rPr lang="en-US" sz="1600" dirty="0" smtClean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22628" y="1998548"/>
            <a:ext cx="52695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Measured laser profile and INF&amp;RNO simulation from </a:t>
            </a:r>
            <a:r>
              <a:rPr lang="en-US" sz="1600" dirty="0" err="1" smtClean="0"/>
              <a:t>Leemans</a:t>
            </a:r>
            <a:r>
              <a:rPr lang="en-US" sz="1600" dirty="0" smtClean="0"/>
              <a:t> et al., PRL 2014.</a:t>
            </a:r>
          </a:p>
          <a:p>
            <a:endParaRPr lang="en-US" sz="1600" dirty="0"/>
          </a:p>
          <a:p>
            <a:r>
              <a:rPr lang="en-US" sz="1600" dirty="0" smtClean="0"/>
              <a:t>Initial parameters between quasi-linear and blowout, but evolves into blowout </a:t>
            </a:r>
            <a:r>
              <a:rPr lang="en-US" sz="1600" dirty="0" err="1" smtClean="0"/>
              <a:t>wakefield</a:t>
            </a:r>
            <a:r>
              <a:rPr lang="en-US" sz="1600" dirty="0" smtClean="0"/>
              <a:t>.</a:t>
            </a:r>
          </a:p>
          <a:p>
            <a:endParaRPr lang="en-US" sz="1600" dirty="0"/>
          </a:p>
          <a:p>
            <a:r>
              <a:rPr lang="en-US" sz="1600" dirty="0" smtClean="0"/>
              <a:t>Matched spot size for external guiding ~ 70 um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119" y="1873424"/>
            <a:ext cx="685800" cy="673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78667" y="2633588"/>
            <a:ext cx="6190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smtClean="0"/>
              <a:t>0.4 mm</a:t>
            </a:r>
            <a:endParaRPr lang="en-US" sz="100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028119" y="2511260"/>
            <a:ext cx="6858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84827" y="4127035"/>
            <a:ext cx="88035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Let us use </a:t>
            </a:r>
            <a:r>
              <a:rPr lang="en-US" sz="1600" i="1" dirty="0" smtClean="0">
                <a:latin typeface="Times" charset="0"/>
                <a:ea typeface="Times" charset="0"/>
                <a:cs typeface="Times" charset="0"/>
              </a:rPr>
              <a:t>a</a:t>
            </a:r>
            <a:r>
              <a:rPr lang="en-US" sz="1600" baseline="-25000" dirty="0" smtClean="0">
                <a:latin typeface="Times" charset="0"/>
                <a:ea typeface="Times" charset="0"/>
                <a:cs typeface="Times" charset="0"/>
              </a:rPr>
              <a:t>0</a:t>
            </a:r>
            <a:r>
              <a:rPr lang="en-US" sz="1600" dirty="0" smtClean="0">
                <a:latin typeface="Times" charset="0"/>
                <a:ea typeface="Times" charset="0"/>
                <a:cs typeface="Times" charset="0"/>
              </a:rPr>
              <a:t>~5</a:t>
            </a:r>
            <a:r>
              <a:rPr lang="en-US" sz="1600" dirty="0" smtClean="0"/>
              <a:t> based on INF&amp;RNO simulation. This gives</a:t>
            </a:r>
          </a:p>
          <a:p>
            <a:endParaRPr lang="en-US" sz="1600" dirty="0"/>
          </a:p>
          <a:p>
            <a:r>
              <a:rPr lang="en-US" sz="1600" dirty="0" smtClean="0"/>
              <a:t>L</a:t>
            </a:r>
            <a:r>
              <a:rPr lang="en-US" sz="1600" baseline="-25000" dirty="0" smtClean="0"/>
              <a:t>etch</a:t>
            </a:r>
            <a:r>
              <a:rPr lang="en-US" sz="1600" dirty="0" smtClean="0"/>
              <a:t> ~ 3 cm, </a:t>
            </a:r>
            <a:r>
              <a:rPr lang="en-US" sz="1600" dirty="0" err="1" smtClean="0"/>
              <a:t>L</a:t>
            </a:r>
            <a:r>
              <a:rPr lang="en-US" sz="1600" baseline="-25000" dirty="0" err="1" smtClean="0"/>
              <a:t>dephase</a:t>
            </a:r>
            <a:r>
              <a:rPr lang="en-US" sz="1600" dirty="0" smtClean="0"/>
              <a:t> ~ 5 cm, and results in:</a:t>
            </a:r>
          </a:p>
          <a:p>
            <a:endParaRPr lang="en-US" sz="1600" dirty="0"/>
          </a:p>
          <a:p>
            <a:r>
              <a:rPr lang="en-US" sz="1600" u="sng" dirty="0" smtClean="0"/>
              <a:t>Comments</a:t>
            </a:r>
            <a:r>
              <a:rPr lang="en-US" sz="1600" dirty="0" smtClean="0"/>
              <a:t>:</a:t>
            </a:r>
          </a:p>
          <a:p>
            <a:r>
              <a:rPr lang="en-US" sz="1600" dirty="0" smtClean="0"/>
              <a:t>Laser mode is more top-hat than Gaussian.  PIC uses actual profile and gives 4.3 GeV, .05 </a:t>
            </a:r>
            <a:r>
              <a:rPr lang="en-US" sz="1600" dirty="0" err="1" smtClean="0"/>
              <a:t>nC</a:t>
            </a:r>
            <a:r>
              <a:rPr lang="en-US" sz="1600" dirty="0" smtClean="0"/>
              <a:t>.</a:t>
            </a:r>
          </a:p>
          <a:p>
            <a:r>
              <a:rPr lang="en-US" sz="1600" dirty="0" smtClean="0"/>
              <a:t>Mismatch: Matched laser parameters are R ~ 30 um, P</a:t>
            </a:r>
            <a:r>
              <a:rPr lang="en-US" sz="1600" baseline="-25000" dirty="0" smtClean="0"/>
              <a:t>0</a:t>
            </a:r>
            <a:r>
              <a:rPr lang="en-US" sz="1600" dirty="0" smtClean="0"/>
              <a:t> ~ 1.4 PW.</a:t>
            </a:r>
          </a:p>
          <a:p>
            <a:r>
              <a:rPr lang="en-US" sz="1600" dirty="0" smtClean="0"/>
              <a:t>Plasma source is fairly well matched to min(</a:t>
            </a:r>
            <a:r>
              <a:rPr lang="en-US" sz="1600" dirty="0" err="1" smtClean="0"/>
              <a:t>L</a:t>
            </a:r>
            <a:r>
              <a:rPr lang="en-US" sz="1600" baseline="-25000" dirty="0" err="1" smtClean="0"/>
              <a:t>etch</a:t>
            </a:r>
            <a:r>
              <a:rPr lang="en-US" sz="1600" dirty="0" err="1" smtClean="0"/>
              <a:t>,L</a:t>
            </a:r>
            <a:r>
              <a:rPr lang="en-US" sz="1600" baseline="-25000" dirty="0" err="1" smtClean="0"/>
              <a:t>dephase</a:t>
            </a:r>
            <a:r>
              <a:rPr lang="en-US" sz="1600" dirty="0" smtClean="0"/>
              <a:t>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439474" y="4521711"/>
            <a:ext cx="2819964" cy="6857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439474" y="4561168"/>
            <a:ext cx="2780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theory: 2.7 GeV, 1.1 </a:t>
            </a:r>
            <a:r>
              <a:rPr lang="en-US" dirty="0" err="1" smtClean="0"/>
              <a:t>nC</a:t>
            </a:r>
            <a:endParaRPr lang="en-US" dirty="0" smtClean="0"/>
          </a:p>
          <a:p>
            <a:r>
              <a:rPr lang="en-US" dirty="0" smtClean="0"/>
              <a:t>actual: 4.2 GeV, 0.006 </a:t>
            </a:r>
            <a:r>
              <a:rPr lang="en-US" dirty="0" err="1" smtClean="0"/>
              <a:t>nC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67" y="122379"/>
            <a:ext cx="11303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 in simulation of blowout regime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7142"/>
            <a:ext cx="8229600" cy="2374357"/>
          </a:xfrm>
        </p:spPr>
        <p:txBody>
          <a:bodyPr/>
          <a:lstStyle/>
          <a:p>
            <a:r>
              <a:rPr lang="en-US" dirty="0" smtClean="0"/>
              <a:t>Scale separation : optical vs. plasma</a:t>
            </a:r>
          </a:p>
          <a:p>
            <a:r>
              <a:rPr lang="en-US" dirty="0" smtClean="0"/>
              <a:t>Strong transverse gradients impact cell aspect ratio requirements</a:t>
            </a:r>
          </a:p>
          <a:p>
            <a:r>
              <a:rPr lang="en-US" dirty="0" smtClean="0"/>
              <a:t>Strong nonlinearity and pump depletion stress envelope approximations</a:t>
            </a:r>
          </a:p>
          <a:p>
            <a:r>
              <a:rPr lang="en-US" dirty="0" smtClean="0"/>
              <a:t>Overlap of accelerated beam with laser radiation stresses validity of relativistic </a:t>
            </a:r>
            <a:r>
              <a:rPr lang="en-US" dirty="0" err="1" smtClean="0"/>
              <a:t>ponderomotive</a:t>
            </a:r>
            <a:r>
              <a:rPr lang="en-US" dirty="0" smtClean="0"/>
              <a:t> force (even for PGC)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9147" y="3899970"/>
            <a:ext cx="73788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Solutions*: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Exploit near </a:t>
            </a:r>
            <a:r>
              <a:rPr lang="en-US" dirty="0" err="1" smtClean="0"/>
              <a:t>axisymmetry</a:t>
            </a:r>
            <a:r>
              <a:rPr lang="en-US" dirty="0"/>
              <a:t> </a:t>
            </a:r>
            <a:r>
              <a:rPr lang="en-US" dirty="0" smtClean="0"/>
              <a:t>and expand in a small number of azimuthal modes.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Transform to a boosted frame.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Exploit </a:t>
            </a:r>
            <a:r>
              <a:rPr lang="en-US" dirty="0" err="1" smtClean="0"/>
              <a:t>underdense</a:t>
            </a:r>
            <a:r>
              <a:rPr lang="en-US" dirty="0" smtClean="0"/>
              <a:t> and/or </a:t>
            </a:r>
            <a:r>
              <a:rPr lang="en-US" dirty="0" err="1" smtClean="0"/>
              <a:t>quasistatic</a:t>
            </a:r>
            <a:r>
              <a:rPr lang="en-US" dirty="0" smtClean="0"/>
              <a:t> approximations </a:t>
            </a:r>
            <a:r>
              <a:rPr lang="mr-IN" dirty="0" smtClean="0"/>
              <a:t>–</a:t>
            </a:r>
            <a:r>
              <a:rPr lang="en-US" dirty="0" smtClean="0"/>
              <a:t> but approximations may be dubious.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3173" y="5943599"/>
            <a:ext cx="767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*A.F. </a:t>
            </a:r>
            <a:r>
              <a:rPr lang="en-US" sz="1400" dirty="0" err="1" smtClean="0"/>
              <a:t>Lifschitz</a:t>
            </a:r>
            <a:r>
              <a:rPr lang="en-US" sz="1400" dirty="0" smtClean="0"/>
              <a:t> et al., J. Comp. Phys. 228 1803 (2009); V.-L. </a:t>
            </a:r>
            <a:r>
              <a:rPr lang="en-US" sz="1400" dirty="0" err="1" smtClean="0"/>
              <a:t>Vay</a:t>
            </a:r>
            <a:r>
              <a:rPr lang="en-US" sz="1400" dirty="0" smtClean="0"/>
              <a:t>, Phys. Rev. Lett. 98, 130405 (2007); P. Mora and T.M. </a:t>
            </a:r>
            <a:r>
              <a:rPr lang="en-US" sz="1400" dirty="0" err="1" smtClean="0"/>
              <a:t>Antonsen</a:t>
            </a:r>
            <a:r>
              <a:rPr lang="en-US" sz="1400" dirty="0" smtClean="0"/>
              <a:t>, Phys. Rev. E 53, 2068 (1996)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62564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1906" y="40749"/>
            <a:ext cx="6326094" cy="887895"/>
          </a:xfrm>
        </p:spPr>
        <p:txBody>
          <a:bodyPr/>
          <a:lstStyle/>
          <a:p>
            <a:r>
              <a:rPr lang="en-US" dirty="0" smtClean="0"/>
              <a:t>Example of Quasi-3D Blowout Simulations*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10755-1591-CC4D-B7F4-70E33697673C}" type="datetime1">
              <a:rPr lang="en-US" smtClean="0"/>
              <a:t>9/26/17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13" y="281496"/>
            <a:ext cx="1130300" cy="40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04537" y="6443057"/>
            <a:ext cx="5134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* A. Davidson, Ph.D. Dissertation (2016)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847863" y="1425388"/>
            <a:ext cx="66073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Azimuthal mode decomposition has been put into OSIRIS.</a:t>
            </a:r>
          </a:p>
          <a:p>
            <a:r>
              <a:rPr lang="en-US" dirty="0" smtClean="0"/>
              <a:t>This enables full scale modeling of many cases of blowout LPA.</a:t>
            </a:r>
          </a:p>
          <a:p>
            <a:r>
              <a:rPr lang="en-US" dirty="0" smtClean="0"/>
              <a:t>Otherwise, a 10 GeV run would consume 20-30 million hours.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863" y="2563384"/>
            <a:ext cx="6476950" cy="23728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7863" y="5136776"/>
            <a:ext cx="69921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Petawatt</a:t>
            </a:r>
            <a:r>
              <a:rPr lang="en-US" dirty="0" smtClean="0"/>
              <a:t> laser is predicted to reach 10 GeV.</a:t>
            </a:r>
          </a:p>
          <a:p>
            <a:r>
              <a:rPr lang="en-US" dirty="0" smtClean="0"/>
              <a:t>Simulated charge is much greater than anyone gets in experiment.</a:t>
            </a:r>
          </a:p>
          <a:p>
            <a:r>
              <a:rPr lang="en-US" dirty="0" smtClean="0"/>
              <a:t>Analytical scaling reasonably tracks PIC simulation energy.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681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Quasi-linear regime and channel guiding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7142"/>
            <a:ext cx="8229600" cy="102271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Defining Quasi-linearity</a:t>
            </a:r>
          </a:p>
          <a:p>
            <a:pPr lvl="1"/>
            <a:r>
              <a:rPr lang="en-US" dirty="0" smtClean="0"/>
              <a:t>Perturbation expansion in </a:t>
            </a:r>
            <a:r>
              <a:rPr lang="en-US" i="1" dirty="0" smtClean="0">
                <a:latin typeface="Times" charset="0"/>
                <a:ea typeface="Times" charset="0"/>
                <a:cs typeface="Times" charset="0"/>
              </a:rPr>
              <a:t>a</a:t>
            </a:r>
            <a:r>
              <a:rPr lang="en-US" baseline="-25000" dirty="0" smtClean="0">
                <a:latin typeface="Times" charset="0"/>
                <a:ea typeface="Times" charset="0"/>
                <a:cs typeface="Times" charset="0"/>
              </a:rPr>
              <a:t>0</a:t>
            </a:r>
            <a:r>
              <a:rPr lang="en-US" dirty="0" smtClean="0"/>
              <a:t> leads to condition </a:t>
            </a:r>
            <a:r>
              <a:rPr lang="en-US" i="1" dirty="0" smtClean="0">
                <a:latin typeface="Times" charset="0"/>
                <a:ea typeface="Times" charset="0"/>
                <a:cs typeface="Times" charset="0"/>
              </a:rPr>
              <a:t>a</a:t>
            </a:r>
            <a:r>
              <a:rPr lang="en-US" baseline="-25000" dirty="0" smtClean="0">
                <a:latin typeface="Times" charset="0"/>
                <a:ea typeface="Times" charset="0"/>
                <a:cs typeface="Times" charset="0"/>
              </a:rPr>
              <a:t>0</a:t>
            </a:r>
            <a:r>
              <a:rPr lang="en-US" baseline="30000" dirty="0" smtClean="0">
                <a:latin typeface="Times" charset="0"/>
                <a:ea typeface="Times" charset="0"/>
                <a:cs typeface="Times" charset="0"/>
              </a:rPr>
              <a:t>2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&lt;&lt;4</a:t>
            </a:r>
            <a:endParaRPr lang="en-US" dirty="0"/>
          </a:p>
          <a:p>
            <a:pPr lvl="1"/>
            <a:r>
              <a:rPr lang="en-US" dirty="0" smtClean="0"/>
              <a:t>Spot size is such that power is below self-focusing threshold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6335" y="2422438"/>
            <a:ext cx="6961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Without guiding structure weakly nonlinear interaction is limited to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945" y="2991125"/>
            <a:ext cx="1193334" cy="2784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6335" y="3495655"/>
            <a:ext cx="7132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diffraction length is typically shorter than the dephasing length.</a:t>
            </a:r>
          </a:p>
          <a:p>
            <a:r>
              <a:rPr lang="en-US" dirty="0" smtClean="0"/>
              <a:t>The diffraction limitation is overcome using plasma channels: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012" y="4141986"/>
            <a:ext cx="3000637" cy="24787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43602" y="4218096"/>
            <a:ext cx="334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Parabolic density guides the fundamental Gaussian laser beam mode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0104" y="5308055"/>
            <a:ext cx="2668689" cy="3208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0104" y="5795553"/>
            <a:ext cx="2270096" cy="36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667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 on LWFA Scaling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R.F. Hubbard et al., Phys. Rev. E 63, 036502 (2001)</a:t>
            </a:r>
          </a:p>
          <a:p>
            <a:pPr lvl="1"/>
            <a:r>
              <a:rPr lang="en-US" dirty="0" err="1" smtClean="0"/>
              <a:t>Scalings</a:t>
            </a:r>
            <a:r>
              <a:rPr lang="en-US" dirty="0" smtClean="0"/>
              <a:t> for linear channel guided LWFA</a:t>
            </a:r>
          </a:p>
          <a:p>
            <a:r>
              <a:rPr lang="en-US" dirty="0" smtClean="0"/>
              <a:t>S. </a:t>
            </a:r>
            <a:r>
              <a:rPr lang="en-US" dirty="0" err="1" smtClean="0"/>
              <a:t>Gordienko</a:t>
            </a:r>
            <a:r>
              <a:rPr lang="en-US" dirty="0" smtClean="0"/>
              <a:t> and A. </a:t>
            </a:r>
            <a:r>
              <a:rPr lang="en-US" dirty="0" err="1" smtClean="0"/>
              <a:t>Pukhov</a:t>
            </a:r>
            <a:r>
              <a:rPr lang="en-US" dirty="0" smtClean="0"/>
              <a:t>, Phys. Plasmas 12, 043109 (2005)</a:t>
            </a:r>
          </a:p>
          <a:p>
            <a:pPr lvl="1"/>
            <a:r>
              <a:rPr lang="en-US" dirty="0" smtClean="0"/>
              <a:t>General scaling law for strong blowout, similarity parameter</a:t>
            </a:r>
          </a:p>
          <a:p>
            <a:r>
              <a:rPr lang="en-US" dirty="0" smtClean="0"/>
              <a:t>W. Lu et al., Phys. Rev. ST/AB 10, 061301 (2007)</a:t>
            </a:r>
          </a:p>
          <a:p>
            <a:pPr lvl="1"/>
            <a:r>
              <a:rPr lang="en-US" dirty="0" smtClean="0"/>
              <a:t>Phenomenological theory for blowout LWFA</a:t>
            </a:r>
          </a:p>
          <a:p>
            <a:r>
              <a:rPr lang="en-US" dirty="0" smtClean="0"/>
              <a:t>C.B. Schroeder et al., Phys. Rev. ST/AB 13, 101301 (2010)</a:t>
            </a:r>
          </a:p>
          <a:p>
            <a:pPr lvl="1"/>
            <a:r>
              <a:rPr lang="en-US" dirty="0" smtClean="0"/>
              <a:t>Quasi-linear </a:t>
            </a:r>
            <a:r>
              <a:rPr lang="en-US" dirty="0" err="1" smtClean="0"/>
              <a:t>scalings</a:t>
            </a:r>
            <a:r>
              <a:rPr lang="en-US" dirty="0" smtClean="0"/>
              <a:t> relevant to a vision of a LWFA based collider</a:t>
            </a:r>
          </a:p>
          <a:p>
            <a:r>
              <a:rPr lang="en-US" dirty="0" smtClean="0"/>
              <a:t>I.V. </a:t>
            </a:r>
            <a:r>
              <a:rPr lang="en-US" dirty="0" err="1" smtClean="0"/>
              <a:t>Pogorelsky</a:t>
            </a:r>
            <a:r>
              <a:rPr lang="en-US" dirty="0" smtClean="0"/>
              <a:t> et al., Phys. Rev. ST/AB 19, 091001 (2016)</a:t>
            </a:r>
          </a:p>
          <a:p>
            <a:pPr lvl="1"/>
            <a:r>
              <a:rPr lang="en-US" dirty="0" smtClean="0"/>
              <a:t>Roles for alternative (long) wavelength drivers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4671" y="2313206"/>
            <a:ext cx="863329" cy="2957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1062" y="5408700"/>
            <a:ext cx="3928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Chronological order.  </a:t>
            </a:r>
            <a:r>
              <a:rPr lang="en-US" dirty="0" smtClean="0"/>
              <a:t>Not exhaustive.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4563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Compact High Energy Single Stage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7143"/>
            <a:ext cx="8229600" cy="98916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 an early paper, Hubbard et al. considered a set of performance criteria not tied to applications requiring high charge.</a:t>
            </a:r>
          </a:p>
          <a:p>
            <a:r>
              <a:rPr lang="en-US" dirty="0" smtClean="0"/>
              <a:t>Optimization of single-stage channel guided LWFA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10755-1591-CC4D-B7F4-70E33697673C}" type="datetime1">
              <a:rPr lang="en-US" smtClean="0"/>
              <a:t>9/26/17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20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7658" y="2585938"/>
            <a:ext cx="25335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Performance criteria</a:t>
            </a:r>
          </a:p>
          <a:p>
            <a:r>
              <a:rPr lang="en-US" dirty="0" smtClean="0"/>
              <a:t>Acceleration Length, </a:t>
            </a:r>
            <a:r>
              <a:rPr lang="en-US" i="1" dirty="0" err="1" smtClean="0">
                <a:latin typeface="Times" charset="0"/>
                <a:ea typeface="Times" charset="0"/>
                <a:cs typeface="Times" charset="0"/>
              </a:rPr>
              <a:t>L</a:t>
            </a:r>
            <a:r>
              <a:rPr lang="en-US" i="1" baseline="-25000" dirty="0" err="1" smtClean="0">
                <a:latin typeface="Times" charset="0"/>
                <a:ea typeface="Times" charset="0"/>
                <a:cs typeface="Times" charset="0"/>
              </a:rPr>
              <a:t>d</a:t>
            </a:r>
            <a:endParaRPr lang="en-US" i="1" baseline="-25000" dirty="0" smtClean="0">
              <a:latin typeface="Times" charset="0"/>
              <a:ea typeface="Times" charset="0"/>
              <a:cs typeface="Times" charset="0"/>
            </a:endParaRPr>
          </a:p>
          <a:p>
            <a:r>
              <a:rPr lang="en-US" dirty="0" smtClean="0"/>
              <a:t>Final Energy, </a:t>
            </a:r>
            <a:r>
              <a:rPr lang="el-GR" dirty="0" smtClean="0">
                <a:latin typeface="Times" charset="0"/>
                <a:ea typeface="Times" charset="0"/>
                <a:cs typeface="Times" charset="0"/>
              </a:rPr>
              <a:t>Δ</a:t>
            </a: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E</a:t>
            </a:r>
            <a:endParaRPr lang="en-US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29344" y="2585938"/>
            <a:ext cx="40477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Accounting for</a:t>
            </a:r>
          </a:p>
          <a:p>
            <a:r>
              <a:rPr lang="en-US" dirty="0" smtClean="0"/>
              <a:t>Off-resonance effects (pulse duration)</a:t>
            </a:r>
          </a:p>
          <a:p>
            <a:r>
              <a:rPr lang="en-US" dirty="0" smtClean="0"/>
              <a:t>Mode dispersion (spot size correction)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81441" y="4383417"/>
            <a:ext cx="22916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Laser Power, </a:t>
            </a:r>
            <a:r>
              <a:rPr lang="en-US" i="1" dirty="0" smtClean="0">
                <a:latin typeface="Times" charset="0"/>
                <a:ea typeface="Times" charset="0"/>
                <a:cs typeface="Times" charset="0"/>
              </a:rPr>
              <a:t>P</a:t>
            </a:r>
            <a:r>
              <a:rPr lang="en-US" baseline="-25000" dirty="0" smtClean="0">
                <a:latin typeface="Times" charset="0"/>
                <a:ea typeface="Times" charset="0"/>
                <a:cs typeface="Times" charset="0"/>
              </a:rPr>
              <a:t>0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Laser Wavelength, </a:t>
            </a:r>
            <a:r>
              <a:rPr lang="el-GR" dirty="0" smtClean="0"/>
              <a:t>λ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Resonance Ratio,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Channel Parameters,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735" y="5327850"/>
            <a:ext cx="1718578" cy="2995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7658" y="4442551"/>
            <a:ext cx="916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Inputs: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007" y="5735561"/>
            <a:ext cx="1418306" cy="29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67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Compact High Energy Single Stage Performance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600" y="1540085"/>
            <a:ext cx="2924495" cy="7466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224" y="3318820"/>
            <a:ext cx="1758425" cy="4004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9516" y="3214631"/>
            <a:ext cx="2115365" cy="6846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3158" y="5549848"/>
            <a:ext cx="5598545" cy="8166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3797" y="1728759"/>
            <a:ext cx="2996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accelerating gradient is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379054" y="2391048"/>
            <a:ext cx="2334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Semi-empirical factor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268286" y="2098091"/>
            <a:ext cx="0" cy="2929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54341" y="3395882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Dephasing length: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754846" y="3836685"/>
            <a:ext cx="2173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Spot size correction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03797" y="4805713"/>
            <a:ext cx="3588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Dephasing limited energy gain is: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425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Results Reproduced from Hubbard et al.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10755-1591-CC4D-B7F4-70E33697673C}" type="datetime1">
              <a:rPr lang="en-US" smtClean="0"/>
              <a:t>9/26/17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22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16" y="1765939"/>
            <a:ext cx="4527774" cy="31583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090" y="1765939"/>
            <a:ext cx="4430686" cy="32450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3790" y="5010948"/>
            <a:ext cx="3280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Pulse width affects length more strongly than energy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06705" y="5037317"/>
            <a:ext cx="3280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GeV possible (</a:t>
            </a:r>
            <a:r>
              <a:rPr lang="en-US" smtClean="0"/>
              <a:t>in principle) with modest laser power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167618" y="3280095"/>
            <a:ext cx="729843" cy="4865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519644" y="4214404"/>
            <a:ext cx="729843" cy="4865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8465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Electron-Positron Collider Considerations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7143"/>
            <a:ext cx="8229600" cy="171061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Studied by Schroeder et al. (PRSTAB 2010 &amp; 2012)</a:t>
            </a:r>
          </a:p>
          <a:p>
            <a:pPr lvl="1"/>
            <a:r>
              <a:rPr lang="en-US" dirty="0" smtClean="0"/>
              <a:t>Assuming quasi-linear regime with channel guiding</a:t>
            </a:r>
          </a:p>
          <a:p>
            <a:r>
              <a:rPr lang="en-US" dirty="0" smtClean="0"/>
              <a:t>Two major issues are added</a:t>
            </a:r>
          </a:p>
          <a:p>
            <a:pPr lvl="1"/>
            <a:r>
              <a:rPr lang="en-US" dirty="0" smtClean="0"/>
              <a:t>We need high luminosity</a:t>
            </a:r>
          </a:p>
          <a:p>
            <a:pPr lvl="1"/>
            <a:r>
              <a:rPr lang="en-US" dirty="0" smtClean="0"/>
              <a:t>We need positrons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10755-1591-CC4D-B7F4-70E33697673C}" type="datetime1">
              <a:rPr lang="en-US" smtClean="0"/>
              <a:t>9/26/17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838" y="3144353"/>
            <a:ext cx="1582257" cy="6001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4675" y="4088056"/>
            <a:ext cx="7982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overwhelming issue with achieving suitable luminosity is the lack of suitable laser technology.  Schroeder et al. 2012 conclude: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03412" y="5043316"/>
            <a:ext cx="2459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Wall Power &gt; 100 MW</a:t>
            </a:r>
          </a:p>
          <a:p>
            <a:r>
              <a:rPr lang="en-US" dirty="0" smtClean="0"/>
              <a:t>Total efficiency ~ 6%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292600" y="5366481"/>
            <a:ext cx="64851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71298" y="5043316"/>
            <a:ext cx="3000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 energy = 1 </a:t>
            </a:r>
            <a:r>
              <a:rPr lang="en-US" dirty="0" err="1" smtClean="0"/>
              <a:t>TeV</a:t>
            </a:r>
            <a:endParaRPr lang="en-US" dirty="0" smtClean="0"/>
          </a:p>
          <a:p>
            <a:r>
              <a:rPr lang="en-US" dirty="0" smtClean="0"/>
              <a:t>Luminosity = 2x10</a:t>
            </a:r>
            <a:r>
              <a:rPr lang="en-US" baseline="30000" dirty="0" smtClean="0"/>
              <a:t>34</a:t>
            </a:r>
            <a:r>
              <a:rPr lang="en-US" dirty="0" smtClean="0"/>
              <a:t> s</a:t>
            </a:r>
            <a:r>
              <a:rPr lang="en-US" baseline="30000" dirty="0" smtClean="0"/>
              <a:t>-1</a:t>
            </a:r>
            <a:r>
              <a:rPr lang="en-US" dirty="0" smtClean="0"/>
              <a:t>cm</a:t>
            </a:r>
            <a:r>
              <a:rPr lang="en-US" baseline="30000" dirty="0" smtClean="0"/>
              <a:t>-2</a:t>
            </a:r>
            <a:endParaRPr lang="en-US" baseline="30000" dirty="0"/>
          </a:p>
        </p:txBody>
      </p:sp>
      <p:sp>
        <p:nvSpPr>
          <p:cNvPr id="13" name="TextBox 12"/>
          <p:cNvSpPr txBox="1"/>
          <p:nvPr/>
        </p:nvSpPr>
        <p:spPr>
          <a:xfrm>
            <a:off x="1433443" y="5892581"/>
            <a:ext cx="6524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These conclusions may be strongly affected by details of the configuration of final focus and guiding structure.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4670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Collider Stage </a:t>
            </a:r>
            <a:r>
              <a:rPr lang="en-US" dirty="0" err="1" smtClean="0"/>
              <a:t>Scalings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10755-1591-CC4D-B7F4-70E33697673C}" type="datetime1">
              <a:rPr lang="en-US" smtClean="0"/>
              <a:t>9/26/17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24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302873" y="2234466"/>
            <a:ext cx="2274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Resonance condition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02908" y="2661538"/>
            <a:ext cx="4383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Simultaneously suppress blowout and SF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7199" y="3552547"/>
            <a:ext cx="6621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Fixing these leads to scaling for laser energy and bunch charge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769" y="1857256"/>
            <a:ext cx="894557" cy="2829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2873" y="1784862"/>
            <a:ext cx="3317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Weak to moderate nonlinearity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769" y="2317237"/>
            <a:ext cx="1340339" cy="2495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5068" y="4383800"/>
            <a:ext cx="1981608" cy="8860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0262" y="4471449"/>
            <a:ext cx="1427652" cy="79835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59715" y="1325653"/>
            <a:ext cx="5290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Quasi-linear regime essentially fixes the following: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619076" y="5816645"/>
            <a:ext cx="5165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Increasing charge </a:t>
            </a:r>
            <a:r>
              <a:rPr lang="en-US" smtClean="0"/>
              <a:t>means increasing laser energy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9769" y="2708698"/>
            <a:ext cx="116459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0244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Quasi-Linear Energy Gain Scaling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266" y="4661869"/>
            <a:ext cx="2157778" cy="2913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4007" y="1322370"/>
            <a:ext cx="6880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Schroeder et al. consider pump depletion to be the limiting factor.</a:t>
            </a:r>
          </a:p>
          <a:p>
            <a:r>
              <a:rPr lang="en-US" dirty="0" smtClean="0"/>
              <a:t>The following scaling is given for energy per stage: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4007" y="3297270"/>
            <a:ext cx="7583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fixed density (and therefore scale length) high frequency preferred.</a:t>
            </a:r>
          </a:p>
          <a:p>
            <a:r>
              <a:rPr lang="en-US" dirty="0" smtClean="0"/>
              <a:t>Alternatively, insert quasi-linear fixed parameters into Hubbard et al.: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4007" y="5364503"/>
            <a:ext cx="6568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this view, energy gain and charge are trade-off parameters.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266" y="2257213"/>
            <a:ext cx="1235513" cy="7711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39112" y="4622892"/>
            <a:ext cx="2863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(there is no inconsistency)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712105" y="5763134"/>
            <a:ext cx="6933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frequency optimizes energy, low frequency optimizes charge.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946033" y="5960424"/>
            <a:ext cx="66273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21352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 with experiments in Quasi-linear regime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7142"/>
            <a:ext cx="8229600" cy="1487147"/>
          </a:xfrm>
        </p:spPr>
        <p:txBody>
          <a:bodyPr/>
          <a:lstStyle/>
          <a:p>
            <a:r>
              <a:rPr lang="en-US" dirty="0" smtClean="0"/>
              <a:t>Requires external source of ultra-short bunches</a:t>
            </a:r>
          </a:p>
          <a:p>
            <a:r>
              <a:rPr lang="en-US" dirty="0" smtClean="0"/>
              <a:t>Requires long, stable, plasma channel with closely prescribed longitudinal density profile (uniform or tapered)</a:t>
            </a:r>
          </a:p>
          <a:p>
            <a:r>
              <a:rPr lang="en-US" dirty="0" smtClean="0"/>
              <a:t>Lack of diagnostics (what goes on inside channel?)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10755-1591-CC4D-B7F4-70E33697673C}" type="datetime1">
              <a:rPr lang="en-US" smtClean="0"/>
              <a:t>9/26/17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26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91863" y="3600638"/>
            <a:ext cx="4208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Main problem: No results yet!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688454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 in simulation of quasi-linear regime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Extreme scale separation between length of plasma and laser wavelength</a:t>
            </a:r>
          </a:p>
          <a:p>
            <a:r>
              <a:rPr lang="en-US" dirty="0" smtClean="0"/>
              <a:t>Weak nonlinearity allows laser field to be enveloped</a:t>
            </a:r>
          </a:p>
          <a:p>
            <a:pPr lvl="1"/>
            <a:r>
              <a:rPr lang="en-US" dirty="0" err="1" smtClean="0"/>
              <a:t>Ponderomotive</a:t>
            </a:r>
            <a:r>
              <a:rPr lang="en-US" dirty="0" smtClean="0"/>
              <a:t> guiding center</a:t>
            </a:r>
          </a:p>
          <a:p>
            <a:pPr lvl="1"/>
            <a:r>
              <a:rPr lang="en-US" dirty="0" smtClean="0"/>
              <a:t>Quasi-static treatment</a:t>
            </a:r>
          </a:p>
          <a:p>
            <a:r>
              <a:rPr lang="en-US" dirty="0" smtClean="0"/>
              <a:t>Deep pump depletion stresses enveloped models for laser fields</a:t>
            </a:r>
          </a:p>
          <a:p>
            <a:r>
              <a:rPr lang="en-US" dirty="0" smtClean="0"/>
              <a:t>Reduced geometry</a:t>
            </a:r>
          </a:p>
          <a:p>
            <a:pPr lvl="1"/>
            <a:r>
              <a:rPr lang="en-US" dirty="0" err="1" smtClean="0"/>
              <a:t>Axisymmetry</a:t>
            </a:r>
            <a:r>
              <a:rPr lang="en-US" dirty="0" smtClean="0"/>
              <a:t> may be assumed if envelope model is used for laser fields</a:t>
            </a:r>
          </a:p>
          <a:p>
            <a:pPr lvl="1"/>
            <a:r>
              <a:rPr lang="en-US" dirty="0" smtClean="0"/>
              <a:t>Near-</a:t>
            </a:r>
            <a:r>
              <a:rPr lang="en-US" dirty="0" err="1" smtClean="0"/>
              <a:t>axisymmetry</a:t>
            </a:r>
            <a:r>
              <a:rPr lang="en-US" dirty="0" smtClean="0"/>
              <a:t> (m=-1,0,1) may be assumed for fully explicit fields</a:t>
            </a:r>
          </a:p>
          <a:p>
            <a:r>
              <a:rPr lang="en-US" dirty="0" smtClean="0"/>
              <a:t>Lorentz boosted frame may reduce computational load at expense of numerical stability issues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10755-1591-CC4D-B7F4-70E33697673C}" type="datetime1">
              <a:rPr lang="en-US" smtClean="0"/>
              <a:t>9/26/17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6909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Simulated GeV Acceleration With Modest Laser*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10755-1591-CC4D-B7F4-70E33697673C}" type="datetime1">
              <a:rPr lang="en-US" smtClean="0"/>
              <a:t>9/26/17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28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199" y="1291491"/>
            <a:ext cx="7916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Numerical method: </a:t>
            </a:r>
            <a:r>
              <a:rPr lang="en-US" dirty="0" err="1" smtClean="0"/>
              <a:t>turboWAVE</a:t>
            </a:r>
            <a:r>
              <a:rPr lang="en-US" dirty="0" smtClean="0"/>
              <a:t> </a:t>
            </a:r>
            <a:r>
              <a:rPr lang="en-US" dirty="0" err="1" smtClean="0"/>
              <a:t>ponderomotive</a:t>
            </a:r>
            <a:r>
              <a:rPr lang="en-US" dirty="0" smtClean="0"/>
              <a:t> guiding center, axisymmetric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549" y="2261013"/>
            <a:ext cx="6770451" cy="18923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3999" y="4473251"/>
            <a:ext cx="6524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Externally inject electrons into 5</a:t>
            </a:r>
            <a:r>
              <a:rPr lang="en-US" baseline="30000" dirty="0" smtClean="0"/>
              <a:t>th</a:t>
            </a:r>
            <a:r>
              <a:rPr lang="en-US" dirty="0" smtClean="0"/>
              <a:t> bucket of quasi-linear wake.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14791" y="6356350"/>
            <a:ext cx="4380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 D.F. Gordon et al., Proc. SPIE 8079, 8079OJ (2011)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523999" y="5088437"/>
            <a:ext cx="5493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Scaling suggests 20 TW is needed to achieve 1 </a:t>
            </a:r>
            <a:r>
              <a:rPr lang="en-US" smtClean="0"/>
              <a:t>GeV.</a:t>
            </a:r>
          </a:p>
          <a:p>
            <a:r>
              <a:rPr lang="en-US" dirty="0" smtClean="0"/>
              <a:t>The density taper is a way to “beat the scaling.”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6456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Simulated GeV Acceleration With Modest </a:t>
            </a:r>
            <a:r>
              <a:rPr lang="en-US" dirty="0" smtClean="0"/>
              <a:t>Laser (2)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10755-1591-CC4D-B7F4-70E33697673C}" type="datetime1">
              <a:rPr lang="en-US" smtClean="0"/>
              <a:t>9/26/17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29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199" y="1177263"/>
            <a:ext cx="7916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Numerical method: </a:t>
            </a:r>
            <a:r>
              <a:rPr lang="en-US" dirty="0" err="1" smtClean="0"/>
              <a:t>turboWAVE</a:t>
            </a:r>
            <a:r>
              <a:rPr lang="en-US" dirty="0" smtClean="0"/>
              <a:t> </a:t>
            </a:r>
            <a:r>
              <a:rPr lang="en-US" dirty="0" err="1" smtClean="0"/>
              <a:t>ponderomotive</a:t>
            </a:r>
            <a:r>
              <a:rPr lang="en-US" dirty="0" smtClean="0"/>
              <a:t> guiding center, axisymmetric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48166" y="2498559"/>
            <a:ext cx="8947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Photon</a:t>
            </a:r>
          </a:p>
          <a:p>
            <a:r>
              <a:rPr lang="en-US" dirty="0" smtClean="0"/>
              <a:t>Phase</a:t>
            </a:r>
          </a:p>
          <a:p>
            <a:r>
              <a:rPr lang="en-US" dirty="0" smtClean="0"/>
              <a:t>Space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48166" y="4671440"/>
            <a:ext cx="10077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Electron</a:t>
            </a:r>
          </a:p>
          <a:p>
            <a:r>
              <a:rPr lang="en-US" dirty="0" smtClean="0"/>
              <a:t>Phase</a:t>
            </a:r>
          </a:p>
          <a:p>
            <a:r>
              <a:rPr lang="en-US" dirty="0" smtClean="0"/>
              <a:t>Space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987" y="2089570"/>
            <a:ext cx="2621280" cy="2235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819" y="2089570"/>
            <a:ext cx="2621280" cy="2235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908570" y="1850697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stage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026603" y="1850697"/>
            <a:ext cx="1334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Third stage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663" y="4086637"/>
            <a:ext cx="2600604" cy="22175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157" y="4086638"/>
            <a:ext cx="2600603" cy="221756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14791" y="6356350"/>
            <a:ext cx="4380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 D.F. Gordon et al., Proc. SPIE 8079, 8079OJ (2011)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62141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vs. Blowout Regime of LWFA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217143"/>
            <a:ext cx="8229600" cy="1487958"/>
          </a:xfrm>
        </p:spPr>
        <p:txBody>
          <a:bodyPr/>
          <a:lstStyle/>
          <a:p>
            <a:r>
              <a:rPr lang="en-US" dirty="0" smtClean="0"/>
              <a:t>Quasi-Linear: wakes given by linear theory, no self-trapping, no self-guiding, pump energy barely perturbed in a dephasing length</a:t>
            </a:r>
          </a:p>
          <a:p>
            <a:r>
              <a:rPr lang="en-US" dirty="0" smtClean="0"/>
              <a:t>Blowout: wakes highly nonlinear, electrons self-trapped and self-injected, laser self-guided, efficient pump depletion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10755-1591-CC4D-B7F4-70E33697673C}" type="datetime1">
              <a:rPr lang="en-US" smtClean="0"/>
              <a:t>9/26/17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3</a:t>
            </a:fld>
            <a:endParaRPr lang="en-US"/>
          </a:p>
        </p:txBody>
      </p:sp>
      <p:grpSp>
        <p:nvGrpSpPr>
          <p:cNvPr id="22" name="Group"/>
          <p:cNvGrpSpPr/>
          <p:nvPr/>
        </p:nvGrpSpPr>
        <p:grpSpPr>
          <a:xfrm>
            <a:off x="981637" y="3669900"/>
            <a:ext cx="831690" cy="1213102"/>
            <a:chOff x="0" y="0"/>
            <a:chExt cx="1993900" cy="2908300"/>
          </a:xfrm>
        </p:grpSpPr>
        <p:sp>
          <p:nvSpPr>
            <p:cNvPr id="23" name="Rectangle"/>
            <p:cNvSpPr/>
            <p:nvPr/>
          </p:nvSpPr>
          <p:spPr>
            <a:xfrm>
              <a:off x="0" y="0"/>
              <a:ext cx="1003300" cy="29083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3343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200"/>
            </a:p>
          </p:txBody>
        </p:sp>
        <p:sp>
          <p:nvSpPr>
            <p:cNvPr id="24" name="Rectangle"/>
            <p:cNvSpPr/>
            <p:nvPr/>
          </p:nvSpPr>
          <p:spPr>
            <a:xfrm flipH="1">
              <a:off x="990600" y="0"/>
              <a:ext cx="1003300" cy="2908300"/>
            </a:xfrm>
            <a:prstGeom prst="rect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3343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200"/>
            </a:p>
          </p:txBody>
        </p:sp>
      </p:grpSp>
      <p:sp>
        <p:nvSpPr>
          <p:cNvPr id="25" name="Rectangle"/>
          <p:cNvSpPr/>
          <p:nvPr/>
        </p:nvSpPr>
        <p:spPr>
          <a:xfrm>
            <a:off x="1802733" y="3669900"/>
            <a:ext cx="418494" cy="1213102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3343FF"/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200"/>
          </a:p>
        </p:txBody>
      </p:sp>
      <p:sp>
        <p:nvSpPr>
          <p:cNvPr id="26" name="Rectangle"/>
          <p:cNvSpPr/>
          <p:nvPr/>
        </p:nvSpPr>
        <p:spPr>
          <a:xfrm flipH="1">
            <a:off x="2215929" y="3669900"/>
            <a:ext cx="619794" cy="1213102"/>
          </a:xfrm>
          <a:prstGeom prst="rect">
            <a:avLst/>
          </a:prstGeom>
          <a:gradFill>
            <a:gsLst>
              <a:gs pos="0">
                <a:srgbClr val="FFFFFF"/>
              </a:gs>
              <a:gs pos="100000">
                <a:srgbClr val="3343FF"/>
              </a:gs>
            </a:gsLst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200"/>
          </a:p>
        </p:txBody>
      </p:sp>
      <p:pic>
        <p:nvPicPr>
          <p:cNvPr id="27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93995" y="3844714"/>
            <a:ext cx="656876" cy="869917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Rectangle"/>
          <p:cNvSpPr/>
          <p:nvPr/>
        </p:nvSpPr>
        <p:spPr>
          <a:xfrm>
            <a:off x="676275" y="3415625"/>
            <a:ext cx="3432376" cy="259572"/>
          </a:xfrm>
          <a:prstGeom prst="rect">
            <a:avLst/>
          </a:prstGeom>
          <a:blipFill>
            <a:blip r:embed="rId3"/>
          </a:blip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200"/>
          </a:p>
        </p:txBody>
      </p:sp>
      <p:sp>
        <p:nvSpPr>
          <p:cNvPr id="29" name="Rectangle"/>
          <p:cNvSpPr/>
          <p:nvPr/>
        </p:nvSpPr>
        <p:spPr>
          <a:xfrm>
            <a:off x="676275" y="4867110"/>
            <a:ext cx="3432376" cy="259572"/>
          </a:xfrm>
          <a:prstGeom prst="rect">
            <a:avLst/>
          </a:prstGeom>
          <a:blipFill>
            <a:blip r:embed="rId3"/>
          </a:blip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200"/>
          </a:p>
        </p:txBody>
      </p:sp>
      <p:sp>
        <p:nvSpPr>
          <p:cNvPr id="31" name="+"/>
          <p:cNvSpPr/>
          <p:nvPr/>
        </p:nvSpPr>
        <p:spPr>
          <a:xfrm>
            <a:off x="865563" y="3655107"/>
            <a:ext cx="264870" cy="363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+mn-lt"/>
                <a:ea typeface="+mn-ea"/>
                <a:cs typeface="+mn-cs"/>
                <a:sym typeface="Cambria"/>
              </a:defRPr>
            </a:lvl1pPr>
          </a:lstStyle>
          <a:p>
            <a:r>
              <a:rPr sz="1200"/>
              <a:t>+</a:t>
            </a:r>
          </a:p>
        </p:txBody>
      </p:sp>
      <p:sp>
        <p:nvSpPr>
          <p:cNvPr id="32" name="+"/>
          <p:cNvSpPr/>
          <p:nvPr/>
        </p:nvSpPr>
        <p:spPr>
          <a:xfrm>
            <a:off x="1681361" y="3655107"/>
            <a:ext cx="264870" cy="363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+mn-lt"/>
                <a:ea typeface="+mn-ea"/>
                <a:cs typeface="+mn-cs"/>
                <a:sym typeface="Cambria"/>
              </a:defRPr>
            </a:lvl1pPr>
          </a:lstStyle>
          <a:p>
            <a:r>
              <a:rPr sz="1200"/>
              <a:t>+</a:t>
            </a:r>
          </a:p>
        </p:txBody>
      </p:sp>
      <p:sp>
        <p:nvSpPr>
          <p:cNvPr id="33" name="+"/>
          <p:cNvSpPr/>
          <p:nvPr/>
        </p:nvSpPr>
        <p:spPr>
          <a:xfrm>
            <a:off x="2597809" y="3655107"/>
            <a:ext cx="264870" cy="363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latin typeface="+mn-lt"/>
                <a:ea typeface="+mn-ea"/>
                <a:cs typeface="+mn-cs"/>
                <a:sym typeface="Cambria"/>
              </a:defRPr>
            </a:lvl1pPr>
          </a:lstStyle>
          <a:p>
            <a:r>
              <a:rPr sz="1200"/>
              <a:t>+</a:t>
            </a:r>
          </a:p>
        </p:txBody>
      </p:sp>
      <p:sp>
        <p:nvSpPr>
          <p:cNvPr id="36" name="Line"/>
          <p:cNvSpPr/>
          <p:nvPr/>
        </p:nvSpPr>
        <p:spPr>
          <a:xfrm>
            <a:off x="1352455" y="3834119"/>
            <a:ext cx="90056" cy="53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sp>
        <p:nvSpPr>
          <p:cNvPr id="37" name="Line"/>
          <p:cNvSpPr/>
          <p:nvPr/>
        </p:nvSpPr>
        <p:spPr>
          <a:xfrm>
            <a:off x="2173550" y="3834119"/>
            <a:ext cx="90056" cy="53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sp>
        <p:nvSpPr>
          <p:cNvPr id="38" name="Laser Pulse"/>
          <p:cNvSpPr/>
          <p:nvPr/>
        </p:nvSpPr>
        <p:spPr>
          <a:xfrm>
            <a:off x="3593250" y="3707309"/>
            <a:ext cx="693958" cy="533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latin typeface="+mn-lt"/>
                <a:ea typeface="+mn-ea"/>
                <a:cs typeface="+mn-cs"/>
                <a:sym typeface="Cambria"/>
              </a:defRPr>
            </a:lvl1pPr>
          </a:lstStyle>
          <a:p>
            <a:r>
              <a:rPr sz="1400" dirty="0"/>
              <a:t>Laser Pulse</a:t>
            </a:r>
          </a:p>
        </p:txBody>
      </p:sp>
      <p:sp>
        <p:nvSpPr>
          <p:cNvPr id="39" name="Line"/>
          <p:cNvSpPr/>
          <p:nvPr/>
        </p:nvSpPr>
        <p:spPr>
          <a:xfrm flipH="1" flipV="1">
            <a:off x="3593250" y="4273802"/>
            <a:ext cx="515401" cy="53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sp>
        <p:nvSpPr>
          <p:cNvPr id="40" name="Circle"/>
          <p:cNvSpPr/>
          <p:nvPr/>
        </p:nvSpPr>
        <p:spPr>
          <a:xfrm>
            <a:off x="2268903" y="4151962"/>
            <a:ext cx="254275" cy="254275"/>
          </a:xfrm>
          <a:prstGeom prst="ellipse">
            <a:avLst/>
          </a:prstGeom>
          <a:solidFill>
            <a:srgbClr val="FF2813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200"/>
          </a:p>
        </p:txBody>
      </p:sp>
      <p:sp>
        <p:nvSpPr>
          <p:cNvPr id="41" name="Accelerated…"/>
          <p:cNvSpPr/>
          <p:nvPr/>
        </p:nvSpPr>
        <p:spPr>
          <a:xfrm>
            <a:off x="2046881" y="4342441"/>
            <a:ext cx="985218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2400">
                <a:latin typeface="+mn-lt"/>
                <a:ea typeface="+mn-ea"/>
                <a:cs typeface="+mn-cs"/>
                <a:sym typeface="Cambria"/>
              </a:defRPr>
            </a:pPr>
            <a:r>
              <a:rPr sz="1200" dirty="0"/>
              <a:t>Accelerated</a:t>
            </a:r>
          </a:p>
          <a:p>
            <a:pPr>
              <a:defRPr sz="2400">
                <a:latin typeface="+mn-lt"/>
                <a:ea typeface="+mn-ea"/>
                <a:cs typeface="+mn-cs"/>
                <a:sym typeface="Cambria"/>
              </a:defRPr>
            </a:pPr>
            <a:r>
              <a:rPr sz="1200" dirty="0"/>
              <a:t>Electrons</a:t>
            </a:r>
          </a:p>
        </p:txBody>
      </p:sp>
      <p:sp>
        <p:nvSpPr>
          <p:cNvPr id="42" name="Line"/>
          <p:cNvSpPr/>
          <p:nvPr/>
        </p:nvSpPr>
        <p:spPr>
          <a:xfrm flipH="1" flipV="1">
            <a:off x="2517880" y="4273802"/>
            <a:ext cx="208290" cy="53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sp>
        <p:nvSpPr>
          <p:cNvPr id="45" name="TextBox 44"/>
          <p:cNvSpPr txBox="1"/>
          <p:nvPr/>
        </p:nvSpPr>
        <p:spPr>
          <a:xfrm>
            <a:off x="947029" y="5137277"/>
            <a:ext cx="3006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Structure to </a:t>
            </a:r>
            <a:r>
              <a:rPr lang="en-US" smtClean="0"/>
              <a:t>impose guiding</a:t>
            </a:r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6294957" y="5333630"/>
            <a:ext cx="1325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Self-guided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321370" y="5949263"/>
            <a:ext cx="6767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talk will not consider self-modulated or multi-pulse schemes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779" y="2871278"/>
            <a:ext cx="3850683" cy="245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586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Trade-off spaces are challenging for both blowout and quasi-linear laser plasma acceleration schemes</a:t>
            </a:r>
          </a:p>
          <a:p>
            <a:pPr lvl="1"/>
            <a:r>
              <a:rPr lang="en-US" dirty="0" smtClean="0"/>
              <a:t>Incompatibility of high energy, high charge, low emittance, and low energy spread is seen in both </a:t>
            </a:r>
            <a:r>
              <a:rPr lang="en-US" dirty="0" err="1" smtClean="0"/>
              <a:t>scalings</a:t>
            </a:r>
            <a:r>
              <a:rPr lang="en-US" dirty="0" smtClean="0"/>
              <a:t> and experimental results</a:t>
            </a:r>
          </a:p>
          <a:p>
            <a:r>
              <a:rPr lang="en-US" dirty="0" smtClean="0"/>
              <a:t>Difficult in realistic experiments to achieve ideal parameters for propagation of self-guided fundamental mode</a:t>
            </a:r>
          </a:p>
          <a:p>
            <a:r>
              <a:rPr lang="en-US" dirty="0" smtClean="0"/>
              <a:t>Missing some key </a:t>
            </a:r>
            <a:r>
              <a:rPr lang="en-US" dirty="0" err="1" smtClean="0"/>
              <a:t>scalings</a:t>
            </a:r>
            <a:endParaRPr lang="en-US" dirty="0" smtClean="0"/>
          </a:p>
          <a:p>
            <a:pPr lvl="1"/>
            <a:r>
              <a:rPr lang="en-US" dirty="0" smtClean="0"/>
              <a:t>Blowout </a:t>
            </a:r>
            <a:r>
              <a:rPr lang="en-US" dirty="0" err="1" smtClean="0"/>
              <a:t>wakefields</a:t>
            </a:r>
            <a:r>
              <a:rPr lang="en-US" dirty="0" smtClean="0"/>
              <a:t> in a plasma channel</a:t>
            </a:r>
          </a:p>
          <a:p>
            <a:pPr lvl="1"/>
            <a:r>
              <a:rPr lang="en-US" dirty="0" smtClean="0"/>
              <a:t>Accurate estimate of charge in high energy peak, esp. with real lasers</a:t>
            </a:r>
          </a:p>
          <a:p>
            <a:r>
              <a:rPr lang="en-US" dirty="0" smtClean="0"/>
              <a:t>Electron-positron collider faces major challenges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aser technology</a:t>
            </a:r>
          </a:p>
          <a:p>
            <a:pPr lvl="1"/>
            <a:r>
              <a:rPr lang="en-US" dirty="0" smtClean="0"/>
              <a:t>Beam quality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10755-1591-CC4D-B7F4-70E33697673C}" type="datetime1">
              <a:rPr lang="en-US" smtClean="0"/>
              <a:t>9/26/17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30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71636" y="5687259"/>
            <a:ext cx="6856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Many opportunities remain for outstanding contributions.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61269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VIEWGRAPHS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"/>
          </p:nvPr>
        </p:nvSpPr>
        <p:spPr>
          <a:xfrm>
            <a:off x="537882" y="4897864"/>
            <a:ext cx="4639236" cy="1003316"/>
          </a:xfrm>
        </p:spPr>
        <p:txBody>
          <a:bodyPr/>
          <a:lstStyle/>
          <a:p>
            <a:r>
              <a:rPr lang="en-US" dirty="0" smtClean="0"/>
              <a:t>D.F. Gordon et al., EAAC 2017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133600" cy="365125"/>
          </a:xfrm>
        </p:spPr>
        <p:txBody>
          <a:bodyPr/>
          <a:lstStyle/>
          <a:p>
            <a:fld id="{E4710755-1591-CC4D-B7F4-70E33697673C}" type="datetime1">
              <a:rPr lang="en-US" smtClean="0"/>
              <a:t>9/26/17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A83DDC34-D481-2744-812B-2FCD98088CB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177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Similarity Theory for Blowout LPA*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10755-1591-CC4D-B7F4-70E33697673C}" type="datetime1">
              <a:rPr lang="en-US" smtClean="0"/>
              <a:t>9/26/17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32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199" y="1270918"/>
            <a:ext cx="7326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Any unbounded </a:t>
            </a:r>
            <a:r>
              <a:rPr lang="en-US" dirty="0" err="1" smtClean="0"/>
              <a:t>collisionless</a:t>
            </a:r>
            <a:r>
              <a:rPr lang="en-US" dirty="0" smtClean="0"/>
              <a:t> plasma, with given initial conditions, induces a family of systems parametrized by an arbitrary frequency </a:t>
            </a:r>
            <a:r>
              <a:rPr lang="el-GR" dirty="0" smtClean="0"/>
              <a:t>ω</a:t>
            </a:r>
            <a:r>
              <a:rPr lang="en-US" dirty="0" smtClean="0"/>
              <a:t>.  The following are constant for any system in the family: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7199" y="2700476"/>
            <a:ext cx="7326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an ultra-relativistic laser excited plasma, there is an additional parameter </a:t>
            </a:r>
            <a:r>
              <a:rPr lang="en-US" smtClean="0"/>
              <a:t>characterizing families of </a:t>
            </a:r>
            <a:r>
              <a:rPr lang="en-US" dirty="0" err="1" smtClean="0"/>
              <a:t>intial</a:t>
            </a:r>
            <a:r>
              <a:rPr lang="en-US" dirty="0" smtClean="0"/>
              <a:t> conditions: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23999" y="6352143"/>
            <a:ext cx="52967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</a:t>
            </a:r>
            <a:r>
              <a:rPr lang="en-US" sz="1400" dirty="0"/>
              <a:t>S. </a:t>
            </a:r>
            <a:r>
              <a:rPr lang="en-US" sz="1400" dirty="0" err="1"/>
              <a:t>Gordienko</a:t>
            </a:r>
            <a:r>
              <a:rPr lang="en-US" sz="1400" dirty="0"/>
              <a:t> and A. </a:t>
            </a:r>
            <a:r>
              <a:rPr lang="en-US" sz="1400" dirty="0" err="1"/>
              <a:t>Pukhov</a:t>
            </a:r>
            <a:r>
              <a:rPr lang="en-US" sz="1400" dirty="0"/>
              <a:t>, Phys. Plasmas 12, 043109 (2005</a:t>
            </a:r>
            <a:r>
              <a:rPr lang="en-US" sz="1400" dirty="0" smtClean="0"/>
              <a:t>) </a:t>
            </a:r>
            <a:endParaRPr lang="en-US" sz="1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471" y="3662824"/>
            <a:ext cx="800100" cy="2362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7199" y="4259007"/>
            <a:ext cx="7326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Where </a:t>
            </a:r>
            <a:r>
              <a:rPr lang="en-US" i="1" dirty="0" smtClean="0"/>
              <a:t>a</a:t>
            </a:r>
            <a:r>
              <a:rPr lang="en-US" baseline="-25000" dirty="0" smtClean="0"/>
              <a:t>0</a:t>
            </a:r>
            <a:r>
              <a:rPr lang="en-US" dirty="0" smtClean="0"/>
              <a:t> is the peak normalized vector potential of the driving laser pulse, and </a:t>
            </a:r>
            <a:r>
              <a:rPr lang="el-GR" dirty="0" smtClean="0"/>
              <a:t>ω</a:t>
            </a:r>
            <a:r>
              <a:rPr lang="en-US" baseline="-25000" dirty="0" smtClean="0"/>
              <a:t>0</a:t>
            </a:r>
            <a:r>
              <a:rPr lang="en-US" dirty="0" smtClean="0"/>
              <a:t> is the laser frequency.  One can show for S&lt;&lt;1: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7615" y="2342391"/>
            <a:ext cx="762000" cy="2971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2339542"/>
            <a:ext cx="1752600" cy="2971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7340" y="2342391"/>
            <a:ext cx="1013460" cy="2971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1536" y="3525024"/>
            <a:ext cx="1615440" cy="5715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7612" y="5257468"/>
            <a:ext cx="218694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7340" y="5306998"/>
            <a:ext cx="2202180" cy="5105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3269" y="5982811"/>
            <a:ext cx="5891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Unclear if this regime has yet been seen experimentally.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8836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Implications of blowout </a:t>
            </a:r>
            <a:r>
              <a:rPr lang="en-US" dirty="0" err="1" smtClean="0"/>
              <a:t>scalings</a:t>
            </a:r>
            <a:r>
              <a:rPr lang="en-US" dirty="0" smtClean="0"/>
              <a:t> for emittance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10755-1591-CC4D-B7F4-70E33697673C}" type="datetime1">
              <a:rPr lang="en-US" smtClean="0"/>
              <a:t>9/26/17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017" y="1561583"/>
            <a:ext cx="2012426" cy="5474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498" y="1523136"/>
            <a:ext cx="2283553" cy="6449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211" y="2742020"/>
            <a:ext cx="3002967" cy="6758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4225" y="5754848"/>
            <a:ext cx="8002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External injection </a:t>
            </a:r>
            <a:r>
              <a:rPr lang="en-US" smtClean="0"/>
              <a:t>(broad sense) appears </a:t>
            </a:r>
            <a:r>
              <a:rPr lang="en-US" dirty="0" smtClean="0"/>
              <a:t>to be needed for high quality beams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8715" y="4050819"/>
            <a:ext cx="1080732" cy="7094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0806" y="4084439"/>
            <a:ext cx="1519073" cy="65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391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Focus Considerations (Emittance)*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7142"/>
            <a:ext cx="8229600" cy="1333111"/>
          </a:xfrm>
        </p:spPr>
        <p:txBody>
          <a:bodyPr/>
          <a:lstStyle/>
          <a:p>
            <a:r>
              <a:rPr lang="en-US" dirty="0" smtClean="0"/>
              <a:t>In Quasi-linear regime, external injection is required, so that suitably high quality beam may be assumed as an initial condition</a:t>
            </a:r>
          </a:p>
          <a:p>
            <a:r>
              <a:rPr lang="en-US" dirty="0" smtClean="0"/>
              <a:t>Therefore the issue is emittance growth in the LPA stages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10755-1591-CC4D-B7F4-70E33697673C}" type="datetime1">
              <a:rPr lang="en-US" smtClean="0"/>
              <a:t>9/26/17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34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6398" y="2838751"/>
            <a:ext cx="7499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density is constrained to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b</a:t>
            </a:r>
            <a:r>
              <a:rPr lang="en-US" dirty="0" smtClean="0"/>
              <a:t>&lt;n</a:t>
            </a:r>
            <a:r>
              <a:rPr lang="en-US" baseline="-25000" dirty="0" smtClean="0"/>
              <a:t>0</a:t>
            </a:r>
          </a:p>
          <a:p>
            <a:r>
              <a:rPr lang="en-US" dirty="0" smtClean="0"/>
              <a:t>Therefore spot size is </a:t>
            </a:r>
            <a:r>
              <a:rPr lang="en-US" dirty="0" err="1" smtClean="0"/>
              <a:t>constained</a:t>
            </a:r>
            <a:r>
              <a:rPr lang="en-US" dirty="0" smtClean="0"/>
              <a:t> to some minimum (bad for emittance).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49960" y="5838738"/>
            <a:ext cx="631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Following </a:t>
            </a:r>
            <a:r>
              <a:rPr lang="en-US" dirty="0" err="1" smtClean="0"/>
              <a:t>Lebedev&amp;Nagaitsev</a:t>
            </a:r>
            <a:r>
              <a:rPr lang="en-US" dirty="0" smtClean="0"/>
              <a:t>, PRSTAB 16, 108001 (2013)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574" y="3861510"/>
            <a:ext cx="3388162" cy="7061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6398" y="4759408"/>
            <a:ext cx="8080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Density is buried in accelerating rate.  Puts pressure in direction of high density if a gentle parabolic channel is assumed.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6401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Focus Considerations (</a:t>
            </a:r>
            <a:r>
              <a:rPr lang="en-US" dirty="0" err="1" smtClean="0"/>
              <a:t>Beamstrahlung</a:t>
            </a:r>
            <a:r>
              <a:rPr lang="en-US" dirty="0" smtClean="0"/>
              <a:t>)*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10755-1591-CC4D-B7F4-70E33697673C}" type="datetime1">
              <a:rPr lang="en-US" smtClean="0"/>
              <a:t>9/26/17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35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84851" y="6191075"/>
            <a:ext cx="4521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Following Schroeder et al., PRSTAB 2012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695" y="1644216"/>
            <a:ext cx="1896494" cy="8727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3673" y="1895912"/>
            <a:ext cx="3696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Beamstrahlung</a:t>
            </a:r>
            <a:r>
              <a:rPr lang="en-US" dirty="0" smtClean="0"/>
              <a:t> energy loss scaling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55009" y="2877423"/>
            <a:ext cx="69712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Demoninator</a:t>
            </a:r>
            <a:r>
              <a:rPr lang="en-US" dirty="0" smtClean="0"/>
              <a:t> cannot be changed or we lose luminosity and COM energy.</a:t>
            </a:r>
          </a:p>
          <a:p>
            <a:endParaRPr lang="en-US" dirty="0"/>
          </a:p>
          <a:p>
            <a:r>
              <a:rPr lang="en-US" dirty="0" smtClean="0"/>
              <a:t>Hence need less bunch charge with proportionately higher rep rate, and/or reduction in bunch length.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35560" y="5019750"/>
            <a:ext cx="8515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Creates pressure in direction of higher plasma density and higher laser frequency.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547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haracteristics of mismatched plasma channel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10755-1591-CC4D-B7F4-70E33697673C}" type="datetime1">
              <a:rPr lang="en-US" smtClean="0"/>
              <a:t>9/26/17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36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392" y="2455283"/>
            <a:ext cx="3405547" cy="28539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8551" y="1659178"/>
            <a:ext cx="4254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Eikonal</a:t>
            </a:r>
            <a:r>
              <a:rPr lang="en-US" dirty="0" smtClean="0"/>
              <a:t> treatment gives ray evolution as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626" y="1501359"/>
            <a:ext cx="1790700" cy="6366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87614" y="3069092"/>
            <a:ext cx="26173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Mismatch leads to perfectly periodic focusing in time (but not in space).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489195" y="5442018"/>
            <a:ext cx="6638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Wave theory required near caustics.</a:t>
            </a:r>
          </a:p>
          <a:p>
            <a:r>
              <a:rPr lang="en-US" dirty="0" smtClean="0"/>
              <a:t>However, paraxial theory spuriously distorts temporal structure.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577910" y="4049446"/>
            <a:ext cx="0" cy="13590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020816" y="4015889"/>
            <a:ext cx="0" cy="14261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658" y="1510001"/>
            <a:ext cx="1868142" cy="70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08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Limiting Processes in Laser Plasma Accelerators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Energy Limitation</a:t>
            </a:r>
          </a:p>
          <a:p>
            <a:pPr lvl="1"/>
            <a:r>
              <a:rPr lang="en-US" dirty="0" smtClean="0"/>
              <a:t>Depletion of laser pulse</a:t>
            </a:r>
          </a:p>
          <a:p>
            <a:pPr lvl="1"/>
            <a:r>
              <a:rPr lang="en-US" dirty="0" smtClean="0"/>
              <a:t>Dephasing in plasma wave</a:t>
            </a:r>
          </a:p>
          <a:p>
            <a:pPr lvl="1"/>
            <a:r>
              <a:rPr lang="en-US" dirty="0" smtClean="0"/>
              <a:t>Diffraction of laser pulse</a:t>
            </a:r>
          </a:p>
          <a:p>
            <a:r>
              <a:rPr lang="en-US" dirty="0" smtClean="0"/>
              <a:t>Charge Limitation</a:t>
            </a:r>
          </a:p>
          <a:p>
            <a:pPr lvl="1"/>
            <a:r>
              <a:rPr lang="en-US" dirty="0" err="1" smtClean="0"/>
              <a:t>Beamloading</a:t>
            </a:r>
            <a:r>
              <a:rPr lang="en-US" dirty="0"/>
              <a:t> </a:t>
            </a:r>
            <a:r>
              <a:rPr lang="en-US" dirty="0" smtClean="0"/>
              <a:t>of plasma waves</a:t>
            </a:r>
          </a:p>
          <a:p>
            <a:r>
              <a:rPr lang="en-US" dirty="0" smtClean="0"/>
              <a:t>Emittance Limitation</a:t>
            </a:r>
          </a:p>
          <a:p>
            <a:pPr lvl="1"/>
            <a:r>
              <a:rPr lang="en-US" dirty="0" smtClean="0"/>
              <a:t>Injection mechanism (initial emittance)</a:t>
            </a:r>
          </a:p>
          <a:p>
            <a:pPr lvl="1"/>
            <a:r>
              <a:rPr lang="en-US" dirty="0" smtClean="0"/>
              <a:t>Growth due to Coulomb scattering</a:t>
            </a:r>
          </a:p>
          <a:p>
            <a:r>
              <a:rPr lang="en-US" dirty="0" smtClean="0"/>
              <a:t>Energy Spread Limitation</a:t>
            </a:r>
          </a:p>
          <a:p>
            <a:pPr lvl="1"/>
            <a:r>
              <a:rPr lang="en-US" dirty="0" smtClean="0"/>
              <a:t>Bunch length too long (</a:t>
            </a:r>
            <a:r>
              <a:rPr lang="en-US" dirty="0" err="1" smtClean="0"/>
              <a:t>spatio</a:t>
            </a:r>
            <a:r>
              <a:rPr lang="en-US" dirty="0" smtClean="0"/>
              <a:t>-temporal phase loading)</a:t>
            </a:r>
          </a:p>
          <a:p>
            <a:pPr lvl="1"/>
            <a:r>
              <a:rPr lang="en-US" dirty="0" smtClean="0"/>
              <a:t>Space Charge (can be beneficial)</a:t>
            </a:r>
          </a:p>
          <a:p>
            <a:r>
              <a:rPr lang="en-US" dirty="0" smtClean="0"/>
              <a:t>There are further issues for collider application</a:t>
            </a:r>
          </a:p>
          <a:p>
            <a:pPr lvl="1"/>
            <a:r>
              <a:rPr lang="en-US" dirty="0" smtClean="0"/>
              <a:t>Spin polarization, positrons, final focus issues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10755-1591-CC4D-B7F4-70E33697673C}" type="datetime1">
              <a:rPr lang="en-US" smtClean="0"/>
              <a:t>9/26/17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11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Limiting Processes in Laser Plasma Accelerators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Energy Limitation</a:t>
            </a:r>
          </a:p>
          <a:p>
            <a:pPr lvl="1"/>
            <a:r>
              <a:rPr lang="en-US" b="1" dirty="0" smtClean="0"/>
              <a:t>Depletion of laser pulse</a:t>
            </a:r>
          </a:p>
          <a:p>
            <a:pPr lvl="1"/>
            <a:r>
              <a:rPr lang="en-US" b="1" dirty="0" smtClean="0"/>
              <a:t>Dephasing in plasma wave</a:t>
            </a:r>
          </a:p>
          <a:p>
            <a:pPr lvl="1"/>
            <a:r>
              <a:rPr lang="en-US" dirty="0" smtClean="0"/>
              <a:t>Diffraction of laser pulse</a:t>
            </a:r>
          </a:p>
          <a:p>
            <a:r>
              <a:rPr lang="en-US" dirty="0" smtClean="0"/>
              <a:t>Charge Limitation</a:t>
            </a:r>
          </a:p>
          <a:p>
            <a:pPr lvl="1"/>
            <a:r>
              <a:rPr lang="en-US" dirty="0" err="1" smtClean="0"/>
              <a:t>Beamloading</a:t>
            </a:r>
            <a:r>
              <a:rPr lang="en-US" dirty="0"/>
              <a:t> </a:t>
            </a:r>
            <a:r>
              <a:rPr lang="en-US" dirty="0" smtClean="0"/>
              <a:t>of plasma waves</a:t>
            </a:r>
          </a:p>
          <a:p>
            <a:r>
              <a:rPr lang="en-US" dirty="0" smtClean="0"/>
              <a:t>Emittance Limitation</a:t>
            </a:r>
          </a:p>
          <a:p>
            <a:pPr lvl="1"/>
            <a:r>
              <a:rPr lang="en-US" dirty="0" smtClean="0"/>
              <a:t>Injection mechanism (initial emittance)</a:t>
            </a:r>
          </a:p>
          <a:p>
            <a:pPr lvl="1"/>
            <a:r>
              <a:rPr lang="en-US" dirty="0" smtClean="0"/>
              <a:t>Growth due to Coulomb scattering</a:t>
            </a:r>
          </a:p>
          <a:p>
            <a:r>
              <a:rPr lang="en-US" dirty="0" smtClean="0"/>
              <a:t>Energy Spread Limitation</a:t>
            </a:r>
          </a:p>
          <a:p>
            <a:pPr lvl="1"/>
            <a:r>
              <a:rPr lang="en-US" dirty="0" smtClean="0"/>
              <a:t>Bunch length too long (</a:t>
            </a:r>
            <a:r>
              <a:rPr lang="en-US" dirty="0" err="1" smtClean="0"/>
              <a:t>spatio</a:t>
            </a:r>
            <a:r>
              <a:rPr lang="en-US" dirty="0" smtClean="0"/>
              <a:t>-temporal phase loading)</a:t>
            </a:r>
          </a:p>
          <a:p>
            <a:pPr lvl="1"/>
            <a:r>
              <a:rPr lang="en-US" dirty="0" smtClean="0"/>
              <a:t>Space Charge (can be beneficial)</a:t>
            </a:r>
          </a:p>
          <a:p>
            <a:r>
              <a:rPr lang="en-US" dirty="0" smtClean="0"/>
              <a:t>There are further issues for collider application</a:t>
            </a:r>
          </a:p>
          <a:p>
            <a:pPr lvl="1"/>
            <a:r>
              <a:rPr lang="en-US" dirty="0" smtClean="0"/>
              <a:t>Spin polarization, positrons, final focus issues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10755-1591-CC4D-B7F4-70E33697673C}" type="datetime1">
              <a:rPr lang="en-US" smtClean="0"/>
              <a:t>9/26/17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35038" y="1556426"/>
            <a:ext cx="32587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cannot hope to examine all of this physics, nor the many clever schemes </a:t>
            </a:r>
            <a:r>
              <a:rPr lang="en-US" smtClean="0"/>
              <a:t>to harness it</a:t>
            </a:r>
            <a:r>
              <a:rPr lang="en-US" dirty="0" smtClean="0"/>
              <a:t>.  We will review only depletion and dephasing.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800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Depletion &amp; Dephasing in the Quasi-linear Regime*</a:t>
            </a:r>
            <a:endParaRPr lang="en-US" dirty="0"/>
          </a:p>
        </p:txBody>
      </p:sp>
      <p:pic>
        <p:nvPicPr>
          <p:cNvPr id="18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8028" y="1355937"/>
            <a:ext cx="4352925" cy="7448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" name="Group"/>
          <p:cNvGrpSpPr/>
          <p:nvPr/>
        </p:nvGrpSpPr>
        <p:grpSpPr>
          <a:xfrm>
            <a:off x="647434" y="3537373"/>
            <a:ext cx="4138376" cy="1707753"/>
            <a:chOff x="0" y="0"/>
            <a:chExt cx="4136434" cy="1707751"/>
          </a:xfrm>
        </p:grpSpPr>
        <p:sp>
          <p:nvSpPr>
            <p:cNvPr id="20" name="Line"/>
            <p:cNvSpPr/>
            <p:nvPr/>
          </p:nvSpPr>
          <p:spPr>
            <a:xfrm>
              <a:off x="0" y="0"/>
              <a:ext cx="1050335" cy="856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21600"/>
                    <a:pt x="1705" y="0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1" name="Line"/>
            <p:cNvSpPr/>
            <p:nvPr/>
          </p:nvSpPr>
          <p:spPr>
            <a:xfrm flipH="1">
              <a:off x="1015999" y="0"/>
              <a:ext cx="1050336" cy="856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21600"/>
                    <a:pt x="1705" y="0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2" name="Line"/>
            <p:cNvSpPr/>
            <p:nvPr/>
          </p:nvSpPr>
          <p:spPr>
            <a:xfrm rot="10800000" flipH="1">
              <a:off x="2070099" y="850899"/>
              <a:ext cx="1050336" cy="8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21600"/>
                    <a:pt x="1705" y="0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3" name="Line"/>
            <p:cNvSpPr/>
            <p:nvPr/>
          </p:nvSpPr>
          <p:spPr>
            <a:xfrm rot="10800000">
              <a:off x="3086099" y="850899"/>
              <a:ext cx="1050336" cy="8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21600"/>
                    <a:pt x="1705" y="0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sp>
        <p:nvSpPr>
          <p:cNvPr id="24" name="Line"/>
          <p:cNvSpPr/>
          <p:nvPr/>
        </p:nvSpPr>
        <p:spPr>
          <a:xfrm>
            <a:off x="611807" y="4394428"/>
            <a:ext cx="7296436" cy="1"/>
          </a:xfrm>
          <a:prstGeom prst="line">
            <a:avLst/>
          </a:prstGeom>
          <a:ln w="25400">
            <a:solidFill>
              <a:srgbClr val="000000"/>
            </a:solidFill>
            <a:custDash>
              <a:ds d="300000" sp="300000"/>
            </a:custDash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5" name="Line"/>
          <p:cNvSpPr/>
          <p:nvPr/>
        </p:nvSpPr>
        <p:spPr>
          <a:xfrm flipV="1">
            <a:off x="635337" y="3266496"/>
            <a:ext cx="1" cy="2258232"/>
          </a:xfrm>
          <a:prstGeom prst="line">
            <a:avLst/>
          </a:prstGeom>
          <a:ln w="25400">
            <a:solidFill>
              <a:srgbClr val="000000"/>
            </a:solidFill>
            <a:custDash>
              <a:ds d="300000" sp="300000"/>
            </a:custDash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6" name="z - ct"/>
          <p:cNvSpPr/>
          <p:nvPr/>
        </p:nvSpPr>
        <p:spPr>
          <a:xfrm>
            <a:off x="8027002" y="4334648"/>
            <a:ext cx="1180320" cy="688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z - ct</a:t>
            </a:r>
          </a:p>
        </p:txBody>
      </p:sp>
      <p:sp>
        <p:nvSpPr>
          <p:cNvPr id="27" name="δn"/>
          <p:cNvSpPr/>
          <p:nvPr/>
        </p:nvSpPr>
        <p:spPr>
          <a:xfrm>
            <a:off x="1838910" y="3128171"/>
            <a:ext cx="34624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latin typeface="Times" charset="0"/>
                <a:ea typeface="Times" charset="0"/>
                <a:cs typeface="Times" charset="0"/>
              </a:rPr>
              <a:t>δn</a:t>
            </a:r>
          </a:p>
        </p:txBody>
      </p:sp>
      <p:grpSp>
        <p:nvGrpSpPr>
          <p:cNvPr id="28" name="Group"/>
          <p:cNvGrpSpPr/>
          <p:nvPr/>
        </p:nvGrpSpPr>
        <p:grpSpPr>
          <a:xfrm>
            <a:off x="3988087" y="3488210"/>
            <a:ext cx="2590802" cy="914401"/>
            <a:chOff x="0" y="0"/>
            <a:chExt cx="2590800" cy="914399"/>
          </a:xfrm>
        </p:grpSpPr>
        <p:sp>
          <p:nvSpPr>
            <p:cNvPr id="29" name="Line"/>
            <p:cNvSpPr/>
            <p:nvPr/>
          </p:nvSpPr>
          <p:spPr>
            <a:xfrm flipH="1">
              <a:off x="1271275" y="0"/>
              <a:ext cx="729259" cy="5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21600"/>
                    <a:pt x="1705" y="0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C01B0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0" name="Line"/>
            <p:cNvSpPr/>
            <p:nvPr/>
          </p:nvSpPr>
          <p:spPr>
            <a:xfrm>
              <a:off x="2000975" y="576326"/>
              <a:ext cx="589826" cy="338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0"/>
                    <a:pt x="393" y="8308"/>
                    <a:pt x="5105" y="14400"/>
                  </a:cubicBezTo>
                  <a:cubicBezTo>
                    <a:pt x="9818" y="20492"/>
                    <a:pt x="21600" y="21600"/>
                    <a:pt x="21600" y="21600"/>
                  </a:cubicBezTo>
                </a:path>
              </a:pathLst>
            </a:custGeom>
            <a:noFill/>
            <a:ln w="25400" cap="flat">
              <a:solidFill>
                <a:srgbClr val="C01B0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1" name="Line"/>
            <p:cNvSpPr/>
            <p:nvPr/>
          </p:nvSpPr>
          <p:spPr>
            <a:xfrm>
              <a:off x="590265" y="0"/>
              <a:ext cx="729260" cy="5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21600"/>
                    <a:pt x="1705" y="0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C01B0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2" name="Line"/>
            <p:cNvSpPr/>
            <p:nvPr/>
          </p:nvSpPr>
          <p:spPr>
            <a:xfrm flipH="1">
              <a:off x="0" y="576326"/>
              <a:ext cx="589825" cy="338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0"/>
                    <a:pt x="393" y="8308"/>
                    <a:pt x="5105" y="14400"/>
                  </a:cubicBezTo>
                  <a:cubicBezTo>
                    <a:pt x="9818" y="20492"/>
                    <a:pt x="21600" y="21600"/>
                    <a:pt x="21600" y="21600"/>
                  </a:cubicBezTo>
                </a:path>
              </a:pathLst>
            </a:custGeom>
            <a:noFill/>
            <a:ln w="25400" cap="flat">
              <a:solidFill>
                <a:srgbClr val="C01B0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sp>
        <p:nvSpPr>
          <p:cNvPr id="33" name="δn and a2 terms cancel in front"/>
          <p:cNvSpPr/>
          <p:nvPr/>
        </p:nvSpPr>
        <p:spPr>
          <a:xfrm>
            <a:off x="4414594" y="2528080"/>
            <a:ext cx="472940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dirty="0">
                <a:latin typeface="Times" charset="0"/>
                <a:ea typeface="Times" charset="0"/>
                <a:cs typeface="Times" charset="0"/>
              </a:rPr>
              <a:t>δn</a:t>
            </a:r>
            <a:r>
              <a:rPr dirty="0"/>
              <a:t> and </a:t>
            </a:r>
            <a:r>
              <a:rPr i="1" dirty="0">
                <a:latin typeface="Times" charset="0"/>
                <a:ea typeface="Times" charset="0"/>
                <a:cs typeface="Times" charset="0"/>
              </a:rPr>
              <a:t>a</a:t>
            </a:r>
            <a:r>
              <a:rPr baseline="31999" dirty="0"/>
              <a:t>2</a:t>
            </a:r>
            <a:r>
              <a:rPr dirty="0"/>
              <a:t> terms cancel in front</a:t>
            </a:r>
          </a:p>
        </p:txBody>
      </p:sp>
      <p:sp>
        <p:nvSpPr>
          <p:cNvPr id="35" name="negative in back ➞ photon deceleration"/>
          <p:cNvSpPr/>
          <p:nvPr/>
        </p:nvSpPr>
        <p:spPr>
          <a:xfrm>
            <a:off x="3734981" y="5385951"/>
            <a:ext cx="4314064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r>
              <a:rPr lang="en-US" sz="1800" dirty="0" smtClean="0"/>
              <a:t>Phase velocity progressively smaller moving toward back of pulse : photon deceleration and red-shifting</a:t>
            </a:r>
            <a:endParaRPr sz="1800" dirty="0"/>
          </a:p>
        </p:txBody>
      </p:sp>
      <p:grpSp>
        <p:nvGrpSpPr>
          <p:cNvPr id="38" name="Group"/>
          <p:cNvGrpSpPr/>
          <p:nvPr/>
        </p:nvGrpSpPr>
        <p:grpSpPr>
          <a:xfrm>
            <a:off x="4777915" y="3666133"/>
            <a:ext cx="1676401" cy="736601"/>
            <a:chOff x="0" y="0"/>
            <a:chExt cx="1676400" cy="736600"/>
          </a:xfrm>
        </p:grpSpPr>
        <p:sp>
          <p:nvSpPr>
            <p:cNvPr id="39" name="Line"/>
            <p:cNvSpPr/>
            <p:nvPr/>
          </p:nvSpPr>
          <p:spPr>
            <a:xfrm flipH="1">
              <a:off x="688794" y="0"/>
              <a:ext cx="536563" cy="368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21600"/>
                    <a:pt x="1705" y="0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40" name="Line"/>
            <p:cNvSpPr/>
            <p:nvPr/>
          </p:nvSpPr>
          <p:spPr>
            <a:xfrm>
              <a:off x="1227185" y="364686"/>
              <a:ext cx="449216" cy="355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0"/>
                    <a:pt x="393" y="8308"/>
                    <a:pt x="5105" y="14400"/>
                  </a:cubicBezTo>
                  <a:cubicBezTo>
                    <a:pt x="9818" y="20492"/>
                    <a:pt x="21600" y="21600"/>
                    <a:pt x="21600" y="2160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41" name="Line"/>
            <p:cNvSpPr/>
            <p:nvPr/>
          </p:nvSpPr>
          <p:spPr>
            <a:xfrm>
              <a:off x="0" y="0"/>
              <a:ext cx="737596" cy="736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21600"/>
                    <a:pt x="1705" y="0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cxnSp>
        <p:nvCxnSpPr>
          <p:cNvPr id="44" name="Straight Arrow Connector 43"/>
          <p:cNvCxnSpPr/>
          <p:nvPr/>
        </p:nvCxnSpPr>
        <p:spPr>
          <a:xfrm flipV="1">
            <a:off x="4785811" y="4816700"/>
            <a:ext cx="0" cy="5952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6003272" y="3040912"/>
            <a:ext cx="0" cy="6252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a2"/>
          <p:cNvSpPr/>
          <p:nvPr/>
        </p:nvSpPr>
        <p:spPr>
          <a:xfrm>
            <a:off x="4723686" y="3128172"/>
            <a:ext cx="294953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i="1">
                <a:solidFill>
                  <a:srgbClr val="C01B01"/>
                </a:solidFill>
                <a:latin typeface="Times" charset="0"/>
                <a:ea typeface="Times" charset="0"/>
                <a:cs typeface="Times" charset="0"/>
              </a:rPr>
              <a:t>a</a:t>
            </a:r>
            <a:r>
              <a:rPr baseline="31999">
                <a:solidFill>
                  <a:srgbClr val="C01B01"/>
                </a:solidFill>
                <a:latin typeface="Times" charset="0"/>
                <a:ea typeface="Times" charset="0"/>
                <a:cs typeface="Times" charset="0"/>
              </a:rPr>
              <a:t>2</a:t>
            </a:r>
          </a:p>
        </p:txBody>
      </p:sp>
      <p:sp>
        <p:nvSpPr>
          <p:cNvPr id="3" name="Right Arrow 2"/>
          <p:cNvSpPr/>
          <p:nvPr/>
        </p:nvSpPr>
        <p:spPr>
          <a:xfrm>
            <a:off x="6717258" y="3771310"/>
            <a:ext cx="907935" cy="2097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821224" y="4453952"/>
            <a:ext cx="422695" cy="409365"/>
            <a:chOff x="1522578" y="5245127"/>
            <a:chExt cx="422695" cy="409365"/>
          </a:xfrm>
        </p:grpSpPr>
        <p:sp>
          <p:nvSpPr>
            <p:cNvPr id="7" name="TextBox 6"/>
            <p:cNvSpPr txBox="1"/>
            <p:nvPr/>
          </p:nvSpPr>
          <p:spPr>
            <a:xfrm>
              <a:off x="1555423" y="5245127"/>
              <a:ext cx="3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e-</a:t>
              </a:r>
              <a:endParaRPr lang="en-US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522578" y="5245127"/>
              <a:ext cx="391063" cy="40936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5667" y="1336781"/>
            <a:ext cx="1257300" cy="3276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5667" y="1885533"/>
            <a:ext cx="1828800" cy="2362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01112" y="5530310"/>
            <a:ext cx="2562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ahoma" charset="0"/>
                <a:ea typeface="Tahoma" charset="0"/>
                <a:cs typeface="Tahoma" charset="0"/>
              </a:rPr>
              <a:t>Roll downhill, but defocus when </a:t>
            </a:r>
            <a:r>
              <a:rPr lang="el-GR" dirty="0" err="1" smtClean="0">
                <a:latin typeface="Times" charset="0"/>
                <a:ea typeface="Times" charset="0"/>
                <a:cs typeface="Times" charset="0"/>
              </a:rPr>
              <a:t>δn</a:t>
            </a:r>
            <a:r>
              <a:rPr lang="en-US" dirty="0" smtClean="0"/>
              <a:t>&gt;0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4183" y="5271624"/>
            <a:ext cx="1379220" cy="243840"/>
          </a:xfrm>
          <a:prstGeom prst="rect">
            <a:avLst/>
          </a:prstGeom>
        </p:spPr>
      </p:pic>
      <p:cxnSp>
        <p:nvCxnSpPr>
          <p:cNvPr id="43" name="Straight Arrow Connector 42"/>
          <p:cNvCxnSpPr/>
          <p:nvPr/>
        </p:nvCxnSpPr>
        <p:spPr>
          <a:xfrm>
            <a:off x="2054240" y="4712739"/>
            <a:ext cx="677295" cy="24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054366" y="4705214"/>
            <a:ext cx="0" cy="5059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6355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Pump depletion in blowout regime*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7142"/>
            <a:ext cx="8229600" cy="1056275"/>
          </a:xfrm>
        </p:spPr>
        <p:txBody>
          <a:bodyPr/>
          <a:lstStyle/>
          <a:p>
            <a:r>
              <a:rPr lang="en-US" dirty="0" smtClean="0"/>
              <a:t>Front etches away due to diffraction and photon deceleration</a:t>
            </a:r>
          </a:p>
          <a:p>
            <a:r>
              <a:rPr lang="en-US" dirty="0" smtClean="0"/>
              <a:t>Back is in cavitation region, so is not strongly perturbed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6451134"/>
            <a:ext cx="3288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Following W. Lu et al. , 2007</a:t>
            </a:r>
            <a:endParaRPr lang="en-US" dirty="0"/>
          </a:p>
        </p:txBody>
      </p:sp>
      <p:sp>
        <p:nvSpPr>
          <p:cNvPr id="12" name="Line"/>
          <p:cNvSpPr/>
          <p:nvPr/>
        </p:nvSpPr>
        <p:spPr>
          <a:xfrm>
            <a:off x="611807" y="4394428"/>
            <a:ext cx="7296436" cy="1"/>
          </a:xfrm>
          <a:prstGeom prst="line">
            <a:avLst/>
          </a:prstGeom>
          <a:ln w="25400">
            <a:solidFill>
              <a:srgbClr val="000000"/>
            </a:solidFill>
            <a:custDash>
              <a:ds d="300000" sp="300000"/>
            </a:custDash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" name="Line"/>
          <p:cNvSpPr/>
          <p:nvPr/>
        </p:nvSpPr>
        <p:spPr>
          <a:xfrm flipV="1">
            <a:off x="635337" y="3266496"/>
            <a:ext cx="1" cy="2258232"/>
          </a:xfrm>
          <a:prstGeom prst="line">
            <a:avLst/>
          </a:prstGeom>
          <a:ln w="25400">
            <a:solidFill>
              <a:srgbClr val="000000"/>
            </a:solidFill>
            <a:custDash>
              <a:ds d="300000" sp="300000"/>
            </a:custDash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" name="z - ct"/>
          <p:cNvSpPr/>
          <p:nvPr/>
        </p:nvSpPr>
        <p:spPr>
          <a:xfrm>
            <a:off x="8027002" y="4334648"/>
            <a:ext cx="1180320" cy="688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z - ct</a:t>
            </a:r>
          </a:p>
        </p:txBody>
      </p:sp>
      <p:sp>
        <p:nvSpPr>
          <p:cNvPr id="15" name="δn"/>
          <p:cNvSpPr/>
          <p:nvPr/>
        </p:nvSpPr>
        <p:spPr>
          <a:xfrm>
            <a:off x="5458251" y="4467264"/>
            <a:ext cx="218008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l-GR" dirty="0">
                <a:latin typeface="Times" charset="0"/>
                <a:ea typeface="Times" charset="0"/>
                <a:cs typeface="Times" charset="0"/>
              </a:rPr>
              <a:t>χ</a:t>
            </a:r>
            <a:endParaRPr dirty="0">
              <a:latin typeface="Times" charset="0"/>
              <a:ea typeface="Times" charset="0"/>
              <a:cs typeface="Times" charset="0"/>
            </a:endParaRPr>
          </a:p>
        </p:txBody>
      </p:sp>
      <p:grpSp>
        <p:nvGrpSpPr>
          <p:cNvPr id="16" name="Group"/>
          <p:cNvGrpSpPr/>
          <p:nvPr/>
        </p:nvGrpSpPr>
        <p:grpSpPr>
          <a:xfrm>
            <a:off x="3988087" y="3488210"/>
            <a:ext cx="2590802" cy="914401"/>
            <a:chOff x="0" y="0"/>
            <a:chExt cx="2590800" cy="914399"/>
          </a:xfrm>
        </p:grpSpPr>
        <p:sp>
          <p:nvSpPr>
            <p:cNvPr id="17" name="Line"/>
            <p:cNvSpPr/>
            <p:nvPr/>
          </p:nvSpPr>
          <p:spPr>
            <a:xfrm flipH="1">
              <a:off x="1271275" y="0"/>
              <a:ext cx="729259" cy="5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21600"/>
                    <a:pt x="1705" y="0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C01B0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8" name="Line"/>
            <p:cNvSpPr/>
            <p:nvPr/>
          </p:nvSpPr>
          <p:spPr>
            <a:xfrm>
              <a:off x="2000975" y="576326"/>
              <a:ext cx="589826" cy="338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0"/>
                    <a:pt x="393" y="8308"/>
                    <a:pt x="5105" y="14400"/>
                  </a:cubicBezTo>
                  <a:cubicBezTo>
                    <a:pt x="9818" y="20492"/>
                    <a:pt x="21600" y="21600"/>
                    <a:pt x="21600" y="21600"/>
                  </a:cubicBezTo>
                </a:path>
              </a:pathLst>
            </a:custGeom>
            <a:noFill/>
            <a:ln w="25400" cap="flat">
              <a:solidFill>
                <a:srgbClr val="C01B0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9" name="Line"/>
            <p:cNvSpPr/>
            <p:nvPr/>
          </p:nvSpPr>
          <p:spPr>
            <a:xfrm>
              <a:off x="590265" y="0"/>
              <a:ext cx="729260" cy="5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21600"/>
                    <a:pt x="1705" y="0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C01B0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0" name="Line"/>
            <p:cNvSpPr/>
            <p:nvPr/>
          </p:nvSpPr>
          <p:spPr>
            <a:xfrm flipH="1">
              <a:off x="0" y="576326"/>
              <a:ext cx="589825" cy="338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0"/>
                    <a:pt x="393" y="8308"/>
                    <a:pt x="5105" y="14400"/>
                  </a:cubicBezTo>
                  <a:cubicBezTo>
                    <a:pt x="9818" y="20492"/>
                    <a:pt x="21600" y="21600"/>
                    <a:pt x="21600" y="21600"/>
                  </a:cubicBezTo>
                </a:path>
              </a:pathLst>
            </a:custGeom>
            <a:noFill/>
            <a:ln w="25400" cap="flat">
              <a:solidFill>
                <a:srgbClr val="C01B0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sp>
        <p:nvSpPr>
          <p:cNvPr id="21" name="δn and a2 terms cancel in front"/>
          <p:cNvSpPr/>
          <p:nvPr/>
        </p:nvSpPr>
        <p:spPr>
          <a:xfrm>
            <a:off x="1509580" y="4901012"/>
            <a:ext cx="332817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en-US" dirty="0" smtClean="0"/>
              <a:t>Susceptibility is nearly that of vacuum toward back of pulse</a:t>
            </a:r>
            <a:endParaRPr dirty="0"/>
          </a:p>
        </p:txBody>
      </p:sp>
      <p:sp>
        <p:nvSpPr>
          <p:cNvPr id="22" name="a2"/>
          <p:cNvSpPr/>
          <p:nvPr/>
        </p:nvSpPr>
        <p:spPr>
          <a:xfrm>
            <a:off x="4723686" y="3128172"/>
            <a:ext cx="294953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i="1">
                <a:solidFill>
                  <a:srgbClr val="C01B01"/>
                </a:solidFill>
                <a:latin typeface="Times" charset="0"/>
                <a:ea typeface="Times" charset="0"/>
                <a:cs typeface="Times" charset="0"/>
              </a:rPr>
              <a:t>a</a:t>
            </a:r>
            <a:r>
              <a:rPr baseline="31999">
                <a:solidFill>
                  <a:srgbClr val="C01B01"/>
                </a:solidFill>
                <a:latin typeface="Times" charset="0"/>
                <a:ea typeface="Times" charset="0"/>
                <a:cs typeface="Times" charset="0"/>
              </a:rPr>
              <a:t>2</a:t>
            </a:r>
          </a:p>
        </p:txBody>
      </p:sp>
      <p:sp>
        <p:nvSpPr>
          <p:cNvPr id="23" name="negative in back ➞ photon deceleration"/>
          <p:cNvSpPr/>
          <p:nvPr/>
        </p:nvSpPr>
        <p:spPr>
          <a:xfrm>
            <a:off x="4942982" y="5713352"/>
            <a:ext cx="2843909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r>
              <a:rPr lang="en-US" sz="1800" dirty="0" smtClean="0"/>
              <a:t>Increasing susceptibility in time red-shifts photons</a:t>
            </a:r>
            <a:endParaRPr sz="1800" dirty="0"/>
          </a:p>
        </p:txBody>
      </p:sp>
      <p:grpSp>
        <p:nvGrpSpPr>
          <p:cNvPr id="24" name="Group"/>
          <p:cNvGrpSpPr/>
          <p:nvPr/>
        </p:nvGrpSpPr>
        <p:grpSpPr>
          <a:xfrm>
            <a:off x="3988087" y="4288247"/>
            <a:ext cx="2590803" cy="807889"/>
            <a:chOff x="688794" y="0"/>
            <a:chExt cx="987607" cy="720168"/>
          </a:xfrm>
        </p:grpSpPr>
        <p:sp>
          <p:nvSpPr>
            <p:cNvPr id="25" name="Line"/>
            <p:cNvSpPr/>
            <p:nvPr/>
          </p:nvSpPr>
          <p:spPr>
            <a:xfrm flipH="1">
              <a:off x="688794" y="0"/>
              <a:ext cx="536563" cy="368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21600"/>
                    <a:pt x="1705" y="0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6" name="Line"/>
            <p:cNvSpPr/>
            <p:nvPr/>
          </p:nvSpPr>
          <p:spPr>
            <a:xfrm>
              <a:off x="1227185" y="364686"/>
              <a:ext cx="449216" cy="355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0"/>
                    <a:pt x="393" y="8308"/>
                    <a:pt x="5105" y="14400"/>
                  </a:cubicBezTo>
                  <a:cubicBezTo>
                    <a:pt x="9818" y="20492"/>
                    <a:pt x="21600" y="21600"/>
                    <a:pt x="21600" y="2160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  <p:cxnSp>
        <p:nvCxnSpPr>
          <p:cNvPr id="28" name="Straight Arrow Connector 27"/>
          <p:cNvCxnSpPr/>
          <p:nvPr/>
        </p:nvCxnSpPr>
        <p:spPr>
          <a:xfrm flipV="1">
            <a:off x="6020002" y="5057982"/>
            <a:ext cx="0" cy="5952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3976453" y="4494758"/>
            <a:ext cx="747233" cy="4047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325" y="2223021"/>
            <a:ext cx="2999915" cy="58634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988623" y="2298004"/>
            <a:ext cx="283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Quasistatic</a:t>
            </a:r>
            <a:r>
              <a:rPr lang="en-US" dirty="0" smtClean="0"/>
              <a:t> susceptibility)</a:t>
            </a:r>
            <a:endParaRPr lang="en-US" dirty="0"/>
          </a:p>
        </p:txBody>
      </p:sp>
      <p:sp>
        <p:nvSpPr>
          <p:cNvPr id="35" name="Right Arrow 34"/>
          <p:cNvSpPr/>
          <p:nvPr/>
        </p:nvSpPr>
        <p:spPr>
          <a:xfrm>
            <a:off x="6669634" y="3776534"/>
            <a:ext cx="907935" cy="2097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69137" y="3614134"/>
            <a:ext cx="2395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Things can get messy</a:t>
            </a:r>
          </a:p>
          <a:p>
            <a:r>
              <a:rPr lang="en-US" dirty="0" smtClean="0"/>
              <a:t>back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469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024" y="1052747"/>
            <a:ext cx="2671551" cy="521688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493695" y="6004855"/>
            <a:ext cx="2357271" cy="2238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0664" y="40749"/>
            <a:ext cx="6387335" cy="887895"/>
          </a:xfrm>
        </p:spPr>
        <p:txBody>
          <a:bodyPr/>
          <a:lstStyle/>
          <a:p>
            <a:r>
              <a:rPr lang="en-US" dirty="0" smtClean="0"/>
              <a:t>Examples of Pump Depletion from PIC Simulations*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10755-1591-CC4D-B7F4-70E33697673C}" type="datetime1">
              <a:rPr lang="en-US" smtClean="0"/>
              <a:t>9/26/17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713" y="281496"/>
            <a:ext cx="1130300" cy="406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97178" y="1580387"/>
            <a:ext cx="2252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Quasi-Linear (a</a:t>
            </a:r>
            <a:r>
              <a:rPr lang="en-US" baseline="-25000" dirty="0" smtClean="0"/>
              <a:t>0</a:t>
            </a:r>
            <a:r>
              <a:rPr lang="en-US" dirty="0" smtClean="0"/>
              <a:t>=2)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004537" y="6443057"/>
            <a:ext cx="5134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* A. Davidson, Ph.D. Dissertation (2016)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803089" y="3280644"/>
            <a:ext cx="2090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Non-Linear (a</a:t>
            </a:r>
            <a:r>
              <a:rPr lang="en-US" baseline="-25000" dirty="0" smtClean="0"/>
              <a:t>0</a:t>
            </a:r>
            <a:r>
              <a:rPr lang="en-US" dirty="0" smtClean="0"/>
              <a:t>=3)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784325" y="4980901"/>
            <a:ext cx="2115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Blowout (a</a:t>
            </a:r>
            <a:r>
              <a:rPr lang="en-US" baseline="-25000" dirty="0" smtClean="0"/>
              <a:t>0</a:t>
            </a:r>
            <a:r>
              <a:rPr lang="en-US" dirty="0" smtClean="0"/>
              <a:t>=4.44)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14425" y="5739454"/>
            <a:ext cx="430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0.7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1009103" y="4696231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1.1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949045" y="4051144"/>
            <a:ext cx="430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0.7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943723" y="3007921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1.1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1000983" y="2283591"/>
            <a:ext cx="430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0.7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995661" y="1240368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1.1</a:t>
            </a:r>
            <a:endParaRPr lang="en-US" sz="14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960" y="6018911"/>
            <a:ext cx="678180" cy="1828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17539" y="5250767"/>
            <a:ext cx="518160" cy="2819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17539" y="3542255"/>
            <a:ext cx="518160" cy="28194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17539" y="1778607"/>
            <a:ext cx="518160" cy="28194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688877" y="3248895"/>
            <a:ext cx="2111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Numerical Method:</a:t>
            </a:r>
          </a:p>
          <a:p>
            <a:r>
              <a:rPr lang="en-US" dirty="0" smtClean="0"/>
              <a:t>Quasi-3D OSIRIS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93726" y="5165567"/>
            <a:ext cx="2850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Pulse is etched backward.</a:t>
            </a:r>
          </a:p>
          <a:p>
            <a:r>
              <a:rPr lang="en-US" b="1" dirty="0" smtClean="0"/>
              <a:t>This affects dephasing</a:t>
            </a:r>
            <a:r>
              <a:rPr lang="en-US" dirty="0" smtClean="0"/>
              <a:t>.</a:t>
            </a:r>
          </a:p>
        </p:txBody>
      </p:sp>
      <p:sp>
        <p:nvSpPr>
          <p:cNvPr id="28" name="Right Arrow 27"/>
          <p:cNvSpPr/>
          <p:nvPr/>
        </p:nvSpPr>
        <p:spPr>
          <a:xfrm>
            <a:off x="2943031" y="2615074"/>
            <a:ext cx="907935" cy="2097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>
            <a:off x="2943031" y="4422451"/>
            <a:ext cx="907935" cy="2097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01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Pump Depletion in Quasi-Linear Regime*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10755-1591-CC4D-B7F4-70E33697673C}" type="datetime1">
              <a:rPr lang="en-US" smtClean="0"/>
              <a:t>9/26/17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DDC34-D481-2744-812B-2FCD98088CBD}" type="slidenum">
              <a:rPr lang="en-US" smtClean="0"/>
              <a:t>9</a:t>
            </a:fld>
            <a:endParaRPr lang="en-US"/>
          </a:p>
        </p:txBody>
      </p:sp>
      <p:sp>
        <p:nvSpPr>
          <p:cNvPr id="8" name="* W.B. Mori, IEEE J. Quant. Electon. 33, 1942 (1997), D.F. Gordon et al., Phys. Rev. Lett. 90, 215001 (2003)"/>
          <p:cNvSpPr/>
          <p:nvPr/>
        </p:nvSpPr>
        <p:spPr>
          <a:xfrm>
            <a:off x="1689154" y="6426224"/>
            <a:ext cx="5058514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1800"/>
            </a:pPr>
            <a:r>
              <a:rPr sz="1400" dirty="0"/>
              <a:t>* </a:t>
            </a:r>
            <a:r>
              <a:rPr sz="1400" dirty="0" smtClean="0"/>
              <a:t>D.F</a:t>
            </a:r>
            <a:r>
              <a:rPr sz="1400" dirty="0"/>
              <a:t>. Gordon </a:t>
            </a:r>
            <a:r>
              <a:rPr sz="1400" i="1" dirty="0"/>
              <a:t>et al</a:t>
            </a:r>
            <a:r>
              <a:rPr sz="1400" dirty="0"/>
              <a:t>., Phys. Rev. Lett. </a:t>
            </a:r>
            <a:r>
              <a:rPr sz="1400" b="1" dirty="0"/>
              <a:t>90</a:t>
            </a:r>
            <a:r>
              <a:rPr sz="1400" dirty="0"/>
              <a:t>, 215001 (2003)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23692" y="2115238"/>
            <a:ext cx="34479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Ponderomotive</a:t>
            </a:r>
            <a:r>
              <a:rPr lang="en-US" dirty="0" smtClean="0"/>
              <a:t> potential builds in the pulse tail due to photon deceleration and GVD.</a:t>
            </a:r>
          </a:p>
          <a:p>
            <a:r>
              <a:rPr lang="en-US" b="1" dirty="0" smtClean="0"/>
              <a:t>This affects dephasing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23691" y="4285359"/>
            <a:ext cx="3447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Front of the pulse is essentially non-evolving, while middle and rear of pulse are </a:t>
            </a:r>
            <a:r>
              <a:rPr lang="en-US" smtClean="0"/>
              <a:t>red shifted.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7199" y="1185794"/>
            <a:ext cx="7198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 only be observed with channel guiding over distance of ~10 cm.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52" y="1671533"/>
            <a:ext cx="3254935" cy="463570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23691" y="5478820"/>
            <a:ext cx="2410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Numerical method:</a:t>
            </a:r>
          </a:p>
          <a:p>
            <a:r>
              <a:rPr lang="en-US" dirty="0" err="1" smtClean="0"/>
              <a:t>TurboWAVE</a:t>
            </a:r>
            <a:r>
              <a:rPr lang="en-US" dirty="0" smtClean="0"/>
              <a:t> PGC Fluid</a:t>
            </a:r>
            <a:endParaRPr lang="en-US" dirty="0"/>
          </a:p>
        </p:txBody>
      </p:sp>
      <p:sp>
        <p:nvSpPr>
          <p:cNvPr id="14" name="Right Arrow 13"/>
          <p:cNvSpPr/>
          <p:nvPr/>
        </p:nvSpPr>
        <p:spPr>
          <a:xfrm>
            <a:off x="2136832" y="5570544"/>
            <a:ext cx="907935" cy="2097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4781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NRL PP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NRL PPD">
      <a:majorFont>
        <a:latin typeface="Tahom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ahom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6700 Vugraf template 2015" id="{25A76590-5DC8-2C40-BD6B-4865211655A9}" vid="{9EBB2994-E097-C842-8B61-D22D7031799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6700-template</Template>
  <TotalTime>10086</TotalTime>
  <Words>2875</Words>
  <Application>Microsoft Macintosh PowerPoint</Application>
  <PresentationFormat>On-screen Show (4:3)</PresentationFormat>
  <Paragraphs>432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Aileron SemiBold</vt:lpstr>
      <vt:lpstr>Calibri</vt:lpstr>
      <vt:lpstr>Cambria</vt:lpstr>
      <vt:lpstr>Gill Sans</vt:lpstr>
      <vt:lpstr>Helvetica</vt:lpstr>
      <vt:lpstr>Mangal</vt:lpstr>
      <vt:lpstr>ＭＳ Ｐゴシック</vt:lpstr>
      <vt:lpstr>Tahoma</vt:lpstr>
      <vt:lpstr>Times</vt:lpstr>
      <vt:lpstr>Arial</vt:lpstr>
      <vt:lpstr>Custom Design</vt:lpstr>
      <vt:lpstr>NRL PPD</vt:lpstr>
      <vt:lpstr>Review of Laser-Plasma Accelerator Scaling in Quasi-Linear and Blowout Regimes</vt:lpstr>
      <vt:lpstr>References on LWFA Scaling</vt:lpstr>
      <vt:lpstr>Linear vs. Blowout Regime of LWFA</vt:lpstr>
      <vt:lpstr>Limiting Processes in Laser Plasma Accelerators</vt:lpstr>
      <vt:lpstr>Limiting Processes in Laser Plasma Accelerators</vt:lpstr>
      <vt:lpstr>Depletion &amp; Dephasing in the Quasi-linear Regime*</vt:lpstr>
      <vt:lpstr>Pump depletion in blowout regime*</vt:lpstr>
      <vt:lpstr>Examples of Pump Depletion from PIC Simulations*</vt:lpstr>
      <vt:lpstr>Deep Pump Depletion in Quasi-Linear Regime*</vt:lpstr>
      <vt:lpstr>List of Symbols</vt:lpstr>
      <vt:lpstr>Phenomenological Blowout Scalings*</vt:lpstr>
      <vt:lpstr>Implications of blowout scalings for efficiency</vt:lpstr>
      <vt:lpstr>Current Status of LWFA Electron Bunch Properties</vt:lpstr>
      <vt:lpstr>Issues with Experiments in Blowout Regime</vt:lpstr>
      <vt:lpstr>Texas Petawatt 2 GeV Experiment</vt:lpstr>
      <vt:lpstr>BELLA 4 GeV Experiment</vt:lpstr>
      <vt:lpstr>Issues in simulation of blowout regime</vt:lpstr>
      <vt:lpstr>Example of Quasi-3D Blowout Simulations*</vt:lpstr>
      <vt:lpstr>Quasi-linear regime and channel guiding</vt:lpstr>
      <vt:lpstr>Compact High Energy Single Stage</vt:lpstr>
      <vt:lpstr>Compact High Energy Single Stage Performance</vt:lpstr>
      <vt:lpstr>Performance Results Reproduced from Hubbard et al.</vt:lpstr>
      <vt:lpstr>Electron-Positron Collider Considerations</vt:lpstr>
      <vt:lpstr>Collider Stage Scalings</vt:lpstr>
      <vt:lpstr>Quasi-Linear Energy Gain Scaling</vt:lpstr>
      <vt:lpstr>Issues with experiments in Quasi-linear regime</vt:lpstr>
      <vt:lpstr>Issues in simulation of quasi-linear regime</vt:lpstr>
      <vt:lpstr>Simulated GeV Acceleration With Modest Laser*</vt:lpstr>
      <vt:lpstr>Simulated GeV Acceleration With Modest Laser (2)</vt:lpstr>
      <vt:lpstr>Conclusions</vt:lpstr>
      <vt:lpstr>BACKUP VIEWGRAPHS</vt:lpstr>
      <vt:lpstr>Similarity Theory for Blowout LPA*</vt:lpstr>
      <vt:lpstr>Implications of blowout scalings for emittance</vt:lpstr>
      <vt:lpstr>Final Focus Considerations (Emittance)*</vt:lpstr>
      <vt:lpstr>Final Focus Considerations (Beamstrahlung)*</vt:lpstr>
      <vt:lpstr>Characteristics of mismatched plasma channel</vt:lpstr>
    </vt:vector>
  </TitlesOfParts>
  <Manager/>
  <Company/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logo and presentation template for the  NRL Plasma Physics Division</dc:title>
  <dc:subject/>
  <dc:creator>Steve Richardson</dc:creator>
  <cp:keywords/>
  <dc:description/>
  <cp:lastModifiedBy>Daniel Gordon</cp:lastModifiedBy>
  <cp:revision>370</cp:revision>
  <cp:lastPrinted>2017-09-21T15:54:11Z</cp:lastPrinted>
  <dcterms:created xsi:type="dcterms:W3CDTF">2015-08-03T14:26:07Z</dcterms:created>
  <dcterms:modified xsi:type="dcterms:W3CDTF">2017-09-26T15:24:37Z</dcterms:modified>
  <cp:category/>
</cp:coreProperties>
</file>