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0"/>
  </p:notesMasterIdLst>
  <p:handoutMasterIdLst>
    <p:handoutMasterId r:id="rId31"/>
  </p:handoutMasterIdLst>
  <p:sldIdLst>
    <p:sldId id="384" r:id="rId2"/>
    <p:sldId id="408" r:id="rId3"/>
    <p:sldId id="412" r:id="rId4"/>
    <p:sldId id="392" r:id="rId5"/>
    <p:sldId id="394" r:id="rId6"/>
    <p:sldId id="395" r:id="rId7"/>
    <p:sldId id="396" r:id="rId8"/>
    <p:sldId id="409" r:id="rId9"/>
    <p:sldId id="407" r:id="rId10"/>
    <p:sldId id="397" r:id="rId11"/>
    <p:sldId id="410" r:id="rId12"/>
    <p:sldId id="398" r:id="rId13"/>
    <p:sldId id="390" r:id="rId14"/>
    <p:sldId id="411" r:id="rId15"/>
    <p:sldId id="400" r:id="rId16"/>
    <p:sldId id="401" r:id="rId17"/>
    <p:sldId id="415" r:id="rId18"/>
    <p:sldId id="414" r:id="rId19"/>
    <p:sldId id="376" r:id="rId20"/>
    <p:sldId id="386" r:id="rId21"/>
    <p:sldId id="382" r:id="rId22"/>
    <p:sldId id="385" r:id="rId23"/>
    <p:sldId id="387" r:id="rId24"/>
    <p:sldId id="388" r:id="rId25"/>
    <p:sldId id="406" r:id="rId26"/>
    <p:sldId id="404" r:id="rId27"/>
    <p:sldId id="413" r:id="rId28"/>
    <p:sldId id="405" r:id="rId2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69F996-D938-487C-9B5F-5CE38FB93DDA}">
          <p14:sldIdLst>
            <p14:sldId id="384"/>
            <p14:sldId id="408"/>
            <p14:sldId id="412"/>
            <p14:sldId id="392"/>
            <p14:sldId id="394"/>
            <p14:sldId id="395"/>
            <p14:sldId id="396"/>
            <p14:sldId id="409"/>
            <p14:sldId id="407"/>
            <p14:sldId id="397"/>
            <p14:sldId id="410"/>
            <p14:sldId id="398"/>
            <p14:sldId id="390"/>
            <p14:sldId id="411"/>
            <p14:sldId id="400"/>
            <p14:sldId id="401"/>
            <p14:sldId id="415"/>
            <p14:sldId id="414"/>
            <p14:sldId id="376"/>
            <p14:sldId id="386"/>
            <p14:sldId id="382"/>
            <p14:sldId id="385"/>
            <p14:sldId id="387"/>
            <p14:sldId id="388"/>
            <p14:sldId id="406"/>
            <p14:sldId id="404"/>
            <p14:sldId id="413"/>
            <p14:sldId id="4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8E00"/>
    <a:srgbClr val="CC00FF"/>
    <a:srgbClr val="663300"/>
    <a:srgbClr val="FFCC00"/>
    <a:srgbClr val="CC0099"/>
    <a:srgbClr val="F9F9F9"/>
    <a:srgbClr val="9C9E9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127" autoAdjust="0"/>
    <p:restoredTop sz="93896" autoAdjust="0"/>
  </p:normalViewPr>
  <p:slideViewPr>
    <p:cSldViewPr snapToGrid="0">
      <p:cViewPr>
        <p:scale>
          <a:sx n="70" d="100"/>
          <a:sy n="70" d="100"/>
        </p:scale>
        <p:origin x="-1152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98" y="-96"/>
      </p:cViewPr>
      <p:guideLst>
        <p:guide orient="horz" pos="3128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2C917-32BE-4987-A68A-B9A440388C5C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B54E3-5FA8-4E23-8F0A-14785A4152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65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084D6E-7170-444A-9AB1-D600D3E86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756076-C0B7-4E7C-AC1C-ADD84D256787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84D6E-7170-444A-9AB1-D600D3E8674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3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B33C-A96A-4A4C-B4F5-6E775C6B4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6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B33C-A96A-4A4C-B4F5-6E775C6B4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6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84D6E-7170-444A-9AB1-D600D3E8674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3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887947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93DFA89-33F5-48CA-AC5F-B190206CA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6086876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6268692"/>
            <a:ext cx="1085849" cy="4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/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00037" y="6073558"/>
            <a:ext cx="5943632" cy="498568"/>
            <a:chOff x="300037" y="6073558"/>
            <a:chExt cx="5943632" cy="49856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37" y="6104916"/>
              <a:ext cx="1085849" cy="425941"/>
            </a:xfrm>
            <a:prstGeom prst="rect">
              <a:avLst/>
            </a:prstGeom>
          </p:spPr>
        </p:pic>
        <p:pic>
          <p:nvPicPr>
            <p:cNvPr id="9" name="Picture 7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766" y="6189942"/>
              <a:ext cx="1433019" cy="26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099" y="6073558"/>
              <a:ext cx="507332" cy="498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12" y="6136707"/>
              <a:ext cx="476673" cy="372269"/>
            </a:xfrm>
            <a:prstGeom prst="rect">
              <a:avLst/>
            </a:prstGeom>
          </p:spPr>
        </p:pic>
        <p:pic>
          <p:nvPicPr>
            <p:cNvPr id="12" name="Picture 2" descr="Image result for cfel logo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537" y="6113339"/>
              <a:ext cx="850991" cy="41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Arizona State University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237" y="6192574"/>
              <a:ext cx="1037432" cy="21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Grafik 6">
            <a:extLst>
              <a:ext uri="{FF2B5EF4-FFF2-40B4-BE49-F238E27FC236}">
                <a16:creationId xmlns:a16="http://schemas.microsoft.com/office/drawing/2014/main" xmlns="" id="{C7A7ECE4-9C2A-4FF5-8078-5F95EEE70B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4372" y="6691007"/>
            <a:ext cx="7315956" cy="186841"/>
          </a:xfrm>
        </p:spPr>
        <p:txBody>
          <a:bodyPr/>
          <a:lstStyle/>
          <a:p>
            <a:r>
              <a:rPr lang="en-US" dirty="0" smtClean="0"/>
              <a:t>Grygorii Vashchenko | EAAC 2017 | Performance of the prototype THz-driven electron gun for the AXSIS project.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76651"/>
            <a:ext cx="7697835" cy="451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4372" y="6650063"/>
            <a:ext cx="7315956" cy="186841"/>
          </a:xfrm>
        </p:spPr>
        <p:txBody>
          <a:bodyPr/>
          <a:lstStyle/>
          <a:p>
            <a:r>
              <a:rPr lang="en-US" dirty="0" smtClean="0"/>
              <a:t>Grygorii Vashchenko | EAAC 2017 | Performance of the prototype THz-driven electron gun for the AXSIS project.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3998" cy="342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94D2F5D-58D8-467B-B9C1-EC1D50132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Grygorii Vashchenko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Grygorii Vashchenko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Grygorii Vashchenko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Grygorii Vashchenko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xmlns="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xmlns="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Grygorii Vashchenko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Grygorii Vashchenko 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4870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372" y="6691007"/>
            <a:ext cx="731595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Grygorii Vashchenko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7818002" y="637338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7A7ECE4-9C2A-4FF5-8078-5F95EEE70B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  <p:pic>
        <p:nvPicPr>
          <p:cNvPr id="8" name="Picture 10" descr="DESY-Logo-cyan-RGB_ger"/>
          <p:cNvPicPr>
            <a:picLocks noChangeAspect="1" noChangeArrowheads="1"/>
          </p:cNvPicPr>
          <p:nvPr userDrawn="1"/>
        </p:nvPicPr>
        <p:blipFill>
          <a:blip r:embed="rId15"/>
          <a:srcRect l="-9424" t="-7854" r="-18587" b="-12566"/>
          <a:stretch>
            <a:fillRect/>
          </a:stretch>
        </p:blipFill>
        <p:spPr bwMode="auto">
          <a:xfrm>
            <a:off x="8450202" y="6099174"/>
            <a:ext cx="776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65" y="0"/>
            <a:ext cx="953346" cy="74453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28597" y="6116570"/>
            <a:ext cx="5143504" cy="498568"/>
            <a:chOff x="228597" y="6237334"/>
            <a:chExt cx="5143504" cy="4985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7" y="6268692"/>
              <a:ext cx="1085849" cy="425941"/>
            </a:xfrm>
            <a:prstGeom prst="rect">
              <a:avLst/>
            </a:prstGeom>
          </p:spPr>
        </p:pic>
        <p:pic>
          <p:nvPicPr>
            <p:cNvPr id="11" name="Picture 77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029" y="6353718"/>
              <a:ext cx="1433019" cy="26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347" y="6237334"/>
              <a:ext cx="507332" cy="498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descr="Image result for cfel log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969" y="6277115"/>
              <a:ext cx="850991" cy="41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Arizona State University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669" y="6356350"/>
              <a:ext cx="1037432" cy="21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9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000" dirty="0"/>
              <a:t>Performance of the prototype THz-driven electron gun for the AXSIS project.</a:t>
            </a:r>
            <a:endParaRPr lang="en-GB" sz="4000" dirty="0" smtClean="0"/>
          </a:p>
        </p:txBody>
      </p:sp>
      <p:sp>
        <p:nvSpPr>
          <p:cNvPr id="17410" name="Text Box 35"/>
          <p:cNvSpPr txBox="1">
            <a:spLocks noChangeArrowheads="1"/>
          </p:cNvSpPr>
          <p:nvPr/>
        </p:nvSpPr>
        <p:spPr bwMode="auto">
          <a:xfrm>
            <a:off x="0" y="3449898"/>
            <a:ext cx="85283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Grygorii Vashchenko</a:t>
            </a:r>
          </a:p>
          <a:p>
            <a:r>
              <a:rPr lang="de-DE" dirty="0" smtClean="0"/>
              <a:t>R</a:t>
            </a:r>
            <a:r>
              <a:rPr lang="de-DE" dirty="0"/>
              <a:t>. Assmann, U. Dorda,  M. Fakhari, A. Fallahi, K. Galaydych, F. Kaertner, B. Marchetti, </a:t>
            </a:r>
            <a:endParaRPr lang="de-DE" dirty="0" smtClean="0"/>
          </a:p>
          <a:p>
            <a:r>
              <a:rPr lang="de-DE" dirty="0" smtClean="0"/>
              <a:t>N</a:t>
            </a:r>
            <a:r>
              <a:rPr lang="de-DE" dirty="0"/>
              <a:t>. </a:t>
            </a:r>
            <a:r>
              <a:rPr lang="de-DE" dirty="0" err="1"/>
              <a:t>Matlis,T</a:t>
            </a:r>
            <a:r>
              <a:rPr lang="de-DE" dirty="0"/>
              <a:t>. Vinatier,  W. Qiao, C. </a:t>
            </a:r>
            <a:r>
              <a:rPr lang="de-DE" dirty="0" smtClean="0"/>
              <a:t>Zhou,</a:t>
            </a:r>
          </a:p>
          <a:p>
            <a:endParaRPr lang="de-DE" dirty="0" smtClean="0"/>
          </a:p>
          <a:p>
            <a:r>
              <a:rPr lang="en-US" dirty="0"/>
              <a:t>s</a:t>
            </a:r>
            <a:r>
              <a:rPr lang="en-US" dirty="0" smtClean="0"/>
              <a:t>pecial thanks to A. Fallahi, U. Dorda and whole AXSIS team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772" y="5493380"/>
            <a:ext cx="75682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The research leading to these results has received </a:t>
            </a:r>
            <a:r>
              <a:rPr lang="en-US" sz="1050" dirty="0" smtClean="0"/>
              <a:t>funding from </a:t>
            </a:r>
            <a:r>
              <a:rPr lang="en-US" sz="1050" dirty="0"/>
              <a:t>the European Research Council under the </a:t>
            </a:r>
            <a:r>
              <a:rPr lang="en-US" sz="1050" dirty="0" smtClean="0"/>
              <a:t>European Unions </a:t>
            </a:r>
            <a:r>
              <a:rPr lang="en-US" sz="1050" dirty="0"/>
              <a:t>Seventh Framework </a:t>
            </a:r>
            <a:r>
              <a:rPr lang="en-US" sz="1050" dirty="0" err="1"/>
              <a:t>Programme</a:t>
            </a:r>
            <a:r>
              <a:rPr lang="en-US" sz="1050" dirty="0"/>
              <a:t> (FP/2007-2013) / </a:t>
            </a:r>
            <a:r>
              <a:rPr lang="en-US" sz="1050" dirty="0" smtClean="0"/>
              <a:t>ERC </a:t>
            </a:r>
            <a:r>
              <a:rPr lang="de-DE" sz="1050" dirty="0" smtClean="0"/>
              <a:t>Grant </a:t>
            </a:r>
            <a:r>
              <a:rPr lang="de-DE" sz="1050" dirty="0"/>
              <a:t>Agreement N. 609920.</a:t>
            </a:r>
          </a:p>
        </p:txBody>
      </p:sp>
    </p:spTree>
    <p:extLst>
      <p:ext uri="{BB962C8B-B14F-4D97-AF65-F5344CB8AC3E}">
        <p14:creationId xmlns:p14="http://schemas.microsoft.com/office/powerpoint/2010/main" val="41815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upgrade for energy measurement</a:t>
            </a:r>
            <a:endParaRPr lang="de-DE" dirty="0"/>
          </a:p>
        </p:txBody>
      </p:sp>
      <p:grpSp>
        <p:nvGrpSpPr>
          <p:cNvPr id="23" name="Group 22"/>
          <p:cNvGrpSpPr/>
          <p:nvPr/>
        </p:nvGrpSpPr>
        <p:grpSpPr>
          <a:xfrm>
            <a:off x="86024" y="1424940"/>
            <a:ext cx="8334076" cy="3885184"/>
            <a:chOff x="86024" y="807720"/>
            <a:chExt cx="6665295" cy="25652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24" y="807720"/>
              <a:ext cx="6046832" cy="20894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04900" y="2186940"/>
              <a:ext cx="662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Gun</a:t>
              </a:r>
              <a:endParaRPr lang="de-DE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36370" y="1479938"/>
              <a:ext cx="873494" cy="223539"/>
            </a:xfrm>
            <a:prstGeom prst="rect">
              <a:avLst/>
            </a:prstGeom>
            <a:solidFill>
              <a:srgbClr val="92D050">
                <a:alpha val="39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Deflector</a:t>
              </a:r>
              <a:endParaRPr lang="de-DE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07907" y="2356217"/>
              <a:ext cx="662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Air coil</a:t>
              </a:r>
              <a:endParaRPr lang="de-DE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09440" y="2356217"/>
              <a:ext cx="907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Steerer</a:t>
              </a:r>
              <a:endParaRPr lang="de-DE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2086" y="1941165"/>
              <a:ext cx="147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Screen with camera</a:t>
              </a:r>
              <a:endParaRPr lang="de-DE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024" y="3111403"/>
              <a:ext cx="2308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Courtesy of N. Matlis</a:t>
              </a:r>
              <a:endParaRPr lang="de-DE" sz="105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436370" y="1272540"/>
              <a:ext cx="462915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234668" y="991865"/>
              <a:ext cx="830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~0.4m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7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 bwMode="auto">
          <a:xfrm>
            <a:off x="4106168" y="1766139"/>
            <a:ext cx="4839501" cy="34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1"/>
          <a:stretch/>
        </p:blipFill>
        <p:spPr bwMode="auto">
          <a:xfrm>
            <a:off x="4106169" y="1779787"/>
            <a:ext cx="4839501" cy="34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beam profile and energy measurement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" y="1419310"/>
            <a:ext cx="3753534" cy="3159784"/>
            <a:chOff x="4510768" y="2549820"/>
            <a:chExt cx="3753534" cy="3159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768" y="2888374"/>
              <a:ext cx="3753534" cy="28212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10768" y="2549820"/>
              <a:ext cx="3753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Electron beam focused on the screen</a:t>
              </a:r>
              <a:endParaRPr lang="de-DE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49152" y="1432912"/>
            <a:ext cx="3753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energy measurement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6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of the gun performance in simulations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3380" y="1198844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Frequency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Transmission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Acceleration properties</a:t>
            </a:r>
            <a:endParaRPr lang="de-D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" y="2567940"/>
            <a:ext cx="818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LEIST code developed by A. Fallahi:  three-dimensional </a:t>
            </a:r>
            <a:r>
              <a:rPr lang="en-US" dirty="0"/>
              <a:t>hybrid technique based</a:t>
            </a:r>
          </a:p>
          <a:p>
            <a:r>
              <a:rPr lang="en-US" dirty="0"/>
              <a:t>on discontinuous </a:t>
            </a:r>
            <a:r>
              <a:rPr lang="en-US" dirty="0" err="1"/>
              <a:t>Galerkin</a:t>
            </a:r>
            <a:r>
              <a:rPr lang="en-US" dirty="0"/>
              <a:t> time domain and particle in </a:t>
            </a:r>
            <a:r>
              <a:rPr lang="en-US" dirty="0" smtClean="0"/>
              <a:t>cell methods</a:t>
            </a: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45692"/>
              </p:ext>
            </p:extLst>
          </p:nvPr>
        </p:nvGraphicFramePr>
        <p:xfrm>
          <a:off x="281940" y="3272670"/>
          <a:ext cx="360426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160"/>
                <a:gridCol w="800100"/>
              </a:tblGrid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THz Parameter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Frequency,</a:t>
                      </a:r>
                      <a:r>
                        <a:rPr lang="en-US" sz="1600" baseline="0" dirty="0" smtClean="0"/>
                        <a:t> GHz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390</a:t>
                      </a:r>
                      <a:endParaRPr lang="de-DE" sz="1600" dirty="0" smtClean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baseline="0" dirty="0" smtClean="0"/>
                        <a:t> b</a:t>
                      </a:r>
                      <a:r>
                        <a:rPr lang="en-US" sz="1600" dirty="0" smtClean="0"/>
                        <a:t>eam size at waist, mm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beam length, </a:t>
                      </a:r>
                      <a:r>
                        <a:rPr lang="en-US" sz="1600" dirty="0" err="1" smtClean="0"/>
                        <a:t>ps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2.5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Energy, µJ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98957"/>
              </p:ext>
            </p:extLst>
          </p:nvPr>
        </p:nvGraphicFramePr>
        <p:xfrm>
          <a:off x="5036820" y="3276600"/>
          <a:ext cx="3657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/>
                <a:gridCol w="845820"/>
              </a:tblGrid>
              <a:tr h="331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UV</a:t>
                      </a:r>
                      <a:r>
                        <a:rPr lang="en-US" sz="1600" baseline="0" dirty="0" smtClean="0"/>
                        <a:t> laser</a:t>
                      </a:r>
                      <a:r>
                        <a:rPr lang="en-US" sz="1600" dirty="0" smtClean="0"/>
                        <a:t> Parameter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Wavelength, nm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250</a:t>
                      </a:r>
                      <a:endParaRPr lang="de-DE" sz="1600" dirty="0" smtClean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beam size at waist, um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beam length, fs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200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Energy, </a:t>
                      </a:r>
                      <a:r>
                        <a:rPr lang="en-US" sz="1600" dirty="0" err="1" smtClean="0"/>
                        <a:t>nJ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2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results for parameters close to the experimental ones 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61807"/>
              </p:ext>
            </p:extLst>
          </p:nvPr>
        </p:nvGraphicFramePr>
        <p:xfrm>
          <a:off x="758031" y="1504621"/>
          <a:ext cx="6953409" cy="493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031" y="1504621"/>
                        <a:ext cx="6953409" cy="4932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39694" y="767490"/>
            <a:ext cx="3110941" cy="2524350"/>
            <a:chOff x="3061464" y="1293270"/>
            <a:chExt cx="3110941" cy="2524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464" y="1590595"/>
              <a:ext cx="3110941" cy="22270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35765" y="1293270"/>
              <a:ext cx="125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Experiment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4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results for parameters close to the experimental ones 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39356"/>
              </p:ext>
            </p:extLst>
          </p:nvPr>
        </p:nvGraphicFramePr>
        <p:xfrm>
          <a:off x="758031" y="815340"/>
          <a:ext cx="7613628" cy="540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031" y="815340"/>
                        <a:ext cx="7613628" cy="540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6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Frequency domain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95969"/>
            <a:ext cx="407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– pulse at the cathode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Orange – initial pulse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0" y="1470660"/>
            <a:ext cx="8734500" cy="22446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7740" y="1106244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GHz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3835680" y="1121612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390 GHz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7028460" y="1106244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 GHz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42800" y="4426003"/>
            <a:ext cx="8734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GHz – major losses as pulse is partially below the cut-off frequency</a:t>
            </a:r>
          </a:p>
          <a:p>
            <a:endParaRPr lang="en-US" sz="500" dirty="0" smtClean="0"/>
          </a:p>
          <a:p>
            <a:r>
              <a:rPr lang="en-US" dirty="0" smtClean="0"/>
              <a:t>390 GHz – much better, some signal loss is observed for higher frequencies</a:t>
            </a:r>
          </a:p>
          <a:p>
            <a:endParaRPr lang="en-US" sz="500" dirty="0" smtClean="0"/>
          </a:p>
          <a:p>
            <a:r>
              <a:rPr lang="en-US" dirty="0" smtClean="0"/>
              <a:t>450 GHz – almost ideal, still some losses at high and low frequencies. Low frequencies  - cut-	  off frequency losses. High frequencies – field leakage to the slit.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29983" y="783771"/>
            <a:ext cx="7146151" cy="33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(accelerating) component of the electric field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7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Transmission properties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7353716" y="395564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(unwanted)</a:t>
            </a:r>
            <a:endParaRPr lang="de-D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857838"/>
            <a:ext cx="3583321" cy="26874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03745" y="1026841"/>
            <a:ext cx="3420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Experimentally measured (red) and analytically calculated (blue) field for </a:t>
            </a:r>
            <a:r>
              <a:rPr lang="el-GR" dirty="0" smtClean="0"/>
              <a:t>σ</a:t>
            </a:r>
            <a:r>
              <a:rPr lang="en-US" baseline="-25000" dirty="0" smtClean="0"/>
              <a:t>t</a:t>
            </a:r>
            <a:r>
              <a:rPr lang="en-US" dirty="0" smtClean="0"/>
              <a:t>= 2.5 </a:t>
            </a:r>
            <a:r>
              <a:rPr lang="en-US" dirty="0" err="1" smtClean="0"/>
              <a:t>ps</a:t>
            </a:r>
            <a:endParaRPr lang="de-DE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8812"/>
              </p:ext>
            </p:extLst>
          </p:nvPr>
        </p:nvGraphicFramePr>
        <p:xfrm>
          <a:off x="97839" y="4366448"/>
          <a:ext cx="597689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513"/>
                <a:gridCol w="1005840"/>
                <a:gridCol w="960120"/>
                <a:gridCol w="1074420"/>
              </a:tblGrid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Experiment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Frequency,</a:t>
                      </a:r>
                      <a:r>
                        <a:rPr lang="en-US" sz="1600" baseline="0" dirty="0" smtClean="0"/>
                        <a:t> GHz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390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450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beam size at waist, mm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beam length, </a:t>
                      </a:r>
                      <a:r>
                        <a:rPr lang="en-US" sz="1600" dirty="0" err="1" smtClean="0"/>
                        <a:t>ps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2.5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de-DE" sz="1600" dirty="0"/>
                    </a:p>
                  </a:txBody>
                  <a:tcPr/>
                </a:tc>
              </a:tr>
              <a:tr h="312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THz</a:t>
                      </a:r>
                      <a:r>
                        <a:rPr lang="en-US" sz="1600" baseline="0" dirty="0" smtClean="0"/>
                        <a:t> energy</a:t>
                      </a:r>
                      <a:r>
                        <a:rPr lang="en-US" sz="1600" dirty="0" smtClean="0"/>
                        <a:t>, µJ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81155" y="4616905"/>
                <a:ext cx="2355709" cy="686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55" y="4616905"/>
                <a:ext cx="2355709" cy="6863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11489" y="966620"/>
            <a:ext cx="4874991" cy="3171993"/>
            <a:chOff x="111489" y="966620"/>
            <a:chExt cx="4874991" cy="3171993"/>
          </a:xfrm>
        </p:grpSpPr>
        <p:sp>
          <p:nvSpPr>
            <p:cNvPr id="4" name="Right Arrow 3"/>
            <p:cNvSpPr/>
            <p:nvPr/>
          </p:nvSpPr>
          <p:spPr>
            <a:xfrm rot="10800000">
              <a:off x="4158219" y="2569045"/>
              <a:ext cx="828261" cy="8171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250170" y="2713194"/>
              <a:ext cx="828261" cy="8171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111489" y="2552900"/>
              <a:ext cx="828261" cy="8171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459111" y="1587816"/>
              <a:ext cx="1294666" cy="522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18518" y="2374640"/>
              <a:ext cx="69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THz</a:t>
              </a:r>
              <a:endParaRPr lang="de-D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32582" y="1434882"/>
              <a:ext cx="69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THz</a:t>
              </a:r>
              <a:endParaRPr lang="de-DE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838" y="2214346"/>
              <a:ext cx="69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THz</a:t>
              </a:r>
              <a:endParaRPr lang="de-DE" b="1" dirty="0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71550" y="1038225"/>
              <a:ext cx="3157538" cy="3100388"/>
            </a:xfrm>
            <a:custGeom>
              <a:avLst/>
              <a:gdLst>
                <a:gd name="connsiteX0" fmla="*/ 171450 w 3157538"/>
                <a:gd name="connsiteY0" fmla="*/ 1514475 h 3100388"/>
                <a:gd name="connsiteX1" fmla="*/ 3157538 w 3157538"/>
                <a:gd name="connsiteY1" fmla="*/ 0 h 3100388"/>
                <a:gd name="connsiteX2" fmla="*/ 3157538 w 3157538"/>
                <a:gd name="connsiteY2" fmla="*/ 3100388 h 3100388"/>
                <a:gd name="connsiteX3" fmla="*/ 200025 w 3157538"/>
                <a:gd name="connsiteY3" fmla="*/ 1585913 h 3100388"/>
                <a:gd name="connsiteX4" fmla="*/ 114300 w 3157538"/>
                <a:gd name="connsiteY4" fmla="*/ 1571625 h 3100388"/>
                <a:gd name="connsiteX5" fmla="*/ 0 w 3157538"/>
                <a:gd name="connsiteY5" fmla="*/ 1628775 h 3100388"/>
                <a:gd name="connsiteX6" fmla="*/ 0 w 3157538"/>
                <a:gd name="connsiteY6" fmla="*/ 1443038 h 3100388"/>
                <a:gd name="connsiteX7" fmla="*/ 100013 w 3157538"/>
                <a:gd name="connsiteY7" fmla="*/ 1514475 h 3100388"/>
                <a:gd name="connsiteX8" fmla="*/ 100013 w 3157538"/>
                <a:gd name="connsiteY8" fmla="*/ 1257300 h 3100388"/>
                <a:gd name="connsiteX9" fmla="*/ 171450 w 3157538"/>
                <a:gd name="connsiteY9" fmla="*/ 1257300 h 3100388"/>
                <a:gd name="connsiteX10" fmla="*/ 171450 w 3157538"/>
                <a:gd name="connsiteY10" fmla="*/ 1514475 h 3100388"/>
                <a:gd name="connsiteX0" fmla="*/ 171450 w 3157538"/>
                <a:gd name="connsiteY0" fmla="*/ 1514475 h 3100388"/>
                <a:gd name="connsiteX1" fmla="*/ 3157538 w 3157538"/>
                <a:gd name="connsiteY1" fmla="*/ 0 h 3100388"/>
                <a:gd name="connsiteX2" fmla="*/ 3157538 w 3157538"/>
                <a:gd name="connsiteY2" fmla="*/ 3100388 h 3100388"/>
                <a:gd name="connsiteX3" fmla="*/ 192882 w 3157538"/>
                <a:gd name="connsiteY3" fmla="*/ 1571625 h 3100388"/>
                <a:gd name="connsiteX4" fmla="*/ 114300 w 3157538"/>
                <a:gd name="connsiteY4" fmla="*/ 1571625 h 3100388"/>
                <a:gd name="connsiteX5" fmla="*/ 0 w 3157538"/>
                <a:gd name="connsiteY5" fmla="*/ 1628775 h 3100388"/>
                <a:gd name="connsiteX6" fmla="*/ 0 w 3157538"/>
                <a:gd name="connsiteY6" fmla="*/ 1443038 h 3100388"/>
                <a:gd name="connsiteX7" fmla="*/ 100013 w 3157538"/>
                <a:gd name="connsiteY7" fmla="*/ 1514475 h 3100388"/>
                <a:gd name="connsiteX8" fmla="*/ 100013 w 3157538"/>
                <a:gd name="connsiteY8" fmla="*/ 1257300 h 3100388"/>
                <a:gd name="connsiteX9" fmla="*/ 171450 w 3157538"/>
                <a:gd name="connsiteY9" fmla="*/ 1257300 h 3100388"/>
                <a:gd name="connsiteX10" fmla="*/ 171450 w 3157538"/>
                <a:gd name="connsiteY10" fmla="*/ 1514475 h 3100388"/>
                <a:gd name="connsiteX0" fmla="*/ 171450 w 3157538"/>
                <a:gd name="connsiteY0" fmla="*/ 1514475 h 3100388"/>
                <a:gd name="connsiteX1" fmla="*/ 3157538 w 3157538"/>
                <a:gd name="connsiteY1" fmla="*/ 0 h 3100388"/>
                <a:gd name="connsiteX2" fmla="*/ 3157538 w 3157538"/>
                <a:gd name="connsiteY2" fmla="*/ 3100388 h 3100388"/>
                <a:gd name="connsiteX3" fmla="*/ 171451 w 3157538"/>
                <a:gd name="connsiteY3" fmla="*/ 1571625 h 3100388"/>
                <a:gd name="connsiteX4" fmla="*/ 114300 w 3157538"/>
                <a:gd name="connsiteY4" fmla="*/ 1571625 h 3100388"/>
                <a:gd name="connsiteX5" fmla="*/ 0 w 3157538"/>
                <a:gd name="connsiteY5" fmla="*/ 1628775 h 3100388"/>
                <a:gd name="connsiteX6" fmla="*/ 0 w 3157538"/>
                <a:gd name="connsiteY6" fmla="*/ 1443038 h 3100388"/>
                <a:gd name="connsiteX7" fmla="*/ 100013 w 3157538"/>
                <a:gd name="connsiteY7" fmla="*/ 1514475 h 3100388"/>
                <a:gd name="connsiteX8" fmla="*/ 100013 w 3157538"/>
                <a:gd name="connsiteY8" fmla="*/ 1257300 h 3100388"/>
                <a:gd name="connsiteX9" fmla="*/ 171450 w 3157538"/>
                <a:gd name="connsiteY9" fmla="*/ 1257300 h 3100388"/>
                <a:gd name="connsiteX10" fmla="*/ 171450 w 3157538"/>
                <a:gd name="connsiteY10" fmla="*/ 1514475 h 3100388"/>
                <a:gd name="connsiteX0" fmla="*/ 171450 w 3157538"/>
                <a:gd name="connsiteY0" fmla="*/ 1514475 h 3100388"/>
                <a:gd name="connsiteX1" fmla="*/ 3157538 w 3157538"/>
                <a:gd name="connsiteY1" fmla="*/ 0 h 3100388"/>
                <a:gd name="connsiteX2" fmla="*/ 3157538 w 3157538"/>
                <a:gd name="connsiteY2" fmla="*/ 3100388 h 3100388"/>
                <a:gd name="connsiteX3" fmla="*/ 171451 w 3157538"/>
                <a:gd name="connsiteY3" fmla="*/ 1571625 h 3100388"/>
                <a:gd name="connsiteX4" fmla="*/ 114300 w 3157538"/>
                <a:gd name="connsiteY4" fmla="*/ 1571625 h 3100388"/>
                <a:gd name="connsiteX5" fmla="*/ 0 w 3157538"/>
                <a:gd name="connsiteY5" fmla="*/ 1628775 h 3100388"/>
                <a:gd name="connsiteX6" fmla="*/ 0 w 3157538"/>
                <a:gd name="connsiteY6" fmla="*/ 1464469 h 3100388"/>
                <a:gd name="connsiteX7" fmla="*/ 100013 w 3157538"/>
                <a:gd name="connsiteY7" fmla="*/ 1514475 h 3100388"/>
                <a:gd name="connsiteX8" fmla="*/ 100013 w 3157538"/>
                <a:gd name="connsiteY8" fmla="*/ 1257300 h 3100388"/>
                <a:gd name="connsiteX9" fmla="*/ 171450 w 3157538"/>
                <a:gd name="connsiteY9" fmla="*/ 1257300 h 3100388"/>
                <a:gd name="connsiteX10" fmla="*/ 171450 w 3157538"/>
                <a:gd name="connsiteY10" fmla="*/ 1514475 h 31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7538" h="3100388">
                  <a:moveTo>
                    <a:pt x="171450" y="1514475"/>
                  </a:moveTo>
                  <a:lnTo>
                    <a:pt x="3157538" y="0"/>
                  </a:lnTo>
                  <a:lnTo>
                    <a:pt x="3157538" y="3100388"/>
                  </a:lnTo>
                  <a:lnTo>
                    <a:pt x="171451" y="1571625"/>
                  </a:lnTo>
                  <a:lnTo>
                    <a:pt x="114300" y="1571625"/>
                  </a:lnTo>
                  <a:lnTo>
                    <a:pt x="0" y="1628775"/>
                  </a:lnTo>
                  <a:lnTo>
                    <a:pt x="0" y="1464469"/>
                  </a:lnTo>
                  <a:lnTo>
                    <a:pt x="100013" y="1514475"/>
                  </a:lnTo>
                  <a:lnTo>
                    <a:pt x="100013" y="1257300"/>
                  </a:lnTo>
                  <a:lnTo>
                    <a:pt x="171450" y="1257300"/>
                  </a:lnTo>
                  <a:lnTo>
                    <a:pt x="171450" y="1514475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26567" y="2238754"/>
              <a:ext cx="69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THz</a:t>
              </a:r>
              <a:endParaRPr lang="de-DE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26566" y="2075846"/>
            <a:ext cx="855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incoming</a:t>
            </a:r>
            <a:endParaRPr lang="de-DE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22457" y="2214345"/>
            <a:ext cx="855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reflected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88480" y="5242560"/>
                <a:ext cx="19354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1200" dirty="0" smtClean="0"/>
                  <a:t> – field energy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sz="1200" dirty="0" smtClean="0"/>
                  <a:t> – electric field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1200" dirty="0" smtClean="0"/>
                  <a:t> – magnetic field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1200" dirty="0" smtClean="0"/>
                  <a:t> – area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1200" dirty="0" smtClean="0"/>
                  <a:t> – time </a:t>
                </a:r>
                <a:endParaRPr lang="de-DE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0" y="5242560"/>
                <a:ext cx="1935480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599" b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1219200" y="1773436"/>
            <a:ext cx="0" cy="440909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47822" y="1839853"/>
            <a:ext cx="75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</a:t>
            </a:r>
            <a:r>
              <a:rPr lang="en-US" baseline="30000" dirty="0" smtClean="0">
                <a:solidFill>
                  <a:schemeClr val="accent2"/>
                </a:solidFill>
              </a:rPr>
              <a:t>-</a:t>
            </a:r>
            <a:endParaRPr lang="de-DE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Transmission properties, </a:t>
            </a:r>
            <a:r>
              <a:rPr lang="en-US" dirty="0" smtClean="0"/>
              <a:t>300 </a:t>
            </a:r>
            <a:r>
              <a:rPr lang="en-US" dirty="0"/>
              <a:t>GHz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302364" y="1286826"/>
            <a:ext cx="8693780" cy="4464132"/>
            <a:chOff x="597535" y="1292121"/>
            <a:chExt cx="7764403" cy="3644405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1206391" y="3990391"/>
              <a:ext cx="2604889" cy="6125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5521834" flipV="1">
              <a:off x="3312283" y="2739618"/>
              <a:ext cx="2337599" cy="97021"/>
            </a:xfrm>
            <a:prstGeom prst="rightArrow">
              <a:avLst>
                <a:gd name="adj1" fmla="val 0"/>
                <a:gd name="adj2" fmla="val 9362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3957276" y="3990392"/>
              <a:ext cx="722300" cy="6125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0800000">
              <a:off x="4851574" y="3990390"/>
              <a:ext cx="3506305" cy="4787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77327" y="1887462"/>
              <a:ext cx="684611" cy="276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4.5 </a:t>
              </a:r>
              <a:r>
                <a:rPr lang="en-US" b="1" dirty="0" err="1" smtClean="0"/>
                <a:t>uJ</a:t>
              </a:r>
              <a:endParaRPr lang="de-DE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51574" y="4660139"/>
              <a:ext cx="684611" cy="276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1.1 </a:t>
              </a:r>
              <a:r>
                <a:rPr lang="en-US" b="1" dirty="0" err="1"/>
                <a:t>uJ</a:t>
              </a:r>
              <a:endParaRPr lang="en-US" b="1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0042" y="3699709"/>
              <a:ext cx="684611" cy="2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24.9%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2419" y="4654669"/>
              <a:ext cx="684611" cy="276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0.5 </a:t>
              </a:r>
              <a:r>
                <a:rPr lang="en-US" b="1" dirty="0" err="1" smtClean="0"/>
                <a:t>uJ</a:t>
              </a:r>
              <a:endParaRPr lang="de-DE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57275" y="3712444"/>
              <a:ext cx="684611" cy="2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43.8%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09055" y="1292121"/>
              <a:ext cx="786256" cy="276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0.09 </a:t>
              </a:r>
              <a:r>
                <a:rPr lang="en-US" b="1" dirty="0" err="1" smtClean="0"/>
                <a:t>uJ</a:t>
              </a:r>
              <a:endParaRPr lang="en-US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59854" y="2798636"/>
              <a:ext cx="634503" cy="2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7.7 %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42278" y="3682465"/>
              <a:ext cx="684611" cy="276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97.4%</a:t>
              </a:r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597535" y="2629359"/>
              <a:ext cx="684611" cy="276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0.5 </a:t>
              </a:r>
              <a:r>
                <a:rPr lang="de-DE" b="1" dirty="0" err="1" smtClean="0"/>
                <a:t>uJ</a:t>
              </a:r>
              <a:endParaRPr lang="de-DE" b="1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44921" y="1624731"/>
              <a:ext cx="6892691" cy="3269998"/>
              <a:chOff x="1144921" y="1624731"/>
              <a:chExt cx="6892691" cy="3269998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1144921" y="4249271"/>
                <a:ext cx="2666359" cy="645458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1144921" y="3234978"/>
                <a:ext cx="0" cy="1659751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144921" y="3234978"/>
                <a:ext cx="2751309" cy="586135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3896228" y="1624731"/>
                <a:ext cx="2" cy="2196382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896228" y="1624731"/>
                <a:ext cx="867873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4764101" y="1624731"/>
                <a:ext cx="0" cy="2193454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764101" y="3079355"/>
                <a:ext cx="3273511" cy="738830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3811280" y="4249271"/>
                <a:ext cx="952821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4764101" y="4249271"/>
                <a:ext cx="3273511" cy="645458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" name="Straight Arrow Connector 4"/>
          <p:cNvCxnSpPr/>
          <p:nvPr/>
        </p:nvCxnSpPr>
        <p:spPr bwMode="auto">
          <a:xfrm flipV="1">
            <a:off x="3603605" y="4698462"/>
            <a:ext cx="369437" cy="713004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9" idx="0"/>
          </p:cNvCxnSpPr>
          <p:nvPr/>
        </p:nvCxnSpPr>
        <p:spPr bwMode="auto">
          <a:xfrm flipH="1" flipV="1">
            <a:off x="5035951" y="4785360"/>
            <a:ext cx="412927" cy="627044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800600" y="1437703"/>
            <a:ext cx="777240" cy="201901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31520" y="3305402"/>
            <a:ext cx="126792" cy="623162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8632997" y="2430780"/>
            <a:ext cx="51492" cy="982980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632997" y="3476058"/>
            <a:ext cx="1" cy="222370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4967656" y="4381071"/>
            <a:ext cx="1" cy="52805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3995904" y="4373934"/>
            <a:ext cx="1" cy="52805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74"/>
          <p:cNvSpPr/>
          <p:nvPr/>
        </p:nvSpPr>
        <p:spPr>
          <a:xfrm>
            <a:off x="0" y="1923743"/>
            <a:ext cx="21844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Energy transmitted through the plane</a:t>
            </a:r>
            <a:endParaRPr lang="de-DE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99785" y="852929"/>
            <a:ext cx="795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Energy leakage into slit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ttenuation in accelerating channel</a:t>
            </a:r>
          </a:p>
        </p:txBody>
      </p:sp>
    </p:spTree>
    <p:extLst>
      <p:ext uri="{BB962C8B-B14F-4D97-AF65-F5344CB8AC3E}">
        <p14:creationId xmlns:p14="http://schemas.microsoft.com/office/powerpoint/2010/main" val="42798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Transmission properties, </a:t>
            </a:r>
            <a:r>
              <a:rPr lang="en-US" dirty="0" smtClean="0"/>
              <a:t>450 </a:t>
            </a:r>
            <a:r>
              <a:rPr lang="en-US" dirty="0"/>
              <a:t>GHz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302364" y="1286826"/>
            <a:ext cx="8785535" cy="4540282"/>
            <a:chOff x="597535" y="1292121"/>
            <a:chExt cx="7846349" cy="3706572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1206391" y="3990391"/>
              <a:ext cx="2604889" cy="6125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5521834" flipV="1">
              <a:off x="3312283" y="2739618"/>
              <a:ext cx="2337599" cy="97021"/>
            </a:xfrm>
            <a:prstGeom prst="rightArrow">
              <a:avLst>
                <a:gd name="adj1" fmla="val 0"/>
                <a:gd name="adj2" fmla="val 9362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3957276" y="3990392"/>
              <a:ext cx="722300" cy="6125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0800000">
              <a:off x="4851574" y="3990390"/>
              <a:ext cx="3506305" cy="4787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77327" y="1887462"/>
              <a:ext cx="76655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4.8 </a:t>
              </a:r>
              <a:r>
                <a:rPr lang="en-US" b="1" dirty="0" err="1" smtClean="0"/>
                <a:t>uJ</a:t>
              </a:r>
              <a:endParaRPr lang="de-DE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51574" y="4660139"/>
              <a:ext cx="76655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1.7 </a:t>
              </a:r>
              <a:r>
                <a:rPr lang="en-US" b="1" dirty="0" err="1"/>
                <a:t>uJ</a:t>
              </a:r>
              <a:endParaRPr lang="en-US" b="1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0042" y="3699709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35.1%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2419" y="4654669"/>
              <a:ext cx="76655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1.1 </a:t>
              </a:r>
              <a:r>
                <a:rPr lang="en-US" b="1" dirty="0" err="1" smtClean="0"/>
                <a:t>uJ</a:t>
              </a:r>
              <a:endParaRPr lang="de-DE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57275" y="3712444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64.7%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09055" y="1292121"/>
              <a:ext cx="88036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0.52 </a:t>
              </a:r>
              <a:r>
                <a:rPr lang="en-US" b="1" dirty="0" err="1" smtClean="0"/>
                <a:t>uJ</a:t>
              </a:r>
              <a:endParaRPr lang="en-US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59854" y="2798636"/>
              <a:ext cx="8242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29.4 </a:t>
              </a:r>
              <a:r>
                <a:rPr lang="en-US" b="1" dirty="0" smtClean="0">
                  <a:solidFill>
                    <a:srgbClr val="FF0000"/>
                  </a:solidFill>
                </a:rPr>
                <a:t>%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42278" y="3682465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98.9%</a:t>
              </a:r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597535" y="2629359"/>
              <a:ext cx="76655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1.1 </a:t>
              </a:r>
              <a:r>
                <a:rPr lang="de-DE" b="1" dirty="0" err="1" smtClean="0"/>
                <a:t>uJ</a:t>
              </a:r>
              <a:endParaRPr lang="de-DE" b="1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44921" y="1624731"/>
              <a:ext cx="6892691" cy="3269998"/>
              <a:chOff x="1144921" y="1624731"/>
              <a:chExt cx="6892691" cy="3269998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1144921" y="4249271"/>
                <a:ext cx="2666359" cy="645458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1144921" y="3234978"/>
                <a:ext cx="0" cy="1659751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144921" y="3234978"/>
                <a:ext cx="2751309" cy="586135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3896228" y="1624731"/>
                <a:ext cx="2" cy="2196382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896228" y="1624731"/>
                <a:ext cx="867873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4764101" y="1624731"/>
                <a:ext cx="0" cy="2193454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764101" y="3079355"/>
                <a:ext cx="3273511" cy="738830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3811280" y="4249271"/>
                <a:ext cx="952821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4764101" y="4249271"/>
                <a:ext cx="3273511" cy="645458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4" name="TextBox 63"/>
          <p:cNvSpPr txBox="1"/>
          <p:nvPr/>
        </p:nvSpPr>
        <p:spPr>
          <a:xfrm>
            <a:off x="199785" y="852928"/>
            <a:ext cx="795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Higher energy leakage into slit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Almost no attenuation in accelerating channel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603605" y="4698462"/>
            <a:ext cx="369437" cy="713004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9" idx="0"/>
          </p:cNvCxnSpPr>
          <p:nvPr/>
        </p:nvCxnSpPr>
        <p:spPr bwMode="auto">
          <a:xfrm flipH="1" flipV="1">
            <a:off x="5035950" y="4785360"/>
            <a:ext cx="458806" cy="627044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800600" y="1437703"/>
            <a:ext cx="777240" cy="201901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31520" y="3305402"/>
            <a:ext cx="126792" cy="623162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8632997" y="2430780"/>
            <a:ext cx="51492" cy="982980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632997" y="3476058"/>
            <a:ext cx="1" cy="222370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4967656" y="4381071"/>
            <a:ext cx="1" cy="52805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3995904" y="4373934"/>
            <a:ext cx="1" cy="52805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74"/>
          <p:cNvSpPr/>
          <p:nvPr/>
        </p:nvSpPr>
        <p:spPr>
          <a:xfrm>
            <a:off x="0" y="1901625"/>
            <a:ext cx="21844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Energy transmitted through the plane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986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Acceleration properties, single particle</a:t>
            </a:r>
            <a:endParaRPr lang="de-DE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84" y="1440198"/>
            <a:ext cx="5561956" cy="45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049" y="882379"/>
            <a:ext cx="866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Sequence of particles uniformly distributed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 space-charge – single particle dynamics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035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76518" y="844859"/>
            <a:ext cx="7837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Introduction to AXSIS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Horn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Experimental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Understanding of the gun performance in simulations: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Frequency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Transmission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Acceleration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Conclusions and outlook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Acceleration </a:t>
            </a:r>
            <a:r>
              <a:rPr lang="en-US" dirty="0"/>
              <a:t>properties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91" y="1773310"/>
            <a:ext cx="6005136" cy="424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24" y="814508"/>
            <a:ext cx="827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Particle energy dependence on the time of injection for certain gradient: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space-charge – looking which maximum energy single particle can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proper time of UV pulse injection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640080" y="3580759"/>
            <a:ext cx="2697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Amount of particles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1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Acceleration </a:t>
            </a:r>
            <a:r>
              <a:rPr lang="en-US" dirty="0"/>
              <a:t>properties, </a:t>
            </a:r>
            <a:r>
              <a:rPr lang="en-US" dirty="0" smtClean="0"/>
              <a:t>300 GHz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76733" y="850291"/>
            <a:ext cx="80221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difference in energy gain for low THz energies with and w/o copper plate for THz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Jump around 10 </a:t>
            </a:r>
            <a:r>
              <a:rPr lang="en-US" sz="1400" dirty="0" err="1" smtClean="0"/>
              <a:t>uJ</a:t>
            </a:r>
            <a:r>
              <a:rPr lang="en-US" sz="1400" dirty="0" smtClean="0"/>
              <a:t> of THz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Dependence on the particle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Very low energy gain for THz energies below ~10 </a:t>
            </a:r>
            <a:r>
              <a:rPr lang="en-US" sz="1400" dirty="0" err="1" smtClean="0"/>
              <a:t>uJ</a:t>
            </a:r>
            <a:endParaRPr lang="de-DE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84568"/>
              </p:ext>
            </p:extLst>
          </p:nvPr>
        </p:nvGraphicFramePr>
        <p:xfrm>
          <a:off x="-349094" y="1260845"/>
          <a:ext cx="6657546" cy="509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49094" y="1260845"/>
                        <a:ext cx="6657546" cy="509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32594"/>
              </p:ext>
            </p:extLst>
          </p:nvPr>
        </p:nvGraphicFramePr>
        <p:xfrm>
          <a:off x="5654041" y="1973580"/>
          <a:ext cx="3803098" cy="291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041" y="1973580"/>
                        <a:ext cx="3803098" cy="2910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1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New gun design</a:t>
            </a:r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99716"/>
              </p:ext>
            </p:extLst>
          </p:nvPr>
        </p:nvGraphicFramePr>
        <p:xfrm>
          <a:off x="1256187" y="2460569"/>
          <a:ext cx="6412262" cy="362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187" y="2460569"/>
                        <a:ext cx="6412262" cy="3626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614006" y="802506"/>
            <a:ext cx="5383386" cy="1888553"/>
            <a:chOff x="4948" y="4338221"/>
            <a:chExt cx="4548091" cy="1111323"/>
          </a:xfrm>
        </p:grpSpPr>
        <p:grpSp>
          <p:nvGrpSpPr>
            <p:cNvPr id="6" name="Group 5"/>
            <p:cNvGrpSpPr/>
            <p:nvPr/>
          </p:nvGrpSpPr>
          <p:grpSpPr>
            <a:xfrm rot="15147861">
              <a:off x="114152" y="4875749"/>
              <a:ext cx="464591" cy="683000"/>
              <a:chOff x="3827986" y="3091997"/>
              <a:chExt cx="684389" cy="683000"/>
            </a:xfrm>
          </p:grpSpPr>
          <p:sp>
            <p:nvSpPr>
              <p:cNvPr id="20" name="Right Arrow 19"/>
              <p:cNvSpPr/>
              <p:nvPr/>
            </p:nvSpPr>
            <p:spPr>
              <a:xfrm rot="5400000">
                <a:off x="3961601" y="3224223"/>
                <a:ext cx="596573" cy="5049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5400000">
                <a:off x="3692458" y="3227525"/>
                <a:ext cx="609600" cy="338544"/>
              </a:xfrm>
              <a:prstGeom prst="rect">
                <a:avLst/>
              </a:prstGeom>
              <a:noFill/>
            </p:spPr>
            <p:txBody>
              <a:bodyPr wrap="square" lIns="91430" tIns="45715" rIns="91430" bIns="45715" rtlCol="0">
                <a:spAutoFit/>
              </a:bodyPr>
              <a:lstStyle/>
              <a:p>
                <a:r>
                  <a:rPr lang="en-US" dirty="0" smtClean="0"/>
                  <a:t>THz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7025" y="4338221"/>
              <a:ext cx="4226014" cy="1100651"/>
              <a:chOff x="327025" y="4338221"/>
              <a:chExt cx="4226014" cy="110065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7025" y="4676775"/>
                <a:ext cx="3886200" cy="733425"/>
                <a:chOff x="327025" y="4676775"/>
                <a:chExt cx="3886200" cy="733425"/>
              </a:xfrm>
            </p:grpSpPr>
            <p:sp>
              <p:nvSpPr>
                <p:cNvPr id="17" name="Freeform 16"/>
                <p:cNvSpPr/>
                <p:nvPr/>
              </p:nvSpPr>
              <p:spPr bwMode="auto">
                <a:xfrm>
                  <a:off x="327025" y="4676775"/>
                  <a:ext cx="3886200" cy="161925"/>
                </a:xfrm>
                <a:custGeom>
                  <a:avLst/>
                  <a:gdLst>
                    <a:gd name="connsiteX0" fmla="*/ 0 w 3886200"/>
                    <a:gd name="connsiteY0" fmla="*/ 161925 h 161925"/>
                    <a:gd name="connsiteX1" fmla="*/ 1771650 w 3886200"/>
                    <a:gd name="connsiteY1" fmla="*/ 161925 h 161925"/>
                    <a:gd name="connsiteX2" fmla="*/ 1790700 w 3886200"/>
                    <a:gd name="connsiteY2" fmla="*/ 0 h 161925"/>
                    <a:gd name="connsiteX3" fmla="*/ 2047875 w 3886200"/>
                    <a:gd name="connsiteY3" fmla="*/ 0 h 161925"/>
                    <a:gd name="connsiteX4" fmla="*/ 2047875 w 3886200"/>
                    <a:gd name="connsiteY4" fmla="*/ 161925 h 161925"/>
                    <a:gd name="connsiteX5" fmla="*/ 3886200 w 3886200"/>
                    <a:gd name="connsiteY5" fmla="*/ 152400 h 161925"/>
                    <a:gd name="connsiteX0" fmla="*/ 0 w 3886200"/>
                    <a:gd name="connsiteY0" fmla="*/ 161925 h 161925"/>
                    <a:gd name="connsiteX1" fmla="*/ 1771650 w 3886200"/>
                    <a:gd name="connsiteY1" fmla="*/ 161925 h 161925"/>
                    <a:gd name="connsiteX2" fmla="*/ 1771650 w 3886200"/>
                    <a:gd name="connsiteY2" fmla="*/ 0 h 161925"/>
                    <a:gd name="connsiteX3" fmla="*/ 2047875 w 3886200"/>
                    <a:gd name="connsiteY3" fmla="*/ 0 h 161925"/>
                    <a:gd name="connsiteX4" fmla="*/ 2047875 w 3886200"/>
                    <a:gd name="connsiteY4" fmla="*/ 161925 h 161925"/>
                    <a:gd name="connsiteX5" fmla="*/ 3886200 w 3886200"/>
                    <a:gd name="connsiteY5" fmla="*/ 15240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6200" h="161925">
                      <a:moveTo>
                        <a:pt x="0" y="161925"/>
                      </a:moveTo>
                      <a:lnTo>
                        <a:pt x="1771650" y="161925"/>
                      </a:lnTo>
                      <a:lnTo>
                        <a:pt x="1771650" y="0"/>
                      </a:lnTo>
                      <a:lnTo>
                        <a:pt x="2047875" y="0"/>
                      </a:lnTo>
                      <a:lnTo>
                        <a:pt x="2047875" y="161925"/>
                      </a:lnTo>
                      <a:lnTo>
                        <a:pt x="3886200" y="15240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346075" y="5076825"/>
                  <a:ext cx="3838575" cy="333375"/>
                </a:xfrm>
                <a:custGeom>
                  <a:avLst/>
                  <a:gdLst>
                    <a:gd name="connsiteX0" fmla="*/ 0 w 3838575"/>
                    <a:gd name="connsiteY0" fmla="*/ 323850 h 333375"/>
                    <a:gd name="connsiteX1" fmla="*/ 809625 w 3838575"/>
                    <a:gd name="connsiteY1" fmla="*/ 9525 h 333375"/>
                    <a:gd name="connsiteX2" fmla="*/ 2962275 w 3838575"/>
                    <a:gd name="connsiteY2" fmla="*/ 0 h 333375"/>
                    <a:gd name="connsiteX3" fmla="*/ 3838575 w 3838575"/>
                    <a:gd name="connsiteY3" fmla="*/ 333375 h 333375"/>
                    <a:gd name="connsiteX4" fmla="*/ 3838575 w 3838575"/>
                    <a:gd name="connsiteY4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8575" h="333375">
                      <a:moveTo>
                        <a:pt x="0" y="323850"/>
                      </a:moveTo>
                      <a:lnTo>
                        <a:pt x="809625" y="9525"/>
                      </a:lnTo>
                      <a:lnTo>
                        <a:pt x="2962275" y="0"/>
                      </a:lnTo>
                      <a:lnTo>
                        <a:pt x="3838575" y="333375"/>
                      </a:lnTo>
                      <a:lnTo>
                        <a:pt x="3838575" y="333375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9" name="Straight Connector 18"/>
                <p:cNvCxnSpPr>
                  <a:stCxn id="17" idx="2"/>
                  <a:endCxn id="17" idx="3"/>
                </p:cNvCxnSpPr>
                <p:nvPr/>
              </p:nvCxnSpPr>
              <p:spPr bwMode="auto">
                <a:xfrm>
                  <a:off x="2098675" y="4676775"/>
                  <a:ext cx="27622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224405" y="4338221"/>
                <a:ext cx="3738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–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 rot="17506010">
                <a:off x="3924679" y="4810512"/>
                <a:ext cx="443868" cy="812852"/>
                <a:chOff x="3883057" y="3168875"/>
                <a:chExt cx="653854" cy="812852"/>
              </a:xfrm>
            </p:grpSpPr>
            <p:sp>
              <p:nvSpPr>
                <p:cNvPr id="15" name="Right Arrow 14"/>
                <p:cNvSpPr/>
                <p:nvPr/>
              </p:nvSpPr>
              <p:spPr>
                <a:xfrm rot="16170033">
                  <a:off x="3986137" y="3214674"/>
                  <a:ext cx="596573" cy="50497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0" tIns="45715" rIns="91430" bIns="4571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rot="5400000">
                  <a:off x="3747529" y="3507655"/>
                  <a:ext cx="609600" cy="338544"/>
                </a:xfrm>
                <a:prstGeom prst="rect">
                  <a:avLst/>
                </a:prstGeom>
                <a:noFill/>
              </p:spPr>
              <p:txBody>
                <a:bodyPr wrap="square" lIns="91430" tIns="45715" rIns="91430" bIns="45715" rtlCol="0">
                  <a:spAutoFit/>
                </a:bodyPr>
                <a:lstStyle/>
                <a:p>
                  <a:r>
                    <a:rPr lang="en-US" dirty="0" smtClean="0"/>
                    <a:t>THz</a:t>
                  </a:r>
                  <a:endParaRPr lang="en-US" dirty="0"/>
                </a:p>
              </p:txBody>
            </p:sp>
          </p:grpSp>
          <p:cxnSp>
            <p:nvCxnSpPr>
              <p:cNvPr id="13" name="Straight Connector 12"/>
              <p:cNvCxnSpPr>
                <a:stCxn id="17" idx="2"/>
                <a:endCxn id="17" idx="3"/>
              </p:cNvCxnSpPr>
              <p:nvPr/>
            </p:nvCxnSpPr>
            <p:spPr bwMode="auto">
              <a:xfrm>
                <a:off x="2098675" y="4676775"/>
                <a:ext cx="276225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2236787" y="4404360"/>
                <a:ext cx="0" cy="6724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8445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properties, </a:t>
            </a:r>
            <a:r>
              <a:rPr lang="en-US" dirty="0" smtClean="0"/>
              <a:t>390 </a:t>
            </a:r>
            <a:r>
              <a:rPr lang="en-US" dirty="0"/>
              <a:t>GHz</a:t>
            </a:r>
            <a:endParaRPr lang="de-D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489919"/>
              </p:ext>
            </p:extLst>
          </p:nvPr>
        </p:nvGraphicFramePr>
        <p:xfrm>
          <a:off x="1306286" y="1616295"/>
          <a:ext cx="6008913" cy="459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6286" y="1616295"/>
                        <a:ext cx="6008913" cy="459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3518" y="717058"/>
            <a:ext cx="7895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difference in energy gain for low THz energies with and w/o </a:t>
            </a:r>
            <a:r>
              <a:rPr lang="en-US" dirty="0" smtClean="0"/>
              <a:t>reflector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Efficient acceleration threshold lower than for 300 GHz, difference in energy gain with and w/o “magic mirror” increases for high THz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Simulation at THz energy corresponding to the experimental one shows about the same electron energy as measured.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properties, </a:t>
            </a:r>
            <a:r>
              <a:rPr lang="en-US" dirty="0" smtClean="0"/>
              <a:t>450 </a:t>
            </a:r>
            <a:r>
              <a:rPr lang="en-US" dirty="0"/>
              <a:t>GHz</a:t>
            </a:r>
            <a:endParaRPr lang="de-D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391471"/>
              </p:ext>
            </p:extLst>
          </p:nvPr>
        </p:nvGraphicFramePr>
        <p:xfrm>
          <a:off x="1175657" y="1388004"/>
          <a:ext cx="6285539" cy="480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5657" y="1388004"/>
                        <a:ext cx="6285539" cy="4809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57414" y="815702"/>
            <a:ext cx="7918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Efficient acceleration threshold </a:t>
            </a:r>
            <a:r>
              <a:rPr lang="en-US" dirty="0" smtClean="0"/>
              <a:t>lowers further, </a:t>
            </a:r>
            <a:r>
              <a:rPr lang="en-US" dirty="0"/>
              <a:t>difference in energy gain with and w/o </a:t>
            </a:r>
            <a:r>
              <a:rPr lang="en-US" dirty="0" smtClean="0"/>
              <a:t>reflector </a:t>
            </a:r>
            <a:r>
              <a:rPr lang="en-US" dirty="0"/>
              <a:t>increases </a:t>
            </a:r>
            <a:r>
              <a:rPr lang="en-US" dirty="0" smtClean="0"/>
              <a:t>stronger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37160" y="876300"/>
            <a:ext cx="8343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THz gun was successfully put into operation and characterized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diagnostic devices were developed and put into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Electrons were accelerated up to 1.6 keV kinetic energy (limited by available THz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simulations of the gun were performed and are in good agreement with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Experimentally observed gun performance is well understood in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Next gun will accelerate electrons up to about 40 keV according to simulations, first run is planned for Nov 2017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Transmission </a:t>
            </a:r>
            <a:r>
              <a:rPr lang="en-US" dirty="0" smtClean="0"/>
              <a:t>properties, 300 GHz</a:t>
            </a:r>
            <a:endParaRPr lang="de-DE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7816" y="4904916"/>
            <a:ext cx="7497087" cy="1369367"/>
            <a:chOff x="437816" y="4904916"/>
            <a:chExt cx="7497087" cy="1369367"/>
          </a:xfrm>
        </p:grpSpPr>
        <p:sp>
          <p:nvSpPr>
            <p:cNvPr id="49" name="Rectangle 48"/>
            <p:cNvSpPr/>
            <p:nvPr/>
          </p:nvSpPr>
          <p:spPr>
            <a:xfrm>
              <a:off x="1003872" y="5935729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97.4%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7816" y="4904916"/>
              <a:ext cx="7497087" cy="1198498"/>
              <a:chOff x="437816" y="5038552"/>
              <a:chExt cx="7497087" cy="1198498"/>
            </a:xfrm>
          </p:grpSpPr>
          <p:sp>
            <p:nvSpPr>
              <p:cNvPr id="25" name="Right Arrow 24"/>
              <p:cNvSpPr/>
              <p:nvPr/>
            </p:nvSpPr>
            <p:spPr>
              <a:xfrm rot="10800000">
                <a:off x="453678" y="5210872"/>
                <a:ext cx="437990" cy="45719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21187" y="5087314"/>
                <a:ext cx="766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24.9%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545209" y="5064453"/>
                <a:ext cx="2117576" cy="368527"/>
                <a:chOff x="2773606" y="5417726"/>
                <a:chExt cx="2117576" cy="368527"/>
              </a:xfrm>
            </p:grpSpPr>
            <p:sp>
              <p:nvSpPr>
                <p:cNvPr id="28" name="Right Arrow 27"/>
                <p:cNvSpPr/>
                <p:nvPr/>
              </p:nvSpPr>
              <p:spPr>
                <a:xfrm rot="10800000">
                  <a:off x="2773606" y="5571257"/>
                  <a:ext cx="437990" cy="45719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271329" y="5447699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+</a:t>
                  </a:r>
                </a:p>
              </p:txBody>
            </p:sp>
            <p:sp>
              <p:nvSpPr>
                <p:cNvPr id="30" name="Right Arrow 29"/>
                <p:cNvSpPr/>
                <p:nvPr/>
              </p:nvSpPr>
              <p:spPr>
                <a:xfrm rot="10800000">
                  <a:off x="3568207" y="5570116"/>
                  <a:ext cx="437990" cy="45719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124625" y="5417726"/>
                  <a:ext cx="7665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10.8%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37816" y="5425868"/>
                <a:ext cx="1353770" cy="338554"/>
                <a:chOff x="5526355" y="5437927"/>
                <a:chExt cx="1353770" cy="338554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 rot="10800000">
                  <a:off x="5526355" y="5561484"/>
                  <a:ext cx="437990" cy="45719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13568" y="5437927"/>
                  <a:ext cx="7665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43.8%</a:t>
                  </a:r>
                </a:p>
              </p:txBody>
            </p:sp>
          </p:grpSp>
          <p:sp>
            <p:nvSpPr>
              <p:cNvPr id="34" name="Right Arrow 33"/>
              <p:cNvSpPr/>
              <p:nvPr/>
            </p:nvSpPr>
            <p:spPr>
              <a:xfrm rot="10800000">
                <a:off x="458973" y="5869655"/>
                <a:ext cx="437990" cy="4571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25029" y="5723237"/>
                <a:ext cx="6527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7.7%</a:t>
                </a:r>
              </a:p>
            </p:txBody>
          </p:sp>
          <p:grpSp>
            <p:nvGrpSpPr>
              <p:cNvPr id="2048" name="Group 2047"/>
              <p:cNvGrpSpPr/>
              <p:nvPr/>
            </p:nvGrpSpPr>
            <p:grpSpPr>
              <a:xfrm>
                <a:off x="2545211" y="5410880"/>
                <a:ext cx="2003762" cy="368527"/>
                <a:chOff x="2545211" y="5741292"/>
                <a:chExt cx="2003762" cy="368527"/>
              </a:xfrm>
            </p:grpSpPr>
            <p:sp>
              <p:nvSpPr>
                <p:cNvPr id="38" name="Right Arrow 37"/>
                <p:cNvSpPr/>
                <p:nvPr/>
              </p:nvSpPr>
              <p:spPr>
                <a:xfrm rot="10800000">
                  <a:off x="2545211" y="5894823"/>
                  <a:ext cx="437990" cy="45719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042934" y="5771265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+</a:t>
                  </a:r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 rot="10800000">
                  <a:off x="3339812" y="5893682"/>
                  <a:ext cx="437990" cy="45719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896230" y="5741292"/>
                  <a:ext cx="65274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1.9%</a:t>
                  </a:r>
                </a:p>
              </p:txBody>
            </p:sp>
          </p:grpSp>
          <p:sp>
            <p:nvSpPr>
              <p:cNvPr id="44" name="Right Arrow 43"/>
              <p:cNvSpPr/>
              <p:nvPr/>
            </p:nvSpPr>
            <p:spPr>
              <a:xfrm rot="10800000">
                <a:off x="2508835" y="5932938"/>
                <a:ext cx="437990" cy="45719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06558" y="5809380"/>
                <a:ext cx="304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+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0800000">
                <a:off x="3303436" y="5931797"/>
                <a:ext cx="437990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59854" y="5779407"/>
                <a:ext cx="766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42.7%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0800000">
                <a:off x="460676" y="6191331"/>
                <a:ext cx="437990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0800000">
                <a:off x="4987451" y="5186110"/>
                <a:ext cx="437990" cy="45719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485174" y="5062552"/>
                <a:ext cx="304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+</a:t>
                </a:r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10800000">
                <a:off x="5782052" y="5184969"/>
                <a:ext cx="437990" cy="45719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168346" y="5040255"/>
                <a:ext cx="766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10.6%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220042" y="5038552"/>
                <a:ext cx="304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+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 rot="10800000">
                <a:off x="6496847" y="5169554"/>
                <a:ext cx="437990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4370181" y="3938663"/>
            <a:ext cx="880369" cy="306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1.13 </a:t>
            </a:r>
            <a:r>
              <a:rPr lang="en-US" b="1" dirty="0" err="1" smtClean="0"/>
              <a:t>uJ</a:t>
            </a: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46718" y="3938663"/>
            <a:ext cx="766557" cy="306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0.5 </a:t>
            </a:r>
            <a:r>
              <a:rPr lang="en-US" b="1" dirty="0" err="1" smtClean="0"/>
              <a:t>uJ</a:t>
            </a:r>
            <a:endParaRPr lang="de-DE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4660" y="852929"/>
            <a:ext cx="8334568" cy="3658112"/>
            <a:chOff x="144660" y="852928"/>
            <a:chExt cx="8334568" cy="4041801"/>
          </a:xfrm>
        </p:grpSpPr>
        <p:sp>
          <p:nvSpPr>
            <p:cNvPr id="20" name="Right Arrow 19"/>
            <p:cNvSpPr/>
            <p:nvPr/>
          </p:nvSpPr>
          <p:spPr>
            <a:xfrm rot="15521834">
              <a:off x="3331922" y="2815329"/>
              <a:ext cx="2465777" cy="45719"/>
            </a:xfrm>
            <a:prstGeom prst="rightArrow">
              <a:avLst>
                <a:gd name="adj1" fmla="val 0"/>
                <a:gd name="adj2" fmla="val 9362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4660" y="852928"/>
              <a:ext cx="8334568" cy="4041801"/>
              <a:chOff x="144660" y="852928"/>
              <a:chExt cx="8334568" cy="4041801"/>
            </a:xfrm>
          </p:grpSpPr>
          <p:sp>
            <p:nvSpPr>
              <p:cNvPr id="17" name="Right Arrow 16"/>
              <p:cNvSpPr/>
              <p:nvPr/>
            </p:nvSpPr>
            <p:spPr>
              <a:xfrm rot="10800000">
                <a:off x="1206391" y="3990391"/>
                <a:ext cx="2604889" cy="6125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0800000">
                <a:off x="3957276" y="3990392"/>
                <a:ext cx="722300" cy="61254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0800000">
                <a:off x="4910096" y="3990391"/>
                <a:ext cx="3173504" cy="61255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44660" y="852928"/>
                <a:ext cx="8334568" cy="4041801"/>
                <a:chOff x="144660" y="852928"/>
                <a:chExt cx="8334568" cy="404180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925572" y="1307694"/>
                  <a:ext cx="88036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0.09 </a:t>
                  </a:r>
                  <a:r>
                    <a:rPr lang="en-US" b="1" dirty="0" err="1"/>
                    <a:t>uJ</a:t>
                  </a:r>
                  <a:endParaRPr lang="en-US" b="1" dirty="0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44660" y="1624731"/>
                  <a:ext cx="8334568" cy="3269998"/>
                  <a:chOff x="144660" y="1624731"/>
                  <a:chExt cx="8334568" cy="3269998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7598859" y="3648908"/>
                    <a:ext cx="88036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/>
                      <a:t>4.54 </a:t>
                    </a:r>
                    <a:r>
                      <a:rPr lang="en-US" b="1" dirty="0" err="1"/>
                      <a:t>uJ</a:t>
                    </a:r>
                    <a:endParaRPr lang="de-DE" b="1" dirty="0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44660" y="1624731"/>
                    <a:ext cx="7892952" cy="3269998"/>
                    <a:chOff x="144660" y="1624731"/>
                    <a:chExt cx="7892952" cy="3269998"/>
                  </a:xfrm>
                </p:grpSpPr>
                <p:sp>
                  <p:nvSpPr>
                    <p:cNvPr id="2049" name="Rectangle 2048"/>
                    <p:cNvSpPr/>
                    <p:nvPr/>
                  </p:nvSpPr>
                  <p:spPr>
                    <a:xfrm>
                      <a:off x="144660" y="3821113"/>
                      <a:ext cx="88036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b="1" dirty="0" smtClean="0"/>
                        <a:t>0.48 </a:t>
                      </a:r>
                      <a:r>
                        <a:rPr lang="de-DE" b="1" dirty="0" err="1" smtClean="0"/>
                        <a:t>uJ</a:t>
                      </a:r>
                      <a:endParaRPr lang="de-DE" b="1" dirty="0"/>
                    </a:p>
                  </p:txBody>
                </p:sp>
                <p:grpSp>
                  <p:nvGrpSpPr>
                    <p:cNvPr id="2058" name="Group 2057"/>
                    <p:cNvGrpSpPr/>
                    <p:nvPr/>
                  </p:nvGrpSpPr>
                  <p:grpSpPr>
                    <a:xfrm>
                      <a:off x="1144921" y="1624731"/>
                      <a:ext cx="6892691" cy="3269998"/>
                      <a:chOff x="1144921" y="1624731"/>
                      <a:chExt cx="6892691" cy="3269998"/>
                    </a:xfrm>
                  </p:grpSpPr>
                  <p:cxnSp>
                    <p:nvCxnSpPr>
                      <p:cNvPr id="4" name="Straight Connector 3"/>
                      <p:cNvCxnSpPr/>
                      <p:nvPr/>
                    </p:nvCxnSpPr>
                    <p:spPr bwMode="auto">
                      <a:xfrm flipV="1">
                        <a:off x="1144921" y="4249271"/>
                        <a:ext cx="2666359" cy="645458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" name="Straight Connector 5"/>
                      <p:cNvCxnSpPr/>
                      <p:nvPr/>
                    </p:nvCxnSpPr>
                    <p:spPr bwMode="auto">
                      <a:xfrm flipV="1">
                        <a:off x="1144921" y="3234978"/>
                        <a:ext cx="0" cy="1659751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4" name="Straight Connector 13"/>
                      <p:cNvCxnSpPr/>
                      <p:nvPr/>
                    </p:nvCxnSpPr>
                    <p:spPr bwMode="auto">
                      <a:xfrm>
                        <a:off x="1144921" y="3234978"/>
                        <a:ext cx="2751309" cy="586135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 bwMode="auto">
                      <a:xfrm flipV="1">
                        <a:off x="3896228" y="1624731"/>
                        <a:ext cx="2" cy="2196382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 bwMode="auto">
                      <a:xfrm>
                        <a:off x="3896228" y="1624731"/>
                        <a:ext cx="867873" cy="0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 bwMode="auto">
                      <a:xfrm>
                        <a:off x="4764101" y="1624731"/>
                        <a:ext cx="0" cy="2193454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52" name="Straight Connector 2051"/>
                      <p:cNvCxnSpPr/>
                      <p:nvPr/>
                    </p:nvCxnSpPr>
                    <p:spPr bwMode="auto">
                      <a:xfrm flipV="1">
                        <a:off x="4764101" y="3079355"/>
                        <a:ext cx="3273511" cy="738830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54" name="Straight Connector 2053"/>
                      <p:cNvCxnSpPr/>
                      <p:nvPr/>
                    </p:nvCxnSpPr>
                    <p:spPr bwMode="auto">
                      <a:xfrm>
                        <a:off x="3811280" y="4249271"/>
                        <a:ext cx="952821" cy="0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56" name="Straight Connector 2055"/>
                      <p:cNvCxnSpPr/>
                      <p:nvPr/>
                    </p:nvCxnSpPr>
                    <p:spPr bwMode="auto">
                      <a:xfrm>
                        <a:off x="4764101" y="4249271"/>
                        <a:ext cx="3273511" cy="645458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sp>
              <p:nvSpPr>
                <p:cNvPr id="2059" name="TextBox 2058"/>
                <p:cNvSpPr txBox="1"/>
                <p:nvPr/>
              </p:nvSpPr>
              <p:spPr>
                <a:xfrm>
                  <a:off x="199785" y="852928"/>
                  <a:ext cx="7952975" cy="646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/>
                    <a:t>Energy leakage into slit</a:t>
                  </a:r>
                  <a:endParaRPr lang="de-DE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/>
                    <a:t>A</a:t>
                  </a:r>
                  <a:r>
                    <a:rPr lang="en-US" b="1" dirty="0" smtClean="0"/>
                    <a:t>ttenuation in acc. channel</a:t>
                  </a:r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346333" y="4686040"/>
            <a:ext cx="51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transmitted from plane to plane: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668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Transmission </a:t>
            </a:r>
            <a:r>
              <a:rPr lang="en-US" dirty="0" smtClean="0"/>
              <a:t>properties, 300 GHz</a:t>
            </a:r>
            <a:endParaRPr lang="de-DE" dirty="0"/>
          </a:p>
        </p:txBody>
      </p:sp>
      <p:sp>
        <p:nvSpPr>
          <p:cNvPr id="49" name="Rectangle 48"/>
          <p:cNvSpPr/>
          <p:nvPr/>
        </p:nvSpPr>
        <p:spPr>
          <a:xfrm>
            <a:off x="1003872" y="6044913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97.4%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7816" y="5000452"/>
            <a:ext cx="7497087" cy="1198498"/>
            <a:chOff x="437816" y="5038552"/>
            <a:chExt cx="7497087" cy="1198498"/>
          </a:xfrm>
        </p:grpSpPr>
        <p:sp>
          <p:nvSpPr>
            <p:cNvPr id="25" name="Right Arrow 24"/>
            <p:cNvSpPr/>
            <p:nvPr/>
          </p:nvSpPr>
          <p:spPr>
            <a:xfrm rot="10800000">
              <a:off x="453678" y="5210872"/>
              <a:ext cx="437990" cy="4571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1187" y="5087314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24.9%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45209" y="5064453"/>
              <a:ext cx="2117576" cy="368527"/>
              <a:chOff x="2773606" y="5417726"/>
              <a:chExt cx="2117576" cy="368527"/>
            </a:xfrm>
          </p:grpSpPr>
          <p:sp>
            <p:nvSpPr>
              <p:cNvPr id="28" name="Right Arrow 27"/>
              <p:cNvSpPr/>
              <p:nvPr/>
            </p:nvSpPr>
            <p:spPr>
              <a:xfrm rot="10800000">
                <a:off x="2773606" y="5571257"/>
                <a:ext cx="437990" cy="45719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71329" y="5447699"/>
                <a:ext cx="304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+</a:t>
                </a: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10800000">
                <a:off x="3568207" y="5570116"/>
                <a:ext cx="437990" cy="45719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124625" y="5417726"/>
                <a:ext cx="766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10.8%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37816" y="5425868"/>
              <a:ext cx="1353770" cy="338554"/>
              <a:chOff x="5526355" y="5437927"/>
              <a:chExt cx="1353770" cy="338554"/>
            </a:xfrm>
          </p:grpSpPr>
          <p:sp>
            <p:nvSpPr>
              <p:cNvPr id="32" name="Right Arrow 31"/>
              <p:cNvSpPr/>
              <p:nvPr/>
            </p:nvSpPr>
            <p:spPr>
              <a:xfrm rot="10800000">
                <a:off x="5526355" y="5561484"/>
                <a:ext cx="437990" cy="45719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13568" y="5437927"/>
                <a:ext cx="766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43.8%</a:t>
                </a:r>
              </a:p>
            </p:txBody>
          </p:sp>
        </p:grpSp>
        <p:sp>
          <p:nvSpPr>
            <p:cNvPr id="34" name="Right Arrow 33"/>
            <p:cNvSpPr/>
            <p:nvPr/>
          </p:nvSpPr>
          <p:spPr>
            <a:xfrm rot="10800000">
              <a:off x="458973" y="5869655"/>
              <a:ext cx="43799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5029" y="5723237"/>
              <a:ext cx="6527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7.7%</a:t>
              </a:r>
            </a:p>
          </p:txBody>
        </p:sp>
        <p:grpSp>
          <p:nvGrpSpPr>
            <p:cNvPr id="2048" name="Group 2047"/>
            <p:cNvGrpSpPr/>
            <p:nvPr/>
          </p:nvGrpSpPr>
          <p:grpSpPr>
            <a:xfrm>
              <a:off x="2545211" y="5410880"/>
              <a:ext cx="2003762" cy="368527"/>
              <a:chOff x="2545211" y="5741292"/>
              <a:chExt cx="2003762" cy="368527"/>
            </a:xfrm>
          </p:grpSpPr>
          <p:sp>
            <p:nvSpPr>
              <p:cNvPr id="38" name="Right Arrow 37"/>
              <p:cNvSpPr/>
              <p:nvPr/>
            </p:nvSpPr>
            <p:spPr>
              <a:xfrm rot="10800000">
                <a:off x="2545211" y="5894823"/>
                <a:ext cx="437990" cy="45719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42934" y="5771265"/>
                <a:ext cx="304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+</a:t>
                </a:r>
              </a:p>
            </p:txBody>
          </p:sp>
          <p:sp>
            <p:nvSpPr>
              <p:cNvPr id="40" name="Right Arrow 39"/>
              <p:cNvSpPr/>
              <p:nvPr/>
            </p:nvSpPr>
            <p:spPr>
              <a:xfrm rot="10800000">
                <a:off x="3339812" y="5893682"/>
                <a:ext cx="437990" cy="4571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96230" y="5741292"/>
                <a:ext cx="6527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1.9%</a:t>
                </a:r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 rot="10800000">
              <a:off x="2508835" y="5932938"/>
              <a:ext cx="437990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06558" y="5809380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3303436" y="5931797"/>
              <a:ext cx="437990" cy="45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9854" y="5779407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42.7%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460676" y="6191331"/>
              <a:ext cx="437990" cy="45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10800000">
              <a:off x="4987451" y="5186110"/>
              <a:ext cx="437990" cy="4571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85174" y="5062552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</p:txBody>
        </p:sp>
        <p:sp>
          <p:nvSpPr>
            <p:cNvPr id="53" name="Right Arrow 52"/>
            <p:cNvSpPr/>
            <p:nvPr/>
          </p:nvSpPr>
          <p:spPr>
            <a:xfrm rot="10800000">
              <a:off x="5782052" y="5184969"/>
              <a:ext cx="437990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68346" y="5040255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10.6%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20042" y="5038552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6496847" y="5169554"/>
              <a:ext cx="437990" cy="45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70181" y="3938663"/>
            <a:ext cx="880369" cy="306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1.13 </a:t>
            </a:r>
            <a:r>
              <a:rPr lang="en-US" b="1" dirty="0" err="1" smtClean="0"/>
              <a:t>uJ</a:t>
            </a: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46718" y="3938663"/>
            <a:ext cx="766557" cy="306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0.5 </a:t>
            </a:r>
            <a:r>
              <a:rPr lang="en-US" b="1" dirty="0" err="1" smtClean="0"/>
              <a:t>uJ</a:t>
            </a:r>
            <a:endParaRPr lang="de-DE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4660" y="852929"/>
            <a:ext cx="8334568" cy="3658112"/>
            <a:chOff x="144660" y="852928"/>
            <a:chExt cx="8334568" cy="4041801"/>
          </a:xfrm>
        </p:grpSpPr>
        <p:sp>
          <p:nvSpPr>
            <p:cNvPr id="20" name="Right Arrow 19"/>
            <p:cNvSpPr/>
            <p:nvPr/>
          </p:nvSpPr>
          <p:spPr>
            <a:xfrm rot="15521834">
              <a:off x="3331922" y="2815329"/>
              <a:ext cx="2465777" cy="45719"/>
            </a:xfrm>
            <a:prstGeom prst="rightArrow">
              <a:avLst>
                <a:gd name="adj1" fmla="val 0"/>
                <a:gd name="adj2" fmla="val 9362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4660" y="852928"/>
              <a:ext cx="8334568" cy="4041801"/>
              <a:chOff x="144660" y="852928"/>
              <a:chExt cx="8334568" cy="4041801"/>
            </a:xfrm>
          </p:grpSpPr>
          <p:sp>
            <p:nvSpPr>
              <p:cNvPr id="17" name="Right Arrow 16"/>
              <p:cNvSpPr/>
              <p:nvPr/>
            </p:nvSpPr>
            <p:spPr>
              <a:xfrm rot="10800000">
                <a:off x="1206391" y="3990391"/>
                <a:ext cx="2604889" cy="6125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0800000">
                <a:off x="3957276" y="3990392"/>
                <a:ext cx="722300" cy="61254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0800000">
                <a:off x="4910096" y="3990391"/>
                <a:ext cx="3173504" cy="61255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44660" y="852928"/>
                <a:ext cx="8334568" cy="4041801"/>
                <a:chOff x="144660" y="852928"/>
                <a:chExt cx="8334568" cy="404180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925572" y="1307694"/>
                  <a:ext cx="88036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0.09 </a:t>
                  </a:r>
                  <a:r>
                    <a:rPr lang="en-US" b="1" dirty="0" err="1"/>
                    <a:t>uJ</a:t>
                  </a:r>
                  <a:endParaRPr lang="en-US" b="1" dirty="0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44660" y="1624731"/>
                  <a:ext cx="8334568" cy="3269998"/>
                  <a:chOff x="144660" y="1624731"/>
                  <a:chExt cx="8334568" cy="3269998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7598859" y="3648908"/>
                    <a:ext cx="88036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/>
                      <a:t>4.54 </a:t>
                    </a:r>
                    <a:r>
                      <a:rPr lang="en-US" b="1" dirty="0" err="1"/>
                      <a:t>uJ</a:t>
                    </a:r>
                    <a:endParaRPr lang="de-DE" b="1" dirty="0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44660" y="1624731"/>
                    <a:ext cx="7892952" cy="3269998"/>
                    <a:chOff x="144660" y="1624731"/>
                    <a:chExt cx="7892952" cy="3269998"/>
                  </a:xfrm>
                </p:grpSpPr>
                <p:sp>
                  <p:nvSpPr>
                    <p:cNvPr id="2049" name="Rectangle 2048"/>
                    <p:cNvSpPr/>
                    <p:nvPr/>
                  </p:nvSpPr>
                  <p:spPr>
                    <a:xfrm>
                      <a:off x="144660" y="3821113"/>
                      <a:ext cx="88036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b="1" dirty="0" smtClean="0"/>
                        <a:t>0.48 </a:t>
                      </a:r>
                      <a:r>
                        <a:rPr lang="de-DE" b="1" dirty="0" err="1" smtClean="0"/>
                        <a:t>uJ</a:t>
                      </a:r>
                      <a:endParaRPr lang="de-DE" b="1" dirty="0"/>
                    </a:p>
                  </p:txBody>
                </p:sp>
                <p:grpSp>
                  <p:nvGrpSpPr>
                    <p:cNvPr id="2058" name="Group 2057"/>
                    <p:cNvGrpSpPr/>
                    <p:nvPr/>
                  </p:nvGrpSpPr>
                  <p:grpSpPr>
                    <a:xfrm>
                      <a:off x="1144921" y="1624731"/>
                      <a:ext cx="6892691" cy="3269998"/>
                      <a:chOff x="1144921" y="1624731"/>
                      <a:chExt cx="6892691" cy="3269998"/>
                    </a:xfrm>
                  </p:grpSpPr>
                  <p:cxnSp>
                    <p:nvCxnSpPr>
                      <p:cNvPr id="4" name="Straight Connector 3"/>
                      <p:cNvCxnSpPr/>
                      <p:nvPr/>
                    </p:nvCxnSpPr>
                    <p:spPr bwMode="auto">
                      <a:xfrm flipV="1">
                        <a:off x="1144921" y="4249271"/>
                        <a:ext cx="2666359" cy="645458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" name="Straight Connector 5"/>
                      <p:cNvCxnSpPr/>
                      <p:nvPr/>
                    </p:nvCxnSpPr>
                    <p:spPr bwMode="auto">
                      <a:xfrm flipV="1">
                        <a:off x="1144921" y="3234978"/>
                        <a:ext cx="0" cy="1659751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4" name="Straight Connector 13"/>
                      <p:cNvCxnSpPr/>
                      <p:nvPr/>
                    </p:nvCxnSpPr>
                    <p:spPr bwMode="auto">
                      <a:xfrm>
                        <a:off x="1144921" y="3234978"/>
                        <a:ext cx="2751309" cy="586135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 bwMode="auto">
                      <a:xfrm flipV="1">
                        <a:off x="3896228" y="1624731"/>
                        <a:ext cx="2" cy="2196382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 bwMode="auto">
                      <a:xfrm>
                        <a:off x="3896228" y="1624731"/>
                        <a:ext cx="867873" cy="0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 bwMode="auto">
                      <a:xfrm>
                        <a:off x="4764101" y="1624731"/>
                        <a:ext cx="0" cy="2193454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52" name="Straight Connector 2051"/>
                      <p:cNvCxnSpPr/>
                      <p:nvPr/>
                    </p:nvCxnSpPr>
                    <p:spPr bwMode="auto">
                      <a:xfrm flipV="1">
                        <a:off x="4764101" y="3079355"/>
                        <a:ext cx="3273511" cy="738830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54" name="Straight Connector 2053"/>
                      <p:cNvCxnSpPr/>
                      <p:nvPr/>
                    </p:nvCxnSpPr>
                    <p:spPr bwMode="auto">
                      <a:xfrm>
                        <a:off x="3811280" y="4249271"/>
                        <a:ext cx="952821" cy="0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56" name="Straight Connector 2055"/>
                      <p:cNvCxnSpPr/>
                      <p:nvPr/>
                    </p:nvCxnSpPr>
                    <p:spPr bwMode="auto">
                      <a:xfrm>
                        <a:off x="4764101" y="4249271"/>
                        <a:ext cx="3273511" cy="645458"/>
                      </a:xfrm>
                      <a:prstGeom prst="line">
                        <a:avLst/>
                      </a:prstGeom>
                      <a:noFill/>
                      <a:ln w="50800" cap="flat" cmpd="sng" algn="ctr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sp>
              <p:nvSpPr>
                <p:cNvPr id="2059" name="TextBox 2058"/>
                <p:cNvSpPr txBox="1"/>
                <p:nvPr/>
              </p:nvSpPr>
              <p:spPr>
                <a:xfrm>
                  <a:off x="199785" y="852928"/>
                  <a:ext cx="7952975" cy="646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/>
                    <a:t>Energy leakage into slit</a:t>
                  </a:r>
                  <a:endParaRPr lang="de-DE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/>
                    <a:t>A</a:t>
                  </a:r>
                  <a:r>
                    <a:rPr lang="en-US" b="1" dirty="0" smtClean="0"/>
                    <a:t>ttenuation in acc. channel</a:t>
                  </a:r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346333" y="4740632"/>
            <a:ext cx="514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transmitted from plane to plane: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364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Transmission properties, </a:t>
            </a:r>
            <a:r>
              <a:rPr lang="en-US" dirty="0" smtClean="0"/>
              <a:t>450 </a:t>
            </a:r>
            <a:r>
              <a:rPr lang="en-US" dirty="0"/>
              <a:t>GHz</a:t>
            </a:r>
            <a:endParaRPr lang="de-DE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1206391" y="3990391"/>
            <a:ext cx="2604889" cy="612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5521834">
            <a:off x="3331922" y="2815329"/>
            <a:ext cx="2465777" cy="45719"/>
          </a:xfrm>
          <a:prstGeom prst="rightArrow">
            <a:avLst>
              <a:gd name="adj1" fmla="val 0"/>
              <a:gd name="adj2" fmla="val 936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3957276" y="3990392"/>
            <a:ext cx="722300" cy="6125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4910096" y="3990391"/>
            <a:ext cx="3173504" cy="612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5350" y="3598277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4.8 </a:t>
            </a:r>
            <a:r>
              <a:rPr lang="en-US" b="1" dirty="0" err="1" smtClean="0"/>
              <a:t>uJ</a:t>
            </a:r>
            <a:endParaRPr lang="de-DE" b="1" dirty="0"/>
          </a:p>
        </p:txBody>
      </p:sp>
      <p:sp>
        <p:nvSpPr>
          <p:cNvPr id="9" name="Rectangle 8"/>
          <p:cNvSpPr/>
          <p:nvPr/>
        </p:nvSpPr>
        <p:spPr>
          <a:xfrm>
            <a:off x="4445586" y="4490862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1.7 </a:t>
            </a:r>
            <a:r>
              <a:rPr lang="en-US" b="1" dirty="0" err="1"/>
              <a:t>uJ</a:t>
            </a:r>
            <a:endParaRPr lang="en-US" b="1" dirty="0" smtClean="0"/>
          </a:p>
        </p:txBody>
      </p:sp>
      <p:sp>
        <p:nvSpPr>
          <p:cNvPr id="25" name="Right Arrow 24"/>
          <p:cNvSpPr/>
          <p:nvPr/>
        </p:nvSpPr>
        <p:spPr>
          <a:xfrm rot="10800000">
            <a:off x="453678" y="5164768"/>
            <a:ext cx="437990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21187" y="5041210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35.1%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8001" y="4490862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1.1 </a:t>
            </a:r>
            <a:r>
              <a:rPr lang="en-US" b="1" dirty="0" err="1" smtClean="0"/>
              <a:t>uJ</a:t>
            </a:r>
            <a:endParaRPr lang="de-DE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45209" y="5018349"/>
            <a:ext cx="2231388" cy="368527"/>
            <a:chOff x="2773606" y="5417726"/>
            <a:chExt cx="2231388" cy="368527"/>
          </a:xfrm>
        </p:grpSpPr>
        <p:sp>
          <p:nvSpPr>
            <p:cNvPr id="28" name="Right Arrow 27"/>
            <p:cNvSpPr/>
            <p:nvPr/>
          </p:nvSpPr>
          <p:spPr>
            <a:xfrm rot="10800000">
              <a:off x="2773606" y="5571257"/>
              <a:ext cx="437990" cy="4571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1329" y="5447699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 rot="10800000">
              <a:off x="3568207" y="5570116"/>
              <a:ext cx="437990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24625" y="5417726"/>
              <a:ext cx="8803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22.47%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5436" y="5379764"/>
            <a:ext cx="1353770" cy="338554"/>
            <a:chOff x="5526355" y="5437927"/>
            <a:chExt cx="1353770" cy="338554"/>
          </a:xfrm>
        </p:grpSpPr>
        <p:sp>
          <p:nvSpPr>
            <p:cNvPr id="32" name="Right Arrow 31"/>
            <p:cNvSpPr/>
            <p:nvPr/>
          </p:nvSpPr>
          <p:spPr>
            <a:xfrm rot="10800000">
              <a:off x="5526355" y="5561484"/>
              <a:ext cx="437990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3568" y="5437927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64.7%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44725" y="1315662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0.52 </a:t>
            </a:r>
            <a:r>
              <a:rPr lang="en-US" b="1" dirty="0" err="1" smtClean="0"/>
              <a:t>uJ</a:t>
            </a:r>
            <a:endParaRPr lang="en-US" b="1" dirty="0"/>
          </a:p>
        </p:txBody>
      </p:sp>
      <p:sp>
        <p:nvSpPr>
          <p:cNvPr id="34" name="Right Arrow 33"/>
          <p:cNvSpPr/>
          <p:nvPr/>
        </p:nvSpPr>
        <p:spPr>
          <a:xfrm rot="10800000">
            <a:off x="458973" y="5823551"/>
            <a:ext cx="43799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25029" y="5677133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29.4 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</p:txBody>
      </p:sp>
      <p:grpSp>
        <p:nvGrpSpPr>
          <p:cNvPr id="2048" name="Group 2047"/>
          <p:cNvGrpSpPr/>
          <p:nvPr/>
        </p:nvGrpSpPr>
        <p:grpSpPr>
          <a:xfrm>
            <a:off x="2545211" y="5364776"/>
            <a:ext cx="2231388" cy="368527"/>
            <a:chOff x="2545211" y="5741292"/>
            <a:chExt cx="2231388" cy="368527"/>
          </a:xfrm>
        </p:grpSpPr>
        <p:sp>
          <p:nvSpPr>
            <p:cNvPr id="38" name="Right Arrow 37"/>
            <p:cNvSpPr/>
            <p:nvPr/>
          </p:nvSpPr>
          <p:spPr>
            <a:xfrm rot="10800000">
              <a:off x="2545211" y="5894823"/>
              <a:ext cx="437990" cy="4571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42934" y="5771265"/>
              <a:ext cx="30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3339812" y="5893682"/>
              <a:ext cx="43799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96230" y="5741292"/>
              <a:ext cx="8803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10.68%</a:t>
              </a:r>
            </a:p>
          </p:txBody>
        </p:sp>
      </p:grpSp>
      <p:sp>
        <p:nvSpPr>
          <p:cNvPr id="44" name="Right Arrow 43"/>
          <p:cNvSpPr/>
          <p:nvPr/>
        </p:nvSpPr>
        <p:spPr>
          <a:xfrm rot="10800000">
            <a:off x="2508835" y="5886834"/>
            <a:ext cx="43799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06558" y="576327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</a:p>
        </p:txBody>
      </p:sp>
      <p:sp>
        <p:nvSpPr>
          <p:cNvPr id="46" name="Right Arrow 45"/>
          <p:cNvSpPr/>
          <p:nvPr/>
        </p:nvSpPr>
        <p:spPr>
          <a:xfrm rot="10800000">
            <a:off x="3303436" y="5885693"/>
            <a:ext cx="43799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59854" y="5733303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64.17%</a:t>
            </a:r>
          </a:p>
        </p:txBody>
      </p:sp>
      <p:sp>
        <p:nvSpPr>
          <p:cNvPr id="48" name="Right Arrow 47"/>
          <p:cNvSpPr/>
          <p:nvPr/>
        </p:nvSpPr>
        <p:spPr>
          <a:xfrm rot="10800000">
            <a:off x="453056" y="6145227"/>
            <a:ext cx="43799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03872" y="5998809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98.9%</a:t>
            </a:r>
          </a:p>
        </p:txBody>
      </p:sp>
      <p:sp>
        <p:nvSpPr>
          <p:cNvPr id="51" name="Right Arrow 50"/>
          <p:cNvSpPr/>
          <p:nvPr/>
        </p:nvSpPr>
        <p:spPr>
          <a:xfrm rot="10800000">
            <a:off x="4987451" y="5140006"/>
            <a:ext cx="437990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85174" y="501644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5782052" y="5138865"/>
            <a:ext cx="43799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168346" y="4994151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22.46%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20042" y="499244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</a:p>
        </p:txBody>
      </p:sp>
      <p:sp>
        <p:nvSpPr>
          <p:cNvPr id="56" name="Right Arrow 55"/>
          <p:cNvSpPr/>
          <p:nvPr/>
        </p:nvSpPr>
        <p:spPr>
          <a:xfrm rot="10800000">
            <a:off x="6496847" y="5123450"/>
            <a:ext cx="43799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2048"/>
          <p:cNvSpPr/>
          <p:nvPr/>
        </p:nvSpPr>
        <p:spPr>
          <a:xfrm>
            <a:off x="327494" y="3882369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1.1 </a:t>
            </a:r>
            <a:r>
              <a:rPr lang="de-DE" b="1" dirty="0" err="1" smtClean="0"/>
              <a:t>uJ</a:t>
            </a:r>
            <a:endParaRPr lang="de-DE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44921" y="1624731"/>
            <a:ext cx="6892691" cy="3269998"/>
            <a:chOff x="1144921" y="1624731"/>
            <a:chExt cx="6892691" cy="3269998"/>
          </a:xfrm>
        </p:grpSpPr>
        <p:cxnSp>
          <p:nvCxnSpPr>
            <p:cNvPr id="43" name="Straight Connector 42"/>
            <p:cNvCxnSpPr/>
            <p:nvPr/>
          </p:nvCxnSpPr>
          <p:spPr bwMode="auto">
            <a:xfrm flipV="1">
              <a:off x="1144921" y="4249271"/>
              <a:ext cx="2666359" cy="645458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1144921" y="3234978"/>
              <a:ext cx="0" cy="1659751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144921" y="3234978"/>
              <a:ext cx="2751309" cy="586135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3896228" y="1624731"/>
              <a:ext cx="2" cy="2196382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896228" y="1624731"/>
              <a:ext cx="867873" cy="0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764101" y="1624731"/>
              <a:ext cx="0" cy="2193454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4764101" y="3079355"/>
              <a:ext cx="3273511" cy="738830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3811280" y="4249271"/>
              <a:ext cx="952821" cy="0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4764101" y="4249271"/>
              <a:ext cx="3273511" cy="645458"/>
            </a:xfrm>
            <a:prstGeom prst="line">
              <a:avLst/>
            </a:pr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" name="TextBox 63"/>
          <p:cNvSpPr txBox="1"/>
          <p:nvPr/>
        </p:nvSpPr>
        <p:spPr>
          <a:xfrm>
            <a:off x="199785" y="852928"/>
            <a:ext cx="795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Higher energy leakage into slit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Almost no attenuation in accelerating channel</a:t>
            </a:r>
          </a:p>
        </p:txBody>
      </p:sp>
    </p:spTree>
    <p:extLst>
      <p:ext uri="{BB962C8B-B14F-4D97-AF65-F5344CB8AC3E}">
        <p14:creationId xmlns:p14="http://schemas.microsoft.com/office/powerpoint/2010/main" val="1159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Frontiers in Attosecond X-ray Science: </a:t>
            </a:r>
            <a:r>
              <a:rPr lang="de-DE" dirty="0"/>
              <a:t/>
            </a:r>
            <a:br>
              <a:rPr lang="de-DE" dirty="0"/>
            </a:br>
            <a:r>
              <a:rPr lang="en-US" dirty="0"/>
              <a:t>Imaging and </a:t>
            </a:r>
            <a:r>
              <a:rPr lang="en-US" dirty="0" smtClean="0"/>
              <a:t>Spectroscopy</a:t>
            </a:r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999" y="1204460"/>
            <a:ext cx="7913402" cy="4922019"/>
            <a:chOff x="-184720" y="0"/>
            <a:chExt cx="9427145" cy="6878638"/>
          </a:xfrm>
        </p:grpSpPr>
        <p:grpSp>
          <p:nvGrpSpPr>
            <p:cNvPr id="13" name="Group 12"/>
            <p:cNvGrpSpPr/>
            <p:nvPr/>
          </p:nvGrpSpPr>
          <p:grpSpPr>
            <a:xfrm>
              <a:off x="-184720" y="0"/>
              <a:ext cx="9427145" cy="6878638"/>
              <a:chOff x="-184720" y="0"/>
              <a:chExt cx="9427145" cy="6878638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05" r="12706"/>
              <a:stretch>
                <a:fillRect/>
              </a:stretch>
            </p:blipFill>
            <p:spPr bwMode="auto">
              <a:xfrm>
                <a:off x="17463" y="0"/>
                <a:ext cx="9144000" cy="687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" name="Rechteck 3"/>
              <p:cNvSpPr>
                <a:spLocks noChangeArrowheads="1"/>
              </p:cNvSpPr>
              <p:nvPr/>
            </p:nvSpPr>
            <p:spPr bwMode="auto">
              <a:xfrm>
                <a:off x="4751978" y="2249149"/>
                <a:ext cx="2404810" cy="6875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de-DE" sz="1400" dirty="0" smtClean="0"/>
                  <a:t>Ralph Assmann</a:t>
                </a:r>
                <a:endParaRPr lang="de-DE" sz="1400" dirty="0"/>
              </a:p>
              <a:p>
                <a:pPr algn="ctr" eaLnBrk="0" hangingPunct="0">
                  <a:defRPr/>
                </a:pPr>
                <a:r>
                  <a:rPr lang="de-DE" sz="1400" dirty="0" smtClean="0"/>
                  <a:t>DESY, Hamburg</a:t>
                </a:r>
                <a:endParaRPr lang="de-DE" sz="1400" dirty="0"/>
              </a:p>
            </p:txBody>
          </p:sp>
          <p:sp>
            <p:nvSpPr>
              <p:cNvPr id="17" name="Rechteck 1"/>
              <p:cNvSpPr>
                <a:spLocks noChangeArrowheads="1"/>
              </p:cNvSpPr>
              <p:nvPr/>
            </p:nvSpPr>
            <p:spPr bwMode="auto">
              <a:xfrm>
                <a:off x="4751977" y="4302087"/>
                <a:ext cx="2404810" cy="14558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 smtClean="0"/>
                  <a:t>Petra </a:t>
                </a:r>
                <a:r>
                  <a:rPr lang="en-US" sz="1400" dirty="0" err="1" smtClean="0"/>
                  <a:t>Fromme</a:t>
                </a:r>
                <a:endParaRPr lang="en-US" sz="1400" dirty="0" smtClean="0"/>
              </a:p>
              <a:p>
                <a:pPr algn="ctr" eaLnBrk="0" hangingPunct="0">
                  <a:defRPr/>
                </a:pPr>
                <a:r>
                  <a:rPr lang="en-US" sz="1400" dirty="0" smtClean="0"/>
                  <a:t>Arizona State University </a:t>
                </a:r>
              </a:p>
              <a:p>
                <a:pPr algn="ctr" eaLnBrk="0" hangingPunct="0">
                  <a:defRPr/>
                </a:pPr>
                <a:r>
                  <a:rPr lang="en-US" sz="1200" dirty="0" smtClean="0"/>
                  <a:t>(call to University of Hamburg)</a:t>
                </a:r>
                <a:endParaRPr lang="de-DE" sz="1200" dirty="0"/>
              </a:p>
            </p:txBody>
          </p:sp>
          <p:sp>
            <p:nvSpPr>
              <p:cNvPr id="18" name="Rechteck 2"/>
              <p:cNvSpPr>
                <a:spLocks noChangeArrowheads="1"/>
              </p:cNvSpPr>
              <p:nvPr/>
            </p:nvSpPr>
            <p:spPr bwMode="auto">
              <a:xfrm>
                <a:off x="1828603" y="2249149"/>
                <a:ext cx="2404810" cy="6875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 smtClean="0"/>
                  <a:t>Franz Kärtner</a:t>
                </a:r>
              </a:p>
              <a:p>
                <a:pPr algn="ctr" eaLnBrk="0" hangingPunct="0">
                  <a:defRPr/>
                </a:pPr>
                <a:r>
                  <a:rPr lang="en-US" sz="1400" dirty="0" smtClean="0"/>
                  <a:t>University of Hamburg</a:t>
                </a:r>
                <a:endParaRPr lang="en-US" sz="1400" dirty="0"/>
              </a:p>
            </p:txBody>
          </p:sp>
          <p:sp>
            <p:nvSpPr>
              <p:cNvPr id="19" name="Rechteck 4"/>
              <p:cNvSpPr>
                <a:spLocks noChangeArrowheads="1"/>
              </p:cNvSpPr>
              <p:nvPr/>
            </p:nvSpPr>
            <p:spPr bwMode="auto">
              <a:xfrm>
                <a:off x="1828603" y="4326204"/>
                <a:ext cx="2404810" cy="6875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 smtClean="0"/>
                  <a:t>Henry Chapman</a:t>
                </a:r>
              </a:p>
              <a:p>
                <a:pPr algn="ctr" eaLnBrk="0" hangingPunct="0">
                  <a:defRPr/>
                </a:pPr>
                <a:r>
                  <a:rPr lang="en-US" sz="1400" dirty="0" smtClean="0"/>
                  <a:t>University of Hamburg</a:t>
                </a:r>
                <a:endParaRPr lang="de-DE" sz="1400" dirty="0"/>
              </a:p>
            </p:txBody>
          </p:sp>
          <p:pic>
            <p:nvPicPr>
              <p:cNvPr id="20" name="Bild 2" descr="Screen Shot 2013-10-20 at 21.06.2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0693" y="3657712"/>
                <a:ext cx="1867270" cy="236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hteck 5"/>
              <p:cNvSpPr>
                <a:spLocks noChangeArrowheads="1"/>
              </p:cNvSpPr>
              <p:nvPr/>
            </p:nvSpPr>
            <p:spPr bwMode="auto">
              <a:xfrm>
                <a:off x="-184720" y="6017997"/>
                <a:ext cx="7415412" cy="849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de-DE" sz="1800" i="1" dirty="0">
                    <a:solidFill>
                      <a:srgbClr val="FFFFFF"/>
                    </a:solidFill>
                  </a:rPr>
                  <a:t>A</a:t>
                </a:r>
                <a:r>
                  <a:rPr lang="en-US" sz="1800" i="1" dirty="0" err="1">
                    <a:solidFill>
                      <a:srgbClr val="FFFFFF"/>
                    </a:solidFill>
                  </a:rPr>
                  <a:t>nd</a:t>
                </a:r>
                <a:r>
                  <a:rPr lang="en-US" sz="1800" i="1" dirty="0">
                    <a:solidFill>
                      <a:srgbClr val="FFFFFF"/>
                    </a:solidFill>
                  </a:rPr>
                  <a:t> Associated Scientists from Mid-Sweden </a:t>
                </a:r>
                <a:r>
                  <a:rPr lang="en-US" sz="1800" i="1" dirty="0" smtClean="0">
                    <a:solidFill>
                      <a:srgbClr val="FFFFFF"/>
                    </a:solidFill>
                  </a:rPr>
                  <a:t>University, DESY, </a:t>
                </a:r>
                <a:r>
                  <a:rPr lang="en-US" sz="1800" i="1" dirty="0">
                    <a:solidFill>
                      <a:srgbClr val="FFFFFF"/>
                    </a:solidFill>
                  </a:rPr>
                  <a:t>and MIT</a:t>
                </a:r>
                <a:endParaRPr lang="de-DE" sz="1800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hteck 2"/>
              <p:cNvSpPr>
                <a:spLocks noChangeArrowheads="1"/>
              </p:cNvSpPr>
              <p:nvPr/>
            </p:nvSpPr>
            <p:spPr bwMode="auto">
              <a:xfrm>
                <a:off x="0" y="68264"/>
                <a:ext cx="9242425" cy="6858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200" i="1" dirty="0" smtClean="0">
                    <a:solidFill>
                      <a:schemeClr val="bg1"/>
                    </a:solidFill>
                  </a:rPr>
                  <a:t>AXSIS</a:t>
                </a:r>
                <a:endParaRPr lang="de-DE" sz="3200" i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Bild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3230" y="1214546"/>
                <a:ext cx="1782346" cy="2336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 descr="Henry_Chapman-3297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26"/>
              <a:stretch/>
            </p:blipFill>
            <p:spPr>
              <a:xfrm>
                <a:off x="80962" y="3657712"/>
                <a:ext cx="1664973" cy="2085590"/>
              </a:xfrm>
              <a:prstGeom prst="rect">
                <a:avLst/>
              </a:prstGeom>
            </p:spPr>
          </p:pic>
        </p:grpSp>
        <p:pic>
          <p:nvPicPr>
            <p:cNvPr id="14" name="Bild 7" descr="Screen Shot 2013-10-20 at 21.14.1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" y="1214546"/>
              <a:ext cx="1664973" cy="233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0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7" y="349611"/>
            <a:ext cx="7796213" cy="451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AXSIS = Attosecond X-ray Science: Imaging and Spectroscopy</a:t>
            </a:r>
            <a:endParaRPr lang="en-US" dirty="0"/>
          </a:p>
        </p:txBody>
      </p:sp>
      <p:cxnSp>
        <p:nvCxnSpPr>
          <p:cNvPr id="318" name="Straight Connector 317"/>
          <p:cNvCxnSpPr/>
          <p:nvPr/>
        </p:nvCxnSpPr>
        <p:spPr>
          <a:xfrm rot="18900000">
            <a:off x="8521300" y="6537435"/>
            <a:ext cx="123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7856"/>
            <a:ext cx="9144000" cy="2625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" y="1111500"/>
            <a:ext cx="784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Photo-cathode, THz driven electron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Dielectric loaded, THz driven electron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Inverse Compton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Experiment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643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8"/>
          <a:stretch/>
        </p:blipFill>
        <p:spPr bwMode="auto">
          <a:xfrm>
            <a:off x="2425547" y="4123897"/>
            <a:ext cx="2136500" cy="207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8995" y="720074"/>
            <a:ext cx="3616269" cy="2785127"/>
            <a:chOff x="304800" y="2760770"/>
            <a:chExt cx="3274139" cy="35899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81400"/>
              <a:ext cx="2174561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77992">
              <a:off x="1234661" y="4489443"/>
              <a:ext cx="1916380" cy="1806188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13882087">
              <a:off x="2511164" y="4631195"/>
              <a:ext cx="1295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839479">
              <a:off x="2739877" y="4454070"/>
              <a:ext cx="1371600" cy="30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THz pulse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43000" y="2971799"/>
              <a:ext cx="76200" cy="114300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166490">
              <a:off x="353449" y="3469696"/>
              <a:ext cx="1436679" cy="30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UV laser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64920" y="2892184"/>
              <a:ext cx="0" cy="12226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5400000">
              <a:off x="695770" y="3322068"/>
              <a:ext cx="1429119" cy="30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Electrons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44880" y="812347"/>
            <a:ext cx="4322920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THz pulse: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Gaussian temporal and transverse distributions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Frequency (central): 450 GHz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Peak electric field: 56 MV/m </a:t>
            </a:r>
            <a:r>
              <a:rPr lang="en-US" b="1" dirty="0" smtClean="0">
                <a:solidFill>
                  <a:srgbClr val="FF0000"/>
                </a:solidFill>
              </a:rPr>
              <a:t>(17 </a:t>
            </a:r>
            <a:r>
              <a:rPr lang="en-US" b="1" dirty="0" err="1" smtClean="0">
                <a:solidFill>
                  <a:srgbClr val="FF0000"/>
                </a:solidFill>
              </a:rPr>
              <a:t>uJ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4880" y="2356528"/>
            <a:ext cx="4322920" cy="156965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UV laser pulse: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Gaussian temporal and transverse distributions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Wavelength: around 260 nm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Pulse duration: around 40 fs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RMS laser spot size: around 20 µm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44880" y="4124918"/>
            <a:ext cx="4114800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Electron bunch at gun exit: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Energy: up to </a:t>
            </a:r>
            <a:r>
              <a:rPr lang="en-US" b="1" dirty="0" smtClean="0">
                <a:solidFill>
                  <a:srgbClr val="FF0000"/>
                </a:solidFill>
              </a:rPr>
              <a:t>25 </a:t>
            </a:r>
            <a:r>
              <a:rPr lang="en-US" b="1" dirty="0" err="1" smtClean="0">
                <a:solidFill>
                  <a:srgbClr val="FF0000"/>
                </a:solidFill>
              </a:rPr>
              <a:t>keV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Charge: up to 80 </a:t>
            </a:r>
            <a:r>
              <a:rPr lang="en-US" dirty="0" err="1" smtClean="0"/>
              <a:t>fC</a:t>
            </a:r>
            <a:endParaRPr lang="en-US" dirty="0" smtClean="0"/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RMS transverse size: around 10 µm </a:t>
            </a:r>
          </a:p>
          <a:p>
            <a:pPr marL="285720" indent="-285720">
              <a:buFont typeface="Arial" panose="020B0604020202020204" pitchFamily="34" charset="0"/>
              <a:buChar char="•"/>
            </a:pPr>
            <a:r>
              <a:rPr lang="en-US" dirty="0" smtClean="0"/>
              <a:t>Emittance: around 15 nm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5801" y="4526408"/>
            <a:ext cx="241819" cy="44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560" y="4504240"/>
            <a:ext cx="1722120" cy="16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685801" y="5440019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6591" y="5352627"/>
            <a:ext cx="4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567258" y="4005378"/>
            <a:ext cx="596573" cy="504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5400000">
            <a:off x="196334" y="4044850"/>
            <a:ext cx="609600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THz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85801" y="5352627"/>
            <a:ext cx="904091" cy="8739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69595" y="5035028"/>
            <a:ext cx="607958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UV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801" y="4814048"/>
            <a:ext cx="241819" cy="40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420" y="3847456"/>
            <a:ext cx="4558781" cy="23388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cxnSp>
        <p:nvCxnSpPr>
          <p:cNvPr id="48" name="Elbow Connector 47"/>
          <p:cNvCxnSpPr/>
          <p:nvPr/>
        </p:nvCxnSpPr>
        <p:spPr>
          <a:xfrm rot="5400000">
            <a:off x="-216277" y="2247099"/>
            <a:ext cx="2163361" cy="1067083"/>
          </a:xfrm>
          <a:prstGeom prst="bentConnector3">
            <a:avLst>
              <a:gd name="adj1" fmla="val 2049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5400000">
            <a:off x="137286" y="2972081"/>
            <a:ext cx="727695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zoom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337237" y="1657670"/>
            <a:ext cx="145870" cy="1711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699260" y="3901240"/>
            <a:ext cx="967740" cy="478469"/>
            <a:chOff x="1653540" y="4116391"/>
            <a:chExt cx="967740" cy="478469"/>
          </a:xfrm>
        </p:grpSpPr>
        <p:grpSp>
          <p:nvGrpSpPr>
            <p:cNvPr id="62" name="Group 61"/>
            <p:cNvGrpSpPr/>
            <p:nvPr/>
          </p:nvGrpSpPr>
          <p:grpSpPr>
            <a:xfrm>
              <a:off x="1676400" y="4116391"/>
              <a:ext cx="944880" cy="446760"/>
              <a:chOff x="1676400" y="4116391"/>
              <a:chExt cx="944880" cy="446760"/>
            </a:xfrm>
          </p:grpSpPr>
          <p:sp>
            <p:nvSpPr>
              <p:cNvPr id="56" name="Curved Left Arrow 55"/>
              <p:cNvSpPr/>
              <p:nvPr/>
            </p:nvSpPr>
            <p:spPr>
              <a:xfrm flipV="1">
                <a:off x="2072639" y="4116391"/>
                <a:ext cx="281845" cy="446760"/>
              </a:xfrm>
              <a:prstGeom prst="curvedLeftArrow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676400" y="4185883"/>
                <a:ext cx="9448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90° rot.</a:t>
                </a: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1653540" y="4594860"/>
              <a:ext cx="944880" cy="0"/>
            </a:xfrm>
            <a:prstGeom prst="straightConnector1">
              <a:avLst/>
            </a:prstGeom>
            <a:ln w="158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7" y="267723"/>
            <a:ext cx="8353425" cy="451098"/>
          </a:xfrm>
        </p:spPr>
        <p:txBody>
          <a:bodyPr/>
          <a:lstStyle/>
          <a:p>
            <a:r>
              <a:rPr lang="en-US" dirty="0" smtClean="0"/>
              <a:t>Horn gun: design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66689" y="3862321"/>
            <a:ext cx="786170" cy="646830"/>
            <a:chOff x="3726205" y="3128167"/>
            <a:chExt cx="786170" cy="646830"/>
          </a:xfrm>
        </p:grpSpPr>
        <p:sp>
          <p:nvSpPr>
            <p:cNvPr id="47" name="Right Arrow 46"/>
            <p:cNvSpPr/>
            <p:nvPr/>
          </p:nvSpPr>
          <p:spPr>
            <a:xfrm rot="5400000">
              <a:off x="3961601" y="3224223"/>
              <a:ext cx="596573" cy="504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5400000">
              <a:off x="3590677" y="3263695"/>
              <a:ext cx="609600" cy="338544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US" dirty="0" smtClean="0"/>
                <a:t>THz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300" y="5875467"/>
            <a:ext cx="1088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Top </a:t>
            </a:r>
            <a:r>
              <a:rPr lang="de-DE" sz="1200" dirty="0" err="1" smtClean="0"/>
              <a:t>view</a:t>
            </a:r>
            <a:endParaRPr lang="de-DE" sz="1200" dirty="0"/>
          </a:p>
        </p:txBody>
      </p:sp>
      <p:sp>
        <p:nvSpPr>
          <p:cNvPr id="5" name="Rectangle 4"/>
          <p:cNvSpPr/>
          <p:nvPr/>
        </p:nvSpPr>
        <p:spPr>
          <a:xfrm>
            <a:off x="3166689" y="5797080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Front </a:t>
            </a:r>
            <a:r>
              <a:rPr lang="de-DE" sz="1200" dirty="0" err="1" smtClean="0"/>
              <a:t>view</a:t>
            </a:r>
            <a:endParaRPr lang="de-DE" sz="1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55321" y="5560004"/>
            <a:ext cx="3429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59085" y="5560004"/>
            <a:ext cx="79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50 um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25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gun lessons from first prototype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420" y="906780"/>
            <a:ext cx="8757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dimensions</a:t>
            </a:r>
            <a:r>
              <a:rPr lang="en-US" dirty="0" smtClean="0"/>
              <a:t> cause tight production tolerances, learning process for perfect production/commissioning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wall at the small horn – misunderstanding between engineers and physicists, at the end gave some profit as movable wall was designed and implemented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Slit length: +400% as compared to design – technically was really hard to manufacture the slit with 50 um height, increase in the height was considered as not </a:t>
            </a:r>
            <a:r>
              <a:rPr lang="en-US" dirty="0"/>
              <a:t>harmful, </a:t>
            </a:r>
            <a:r>
              <a:rPr lang="en-US" dirty="0" smtClean="0"/>
              <a:t>big </a:t>
            </a:r>
            <a:r>
              <a:rPr lang="en-US" dirty="0"/>
              <a:t>horn length: +25% as compared to </a:t>
            </a:r>
            <a:r>
              <a:rPr lang="en-US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Laser energy: -75% of designed – laser design/construction is very challenging, now we have much more laser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Laser spot size: +100% as compared to design – hard to focus the UV beam into 50 micron wide slit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Frequency: 300 GHz and 390 GHz during first commissioning as compared to 450 GHz in design case – current technologies provide the possibility to operate at 300 GHz at room temperature and 390 GHz at cryogenic temperature of the </a:t>
            </a:r>
            <a:r>
              <a:rPr lang="en-US" dirty="0" err="1" smtClean="0"/>
              <a:t>LiNb</a:t>
            </a:r>
            <a:r>
              <a:rPr lang="en-US" dirty="0" smtClean="0"/>
              <a:t> crystal.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5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experimental results: charge detector</a:t>
            </a:r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5025297" y="1120140"/>
            <a:ext cx="3097623" cy="3966210"/>
            <a:chOff x="430437" y="1051560"/>
            <a:chExt cx="3097623" cy="3966210"/>
          </a:xfrm>
        </p:grpSpPr>
        <p:grpSp>
          <p:nvGrpSpPr>
            <p:cNvPr id="3" name="Group 2"/>
            <p:cNvGrpSpPr/>
            <p:nvPr/>
          </p:nvGrpSpPr>
          <p:grpSpPr>
            <a:xfrm>
              <a:off x="430437" y="1497330"/>
              <a:ext cx="3097623" cy="3520440"/>
              <a:chOff x="-1" y="1131570"/>
              <a:chExt cx="2914743" cy="3376664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1131570"/>
                <a:ext cx="2914743" cy="17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65120"/>
                <a:ext cx="2914741" cy="1643114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15267" y="1051560"/>
              <a:ext cx="2727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signal is observed:</a:t>
              </a:r>
              <a:endParaRPr lang="de-DE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6138" y="1150411"/>
            <a:ext cx="364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channel electron multiplier, single electron sensitivity</a:t>
            </a:r>
            <a:endParaRPr lang="de-DE" dirty="0"/>
          </a:p>
        </p:txBody>
      </p:sp>
      <p:pic>
        <p:nvPicPr>
          <p:cNvPr id="14338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8" y="1735186"/>
            <a:ext cx="4319941" cy="30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5299" y="5048250"/>
            <a:ext cx="3097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Time, ns scale</a:t>
            </a:r>
            <a:endParaRPr lang="de-DE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14871" y="4075923"/>
            <a:ext cx="17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Voltage, mV scale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02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experimental results: </a:t>
            </a:r>
            <a:r>
              <a:rPr lang="en-US" dirty="0" smtClean="0"/>
              <a:t>profile detector</a:t>
            </a:r>
            <a:endParaRPr lang="de-DE" dirty="0"/>
          </a:p>
        </p:txBody>
      </p:sp>
      <p:pic>
        <p:nvPicPr>
          <p:cNvPr id="13314" name="Picture 2" descr="Image result for microchannel plate det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97734"/>
            <a:ext cx="3601085" cy="15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2" y="3749662"/>
            <a:ext cx="3490098" cy="21268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17834" y="2070655"/>
            <a:ext cx="4486226" cy="2955335"/>
            <a:chOff x="4952099" y="1425762"/>
            <a:chExt cx="3374822" cy="20984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099" y="1629041"/>
              <a:ext cx="2667001" cy="18952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95100" y="1425762"/>
              <a:ext cx="3131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Transverse profile is recorded:</a:t>
              </a:r>
              <a:endParaRPr lang="de-DE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10695" y="1059180"/>
            <a:ext cx="2704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Microchannel </a:t>
            </a:r>
            <a:r>
              <a:rPr lang="en-US" dirty="0" smtClean="0"/>
              <a:t>plate detector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" y="3160661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phosphor screen coupled to MCP via fiber optics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4817810" y="4960620"/>
            <a:ext cx="3545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X, </a:t>
            </a:r>
            <a:r>
              <a:rPr lang="en-US" sz="1400" dirty="0" err="1" smtClean="0"/>
              <a:t>a.u</a:t>
            </a:r>
            <a:r>
              <a:rPr lang="en-US" sz="1400" dirty="0" smtClean="0"/>
              <a:t>.</a:t>
            </a:r>
            <a:endParaRPr lang="de-DE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379584" y="3537553"/>
            <a:ext cx="266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Y, </a:t>
            </a:r>
            <a:r>
              <a:rPr lang="en-US" sz="1400" dirty="0" err="1" smtClean="0"/>
              <a:t>a.u</a:t>
            </a:r>
            <a:r>
              <a:rPr lang="en-US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870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"/>
          <a:stretch/>
        </p:blipFill>
        <p:spPr>
          <a:xfrm>
            <a:off x="151884" y="749294"/>
            <a:ext cx="4932953" cy="2457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r="55374" b="91"/>
          <a:stretch/>
        </p:blipFill>
        <p:spPr>
          <a:xfrm>
            <a:off x="116571" y="3211804"/>
            <a:ext cx="5846239" cy="2881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293" y="881963"/>
            <a:ext cx="66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GUN</a:t>
            </a:r>
            <a:endParaRPr lang="de-DE" b="1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2504995" y="1051240"/>
            <a:ext cx="3008298" cy="1011529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634548" y="1557004"/>
            <a:ext cx="2028585" cy="594525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663133" y="1310988"/>
            <a:ext cx="299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Electrostatic plates</a:t>
            </a:r>
            <a:endParaRPr lang="de-DE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490703" y="3027509"/>
            <a:ext cx="4691101" cy="968188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735516" y="3376246"/>
            <a:ext cx="3734440" cy="873025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373880" y="4134011"/>
            <a:ext cx="3018160" cy="288150"/>
          </a:xfrm>
          <a:prstGeom prst="straightConnector1">
            <a:avLst/>
          </a:prstGeom>
          <a:noFill/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147227" y="2777358"/>
            <a:ext cx="299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Air coil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1835" y="3206969"/>
            <a:ext cx="299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Steerer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2040" y="3964733"/>
            <a:ext cx="299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Screen+camera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4x3_en.potx" id="{CDF7C3F0-23A9-471E-91CA-FB23EBA17ACD}" vid="{F1F370BD-59B2-4808-B123-2DD1D089C6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1388</Words>
  <Application>Microsoft Office PowerPoint</Application>
  <PresentationFormat>On-screen Show (4:3)</PresentationFormat>
  <Paragraphs>305</Paragraphs>
  <Slides>28</Slides>
  <Notes>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DESY</vt:lpstr>
      <vt:lpstr>Graph</vt:lpstr>
      <vt:lpstr>Performance of the prototype THz-driven electron gun for the AXSIS project.</vt:lpstr>
      <vt:lpstr>Contents</vt:lpstr>
      <vt:lpstr>Frontiers in Attosecond X-ray Science:  Imaging and Spectroscopy</vt:lpstr>
      <vt:lpstr>AXSIS = Attosecond X-ray Science: Imaging and Spectroscopy</vt:lpstr>
      <vt:lpstr>Horn gun: design case</vt:lpstr>
      <vt:lpstr>Horn gun lessons from first prototype</vt:lpstr>
      <vt:lpstr>First experimental results: charge detector</vt:lpstr>
      <vt:lpstr>First experimental results: profile detector</vt:lpstr>
      <vt:lpstr>Experimental setup</vt:lpstr>
      <vt:lpstr>Experimental setup upgrade for energy measurement</vt:lpstr>
      <vt:lpstr>Transverse beam profile and energy measurement</vt:lpstr>
      <vt:lpstr>Understanding of the gun performance in simulations</vt:lpstr>
      <vt:lpstr>Simulation: results for parameters close to the experimental ones </vt:lpstr>
      <vt:lpstr>Simulation: results for parameters close to the experimental ones </vt:lpstr>
      <vt:lpstr>Simulation: Frequency domain</vt:lpstr>
      <vt:lpstr>Simulation: Transmission properties</vt:lpstr>
      <vt:lpstr>Simulation: Transmission properties, 300 GHz</vt:lpstr>
      <vt:lpstr>Simulation: Transmission properties, 450 GHz</vt:lpstr>
      <vt:lpstr>Simulation: Acceleration properties, single particle</vt:lpstr>
      <vt:lpstr>Simulation: Acceleration properties</vt:lpstr>
      <vt:lpstr>Simulation: Acceleration properties, 300 GHz</vt:lpstr>
      <vt:lpstr>Simulation: New gun design</vt:lpstr>
      <vt:lpstr>Acceleration properties, 390 GHz</vt:lpstr>
      <vt:lpstr>Acceleration properties, 450 GHz</vt:lpstr>
      <vt:lpstr>Conclusions and outlook</vt:lpstr>
      <vt:lpstr>Simulation: Transmission properties, 300 GHz</vt:lpstr>
      <vt:lpstr>Simulation: Transmission properties, 300 GHz</vt:lpstr>
      <vt:lpstr>Simulation: Transmission properties, 450 GHz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Vashchenko, Grygorii</cp:lastModifiedBy>
  <cp:revision>889</cp:revision>
  <cp:lastPrinted>2015-04-15T14:38:49Z</cp:lastPrinted>
  <dcterms:created xsi:type="dcterms:W3CDTF">2008-04-14T12:45:38Z</dcterms:created>
  <dcterms:modified xsi:type="dcterms:W3CDTF">2017-09-27T08:01:00Z</dcterms:modified>
</cp:coreProperties>
</file>