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73" r:id="rId16"/>
    <p:sldId id="271" r:id="rId17"/>
    <p:sldId id="272" r:id="rId18"/>
    <p:sldId id="269" r:id="rId19"/>
    <p:sldId id="270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5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2FCD5-FC2B-4295-AC05-B2A4627FC413}" type="datetimeFigureOut">
              <a:rPr lang="it-IT" smtClean="0"/>
              <a:t>22/09/2017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C4FA2-CE64-4B69-AEB3-864EB85696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75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66B1B-4859-4290-8AE4-467172CF5580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7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D8-F341-4BAE-BA42-BB7B52BAA35E}" type="datetimeFigureOut">
              <a:rPr lang="it-IT" smtClean="0"/>
              <a:t>22/09/2017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4C7B-5597-4EE7-A9A9-CD5482FFED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37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D8-F341-4BAE-BA42-BB7B52BAA35E}" type="datetimeFigureOut">
              <a:rPr lang="it-IT" smtClean="0"/>
              <a:t>22/09/2017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4C7B-5597-4EE7-A9A9-CD5482FFED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2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D8-F341-4BAE-BA42-BB7B52BAA35E}" type="datetimeFigureOut">
              <a:rPr lang="it-IT" smtClean="0"/>
              <a:t>22/09/2017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4C7B-5597-4EE7-A9A9-CD5482FFED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4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D8-F341-4BAE-BA42-BB7B52BAA35E}" type="datetimeFigureOut">
              <a:rPr lang="it-IT" smtClean="0"/>
              <a:t>22/09/2017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4C7B-5597-4EE7-A9A9-CD5482FFED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25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D8-F341-4BAE-BA42-BB7B52BAA35E}" type="datetimeFigureOut">
              <a:rPr lang="it-IT" smtClean="0"/>
              <a:t>22/09/2017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4C7B-5597-4EE7-A9A9-CD5482FFED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75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D8-F341-4BAE-BA42-BB7B52BAA35E}" type="datetimeFigureOut">
              <a:rPr lang="it-IT" smtClean="0"/>
              <a:t>22/09/2017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4C7B-5597-4EE7-A9A9-CD5482FFED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43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D8-F341-4BAE-BA42-BB7B52BAA35E}" type="datetimeFigureOut">
              <a:rPr lang="it-IT" smtClean="0"/>
              <a:t>22/09/2017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4C7B-5597-4EE7-A9A9-CD5482FFED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66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D8-F341-4BAE-BA42-BB7B52BAA35E}" type="datetimeFigureOut">
              <a:rPr lang="it-IT" smtClean="0"/>
              <a:t>22/09/2017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4C7B-5597-4EE7-A9A9-CD5482FFED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87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D8-F341-4BAE-BA42-BB7B52BAA35E}" type="datetimeFigureOut">
              <a:rPr lang="it-IT" smtClean="0"/>
              <a:t>22/09/2017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4C7B-5597-4EE7-A9A9-CD5482FFED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4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D8-F341-4BAE-BA42-BB7B52BAA35E}" type="datetimeFigureOut">
              <a:rPr lang="it-IT" smtClean="0"/>
              <a:t>22/09/2017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4C7B-5597-4EE7-A9A9-CD5482FFED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53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8D8-F341-4BAE-BA42-BB7B52BAA35E}" type="datetimeFigureOut">
              <a:rPr lang="it-IT" smtClean="0"/>
              <a:t>22/09/2017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4C7B-5597-4EE7-A9A9-CD5482FFED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04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058D8-F341-4BAE-BA42-BB7B52BAA35E}" type="datetimeFigureOut">
              <a:rPr lang="it-IT" smtClean="0"/>
              <a:t>22/09/2017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94C7B-5597-4EE7-A9A9-CD5482FFEDE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20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3325" y="181089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CC0000"/>
                </a:solidFill>
              </a:rPr>
              <a:t>Session 5: Instability Modeling, Observations and Cures</a:t>
            </a:r>
          </a:p>
          <a:p>
            <a:pPr algn="ctr"/>
            <a:r>
              <a:rPr lang="it-IT" sz="2000" dirty="0" smtClean="0">
                <a:solidFill>
                  <a:srgbClr val="CC0000"/>
                </a:solidFill>
              </a:rPr>
              <a:t>Chairman: Mikhail Zobov, </a:t>
            </a:r>
            <a:r>
              <a:rPr lang="it-IT" sz="2000" dirty="0">
                <a:solidFill>
                  <a:srgbClr val="CC0000"/>
                </a:solidFill>
              </a:rPr>
              <a:t> </a:t>
            </a:r>
            <a:r>
              <a:rPr lang="it-IT" sz="2000" dirty="0" smtClean="0">
                <a:solidFill>
                  <a:srgbClr val="CC0000"/>
                </a:solidFill>
              </a:rPr>
              <a:t>Scientific Secretary: Eleonora Belli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01208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006600"/>
                </a:solidFill>
              </a:rPr>
              <a:t>Session 5.1</a:t>
            </a:r>
            <a:endParaRPr lang="it-IT" sz="2400" i="1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37" y="2731798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 smtClean="0">
                <a:solidFill>
                  <a:srgbClr val="006600"/>
                </a:solidFill>
              </a:rPr>
              <a:t>Session 5.2</a:t>
            </a:r>
            <a:endParaRPr lang="it-IT" sz="2400" i="1" dirty="0">
              <a:solidFill>
                <a:srgbClr val="00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237" y="4692153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 smtClean="0">
                <a:solidFill>
                  <a:srgbClr val="006600"/>
                </a:solidFill>
              </a:rPr>
              <a:t>Session 5.3</a:t>
            </a:r>
            <a:endParaRPr lang="it-IT" sz="2400" i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993" y="1403041"/>
            <a:ext cx="8405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it-IT" sz="1600" dirty="0">
                <a:solidFill>
                  <a:srgbClr val="0000CC"/>
                </a:solidFill>
                <a:cs typeface="Arial" panose="020B0604020202020204" pitchFamily="34" charset="0"/>
              </a:rPr>
              <a:t>Mitigation of collective effects by optics optimization (H. Bartosik, CERN</a:t>
            </a:r>
            <a:r>
              <a:rPr lang="it-IT" sz="1600" dirty="0" smtClean="0">
                <a:solidFill>
                  <a:srgbClr val="0000CC"/>
                </a:solidFill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lphaLcParenR"/>
            </a:pPr>
            <a:r>
              <a:rPr lang="en-US" sz="1600" dirty="0" smtClean="0">
                <a:solidFill>
                  <a:srgbClr val="0000CC"/>
                </a:solidFill>
                <a:cs typeface="Arial" panose="020B0604020202020204" pitchFamily="34" charset="0"/>
              </a:rPr>
              <a:t>Simulation of longitudinal intensity effects with control loops (</a:t>
            </a:r>
            <a:r>
              <a:rPr lang="en-US" sz="1600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BLonD</a:t>
            </a:r>
            <a:r>
              <a:rPr lang="en-US" sz="1600" dirty="0" smtClean="0">
                <a:solidFill>
                  <a:srgbClr val="0000CC"/>
                </a:solidFill>
                <a:cs typeface="Arial" panose="020B0604020202020204" pitchFamily="34" charset="0"/>
              </a:rPr>
              <a:t>) (</a:t>
            </a:r>
            <a:r>
              <a:rPr lang="en-US" sz="1600" dirty="0" err="1" smtClean="0">
                <a:solidFill>
                  <a:srgbClr val="0000CC"/>
                </a:solidFill>
                <a:cs typeface="Arial" panose="020B0604020202020204" pitchFamily="34" charset="0"/>
              </a:rPr>
              <a:t>H.Timko</a:t>
            </a:r>
            <a:r>
              <a:rPr lang="en-US" sz="1600" dirty="0" smtClean="0">
                <a:solidFill>
                  <a:srgbClr val="0000CC"/>
                </a:solidFill>
                <a:cs typeface="Arial" panose="020B0604020202020204" pitchFamily="34" charset="0"/>
              </a:rPr>
              <a:t>, CERN)</a:t>
            </a:r>
            <a:endParaRPr lang="it-IT" sz="1600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it-IT" sz="1600" dirty="0" smtClean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Observation and  active damping of longitudinal coupled bunch instabilities (H.Damerau, CERN)</a:t>
            </a:r>
          </a:p>
          <a:p>
            <a:pPr marL="342900" indent="-342900">
              <a:buAutoNum type="alphaLcParenR"/>
            </a:pPr>
            <a:r>
              <a:rPr lang="it-IT" sz="1600" dirty="0" smtClean="0">
                <a:solidFill>
                  <a:srgbClr val="0000CC"/>
                </a:solidFill>
                <a:latin typeface="+mj-lt"/>
                <a:cs typeface="Arial" panose="020B0604020202020204" pitchFamily="34" charset="0"/>
              </a:rPr>
              <a:t>Challenges in impedance and instabilities computation for new generation light sources (S.Persichelli, LBNL)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626" y="3101130"/>
            <a:ext cx="8501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it-IT" sz="1600" dirty="0" smtClean="0">
                <a:solidFill>
                  <a:srgbClr val="0000CC"/>
                </a:solidFill>
              </a:rPr>
              <a:t>Vlasov solvers and macroparticle simulations (N.Mounet, EPFL)</a:t>
            </a:r>
          </a:p>
          <a:p>
            <a:pPr marL="342900" indent="-342900">
              <a:buAutoNum type="alphaLcParenR"/>
            </a:pPr>
            <a:r>
              <a:rPr lang="it-IT" sz="1600" dirty="0" smtClean="0">
                <a:solidFill>
                  <a:srgbClr val="0000CC"/>
                </a:solidFill>
              </a:rPr>
              <a:t>Codes benchmarking for single-bunch instabilities in electron storage rings (H.Xu, IHEP)</a:t>
            </a:r>
          </a:p>
          <a:p>
            <a:pPr marL="342900" indent="-342900">
              <a:buAutoNum type="alphaLcParenR"/>
            </a:pPr>
            <a:r>
              <a:rPr lang="it-IT" sz="1600" dirty="0" smtClean="0">
                <a:solidFill>
                  <a:srgbClr val="0000CC"/>
                </a:solidFill>
              </a:rPr>
              <a:t>Transverse feedback systems for multibunch beam diagnostics and instabilities supression (A.Drago, LNF INFN)</a:t>
            </a:r>
          </a:p>
          <a:p>
            <a:pPr marL="342900" indent="-342900">
              <a:buAutoNum type="alphaLcParenR"/>
            </a:pPr>
            <a:r>
              <a:rPr lang="it-IT" sz="1600" dirty="0" smtClean="0">
                <a:solidFill>
                  <a:srgbClr val="0000CC"/>
                </a:solidFill>
              </a:rPr>
              <a:t>Wide-band feedback systems to diagnose and suppress intra-bunch motion in accelerators (J.Fox, SLAC)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626" y="5057172"/>
            <a:ext cx="8155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it-IT" sz="1600" dirty="0" smtClean="0">
                <a:solidFill>
                  <a:srgbClr val="0000CC"/>
                </a:solidFill>
              </a:rPr>
              <a:t>Damping of transverse instabilities (V.Kornilov, GSI)</a:t>
            </a:r>
          </a:p>
          <a:p>
            <a:pPr marL="342900" indent="-342900">
              <a:buAutoNum type="alphaLcParenR"/>
            </a:pPr>
            <a:r>
              <a:rPr lang="it-IT" sz="1600" dirty="0" smtClean="0">
                <a:solidFill>
                  <a:srgbClr val="0000CC"/>
                </a:solidFill>
              </a:rPr>
              <a:t>Concept and simulations of unconventional damping devices: wideband damper and RFQ (K.Li, CERN)</a:t>
            </a:r>
          </a:p>
          <a:p>
            <a:pPr marL="342900" indent="-342900">
              <a:buAutoNum type="alphaLcParenR"/>
            </a:pPr>
            <a:r>
              <a:rPr lang="it-IT" sz="1600" dirty="0" smtClean="0">
                <a:solidFill>
                  <a:srgbClr val="0000CC"/>
                </a:solidFill>
              </a:rPr>
              <a:t>A study of longitudinal effects on transverse Landau damping (I.Hofmann, GSI)</a:t>
            </a:r>
          </a:p>
          <a:p>
            <a:pPr marL="342900" indent="-342900">
              <a:buAutoNum type="alphaLcParenR"/>
            </a:pPr>
            <a:r>
              <a:rPr lang="it-IT" sz="1600" dirty="0" smtClean="0">
                <a:solidFill>
                  <a:srgbClr val="0000CC"/>
                </a:solidFill>
              </a:rPr>
              <a:t>Beam Transfer Function (BTF) measurements and transvrse stability in presence of beam-beam (C.Tambasco, EPHL)</a:t>
            </a:r>
            <a:endParaRPr lang="it-IT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9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" y="537457"/>
            <a:ext cx="2881484" cy="236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9105"/>
            <a:ext cx="3024336" cy="272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92" y="658580"/>
            <a:ext cx="4697498" cy="202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89" y="3030030"/>
            <a:ext cx="3066137" cy="256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9880" y="19325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Instability growth rate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9606" y="260648"/>
            <a:ext cx="312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Real time tune measurements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187" y="5451504"/>
            <a:ext cx="308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Synchronous phase along train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4622" y="5451504"/>
            <a:ext cx="339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Transverse tunes bunch-by-bunch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709" y="5962104"/>
            <a:ext cx="6795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A.Drago – Transverse feedbacks for multibunch beam diagnostics and instabilities suppression</a:t>
            </a:r>
            <a:endParaRPr lang="it-IT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21" y="404664"/>
            <a:ext cx="7992888" cy="519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87727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J.D.Fox – Wide-band Feedback Systems to Diagnose and Suppress Intra-bunch Motion in Accelerators</a:t>
            </a:r>
            <a:endParaRPr lang="it-IT" sz="20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74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40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6021288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J.D.Fox</a:t>
            </a:r>
            <a:r>
              <a:rPr lang="en-US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Wide-band Feedback Systems to Diagnose and Suppress Intra-bunch Motion in Accelerators</a:t>
            </a:r>
          </a:p>
        </p:txBody>
      </p:sp>
    </p:spTree>
    <p:extLst>
      <p:ext uri="{BB962C8B-B14F-4D97-AF65-F5344CB8AC3E}">
        <p14:creationId xmlns:p14="http://schemas.microsoft.com/office/powerpoint/2010/main" val="162295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48680"/>
            <a:ext cx="794474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69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5" y="332656"/>
            <a:ext cx="8803633" cy="275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9" y="3212976"/>
            <a:ext cx="851121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02128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K.Li – Concept and Simulations of Unconventional Damping Devices: Wideband damper and RFQ</a:t>
            </a:r>
            <a:endParaRPr lang="it-IT" sz="20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4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66266" cy="529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5805264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K.Li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Concept and Simulations of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Unconventional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Damping Devices: Wideband damper and RFQ</a:t>
            </a:r>
          </a:p>
        </p:txBody>
      </p:sp>
    </p:spTree>
    <p:extLst>
      <p:ext uri="{BB962C8B-B14F-4D97-AF65-F5344CB8AC3E}">
        <p14:creationId xmlns:p14="http://schemas.microsoft.com/office/powerpoint/2010/main" val="334372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" y="620688"/>
            <a:ext cx="8251617" cy="539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877272"/>
            <a:ext cx="5112568" cy="707886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I.Hofmann – Longitudinal effects in Landau damping due to space charge nonlinearity</a:t>
            </a:r>
          </a:p>
        </p:txBody>
      </p:sp>
    </p:spTree>
    <p:extLst>
      <p:ext uri="{BB962C8B-B14F-4D97-AF65-F5344CB8AC3E}">
        <p14:creationId xmlns:p14="http://schemas.microsoft.com/office/powerpoint/2010/main" val="426550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1" y="332656"/>
            <a:ext cx="828263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5949280"/>
            <a:ext cx="5112568" cy="707886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I.Hofmann – Longitudinal effects in Landau damping due to space charge nonlinearity</a:t>
            </a:r>
            <a:endParaRPr lang="it-IT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98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13" y="764704"/>
            <a:ext cx="64389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9" y="2953581"/>
            <a:ext cx="7922627" cy="1179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1" y="188640"/>
            <a:ext cx="8086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66020"/>
            <a:ext cx="4867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523941" y="764704"/>
            <a:ext cx="1548292" cy="628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mtClean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07074" y="1337176"/>
            <a:ext cx="1647825" cy="6286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mtClean="0">
              <a:solidFill>
                <a:prstClr val="white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0" y="4149080"/>
            <a:ext cx="7486062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10585" y="6211669"/>
            <a:ext cx="624066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C.Tambasco – Beam transfer function measurements and transverse stability in presence of beam-beam</a:t>
            </a:r>
          </a:p>
        </p:txBody>
      </p:sp>
    </p:spTree>
    <p:extLst>
      <p:ext uri="{BB962C8B-B14F-4D97-AF65-F5344CB8AC3E}">
        <p14:creationId xmlns:p14="http://schemas.microsoft.com/office/powerpoint/2010/main" val="166461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7586037" cy="158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2865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3728" y="6081877"/>
            <a:ext cx="6264696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C.Tambasco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Beam transfer function measurements and transverse stability in presence of beam-beam</a:t>
            </a:r>
          </a:p>
        </p:txBody>
      </p:sp>
    </p:spTree>
    <p:extLst>
      <p:ext uri="{BB962C8B-B14F-4D97-AF65-F5344CB8AC3E}">
        <p14:creationId xmlns:p14="http://schemas.microsoft.com/office/powerpoint/2010/main" val="338006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78" y="4725144"/>
            <a:ext cx="78962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3628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7" y="1628800"/>
            <a:ext cx="80962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2848" y="6361856"/>
            <a:ext cx="7770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H.Bartosik – Mitigation of Collective Effects by Optics Optimization 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6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01" y="507078"/>
            <a:ext cx="4686588" cy="35149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616" y="4149080"/>
            <a:ext cx="69127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calculations require modelling intensity effects with beam- and cavity-based feedbacks</a:t>
            </a:r>
          </a:p>
          <a:p>
            <a:endParaRPr lang="en-US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BLonD</a:t>
            </a:r>
            <a:r>
              <a:rPr lang="en-US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has precise models of the CERN machines</a:t>
            </a:r>
          </a:p>
          <a:p>
            <a:endParaRPr lang="en-US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Benchmarks and optimizations are required to obtain reliable and fast simulations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2606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 Operational Experience</a:t>
            </a:r>
            <a:endParaRPr lang="it-IT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0" y="724373"/>
            <a:ext cx="3789610" cy="304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7687" y="2606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BLonD Code Benchmarking</a:t>
            </a:r>
            <a:endParaRPr lang="it-IT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230" y="6215573"/>
            <a:ext cx="863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H.Timko – Simulation of Longitudinal Intensity Effects with Control Loops</a:t>
            </a:r>
            <a:endParaRPr lang="it-IT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0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8" y="1497462"/>
            <a:ext cx="8211070" cy="465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463874" cy="100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9665" y="615011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H.Damerau – Observation and (active) damping of longitudinal coupled bunch instabilities</a:t>
            </a:r>
            <a:endParaRPr lang="it-IT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4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6" y="186114"/>
            <a:ext cx="884907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18436" y="6021288"/>
            <a:ext cx="6069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H.Damerau</a:t>
            </a:r>
            <a:r>
              <a:rPr lang="en-US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Observation and (active) damping of longitudinal coupled bunch instabilities</a:t>
            </a:r>
            <a:endParaRPr lang="en-US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5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8864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dirty="0" smtClean="0">
                <a:solidFill>
                  <a:prstClr val="black"/>
                </a:solidFill>
              </a:rPr>
              <a:t>Ultra-low tramsverse emittance (50 pm)</a:t>
            </a:r>
          </a:p>
          <a:p>
            <a:pPr marL="342900" indent="-342900">
              <a:buFontTx/>
              <a:buAutoNum type="arabicPeriod"/>
            </a:pPr>
            <a:r>
              <a:rPr lang="it-IT" dirty="0" smtClean="0">
                <a:solidFill>
                  <a:prstClr val="black"/>
                </a:solidFill>
              </a:rPr>
              <a:t>High multibunch current (500 mA)</a:t>
            </a:r>
          </a:p>
          <a:p>
            <a:pPr marL="342900" indent="-342900">
              <a:buFontTx/>
              <a:buAutoNum type="arabicPeriod"/>
            </a:pPr>
            <a:r>
              <a:rPr lang="it-IT" dirty="0" smtClean="0">
                <a:solidFill>
                  <a:prstClr val="black"/>
                </a:solidFill>
              </a:rPr>
              <a:t>Short bunch length </a:t>
            </a:r>
          </a:p>
          <a:p>
            <a:pPr marL="342900" indent="-342900">
              <a:buFontTx/>
              <a:buAutoNum type="arabicPeriod"/>
            </a:pPr>
            <a:r>
              <a:rPr lang="it-IT" dirty="0" smtClean="0">
                <a:solidFill>
                  <a:prstClr val="black"/>
                </a:solidFill>
              </a:rPr>
              <a:t>Very narrow vacuum chambers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0918" y="18864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dirty="0" smtClean="0">
                <a:solidFill>
                  <a:prstClr val="black"/>
                </a:solidFill>
              </a:rPr>
              <a:t>High Coupling Impedance</a:t>
            </a:r>
          </a:p>
          <a:p>
            <a:pPr marL="342900" indent="-342900">
              <a:buFontTx/>
              <a:buAutoNum type="arabicPeriod"/>
            </a:pPr>
            <a:r>
              <a:rPr lang="it-IT" dirty="0" smtClean="0">
                <a:solidFill>
                  <a:prstClr val="black"/>
                </a:solidFill>
              </a:rPr>
              <a:t> IBS requires harmonic cavity</a:t>
            </a:r>
          </a:p>
          <a:p>
            <a:pPr marL="342900" indent="-342900">
              <a:buFontTx/>
              <a:buAutoNum type="arabicPeriod"/>
            </a:pPr>
            <a:r>
              <a:rPr lang="it-IT" dirty="0" smtClean="0">
                <a:solidFill>
                  <a:prstClr val="black"/>
                </a:solidFill>
              </a:rPr>
              <a:t>Fast ions?</a:t>
            </a:r>
          </a:p>
          <a:p>
            <a:pPr marL="342900" indent="-342900">
              <a:buFontTx/>
              <a:buAutoNum type="arabicPeriod"/>
            </a:pPr>
            <a:r>
              <a:rPr lang="it-IT" dirty="0" smtClean="0">
                <a:solidFill>
                  <a:prstClr val="black"/>
                </a:solidFill>
              </a:rPr>
              <a:t>Quadrupolar  tune shifts?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49249"/>
            <a:ext cx="5764769" cy="245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36" y="3935698"/>
            <a:ext cx="6280753" cy="248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6453777"/>
            <a:ext cx="856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C0000"/>
                </a:solidFill>
              </a:rPr>
              <a:t>S.Persichelli – Challenges in impedance and instabilities computations ..(ALS-U example)</a:t>
            </a:r>
            <a:endParaRPr lang="it-IT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9" y="2115168"/>
            <a:ext cx="151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6600"/>
                </a:solidFill>
              </a:rPr>
              <a:t>RW+NEG Longitudinal</a:t>
            </a:r>
            <a:endParaRPr lang="it-IT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238" y="465114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6600"/>
                </a:solidFill>
              </a:rPr>
              <a:t>RW+NEG Transverse</a:t>
            </a:r>
            <a:endParaRPr lang="it-IT" dirty="0">
              <a:solidFill>
                <a:srgbClr val="006600"/>
              </a:solidFill>
            </a:endParaRPr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 flipV="1">
            <a:off x="6372200" y="2438333"/>
            <a:ext cx="792089" cy="1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75656" y="4974310"/>
            <a:ext cx="864096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4499992" y="775121"/>
            <a:ext cx="630906" cy="1199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5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283"/>
            <a:ext cx="8712968" cy="498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8807" y="596408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N.Mounet – Vlasov Solvers and Particle Simulations</a:t>
            </a:r>
            <a:endParaRPr lang="it-IT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9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5374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8210" y="5949280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N.Mounet – Vlasov Solvers and Particle Simulations</a:t>
            </a:r>
            <a:endParaRPr lang="it-IT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4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64" y="2636912"/>
            <a:ext cx="61341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0648"/>
            <a:ext cx="80486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491" y="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5422" y="5962370"/>
            <a:ext cx="7200800" cy="707886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H.Xu – Code benchmarking and simulation studies of       single-bunch instabilities in electron storage rings</a:t>
            </a:r>
            <a:endParaRPr lang="it-IT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85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493</Words>
  <Application>Microsoft Office PowerPoint</Application>
  <PresentationFormat>On-screen Show (4:3)</PresentationFormat>
  <Paragraphs>56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Mikhail</dc:creator>
  <cp:lastModifiedBy>Mikhail</cp:lastModifiedBy>
  <cp:revision>33</cp:revision>
  <dcterms:created xsi:type="dcterms:W3CDTF">2017-09-07T10:42:40Z</dcterms:created>
  <dcterms:modified xsi:type="dcterms:W3CDTF">2017-09-22T10:47:18Z</dcterms:modified>
</cp:coreProperties>
</file>