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7" r:id="rId2"/>
    <p:sldId id="320" r:id="rId3"/>
    <p:sldId id="321" r:id="rId4"/>
    <p:sldId id="340" r:id="rId5"/>
    <p:sldId id="290" r:id="rId6"/>
    <p:sldId id="294" r:id="rId7"/>
    <p:sldId id="341" r:id="rId8"/>
    <p:sldId id="325" r:id="rId9"/>
    <p:sldId id="338" r:id="rId10"/>
    <p:sldId id="337" r:id="rId11"/>
    <p:sldId id="342" r:id="rId12"/>
    <p:sldId id="33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506"/>
    <a:srgbClr val="C4F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95" autoAdjust="0"/>
  </p:normalViewPr>
  <p:slideViewPr>
    <p:cSldViewPr snapToGrid="0" snapToObjects="1">
      <p:cViewPr>
        <p:scale>
          <a:sx n="103" d="100"/>
          <a:sy n="103" d="100"/>
        </p:scale>
        <p:origin x="-5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F7429-EAC9-5445-876D-5E214A9BBF32}" type="datetimeFigureOut">
              <a:rPr lang="en-US" smtClean="0"/>
              <a:t>23.09.17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36C2-B6EF-0D4C-9690-040F9C61F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32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BBFC-3BDF-D146-B226-74053365A0A0}" type="datetimeFigureOut">
              <a:rPr lang="en-US" smtClean="0"/>
              <a:t>23.09.17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59C87-6A4A-2B41-8FAF-BD33A1257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66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92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Challenging</a:t>
            </a:r>
            <a:r>
              <a:rPr lang="en-GB" sz="1200" b="0" baseline="0" dirty="0" smtClean="0"/>
              <a:t> to cover both impedances and instabilities in three days and required a packed program of talks</a:t>
            </a:r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 smtClean="0"/>
              <a:t>Challenging</a:t>
            </a:r>
            <a:r>
              <a:rPr lang="en-GB" sz="1200" b="0" baseline="0" dirty="0" smtClean="0"/>
              <a:t> to cover both impedances and instabilities in three days and required a packed program of talks</a:t>
            </a:r>
            <a:endParaRPr lang="en-GB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3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 coupling calculations</a:t>
            </a:r>
            <a:r>
              <a:rPr lang="en-US" baseline="0" dirty="0" smtClean="0"/>
              <a:t> wouldn’t make much sense if we didn’t then use them to study component heating and beam instabilities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1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59C87-6A4A-2B41-8FAF-BD33A12577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68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27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1CC554D-AB15-E346-A1D9-B170901A7BE7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674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3A3120A-BD73-2A4F-B30A-E944D1B74E28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86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dirty="0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B4B3F-C855-FF4D-856D-CA3A77BE5F65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1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9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33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35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5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H" dirty="0" smtClean="0">
                <a:solidFill>
                  <a:srgbClr val="0055A0"/>
                </a:solidFill>
                <a:latin typeface="Arial"/>
              </a:rPr>
              <a:t>Click to edit Master title style</a:t>
            </a:r>
            <a:endParaRPr lang="en-US" dirty="0">
              <a:solidFill>
                <a:srgbClr val="0055A0"/>
              </a:solidFill>
              <a:latin typeface="Arial"/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8734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3493"/>
            <a:ext cx="8226854" cy="528507"/>
          </a:xfrm>
        </p:spPr>
        <p:txBody>
          <a:bodyPr>
            <a:normAutofit/>
          </a:bodyPr>
          <a:lstStyle>
            <a:lvl1pPr algn="ctr">
              <a:defRPr sz="2400" b="1" u="sng"/>
            </a:lvl1pPr>
          </a:lstStyle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/>
          <a:lstStyle>
            <a:lvl1pPr marL="313200" indent="-277200">
              <a:spcBef>
                <a:spcPts val="1900"/>
              </a:spcBef>
              <a:buFont typeface="Courier New"/>
              <a:buChar char="o"/>
              <a:defRPr sz="1800" b="0"/>
            </a:lvl1pPr>
            <a:lvl2pPr marL="633600" indent="-277200">
              <a:spcBef>
                <a:spcPts val="400"/>
              </a:spcBef>
              <a:spcAft>
                <a:spcPts val="400"/>
              </a:spcAft>
              <a:defRPr sz="1700"/>
            </a:lvl2pPr>
            <a:lvl3pPr marL="914400" indent="-252000">
              <a:spcBef>
                <a:spcPts val="0"/>
              </a:spcBef>
              <a:spcAft>
                <a:spcPts val="300"/>
              </a:spcAft>
              <a:buFont typeface="Lucida Grande"/>
              <a:buChar char="−"/>
              <a:defRPr sz="1600"/>
            </a:lvl3pPr>
          </a:lstStyle>
          <a:p>
            <a:pPr lvl="0" eaLnBrk="1" latinLnBrk="0" hangingPunct="1"/>
            <a:r>
              <a:rPr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lang="fr-CH" dirty="0" smtClean="0"/>
              <a:t>Deuxième niveau</a:t>
            </a:r>
          </a:p>
          <a:p>
            <a:pPr lvl="2" eaLnBrk="1" latinLnBrk="0" hangingPunct="1"/>
            <a:r>
              <a:rPr lang="fr-CH" dirty="0" smtClean="0"/>
              <a:t>Troisième niveau</a:t>
            </a:r>
          </a:p>
          <a:p>
            <a:pPr lvl="3" eaLnBrk="1" latinLnBrk="0" hangingPunct="1"/>
            <a:r>
              <a:rPr lang="fr-CH" dirty="0" smtClean="0"/>
              <a:t>Quatrième niveau</a:t>
            </a:r>
          </a:p>
          <a:p>
            <a:pPr lvl="4" eaLnBrk="1" latinLnBrk="0" hangingPunct="1"/>
            <a:r>
              <a:rPr lang="fr-CH" dirty="0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2A58497-E1D4-2843-9969-98EC04145035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Picture 3" descr="Benevento-WS-logo.png"/>
          <p:cNvPicPr>
            <a:picLocks noChangeAspect="1"/>
          </p:cNvPicPr>
          <p:nvPr userDrawn="1"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077"/>
            <a:ext cx="9144000" cy="32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FD80B0C-A6EF-5D40-AB4F-EA1248753C29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294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2B26A57-BAF7-364E-A8AC-A902EAD0C5F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129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08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pic>
        <p:nvPicPr>
          <p:cNvPr id="7" name="Picture 6" descr="unisannio-logo-wo-margin_1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81" y="6157663"/>
            <a:ext cx="470749" cy="686509"/>
          </a:xfrm>
          <a:prstGeom prst="rect">
            <a:avLst/>
          </a:prstGeom>
        </p:spPr>
      </p:pic>
      <p:pic>
        <p:nvPicPr>
          <p:cNvPr id="8" name="Picture 7" descr="logo_INFN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3" y="6213810"/>
            <a:ext cx="1220894" cy="64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www.unisannio.it/workshopwakefields2017/" TargetMode="External"/><Relationship Id="rId4" Type="http://schemas.openxmlformats.org/officeDocument/2006/relationships/hyperlink" Target="https://agenda.infn.it/conferenceDisplay.py?confId=12603" TargetMode="External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3467"/>
            <a:ext cx="8350306" cy="94044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Closing remarks</a:t>
            </a:r>
            <a:endParaRPr lang="en-US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2937737"/>
            <a:ext cx="8582678" cy="2684283"/>
          </a:xfrm>
        </p:spPr>
        <p:txBody>
          <a:bodyPr>
            <a:normAutofit/>
          </a:bodyPr>
          <a:lstStyle/>
          <a:p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GB" sz="1800" b="1" dirty="0"/>
              <a:t>G. Rumolo (CERN</a:t>
            </a:r>
            <a:r>
              <a:rPr lang="en-GB" sz="1800" b="1" dirty="0" smtClean="0"/>
              <a:t>), </a:t>
            </a:r>
          </a:p>
          <a:p>
            <a:pPr>
              <a:lnSpc>
                <a:spcPct val="120000"/>
              </a:lnSpc>
            </a:pPr>
            <a:r>
              <a:rPr lang="en-GB" sz="1800" b="1" dirty="0" smtClean="0"/>
              <a:t>M.R. </a:t>
            </a:r>
            <a:r>
              <a:rPr lang="en-GB" sz="1800" b="1" dirty="0" err="1" smtClean="0"/>
              <a:t>Masullo</a:t>
            </a:r>
            <a:r>
              <a:rPr lang="en-GB" sz="1800" b="1" dirty="0" smtClean="0"/>
              <a:t> (INFN Napoli), </a:t>
            </a:r>
            <a:r>
              <a:rPr lang="en-GB" sz="1800" b="1" dirty="0"/>
              <a:t>S. </a:t>
            </a:r>
            <a:r>
              <a:rPr lang="en-GB" sz="1800" b="1" dirty="0" err="1"/>
              <a:t>Petracca</a:t>
            </a:r>
            <a:r>
              <a:rPr lang="en-GB" sz="1800" b="1" dirty="0"/>
              <a:t> (</a:t>
            </a:r>
            <a:r>
              <a:rPr lang="en-GB" sz="1800" b="1" dirty="0" err="1"/>
              <a:t>Università</a:t>
            </a:r>
            <a:r>
              <a:rPr lang="en-GB" sz="1800" b="1" dirty="0"/>
              <a:t> del </a:t>
            </a:r>
            <a:r>
              <a:rPr lang="en-GB" sz="1800" b="1" dirty="0" err="1"/>
              <a:t>Sannio</a:t>
            </a:r>
            <a:r>
              <a:rPr lang="en-GB" sz="1800" b="1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6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2"/>
                </a:solidFill>
                <a:cs typeface="Arial"/>
              </a:rPr>
              <a:t>ICFA </a:t>
            </a:r>
            <a:r>
              <a:rPr lang="en-US" b="1" dirty="0">
                <a:solidFill>
                  <a:schemeClr val="tx2"/>
                </a:solidFill>
                <a:cs typeface="Arial"/>
              </a:rPr>
              <a:t>Mini-Workshop on </a:t>
            </a:r>
            <a:r>
              <a:rPr lang="en-US" b="1" dirty="0" smtClean="0">
                <a:solidFill>
                  <a:schemeClr val="tx2"/>
                </a:solidFill>
                <a:cs typeface="Arial"/>
              </a:rPr>
              <a:t>Impedances </a:t>
            </a:r>
            <a:r>
              <a:rPr lang="en-US" b="1" dirty="0">
                <a:solidFill>
                  <a:schemeClr val="tx2"/>
                </a:solidFill>
                <a:cs typeface="Arial"/>
              </a:rPr>
              <a:t>and Beam Instabilities in Particle Accelerators </a:t>
            </a:r>
            <a:endParaRPr lang="en-US" b="1" dirty="0" smtClean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  <a:cs typeface="Arial"/>
                <a:hlinkClick r:id="rId3"/>
              </a:rPr>
              <a:t>http://prewww.unisannio.it/workshopwakefields2017</a:t>
            </a:r>
            <a:r>
              <a:rPr lang="en-US" b="1" dirty="0" smtClean="0">
                <a:solidFill>
                  <a:schemeClr val="tx2"/>
                </a:solidFill>
                <a:cs typeface="Arial"/>
                <a:hlinkClick r:id="rId3"/>
              </a:rPr>
              <a:t>/</a:t>
            </a:r>
            <a:endParaRPr lang="en-US" b="1" dirty="0" smtClean="0">
              <a:solidFill>
                <a:schemeClr val="tx2"/>
              </a:solidFill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chemeClr val="tx2"/>
                </a:solidFill>
                <a:cs typeface="Arial"/>
                <a:hlinkClick r:id="rId4"/>
              </a:rPr>
              <a:t>https</a:t>
            </a:r>
            <a:r>
              <a:rPr lang="en-US" b="1" dirty="0">
                <a:solidFill>
                  <a:schemeClr val="tx2"/>
                </a:solidFill>
                <a:cs typeface="Arial"/>
                <a:hlinkClick r:id="rId4"/>
              </a:rPr>
              <a:t>://agenda.infn.it/conferenceDisplay.py?confId=</a:t>
            </a:r>
            <a:r>
              <a:rPr lang="en-US" b="1" dirty="0" smtClean="0">
                <a:solidFill>
                  <a:schemeClr val="tx2"/>
                </a:solidFill>
                <a:cs typeface="Arial"/>
                <a:hlinkClick r:id="rId4"/>
              </a:rPr>
              <a:t>12603</a:t>
            </a:r>
            <a:endParaRPr lang="en-US" b="1" dirty="0" smtClean="0">
              <a:solidFill>
                <a:schemeClr val="tx2"/>
              </a:solidFill>
              <a:cs typeface="Arial"/>
            </a:endParaRPr>
          </a:p>
        </p:txBody>
      </p:sp>
      <p:pic>
        <p:nvPicPr>
          <p:cNvPr id="5" name="Picture 4" descr="Benevento-WS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18" y="258909"/>
            <a:ext cx="6224565" cy="21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50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10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utoShape 4" descr="https://ab-dep-op-elogbook.web.cern.ch/ab-dep-op-elogbook/elogbook/secure/attach.php?attachId=1457251&amp;type=png&amp;fname=batch4_du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instabilities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399"/>
            <a:ext cx="8226854" cy="523776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Beam instabilities </a:t>
            </a:r>
            <a:r>
              <a:rPr lang="en-US" dirty="0" smtClean="0"/>
              <a:t>not only driven by beam coupling impedance, but in a variety of situations</a:t>
            </a:r>
          </a:p>
          <a:p>
            <a:pPr lvl="1"/>
            <a:r>
              <a:rPr lang="en-US" b="1" dirty="0" smtClean="0"/>
              <a:t>Space charge</a:t>
            </a:r>
            <a:r>
              <a:rPr lang="en-US" dirty="0" smtClean="0"/>
              <a:t>: mainly a friend?</a:t>
            </a:r>
          </a:p>
          <a:p>
            <a:pPr lvl="2"/>
            <a:r>
              <a:rPr lang="en-US" dirty="0" smtClean="0"/>
              <a:t>Models seem to suggest so, but some of the machine measurements still need to be understood (e.g. the SPS TMCI thresholds)</a:t>
            </a:r>
          </a:p>
          <a:p>
            <a:pPr lvl="1"/>
            <a:r>
              <a:rPr lang="en-US" dirty="0" smtClean="0"/>
              <a:t>Ambiguous actors: </a:t>
            </a:r>
            <a:r>
              <a:rPr lang="en-US" b="1" dirty="0" smtClean="0"/>
              <a:t>Beam</a:t>
            </a:r>
            <a:r>
              <a:rPr lang="en-US" b="1" dirty="0" smtClean="0"/>
              <a:t>-beam, electron cloud, ions </a:t>
            </a:r>
            <a:r>
              <a:rPr lang="mr-IN" dirty="0" smtClean="0"/>
              <a:t>–</a:t>
            </a:r>
            <a:r>
              <a:rPr lang="en-US" dirty="0" smtClean="0"/>
              <a:t> all together (16L2)?</a:t>
            </a:r>
          </a:p>
          <a:p>
            <a:r>
              <a:rPr lang="en-US" b="1" dirty="0" smtClean="0"/>
              <a:t>Suppressing </a:t>
            </a:r>
            <a:r>
              <a:rPr lang="en-US" dirty="0" smtClean="0"/>
              <a:t>instabilities</a:t>
            </a:r>
            <a:r>
              <a:rPr lang="en-US" b="1" dirty="0" smtClean="0"/>
              <a:t>:</a:t>
            </a:r>
          </a:p>
          <a:p>
            <a:pPr lvl="2"/>
            <a:r>
              <a:rPr lang="en-US" b="1" dirty="0" err="1" smtClean="0"/>
              <a:t>Optimise</a:t>
            </a:r>
            <a:r>
              <a:rPr lang="en-US" b="1" dirty="0" smtClean="0"/>
              <a:t> optics at design stage </a:t>
            </a:r>
            <a:r>
              <a:rPr lang="en-US" dirty="0" smtClean="0"/>
              <a:t>to reduce sensitivity to </a:t>
            </a:r>
            <a:r>
              <a:rPr lang="en-US" dirty="0" smtClean="0"/>
              <a:t>coherent motion</a:t>
            </a:r>
            <a:endParaRPr lang="en-US" dirty="0" smtClean="0"/>
          </a:p>
          <a:p>
            <a:pPr lvl="2"/>
            <a:r>
              <a:rPr lang="en-US" dirty="0" smtClean="0"/>
              <a:t>More (</a:t>
            </a:r>
            <a:r>
              <a:rPr lang="en-US" dirty="0" err="1" smtClean="0"/>
              <a:t>octupoles</a:t>
            </a:r>
            <a:r>
              <a:rPr lang="en-US" dirty="0" smtClean="0"/>
              <a:t>) </a:t>
            </a:r>
            <a:r>
              <a:rPr lang="en-US" dirty="0" smtClean="0"/>
              <a:t>or </a:t>
            </a:r>
            <a:r>
              <a:rPr lang="en-US" dirty="0" smtClean="0"/>
              <a:t>less </a:t>
            </a:r>
            <a:r>
              <a:rPr lang="en-US" dirty="0" smtClean="0"/>
              <a:t>(RFQ, e-lens) conventional </a:t>
            </a:r>
            <a:r>
              <a:rPr lang="en-US" b="1" dirty="0" smtClean="0"/>
              <a:t>passive damping </a:t>
            </a:r>
            <a:r>
              <a:rPr lang="en-US" dirty="0" smtClean="0"/>
              <a:t>methods</a:t>
            </a:r>
          </a:p>
          <a:p>
            <a:pPr lvl="2"/>
            <a:r>
              <a:rPr lang="en-US" b="1" dirty="0"/>
              <a:t>Feedback systems </a:t>
            </a:r>
            <a:r>
              <a:rPr lang="en-US" dirty="0"/>
              <a:t>to damp intra-bunch modes for </a:t>
            </a:r>
            <a:r>
              <a:rPr lang="en-US" dirty="0" err="1"/>
              <a:t>shortbunches</a:t>
            </a:r>
            <a:r>
              <a:rPr lang="en-US" dirty="0"/>
              <a:t> or to be tweaked to damp longitudinal </a:t>
            </a:r>
            <a:r>
              <a:rPr lang="en-US" dirty="0" err="1"/>
              <a:t>quadrupolar</a:t>
            </a:r>
            <a:r>
              <a:rPr lang="en-US" dirty="0"/>
              <a:t> </a:t>
            </a:r>
            <a:r>
              <a:rPr lang="en-US" dirty="0" smtClean="0"/>
              <a:t>instabilities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Techniques of </a:t>
            </a:r>
            <a:r>
              <a:rPr lang="en-US" b="1" dirty="0" smtClean="0"/>
              <a:t>modeling</a:t>
            </a:r>
          </a:p>
          <a:p>
            <a:pPr lvl="1"/>
            <a:r>
              <a:rPr lang="en-US" dirty="0" smtClean="0"/>
              <a:t>Improvements of two-particle models, </a:t>
            </a:r>
            <a:r>
              <a:rPr lang="en-US" dirty="0" err="1" smtClean="0"/>
              <a:t>circulant</a:t>
            </a:r>
            <a:r>
              <a:rPr lang="en-US" dirty="0" smtClean="0"/>
              <a:t> </a:t>
            </a:r>
            <a:r>
              <a:rPr lang="en-US" dirty="0" smtClean="0"/>
              <a:t>matrix including different effects</a:t>
            </a:r>
            <a:endParaRPr lang="en-US" dirty="0" smtClean="0"/>
          </a:p>
          <a:p>
            <a:pPr lvl="1"/>
            <a:r>
              <a:rPr lang="en-US" dirty="0" err="1" smtClean="0"/>
              <a:t>Vlasov</a:t>
            </a:r>
            <a:r>
              <a:rPr lang="en-US" dirty="0" smtClean="0"/>
              <a:t> solvers</a:t>
            </a:r>
          </a:p>
          <a:p>
            <a:pPr lvl="2"/>
            <a:r>
              <a:rPr lang="en-US" dirty="0" smtClean="0"/>
              <a:t>Easily reveal slow growing modes</a:t>
            </a:r>
          </a:p>
          <a:p>
            <a:pPr lvl="2"/>
            <a:r>
              <a:rPr lang="en-US" dirty="0" smtClean="0"/>
              <a:t>Usually based on approximations/simplifications that need to be kept in mind </a:t>
            </a:r>
          </a:p>
          <a:p>
            <a:pPr lvl="1"/>
            <a:r>
              <a:rPr lang="en-US" dirty="0" err="1" smtClean="0"/>
              <a:t>Macroparticle</a:t>
            </a:r>
            <a:r>
              <a:rPr lang="en-US" dirty="0" smtClean="0"/>
              <a:t> simulations</a:t>
            </a:r>
          </a:p>
          <a:p>
            <a:pPr lvl="2"/>
            <a:r>
              <a:rPr lang="en-US" dirty="0" smtClean="0"/>
              <a:t>Relatively simple to implement and extend to include several effects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eed accurate </a:t>
            </a:r>
            <a:r>
              <a:rPr lang="en-US" dirty="0"/>
              <a:t>choice of the numerical parameters and convergence </a:t>
            </a:r>
            <a:r>
              <a:rPr lang="en-US" dirty="0" smtClean="0"/>
              <a:t>studies</a:t>
            </a:r>
          </a:p>
          <a:p>
            <a:pPr lvl="2"/>
            <a:r>
              <a:rPr lang="en-US" dirty="0" smtClean="0"/>
              <a:t>Limited by computational times (memory, CPU time), limited observation window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9F032E9-D523-C944-A53E-BB813B24E70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11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6854" cy="5213107"/>
          </a:xfrm>
        </p:spPr>
        <p:txBody>
          <a:bodyPr>
            <a:normAutofit/>
          </a:bodyPr>
          <a:lstStyle/>
          <a:p>
            <a:pPr>
              <a:buFont typeface="Lucida Grande"/>
              <a:buChar char="⇒"/>
            </a:pPr>
            <a:r>
              <a:rPr lang="en-US" dirty="0" smtClean="0"/>
              <a:t>We hope that this series of topical workshops devoted to beam coupling impedances and instabilities will be continued</a:t>
            </a:r>
          </a:p>
          <a:p>
            <a:pPr>
              <a:buFont typeface="Lucida Grande"/>
              <a:buChar char="⇒"/>
            </a:pPr>
            <a:r>
              <a:rPr lang="en-US" dirty="0" smtClean="0"/>
              <a:t>Meanwhile please do not forget the proceedings of this workshop</a:t>
            </a:r>
          </a:p>
          <a:p>
            <a:pPr lvl="1"/>
            <a:r>
              <a:rPr lang="en-US" dirty="0" smtClean="0"/>
              <a:t>Please upload your papers on the </a:t>
            </a:r>
            <a:r>
              <a:rPr lang="en-US" dirty="0" err="1" smtClean="0"/>
              <a:t>Indico</a:t>
            </a:r>
            <a:r>
              <a:rPr lang="en-US" dirty="0" smtClean="0"/>
              <a:t> page by 31 </a:t>
            </a:r>
            <a:r>
              <a:rPr lang="en-US" dirty="0"/>
              <a:t>D</a:t>
            </a:r>
            <a:r>
              <a:rPr lang="en-US" dirty="0" smtClean="0"/>
              <a:t>ecember 2017!</a:t>
            </a:r>
          </a:p>
          <a:p>
            <a:pPr lvl="1"/>
            <a:r>
              <a:rPr lang="en-US" dirty="0" err="1" smtClean="0"/>
              <a:t>JACoW</a:t>
            </a:r>
            <a:r>
              <a:rPr lang="en-US" dirty="0" smtClean="0"/>
              <a:t> template (</a:t>
            </a:r>
            <a:r>
              <a:rPr lang="en-US" dirty="0" err="1" smtClean="0"/>
              <a:t>LaTeX</a:t>
            </a:r>
            <a:r>
              <a:rPr lang="en-US" dirty="0" smtClean="0"/>
              <a:t> preferred) </a:t>
            </a:r>
            <a:endParaRPr lang="en-US" dirty="0"/>
          </a:p>
          <a:p>
            <a:pPr lvl="1"/>
            <a:r>
              <a:rPr lang="en-US" b="1" dirty="0" smtClean="0"/>
              <a:t>Yellow Report </a:t>
            </a:r>
            <a:r>
              <a:rPr lang="en-US" dirty="0" smtClean="0"/>
              <a:t>will be published collecting all the papers submitted by the deadline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11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</p:spPr>
        <p:txBody>
          <a:bodyPr/>
          <a:lstStyle/>
          <a:p>
            <a:pPr defTabSz="914400"/>
            <a:fld id="{09F032E9-D523-C944-A53E-BB813B24E70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</p:spPr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1310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last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6854" cy="5213107"/>
          </a:xfrm>
        </p:spPr>
        <p:txBody>
          <a:bodyPr>
            <a:normAutofit/>
          </a:bodyPr>
          <a:lstStyle/>
          <a:p>
            <a:pPr>
              <a:buFont typeface="Lucida Grande"/>
              <a:buChar char="⇒"/>
            </a:pPr>
            <a:r>
              <a:rPr lang="en-US" dirty="0" smtClean="0"/>
              <a:t>We hope that this series of topical workshops devoted to beam coupling impedances and instabilities will be continued</a:t>
            </a:r>
          </a:p>
          <a:p>
            <a:pPr>
              <a:buFont typeface="Lucida Grande"/>
              <a:buChar char="⇒"/>
            </a:pPr>
            <a:r>
              <a:rPr lang="en-US" dirty="0" smtClean="0"/>
              <a:t>Meanwhile do not forget the proceedings</a:t>
            </a:r>
          </a:p>
          <a:p>
            <a:pPr lvl="1"/>
            <a:r>
              <a:rPr lang="en-US" dirty="0" smtClean="0"/>
              <a:t>Please upload your papers on the </a:t>
            </a:r>
            <a:r>
              <a:rPr lang="en-US" dirty="0" err="1" smtClean="0"/>
              <a:t>Indico</a:t>
            </a:r>
            <a:r>
              <a:rPr lang="en-US" dirty="0" smtClean="0"/>
              <a:t> page by 31 </a:t>
            </a:r>
            <a:r>
              <a:rPr lang="en-US" dirty="0"/>
              <a:t>D</a:t>
            </a:r>
            <a:r>
              <a:rPr lang="en-US" dirty="0" smtClean="0"/>
              <a:t>ecember 2017!</a:t>
            </a:r>
          </a:p>
          <a:p>
            <a:pPr lvl="1"/>
            <a:r>
              <a:rPr lang="en-US" dirty="0" err="1" smtClean="0"/>
              <a:t>JACoW</a:t>
            </a:r>
            <a:r>
              <a:rPr lang="en-US" dirty="0" smtClean="0"/>
              <a:t> template (</a:t>
            </a:r>
            <a:r>
              <a:rPr lang="en-US" dirty="0" err="1" smtClean="0"/>
              <a:t>LaTeX</a:t>
            </a:r>
            <a:r>
              <a:rPr lang="en-US" dirty="0" smtClean="0"/>
              <a:t> preferred) </a:t>
            </a:r>
            <a:endParaRPr lang="en-US" dirty="0"/>
          </a:p>
          <a:p>
            <a:pPr lvl="1"/>
            <a:r>
              <a:rPr lang="en-US" b="1" dirty="0" smtClean="0"/>
              <a:t>Yellow Report </a:t>
            </a:r>
            <a:r>
              <a:rPr lang="en-US" dirty="0" smtClean="0"/>
              <a:t>will be published collecting all the papers submitted by the deadline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12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366477" y="6362377"/>
            <a:ext cx="2133600" cy="365125"/>
          </a:xfrm>
        </p:spPr>
        <p:txBody>
          <a:bodyPr/>
          <a:lstStyle/>
          <a:p>
            <a:pPr defTabSz="914400"/>
            <a:fld id="{09F032E9-D523-C944-A53E-BB813B24E70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931873" y="6356350"/>
            <a:ext cx="2798837" cy="365125"/>
          </a:xfrm>
        </p:spPr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4" name="Picture 3" descr="IMG_06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1429" y="1748354"/>
            <a:ext cx="3322368" cy="24917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669" y="5745211"/>
            <a:ext cx="7956603" cy="86177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solidFill>
                  <a:schemeClr val="bg1"/>
                </a:solidFill>
                <a:latin typeface="Cambria"/>
                <a:cs typeface="Cambria"/>
              </a:rPr>
              <a:t>We hope you have enjoyed this workshop and</a:t>
            </a:r>
          </a:p>
          <a:p>
            <a:pPr algn="ctr"/>
            <a:r>
              <a:rPr lang="en-US" sz="2500" b="1" i="1" dirty="0">
                <a:solidFill>
                  <a:schemeClr val="bg1"/>
                </a:solidFill>
                <a:latin typeface="Cambria"/>
                <a:cs typeface="Cambria"/>
              </a:rPr>
              <a:t>s</a:t>
            </a:r>
            <a:r>
              <a:rPr lang="en-US" sz="2500" b="1" i="1" dirty="0" smtClean="0">
                <a:solidFill>
                  <a:schemeClr val="bg1"/>
                </a:solidFill>
                <a:latin typeface="Cambria"/>
                <a:cs typeface="Cambria"/>
              </a:rPr>
              <a:t>ee you for the next one in (where</a:t>
            </a:r>
            <a:r>
              <a:rPr lang="en-US" sz="2500" b="1" i="1" smtClean="0">
                <a:solidFill>
                  <a:schemeClr val="bg1"/>
                </a:solidFill>
                <a:latin typeface="Cambria"/>
                <a:cs typeface="Cambria"/>
              </a:rPr>
              <a:t>, when?)</a:t>
            </a:r>
            <a:endParaRPr lang="en-US" sz="2500" b="1" i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11" name="Picture 10" descr="IMG_06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97" y="345211"/>
            <a:ext cx="405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0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6854" cy="5213107"/>
          </a:xfrm>
        </p:spPr>
        <p:txBody>
          <a:bodyPr>
            <a:normAutofit/>
          </a:bodyPr>
          <a:lstStyle/>
          <a:p>
            <a:r>
              <a:rPr lang="en-US" dirty="0" smtClean="0"/>
              <a:t>Main goal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Review </a:t>
            </a:r>
            <a:r>
              <a:rPr lang="en-US" dirty="0"/>
              <a:t>relevant material in the field of impedances and beam instabilities while possibly addressing recent advancements and breakthroughs</a:t>
            </a:r>
          </a:p>
          <a:p>
            <a:pPr lvl="1"/>
            <a:r>
              <a:rPr lang="en-US" dirty="0"/>
              <a:t>Provide enough background to make it possible for everyone to follow</a:t>
            </a:r>
          </a:p>
          <a:p>
            <a:pPr lvl="1"/>
            <a:r>
              <a:rPr lang="en-US" dirty="0"/>
              <a:t>Highlight also what is new and challenging</a:t>
            </a:r>
          </a:p>
          <a:p>
            <a:r>
              <a:rPr lang="en-US" dirty="0" smtClean="0"/>
              <a:t>Some important aspects</a:t>
            </a:r>
          </a:p>
          <a:p>
            <a:pPr lvl="1"/>
            <a:r>
              <a:rPr lang="en-US" dirty="0" smtClean="0"/>
              <a:t>Keep an </a:t>
            </a:r>
            <a:r>
              <a:rPr lang="en-US" b="1" dirty="0" smtClean="0"/>
              <a:t>educational perspective </a:t>
            </a:r>
            <a:r>
              <a:rPr lang="en-US" dirty="0" smtClean="0"/>
              <a:t>(</a:t>
            </a:r>
            <a:r>
              <a:rPr lang="en-US" dirty="0"/>
              <a:t>more than a half of the participants are young accelerator physicists at the beginning of their careers)</a:t>
            </a:r>
            <a:endParaRPr lang="en-US" b="1" dirty="0"/>
          </a:p>
          <a:p>
            <a:pPr lvl="1"/>
            <a:r>
              <a:rPr lang="en-US" dirty="0" smtClean="0"/>
              <a:t>Bring in </a:t>
            </a:r>
            <a:r>
              <a:rPr lang="en-US" b="1" dirty="0" smtClean="0"/>
              <a:t>new material </a:t>
            </a:r>
            <a:r>
              <a:rPr lang="en-US" dirty="0" smtClean="0"/>
              <a:t>for discussion </a:t>
            </a:r>
            <a:r>
              <a:rPr lang="en-US" b="1" dirty="0"/>
              <a:t>(but also </a:t>
            </a:r>
            <a:r>
              <a:rPr lang="en-US" b="1" dirty="0" smtClean="0"/>
              <a:t>old </a:t>
            </a:r>
            <a:r>
              <a:rPr lang="mr-IN" b="1" dirty="0" smtClean="0"/>
              <a:t>…</a:t>
            </a:r>
            <a:r>
              <a:rPr lang="en-US" b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Get people in </a:t>
            </a:r>
            <a:r>
              <a:rPr lang="en-US" b="1" dirty="0" smtClean="0"/>
              <a:t>contact</a:t>
            </a:r>
            <a:r>
              <a:rPr lang="en-US" dirty="0" smtClean="0"/>
              <a:t>, exchange information, foster </a:t>
            </a:r>
            <a:r>
              <a:rPr lang="en-US" b="1" dirty="0" smtClean="0"/>
              <a:t>collaborations</a:t>
            </a:r>
          </a:p>
          <a:p>
            <a:r>
              <a:rPr lang="en-US" dirty="0" smtClean="0"/>
              <a:t>Very challenging for the speakers, especially due to the strict time constraints, but worth pursuing!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2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D0054A1-A89B-6242-9004-2BB05A62F4E0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83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3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08339"/>
              </p:ext>
            </p:extLst>
          </p:nvPr>
        </p:nvGraphicFramePr>
        <p:xfrm>
          <a:off x="295912" y="776725"/>
          <a:ext cx="8649818" cy="53541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8485"/>
                <a:gridCol w="3550885"/>
                <a:gridCol w="3360448"/>
              </a:tblGrid>
              <a:tr h="73645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Morning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Afternoon</a:t>
                      </a:r>
                      <a:endParaRPr lang="en-US" dirty="0"/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Tuesday        19 September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Introductory</a:t>
                      </a:r>
                      <a:r>
                        <a:rPr lang="en-US" i="1" baseline="0" dirty="0" smtClean="0"/>
                        <a:t> talks</a:t>
                      </a:r>
                    </a:p>
                    <a:p>
                      <a:pPr algn="ctr"/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Chair: Giovanni Rumolo</a:t>
                      </a:r>
                      <a:endParaRPr lang="en-US" sz="15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Impedance theory and modeling</a:t>
                      </a:r>
                      <a:endParaRPr lang="en-US" i="1" baseline="0" dirty="0" smtClean="0"/>
                    </a:p>
                    <a:p>
                      <a:pPr algn="ctr"/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Chair: Ursula Van </a:t>
                      </a:r>
                      <a:r>
                        <a:rPr lang="en-US" sz="1500" baseline="0" dirty="0" err="1" smtClean="0"/>
                        <a:t>Rienen</a:t>
                      </a:r>
                      <a:endParaRPr lang="en-US" sz="1500" baseline="0" dirty="0" smtClean="0"/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Wednesday        20 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i="1" dirty="0" smtClean="0"/>
                        <a:t>Impedance</a:t>
                      </a:r>
                      <a:r>
                        <a:rPr lang="en-US" i="1" baseline="0" dirty="0" smtClean="0"/>
                        <a:t> modeling, measurements and control</a:t>
                      </a:r>
                      <a:endParaRPr lang="en-US" i="1" dirty="0" smtClean="0"/>
                    </a:p>
                    <a:p>
                      <a:pPr algn="ctr"/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Chair: </a:t>
                      </a:r>
                      <a:r>
                        <a:rPr lang="en-US" sz="1500" dirty="0" err="1" smtClean="0"/>
                        <a:t>Iaia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Masullo</a:t>
                      </a:r>
                      <a:endParaRPr lang="en-US" sz="15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Thursday   </a:t>
                      </a:r>
                    </a:p>
                    <a:p>
                      <a:pPr algn="ctr"/>
                      <a:r>
                        <a:rPr lang="en-US" b="1" baseline="0" dirty="0" smtClean="0"/>
                        <a:t>21 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Instability</a:t>
                      </a:r>
                      <a:r>
                        <a:rPr lang="en-US" i="1" baseline="0" dirty="0" smtClean="0"/>
                        <a:t> theory and modeling</a:t>
                      </a:r>
                    </a:p>
                    <a:p>
                      <a:pPr algn="ctr"/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Chair: Ingo Hofmann</a:t>
                      </a:r>
                      <a:endParaRPr lang="en-US" sz="15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Instability modeling, observations and cures</a:t>
                      </a:r>
                    </a:p>
                    <a:p>
                      <a:pPr algn="ctr"/>
                      <a:endParaRPr lang="en-US" sz="1500" i="1" dirty="0" smtClean="0"/>
                    </a:p>
                    <a:p>
                      <a:pPr algn="ctr"/>
                      <a:r>
                        <a:rPr lang="en-US" sz="1500" dirty="0" smtClean="0"/>
                        <a:t>Chair: Mikhail </a:t>
                      </a:r>
                      <a:r>
                        <a:rPr lang="en-US" sz="1500" dirty="0" err="1" smtClean="0"/>
                        <a:t>Zobov</a:t>
                      </a:r>
                      <a:r>
                        <a:rPr lang="en-US" sz="1500" dirty="0" smtClean="0"/>
                        <a:t> </a:t>
                      </a:r>
                    </a:p>
                    <a:p>
                      <a:pPr algn="ctr"/>
                      <a:endParaRPr lang="en-US" sz="1500" dirty="0" smtClean="0"/>
                    </a:p>
                    <a:p>
                      <a:pPr algn="ctr"/>
                      <a:r>
                        <a:rPr lang="en-US" sz="1800" i="1" dirty="0" smtClean="0"/>
                        <a:t>Poster session</a:t>
                      </a: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Friday </a:t>
                      </a:r>
                    </a:p>
                    <a:p>
                      <a:pPr algn="ctr"/>
                      <a:r>
                        <a:rPr lang="en-US" b="1" baseline="0" dirty="0" smtClean="0"/>
                        <a:t>22 September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/>
                        <a:t>Overview on machines</a:t>
                      </a:r>
                    </a:p>
                    <a:p>
                      <a:pPr algn="ctr"/>
                      <a:endParaRPr lang="en-US" sz="1500" i="1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Chair: Chris Prior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Closing remarks</a:t>
                      </a:r>
                    </a:p>
                    <a:p>
                      <a:pPr algn="ctr"/>
                      <a:endParaRPr lang="en-US" sz="1500" i="1" dirty="0" smtClean="0"/>
                    </a:p>
                    <a:p>
                      <a:pPr algn="ctr"/>
                      <a:r>
                        <a:rPr lang="en-US" sz="1500" dirty="0" smtClean="0"/>
                        <a:t>Chair: </a:t>
                      </a:r>
                      <a:r>
                        <a:rPr lang="en-US" sz="1500" dirty="0" err="1" smtClean="0"/>
                        <a:t>Stefania</a:t>
                      </a:r>
                      <a:r>
                        <a:rPr lang="en-US" sz="1500" dirty="0" smtClean="0"/>
                        <a:t> </a:t>
                      </a:r>
                      <a:r>
                        <a:rPr lang="en-US" sz="1500" dirty="0" err="1" smtClean="0"/>
                        <a:t>Petracca</a:t>
                      </a:r>
                      <a:endParaRPr lang="en-US" sz="15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4EA2FCA-7C6D-6B41-BF29-826523A76730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466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social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9257"/>
              </p:ext>
            </p:extLst>
          </p:nvPr>
        </p:nvGraphicFramePr>
        <p:xfrm>
          <a:off x="295912" y="838370"/>
          <a:ext cx="8649818" cy="52573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8485"/>
                <a:gridCol w="3550885"/>
                <a:gridCol w="3360448"/>
              </a:tblGrid>
              <a:tr h="73645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Morning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Afternoon</a:t>
                      </a:r>
                      <a:endParaRPr lang="en-US" sz="1400" dirty="0"/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Monday 18 September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Registration + welcome cocktail with guided visit to the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Hortus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Conclusus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Tuesday       </a:t>
                      </a:r>
                    </a:p>
                    <a:p>
                      <a:pPr algn="ctr"/>
                      <a:r>
                        <a:rPr lang="en-US" sz="1400" b="1" dirty="0" smtClean="0"/>
                        <a:t>19 September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Introductory</a:t>
                      </a:r>
                      <a:r>
                        <a:rPr lang="en-US" sz="1400" i="1" baseline="0" dirty="0" smtClean="0"/>
                        <a:t> talks</a:t>
                      </a:r>
                    </a:p>
                    <a:p>
                      <a:pPr algn="ctr"/>
                      <a:endParaRPr lang="en-US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Impedance theory and modeling</a:t>
                      </a:r>
                    </a:p>
                    <a:p>
                      <a:pPr algn="ctr"/>
                      <a:endParaRPr lang="en-US" sz="1400" i="1" baseline="0" dirty="0" smtClean="0"/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Historical + award to Vittorio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Welcome dinner at Hotel Villa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Traiano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Wednesday        20 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Impedance</a:t>
                      </a:r>
                      <a:r>
                        <a:rPr lang="en-US" sz="1400" i="1" baseline="0" dirty="0" smtClean="0"/>
                        <a:t> modeling, measurements and control</a:t>
                      </a:r>
                      <a:endParaRPr lang="en-US" sz="1400" i="1" dirty="0" smtClean="0"/>
                    </a:p>
                    <a:p>
                      <a:pPr algn="ctr"/>
                      <a:endParaRPr lang="en-US" sz="1400" dirty="0" smtClean="0"/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Light lunch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Excursion to Pompeii</a:t>
                      </a:r>
                    </a:p>
                    <a:p>
                      <a:pPr algn="ctr"/>
                      <a:r>
                        <a:rPr lang="en-US" sz="1400" i="0" dirty="0" smtClean="0">
                          <a:solidFill>
                            <a:srgbClr val="FF0000"/>
                          </a:solidFill>
                        </a:rPr>
                        <a:t>Dinner at Il Principe</a:t>
                      </a: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Thursday  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21 September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Instability</a:t>
                      </a:r>
                      <a:r>
                        <a:rPr lang="en-US" sz="1400" i="1" baseline="0" dirty="0" smtClean="0"/>
                        <a:t> theory and modeling</a:t>
                      </a:r>
                    </a:p>
                    <a:p>
                      <a:pPr algn="ctr"/>
                      <a:endParaRPr lang="en-US" sz="1400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Instability modeling, observations and cures</a:t>
                      </a:r>
                    </a:p>
                    <a:p>
                      <a:pPr algn="ctr"/>
                      <a:r>
                        <a:rPr lang="en-US" sz="1400" i="1" dirty="0" smtClean="0"/>
                        <a:t>Poster session</a:t>
                      </a:r>
                    </a:p>
                    <a:p>
                      <a:pPr algn="ctr"/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Concert +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dinner at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</a:rPr>
                        <a:t>Dionisio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736458"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smtClean="0"/>
                        <a:t>Friday 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22 September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baseline="0" dirty="0" smtClean="0"/>
                        <a:t>Overview on machines</a:t>
                      </a:r>
                    </a:p>
                    <a:p>
                      <a:pPr algn="ctr"/>
                      <a:endParaRPr lang="en-US" sz="1400" i="1" baseline="0" dirty="0" smtClean="0"/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Farewell lunch at San </a:t>
                      </a:r>
                      <a:r>
                        <a:rPr lang="en-US" sz="1400" baseline="0" dirty="0" err="1" smtClean="0">
                          <a:solidFill>
                            <a:srgbClr val="FF0000"/>
                          </a:solidFill>
                        </a:rPr>
                        <a:t>Vittorino</a:t>
                      </a:r>
                      <a:endParaRPr lang="en-US" sz="14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Closing remarks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E4EA2FCA-7C6D-6B41-BF29-826523A76730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030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the </a:t>
            </a:r>
            <a:r>
              <a:rPr lang="en-US" b="1" dirty="0" smtClean="0"/>
              <a:t>session chairs and scientific secretaries </a:t>
            </a:r>
            <a:r>
              <a:rPr lang="en-US" dirty="0" smtClean="0"/>
              <a:t>for leading their sessions and discussions efficiently and professionally </a:t>
            </a:r>
            <a:r>
              <a:rPr lang="mr-IN" dirty="0" smtClean="0"/>
              <a:t>–</a:t>
            </a:r>
            <a:r>
              <a:rPr lang="en-US" dirty="0" smtClean="0"/>
              <a:t> and obviously for the excellent closing speeches, basis for future thought and future work</a:t>
            </a:r>
          </a:p>
          <a:p>
            <a:r>
              <a:rPr lang="en-US" dirty="0" smtClean="0"/>
              <a:t>Thanks to the </a:t>
            </a:r>
            <a:r>
              <a:rPr lang="en-US" b="1" dirty="0" smtClean="0"/>
              <a:t>speakers</a:t>
            </a:r>
            <a:r>
              <a:rPr lang="en-US" dirty="0" smtClean="0"/>
              <a:t> for contributing with their interesting talks to a smooth execution of the program</a:t>
            </a:r>
          </a:p>
          <a:p>
            <a:pPr lvl="1"/>
            <a:r>
              <a:rPr lang="en-US" dirty="0" smtClean="0"/>
              <a:t>‘Demanding’ guidelines were mostly respected</a:t>
            </a:r>
          </a:p>
          <a:p>
            <a:pPr lvl="1"/>
            <a:r>
              <a:rPr lang="en-US" dirty="0" smtClean="0"/>
              <a:t>Very high quality of the talks </a:t>
            </a:r>
            <a:r>
              <a:rPr lang="mr-IN" dirty="0" smtClean="0"/>
              <a:t>–</a:t>
            </a:r>
            <a:r>
              <a:rPr lang="en-US" dirty="0" smtClean="0"/>
              <a:t> always educational but also covering advanced concepts, challenges and open questions</a:t>
            </a:r>
          </a:p>
          <a:p>
            <a:r>
              <a:rPr lang="en-US" dirty="0" smtClean="0"/>
              <a:t>Thanks to our </a:t>
            </a:r>
            <a:r>
              <a:rPr lang="en-US" b="1" dirty="0" smtClean="0"/>
              <a:t>younger colleagues </a:t>
            </a:r>
            <a:r>
              <a:rPr lang="en-US" dirty="0" smtClean="0"/>
              <a:t>who presented their posters with motivation and enthusiasm</a:t>
            </a:r>
          </a:p>
          <a:p>
            <a:r>
              <a:rPr lang="en-US" dirty="0" smtClean="0"/>
              <a:t>Thanks to our </a:t>
            </a:r>
            <a:r>
              <a:rPr lang="en-US" b="1" dirty="0" smtClean="0"/>
              <a:t>supporting staff </a:t>
            </a:r>
            <a:r>
              <a:rPr lang="en-US" dirty="0" smtClean="0"/>
              <a:t>for diligently carrying out their tasks, promptly responding to all requests and assisting </a:t>
            </a:r>
            <a:r>
              <a:rPr lang="en-US" dirty="0"/>
              <a:t>us in every step of the workshop </a:t>
            </a:r>
            <a:r>
              <a:rPr lang="en-US" dirty="0" smtClean="0"/>
              <a:t>execution </a:t>
            </a:r>
            <a:r>
              <a:rPr lang="mr-IN" dirty="0" smtClean="0"/>
              <a:t>–</a:t>
            </a:r>
            <a:r>
              <a:rPr lang="en-US" dirty="0" smtClean="0"/>
              <a:t> not easy with the dense program of activities every day and all the questions arising </a:t>
            </a:r>
            <a:r>
              <a:rPr lang="mr-IN" dirty="0" smtClean="0"/>
              <a:t>…</a:t>
            </a:r>
            <a:endParaRPr lang="en-US" dirty="0"/>
          </a:p>
          <a:p>
            <a:r>
              <a:rPr lang="en-US" dirty="0" smtClean="0"/>
              <a:t>Thanks to </a:t>
            </a:r>
            <a:r>
              <a:rPr lang="en-US" b="1" dirty="0" smtClean="0"/>
              <a:t>all the participants </a:t>
            </a:r>
            <a:r>
              <a:rPr lang="en-US" dirty="0" smtClean="0"/>
              <a:t>for the lively discussions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5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85C8BCD-C469-D64C-8706-3B59805A38EC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234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6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utoShape 4" descr="https://ab-dep-op-elogbook.web.cern.ch/ab-dep-op-elogbook/elogbook/secure/attach.php?attachId=1457251&amp;type=png&amp;fname=batch4_du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again to Vittorio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>
            <a:normAutofit/>
          </a:bodyPr>
          <a:lstStyle/>
          <a:p>
            <a:r>
              <a:rPr lang="en-US" dirty="0" smtClean="0"/>
              <a:t>A very nice tale on the historical path leading to</a:t>
            </a:r>
          </a:p>
          <a:p>
            <a:pPr lvl="1"/>
            <a:r>
              <a:rPr lang="en-US" dirty="0" smtClean="0"/>
              <a:t>Impedance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tability charts (by the way, they were introduced in </a:t>
            </a:r>
            <a:r>
              <a:rPr lang="en-US" b="1" dirty="0" smtClean="0"/>
              <a:t>1969</a:t>
            </a:r>
            <a:r>
              <a:rPr lang="en-US" dirty="0" smtClean="0"/>
              <a:t>, we can celebrate the 50 years in two years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2D53683-C270-2243-BC86-F3DDF428B8FA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 descr="IMG_06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61" y="2282066"/>
            <a:ext cx="5059457" cy="379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6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utoShape 4" descr="https://ab-dep-op-elogbook.web.cern.ch/ab-dep-op-elogbook/elogbook/secure/attach.php?attachId=1457251&amp;type=png&amp;fname=batch4_du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again to Vittorio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6854" cy="5078628"/>
          </a:xfrm>
        </p:spPr>
        <p:txBody>
          <a:bodyPr>
            <a:normAutofit/>
          </a:bodyPr>
          <a:lstStyle/>
          <a:p>
            <a:r>
              <a:rPr lang="en-US" dirty="0" smtClean="0"/>
              <a:t>A very nice tale on the historical path leading to</a:t>
            </a:r>
          </a:p>
          <a:p>
            <a:pPr lvl="1"/>
            <a:r>
              <a:rPr lang="en-US" dirty="0" smtClean="0"/>
              <a:t>Impedance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tability charts (by the way, they were introduced in </a:t>
            </a:r>
            <a:r>
              <a:rPr lang="en-US" b="1" dirty="0" smtClean="0"/>
              <a:t>1969</a:t>
            </a:r>
            <a:r>
              <a:rPr lang="en-US" dirty="0" smtClean="0"/>
              <a:t>, we can celebrate the 50 years in two years </a:t>
            </a:r>
            <a:r>
              <a:rPr lang="en-US" dirty="0" smtClean="0">
                <a:sym typeface="Wingdings"/>
              </a:rPr>
              <a:t>)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2D53683-C270-2243-BC86-F3DDF428B8FA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pic>
        <p:nvPicPr>
          <p:cNvPr id="7" name="Picture 6" descr="IMG_06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61" y="2282066"/>
            <a:ext cx="5059457" cy="37945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7451" y="2823338"/>
            <a:ext cx="7956603" cy="16312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2500" b="1" i="1" dirty="0" smtClean="0">
              <a:solidFill>
                <a:schemeClr val="bg1"/>
              </a:solidFill>
              <a:latin typeface="Cambria"/>
              <a:cs typeface="Cambria"/>
            </a:endParaRPr>
          </a:p>
          <a:p>
            <a:pPr algn="ctr"/>
            <a:r>
              <a:rPr lang="en-US" sz="2500" b="1" i="1" dirty="0" smtClean="0">
                <a:solidFill>
                  <a:schemeClr val="bg1"/>
                </a:solidFill>
                <a:latin typeface="Cambria"/>
                <a:cs typeface="Cambria"/>
              </a:rPr>
              <a:t>We are looking forward to many more novel ideas and concepts that you can still feed into our daily work!</a:t>
            </a:r>
          </a:p>
          <a:p>
            <a:pPr algn="ctr"/>
            <a:endParaRPr lang="en-US" sz="2500" b="1" i="1" dirty="0" smtClean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03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8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utoShape 4" descr="https://ab-dep-op-elogbook.web.cern.ch/ab-dep-op-elogbook/elogbook/secure/attach.php?attachId=1457251&amp;type=png&amp;fname=batch4_du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words on the program and discussions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subjects of beam coupling impedance and instabilities are 50 years old but always </a:t>
            </a:r>
            <a:r>
              <a:rPr lang="en-US" b="1" dirty="0" smtClean="0"/>
              <a:t>amazingly fashionable</a:t>
            </a:r>
          </a:p>
          <a:p>
            <a:pPr lvl="1"/>
            <a:r>
              <a:rPr lang="en-US" dirty="0" smtClean="0"/>
              <a:t>Old concepts need to be adapted and extended to new types of accelerators (e.g. FELs, plasma </a:t>
            </a:r>
            <a:r>
              <a:rPr lang="en-US" dirty="0" err="1" smtClean="0"/>
              <a:t>wakefield</a:t>
            </a:r>
            <a:r>
              <a:rPr lang="en-US" dirty="0" smtClean="0"/>
              <a:t> accelerators)</a:t>
            </a:r>
          </a:p>
          <a:p>
            <a:pPr lvl="1"/>
            <a:r>
              <a:rPr lang="en-US" dirty="0"/>
              <a:t>New observations in running machines or new regimes to be explored for future machines require original approaches and studies</a:t>
            </a:r>
          </a:p>
          <a:p>
            <a:pPr lvl="1"/>
            <a:r>
              <a:rPr lang="en-US" dirty="0" smtClean="0"/>
              <a:t>Modeling and understanding of the phenomena are still making a steady progress</a:t>
            </a:r>
          </a:p>
          <a:p>
            <a:pPr lvl="1"/>
            <a:r>
              <a:rPr lang="en-US" dirty="0"/>
              <a:t>Open questions are still being studied/debated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9F032E9-D523-C944-A53E-BB813B24E70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920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4306" y="6356350"/>
            <a:ext cx="501424" cy="365125"/>
          </a:xfrm>
          <a:prstGeom prst="rect">
            <a:avLst/>
          </a:prstGeom>
        </p:spPr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pPr/>
              <a:t>9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21" name="AutoShape 4" descr="https://ab-dep-op-elogbook.web.cern.ch/ab-dep-op-elogbook/elogbook/secure/attach.php?attachId=1457251&amp;type=png&amp;fname=batch4_dump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Impedance theory, modeling, measurements and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399"/>
            <a:ext cx="8226854" cy="52131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designing </a:t>
            </a:r>
            <a:r>
              <a:rPr lang="en-US" b="1" dirty="0" smtClean="0"/>
              <a:t>new devices </a:t>
            </a:r>
            <a:r>
              <a:rPr lang="en-US" dirty="0" smtClean="0"/>
              <a:t>(for old or new accelerators)</a:t>
            </a:r>
          </a:p>
          <a:p>
            <a:pPr lvl="1"/>
            <a:r>
              <a:rPr lang="en-US" dirty="0" smtClean="0"/>
              <a:t>Important to use at least two methods (between analytical, numerical, bench measurement) to qualify their beam coupling impedance</a:t>
            </a:r>
          </a:p>
          <a:p>
            <a:r>
              <a:rPr lang="en-US" b="1" dirty="0" smtClean="0"/>
              <a:t>Challenges</a:t>
            </a:r>
            <a:r>
              <a:rPr lang="en-US" dirty="0" smtClean="0"/>
              <a:t> for all methods arise from</a:t>
            </a:r>
          </a:p>
          <a:p>
            <a:pPr lvl="1"/>
            <a:r>
              <a:rPr lang="en-US" dirty="0" smtClean="0"/>
              <a:t>More and more complicated devices requiring accurate description</a:t>
            </a:r>
          </a:p>
          <a:p>
            <a:pPr lvl="1"/>
            <a:r>
              <a:rPr lang="en-US" dirty="0" smtClean="0"/>
              <a:t>Increasingly demanding performance requirements of accelerators (new and upgraded), which require special attention to the impedance budget</a:t>
            </a:r>
          </a:p>
          <a:p>
            <a:pPr lvl="1"/>
            <a:r>
              <a:rPr lang="en-US" dirty="0" smtClean="0"/>
              <a:t>New regimes being explored (e.g. frequencies beyond 100 GHz and small structures</a:t>
            </a:r>
          </a:p>
          <a:p>
            <a:r>
              <a:rPr lang="en-US" dirty="0" smtClean="0"/>
              <a:t>Importance of including </a:t>
            </a:r>
            <a:r>
              <a:rPr lang="en-US" b="1" dirty="0" smtClean="0"/>
              <a:t>impedance considerations </a:t>
            </a:r>
            <a:r>
              <a:rPr lang="en-US" dirty="0" smtClean="0"/>
              <a:t>in the loop at the stage of the </a:t>
            </a:r>
            <a:r>
              <a:rPr lang="en-US" b="1" dirty="0" smtClean="0"/>
              <a:t>design</a:t>
            </a:r>
            <a:r>
              <a:rPr lang="en-US" dirty="0" smtClean="0"/>
              <a:t> of an object to its performance specifications has been </a:t>
            </a:r>
            <a:r>
              <a:rPr lang="en-US" dirty="0" err="1" smtClean="0"/>
              <a:t>emphasised</a:t>
            </a:r>
            <a:r>
              <a:rPr lang="en-US" dirty="0" smtClean="0"/>
              <a:t> more than once (possibly also including all considerations coming from multi-physics simulations)</a:t>
            </a:r>
          </a:p>
          <a:p>
            <a:r>
              <a:rPr lang="en-US" dirty="0" smtClean="0"/>
              <a:t>Importance of beam based measurements to understand and pinpoint the limitations of running machines</a:t>
            </a:r>
          </a:p>
          <a:p>
            <a:pPr lvl="1"/>
            <a:r>
              <a:rPr lang="en-US" dirty="0" smtClean="0"/>
              <a:t>Identification of missing impedances</a:t>
            </a:r>
          </a:p>
          <a:p>
            <a:pPr lvl="1"/>
            <a:r>
              <a:rPr lang="en-US" dirty="0" smtClean="0"/>
              <a:t>Identification of non-conformities or aging equipment</a:t>
            </a:r>
          </a:p>
          <a:p>
            <a:pPr lvl="1"/>
            <a:r>
              <a:rPr lang="en-US" dirty="0" smtClean="0"/>
              <a:t>Identification of main contributors and mitigation techniques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09F032E9-D523-C944-A53E-BB813B24E70E}" type="datetime1"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23.09.17</a:t>
            </a:fld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55A0">
                    <a:tint val="75000"/>
                  </a:srgbClr>
                </a:solidFill>
                <a:latin typeface="Arial"/>
              </a:rPr>
              <a:t>Benevento, 19-22 September, 2017</a:t>
            </a:r>
            <a:endParaRPr lang="en-US" dirty="0">
              <a:solidFill>
                <a:srgbClr val="0055A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05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1_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25787</TotalTime>
  <Words>1325</Words>
  <Application>Microsoft Macintosh PowerPoint</Application>
  <PresentationFormat>On-screen Show (4:3)</PresentationFormat>
  <Paragraphs>192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1_CERNCorporate4-3</vt:lpstr>
      <vt:lpstr>Closing remarks</vt:lpstr>
      <vt:lpstr>The workshop</vt:lpstr>
      <vt:lpstr>The program</vt:lpstr>
      <vt:lpstr>The social program</vt:lpstr>
      <vt:lpstr>Thanks to …</vt:lpstr>
      <vt:lpstr>Thanks again to Vittorio</vt:lpstr>
      <vt:lpstr>Thanks again to Vittorio</vt:lpstr>
      <vt:lpstr>Few words on the program and discussions</vt:lpstr>
      <vt:lpstr>Impedance theory, modeling, measurements and control</vt:lpstr>
      <vt:lpstr>Beam instabilities</vt:lpstr>
      <vt:lpstr>One last word</vt:lpstr>
      <vt:lpstr>One last word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MDs in 2015</dc:title>
  <dc:creator>Giovanni Rumolo</dc:creator>
  <cp:lastModifiedBy>Giovanni Rumolo</cp:lastModifiedBy>
  <cp:revision>475</cp:revision>
  <dcterms:created xsi:type="dcterms:W3CDTF">2015-12-22T11:14:19Z</dcterms:created>
  <dcterms:modified xsi:type="dcterms:W3CDTF">2017-09-23T14:30:00Z</dcterms:modified>
</cp:coreProperties>
</file>