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40" r:id="rId2"/>
  </p:sldMasterIdLst>
  <p:notesMasterIdLst>
    <p:notesMasterId r:id="rId75"/>
  </p:notesMasterIdLst>
  <p:sldIdLst>
    <p:sldId id="258" r:id="rId3"/>
    <p:sldId id="436" r:id="rId4"/>
    <p:sldId id="361" r:id="rId5"/>
    <p:sldId id="452" r:id="rId6"/>
    <p:sldId id="455" r:id="rId7"/>
    <p:sldId id="362" r:id="rId8"/>
    <p:sldId id="365" r:id="rId9"/>
    <p:sldId id="453" r:id="rId10"/>
    <p:sldId id="454" r:id="rId11"/>
    <p:sldId id="366" r:id="rId12"/>
    <p:sldId id="367" r:id="rId13"/>
    <p:sldId id="368" r:id="rId14"/>
    <p:sldId id="372" r:id="rId15"/>
    <p:sldId id="419" r:id="rId16"/>
    <p:sldId id="264" r:id="rId17"/>
    <p:sldId id="373" r:id="rId18"/>
    <p:sldId id="380" r:id="rId19"/>
    <p:sldId id="420" r:id="rId20"/>
    <p:sldId id="422" r:id="rId21"/>
    <p:sldId id="433" r:id="rId22"/>
    <p:sldId id="439" r:id="rId23"/>
    <p:sldId id="437" r:id="rId24"/>
    <p:sldId id="382" r:id="rId25"/>
    <p:sldId id="381" r:id="rId26"/>
    <p:sldId id="326" r:id="rId27"/>
    <p:sldId id="456" r:id="rId28"/>
    <p:sldId id="459" r:id="rId29"/>
    <p:sldId id="460" r:id="rId30"/>
    <p:sldId id="302" r:id="rId31"/>
    <p:sldId id="434" r:id="rId32"/>
    <p:sldId id="461" r:id="rId33"/>
    <p:sldId id="462" r:id="rId34"/>
    <p:sldId id="441" r:id="rId35"/>
    <p:sldId id="435" r:id="rId36"/>
    <p:sldId id="347" r:id="rId37"/>
    <p:sldId id="426" r:id="rId38"/>
    <p:sldId id="375" r:id="rId39"/>
    <p:sldId id="427" r:id="rId40"/>
    <p:sldId id="449" r:id="rId41"/>
    <p:sldId id="443" r:id="rId42"/>
    <p:sldId id="444" r:id="rId43"/>
    <p:sldId id="445" r:id="rId44"/>
    <p:sldId id="448" r:id="rId45"/>
    <p:sldId id="446" r:id="rId46"/>
    <p:sldId id="447" r:id="rId47"/>
    <p:sldId id="351" r:id="rId48"/>
    <p:sldId id="352" r:id="rId49"/>
    <p:sldId id="390" r:id="rId50"/>
    <p:sldId id="392" r:id="rId51"/>
    <p:sldId id="391" r:id="rId52"/>
    <p:sldId id="395" r:id="rId53"/>
    <p:sldId id="396" r:id="rId54"/>
    <p:sldId id="397" r:id="rId55"/>
    <p:sldId id="357" r:id="rId56"/>
    <p:sldId id="358" r:id="rId57"/>
    <p:sldId id="398" r:id="rId58"/>
    <p:sldId id="399" r:id="rId59"/>
    <p:sldId id="403" r:id="rId60"/>
    <p:sldId id="401" r:id="rId61"/>
    <p:sldId id="412" r:id="rId62"/>
    <p:sldId id="413" r:id="rId63"/>
    <p:sldId id="418" r:id="rId64"/>
    <p:sldId id="423" r:id="rId65"/>
    <p:sldId id="424" r:id="rId66"/>
    <p:sldId id="438" r:id="rId67"/>
    <p:sldId id="431" r:id="rId68"/>
    <p:sldId id="457" r:id="rId69"/>
    <p:sldId id="450" r:id="rId70"/>
    <p:sldId id="440" r:id="rId71"/>
    <p:sldId id="432" r:id="rId72"/>
    <p:sldId id="298" r:id="rId73"/>
    <p:sldId id="299" r:id="rId7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01E9"/>
    <a:srgbClr val="D1D1F0"/>
    <a:srgbClr val="00FF00"/>
    <a:srgbClr val="EBF1DE"/>
    <a:srgbClr val="CF1BC6"/>
    <a:srgbClr val="FF5757"/>
    <a:srgbClr val="FFFFCC"/>
    <a:srgbClr val="CCFF33"/>
    <a:srgbClr val="CCFF99"/>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10" autoAdjust="0"/>
  </p:normalViewPr>
  <p:slideViewPr>
    <p:cSldViewPr>
      <p:cViewPr varScale="1">
        <p:scale>
          <a:sx n="57" d="100"/>
          <a:sy n="57" d="100"/>
        </p:scale>
        <p:origin x="312" y="48"/>
      </p:cViewPr>
      <p:guideLst>
        <p:guide orient="horz" pos="2160"/>
        <p:guide pos="2880"/>
      </p:guideLst>
    </p:cSldViewPr>
  </p:slideViewPr>
  <p:outlineViewPr>
    <p:cViewPr>
      <p:scale>
        <a:sx n="33" d="100"/>
        <a:sy n="33" d="100"/>
      </p:scale>
      <p:origin x="0" y="-276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C846CC4-3118-4CBF-9F2C-34106A021B57}" type="datetimeFigureOut">
              <a:rPr lang="en-GB"/>
              <a:pPr>
                <a:defRPr/>
              </a:pPr>
              <a:t>19/09/2017</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GB" noProof="0" smtClean="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6B3BCF9-A337-43B1-89DF-6F0EAA4228D6}" type="slidenum">
              <a:rPr lang="en-GB"/>
              <a:pPr>
                <a:defRPr/>
              </a:pPr>
              <a:t>‹N›</a:t>
            </a:fld>
            <a:endParaRPr lang="en-GB"/>
          </a:p>
        </p:txBody>
      </p:sp>
    </p:spTree>
    <p:extLst>
      <p:ext uri="{BB962C8B-B14F-4D97-AF65-F5344CB8AC3E}">
        <p14:creationId xmlns:p14="http://schemas.microsoft.com/office/powerpoint/2010/main" val="4000061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4CEA3F-A4F8-4349-ABF7-56BC510E9098}" type="slidenum">
              <a:rPr lang="it-IT" smtClean="0"/>
              <a:pPr fontAlgn="base">
                <a:spcBef>
                  <a:spcPct val="0"/>
                </a:spcBef>
                <a:spcAft>
                  <a:spcPct val="0"/>
                </a:spcAft>
                <a:defRPr/>
              </a:pPr>
              <a:t>1</a:t>
            </a:fld>
            <a:endParaRPr lang="it-IT" dirty="0" smtClean="0"/>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5178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smtClean="0"/>
              <a:t>The real part is null below the waveguide cutoff frequency. By converse, the imaginary part has resonances corresponding to the cavity resonant frequencies, below the cut-off. This means that there is a exchange of energy between the beam and the cavity without losses.</a:t>
            </a:r>
          </a:p>
          <a:p>
            <a:pPr>
              <a:spcBef>
                <a:spcPct val="50000"/>
              </a:spcBef>
            </a:pPr>
            <a:r>
              <a:rPr lang="en-US" altLang="en-US" smtClean="0"/>
              <a:t>Vanishing of the Real part of the Coupling Impedance for frequencies below the cut-off is essential for the Energy Conservation Principle:</a:t>
            </a:r>
          </a:p>
          <a:p>
            <a:pPr>
              <a:spcBef>
                <a:spcPct val="50000"/>
              </a:spcBef>
            </a:pPr>
            <a:r>
              <a:rPr lang="en-US" altLang="en-US" smtClean="0"/>
              <a:t>If the real part impedance were not vanishing (namely the particles lose energy) , this would imply that there is an increasing amount of energy stored in the cavity (below cut-off no power can flow in the waveguides!), this would violate the assumption of stationary field configuration. ALL the energy delivered to the cavity is given back to the beam, this implies non zero imaginary part of the Coupling Impedance.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AB2F47B8-CCF6-4624-81B1-59CE739D1440}" type="slidenum">
              <a:rPr lang="it-IT" altLang="en-US"/>
              <a:pPr>
                <a:spcBef>
                  <a:spcPct val="0"/>
                </a:spcBef>
              </a:pPr>
              <a:t>51</a:t>
            </a:fld>
            <a:endParaRPr lang="it-IT" altLang="en-US"/>
          </a:p>
        </p:txBody>
      </p:sp>
    </p:spTree>
    <p:extLst>
      <p:ext uri="{BB962C8B-B14F-4D97-AF65-F5344CB8AC3E}">
        <p14:creationId xmlns:p14="http://schemas.microsoft.com/office/powerpoint/2010/main" val="4042426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can see a new peak in real part in the cutoff region, depending on the conductivity. This peak appears at the same frequency of primary peaks in imaginary part graphic.</a:t>
            </a:r>
          </a:p>
          <a:p>
            <a:pPr>
              <a:spcBef>
                <a:spcPct val="50000"/>
              </a:spcBef>
            </a:pPr>
            <a:r>
              <a:rPr lang="en-US" altLang="en-US" smtClean="0"/>
              <a:t>In case of finite losses, a certain amount of energy is dissipated in the cavity and, because of the Energy Conservation Principle, peaks of real part will appear below cut-off, corresponding to the relevant cavity resonant frequencies. Comparing steel and copper we see a very little influence of CONDUCTIVITY in the behavior above cut-off.</a:t>
            </a:r>
          </a:p>
          <a:p>
            <a:pPr>
              <a:spcBef>
                <a:spcPct val="50000"/>
              </a:spcBef>
            </a:pPr>
            <a:r>
              <a:rPr lang="en-GB" altLang="en-US" smtClean="0"/>
              <a:t>Below cutoff there are aspects which cannot be appreciated in such a wide frequency range: therefore, it is worthwhile to magnify them in a narrow frequency bandwidth, around the first resonance at 3.2GHz.</a:t>
            </a:r>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C279B0DB-84DC-40B9-8ED2-E48717BA4BAA}" type="slidenum">
              <a:rPr lang="it-IT" altLang="en-US"/>
              <a:pPr>
                <a:spcBef>
                  <a:spcPct val="0"/>
                </a:spcBef>
              </a:pPr>
              <a:t>52</a:t>
            </a:fld>
            <a:endParaRPr lang="it-IT" altLang="en-US"/>
          </a:p>
        </p:txBody>
      </p:sp>
    </p:spTree>
    <p:extLst>
      <p:ext uri="{BB962C8B-B14F-4D97-AF65-F5344CB8AC3E}">
        <p14:creationId xmlns:p14="http://schemas.microsoft.com/office/powerpoint/2010/main" val="3405514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smtClean="0"/>
              <a:t>Good agreement above the cutoff frequency and bad agreement below the cutoff frequency. Enormous discrepancy between the two results below the cutoff frequency. The presence of the wire shifts the cutoff frequency to zero (the TEM mode are allowed to propagate because coaxial cables support them). This implies a loss of energy from the resonant cavity which appears as a non existing coupling impedance below cut-off. 30% above cut-off it is striking the agreement between the exact evaluation and measurements. By means of this cross check this proves the goodness of the wire method and M.M. evaluation.</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spcBef>
                <a:spcPct val="0"/>
              </a:spcBef>
            </a:pPr>
            <a:fld id="{1B69A5D8-F6C9-445E-992D-AF59B4E81C9E}" type="slidenum">
              <a:rPr lang="it-IT" altLang="en-US"/>
              <a:pPr>
                <a:spcBef>
                  <a:spcPct val="0"/>
                </a:spcBef>
              </a:pPr>
              <a:t>53</a:t>
            </a:fld>
            <a:endParaRPr lang="it-IT" altLang="en-US"/>
          </a:p>
        </p:txBody>
      </p:sp>
    </p:spTree>
    <p:extLst>
      <p:ext uri="{BB962C8B-B14F-4D97-AF65-F5344CB8AC3E}">
        <p14:creationId xmlns:p14="http://schemas.microsoft.com/office/powerpoint/2010/main" val="791266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12AFAA-D56A-43EA-B729-AE1DEABE959C}" type="slidenum">
              <a:rPr lang="en-GB" smtClean="0"/>
              <a:t>58</a:t>
            </a:fld>
            <a:endParaRPr lang="en-GB"/>
          </a:p>
        </p:txBody>
      </p:sp>
    </p:spTree>
    <p:extLst>
      <p:ext uri="{BB962C8B-B14F-4D97-AF65-F5344CB8AC3E}">
        <p14:creationId xmlns:p14="http://schemas.microsoft.com/office/powerpoint/2010/main" val="2597687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baseline="0" dirty="0" smtClean="0"/>
          </a:p>
        </p:txBody>
      </p:sp>
      <p:sp>
        <p:nvSpPr>
          <p:cNvPr id="4" name="Segnaposto numero diapositiva 3"/>
          <p:cNvSpPr>
            <a:spLocks noGrp="1"/>
          </p:cNvSpPr>
          <p:nvPr>
            <p:ph type="sldNum" sz="quarter" idx="10"/>
          </p:nvPr>
        </p:nvSpPr>
        <p:spPr/>
        <p:txBody>
          <a:bodyPr/>
          <a:lstStyle/>
          <a:p>
            <a:fld id="{EDD483C1-4579-4986-A8E9-846CB6CAA15D}" type="slidenum">
              <a:rPr lang="it-IT" smtClean="0"/>
              <a:pPr/>
              <a:t>59</a:t>
            </a:fld>
            <a:endParaRPr lang="it-IT" dirty="0"/>
          </a:p>
        </p:txBody>
      </p:sp>
    </p:spTree>
    <p:extLst>
      <p:ext uri="{BB962C8B-B14F-4D97-AF65-F5344CB8AC3E}">
        <p14:creationId xmlns:p14="http://schemas.microsoft.com/office/powerpoint/2010/main" val="3164095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12AFAA-D56A-43EA-B729-AE1DEABE959C}" type="slidenum">
              <a:rPr lang="en-GB" smtClean="0"/>
              <a:t>60</a:t>
            </a:fld>
            <a:endParaRPr lang="en-GB"/>
          </a:p>
        </p:txBody>
      </p:sp>
    </p:spTree>
    <p:extLst>
      <p:ext uri="{BB962C8B-B14F-4D97-AF65-F5344CB8AC3E}">
        <p14:creationId xmlns:p14="http://schemas.microsoft.com/office/powerpoint/2010/main" val="2597687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12AFAA-D56A-43EA-B729-AE1DEABE959C}" type="slidenum">
              <a:rPr lang="en-GB" smtClean="0"/>
              <a:t>61</a:t>
            </a:fld>
            <a:endParaRPr lang="en-GB"/>
          </a:p>
        </p:txBody>
      </p:sp>
    </p:spTree>
    <p:extLst>
      <p:ext uri="{BB962C8B-B14F-4D97-AF65-F5344CB8AC3E}">
        <p14:creationId xmlns:p14="http://schemas.microsoft.com/office/powerpoint/2010/main" val="2597687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buFont typeface="Arial" charset="0"/>
              <a:buNone/>
            </a:pPr>
            <a:r>
              <a:rPr lang="en-US" sz="1200" kern="1200" dirty="0" smtClean="0">
                <a:solidFill>
                  <a:prstClr val="black"/>
                </a:solidFill>
                <a:latin typeface="Calibri" panose="020F0502020204030204" pitchFamily="34" charset="0"/>
                <a:ea typeface="+mn-ea"/>
                <a:cs typeface="+mn-cs"/>
              </a:rPr>
              <a:t>I was reluctant to use the formulas where the expressions  in </a:t>
            </a:r>
            <a:r>
              <a:rPr lang="en-US" sz="1200" kern="1200" dirty="0" err="1" smtClean="0">
                <a:solidFill>
                  <a:prstClr val="black"/>
                </a:solidFill>
                <a:latin typeface="Calibri" panose="020F0502020204030204" pitchFamily="34" charset="0"/>
                <a:ea typeface="+mn-ea"/>
                <a:cs typeface="+mn-cs"/>
              </a:rPr>
              <a:t>cgs</a:t>
            </a:r>
            <a:r>
              <a:rPr lang="en-US" sz="1200" kern="1200" dirty="0" smtClean="0">
                <a:solidFill>
                  <a:prstClr val="black"/>
                </a:solidFill>
                <a:latin typeface="Calibri" panose="020F0502020204030204" pitchFamily="34" charset="0"/>
                <a:ea typeface="+mn-ea"/>
                <a:cs typeface="+mn-cs"/>
              </a:rPr>
              <a:t> system </a:t>
            </a:r>
          </a:p>
        </p:txBody>
      </p:sp>
      <p:sp>
        <p:nvSpPr>
          <p:cNvPr id="4" name="Segnaposto numero diapositiva 3"/>
          <p:cNvSpPr>
            <a:spLocks noGrp="1"/>
          </p:cNvSpPr>
          <p:nvPr>
            <p:ph type="sldNum" sz="quarter" idx="10"/>
          </p:nvPr>
        </p:nvSpPr>
        <p:spPr/>
        <p:txBody>
          <a:bodyPr/>
          <a:lstStyle/>
          <a:p>
            <a:pPr>
              <a:defRPr/>
            </a:pPr>
            <a:fld id="{76B3BCF9-A337-43B1-89DF-6F0EAA4228D6}" type="slidenum">
              <a:rPr lang="en-GB" smtClean="0"/>
              <a:pPr>
                <a:defRPr/>
              </a:pPr>
              <a:t>63</a:t>
            </a:fld>
            <a:endParaRPr lang="en-GB"/>
          </a:p>
        </p:txBody>
      </p:sp>
    </p:spTree>
    <p:extLst>
      <p:ext uri="{BB962C8B-B14F-4D97-AF65-F5344CB8AC3E}">
        <p14:creationId xmlns:p14="http://schemas.microsoft.com/office/powerpoint/2010/main" val="1022111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It is impossible to make a synthesis of fifty years of work.</a:t>
            </a:r>
            <a:endParaRPr lang="en-US" dirty="0"/>
          </a:p>
        </p:txBody>
      </p:sp>
      <p:sp>
        <p:nvSpPr>
          <p:cNvPr id="4" name="Segnaposto numero diapositiva 3"/>
          <p:cNvSpPr>
            <a:spLocks noGrp="1"/>
          </p:cNvSpPr>
          <p:nvPr>
            <p:ph type="sldNum" sz="quarter" idx="10"/>
          </p:nvPr>
        </p:nvSpPr>
        <p:spPr/>
        <p:txBody>
          <a:bodyPr/>
          <a:lstStyle/>
          <a:p>
            <a:pPr>
              <a:defRPr/>
            </a:pPr>
            <a:fld id="{76B3BCF9-A337-43B1-89DF-6F0EAA4228D6}" type="slidenum">
              <a:rPr lang="en-GB" smtClean="0"/>
              <a:pPr>
                <a:defRPr/>
              </a:pPr>
              <a:t>66</a:t>
            </a:fld>
            <a:endParaRPr lang="en-GB"/>
          </a:p>
        </p:txBody>
      </p:sp>
    </p:spTree>
    <p:extLst>
      <p:ext uri="{BB962C8B-B14F-4D97-AF65-F5344CB8AC3E}">
        <p14:creationId xmlns:p14="http://schemas.microsoft.com/office/powerpoint/2010/main" val="165162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12AFAA-D56A-43EA-B729-AE1DEABE959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40270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B095D9BA-8BD3-4935-B8CD-2C2F93C28341}" type="slidenum">
              <a:rPr lang="it-IT" altLang="it-IT" smtClean="0"/>
              <a:pPr>
                <a:defRPr/>
              </a:pPr>
              <a:t>10</a:t>
            </a:fld>
            <a:endParaRPr lang="it-IT" altLang="it-IT"/>
          </a:p>
        </p:txBody>
      </p:sp>
    </p:spTree>
    <p:extLst>
      <p:ext uri="{BB962C8B-B14F-4D97-AF65-F5344CB8AC3E}">
        <p14:creationId xmlns:p14="http://schemas.microsoft.com/office/powerpoint/2010/main" val="345410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The project consists in accumulating a beam of electrons and positrons of 250 MeV each, counter-rotating in a magnetic field along almost the same orbit, colliding at four points. The experiment, done in just one year, in which </a:t>
            </a:r>
            <a:r>
              <a:rPr lang="en-GB" dirty="0" err="1" smtClean="0"/>
              <a:t>Touschek</a:t>
            </a:r>
            <a:r>
              <a:rPr lang="en-GB" dirty="0" smtClean="0"/>
              <a:t> played a major role, was a huge success: it proved that it was possible the accumulation of the beams in the rings, and the collision between particles. There is no doubt that Ada was the long line progenitor of electron-positron collider -</a:t>
            </a:r>
            <a:r>
              <a:rPr lang="en-GB" dirty="0" err="1" smtClean="0"/>
              <a:t>pbuilt</a:t>
            </a:r>
            <a:r>
              <a:rPr lang="en-GB" dirty="0" smtClean="0"/>
              <a:t> in various physics laboratories around the world. </a:t>
            </a:r>
            <a:r>
              <a:rPr lang="en-GB" dirty="0" err="1" smtClean="0"/>
              <a:t>Isr</a:t>
            </a:r>
            <a:r>
              <a:rPr lang="en-GB" dirty="0" smtClean="0"/>
              <a:t> p-p. </a:t>
            </a:r>
            <a:r>
              <a:rPr lang="en-GB" dirty="0" err="1" smtClean="0"/>
              <a:t>Yhe</a:t>
            </a:r>
            <a:r>
              <a:rPr lang="en-GB" baseline="0" dirty="0" smtClean="0"/>
              <a:t> </a:t>
            </a:r>
            <a:r>
              <a:rPr lang="en-GB" dirty="0" smtClean="0"/>
              <a:t>e most famous descendent of Ada was LEP (Large Electron-Positron Collider) at CERN in Geneva that started</a:t>
            </a:r>
            <a:r>
              <a:rPr lang="en-GB" baseline="0" dirty="0" smtClean="0"/>
              <a:t> </a:t>
            </a:r>
            <a:r>
              <a:rPr lang="en-GB" dirty="0" smtClean="0"/>
              <a:t>in 1989, which worked for 12 years with important scientific results.</a:t>
            </a:r>
            <a:endParaRPr lang="en-GB" dirty="0"/>
          </a:p>
        </p:txBody>
      </p:sp>
      <p:sp>
        <p:nvSpPr>
          <p:cNvPr id="4" name="Segnaposto numero diapositiva 3"/>
          <p:cNvSpPr>
            <a:spLocks noGrp="1"/>
          </p:cNvSpPr>
          <p:nvPr>
            <p:ph type="sldNum" sz="quarter" idx="10"/>
          </p:nvPr>
        </p:nvSpPr>
        <p:spPr/>
        <p:txBody>
          <a:bodyPr/>
          <a:lstStyle/>
          <a:p>
            <a:pPr>
              <a:defRPr/>
            </a:pPr>
            <a:fld id="{B095D9BA-8BD3-4935-B8CD-2C2F93C28341}" type="slidenum">
              <a:rPr lang="it-IT" altLang="it-IT" smtClean="0">
                <a:solidFill>
                  <a:srgbClr val="000000"/>
                </a:solidFill>
              </a:rPr>
              <a:pPr>
                <a:defRPr/>
              </a:pPr>
              <a:t>12</a:t>
            </a:fld>
            <a:endParaRPr lang="it-IT" altLang="it-IT">
              <a:solidFill>
                <a:srgbClr val="000000"/>
              </a:solidFill>
            </a:endParaRPr>
          </a:p>
        </p:txBody>
      </p:sp>
    </p:spTree>
    <p:extLst>
      <p:ext uri="{BB962C8B-B14F-4D97-AF65-F5344CB8AC3E}">
        <p14:creationId xmlns:p14="http://schemas.microsoft.com/office/powerpoint/2010/main" val="752102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It is impossible to make a synthesis of fifty years of work.</a:t>
            </a:r>
            <a:endParaRPr lang="en-US" dirty="0"/>
          </a:p>
        </p:txBody>
      </p:sp>
      <p:sp>
        <p:nvSpPr>
          <p:cNvPr id="4" name="Segnaposto numero diapositiva 3"/>
          <p:cNvSpPr>
            <a:spLocks noGrp="1"/>
          </p:cNvSpPr>
          <p:nvPr>
            <p:ph type="sldNum" sz="quarter" idx="10"/>
          </p:nvPr>
        </p:nvSpPr>
        <p:spPr/>
        <p:txBody>
          <a:bodyPr/>
          <a:lstStyle/>
          <a:p>
            <a:pPr>
              <a:defRPr/>
            </a:pPr>
            <a:fld id="{76B3BCF9-A337-43B1-89DF-6F0EAA4228D6}" type="slidenum">
              <a:rPr lang="en-GB" smtClean="0"/>
              <a:pPr>
                <a:defRPr/>
              </a:pPr>
              <a:t>27</a:t>
            </a:fld>
            <a:endParaRPr lang="en-GB"/>
          </a:p>
        </p:txBody>
      </p:sp>
    </p:spTree>
    <p:extLst>
      <p:ext uri="{BB962C8B-B14F-4D97-AF65-F5344CB8AC3E}">
        <p14:creationId xmlns:p14="http://schemas.microsoft.com/office/powerpoint/2010/main" val="4238469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9894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239728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omic Sans MS" panose="030F0702030302020204" pitchFamily="66" charset="0"/>
              </a:defRPr>
            </a:lvl1pPr>
            <a:lvl2pPr marL="742950" indent="-285750">
              <a:spcBef>
                <a:spcPct val="30000"/>
              </a:spcBef>
              <a:defRPr sz="1200">
                <a:solidFill>
                  <a:schemeClr val="tx1"/>
                </a:solidFill>
                <a:latin typeface="Comic Sans MS" panose="030F0702030302020204" pitchFamily="66" charset="0"/>
              </a:defRPr>
            </a:lvl2pPr>
            <a:lvl3pPr marL="1143000" indent="-228600">
              <a:spcBef>
                <a:spcPct val="30000"/>
              </a:spcBef>
              <a:defRPr sz="1200">
                <a:solidFill>
                  <a:schemeClr val="tx1"/>
                </a:solidFill>
                <a:latin typeface="Comic Sans MS" panose="030F0702030302020204" pitchFamily="66" charset="0"/>
              </a:defRPr>
            </a:lvl3pPr>
            <a:lvl4pPr marL="1600200" indent="-228600">
              <a:spcBef>
                <a:spcPct val="30000"/>
              </a:spcBef>
              <a:defRPr sz="1200">
                <a:solidFill>
                  <a:schemeClr val="tx1"/>
                </a:solidFill>
                <a:latin typeface="Comic Sans MS" panose="030F0702030302020204" pitchFamily="66" charset="0"/>
              </a:defRPr>
            </a:lvl4pPr>
            <a:lvl5pPr marL="2057400" indent="-228600">
              <a:spcBef>
                <a:spcPct val="30000"/>
              </a:spcBef>
              <a:defRPr sz="1200">
                <a:solidFill>
                  <a:schemeClr val="tx1"/>
                </a:solidFill>
                <a:latin typeface="Comic Sans MS" panose="030F0702030302020204" pitchFamily="66" charset="0"/>
              </a:defRPr>
            </a:lvl5pPr>
            <a:lvl6pPr marL="2514600" indent="-228600" eaLnBrk="0" fontAlgn="base" hangingPunct="0">
              <a:spcBef>
                <a:spcPct val="30000"/>
              </a:spcBef>
              <a:spcAft>
                <a:spcPct val="0"/>
              </a:spcAft>
              <a:defRPr sz="1200">
                <a:solidFill>
                  <a:schemeClr val="tx1"/>
                </a:solidFill>
                <a:latin typeface="Comic Sans MS" panose="030F0702030302020204" pitchFamily="66" charset="0"/>
              </a:defRPr>
            </a:lvl6pPr>
            <a:lvl7pPr marL="2971800" indent="-228600" eaLnBrk="0" fontAlgn="base" hangingPunct="0">
              <a:spcBef>
                <a:spcPct val="30000"/>
              </a:spcBef>
              <a:spcAft>
                <a:spcPct val="0"/>
              </a:spcAft>
              <a:defRPr sz="1200">
                <a:solidFill>
                  <a:schemeClr val="tx1"/>
                </a:solidFill>
                <a:latin typeface="Comic Sans MS" panose="030F0702030302020204" pitchFamily="66" charset="0"/>
              </a:defRPr>
            </a:lvl7pPr>
            <a:lvl8pPr marL="3429000" indent="-228600" eaLnBrk="0" fontAlgn="base" hangingPunct="0">
              <a:spcBef>
                <a:spcPct val="30000"/>
              </a:spcBef>
              <a:spcAft>
                <a:spcPct val="0"/>
              </a:spcAft>
              <a:defRPr sz="1200">
                <a:solidFill>
                  <a:schemeClr val="tx1"/>
                </a:solidFill>
                <a:latin typeface="Comic Sans MS" panose="030F0702030302020204" pitchFamily="66" charset="0"/>
              </a:defRPr>
            </a:lvl8pPr>
            <a:lvl9pPr marL="3886200" indent="-228600" eaLnBrk="0" fontAlgn="base" hangingPunct="0">
              <a:spcBef>
                <a:spcPct val="30000"/>
              </a:spcBef>
              <a:spcAft>
                <a:spcPct val="0"/>
              </a:spcAft>
              <a:defRPr sz="1200">
                <a:solidFill>
                  <a:schemeClr val="tx1"/>
                </a:solidFill>
                <a:latin typeface="Comic Sans MS" panose="030F0702030302020204" pitchFamily="66" charset="0"/>
              </a:defRPr>
            </a:lvl9pPr>
          </a:lstStyle>
          <a:p>
            <a:pPr algn="r" eaLnBrk="1" hangingPunct="1">
              <a:lnSpc>
                <a:spcPct val="90000"/>
              </a:lnSpc>
              <a:spcBef>
                <a:spcPct val="20000"/>
              </a:spcBef>
            </a:pPr>
            <a:fld id="{E6CEB636-8A34-4336-A63C-F7633F192C10}" type="slidenum">
              <a:rPr lang="en-US" altLang="en-US" b="0">
                <a:latin typeface="Arial" panose="020B0604020202020204" pitchFamily="34" charset="0"/>
              </a:rPr>
              <a:pPr algn="r" eaLnBrk="1" hangingPunct="1">
                <a:lnSpc>
                  <a:spcPct val="90000"/>
                </a:lnSpc>
                <a:spcBef>
                  <a:spcPct val="20000"/>
                </a:spcBef>
              </a:pPr>
              <a:t>48</a:t>
            </a:fld>
            <a:endParaRPr lang="en-US" altLang="en-US" b="0">
              <a:latin typeface="Arial" panose="020B0604020202020204"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first one is by definition an essential device for carrying out the function itself of the accelerator. The second one is strictly necessary to absorb the thermal stresses and mechanical fabrication tolerances. All the inserts are in general connected to pipes.</a:t>
            </a:r>
            <a:endParaRPr lang="en-US" altLang="en-US" smtClean="0"/>
          </a:p>
        </p:txBody>
      </p:sp>
    </p:spTree>
    <p:extLst>
      <p:ext uri="{BB962C8B-B14F-4D97-AF65-F5344CB8AC3E}">
        <p14:creationId xmlns:p14="http://schemas.microsoft.com/office/powerpoint/2010/main" val="3447234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key parameter of the connecting pipes is the minimum frequency of the waves that which can propagate in the pipe. Allowing for cylindrical pipes, this is connected to the radius of the pipe. Therefore, all the wave numbers will be normalized to this value. </a:t>
            </a:r>
          </a:p>
          <a:p>
            <a:endParaRPr lang="en-US" altLang="en-US" smtClean="0"/>
          </a:p>
        </p:txBody>
      </p:sp>
    </p:spTree>
    <p:extLst>
      <p:ext uri="{BB962C8B-B14F-4D97-AF65-F5344CB8AC3E}">
        <p14:creationId xmlns:p14="http://schemas.microsoft.com/office/powerpoint/2010/main" val="758599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r>
              <a:rPr lang="it-IT" smtClean="0"/>
              <a:t>19/09/2017</a:t>
            </a: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UNIVERSITÀ DEGLI STUDI DI NAPOLI FEDERICO II   and   INFN- SEZ. DI NAPOLI</a:t>
            </a:r>
          </a:p>
        </p:txBody>
      </p:sp>
      <p:sp>
        <p:nvSpPr>
          <p:cNvPr id="6" name="Segnaposto numero diapositiva 5"/>
          <p:cNvSpPr>
            <a:spLocks noGrp="1"/>
          </p:cNvSpPr>
          <p:nvPr>
            <p:ph type="sldNum" sz="quarter" idx="12"/>
          </p:nvPr>
        </p:nvSpPr>
        <p:spPr/>
        <p:txBody>
          <a:bodyPr/>
          <a:lstStyle>
            <a:lvl1pPr>
              <a:defRPr/>
            </a:lvl1pPr>
          </a:lstStyle>
          <a:p>
            <a:pPr>
              <a:defRPr/>
            </a:pPr>
            <a:fld id="{50690A39-AAE3-4EAE-A31C-A1C8E1D6A4E4}" type="slidenum">
              <a:rPr lang="it-IT"/>
              <a:pPr>
                <a:defRPr/>
              </a:pPr>
              <a:t>‹N›</a:t>
            </a:fld>
            <a:endParaRPr lang="it-IT"/>
          </a:p>
        </p:txBody>
      </p:sp>
    </p:spTree>
    <p:extLst>
      <p:ext uri="{BB962C8B-B14F-4D97-AF65-F5344CB8AC3E}">
        <p14:creationId xmlns:p14="http://schemas.microsoft.com/office/powerpoint/2010/main" val="249772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r>
              <a:rPr lang="it-IT" smtClean="0"/>
              <a:t>19/09/2017</a:t>
            </a: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UNIVERSITÀ DEGLI STUDI DI NAPOLI FEDERICO II   and   INFN- SEZ. DI NAPOLI</a:t>
            </a:r>
          </a:p>
        </p:txBody>
      </p:sp>
      <p:sp>
        <p:nvSpPr>
          <p:cNvPr id="6" name="Segnaposto numero diapositiva 5"/>
          <p:cNvSpPr>
            <a:spLocks noGrp="1"/>
          </p:cNvSpPr>
          <p:nvPr>
            <p:ph type="sldNum" sz="quarter" idx="12"/>
          </p:nvPr>
        </p:nvSpPr>
        <p:spPr/>
        <p:txBody>
          <a:bodyPr/>
          <a:lstStyle>
            <a:lvl1pPr>
              <a:defRPr/>
            </a:lvl1pPr>
          </a:lstStyle>
          <a:p>
            <a:pPr>
              <a:defRPr/>
            </a:pPr>
            <a:fld id="{D62A6721-BAB3-421F-93D4-9F7F1D74A702}" type="slidenum">
              <a:rPr lang="it-IT"/>
              <a:pPr>
                <a:defRPr/>
              </a:pPr>
              <a:t>‹N›</a:t>
            </a:fld>
            <a:endParaRPr lang="it-IT"/>
          </a:p>
        </p:txBody>
      </p:sp>
    </p:spTree>
    <p:extLst>
      <p:ext uri="{BB962C8B-B14F-4D97-AF65-F5344CB8AC3E}">
        <p14:creationId xmlns:p14="http://schemas.microsoft.com/office/powerpoint/2010/main" val="409155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r>
              <a:rPr lang="it-IT" smtClean="0"/>
              <a:t>19/09/2017</a:t>
            </a: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UNIVERSITÀ DEGLI STUDI DI NAPOLI FEDERICO II   and   INFN- SEZ. DI NAPOLI</a:t>
            </a:r>
          </a:p>
        </p:txBody>
      </p:sp>
      <p:sp>
        <p:nvSpPr>
          <p:cNvPr id="6" name="Segnaposto numero diapositiva 5"/>
          <p:cNvSpPr>
            <a:spLocks noGrp="1"/>
          </p:cNvSpPr>
          <p:nvPr>
            <p:ph type="sldNum" sz="quarter" idx="12"/>
          </p:nvPr>
        </p:nvSpPr>
        <p:spPr/>
        <p:txBody>
          <a:bodyPr/>
          <a:lstStyle>
            <a:lvl1pPr>
              <a:defRPr/>
            </a:lvl1pPr>
          </a:lstStyle>
          <a:p>
            <a:pPr>
              <a:defRPr/>
            </a:pPr>
            <a:fld id="{CF4F18FE-B218-4D93-AA5D-731E97DB653E}" type="slidenum">
              <a:rPr lang="it-IT"/>
              <a:pPr>
                <a:defRPr/>
              </a:pPr>
              <a:t>‹N›</a:t>
            </a:fld>
            <a:endParaRPr lang="it-IT"/>
          </a:p>
        </p:txBody>
      </p:sp>
    </p:spTree>
    <p:extLst>
      <p:ext uri="{BB962C8B-B14F-4D97-AF65-F5344CB8AC3E}">
        <p14:creationId xmlns:p14="http://schemas.microsoft.com/office/powerpoint/2010/main" val="1965588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it-IT" altLang="it-IT" smtClean="0">
                <a:solidFill>
                  <a:srgbClr val="000000"/>
                </a:solidFill>
              </a:rPr>
              <a:t>19/09/2017</a:t>
            </a: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ltLang="it-IT" smtClean="0">
                <a:solidFill>
                  <a:srgbClr val="000000"/>
                </a:solidFill>
              </a:rPr>
              <a:t>UNIVERSITÀ DEGLI STUDI DI NAPOLI FEDERICO II   and   INFN- SEZ. DI NAPOLI</a:t>
            </a: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3CA086-2005-4564-B9E7-A279E01C720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244847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it-IT" altLang="it-IT" smtClean="0">
                <a:solidFill>
                  <a:srgbClr val="000000"/>
                </a:solidFill>
              </a:rPr>
              <a:t>19/09/2017</a:t>
            </a: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ltLang="it-IT" smtClean="0">
                <a:solidFill>
                  <a:srgbClr val="000000"/>
                </a:solidFill>
              </a:rPr>
              <a:t>UNIVERSITÀ DEGLI STUDI DI NAPOLI FEDERICO II   and   INFN- SEZ. DI NAPOLI</a:t>
            </a: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BB3ADC-2156-4206-AB89-223A08831E0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142638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it-IT" altLang="it-IT" smtClean="0">
                <a:solidFill>
                  <a:srgbClr val="000000"/>
                </a:solidFill>
              </a:rPr>
              <a:t>19/09/2017</a:t>
            </a: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ltLang="it-IT" smtClean="0">
                <a:solidFill>
                  <a:srgbClr val="000000"/>
                </a:solidFill>
              </a:rPr>
              <a:t>UNIVERSITÀ DEGLI STUDI DI NAPOLI FEDERICO II   and   INFN- SEZ. DI NAPOLI</a:t>
            </a: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7A366B-70A9-4E2A-BA67-83B16F6D8EC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62457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r>
              <a:rPr lang="it-IT" altLang="it-IT" smtClean="0">
                <a:solidFill>
                  <a:srgbClr val="000000"/>
                </a:solidFill>
              </a:rPr>
              <a:t>19/09/2017</a:t>
            </a: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altLang="it-IT" smtClean="0">
                <a:solidFill>
                  <a:srgbClr val="000000"/>
                </a:solidFill>
              </a:rPr>
              <a:t>UNIVERSITÀ DEGLI STUDI DI NAPOLI FEDERICO II   and   INFN- SEZ. DI NAPOLI</a:t>
            </a: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CFD77E-AE52-4DB7-826F-C17692D4B53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41239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r>
              <a:rPr lang="it-IT" altLang="it-IT" smtClean="0">
                <a:solidFill>
                  <a:srgbClr val="000000"/>
                </a:solidFill>
              </a:rPr>
              <a:t>19/09/2017</a:t>
            </a: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it-IT" altLang="it-IT" smtClean="0">
                <a:solidFill>
                  <a:srgbClr val="000000"/>
                </a:solidFill>
              </a:rPr>
              <a:t>UNIVERSITÀ DEGLI STUDI DI NAPOLI FEDERICO II   and   INFN- SEZ. DI NAPOLI</a:t>
            </a: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9057F89-A925-445A-A1F3-1E0C9DC578A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657885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r>
              <a:rPr lang="it-IT" altLang="it-IT" smtClean="0">
                <a:solidFill>
                  <a:srgbClr val="000000"/>
                </a:solidFill>
              </a:rPr>
              <a:t>19/09/2017</a:t>
            </a: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it-IT" altLang="it-IT" smtClean="0">
                <a:solidFill>
                  <a:srgbClr val="000000"/>
                </a:solidFill>
              </a:rPr>
              <a:t>UNIVERSITÀ DEGLI STUDI DI NAPOLI FEDERICO II   and   INFN- SEZ. DI NAPOLI</a:t>
            </a: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A20273-F0C6-4716-90EB-6826C6F630D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587950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it-IT" altLang="it-IT" smtClean="0">
                <a:solidFill>
                  <a:srgbClr val="000000"/>
                </a:solidFill>
              </a:rPr>
              <a:t>19/09/2017</a:t>
            </a: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it-IT" altLang="it-IT" smtClean="0">
                <a:solidFill>
                  <a:srgbClr val="000000"/>
                </a:solidFill>
              </a:rPr>
              <a:t>UNIVERSITÀ DEGLI STUDI DI NAPOLI FEDERICO II   and   INFN- SEZ. DI NAPOLI</a:t>
            </a: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3A0ACC7-91D2-4B24-9ED9-F5F4CE9C3BB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63120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it-IT" altLang="it-IT" smtClean="0">
                <a:solidFill>
                  <a:srgbClr val="000000"/>
                </a:solidFill>
              </a:rPr>
              <a:t>19/09/2017</a:t>
            </a: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altLang="it-IT" smtClean="0">
                <a:solidFill>
                  <a:srgbClr val="000000"/>
                </a:solidFill>
              </a:rPr>
              <a:t>UNIVERSITÀ DEGLI STUDI DI NAPOLI FEDERICO II   and   INFN- SEZ. DI NAPOLI</a:t>
            </a: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EA2B03-4417-44D5-B431-C82F64465387}"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91336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r>
              <a:rPr lang="it-IT" smtClean="0"/>
              <a:t>19/09/2017</a:t>
            </a: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UNIVERSITÀ DEGLI STUDI DI NAPOLI FEDERICO II   and   INFN- SEZ. DI NAPOLI</a:t>
            </a:r>
          </a:p>
        </p:txBody>
      </p:sp>
      <p:sp>
        <p:nvSpPr>
          <p:cNvPr id="6" name="Segnaposto numero diapositiva 5"/>
          <p:cNvSpPr>
            <a:spLocks noGrp="1"/>
          </p:cNvSpPr>
          <p:nvPr>
            <p:ph type="sldNum" sz="quarter" idx="12"/>
          </p:nvPr>
        </p:nvSpPr>
        <p:spPr/>
        <p:txBody>
          <a:bodyPr/>
          <a:lstStyle>
            <a:lvl1pPr>
              <a:defRPr/>
            </a:lvl1pPr>
          </a:lstStyle>
          <a:p>
            <a:pPr>
              <a:defRPr/>
            </a:pPr>
            <a:fld id="{5916E927-2375-4F12-AF6E-B7902A62EBF6}" type="slidenum">
              <a:rPr lang="it-IT"/>
              <a:pPr>
                <a:defRPr/>
              </a:pPr>
              <a:t>‹N›</a:t>
            </a:fld>
            <a:endParaRPr lang="it-IT"/>
          </a:p>
        </p:txBody>
      </p:sp>
    </p:spTree>
    <p:extLst>
      <p:ext uri="{BB962C8B-B14F-4D97-AF65-F5344CB8AC3E}">
        <p14:creationId xmlns:p14="http://schemas.microsoft.com/office/powerpoint/2010/main" val="3101357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it-IT" altLang="it-IT" smtClean="0">
                <a:solidFill>
                  <a:srgbClr val="000000"/>
                </a:solidFill>
              </a:rPr>
              <a:t>19/09/2017</a:t>
            </a: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it-IT" altLang="it-IT" smtClean="0">
                <a:solidFill>
                  <a:srgbClr val="000000"/>
                </a:solidFill>
              </a:rPr>
              <a:t>UNIVERSITÀ DEGLI STUDI DI NAPOLI FEDERICO II   and   INFN- SEZ. DI NAPOLI</a:t>
            </a: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BC5752-9BF5-438E-AA70-1E105BE5804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719481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it-IT" altLang="it-IT" smtClean="0">
                <a:solidFill>
                  <a:srgbClr val="000000"/>
                </a:solidFill>
              </a:rPr>
              <a:t>19/09/2017</a:t>
            </a: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ltLang="it-IT" smtClean="0">
                <a:solidFill>
                  <a:srgbClr val="000000"/>
                </a:solidFill>
              </a:rPr>
              <a:t>UNIVERSITÀ DEGLI STUDI DI NAPOLI FEDERICO II   and   INFN- SEZ. DI NAPOLI</a:t>
            </a: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933199-04DA-417E-87AE-8F28333BA558}"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631013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it-IT" altLang="it-IT" smtClean="0">
                <a:solidFill>
                  <a:srgbClr val="000000"/>
                </a:solidFill>
              </a:rPr>
              <a:t>19/09/2017</a:t>
            </a: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it-IT" altLang="it-IT" smtClean="0">
                <a:solidFill>
                  <a:srgbClr val="000000"/>
                </a:solidFill>
              </a:rPr>
              <a:t>UNIVERSITÀ DEGLI STUDI DI NAPOLI FEDERICO II   and   INFN- SEZ. DI NAPOLI</a:t>
            </a: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35A18E-A65F-4D03-A708-A06E22705EE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57537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r>
              <a:rPr lang="it-IT" smtClean="0"/>
              <a:t>19/09/2017</a:t>
            </a:r>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UNIVERSITÀ DEGLI STUDI DI NAPOLI FEDERICO II   and   INFN- SEZ. DI NAPOLI</a:t>
            </a:r>
          </a:p>
        </p:txBody>
      </p:sp>
      <p:sp>
        <p:nvSpPr>
          <p:cNvPr id="6" name="Segnaposto numero diapositiva 5"/>
          <p:cNvSpPr>
            <a:spLocks noGrp="1"/>
          </p:cNvSpPr>
          <p:nvPr>
            <p:ph type="sldNum" sz="quarter" idx="12"/>
          </p:nvPr>
        </p:nvSpPr>
        <p:spPr/>
        <p:txBody>
          <a:bodyPr/>
          <a:lstStyle>
            <a:lvl1pPr>
              <a:defRPr/>
            </a:lvl1pPr>
          </a:lstStyle>
          <a:p>
            <a:pPr>
              <a:defRPr/>
            </a:pPr>
            <a:fld id="{4328123B-D1A7-4681-B40C-9C0FB3AF7455}" type="slidenum">
              <a:rPr lang="it-IT"/>
              <a:pPr>
                <a:defRPr/>
              </a:pPr>
              <a:t>‹N›</a:t>
            </a:fld>
            <a:endParaRPr lang="it-IT"/>
          </a:p>
        </p:txBody>
      </p:sp>
    </p:spTree>
    <p:extLst>
      <p:ext uri="{BB962C8B-B14F-4D97-AF65-F5344CB8AC3E}">
        <p14:creationId xmlns:p14="http://schemas.microsoft.com/office/powerpoint/2010/main" val="240475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r>
              <a:rPr lang="it-IT" smtClean="0"/>
              <a:t>19/09/2017</a:t>
            </a: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UNIVERSITÀ DEGLI STUDI DI NAPOLI FEDERICO II   and   INFN- SEZ. DI NAPOLI</a:t>
            </a:r>
          </a:p>
        </p:txBody>
      </p:sp>
      <p:sp>
        <p:nvSpPr>
          <p:cNvPr id="7" name="Segnaposto numero diapositiva 5"/>
          <p:cNvSpPr>
            <a:spLocks noGrp="1"/>
          </p:cNvSpPr>
          <p:nvPr>
            <p:ph type="sldNum" sz="quarter" idx="12"/>
          </p:nvPr>
        </p:nvSpPr>
        <p:spPr/>
        <p:txBody>
          <a:bodyPr/>
          <a:lstStyle>
            <a:lvl1pPr>
              <a:defRPr/>
            </a:lvl1pPr>
          </a:lstStyle>
          <a:p>
            <a:pPr>
              <a:defRPr/>
            </a:pPr>
            <a:fld id="{F043539F-F166-4A88-91E0-D0CCDB66C934}" type="slidenum">
              <a:rPr lang="it-IT"/>
              <a:pPr>
                <a:defRPr/>
              </a:pPr>
              <a:t>‹N›</a:t>
            </a:fld>
            <a:endParaRPr lang="it-IT"/>
          </a:p>
        </p:txBody>
      </p:sp>
    </p:spTree>
    <p:extLst>
      <p:ext uri="{BB962C8B-B14F-4D97-AF65-F5344CB8AC3E}">
        <p14:creationId xmlns:p14="http://schemas.microsoft.com/office/powerpoint/2010/main" val="45823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r>
              <a:rPr lang="it-IT" smtClean="0"/>
              <a:t>19/09/2017</a:t>
            </a:r>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a:t>UNIVERSITÀ DEGLI STUDI DI NAPOLI FEDERICO II   and   INFN- SEZ. DI NAPOLI</a:t>
            </a:r>
          </a:p>
        </p:txBody>
      </p:sp>
      <p:sp>
        <p:nvSpPr>
          <p:cNvPr id="9" name="Segnaposto numero diapositiva 5"/>
          <p:cNvSpPr>
            <a:spLocks noGrp="1"/>
          </p:cNvSpPr>
          <p:nvPr>
            <p:ph type="sldNum" sz="quarter" idx="12"/>
          </p:nvPr>
        </p:nvSpPr>
        <p:spPr/>
        <p:txBody>
          <a:bodyPr/>
          <a:lstStyle>
            <a:lvl1pPr>
              <a:defRPr/>
            </a:lvl1pPr>
          </a:lstStyle>
          <a:p>
            <a:pPr>
              <a:defRPr/>
            </a:pPr>
            <a:fld id="{D50BE12D-601F-446F-A549-5A5C415D38DA}" type="slidenum">
              <a:rPr lang="it-IT"/>
              <a:pPr>
                <a:defRPr/>
              </a:pPr>
              <a:t>‹N›</a:t>
            </a:fld>
            <a:endParaRPr lang="it-IT"/>
          </a:p>
        </p:txBody>
      </p:sp>
    </p:spTree>
    <p:extLst>
      <p:ext uri="{BB962C8B-B14F-4D97-AF65-F5344CB8AC3E}">
        <p14:creationId xmlns:p14="http://schemas.microsoft.com/office/powerpoint/2010/main" val="37539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r>
              <a:rPr lang="it-IT" smtClean="0"/>
              <a:t>19/09/2017</a:t>
            </a:r>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a:t>UNIVERSITÀ DEGLI STUDI DI NAPOLI FEDERICO II   and   INFN- SEZ. DI NAPOLI</a:t>
            </a:r>
          </a:p>
        </p:txBody>
      </p:sp>
      <p:sp>
        <p:nvSpPr>
          <p:cNvPr id="5" name="Segnaposto numero diapositiva 5"/>
          <p:cNvSpPr>
            <a:spLocks noGrp="1"/>
          </p:cNvSpPr>
          <p:nvPr>
            <p:ph type="sldNum" sz="quarter" idx="12"/>
          </p:nvPr>
        </p:nvSpPr>
        <p:spPr/>
        <p:txBody>
          <a:bodyPr/>
          <a:lstStyle>
            <a:lvl1pPr>
              <a:defRPr/>
            </a:lvl1pPr>
          </a:lstStyle>
          <a:p>
            <a:pPr>
              <a:defRPr/>
            </a:pPr>
            <a:fld id="{0FA4C048-2933-4053-BC14-8BFF0621178E}" type="slidenum">
              <a:rPr lang="it-IT"/>
              <a:pPr>
                <a:defRPr/>
              </a:pPr>
              <a:t>‹N›</a:t>
            </a:fld>
            <a:endParaRPr lang="it-IT"/>
          </a:p>
        </p:txBody>
      </p:sp>
    </p:spTree>
    <p:extLst>
      <p:ext uri="{BB962C8B-B14F-4D97-AF65-F5344CB8AC3E}">
        <p14:creationId xmlns:p14="http://schemas.microsoft.com/office/powerpoint/2010/main" val="62142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r>
              <a:rPr lang="it-IT" smtClean="0"/>
              <a:t>19/09/2017</a:t>
            </a:r>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a:t>UNIVERSITÀ DEGLI STUDI DI NAPOLI FEDERICO II   and   INFN- SEZ. DI NAPOLI</a:t>
            </a:r>
          </a:p>
        </p:txBody>
      </p:sp>
      <p:sp>
        <p:nvSpPr>
          <p:cNvPr id="4" name="Segnaposto numero diapositiva 5"/>
          <p:cNvSpPr>
            <a:spLocks noGrp="1"/>
          </p:cNvSpPr>
          <p:nvPr>
            <p:ph type="sldNum" sz="quarter" idx="12"/>
          </p:nvPr>
        </p:nvSpPr>
        <p:spPr/>
        <p:txBody>
          <a:bodyPr/>
          <a:lstStyle>
            <a:lvl1pPr>
              <a:defRPr/>
            </a:lvl1pPr>
          </a:lstStyle>
          <a:p>
            <a:pPr>
              <a:defRPr/>
            </a:pPr>
            <a:fld id="{BE6DBBF1-C670-48D4-8C96-C38B68561ACB}" type="slidenum">
              <a:rPr lang="it-IT"/>
              <a:pPr>
                <a:defRPr/>
              </a:pPr>
              <a:t>‹N›</a:t>
            </a:fld>
            <a:endParaRPr lang="it-IT"/>
          </a:p>
        </p:txBody>
      </p:sp>
    </p:spTree>
    <p:extLst>
      <p:ext uri="{BB962C8B-B14F-4D97-AF65-F5344CB8AC3E}">
        <p14:creationId xmlns:p14="http://schemas.microsoft.com/office/powerpoint/2010/main" val="332178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r>
              <a:rPr lang="it-IT" smtClean="0"/>
              <a:t>19/09/2017</a:t>
            </a: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UNIVERSITÀ DEGLI STUDI DI NAPOLI FEDERICO II   and   INFN- SEZ. DI NAPOLI</a:t>
            </a:r>
          </a:p>
        </p:txBody>
      </p:sp>
      <p:sp>
        <p:nvSpPr>
          <p:cNvPr id="7" name="Segnaposto numero diapositiva 5"/>
          <p:cNvSpPr>
            <a:spLocks noGrp="1"/>
          </p:cNvSpPr>
          <p:nvPr>
            <p:ph type="sldNum" sz="quarter" idx="12"/>
          </p:nvPr>
        </p:nvSpPr>
        <p:spPr/>
        <p:txBody>
          <a:bodyPr/>
          <a:lstStyle>
            <a:lvl1pPr>
              <a:defRPr/>
            </a:lvl1pPr>
          </a:lstStyle>
          <a:p>
            <a:pPr>
              <a:defRPr/>
            </a:pPr>
            <a:fld id="{B50475BA-4C3E-4A02-AF83-DFACC86C8D2C}" type="slidenum">
              <a:rPr lang="it-IT"/>
              <a:pPr>
                <a:defRPr/>
              </a:pPr>
              <a:t>‹N›</a:t>
            </a:fld>
            <a:endParaRPr lang="it-IT"/>
          </a:p>
        </p:txBody>
      </p:sp>
    </p:spTree>
    <p:extLst>
      <p:ext uri="{BB962C8B-B14F-4D97-AF65-F5344CB8AC3E}">
        <p14:creationId xmlns:p14="http://schemas.microsoft.com/office/powerpoint/2010/main" val="155924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r>
              <a:rPr lang="it-IT" smtClean="0"/>
              <a:t>19/09/2017</a:t>
            </a:r>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UNIVERSITÀ DEGLI STUDI DI NAPOLI FEDERICO II   and   INFN- SEZ. DI NAPOLI</a:t>
            </a:r>
          </a:p>
        </p:txBody>
      </p:sp>
      <p:sp>
        <p:nvSpPr>
          <p:cNvPr id="7" name="Segnaposto numero diapositiva 5"/>
          <p:cNvSpPr>
            <a:spLocks noGrp="1"/>
          </p:cNvSpPr>
          <p:nvPr>
            <p:ph type="sldNum" sz="quarter" idx="12"/>
          </p:nvPr>
        </p:nvSpPr>
        <p:spPr/>
        <p:txBody>
          <a:bodyPr/>
          <a:lstStyle>
            <a:lvl1pPr>
              <a:defRPr/>
            </a:lvl1pPr>
          </a:lstStyle>
          <a:p>
            <a:pPr>
              <a:defRPr/>
            </a:pPr>
            <a:fld id="{CA43942B-AC99-46D6-9849-7297D285F79E}" type="slidenum">
              <a:rPr lang="it-IT"/>
              <a:pPr>
                <a:defRPr/>
              </a:pPr>
              <a:t>‹N›</a:t>
            </a:fld>
            <a:endParaRPr lang="it-IT"/>
          </a:p>
        </p:txBody>
      </p:sp>
    </p:spTree>
    <p:extLst>
      <p:ext uri="{BB962C8B-B14F-4D97-AF65-F5344CB8AC3E}">
        <p14:creationId xmlns:p14="http://schemas.microsoft.com/office/powerpoint/2010/main" val="4231488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5000" r="-5000"/>
          </a:stretch>
        </a:blipFill>
        <a:effectLst/>
      </p:bgPr>
    </p:bg>
    <p:spTree>
      <p:nvGrpSpPr>
        <p:cNvPr id="1" name=""/>
        <p:cNvGrpSpPr/>
        <p:nvPr/>
      </p:nvGrpSpPr>
      <p:grpSpPr>
        <a:xfrm>
          <a:off x="0" y="0"/>
          <a:ext cx="0" cy="0"/>
          <a:chOff x="0" y="0"/>
          <a:chExt cx="0" cy="0"/>
        </a:xfrm>
      </p:grpSpPr>
      <p:sp>
        <p:nvSpPr>
          <p:cNvPr id="819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819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it-IT" smtClean="0"/>
              <a:t>19/09/2017</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it-IT"/>
              <a:t>UNIVERSITÀ DEGLI STUDI DI NAPOLI FEDERICO II   and   INFN- SEZ. DI NAPOLI</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464FE0A-C0AD-48AD-9B4C-7EAB36BF2CB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r>
              <a:rPr lang="it-IT" altLang="it-IT" smtClean="0">
                <a:solidFill>
                  <a:srgbClr val="000000"/>
                </a:solidFill>
                <a:ea typeface="ＭＳ Ｐゴシック" panose="020B0600070205080204" pitchFamily="34" charset="-128"/>
                <a:cs typeface="+mn-cs"/>
              </a:rPr>
              <a:t>19/09/2017</a:t>
            </a:r>
            <a:endParaRPr lang="it-IT" altLang="it-IT">
              <a:solidFill>
                <a:srgbClr val="000000"/>
              </a:solidFill>
              <a:ea typeface="ＭＳ Ｐゴシック" panose="020B0600070205080204" pitchFamily="34" charset="-128"/>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ea typeface="+mn-ea"/>
                <a:cs typeface="+mn-cs"/>
              </a:defRPr>
            </a:lvl1pPr>
          </a:lstStyle>
          <a:p>
            <a:pPr>
              <a:defRPr/>
            </a:pPr>
            <a:r>
              <a:rPr lang="it-IT" altLang="it-IT" smtClean="0">
                <a:solidFill>
                  <a:srgbClr val="000000"/>
                </a:solidFill>
              </a:rPr>
              <a:t>UNIVERSITÀ DEGLI STUDI DI NAPOLI FEDERICO II   and   INFN- SEZ. DI NAPOLI</a:t>
            </a: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6B0BBA4-782A-457D-AF1F-5FDA5138865D}" type="slidenum">
              <a:rPr lang="it-IT" altLang="it-IT">
                <a:solidFill>
                  <a:srgbClr val="000000"/>
                </a:solidFill>
                <a:latin typeface="Arial" panose="020B0604020202020204" pitchFamily="34" charset="0"/>
                <a:ea typeface="ＭＳ Ｐゴシック" panose="020B0600070205080204" pitchFamily="34" charset="-128"/>
                <a:cs typeface="+mn-cs"/>
              </a:rPr>
              <a:pPr>
                <a:defRPr/>
              </a:pPr>
              <a:t>‹N›</a:t>
            </a:fld>
            <a:endParaRPr lang="it-IT" altLang="it-IT">
              <a:solidFill>
                <a:srgbClr val="000000"/>
              </a:solidFill>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3636549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charset="0"/>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charset="0"/>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charset="0"/>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oleObject" Target="../embeddings/oleObject5.bin"/><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2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6.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23.wmf"/><Relationship Id="rId4" Type="http://schemas.openxmlformats.org/officeDocument/2006/relationships/oleObject" Target="../embeddings/oleObject8.bin"/></Relationships>
</file>

<file path=ppt/slides/_rels/slide3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7.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27.wmf"/><Relationship Id="rId4" Type="http://schemas.openxmlformats.org/officeDocument/2006/relationships/oleObject" Target="../embeddings/oleObject10.bin"/><Relationship Id="rId9" Type="http://schemas.openxmlformats.org/officeDocument/2006/relationships/image" Target="../media/image29.wmf"/></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Pozzolana" TargetMode="External"/><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1.wmf"/><Relationship Id="rId5" Type="http://schemas.openxmlformats.org/officeDocument/2006/relationships/oleObject" Target="../embeddings/oleObject14.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16.bin"/></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0.png"/><Relationship Id="rId5" Type="http://schemas.openxmlformats.org/officeDocument/2006/relationships/image" Target="../media/image59.png"/><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650.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image" Target="../media/image2.w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73.png"/><Relationship Id="rId5" Type="http://schemas.openxmlformats.org/officeDocument/2006/relationships/image" Target="../media/image220.png"/><Relationship Id="rId4" Type="http://schemas.openxmlformats.org/officeDocument/2006/relationships/image" Target="../media/image72.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40.png"/><Relationship Id="rId5" Type="http://schemas.openxmlformats.org/officeDocument/2006/relationships/image" Target="../media/image75.png"/><Relationship Id="rId4" Type="http://schemas.openxmlformats.org/officeDocument/2006/relationships/image" Target="../media/image7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a:xfrm>
            <a:off x="0" y="1700808"/>
            <a:ext cx="9187524" cy="2952328"/>
          </a:xfrm>
        </p:spPr>
        <p:txBody>
          <a:bodyPr/>
          <a:lstStyle/>
          <a:p>
            <a:pPr marL="0" indent="0" algn="ctr">
              <a:buNone/>
            </a:pPr>
            <a:r>
              <a:rPr lang="en-US" sz="3600" b="1" dirty="0">
                <a:solidFill>
                  <a:schemeClr val="accent4">
                    <a:lumMod val="75000"/>
                  </a:schemeClr>
                </a:solidFill>
              </a:rPr>
              <a:t>The Birth and </a:t>
            </a:r>
            <a:r>
              <a:rPr lang="en-US" sz="3600" b="1" dirty="0" smtClean="0">
                <a:solidFill>
                  <a:schemeClr val="accent4">
                    <a:lumMod val="75000"/>
                  </a:schemeClr>
                </a:solidFill>
              </a:rPr>
              <a:t>the Childhood </a:t>
            </a:r>
            <a:r>
              <a:rPr lang="en-US" sz="3600" b="1" dirty="0">
                <a:solidFill>
                  <a:schemeClr val="accent4">
                    <a:lumMod val="75000"/>
                  </a:schemeClr>
                </a:solidFill>
              </a:rPr>
              <a:t>of the Coupling Impedance </a:t>
            </a:r>
            <a:endParaRPr lang="en-US" sz="3600" b="1" dirty="0" smtClean="0">
              <a:solidFill>
                <a:schemeClr val="accent4">
                  <a:lumMod val="75000"/>
                </a:schemeClr>
              </a:solidFill>
            </a:endParaRPr>
          </a:p>
          <a:p>
            <a:pPr marL="0" indent="0" algn="ctr">
              <a:buNone/>
            </a:pPr>
            <a:r>
              <a:rPr lang="en-US" sz="3600" b="1" dirty="0">
                <a:solidFill>
                  <a:schemeClr val="accent4">
                    <a:lumMod val="75000"/>
                  </a:schemeClr>
                </a:solidFill>
              </a:rPr>
              <a:t>a</a:t>
            </a:r>
            <a:r>
              <a:rPr lang="en-US" sz="3600" b="1" dirty="0" smtClean="0">
                <a:solidFill>
                  <a:schemeClr val="accent4">
                    <a:lumMod val="75000"/>
                  </a:schemeClr>
                </a:solidFill>
              </a:rPr>
              <a:t>nd </a:t>
            </a:r>
          </a:p>
          <a:p>
            <a:pPr marL="0" indent="0" algn="ctr">
              <a:buNone/>
            </a:pPr>
            <a:r>
              <a:rPr lang="en-US" sz="3600" b="1" dirty="0" smtClean="0">
                <a:solidFill>
                  <a:schemeClr val="accent4">
                    <a:lumMod val="75000"/>
                  </a:schemeClr>
                </a:solidFill>
              </a:rPr>
              <a:t>the </a:t>
            </a:r>
            <a:r>
              <a:rPr lang="en-US" sz="3600" b="1" dirty="0">
                <a:solidFill>
                  <a:schemeClr val="accent4">
                    <a:lumMod val="75000"/>
                  </a:schemeClr>
                </a:solidFill>
              </a:rPr>
              <a:t>Stability Maps</a:t>
            </a:r>
            <a:endParaRPr lang="it-IT" sz="3600" dirty="0">
              <a:solidFill>
                <a:schemeClr val="accent4">
                  <a:lumMod val="75000"/>
                </a:schemeClr>
              </a:solidFill>
            </a:endParaRPr>
          </a:p>
        </p:txBody>
      </p:sp>
      <p:pic>
        <p:nvPicPr>
          <p:cNvPr id="1028" name="Picture 6"/>
          <p:cNvPicPr>
            <a:picLocks noGrp="1" noChangeAspect="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a:xfrm>
            <a:off x="0" y="7392"/>
            <a:ext cx="1511300" cy="1444625"/>
          </a:xfrm>
          <a:noFill/>
        </p:spPr>
      </p:pic>
      <p:sp>
        <p:nvSpPr>
          <p:cNvPr id="1029" name="Text Box 7"/>
          <p:cNvSpPr txBox="1">
            <a:spLocks noChangeArrowheads="1"/>
          </p:cNvSpPr>
          <p:nvPr/>
        </p:nvSpPr>
        <p:spPr bwMode="auto">
          <a:xfrm>
            <a:off x="2627313" y="272214"/>
            <a:ext cx="3744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latin typeface="Calibri" pitchFamily="34" charset="0"/>
            </a:endParaRPr>
          </a:p>
        </p:txBody>
      </p:sp>
      <p:sp>
        <p:nvSpPr>
          <p:cNvPr id="1030" name="Rectangle 8"/>
          <p:cNvSpPr>
            <a:spLocks noChangeArrowheads="1"/>
          </p:cNvSpPr>
          <p:nvPr/>
        </p:nvSpPr>
        <p:spPr bwMode="auto">
          <a:xfrm>
            <a:off x="1907704" y="5892799"/>
            <a:ext cx="5662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it-IT" dirty="0">
                <a:latin typeface="Times New Roman" pitchFamily="18" charset="0"/>
              </a:rPr>
              <a:t>UNIVERSITÀ DEGLI STUDI DI NAPOLI FEDERICO II   and   INFN- SEZ. DI NAPOLI</a:t>
            </a:r>
          </a:p>
        </p:txBody>
      </p:sp>
      <p:sp>
        <p:nvSpPr>
          <p:cNvPr id="1032" name="Text Box 11"/>
          <p:cNvSpPr txBox="1">
            <a:spLocks noChangeArrowheads="1"/>
          </p:cNvSpPr>
          <p:nvPr/>
        </p:nvSpPr>
        <p:spPr bwMode="auto">
          <a:xfrm>
            <a:off x="2627313" y="4941168"/>
            <a:ext cx="4103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sz="2400" b="1" dirty="0">
                <a:latin typeface="Times New Roman" pitchFamily="18" charset="0"/>
              </a:rPr>
              <a:t>Vittorio G. </a:t>
            </a:r>
            <a:r>
              <a:rPr lang="it-IT" sz="2400" b="1" dirty="0" smtClean="0">
                <a:latin typeface="Times New Roman" pitchFamily="18" charset="0"/>
              </a:rPr>
              <a:t>Vaccaro </a:t>
            </a:r>
          </a:p>
        </p:txBody>
      </p:sp>
      <p:sp>
        <p:nvSpPr>
          <p:cNvPr id="5" name="Segnaposto numero diapositiva 4"/>
          <p:cNvSpPr>
            <a:spLocks noGrp="1"/>
          </p:cNvSpPr>
          <p:nvPr>
            <p:ph type="sldNum" sz="quarter" idx="12"/>
          </p:nvPr>
        </p:nvSpPr>
        <p:spPr/>
        <p:txBody>
          <a:bodyPr/>
          <a:lstStyle/>
          <a:p>
            <a:pPr>
              <a:defRPr/>
            </a:pPr>
            <a:fld id="{3F75A9F8-6766-4FB2-A64B-EB6798D93376}" type="slidenum">
              <a:rPr lang="it-IT" sz="1800" smtClean="0"/>
              <a:pPr>
                <a:defRPr/>
              </a:pPr>
              <a:t>1</a:t>
            </a:fld>
            <a:endParaRPr lang="it-IT" sz="1800" dirty="0"/>
          </a:p>
        </p:txBody>
      </p:sp>
      <p:graphicFrame>
        <p:nvGraphicFramePr>
          <p:cNvPr id="1026" name="Object 1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369" name="Equation" r:id="rId5" imgW="114120" imgH="215640" progId="Equation.3">
                  <p:embed/>
                </p:oleObj>
              </mc:Choice>
              <mc:Fallback>
                <p:oleObj name="Equation" r:id="rId5" imgW="114120" imgH="21564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egnaposto data 2"/>
          <p:cNvSpPr>
            <a:spLocks noGrp="1"/>
          </p:cNvSpPr>
          <p:nvPr>
            <p:ph type="dt" sz="half" idx="10"/>
          </p:nvPr>
        </p:nvSpPr>
        <p:spPr/>
        <p:txBody>
          <a:bodyPr/>
          <a:lstStyle/>
          <a:p>
            <a:pPr>
              <a:defRPr/>
            </a:pPr>
            <a:r>
              <a:rPr lang="it-IT" smtClean="0"/>
              <a:t>19/09/2017</a:t>
            </a:r>
            <a:endParaRPr lang="it-IT"/>
          </a:p>
        </p:txBody>
      </p:sp>
      <p:pic>
        <p:nvPicPr>
          <p:cNvPr id="1321" name="Picture 2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6296" y="44624"/>
            <a:ext cx="1870323" cy="1034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smtClean="0"/>
              <a:t>19/09/2017</a:t>
            </a:r>
          </a:p>
        </p:txBody>
      </p:sp>
      <p:sp>
        <p:nvSpPr>
          <p:cNvPr id="5222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EDDA74B-7F91-4D17-B39D-97E8978FD8D4}" type="slidenum">
              <a:rPr lang="it-IT" altLang="it-IT" smtClean="0"/>
              <a:pPr/>
              <a:t>10</a:t>
            </a:fld>
            <a:endParaRPr lang="it-IT" altLang="it-IT" smtClean="0"/>
          </a:p>
        </p:txBody>
      </p:sp>
      <p:sp>
        <p:nvSpPr>
          <p:cNvPr id="52228" name="Rectangle 2"/>
          <p:cNvSpPr>
            <a:spLocks noGrp="1" noChangeArrowheads="1"/>
          </p:cNvSpPr>
          <p:nvPr>
            <p:ph type="title"/>
          </p:nvPr>
        </p:nvSpPr>
        <p:spPr>
          <a:xfrm>
            <a:off x="107504" y="274638"/>
            <a:ext cx="9036496" cy="1143000"/>
          </a:xfrm>
        </p:spPr>
        <p:txBody>
          <a:bodyPr/>
          <a:lstStyle/>
          <a:p>
            <a:r>
              <a:rPr lang="it-IT" altLang="it-IT" dirty="0">
                <a:latin typeface="Calibri" panose="020F0502020204030204" pitchFamily="34" charset="0"/>
                <a:ea typeface="ＭＳ Ｐゴシック" panose="020B0600070205080204" pitchFamily="34" charset="-128"/>
                <a:cs typeface="Calibri" panose="020F0502020204030204" pitchFamily="34" charset="0"/>
              </a:rPr>
              <a:t>Collider </a:t>
            </a:r>
            <a:r>
              <a:rPr lang="it-IT" altLang="it-IT" dirty="0" smtClean="0">
                <a:latin typeface="Calibri" panose="020F0502020204030204" pitchFamily="34" charset="0"/>
                <a:ea typeface="ＭＳ Ｐゴシック" panose="020B0600070205080204" pitchFamily="34" charset="-128"/>
                <a:cs typeface="Calibri" panose="020F0502020204030204" pitchFamily="34" charset="0"/>
              </a:rPr>
              <a:t>Contest</a:t>
            </a:r>
            <a:r>
              <a:rPr lang="it-IT" altLang="it-IT" dirty="0" smtClean="0">
                <a:ea typeface="ＭＳ Ｐゴシック" panose="020B0600070205080204" pitchFamily="34" charset="-128"/>
              </a:rPr>
              <a:t>: Frascati vs Princeton</a:t>
            </a:r>
          </a:p>
        </p:txBody>
      </p:sp>
      <p:sp>
        <p:nvSpPr>
          <p:cNvPr id="52229" name="Rectangle 3"/>
          <p:cNvSpPr>
            <a:spLocks noGrp="1" noChangeArrowheads="1"/>
          </p:cNvSpPr>
          <p:nvPr>
            <p:ph type="body" idx="1"/>
          </p:nvPr>
        </p:nvSpPr>
        <p:spPr>
          <a:xfrm>
            <a:off x="321807" y="1396058"/>
            <a:ext cx="8388350" cy="4525962"/>
          </a:xfrm>
        </p:spPr>
        <p:txBody>
          <a:bodyPr/>
          <a:lstStyle/>
          <a:p>
            <a:pPr>
              <a:lnSpc>
                <a:spcPct val="90000"/>
              </a:lnSpc>
            </a:pPr>
            <a:r>
              <a:rPr lang="en-GB" sz="3000" dirty="0" smtClean="0"/>
              <a:t>At the beginning of 60’s, a </a:t>
            </a:r>
            <a:r>
              <a:rPr lang="en-GB" sz="3000" dirty="0"/>
              <a:t>contest between Princeton and the Frascati </a:t>
            </a:r>
            <a:r>
              <a:rPr lang="en-GB" sz="3000" dirty="0" smtClean="0"/>
              <a:t>Laboratories started on a feasibility demonstration of beam colliders. </a:t>
            </a:r>
            <a:r>
              <a:rPr lang="en-GB" sz="3000" dirty="0"/>
              <a:t>Princeton chose a </a:t>
            </a:r>
            <a:r>
              <a:rPr lang="en-GB" sz="3000" dirty="0" smtClean="0"/>
              <a:t>eight-shaped structure: </a:t>
            </a:r>
            <a:r>
              <a:rPr lang="en-GB" sz="3000" dirty="0"/>
              <a:t>two circular </a:t>
            </a:r>
            <a:r>
              <a:rPr lang="en-GB" sz="3000" dirty="0" smtClean="0"/>
              <a:t>rings in which electrons and positron were circulating with the </a:t>
            </a:r>
            <a:r>
              <a:rPr lang="en-GB" sz="3000" dirty="0"/>
              <a:t>same </a:t>
            </a:r>
            <a:r>
              <a:rPr lang="en-GB" sz="3000" dirty="0" smtClean="0"/>
              <a:t>orientation, meeting </a:t>
            </a:r>
            <a:r>
              <a:rPr lang="en-GB" sz="3000" dirty="0"/>
              <a:t>at the </a:t>
            </a:r>
            <a:r>
              <a:rPr lang="en-GB" sz="3000" dirty="0" smtClean="0"/>
              <a:t>collision </a:t>
            </a:r>
            <a:r>
              <a:rPr lang="en-GB" sz="3000" dirty="0"/>
              <a:t>point</a:t>
            </a:r>
            <a:r>
              <a:rPr lang="en-GB" sz="3000" dirty="0" smtClean="0"/>
              <a:t>. Frascati team </a:t>
            </a:r>
            <a:r>
              <a:rPr lang="en-GB" sz="3000" dirty="0"/>
              <a:t>was even </a:t>
            </a:r>
            <a:r>
              <a:rPr lang="en-GB" sz="3000" dirty="0" smtClean="0"/>
              <a:t>more audacious: they </a:t>
            </a:r>
            <a:r>
              <a:rPr lang="en-GB" sz="3000" dirty="0"/>
              <a:t>used a single </a:t>
            </a:r>
            <a:r>
              <a:rPr lang="en-GB" sz="3000" dirty="0" smtClean="0"/>
              <a:t>ring with "</a:t>
            </a:r>
            <a:r>
              <a:rPr lang="en-GB" sz="3000" dirty="0"/>
              <a:t>counter-rotating" beams </a:t>
            </a:r>
            <a:r>
              <a:rPr lang="en-GB" sz="3000" dirty="0" smtClean="0"/>
              <a:t>of electrons and positrons.</a:t>
            </a:r>
          </a:p>
          <a:p>
            <a:pPr>
              <a:lnSpc>
                <a:spcPct val="90000"/>
              </a:lnSpc>
            </a:pPr>
            <a:r>
              <a:rPr lang="en-GB" sz="3000" b="1" dirty="0"/>
              <a:t>The enterprise began </a:t>
            </a:r>
            <a:r>
              <a:rPr lang="en-GB" sz="3000" b="1" dirty="0">
                <a:solidFill>
                  <a:srgbClr val="C00000"/>
                </a:solidFill>
              </a:rPr>
              <a:t>on March 7, 1960</a:t>
            </a:r>
            <a:r>
              <a:rPr lang="en-GB" sz="3000" b="1" dirty="0"/>
              <a:t>.</a:t>
            </a:r>
            <a:endParaRPr lang="it-IT" altLang="it-IT" sz="3000" b="1" dirty="0" smtClean="0">
              <a:ea typeface="ＭＳ Ｐゴシック" panose="020B0600070205080204" pitchFamily="34" charset="-128"/>
            </a:endParaRPr>
          </a:p>
        </p:txBody>
      </p:sp>
    </p:spTree>
    <p:extLst>
      <p:ext uri="{BB962C8B-B14F-4D97-AF65-F5344CB8AC3E}">
        <p14:creationId xmlns:p14="http://schemas.microsoft.com/office/powerpoint/2010/main" val="128025788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smtClean="0"/>
              <a:t>19/09/2017</a:t>
            </a:r>
          </a:p>
        </p:txBody>
      </p:sp>
      <p:sp>
        <p:nvSpPr>
          <p:cNvPr id="53251"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CF3EAF9-7DA0-4451-9D99-3FBC02D74BB6}" type="slidenum">
              <a:rPr lang="it-IT" altLang="it-IT" smtClean="0"/>
              <a:pPr/>
              <a:t>11</a:t>
            </a:fld>
            <a:endParaRPr lang="it-IT" altLang="it-IT" dirty="0" smtClean="0"/>
          </a:p>
        </p:txBody>
      </p:sp>
      <p:sp>
        <p:nvSpPr>
          <p:cNvPr id="53252" name="Rectangle 4"/>
          <p:cNvSpPr txBox="1">
            <a:spLocks noGrp="1"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ea typeface="ＭＳ Ｐゴシック" panose="020B0600070205080204" pitchFamily="34" charset="-128"/>
              </a:defRPr>
            </a:lvl1pPr>
            <a:lvl2pPr marL="742950" indent="-285750" defTabSz="912813">
              <a:defRPr>
                <a:solidFill>
                  <a:schemeClr val="tx1"/>
                </a:solidFill>
                <a:latin typeface="Arial" panose="020B0604020202020204" pitchFamily="34" charset="0"/>
                <a:ea typeface="ＭＳ Ｐゴシック" panose="020B0600070205080204" pitchFamily="34" charset="-128"/>
              </a:defRPr>
            </a:lvl2pPr>
            <a:lvl3pPr marL="1143000" indent="-228600" defTabSz="912813">
              <a:defRPr>
                <a:solidFill>
                  <a:schemeClr val="tx1"/>
                </a:solidFill>
                <a:latin typeface="Arial" panose="020B0604020202020204" pitchFamily="34" charset="0"/>
                <a:ea typeface="ＭＳ Ｐゴシック" panose="020B0600070205080204" pitchFamily="34" charset="-128"/>
              </a:defRPr>
            </a:lvl3pPr>
            <a:lvl4pPr marL="1600200" indent="-228600" defTabSz="912813">
              <a:defRPr>
                <a:solidFill>
                  <a:schemeClr val="tx1"/>
                </a:solidFill>
                <a:latin typeface="Arial" panose="020B0604020202020204" pitchFamily="34" charset="0"/>
                <a:ea typeface="ＭＳ Ｐゴシック" panose="020B0600070205080204" pitchFamily="34" charset="-128"/>
              </a:defRPr>
            </a:lvl4pPr>
            <a:lvl5pPr marL="2057400" indent="-228600" defTabSz="912813">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it-IT" altLang="it-IT" sz="1400" dirty="0"/>
          </a:p>
        </p:txBody>
      </p:sp>
      <p:sp>
        <p:nvSpPr>
          <p:cNvPr id="53253"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a:solidFill>
                  <a:schemeClr val="tx1"/>
                </a:solidFill>
                <a:latin typeface="Arial" panose="020B0604020202020204" pitchFamily="34" charset="0"/>
                <a:ea typeface="ＭＳ Ｐゴシック" panose="020B0600070205080204" pitchFamily="34" charset="-128"/>
              </a:defRPr>
            </a:lvl1pPr>
            <a:lvl2pPr marL="742950" indent="-285750" defTabSz="912813">
              <a:defRPr>
                <a:solidFill>
                  <a:schemeClr val="tx1"/>
                </a:solidFill>
                <a:latin typeface="Arial" panose="020B0604020202020204" pitchFamily="34" charset="0"/>
                <a:ea typeface="ＭＳ Ｐゴシック" panose="020B0600070205080204" pitchFamily="34" charset="-128"/>
              </a:defRPr>
            </a:lvl2pPr>
            <a:lvl3pPr marL="1143000" indent="-228600" defTabSz="912813">
              <a:defRPr>
                <a:solidFill>
                  <a:schemeClr val="tx1"/>
                </a:solidFill>
                <a:latin typeface="Arial" panose="020B0604020202020204" pitchFamily="34" charset="0"/>
                <a:ea typeface="ＭＳ Ｐゴシック" panose="020B0600070205080204" pitchFamily="34" charset="-128"/>
              </a:defRPr>
            </a:lvl3pPr>
            <a:lvl4pPr marL="1600200" indent="-228600" defTabSz="912813">
              <a:defRPr>
                <a:solidFill>
                  <a:schemeClr val="tx1"/>
                </a:solidFill>
                <a:latin typeface="Arial" panose="020B0604020202020204" pitchFamily="34" charset="0"/>
                <a:ea typeface="ＭＳ Ｐゴシック" panose="020B0600070205080204" pitchFamily="34" charset="-128"/>
              </a:defRPr>
            </a:lvl4pPr>
            <a:lvl5pPr marL="2057400" indent="-228600" defTabSz="912813">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endParaRPr lang="it-IT" altLang="it-IT" sz="1400" dirty="0"/>
          </a:p>
        </p:txBody>
      </p:sp>
      <p:sp>
        <p:nvSpPr>
          <p:cNvPr id="53255" name="Content Placeholder 2"/>
          <p:cNvSpPr>
            <a:spLocks noGrp="1"/>
          </p:cNvSpPr>
          <p:nvPr>
            <p:ph idx="1"/>
          </p:nvPr>
        </p:nvSpPr>
        <p:spPr>
          <a:xfrm>
            <a:off x="233264" y="1358721"/>
            <a:ext cx="8712968" cy="4830941"/>
          </a:xfrm>
        </p:spPr>
        <p:txBody>
          <a:bodyPr/>
          <a:lstStyle/>
          <a:p>
            <a:pPr marL="0" indent="0" defTabSz="912813">
              <a:buNone/>
            </a:pPr>
            <a:r>
              <a:rPr lang="en-GB" sz="2400" dirty="0" smtClean="0"/>
              <a:t>When Bruno Touschek held a seminar at Frascati Laboratories by which he was proposing to build an electron-positron storage ring, </a:t>
            </a:r>
            <a:r>
              <a:rPr lang="it-IT" sz="2400" dirty="0" err="1" smtClean="0"/>
              <a:t>according</a:t>
            </a:r>
            <a:r>
              <a:rPr lang="it-IT" sz="2400" dirty="0" smtClean="0"/>
              <a:t> to </a:t>
            </a:r>
            <a:r>
              <a:rPr lang="it-IT" sz="2400" b="1" dirty="0" smtClean="0">
                <a:solidFill>
                  <a:srgbClr val="FF0000"/>
                </a:solidFill>
              </a:rPr>
              <a:t>Wideroe</a:t>
            </a:r>
            <a:r>
              <a:rPr lang="it-IT" sz="2400" dirty="0" smtClean="0"/>
              <a:t>’s </a:t>
            </a:r>
            <a:r>
              <a:rPr lang="it-IT" sz="2400" dirty="0" err="1" smtClean="0"/>
              <a:t>visionary</a:t>
            </a:r>
            <a:r>
              <a:rPr lang="it-IT" sz="2400" dirty="0" smtClean="0"/>
              <a:t> </a:t>
            </a:r>
            <a:r>
              <a:rPr lang="it-IT" sz="2400" dirty="0" err="1" smtClean="0"/>
              <a:t>ideas</a:t>
            </a:r>
            <a:r>
              <a:rPr lang="it-IT" sz="2400" dirty="0" smtClean="0"/>
              <a:t> </a:t>
            </a:r>
            <a:r>
              <a:rPr lang="it-IT" sz="2400" dirty="0" err="1" smtClean="0"/>
              <a:t>concerning</a:t>
            </a:r>
            <a:r>
              <a:rPr lang="it-IT" sz="2400" dirty="0" smtClean="0"/>
              <a:t> </a:t>
            </a:r>
            <a:r>
              <a:rPr lang="it-IT" sz="2400" dirty="0" err="1" smtClean="0"/>
              <a:t>storage</a:t>
            </a:r>
            <a:r>
              <a:rPr lang="it-IT" sz="2400" dirty="0" smtClean="0"/>
              <a:t> </a:t>
            </a:r>
            <a:r>
              <a:rPr lang="it-IT" sz="2400" dirty="0" err="1" smtClean="0"/>
              <a:t>rings</a:t>
            </a:r>
            <a:r>
              <a:rPr lang="it-IT" sz="2400" dirty="0" smtClean="0"/>
              <a:t> and </a:t>
            </a:r>
            <a:r>
              <a:rPr lang="it-IT" sz="2400" dirty="0" err="1" smtClean="0"/>
              <a:t>colliders</a:t>
            </a:r>
            <a:r>
              <a:rPr lang="it-IT" sz="2400" dirty="0" smtClean="0"/>
              <a:t>. </a:t>
            </a:r>
            <a:r>
              <a:rPr lang="en-GB" sz="2400" dirty="0" smtClean="0">
                <a:solidFill>
                  <a:srgbClr val="C00000"/>
                </a:solidFill>
              </a:rPr>
              <a:t>On March 14</a:t>
            </a:r>
            <a:r>
              <a:rPr lang="en-GB" sz="2400" dirty="0" smtClean="0"/>
              <a:t>, a preliminary study demonstrated the feasibility of the proposal. </a:t>
            </a:r>
            <a:r>
              <a:rPr lang="it-IT" altLang="it-IT" sz="2400" dirty="0" smtClean="0">
                <a:ea typeface="ＭＳ Ｐゴシック" panose="020B0600070205080204" pitchFamily="34" charset="-128"/>
              </a:rPr>
              <a:t>The </a:t>
            </a:r>
            <a:r>
              <a:rPr lang="it-IT" altLang="it-IT" sz="2400" dirty="0" err="1" smtClean="0">
                <a:ea typeface="ＭＳ Ｐゴシック" panose="020B0600070205080204" pitchFamily="34" charset="-128"/>
              </a:rPr>
              <a:t>storage</a:t>
            </a:r>
            <a:r>
              <a:rPr lang="it-IT" altLang="it-IT" sz="2400" dirty="0" smtClean="0">
                <a:ea typeface="ＭＳ Ｐゴシック" panose="020B0600070205080204" pitchFamily="34" charset="-128"/>
              </a:rPr>
              <a:t> ring </a:t>
            </a:r>
            <a:r>
              <a:rPr lang="it-IT" altLang="it-IT" sz="2400" dirty="0" err="1" smtClean="0">
                <a:ea typeface="ＭＳ Ｐゴシック" panose="020B0600070205080204" pitchFamily="34" charset="-128"/>
              </a:rPr>
              <a:t>was</a:t>
            </a:r>
            <a:r>
              <a:rPr lang="it-IT" altLang="it-IT" sz="2400" dirty="0" smtClean="0">
                <a:ea typeface="ＭＳ Ｐゴシック" panose="020B0600070205080204" pitchFamily="34" charset="-128"/>
              </a:rPr>
              <a:t> </a:t>
            </a:r>
            <a:r>
              <a:rPr lang="it-IT" altLang="it-IT" sz="2400" dirty="0" err="1" smtClean="0">
                <a:ea typeface="ＭＳ Ｐゴシック" panose="020B0600070205080204" pitchFamily="34" charset="-128"/>
              </a:rPr>
              <a:t>called</a:t>
            </a:r>
            <a:r>
              <a:rPr lang="it-IT" altLang="it-IT" sz="2400" dirty="0" smtClean="0">
                <a:ea typeface="ＭＳ Ｐゴシック" panose="020B0600070205080204" pitchFamily="34" charset="-128"/>
              </a:rPr>
              <a:t> </a:t>
            </a:r>
            <a:r>
              <a:rPr lang="it-IT" altLang="it-IT" sz="2400" dirty="0" smtClean="0">
                <a:solidFill>
                  <a:srgbClr val="C00000"/>
                </a:solidFill>
                <a:ea typeface="ＭＳ Ｐゴシック" panose="020B0600070205080204" pitchFamily="34" charset="-128"/>
              </a:rPr>
              <a:t>ADA ( Anello Di </a:t>
            </a:r>
            <a:r>
              <a:rPr lang="en-GB" altLang="it-IT" sz="2400" dirty="0" err="1" smtClean="0">
                <a:solidFill>
                  <a:srgbClr val="C00000"/>
                </a:solidFill>
              </a:rPr>
              <a:t>A</a:t>
            </a:r>
            <a:r>
              <a:rPr lang="en-GB" sz="2400" dirty="0" err="1" smtClean="0">
                <a:solidFill>
                  <a:srgbClr val="C00000"/>
                </a:solidFill>
              </a:rPr>
              <a:t>ccumulazione</a:t>
            </a:r>
            <a:r>
              <a:rPr lang="en-GB" sz="2400" dirty="0" smtClean="0">
                <a:solidFill>
                  <a:srgbClr val="C00000"/>
                </a:solidFill>
              </a:rPr>
              <a:t> = Storage Ring</a:t>
            </a:r>
            <a:r>
              <a:rPr lang="it-IT" altLang="it-IT" sz="2400" dirty="0" smtClean="0">
                <a:solidFill>
                  <a:srgbClr val="C00000"/>
                </a:solidFill>
                <a:ea typeface="ＭＳ Ｐゴシック" panose="020B0600070205080204" pitchFamily="34" charset="-128"/>
              </a:rPr>
              <a:t>).</a:t>
            </a:r>
          </a:p>
          <a:p>
            <a:pPr defTabSz="912813"/>
            <a:r>
              <a:rPr lang="it-IT" altLang="it-IT" sz="2800" dirty="0" smtClean="0">
                <a:solidFill>
                  <a:srgbClr val="C00000"/>
                </a:solidFill>
                <a:ea typeface="ＭＳ Ｐゴシック" panose="020B0600070205080204" pitchFamily="34" charset="-128"/>
              </a:rPr>
              <a:t>The </a:t>
            </a:r>
            <a:r>
              <a:rPr lang="it-IT" altLang="it-IT" sz="2800" dirty="0" err="1" smtClean="0">
                <a:solidFill>
                  <a:srgbClr val="C00000"/>
                </a:solidFill>
                <a:ea typeface="ＭＳ Ｐゴシック" panose="020B0600070205080204" pitchFamily="34" charset="-128"/>
              </a:rPr>
              <a:t>total</a:t>
            </a:r>
            <a:r>
              <a:rPr lang="it-IT" altLang="it-IT" sz="2800" dirty="0" smtClean="0">
                <a:solidFill>
                  <a:srgbClr val="C00000"/>
                </a:solidFill>
                <a:ea typeface="ＭＳ Ｐゴシック" panose="020B0600070205080204" pitchFamily="34" charset="-128"/>
              </a:rPr>
              <a:t> </a:t>
            </a:r>
            <a:r>
              <a:rPr lang="it-IT" altLang="it-IT" sz="2800" dirty="0" err="1" smtClean="0">
                <a:solidFill>
                  <a:srgbClr val="C00000"/>
                </a:solidFill>
                <a:ea typeface="ＭＳ Ｐゴシック" panose="020B0600070205080204" pitchFamily="34" charset="-128"/>
              </a:rPr>
              <a:t>cost</a:t>
            </a:r>
            <a:r>
              <a:rPr lang="it-IT" altLang="it-IT" sz="2800" dirty="0" smtClean="0">
                <a:solidFill>
                  <a:srgbClr val="C00000"/>
                </a:solidFill>
                <a:ea typeface="ＭＳ Ｐゴシック" panose="020B0600070205080204" pitchFamily="34" charset="-128"/>
              </a:rPr>
              <a:t> of the </a:t>
            </a:r>
            <a:r>
              <a:rPr lang="it-IT" altLang="it-IT" sz="2800" dirty="0" err="1" smtClean="0">
                <a:solidFill>
                  <a:srgbClr val="C00000"/>
                </a:solidFill>
                <a:ea typeface="ＭＳ Ｐゴシック" panose="020B0600070205080204" pitchFamily="34" charset="-128"/>
              </a:rPr>
              <a:t>project</a:t>
            </a:r>
            <a:r>
              <a:rPr lang="it-IT" altLang="it-IT" sz="2800" dirty="0" smtClean="0">
                <a:solidFill>
                  <a:srgbClr val="C00000"/>
                </a:solidFill>
                <a:ea typeface="ＭＳ Ｐゴシック" panose="020B0600070205080204" pitchFamily="34" charset="-128"/>
              </a:rPr>
              <a:t> </a:t>
            </a:r>
            <a:r>
              <a:rPr lang="it-IT" altLang="it-IT" sz="2800" dirty="0" err="1" smtClean="0">
                <a:solidFill>
                  <a:srgbClr val="C00000"/>
                </a:solidFill>
                <a:ea typeface="ＭＳ Ｐゴシック" panose="020B0600070205080204" pitchFamily="34" charset="-128"/>
              </a:rPr>
              <a:t>was</a:t>
            </a:r>
            <a:r>
              <a:rPr lang="it-IT" altLang="it-IT" sz="2800" dirty="0" smtClean="0">
                <a:solidFill>
                  <a:srgbClr val="C00000"/>
                </a:solidFill>
                <a:ea typeface="ＭＳ Ｐゴシック" panose="020B0600070205080204" pitchFamily="34" charset="-128"/>
              </a:rPr>
              <a:t> </a:t>
            </a:r>
            <a:r>
              <a:rPr lang="it-IT" altLang="it-IT" sz="2800" dirty="0" err="1" smtClean="0">
                <a:solidFill>
                  <a:srgbClr val="C00000"/>
                </a:solidFill>
                <a:ea typeface="ＭＳ Ｐゴシック" panose="020B0600070205080204" pitchFamily="34" charset="-128"/>
              </a:rPr>
              <a:t>around</a:t>
            </a:r>
            <a:r>
              <a:rPr lang="it-IT" altLang="it-IT" sz="2800" dirty="0" smtClean="0">
                <a:solidFill>
                  <a:srgbClr val="C00000"/>
                </a:solidFill>
                <a:ea typeface="ＭＳ Ｐゴシック" panose="020B0600070205080204" pitchFamily="34" charset="-128"/>
              </a:rPr>
              <a:t> 4.000 €.</a:t>
            </a:r>
          </a:p>
          <a:p>
            <a:pPr defTabSz="912813"/>
            <a:r>
              <a:rPr lang="en-US" sz="2800" dirty="0" err="1"/>
              <a:t>AdA</a:t>
            </a:r>
            <a:r>
              <a:rPr lang="en-US" sz="2800" dirty="0"/>
              <a:t> was brought to operation in February </a:t>
            </a:r>
            <a:r>
              <a:rPr lang="en-US" sz="2800" dirty="0" smtClean="0"/>
              <a:t>1961</a:t>
            </a:r>
            <a:r>
              <a:rPr lang="it-IT" altLang="it-IT" sz="2800" dirty="0" smtClean="0">
                <a:solidFill>
                  <a:srgbClr val="C00000"/>
                </a:solidFill>
                <a:ea typeface="ＭＳ Ｐゴシック" panose="020B0600070205080204" pitchFamily="34" charset="-128"/>
              </a:rPr>
              <a:t>. </a:t>
            </a:r>
            <a:r>
              <a:rPr lang="en-US" sz="2800" dirty="0" err="1" smtClean="0"/>
              <a:t>AdA</a:t>
            </a:r>
            <a:r>
              <a:rPr lang="en-US" sz="2800" dirty="0" smtClean="0"/>
              <a:t>  then moved at LAL-</a:t>
            </a:r>
            <a:r>
              <a:rPr lang="en-US" sz="2800" dirty="0" err="1" smtClean="0"/>
              <a:t>Orsay</a:t>
            </a:r>
            <a:r>
              <a:rPr lang="en-US" sz="2800" dirty="0"/>
              <a:t>, Paris, </a:t>
            </a:r>
            <a:r>
              <a:rPr lang="en-US" sz="2800" dirty="0" smtClean="0"/>
              <a:t>where a </a:t>
            </a:r>
            <a:r>
              <a:rPr lang="en-US" sz="2800" dirty="0"/>
              <a:t>more powerful injector; </a:t>
            </a:r>
            <a:r>
              <a:rPr lang="en-US" sz="2800" dirty="0" smtClean="0"/>
              <a:t>here, </a:t>
            </a:r>
            <a:r>
              <a:rPr lang="en-US" sz="2800" dirty="0" smtClean="0">
                <a:solidFill>
                  <a:srgbClr val="FF0000"/>
                </a:solidFill>
              </a:rPr>
              <a:t>on February ‘64 </a:t>
            </a:r>
            <a:r>
              <a:rPr lang="en-US" sz="2800" dirty="0">
                <a:solidFill>
                  <a:srgbClr val="FF0000"/>
                </a:solidFill>
              </a:rPr>
              <a:t>the first electron-positron collisions were </a:t>
            </a:r>
            <a:r>
              <a:rPr lang="en-US" sz="2800" dirty="0" smtClean="0">
                <a:solidFill>
                  <a:srgbClr val="FF0000"/>
                </a:solidFill>
              </a:rPr>
              <a:t>detected</a:t>
            </a:r>
            <a:r>
              <a:rPr lang="it-IT" sz="2800" dirty="0" smtClean="0"/>
              <a:t>. The success </a:t>
            </a:r>
            <a:r>
              <a:rPr lang="it-IT" sz="2800" dirty="0" err="1" smtClean="0"/>
              <a:t>was</a:t>
            </a:r>
            <a:r>
              <a:rPr lang="it-IT" sz="2800" dirty="0" smtClean="0"/>
              <a:t> </a:t>
            </a:r>
            <a:r>
              <a:rPr lang="it-IT" sz="2800" dirty="0" err="1" smtClean="0"/>
              <a:t>enecuraging</a:t>
            </a:r>
            <a:r>
              <a:rPr lang="it-IT" sz="2800" dirty="0" smtClean="0"/>
              <a:t> for </a:t>
            </a:r>
            <a:r>
              <a:rPr lang="it-IT" sz="2800" dirty="0" err="1" smtClean="0"/>
              <a:t>boost</a:t>
            </a:r>
            <a:r>
              <a:rPr lang="it-IT" sz="2800" dirty="0" smtClean="0"/>
              <a:t> for the ISR designers.</a:t>
            </a:r>
            <a:endParaRPr lang="it-IT" altLang="it-IT" sz="2800" dirty="0" smtClean="0">
              <a:solidFill>
                <a:srgbClr val="C00000"/>
              </a:solidFill>
              <a:ea typeface="ＭＳ Ｐゴシック" panose="020B0600070205080204" pitchFamily="34" charset="-128"/>
            </a:endParaRPr>
          </a:p>
        </p:txBody>
      </p:sp>
      <p:sp>
        <p:nvSpPr>
          <p:cNvPr id="11" name="Rectangle 2"/>
          <p:cNvSpPr>
            <a:spLocks noGrp="1" noChangeArrowheads="1"/>
          </p:cNvSpPr>
          <p:nvPr>
            <p:ph type="title"/>
          </p:nvPr>
        </p:nvSpPr>
        <p:spPr>
          <a:xfrm>
            <a:off x="107504" y="326846"/>
            <a:ext cx="8964488" cy="1143000"/>
          </a:xfrm>
        </p:spPr>
        <p:txBody>
          <a:bodyPr/>
          <a:lstStyle/>
          <a:p>
            <a:r>
              <a:rPr lang="it-IT" altLang="it-IT" dirty="0">
                <a:latin typeface="Calibri" panose="020F0502020204030204" pitchFamily="34" charset="0"/>
                <a:ea typeface="ＭＳ Ｐゴシック" panose="020B0600070205080204" pitchFamily="34" charset="-128"/>
                <a:cs typeface="Calibri" panose="020F0502020204030204" pitchFamily="34" charset="0"/>
              </a:rPr>
              <a:t>Collider </a:t>
            </a:r>
            <a:r>
              <a:rPr lang="it-IT" altLang="it-IT" dirty="0" smtClean="0">
                <a:latin typeface="Calibri" panose="020F0502020204030204" pitchFamily="34" charset="0"/>
                <a:ea typeface="ＭＳ Ｐゴシック" panose="020B0600070205080204" pitchFamily="34" charset="-128"/>
                <a:cs typeface="Calibri" panose="020F0502020204030204" pitchFamily="34" charset="0"/>
              </a:rPr>
              <a:t>Contest</a:t>
            </a:r>
            <a:r>
              <a:rPr lang="it-IT" altLang="it-IT" dirty="0" smtClean="0">
                <a:ea typeface="ＭＳ Ｐゴシック" panose="020B0600070205080204" pitchFamily="34" charset="-128"/>
              </a:rPr>
              <a:t>: Frascati vs Princeton</a:t>
            </a:r>
          </a:p>
        </p:txBody>
      </p:sp>
    </p:spTree>
    <p:extLst>
      <p:ext uri="{BB962C8B-B14F-4D97-AF65-F5344CB8AC3E}">
        <p14:creationId xmlns:p14="http://schemas.microsoft.com/office/powerpoint/2010/main" val="4276318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255">
                                            <p:txEl>
                                              <p:pRg st="0" end="0"/>
                                            </p:txEl>
                                          </p:spTgt>
                                        </p:tgtEl>
                                        <p:attrNameLst>
                                          <p:attrName>style.visibility</p:attrName>
                                        </p:attrNameLst>
                                      </p:cBhvr>
                                      <p:to>
                                        <p:strVal val="visible"/>
                                      </p:to>
                                    </p:set>
                                    <p:animEffect transition="in" filter="wipe(down)">
                                      <p:cBhvr>
                                        <p:cTn id="7" dur="500"/>
                                        <p:tgtEl>
                                          <p:spTgt spid="532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3255">
                                            <p:txEl>
                                              <p:pRg st="1" end="1"/>
                                            </p:txEl>
                                          </p:spTgt>
                                        </p:tgtEl>
                                        <p:attrNameLst>
                                          <p:attrName>style.visibility</p:attrName>
                                        </p:attrNameLst>
                                      </p:cBhvr>
                                      <p:to>
                                        <p:strVal val="visible"/>
                                      </p:to>
                                    </p:set>
                                    <p:animEffect transition="in" filter="fade">
                                      <p:cBhvr>
                                        <p:cTn id="12" dur="1000"/>
                                        <p:tgtEl>
                                          <p:spTgt spid="53255">
                                            <p:txEl>
                                              <p:pRg st="1" end="1"/>
                                            </p:txEl>
                                          </p:spTgt>
                                        </p:tgtEl>
                                      </p:cBhvr>
                                    </p:animEffect>
                                    <p:anim calcmode="lin" valueType="num">
                                      <p:cBhvr>
                                        <p:cTn id="13" dur="1000" fill="hold"/>
                                        <p:tgtEl>
                                          <p:spTgt spid="5325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32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3255">
                                            <p:txEl>
                                              <p:pRg st="2" end="2"/>
                                            </p:txEl>
                                          </p:spTgt>
                                        </p:tgtEl>
                                        <p:attrNameLst>
                                          <p:attrName>style.visibility</p:attrName>
                                        </p:attrNameLst>
                                      </p:cBhvr>
                                      <p:to>
                                        <p:strVal val="visible"/>
                                      </p:to>
                                    </p:set>
                                    <p:animEffect transition="in" filter="fade">
                                      <p:cBhvr>
                                        <p:cTn id="19" dur="1000"/>
                                        <p:tgtEl>
                                          <p:spTgt spid="53255">
                                            <p:txEl>
                                              <p:pRg st="2" end="2"/>
                                            </p:txEl>
                                          </p:spTgt>
                                        </p:tgtEl>
                                      </p:cBhvr>
                                    </p:animEffect>
                                    <p:anim calcmode="lin" valueType="num">
                                      <p:cBhvr>
                                        <p:cTn id="20" dur="1000" fill="hold"/>
                                        <p:tgtEl>
                                          <p:spTgt spid="5325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325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smtClean="0">
                <a:solidFill>
                  <a:srgbClr val="000000"/>
                </a:solidFill>
              </a:rPr>
              <a:t>19/09/2017</a:t>
            </a:r>
          </a:p>
        </p:txBody>
      </p:sp>
      <p:sp>
        <p:nvSpPr>
          <p:cNvPr id="5529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E9520CD-E710-4B08-A38F-3B07F422E707}" type="slidenum">
              <a:rPr lang="it-IT" altLang="it-IT" smtClean="0">
                <a:solidFill>
                  <a:srgbClr val="000000"/>
                </a:solidFill>
              </a:rPr>
              <a:pPr/>
              <a:t>12</a:t>
            </a:fld>
            <a:endParaRPr lang="it-IT" altLang="it-IT" smtClean="0">
              <a:solidFill>
                <a:srgbClr val="000000"/>
              </a:solidFill>
            </a:endParaRPr>
          </a:p>
        </p:txBody>
      </p:sp>
      <p:sp>
        <p:nvSpPr>
          <p:cNvPr id="55301" name="Rectangle 3"/>
          <p:cNvSpPr>
            <a:spLocks noGrp="1" noChangeArrowheads="1"/>
          </p:cNvSpPr>
          <p:nvPr>
            <p:ph type="body" idx="1"/>
          </p:nvPr>
        </p:nvSpPr>
        <p:spPr/>
        <p:txBody>
          <a:bodyPr/>
          <a:lstStyle/>
          <a:p>
            <a:pPr marL="0" indent="0">
              <a:lnSpc>
                <a:spcPct val="80000"/>
              </a:lnSpc>
              <a:buFontTx/>
              <a:buNone/>
            </a:pPr>
            <a:endParaRPr lang="it-IT" altLang="it-IT" sz="2400" dirty="0" smtClean="0">
              <a:ea typeface="ＭＳ Ｐゴシック" panose="020B0600070205080204" pitchFamily="34" charset="-128"/>
            </a:endParaRPr>
          </a:p>
        </p:txBody>
      </p:sp>
      <p:pic>
        <p:nvPicPr>
          <p:cNvPr id="6" name="Picture 7" descr="scienze4"/>
          <p:cNvPicPr>
            <a:picLocks noChangeAspect="1" noChangeArrowheads="1"/>
          </p:cNvPicPr>
          <p:nvPr/>
        </p:nvPicPr>
        <p:blipFill rotWithShape="1">
          <a:blip r:embed="rId3">
            <a:extLst>
              <a:ext uri="{28A0092B-C50C-407E-A947-70E740481C1C}">
                <a14:useLocalDpi xmlns:a14="http://schemas.microsoft.com/office/drawing/2010/main" val="0"/>
              </a:ext>
            </a:extLst>
          </a:blip>
          <a:srcRect t="12857"/>
          <a:stretch/>
        </p:blipFill>
        <p:spPr bwMode="auto">
          <a:xfrm>
            <a:off x="4788024" y="1600199"/>
            <a:ext cx="4270252" cy="512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3"/>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0243" y="1600200"/>
            <a:ext cx="461577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457200" y="1219840"/>
            <a:ext cx="3744416" cy="369332"/>
          </a:xfrm>
          <a:prstGeom prst="rect">
            <a:avLst/>
          </a:prstGeom>
          <a:noFill/>
        </p:spPr>
        <p:txBody>
          <a:bodyPr wrap="square" rtlCol="0">
            <a:spAutoFit/>
          </a:bodyPr>
          <a:lstStyle/>
          <a:p>
            <a:pPr eaLnBrk="0" hangingPunct="0"/>
            <a:r>
              <a:rPr lang="en-GB" dirty="0" smtClean="0">
                <a:solidFill>
                  <a:srgbClr val="000000"/>
                </a:solidFill>
                <a:latin typeface="Arial" panose="020B0604020202020204" pitchFamily="34" charset="0"/>
                <a:ea typeface="ＭＳ Ｐゴシック" panose="020B0600070205080204" pitchFamily="34" charset="-128"/>
                <a:cs typeface="+mn-cs"/>
              </a:rPr>
              <a:t>A page from </a:t>
            </a:r>
            <a:r>
              <a:rPr lang="en-GB" dirty="0" err="1" smtClean="0">
                <a:solidFill>
                  <a:srgbClr val="000000"/>
                </a:solidFill>
                <a:latin typeface="Arial" panose="020B0604020202020204" pitchFamily="34" charset="0"/>
                <a:ea typeface="ＭＳ Ｐゴシック" panose="020B0600070205080204" pitchFamily="34" charset="-128"/>
                <a:cs typeface="+mn-cs"/>
              </a:rPr>
              <a:t>Touschek’s</a:t>
            </a:r>
            <a:r>
              <a:rPr lang="en-GB" dirty="0" smtClean="0">
                <a:solidFill>
                  <a:srgbClr val="000000"/>
                </a:solidFill>
                <a:latin typeface="Arial" panose="020B0604020202020204" pitchFamily="34" charset="0"/>
                <a:ea typeface="ＭＳ Ｐゴシック" panose="020B0600070205080204" pitchFamily="34" charset="-128"/>
                <a:cs typeface="+mn-cs"/>
              </a:rPr>
              <a:t> notebook</a:t>
            </a:r>
            <a:endParaRPr lang="en-GB" dirty="0">
              <a:solidFill>
                <a:srgbClr val="000000"/>
              </a:solidFill>
              <a:latin typeface="Arial" panose="020B0604020202020204" pitchFamily="34" charset="0"/>
              <a:ea typeface="ＭＳ Ｐゴシック" panose="020B0600070205080204" pitchFamily="34" charset="-128"/>
              <a:cs typeface="+mn-cs"/>
            </a:endParaRPr>
          </a:p>
        </p:txBody>
      </p:sp>
      <p:sp>
        <p:nvSpPr>
          <p:cNvPr id="12" name="CasellaDiTesto 11"/>
          <p:cNvSpPr txBox="1"/>
          <p:nvPr/>
        </p:nvSpPr>
        <p:spPr>
          <a:xfrm>
            <a:off x="6814592" y="1229558"/>
            <a:ext cx="709736" cy="369332"/>
          </a:xfrm>
          <a:prstGeom prst="rect">
            <a:avLst/>
          </a:prstGeom>
          <a:noFill/>
        </p:spPr>
        <p:txBody>
          <a:bodyPr wrap="square" rtlCol="0">
            <a:spAutoFit/>
          </a:bodyPr>
          <a:lstStyle/>
          <a:p>
            <a:pPr eaLnBrk="0" hangingPunct="0"/>
            <a:r>
              <a:rPr lang="en-GB" dirty="0" smtClean="0">
                <a:solidFill>
                  <a:srgbClr val="000000"/>
                </a:solidFill>
                <a:latin typeface="Arial" panose="020B0604020202020204" pitchFamily="34" charset="0"/>
                <a:ea typeface="ＭＳ Ｐゴシック" panose="020B0600070205080204" pitchFamily="34" charset="-128"/>
                <a:cs typeface="+mn-cs"/>
              </a:rPr>
              <a:t>ADA</a:t>
            </a:r>
            <a:endParaRPr lang="en-GB" dirty="0">
              <a:solidFill>
                <a:srgbClr val="000000"/>
              </a:solidFill>
              <a:latin typeface="Arial" panose="020B0604020202020204" pitchFamily="34" charset="0"/>
              <a:ea typeface="ＭＳ Ｐゴシック" panose="020B0600070205080204" pitchFamily="34" charset="-128"/>
              <a:cs typeface="+mn-cs"/>
            </a:endParaRPr>
          </a:p>
        </p:txBody>
      </p:sp>
      <p:sp>
        <p:nvSpPr>
          <p:cNvPr id="13" name="Rectangle 2"/>
          <p:cNvSpPr>
            <a:spLocks noGrp="1" noChangeArrowheads="1"/>
          </p:cNvSpPr>
          <p:nvPr>
            <p:ph type="title"/>
          </p:nvPr>
        </p:nvSpPr>
        <p:spPr>
          <a:xfrm>
            <a:off x="0" y="274638"/>
            <a:ext cx="9144000" cy="1143000"/>
          </a:xfrm>
        </p:spPr>
        <p:txBody>
          <a:bodyPr/>
          <a:lstStyle/>
          <a:p>
            <a:r>
              <a:rPr lang="it-IT" altLang="it-IT" dirty="0" smtClean="0">
                <a:latin typeface="Calibri" panose="020F0502020204030204" pitchFamily="34" charset="0"/>
                <a:ea typeface="ＭＳ Ｐゴシック" panose="020B0600070205080204" pitchFamily="34" charset="-128"/>
                <a:cs typeface="Calibri" panose="020F0502020204030204" pitchFamily="34" charset="0"/>
              </a:rPr>
              <a:t>Collider Contest: Frascati vs Princeton</a:t>
            </a:r>
          </a:p>
        </p:txBody>
      </p:sp>
    </p:spTree>
    <p:extLst>
      <p:ext uri="{BB962C8B-B14F-4D97-AF65-F5344CB8AC3E}">
        <p14:creationId xmlns:p14="http://schemas.microsoft.com/office/powerpoint/2010/main" val="220631980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8640"/>
            <a:ext cx="9144000" cy="1143000"/>
          </a:xfrm>
        </p:spPr>
        <p:txBody>
          <a:bodyPr/>
          <a:lstStyle/>
          <a:p>
            <a:r>
              <a:rPr lang="en-US" dirty="0" smtClean="0"/>
              <a:t>The Collider Age</a:t>
            </a:r>
            <a:r>
              <a:rPr lang="en-US" dirty="0"/>
              <a:t>: </a:t>
            </a:r>
            <a:r>
              <a:rPr lang="en-US" dirty="0" smtClean="0"/>
              <a:t/>
            </a:r>
            <a:br>
              <a:rPr lang="en-US" dirty="0" smtClean="0"/>
            </a:br>
            <a:r>
              <a:rPr lang="en-US" dirty="0" smtClean="0"/>
              <a:t>clouds </a:t>
            </a:r>
            <a:r>
              <a:rPr lang="en-US" dirty="0"/>
              <a:t>on the horizon</a:t>
            </a:r>
          </a:p>
        </p:txBody>
      </p:sp>
      <p:sp>
        <p:nvSpPr>
          <p:cNvPr id="3" name="Segnaposto contenuto 2"/>
          <p:cNvSpPr>
            <a:spLocks noGrp="1"/>
          </p:cNvSpPr>
          <p:nvPr>
            <p:ph idx="1"/>
          </p:nvPr>
        </p:nvSpPr>
        <p:spPr>
          <a:xfrm>
            <a:off x="251520" y="1721281"/>
            <a:ext cx="8640960" cy="4525963"/>
          </a:xfrm>
        </p:spPr>
        <p:txBody>
          <a:bodyPr/>
          <a:lstStyle/>
          <a:p>
            <a:r>
              <a:rPr lang="en-US" sz="2800" dirty="0" smtClean="0"/>
              <a:t>Early ’60s:</a:t>
            </a:r>
            <a:r>
              <a:rPr lang="en-US" sz="2800" dirty="0"/>
              <a:t> </a:t>
            </a:r>
            <a:r>
              <a:rPr lang="en-US" sz="2800" dirty="0" smtClean="0"/>
              <a:t>MURA 50 MeV accumulator (as well as other accelerators) exhibited instabilities consisting in a coherent </a:t>
            </a:r>
            <a:r>
              <a:rPr lang="en-US" sz="2800" dirty="0"/>
              <a:t>self bunching </a:t>
            </a:r>
            <a:r>
              <a:rPr lang="en-US" sz="2800" dirty="0" smtClean="0"/>
              <a:t>and vertical coherent oscillation during particle storing. The phenomenon seemed to be related to the amount of current stored.</a:t>
            </a:r>
            <a:r>
              <a:rPr lang="en-GB" sz="2800" dirty="0"/>
              <a:t> </a:t>
            </a:r>
            <a:r>
              <a:rPr lang="en-GB" sz="2800" dirty="0" smtClean="0"/>
              <a:t>The accumulated current </a:t>
            </a:r>
            <a:r>
              <a:rPr lang="en-GB" sz="2800" dirty="0"/>
              <a:t>could not go beyond a certain limit. Above this threshold there was evidence of coherent </a:t>
            </a:r>
            <a:r>
              <a:rPr lang="en-GB" sz="2800" dirty="0" smtClean="0"/>
              <a:t>instabilities</a:t>
            </a:r>
            <a:r>
              <a:rPr lang="en-GB" sz="2800" dirty="0"/>
              <a:t>, which were interpreted as due to the presence of electrodes.</a:t>
            </a:r>
            <a:endParaRPr lang="en-US" sz="2800" dirty="0" smtClean="0"/>
          </a:p>
          <a:p>
            <a:endParaRPr lang="en-US" sz="2800" dirty="0"/>
          </a:p>
        </p:txBody>
      </p:sp>
      <p:sp>
        <p:nvSpPr>
          <p:cNvPr id="4" name="Segnaposto data 3"/>
          <p:cNvSpPr>
            <a:spLocks noGrp="1"/>
          </p:cNvSpPr>
          <p:nvPr>
            <p:ph type="dt" sz="half" idx="10"/>
          </p:nvPr>
        </p:nvSpPr>
        <p:spPr/>
        <p:txBody>
          <a:bodyPr/>
          <a:lstStyle/>
          <a:p>
            <a:pPr>
              <a:defRPr/>
            </a:pPr>
            <a:r>
              <a:rPr lang="it-IT" altLang="it-IT" smtClean="0">
                <a:solidFill>
                  <a:srgbClr val="000000"/>
                </a:solidFill>
              </a:rPr>
              <a:t>19/09/2017</a:t>
            </a:r>
            <a:endParaRPr lang="it-IT" altLang="it-IT">
              <a:solidFill>
                <a:srgbClr val="000000"/>
              </a:solidFill>
            </a:endParaRPr>
          </a:p>
        </p:txBody>
      </p:sp>
      <p:sp>
        <p:nvSpPr>
          <p:cNvPr id="5" name="Segnaposto numero diapositiva 4"/>
          <p:cNvSpPr>
            <a:spLocks noGrp="1"/>
          </p:cNvSpPr>
          <p:nvPr>
            <p:ph type="sldNum" sz="quarter" idx="12"/>
          </p:nvPr>
        </p:nvSpPr>
        <p:spPr/>
        <p:txBody>
          <a:bodyPr/>
          <a:lstStyle/>
          <a:p>
            <a:pPr>
              <a:defRPr/>
            </a:pPr>
            <a:fld id="{E9BB3ADC-2156-4206-AB89-223A08831E0D}" type="slidenum">
              <a:rPr lang="it-IT" altLang="it-IT" smtClean="0">
                <a:solidFill>
                  <a:srgbClr val="000000"/>
                </a:solidFill>
              </a:rPr>
              <a:pPr>
                <a:defRPr/>
              </a:pPr>
              <a:t>13</a:t>
            </a:fld>
            <a:endParaRPr lang="it-IT" altLang="it-IT">
              <a:solidFill>
                <a:srgbClr val="000000"/>
              </a:solidFill>
            </a:endParaRPr>
          </a:p>
        </p:txBody>
      </p:sp>
    </p:spTree>
    <p:extLst>
      <p:ext uri="{BB962C8B-B14F-4D97-AF65-F5344CB8AC3E}">
        <p14:creationId xmlns:p14="http://schemas.microsoft.com/office/powerpoint/2010/main" val="3029693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Somebody leads</a:t>
            </a:r>
            <a:r>
              <a:rPr lang="en-GB" dirty="0" smtClean="0"/>
              <a:t> </a:t>
            </a:r>
            <a:r>
              <a:rPr lang="en-GB" dirty="0"/>
              <a:t>the way</a:t>
            </a:r>
            <a:endParaRPr lang="en-US" dirty="0"/>
          </a:p>
        </p:txBody>
      </p:sp>
      <p:sp>
        <p:nvSpPr>
          <p:cNvPr id="3" name="Segnaposto contenuto 2"/>
          <p:cNvSpPr>
            <a:spLocks noGrp="1"/>
          </p:cNvSpPr>
          <p:nvPr>
            <p:ph idx="1"/>
          </p:nvPr>
        </p:nvSpPr>
        <p:spPr>
          <a:xfrm>
            <a:off x="323528" y="1412776"/>
            <a:ext cx="8496944" cy="4525963"/>
          </a:xfrm>
        </p:spPr>
        <p:txBody>
          <a:bodyPr/>
          <a:lstStyle/>
          <a:p>
            <a:pPr marL="0" indent="0" eaLnBrk="1" fontAlgn="auto" hangingPunct="1">
              <a:spcBef>
                <a:spcPts val="0"/>
              </a:spcBef>
              <a:spcAft>
                <a:spcPts val="0"/>
              </a:spcAft>
              <a:buNone/>
              <a:defRPr/>
            </a:pPr>
            <a:r>
              <a:rPr lang="en-US" sz="2800" kern="0" dirty="0" err="1" smtClean="0">
                <a:solidFill>
                  <a:srgbClr val="000000"/>
                </a:solidFill>
                <a:ea typeface="ＭＳ Ｐゴシック" charset="0"/>
              </a:rPr>
              <a:t>Sessler</a:t>
            </a:r>
            <a:r>
              <a:rPr lang="en-US" sz="2800" kern="0" dirty="0" smtClean="0">
                <a:solidFill>
                  <a:srgbClr val="000000"/>
                </a:solidFill>
                <a:ea typeface="ＭＳ Ｐゴシック" charset="0"/>
              </a:rPr>
              <a:t> </a:t>
            </a:r>
            <a:r>
              <a:rPr lang="en-US" sz="2800" kern="0" dirty="0">
                <a:solidFill>
                  <a:srgbClr val="000000"/>
                </a:solidFill>
                <a:ea typeface="ＭＳ Ｐゴシック" charset="0"/>
              </a:rPr>
              <a:t>et </a:t>
            </a:r>
            <a:r>
              <a:rPr lang="en-US" sz="2800" kern="0" dirty="0" err="1">
                <a:solidFill>
                  <a:srgbClr val="000000"/>
                </a:solidFill>
                <a:ea typeface="ＭＳ Ｐゴシック" charset="0"/>
              </a:rPr>
              <a:t>alii</a:t>
            </a:r>
            <a:r>
              <a:rPr lang="en-US" sz="2800" kern="0" dirty="0">
                <a:solidFill>
                  <a:srgbClr val="000000"/>
                </a:solidFill>
                <a:ea typeface="ＭＳ Ｐゴシック" charset="0"/>
              </a:rPr>
              <a:t> tackled this problem resorting to </a:t>
            </a:r>
            <a:r>
              <a:rPr lang="en-US" sz="2800" kern="0" dirty="0" err="1">
                <a:solidFill>
                  <a:srgbClr val="000000"/>
                </a:solidFill>
                <a:ea typeface="ＭＳ Ｐゴシック" charset="0"/>
              </a:rPr>
              <a:t>Vlasov</a:t>
            </a:r>
            <a:r>
              <a:rPr lang="en-US" sz="2800" kern="0" dirty="0">
                <a:solidFill>
                  <a:srgbClr val="000000"/>
                </a:solidFill>
                <a:ea typeface="ＭＳ Ｐゴシック" charset="0"/>
              </a:rPr>
              <a:t> equation. They showed that the beam could undergo to modulational instabilities if the finite conductivity of the pipe is taken into account</a:t>
            </a:r>
            <a:r>
              <a:rPr lang="en-US" sz="2800" kern="0" dirty="0" smtClean="0">
                <a:solidFill>
                  <a:srgbClr val="000000"/>
                </a:solidFill>
                <a:ea typeface="ＭＳ Ｐゴシック" charset="0"/>
              </a:rPr>
              <a:t>. </a:t>
            </a:r>
          </a:p>
          <a:p>
            <a:pPr marL="0" indent="0">
              <a:buNone/>
            </a:pPr>
            <a:r>
              <a:rPr lang="en-US" sz="2800" dirty="0"/>
              <a:t>The approach to the problem was the usual one adopted for modulational instability, which arise from the coupling between the equation of the particle dynamics and the electromagnetic interaction </a:t>
            </a:r>
            <a:r>
              <a:rPr lang="en-US" sz="2800" dirty="0" smtClean="0"/>
              <a:t>of </a:t>
            </a:r>
            <a:r>
              <a:rPr lang="en-US" sz="2800" b="1" dirty="0" smtClean="0">
                <a:solidFill>
                  <a:srgbClr val="FF0000"/>
                </a:solidFill>
              </a:rPr>
              <a:t>a </a:t>
            </a:r>
            <a:r>
              <a:rPr lang="en-US" sz="2800" b="1" dirty="0">
                <a:solidFill>
                  <a:srgbClr val="FF0000"/>
                </a:solidFill>
              </a:rPr>
              <a:t>small perturbation</a:t>
            </a:r>
            <a:r>
              <a:rPr lang="en-US" sz="2800" b="1" dirty="0"/>
              <a:t> </a:t>
            </a:r>
            <a:r>
              <a:rPr lang="en-US" sz="2800" dirty="0"/>
              <a:t>superimposed on a coasting particle beam </a:t>
            </a:r>
            <a:r>
              <a:rPr lang="en-US" sz="2800" b="1" dirty="0">
                <a:solidFill>
                  <a:srgbClr val="FF0000"/>
                </a:solidFill>
              </a:rPr>
              <a:t>with the surrounding pipe of a circular accelerator</a:t>
            </a:r>
            <a:r>
              <a:rPr lang="en-US" sz="2800" dirty="0"/>
              <a:t>.</a:t>
            </a:r>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14</a:t>
            </a:fld>
            <a:endParaRPr lang="it-IT"/>
          </a:p>
        </p:txBody>
      </p:sp>
    </p:spTree>
    <p:extLst>
      <p:ext uri="{BB962C8B-B14F-4D97-AF65-F5344CB8AC3E}">
        <p14:creationId xmlns:p14="http://schemas.microsoft.com/office/powerpoint/2010/main" val="1090849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asellaDiTesto 25"/>
          <p:cNvSpPr txBox="1"/>
          <p:nvPr/>
        </p:nvSpPr>
        <p:spPr>
          <a:xfrm>
            <a:off x="161764" y="116632"/>
            <a:ext cx="8784976" cy="1446550"/>
          </a:xfrm>
          <a:prstGeom prst="rect">
            <a:avLst/>
          </a:prstGeom>
          <a:noFill/>
        </p:spPr>
        <p:txBody>
          <a:bodyPr wrap="square">
            <a:spAutoFit/>
          </a:bodyPr>
          <a:lstStyle/>
          <a:p>
            <a:pPr algn="ctr">
              <a:defRPr/>
            </a:pPr>
            <a:r>
              <a:rPr lang="en-US" sz="4400" dirty="0">
                <a:latin typeface="+mn-lt"/>
              </a:rPr>
              <a:t>Beam-equipment</a:t>
            </a:r>
            <a:r>
              <a:rPr lang="it-IT" sz="4400" dirty="0">
                <a:latin typeface="+mn-lt"/>
              </a:rPr>
              <a:t> </a:t>
            </a:r>
            <a:r>
              <a:rPr lang="it-IT" sz="4400" dirty="0" smtClean="0">
                <a:latin typeface="+mn-lt"/>
              </a:rPr>
              <a:t>e-m </a:t>
            </a:r>
            <a:r>
              <a:rPr lang="en-US" sz="4400" dirty="0" smtClean="0">
                <a:latin typeface="+mn-lt"/>
              </a:rPr>
              <a:t>interaction and</a:t>
            </a:r>
          </a:p>
          <a:p>
            <a:pPr algn="ctr">
              <a:defRPr/>
            </a:pPr>
            <a:r>
              <a:rPr lang="en-US" sz="4400" dirty="0" smtClean="0">
                <a:latin typeface="+mn-lt"/>
              </a:rPr>
              <a:t>Dynamics: the Flow </a:t>
            </a:r>
            <a:r>
              <a:rPr lang="en-US" sz="4400" dirty="0">
                <a:latin typeface="+mn-lt"/>
              </a:rPr>
              <a:t>Chart </a:t>
            </a:r>
            <a:r>
              <a:rPr lang="en-US" sz="2400" dirty="0">
                <a:latin typeface="+mn-lt"/>
              </a:rPr>
              <a:t>(circular accelerators)</a:t>
            </a:r>
          </a:p>
        </p:txBody>
      </p:sp>
      <p:grpSp>
        <p:nvGrpSpPr>
          <p:cNvPr id="10" name="Gruppo 9"/>
          <p:cNvGrpSpPr/>
          <p:nvPr/>
        </p:nvGrpSpPr>
        <p:grpSpPr>
          <a:xfrm>
            <a:off x="216024" y="1707471"/>
            <a:ext cx="8676456" cy="4529841"/>
            <a:chOff x="0" y="1635463"/>
            <a:chExt cx="8676456" cy="4529841"/>
          </a:xfrm>
        </p:grpSpPr>
        <p:cxnSp>
          <p:nvCxnSpPr>
            <p:cNvPr id="46" name="Connettore 1 45"/>
            <p:cNvCxnSpPr>
              <a:endCxn id="0" idx="0"/>
            </p:cNvCxnSpPr>
            <p:nvPr/>
          </p:nvCxnSpPr>
          <p:spPr>
            <a:xfrm>
              <a:off x="2316163" y="2484438"/>
              <a:ext cx="0" cy="344487"/>
            </a:xfrm>
            <a:prstGeom prst="line">
              <a:avLst/>
            </a:prstGeom>
            <a:ln/>
          </p:spPr>
          <p:style>
            <a:lnRef idx="3">
              <a:schemeClr val="dk1"/>
            </a:lnRef>
            <a:fillRef idx="0">
              <a:schemeClr val="dk1"/>
            </a:fillRef>
            <a:effectRef idx="2">
              <a:schemeClr val="dk1"/>
            </a:effectRef>
            <a:fontRef idx="minor">
              <a:schemeClr val="tx1"/>
            </a:fontRef>
          </p:style>
        </p:cxnSp>
        <p:sp>
          <p:nvSpPr>
            <p:cNvPr id="20" name="Connettore pagina esterna 19"/>
            <p:cNvSpPr/>
            <p:nvPr/>
          </p:nvSpPr>
          <p:spPr>
            <a:xfrm rot="16200000">
              <a:off x="4438063" y="971502"/>
              <a:ext cx="1131971" cy="3024334"/>
            </a:xfrm>
            <a:prstGeom prst="flowChartOffpageConnector">
              <a:avLst/>
            </a:prstGeom>
            <a:solidFill>
              <a:schemeClr val="accent5">
                <a:lumMod val="60000"/>
                <a:lumOff val="40000"/>
              </a:schemeClr>
            </a:solidFill>
            <a:ln>
              <a:solidFill>
                <a:schemeClr val="tx1"/>
              </a:solidFill>
            </a:ln>
            <a:scene3d>
              <a:camera prst="obliqueBottomLef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it-IT" sz="2100" b="1" dirty="0">
                  <a:solidFill>
                    <a:prstClr val="black"/>
                  </a:solidFill>
                </a:rPr>
                <a:t>BEAM DYNAMICS EQUATIONS</a:t>
              </a:r>
            </a:p>
          </p:txBody>
        </p:sp>
        <p:sp>
          <p:nvSpPr>
            <p:cNvPr id="25" name="Ovale 24"/>
            <p:cNvSpPr/>
            <p:nvPr/>
          </p:nvSpPr>
          <p:spPr>
            <a:xfrm>
              <a:off x="6545591" y="3334725"/>
              <a:ext cx="1770825" cy="1272935"/>
            </a:xfrm>
            <a:prstGeom prst="ellipse">
              <a:avLst/>
            </a:prstGeom>
            <a:solidFill>
              <a:schemeClr val="accent5">
                <a:lumMod val="60000"/>
                <a:lumOff val="4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3200" b="1" i="1" dirty="0">
                  <a:solidFill>
                    <a:prstClr val="black"/>
                  </a:solidFill>
                  <a:latin typeface="Times New Roman" pitchFamily="18" charset="0"/>
                  <a:cs typeface="Times New Roman" pitchFamily="18" charset="0"/>
                </a:rPr>
                <a:t>ρ</a:t>
              </a:r>
              <a:r>
                <a:rPr lang="it-IT" sz="3200" b="1" i="1" dirty="0">
                  <a:solidFill>
                    <a:prstClr val="black"/>
                  </a:solidFill>
                  <a:latin typeface="Times New Roman" pitchFamily="18" charset="0"/>
                  <a:cs typeface="Times New Roman" pitchFamily="18" charset="0"/>
                </a:rPr>
                <a:t>, J</a:t>
              </a:r>
            </a:p>
            <a:p>
              <a:pPr algn="ctr">
                <a:defRPr/>
              </a:pPr>
              <a:endParaRPr lang="it-IT" dirty="0"/>
            </a:p>
          </p:txBody>
        </p:sp>
        <p:sp>
          <p:nvSpPr>
            <p:cNvPr id="27" name="Ovale 26"/>
            <p:cNvSpPr/>
            <p:nvPr/>
          </p:nvSpPr>
          <p:spPr>
            <a:xfrm>
              <a:off x="1430168" y="2829202"/>
              <a:ext cx="1770825" cy="1272935"/>
            </a:xfrm>
            <a:prstGeom prst="ellipse">
              <a:avLst/>
            </a:prstGeom>
            <a:solidFill>
              <a:schemeClr val="accent5">
                <a:lumMod val="60000"/>
                <a:lumOff val="40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b="1" i="1" dirty="0">
                  <a:solidFill>
                    <a:schemeClr val="tx1"/>
                  </a:solidFill>
                  <a:latin typeface="Times New Roman" pitchFamily="18" charset="0"/>
                  <a:cs typeface="Times New Roman" pitchFamily="18" charset="0"/>
                </a:rPr>
                <a:t>EM </a:t>
              </a:r>
              <a:r>
                <a:rPr lang="it-IT" sz="3200" b="1" i="1" dirty="0" err="1">
                  <a:solidFill>
                    <a:schemeClr val="tx1"/>
                  </a:solidFill>
                  <a:latin typeface="Times New Roman" pitchFamily="18" charset="0"/>
                  <a:cs typeface="Times New Roman" pitchFamily="18" charset="0"/>
                </a:rPr>
                <a:t>fields</a:t>
              </a:r>
              <a:endParaRPr lang="it-IT" sz="3200" b="1" i="1" dirty="0">
                <a:solidFill>
                  <a:schemeClr val="tx1"/>
                </a:solidFill>
                <a:latin typeface="Times New Roman" pitchFamily="18" charset="0"/>
                <a:cs typeface="Times New Roman" pitchFamily="18" charset="0"/>
              </a:endParaRPr>
            </a:p>
            <a:p>
              <a:pPr algn="ctr">
                <a:defRPr/>
              </a:pPr>
              <a:endParaRPr lang="it-IT" dirty="0"/>
            </a:p>
          </p:txBody>
        </p:sp>
        <p:sp>
          <p:nvSpPr>
            <p:cNvPr id="28" name="Connettore pagina esterna 27"/>
            <p:cNvSpPr/>
            <p:nvPr/>
          </p:nvSpPr>
          <p:spPr>
            <a:xfrm rot="5400000">
              <a:off x="4186035" y="3907130"/>
              <a:ext cx="1131971" cy="3096345"/>
            </a:xfrm>
            <a:prstGeom prst="flowChartOffpageConnector">
              <a:avLst/>
            </a:prstGeom>
            <a:solidFill>
              <a:schemeClr val="accent5">
                <a:lumMod val="60000"/>
                <a:lumOff val="40000"/>
              </a:schemeClr>
            </a:solidFill>
            <a:ln>
              <a:solidFill>
                <a:schemeClr val="tx1"/>
              </a:solidFill>
            </a:ln>
            <a:scene3d>
              <a:camera prst="obliqueBottomLef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it-IT" b="1" dirty="0">
                  <a:solidFill>
                    <a:prstClr val="black"/>
                  </a:solidFill>
                </a:rPr>
                <a:t>MAXWELL EQUATIONS + BOUNDARY CONDITIONS</a:t>
              </a:r>
            </a:p>
          </p:txBody>
        </p:sp>
        <p:cxnSp>
          <p:nvCxnSpPr>
            <p:cNvPr id="29" name="Connettore 2 28"/>
            <p:cNvCxnSpPr/>
            <p:nvPr/>
          </p:nvCxnSpPr>
          <p:spPr>
            <a:xfrm>
              <a:off x="7431088" y="2473325"/>
              <a:ext cx="0" cy="8683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Connettore 1 30"/>
            <p:cNvCxnSpPr>
              <a:stCxn id="20" idx="2"/>
            </p:cNvCxnSpPr>
            <p:nvPr/>
          </p:nvCxnSpPr>
          <p:spPr>
            <a:xfrm flipV="1">
              <a:off x="6516216" y="2473327"/>
              <a:ext cx="914872" cy="10341"/>
            </a:xfrm>
            <a:prstGeom prst="line">
              <a:avLst/>
            </a:prstGeom>
            <a:ln/>
          </p:spPr>
          <p:style>
            <a:lnRef idx="3">
              <a:schemeClr val="dk1"/>
            </a:lnRef>
            <a:fillRef idx="0">
              <a:schemeClr val="dk1"/>
            </a:fillRef>
            <a:effectRef idx="2">
              <a:schemeClr val="dk1"/>
            </a:effectRef>
            <a:fontRef idx="minor">
              <a:schemeClr val="tx1"/>
            </a:fontRef>
          </p:style>
        </p:cxnSp>
        <p:cxnSp>
          <p:nvCxnSpPr>
            <p:cNvPr id="33" name="Connettore 1 32"/>
            <p:cNvCxnSpPr/>
            <p:nvPr/>
          </p:nvCxnSpPr>
          <p:spPr>
            <a:xfrm>
              <a:off x="7431088" y="4635500"/>
              <a:ext cx="0" cy="819150"/>
            </a:xfrm>
            <a:prstGeom prst="line">
              <a:avLst/>
            </a:prstGeom>
            <a:ln/>
          </p:spPr>
          <p:style>
            <a:lnRef idx="3">
              <a:schemeClr val="dk1"/>
            </a:lnRef>
            <a:fillRef idx="0">
              <a:schemeClr val="dk1"/>
            </a:fillRef>
            <a:effectRef idx="2">
              <a:schemeClr val="dk1"/>
            </a:effectRef>
            <a:fontRef idx="minor">
              <a:schemeClr val="tx1"/>
            </a:fontRef>
          </p:style>
        </p:cxnSp>
        <p:cxnSp>
          <p:nvCxnSpPr>
            <p:cNvPr id="35" name="Connettore 2 34"/>
            <p:cNvCxnSpPr/>
            <p:nvPr/>
          </p:nvCxnSpPr>
          <p:spPr>
            <a:xfrm flipH="1">
              <a:off x="6300193" y="5441950"/>
              <a:ext cx="1130896" cy="63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2" name="Connettore pagina esterna 41"/>
            <p:cNvSpPr/>
            <p:nvPr/>
          </p:nvSpPr>
          <p:spPr>
            <a:xfrm rot="16200000">
              <a:off x="572602" y="4080457"/>
              <a:ext cx="785753" cy="1584173"/>
            </a:xfrm>
            <a:prstGeom prst="flowChartOffpageConnector">
              <a:avLst/>
            </a:prstGeom>
            <a:solidFill>
              <a:schemeClr val="accent5">
                <a:lumMod val="60000"/>
                <a:lumOff val="40000"/>
              </a:schemeClr>
            </a:solidFill>
            <a:ln>
              <a:solidFill>
                <a:schemeClr val="tx1"/>
              </a:solidFill>
            </a:ln>
            <a:scene3d>
              <a:camera prst="obliqueBottomLef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it-IT" sz="2100" b="1" dirty="0">
                  <a:solidFill>
                    <a:prstClr val="black"/>
                  </a:solidFill>
                </a:rPr>
                <a:t>EM NOISE and RF</a:t>
              </a:r>
            </a:p>
          </p:txBody>
        </p:sp>
        <p:sp>
          <p:nvSpPr>
            <p:cNvPr id="41" name="Somma 40"/>
            <p:cNvSpPr/>
            <p:nvPr/>
          </p:nvSpPr>
          <p:spPr>
            <a:xfrm>
              <a:off x="2009775" y="4586288"/>
              <a:ext cx="612775" cy="612775"/>
            </a:xfrm>
            <a:prstGeom prst="flowChartSummingJunction">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44" name="Connettore 1 43"/>
            <p:cNvCxnSpPr>
              <a:endCxn id="28" idx="2"/>
            </p:cNvCxnSpPr>
            <p:nvPr/>
          </p:nvCxnSpPr>
          <p:spPr>
            <a:xfrm>
              <a:off x="2316163" y="5455303"/>
              <a:ext cx="887685" cy="0"/>
            </a:xfrm>
            <a:prstGeom prst="line">
              <a:avLst/>
            </a:prstGeom>
            <a:ln/>
          </p:spPr>
          <p:style>
            <a:lnRef idx="3">
              <a:schemeClr val="dk1"/>
            </a:lnRef>
            <a:fillRef idx="0">
              <a:schemeClr val="dk1"/>
            </a:fillRef>
            <a:effectRef idx="2">
              <a:schemeClr val="dk1"/>
            </a:effectRef>
            <a:fontRef idx="minor">
              <a:schemeClr val="tx1"/>
            </a:fontRef>
          </p:style>
        </p:cxnSp>
        <p:cxnSp>
          <p:nvCxnSpPr>
            <p:cNvPr id="55" name="Connettore 2 54"/>
            <p:cNvCxnSpPr/>
            <p:nvPr/>
          </p:nvCxnSpPr>
          <p:spPr>
            <a:xfrm flipV="1">
              <a:off x="2316163" y="4105275"/>
              <a:ext cx="0" cy="4810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9" name="Connettore 2 58"/>
            <p:cNvCxnSpPr>
              <a:endCxn id="41" idx="2"/>
            </p:cNvCxnSpPr>
            <p:nvPr/>
          </p:nvCxnSpPr>
          <p:spPr>
            <a:xfrm flipV="1">
              <a:off x="1757363" y="4892675"/>
              <a:ext cx="252412" cy="142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4" name="Connettore 2 63"/>
            <p:cNvCxnSpPr>
              <a:endCxn id="20" idx="0"/>
            </p:cNvCxnSpPr>
            <p:nvPr/>
          </p:nvCxnSpPr>
          <p:spPr>
            <a:xfrm>
              <a:off x="2388172" y="2473325"/>
              <a:ext cx="1103710" cy="103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6" name="Connettore 1 65"/>
            <p:cNvCxnSpPr>
              <a:endCxn id="41" idx="4"/>
            </p:cNvCxnSpPr>
            <p:nvPr/>
          </p:nvCxnSpPr>
          <p:spPr>
            <a:xfrm flipV="1">
              <a:off x="2315580" y="5199063"/>
              <a:ext cx="583" cy="256240"/>
            </a:xfrm>
            <a:prstGeom prst="line">
              <a:avLst/>
            </a:prstGeom>
            <a:ln/>
          </p:spPr>
          <p:style>
            <a:lnRef idx="3">
              <a:schemeClr val="dk1"/>
            </a:lnRef>
            <a:fillRef idx="0">
              <a:schemeClr val="dk1"/>
            </a:fillRef>
            <a:effectRef idx="2">
              <a:schemeClr val="dk1"/>
            </a:effectRef>
            <a:fontRef idx="minor">
              <a:schemeClr val="tx1"/>
            </a:fontRef>
          </p:style>
        </p:cxnSp>
        <p:graphicFrame>
          <p:nvGraphicFramePr>
            <p:cNvPr id="2050" name="Object 25"/>
            <p:cNvGraphicFramePr>
              <a:graphicFrameLocks noChangeAspect="1"/>
            </p:cNvGraphicFramePr>
            <p:nvPr>
              <p:extLst>
                <p:ext uri="{D42A27DB-BD31-4B8C-83A1-F6EECF244321}">
                  <p14:modId xmlns:p14="http://schemas.microsoft.com/office/powerpoint/2010/main" val="723158799"/>
                </p:ext>
              </p:extLst>
            </p:nvPr>
          </p:nvGraphicFramePr>
          <p:xfrm>
            <a:off x="6157913" y="1881188"/>
            <a:ext cx="114300" cy="215900"/>
          </p:xfrm>
          <a:graphic>
            <a:graphicData uri="http://schemas.openxmlformats.org/presentationml/2006/ole">
              <mc:AlternateContent xmlns:mc="http://schemas.openxmlformats.org/markup-compatibility/2006">
                <mc:Choice xmlns:v="urn:schemas-microsoft-com:vml" Requires="v">
                  <p:oleObj spid="_x0000_s2400" name="Equation" r:id="rId3" imgW="114120" imgH="215640" progId="Equation.3">
                    <p:embed/>
                  </p:oleObj>
                </mc:Choice>
                <mc:Fallback>
                  <p:oleObj name="Equation" r:id="rId3" imgW="114120" imgH="215640" progId="Equation.3">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7913" y="188118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Rettangolo 3"/>
            <p:cNvSpPr/>
            <p:nvPr/>
          </p:nvSpPr>
          <p:spPr>
            <a:xfrm>
              <a:off x="0" y="1635463"/>
              <a:ext cx="8676456" cy="45298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 name="Connettore 1 5"/>
            <p:cNvCxnSpPr/>
            <p:nvPr/>
          </p:nvCxnSpPr>
          <p:spPr>
            <a:xfrm>
              <a:off x="899592" y="1635463"/>
              <a:ext cx="7776864" cy="45298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6401573" y="1844824"/>
              <a:ext cx="1915909" cy="369332"/>
            </a:xfrm>
            <a:prstGeom prst="rect">
              <a:avLst/>
            </a:prstGeom>
            <a:solidFill>
              <a:srgbClr val="FF0000"/>
            </a:solidFill>
            <a:ln w="19050">
              <a:solidFill>
                <a:schemeClr val="tx1"/>
              </a:solidFill>
            </a:ln>
          </p:spPr>
          <p:txBody>
            <a:bodyPr wrap="none" rtlCol="0">
              <a:spAutoFit/>
            </a:bodyPr>
            <a:lstStyle/>
            <a:p>
              <a:r>
                <a:rPr lang="it-IT" b="1" dirty="0" smtClean="0"/>
                <a:t>FIRST BRANCH</a:t>
              </a:r>
              <a:endParaRPr lang="it-IT" b="1" dirty="0"/>
            </a:p>
          </p:txBody>
        </p:sp>
        <p:sp>
          <p:nvSpPr>
            <p:cNvPr id="32" name="CasellaDiTesto 31"/>
            <p:cNvSpPr txBox="1"/>
            <p:nvPr/>
          </p:nvSpPr>
          <p:spPr>
            <a:xfrm>
              <a:off x="639310" y="5651956"/>
              <a:ext cx="2236510" cy="369332"/>
            </a:xfrm>
            <a:prstGeom prst="rect">
              <a:avLst/>
            </a:prstGeom>
            <a:solidFill>
              <a:srgbClr val="FF0000"/>
            </a:solidFill>
            <a:ln w="19050">
              <a:solidFill>
                <a:schemeClr val="tx1"/>
              </a:solidFill>
            </a:ln>
          </p:spPr>
          <p:txBody>
            <a:bodyPr wrap="none" rtlCol="0">
              <a:spAutoFit/>
            </a:bodyPr>
            <a:lstStyle/>
            <a:p>
              <a:r>
                <a:rPr lang="it-IT" b="1" dirty="0" smtClean="0"/>
                <a:t>SECOND BRANCH</a:t>
              </a:r>
              <a:endParaRPr lang="it-IT" b="1"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Somebody leads the way</a:t>
            </a:r>
          </a:p>
        </p:txBody>
      </p:sp>
      <p:sp>
        <p:nvSpPr>
          <p:cNvPr id="3" name="Segnaposto contenuto 2"/>
          <p:cNvSpPr>
            <a:spLocks noGrp="1"/>
          </p:cNvSpPr>
          <p:nvPr>
            <p:ph idx="1"/>
          </p:nvPr>
        </p:nvSpPr>
        <p:spPr>
          <a:xfrm>
            <a:off x="33561" y="1326357"/>
            <a:ext cx="9144000" cy="5121275"/>
          </a:xfrm>
          <a:ln>
            <a:solidFill>
              <a:schemeClr val="tx1"/>
            </a:solidFill>
          </a:ln>
        </p:spPr>
        <p:txBody>
          <a:bodyPr/>
          <a:lstStyle/>
          <a:p>
            <a:r>
              <a:rPr lang="en-US" sz="2400" kern="0" dirty="0" smtClean="0">
                <a:solidFill>
                  <a:srgbClr val="000000"/>
                </a:solidFill>
                <a:latin typeface="Arial" panose="020B0604020202020204" pitchFamily="34" charset="0"/>
                <a:ea typeface="ＭＳ Ｐゴシック" charset="0"/>
                <a:cs typeface="Arial" panose="020B0604020202020204" pitchFamily="34" charset="0"/>
              </a:rPr>
              <a:t>A </a:t>
            </a:r>
            <a:r>
              <a:rPr lang="en-US" sz="2400" kern="0" dirty="0">
                <a:solidFill>
                  <a:srgbClr val="000000"/>
                </a:solidFill>
                <a:latin typeface="Arial" panose="020B0604020202020204" pitchFamily="34" charset="0"/>
                <a:ea typeface="ＭＳ Ｐゴシック" charset="0"/>
                <a:cs typeface="Arial" panose="020B0604020202020204" pitchFamily="34" charset="0"/>
              </a:rPr>
              <a:t>stabilization mechanism was preconized (Landau Damping) due to the energy spread in the beam.</a:t>
            </a:r>
            <a:endParaRPr lang="en-US" sz="2400" kern="0" dirty="0">
              <a:solidFill>
                <a:sysClr val="windowText" lastClr="000000"/>
              </a:solidFill>
              <a:latin typeface="Arial" panose="020B0604020202020204" pitchFamily="34" charset="0"/>
              <a:cs typeface="Arial" panose="020B0604020202020204" pitchFamily="34" charset="0"/>
            </a:endParaRPr>
          </a:p>
          <a:p>
            <a:pPr marL="0" indent="0">
              <a:buNone/>
            </a:pPr>
            <a:endParaRPr lang="it-IT" sz="2400" kern="0" dirty="0" smtClean="0">
              <a:solidFill>
                <a:srgbClr val="000000"/>
              </a:solidFill>
              <a:latin typeface="Arial" panose="020B0604020202020204" pitchFamily="34" charset="0"/>
              <a:ea typeface="ＭＳ Ｐゴシック" charset="0"/>
              <a:cs typeface="Arial" panose="020B0604020202020204" pitchFamily="34" charset="0"/>
            </a:endParaRPr>
          </a:p>
          <a:p>
            <a:pPr marL="0" indent="0">
              <a:buNone/>
            </a:pPr>
            <a:endParaRPr lang="it-IT" sz="2400" kern="0" dirty="0">
              <a:solidFill>
                <a:srgbClr val="000000"/>
              </a:solidFill>
              <a:latin typeface="Arial" panose="020B0604020202020204" pitchFamily="34" charset="0"/>
              <a:ea typeface="ＭＳ Ｐゴシック" charset="0"/>
              <a:cs typeface="Arial" panose="020B0604020202020204" pitchFamily="34" charset="0"/>
              <a:sym typeface="Symbol" panose="05050102010706020507" pitchFamily="18" charset="2"/>
            </a:endParaRPr>
          </a:p>
          <a:p>
            <a:pPr marL="0" indent="0">
              <a:buNone/>
            </a:pPr>
            <a:endParaRPr lang="en-US" sz="2400" dirty="0" smtClean="0">
              <a:latin typeface="Arial" panose="020B0604020202020204" pitchFamily="34" charset="0"/>
              <a:cs typeface="Arial" panose="020B0604020202020204" pitchFamily="34" charset="0"/>
              <a:sym typeface="Symbol" panose="05050102010706020507" pitchFamily="18" charset="2"/>
            </a:endParaRPr>
          </a:p>
          <a:p>
            <a:r>
              <a:rPr lang="en-US" sz="2400" dirty="0" smtClean="0">
                <a:latin typeface="Arial" panose="020B0604020202020204" pitchFamily="34" charset="0"/>
                <a:cs typeface="Arial" panose="020B0604020202020204" pitchFamily="34" charset="0"/>
                <a:sym typeface="Symbol" panose="05050102010706020507" pitchFamily="18" charset="2"/>
              </a:rPr>
              <a:t>A criterion of </a:t>
            </a:r>
            <a:r>
              <a:rPr lang="en-US" sz="2400" dirty="0">
                <a:latin typeface="Arial" panose="020B0604020202020204" pitchFamily="34" charset="0"/>
                <a:cs typeface="Arial" panose="020B0604020202020204" pitchFamily="34" charset="0"/>
                <a:sym typeface="Symbol" panose="05050102010706020507" pitchFamily="18" charset="2"/>
              </a:rPr>
              <a:t>s</a:t>
            </a:r>
            <a:r>
              <a:rPr lang="en-US" sz="2400" dirty="0" smtClean="0">
                <a:latin typeface="Arial" panose="020B0604020202020204" pitchFamily="34" charset="0"/>
                <a:cs typeface="Arial" panose="020B0604020202020204" pitchFamily="34" charset="0"/>
                <a:sym typeface="Symbol" panose="05050102010706020507" pitchFamily="18" charset="2"/>
              </a:rPr>
              <a:t>tability was established which seemingly does not depend on the finite conductivity. </a:t>
            </a:r>
            <a:r>
              <a:rPr lang="en-US" sz="2400" dirty="0">
                <a:latin typeface="Arial" panose="020B0604020202020204" pitchFamily="34" charset="0"/>
                <a:cs typeface="Arial" panose="020B0604020202020204" pitchFamily="34" charset="0"/>
                <a:sym typeface="Symbol" panose="05050102010706020507" pitchFamily="18" charset="2"/>
              </a:rPr>
              <a:t>The authors preconized that it could depend on certain geometrical properties of the accelerator.</a:t>
            </a:r>
            <a:endParaRPr lang="en-US" sz="2400" dirty="0" smtClean="0">
              <a:latin typeface="Arial" panose="020B0604020202020204" pitchFamily="34" charset="0"/>
              <a:cs typeface="Arial" panose="020B0604020202020204" pitchFamily="34" charset="0"/>
              <a:sym typeface="Symbol" panose="05050102010706020507" pitchFamily="18" charset="2"/>
            </a:endParaRPr>
          </a:p>
          <a:p>
            <a:r>
              <a:rPr lang="en-US" sz="2400" dirty="0" smtClean="0">
                <a:solidFill>
                  <a:srgbClr val="0070C0"/>
                </a:solidFill>
                <a:latin typeface="Arial" panose="020B0604020202020204" pitchFamily="34" charset="0"/>
                <a:cs typeface="Arial" panose="020B0604020202020204" pitchFamily="34" charset="0"/>
                <a:sym typeface="Symbol" panose="05050102010706020507" pitchFamily="18" charset="2"/>
              </a:rPr>
              <a:t>These studies, </a:t>
            </a:r>
            <a:r>
              <a:rPr lang="en-US" sz="2400" dirty="0" smtClean="0">
                <a:solidFill>
                  <a:srgbClr val="C00000"/>
                </a:solidFill>
                <a:latin typeface="Arial" panose="020B0604020202020204" pitchFamily="34" charset="0"/>
                <a:cs typeface="Arial" panose="020B0604020202020204" pitchFamily="34" charset="0"/>
                <a:sym typeface="Symbol" panose="05050102010706020507" pitchFamily="18" charset="2"/>
              </a:rPr>
              <a:t>even though the authors </a:t>
            </a:r>
            <a:r>
              <a:rPr lang="en-US" sz="2400" dirty="0">
                <a:solidFill>
                  <a:srgbClr val="C00000"/>
                </a:solidFill>
                <a:latin typeface="Arial" panose="020B0604020202020204" pitchFamily="34" charset="0"/>
                <a:cs typeface="Arial" panose="020B0604020202020204" pitchFamily="34" charset="0"/>
                <a:sym typeface="Symbol" panose="05050102010706020507" pitchFamily="18" charset="2"/>
              </a:rPr>
              <a:t>cautiously </a:t>
            </a:r>
            <a:r>
              <a:rPr lang="en-US" sz="2400" dirty="0" smtClean="0">
                <a:solidFill>
                  <a:srgbClr val="C00000"/>
                </a:solidFill>
                <a:latin typeface="Arial" panose="020B0604020202020204" pitchFamily="34" charset="0"/>
                <a:cs typeface="Arial" panose="020B0604020202020204" pitchFamily="34" charset="0"/>
                <a:sym typeface="Symbol" panose="05050102010706020507" pitchFamily="18" charset="2"/>
              </a:rPr>
              <a:t>claim to be </a:t>
            </a:r>
            <a:r>
              <a:rPr lang="en-US" sz="2400" dirty="0">
                <a:solidFill>
                  <a:srgbClr val="C00000"/>
                </a:solidFill>
                <a:latin typeface="Arial" panose="020B0604020202020204" pitchFamily="34" charset="0"/>
                <a:cs typeface="Arial" panose="020B0604020202020204" pitchFamily="34" charset="0"/>
                <a:sym typeface="Symbol" panose="05050102010706020507" pitchFamily="18" charset="2"/>
              </a:rPr>
              <a:t>possibly </a:t>
            </a:r>
            <a:r>
              <a:rPr lang="en-US" sz="2400" dirty="0" smtClean="0">
                <a:solidFill>
                  <a:srgbClr val="C00000"/>
                </a:solidFill>
                <a:latin typeface="Arial" panose="020B0604020202020204" pitchFamily="34" charset="0"/>
                <a:cs typeface="Arial" panose="020B0604020202020204" pitchFamily="34" charset="0"/>
                <a:sym typeface="Symbol" panose="05050102010706020507" pitchFamily="18" charset="2"/>
              </a:rPr>
              <a:t>related to the observed phenomena</a:t>
            </a:r>
            <a:r>
              <a:rPr lang="en-US" sz="2400" dirty="0" smtClean="0">
                <a:solidFill>
                  <a:srgbClr val="0070C0"/>
                </a:solidFill>
                <a:latin typeface="Arial" panose="020B0604020202020204" pitchFamily="34" charset="0"/>
                <a:cs typeface="Arial" panose="020B0604020202020204" pitchFamily="34" charset="0"/>
                <a:sym typeface="Symbol" panose="05050102010706020507" pitchFamily="18" charset="2"/>
              </a:rPr>
              <a:t>, represent an epochal breakthrough in coherent instabilities understanding. </a:t>
            </a:r>
            <a:endParaRPr lang="en-US" sz="2400" dirty="0">
              <a:solidFill>
                <a:srgbClr val="0070C0"/>
              </a:solidFill>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2"/>
          </p:nvPr>
        </p:nvSpPr>
        <p:spPr/>
        <p:txBody>
          <a:bodyPr/>
          <a:lstStyle/>
          <a:p>
            <a:pPr>
              <a:defRPr/>
            </a:pPr>
            <a:fld id="{5916E927-2375-4F12-AF6E-B7902A62EBF6}" type="slidenum">
              <a:rPr lang="it-IT" smtClean="0"/>
              <a:pPr>
                <a:defRPr/>
              </a:pPr>
              <a:t>16</a:t>
            </a:fld>
            <a:endParaRPr lang="it-IT" dirty="0"/>
          </a:p>
        </p:txBody>
      </p:sp>
      <p:sp>
        <p:nvSpPr>
          <p:cNvPr id="5" name="Segnaposto data 4"/>
          <p:cNvSpPr>
            <a:spLocks noGrp="1"/>
          </p:cNvSpPr>
          <p:nvPr>
            <p:ph type="dt" sz="half" idx="10"/>
          </p:nvPr>
        </p:nvSpPr>
        <p:spPr/>
        <p:txBody>
          <a:bodyPr/>
          <a:lstStyle/>
          <a:p>
            <a:pPr>
              <a:defRPr/>
            </a:pPr>
            <a:r>
              <a:rPr lang="it-IT" smtClean="0"/>
              <a:t>19/09/2017</a:t>
            </a:r>
            <a:endParaRPr lang="it-IT"/>
          </a:p>
        </p:txBody>
      </p:sp>
      <mc:AlternateContent xmlns:mc="http://schemas.openxmlformats.org/markup-compatibility/2006" xmlns:a14="http://schemas.microsoft.com/office/drawing/2010/main">
        <mc:Choice Requires="a14">
          <p:sp>
            <p:nvSpPr>
              <p:cNvPr id="7" name="Rettangolo 6"/>
              <p:cNvSpPr/>
              <p:nvPr/>
            </p:nvSpPr>
            <p:spPr>
              <a:xfrm>
                <a:off x="183351" y="2383838"/>
                <a:ext cx="4598900" cy="757130"/>
              </a:xfrm>
              <a:prstGeom prst="rect">
                <a:avLst/>
              </a:prstGeom>
              <a:solidFill>
                <a:schemeClr val="bg1"/>
              </a:solidFill>
              <a:ln>
                <a:solidFill>
                  <a:srgbClr val="FF0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it-IT" sz="2000" i="1" smtClean="0">
                          <a:solidFill>
                            <a:srgbClr val="FF0000"/>
                          </a:solidFill>
                          <a:latin typeface="Cambria Math" panose="02040503050406030204" pitchFamily="18" charset="0"/>
                        </a:rPr>
                        <m:t>1</m:t>
                      </m:r>
                      <m:r>
                        <a:rPr lang="en-US" sz="2000" i="0">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𝑐𝑜𝑛𝑠𝑡</m:t>
                      </m:r>
                      <m:f>
                        <m:fPr>
                          <m:ctrlPr>
                            <a:rPr lang="it-IT" sz="2000" b="0" i="1" smtClean="0">
                              <a:solidFill>
                                <a:srgbClr val="FF0000"/>
                              </a:solidFill>
                              <a:latin typeface="Cambria Math" panose="02040503050406030204" pitchFamily="18" charset="0"/>
                            </a:rPr>
                          </m:ctrlPr>
                        </m:fPr>
                        <m:num>
                          <m:d>
                            <m:dPr>
                              <m:begChr m:val="⟨"/>
                              <m:endChr m:val="⟩"/>
                              <m:ctrlPr>
                                <a:rPr lang="en-US" sz="2000" i="1">
                                  <a:solidFill>
                                    <a:srgbClr val="FF0000"/>
                                  </a:solidFill>
                                  <a:latin typeface="Cambria Math" panose="02040503050406030204" pitchFamily="18" charset="0"/>
                                </a:rPr>
                              </m:ctrlPr>
                            </m:dPr>
                            <m:e>
                              <m:r>
                                <a:rPr lang="en-US" sz="2000" i="0">
                                  <a:solidFill>
                                    <a:srgbClr val="FF0000"/>
                                  </a:solidFill>
                                  <a:latin typeface="Cambria Math" panose="02040503050406030204" pitchFamily="18" charset="0"/>
                                </a:rPr>
                                <m:t>2</m:t>
                              </m:r>
                              <m:r>
                                <a:rPr lang="en-US" sz="2000" i="1">
                                  <a:solidFill>
                                    <a:srgbClr val="FF0000"/>
                                  </a:solidFill>
                                  <a:latin typeface="Cambria Math" panose="02040503050406030204" pitchFamily="18" charset="0"/>
                                </a:rPr>
                                <m:t>𝜋</m:t>
                              </m:r>
                              <m:r>
                                <a:rPr lang="en-US" sz="2000" i="1">
                                  <a:solidFill>
                                    <a:srgbClr val="FF0000"/>
                                  </a:solidFill>
                                  <a:latin typeface="Cambria Math" panose="02040503050406030204" pitchFamily="18" charset="0"/>
                                </a:rPr>
                                <m:t>𝑅</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𝐸</m:t>
                                  </m:r>
                                </m:e>
                                <m:sub>
                                  <m:r>
                                    <a:rPr lang="it-IT" sz="2000" b="0" i="1" smtClean="0">
                                      <a:solidFill>
                                        <a:srgbClr val="FF0000"/>
                                      </a:solidFill>
                                      <a:latin typeface="Cambria Math" panose="02040503050406030204" pitchFamily="18" charset="0"/>
                                    </a:rPr>
                                    <m:t>𝑖</m:t>
                                  </m:r>
                                </m:sub>
                              </m:sSub>
                            </m:e>
                          </m:d>
                        </m:num>
                        <m:den>
                          <m:sSub>
                            <m:sSubPr>
                              <m:ctrlPr>
                                <a:rPr lang="it-IT" sz="2000" b="0" i="1" smtClean="0">
                                  <a:solidFill>
                                    <a:srgbClr val="FF0000"/>
                                  </a:solidFill>
                                  <a:latin typeface="Cambria Math" panose="02040503050406030204" pitchFamily="18" charset="0"/>
                                </a:rPr>
                              </m:ctrlPr>
                            </m:sSubPr>
                            <m:e>
                              <m:r>
                                <a:rPr lang="it-IT" sz="2000" b="0" i="1" smtClean="0">
                                  <a:solidFill>
                                    <a:srgbClr val="FF0000"/>
                                  </a:solidFill>
                                  <a:latin typeface="Cambria Math" panose="02040503050406030204" pitchFamily="18" charset="0"/>
                                </a:rPr>
                                <m:t>𝐼</m:t>
                              </m:r>
                            </m:e>
                            <m:sub>
                              <m:r>
                                <a:rPr lang="it-IT" sz="2000" b="0" i="1" smtClean="0">
                                  <a:solidFill>
                                    <a:srgbClr val="FF0000"/>
                                  </a:solidFill>
                                  <a:latin typeface="Cambria Math" panose="02040503050406030204" pitchFamily="18" charset="0"/>
                                </a:rPr>
                                <m:t>𝑖</m:t>
                              </m:r>
                            </m:sub>
                          </m:sSub>
                        </m:den>
                      </m:f>
                      <m:nary>
                        <m:naryPr>
                          <m:subHide m:val="on"/>
                          <m:supHide m:val="on"/>
                          <m:ctrlPr>
                            <a:rPr lang="en-US" sz="2000" i="1">
                              <a:solidFill>
                                <a:srgbClr val="FF0000"/>
                              </a:solidFill>
                              <a:latin typeface="Cambria Math" panose="02040503050406030204" pitchFamily="18" charset="0"/>
                            </a:rPr>
                          </m:ctrlPr>
                        </m:naryPr>
                        <m:sub/>
                        <m:sup/>
                        <m:e>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𝑑</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𝜓</m:t>
                                  </m:r>
                                </m:e>
                                <m:sub>
                                  <m:r>
                                    <a:rPr lang="en-US" sz="2000" i="0">
                                      <a:solidFill>
                                        <a:srgbClr val="FF0000"/>
                                      </a:solidFill>
                                      <a:latin typeface="Cambria Math" panose="02040503050406030204" pitchFamily="18" charset="0"/>
                                    </a:rPr>
                                    <m:t>0</m:t>
                                  </m:r>
                                </m:sub>
                              </m:sSub>
                            </m:num>
                            <m:den>
                              <m:r>
                                <a:rPr lang="en-US" sz="2000" i="1">
                                  <a:solidFill>
                                    <a:srgbClr val="FF0000"/>
                                  </a:solidFill>
                                  <a:latin typeface="Cambria Math" panose="02040503050406030204" pitchFamily="18" charset="0"/>
                                </a:rPr>
                                <m:t>𝑑𝑊</m:t>
                              </m:r>
                            </m:den>
                          </m:f>
                          <m:f>
                            <m:fPr>
                              <m:ctrlPr>
                                <a:rPr lang="en-US" sz="2000" i="1">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rPr>
                                <m:t>𝑑𝑊</m:t>
                              </m:r>
                            </m:num>
                            <m:den>
                              <m:d>
                                <m:dPr>
                                  <m:begChr m:val="["/>
                                  <m:endChr m:val="]"/>
                                  <m:ctrlPr>
                                    <a:rPr lang="en-US" sz="2000" i="1">
                                      <a:solidFill>
                                        <a:srgbClr val="FF0000"/>
                                      </a:solidFill>
                                      <a:latin typeface="Cambria Math" panose="02040503050406030204" pitchFamily="18" charset="0"/>
                                    </a:rPr>
                                  </m:ctrlPr>
                                </m:dPr>
                                <m:e>
                                  <m:r>
                                    <a:rPr lang="en-US" sz="2000" i="1">
                                      <a:solidFill>
                                        <a:srgbClr val="FF0000"/>
                                      </a:solidFill>
                                      <a:latin typeface="Cambria Math" panose="02040503050406030204" pitchFamily="18" charset="0"/>
                                    </a:rPr>
                                    <m:t>𝜔</m:t>
                                  </m:r>
                                  <m:r>
                                    <a:rPr lang="en-US" sz="2000" i="0">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𝑛</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𝜔</m:t>
                                      </m:r>
                                    </m:e>
                                    <m:sub>
                                      <m:r>
                                        <a:rPr lang="en-US" sz="2000" i="0">
                                          <a:solidFill>
                                            <a:srgbClr val="FF0000"/>
                                          </a:solidFill>
                                          <a:latin typeface="Cambria Math" panose="02040503050406030204" pitchFamily="18" charset="0"/>
                                        </a:rPr>
                                        <m:t>0</m:t>
                                      </m:r>
                                    </m:sub>
                                  </m:sSub>
                                  <m:d>
                                    <m:dPr>
                                      <m:ctrlPr>
                                        <a:rPr lang="en-US" sz="2000" i="1">
                                          <a:solidFill>
                                            <a:srgbClr val="FF0000"/>
                                          </a:solidFill>
                                          <a:latin typeface="Cambria Math" panose="02040503050406030204" pitchFamily="18" charset="0"/>
                                        </a:rPr>
                                      </m:ctrlPr>
                                    </m:dPr>
                                    <m:e>
                                      <m:r>
                                        <a:rPr lang="en-US" sz="2000" i="1">
                                          <a:solidFill>
                                            <a:srgbClr val="FF0000"/>
                                          </a:solidFill>
                                          <a:latin typeface="Cambria Math" panose="02040503050406030204" pitchFamily="18" charset="0"/>
                                        </a:rPr>
                                        <m:t>𝑊</m:t>
                                      </m:r>
                                    </m:e>
                                  </m:d>
                                </m:e>
                              </m:d>
                            </m:den>
                          </m:f>
                        </m:e>
                      </m:nary>
                    </m:oMath>
                  </m:oMathPara>
                </a14:m>
                <a:endParaRPr lang="en-US" sz="2000" dirty="0">
                  <a:solidFill>
                    <a:srgbClr val="FF0000"/>
                  </a:solidFill>
                </a:endParaRPr>
              </a:p>
            </p:txBody>
          </p:sp>
        </mc:Choice>
        <mc:Fallback xmlns="">
          <p:sp>
            <p:nvSpPr>
              <p:cNvPr id="7" name="Rettangolo 6"/>
              <p:cNvSpPr>
                <a:spLocks noRot="1" noChangeAspect="1" noMove="1" noResize="1" noEditPoints="1" noAdjustHandles="1" noChangeArrowheads="1" noChangeShapeType="1" noTextEdit="1"/>
              </p:cNvSpPr>
              <p:nvPr/>
            </p:nvSpPr>
            <p:spPr>
              <a:xfrm>
                <a:off x="183351" y="2383838"/>
                <a:ext cx="4598900" cy="757130"/>
              </a:xfrm>
              <a:prstGeom prst="rect">
                <a:avLst/>
              </a:prstGeom>
              <a:blipFill rotWithShape="0">
                <a:blip r:embed="rId2"/>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a:xfrm>
                <a:off x="4860032" y="2439237"/>
                <a:ext cx="4288097" cy="646331"/>
              </a:xfrm>
              <a:prstGeom prst="rect">
                <a:avLst/>
              </a:prstGeom>
              <a:solidFill>
                <a:schemeClr val="bg1"/>
              </a:solidFill>
            </p:spPr>
            <p:txBody>
              <a:bodyPr wrap="none" rtlCol="0">
                <a:spAutoFit/>
              </a:bodyPr>
              <a:lstStyle/>
              <a:p>
                <a14:m>
                  <m:oMath xmlns:m="http://schemas.openxmlformats.org/officeDocument/2006/math">
                    <m:sSub>
                      <m:sSubPr>
                        <m:ctrlPr>
                          <a:rPr lang="it-IT" i="1" smtClean="0">
                            <a:solidFill>
                              <a:srgbClr val="FF0000"/>
                            </a:solidFill>
                            <a:latin typeface="Cambria Math" panose="02040503050406030204" pitchFamily="18" charset="0"/>
                          </a:rPr>
                        </m:ctrlPr>
                      </m:sSubPr>
                      <m:e>
                        <m:r>
                          <a:rPr lang="it-IT" i="1">
                            <a:solidFill>
                              <a:srgbClr val="FF0000"/>
                            </a:solidFill>
                            <a:latin typeface="Cambria Math" panose="02040503050406030204" pitchFamily="18" charset="0"/>
                          </a:rPr>
                          <m:t>𝐼</m:t>
                        </m:r>
                      </m:e>
                      <m:sub>
                        <m:r>
                          <a:rPr lang="it-IT" i="1">
                            <a:solidFill>
                              <a:srgbClr val="FF0000"/>
                            </a:solidFill>
                            <a:latin typeface="Cambria Math" panose="02040503050406030204" pitchFamily="18" charset="0"/>
                          </a:rPr>
                          <m:t>𝑖</m:t>
                        </m:r>
                      </m:sub>
                    </m:sSub>
                  </m:oMath>
                </a14:m>
                <a:r>
                  <a:rPr lang="en-US" dirty="0" smtClean="0"/>
                  <a:t> is the perturbed current</a:t>
                </a:r>
              </a:p>
              <a:p>
                <a14:m>
                  <m:oMath xmlns:m="http://schemas.openxmlformats.org/officeDocument/2006/math">
                    <m:sSub>
                      <m:sSubPr>
                        <m:ctrlPr>
                          <a:rPr lang="it-IT" i="1">
                            <a:solidFill>
                              <a:srgbClr val="FF0000"/>
                            </a:solidFill>
                            <a:latin typeface="Cambria Math" panose="02040503050406030204" pitchFamily="18" charset="0"/>
                          </a:rPr>
                        </m:ctrlPr>
                      </m:sSubPr>
                      <m:e>
                        <m:r>
                          <a:rPr lang="it-IT" b="0" i="1" smtClean="0">
                            <a:solidFill>
                              <a:srgbClr val="FF0000"/>
                            </a:solidFill>
                            <a:latin typeface="Cambria Math" panose="02040503050406030204" pitchFamily="18" charset="0"/>
                          </a:rPr>
                          <m:t>𝐸</m:t>
                        </m:r>
                      </m:e>
                      <m:sub>
                        <m:r>
                          <a:rPr lang="it-IT" i="1">
                            <a:solidFill>
                              <a:srgbClr val="FF0000"/>
                            </a:solidFill>
                            <a:latin typeface="Cambria Math" panose="02040503050406030204" pitchFamily="18" charset="0"/>
                          </a:rPr>
                          <m:t>𝑖</m:t>
                        </m:r>
                      </m:sub>
                    </m:sSub>
                  </m:oMath>
                </a14:m>
                <a:r>
                  <a:rPr lang="en-US" dirty="0"/>
                  <a:t> is the perturbed </a:t>
                </a:r>
                <a:r>
                  <a:rPr lang="en-US" dirty="0" smtClean="0"/>
                  <a:t>field along the beam</a:t>
                </a:r>
                <a:endParaRPr lang="en-US"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4860032" y="2439237"/>
                <a:ext cx="4288097" cy="646331"/>
              </a:xfrm>
              <a:prstGeom prst="rect">
                <a:avLst/>
              </a:prstGeom>
              <a:blipFill rotWithShape="0">
                <a:blip r:embed="rId3"/>
                <a:stretch>
                  <a:fillRect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174347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ttangolo 5"/>
              <p:cNvSpPr/>
              <p:nvPr/>
            </p:nvSpPr>
            <p:spPr>
              <a:xfrm>
                <a:off x="4315000" y="242641"/>
                <a:ext cx="4176464" cy="690702"/>
              </a:xfrm>
              <a:prstGeom prst="rect">
                <a:avLst/>
              </a:prstGeom>
              <a:solidFill>
                <a:schemeClr val="bg1"/>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𝑐𝑜𝑛𝑠𝑡</m:t>
                      </m:r>
                      <m:f>
                        <m:fPr>
                          <m:ctrlPr>
                            <a:rPr lang="it-IT" b="0" i="1" smtClean="0">
                              <a:latin typeface="Cambria Math" panose="02040503050406030204" pitchFamily="18" charset="0"/>
                            </a:rPr>
                          </m:ctrlPr>
                        </m:fPr>
                        <m:num>
                          <m:d>
                            <m:dPr>
                              <m:begChr m:val="⟨"/>
                              <m:endChr m:val="⟩"/>
                              <m:ctrlPr>
                                <a:rPr lang="en-US" i="1">
                                  <a:latin typeface="Cambria Math" panose="02040503050406030204" pitchFamily="18" charset="0"/>
                                </a:rPr>
                              </m:ctrlPr>
                            </m:dPr>
                            <m:e>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it-IT" b="0" i="1" smtClean="0">
                                      <a:latin typeface="Cambria Math" panose="02040503050406030204" pitchFamily="18" charset="0"/>
                                    </a:rPr>
                                    <m:t>𝑖</m:t>
                                  </m:r>
                                </m:sub>
                              </m:sSub>
                            </m:e>
                          </m:d>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𝑖</m:t>
                              </m:r>
                            </m:sub>
                          </m:sSub>
                        </m:den>
                      </m:f>
                      <m:nary>
                        <m:naryPr>
                          <m:subHide m:val="on"/>
                          <m:supHide m:val="on"/>
                          <m:ctrlPr>
                            <a:rPr lang="en-US" i="1">
                              <a:latin typeface="Cambria Math" panose="02040503050406030204" pitchFamily="18" charset="0"/>
                            </a:rPr>
                          </m:ctrlPr>
                        </m:naryPr>
                        <m:sub/>
                        <m:sup/>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0">
                                      <a:latin typeface="Cambria Math" panose="02040503050406030204" pitchFamily="18" charset="0"/>
                                    </a:rPr>
                                    <m:t>0</m:t>
                                  </m:r>
                                </m:sub>
                              </m:sSub>
                            </m:num>
                            <m:den>
                              <m:r>
                                <a:rPr lang="en-US" i="1">
                                  <a:latin typeface="Cambria Math" panose="02040503050406030204" pitchFamily="18" charset="0"/>
                                </a:rPr>
                                <m:t>𝑑𝑊</m:t>
                              </m:r>
                            </m:den>
                          </m:f>
                          <m:f>
                            <m:fPr>
                              <m:ctrlPr>
                                <a:rPr lang="en-US" i="1">
                                  <a:latin typeface="Cambria Math" panose="02040503050406030204" pitchFamily="18" charset="0"/>
                                </a:rPr>
                              </m:ctrlPr>
                            </m:fPr>
                            <m:num>
                              <m:r>
                                <a:rPr lang="en-US" i="1">
                                  <a:latin typeface="Cambria Math" panose="02040503050406030204" pitchFamily="18" charset="0"/>
                                </a:rPr>
                                <m:t>𝑑𝑊</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𝜔</m:t>
                                  </m:r>
                                  <m:r>
                                    <a:rPr lang="en-US" i="0">
                                      <a:latin typeface="Cambria Math" panose="02040503050406030204" pitchFamily="18" charset="0"/>
                                    </a:rPr>
                                    <m:t>−</m:t>
                                  </m:r>
                                  <m:r>
                                    <a:rPr lang="en-US" i="1">
                                      <a:latin typeface="Cambria Math" panose="02040503050406030204" pitchFamily="18" charset="0"/>
                                    </a:rPr>
                                    <m:t>𝑛</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𝑊</m:t>
                                      </m:r>
                                    </m:e>
                                  </m:d>
                                </m:e>
                              </m:d>
                            </m:den>
                          </m:f>
                        </m:e>
                      </m:nary>
                    </m:oMath>
                  </m:oMathPara>
                </a14:m>
                <a:endParaRPr lang="en-US" dirty="0"/>
              </a:p>
            </p:txBody>
          </p:sp>
        </mc:Choice>
        <mc:Fallback xmlns="">
          <p:sp>
            <p:nvSpPr>
              <p:cNvPr id="6" name="Rettangolo 5"/>
              <p:cNvSpPr>
                <a:spLocks noRot="1" noChangeAspect="1" noMove="1" noResize="1" noEditPoints="1" noAdjustHandles="1" noChangeArrowheads="1" noChangeShapeType="1" noTextEdit="1"/>
              </p:cNvSpPr>
              <p:nvPr/>
            </p:nvSpPr>
            <p:spPr>
              <a:xfrm>
                <a:off x="4315000" y="242641"/>
                <a:ext cx="4176464" cy="690702"/>
              </a:xfrm>
              <a:prstGeom prst="rect">
                <a:avLst/>
              </a:prstGeom>
              <a:blipFill rotWithShape="0">
                <a:blip r:embed="rId2"/>
                <a:stretch>
                  <a:fillRect/>
                </a:stretch>
              </a:blipFill>
              <a:ln>
                <a:solidFill>
                  <a:schemeClr val="tx1"/>
                </a:solidFill>
              </a:ln>
            </p:spPr>
            <p:txBody>
              <a:bodyPr/>
              <a:lstStyle/>
              <a:p>
                <a:r>
                  <a:rPr lang="en-US">
                    <a:noFill/>
                  </a:rPr>
                  <a:t> </a:t>
                </a:r>
              </a:p>
            </p:txBody>
          </p:sp>
        </mc:Fallback>
      </mc:AlternateContent>
      <p:sp>
        <p:nvSpPr>
          <p:cNvPr id="2" name="Titolo 1"/>
          <p:cNvSpPr>
            <a:spLocks noGrp="1"/>
          </p:cNvSpPr>
          <p:nvPr>
            <p:ph type="title"/>
          </p:nvPr>
        </p:nvSpPr>
        <p:spPr>
          <a:xfrm>
            <a:off x="755576" y="235745"/>
            <a:ext cx="5349280" cy="1143000"/>
          </a:xfrm>
        </p:spPr>
        <p:txBody>
          <a:bodyPr/>
          <a:lstStyle/>
          <a:p>
            <a:pPr algn="l"/>
            <a:r>
              <a:rPr lang="en-US" dirty="0"/>
              <a:t>Concern</a:t>
            </a:r>
          </a:p>
        </p:txBody>
      </p:sp>
      <p:sp>
        <p:nvSpPr>
          <p:cNvPr id="3" name="Segnaposto contenuto 2"/>
          <p:cNvSpPr>
            <a:spLocks noGrp="1"/>
          </p:cNvSpPr>
          <p:nvPr>
            <p:ph idx="1"/>
          </p:nvPr>
        </p:nvSpPr>
        <p:spPr>
          <a:xfrm>
            <a:off x="457200" y="1124744"/>
            <a:ext cx="8229600" cy="4525963"/>
          </a:xfrm>
        </p:spPr>
        <p:txBody>
          <a:bodyPr/>
          <a:lstStyle/>
          <a:p>
            <a:r>
              <a:rPr lang="en-US" sz="2400" dirty="0" smtClean="0">
                <a:solidFill>
                  <a:srgbClr val="333399"/>
                </a:solidFill>
                <a:ea typeface="+mn-ea"/>
                <a:cs typeface="+mn-cs"/>
              </a:rPr>
              <a:t>This </a:t>
            </a:r>
            <a:r>
              <a:rPr lang="en-US" sz="2400" dirty="0">
                <a:solidFill>
                  <a:srgbClr val="333399"/>
                </a:solidFill>
                <a:ea typeface="+mn-ea"/>
                <a:cs typeface="+mn-cs"/>
              </a:rPr>
              <a:t>evidence produced in the scientific community the </a:t>
            </a:r>
            <a:r>
              <a:rPr lang="en-US" sz="2400" dirty="0" smtClean="0">
                <a:solidFill>
                  <a:srgbClr val="333399"/>
                </a:solidFill>
                <a:ea typeface="+mn-ea"/>
                <a:cs typeface="+mn-cs"/>
              </a:rPr>
              <a:t>belief that </a:t>
            </a:r>
            <a:r>
              <a:rPr lang="en-US" sz="2400" dirty="0">
                <a:solidFill>
                  <a:srgbClr val="333399"/>
                </a:solidFill>
              </a:rPr>
              <a:t>the interaction with the surrounding equipment should not be neglected</a:t>
            </a:r>
            <a:r>
              <a:rPr lang="en-US" sz="2400" dirty="0" smtClean="0">
                <a:solidFill>
                  <a:srgbClr val="333399"/>
                </a:solidFill>
                <a:ea typeface="+mn-ea"/>
                <a:cs typeface="+mn-cs"/>
              </a:rPr>
              <a:t> </a:t>
            </a:r>
            <a:r>
              <a:rPr lang="en-US" sz="2400" dirty="0">
                <a:solidFill>
                  <a:srgbClr val="333399"/>
                </a:solidFill>
                <a:ea typeface="+mn-ea"/>
                <a:cs typeface="+mn-cs"/>
              </a:rPr>
              <a:t>in the beam dynamics </a:t>
            </a:r>
            <a:r>
              <a:rPr lang="en-US" sz="2400" dirty="0" smtClean="0">
                <a:solidFill>
                  <a:srgbClr val="FF0000"/>
                </a:solidFill>
                <a:ea typeface="+mn-ea"/>
                <a:cs typeface="+mn-cs"/>
              </a:rPr>
              <a:t>(</a:t>
            </a:r>
            <a:r>
              <a:rPr lang="en-US" sz="2400" dirty="0" err="1">
                <a:solidFill>
                  <a:srgbClr val="FF0000"/>
                </a:solidFill>
                <a:ea typeface="+mn-ea"/>
                <a:cs typeface="+mn-cs"/>
              </a:rPr>
              <a:t>e.m</a:t>
            </a:r>
            <a:r>
              <a:rPr lang="en-US" sz="2400" dirty="0">
                <a:solidFill>
                  <a:srgbClr val="FF0000"/>
                </a:solidFill>
                <a:ea typeface="+mn-ea"/>
                <a:cs typeface="+mn-cs"/>
              </a:rPr>
              <a:t>. field produced by </a:t>
            </a:r>
            <a:r>
              <a:rPr lang="en-US" sz="2400" dirty="0" smtClean="0">
                <a:solidFill>
                  <a:srgbClr val="FF0000"/>
                </a:solidFill>
                <a:ea typeface="+mn-ea"/>
                <a:cs typeface="+mn-cs"/>
              </a:rPr>
              <a:t>boundary conditions).</a:t>
            </a:r>
          </a:p>
          <a:p>
            <a:r>
              <a:rPr lang="en-US" sz="2400" dirty="0" smtClean="0">
                <a:cs typeface="+mn-cs"/>
              </a:rPr>
              <a:t>On </a:t>
            </a:r>
            <a:r>
              <a:rPr lang="en-US" sz="2400" dirty="0">
                <a:cs typeface="+mn-cs"/>
              </a:rPr>
              <a:t>1966 the design of a large Intersecting proton Storage Ring (</a:t>
            </a:r>
            <a:r>
              <a:rPr lang="en-US" sz="2400" dirty="0" smtClean="0">
                <a:cs typeface="+mn-cs"/>
              </a:rPr>
              <a:t>ISR, 31GeV</a:t>
            </a:r>
            <a:r>
              <a:rPr lang="en-US" sz="2400" dirty="0">
                <a:cs typeface="+mn-cs"/>
              </a:rPr>
              <a:t>) </a:t>
            </a:r>
            <a:r>
              <a:rPr lang="en-US" sz="2400" dirty="0" smtClean="0">
                <a:cs typeface="+mn-cs"/>
              </a:rPr>
              <a:t>was in a rather advanced stage. </a:t>
            </a:r>
            <a:r>
              <a:rPr lang="en-GB" sz="2400" dirty="0" smtClean="0">
                <a:cs typeface="+mn-cs"/>
              </a:rPr>
              <a:t>This </a:t>
            </a:r>
            <a:r>
              <a:rPr lang="en-GB" sz="2400" dirty="0">
                <a:cs typeface="+mn-cs"/>
              </a:rPr>
              <a:t>is the equivalent of a 2000 GeV beam hitting a stationary </a:t>
            </a:r>
            <a:r>
              <a:rPr lang="en-GB" sz="2400" dirty="0" smtClean="0">
                <a:cs typeface="+mn-cs"/>
              </a:rPr>
              <a:t>target.</a:t>
            </a:r>
            <a:r>
              <a:rPr lang="en-US" sz="2400" dirty="0" smtClean="0">
                <a:cs typeface="+mn-cs"/>
              </a:rPr>
              <a:t> </a:t>
            </a:r>
          </a:p>
          <a:p>
            <a:r>
              <a:rPr lang="en-US" sz="2400" dirty="0" smtClean="0">
                <a:solidFill>
                  <a:srgbClr val="FF0000"/>
                </a:solidFill>
                <a:cs typeface="+mn-cs"/>
              </a:rPr>
              <a:t>Among other, it was foreseen  a large number of clearing electrodes, pick-ups  and variety of lumped components. There was very much concern about the stability of the stored beams.</a:t>
            </a:r>
            <a:endParaRPr lang="en-US" dirty="0">
              <a:solidFill>
                <a:srgbClr val="FF0000"/>
              </a:solidFill>
            </a:endParaRPr>
          </a:p>
        </p:txBody>
      </p:sp>
      <p:sp>
        <p:nvSpPr>
          <p:cNvPr id="4" name="Segnaposto data 3"/>
          <p:cNvSpPr>
            <a:spLocks noGrp="1"/>
          </p:cNvSpPr>
          <p:nvPr>
            <p:ph type="dt" sz="half" idx="10"/>
          </p:nvPr>
        </p:nvSpPr>
        <p:spPr/>
        <p:txBody>
          <a:bodyPr/>
          <a:lstStyle/>
          <a:p>
            <a:pPr>
              <a:defRPr/>
            </a:pPr>
            <a:r>
              <a:rPr lang="it-IT" altLang="it-IT" smtClean="0">
                <a:solidFill>
                  <a:srgbClr val="000000"/>
                </a:solidFill>
              </a:rPr>
              <a:t>19/09/2017</a:t>
            </a:r>
            <a:endParaRPr lang="it-IT" altLang="it-IT">
              <a:solidFill>
                <a:srgbClr val="000000"/>
              </a:solidFill>
            </a:endParaRPr>
          </a:p>
        </p:txBody>
      </p:sp>
      <p:sp>
        <p:nvSpPr>
          <p:cNvPr id="5" name="Segnaposto numero diapositiva 4"/>
          <p:cNvSpPr>
            <a:spLocks noGrp="1"/>
          </p:cNvSpPr>
          <p:nvPr>
            <p:ph type="sldNum" sz="quarter" idx="12"/>
          </p:nvPr>
        </p:nvSpPr>
        <p:spPr/>
        <p:txBody>
          <a:bodyPr/>
          <a:lstStyle/>
          <a:p>
            <a:pPr>
              <a:defRPr/>
            </a:pPr>
            <a:fld id="{E9BB3ADC-2156-4206-AB89-223A08831E0D}" type="slidenum">
              <a:rPr lang="it-IT" altLang="it-IT" smtClean="0">
                <a:solidFill>
                  <a:srgbClr val="000000"/>
                </a:solidFill>
              </a:rPr>
              <a:pPr>
                <a:defRPr/>
              </a:pPr>
              <a:t>17</a:t>
            </a:fld>
            <a:endParaRPr lang="it-IT" altLang="it-IT">
              <a:solidFill>
                <a:srgbClr val="000000"/>
              </a:solidFill>
            </a:endParaRPr>
          </a:p>
        </p:txBody>
      </p:sp>
    </p:spTree>
    <p:extLst>
      <p:ext uri="{BB962C8B-B14F-4D97-AF65-F5344CB8AC3E}">
        <p14:creationId xmlns:p14="http://schemas.microsoft.com/office/powerpoint/2010/main" val="146300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85800"/>
            <a:ext cx="8229600" cy="1143000"/>
          </a:xfrm>
        </p:spPr>
        <p:txBody>
          <a:bodyPr/>
          <a:lstStyle/>
          <a:p>
            <a:pPr algn="l"/>
            <a:r>
              <a:rPr lang="en-US" dirty="0" smtClean="0"/>
              <a:t>Concern and Call for Help</a:t>
            </a:r>
            <a:endParaRPr lang="en-US" dirty="0"/>
          </a:p>
        </p:txBody>
      </p:sp>
      <p:sp>
        <p:nvSpPr>
          <p:cNvPr id="3" name="Segnaposto contenuto 2"/>
          <p:cNvSpPr>
            <a:spLocks noGrp="1"/>
          </p:cNvSpPr>
          <p:nvPr>
            <p:ph idx="1"/>
          </p:nvPr>
        </p:nvSpPr>
        <p:spPr>
          <a:xfrm>
            <a:off x="-108520" y="1340768"/>
            <a:ext cx="9252520" cy="4525963"/>
          </a:xfrm>
        </p:spPr>
        <p:txBody>
          <a:bodyPr/>
          <a:lstStyle/>
          <a:p>
            <a:r>
              <a:rPr lang="en-US" sz="2800" dirty="0" smtClean="0"/>
              <a:t>Inside the designers community there was very much concern about the successful achievement of the design.</a:t>
            </a:r>
          </a:p>
          <a:p>
            <a:r>
              <a:rPr lang="en-US" sz="2800" dirty="0" smtClean="0"/>
              <a:t>On August 1966, on leave of absence from Berkeley, Andy Sessler (2013 Fermi award) joined CERN for one year.</a:t>
            </a:r>
          </a:p>
          <a:p>
            <a:r>
              <a:rPr lang="en-US" sz="2800" dirty="0" smtClean="0"/>
              <a:t>Pellegrini </a:t>
            </a:r>
            <a:r>
              <a:rPr lang="en-US" sz="2800" dirty="0"/>
              <a:t>(2014 Fermi </a:t>
            </a:r>
            <a:r>
              <a:rPr lang="en-US" sz="2800" dirty="0" smtClean="0"/>
              <a:t>award), Amman (director of </a:t>
            </a:r>
            <a:r>
              <a:rPr lang="en-US" sz="2800" dirty="0" err="1" smtClean="0"/>
              <a:t>Laboratori</a:t>
            </a:r>
            <a:r>
              <a:rPr lang="en-US" sz="2800" dirty="0" smtClean="0"/>
              <a:t> di Frascati and ADA project), Courant (1986 </a:t>
            </a:r>
            <a:r>
              <a:rPr lang="en-US" sz="2800" dirty="0"/>
              <a:t>Fermi award), </a:t>
            </a:r>
            <a:r>
              <a:rPr lang="en-US" sz="2800" dirty="0" err="1" smtClean="0"/>
              <a:t>Krinskii</a:t>
            </a:r>
            <a:r>
              <a:rPr lang="en-US" sz="2800" dirty="0" smtClean="0"/>
              <a:t>, </a:t>
            </a:r>
            <a:r>
              <a:rPr lang="en-US" sz="2800" dirty="0" err="1" smtClean="0"/>
              <a:t>Dikanski</a:t>
            </a:r>
            <a:r>
              <a:rPr lang="en-US" sz="2800" dirty="0" smtClean="0"/>
              <a:t>, John Lawson, </a:t>
            </a:r>
            <a:r>
              <a:rPr lang="en-US" sz="2800" dirty="0" err="1" smtClean="0"/>
              <a:t>Auslander</a:t>
            </a:r>
            <a:r>
              <a:rPr lang="en-US" sz="2800" dirty="0" smtClean="0"/>
              <a:t> were paying visits at CERN for discussions on ISR design.</a:t>
            </a:r>
          </a:p>
          <a:p>
            <a:endParaRPr lang="en-US" sz="2800" dirty="0" smtClean="0"/>
          </a:p>
        </p:txBody>
      </p:sp>
      <p:sp>
        <p:nvSpPr>
          <p:cNvPr id="4" name="Segnaposto data 3"/>
          <p:cNvSpPr>
            <a:spLocks noGrp="1"/>
          </p:cNvSpPr>
          <p:nvPr>
            <p:ph type="dt" sz="half" idx="10"/>
          </p:nvPr>
        </p:nvSpPr>
        <p:spPr/>
        <p:txBody>
          <a:bodyPr/>
          <a:lstStyle/>
          <a:p>
            <a:pPr>
              <a:defRPr/>
            </a:pPr>
            <a:r>
              <a:rPr lang="it-IT" altLang="it-IT" smtClean="0">
                <a:solidFill>
                  <a:srgbClr val="000000"/>
                </a:solidFill>
              </a:rPr>
              <a:t>19/09/2017</a:t>
            </a:r>
            <a:endParaRPr lang="it-IT" altLang="it-IT">
              <a:solidFill>
                <a:srgbClr val="000000"/>
              </a:solidFill>
            </a:endParaRPr>
          </a:p>
        </p:txBody>
      </p:sp>
      <p:sp>
        <p:nvSpPr>
          <p:cNvPr id="5" name="Segnaposto numero diapositiva 4"/>
          <p:cNvSpPr>
            <a:spLocks noGrp="1"/>
          </p:cNvSpPr>
          <p:nvPr>
            <p:ph type="sldNum" sz="quarter" idx="12"/>
          </p:nvPr>
        </p:nvSpPr>
        <p:spPr/>
        <p:txBody>
          <a:bodyPr/>
          <a:lstStyle/>
          <a:p>
            <a:pPr>
              <a:defRPr/>
            </a:pPr>
            <a:fld id="{E9BB3ADC-2156-4206-AB89-223A08831E0D}" type="slidenum">
              <a:rPr lang="it-IT" altLang="it-IT" smtClean="0">
                <a:solidFill>
                  <a:srgbClr val="000000"/>
                </a:solidFill>
              </a:rPr>
              <a:pPr>
                <a:defRPr/>
              </a:pPr>
              <a:t>18</a:t>
            </a:fld>
            <a:endParaRPr lang="it-IT" altLang="it-IT">
              <a:solidFill>
                <a:srgbClr val="000000"/>
              </a:solidFill>
            </a:endParaRPr>
          </a:p>
        </p:txBody>
      </p:sp>
      <mc:AlternateContent xmlns:mc="http://schemas.openxmlformats.org/markup-compatibility/2006" xmlns:a14="http://schemas.microsoft.com/office/drawing/2010/main">
        <mc:Choice Requires="a14">
          <p:sp>
            <p:nvSpPr>
              <p:cNvPr id="6" name="Rettangolo 5"/>
              <p:cNvSpPr/>
              <p:nvPr/>
            </p:nvSpPr>
            <p:spPr>
              <a:xfrm>
                <a:off x="4967536" y="0"/>
                <a:ext cx="4176464" cy="690702"/>
              </a:xfrm>
              <a:prstGeom prst="rect">
                <a:avLst/>
              </a:prstGeom>
              <a:solidFill>
                <a:schemeClr val="bg1"/>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𝑐𝑜𝑛𝑠𝑡</m:t>
                      </m:r>
                      <m:f>
                        <m:fPr>
                          <m:ctrlPr>
                            <a:rPr lang="it-IT" b="0" i="1" smtClean="0">
                              <a:latin typeface="Cambria Math" panose="02040503050406030204" pitchFamily="18" charset="0"/>
                            </a:rPr>
                          </m:ctrlPr>
                        </m:fPr>
                        <m:num>
                          <m:d>
                            <m:dPr>
                              <m:begChr m:val="⟨"/>
                              <m:endChr m:val="⟩"/>
                              <m:ctrlPr>
                                <a:rPr lang="en-US" i="1">
                                  <a:latin typeface="Cambria Math" panose="02040503050406030204" pitchFamily="18" charset="0"/>
                                </a:rPr>
                              </m:ctrlPr>
                            </m:dPr>
                            <m:e>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it-IT" b="0" i="1" smtClean="0">
                                      <a:latin typeface="Cambria Math" panose="02040503050406030204" pitchFamily="18" charset="0"/>
                                    </a:rPr>
                                    <m:t>𝑖</m:t>
                                  </m:r>
                                </m:sub>
                              </m:sSub>
                            </m:e>
                          </m:d>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𝑖</m:t>
                              </m:r>
                            </m:sub>
                          </m:sSub>
                        </m:den>
                      </m:f>
                      <m:nary>
                        <m:naryPr>
                          <m:subHide m:val="on"/>
                          <m:supHide m:val="on"/>
                          <m:ctrlPr>
                            <a:rPr lang="en-US" i="1">
                              <a:latin typeface="Cambria Math" panose="02040503050406030204" pitchFamily="18" charset="0"/>
                            </a:rPr>
                          </m:ctrlPr>
                        </m:naryPr>
                        <m:sub/>
                        <m:sup/>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0">
                                      <a:latin typeface="Cambria Math" panose="02040503050406030204" pitchFamily="18" charset="0"/>
                                    </a:rPr>
                                    <m:t>0</m:t>
                                  </m:r>
                                </m:sub>
                              </m:sSub>
                            </m:num>
                            <m:den>
                              <m:r>
                                <a:rPr lang="en-US" i="1">
                                  <a:latin typeface="Cambria Math" panose="02040503050406030204" pitchFamily="18" charset="0"/>
                                </a:rPr>
                                <m:t>𝑑𝑊</m:t>
                              </m:r>
                            </m:den>
                          </m:f>
                          <m:f>
                            <m:fPr>
                              <m:ctrlPr>
                                <a:rPr lang="en-US" i="1">
                                  <a:latin typeface="Cambria Math" panose="02040503050406030204" pitchFamily="18" charset="0"/>
                                </a:rPr>
                              </m:ctrlPr>
                            </m:fPr>
                            <m:num>
                              <m:r>
                                <a:rPr lang="en-US" i="1">
                                  <a:latin typeface="Cambria Math" panose="02040503050406030204" pitchFamily="18" charset="0"/>
                                </a:rPr>
                                <m:t>𝑑𝑊</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𝜔</m:t>
                                  </m:r>
                                  <m:r>
                                    <a:rPr lang="en-US" i="0">
                                      <a:latin typeface="Cambria Math" panose="02040503050406030204" pitchFamily="18" charset="0"/>
                                    </a:rPr>
                                    <m:t>−</m:t>
                                  </m:r>
                                  <m:r>
                                    <a:rPr lang="en-US" i="1">
                                      <a:latin typeface="Cambria Math" panose="02040503050406030204" pitchFamily="18" charset="0"/>
                                    </a:rPr>
                                    <m:t>𝑛</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𝑊</m:t>
                                      </m:r>
                                    </m:e>
                                  </m:d>
                                </m:e>
                              </m:d>
                            </m:den>
                          </m:f>
                        </m:e>
                      </m:nary>
                    </m:oMath>
                  </m:oMathPara>
                </a14:m>
                <a:endParaRPr lang="en-US" dirty="0"/>
              </a:p>
            </p:txBody>
          </p:sp>
        </mc:Choice>
        <mc:Fallback xmlns="">
          <p:sp>
            <p:nvSpPr>
              <p:cNvPr id="6" name="Rettangolo 5"/>
              <p:cNvSpPr>
                <a:spLocks noRot="1" noChangeAspect="1" noMove="1" noResize="1" noEditPoints="1" noAdjustHandles="1" noChangeArrowheads="1" noChangeShapeType="1" noTextEdit="1"/>
              </p:cNvSpPr>
              <p:nvPr/>
            </p:nvSpPr>
            <p:spPr>
              <a:xfrm>
                <a:off x="4967536" y="0"/>
                <a:ext cx="4176464" cy="690702"/>
              </a:xfrm>
              <a:prstGeom prst="rect">
                <a:avLst/>
              </a:prstGeom>
              <a:blipFill rotWithShape="0">
                <a:blip r:embed="rId2"/>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20813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3514"/>
          </a:xfrm>
          <a:solidFill>
            <a:schemeClr val="accent2">
              <a:lumMod val="20000"/>
              <a:lumOff val="80000"/>
            </a:schemeClr>
          </a:solidFill>
        </p:spPr>
        <p:txBody>
          <a:bodyPr/>
          <a:lstStyle/>
          <a:p>
            <a:r>
              <a:rPr lang="en-US" dirty="0" smtClean="0">
                <a:solidFill>
                  <a:srgbClr val="C00000"/>
                </a:solidFill>
              </a:rPr>
              <a:t>The Fluke of my Life</a:t>
            </a:r>
            <a:endParaRPr lang="en-US" dirty="0">
              <a:solidFill>
                <a:srgbClr val="C00000"/>
              </a:solidFill>
            </a:endParaRPr>
          </a:p>
        </p:txBody>
      </p:sp>
      <p:sp>
        <p:nvSpPr>
          <p:cNvPr id="3" name="Segnaposto contenuto 2"/>
          <p:cNvSpPr>
            <a:spLocks noGrp="1"/>
          </p:cNvSpPr>
          <p:nvPr>
            <p:ph idx="1"/>
          </p:nvPr>
        </p:nvSpPr>
        <p:spPr>
          <a:xfrm>
            <a:off x="457200" y="908721"/>
            <a:ext cx="8229600" cy="2448272"/>
          </a:xfrm>
        </p:spPr>
        <p:txBody>
          <a:bodyPr/>
          <a:lstStyle/>
          <a:p>
            <a:r>
              <a:rPr lang="en-US" sz="2800" dirty="0" smtClean="0"/>
              <a:t>On June 1966 I was hired from CERN </a:t>
            </a:r>
            <a:r>
              <a:rPr lang="en-US" sz="2800" dirty="0">
                <a:solidFill>
                  <a:srgbClr val="000000"/>
                </a:solidFill>
              </a:rPr>
              <a:t>with</a:t>
            </a:r>
            <a:r>
              <a:rPr lang="en-US" sz="2800" dirty="0" smtClean="0"/>
              <a:t> </a:t>
            </a:r>
            <a:r>
              <a:rPr lang="en-US" sz="2800" dirty="0"/>
              <a:t>a three </a:t>
            </a:r>
            <a:r>
              <a:rPr lang="en-US" sz="2800" dirty="0" smtClean="0"/>
              <a:t>year contract.</a:t>
            </a:r>
          </a:p>
          <a:p>
            <a:r>
              <a:rPr lang="en-US" sz="2800" dirty="0"/>
              <a:t>On </a:t>
            </a:r>
            <a:r>
              <a:rPr lang="en-US" sz="2800" dirty="0" smtClean="0"/>
              <a:t>August, when Andy came, I was committed to him. I discovered new horizons.</a:t>
            </a:r>
          </a:p>
          <a:p>
            <a:r>
              <a:rPr lang="en-US" sz="2800" dirty="0" smtClean="0"/>
              <a:t>I was already acquainted with his papers. </a:t>
            </a:r>
            <a:endParaRPr lang="en-US" sz="2800" dirty="0"/>
          </a:p>
        </p:txBody>
      </p:sp>
      <p:sp>
        <p:nvSpPr>
          <p:cNvPr id="4" name="Segnaposto data 3"/>
          <p:cNvSpPr>
            <a:spLocks noGrp="1"/>
          </p:cNvSpPr>
          <p:nvPr>
            <p:ph type="dt" sz="half" idx="10"/>
          </p:nvPr>
        </p:nvSpPr>
        <p:spPr/>
        <p:txBody>
          <a:bodyPr/>
          <a:lstStyle/>
          <a:p>
            <a:pPr>
              <a:defRPr/>
            </a:pPr>
            <a:r>
              <a:rPr lang="it-IT" altLang="it-IT" smtClean="0">
                <a:solidFill>
                  <a:srgbClr val="000000"/>
                </a:solidFill>
              </a:rPr>
              <a:t>19/09/2017</a:t>
            </a:r>
            <a:endParaRPr lang="it-IT" altLang="it-IT">
              <a:solidFill>
                <a:srgbClr val="000000"/>
              </a:solidFill>
            </a:endParaRPr>
          </a:p>
        </p:txBody>
      </p:sp>
      <p:sp>
        <p:nvSpPr>
          <p:cNvPr id="5" name="Segnaposto numero diapositiva 4"/>
          <p:cNvSpPr>
            <a:spLocks noGrp="1"/>
          </p:cNvSpPr>
          <p:nvPr>
            <p:ph type="sldNum" sz="quarter" idx="12"/>
          </p:nvPr>
        </p:nvSpPr>
        <p:spPr/>
        <p:txBody>
          <a:bodyPr/>
          <a:lstStyle/>
          <a:p>
            <a:pPr>
              <a:defRPr/>
            </a:pPr>
            <a:fld id="{E9BB3ADC-2156-4206-AB89-223A08831E0D}" type="slidenum">
              <a:rPr lang="it-IT" altLang="it-IT" smtClean="0">
                <a:solidFill>
                  <a:srgbClr val="000000"/>
                </a:solidFill>
              </a:rPr>
              <a:pPr>
                <a:defRPr/>
              </a:pPr>
              <a:t>19</a:t>
            </a:fld>
            <a:endParaRPr lang="it-IT" altLang="it-IT">
              <a:solidFill>
                <a:srgbClr val="000000"/>
              </a:solidFill>
            </a:endParaRPr>
          </a:p>
        </p:txBody>
      </p:sp>
      <p:sp>
        <p:nvSpPr>
          <p:cNvPr id="6" name="CasellaDiTesto 5"/>
          <p:cNvSpPr txBox="1"/>
          <p:nvPr/>
        </p:nvSpPr>
        <p:spPr>
          <a:xfrm>
            <a:off x="826481" y="3656384"/>
            <a:ext cx="7633951" cy="792088"/>
          </a:xfrm>
          <a:prstGeom prst="rect">
            <a:avLst/>
          </a:prstGeom>
          <a:solidFill>
            <a:schemeClr val="accent2">
              <a:lumMod val="20000"/>
              <a:lumOff val="80000"/>
            </a:schemeClr>
          </a:solidFill>
        </p:spPr>
        <p:txBody>
          <a:bodyPr wrap="square" rtlCol="0">
            <a:spAutoFit/>
          </a:bodyPr>
          <a:lstStyle/>
          <a:p>
            <a:pPr algn="ctr"/>
            <a:r>
              <a:rPr lang="en-US" sz="4400" kern="0" dirty="0">
                <a:solidFill>
                  <a:srgbClr val="C00000"/>
                </a:solidFill>
                <a:latin typeface="Arial"/>
                <a:ea typeface="ＭＳ Ｐゴシック" charset="0"/>
              </a:rPr>
              <a:t>An </a:t>
            </a:r>
            <a:r>
              <a:rPr lang="en-US" sz="4400" kern="0" dirty="0" smtClean="0">
                <a:solidFill>
                  <a:srgbClr val="C00000"/>
                </a:solidFill>
                <a:latin typeface="Arial"/>
                <a:ea typeface="ＭＳ Ｐゴシック" charset="0"/>
              </a:rPr>
              <a:t>Impedance is in the Air</a:t>
            </a:r>
            <a:endParaRPr lang="en-US" dirty="0"/>
          </a:p>
        </p:txBody>
      </p:sp>
      <mc:AlternateContent xmlns:mc="http://schemas.openxmlformats.org/markup-compatibility/2006" xmlns:a14="http://schemas.microsoft.com/office/drawing/2010/main">
        <mc:Choice Requires="a14">
          <p:sp>
            <p:nvSpPr>
              <p:cNvPr id="9" name="CasellaDiTesto 8"/>
              <p:cNvSpPr txBox="1"/>
              <p:nvPr/>
            </p:nvSpPr>
            <p:spPr>
              <a:xfrm>
                <a:off x="457200" y="4736031"/>
                <a:ext cx="8229600" cy="1384995"/>
              </a:xfrm>
              <a:prstGeom prst="rect">
                <a:avLst/>
              </a:prstGeom>
              <a:noFill/>
            </p:spPr>
            <p:txBody>
              <a:bodyPr wrap="square" rtlCol="0">
                <a:spAutoFit/>
              </a:bodyPr>
              <a:lstStyle/>
              <a:p>
                <a:pPr marL="457200" indent="-457200">
                  <a:buFont typeface="Arial" panose="020B0604020202020204" pitchFamily="34" charset="0"/>
                  <a:buChar char="•"/>
                </a:pPr>
                <a:r>
                  <a:rPr lang="en-US" sz="2800" kern="0" dirty="0" smtClean="0">
                    <a:latin typeface="Arial"/>
                    <a:ea typeface="ＭＳ Ｐゴシック" charset="0"/>
                  </a:rPr>
                  <a:t>I was assigned the task to introduce in </a:t>
                </a:r>
                <a:r>
                  <a:rPr lang="en-US" sz="2800" kern="0" dirty="0" err="1" smtClean="0">
                    <a:latin typeface="Arial"/>
                    <a:ea typeface="ＭＳ Ｐゴシック" charset="0"/>
                  </a:rPr>
                  <a:t>Vlasov</a:t>
                </a:r>
                <a:r>
                  <a:rPr lang="en-US" sz="2800" kern="0" dirty="0" smtClean="0">
                    <a:latin typeface="Arial"/>
                    <a:ea typeface="ＭＳ Ｐゴシック" charset="0"/>
                  </a:rPr>
                  <a:t> equation  the contribution of a lumped element, e. g. cavity of impedance </a:t>
                </a:r>
                <a14:m>
                  <m:oMath xmlns:m="http://schemas.openxmlformats.org/officeDocument/2006/math">
                    <m:sSub>
                      <m:sSubPr>
                        <m:ctrlPr>
                          <a:rPr lang="en-US" sz="2800" i="1" kern="0" smtClean="0">
                            <a:latin typeface="Cambria Math" panose="02040503050406030204" pitchFamily="18" charset="0"/>
                            <a:ea typeface="ＭＳ Ｐゴシック" charset="0"/>
                          </a:rPr>
                        </m:ctrlPr>
                      </m:sSubPr>
                      <m:e>
                        <m:r>
                          <a:rPr lang="it-IT" sz="2800" b="0" i="1" kern="0" smtClean="0">
                            <a:latin typeface="Cambria Math" panose="02040503050406030204" pitchFamily="18" charset="0"/>
                            <a:ea typeface="ＭＳ Ｐゴシック" charset="0"/>
                          </a:rPr>
                          <m:t>𝑍</m:t>
                        </m:r>
                      </m:e>
                      <m:sub>
                        <m:r>
                          <a:rPr lang="it-IT" sz="2800" b="0" i="1" kern="0" smtClean="0">
                            <a:latin typeface="Cambria Math" panose="02040503050406030204" pitchFamily="18" charset="0"/>
                            <a:ea typeface="ＭＳ Ｐゴシック" charset="0"/>
                          </a:rPr>
                          <m:t>𝑐</m:t>
                        </m:r>
                      </m:sub>
                    </m:sSub>
                  </m:oMath>
                </a14:m>
                <a:r>
                  <a:rPr lang="en-US" sz="2800" kern="0" dirty="0" smtClean="0">
                    <a:latin typeface="Arial"/>
                    <a:ea typeface="ＭＳ Ｐゴシック" charset="0"/>
                  </a:rPr>
                  <a:t> (and/or pickups).</a:t>
                </a:r>
                <a:endParaRPr lang="en-US" sz="2800" dirty="0"/>
              </a:p>
            </p:txBody>
          </p:sp>
        </mc:Choice>
        <mc:Fallback xmlns="">
          <p:sp>
            <p:nvSpPr>
              <p:cNvPr id="9" name="CasellaDiTesto 8"/>
              <p:cNvSpPr txBox="1">
                <a:spLocks noRot="1" noChangeAspect="1" noMove="1" noResize="1" noEditPoints="1" noAdjustHandles="1" noChangeArrowheads="1" noChangeShapeType="1" noTextEdit="1"/>
              </p:cNvSpPr>
              <p:nvPr/>
            </p:nvSpPr>
            <p:spPr>
              <a:xfrm>
                <a:off x="457200" y="4736031"/>
                <a:ext cx="8229600" cy="1384995"/>
              </a:xfrm>
              <a:prstGeom prst="rect">
                <a:avLst/>
              </a:prstGeom>
              <a:blipFill rotWithShape="0">
                <a:blip r:embed="rId2"/>
                <a:stretch>
                  <a:fillRect l="-1333" t="-4846" r="-741" b="-11454"/>
                </a:stretch>
              </a:blipFill>
            </p:spPr>
            <p:txBody>
              <a:bodyPr/>
              <a:lstStyle/>
              <a:p>
                <a:r>
                  <a:rPr lang="en-US">
                    <a:noFill/>
                  </a:rPr>
                  <a:t> </a:t>
                </a:r>
              </a:p>
            </p:txBody>
          </p:sp>
        </mc:Fallback>
      </mc:AlternateContent>
    </p:spTree>
    <p:extLst>
      <p:ext uri="{BB962C8B-B14F-4D97-AF65-F5344CB8AC3E}">
        <p14:creationId xmlns:p14="http://schemas.microsoft.com/office/powerpoint/2010/main" val="3389389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3" y="1143000"/>
            <a:ext cx="9144000" cy="5715000"/>
          </a:xfrm>
          <a:noFill/>
        </p:spPr>
        <p:txBody>
          <a:bodyPr>
            <a:normAutofit/>
          </a:bodyPr>
          <a:lstStyle/>
          <a:p>
            <a:r>
              <a:rPr lang="en-US" sz="4400" b="1" i="1" dirty="0" smtClean="0">
                <a:solidFill>
                  <a:srgbClr val="FF0000"/>
                </a:solidFill>
              </a:rPr>
              <a:t>Historical Foreword</a:t>
            </a:r>
          </a:p>
          <a:p>
            <a:r>
              <a:rPr lang="en-US" sz="4400" b="1" i="1" dirty="0" smtClean="0">
                <a:solidFill>
                  <a:srgbClr val="FF0000"/>
                </a:solidFill>
              </a:rPr>
              <a:t>The birth of the Coupling Impedance</a:t>
            </a:r>
          </a:p>
          <a:p>
            <a:r>
              <a:rPr lang="en-US" sz="4400" b="1" i="1" dirty="0" smtClean="0">
                <a:solidFill>
                  <a:srgbClr val="FF0000"/>
                </a:solidFill>
              </a:rPr>
              <a:t>The Universal Maps of Stability</a:t>
            </a:r>
          </a:p>
          <a:p>
            <a:r>
              <a:rPr lang="en-US" sz="4400" b="1" i="1" dirty="0" smtClean="0">
                <a:solidFill>
                  <a:srgbClr val="FF0000"/>
                </a:solidFill>
              </a:rPr>
              <a:t>The best production</a:t>
            </a:r>
            <a:endParaRPr lang="en-US" sz="4400" b="1" i="1" dirty="0">
              <a:solidFill>
                <a:srgbClr val="FF0000"/>
              </a:solidFill>
            </a:endParaRPr>
          </a:p>
          <a:p>
            <a:endParaRPr lang="en-US" sz="3300" dirty="0">
              <a:solidFill>
                <a:srgbClr val="FF0000"/>
              </a:solidFill>
            </a:endParaRPr>
          </a:p>
          <a:p>
            <a:pPr marL="457200" lvl="1" indent="0">
              <a:buNone/>
            </a:pPr>
            <a:endParaRPr lang="en-US" sz="3300" dirty="0">
              <a:solidFill>
                <a:srgbClr val="FF0000"/>
              </a:solidFill>
            </a:endParaRPr>
          </a:p>
          <a:p>
            <a:pPr marL="457200" lvl="1" indent="0">
              <a:buNone/>
            </a:pPr>
            <a:endParaRPr lang="en-US" sz="3300" dirty="0">
              <a:solidFill>
                <a:srgbClr val="FF0000"/>
              </a:solidFill>
            </a:endParaRPr>
          </a:p>
        </p:txBody>
      </p:sp>
      <p:sp>
        <p:nvSpPr>
          <p:cNvPr id="4" name="Slide Number Placeholder 3"/>
          <p:cNvSpPr>
            <a:spLocks noGrp="1"/>
          </p:cNvSpPr>
          <p:nvPr>
            <p:ph type="sldNum" sz="quarter" idx="12"/>
          </p:nvPr>
        </p:nvSpPr>
        <p:spPr/>
        <p:txBody>
          <a:bodyPr/>
          <a:lstStyle/>
          <a:p>
            <a:fld id="{CF523769-BA0B-42B2-A7A0-5F9EE905220B}" type="slidenum">
              <a:rPr lang="en-GB" smtClean="0">
                <a:solidFill>
                  <a:prstClr val="black">
                    <a:tint val="75000"/>
                  </a:prstClr>
                </a:solidFill>
              </a:rPr>
              <a:pPr/>
              <a:t>2</a:t>
            </a:fld>
            <a:endParaRPr lang="en-GB">
              <a:solidFill>
                <a:prstClr val="black">
                  <a:tint val="75000"/>
                </a:prstClr>
              </a:solidFill>
            </a:endParaRPr>
          </a:p>
        </p:txBody>
      </p:sp>
      <p:sp>
        <p:nvSpPr>
          <p:cNvPr id="6" name="Title 1"/>
          <p:cNvSpPr txBox="1">
            <a:spLocks/>
          </p:cNvSpPr>
          <p:nvPr/>
        </p:nvSpPr>
        <p:spPr>
          <a:xfrm>
            <a:off x="0" y="0"/>
            <a:ext cx="9144000"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Helvetica" pitchFamily="34" charset="0"/>
                <a:ea typeface="+mj-ea"/>
                <a:cs typeface="+mj-cs"/>
              </a:defRPr>
            </a:lvl1pPr>
          </a:lstStyle>
          <a:p>
            <a:r>
              <a:rPr lang="en-US" sz="5000" dirty="0" smtClean="0">
                <a:solidFill>
                  <a:prstClr val="black"/>
                </a:solidFill>
              </a:rPr>
              <a:t>Outline</a:t>
            </a:r>
            <a:endParaRPr lang="en-GB" sz="5000" dirty="0">
              <a:solidFill>
                <a:prstClr val="black"/>
              </a:solidFill>
            </a:endParaRPr>
          </a:p>
        </p:txBody>
      </p:sp>
      <p:sp>
        <p:nvSpPr>
          <p:cNvPr id="2" name="Segnaposto data 1"/>
          <p:cNvSpPr>
            <a:spLocks noGrp="1"/>
          </p:cNvSpPr>
          <p:nvPr>
            <p:ph type="dt" sz="half" idx="10"/>
          </p:nvPr>
        </p:nvSpPr>
        <p:spPr/>
        <p:txBody>
          <a:bodyPr/>
          <a:lstStyle/>
          <a:p>
            <a:pPr>
              <a:defRPr/>
            </a:pPr>
            <a:r>
              <a:rPr lang="it-IT" smtClean="0">
                <a:solidFill>
                  <a:prstClr val="black">
                    <a:tint val="75000"/>
                  </a:prstClr>
                </a:solidFill>
              </a:rPr>
              <a:t>19/09/2017</a:t>
            </a:r>
            <a:endParaRPr lang="it-IT">
              <a:solidFill>
                <a:prstClr val="black">
                  <a:tint val="75000"/>
                </a:prstClr>
              </a:solidFill>
            </a:endParaRPr>
          </a:p>
        </p:txBody>
      </p:sp>
    </p:spTree>
    <p:extLst>
      <p:ext uri="{BB962C8B-B14F-4D97-AF65-F5344CB8AC3E}">
        <p14:creationId xmlns:p14="http://schemas.microsoft.com/office/powerpoint/2010/main" val="502335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512" y="346910"/>
            <a:ext cx="4967536" cy="1209882"/>
          </a:xfrm>
          <a:solidFill>
            <a:srgbClr val="D1D1F0"/>
          </a:solidFill>
        </p:spPr>
        <p:txBody>
          <a:bodyPr/>
          <a:lstStyle/>
          <a:p>
            <a:pPr algn="l"/>
            <a:r>
              <a:rPr lang="en-US" sz="3200" dirty="0" smtClean="0">
                <a:solidFill>
                  <a:srgbClr val="C00000"/>
                </a:solidFill>
              </a:rPr>
              <a:t>An Impedance is in the Air</a:t>
            </a:r>
            <a:br>
              <a:rPr lang="en-US" sz="3200" dirty="0" smtClean="0">
                <a:solidFill>
                  <a:srgbClr val="C00000"/>
                </a:solidFill>
              </a:rPr>
            </a:br>
            <a:r>
              <a:rPr lang="en-US" sz="3200" dirty="0" smtClean="0">
                <a:solidFill>
                  <a:srgbClr val="C00000"/>
                </a:solidFill>
              </a:rPr>
              <a:t>The Banality of Invention</a:t>
            </a:r>
            <a:endParaRPr lang="en-US" sz="3200"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246348" y="1772816"/>
                <a:ext cx="8651304" cy="4525963"/>
              </a:xfrm>
            </p:spPr>
            <p:txBody>
              <a:bodyPr/>
              <a:lstStyle/>
              <a:p>
                <a:pPr lvl="0"/>
                <a14:m>
                  <m:oMath xmlns:m="http://schemas.openxmlformats.org/officeDocument/2006/math">
                    <m:r>
                      <m:rPr>
                        <m:nor/>
                      </m:rPr>
                      <a:rPr lang="en-US" sz="2800" kern="1200" dirty="0" smtClean="0">
                        <a:solidFill>
                          <a:prstClr val="black"/>
                        </a:solidFill>
                        <a:latin typeface="Calibri" panose="020F0502020204030204" pitchFamily="34" charset="0"/>
                      </a:rPr>
                      <m:t>The</m:t>
                    </m:r>
                    <m:r>
                      <m:rPr>
                        <m:nor/>
                      </m:rPr>
                      <a:rPr lang="en-US" sz="2800" kern="1200" dirty="0" smtClean="0">
                        <a:solidFill>
                          <a:prstClr val="black"/>
                        </a:solidFill>
                        <a:latin typeface="Calibri" panose="020F0502020204030204" pitchFamily="34" charset="0"/>
                      </a:rPr>
                      <m:t> </m:t>
                    </m:r>
                    <m:r>
                      <m:rPr>
                        <m:nor/>
                      </m:rPr>
                      <a:rPr lang="en-US" sz="2800" kern="1200" dirty="0" smtClean="0">
                        <a:solidFill>
                          <a:prstClr val="black"/>
                        </a:solidFill>
                        <a:latin typeface="Calibri" panose="020F0502020204030204" pitchFamily="34" charset="0"/>
                      </a:rPr>
                      <m:t>term</m:t>
                    </m:r>
                    <m:d>
                      <m:dPr>
                        <m:begChr m:val="⟨"/>
                        <m:endChr m:val="⟩"/>
                        <m:ctrlPr>
                          <a:rPr lang="it-IT" sz="2800" i="1" kern="1200">
                            <a:solidFill>
                              <a:prstClr val="black"/>
                            </a:solidFill>
                            <a:latin typeface="Cambria Math" panose="02040503050406030204" pitchFamily="18" charset="0"/>
                            <a:ea typeface="Cambria Math" panose="02040503050406030204" pitchFamily="18" charset="0"/>
                          </a:rPr>
                        </m:ctrlPr>
                      </m:dPr>
                      <m:e>
                        <m:r>
                          <a:rPr lang="it-IT" sz="2800" i="1" kern="1200">
                            <a:solidFill>
                              <a:prstClr val="black"/>
                            </a:solidFill>
                            <a:latin typeface="Cambria Math" panose="02040503050406030204" pitchFamily="18" charset="0"/>
                            <a:ea typeface="Cambria Math" panose="02040503050406030204" pitchFamily="18" charset="0"/>
                          </a:rPr>
                          <m:t>2</m:t>
                        </m:r>
                        <m:r>
                          <a:rPr lang="it-IT" sz="2800" i="1" kern="1200">
                            <a:solidFill>
                              <a:prstClr val="black"/>
                            </a:solidFill>
                            <a:latin typeface="Cambria Math" panose="02040503050406030204" pitchFamily="18" charset="0"/>
                            <a:ea typeface="Cambria Math" panose="02040503050406030204" pitchFamily="18" charset="0"/>
                          </a:rPr>
                          <m:t>𝜋</m:t>
                        </m:r>
                        <m:r>
                          <a:rPr lang="it-IT" sz="2800" i="1" kern="1200">
                            <a:solidFill>
                              <a:prstClr val="black"/>
                            </a:solidFill>
                            <a:latin typeface="Cambria Math" panose="02040503050406030204" pitchFamily="18" charset="0"/>
                            <a:ea typeface="Cambria Math" panose="02040503050406030204" pitchFamily="18" charset="0"/>
                          </a:rPr>
                          <m:t>𝑅</m:t>
                        </m:r>
                        <m:sSub>
                          <m:sSubPr>
                            <m:ctrlPr>
                              <a:rPr lang="it-IT" sz="2800" i="1" kern="1200">
                                <a:solidFill>
                                  <a:prstClr val="black"/>
                                </a:solidFill>
                                <a:latin typeface="Cambria Math" panose="02040503050406030204" pitchFamily="18" charset="0"/>
                                <a:ea typeface="Cambria Math" panose="02040503050406030204" pitchFamily="18" charset="0"/>
                              </a:rPr>
                            </m:ctrlPr>
                          </m:sSubPr>
                          <m:e>
                            <m:r>
                              <a:rPr lang="it-IT" sz="2800" i="1" kern="1200">
                                <a:solidFill>
                                  <a:prstClr val="black"/>
                                </a:solidFill>
                                <a:latin typeface="Cambria Math" panose="02040503050406030204" pitchFamily="18" charset="0"/>
                                <a:ea typeface="Cambria Math" panose="02040503050406030204" pitchFamily="18" charset="0"/>
                              </a:rPr>
                              <m:t>𝐸</m:t>
                            </m:r>
                          </m:e>
                          <m:sub>
                            <m:r>
                              <a:rPr lang="it-IT" sz="2800" b="0" i="1" kern="1200" smtClean="0">
                                <a:solidFill>
                                  <a:prstClr val="black"/>
                                </a:solidFill>
                                <a:latin typeface="Cambria Math" panose="02040503050406030204" pitchFamily="18" charset="0"/>
                                <a:ea typeface="Cambria Math" panose="02040503050406030204" pitchFamily="18" charset="0"/>
                              </a:rPr>
                              <m:t>𝑖</m:t>
                            </m:r>
                          </m:sub>
                        </m:sSub>
                      </m:e>
                    </m:d>
                    <m:r>
                      <m:rPr>
                        <m:nor/>
                      </m:rPr>
                      <a:rPr lang="en-US" sz="2800" kern="1200" dirty="0">
                        <a:solidFill>
                          <a:prstClr val="black"/>
                        </a:solidFill>
                        <a:latin typeface="Calibri" panose="020F0502020204030204" pitchFamily="34" charset="0"/>
                      </a:rPr>
                      <m:t>was</m:t>
                    </m:r>
                    <m:r>
                      <m:rPr>
                        <m:nor/>
                      </m:rPr>
                      <a:rPr lang="en-US" sz="2800" kern="1200" dirty="0">
                        <a:solidFill>
                          <a:prstClr val="black"/>
                        </a:solidFill>
                        <a:latin typeface="Calibri" panose="020F0502020204030204" pitchFamily="34" charset="0"/>
                      </a:rPr>
                      <m:t> </m:t>
                    </m:r>
                    <m:r>
                      <m:rPr>
                        <m:nor/>
                      </m:rPr>
                      <a:rPr lang="en-US" sz="2800" kern="1200" dirty="0">
                        <a:solidFill>
                          <a:prstClr val="black"/>
                        </a:solidFill>
                        <a:latin typeface="Calibri" panose="020F0502020204030204" pitchFamily="34" charset="0"/>
                      </a:rPr>
                      <m:t>calculated</m:t>
                    </m:r>
                    <m:r>
                      <m:rPr>
                        <m:nor/>
                      </m:rPr>
                      <a:rPr lang="en-US" sz="2800" kern="1200" dirty="0">
                        <a:solidFill>
                          <a:prstClr val="black"/>
                        </a:solidFill>
                        <a:latin typeface="Calibri" panose="020F0502020204030204" pitchFamily="34" charset="0"/>
                      </a:rPr>
                      <m:t> </m:t>
                    </m:r>
                    <m:r>
                      <m:rPr>
                        <m:nor/>
                      </m:rPr>
                      <a:rPr lang="en-US" sz="2800" kern="1200" dirty="0">
                        <a:solidFill>
                          <a:prstClr val="black"/>
                        </a:solidFill>
                        <a:latin typeface="Calibri" panose="020F0502020204030204" pitchFamily="34" charset="0"/>
                      </a:rPr>
                      <m:t>for</m:t>
                    </m:r>
                    <m:r>
                      <m:rPr>
                        <m:nor/>
                      </m:rPr>
                      <a:rPr lang="en-US" sz="2800" kern="1200" dirty="0">
                        <a:solidFill>
                          <a:prstClr val="black"/>
                        </a:solidFill>
                        <a:latin typeface="Calibri" panose="020F0502020204030204" pitchFamily="34" charset="0"/>
                      </a:rPr>
                      <m:t> </m:t>
                    </m:r>
                    <m:r>
                      <m:rPr>
                        <m:nor/>
                      </m:rPr>
                      <a:rPr lang="en-US" sz="2800" kern="1200" dirty="0">
                        <a:solidFill>
                          <a:prstClr val="black"/>
                        </a:solidFill>
                        <a:latin typeface="Calibri" panose="020F0502020204030204" pitchFamily="34" charset="0"/>
                      </a:rPr>
                      <m:t>a</m:t>
                    </m:r>
                    <m:r>
                      <m:rPr>
                        <m:nor/>
                      </m:rPr>
                      <a:rPr lang="en-US" sz="2800" kern="1200" dirty="0">
                        <a:solidFill>
                          <a:prstClr val="black"/>
                        </a:solidFill>
                        <a:latin typeface="Calibri" panose="020F0502020204030204" pitchFamily="34" charset="0"/>
                      </a:rPr>
                      <m:t> </m:t>
                    </m:r>
                    <m:r>
                      <m:rPr>
                        <m:nor/>
                      </m:rPr>
                      <a:rPr lang="en-US" sz="2800" kern="1200" dirty="0">
                        <a:solidFill>
                          <a:srgbClr val="C00000"/>
                        </a:solidFill>
                        <a:latin typeface="Calibri" panose="020F0502020204030204" pitchFamily="34" charset="0"/>
                      </a:rPr>
                      <m:t>smooth</m:t>
                    </m:r>
                    <m:r>
                      <m:rPr>
                        <m:nor/>
                      </m:rPr>
                      <a:rPr lang="en-US" sz="2800" kern="1200" dirty="0">
                        <a:solidFill>
                          <a:srgbClr val="C00000"/>
                        </a:solidFill>
                        <a:latin typeface="Calibri" panose="020F0502020204030204" pitchFamily="34" charset="0"/>
                      </a:rPr>
                      <m:t> </m:t>
                    </m:r>
                    <m:r>
                      <m:rPr>
                        <m:nor/>
                      </m:rPr>
                      <a:rPr lang="en-US" sz="2800" kern="1200" dirty="0">
                        <a:solidFill>
                          <a:prstClr val="black"/>
                        </a:solidFill>
                        <a:latin typeface="Calibri" panose="020F0502020204030204" pitchFamily="34" charset="0"/>
                      </a:rPr>
                      <m:t>vacuum</m:t>
                    </m:r>
                    <m:r>
                      <m:rPr>
                        <m:nor/>
                      </m:rPr>
                      <a:rPr lang="en-US" sz="2800" kern="1200" dirty="0">
                        <a:solidFill>
                          <a:prstClr val="black"/>
                        </a:solidFill>
                        <a:latin typeface="Calibri" panose="020F0502020204030204" pitchFamily="34" charset="0"/>
                      </a:rPr>
                      <m:t> </m:t>
                    </m:r>
                    <m:r>
                      <m:rPr>
                        <m:nor/>
                      </m:rPr>
                      <a:rPr lang="en-US" sz="2800" kern="1200" dirty="0">
                        <a:solidFill>
                          <a:prstClr val="black"/>
                        </a:solidFill>
                        <a:latin typeface="Calibri" panose="020F0502020204030204" pitchFamily="34" charset="0"/>
                      </a:rPr>
                      <m:t>chamber</m:t>
                    </m:r>
                    <m:r>
                      <m:rPr>
                        <m:nor/>
                      </m:rPr>
                      <a:rPr lang="en-US" sz="2800" kern="1200" dirty="0">
                        <a:solidFill>
                          <a:prstClr val="black"/>
                        </a:solidFill>
                        <a:latin typeface="Calibri" panose="020F0502020204030204" pitchFamily="34" charset="0"/>
                      </a:rPr>
                      <m:t> </m:t>
                    </m:r>
                    <m:r>
                      <m:rPr>
                        <m:nor/>
                      </m:rPr>
                      <a:rPr lang="en-US" sz="2800" kern="1200" dirty="0">
                        <a:solidFill>
                          <a:prstClr val="black"/>
                        </a:solidFill>
                        <a:latin typeface="Calibri" panose="020F0502020204030204" pitchFamily="34" charset="0"/>
                      </a:rPr>
                      <m:t>with</m:t>
                    </m:r>
                    <m:r>
                      <m:rPr>
                        <m:nor/>
                      </m:rPr>
                      <a:rPr lang="en-US" sz="2800" kern="1200" dirty="0">
                        <a:solidFill>
                          <a:prstClr val="black"/>
                        </a:solidFill>
                        <a:latin typeface="Calibri" panose="020F0502020204030204" pitchFamily="34" charset="0"/>
                      </a:rPr>
                      <m:t> </m:t>
                    </m:r>
                    <m:r>
                      <m:rPr>
                        <m:nor/>
                      </m:rPr>
                      <a:rPr lang="en-US" sz="2800" kern="1200" dirty="0">
                        <a:solidFill>
                          <a:srgbClr val="C00000"/>
                        </a:solidFill>
                        <a:latin typeface="Calibri" panose="020F0502020204030204" pitchFamily="34" charset="0"/>
                      </a:rPr>
                      <m:t>constant</m:t>
                    </m:r>
                    <m:r>
                      <m:rPr>
                        <m:nor/>
                      </m:rPr>
                      <a:rPr lang="en-US" sz="2800" kern="1200" dirty="0">
                        <a:solidFill>
                          <a:srgbClr val="FF0000"/>
                        </a:solidFill>
                        <a:latin typeface="Calibri" panose="020F0502020204030204" pitchFamily="34" charset="0"/>
                      </a:rPr>
                      <m:t> </m:t>
                    </m:r>
                    <m:r>
                      <m:rPr>
                        <m:nor/>
                      </m:rPr>
                      <a:rPr lang="en-US" sz="2800" kern="1200" dirty="0">
                        <a:solidFill>
                          <a:prstClr val="black"/>
                        </a:solidFill>
                        <a:latin typeface="Calibri" panose="020F0502020204030204" pitchFamily="34" charset="0"/>
                      </a:rPr>
                      <m:t>resistivity</m:t>
                    </m:r>
                    <m:r>
                      <m:rPr>
                        <m:nor/>
                      </m:rPr>
                      <a:rPr lang="en-US" sz="2800" kern="1200" dirty="0">
                        <a:solidFill>
                          <a:prstClr val="black"/>
                        </a:solidFill>
                        <a:latin typeface="Calibri" panose="020F0502020204030204" pitchFamily="34" charset="0"/>
                      </a:rPr>
                      <m:t>.</m:t>
                    </m:r>
                  </m:oMath>
                </a14:m>
                <a:r>
                  <a:rPr lang="en-US" sz="2800" kern="1200" dirty="0">
                    <a:solidFill>
                      <a:prstClr val="black"/>
                    </a:solidFill>
                    <a:latin typeface="Calibri" panose="020F0502020204030204" pitchFamily="34" charset="0"/>
                  </a:rPr>
                  <a:t> </a:t>
                </a:r>
                <a:r>
                  <a:rPr lang="en-US" sz="2800" kern="1200" dirty="0" smtClean="0">
                    <a:solidFill>
                      <a:prstClr val="black"/>
                    </a:solidFill>
                    <a:latin typeface="Calibri" panose="020F0502020204030204" pitchFamily="34" charset="0"/>
                  </a:rPr>
                  <a:t>Its </a:t>
                </a:r>
                <a:r>
                  <a:rPr lang="en-US" sz="2800" kern="1200" dirty="0">
                    <a:solidFill>
                      <a:prstClr val="black"/>
                    </a:solidFill>
                    <a:latin typeface="Calibri" panose="020F0502020204030204" pitchFamily="34" charset="0"/>
                  </a:rPr>
                  <a:t>explicit expression had an awkward </a:t>
                </a:r>
                <a:r>
                  <a:rPr lang="en-US" sz="2800" kern="1200" dirty="0" smtClean="0">
                    <a:solidFill>
                      <a:prstClr val="black"/>
                    </a:solidFill>
                    <a:latin typeface="Calibri" panose="020F0502020204030204" pitchFamily="34" charset="0"/>
                  </a:rPr>
                  <a:t>feature.</a:t>
                </a:r>
              </a:p>
              <a:p>
                <a:pPr lvl="0"/>
                <a:r>
                  <a:rPr lang="en-US" sz="2800" dirty="0" smtClean="0">
                    <a:latin typeface="Calibri" panose="020F0502020204030204" pitchFamily="34" charset="0"/>
                  </a:rPr>
                  <a:t>The </a:t>
                </a:r>
                <a:r>
                  <a:rPr lang="en-US" sz="2800" dirty="0">
                    <a:latin typeface="Calibri" panose="020F0502020204030204" pitchFamily="34" charset="0"/>
                  </a:rPr>
                  <a:t>idea was to expand the impressed field distribution at the cavity gaps in waves along the circumference and to take the one which was riding along with the particle.</a:t>
                </a:r>
              </a:p>
              <a:p>
                <a:r>
                  <a:rPr lang="en-US" sz="2800" dirty="0">
                    <a:latin typeface="Calibri" panose="020F0502020204030204" pitchFamily="34" charset="0"/>
                  </a:rPr>
                  <a:t>In this way the factor </a:t>
                </a:r>
                <a:r>
                  <a:rPr lang="en-US" sz="2800" dirty="0" smtClean="0">
                    <a:latin typeface="Calibri" panose="020F0502020204030204" pitchFamily="34" charset="0"/>
                  </a:rPr>
                  <a:t>⟨</a:t>
                </a:r>
                <a14:m>
                  <m:oMath xmlns:m="http://schemas.openxmlformats.org/officeDocument/2006/math">
                    <m:r>
                      <a:rPr lang="it-IT" sz="2800" i="1">
                        <a:solidFill>
                          <a:prstClr val="black"/>
                        </a:solidFill>
                        <a:latin typeface="Cambria Math" panose="02040503050406030204" pitchFamily="18" charset="0"/>
                        <a:ea typeface="Cambria Math" panose="02040503050406030204" pitchFamily="18" charset="0"/>
                      </a:rPr>
                      <m:t>2</m:t>
                    </m:r>
                    <m:r>
                      <a:rPr lang="it-IT" sz="2800" i="1">
                        <a:solidFill>
                          <a:prstClr val="black"/>
                        </a:solidFill>
                        <a:latin typeface="Cambria Math" panose="02040503050406030204" pitchFamily="18" charset="0"/>
                        <a:ea typeface="Cambria Math" panose="02040503050406030204" pitchFamily="18" charset="0"/>
                      </a:rPr>
                      <m:t>𝜋</m:t>
                    </m:r>
                    <m:r>
                      <a:rPr lang="it-IT" sz="2800" i="1">
                        <a:solidFill>
                          <a:prstClr val="black"/>
                        </a:solidFill>
                        <a:latin typeface="Cambria Math" panose="02040503050406030204" pitchFamily="18" charset="0"/>
                        <a:ea typeface="Cambria Math" panose="02040503050406030204" pitchFamily="18" charset="0"/>
                      </a:rPr>
                      <m:t>𝑅</m:t>
                    </m:r>
                    <m:sSub>
                      <m:sSubPr>
                        <m:ctrlPr>
                          <a:rPr lang="it-IT" sz="2800" i="1">
                            <a:solidFill>
                              <a:prstClr val="black"/>
                            </a:solidFill>
                            <a:latin typeface="Cambria Math" panose="02040503050406030204" pitchFamily="18" charset="0"/>
                            <a:ea typeface="Cambria Math" panose="02040503050406030204" pitchFamily="18" charset="0"/>
                          </a:rPr>
                        </m:ctrlPr>
                      </m:sSubPr>
                      <m:e>
                        <m:r>
                          <a:rPr lang="it-IT" sz="2800" i="1">
                            <a:solidFill>
                              <a:prstClr val="black"/>
                            </a:solidFill>
                            <a:latin typeface="Cambria Math" panose="02040503050406030204" pitchFamily="18" charset="0"/>
                            <a:ea typeface="Cambria Math" panose="02040503050406030204" pitchFamily="18" charset="0"/>
                          </a:rPr>
                          <m:t>𝐸</m:t>
                        </m:r>
                      </m:e>
                      <m:sub>
                        <m:r>
                          <a:rPr lang="it-IT" sz="2800" b="0" i="1" smtClean="0">
                            <a:solidFill>
                              <a:prstClr val="black"/>
                            </a:solidFill>
                            <a:latin typeface="Cambria Math" panose="02040503050406030204" pitchFamily="18" charset="0"/>
                            <a:ea typeface="Cambria Math" panose="02040503050406030204" pitchFamily="18" charset="0"/>
                          </a:rPr>
                          <m:t>𝑖</m:t>
                        </m:r>
                      </m:sub>
                    </m:sSub>
                  </m:oMath>
                </a14:m>
                <a:r>
                  <a:rPr lang="en-US" sz="2800" dirty="0">
                    <a:latin typeface="Calibri" panose="020F0502020204030204" pitchFamily="34" charset="0"/>
                  </a:rPr>
                  <a:t>⟩ is replaced by the factor </a:t>
                </a:r>
                <a14:m>
                  <m:oMath xmlns:m="http://schemas.openxmlformats.org/officeDocument/2006/math">
                    <m:d>
                      <m:dPr>
                        <m:begChr m:val="⟨"/>
                        <m:endChr m:val="⟩"/>
                        <m:ctrlPr>
                          <a:rPr lang="it-IT" sz="2800" i="1">
                            <a:solidFill>
                              <a:prstClr val="black"/>
                            </a:solidFill>
                            <a:latin typeface="Cambria Math" panose="02040503050406030204" pitchFamily="18" charset="0"/>
                            <a:ea typeface="Cambria Math" panose="02040503050406030204" pitchFamily="18" charset="0"/>
                          </a:rPr>
                        </m:ctrlPr>
                      </m:dPr>
                      <m:e>
                        <m:r>
                          <a:rPr lang="it-IT" sz="2800" i="1">
                            <a:solidFill>
                              <a:prstClr val="black"/>
                            </a:solidFill>
                            <a:latin typeface="Cambria Math" panose="02040503050406030204" pitchFamily="18" charset="0"/>
                            <a:ea typeface="Cambria Math" panose="02040503050406030204" pitchFamily="18" charset="0"/>
                          </a:rPr>
                          <m:t>2</m:t>
                        </m:r>
                        <m:r>
                          <a:rPr lang="it-IT" sz="2800" i="1">
                            <a:solidFill>
                              <a:prstClr val="black"/>
                            </a:solidFill>
                            <a:latin typeface="Cambria Math" panose="02040503050406030204" pitchFamily="18" charset="0"/>
                            <a:ea typeface="Cambria Math" panose="02040503050406030204" pitchFamily="18" charset="0"/>
                          </a:rPr>
                          <m:t>𝜋</m:t>
                        </m:r>
                        <m:r>
                          <a:rPr lang="it-IT" sz="2800" i="1">
                            <a:solidFill>
                              <a:prstClr val="black"/>
                            </a:solidFill>
                            <a:latin typeface="Cambria Math" panose="02040503050406030204" pitchFamily="18" charset="0"/>
                            <a:ea typeface="Cambria Math" panose="02040503050406030204" pitchFamily="18" charset="0"/>
                          </a:rPr>
                          <m:t>𝑅</m:t>
                        </m:r>
                        <m:sSub>
                          <m:sSubPr>
                            <m:ctrlPr>
                              <a:rPr lang="it-IT" sz="2800" i="1">
                                <a:solidFill>
                                  <a:prstClr val="black"/>
                                </a:solidFill>
                                <a:latin typeface="Cambria Math" panose="02040503050406030204" pitchFamily="18" charset="0"/>
                                <a:ea typeface="Cambria Math" panose="02040503050406030204" pitchFamily="18" charset="0"/>
                              </a:rPr>
                            </m:ctrlPr>
                          </m:sSubPr>
                          <m:e>
                            <m:r>
                              <a:rPr lang="it-IT" sz="2800" i="1">
                                <a:solidFill>
                                  <a:prstClr val="black"/>
                                </a:solidFill>
                                <a:latin typeface="Cambria Math" panose="02040503050406030204" pitchFamily="18" charset="0"/>
                                <a:ea typeface="Cambria Math" panose="02040503050406030204" pitchFamily="18" charset="0"/>
                              </a:rPr>
                              <m:t>𝐸</m:t>
                            </m:r>
                          </m:e>
                          <m:sub>
                            <m:r>
                              <a:rPr lang="it-IT" sz="2800" b="0" i="1" smtClean="0">
                                <a:solidFill>
                                  <a:prstClr val="black"/>
                                </a:solidFill>
                                <a:latin typeface="Cambria Math" panose="02040503050406030204" pitchFamily="18" charset="0"/>
                                <a:ea typeface="Cambria Math" panose="02040503050406030204" pitchFamily="18" charset="0"/>
                              </a:rPr>
                              <m:t>𝑖</m:t>
                            </m:r>
                          </m:sub>
                        </m:sSub>
                      </m:e>
                    </m:d>
                  </m:oMath>
                </a14:m>
                <a:r>
                  <a:rPr lang="en-US" sz="2800" dirty="0">
                    <a:latin typeface="Calibri" panose="020F0502020204030204" pitchFamily="34" charset="0"/>
                  </a:rPr>
                  <a:t>- </a:t>
                </a:r>
                <a14:m>
                  <m:oMath xmlns:m="http://schemas.openxmlformats.org/officeDocument/2006/math">
                    <m:sSub>
                      <m:sSubPr>
                        <m:ctrlPr>
                          <a:rPr lang="it-IT" sz="2800" i="1">
                            <a:solidFill>
                              <a:prstClr val="black"/>
                            </a:solidFill>
                            <a:latin typeface="Cambria Math" panose="02040503050406030204" pitchFamily="18" charset="0"/>
                            <a:ea typeface="Cambria Math" panose="02040503050406030204" pitchFamily="18" charset="0"/>
                          </a:rPr>
                        </m:ctrlPr>
                      </m:sSubPr>
                      <m:e>
                        <m:r>
                          <a:rPr lang="it-IT" sz="2800" i="1">
                            <a:solidFill>
                              <a:prstClr val="black"/>
                            </a:solidFill>
                            <a:latin typeface="Cambria Math" panose="02040503050406030204" pitchFamily="18" charset="0"/>
                            <a:ea typeface="Cambria Math" panose="02040503050406030204" pitchFamily="18" charset="0"/>
                          </a:rPr>
                          <m:t>𝐼</m:t>
                        </m:r>
                      </m:e>
                      <m:sub>
                        <m:r>
                          <a:rPr lang="it-IT" sz="2800" b="0" i="1" smtClean="0">
                            <a:solidFill>
                              <a:prstClr val="black"/>
                            </a:solidFill>
                            <a:latin typeface="Cambria Math" panose="02040503050406030204" pitchFamily="18" charset="0"/>
                            <a:ea typeface="Cambria Math" panose="02040503050406030204" pitchFamily="18" charset="0"/>
                          </a:rPr>
                          <m:t>𝑖</m:t>
                        </m:r>
                      </m:sub>
                    </m:sSub>
                    <m:sSub>
                      <m:sSubPr>
                        <m:ctrlPr>
                          <a:rPr lang="it-IT" sz="2800" i="1">
                            <a:solidFill>
                              <a:prstClr val="black"/>
                            </a:solidFill>
                            <a:latin typeface="Cambria Math" panose="02040503050406030204" pitchFamily="18" charset="0"/>
                            <a:ea typeface="Cambria Math" panose="02040503050406030204" pitchFamily="18" charset="0"/>
                          </a:rPr>
                        </m:ctrlPr>
                      </m:sSubPr>
                      <m:e>
                        <m:r>
                          <a:rPr lang="it-IT" sz="2800" i="1">
                            <a:solidFill>
                              <a:prstClr val="black"/>
                            </a:solidFill>
                            <a:latin typeface="Cambria Math" panose="02040503050406030204" pitchFamily="18" charset="0"/>
                            <a:ea typeface="Cambria Math" panose="02040503050406030204" pitchFamily="18" charset="0"/>
                          </a:rPr>
                          <m:t>𝑍</m:t>
                        </m:r>
                      </m:e>
                      <m:sub>
                        <m:r>
                          <a:rPr lang="it-IT" sz="2800" i="1">
                            <a:solidFill>
                              <a:prstClr val="black"/>
                            </a:solidFill>
                            <a:latin typeface="Cambria Math" panose="02040503050406030204" pitchFamily="18" charset="0"/>
                            <a:ea typeface="Cambria Math" panose="02040503050406030204" pitchFamily="18" charset="0"/>
                          </a:rPr>
                          <m:t>𝑐</m:t>
                        </m:r>
                      </m:sub>
                    </m:sSub>
                  </m:oMath>
                </a14:m>
                <a:endParaRPr lang="en-US" sz="2800" kern="1200" dirty="0" smtClean="0">
                  <a:solidFill>
                    <a:prstClr val="black"/>
                  </a:solidFill>
                  <a:latin typeface="Calibri" panose="020F0502020204030204" pitchFamily="34" charset="0"/>
                </a:endParaRPr>
              </a:p>
              <a:p>
                <a:pPr marL="342900" lvl="0" indent="-342900">
                  <a:buFont typeface="Arial" charset="0"/>
                  <a:buChar char="•"/>
                </a:pPr>
                <a:r>
                  <a:rPr lang="en-US" sz="2700" kern="1200" dirty="0">
                    <a:solidFill>
                      <a:prstClr val="black"/>
                    </a:solidFill>
                    <a:latin typeface="Calibri" panose="020F0502020204030204" pitchFamily="34" charset="0"/>
                  </a:rPr>
                  <a:t>The Andy idea was then to generalize this concept also for more complicated circuits.</a:t>
                </a:r>
              </a:p>
              <a:p>
                <a:pPr marL="0" indent="0">
                  <a:buNone/>
                </a:pPr>
                <a:endParaRPr lang="en-US" sz="2800" kern="1200" dirty="0" smtClean="0">
                  <a:solidFill>
                    <a:prstClr val="black"/>
                  </a:solidFill>
                  <a:latin typeface="Calibri" panose="020F0502020204030204" pitchFamily="34" charset="0"/>
                </a:endParaRPr>
              </a:p>
              <a:p>
                <a:endParaRPr lang="en-US"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246348" y="1772816"/>
                <a:ext cx="8651304" cy="4525963"/>
              </a:xfrm>
              <a:blipFill rotWithShape="0">
                <a:blip r:embed="rId2"/>
                <a:stretch>
                  <a:fillRect l="-1479" r="-1690" b="-4582"/>
                </a:stretch>
              </a:blipFill>
            </p:spPr>
            <p:txBody>
              <a:bodyPr/>
              <a:lstStyle/>
              <a:p>
                <a:r>
                  <a:rPr lang="en-US">
                    <a:noFill/>
                  </a:rPr>
                  <a:t> </a:t>
                </a:r>
              </a:p>
            </p:txBody>
          </p:sp>
        </mc:Fallback>
      </mc:AlternateContent>
      <p:sp>
        <p:nvSpPr>
          <p:cNvPr id="4" name="Segnaposto data 3"/>
          <p:cNvSpPr>
            <a:spLocks noGrp="1"/>
          </p:cNvSpPr>
          <p:nvPr>
            <p:ph type="dt" sz="half" idx="10"/>
          </p:nvPr>
        </p:nvSpPr>
        <p:spPr/>
        <p:txBody>
          <a:bodyPr/>
          <a:lstStyle/>
          <a:p>
            <a:pPr>
              <a:defRPr/>
            </a:pPr>
            <a:r>
              <a:rPr lang="it-IT" altLang="it-IT" smtClean="0">
                <a:solidFill>
                  <a:srgbClr val="000000"/>
                </a:solidFill>
              </a:rPr>
              <a:t>19/09/2017</a:t>
            </a:r>
            <a:endParaRPr lang="it-IT" altLang="it-IT">
              <a:solidFill>
                <a:srgbClr val="000000"/>
              </a:solidFill>
            </a:endParaRPr>
          </a:p>
        </p:txBody>
      </p:sp>
      <p:sp>
        <p:nvSpPr>
          <p:cNvPr id="5" name="Segnaposto numero diapositiva 4"/>
          <p:cNvSpPr>
            <a:spLocks noGrp="1"/>
          </p:cNvSpPr>
          <p:nvPr>
            <p:ph type="sldNum" sz="quarter" idx="12"/>
          </p:nvPr>
        </p:nvSpPr>
        <p:spPr/>
        <p:txBody>
          <a:bodyPr/>
          <a:lstStyle/>
          <a:p>
            <a:pPr>
              <a:defRPr/>
            </a:pPr>
            <a:fld id="{E9BB3ADC-2156-4206-AB89-223A08831E0D}" type="slidenum">
              <a:rPr lang="it-IT" altLang="it-IT" smtClean="0">
                <a:solidFill>
                  <a:srgbClr val="000000"/>
                </a:solidFill>
              </a:rPr>
              <a:pPr>
                <a:defRPr/>
              </a:pPr>
              <a:t>20</a:t>
            </a:fld>
            <a:endParaRPr lang="it-IT" altLang="it-IT">
              <a:solidFill>
                <a:srgbClr val="000000"/>
              </a:solidFill>
            </a:endParaRPr>
          </a:p>
        </p:txBody>
      </p:sp>
      <mc:AlternateContent xmlns:mc="http://schemas.openxmlformats.org/markup-compatibility/2006" xmlns:a14="http://schemas.microsoft.com/office/drawing/2010/main">
        <mc:Choice Requires="a14">
          <p:sp>
            <p:nvSpPr>
              <p:cNvPr id="6" name="Rettangolo 5"/>
              <p:cNvSpPr/>
              <p:nvPr/>
            </p:nvSpPr>
            <p:spPr>
              <a:xfrm>
                <a:off x="4967536" y="573059"/>
                <a:ext cx="4176464" cy="690702"/>
              </a:xfrm>
              <a:prstGeom prst="rect">
                <a:avLst/>
              </a:prstGeom>
              <a:solidFill>
                <a:schemeClr val="bg1"/>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𝑐𝑜𝑛𝑠𝑡</m:t>
                      </m:r>
                      <m:f>
                        <m:fPr>
                          <m:ctrlPr>
                            <a:rPr lang="it-IT" b="0" i="1" smtClean="0">
                              <a:latin typeface="Cambria Math" panose="02040503050406030204" pitchFamily="18" charset="0"/>
                            </a:rPr>
                          </m:ctrlPr>
                        </m:fPr>
                        <m:num>
                          <m:d>
                            <m:dPr>
                              <m:begChr m:val="⟨"/>
                              <m:endChr m:val="⟩"/>
                              <m:ctrlPr>
                                <a:rPr lang="en-US" i="1">
                                  <a:latin typeface="Cambria Math" panose="02040503050406030204" pitchFamily="18" charset="0"/>
                                </a:rPr>
                              </m:ctrlPr>
                            </m:dPr>
                            <m:e>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it-IT" b="0" i="1" smtClean="0">
                                      <a:latin typeface="Cambria Math" panose="02040503050406030204" pitchFamily="18" charset="0"/>
                                    </a:rPr>
                                    <m:t>𝑖</m:t>
                                  </m:r>
                                </m:sub>
                              </m:sSub>
                            </m:e>
                          </m:d>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𝑖</m:t>
                              </m:r>
                            </m:sub>
                          </m:sSub>
                        </m:den>
                      </m:f>
                      <m:nary>
                        <m:naryPr>
                          <m:subHide m:val="on"/>
                          <m:supHide m:val="on"/>
                          <m:ctrlPr>
                            <a:rPr lang="en-US" i="1">
                              <a:latin typeface="Cambria Math" panose="02040503050406030204" pitchFamily="18" charset="0"/>
                            </a:rPr>
                          </m:ctrlPr>
                        </m:naryPr>
                        <m:sub/>
                        <m:sup/>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0">
                                      <a:latin typeface="Cambria Math" panose="02040503050406030204" pitchFamily="18" charset="0"/>
                                    </a:rPr>
                                    <m:t>0</m:t>
                                  </m:r>
                                </m:sub>
                              </m:sSub>
                            </m:num>
                            <m:den>
                              <m:r>
                                <a:rPr lang="en-US" i="1">
                                  <a:latin typeface="Cambria Math" panose="02040503050406030204" pitchFamily="18" charset="0"/>
                                </a:rPr>
                                <m:t>𝑑𝑊</m:t>
                              </m:r>
                            </m:den>
                          </m:f>
                          <m:f>
                            <m:fPr>
                              <m:ctrlPr>
                                <a:rPr lang="en-US" i="1">
                                  <a:latin typeface="Cambria Math" panose="02040503050406030204" pitchFamily="18" charset="0"/>
                                </a:rPr>
                              </m:ctrlPr>
                            </m:fPr>
                            <m:num>
                              <m:r>
                                <a:rPr lang="en-US" i="1">
                                  <a:latin typeface="Cambria Math" panose="02040503050406030204" pitchFamily="18" charset="0"/>
                                </a:rPr>
                                <m:t>𝑑𝑊</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𝜔</m:t>
                                  </m:r>
                                  <m:r>
                                    <a:rPr lang="en-US" i="0">
                                      <a:latin typeface="Cambria Math" panose="02040503050406030204" pitchFamily="18" charset="0"/>
                                    </a:rPr>
                                    <m:t>−</m:t>
                                  </m:r>
                                  <m:r>
                                    <a:rPr lang="en-US" i="1">
                                      <a:latin typeface="Cambria Math" panose="02040503050406030204" pitchFamily="18" charset="0"/>
                                    </a:rPr>
                                    <m:t>𝑛</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𝑊</m:t>
                                      </m:r>
                                    </m:e>
                                  </m:d>
                                </m:e>
                              </m:d>
                            </m:den>
                          </m:f>
                        </m:e>
                      </m:nary>
                    </m:oMath>
                  </m:oMathPara>
                </a14:m>
                <a:endParaRPr lang="en-US" dirty="0"/>
              </a:p>
            </p:txBody>
          </p:sp>
        </mc:Choice>
        <mc:Fallback xmlns="">
          <p:sp>
            <p:nvSpPr>
              <p:cNvPr id="6" name="Rettangolo 5"/>
              <p:cNvSpPr>
                <a:spLocks noRot="1" noChangeAspect="1" noMove="1" noResize="1" noEditPoints="1" noAdjustHandles="1" noChangeArrowheads="1" noChangeShapeType="1" noTextEdit="1"/>
              </p:cNvSpPr>
              <p:nvPr/>
            </p:nvSpPr>
            <p:spPr>
              <a:xfrm>
                <a:off x="4967536" y="573059"/>
                <a:ext cx="4176464" cy="690702"/>
              </a:xfrm>
              <a:prstGeom prst="rect">
                <a:avLst/>
              </a:prstGeom>
              <a:blipFill rotWithShape="0">
                <a:blip r:embed="rId3"/>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114687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en-GB" sz="2800" dirty="0" smtClean="0"/>
              <a:t>“It was emphasized that Z described the impedance of the wall elements and was</a:t>
            </a:r>
            <a:r>
              <a:rPr lang="en-GB" sz="2800" dirty="0"/>
              <a:t>, </a:t>
            </a:r>
            <a:r>
              <a:rPr lang="en-GB" sz="2800" dirty="0" smtClean="0"/>
              <a:t>thus</a:t>
            </a:r>
            <a:r>
              <a:rPr lang="en-GB" sz="2800" dirty="0"/>
              <a:t>, </a:t>
            </a:r>
            <a:r>
              <a:rPr lang="en-GB" sz="2800" dirty="0" smtClean="0"/>
              <a:t>amenable to computation-</a:t>
            </a:r>
            <a:r>
              <a:rPr lang="en-GB" sz="2800" dirty="0"/>
              <a:t>-or </a:t>
            </a:r>
            <a:r>
              <a:rPr lang="en-GB" sz="2800" dirty="0" smtClean="0"/>
              <a:t>measurement-</a:t>
            </a:r>
            <a:r>
              <a:rPr lang="en-GB" sz="2800" dirty="0"/>
              <a:t>-by </a:t>
            </a:r>
            <a:r>
              <a:rPr lang="en-GB" sz="2800" dirty="0" smtClean="0"/>
              <a:t>means of all the standard techniques employed in electrical engineering. This "</a:t>
            </a:r>
            <a:r>
              <a:rPr lang="en-GB" sz="2800" dirty="0"/>
              <a:t>engineering </a:t>
            </a:r>
            <a:r>
              <a:rPr lang="en-GB" sz="2800" dirty="0" smtClean="0"/>
              <a:t>technique</a:t>
            </a:r>
            <a:r>
              <a:rPr lang="en-GB" sz="2800" dirty="0"/>
              <a:t>" </a:t>
            </a:r>
            <a:r>
              <a:rPr lang="en-GB" sz="2800" dirty="0" smtClean="0"/>
              <a:t>was applied to a number of problems - such as helical insert - and allowed complicated structures to be readily analysed, such as pickup electrodes.” </a:t>
            </a:r>
            <a:r>
              <a:rPr lang="en-GB" sz="2800" dirty="0" err="1" smtClean="0"/>
              <a:t>Sessler</a:t>
            </a:r>
            <a:r>
              <a:rPr lang="en-GB" sz="2800" dirty="0" smtClean="0"/>
              <a:t> PAC71</a:t>
            </a:r>
            <a:endParaRPr lang="en-GB" sz="2800" dirty="0"/>
          </a:p>
          <a:p>
            <a:pPr marL="342900" lvl="0" indent="-342900">
              <a:buFont typeface="Arial" charset="0"/>
              <a:buChar char="•"/>
            </a:pPr>
            <a:endParaRPr lang="en-US" sz="2700" kern="1200" dirty="0">
              <a:solidFill>
                <a:prstClr val="black"/>
              </a:solidFill>
              <a:latin typeface="Calibri" panose="020F0502020204030204" pitchFamily="34" charset="0"/>
            </a:endParaRPr>
          </a:p>
        </p:txBody>
      </p:sp>
      <p:sp>
        <p:nvSpPr>
          <p:cNvPr id="4" name="Segnaposto data 3"/>
          <p:cNvSpPr>
            <a:spLocks noGrp="1"/>
          </p:cNvSpPr>
          <p:nvPr>
            <p:ph type="dt" sz="half" idx="10"/>
          </p:nvPr>
        </p:nvSpPr>
        <p:spPr/>
        <p:txBody>
          <a:bodyPr/>
          <a:lstStyle/>
          <a:p>
            <a:pPr>
              <a:defRPr/>
            </a:pPr>
            <a:r>
              <a:rPr lang="it-IT" altLang="it-IT" smtClean="0">
                <a:solidFill>
                  <a:srgbClr val="000000"/>
                </a:solidFill>
              </a:rPr>
              <a:t>19/09/2017</a:t>
            </a:r>
            <a:endParaRPr lang="it-IT" altLang="it-IT">
              <a:solidFill>
                <a:srgbClr val="000000"/>
              </a:solidFill>
            </a:endParaRPr>
          </a:p>
        </p:txBody>
      </p:sp>
      <p:sp>
        <p:nvSpPr>
          <p:cNvPr id="5" name="Segnaposto numero diapositiva 4"/>
          <p:cNvSpPr>
            <a:spLocks noGrp="1"/>
          </p:cNvSpPr>
          <p:nvPr>
            <p:ph type="sldNum" sz="quarter" idx="12"/>
          </p:nvPr>
        </p:nvSpPr>
        <p:spPr/>
        <p:txBody>
          <a:bodyPr/>
          <a:lstStyle/>
          <a:p>
            <a:pPr>
              <a:defRPr/>
            </a:pPr>
            <a:fld id="{E9BB3ADC-2156-4206-AB89-223A08831E0D}" type="slidenum">
              <a:rPr lang="it-IT" altLang="it-IT" smtClean="0">
                <a:solidFill>
                  <a:srgbClr val="000000"/>
                </a:solidFill>
              </a:rPr>
              <a:pPr>
                <a:defRPr/>
              </a:pPr>
              <a:t>21</a:t>
            </a:fld>
            <a:endParaRPr lang="it-IT" altLang="it-IT">
              <a:solidFill>
                <a:srgbClr val="000000"/>
              </a:solidFill>
            </a:endParaRPr>
          </a:p>
        </p:txBody>
      </p:sp>
      <p:sp>
        <p:nvSpPr>
          <p:cNvPr id="8" name="Titolo 1"/>
          <p:cNvSpPr>
            <a:spLocks noGrp="1"/>
          </p:cNvSpPr>
          <p:nvPr>
            <p:ph type="title"/>
          </p:nvPr>
        </p:nvSpPr>
        <p:spPr>
          <a:xfrm>
            <a:off x="-36512" y="346910"/>
            <a:ext cx="4967536" cy="1209882"/>
          </a:xfrm>
          <a:solidFill>
            <a:srgbClr val="D1D1F0"/>
          </a:solidFill>
        </p:spPr>
        <p:txBody>
          <a:bodyPr/>
          <a:lstStyle/>
          <a:p>
            <a:pPr algn="l"/>
            <a:r>
              <a:rPr lang="en-US" sz="3200" dirty="0" smtClean="0">
                <a:solidFill>
                  <a:srgbClr val="C00000"/>
                </a:solidFill>
              </a:rPr>
              <a:t>An Impedance is in the Air</a:t>
            </a:r>
            <a:br>
              <a:rPr lang="en-US" sz="3200" dirty="0" smtClean="0">
                <a:solidFill>
                  <a:srgbClr val="C00000"/>
                </a:solidFill>
              </a:rPr>
            </a:br>
            <a:r>
              <a:rPr lang="en-US" sz="3200" dirty="0" smtClean="0">
                <a:solidFill>
                  <a:srgbClr val="C00000"/>
                </a:solidFill>
              </a:rPr>
              <a:t>The Banality of Invention</a:t>
            </a:r>
            <a:endParaRPr lang="en-US" sz="3200" dirty="0"/>
          </a:p>
        </p:txBody>
      </p:sp>
      <mc:AlternateContent xmlns:mc="http://schemas.openxmlformats.org/markup-compatibility/2006" xmlns:a14="http://schemas.microsoft.com/office/drawing/2010/main">
        <mc:Choice Requires="a14">
          <p:sp>
            <p:nvSpPr>
              <p:cNvPr id="9" name="Rettangolo 8"/>
              <p:cNvSpPr/>
              <p:nvPr/>
            </p:nvSpPr>
            <p:spPr>
              <a:xfrm>
                <a:off x="4967536" y="573059"/>
                <a:ext cx="4176464" cy="690702"/>
              </a:xfrm>
              <a:prstGeom prst="rect">
                <a:avLst/>
              </a:prstGeom>
              <a:solidFill>
                <a:schemeClr val="bg1"/>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𝑐𝑜𝑛𝑠𝑡</m:t>
                      </m:r>
                      <m:f>
                        <m:fPr>
                          <m:ctrlPr>
                            <a:rPr lang="it-IT" b="0" i="1" smtClean="0">
                              <a:latin typeface="Cambria Math" panose="02040503050406030204" pitchFamily="18" charset="0"/>
                            </a:rPr>
                          </m:ctrlPr>
                        </m:fPr>
                        <m:num>
                          <m:d>
                            <m:dPr>
                              <m:begChr m:val="⟨"/>
                              <m:endChr m:val="⟩"/>
                              <m:ctrlPr>
                                <a:rPr lang="en-US" i="1">
                                  <a:latin typeface="Cambria Math" panose="02040503050406030204" pitchFamily="18" charset="0"/>
                                </a:rPr>
                              </m:ctrlPr>
                            </m:dPr>
                            <m:e>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it-IT" b="0" i="1" smtClean="0">
                                      <a:latin typeface="Cambria Math" panose="02040503050406030204" pitchFamily="18" charset="0"/>
                                    </a:rPr>
                                    <m:t>𝑖</m:t>
                                  </m:r>
                                </m:sub>
                              </m:sSub>
                            </m:e>
                          </m:d>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𝑖</m:t>
                              </m:r>
                            </m:sub>
                          </m:sSub>
                        </m:den>
                      </m:f>
                      <m:nary>
                        <m:naryPr>
                          <m:subHide m:val="on"/>
                          <m:supHide m:val="on"/>
                          <m:ctrlPr>
                            <a:rPr lang="en-US" i="1">
                              <a:latin typeface="Cambria Math" panose="02040503050406030204" pitchFamily="18" charset="0"/>
                            </a:rPr>
                          </m:ctrlPr>
                        </m:naryPr>
                        <m:sub/>
                        <m:sup/>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0">
                                      <a:latin typeface="Cambria Math" panose="02040503050406030204" pitchFamily="18" charset="0"/>
                                    </a:rPr>
                                    <m:t>0</m:t>
                                  </m:r>
                                </m:sub>
                              </m:sSub>
                            </m:num>
                            <m:den>
                              <m:r>
                                <a:rPr lang="en-US" i="1">
                                  <a:latin typeface="Cambria Math" panose="02040503050406030204" pitchFamily="18" charset="0"/>
                                </a:rPr>
                                <m:t>𝑑𝑊</m:t>
                              </m:r>
                            </m:den>
                          </m:f>
                          <m:f>
                            <m:fPr>
                              <m:ctrlPr>
                                <a:rPr lang="en-US" i="1">
                                  <a:latin typeface="Cambria Math" panose="02040503050406030204" pitchFamily="18" charset="0"/>
                                </a:rPr>
                              </m:ctrlPr>
                            </m:fPr>
                            <m:num>
                              <m:r>
                                <a:rPr lang="en-US" i="1">
                                  <a:latin typeface="Cambria Math" panose="02040503050406030204" pitchFamily="18" charset="0"/>
                                </a:rPr>
                                <m:t>𝑑𝑊</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𝜔</m:t>
                                  </m:r>
                                  <m:r>
                                    <a:rPr lang="en-US" i="0">
                                      <a:latin typeface="Cambria Math" panose="02040503050406030204" pitchFamily="18" charset="0"/>
                                    </a:rPr>
                                    <m:t>−</m:t>
                                  </m:r>
                                  <m:r>
                                    <a:rPr lang="en-US" i="1">
                                      <a:latin typeface="Cambria Math" panose="02040503050406030204" pitchFamily="18" charset="0"/>
                                    </a:rPr>
                                    <m:t>𝑛</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𝑊</m:t>
                                      </m:r>
                                    </m:e>
                                  </m:d>
                                </m:e>
                              </m:d>
                            </m:den>
                          </m:f>
                        </m:e>
                      </m:nary>
                    </m:oMath>
                  </m:oMathPara>
                </a14:m>
                <a:endParaRPr lang="en-US" dirty="0"/>
              </a:p>
            </p:txBody>
          </p:sp>
        </mc:Choice>
        <mc:Fallback xmlns="">
          <p:sp>
            <p:nvSpPr>
              <p:cNvPr id="9" name="Rettangolo 8"/>
              <p:cNvSpPr>
                <a:spLocks noRot="1" noChangeAspect="1" noMove="1" noResize="1" noEditPoints="1" noAdjustHandles="1" noChangeArrowheads="1" noChangeShapeType="1" noTextEdit="1"/>
              </p:cNvSpPr>
              <p:nvPr/>
            </p:nvSpPr>
            <p:spPr>
              <a:xfrm>
                <a:off x="4967536" y="573059"/>
                <a:ext cx="4176464" cy="690702"/>
              </a:xfrm>
              <a:prstGeom prst="rect">
                <a:avLst/>
              </a:prstGeom>
              <a:blipFill rotWithShape="0">
                <a:blip r:embed="rId2"/>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529091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28800"/>
            <a:ext cx="8229600" cy="4525963"/>
          </a:xfrm>
        </p:spPr>
        <p:txBody>
          <a:bodyPr/>
          <a:lstStyle/>
          <a:p>
            <a:pPr marL="0" lvl="0" indent="0">
              <a:buNone/>
            </a:pPr>
            <a:endParaRPr lang="en-US" sz="2800" dirty="0" smtClean="0">
              <a:solidFill>
                <a:srgbClr val="0070C0"/>
              </a:solidFill>
              <a:latin typeface="Calibri" panose="020F0502020204030204" pitchFamily="34" charset="0"/>
            </a:endParaRPr>
          </a:p>
          <a:p>
            <a:pPr marL="0" lvl="0" indent="0">
              <a:buNone/>
            </a:pPr>
            <a:r>
              <a:rPr lang="en-US" sz="3600" dirty="0" smtClean="0">
                <a:solidFill>
                  <a:srgbClr val="0070C0"/>
                </a:solidFill>
                <a:latin typeface="Calibri" panose="020F0502020204030204" pitchFamily="34" charset="0"/>
              </a:rPr>
              <a:t>Nowadays, I </a:t>
            </a:r>
            <a:r>
              <a:rPr lang="en-US" sz="3600" dirty="0">
                <a:solidFill>
                  <a:srgbClr val="0070C0"/>
                </a:solidFill>
                <a:latin typeface="Calibri" panose="020F0502020204030204" pitchFamily="34" charset="0"/>
              </a:rPr>
              <a:t>have the impression that the coupling impedance was  a concept which was just waiting to be introduced</a:t>
            </a:r>
            <a:r>
              <a:rPr lang="en-US" sz="3600" dirty="0" smtClean="0">
                <a:solidFill>
                  <a:srgbClr val="0070C0"/>
                </a:solidFill>
                <a:latin typeface="Calibri" panose="020F0502020204030204" pitchFamily="34" charset="0"/>
              </a:rPr>
              <a:t>:</a:t>
            </a:r>
          </a:p>
          <a:p>
            <a:pPr marL="0" lvl="0" indent="0">
              <a:buNone/>
            </a:pPr>
            <a:r>
              <a:rPr lang="en-US" sz="3600" dirty="0" smtClean="0">
                <a:solidFill>
                  <a:srgbClr val="C00000"/>
                </a:solidFill>
                <a:latin typeface="Calibri" panose="020F0502020204030204" pitchFamily="34" charset="0"/>
              </a:rPr>
              <a:t>I </a:t>
            </a:r>
            <a:r>
              <a:rPr lang="en-US" sz="3600" dirty="0">
                <a:solidFill>
                  <a:srgbClr val="C00000"/>
                </a:solidFill>
                <a:latin typeface="Calibri" panose="020F0502020204030204" pitchFamily="34" charset="0"/>
              </a:rPr>
              <a:t>was at the right moment in the right place with the right people</a:t>
            </a:r>
            <a:r>
              <a:rPr lang="en-US" sz="3600" dirty="0" smtClean="0">
                <a:solidFill>
                  <a:srgbClr val="C00000"/>
                </a:solidFill>
                <a:latin typeface="Calibri" panose="020F0502020204030204" pitchFamily="34" charset="0"/>
              </a:rPr>
              <a:t>.</a:t>
            </a:r>
            <a:endParaRPr lang="en-US" sz="3600" dirty="0">
              <a:solidFill>
                <a:srgbClr val="C00000"/>
              </a:solidFill>
              <a:latin typeface="Calibri" panose="020F0502020204030204" pitchFamily="34" charset="0"/>
            </a:endParaRPr>
          </a:p>
        </p:txBody>
      </p:sp>
      <p:sp>
        <p:nvSpPr>
          <p:cNvPr id="4" name="Segnaposto data 3"/>
          <p:cNvSpPr>
            <a:spLocks noGrp="1"/>
          </p:cNvSpPr>
          <p:nvPr>
            <p:ph type="dt" sz="half" idx="10"/>
          </p:nvPr>
        </p:nvSpPr>
        <p:spPr/>
        <p:txBody>
          <a:bodyPr/>
          <a:lstStyle/>
          <a:p>
            <a:pPr>
              <a:defRPr/>
            </a:pPr>
            <a:r>
              <a:rPr lang="it-IT" altLang="it-IT" smtClean="0">
                <a:solidFill>
                  <a:srgbClr val="000000"/>
                </a:solidFill>
              </a:rPr>
              <a:t>19/09/2017</a:t>
            </a:r>
            <a:endParaRPr lang="it-IT" altLang="it-IT">
              <a:solidFill>
                <a:srgbClr val="000000"/>
              </a:solidFill>
            </a:endParaRPr>
          </a:p>
        </p:txBody>
      </p:sp>
      <p:sp>
        <p:nvSpPr>
          <p:cNvPr id="5" name="Segnaposto numero diapositiva 4"/>
          <p:cNvSpPr>
            <a:spLocks noGrp="1"/>
          </p:cNvSpPr>
          <p:nvPr>
            <p:ph type="sldNum" sz="quarter" idx="12"/>
          </p:nvPr>
        </p:nvSpPr>
        <p:spPr/>
        <p:txBody>
          <a:bodyPr/>
          <a:lstStyle/>
          <a:p>
            <a:pPr>
              <a:defRPr/>
            </a:pPr>
            <a:fld id="{E9BB3ADC-2156-4206-AB89-223A08831E0D}" type="slidenum">
              <a:rPr lang="it-IT" altLang="it-IT" smtClean="0">
                <a:solidFill>
                  <a:srgbClr val="000000"/>
                </a:solidFill>
              </a:rPr>
              <a:pPr>
                <a:defRPr/>
              </a:pPr>
              <a:t>22</a:t>
            </a:fld>
            <a:endParaRPr lang="it-IT" altLang="it-IT">
              <a:solidFill>
                <a:srgbClr val="000000"/>
              </a:solidFill>
            </a:endParaRPr>
          </a:p>
        </p:txBody>
      </p:sp>
      <p:sp>
        <p:nvSpPr>
          <p:cNvPr id="8" name="Titolo 1"/>
          <p:cNvSpPr>
            <a:spLocks noGrp="1"/>
          </p:cNvSpPr>
          <p:nvPr>
            <p:ph type="title"/>
          </p:nvPr>
        </p:nvSpPr>
        <p:spPr>
          <a:xfrm>
            <a:off x="-36512" y="346910"/>
            <a:ext cx="4967536" cy="1209882"/>
          </a:xfrm>
          <a:solidFill>
            <a:srgbClr val="D1D1F0"/>
          </a:solidFill>
        </p:spPr>
        <p:txBody>
          <a:bodyPr/>
          <a:lstStyle/>
          <a:p>
            <a:pPr algn="l"/>
            <a:r>
              <a:rPr lang="en-US" sz="3200" dirty="0" smtClean="0">
                <a:solidFill>
                  <a:srgbClr val="C00000"/>
                </a:solidFill>
              </a:rPr>
              <a:t>An Impedance is in the Air</a:t>
            </a:r>
            <a:br>
              <a:rPr lang="en-US" sz="3200" dirty="0" smtClean="0">
                <a:solidFill>
                  <a:srgbClr val="C00000"/>
                </a:solidFill>
              </a:rPr>
            </a:br>
            <a:r>
              <a:rPr lang="en-US" sz="3200" dirty="0" smtClean="0">
                <a:solidFill>
                  <a:srgbClr val="C00000"/>
                </a:solidFill>
              </a:rPr>
              <a:t>The Banality of Invention</a:t>
            </a:r>
            <a:endParaRPr lang="en-US" sz="3200" dirty="0"/>
          </a:p>
        </p:txBody>
      </p:sp>
      <mc:AlternateContent xmlns:mc="http://schemas.openxmlformats.org/markup-compatibility/2006" xmlns:a14="http://schemas.microsoft.com/office/drawing/2010/main">
        <mc:Choice Requires="a14">
          <p:sp>
            <p:nvSpPr>
              <p:cNvPr id="9" name="Rettangolo 8"/>
              <p:cNvSpPr/>
              <p:nvPr/>
            </p:nvSpPr>
            <p:spPr>
              <a:xfrm>
                <a:off x="4967536" y="573059"/>
                <a:ext cx="4176464" cy="690702"/>
              </a:xfrm>
              <a:prstGeom prst="rect">
                <a:avLst/>
              </a:prstGeom>
              <a:solidFill>
                <a:schemeClr val="bg1"/>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𝑐𝑜𝑛𝑠𝑡</m:t>
                      </m:r>
                      <m:f>
                        <m:fPr>
                          <m:ctrlPr>
                            <a:rPr lang="it-IT" b="0" i="1" smtClean="0">
                              <a:latin typeface="Cambria Math" panose="02040503050406030204" pitchFamily="18" charset="0"/>
                            </a:rPr>
                          </m:ctrlPr>
                        </m:fPr>
                        <m:num>
                          <m:d>
                            <m:dPr>
                              <m:begChr m:val="⟨"/>
                              <m:endChr m:val="⟩"/>
                              <m:ctrlPr>
                                <a:rPr lang="en-US" i="1">
                                  <a:latin typeface="Cambria Math" panose="02040503050406030204" pitchFamily="18" charset="0"/>
                                </a:rPr>
                              </m:ctrlPr>
                            </m:dPr>
                            <m:e>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it-IT" b="0" i="1" smtClean="0">
                                      <a:latin typeface="Cambria Math" panose="02040503050406030204" pitchFamily="18" charset="0"/>
                                    </a:rPr>
                                    <m:t>𝑖</m:t>
                                  </m:r>
                                </m:sub>
                              </m:sSub>
                            </m:e>
                          </m:d>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𝑖</m:t>
                              </m:r>
                            </m:sub>
                          </m:sSub>
                        </m:den>
                      </m:f>
                      <m:nary>
                        <m:naryPr>
                          <m:subHide m:val="on"/>
                          <m:supHide m:val="on"/>
                          <m:ctrlPr>
                            <a:rPr lang="en-US" i="1">
                              <a:latin typeface="Cambria Math" panose="02040503050406030204" pitchFamily="18" charset="0"/>
                            </a:rPr>
                          </m:ctrlPr>
                        </m:naryPr>
                        <m:sub/>
                        <m:sup/>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0">
                                      <a:latin typeface="Cambria Math" panose="02040503050406030204" pitchFamily="18" charset="0"/>
                                    </a:rPr>
                                    <m:t>0</m:t>
                                  </m:r>
                                </m:sub>
                              </m:sSub>
                            </m:num>
                            <m:den>
                              <m:r>
                                <a:rPr lang="en-US" i="1">
                                  <a:latin typeface="Cambria Math" panose="02040503050406030204" pitchFamily="18" charset="0"/>
                                </a:rPr>
                                <m:t>𝑑𝑊</m:t>
                              </m:r>
                            </m:den>
                          </m:f>
                          <m:f>
                            <m:fPr>
                              <m:ctrlPr>
                                <a:rPr lang="en-US" i="1">
                                  <a:latin typeface="Cambria Math" panose="02040503050406030204" pitchFamily="18" charset="0"/>
                                </a:rPr>
                              </m:ctrlPr>
                            </m:fPr>
                            <m:num>
                              <m:r>
                                <a:rPr lang="en-US" i="1">
                                  <a:latin typeface="Cambria Math" panose="02040503050406030204" pitchFamily="18" charset="0"/>
                                </a:rPr>
                                <m:t>𝑑𝑊</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𝜔</m:t>
                                  </m:r>
                                  <m:r>
                                    <a:rPr lang="en-US" i="0">
                                      <a:latin typeface="Cambria Math" panose="02040503050406030204" pitchFamily="18" charset="0"/>
                                    </a:rPr>
                                    <m:t>−</m:t>
                                  </m:r>
                                  <m:r>
                                    <a:rPr lang="en-US" i="1">
                                      <a:latin typeface="Cambria Math" panose="02040503050406030204" pitchFamily="18" charset="0"/>
                                    </a:rPr>
                                    <m:t>𝑛</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𝑊</m:t>
                                      </m:r>
                                    </m:e>
                                  </m:d>
                                </m:e>
                              </m:d>
                            </m:den>
                          </m:f>
                        </m:e>
                      </m:nary>
                    </m:oMath>
                  </m:oMathPara>
                </a14:m>
                <a:endParaRPr lang="en-US" dirty="0"/>
              </a:p>
            </p:txBody>
          </p:sp>
        </mc:Choice>
        <mc:Fallback xmlns="">
          <p:sp>
            <p:nvSpPr>
              <p:cNvPr id="9" name="Rettangolo 8"/>
              <p:cNvSpPr>
                <a:spLocks noRot="1" noChangeAspect="1" noMove="1" noResize="1" noEditPoints="1" noAdjustHandles="1" noChangeArrowheads="1" noChangeShapeType="1" noTextEdit="1"/>
              </p:cNvSpPr>
              <p:nvPr/>
            </p:nvSpPr>
            <p:spPr>
              <a:xfrm>
                <a:off x="4967536" y="573059"/>
                <a:ext cx="4176464" cy="690702"/>
              </a:xfrm>
              <a:prstGeom prst="rect">
                <a:avLst/>
              </a:prstGeom>
              <a:blipFill rotWithShape="0">
                <a:blip r:embed="rId2"/>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881641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496" y="1196752"/>
            <a:ext cx="8856984" cy="864096"/>
          </a:xfrm>
        </p:spPr>
        <p:txBody>
          <a:bodyPr/>
          <a:lstStyle/>
          <a:p>
            <a:r>
              <a:rPr lang="en-US" sz="2800" dirty="0" smtClean="0"/>
              <a:t>Andy Sessler explicitly said that he did not want his name on the following report.</a:t>
            </a:r>
            <a:endParaRPr lang="en-US" sz="2800" dirty="0"/>
          </a:p>
        </p:txBody>
      </p:sp>
      <p:sp>
        <p:nvSpPr>
          <p:cNvPr id="4" name="Segnaposto numero diapositiva 3"/>
          <p:cNvSpPr>
            <a:spLocks noGrp="1"/>
          </p:cNvSpPr>
          <p:nvPr>
            <p:ph type="sldNum" sz="quarter" idx="12"/>
          </p:nvPr>
        </p:nvSpPr>
        <p:spPr/>
        <p:txBody>
          <a:bodyPr/>
          <a:lstStyle/>
          <a:p>
            <a:pPr>
              <a:defRPr/>
            </a:pPr>
            <a:fld id="{5916E927-2375-4F12-AF6E-B7902A62EBF6}" type="slidenum">
              <a:rPr lang="it-IT" smtClean="0"/>
              <a:pPr>
                <a:defRPr/>
              </a:pPr>
              <a:t>23</a:t>
            </a:fld>
            <a:endParaRPr lang="it-IT"/>
          </a:p>
        </p:txBody>
      </p:sp>
      <p:pic>
        <p:nvPicPr>
          <p:cNvPr id="6" name="Picture 7" descr="C:\Users\pcvaccaro\Desktop\Nuova cartella\1°pagin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95" y="2147332"/>
            <a:ext cx="6438005" cy="4588619"/>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data 4"/>
          <p:cNvSpPr>
            <a:spLocks noGrp="1"/>
          </p:cNvSpPr>
          <p:nvPr>
            <p:ph type="dt" sz="half" idx="10"/>
          </p:nvPr>
        </p:nvSpPr>
        <p:spPr/>
        <p:txBody>
          <a:bodyPr/>
          <a:lstStyle/>
          <a:p>
            <a:pPr>
              <a:defRPr/>
            </a:pPr>
            <a:r>
              <a:rPr lang="it-IT" smtClean="0"/>
              <a:t>19/09/2017</a:t>
            </a:r>
            <a:endParaRPr lang="it-IT"/>
          </a:p>
        </p:txBody>
      </p:sp>
      <p:sp>
        <p:nvSpPr>
          <p:cNvPr id="8" name="Titolo 1"/>
          <p:cNvSpPr>
            <a:spLocks noGrp="1"/>
          </p:cNvSpPr>
          <p:nvPr>
            <p:ph type="title"/>
          </p:nvPr>
        </p:nvSpPr>
        <p:spPr>
          <a:xfrm>
            <a:off x="-36512" y="44624"/>
            <a:ext cx="4967536" cy="1209882"/>
          </a:xfrm>
          <a:solidFill>
            <a:srgbClr val="D1D1F0"/>
          </a:solidFill>
        </p:spPr>
        <p:txBody>
          <a:bodyPr/>
          <a:lstStyle/>
          <a:p>
            <a:pPr algn="l"/>
            <a:r>
              <a:rPr lang="en-US" sz="3200" dirty="0" smtClean="0">
                <a:solidFill>
                  <a:srgbClr val="C00000"/>
                </a:solidFill>
              </a:rPr>
              <a:t>An Impedance is in the Air</a:t>
            </a:r>
            <a:br>
              <a:rPr lang="en-US" sz="3200" dirty="0" smtClean="0">
                <a:solidFill>
                  <a:srgbClr val="C00000"/>
                </a:solidFill>
              </a:rPr>
            </a:br>
            <a:r>
              <a:rPr lang="en-US" sz="3200" dirty="0" smtClean="0">
                <a:solidFill>
                  <a:srgbClr val="C00000"/>
                </a:solidFill>
              </a:rPr>
              <a:t>The Banality of Invention</a:t>
            </a:r>
            <a:endParaRPr lang="en-US" sz="3200" dirty="0"/>
          </a:p>
        </p:txBody>
      </p:sp>
      <mc:AlternateContent xmlns:mc="http://schemas.openxmlformats.org/markup-compatibility/2006" xmlns:a14="http://schemas.microsoft.com/office/drawing/2010/main">
        <mc:Choice Requires="a14">
          <p:sp>
            <p:nvSpPr>
              <p:cNvPr id="10" name="Rettangolo 9"/>
              <p:cNvSpPr/>
              <p:nvPr/>
            </p:nvSpPr>
            <p:spPr>
              <a:xfrm>
                <a:off x="4967536" y="270773"/>
                <a:ext cx="4176464" cy="690702"/>
              </a:xfrm>
              <a:prstGeom prst="rect">
                <a:avLst/>
              </a:prstGeom>
              <a:solidFill>
                <a:schemeClr val="bg1"/>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𝑐𝑜𝑛𝑠𝑡</m:t>
                      </m:r>
                      <m:f>
                        <m:fPr>
                          <m:ctrlPr>
                            <a:rPr lang="it-IT" b="0" i="1" smtClean="0">
                              <a:latin typeface="Cambria Math" panose="02040503050406030204" pitchFamily="18" charset="0"/>
                            </a:rPr>
                          </m:ctrlPr>
                        </m:fPr>
                        <m:num>
                          <m:d>
                            <m:dPr>
                              <m:begChr m:val="⟨"/>
                              <m:endChr m:val="⟩"/>
                              <m:ctrlPr>
                                <a:rPr lang="en-US" i="1">
                                  <a:latin typeface="Cambria Math" panose="02040503050406030204" pitchFamily="18" charset="0"/>
                                </a:rPr>
                              </m:ctrlPr>
                            </m:dPr>
                            <m:e>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it-IT" b="0" i="1" smtClean="0">
                                      <a:latin typeface="Cambria Math" panose="02040503050406030204" pitchFamily="18" charset="0"/>
                                    </a:rPr>
                                    <m:t>𝑖</m:t>
                                  </m:r>
                                </m:sub>
                              </m:sSub>
                            </m:e>
                          </m:d>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𝑖</m:t>
                              </m:r>
                            </m:sub>
                          </m:sSub>
                        </m:den>
                      </m:f>
                      <m:nary>
                        <m:naryPr>
                          <m:subHide m:val="on"/>
                          <m:supHide m:val="on"/>
                          <m:ctrlPr>
                            <a:rPr lang="en-US" i="1">
                              <a:latin typeface="Cambria Math" panose="02040503050406030204" pitchFamily="18" charset="0"/>
                            </a:rPr>
                          </m:ctrlPr>
                        </m:naryPr>
                        <m:sub/>
                        <m:sup/>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0">
                                      <a:latin typeface="Cambria Math" panose="02040503050406030204" pitchFamily="18" charset="0"/>
                                    </a:rPr>
                                    <m:t>0</m:t>
                                  </m:r>
                                </m:sub>
                              </m:sSub>
                            </m:num>
                            <m:den>
                              <m:r>
                                <a:rPr lang="en-US" i="1">
                                  <a:latin typeface="Cambria Math" panose="02040503050406030204" pitchFamily="18" charset="0"/>
                                </a:rPr>
                                <m:t>𝑑𝑊</m:t>
                              </m:r>
                            </m:den>
                          </m:f>
                          <m:f>
                            <m:fPr>
                              <m:ctrlPr>
                                <a:rPr lang="en-US" i="1">
                                  <a:latin typeface="Cambria Math" panose="02040503050406030204" pitchFamily="18" charset="0"/>
                                </a:rPr>
                              </m:ctrlPr>
                            </m:fPr>
                            <m:num>
                              <m:r>
                                <a:rPr lang="en-US" i="1">
                                  <a:latin typeface="Cambria Math" panose="02040503050406030204" pitchFamily="18" charset="0"/>
                                </a:rPr>
                                <m:t>𝑑𝑊</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𝜔</m:t>
                                  </m:r>
                                  <m:r>
                                    <a:rPr lang="en-US" i="0">
                                      <a:latin typeface="Cambria Math" panose="02040503050406030204" pitchFamily="18" charset="0"/>
                                    </a:rPr>
                                    <m:t>−</m:t>
                                  </m:r>
                                  <m:r>
                                    <a:rPr lang="en-US" i="1">
                                      <a:latin typeface="Cambria Math" panose="02040503050406030204" pitchFamily="18" charset="0"/>
                                    </a:rPr>
                                    <m:t>𝑛</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𝑊</m:t>
                                      </m:r>
                                    </m:e>
                                  </m:d>
                                </m:e>
                              </m:d>
                            </m:den>
                          </m:f>
                        </m:e>
                      </m:nary>
                    </m:oMath>
                  </m:oMathPara>
                </a14:m>
                <a:endParaRPr lang="en-US" dirty="0"/>
              </a:p>
            </p:txBody>
          </p:sp>
        </mc:Choice>
        <mc:Fallback xmlns="">
          <p:sp>
            <p:nvSpPr>
              <p:cNvPr id="10" name="Rettangolo 9"/>
              <p:cNvSpPr>
                <a:spLocks noRot="1" noChangeAspect="1" noMove="1" noResize="1" noEditPoints="1" noAdjustHandles="1" noChangeArrowheads="1" noChangeShapeType="1" noTextEdit="1"/>
              </p:cNvSpPr>
              <p:nvPr/>
            </p:nvSpPr>
            <p:spPr>
              <a:xfrm>
                <a:off x="4967536" y="270773"/>
                <a:ext cx="4176464" cy="690702"/>
              </a:xfrm>
              <a:prstGeom prst="rect">
                <a:avLst/>
              </a:prstGeom>
              <a:blipFill rotWithShape="0">
                <a:blip r:embed="rId3"/>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190133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5916E927-2375-4F12-AF6E-B7902A62EBF6}" type="slidenum">
              <a:rPr lang="it-IT" smtClean="0"/>
              <a:pPr>
                <a:defRPr/>
              </a:pPr>
              <a:t>24</a:t>
            </a:fld>
            <a:endParaRPr lang="it-IT"/>
          </a:p>
        </p:txBody>
      </p:sp>
      <p:pic>
        <p:nvPicPr>
          <p:cNvPr id="5" name="Picture 2" descr="C:\Users\pcvaccaro\Desktop\Nuova cartella\Ultima pagina.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753" y="1600200"/>
            <a:ext cx="7776493"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data 2"/>
          <p:cNvSpPr>
            <a:spLocks noGrp="1"/>
          </p:cNvSpPr>
          <p:nvPr>
            <p:ph type="dt" sz="half" idx="10"/>
          </p:nvPr>
        </p:nvSpPr>
        <p:spPr/>
        <p:txBody>
          <a:bodyPr/>
          <a:lstStyle/>
          <a:p>
            <a:pPr>
              <a:defRPr/>
            </a:pPr>
            <a:r>
              <a:rPr lang="it-IT" smtClean="0"/>
              <a:t>19/09/2017</a:t>
            </a:r>
            <a:endParaRPr lang="it-IT"/>
          </a:p>
        </p:txBody>
      </p:sp>
      <p:sp>
        <p:nvSpPr>
          <p:cNvPr id="6" name="Titolo 1"/>
          <p:cNvSpPr>
            <a:spLocks noGrp="1"/>
          </p:cNvSpPr>
          <p:nvPr>
            <p:ph type="title"/>
          </p:nvPr>
        </p:nvSpPr>
        <p:spPr>
          <a:xfrm>
            <a:off x="-36512" y="346910"/>
            <a:ext cx="4967536" cy="1209882"/>
          </a:xfrm>
          <a:solidFill>
            <a:srgbClr val="D1D1F0"/>
          </a:solidFill>
        </p:spPr>
        <p:txBody>
          <a:bodyPr/>
          <a:lstStyle/>
          <a:p>
            <a:pPr algn="l"/>
            <a:r>
              <a:rPr lang="en-US" sz="3200" dirty="0" smtClean="0">
                <a:solidFill>
                  <a:srgbClr val="C00000"/>
                </a:solidFill>
              </a:rPr>
              <a:t>An Impedance is in the Air</a:t>
            </a:r>
            <a:br>
              <a:rPr lang="en-US" sz="3200" dirty="0" smtClean="0">
                <a:solidFill>
                  <a:srgbClr val="C00000"/>
                </a:solidFill>
              </a:rPr>
            </a:br>
            <a:r>
              <a:rPr lang="en-US" sz="3200" dirty="0" smtClean="0">
                <a:solidFill>
                  <a:srgbClr val="C00000"/>
                </a:solidFill>
              </a:rPr>
              <a:t>The Banality of Invention</a:t>
            </a:r>
            <a:endParaRPr lang="en-US" sz="3200" dirty="0"/>
          </a:p>
        </p:txBody>
      </p:sp>
      <mc:AlternateContent xmlns:mc="http://schemas.openxmlformats.org/markup-compatibility/2006" xmlns:a14="http://schemas.microsoft.com/office/drawing/2010/main">
        <mc:Choice Requires="a14">
          <p:sp>
            <p:nvSpPr>
              <p:cNvPr id="7" name="Rettangolo 6"/>
              <p:cNvSpPr/>
              <p:nvPr/>
            </p:nvSpPr>
            <p:spPr>
              <a:xfrm>
                <a:off x="4967536" y="573059"/>
                <a:ext cx="4176464" cy="690702"/>
              </a:xfrm>
              <a:prstGeom prst="rect">
                <a:avLst/>
              </a:prstGeom>
              <a:solidFill>
                <a:schemeClr val="bg1"/>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𝑐𝑜𝑛𝑠𝑡</m:t>
                      </m:r>
                      <m:f>
                        <m:fPr>
                          <m:ctrlPr>
                            <a:rPr lang="it-IT" b="0" i="1" smtClean="0">
                              <a:latin typeface="Cambria Math" panose="02040503050406030204" pitchFamily="18" charset="0"/>
                            </a:rPr>
                          </m:ctrlPr>
                        </m:fPr>
                        <m:num>
                          <m:d>
                            <m:dPr>
                              <m:begChr m:val="⟨"/>
                              <m:endChr m:val="⟩"/>
                              <m:ctrlPr>
                                <a:rPr lang="en-US" i="1">
                                  <a:latin typeface="Cambria Math" panose="02040503050406030204" pitchFamily="18" charset="0"/>
                                </a:rPr>
                              </m:ctrlPr>
                            </m:dPr>
                            <m:e>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it-IT" b="0" i="1" smtClean="0">
                                      <a:latin typeface="Cambria Math" panose="02040503050406030204" pitchFamily="18" charset="0"/>
                                    </a:rPr>
                                    <m:t>𝑖</m:t>
                                  </m:r>
                                </m:sub>
                              </m:sSub>
                            </m:e>
                          </m:d>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𝑖</m:t>
                              </m:r>
                            </m:sub>
                          </m:sSub>
                        </m:den>
                      </m:f>
                      <m:nary>
                        <m:naryPr>
                          <m:subHide m:val="on"/>
                          <m:supHide m:val="on"/>
                          <m:ctrlPr>
                            <a:rPr lang="en-US" i="1">
                              <a:latin typeface="Cambria Math" panose="02040503050406030204" pitchFamily="18" charset="0"/>
                            </a:rPr>
                          </m:ctrlPr>
                        </m:naryPr>
                        <m:sub/>
                        <m:sup/>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0">
                                      <a:latin typeface="Cambria Math" panose="02040503050406030204" pitchFamily="18" charset="0"/>
                                    </a:rPr>
                                    <m:t>0</m:t>
                                  </m:r>
                                </m:sub>
                              </m:sSub>
                            </m:num>
                            <m:den>
                              <m:r>
                                <a:rPr lang="en-US" i="1">
                                  <a:latin typeface="Cambria Math" panose="02040503050406030204" pitchFamily="18" charset="0"/>
                                </a:rPr>
                                <m:t>𝑑𝑊</m:t>
                              </m:r>
                            </m:den>
                          </m:f>
                          <m:f>
                            <m:fPr>
                              <m:ctrlPr>
                                <a:rPr lang="en-US" i="1">
                                  <a:latin typeface="Cambria Math" panose="02040503050406030204" pitchFamily="18" charset="0"/>
                                </a:rPr>
                              </m:ctrlPr>
                            </m:fPr>
                            <m:num>
                              <m:r>
                                <a:rPr lang="en-US" i="1">
                                  <a:latin typeface="Cambria Math" panose="02040503050406030204" pitchFamily="18" charset="0"/>
                                </a:rPr>
                                <m:t>𝑑𝑊</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𝜔</m:t>
                                  </m:r>
                                  <m:r>
                                    <a:rPr lang="en-US" i="0">
                                      <a:latin typeface="Cambria Math" panose="02040503050406030204" pitchFamily="18" charset="0"/>
                                    </a:rPr>
                                    <m:t>−</m:t>
                                  </m:r>
                                  <m:r>
                                    <a:rPr lang="en-US" i="1">
                                      <a:latin typeface="Cambria Math" panose="02040503050406030204" pitchFamily="18" charset="0"/>
                                    </a:rPr>
                                    <m:t>𝑛</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𝑊</m:t>
                                      </m:r>
                                    </m:e>
                                  </m:d>
                                </m:e>
                              </m:d>
                            </m:den>
                          </m:f>
                        </m:e>
                      </m:nary>
                    </m:oMath>
                  </m:oMathPara>
                </a14:m>
                <a:endParaRPr lang="en-US" dirty="0"/>
              </a:p>
            </p:txBody>
          </p:sp>
        </mc:Choice>
        <mc:Fallback xmlns="">
          <p:sp>
            <p:nvSpPr>
              <p:cNvPr id="7" name="Rettangolo 6"/>
              <p:cNvSpPr>
                <a:spLocks noRot="1" noChangeAspect="1" noMove="1" noResize="1" noEditPoints="1" noAdjustHandles="1" noChangeArrowheads="1" noChangeShapeType="1" noTextEdit="1"/>
              </p:cNvSpPr>
              <p:nvPr/>
            </p:nvSpPr>
            <p:spPr>
              <a:xfrm>
                <a:off x="4967536" y="573059"/>
                <a:ext cx="4176464" cy="690702"/>
              </a:xfrm>
              <a:prstGeom prst="rect">
                <a:avLst/>
              </a:prstGeom>
              <a:blipFill rotWithShape="0">
                <a:blip r:embed="rId3"/>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766401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E6DBBF1-C670-48D4-8C96-C38B68561ACB}" type="slidenum">
              <a:rPr lang="it-IT" smtClean="0"/>
              <a:pPr>
                <a:defRPr/>
              </a:pPr>
              <a:t>25</a:t>
            </a:fld>
            <a:endParaRPr lang="it-IT"/>
          </a:p>
        </p:txBody>
      </p:sp>
      <p:pic>
        <p:nvPicPr>
          <p:cNvPr id="3" name="Picture 2" descr="1967"/>
          <p:cNvPicPr>
            <a:picLocks noChangeAspect="1" noChangeArrowheads="1"/>
          </p:cNvPicPr>
          <p:nvPr/>
        </p:nvPicPr>
        <p:blipFill>
          <a:blip r:embed="rId2">
            <a:lum contrast="20000"/>
            <a:extLst>
              <a:ext uri="{28A0092B-C50C-407E-A947-70E740481C1C}">
                <a14:useLocalDpi xmlns:a14="http://schemas.microsoft.com/office/drawing/2010/main" val="0"/>
              </a:ext>
            </a:extLst>
          </a:blip>
          <a:srcRect r="2118"/>
          <a:stretch>
            <a:fillRect/>
          </a:stretch>
        </p:blipFill>
        <p:spPr bwMode="auto">
          <a:xfrm>
            <a:off x="750838" y="1086246"/>
            <a:ext cx="7421562" cy="57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contenuto 2"/>
          <p:cNvSpPr txBox="1">
            <a:spLocks/>
          </p:cNvSpPr>
          <p:nvPr/>
        </p:nvSpPr>
        <p:spPr>
          <a:xfrm>
            <a:off x="457200" y="18864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…and that we had to produce a more general paper.  </a:t>
            </a:r>
            <a:endParaRPr lang="en-US" sz="2800" dirty="0"/>
          </a:p>
        </p:txBody>
      </p:sp>
    </p:spTree>
    <p:extLst>
      <p:ext uri="{BB962C8B-B14F-4D97-AF65-F5344CB8AC3E}">
        <p14:creationId xmlns:p14="http://schemas.microsoft.com/office/powerpoint/2010/main" val="2911633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r>
              <a:rPr lang="it-IT" smtClean="0"/>
              <a:t>19/09/2017</a:t>
            </a:r>
            <a:endParaRPr lang="it-IT"/>
          </a:p>
        </p:txBody>
      </p:sp>
      <p:sp>
        <p:nvSpPr>
          <p:cNvPr id="3" name="Segnaposto numero diapositiva 2"/>
          <p:cNvSpPr>
            <a:spLocks noGrp="1"/>
          </p:cNvSpPr>
          <p:nvPr>
            <p:ph type="sldNum" sz="quarter" idx="12"/>
          </p:nvPr>
        </p:nvSpPr>
        <p:spPr/>
        <p:txBody>
          <a:bodyPr/>
          <a:lstStyle/>
          <a:p>
            <a:pPr>
              <a:defRPr/>
            </a:pPr>
            <a:fld id="{BE6DBBF1-C670-48D4-8C96-C38B68561ACB}" type="slidenum">
              <a:rPr lang="it-IT" smtClean="0"/>
              <a:pPr>
                <a:defRPr/>
              </a:pPr>
              <a:t>26</a:t>
            </a:fld>
            <a:endParaRPr lang="it-IT"/>
          </a:p>
        </p:txBody>
      </p:sp>
      <p:pic>
        <p:nvPicPr>
          <p:cNvPr id="4" name="Immagine 3"/>
          <p:cNvPicPr>
            <a:picLocks noChangeAspect="1"/>
          </p:cNvPicPr>
          <p:nvPr/>
        </p:nvPicPr>
        <p:blipFill rotWithShape="1">
          <a:blip r:embed="rId2"/>
          <a:srcRect b="72005"/>
          <a:stretch/>
        </p:blipFill>
        <p:spPr>
          <a:xfrm>
            <a:off x="744579" y="1679322"/>
            <a:ext cx="7536481" cy="1872208"/>
          </a:xfrm>
          <a:prstGeom prst="rect">
            <a:avLst/>
          </a:prstGeom>
        </p:spPr>
      </p:pic>
      <p:pic>
        <p:nvPicPr>
          <p:cNvPr id="5" name="Immagine 4"/>
          <p:cNvPicPr>
            <a:picLocks noChangeAspect="1"/>
          </p:cNvPicPr>
          <p:nvPr/>
        </p:nvPicPr>
        <p:blipFill rotWithShape="1">
          <a:blip r:embed="rId2"/>
          <a:srcRect t="62448"/>
          <a:stretch/>
        </p:blipFill>
        <p:spPr>
          <a:xfrm>
            <a:off x="755575" y="3895420"/>
            <a:ext cx="7536481" cy="2511452"/>
          </a:xfrm>
          <a:prstGeom prst="rect">
            <a:avLst/>
          </a:prstGeom>
        </p:spPr>
      </p:pic>
      <p:sp>
        <p:nvSpPr>
          <p:cNvPr id="6" name="CasellaDiTesto 5"/>
          <p:cNvSpPr txBox="1"/>
          <p:nvPr/>
        </p:nvSpPr>
        <p:spPr>
          <a:xfrm>
            <a:off x="755575" y="3598560"/>
            <a:ext cx="7536481" cy="338554"/>
          </a:xfrm>
          <a:prstGeom prst="rect">
            <a:avLst/>
          </a:prstGeom>
          <a:solidFill>
            <a:schemeClr val="bg1"/>
          </a:solidFill>
        </p:spPr>
        <p:txBody>
          <a:bodyPr wrap="square" rtlCol="0">
            <a:spAutoFit/>
          </a:bodyPr>
          <a:lstStyle/>
          <a:p>
            <a:r>
              <a:rPr lang="it-IT" sz="1600" dirty="0" err="1" smtClean="0">
                <a:solidFill>
                  <a:schemeClr val="tx1">
                    <a:lumMod val="50000"/>
                    <a:lumOff val="50000"/>
                  </a:schemeClr>
                </a:solidFill>
                <a:latin typeface="Times New Roman" panose="02020603050405020304" pitchFamily="18" charset="0"/>
                <a:cs typeface="Times New Roman" panose="02020603050405020304" pitchFamily="18" charset="0"/>
              </a:rPr>
              <a:t>Truncated</a:t>
            </a:r>
            <a:r>
              <a:rPr lang="it-IT" sz="1600" dirty="0" smtClean="0">
                <a:solidFill>
                  <a:schemeClr val="tx1">
                    <a:lumMod val="50000"/>
                    <a:lumOff val="50000"/>
                  </a:schemeClr>
                </a:solidFill>
                <a:latin typeface="Times New Roman" panose="02020603050405020304" pitchFamily="18" charset="0"/>
                <a:cs typeface="Times New Roman" panose="02020603050405020304" pitchFamily="18" charset="0"/>
              </a:rPr>
              <a:t> cosine </a:t>
            </a:r>
            <a:r>
              <a:rPr lang="it-IT" sz="1600" dirty="0" err="1" smtClean="0">
                <a:solidFill>
                  <a:schemeClr val="tx1">
                    <a:lumMod val="50000"/>
                    <a:lumOff val="50000"/>
                  </a:schemeClr>
                </a:solidFill>
                <a:latin typeface="Times New Roman" panose="02020603050405020304" pitchFamily="18" charset="0"/>
                <a:cs typeface="Times New Roman" panose="02020603050405020304" pitchFamily="18" charset="0"/>
              </a:rPr>
              <a:t>distribution</a:t>
            </a:r>
            <a:r>
              <a:rPr lang="it-IT" sz="160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it-IT" sz="1600" dirty="0" err="1" smtClean="0">
                <a:solidFill>
                  <a:schemeClr val="tx1">
                    <a:lumMod val="50000"/>
                    <a:lumOff val="50000"/>
                  </a:schemeClr>
                </a:solidFill>
                <a:latin typeface="Times New Roman" panose="02020603050405020304" pitchFamily="18" charset="0"/>
                <a:cs typeface="Times New Roman" panose="02020603050405020304" pitchFamily="18" charset="0"/>
              </a:rPr>
              <a:t>function</a:t>
            </a:r>
            <a:endParaRPr lang="en-US" sz="16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7" name="CasellaDiTesto 6"/>
          <p:cNvSpPr txBox="1"/>
          <p:nvPr/>
        </p:nvSpPr>
        <p:spPr>
          <a:xfrm>
            <a:off x="755575" y="1340768"/>
            <a:ext cx="7536481" cy="338554"/>
          </a:xfrm>
          <a:prstGeom prst="rect">
            <a:avLst/>
          </a:prstGeom>
          <a:solidFill>
            <a:schemeClr val="bg1"/>
          </a:solidFill>
        </p:spPr>
        <p:txBody>
          <a:bodyPr wrap="square" rtlCol="0">
            <a:spAutoFit/>
          </a:bodyPr>
          <a:lstStyle/>
          <a:p>
            <a:r>
              <a:rPr lang="it-IT" sz="1600" dirty="0" smtClean="0">
                <a:solidFill>
                  <a:schemeClr val="tx1">
                    <a:lumMod val="50000"/>
                    <a:lumOff val="50000"/>
                  </a:schemeClr>
                </a:solidFill>
                <a:latin typeface="Times New Roman" panose="02020603050405020304" pitchFamily="18" charset="0"/>
                <a:cs typeface="Times New Roman" panose="02020603050405020304" pitchFamily="18" charset="0"/>
              </a:rPr>
              <a:t>Lorenzian </a:t>
            </a:r>
            <a:r>
              <a:rPr lang="it-IT" sz="1600" dirty="0" err="1" smtClean="0">
                <a:solidFill>
                  <a:schemeClr val="tx1">
                    <a:lumMod val="50000"/>
                    <a:lumOff val="50000"/>
                  </a:schemeClr>
                </a:solidFill>
                <a:latin typeface="Times New Roman" panose="02020603050405020304" pitchFamily="18" charset="0"/>
                <a:cs typeface="Times New Roman" panose="02020603050405020304" pitchFamily="18" charset="0"/>
              </a:rPr>
              <a:t>distribution</a:t>
            </a:r>
            <a:r>
              <a:rPr lang="it-IT" sz="160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it-IT" sz="1600" dirty="0" err="1" smtClean="0">
                <a:solidFill>
                  <a:schemeClr val="tx1">
                    <a:lumMod val="50000"/>
                    <a:lumOff val="50000"/>
                  </a:schemeClr>
                </a:solidFill>
                <a:latin typeface="Times New Roman" panose="02020603050405020304" pitchFamily="18" charset="0"/>
                <a:cs typeface="Times New Roman" panose="02020603050405020304" pitchFamily="18" charset="0"/>
              </a:rPr>
              <a:t>function</a:t>
            </a:r>
            <a:endParaRPr lang="en-US" sz="16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0" name="Titolo 1"/>
          <p:cNvSpPr txBox="1">
            <a:spLocks/>
          </p:cNvSpPr>
          <p:nvPr/>
        </p:nvSpPr>
        <p:spPr>
          <a:xfrm>
            <a:off x="-36512" y="44624"/>
            <a:ext cx="4967536" cy="1209882"/>
          </a:xfrm>
          <a:prstGeom prst="rect">
            <a:avLst/>
          </a:prstGeom>
          <a:solidFill>
            <a:srgbClr val="D1D1F0"/>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200" smtClean="0">
                <a:solidFill>
                  <a:srgbClr val="C00000"/>
                </a:solidFill>
              </a:rPr>
              <a:t>An Impedance is in the Air</a:t>
            </a:r>
            <a:br>
              <a:rPr lang="en-US" sz="3200" smtClean="0">
                <a:solidFill>
                  <a:srgbClr val="C00000"/>
                </a:solidFill>
              </a:rPr>
            </a:br>
            <a:r>
              <a:rPr lang="en-US" sz="3200" smtClean="0">
                <a:solidFill>
                  <a:srgbClr val="C00000"/>
                </a:solidFill>
              </a:rPr>
              <a:t>The Banality of Invention</a:t>
            </a:r>
            <a:endParaRPr lang="en-US" sz="3200" dirty="0"/>
          </a:p>
        </p:txBody>
      </p:sp>
      <mc:AlternateContent xmlns:mc="http://schemas.openxmlformats.org/markup-compatibility/2006" xmlns:a14="http://schemas.microsoft.com/office/drawing/2010/main">
        <mc:Choice Requires="a14">
          <p:sp>
            <p:nvSpPr>
              <p:cNvPr id="11" name="Rettangolo 10"/>
              <p:cNvSpPr/>
              <p:nvPr/>
            </p:nvSpPr>
            <p:spPr>
              <a:xfrm>
                <a:off x="4967536" y="270773"/>
                <a:ext cx="4176464" cy="690702"/>
              </a:xfrm>
              <a:prstGeom prst="rect">
                <a:avLst/>
              </a:prstGeom>
              <a:solidFill>
                <a:schemeClr val="bg1"/>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𝑐𝑜𝑛𝑠𝑡</m:t>
                      </m:r>
                      <m:f>
                        <m:fPr>
                          <m:ctrlPr>
                            <a:rPr lang="it-IT" b="0" i="1" smtClean="0">
                              <a:latin typeface="Cambria Math" panose="02040503050406030204" pitchFamily="18" charset="0"/>
                            </a:rPr>
                          </m:ctrlPr>
                        </m:fPr>
                        <m:num>
                          <m:d>
                            <m:dPr>
                              <m:begChr m:val="⟨"/>
                              <m:endChr m:val="⟩"/>
                              <m:ctrlPr>
                                <a:rPr lang="en-US" i="1">
                                  <a:latin typeface="Cambria Math" panose="02040503050406030204" pitchFamily="18" charset="0"/>
                                </a:rPr>
                              </m:ctrlPr>
                            </m:dPr>
                            <m:e>
                              <m:r>
                                <a:rPr lang="en-US" i="0">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𝑅</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it-IT" b="0" i="1" smtClean="0">
                                      <a:latin typeface="Cambria Math" panose="02040503050406030204" pitchFamily="18" charset="0"/>
                                    </a:rPr>
                                    <m:t>𝑖</m:t>
                                  </m:r>
                                </m:sub>
                              </m:sSub>
                            </m:e>
                          </m:d>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𝑖</m:t>
                              </m:r>
                            </m:sub>
                          </m:sSub>
                        </m:den>
                      </m:f>
                      <m:nary>
                        <m:naryPr>
                          <m:subHide m:val="on"/>
                          <m:supHide m:val="on"/>
                          <m:ctrlPr>
                            <a:rPr lang="en-US" i="1">
                              <a:latin typeface="Cambria Math" panose="02040503050406030204" pitchFamily="18" charset="0"/>
                            </a:rPr>
                          </m:ctrlPr>
                        </m:naryPr>
                        <m:sub/>
                        <m:sup/>
                        <m:e>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0">
                                      <a:latin typeface="Cambria Math" panose="02040503050406030204" pitchFamily="18" charset="0"/>
                                    </a:rPr>
                                    <m:t>0</m:t>
                                  </m:r>
                                </m:sub>
                              </m:sSub>
                            </m:num>
                            <m:den>
                              <m:r>
                                <a:rPr lang="en-US" i="1">
                                  <a:latin typeface="Cambria Math" panose="02040503050406030204" pitchFamily="18" charset="0"/>
                                </a:rPr>
                                <m:t>𝑑𝑊</m:t>
                              </m:r>
                            </m:den>
                          </m:f>
                          <m:f>
                            <m:fPr>
                              <m:ctrlPr>
                                <a:rPr lang="en-US" i="1">
                                  <a:latin typeface="Cambria Math" panose="02040503050406030204" pitchFamily="18" charset="0"/>
                                </a:rPr>
                              </m:ctrlPr>
                            </m:fPr>
                            <m:num>
                              <m:r>
                                <a:rPr lang="en-US" i="1">
                                  <a:latin typeface="Cambria Math" panose="02040503050406030204" pitchFamily="18" charset="0"/>
                                </a:rPr>
                                <m:t>𝑑𝑊</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𝜔</m:t>
                                  </m:r>
                                  <m:r>
                                    <a:rPr lang="en-US" i="0">
                                      <a:latin typeface="Cambria Math" panose="02040503050406030204" pitchFamily="18" charset="0"/>
                                    </a:rPr>
                                    <m:t>−</m:t>
                                  </m:r>
                                  <m:r>
                                    <a:rPr lang="en-US" i="1">
                                      <a:latin typeface="Cambria Math" panose="02040503050406030204" pitchFamily="18" charset="0"/>
                                    </a:rPr>
                                    <m:t>𝑛</m:t>
                                  </m:r>
                                  <m:sSub>
                                    <m:sSubPr>
                                      <m:ctrlPr>
                                        <a:rPr lang="en-US" i="1">
                                          <a:latin typeface="Cambria Math" panose="02040503050406030204" pitchFamily="18" charset="0"/>
                                        </a:rPr>
                                      </m:ctrlPr>
                                    </m:sSubPr>
                                    <m:e>
                                      <m:r>
                                        <a:rPr lang="en-US" i="1">
                                          <a:latin typeface="Cambria Math" panose="02040503050406030204" pitchFamily="18" charset="0"/>
                                        </a:rPr>
                                        <m:t>𝜔</m:t>
                                      </m:r>
                                    </m:e>
                                    <m:sub>
                                      <m:r>
                                        <a:rPr lang="en-US" i="0">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𝑊</m:t>
                                      </m:r>
                                    </m:e>
                                  </m:d>
                                </m:e>
                              </m:d>
                            </m:den>
                          </m:f>
                        </m:e>
                      </m:nary>
                    </m:oMath>
                  </m:oMathPara>
                </a14:m>
                <a:endParaRPr lang="en-US" dirty="0"/>
              </a:p>
            </p:txBody>
          </p:sp>
        </mc:Choice>
        <mc:Fallback xmlns="">
          <p:sp>
            <p:nvSpPr>
              <p:cNvPr id="11" name="Rettangolo 10"/>
              <p:cNvSpPr>
                <a:spLocks noRot="1" noChangeAspect="1" noMove="1" noResize="1" noEditPoints="1" noAdjustHandles="1" noChangeArrowheads="1" noChangeShapeType="1" noTextEdit="1"/>
              </p:cNvSpPr>
              <p:nvPr/>
            </p:nvSpPr>
            <p:spPr>
              <a:xfrm>
                <a:off x="4967536" y="270773"/>
                <a:ext cx="4176464" cy="690702"/>
              </a:xfrm>
              <a:prstGeom prst="rect">
                <a:avLst/>
              </a:prstGeom>
              <a:blipFill rotWithShape="0">
                <a:blip r:embed="rId3"/>
                <a:stretch>
                  <a:fillRect/>
                </a:stretch>
              </a:blipFill>
              <a:ln>
                <a:solidFill>
                  <a:schemeClr val="tx1"/>
                </a:solidFill>
              </a:ln>
            </p:spPr>
            <p:txBody>
              <a:bodyPr/>
              <a:lstStyle/>
              <a:p>
                <a:r>
                  <a:rPr lang="en-US">
                    <a:noFill/>
                  </a:rPr>
                  <a:t> </a:t>
                </a:r>
              </a:p>
            </p:txBody>
          </p:sp>
        </mc:Fallback>
      </mc:AlternateContent>
      <p:sp>
        <p:nvSpPr>
          <p:cNvPr id="13" name="Figura a mano libera 12"/>
          <p:cNvSpPr/>
          <p:nvPr/>
        </p:nvSpPr>
        <p:spPr>
          <a:xfrm>
            <a:off x="1828800" y="1786270"/>
            <a:ext cx="2232837" cy="861237"/>
          </a:xfrm>
          <a:custGeom>
            <a:avLst/>
            <a:gdLst>
              <a:gd name="connsiteX0" fmla="*/ 340242 w 2232837"/>
              <a:gd name="connsiteY0" fmla="*/ 31897 h 861237"/>
              <a:gd name="connsiteX1" fmla="*/ 223284 w 2232837"/>
              <a:gd name="connsiteY1" fmla="*/ 74428 h 861237"/>
              <a:gd name="connsiteX2" fmla="*/ 191386 w 2232837"/>
              <a:gd name="connsiteY2" fmla="*/ 85060 h 861237"/>
              <a:gd name="connsiteX3" fmla="*/ 127591 w 2232837"/>
              <a:gd name="connsiteY3" fmla="*/ 127590 h 861237"/>
              <a:gd name="connsiteX4" fmla="*/ 85060 w 2232837"/>
              <a:gd name="connsiteY4" fmla="*/ 170121 h 861237"/>
              <a:gd name="connsiteX5" fmla="*/ 63795 w 2232837"/>
              <a:gd name="connsiteY5" fmla="*/ 202018 h 861237"/>
              <a:gd name="connsiteX6" fmla="*/ 31898 w 2232837"/>
              <a:gd name="connsiteY6" fmla="*/ 223283 h 861237"/>
              <a:gd name="connsiteX7" fmla="*/ 10633 w 2232837"/>
              <a:gd name="connsiteY7" fmla="*/ 287079 h 861237"/>
              <a:gd name="connsiteX8" fmla="*/ 0 w 2232837"/>
              <a:gd name="connsiteY8" fmla="*/ 318977 h 861237"/>
              <a:gd name="connsiteX9" fmla="*/ 31898 w 2232837"/>
              <a:gd name="connsiteY9" fmla="*/ 489097 h 861237"/>
              <a:gd name="connsiteX10" fmla="*/ 53163 w 2232837"/>
              <a:gd name="connsiteY10" fmla="*/ 510363 h 861237"/>
              <a:gd name="connsiteX11" fmla="*/ 63795 w 2232837"/>
              <a:gd name="connsiteY11" fmla="*/ 574158 h 861237"/>
              <a:gd name="connsiteX12" fmla="*/ 106326 w 2232837"/>
              <a:gd name="connsiteY12" fmla="*/ 637953 h 861237"/>
              <a:gd name="connsiteX13" fmla="*/ 116958 w 2232837"/>
              <a:gd name="connsiteY13" fmla="*/ 669851 h 861237"/>
              <a:gd name="connsiteX14" fmla="*/ 244549 w 2232837"/>
              <a:gd name="connsiteY14" fmla="*/ 733646 h 861237"/>
              <a:gd name="connsiteX15" fmla="*/ 308344 w 2232837"/>
              <a:gd name="connsiteY15" fmla="*/ 754911 h 861237"/>
              <a:gd name="connsiteX16" fmla="*/ 446567 w 2232837"/>
              <a:gd name="connsiteY16" fmla="*/ 776177 h 861237"/>
              <a:gd name="connsiteX17" fmla="*/ 510363 w 2232837"/>
              <a:gd name="connsiteY17" fmla="*/ 786809 h 861237"/>
              <a:gd name="connsiteX18" fmla="*/ 584791 w 2232837"/>
              <a:gd name="connsiteY18" fmla="*/ 808074 h 861237"/>
              <a:gd name="connsiteX19" fmla="*/ 637953 w 2232837"/>
              <a:gd name="connsiteY19" fmla="*/ 818707 h 861237"/>
              <a:gd name="connsiteX20" fmla="*/ 1435395 w 2232837"/>
              <a:gd name="connsiteY20" fmla="*/ 839972 h 861237"/>
              <a:gd name="connsiteX21" fmla="*/ 1605516 w 2232837"/>
              <a:gd name="connsiteY21" fmla="*/ 850604 h 861237"/>
              <a:gd name="connsiteX22" fmla="*/ 1690577 w 2232837"/>
              <a:gd name="connsiteY22" fmla="*/ 861237 h 861237"/>
              <a:gd name="connsiteX23" fmla="*/ 1967023 w 2232837"/>
              <a:gd name="connsiteY23" fmla="*/ 850604 h 861237"/>
              <a:gd name="connsiteX24" fmla="*/ 2052084 w 2232837"/>
              <a:gd name="connsiteY24" fmla="*/ 829339 h 861237"/>
              <a:gd name="connsiteX25" fmla="*/ 2083981 w 2232837"/>
              <a:gd name="connsiteY25" fmla="*/ 808074 h 861237"/>
              <a:gd name="connsiteX26" fmla="*/ 2105247 w 2232837"/>
              <a:gd name="connsiteY26" fmla="*/ 786809 h 861237"/>
              <a:gd name="connsiteX27" fmla="*/ 2147777 w 2232837"/>
              <a:gd name="connsiteY27" fmla="*/ 723014 h 861237"/>
              <a:gd name="connsiteX28" fmla="*/ 2169042 w 2232837"/>
              <a:gd name="connsiteY28" fmla="*/ 691116 h 861237"/>
              <a:gd name="connsiteX29" fmla="*/ 2179674 w 2232837"/>
              <a:gd name="connsiteY29" fmla="*/ 659218 h 861237"/>
              <a:gd name="connsiteX30" fmla="*/ 2200940 w 2232837"/>
              <a:gd name="connsiteY30" fmla="*/ 637953 h 861237"/>
              <a:gd name="connsiteX31" fmla="*/ 2222205 w 2232837"/>
              <a:gd name="connsiteY31" fmla="*/ 574158 h 861237"/>
              <a:gd name="connsiteX32" fmla="*/ 2232837 w 2232837"/>
              <a:gd name="connsiteY32" fmla="*/ 542260 h 861237"/>
              <a:gd name="connsiteX33" fmla="*/ 2222205 w 2232837"/>
              <a:gd name="connsiteY33" fmla="*/ 170121 h 861237"/>
              <a:gd name="connsiteX34" fmla="*/ 2147777 w 2232837"/>
              <a:gd name="connsiteY34" fmla="*/ 85060 h 861237"/>
              <a:gd name="connsiteX35" fmla="*/ 2115879 w 2232837"/>
              <a:gd name="connsiteY35" fmla="*/ 53163 h 861237"/>
              <a:gd name="connsiteX36" fmla="*/ 2083981 w 2232837"/>
              <a:gd name="connsiteY36" fmla="*/ 42530 h 861237"/>
              <a:gd name="connsiteX37" fmla="*/ 2052084 w 2232837"/>
              <a:gd name="connsiteY37" fmla="*/ 21265 h 861237"/>
              <a:gd name="connsiteX38" fmla="*/ 1988288 w 2232837"/>
              <a:gd name="connsiteY38" fmla="*/ 0 h 861237"/>
              <a:gd name="connsiteX39" fmla="*/ 1371600 w 2232837"/>
              <a:gd name="connsiteY39" fmla="*/ 31897 h 861237"/>
              <a:gd name="connsiteX40" fmla="*/ 1254642 w 2232837"/>
              <a:gd name="connsiteY40" fmla="*/ 42530 h 861237"/>
              <a:gd name="connsiteX41" fmla="*/ 1180214 w 2232837"/>
              <a:gd name="connsiteY41" fmla="*/ 53163 h 861237"/>
              <a:gd name="connsiteX42" fmla="*/ 1084521 w 2232837"/>
              <a:gd name="connsiteY42" fmla="*/ 63795 h 861237"/>
              <a:gd name="connsiteX43" fmla="*/ 1020726 w 2232837"/>
              <a:gd name="connsiteY43" fmla="*/ 74428 h 861237"/>
              <a:gd name="connsiteX44" fmla="*/ 946298 w 2232837"/>
              <a:gd name="connsiteY44" fmla="*/ 85060 h 861237"/>
              <a:gd name="connsiteX45" fmla="*/ 563526 w 2232837"/>
              <a:gd name="connsiteY45" fmla="*/ 74428 h 861237"/>
              <a:gd name="connsiteX46" fmla="*/ 489098 w 2232837"/>
              <a:gd name="connsiteY46" fmla="*/ 63795 h 861237"/>
              <a:gd name="connsiteX47" fmla="*/ 372140 w 2232837"/>
              <a:gd name="connsiteY47" fmla="*/ 53163 h 861237"/>
              <a:gd name="connsiteX48" fmla="*/ 202019 w 2232837"/>
              <a:gd name="connsiteY48" fmla="*/ 53163 h 86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32837" h="861237">
                <a:moveTo>
                  <a:pt x="340242" y="31897"/>
                </a:moveTo>
                <a:cubicBezTo>
                  <a:pt x="266274" y="61485"/>
                  <a:pt x="305177" y="47131"/>
                  <a:pt x="223284" y="74428"/>
                </a:cubicBezTo>
                <a:lnTo>
                  <a:pt x="191386" y="85060"/>
                </a:lnTo>
                <a:cubicBezTo>
                  <a:pt x="170121" y="99237"/>
                  <a:pt x="145663" y="109518"/>
                  <a:pt x="127591" y="127590"/>
                </a:cubicBezTo>
                <a:cubicBezTo>
                  <a:pt x="113414" y="141767"/>
                  <a:pt x="96181" y="153439"/>
                  <a:pt x="85060" y="170121"/>
                </a:cubicBezTo>
                <a:cubicBezTo>
                  <a:pt x="77972" y="180753"/>
                  <a:pt x="72831" y="192982"/>
                  <a:pt x="63795" y="202018"/>
                </a:cubicBezTo>
                <a:cubicBezTo>
                  <a:pt x="54759" y="211054"/>
                  <a:pt x="42530" y="216195"/>
                  <a:pt x="31898" y="223283"/>
                </a:cubicBezTo>
                <a:lnTo>
                  <a:pt x="10633" y="287079"/>
                </a:lnTo>
                <a:lnTo>
                  <a:pt x="0" y="318977"/>
                </a:lnTo>
                <a:cubicBezTo>
                  <a:pt x="1377" y="332744"/>
                  <a:pt x="6598" y="463796"/>
                  <a:pt x="31898" y="489097"/>
                </a:cubicBezTo>
                <a:lnTo>
                  <a:pt x="53163" y="510363"/>
                </a:lnTo>
                <a:cubicBezTo>
                  <a:pt x="56707" y="531628"/>
                  <a:pt x="55503" y="554258"/>
                  <a:pt x="63795" y="574158"/>
                </a:cubicBezTo>
                <a:cubicBezTo>
                  <a:pt x="73625" y="597750"/>
                  <a:pt x="106326" y="637953"/>
                  <a:pt x="106326" y="637953"/>
                </a:cubicBezTo>
                <a:cubicBezTo>
                  <a:pt x="109870" y="648586"/>
                  <a:pt x="109033" y="661926"/>
                  <a:pt x="116958" y="669851"/>
                </a:cubicBezTo>
                <a:cubicBezTo>
                  <a:pt x="158181" y="711074"/>
                  <a:pt x="192663" y="716351"/>
                  <a:pt x="244549" y="733646"/>
                </a:cubicBezTo>
                <a:lnTo>
                  <a:pt x="308344" y="754911"/>
                </a:lnTo>
                <a:cubicBezTo>
                  <a:pt x="409871" y="775217"/>
                  <a:pt x="311407" y="756868"/>
                  <a:pt x="446567" y="776177"/>
                </a:cubicBezTo>
                <a:cubicBezTo>
                  <a:pt x="467909" y="779226"/>
                  <a:pt x="489223" y="782581"/>
                  <a:pt x="510363" y="786809"/>
                </a:cubicBezTo>
                <a:cubicBezTo>
                  <a:pt x="609763" y="806689"/>
                  <a:pt x="503751" y="787814"/>
                  <a:pt x="584791" y="808074"/>
                </a:cubicBezTo>
                <a:cubicBezTo>
                  <a:pt x="602323" y="812457"/>
                  <a:pt x="620091" y="815959"/>
                  <a:pt x="637953" y="818707"/>
                </a:cubicBezTo>
                <a:cubicBezTo>
                  <a:pt x="892056" y="857800"/>
                  <a:pt x="1248059" y="837176"/>
                  <a:pt x="1435395" y="839972"/>
                </a:cubicBezTo>
                <a:cubicBezTo>
                  <a:pt x="1492102" y="843516"/>
                  <a:pt x="1548895" y="845886"/>
                  <a:pt x="1605516" y="850604"/>
                </a:cubicBezTo>
                <a:cubicBezTo>
                  <a:pt x="1633992" y="852977"/>
                  <a:pt x="1662003" y="861237"/>
                  <a:pt x="1690577" y="861237"/>
                </a:cubicBezTo>
                <a:cubicBezTo>
                  <a:pt x="1782794" y="861237"/>
                  <a:pt x="1874874" y="854148"/>
                  <a:pt x="1967023" y="850604"/>
                </a:cubicBezTo>
                <a:cubicBezTo>
                  <a:pt x="1987248" y="846559"/>
                  <a:pt x="2030285" y="840239"/>
                  <a:pt x="2052084" y="829339"/>
                </a:cubicBezTo>
                <a:cubicBezTo>
                  <a:pt x="2063513" y="823624"/>
                  <a:pt x="2074003" y="816057"/>
                  <a:pt x="2083981" y="808074"/>
                </a:cubicBezTo>
                <a:cubicBezTo>
                  <a:pt x="2091809" y="801812"/>
                  <a:pt x="2099232" y="794829"/>
                  <a:pt x="2105247" y="786809"/>
                </a:cubicBezTo>
                <a:cubicBezTo>
                  <a:pt x="2120582" y="766363"/>
                  <a:pt x="2133600" y="744279"/>
                  <a:pt x="2147777" y="723014"/>
                </a:cubicBezTo>
                <a:lnTo>
                  <a:pt x="2169042" y="691116"/>
                </a:lnTo>
                <a:cubicBezTo>
                  <a:pt x="2172586" y="680483"/>
                  <a:pt x="2173908" y="668829"/>
                  <a:pt x="2179674" y="659218"/>
                </a:cubicBezTo>
                <a:cubicBezTo>
                  <a:pt x="2184832" y="650622"/>
                  <a:pt x="2196457" y="646919"/>
                  <a:pt x="2200940" y="637953"/>
                </a:cubicBezTo>
                <a:cubicBezTo>
                  <a:pt x="2210965" y="617904"/>
                  <a:pt x="2215117" y="595423"/>
                  <a:pt x="2222205" y="574158"/>
                </a:cubicBezTo>
                <a:lnTo>
                  <a:pt x="2232837" y="542260"/>
                </a:lnTo>
                <a:cubicBezTo>
                  <a:pt x="2229293" y="418214"/>
                  <a:pt x="2237228" y="293305"/>
                  <a:pt x="2222205" y="170121"/>
                </a:cubicBezTo>
                <a:cubicBezTo>
                  <a:pt x="2215309" y="113576"/>
                  <a:pt x="2179578" y="111561"/>
                  <a:pt x="2147777" y="85060"/>
                </a:cubicBezTo>
                <a:cubicBezTo>
                  <a:pt x="2136225" y="75434"/>
                  <a:pt x="2128390" y="61504"/>
                  <a:pt x="2115879" y="53163"/>
                </a:cubicBezTo>
                <a:cubicBezTo>
                  <a:pt x="2106553" y="46946"/>
                  <a:pt x="2094006" y="47542"/>
                  <a:pt x="2083981" y="42530"/>
                </a:cubicBezTo>
                <a:cubicBezTo>
                  <a:pt x="2072552" y="36815"/>
                  <a:pt x="2063761" y="26455"/>
                  <a:pt x="2052084" y="21265"/>
                </a:cubicBezTo>
                <a:cubicBezTo>
                  <a:pt x="2031600" y="12161"/>
                  <a:pt x="1988288" y="0"/>
                  <a:pt x="1988288" y="0"/>
                </a:cubicBezTo>
                <a:cubicBezTo>
                  <a:pt x="1736521" y="8681"/>
                  <a:pt x="1622717" y="9067"/>
                  <a:pt x="1371600" y="31897"/>
                </a:cubicBezTo>
                <a:cubicBezTo>
                  <a:pt x="1332614" y="35441"/>
                  <a:pt x="1293549" y="38207"/>
                  <a:pt x="1254642" y="42530"/>
                </a:cubicBezTo>
                <a:cubicBezTo>
                  <a:pt x="1229734" y="45298"/>
                  <a:pt x="1205082" y="50055"/>
                  <a:pt x="1180214" y="53163"/>
                </a:cubicBezTo>
                <a:cubicBezTo>
                  <a:pt x="1148368" y="57144"/>
                  <a:pt x="1116333" y="59553"/>
                  <a:pt x="1084521" y="63795"/>
                </a:cubicBezTo>
                <a:cubicBezTo>
                  <a:pt x="1063152" y="66644"/>
                  <a:pt x="1042034" y="71150"/>
                  <a:pt x="1020726" y="74428"/>
                </a:cubicBezTo>
                <a:cubicBezTo>
                  <a:pt x="995956" y="78239"/>
                  <a:pt x="971107" y="81516"/>
                  <a:pt x="946298" y="85060"/>
                </a:cubicBezTo>
                <a:lnTo>
                  <a:pt x="563526" y="74428"/>
                </a:lnTo>
                <a:cubicBezTo>
                  <a:pt x="538492" y="73264"/>
                  <a:pt x="514006" y="66563"/>
                  <a:pt x="489098" y="63795"/>
                </a:cubicBezTo>
                <a:cubicBezTo>
                  <a:pt x="450191" y="59472"/>
                  <a:pt x="411260" y="54612"/>
                  <a:pt x="372140" y="53163"/>
                </a:cubicBezTo>
                <a:cubicBezTo>
                  <a:pt x="315472" y="51064"/>
                  <a:pt x="258726" y="53163"/>
                  <a:pt x="202019" y="531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igura a mano libera 13"/>
          <p:cNvSpPr/>
          <p:nvPr/>
        </p:nvSpPr>
        <p:spPr>
          <a:xfrm>
            <a:off x="5148063" y="4355790"/>
            <a:ext cx="2232249" cy="861237"/>
          </a:xfrm>
          <a:custGeom>
            <a:avLst/>
            <a:gdLst>
              <a:gd name="connsiteX0" fmla="*/ 340242 w 2232837"/>
              <a:gd name="connsiteY0" fmla="*/ 31897 h 861237"/>
              <a:gd name="connsiteX1" fmla="*/ 223284 w 2232837"/>
              <a:gd name="connsiteY1" fmla="*/ 74428 h 861237"/>
              <a:gd name="connsiteX2" fmla="*/ 191386 w 2232837"/>
              <a:gd name="connsiteY2" fmla="*/ 85060 h 861237"/>
              <a:gd name="connsiteX3" fmla="*/ 127591 w 2232837"/>
              <a:gd name="connsiteY3" fmla="*/ 127590 h 861237"/>
              <a:gd name="connsiteX4" fmla="*/ 85060 w 2232837"/>
              <a:gd name="connsiteY4" fmla="*/ 170121 h 861237"/>
              <a:gd name="connsiteX5" fmla="*/ 63795 w 2232837"/>
              <a:gd name="connsiteY5" fmla="*/ 202018 h 861237"/>
              <a:gd name="connsiteX6" fmla="*/ 31898 w 2232837"/>
              <a:gd name="connsiteY6" fmla="*/ 223283 h 861237"/>
              <a:gd name="connsiteX7" fmla="*/ 10633 w 2232837"/>
              <a:gd name="connsiteY7" fmla="*/ 287079 h 861237"/>
              <a:gd name="connsiteX8" fmla="*/ 0 w 2232837"/>
              <a:gd name="connsiteY8" fmla="*/ 318977 h 861237"/>
              <a:gd name="connsiteX9" fmla="*/ 31898 w 2232837"/>
              <a:gd name="connsiteY9" fmla="*/ 489097 h 861237"/>
              <a:gd name="connsiteX10" fmla="*/ 53163 w 2232837"/>
              <a:gd name="connsiteY10" fmla="*/ 510363 h 861237"/>
              <a:gd name="connsiteX11" fmla="*/ 63795 w 2232837"/>
              <a:gd name="connsiteY11" fmla="*/ 574158 h 861237"/>
              <a:gd name="connsiteX12" fmla="*/ 106326 w 2232837"/>
              <a:gd name="connsiteY12" fmla="*/ 637953 h 861237"/>
              <a:gd name="connsiteX13" fmla="*/ 116958 w 2232837"/>
              <a:gd name="connsiteY13" fmla="*/ 669851 h 861237"/>
              <a:gd name="connsiteX14" fmla="*/ 244549 w 2232837"/>
              <a:gd name="connsiteY14" fmla="*/ 733646 h 861237"/>
              <a:gd name="connsiteX15" fmla="*/ 308344 w 2232837"/>
              <a:gd name="connsiteY15" fmla="*/ 754911 h 861237"/>
              <a:gd name="connsiteX16" fmla="*/ 446567 w 2232837"/>
              <a:gd name="connsiteY16" fmla="*/ 776177 h 861237"/>
              <a:gd name="connsiteX17" fmla="*/ 510363 w 2232837"/>
              <a:gd name="connsiteY17" fmla="*/ 786809 h 861237"/>
              <a:gd name="connsiteX18" fmla="*/ 584791 w 2232837"/>
              <a:gd name="connsiteY18" fmla="*/ 808074 h 861237"/>
              <a:gd name="connsiteX19" fmla="*/ 637953 w 2232837"/>
              <a:gd name="connsiteY19" fmla="*/ 818707 h 861237"/>
              <a:gd name="connsiteX20" fmla="*/ 1435395 w 2232837"/>
              <a:gd name="connsiteY20" fmla="*/ 839972 h 861237"/>
              <a:gd name="connsiteX21" fmla="*/ 1605516 w 2232837"/>
              <a:gd name="connsiteY21" fmla="*/ 850604 h 861237"/>
              <a:gd name="connsiteX22" fmla="*/ 1690577 w 2232837"/>
              <a:gd name="connsiteY22" fmla="*/ 861237 h 861237"/>
              <a:gd name="connsiteX23" fmla="*/ 1967023 w 2232837"/>
              <a:gd name="connsiteY23" fmla="*/ 850604 h 861237"/>
              <a:gd name="connsiteX24" fmla="*/ 2052084 w 2232837"/>
              <a:gd name="connsiteY24" fmla="*/ 829339 h 861237"/>
              <a:gd name="connsiteX25" fmla="*/ 2083981 w 2232837"/>
              <a:gd name="connsiteY25" fmla="*/ 808074 h 861237"/>
              <a:gd name="connsiteX26" fmla="*/ 2105247 w 2232837"/>
              <a:gd name="connsiteY26" fmla="*/ 786809 h 861237"/>
              <a:gd name="connsiteX27" fmla="*/ 2147777 w 2232837"/>
              <a:gd name="connsiteY27" fmla="*/ 723014 h 861237"/>
              <a:gd name="connsiteX28" fmla="*/ 2169042 w 2232837"/>
              <a:gd name="connsiteY28" fmla="*/ 691116 h 861237"/>
              <a:gd name="connsiteX29" fmla="*/ 2179674 w 2232837"/>
              <a:gd name="connsiteY29" fmla="*/ 659218 h 861237"/>
              <a:gd name="connsiteX30" fmla="*/ 2200940 w 2232837"/>
              <a:gd name="connsiteY30" fmla="*/ 637953 h 861237"/>
              <a:gd name="connsiteX31" fmla="*/ 2222205 w 2232837"/>
              <a:gd name="connsiteY31" fmla="*/ 574158 h 861237"/>
              <a:gd name="connsiteX32" fmla="*/ 2232837 w 2232837"/>
              <a:gd name="connsiteY32" fmla="*/ 542260 h 861237"/>
              <a:gd name="connsiteX33" fmla="*/ 2222205 w 2232837"/>
              <a:gd name="connsiteY33" fmla="*/ 170121 h 861237"/>
              <a:gd name="connsiteX34" fmla="*/ 2147777 w 2232837"/>
              <a:gd name="connsiteY34" fmla="*/ 85060 h 861237"/>
              <a:gd name="connsiteX35" fmla="*/ 2115879 w 2232837"/>
              <a:gd name="connsiteY35" fmla="*/ 53163 h 861237"/>
              <a:gd name="connsiteX36" fmla="*/ 2083981 w 2232837"/>
              <a:gd name="connsiteY36" fmla="*/ 42530 h 861237"/>
              <a:gd name="connsiteX37" fmla="*/ 2052084 w 2232837"/>
              <a:gd name="connsiteY37" fmla="*/ 21265 h 861237"/>
              <a:gd name="connsiteX38" fmla="*/ 1988288 w 2232837"/>
              <a:gd name="connsiteY38" fmla="*/ 0 h 861237"/>
              <a:gd name="connsiteX39" fmla="*/ 1371600 w 2232837"/>
              <a:gd name="connsiteY39" fmla="*/ 31897 h 861237"/>
              <a:gd name="connsiteX40" fmla="*/ 1254642 w 2232837"/>
              <a:gd name="connsiteY40" fmla="*/ 42530 h 861237"/>
              <a:gd name="connsiteX41" fmla="*/ 1180214 w 2232837"/>
              <a:gd name="connsiteY41" fmla="*/ 53163 h 861237"/>
              <a:gd name="connsiteX42" fmla="*/ 1084521 w 2232837"/>
              <a:gd name="connsiteY42" fmla="*/ 63795 h 861237"/>
              <a:gd name="connsiteX43" fmla="*/ 1020726 w 2232837"/>
              <a:gd name="connsiteY43" fmla="*/ 74428 h 861237"/>
              <a:gd name="connsiteX44" fmla="*/ 946298 w 2232837"/>
              <a:gd name="connsiteY44" fmla="*/ 85060 h 861237"/>
              <a:gd name="connsiteX45" fmla="*/ 563526 w 2232837"/>
              <a:gd name="connsiteY45" fmla="*/ 74428 h 861237"/>
              <a:gd name="connsiteX46" fmla="*/ 489098 w 2232837"/>
              <a:gd name="connsiteY46" fmla="*/ 63795 h 861237"/>
              <a:gd name="connsiteX47" fmla="*/ 372140 w 2232837"/>
              <a:gd name="connsiteY47" fmla="*/ 53163 h 861237"/>
              <a:gd name="connsiteX48" fmla="*/ 202019 w 2232837"/>
              <a:gd name="connsiteY48" fmla="*/ 53163 h 86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32837" h="861237">
                <a:moveTo>
                  <a:pt x="340242" y="31897"/>
                </a:moveTo>
                <a:cubicBezTo>
                  <a:pt x="266274" y="61485"/>
                  <a:pt x="305177" y="47131"/>
                  <a:pt x="223284" y="74428"/>
                </a:cubicBezTo>
                <a:lnTo>
                  <a:pt x="191386" y="85060"/>
                </a:lnTo>
                <a:cubicBezTo>
                  <a:pt x="170121" y="99237"/>
                  <a:pt x="145663" y="109518"/>
                  <a:pt x="127591" y="127590"/>
                </a:cubicBezTo>
                <a:cubicBezTo>
                  <a:pt x="113414" y="141767"/>
                  <a:pt x="96181" y="153439"/>
                  <a:pt x="85060" y="170121"/>
                </a:cubicBezTo>
                <a:cubicBezTo>
                  <a:pt x="77972" y="180753"/>
                  <a:pt x="72831" y="192982"/>
                  <a:pt x="63795" y="202018"/>
                </a:cubicBezTo>
                <a:cubicBezTo>
                  <a:pt x="54759" y="211054"/>
                  <a:pt x="42530" y="216195"/>
                  <a:pt x="31898" y="223283"/>
                </a:cubicBezTo>
                <a:lnTo>
                  <a:pt x="10633" y="287079"/>
                </a:lnTo>
                <a:lnTo>
                  <a:pt x="0" y="318977"/>
                </a:lnTo>
                <a:cubicBezTo>
                  <a:pt x="1377" y="332744"/>
                  <a:pt x="6598" y="463796"/>
                  <a:pt x="31898" y="489097"/>
                </a:cubicBezTo>
                <a:lnTo>
                  <a:pt x="53163" y="510363"/>
                </a:lnTo>
                <a:cubicBezTo>
                  <a:pt x="56707" y="531628"/>
                  <a:pt x="55503" y="554258"/>
                  <a:pt x="63795" y="574158"/>
                </a:cubicBezTo>
                <a:cubicBezTo>
                  <a:pt x="73625" y="597750"/>
                  <a:pt x="106326" y="637953"/>
                  <a:pt x="106326" y="637953"/>
                </a:cubicBezTo>
                <a:cubicBezTo>
                  <a:pt x="109870" y="648586"/>
                  <a:pt x="109033" y="661926"/>
                  <a:pt x="116958" y="669851"/>
                </a:cubicBezTo>
                <a:cubicBezTo>
                  <a:pt x="158181" y="711074"/>
                  <a:pt x="192663" y="716351"/>
                  <a:pt x="244549" y="733646"/>
                </a:cubicBezTo>
                <a:lnTo>
                  <a:pt x="308344" y="754911"/>
                </a:lnTo>
                <a:cubicBezTo>
                  <a:pt x="409871" y="775217"/>
                  <a:pt x="311407" y="756868"/>
                  <a:pt x="446567" y="776177"/>
                </a:cubicBezTo>
                <a:cubicBezTo>
                  <a:pt x="467909" y="779226"/>
                  <a:pt x="489223" y="782581"/>
                  <a:pt x="510363" y="786809"/>
                </a:cubicBezTo>
                <a:cubicBezTo>
                  <a:pt x="609763" y="806689"/>
                  <a:pt x="503751" y="787814"/>
                  <a:pt x="584791" y="808074"/>
                </a:cubicBezTo>
                <a:cubicBezTo>
                  <a:pt x="602323" y="812457"/>
                  <a:pt x="620091" y="815959"/>
                  <a:pt x="637953" y="818707"/>
                </a:cubicBezTo>
                <a:cubicBezTo>
                  <a:pt x="892056" y="857800"/>
                  <a:pt x="1248059" y="837176"/>
                  <a:pt x="1435395" y="839972"/>
                </a:cubicBezTo>
                <a:cubicBezTo>
                  <a:pt x="1492102" y="843516"/>
                  <a:pt x="1548895" y="845886"/>
                  <a:pt x="1605516" y="850604"/>
                </a:cubicBezTo>
                <a:cubicBezTo>
                  <a:pt x="1633992" y="852977"/>
                  <a:pt x="1662003" y="861237"/>
                  <a:pt x="1690577" y="861237"/>
                </a:cubicBezTo>
                <a:cubicBezTo>
                  <a:pt x="1782794" y="861237"/>
                  <a:pt x="1874874" y="854148"/>
                  <a:pt x="1967023" y="850604"/>
                </a:cubicBezTo>
                <a:cubicBezTo>
                  <a:pt x="1987248" y="846559"/>
                  <a:pt x="2030285" y="840239"/>
                  <a:pt x="2052084" y="829339"/>
                </a:cubicBezTo>
                <a:cubicBezTo>
                  <a:pt x="2063513" y="823624"/>
                  <a:pt x="2074003" y="816057"/>
                  <a:pt x="2083981" y="808074"/>
                </a:cubicBezTo>
                <a:cubicBezTo>
                  <a:pt x="2091809" y="801812"/>
                  <a:pt x="2099232" y="794829"/>
                  <a:pt x="2105247" y="786809"/>
                </a:cubicBezTo>
                <a:cubicBezTo>
                  <a:pt x="2120582" y="766363"/>
                  <a:pt x="2133600" y="744279"/>
                  <a:pt x="2147777" y="723014"/>
                </a:cubicBezTo>
                <a:lnTo>
                  <a:pt x="2169042" y="691116"/>
                </a:lnTo>
                <a:cubicBezTo>
                  <a:pt x="2172586" y="680483"/>
                  <a:pt x="2173908" y="668829"/>
                  <a:pt x="2179674" y="659218"/>
                </a:cubicBezTo>
                <a:cubicBezTo>
                  <a:pt x="2184832" y="650622"/>
                  <a:pt x="2196457" y="646919"/>
                  <a:pt x="2200940" y="637953"/>
                </a:cubicBezTo>
                <a:cubicBezTo>
                  <a:pt x="2210965" y="617904"/>
                  <a:pt x="2215117" y="595423"/>
                  <a:pt x="2222205" y="574158"/>
                </a:cubicBezTo>
                <a:lnTo>
                  <a:pt x="2232837" y="542260"/>
                </a:lnTo>
                <a:cubicBezTo>
                  <a:pt x="2229293" y="418214"/>
                  <a:pt x="2237228" y="293305"/>
                  <a:pt x="2222205" y="170121"/>
                </a:cubicBezTo>
                <a:cubicBezTo>
                  <a:pt x="2215309" y="113576"/>
                  <a:pt x="2179578" y="111561"/>
                  <a:pt x="2147777" y="85060"/>
                </a:cubicBezTo>
                <a:cubicBezTo>
                  <a:pt x="2136225" y="75434"/>
                  <a:pt x="2128390" y="61504"/>
                  <a:pt x="2115879" y="53163"/>
                </a:cubicBezTo>
                <a:cubicBezTo>
                  <a:pt x="2106553" y="46946"/>
                  <a:pt x="2094006" y="47542"/>
                  <a:pt x="2083981" y="42530"/>
                </a:cubicBezTo>
                <a:cubicBezTo>
                  <a:pt x="2072552" y="36815"/>
                  <a:pt x="2063761" y="26455"/>
                  <a:pt x="2052084" y="21265"/>
                </a:cubicBezTo>
                <a:cubicBezTo>
                  <a:pt x="2031600" y="12161"/>
                  <a:pt x="1988288" y="0"/>
                  <a:pt x="1988288" y="0"/>
                </a:cubicBezTo>
                <a:cubicBezTo>
                  <a:pt x="1736521" y="8681"/>
                  <a:pt x="1622717" y="9067"/>
                  <a:pt x="1371600" y="31897"/>
                </a:cubicBezTo>
                <a:cubicBezTo>
                  <a:pt x="1332614" y="35441"/>
                  <a:pt x="1293549" y="38207"/>
                  <a:pt x="1254642" y="42530"/>
                </a:cubicBezTo>
                <a:cubicBezTo>
                  <a:pt x="1229734" y="45298"/>
                  <a:pt x="1205082" y="50055"/>
                  <a:pt x="1180214" y="53163"/>
                </a:cubicBezTo>
                <a:cubicBezTo>
                  <a:pt x="1148368" y="57144"/>
                  <a:pt x="1116333" y="59553"/>
                  <a:pt x="1084521" y="63795"/>
                </a:cubicBezTo>
                <a:cubicBezTo>
                  <a:pt x="1063152" y="66644"/>
                  <a:pt x="1042034" y="71150"/>
                  <a:pt x="1020726" y="74428"/>
                </a:cubicBezTo>
                <a:cubicBezTo>
                  <a:pt x="995956" y="78239"/>
                  <a:pt x="971107" y="81516"/>
                  <a:pt x="946298" y="85060"/>
                </a:cubicBezTo>
                <a:lnTo>
                  <a:pt x="563526" y="74428"/>
                </a:lnTo>
                <a:cubicBezTo>
                  <a:pt x="538492" y="73264"/>
                  <a:pt x="514006" y="66563"/>
                  <a:pt x="489098" y="63795"/>
                </a:cubicBezTo>
                <a:cubicBezTo>
                  <a:pt x="450191" y="59472"/>
                  <a:pt x="411260" y="54612"/>
                  <a:pt x="372140" y="53163"/>
                </a:cubicBezTo>
                <a:cubicBezTo>
                  <a:pt x="315472" y="51064"/>
                  <a:pt x="258726" y="53163"/>
                  <a:pt x="202019" y="5316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igura a mano libera 14"/>
          <p:cNvSpPr/>
          <p:nvPr/>
        </p:nvSpPr>
        <p:spPr>
          <a:xfrm>
            <a:off x="4644008" y="1765584"/>
            <a:ext cx="3168352" cy="929123"/>
          </a:xfrm>
          <a:custGeom>
            <a:avLst/>
            <a:gdLst>
              <a:gd name="connsiteX0" fmla="*/ 340242 w 2232837"/>
              <a:gd name="connsiteY0" fmla="*/ 31897 h 861237"/>
              <a:gd name="connsiteX1" fmla="*/ 223284 w 2232837"/>
              <a:gd name="connsiteY1" fmla="*/ 74428 h 861237"/>
              <a:gd name="connsiteX2" fmla="*/ 191386 w 2232837"/>
              <a:gd name="connsiteY2" fmla="*/ 85060 h 861237"/>
              <a:gd name="connsiteX3" fmla="*/ 127591 w 2232837"/>
              <a:gd name="connsiteY3" fmla="*/ 127590 h 861237"/>
              <a:gd name="connsiteX4" fmla="*/ 85060 w 2232837"/>
              <a:gd name="connsiteY4" fmla="*/ 170121 h 861237"/>
              <a:gd name="connsiteX5" fmla="*/ 63795 w 2232837"/>
              <a:gd name="connsiteY5" fmla="*/ 202018 h 861237"/>
              <a:gd name="connsiteX6" fmla="*/ 31898 w 2232837"/>
              <a:gd name="connsiteY6" fmla="*/ 223283 h 861237"/>
              <a:gd name="connsiteX7" fmla="*/ 10633 w 2232837"/>
              <a:gd name="connsiteY7" fmla="*/ 287079 h 861237"/>
              <a:gd name="connsiteX8" fmla="*/ 0 w 2232837"/>
              <a:gd name="connsiteY8" fmla="*/ 318977 h 861237"/>
              <a:gd name="connsiteX9" fmla="*/ 31898 w 2232837"/>
              <a:gd name="connsiteY9" fmla="*/ 489097 h 861237"/>
              <a:gd name="connsiteX10" fmla="*/ 53163 w 2232837"/>
              <a:gd name="connsiteY10" fmla="*/ 510363 h 861237"/>
              <a:gd name="connsiteX11" fmla="*/ 63795 w 2232837"/>
              <a:gd name="connsiteY11" fmla="*/ 574158 h 861237"/>
              <a:gd name="connsiteX12" fmla="*/ 106326 w 2232837"/>
              <a:gd name="connsiteY12" fmla="*/ 637953 h 861237"/>
              <a:gd name="connsiteX13" fmla="*/ 116958 w 2232837"/>
              <a:gd name="connsiteY13" fmla="*/ 669851 h 861237"/>
              <a:gd name="connsiteX14" fmla="*/ 244549 w 2232837"/>
              <a:gd name="connsiteY14" fmla="*/ 733646 h 861237"/>
              <a:gd name="connsiteX15" fmla="*/ 308344 w 2232837"/>
              <a:gd name="connsiteY15" fmla="*/ 754911 h 861237"/>
              <a:gd name="connsiteX16" fmla="*/ 446567 w 2232837"/>
              <a:gd name="connsiteY16" fmla="*/ 776177 h 861237"/>
              <a:gd name="connsiteX17" fmla="*/ 510363 w 2232837"/>
              <a:gd name="connsiteY17" fmla="*/ 786809 h 861237"/>
              <a:gd name="connsiteX18" fmla="*/ 584791 w 2232837"/>
              <a:gd name="connsiteY18" fmla="*/ 808074 h 861237"/>
              <a:gd name="connsiteX19" fmla="*/ 637953 w 2232837"/>
              <a:gd name="connsiteY19" fmla="*/ 818707 h 861237"/>
              <a:gd name="connsiteX20" fmla="*/ 1435395 w 2232837"/>
              <a:gd name="connsiteY20" fmla="*/ 839972 h 861237"/>
              <a:gd name="connsiteX21" fmla="*/ 1605516 w 2232837"/>
              <a:gd name="connsiteY21" fmla="*/ 850604 h 861237"/>
              <a:gd name="connsiteX22" fmla="*/ 1690577 w 2232837"/>
              <a:gd name="connsiteY22" fmla="*/ 861237 h 861237"/>
              <a:gd name="connsiteX23" fmla="*/ 1967023 w 2232837"/>
              <a:gd name="connsiteY23" fmla="*/ 850604 h 861237"/>
              <a:gd name="connsiteX24" fmla="*/ 2052084 w 2232837"/>
              <a:gd name="connsiteY24" fmla="*/ 829339 h 861237"/>
              <a:gd name="connsiteX25" fmla="*/ 2083981 w 2232837"/>
              <a:gd name="connsiteY25" fmla="*/ 808074 h 861237"/>
              <a:gd name="connsiteX26" fmla="*/ 2105247 w 2232837"/>
              <a:gd name="connsiteY26" fmla="*/ 786809 h 861237"/>
              <a:gd name="connsiteX27" fmla="*/ 2147777 w 2232837"/>
              <a:gd name="connsiteY27" fmla="*/ 723014 h 861237"/>
              <a:gd name="connsiteX28" fmla="*/ 2169042 w 2232837"/>
              <a:gd name="connsiteY28" fmla="*/ 691116 h 861237"/>
              <a:gd name="connsiteX29" fmla="*/ 2179674 w 2232837"/>
              <a:gd name="connsiteY29" fmla="*/ 659218 h 861237"/>
              <a:gd name="connsiteX30" fmla="*/ 2200940 w 2232837"/>
              <a:gd name="connsiteY30" fmla="*/ 637953 h 861237"/>
              <a:gd name="connsiteX31" fmla="*/ 2222205 w 2232837"/>
              <a:gd name="connsiteY31" fmla="*/ 574158 h 861237"/>
              <a:gd name="connsiteX32" fmla="*/ 2232837 w 2232837"/>
              <a:gd name="connsiteY32" fmla="*/ 542260 h 861237"/>
              <a:gd name="connsiteX33" fmla="*/ 2222205 w 2232837"/>
              <a:gd name="connsiteY33" fmla="*/ 170121 h 861237"/>
              <a:gd name="connsiteX34" fmla="*/ 2147777 w 2232837"/>
              <a:gd name="connsiteY34" fmla="*/ 85060 h 861237"/>
              <a:gd name="connsiteX35" fmla="*/ 2115879 w 2232837"/>
              <a:gd name="connsiteY35" fmla="*/ 53163 h 861237"/>
              <a:gd name="connsiteX36" fmla="*/ 2083981 w 2232837"/>
              <a:gd name="connsiteY36" fmla="*/ 42530 h 861237"/>
              <a:gd name="connsiteX37" fmla="*/ 2052084 w 2232837"/>
              <a:gd name="connsiteY37" fmla="*/ 21265 h 861237"/>
              <a:gd name="connsiteX38" fmla="*/ 1988288 w 2232837"/>
              <a:gd name="connsiteY38" fmla="*/ 0 h 861237"/>
              <a:gd name="connsiteX39" fmla="*/ 1371600 w 2232837"/>
              <a:gd name="connsiteY39" fmla="*/ 31897 h 861237"/>
              <a:gd name="connsiteX40" fmla="*/ 1254642 w 2232837"/>
              <a:gd name="connsiteY40" fmla="*/ 42530 h 861237"/>
              <a:gd name="connsiteX41" fmla="*/ 1180214 w 2232837"/>
              <a:gd name="connsiteY41" fmla="*/ 53163 h 861237"/>
              <a:gd name="connsiteX42" fmla="*/ 1084521 w 2232837"/>
              <a:gd name="connsiteY42" fmla="*/ 63795 h 861237"/>
              <a:gd name="connsiteX43" fmla="*/ 1020726 w 2232837"/>
              <a:gd name="connsiteY43" fmla="*/ 74428 h 861237"/>
              <a:gd name="connsiteX44" fmla="*/ 946298 w 2232837"/>
              <a:gd name="connsiteY44" fmla="*/ 85060 h 861237"/>
              <a:gd name="connsiteX45" fmla="*/ 563526 w 2232837"/>
              <a:gd name="connsiteY45" fmla="*/ 74428 h 861237"/>
              <a:gd name="connsiteX46" fmla="*/ 489098 w 2232837"/>
              <a:gd name="connsiteY46" fmla="*/ 63795 h 861237"/>
              <a:gd name="connsiteX47" fmla="*/ 372140 w 2232837"/>
              <a:gd name="connsiteY47" fmla="*/ 53163 h 861237"/>
              <a:gd name="connsiteX48" fmla="*/ 202019 w 2232837"/>
              <a:gd name="connsiteY48" fmla="*/ 53163 h 86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32837" h="861237">
                <a:moveTo>
                  <a:pt x="340242" y="31897"/>
                </a:moveTo>
                <a:cubicBezTo>
                  <a:pt x="266274" y="61485"/>
                  <a:pt x="305177" y="47131"/>
                  <a:pt x="223284" y="74428"/>
                </a:cubicBezTo>
                <a:lnTo>
                  <a:pt x="191386" y="85060"/>
                </a:lnTo>
                <a:cubicBezTo>
                  <a:pt x="170121" y="99237"/>
                  <a:pt x="145663" y="109518"/>
                  <a:pt x="127591" y="127590"/>
                </a:cubicBezTo>
                <a:cubicBezTo>
                  <a:pt x="113414" y="141767"/>
                  <a:pt x="96181" y="153439"/>
                  <a:pt x="85060" y="170121"/>
                </a:cubicBezTo>
                <a:cubicBezTo>
                  <a:pt x="77972" y="180753"/>
                  <a:pt x="72831" y="192982"/>
                  <a:pt x="63795" y="202018"/>
                </a:cubicBezTo>
                <a:cubicBezTo>
                  <a:pt x="54759" y="211054"/>
                  <a:pt x="42530" y="216195"/>
                  <a:pt x="31898" y="223283"/>
                </a:cubicBezTo>
                <a:lnTo>
                  <a:pt x="10633" y="287079"/>
                </a:lnTo>
                <a:lnTo>
                  <a:pt x="0" y="318977"/>
                </a:lnTo>
                <a:cubicBezTo>
                  <a:pt x="1377" y="332744"/>
                  <a:pt x="6598" y="463796"/>
                  <a:pt x="31898" y="489097"/>
                </a:cubicBezTo>
                <a:lnTo>
                  <a:pt x="53163" y="510363"/>
                </a:lnTo>
                <a:cubicBezTo>
                  <a:pt x="56707" y="531628"/>
                  <a:pt x="55503" y="554258"/>
                  <a:pt x="63795" y="574158"/>
                </a:cubicBezTo>
                <a:cubicBezTo>
                  <a:pt x="73625" y="597750"/>
                  <a:pt x="106326" y="637953"/>
                  <a:pt x="106326" y="637953"/>
                </a:cubicBezTo>
                <a:cubicBezTo>
                  <a:pt x="109870" y="648586"/>
                  <a:pt x="109033" y="661926"/>
                  <a:pt x="116958" y="669851"/>
                </a:cubicBezTo>
                <a:cubicBezTo>
                  <a:pt x="158181" y="711074"/>
                  <a:pt x="192663" y="716351"/>
                  <a:pt x="244549" y="733646"/>
                </a:cubicBezTo>
                <a:lnTo>
                  <a:pt x="308344" y="754911"/>
                </a:lnTo>
                <a:cubicBezTo>
                  <a:pt x="409871" y="775217"/>
                  <a:pt x="311407" y="756868"/>
                  <a:pt x="446567" y="776177"/>
                </a:cubicBezTo>
                <a:cubicBezTo>
                  <a:pt x="467909" y="779226"/>
                  <a:pt x="489223" y="782581"/>
                  <a:pt x="510363" y="786809"/>
                </a:cubicBezTo>
                <a:cubicBezTo>
                  <a:pt x="609763" y="806689"/>
                  <a:pt x="503751" y="787814"/>
                  <a:pt x="584791" y="808074"/>
                </a:cubicBezTo>
                <a:cubicBezTo>
                  <a:pt x="602323" y="812457"/>
                  <a:pt x="620091" y="815959"/>
                  <a:pt x="637953" y="818707"/>
                </a:cubicBezTo>
                <a:cubicBezTo>
                  <a:pt x="892056" y="857800"/>
                  <a:pt x="1248059" y="837176"/>
                  <a:pt x="1435395" y="839972"/>
                </a:cubicBezTo>
                <a:cubicBezTo>
                  <a:pt x="1492102" y="843516"/>
                  <a:pt x="1548895" y="845886"/>
                  <a:pt x="1605516" y="850604"/>
                </a:cubicBezTo>
                <a:cubicBezTo>
                  <a:pt x="1633992" y="852977"/>
                  <a:pt x="1662003" y="861237"/>
                  <a:pt x="1690577" y="861237"/>
                </a:cubicBezTo>
                <a:cubicBezTo>
                  <a:pt x="1782794" y="861237"/>
                  <a:pt x="1874874" y="854148"/>
                  <a:pt x="1967023" y="850604"/>
                </a:cubicBezTo>
                <a:cubicBezTo>
                  <a:pt x="1987248" y="846559"/>
                  <a:pt x="2030285" y="840239"/>
                  <a:pt x="2052084" y="829339"/>
                </a:cubicBezTo>
                <a:cubicBezTo>
                  <a:pt x="2063513" y="823624"/>
                  <a:pt x="2074003" y="816057"/>
                  <a:pt x="2083981" y="808074"/>
                </a:cubicBezTo>
                <a:cubicBezTo>
                  <a:pt x="2091809" y="801812"/>
                  <a:pt x="2099232" y="794829"/>
                  <a:pt x="2105247" y="786809"/>
                </a:cubicBezTo>
                <a:cubicBezTo>
                  <a:pt x="2120582" y="766363"/>
                  <a:pt x="2133600" y="744279"/>
                  <a:pt x="2147777" y="723014"/>
                </a:cubicBezTo>
                <a:lnTo>
                  <a:pt x="2169042" y="691116"/>
                </a:lnTo>
                <a:cubicBezTo>
                  <a:pt x="2172586" y="680483"/>
                  <a:pt x="2173908" y="668829"/>
                  <a:pt x="2179674" y="659218"/>
                </a:cubicBezTo>
                <a:cubicBezTo>
                  <a:pt x="2184832" y="650622"/>
                  <a:pt x="2196457" y="646919"/>
                  <a:pt x="2200940" y="637953"/>
                </a:cubicBezTo>
                <a:cubicBezTo>
                  <a:pt x="2210965" y="617904"/>
                  <a:pt x="2215117" y="595423"/>
                  <a:pt x="2222205" y="574158"/>
                </a:cubicBezTo>
                <a:lnTo>
                  <a:pt x="2232837" y="542260"/>
                </a:lnTo>
                <a:cubicBezTo>
                  <a:pt x="2229293" y="418214"/>
                  <a:pt x="2237228" y="293305"/>
                  <a:pt x="2222205" y="170121"/>
                </a:cubicBezTo>
                <a:cubicBezTo>
                  <a:pt x="2215309" y="113576"/>
                  <a:pt x="2179578" y="111561"/>
                  <a:pt x="2147777" y="85060"/>
                </a:cubicBezTo>
                <a:cubicBezTo>
                  <a:pt x="2136225" y="75434"/>
                  <a:pt x="2128390" y="61504"/>
                  <a:pt x="2115879" y="53163"/>
                </a:cubicBezTo>
                <a:cubicBezTo>
                  <a:pt x="2106553" y="46946"/>
                  <a:pt x="2094006" y="47542"/>
                  <a:pt x="2083981" y="42530"/>
                </a:cubicBezTo>
                <a:cubicBezTo>
                  <a:pt x="2072552" y="36815"/>
                  <a:pt x="2063761" y="26455"/>
                  <a:pt x="2052084" y="21265"/>
                </a:cubicBezTo>
                <a:cubicBezTo>
                  <a:pt x="2031600" y="12161"/>
                  <a:pt x="1988288" y="0"/>
                  <a:pt x="1988288" y="0"/>
                </a:cubicBezTo>
                <a:cubicBezTo>
                  <a:pt x="1736521" y="8681"/>
                  <a:pt x="1622717" y="9067"/>
                  <a:pt x="1371600" y="31897"/>
                </a:cubicBezTo>
                <a:cubicBezTo>
                  <a:pt x="1332614" y="35441"/>
                  <a:pt x="1293549" y="38207"/>
                  <a:pt x="1254642" y="42530"/>
                </a:cubicBezTo>
                <a:cubicBezTo>
                  <a:pt x="1229734" y="45298"/>
                  <a:pt x="1205082" y="50055"/>
                  <a:pt x="1180214" y="53163"/>
                </a:cubicBezTo>
                <a:cubicBezTo>
                  <a:pt x="1148368" y="57144"/>
                  <a:pt x="1116333" y="59553"/>
                  <a:pt x="1084521" y="63795"/>
                </a:cubicBezTo>
                <a:cubicBezTo>
                  <a:pt x="1063152" y="66644"/>
                  <a:pt x="1042034" y="71150"/>
                  <a:pt x="1020726" y="74428"/>
                </a:cubicBezTo>
                <a:cubicBezTo>
                  <a:pt x="995956" y="78239"/>
                  <a:pt x="971107" y="81516"/>
                  <a:pt x="946298" y="85060"/>
                </a:cubicBezTo>
                <a:lnTo>
                  <a:pt x="563526" y="74428"/>
                </a:lnTo>
                <a:cubicBezTo>
                  <a:pt x="538492" y="73264"/>
                  <a:pt x="514006" y="66563"/>
                  <a:pt x="489098" y="63795"/>
                </a:cubicBezTo>
                <a:cubicBezTo>
                  <a:pt x="450191" y="59472"/>
                  <a:pt x="411260" y="54612"/>
                  <a:pt x="372140" y="53163"/>
                </a:cubicBezTo>
                <a:cubicBezTo>
                  <a:pt x="315472" y="51064"/>
                  <a:pt x="258726" y="53163"/>
                  <a:pt x="202019" y="53163"/>
                </a:cubicBezTo>
              </a:path>
            </a:pathLst>
          </a:custGeom>
          <a:noFill/>
          <a:ln w="57150">
            <a:solidFill>
              <a:srgbClr val="280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igura a mano libera 15"/>
          <p:cNvSpPr/>
          <p:nvPr/>
        </p:nvSpPr>
        <p:spPr>
          <a:xfrm>
            <a:off x="1919729" y="4355790"/>
            <a:ext cx="3168352" cy="929123"/>
          </a:xfrm>
          <a:custGeom>
            <a:avLst/>
            <a:gdLst>
              <a:gd name="connsiteX0" fmla="*/ 340242 w 2232837"/>
              <a:gd name="connsiteY0" fmla="*/ 31897 h 861237"/>
              <a:gd name="connsiteX1" fmla="*/ 223284 w 2232837"/>
              <a:gd name="connsiteY1" fmla="*/ 74428 h 861237"/>
              <a:gd name="connsiteX2" fmla="*/ 191386 w 2232837"/>
              <a:gd name="connsiteY2" fmla="*/ 85060 h 861237"/>
              <a:gd name="connsiteX3" fmla="*/ 127591 w 2232837"/>
              <a:gd name="connsiteY3" fmla="*/ 127590 h 861237"/>
              <a:gd name="connsiteX4" fmla="*/ 85060 w 2232837"/>
              <a:gd name="connsiteY4" fmla="*/ 170121 h 861237"/>
              <a:gd name="connsiteX5" fmla="*/ 63795 w 2232837"/>
              <a:gd name="connsiteY5" fmla="*/ 202018 h 861237"/>
              <a:gd name="connsiteX6" fmla="*/ 31898 w 2232837"/>
              <a:gd name="connsiteY6" fmla="*/ 223283 h 861237"/>
              <a:gd name="connsiteX7" fmla="*/ 10633 w 2232837"/>
              <a:gd name="connsiteY7" fmla="*/ 287079 h 861237"/>
              <a:gd name="connsiteX8" fmla="*/ 0 w 2232837"/>
              <a:gd name="connsiteY8" fmla="*/ 318977 h 861237"/>
              <a:gd name="connsiteX9" fmla="*/ 31898 w 2232837"/>
              <a:gd name="connsiteY9" fmla="*/ 489097 h 861237"/>
              <a:gd name="connsiteX10" fmla="*/ 53163 w 2232837"/>
              <a:gd name="connsiteY10" fmla="*/ 510363 h 861237"/>
              <a:gd name="connsiteX11" fmla="*/ 63795 w 2232837"/>
              <a:gd name="connsiteY11" fmla="*/ 574158 h 861237"/>
              <a:gd name="connsiteX12" fmla="*/ 106326 w 2232837"/>
              <a:gd name="connsiteY12" fmla="*/ 637953 h 861237"/>
              <a:gd name="connsiteX13" fmla="*/ 116958 w 2232837"/>
              <a:gd name="connsiteY13" fmla="*/ 669851 h 861237"/>
              <a:gd name="connsiteX14" fmla="*/ 244549 w 2232837"/>
              <a:gd name="connsiteY14" fmla="*/ 733646 h 861237"/>
              <a:gd name="connsiteX15" fmla="*/ 308344 w 2232837"/>
              <a:gd name="connsiteY15" fmla="*/ 754911 h 861237"/>
              <a:gd name="connsiteX16" fmla="*/ 446567 w 2232837"/>
              <a:gd name="connsiteY16" fmla="*/ 776177 h 861237"/>
              <a:gd name="connsiteX17" fmla="*/ 510363 w 2232837"/>
              <a:gd name="connsiteY17" fmla="*/ 786809 h 861237"/>
              <a:gd name="connsiteX18" fmla="*/ 584791 w 2232837"/>
              <a:gd name="connsiteY18" fmla="*/ 808074 h 861237"/>
              <a:gd name="connsiteX19" fmla="*/ 637953 w 2232837"/>
              <a:gd name="connsiteY19" fmla="*/ 818707 h 861237"/>
              <a:gd name="connsiteX20" fmla="*/ 1435395 w 2232837"/>
              <a:gd name="connsiteY20" fmla="*/ 839972 h 861237"/>
              <a:gd name="connsiteX21" fmla="*/ 1605516 w 2232837"/>
              <a:gd name="connsiteY21" fmla="*/ 850604 h 861237"/>
              <a:gd name="connsiteX22" fmla="*/ 1690577 w 2232837"/>
              <a:gd name="connsiteY22" fmla="*/ 861237 h 861237"/>
              <a:gd name="connsiteX23" fmla="*/ 1967023 w 2232837"/>
              <a:gd name="connsiteY23" fmla="*/ 850604 h 861237"/>
              <a:gd name="connsiteX24" fmla="*/ 2052084 w 2232837"/>
              <a:gd name="connsiteY24" fmla="*/ 829339 h 861237"/>
              <a:gd name="connsiteX25" fmla="*/ 2083981 w 2232837"/>
              <a:gd name="connsiteY25" fmla="*/ 808074 h 861237"/>
              <a:gd name="connsiteX26" fmla="*/ 2105247 w 2232837"/>
              <a:gd name="connsiteY26" fmla="*/ 786809 h 861237"/>
              <a:gd name="connsiteX27" fmla="*/ 2147777 w 2232837"/>
              <a:gd name="connsiteY27" fmla="*/ 723014 h 861237"/>
              <a:gd name="connsiteX28" fmla="*/ 2169042 w 2232837"/>
              <a:gd name="connsiteY28" fmla="*/ 691116 h 861237"/>
              <a:gd name="connsiteX29" fmla="*/ 2179674 w 2232837"/>
              <a:gd name="connsiteY29" fmla="*/ 659218 h 861237"/>
              <a:gd name="connsiteX30" fmla="*/ 2200940 w 2232837"/>
              <a:gd name="connsiteY30" fmla="*/ 637953 h 861237"/>
              <a:gd name="connsiteX31" fmla="*/ 2222205 w 2232837"/>
              <a:gd name="connsiteY31" fmla="*/ 574158 h 861237"/>
              <a:gd name="connsiteX32" fmla="*/ 2232837 w 2232837"/>
              <a:gd name="connsiteY32" fmla="*/ 542260 h 861237"/>
              <a:gd name="connsiteX33" fmla="*/ 2222205 w 2232837"/>
              <a:gd name="connsiteY33" fmla="*/ 170121 h 861237"/>
              <a:gd name="connsiteX34" fmla="*/ 2147777 w 2232837"/>
              <a:gd name="connsiteY34" fmla="*/ 85060 h 861237"/>
              <a:gd name="connsiteX35" fmla="*/ 2115879 w 2232837"/>
              <a:gd name="connsiteY35" fmla="*/ 53163 h 861237"/>
              <a:gd name="connsiteX36" fmla="*/ 2083981 w 2232837"/>
              <a:gd name="connsiteY36" fmla="*/ 42530 h 861237"/>
              <a:gd name="connsiteX37" fmla="*/ 2052084 w 2232837"/>
              <a:gd name="connsiteY37" fmla="*/ 21265 h 861237"/>
              <a:gd name="connsiteX38" fmla="*/ 1988288 w 2232837"/>
              <a:gd name="connsiteY38" fmla="*/ 0 h 861237"/>
              <a:gd name="connsiteX39" fmla="*/ 1371600 w 2232837"/>
              <a:gd name="connsiteY39" fmla="*/ 31897 h 861237"/>
              <a:gd name="connsiteX40" fmla="*/ 1254642 w 2232837"/>
              <a:gd name="connsiteY40" fmla="*/ 42530 h 861237"/>
              <a:gd name="connsiteX41" fmla="*/ 1180214 w 2232837"/>
              <a:gd name="connsiteY41" fmla="*/ 53163 h 861237"/>
              <a:gd name="connsiteX42" fmla="*/ 1084521 w 2232837"/>
              <a:gd name="connsiteY42" fmla="*/ 63795 h 861237"/>
              <a:gd name="connsiteX43" fmla="*/ 1020726 w 2232837"/>
              <a:gd name="connsiteY43" fmla="*/ 74428 h 861237"/>
              <a:gd name="connsiteX44" fmla="*/ 946298 w 2232837"/>
              <a:gd name="connsiteY44" fmla="*/ 85060 h 861237"/>
              <a:gd name="connsiteX45" fmla="*/ 563526 w 2232837"/>
              <a:gd name="connsiteY45" fmla="*/ 74428 h 861237"/>
              <a:gd name="connsiteX46" fmla="*/ 489098 w 2232837"/>
              <a:gd name="connsiteY46" fmla="*/ 63795 h 861237"/>
              <a:gd name="connsiteX47" fmla="*/ 372140 w 2232837"/>
              <a:gd name="connsiteY47" fmla="*/ 53163 h 861237"/>
              <a:gd name="connsiteX48" fmla="*/ 202019 w 2232837"/>
              <a:gd name="connsiteY48" fmla="*/ 53163 h 86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32837" h="861237">
                <a:moveTo>
                  <a:pt x="340242" y="31897"/>
                </a:moveTo>
                <a:cubicBezTo>
                  <a:pt x="266274" y="61485"/>
                  <a:pt x="305177" y="47131"/>
                  <a:pt x="223284" y="74428"/>
                </a:cubicBezTo>
                <a:lnTo>
                  <a:pt x="191386" y="85060"/>
                </a:lnTo>
                <a:cubicBezTo>
                  <a:pt x="170121" y="99237"/>
                  <a:pt x="145663" y="109518"/>
                  <a:pt x="127591" y="127590"/>
                </a:cubicBezTo>
                <a:cubicBezTo>
                  <a:pt x="113414" y="141767"/>
                  <a:pt x="96181" y="153439"/>
                  <a:pt x="85060" y="170121"/>
                </a:cubicBezTo>
                <a:cubicBezTo>
                  <a:pt x="77972" y="180753"/>
                  <a:pt x="72831" y="192982"/>
                  <a:pt x="63795" y="202018"/>
                </a:cubicBezTo>
                <a:cubicBezTo>
                  <a:pt x="54759" y="211054"/>
                  <a:pt x="42530" y="216195"/>
                  <a:pt x="31898" y="223283"/>
                </a:cubicBezTo>
                <a:lnTo>
                  <a:pt x="10633" y="287079"/>
                </a:lnTo>
                <a:lnTo>
                  <a:pt x="0" y="318977"/>
                </a:lnTo>
                <a:cubicBezTo>
                  <a:pt x="1377" y="332744"/>
                  <a:pt x="6598" y="463796"/>
                  <a:pt x="31898" y="489097"/>
                </a:cubicBezTo>
                <a:lnTo>
                  <a:pt x="53163" y="510363"/>
                </a:lnTo>
                <a:cubicBezTo>
                  <a:pt x="56707" y="531628"/>
                  <a:pt x="55503" y="554258"/>
                  <a:pt x="63795" y="574158"/>
                </a:cubicBezTo>
                <a:cubicBezTo>
                  <a:pt x="73625" y="597750"/>
                  <a:pt x="106326" y="637953"/>
                  <a:pt x="106326" y="637953"/>
                </a:cubicBezTo>
                <a:cubicBezTo>
                  <a:pt x="109870" y="648586"/>
                  <a:pt x="109033" y="661926"/>
                  <a:pt x="116958" y="669851"/>
                </a:cubicBezTo>
                <a:cubicBezTo>
                  <a:pt x="158181" y="711074"/>
                  <a:pt x="192663" y="716351"/>
                  <a:pt x="244549" y="733646"/>
                </a:cubicBezTo>
                <a:lnTo>
                  <a:pt x="308344" y="754911"/>
                </a:lnTo>
                <a:cubicBezTo>
                  <a:pt x="409871" y="775217"/>
                  <a:pt x="311407" y="756868"/>
                  <a:pt x="446567" y="776177"/>
                </a:cubicBezTo>
                <a:cubicBezTo>
                  <a:pt x="467909" y="779226"/>
                  <a:pt x="489223" y="782581"/>
                  <a:pt x="510363" y="786809"/>
                </a:cubicBezTo>
                <a:cubicBezTo>
                  <a:pt x="609763" y="806689"/>
                  <a:pt x="503751" y="787814"/>
                  <a:pt x="584791" y="808074"/>
                </a:cubicBezTo>
                <a:cubicBezTo>
                  <a:pt x="602323" y="812457"/>
                  <a:pt x="620091" y="815959"/>
                  <a:pt x="637953" y="818707"/>
                </a:cubicBezTo>
                <a:cubicBezTo>
                  <a:pt x="892056" y="857800"/>
                  <a:pt x="1248059" y="837176"/>
                  <a:pt x="1435395" y="839972"/>
                </a:cubicBezTo>
                <a:cubicBezTo>
                  <a:pt x="1492102" y="843516"/>
                  <a:pt x="1548895" y="845886"/>
                  <a:pt x="1605516" y="850604"/>
                </a:cubicBezTo>
                <a:cubicBezTo>
                  <a:pt x="1633992" y="852977"/>
                  <a:pt x="1662003" y="861237"/>
                  <a:pt x="1690577" y="861237"/>
                </a:cubicBezTo>
                <a:cubicBezTo>
                  <a:pt x="1782794" y="861237"/>
                  <a:pt x="1874874" y="854148"/>
                  <a:pt x="1967023" y="850604"/>
                </a:cubicBezTo>
                <a:cubicBezTo>
                  <a:pt x="1987248" y="846559"/>
                  <a:pt x="2030285" y="840239"/>
                  <a:pt x="2052084" y="829339"/>
                </a:cubicBezTo>
                <a:cubicBezTo>
                  <a:pt x="2063513" y="823624"/>
                  <a:pt x="2074003" y="816057"/>
                  <a:pt x="2083981" y="808074"/>
                </a:cubicBezTo>
                <a:cubicBezTo>
                  <a:pt x="2091809" y="801812"/>
                  <a:pt x="2099232" y="794829"/>
                  <a:pt x="2105247" y="786809"/>
                </a:cubicBezTo>
                <a:cubicBezTo>
                  <a:pt x="2120582" y="766363"/>
                  <a:pt x="2133600" y="744279"/>
                  <a:pt x="2147777" y="723014"/>
                </a:cubicBezTo>
                <a:lnTo>
                  <a:pt x="2169042" y="691116"/>
                </a:lnTo>
                <a:cubicBezTo>
                  <a:pt x="2172586" y="680483"/>
                  <a:pt x="2173908" y="668829"/>
                  <a:pt x="2179674" y="659218"/>
                </a:cubicBezTo>
                <a:cubicBezTo>
                  <a:pt x="2184832" y="650622"/>
                  <a:pt x="2196457" y="646919"/>
                  <a:pt x="2200940" y="637953"/>
                </a:cubicBezTo>
                <a:cubicBezTo>
                  <a:pt x="2210965" y="617904"/>
                  <a:pt x="2215117" y="595423"/>
                  <a:pt x="2222205" y="574158"/>
                </a:cubicBezTo>
                <a:lnTo>
                  <a:pt x="2232837" y="542260"/>
                </a:lnTo>
                <a:cubicBezTo>
                  <a:pt x="2229293" y="418214"/>
                  <a:pt x="2237228" y="293305"/>
                  <a:pt x="2222205" y="170121"/>
                </a:cubicBezTo>
                <a:cubicBezTo>
                  <a:pt x="2215309" y="113576"/>
                  <a:pt x="2179578" y="111561"/>
                  <a:pt x="2147777" y="85060"/>
                </a:cubicBezTo>
                <a:cubicBezTo>
                  <a:pt x="2136225" y="75434"/>
                  <a:pt x="2128390" y="61504"/>
                  <a:pt x="2115879" y="53163"/>
                </a:cubicBezTo>
                <a:cubicBezTo>
                  <a:pt x="2106553" y="46946"/>
                  <a:pt x="2094006" y="47542"/>
                  <a:pt x="2083981" y="42530"/>
                </a:cubicBezTo>
                <a:cubicBezTo>
                  <a:pt x="2072552" y="36815"/>
                  <a:pt x="2063761" y="26455"/>
                  <a:pt x="2052084" y="21265"/>
                </a:cubicBezTo>
                <a:cubicBezTo>
                  <a:pt x="2031600" y="12161"/>
                  <a:pt x="1988288" y="0"/>
                  <a:pt x="1988288" y="0"/>
                </a:cubicBezTo>
                <a:cubicBezTo>
                  <a:pt x="1736521" y="8681"/>
                  <a:pt x="1622717" y="9067"/>
                  <a:pt x="1371600" y="31897"/>
                </a:cubicBezTo>
                <a:cubicBezTo>
                  <a:pt x="1332614" y="35441"/>
                  <a:pt x="1293549" y="38207"/>
                  <a:pt x="1254642" y="42530"/>
                </a:cubicBezTo>
                <a:cubicBezTo>
                  <a:pt x="1229734" y="45298"/>
                  <a:pt x="1205082" y="50055"/>
                  <a:pt x="1180214" y="53163"/>
                </a:cubicBezTo>
                <a:cubicBezTo>
                  <a:pt x="1148368" y="57144"/>
                  <a:pt x="1116333" y="59553"/>
                  <a:pt x="1084521" y="63795"/>
                </a:cubicBezTo>
                <a:cubicBezTo>
                  <a:pt x="1063152" y="66644"/>
                  <a:pt x="1042034" y="71150"/>
                  <a:pt x="1020726" y="74428"/>
                </a:cubicBezTo>
                <a:cubicBezTo>
                  <a:pt x="995956" y="78239"/>
                  <a:pt x="971107" y="81516"/>
                  <a:pt x="946298" y="85060"/>
                </a:cubicBezTo>
                <a:lnTo>
                  <a:pt x="563526" y="74428"/>
                </a:lnTo>
                <a:cubicBezTo>
                  <a:pt x="538492" y="73264"/>
                  <a:pt x="514006" y="66563"/>
                  <a:pt x="489098" y="63795"/>
                </a:cubicBezTo>
                <a:cubicBezTo>
                  <a:pt x="450191" y="59472"/>
                  <a:pt x="411260" y="54612"/>
                  <a:pt x="372140" y="53163"/>
                </a:cubicBezTo>
                <a:cubicBezTo>
                  <a:pt x="315472" y="51064"/>
                  <a:pt x="258726" y="53163"/>
                  <a:pt x="202019" y="53163"/>
                </a:cubicBezTo>
              </a:path>
            </a:pathLst>
          </a:custGeom>
          <a:noFill/>
          <a:ln w="57150">
            <a:solidFill>
              <a:srgbClr val="280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e 7"/>
          <p:cNvSpPr/>
          <p:nvPr/>
        </p:nvSpPr>
        <p:spPr>
          <a:xfrm>
            <a:off x="1463631" y="4355790"/>
            <a:ext cx="444073" cy="441362"/>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e 16"/>
          <p:cNvSpPr/>
          <p:nvPr/>
        </p:nvSpPr>
        <p:spPr>
          <a:xfrm>
            <a:off x="3494473" y="5867958"/>
            <a:ext cx="444073" cy="441362"/>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657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9392"/>
            <a:ext cx="8229600" cy="1143000"/>
          </a:xfrm>
          <a:solidFill>
            <a:srgbClr val="D1D1F0"/>
          </a:solidFill>
        </p:spPr>
        <p:txBody>
          <a:bodyPr/>
          <a:lstStyle/>
          <a:p>
            <a:r>
              <a:rPr lang="en-US" dirty="0" smtClean="0"/>
              <a:t>The universal stability charts</a:t>
            </a:r>
            <a:endParaRPr lang="en-US" dirty="0"/>
          </a:p>
        </p:txBody>
      </p:sp>
      <p:sp>
        <p:nvSpPr>
          <p:cNvPr id="3" name="Segnaposto contenuto 2"/>
          <p:cNvSpPr>
            <a:spLocks noGrp="1"/>
          </p:cNvSpPr>
          <p:nvPr>
            <p:ph idx="1"/>
          </p:nvPr>
        </p:nvSpPr>
        <p:spPr>
          <a:xfrm>
            <a:off x="323528" y="991269"/>
            <a:ext cx="8496944" cy="4525963"/>
          </a:xfrm>
        </p:spPr>
        <p:txBody>
          <a:bodyPr/>
          <a:lstStyle/>
          <a:p>
            <a:r>
              <a:rPr lang="en-US" sz="2800" dirty="0" smtClean="0"/>
              <a:t>It is likely that the introduction of coupling impedance concept would lose most of its importance without the introduction of the universal stability charts. One could be meaningless without the other. </a:t>
            </a:r>
          </a:p>
          <a:p>
            <a:r>
              <a:rPr lang="en-US" sz="2800" dirty="0" smtClean="0"/>
              <a:t>When I showed to Andy Sessler that the stability region was drastically reduced by a factor 0.3 </a:t>
            </a:r>
            <a:r>
              <a:rPr lang="en-US" sz="2800" dirty="0"/>
              <a:t>with respect </a:t>
            </a:r>
            <a:r>
              <a:rPr lang="en-US" sz="2800" dirty="0" smtClean="0"/>
              <a:t>to Lorenzian function allowing for a more is realistic distribution function. He commented that he had the impression that this figure was too small. However, he said that it was worth while to have an enquire. He was right! There was a factor 2 missing! Fortunate mistake.</a:t>
            </a:r>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27</a:t>
            </a:fld>
            <a:endParaRPr lang="it-IT"/>
          </a:p>
        </p:txBody>
      </p:sp>
    </p:spTree>
    <p:extLst>
      <p:ext uri="{BB962C8B-B14F-4D97-AF65-F5344CB8AC3E}">
        <p14:creationId xmlns:p14="http://schemas.microsoft.com/office/powerpoint/2010/main" val="643450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0" y="2636912"/>
            <a:ext cx="4257186"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a:solidFill>
            <a:srgbClr val="D1D1F0"/>
          </a:solidFill>
        </p:spPr>
        <p:txBody>
          <a:bodyPr/>
          <a:lstStyle/>
          <a:p>
            <a:r>
              <a:rPr lang="en-US" dirty="0"/>
              <a:t>My preferred child:</a:t>
            </a:r>
            <a:br>
              <a:rPr lang="en-US" dirty="0"/>
            </a:br>
            <a:r>
              <a:rPr lang="en-US" dirty="0"/>
              <a:t>The Universal Maps of Stability</a:t>
            </a:r>
          </a:p>
        </p:txBody>
      </p:sp>
      <p:sp>
        <p:nvSpPr>
          <p:cNvPr id="3" name="Segnaposto contenuto 2"/>
          <p:cNvSpPr>
            <a:spLocks noGrp="1"/>
          </p:cNvSpPr>
          <p:nvPr>
            <p:ph idx="1"/>
          </p:nvPr>
        </p:nvSpPr>
        <p:spPr>
          <a:xfrm>
            <a:off x="3923928" y="1417638"/>
            <a:ext cx="5112568" cy="4925144"/>
          </a:xfrm>
        </p:spPr>
        <p:txBody>
          <a:bodyPr/>
          <a:lstStyle/>
          <a:p>
            <a:r>
              <a:rPr lang="en-US" sz="2800" dirty="0" smtClean="0"/>
              <a:t>For one and half year I was engaged in other activities.</a:t>
            </a:r>
          </a:p>
          <a:p>
            <a:r>
              <a:rPr lang="en-US" sz="2800" dirty="0" smtClean="0"/>
              <a:t>Finally, when I was told that my contract would not be renewed, a collaboration started with Sandro Ruggiero. The outcome was a systematic enquire about the stability charts where the parameters were normalized in order to be of universal interpretation. </a:t>
            </a:r>
            <a:endParaRPr lang="en-US" sz="2800" dirty="0"/>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28</a:t>
            </a:fld>
            <a:endParaRPr lang="it-IT"/>
          </a:p>
        </p:txBody>
      </p:sp>
    </p:spTree>
    <p:extLst>
      <p:ext uri="{BB962C8B-B14F-4D97-AF65-F5344CB8AC3E}">
        <p14:creationId xmlns:p14="http://schemas.microsoft.com/office/powerpoint/2010/main" val="155430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E6DBBF1-C670-48D4-8C96-C38B68561ACB}" type="slidenum">
              <a:rPr lang="it-IT" smtClean="0"/>
              <a:pPr>
                <a:defRPr/>
              </a:pPr>
              <a:t>29</a:t>
            </a:fld>
            <a:endParaRPr lang="it-IT"/>
          </a:p>
        </p:txBody>
      </p:sp>
      <p:sp>
        <p:nvSpPr>
          <p:cNvPr id="3" name="Rettangolo 2"/>
          <p:cNvSpPr/>
          <p:nvPr/>
        </p:nvSpPr>
        <p:spPr>
          <a:xfrm>
            <a:off x="126501" y="1772816"/>
            <a:ext cx="4248472" cy="2585323"/>
          </a:xfrm>
          <a:prstGeom prst="rect">
            <a:avLst/>
          </a:prstGeom>
        </p:spPr>
        <p:txBody>
          <a:bodyPr wrap="square">
            <a:spAutoFit/>
          </a:bodyPr>
          <a:lstStyle/>
          <a:p>
            <a:pPr lvl="0"/>
            <a:r>
              <a:rPr lang="en-US" dirty="0">
                <a:solidFill>
                  <a:prstClr val="black"/>
                </a:solidFill>
              </a:rPr>
              <a:t>The picture  </a:t>
            </a:r>
            <a:r>
              <a:rPr lang="en-US" dirty="0" smtClean="0">
                <a:solidFill>
                  <a:prstClr val="black"/>
                </a:solidFill>
              </a:rPr>
              <a:t>yields the results of the mapping relevant to the stability boundaries for different distribution functions .</a:t>
            </a:r>
          </a:p>
          <a:p>
            <a:pPr lvl="0"/>
            <a:r>
              <a:rPr lang="en-US" dirty="0" smtClean="0">
                <a:solidFill>
                  <a:prstClr val="black"/>
                </a:solidFill>
              </a:rPr>
              <a:t>The domain in red represents the most conservative approximation of the calculations from realistic distribution functions. </a:t>
            </a:r>
          </a:p>
          <a:p>
            <a:pPr lvl="0"/>
            <a:r>
              <a:rPr lang="en-US" dirty="0" smtClean="0">
                <a:solidFill>
                  <a:srgbClr val="C00000"/>
                </a:solidFill>
              </a:rPr>
              <a:t>IMPEDANCE BUDGET</a:t>
            </a:r>
            <a:endParaRPr lang="en-US" dirty="0">
              <a:solidFill>
                <a:srgbClr val="C00000"/>
              </a:solidFill>
            </a:endParaRPr>
          </a:p>
        </p:txBody>
      </p:sp>
      <p:graphicFrame>
        <p:nvGraphicFramePr>
          <p:cNvPr id="4" name="Oggetto 3"/>
          <p:cNvGraphicFramePr>
            <a:graphicFrameLocks noChangeAspect="1"/>
          </p:cNvGraphicFramePr>
          <p:nvPr>
            <p:extLst>
              <p:ext uri="{D42A27DB-BD31-4B8C-83A1-F6EECF244321}">
                <p14:modId xmlns:p14="http://schemas.microsoft.com/office/powerpoint/2010/main" val="2010764186"/>
              </p:ext>
            </p:extLst>
          </p:nvPr>
        </p:nvGraphicFramePr>
        <p:xfrm>
          <a:off x="450850" y="4508500"/>
          <a:ext cx="2887663" cy="931863"/>
        </p:xfrm>
        <a:graphic>
          <a:graphicData uri="http://schemas.openxmlformats.org/presentationml/2006/ole">
            <mc:AlternateContent xmlns:mc="http://schemas.openxmlformats.org/markup-compatibility/2006">
              <mc:Choice xmlns:v="urn:schemas-microsoft-com:vml" Requires="v">
                <p:oleObj spid="_x0000_s42626" name="Equazione" r:id="rId3" imgW="1574640" imgH="507960" progId="Equation.3">
                  <p:embed/>
                </p:oleObj>
              </mc:Choice>
              <mc:Fallback>
                <p:oleObj name="Equazione" r:id="rId3" imgW="1574640" imgH="507960" progId="Equation.3">
                  <p:embed/>
                  <p:pic>
                    <p:nvPicPr>
                      <p:cNvPr id="0" name="Oggetto 2"/>
                      <p:cNvPicPr>
                        <a:picLocks noChangeAspect="1" noChangeArrowheads="1"/>
                      </p:cNvPicPr>
                      <p:nvPr/>
                    </p:nvPicPr>
                    <p:blipFill>
                      <a:blip r:embed="rId4"/>
                      <a:srcRect/>
                      <a:stretch>
                        <a:fillRect/>
                      </a:stretch>
                    </p:blipFill>
                    <p:spPr bwMode="auto">
                      <a:xfrm>
                        <a:off x="450850" y="4508500"/>
                        <a:ext cx="2887663" cy="931863"/>
                      </a:xfrm>
                      <a:prstGeom prst="rect">
                        <a:avLst/>
                      </a:prstGeom>
                      <a:solidFill>
                        <a:srgbClr val="FDEADA"/>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ttangolo 4"/>
          <p:cNvSpPr/>
          <p:nvPr/>
        </p:nvSpPr>
        <p:spPr>
          <a:xfrm>
            <a:off x="100161" y="1052134"/>
            <a:ext cx="4039791" cy="615553"/>
          </a:xfrm>
          <a:prstGeom prst="rect">
            <a:avLst/>
          </a:prstGeom>
        </p:spPr>
        <p:txBody>
          <a:bodyPr wrap="square">
            <a:spAutoFit/>
          </a:bodyPr>
          <a:lstStyle/>
          <a:p>
            <a:pPr lvl="0" algn="ctr">
              <a:spcBef>
                <a:spcPct val="50000"/>
              </a:spcBef>
            </a:pPr>
            <a:r>
              <a:rPr lang="en-US" sz="3400" dirty="0">
                <a:solidFill>
                  <a:prstClr val="black"/>
                </a:solidFill>
              </a:rPr>
              <a:t>The universal </a:t>
            </a:r>
            <a:r>
              <a:rPr lang="en-US" sz="3400" dirty="0" smtClean="0">
                <a:solidFill>
                  <a:prstClr val="black"/>
                </a:solidFill>
              </a:rPr>
              <a:t>maps</a:t>
            </a:r>
            <a:endParaRPr lang="en-US" sz="3400" dirty="0">
              <a:solidFill>
                <a:prstClr val="black"/>
              </a:solidFill>
            </a:endParaRPr>
          </a:p>
        </p:txBody>
      </p:sp>
      <p:graphicFrame>
        <p:nvGraphicFramePr>
          <p:cNvPr id="7" name="Oggetto 6"/>
          <p:cNvGraphicFramePr>
            <a:graphicFrameLocks noChangeAspect="1"/>
          </p:cNvGraphicFramePr>
          <p:nvPr>
            <p:extLst>
              <p:ext uri="{D42A27DB-BD31-4B8C-83A1-F6EECF244321}">
                <p14:modId xmlns:p14="http://schemas.microsoft.com/office/powerpoint/2010/main" val="853000373"/>
              </p:ext>
            </p:extLst>
          </p:nvPr>
        </p:nvGraphicFramePr>
        <p:xfrm>
          <a:off x="467544" y="4509120"/>
          <a:ext cx="2887663" cy="931863"/>
        </p:xfrm>
        <a:graphic>
          <a:graphicData uri="http://schemas.openxmlformats.org/presentationml/2006/ole">
            <mc:AlternateContent xmlns:mc="http://schemas.openxmlformats.org/markup-compatibility/2006">
              <mc:Choice xmlns:v="urn:schemas-microsoft-com:vml" Requires="v">
                <p:oleObj spid="_x0000_s42627" name="Equazione" r:id="rId5" imgW="1574640" imgH="507960" progId="Equation.3">
                  <p:embed/>
                </p:oleObj>
              </mc:Choice>
              <mc:Fallback>
                <p:oleObj name="Equazione" r:id="rId5" imgW="1574640" imgH="507960" progId="Equation.3">
                  <p:embed/>
                  <p:pic>
                    <p:nvPicPr>
                      <p:cNvPr id="0" name=""/>
                      <p:cNvPicPr>
                        <a:picLocks noChangeAspect="1" noChangeArrowheads="1"/>
                      </p:cNvPicPr>
                      <p:nvPr/>
                    </p:nvPicPr>
                    <p:blipFill>
                      <a:blip r:embed="rId4"/>
                      <a:srcRect/>
                      <a:stretch>
                        <a:fillRect/>
                      </a:stretch>
                    </p:blipFill>
                    <p:spPr bwMode="auto">
                      <a:xfrm>
                        <a:off x="467544" y="4509120"/>
                        <a:ext cx="2887663" cy="931863"/>
                      </a:xfrm>
                      <a:prstGeom prst="rect">
                        <a:avLst/>
                      </a:prstGeom>
                      <a:solidFill>
                        <a:srgbClr val="FDEADA"/>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4007895385"/>
              </p:ext>
            </p:extLst>
          </p:nvPr>
        </p:nvGraphicFramePr>
        <p:xfrm>
          <a:off x="360363" y="5743575"/>
          <a:ext cx="2957512" cy="909638"/>
        </p:xfrm>
        <a:graphic>
          <a:graphicData uri="http://schemas.openxmlformats.org/presentationml/2006/ole">
            <mc:AlternateContent xmlns:mc="http://schemas.openxmlformats.org/markup-compatibility/2006">
              <mc:Choice xmlns:v="urn:schemas-microsoft-com:vml" Requires="v">
                <p:oleObj spid="_x0000_s42628" name="Equazione" r:id="rId6" imgW="1612800" imgH="495000" progId="Equation.3">
                  <p:embed/>
                </p:oleObj>
              </mc:Choice>
              <mc:Fallback>
                <p:oleObj name="Equazione" r:id="rId6" imgW="1612800" imgH="495000" progId="Equation.3">
                  <p:embed/>
                  <p:pic>
                    <p:nvPicPr>
                      <p:cNvPr id="0" name=""/>
                      <p:cNvPicPr>
                        <a:picLocks noChangeAspect="1" noChangeArrowheads="1"/>
                      </p:cNvPicPr>
                      <p:nvPr/>
                    </p:nvPicPr>
                    <p:blipFill>
                      <a:blip r:embed="rId7"/>
                      <a:srcRect/>
                      <a:stretch>
                        <a:fillRect/>
                      </a:stretch>
                    </p:blipFill>
                    <p:spPr bwMode="auto">
                      <a:xfrm>
                        <a:off x="360363" y="5743575"/>
                        <a:ext cx="2957512" cy="909638"/>
                      </a:xfrm>
                      <a:prstGeom prst="rect">
                        <a:avLst/>
                      </a:prstGeom>
                      <a:solidFill>
                        <a:srgbClr val="FDEADA"/>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egnaposto data 5"/>
          <p:cNvSpPr>
            <a:spLocks noGrp="1"/>
          </p:cNvSpPr>
          <p:nvPr>
            <p:ph type="dt" sz="half" idx="10"/>
          </p:nvPr>
        </p:nvSpPr>
        <p:spPr/>
        <p:txBody>
          <a:bodyPr/>
          <a:lstStyle/>
          <a:p>
            <a:pPr>
              <a:defRPr/>
            </a:pPr>
            <a:r>
              <a:rPr lang="it-IT" smtClean="0"/>
              <a:t>19/09/2017</a:t>
            </a:r>
            <a:endParaRPr lang="it-IT"/>
          </a:p>
        </p:txBody>
      </p:sp>
      <p:grpSp>
        <p:nvGrpSpPr>
          <p:cNvPr id="12" name="Gruppo 11"/>
          <p:cNvGrpSpPr/>
          <p:nvPr/>
        </p:nvGrpSpPr>
        <p:grpSpPr>
          <a:xfrm>
            <a:off x="4716015" y="764704"/>
            <a:ext cx="4320481" cy="5759142"/>
            <a:chOff x="4716015" y="764704"/>
            <a:chExt cx="4320481" cy="5759142"/>
          </a:xfrm>
        </p:grpSpPr>
        <p:pic>
          <p:nvPicPr>
            <p:cNvPr id="348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15" y="764704"/>
              <a:ext cx="4320481" cy="575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e 8"/>
            <p:cNvSpPr/>
            <p:nvPr/>
          </p:nvSpPr>
          <p:spPr>
            <a:xfrm>
              <a:off x="5364088" y="1772816"/>
              <a:ext cx="72008" cy="720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aetta 9"/>
            <p:cNvSpPr/>
            <p:nvPr/>
          </p:nvSpPr>
          <p:spPr>
            <a:xfrm rot="1200000">
              <a:off x="5236310" y="1478634"/>
              <a:ext cx="161883" cy="193107"/>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5436096" y="1511206"/>
              <a:ext cx="3340979" cy="261610"/>
            </a:xfrm>
            <a:prstGeom prst="rect">
              <a:avLst/>
            </a:prstGeom>
            <a:solidFill>
              <a:srgbClr val="EBF1DE"/>
            </a:solidFill>
          </p:spPr>
          <p:txBody>
            <a:bodyPr wrap="none" rtlCol="0">
              <a:spAutoFit/>
            </a:bodyPr>
            <a:lstStyle/>
            <a:p>
              <a:r>
                <a:rPr lang="it-IT" sz="1100" dirty="0" smtClean="0">
                  <a:latin typeface="Times New Roman" panose="02020603050405020304" pitchFamily="18" charset="0"/>
                  <a:cs typeface="Times New Roman" panose="02020603050405020304" pitchFamily="18" charset="0"/>
                </a:rPr>
                <a:t>WORKING POINT ABOVE TRANSITION ENERGY</a:t>
              </a:r>
              <a:endParaRPr lang="en-US" sz="1100" dirty="0">
                <a:latin typeface="Times New Roman" panose="02020603050405020304" pitchFamily="18" charset="0"/>
                <a:cs typeface="Times New Roman" panose="02020603050405020304" pitchFamily="18" charset="0"/>
              </a:endParaRPr>
            </a:p>
          </p:txBody>
        </p:sp>
      </p:grpSp>
      <p:sp>
        <p:nvSpPr>
          <p:cNvPr id="15" name="Titolo 1"/>
          <p:cNvSpPr txBox="1">
            <a:spLocks/>
          </p:cNvSpPr>
          <p:nvPr/>
        </p:nvSpPr>
        <p:spPr>
          <a:xfrm>
            <a:off x="100161" y="253081"/>
            <a:ext cx="4411485" cy="648072"/>
          </a:xfrm>
          <a:prstGeom prst="rect">
            <a:avLst/>
          </a:prstGeom>
          <a:solidFill>
            <a:srgbClr val="D1D1F0"/>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200" dirty="0" smtClean="0">
                <a:solidFill>
                  <a:srgbClr val="C00000"/>
                </a:solidFill>
              </a:rPr>
              <a:t>The Banality of Invention</a:t>
            </a:r>
            <a:endParaRPr lang="en-US" sz="3200" dirty="0"/>
          </a:p>
        </p:txBody>
      </p:sp>
    </p:spTree>
    <p:extLst>
      <p:ext uri="{BB962C8B-B14F-4D97-AF65-F5344CB8AC3E}">
        <p14:creationId xmlns:p14="http://schemas.microsoft.com/office/powerpoint/2010/main" val="2715785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The first </a:t>
            </a:r>
            <a:r>
              <a:rPr lang="en-US" dirty="0" smtClean="0"/>
              <a:t>breakthrough:</a:t>
            </a:r>
            <a:br>
              <a:rPr lang="en-US" dirty="0" smtClean="0"/>
            </a:br>
            <a:r>
              <a:rPr lang="en-US" dirty="0" smtClean="0"/>
              <a:t> </a:t>
            </a:r>
            <a:r>
              <a:rPr lang="en-US" dirty="0"/>
              <a:t>the Phase Stability</a:t>
            </a:r>
          </a:p>
        </p:txBody>
      </p:sp>
      <p:sp>
        <p:nvSpPr>
          <p:cNvPr id="3" name="Segnaposto contenuto 2"/>
          <p:cNvSpPr>
            <a:spLocks noGrp="1"/>
          </p:cNvSpPr>
          <p:nvPr>
            <p:ph idx="1"/>
          </p:nvPr>
        </p:nvSpPr>
        <p:spPr>
          <a:xfrm>
            <a:off x="12973" y="1721966"/>
            <a:ext cx="9144000" cy="2165028"/>
          </a:xfrm>
        </p:spPr>
        <p:txBody>
          <a:bodyPr/>
          <a:lstStyle/>
          <a:p>
            <a:r>
              <a:rPr lang="en-GB" sz="2800" dirty="0" smtClean="0"/>
              <a:t>At beginning of 40’s Proton accelerators seem to be worn out.</a:t>
            </a:r>
          </a:p>
          <a:p>
            <a:r>
              <a:rPr lang="en-GB" sz="2800" dirty="0"/>
              <a:t>The basic principles of synchrotron design (phase stability) were proposed independently by </a:t>
            </a:r>
            <a:r>
              <a:rPr lang="en-GB" sz="2800" dirty="0" err="1" smtClean="0"/>
              <a:t>Veksler</a:t>
            </a:r>
            <a:r>
              <a:rPr lang="en-GB" sz="2800" dirty="0" smtClean="0"/>
              <a:t> </a:t>
            </a:r>
            <a:r>
              <a:rPr lang="en-GB" sz="2800" dirty="0"/>
              <a:t>in the Soviet Union (1944) and </a:t>
            </a:r>
            <a:r>
              <a:rPr lang="en-GB" sz="2800" dirty="0" smtClean="0"/>
              <a:t>McMillan </a:t>
            </a:r>
            <a:r>
              <a:rPr lang="en-GB" sz="2800" dirty="0"/>
              <a:t>in the United States (1945). According to this principle, it is possible to accelerate bunches of charged particles of finite dimensions. </a:t>
            </a:r>
            <a:endParaRPr lang="en-US" sz="2800" dirty="0"/>
          </a:p>
          <a:p>
            <a:r>
              <a:rPr lang="en-US" sz="2800" dirty="0"/>
              <a:t>Based on </a:t>
            </a:r>
            <a:r>
              <a:rPr lang="en-US" sz="2800" dirty="0" smtClean="0"/>
              <a:t>this principle</a:t>
            </a:r>
            <a:r>
              <a:rPr lang="it-IT" sz="2800" dirty="0" smtClean="0"/>
              <a:t>,</a:t>
            </a:r>
            <a:r>
              <a:rPr lang="en-GB" sz="2800" dirty="0" smtClean="0"/>
              <a:t> </a:t>
            </a:r>
            <a:r>
              <a:rPr lang="en-US" sz="2800" dirty="0"/>
              <a:t>a proton synchrotron was built at </a:t>
            </a:r>
            <a:r>
              <a:rPr lang="en-US" sz="2800" dirty="0" smtClean="0"/>
              <a:t>BNL, </a:t>
            </a:r>
            <a:r>
              <a:rPr lang="en-US" sz="2800" dirty="0"/>
              <a:t>named </a:t>
            </a:r>
            <a:r>
              <a:rPr lang="en-US" sz="2800" b="1" dirty="0" smtClean="0"/>
              <a:t>Cosmotron </a:t>
            </a:r>
            <a:r>
              <a:rPr lang="en-US" sz="2800" dirty="0" smtClean="0"/>
              <a:t>which</a:t>
            </a:r>
            <a:r>
              <a:rPr lang="en-US" sz="2800" b="1" dirty="0" smtClean="0"/>
              <a:t> </a:t>
            </a:r>
            <a:r>
              <a:rPr lang="en-GB" sz="2800" dirty="0" smtClean="0"/>
              <a:t>reached </a:t>
            </a:r>
            <a:r>
              <a:rPr lang="en-GB" sz="2800" dirty="0"/>
              <a:t>its full energy in 1953 (3.3 GeV) at </a:t>
            </a:r>
            <a:r>
              <a:rPr lang="en-GB" sz="2800" dirty="0" smtClean="0"/>
              <a:t>BNL.</a:t>
            </a:r>
          </a:p>
          <a:p>
            <a:endParaRPr lang="en-US" dirty="0"/>
          </a:p>
        </p:txBody>
      </p:sp>
      <p:sp>
        <p:nvSpPr>
          <p:cNvPr id="4" name="Segnaposto numero diapositiva 3"/>
          <p:cNvSpPr>
            <a:spLocks noGrp="1"/>
          </p:cNvSpPr>
          <p:nvPr>
            <p:ph type="sldNum" sz="quarter" idx="12"/>
          </p:nvPr>
        </p:nvSpPr>
        <p:spPr/>
        <p:txBody>
          <a:bodyPr/>
          <a:lstStyle/>
          <a:p>
            <a:pPr>
              <a:defRPr/>
            </a:pPr>
            <a:fld id="{5916E927-2375-4F12-AF6E-B7902A62EBF6}" type="slidenum">
              <a:rPr lang="it-IT" smtClean="0"/>
              <a:pPr>
                <a:defRPr/>
              </a:pPr>
              <a:t>3</a:t>
            </a:fld>
            <a:endParaRPr lang="it-IT"/>
          </a:p>
        </p:txBody>
      </p:sp>
      <p:sp>
        <p:nvSpPr>
          <p:cNvPr id="6" name="Segnaposto data 5"/>
          <p:cNvSpPr>
            <a:spLocks noGrp="1"/>
          </p:cNvSpPr>
          <p:nvPr>
            <p:ph type="dt" sz="half" idx="10"/>
          </p:nvPr>
        </p:nvSpPr>
        <p:spPr/>
        <p:txBody>
          <a:bodyPr/>
          <a:lstStyle/>
          <a:p>
            <a:pPr>
              <a:defRPr/>
            </a:pPr>
            <a:r>
              <a:rPr lang="it-IT" smtClean="0"/>
              <a:t>19/09/2017</a:t>
            </a:r>
            <a:endParaRPr lang="it-IT"/>
          </a:p>
        </p:txBody>
      </p:sp>
    </p:spTree>
    <p:extLst>
      <p:ext uri="{BB962C8B-B14F-4D97-AF65-F5344CB8AC3E}">
        <p14:creationId xmlns:p14="http://schemas.microsoft.com/office/powerpoint/2010/main" val="2842857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US" dirty="0" smtClean="0"/>
              <a:t>Pursuance and Consequences</a:t>
            </a:r>
            <a:endParaRPr lang="en-US" dirty="0"/>
          </a:p>
        </p:txBody>
      </p:sp>
      <p:sp>
        <p:nvSpPr>
          <p:cNvPr id="5" name="Segnaposto contenuto 4"/>
          <p:cNvSpPr>
            <a:spLocks noGrp="1"/>
          </p:cNvSpPr>
          <p:nvPr>
            <p:ph idx="1"/>
          </p:nvPr>
        </p:nvSpPr>
        <p:spPr>
          <a:xfrm>
            <a:off x="457200" y="1207293"/>
            <a:ext cx="8229600" cy="4525963"/>
          </a:xfrm>
        </p:spPr>
        <p:txBody>
          <a:bodyPr/>
          <a:lstStyle/>
          <a:p>
            <a:pPr marL="0" indent="0">
              <a:buNone/>
            </a:pPr>
            <a:r>
              <a:rPr lang="en-US" dirty="0" smtClean="0"/>
              <a:t>Afterwards </a:t>
            </a:r>
            <a:r>
              <a:rPr lang="en-US" dirty="0"/>
              <a:t>many interesting </a:t>
            </a:r>
            <a:r>
              <a:rPr lang="en-US" dirty="0" smtClean="0"/>
              <a:t>development. </a:t>
            </a:r>
          </a:p>
          <a:p>
            <a:r>
              <a:rPr lang="en-US" dirty="0" smtClean="0"/>
              <a:t>Hereward </a:t>
            </a:r>
            <a:r>
              <a:rPr lang="en-US" dirty="0"/>
              <a:t>gave the definition of transverse coupling impedance. </a:t>
            </a:r>
            <a:endParaRPr lang="en-US" dirty="0" smtClean="0"/>
          </a:p>
          <a:p>
            <a:r>
              <a:rPr lang="en-US" dirty="0" err="1" smtClean="0"/>
              <a:t>Sacharer</a:t>
            </a:r>
            <a:r>
              <a:rPr lang="en-US" dirty="0" smtClean="0"/>
              <a:t> </a:t>
            </a:r>
            <a:r>
              <a:rPr lang="en-US" dirty="0"/>
              <a:t>studied coupled beam instabilities and gave criterions for this case. </a:t>
            </a:r>
          </a:p>
          <a:p>
            <a:r>
              <a:rPr lang="en-US" dirty="0" err="1"/>
              <a:t>Sacharer</a:t>
            </a:r>
            <a:r>
              <a:rPr lang="en-US" dirty="0"/>
              <a:t> and </a:t>
            </a:r>
            <a:r>
              <a:rPr lang="en-US" dirty="0" err="1"/>
              <a:t>Nassibian</a:t>
            </a:r>
            <a:r>
              <a:rPr lang="en-US" dirty="0"/>
              <a:t> made coupling </a:t>
            </a:r>
            <a:r>
              <a:rPr lang="en-US" dirty="0" smtClean="0"/>
              <a:t>impedance </a:t>
            </a:r>
            <a:r>
              <a:rPr lang="en-US" dirty="0"/>
              <a:t>measurements of a kicker by means of the stretched wire method (Sand and Rees</a:t>
            </a:r>
            <a:r>
              <a:rPr lang="en-US" dirty="0" smtClean="0"/>
              <a:t>). </a:t>
            </a:r>
            <a:r>
              <a:rPr lang="en-US" dirty="0" smtClean="0">
                <a:solidFill>
                  <a:srgbClr val="2801E9"/>
                </a:solidFill>
              </a:rPr>
              <a:t>From there on the youth and maturity age started.</a:t>
            </a:r>
            <a:endParaRPr lang="en-US" dirty="0">
              <a:solidFill>
                <a:srgbClr val="2801E9"/>
              </a:solidFill>
            </a:endParaRPr>
          </a:p>
        </p:txBody>
      </p:sp>
      <p:sp>
        <p:nvSpPr>
          <p:cNvPr id="2" name="Segnaposto data 1"/>
          <p:cNvSpPr>
            <a:spLocks noGrp="1"/>
          </p:cNvSpPr>
          <p:nvPr>
            <p:ph type="dt" sz="half" idx="10"/>
          </p:nvPr>
        </p:nvSpPr>
        <p:spPr/>
        <p:txBody>
          <a:bodyPr/>
          <a:lstStyle/>
          <a:p>
            <a:pPr>
              <a:defRPr/>
            </a:pPr>
            <a:r>
              <a:rPr lang="it-IT" smtClean="0"/>
              <a:t>19/09/2017</a:t>
            </a:r>
            <a:endParaRPr lang="it-IT"/>
          </a:p>
        </p:txBody>
      </p:sp>
      <p:sp>
        <p:nvSpPr>
          <p:cNvPr id="3" name="Segnaposto numero diapositiva 2"/>
          <p:cNvSpPr>
            <a:spLocks noGrp="1"/>
          </p:cNvSpPr>
          <p:nvPr>
            <p:ph type="sldNum" sz="quarter" idx="12"/>
          </p:nvPr>
        </p:nvSpPr>
        <p:spPr/>
        <p:txBody>
          <a:bodyPr/>
          <a:lstStyle/>
          <a:p>
            <a:pPr>
              <a:defRPr/>
            </a:pPr>
            <a:fld id="{BE6DBBF1-C670-48D4-8C96-C38B68561ACB}" type="slidenum">
              <a:rPr lang="it-IT" smtClean="0"/>
              <a:pPr>
                <a:defRPr/>
              </a:pPr>
              <a:t>30</a:t>
            </a:fld>
            <a:endParaRPr lang="it-IT"/>
          </a:p>
        </p:txBody>
      </p:sp>
    </p:spTree>
    <p:extLst>
      <p:ext uri="{BB962C8B-B14F-4D97-AF65-F5344CB8AC3E}">
        <p14:creationId xmlns:p14="http://schemas.microsoft.com/office/powerpoint/2010/main" val="2823508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44500" y="476672"/>
            <a:ext cx="8229600" cy="4525963"/>
          </a:xfrm>
        </p:spPr>
        <p:txBody>
          <a:bodyPr/>
          <a:lstStyle/>
          <a:p>
            <a:pPr marL="0" indent="0">
              <a:buNone/>
            </a:pPr>
            <a:r>
              <a:rPr lang="es-ES" sz="4400" b="1" dirty="0"/>
              <a:t>"Que otros se jacten de las páginas que han escrito; a mi me enorgullecen las que he leído"</a:t>
            </a:r>
          </a:p>
          <a:p>
            <a:pPr marL="0" indent="0">
              <a:buNone/>
            </a:pPr>
            <a:endParaRPr lang="en-US" dirty="0" smtClean="0"/>
          </a:p>
          <a:p>
            <a:pPr marL="0" indent="0" algn="r">
              <a:buNone/>
            </a:pPr>
            <a:r>
              <a:rPr lang="en-US" dirty="0"/>
              <a:t>Jorge Luis Borges</a:t>
            </a:r>
          </a:p>
          <a:p>
            <a:pPr marL="0" indent="0">
              <a:buNone/>
            </a:pPr>
            <a:endParaRPr lang="en-US" dirty="0" smtClean="0"/>
          </a:p>
          <a:p>
            <a:pPr marL="0" indent="0">
              <a:buNone/>
            </a:pPr>
            <a:r>
              <a:rPr lang="en-US" dirty="0" smtClean="0"/>
              <a:t>“</a:t>
            </a:r>
            <a:r>
              <a:rPr lang="en-US" dirty="0"/>
              <a:t>Let others pride themselves about how many pages they have written; I'd rather boast about the ones I've read.”</a:t>
            </a:r>
            <a:r>
              <a:rPr lang="es-ES" dirty="0"/>
              <a:t/>
            </a:r>
            <a:br>
              <a:rPr lang="es-ES" dirty="0"/>
            </a:br>
            <a:endParaRPr lang="en-US" dirty="0"/>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31</a:t>
            </a:fld>
            <a:endParaRPr lang="it-IT"/>
          </a:p>
        </p:txBody>
      </p:sp>
    </p:spTree>
    <p:extLst>
      <p:ext uri="{BB962C8B-B14F-4D97-AF65-F5344CB8AC3E}">
        <p14:creationId xmlns:p14="http://schemas.microsoft.com/office/powerpoint/2010/main" val="2457207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1700808"/>
            <a:ext cx="7715200" cy="4525963"/>
          </a:xfrm>
        </p:spPr>
        <p:txBody>
          <a:bodyPr/>
          <a:lstStyle/>
          <a:p>
            <a:pPr marL="0" indent="0">
              <a:buNone/>
            </a:pPr>
            <a:r>
              <a:rPr lang="en-US" sz="4800" dirty="0"/>
              <a:t>“Let others pride themselves about how many </a:t>
            </a:r>
            <a:r>
              <a:rPr lang="en-US" sz="4800" dirty="0" smtClean="0"/>
              <a:t>papers </a:t>
            </a:r>
            <a:r>
              <a:rPr lang="en-US" sz="4800" dirty="0"/>
              <a:t>they have written; I'd rather boast about the </a:t>
            </a:r>
            <a:r>
              <a:rPr lang="en-US" sz="4800" dirty="0" smtClean="0"/>
              <a:t>pupils </a:t>
            </a:r>
            <a:r>
              <a:rPr lang="en-US" sz="4800" dirty="0"/>
              <a:t>I've </a:t>
            </a:r>
            <a:r>
              <a:rPr lang="en-US" sz="4800" dirty="0" smtClean="0"/>
              <a:t>grown.”</a:t>
            </a:r>
          </a:p>
          <a:p>
            <a:pPr marL="0" indent="0">
              <a:buNone/>
            </a:pPr>
            <a:endParaRPr lang="it-IT" dirty="0"/>
          </a:p>
          <a:p>
            <a:pPr marL="0" indent="0">
              <a:buNone/>
            </a:pPr>
            <a:endParaRPr lang="en-US" dirty="0"/>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32</a:t>
            </a:fld>
            <a:endParaRPr lang="it-IT"/>
          </a:p>
        </p:txBody>
      </p:sp>
    </p:spTree>
    <p:extLst>
      <p:ext uri="{BB962C8B-B14F-4D97-AF65-F5344CB8AC3E}">
        <p14:creationId xmlns:p14="http://schemas.microsoft.com/office/powerpoint/2010/main" val="1500985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My best scientific production</a:t>
            </a:r>
            <a:endParaRPr lang="en-US" dirty="0"/>
          </a:p>
        </p:txBody>
      </p:sp>
      <p:sp>
        <p:nvSpPr>
          <p:cNvPr id="3" name="Segnaposto contenuto 2"/>
          <p:cNvSpPr>
            <a:spLocks noGrp="1"/>
          </p:cNvSpPr>
          <p:nvPr>
            <p:ph idx="1"/>
          </p:nvPr>
        </p:nvSpPr>
        <p:spPr>
          <a:xfrm>
            <a:off x="-36512" y="1340768"/>
            <a:ext cx="4896544" cy="4525963"/>
          </a:xfrm>
        </p:spPr>
        <p:txBody>
          <a:bodyPr/>
          <a:lstStyle/>
          <a:p>
            <a:r>
              <a:rPr lang="en-US" sz="2800" dirty="0" smtClean="0"/>
              <a:t>Luigi Palumbo (U. Rome)</a:t>
            </a:r>
          </a:p>
          <a:p>
            <a:r>
              <a:rPr lang="en-US" sz="2800" dirty="0" err="1" smtClean="0"/>
              <a:t>Godehard</a:t>
            </a:r>
            <a:r>
              <a:rPr lang="en-US" sz="2800" dirty="0" smtClean="0"/>
              <a:t> </a:t>
            </a:r>
            <a:r>
              <a:rPr lang="en-US" sz="2800" dirty="0" err="1" smtClean="0"/>
              <a:t>Wuestefeld</a:t>
            </a:r>
            <a:r>
              <a:rPr lang="en-US" sz="2800" dirty="0" smtClean="0"/>
              <a:t> (Bessy)</a:t>
            </a:r>
          </a:p>
          <a:p>
            <a:r>
              <a:rPr lang="en-US" sz="2800" dirty="0" smtClean="0"/>
              <a:t>Caterina </a:t>
            </a:r>
            <a:r>
              <a:rPr lang="en-US" sz="2800" dirty="0" err="1" smtClean="0"/>
              <a:t>Biscari</a:t>
            </a:r>
            <a:r>
              <a:rPr lang="en-US" sz="2800" dirty="0" smtClean="0"/>
              <a:t> (Alba)</a:t>
            </a:r>
          </a:p>
          <a:p>
            <a:r>
              <a:rPr lang="en-US" sz="2800" dirty="0" smtClean="0"/>
              <a:t>Eliana </a:t>
            </a:r>
            <a:r>
              <a:rPr lang="en-US" sz="2800" dirty="0" err="1" smtClean="0"/>
              <a:t>Gianfelice</a:t>
            </a:r>
            <a:r>
              <a:rPr lang="en-US" sz="2800" dirty="0" smtClean="0"/>
              <a:t> (</a:t>
            </a:r>
            <a:r>
              <a:rPr lang="en-US" sz="2800" dirty="0" err="1" smtClean="0"/>
              <a:t>Fermilab</a:t>
            </a:r>
            <a:r>
              <a:rPr lang="en-US" sz="2800" dirty="0" smtClean="0"/>
              <a:t>)</a:t>
            </a:r>
          </a:p>
          <a:p>
            <a:r>
              <a:rPr lang="en-US" sz="2800" dirty="0" smtClean="0"/>
              <a:t>M. Rosaria </a:t>
            </a:r>
            <a:r>
              <a:rPr lang="en-US" sz="2800" dirty="0" err="1" smtClean="0"/>
              <a:t>Masullo</a:t>
            </a:r>
            <a:r>
              <a:rPr lang="en-US" sz="2800" dirty="0" smtClean="0"/>
              <a:t> (INFN)</a:t>
            </a:r>
          </a:p>
          <a:p>
            <a:r>
              <a:rPr lang="en-US" sz="2800" dirty="0" smtClean="0"/>
              <a:t>Augusto Lombardi (INFN)</a:t>
            </a:r>
          </a:p>
          <a:p>
            <a:r>
              <a:rPr lang="en-US" sz="2800" dirty="0" smtClean="0"/>
              <a:t>Antonio Palmieri (INFN)</a:t>
            </a:r>
          </a:p>
          <a:p>
            <a:r>
              <a:rPr lang="en-US" sz="2800" dirty="0" smtClean="0"/>
              <a:t>Roberto </a:t>
            </a:r>
            <a:r>
              <a:rPr lang="en-US" sz="2800" dirty="0" err="1" smtClean="0"/>
              <a:t>Losito</a:t>
            </a:r>
            <a:r>
              <a:rPr lang="en-US" sz="2800" dirty="0" smtClean="0"/>
              <a:t> (CERN)</a:t>
            </a:r>
          </a:p>
          <a:p>
            <a:r>
              <a:rPr lang="en-US" sz="2800" dirty="0" smtClean="0"/>
              <a:t>Giovanni </a:t>
            </a:r>
            <a:r>
              <a:rPr lang="en-US" sz="2800" dirty="0" err="1"/>
              <a:t>Rumolo</a:t>
            </a:r>
            <a:r>
              <a:rPr lang="en-US" sz="2800" dirty="0"/>
              <a:t> (CERN)</a:t>
            </a:r>
            <a:endParaRPr lang="en-US" sz="2800" dirty="0" smtClean="0"/>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33</a:t>
            </a:fld>
            <a:endParaRPr lang="it-IT"/>
          </a:p>
        </p:txBody>
      </p:sp>
      <p:sp>
        <p:nvSpPr>
          <p:cNvPr id="6" name="Segnaposto contenuto 2"/>
          <p:cNvSpPr txBox="1">
            <a:spLocks/>
          </p:cNvSpPr>
          <p:nvPr/>
        </p:nvSpPr>
        <p:spPr bwMode="auto">
          <a:xfrm>
            <a:off x="4572000" y="1354792"/>
            <a:ext cx="496855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Alessandro </a:t>
            </a:r>
            <a:r>
              <a:rPr lang="en-US" sz="2800" dirty="0" err="1" smtClean="0"/>
              <a:t>D’Elia</a:t>
            </a:r>
            <a:r>
              <a:rPr lang="en-US" sz="2800" dirty="0" smtClean="0"/>
              <a:t> (ESRF)</a:t>
            </a:r>
          </a:p>
          <a:p>
            <a:r>
              <a:rPr lang="en-US" sz="2800" dirty="0" smtClean="0"/>
              <a:t>Marco </a:t>
            </a:r>
            <a:r>
              <a:rPr lang="en-US" sz="2800" dirty="0" err="1" smtClean="0"/>
              <a:t>Panniello</a:t>
            </a:r>
            <a:r>
              <a:rPr lang="en-US" sz="2800" dirty="0" smtClean="0"/>
              <a:t> (INFN)</a:t>
            </a:r>
          </a:p>
          <a:p>
            <a:r>
              <a:rPr lang="en-US" sz="2800" dirty="0" smtClean="0"/>
              <a:t>Claudio </a:t>
            </a:r>
            <a:r>
              <a:rPr lang="en-US" sz="2800" dirty="0" err="1" smtClean="0"/>
              <a:t>Serpico</a:t>
            </a:r>
            <a:r>
              <a:rPr lang="en-US" sz="2800" dirty="0"/>
              <a:t> (</a:t>
            </a:r>
            <a:r>
              <a:rPr lang="en-US" sz="2800" dirty="0" err="1"/>
              <a:t>Elettra</a:t>
            </a:r>
            <a:r>
              <a:rPr lang="en-US" sz="2800" dirty="0" smtClean="0"/>
              <a:t>)</a:t>
            </a:r>
          </a:p>
          <a:p>
            <a:r>
              <a:rPr lang="en-US" sz="2800" dirty="0" smtClean="0"/>
              <a:t>Carlo </a:t>
            </a:r>
            <a:r>
              <a:rPr lang="en-US" sz="2800" dirty="0" err="1" smtClean="0"/>
              <a:t>Zannini</a:t>
            </a:r>
            <a:r>
              <a:rPr lang="en-US" sz="2800" dirty="0" smtClean="0"/>
              <a:t> (Adam)</a:t>
            </a:r>
          </a:p>
          <a:p>
            <a:r>
              <a:rPr lang="en-US" sz="2800" dirty="0" smtClean="0"/>
              <a:t>Giovanni De Michele</a:t>
            </a:r>
            <a:r>
              <a:rPr lang="en-US" sz="2800" dirty="0"/>
              <a:t> (Adam</a:t>
            </a:r>
            <a:r>
              <a:rPr lang="en-US" sz="2800" dirty="0" smtClean="0"/>
              <a:t>)</a:t>
            </a:r>
          </a:p>
          <a:p>
            <a:r>
              <a:rPr lang="it-IT" sz="2800" dirty="0" smtClean="0"/>
              <a:t>Serena Persichelli (LBNL)</a:t>
            </a:r>
          </a:p>
          <a:p>
            <a:r>
              <a:rPr lang="it-IT" sz="2800" dirty="0" smtClean="0"/>
              <a:t>Mauro Migliorati (Roma)</a:t>
            </a:r>
            <a:endParaRPr lang="en-US" sz="2800" dirty="0" smtClean="0"/>
          </a:p>
          <a:p>
            <a:r>
              <a:rPr lang="en-US" sz="2800" dirty="0" smtClean="0"/>
              <a:t>Andrea </a:t>
            </a:r>
            <a:r>
              <a:rPr lang="en-US" sz="2800" dirty="0" err="1" smtClean="0"/>
              <a:t>Passarelli</a:t>
            </a:r>
            <a:r>
              <a:rPr lang="en-US" sz="2800" dirty="0" smtClean="0"/>
              <a:t> (CERN)</a:t>
            </a:r>
          </a:p>
          <a:p>
            <a:r>
              <a:rPr lang="en-US" sz="2800" dirty="0" smtClean="0"/>
              <a:t>Renato </a:t>
            </a:r>
            <a:r>
              <a:rPr lang="en-US" sz="2800" dirty="0" err="1" smtClean="0"/>
              <a:t>Prisco</a:t>
            </a:r>
            <a:r>
              <a:rPr lang="en-US" sz="2800" dirty="0" smtClean="0"/>
              <a:t> (Lund)</a:t>
            </a:r>
          </a:p>
          <a:p>
            <a:r>
              <a:rPr lang="en-US" sz="2800" dirty="0" err="1" smtClean="0"/>
              <a:t>Nicolò</a:t>
            </a:r>
            <a:r>
              <a:rPr lang="en-US" sz="2800" dirty="0" smtClean="0"/>
              <a:t> </a:t>
            </a:r>
            <a:r>
              <a:rPr lang="en-US" sz="2800" dirty="0" err="1" smtClean="0"/>
              <a:t>Biancacci</a:t>
            </a:r>
            <a:r>
              <a:rPr lang="en-US" sz="2800" dirty="0" smtClean="0"/>
              <a:t> (CERN)</a:t>
            </a:r>
            <a:endParaRPr lang="en-US" sz="2800" dirty="0"/>
          </a:p>
        </p:txBody>
      </p:sp>
    </p:spTree>
    <p:extLst>
      <p:ext uri="{BB962C8B-B14F-4D97-AF65-F5344CB8AC3E}">
        <p14:creationId xmlns:p14="http://schemas.microsoft.com/office/powerpoint/2010/main" val="1110777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420888"/>
            <a:ext cx="9144000" cy="1143000"/>
          </a:xfrm>
        </p:spPr>
        <p:txBody>
          <a:bodyPr/>
          <a:lstStyle/>
          <a:p>
            <a:r>
              <a:rPr lang="it-IT" altLang="it-IT" sz="6000" dirty="0" err="1" smtClean="0">
                <a:solidFill>
                  <a:srgbClr val="CC0000"/>
                </a:solidFill>
                <a:ea typeface="ＭＳ Ｐゴシック" panose="020B0600070205080204" pitchFamily="34" charset="-128"/>
              </a:rPr>
              <a:t>Thank</a:t>
            </a:r>
            <a:r>
              <a:rPr lang="it-IT" altLang="it-IT" sz="6000" dirty="0" smtClean="0">
                <a:solidFill>
                  <a:srgbClr val="CC0000"/>
                </a:solidFill>
                <a:ea typeface="ＭＳ Ｐゴシック" panose="020B0600070205080204" pitchFamily="34" charset="-128"/>
              </a:rPr>
              <a:t> </a:t>
            </a:r>
            <a:r>
              <a:rPr lang="it-IT" altLang="it-IT" sz="6000" dirty="0" err="1" smtClean="0">
                <a:solidFill>
                  <a:srgbClr val="CC0000"/>
                </a:solidFill>
                <a:ea typeface="ＭＳ Ｐゴシック" panose="020B0600070205080204" pitchFamily="34" charset="-128"/>
              </a:rPr>
              <a:t>you</a:t>
            </a:r>
            <a:r>
              <a:rPr lang="it-IT" altLang="it-IT" sz="6000" dirty="0" smtClean="0">
                <a:solidFill>
                  <a:srgbClr val="CC0000"/>
                </a:solidFill>
                <a:ea typeface="ＭＳ Ｐゴシック" panose="020B0600070205080204" pitchFamily="34" charset="-128"/>
              </a:rPr>
              <a:t/>
            </a:r>
            <a:br>
              <a:rPr lang="it-IT" altLang="it-IT" sz="6000" dirty="0" smtClean="0">
                <a:solidFill>
                  <a:srgbClr val="CC0000"/>
                </a:solidFill>
                <a:ea typeface="ＭＳ Ｐゴシック" panose="020B0600070205080204" pitchFamily="34" charset="-128"/>
              </a:rPr>
            </a:br>
            <a:r>
              <a:rPr lang="it-IT" altLang="it-IT" sz="6000" dirty="0" smtClean="0">
                <a:solidFill>
                  <a:srgbClr val="CC0000"/>
                </a:solidFill>
                <a:ea typeface="ＭＳ Ｐゴシック" panose="020B0600070205080204" pitchFamily="34" charset="-128"/>
              </a:rPr>
              <a:t>and </a:t>
            </a:r>
            <a:r>
              <a:rPr lang="it-IT" altLang="it-IT" sz="6000" dirty="0" err="1" smtClean="0">
                <a:solidFill>
                  <a:srgbClr val="CC0000"/>
                </a:solidFill>
                <a:ea typeface="ＭＳ Ｐゴシック" panose="020B0600070205080204" pitchFamily="34" charset="-128"/>
              </a:rPr>
              <a:t>keep</a:t>
            </a:r>
            <a:r>
              <a:rPr lang="it-IT" altLang="it-IT" sz="6000" dirty="0" smtClean="0">
                <a:solidFill>
                  <a:srgbClr val="CC0000"/>
                </a:solidFill>
                <a:ea typeface="ＭＳ Ｐゴシック" panose="020B0600070205080204" pitchFamily="34" charset="-128"/>
              </a:rPr>
              <a:t> up the </a:t>
            </a:r>
            <a:r>
              <a:rPr lang="it-IT" altLang="it-IT" sz="6000" dirty="0" err="1" smtClean="0">
                <a:solidFill>
                  <a:srgbClr val="CC0000"/>
                </a:solidFill>
                <a:ea typeface="ＭＳ Ｐゴシック" panose="020B0600070205080204" pitchFamily="34" charset="-128"/>
              </a:rPr>
              <a:t>good</a:t>
            </a:r>
            <a:r>
              <a:rPr lang="it-IT" altLang="it-IT" sz="6000" dirty="0" smtClean="0">
                <a:solidFill>
                  <a:srgbClr val="CC0000"/>
                </a:solidFill>
                <a:ea typeface="ＭＳ Ｐゴシック" panose="020B0600070205080204" pitchFamily="34" charset="-128"/>
              </a:rPr>
              <a:t> work!</a:t>
            </a:r>
            <a:endParaRPr lang="en-US" sz="6000" dirty="0"/>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34</a:t>
            </a:fld>
            <a:endParaRPr lang="it-IT"/>
          </a:p>
        </p:txBody>
      </p:sp>
    </p:spTree>
    <p:extLst>
      <p:ext uri="{BB962C8B-B14F-4D97-AF65-F5344CB8AC3E}">
        <p14:creationId xmlns:p14="http://schemas.microsoft.com/office/powerpoint/2010/main" val="2644030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5916E927-2375-4F12-AF6E-B7902A62EBF6}" type="slidenum">
              <a:rPr lang="it-IT" smtClean="0"/>
              <a:pPr>
                <a:defRPr/>
              </a:pPr>
              <a:t>35</a:t>
            </a:fld>
            <a:endParaRPr lang="it-IT"/>
          </a:p>
        </p:txBody>
      </p:sp>
      <p:sp>
        <p:nvSpPr>
          <p:cNvPr id="3" name="Segnaposto data 2"/>
          <p:cNvSpPr>
            <a:spLocks noGrp="1"/>
          </p:cNvSpPr>
          <p:nvPr>
            <p:ph type="dt" sz="half" idx="10"/>
          </p:nvPr>
        </p:nvSpPr>
        <p:spPr/>
        <p:txBody>
          <a:bodyPr/>
          <a:lstStyle/>
          <a:p>
            <a:pPr>
              <a:defRPr/>
            </a:pPr>
            <a:r>
              <a:rPr lang="it-IT" smtClean="0"/>
              <a:t>19/09/2017</a:t>
            </a:r>
            <a:endParaRPr lang="it-IT"/>
          </a:p>
        </p:txBody>
      </p:sp>
    </p:spTree>
    <p:extLst>
      <p:ext uri="{BB962C8B-B14F-4D97-AF65-F5344CB8AC3E}">
        <p14:creationId xmlns:p14="http://schemas.microsoft.com/office/powerpoint/2010/main" val="27053431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5219700" y="1700213"/>
            <a:ext cx="338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omic Sans MS" pitchFamily="66" charset="0"/>
              </a:defRPr>
            </a:lvl1pPr>
            <a:lvl2pPr marL="742950" indent="-285750" eaLnBrk="0" hangingPunct="0">
              <a:defRPr b="1">
                <a:solidFill>
                  <a:schemeClr val="tx1"/>
                </a:solidFill>
                <a:latin typeface="Comic Sans MS" pitchFamily="66" charset="0"/>
              </a:defRPr>
            </a:lvl2pPr>
            <a:lvl3pPr marL="1143000" indent="-228600" eaLnBrk="0" hangingPunct="0">
              <a:defRPr b="1">
                <a:solidFill>
                  <a:schemeClr val="tx1"/>
                </a:solidFill>
                <a:latin typeface="Comic Sans MS" pitchFamily="66" charset="0"/>
              </a:defRPr>
            </a:lvl3pPr>
            <a:lvl4pPr marL="1600200" indent="-228600" eaLnBrk="0" hangingPunct="0">
              <a:defRPr b="1">
                <a:solidFill>
                  <a:schemeClr val="tx1"/>
                </a:solidFill>
                <a:latin typeface="Comic Sans MS" pitchFamily="66" charset="0"/>
              </a:defRPr>
            </a:lvl4pPr>
            <a:lvl5pPr marL="2057400" indent="-228600" eaLnBrk="0" hangingPunct="0">
              <a:defRPr b="1">
                <a:solidFill>
                  <a:schemeClr val="tx1"/>
                </a:solidFill>
                <a:latin typeface="Comic Sans MS" pitchFamily="66" charset="0"/>
              </a:defRPr>
            </a:lvl5pPr>
            <a:lvl6pPr marL="2514600" indent="-228600" algn="ctr" eaLnBrk="0" fontAlgn="base" hangingPunct="0">
              <a:lnSpc>
                <a:spcPct val="90000"/>
              </a:lnSpc>
              <a:spcBef>
                <a:spcPct val="20000"/>
              </a:spcBef>
              <a:spcAft>
                <a:spcPct val="0"/>
              </a:spcAft>
              <a:defRPr b="1">
                <a:solidFill>
                  <a:schemeClr val="tx1"/>
                </a:solidFill>
                <a:latin typeface="Comic Sans MS" pitchFamily="66" charset="0"/>
              </a:defRPr>
            </a:lvl6pPr>
            <a:lvl7pPr marL="2971800" indent="-228600" algn="ctr" eaLnBrk="0" fontAlgn="base" hangingPunct="0">
              <a:lnSpc>
                <a:spcPct val="90000"/>
              </a:lnSpc>
              <a:spcBef>
                <a:spcPct val="20000"/>
              </a:spcBef>
              <a:spcAft>
                <a:spcPct val="0"/>
              </a:spcAft>
              <a:defRPr b="1">
                <a:solidFill>
                  <a:schemeClr val="tx1"/>
                </a:solidFill>
                <a:latin typeface="Comic Sans MS" pitchFamily="66" charset="0"/>
              </a:defRPr>
            </a:lvl7pPr>
            <a:lvl8pPr marL="3429000" indent="-228600" algn="ctr" eaLnBrk="0" fontAlgn="base" hangingPunct="0">
              <a:lnSpc>
                <a:spcPct val="90000"/>
              </a:lnSpc>
              <a:spcBef>
                <a:spcPct val="20000"/>
              </a:spcBef>
              <a:spcAft>
                <a:spcPct val="0"/>
              </a:spcAft>
              <a:defRPr b="1">
                <a:solidFill>
                  <a:schemeClr val="tx1"/>
                </a:solidFill>
                <a:latin typeface="Comic Sans MS" pitchFamily="66" charset="0"/>
              </a:defRPr>
            </a:lvl8pPr>
            <a:lvl9pPr marL="3886200" indent="-228600" algn="ctr" eaLnBrk="0" fontAlgn="base" hangingPunct="0">
              <a:lnSpc>
                <a:spcPct val="90000"/>
              </a:lnSpc>
              <a:spcBef>
                <a:spcPct val="20000"/>
              </a:spcBef>
              <a:spcAft>
                <a:spcPct val="0"/>
              </a:spcAft>
              <a:defRPr b="1">
                <a:solidFill>
                  <a:schemeClr val="tx1"/>
                </a:solidFill>
                <a:latin typeface="Comic Sans MS" pitchFamily="66" charset="0"/>
              </a:defRPr>
            </a:lvl9pPr>
          </a:lstStyle>
          <a:p>
            <a:pPr eaLnBrk="1" hangingPunct="1">
              <a:spcBef>
                <a:spcPct val="50000"/>
              </a:spcBef>
            </a:pPr>
            <a:endParaRPr lang="en-US" b="0">
              <a:solidFill>
                <a:srgbClr val="000000"/>
              </a:solidFill>
              <a:latin typeface="Arial" charset="0"/>
            </a:endParaRPr>
          </a:p>
        </p:txBody>
      </p:sp>
      <p:sp>
        <p:nvSpPr>
          <p:cNvPr id="1029" name="Rectangle 3"/>
          <p:cNvSpPr>
            <a:spLocks noGrp="1" noChangeArrowheads="1"/>
          </p:cNvSpPr>
          <p:nvPr>
            <p:ph type="title"/>
          </p:nvPr>
        </p:nvSpPr>
        <p:spPr>
          <a:noFill/>
        </p:spPr>
        <p:txBody>
          <a:bodyPr/>
          <a:lstStyle/>
          <a:p>
            <a:r>
              <a:rPr lang="it-IT" sz="3600" dirty="0" err="1" smtClean="0">
                <a:solidFill>
                  <a:schemeClr val="accent2"/>
                </a:solidFill>
              </a:rPr>
              <a:t>Instabilities</a:t>
            </a:r>
            <a:r>
              <a:rPr lang="it-IT" sz="3600" dirty="0" smtClean="0">
                <a:solidFill>
                  <a:schemeClr val="accent2"/>
                </a:solidFill>
              </a:rPr>
              <a:t> </a:t>
            </a:r>
            <a:r>
              <a:rPr lang="en-US" sz="3600" dirty="0" smtClean="0">
                <a:solidFill>
                  <a:schemeClr val="accent2"/>
                </a:solidFill>
              </a:rPr>
              <a:t>for</a:t>
            </a:r>
            <a:r>
              <a:rPr lang="it-IT" sz="3600" dirty="0" smtClean="0">
                <a:solidFill>
                  <a:schemeClr val="accent2"/>
                </a:solidFill>
              </a:rPr>
              <a:t> </a:t>
            </a:r>
            <a:r>
              <a:rPr lang="it-IT" sz="3600" dirty="0" err="1" smtClean="0">
                <a:solidFill>
                  <a:schemeClr val="accent2"/>
                </a:solidFill>
              </a:rPr>
              <a:t>pedestrians</a:t>
            </a:r>
            <a:endParaRPr lang="it-IT" sz="3600" dirty="0" smtClean="0">
              <a:solidFill>
                <a:schemeClr val="accent2"/>
              </a:solidFill>
            </a:endParaRPr>
          </a:p>
        </p:txBody>
      </p:sp>
      <p:sp>
        <p:nvSpPr>
          <p:cNvPr id="1030" name="Text Box 4"/>
          <p:cNvSpPr txBox="1">
            <a:spLocks noChangeArrowheads="1"/>
          </p:cNvSpPr>
          <p:nvPr/>
        </p:nvSpPr>
        <p:spPr bwMode="auto">
          <a:xfrm>
            <a:off x="323850" y="1412875"/>
            <a:ext cx="4103688"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omic Sans MS" pitchFamily="66" charset="0"/>
              </a:defRPr>
            </a:lvl1pPr>
            <a:lvl2pPr marL="742950" indent="-285750" eaLnBrk="0" hangingPunct="0">
              <a:defRPr b="1">
                <a:solidFill>
                  <a:schemeClr val="tx1"/>
                </a:solidFill>
                <a:latin typeface="Comic Sans MS" pitchFamily="66" charset="0"/>
              </a:defRPr>
            </a:lvl2pPr>
            <a:lvl3pPr marL="1143000" indent="-228600" eaLnBrk="0" hangingPunct="0">
              <a:defRPr b="1">
                <a:solidFill>
                  <a:schemeClr val="tx1"/>
                </a:solidFill>
                <a:latin typeface="Comic Sans MS" pitchFamily="66" charset="0"/>
              </a:defRPr>
            </a:lvl3pPr>
            <a:lvl4pPr marL="1600200" indent="-228600" eaLnBrk="0" hangingPunct="0">
              <a:defRPr b="1">
                <a:solidFill>
                  <a:schemeClr val="tx1"/>
                </a:solidFill>
                <a:latin typeface="Comic Sans MS" pitchFamily="66" charset="0"/>
              </a:defRPr>
            </a:lvl4pPr>
            <a:lvl5pPr marL="2057400" indent="-228600" eaLnBrk="0" hangingPunct="0">
              <a:defRPr b="1">
                <a:solidFill>
                  <a:schemeClr val="tx1"/>
                </a:solidFill>
                <a:latin typeface="Comic Sans MS" pitchFamily="66" charset="0"/>
              </a:defRPr>
            </a:lvl5pPr>
            <a:lvl6pPr marL="2514600" indent="-228600" algn="ctr" eaLnBrk="0" fontAlgn="base" hangingPunct="0">
              <a:lnSpc>
                <a:spcPct val="90000"/>
              </a:lnSpc>
              <a:spcBef>
                <a:spcPct val="20000"/>
              </a:spcBef>
              <a:spcAft>
                <a:spcPct val="0"/>
              </a:spcAft>
              <a:defRPr b="1">
                <a:solidFill>
                  <a:schemeClr val="tx1"/>
                </a:solidFill>
                <a:latin typeface="Comic Sans MS" pitchFamily="66" charset="0"/>
              </a:defRPr>
            </a:lvl6pPr>
            <a:lvl7pPr marL="2971800" indent="-228600" algn="ctr" eaLnBrk="0" fontAlgn="base" hangingPunct="0">
              <a:lnSpc>
                <a:spcPct val="90000"/>
              </a:lnSpc>
              <a:spcBef>
                <a:spcPct val="20000"/>
              </a:spcBef>
              <a:spcAft>
                <a:spcPct val="0"/>
              </a:spcAft>
              <a:defRPr b="1">
                <a:solidFill>
                  <a:schemeClr val="tx1"/>
                </a:solidFill>
                <a:latin typeface="Comic Sans MS" pitchFamily="66" charset="0"/>
              </a:defRPr>
            </a:lvl7pPr>
            <a:lvl8pPr marL="3429000" indent="-228600" algn="ctr" eaLnBrk="0" fontAlgn="base" hangingPunct="0">
              <a:lnSpc>
                <a:spcPct val="90000"/>
              </a:lnSpc>
              <a:spcBef>
                <a:spcPct val="20000"/>
              </a:spcBef>
              <a:spcAft>
                <a:spcPct val="0"/>
              </a:spcAft>
              <a:defRPr b="1">
                <a:solidFill>
                  <a:schemeClr val="tx1"/>
                </a:solidFill>
                <a:latin typeface="Comic Sans MS" pitchFamily="66" charset="0"/>
              </a:defRPr>
            </a:lvl8pPr>
            <a:lvl9pPr marL="3886200" indent="-228600" algn="ctr" eaLnBrk="0" fontAlgn="base" hangingPunct="0">
              <a:lnSpc>
                <a:spcPct val="90000"/>
              </a:lnSpc>
              <a:spcBef>
                <a:spcPct val="20000"/>
              </a:spcBef>
              <a:spcAft>
                <a:spcPct val="0"/>
              </a:spcAft>
              <a:defRPr b="1">
                <a:solidFill>
                  <a:schemeClr val="tx1"/>
                </a:solidFill>
                <a:latin typeface="Comic Sans MS" pitchFamily="66" charset="0"/>
              </a:defRPr>
            </a:lvl9pPr>
          </a:lstStyle>
          <a:p>
            <a:pPr algn="just" eaLnBrk="1" hangingPunct="1">
              <a:spcBef>
                <a:spcPct val="50000"/>
              </a:spcBef>
            </a:pPr>
            <a:r>
              <a:rPr lang="en-US" b="0" dirty="0">
                <a:solidFill>
                  <a:srgbClr val="333399"/>
                </a:solidFill>
                <a:latin typeface="Arial" charset="0"/>
              </a:rPr>
              <a:t>The </a:t>
            </a:r>
            <a:r>
              <a:rPr lang="en-US" b="0" dirty="0" err="1">
                <a:solidFill>
                  <a:srgbClr val="333399"/>
                </a:solidFill>
                <a:latin typeface="Arial" charset="0"/>
              </a:rPr>
              <a:t>gedanken</a:t>
            </a:r>
            <a:r>
              <a:rPr lang="en-US" b="0" dirty="0">
                <a:solidFill>
                  <a:srgbClr val="333399"/>
                </a:solidFill>
                <a:latin typeface="Arial" charset="0"/>
              </a:rPr>
              <a:t> experiment.</a:t>
            </a:r>
          </a:p>
          <a:p>
            <a:pPr algn="just" eaLnBrk="1" hangingPunct="1">
              <a:spcBef>
                <a:spcPct val="50000"/>
              </a:spcBef>
            </a:pPr>
            <a:r>
              <a:rPr lang="en-US" b="0" dirty="0">
                <a:solidFill>
                  <a:srgbClr val="333399"/>
                </a:solidFill>
                <a:latin typeface="Arial" charset="0"/>
              </a:rPr>
              <a:t>An ideal device, fed by a voltage </a:t>
            </a:r>
            <a:r>
              <a:rPr lang="el-GR" sz="2000" i="1" dirty="0">
                <a:solidFill>
                  <a:srgbClr val="333399"/>
                </a:solidFill>
                <a:latin typeface="Times New Roman" pitchFamily="18" charset="0"/>
              </a:rPr>
              <a:t>Δ</a:t>
            </a:r>
            <a:r>
              <a:rPr lang="en-US" sz="2000" i="1" dirty="0">
                <a:solidFill>
                  <a:srgbClr val="333399"/>
                </a:solidFill>
                <a:latin typeface="Times New Roman" pitchFamily="18" charset="0"/>
              </a:rPr>
              <a:t>V</a:t>
            </a:r>
            <a:r>
              <a:rPr lang="en-US" sz="2000" dirty="0">
                <a:solidFill>
                  <a:srgbClr val="333399"/>
                </a:solidFill>
                <a:latin typeface="Times New Roman" pitchFamily="18" charset="0"/>
              </a:rPr>
              <a:t>(</a:t>
            </a:r>
            <a:r>
              <a:rPr lang="el-GR" sz="2000" dirty="0">
                <a:solidFill>
                  <a:srgbClr val="333399"/>
                </a:solidFill>
                <a:latin typeface="Times New Roman" pitchFamily="18" charset="0"/>
                <a:cs typeface="Times New Roman" pitchFamily="18" charset="0"/>
              </a:rPr>
              <a:t>Ω</a:t>
            </a:r>
            <a:r>
              <a:rPr lang="it-IT" sz="2000" dirty="0">
                <a:solidFill>
                  <a:srgbClr val="333399"/>
                </a:solidFill>
                <a:latin typeface="Times New Roman" pitchFamily="18" charset="0"/>
                <a:cs typeface="Times New Roman" pitchFamily="18" charset="0"/>
              </a:rPr>
              <a:t>)</a:t>
            </a:r>
            <a:r>
              <a:rPr lang="en-US" b="0" dirty="0">
                <a:solidFill>
                  <a:srgbClr val="333399"/>
                </a:solidFill>
                <a:latin typeface="Arial" charset="0"/>
              </a:rPr>
              <a:t>, produces a small longitudinal density perturbations in the current </a:t>
            </a:r>
            <a:r>
              <a:rPr lang="en-US" sz="2000" i="1" dirty="0">
                <a:solidFill>
                  <a:srgbClr val="333399"/>
                </a:solidFill>
                <a:latin typeface="Times New Roman" pitchFamily="18" charset="0"/>
              </a:rPr>
              <a:t>I</a:t>
            </a:r>
            <a:r>
              <a:rPr lang="en-US" b="0" dirty="0">
                <a:solidFill>
                  <a:srgbClr val="333399"/>
                </a:solidFill>
                <a:latin typeface="Arial" charset="0"/>
              </a:rPr>
              <a:t> at a frequency </a:t>
            </a:r>
            <a:r>
              <a:rPr lang="en-US" sz="2000" b="0" dirty="0">
                <a:solidFill>
                  <a:srgbClr val="333399"/>
                </a:solidFill>
                <a:latin typeface="Times New Roman" pitchFamily="18" charset="0"/>
              </a:rPr>
              <a:t>Ω</a:t>
            </a:r>
          </a:p>
        </p:txBody>
      </p:sp>
      <p:graphicFrame>
        <p:nvGraphicFramePr>
          <p:cNvPr id="1026" name="Object 5"/>
          <p:cNvGraphicFramePr>
            <a:graphicFrameLocks noChangeAspect="1"/>
          </p:cNvGraphicFramePr>
          <p:nvPr/>
        </p:nvGraphicFramePr>
        <p:xfrm>
          <a:off x="1087438" y="3141663"/>
          <a:ext cx="2116137" cy="508000"/>
        </p:xfrm>
        <a:graphic>
          <a:graphicData uri="http://schemas.openxmlformats.org/presentationml/2006/ole">
            <mc:AlternateContent xmlns:mc="http://schemas.openxmlformats.org/markup-compatibility/2006">
              <mc:Choice xmlns:v="urn:schemas-microsoft-com:vml" Requires="v">
                <p:oleObj spid="_x0000_s61620" name="Equation" r:id="rId4" imgW="952200" imgH="228600" progId="Equation.3">
                  <p:embed/>
                </p:oleObj>
              </mc:Choice>
              <mc:Fallback>
                <p:oleObj name="Equation" r:id="rId4" imgW="9522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438" y="3141663"/>
                        <a:ext cx="2116137"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1" name="Text Box 6"/>
          <p:cNvSpPr txBox="1">
            <a:spLocks noChangeArrowheads="1"/>
          </p:cNvSpPr>
          <p:nvPr/>
        </p:nvSpPr>
        <p:spPr bwMode="auto">
          <a:xfrm>
            <a:off x="395288" y="3778250"/>
            <a:ext cx="83534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omic Sans MS" pitchFamily="66" charset="0"/>
              </a:defRPr>
            </a:lvl1pPr>
            <a:lvl2pPr marL="742950" indent="-285750" eaLnBrk="0" hangingPunct="0">
              <a:defRPr b="1">
                <a:solidFill>
                  <a:schemeClr val="tx1"/>
                </a:solidFill>
                <a:latin typeface="Comic Sans MS" pitchFamily="66" charset="0"/>
              </a:defRPr>
            </a:lvl2pPr>
            <a:lvl3pPr marL="1143000" indent="-228600" eaLnBrk="0" hangingPunct="0">
              <a:defRPr b="1">
                <a:solidFill>
                  <a:schemeClr val="tx1"/>
                </a:solidFill>
                <a:latin typeface="Comic Sans MS" pitchFamily="66" charset="0"/>
              </a:defRPr>
            </a:lvl3pPr>
            <a:lvl4pPr marL="1600200" indent="-228600" eaLnBrk="0" hangingPunct="0">
              <a:defRPr b="1">
                <a:solidFill>
                  <a:schemeClr val="tx1"/>
                </a:solidFill>
                <a:latin typeface="Comic Sans MS" pitchFamily="66" charset="0"/>
              </a:defRPr>
            </a:lvl4pPr>
            <a:lvl5pPr marL="2057400" indent="-228600" eaLnBrk="0" hangingPunct="0">
              <a:defRPr b="1">
                <a:solidFill>
                  <a:schemeClr val="tx1"/>
                </a:solidFill>
                <a:latin typeface="Comic Sans MS" pitchFamily="66" charset="0"/>
              </a:defRPr>
            </a:lvl5pPr>
            <a:lvl6pPr marL="2514600" indent="-228600" algn="ctr" eaLnBrk="0" fontAlgn="base" hangingPunct="0">
              <a:lnSpc>
                <a:spcPct val="90000"/>
              </a:lnSpc>
              <a:spcBef>
                <a:spcPct val="20000"/>
              </a:spcBef>
              <a:spcAft>
                <a:spcPct val="0"/>
              </a:spcAft>
              <a:defRPr b="1">
                <a:solidFill>
                  <a:schemeClr val="tx1"/>
                </a:solidFill>
                <a:latin typeface="Comic Sans MS" pitchFamily="66" charset="0"/>
              </a:defRPr>
            </a:lvl6pPr>
            <a:lvl7pPr marL="2971800" indent="-228600" algn="ctr" eaLnBrk="0" fontAlgn="base" hangingPunct="0">
              <a:lnSpc>
                <a:spcPct val="90000"/>
              </a:lnSpc>
              <a:spcBef>
                <a:spcPct val="20000"/>
              </a:spcBef>
              <a:spcAft>
                <a:spcPct val="0"/>
              </a:spcAft>
              <a:defRPr b="1">
                <a:solidFill>
                  <a:schemeClr val="tx1"/>
                </a:solidFill>
                <a:latin typeface="Comic Sans MS" pitchFamily="66" charset="0"/>
              </a:defRPr>
            </a:lvl7pPr>
            <a:lvl8pPr marL="3429000" indent="-228600" algn="ctr" eaLnBrk="0" fontAlgn="base" hangingPunct="0">
              <a:lnSpc>
                <a:spcPct val="90000"/>
              </a:lnSpc>
              <a:spcBef>
                <a:spcPct val="20000"/>
              </a:spcBef>
              <a:spcAft>
                <a:spcPct val="0"/>
              </a:spcAft>
              <a:defRPr b="1">
                <a:solidFill>
                  <a:schemeClr val="tx1"/>
                </a:solidFill>
                <a:latin typeface="Comic Sans MS" pitchFamily="66" charset="0"/>
              </a:defRPr>
            </a:lvl8pPr>
            <a:lvl9pPr marL="3886200" indent="-228600" algn="ctr" eaLnBrk="0" fontAlgn="base" hangingPunct="0">
              <a:lnSpc>
                <a:spcPct val="90000"/>
              </a:lnSpc>
              <a:spcBef>
                <a:spcPct val="20000"/>
              </a:spcBef>
              <a:spcAft>
                <a:spcPct val="0"/>
              </a:spcAft>
              <a:defRPr b="1">
                <a:solidFill>
                  <a:schemeClr val="tx1"/>
                </a:solidFill>
                <a:latin typeface="Comic Sans MS" pitchFamily="66" charset="0"/>
              </a:defRPr>
            </a:lvl9pPr>
          </a:lstStyle>
          <a:p>
            <a:pPr eaLnBrk="1" hangingPunct="1">
              <a:spcBef>
                <a:spcPct val="50000"/>
              </a:spcBef>
            </a:pPr>
            <a:r>
              <a:rPr lang="en-US" b="0" dirty="0">
                <a:solidFill>
                  <a:srgbClr val="333399"/>
                </a:solidFill>
                <a:latin typeface="Arial" charset="0"/>
              </a:rPr>
              <a:t>Suppose that there is no interaction with surrounding medium and measure the perturbation by means of a reciprocal device which may define the perturbed current </a:t>
            </a:r>
            <a:r>
              <a:rPr lang="el-GR" sz="2000" b="0" dirty="0">
                <a:solidFill>
                  <a:srgbClr val="333399"/>
                </a:solidFill>
                <a:latin typeface="Arial" charset="0"/>
              </a:rPr>
              <a:t>Δ</a:t>
            </a:r>
            <a:r>
              <a:rPr lang="en-US" sz="2000" i="1" dirty="0">
                <a:solidFill>
                  <a:srgbClr val="333399"/>
                </a:solidFill>
                <a:latin typeface="Times New Roman" pitchFamily="18" charset="0"/>
              </a:rPr>
              <a:t>I(</a:t>
            </a:r>
            <a:r>
              <a:rPr lang="en-US" sz="2000" dirty="0">
                <a:solidFill>
                  <a:srgbClr val="333399"/>
                </a:solidFill>
                <a:latin typeface="Times New Roman" pitchFamily="18" charset="0"/>
              </a:rPr>
              <a:t>Ω</a:t>
            </a:r>
            <a:r>
              <a:rPr lang="en-US" sz="2000" i="1" dirty="0">
                <a:solidFill>
                  <a:srgbClr val="333399"/>
                </a:solidFill>
                <a:latin typeface="Times New Roman" pitchFamily="18" charset="0"/>
              </a:rPr>
              <a:t>)</a:t>
            </a:r>
          </a:p>
        </p:txBody>
      </p:sp>
      <p:graphicFrame>
        <p:nvGraphicFramePr>
          <p:cNvPr id="1027" name="Object 7"/>
          <p:cNvGraphicFramePr>
            <a:graphicFrameLocks noChangeAspect="1"/>
          </p:cNvGraphicFramePr>
          <p:nvPr/>
        </p:nvGraphicFramePr>
        <p:xfrm>
          <a:off x="3162300" y="4724400"/>
          <a:ext cx="2820988" cy="423863"/>
        </p:xfrm>
        <a:graphic>
          <a:graphicData uri="http://schemas.openxmlformats.org/presentationml/2006/ole">
            <mc:AlternateContent xmlns:mc="http://schemas.openxmlformats.org/markup-compatibility/2006">
              <mc:Choice xmlns:v="urn:schemas-microsoft-com:vml" Requires="v">
                <p:oleObj spid="_x0000_s61621" name="Equation" r:id="rId6" imgW="1434960" imgH="215640" progId="Equation.3">
                  <p:embed/>
                </p:oleObj>
              </mc:Choice>
              <mc:Fallback>
                <p:oleObj name="Equation" r:id="rId6" imgW="143496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2300" y="4724400"/>
                        <a:ext cx="2820988"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2" name="Text Box 8"/>
          <p:cNvSpPr txBox="1">
            <a:spLocks noChangeArrowheads="1"/>
          </p:cNvSpPr>
          <p:nvPr/>
        </p:nvSpPr>
        <p:spPr bwMode="auto">
          <a:xfrm>
            <a:off x="468313" y="5300663"/>
            <a:ext cx="8135937"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omic Sans MS" pitchFamily="66" charset="0"/>
              </a:defRPr>
            </a:lvl1pPr>
            <a:lvl2pPr marL="742950" indent="-285750" eaLnBrk="0" hangingPunct="0">
              <a:defRPr b="1">
                <a:solidFill>
                  <a:schemeClr val="tx1"/>
                </a:solidFill>
                <a:latin typeface="Comic Sans MS" pitchFamily="66" charset="0"/>
              </a:defRPr>
            </a:lvl2pPr>
            <a:lvl3pPr marL="1143000" indent="-228600" eaLnBrk="0" hangingPunct="0">
              <a:defRPr b="1">
                <a:solidFill>
                  <a:schemeClr val="tx1"/>
                </a:solidFill>
                <a:latin typeface="Comic Sans MS" pitchFamily="66" charset="0"/>
              </a:defRPr>
            </a:lvl3pPr>
            <a:lvl4pPr marL="1600200" indent="-228600" eaLnBrk="0" hangingPunct="0">
              <a:defRPr b="1">
                <a:solidFill>
                  <a:schemeClr val="tx1"/>
                </a:solidFill>
                <a:latin typeface="Comic Sans MS" pitchFamily="66" charset="0"/>
              </a:defRPr>
            </a:lvl4pPr>
            <a:lvl5pPr marL="2057400" indent="-228600" eaLnBrk="0" hangingPunct="0">
              <a:defRPr b="1">
                <a:solidFill>
                  <a:schemeClr val="tx1"/>
                </a:solidFill>
                <a:latin typeface="Comic Sans MS" pitchFamily="66" charset="0"/>
              </a:defRPr>
            </a:lvl5pPr>
            <a:lvl6pPr marL="2514600" indent="-228600" algn="ctr" eaLnBrk="0" fontAlgn="base" hangingPunct="0">
              <a:lnSpc>
                <a:spcPct val="90000"/>
              </a:lnSpc>
              <a:spcBef>
                <a:spcPct val="20000"/>
              </a:spcBef>
              <a:spcAft>
                <a:spcPct val="0"/>
              </a:spcAft>
              <a:defRPr b="1">
                <a:solidFill>
                  <a:schemeClr val="tx1"/>
                </a:solidFill>
                <a:latin typeface="Comic Sans MS" pitchFamily="66" charset="0"/>
              </a:defRPr>
            </a:lvl6pPr>
            <a:lvl7pPr marL="2971800" indent="-228600" algn="ctr" eaLnBrk="0" fontAlgn="base" hangingPunct="0">
              <a:lnSpc>
                <a:spcPct val="90000"/>
              </a:lnSpc>
              <a:spcBef>
                <a:spcPct val="20000"/>
              </a:spcBef>
              <a:spcAft>
                <a:spcPct val="0"/>
              </a:spcAft>
              <a:defRPr b="1">
                <a:solidFill>
                  <a:schemeClr val="tx1"/>
                </a:solidFill>
                <a:latin typeface="Comic Sans MS" pitchFamily="66" charset="0"/>
              </a:defRPr>
            </a:lvl7pPr>
            <a:lvl8pPr marL="3429000" indent="-228600" algn="ctr" eaLnBrk="0" fontAlgn="base" hangingPunct="0">
              <a:lnSpc>
                <a:spcPct val="90000"/>
              </a:lnSpc>
              <a:spcBef>
                <a:spcPct val="20000"/>
              </a:spcBef>
              <a:spcAft>
                <a:spcPct val="0"/>
              </a:spcAft>
              <a:defRPr b="1">
                <a:solidFill>
                  <a:schemeClr val="tx1"/>
                </a:solidFill>
                <a:latin typeface="Comic Sans MS" pitchFamily="66" charset="0"/>
              </a:defRPr>
            </a:lvl8pPr>
            <a:lvl9pPr marL="3886200" indent="-228600" algn="ctr" eaLnBrk="0" fontAlgn="base" hangingPunct="0">
              <a:lnSpc>
                <a:spcPct val="90000"/>
              </a:lnSpc>
              <a:spcBef>
                <a:spcPct val="20000"/>
              </a:spcBef>
              <a:spcAft>
                <a:spcPct val="0"/>
              </a:spcAft>
              <a:defRPr b="1">
                <a:solidFill>
                  <a:schemeClr val="tx1"/>
                </a:solidFill>
                <a:latin typeface="Comic Sans MS" pitchFamily="66" charset="0"/>
              </a:defRPr>
            </a:lvl9pPr>
          </a:lstStyle>
          <a:p>
            <a:pPr eaLnBrk="1" hangingPunct="1">
              <a:spcBef>
                <a:spcPct val="50000"/>
              </a:spcBef>
            </a:pPr>
            <a:r>
              <a:rPr lang="en-US" b="0" dirty="0">
                <a:solidFill>
                  <a:srgbClr val="333399"/>
                </a:solidFill>
                <a:latin typeface="Arial" charset="0"/>
              </a:rPr>
              <a:t>where the </a:t>
            </a:r>
            <a:r>
              <a:rPr lang="en-US" b="0" dirty="0">
                <a:solidFill>
                  <a:srgbClr val="FF0000"/>
                </a:solidFill>
                <a:latin typeface="Arial" charset="0"/>
              </a:rPr>
              <a:t>BEAM ADMITTANCE</a:t>
            </a:r>
            <a:r>
              <a:rPr lang="en-US" b="0" dirty="0">
                <a:solidFill>
                  <a:srgbClr val="333399"/>
                </a:solidFill>
                <a:latin typeface="Arial" charset="0"/>
              </a:rPr>
              <a:t> </a:t>
            </a:r>
            <a:r>
              <a:rPr lang="en-US" sz="2000" i="1" dirty="0">
                <a:solidFill>
                  <a:srgbClr val="FF0000"/>
                </a:solidFill>
                <a:latin typeface="Times New Roman" pitchFamily="18" charset="0"/>
              </a:rPr>
              <a:t>Y</a:t>
            </a:r>
            <a:r>
              <a:rPr lang="en-US" sz="2000" i="1" baseline="-25000" dirty="0">
                <a:solidFill>
                  <a:srgbClr val="FF0000"/>
                </a:solidFill>
                <a:latin typeface="Times New Roman" pitchFamily="18" charset="0"/>
              </a:rPr>
              <a:t>B</a:t>
            </a:r>
            <a:r>
              <a:rPr lang="en-US" sz="2000" i="1" dirty="0">
                <a:solidFill>
                  <a:srgbClr val="FF0000"/>
                </a:solidFill>
                <a:latin typeface="Times New Roman" pitchFamily="18" charset="0"/>
              </a:rPr>
              <a:t>(</a:t>
            </a:r>
            <a:r>
              <a:rPr lang="en-US" sz="2000" dirty="0">
                <a:solidFill>
                  <a:srgbClr val="FF0000"/>
                </a:solidFill>
                <a:latin typeface="Times New Roman" pitchFamily="18" charset="0"/>
              </a:rPr>
              <a:t>Ω</a:t>
            </a:r>
            <a:r>
              <a:rPr lang="en-US" sz="2000" i="1" dirty="0">
                <a:solidFill>
                  <a:srgbClr val="FF0000"/>
                </a:solidFill>
                <a:latin typeface="Times New Roman" pitchFamily="18" charset="0"/>
              </a:rPr>
              <a:t>)</a:t>
            </a:r>
            <a:r>
              <a:rPr lang="en-US" b="0" dirty="0">
                <a:solidFill>
                  <a:srgbClr val="333399"/>
                </a:solidFill>
                <a:latin typeface="Arial" charset="0"/>
              </a:rPr>
              <a:t> depends on the beam properties: charge/mass, focusing properties etc. Of course the perturbed current is proportional to the </a:t>
            </a:r>
            <a:r>
              <a:rPr lang="en-US" b="0" dirty="0" err="1">
                <a:solidFill>
                  <a:srgbClr val="333399"/>
                </a:solidFill>
                <a:latin typeface="Arial" charset="0"/>
              </a:rPr>
              <a:t>d.c.</a:t>
            </a:r>
            <a:r>
              <a:rPr lang="en-US" b="0" dirty="0">
                <a:solidFill>
                  <a:srgbClr val="333399"/>
                </a:solidFill>
                <a:latin typeface="Arial" charset="0"/>
              </a:rPr>
              <a:t> current </a:t>
            </a:r>
            <a:r>
              <a:rPr lang="en-US" sz="2000" i="1" dirty="0">
                <a:solidFill>
                  <a:srgbClr val="333399"/>
                </a:solidFill>
                <a:latin typeface="Times New Roman" pitchFamily="18" charset="0"/>
              </a:rPr>
              <a:t>I</a:t>
            </a:r>
            <a:r>
              <a:rPr lang="en-US" sz="2000" i="1" baseline="-25000" dirty="0">
                <a:solidFill>
                  <a:srgbClr val="333399"/>
                </a:solidFill>
                <a:latin typeface="Times New Roman" pitchFamily="18" charset="0"/>
              </a:rPr>
              <a:t>0</a:t>
            </a:r>
            <a:endParaRPr lang="en-US" sz="2000" i="1" dirty="0">
              <a:solidFill>
                <a:srgbClr val="333399"/>
              </a:solidFill>
              <a:latin typeface="Times New Roman" pitchFamily="18" charset="0"/>
            </a:endParaRPr>
          </a:p>
        </p:txBody>
      </p:sp>
      <p:pic>
        <p:nvPicPr>
          <p:cNvPr id="1033" name="Picture 9" descr="1986-2 schemati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1341438"/>
            <a:ext cx="3857625"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r>
              <a:rPr lang="it-IT" smtClean="0"/>
              <a:t>19/09/2017</a:t>
            </a:r>
            <a:endParaRPr lang="it-IT"/>
          </a:p>
        </p:txBody>
      </p:sp>
      <p:sp>
        <p:nvSpPr>
          <p:cNvPr id="3" name="Segnaposto numero diapositiva 2"/>
          <p:cNvSpPr>
            <a:spLocks noGrp="1"/>
          </p:cNvSpPr>
          <p:nvPr>
            <p:ph type="sldNum" sz="quarter" idx="12"/>
          </p:nvPr>
        </p:nvSpPr>
        <p:spPr/>
        <p:txBody>
          <a:bodyPr/>
          <a:lstStyle/>
          <a:p>
            <a:pPr>
              <a:defRPr/>
            </a:pPr>
            <a:fld id="{5916E927-2375-4F12-AF6E-B7902A62EBF6}" type="slidenum">
              <a:rPr lang="it-IT" smtClean="0"/>
              <a:pPr>
                <a:defRPr/>
              </a:pPr>
              <a:t>36</a:t>
            </a:fld>
            <a:endParaRPr lang="it-IT"/>
          </a:p>
        </p:txBody>
      </p:sp>
    </p:spTree>
    <p:extLst>
      <p:ext uri="{BB962C8B-B14F-4D97-AF65-F5344CB8AC3E}">
        <p14:creationId xmlns:p14="http://schemas.microsoft.com/office/powerpoint/2010/main" val="4054573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5916E927-2375-4F12-AF6E-B7902A62EBF6}" type="slidenum">
              <a:rPr lang="it-IT" smtClean="0"/>
              <a:pPr>
                <a:defRPr/>
              </a:pPr>
              <a:t>37</a:t>
            </a:fld>
            <a:endParaRPr lang="it-IT"/>
          </a:p>
        </p:txBody>
      </p:sp>
      <p:pic>
        <p:nvPicPr>
          <p:cNvPr id="5" name="Immagine 4"/>
          <p:cNvPicPr>
            <a:picLocks noChangeAspect="1"/>
          </p:cNvPicPr>
          <p:nvPr/>
        </p:nvPicPr>
        <p:blipFill>
          <a:blip r:embed="rId2"/>
          <a:stretch>
            <a:fillRect/>
          </a:stretch>
        </p:blipFill>
        <p:spPr>
          <a:xfrm>
            <a:off x="1043608" y="21369"/>
            <a:ext cx="7128792" cy="6519907"/>
          </a:xfrm>
          <a:prstGeom prst="rect">
            <a:avLst/>
          </a:prstGeom>
        </p:spPr>
      </p:pic>
      <p:sp>
        <p:nvSpPr>
          <p:cNvPr id="6" name="Segnaposto data 5"/>
          <p:cNvSpPr>
            <a:spLocks noGrp="1"/>
          </p:cNvSpPr>
          <p:nvPr>
            <p:ph type="dt" sz="half" idx="10"/>
          </p:nvPr>
        </p:nvSpPr>
        <p:spPr/>
        <p:txBody>
          <a:bodyPr/>
          <a:lstStyle/>
          <a:p>
            <a:pPr>
              <a:defRPr/>
            </a:pPr>
            <a:r>
              <a:rPr lang="it-IT" smtClean="0"/>
              <a:t>19/09/2017</a:t>
            </a:r>
            <a:endParaRPr lang="it-IT"/>
          </a:p>
        </p:txBody>
      </p:sp>
    </p:spTree>
    <p:extLst>
      <p:ext uri="{BB962C8B-B14F-4D97-AF65-F5344CB8AC3E}">
        <p14:creationId xmlns:p14="http://schemas.microsoft.com/office/powerpoint/2010/main" val="1598171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it-IT" sz="3600" smtClean="0">
                <a:solidFill>
                  <a:schemeClr val="accent2"/>
                </a:solidFill>
              </a:rPr>
              <a:t>Instabilities for pedestrians</a:t>
            </a:r>
          </a:p>
        </p:txBody>
      </p:sp>
      <p:sp>
        <p:nvSpPr>
          <p:cNvPr id="2054" name="Text Box 3"/>
          <p:cNvSpPr txBox="1">
            <a:spLocks noChangeArrowheads="1"/>
          </p:cNvSpPr>
          <p:nvPr/>
        </p:nvSpPr>
        <p:spPr bwMode="auto">
          <a:xfrm>
            <a:off x="323850" y="1268413"/>
            <a:ext cx="8496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omic Sans MS" pitchFamily="66" charset="0"/>
              </a:defRPr>
            </a:lvl1pPr>
            <a:lvl2pPr marL="742950" indent="-285750" eaLnBrk="0" hangingPunct="0">
              <a:defRPr b="1">
                <a:solidFill>
                  <a:schemeClr val="tx1"/>
                </a:solidFill>
                <a:latin typeface="Comic Sans MS" pitchFamily="66" charset="0"/>
              </a:defRPr>
            </a:lvl2pPr>
            <a:lvl3pPr marL="1143000" indent="-228600" eaLnBrk="0" hangingPunct="0">
              <a:defRPr b="1">
                <a:solidFill>
                  <a:schemeClr val="tx1"/>
                </a:solidFill>
                <a:latin typeface="Comic Sans MS" pitchFamily="66" charset="0"/>
              </a:defRPr>
            </a:lvl3pPr>
            <a:lvl4pPr marL="1600200" indent="-228600" eaLnBrk="0" hangingPunct="0">
              <a:defRPr b="1">
                <a:solidFill>
                  <a:schemeClr val="tx1"/>
                </a:solidFill>
                <a:latin typeface="Comic Sans MS" pitchFamily="66" charset="0"/>
              </a:defRPr>
            </a:lvl4pPr>
            <a:lvl5pPr marL="2057400" indent="-228600" eaLnBrk="0" hangingPunct="0">
              <a:defRPr b="1">
                <a:solidFill>
                  <a:schemeClr val="tx1"/>
                </a:solidFill>
                <a:latin typeface="Comic Sans MS" pitchFamily="66" charset="0"/>
              </a:defRPr>
            </a:lvl5pPr>
            <a:lvl6pPr marL="2514600" indent="-228600" algn="ctr" eaLnBrk="0" fontAlgn="base" hangingPunct="0">
              <a:lnSpc>
                <a:spcPct val="90000"/>
              </a:lnSpc>
              <a:spcBef>
                <a:spcPct val="20000"/>
              </a:spcBef>
              <a:spcAft>
                <a:spcPct val="0"/>
              </a:spcAft>
              <a:defRPr b="1">
                <a:solidFill>
                  <a:schemeClr val="tx1"/>
                </a:solidFill>
                <a:latin typeface="Comic Sans MS" pitchFamily="66" charset="0"/>
              </a:defRPr>
            </a:lvl6pPr>
            <a:lvl7pPr marL="2971800" indent="-228600" algn="ctr" eaLnBrk="0" fontAlgn="base" hangingPunct="0">
              <a:lnSpc>
                <a:spcPct val="90000"/>
              </a:lnSpc>
              <a:spcBef>
                <a:spcPct val="20000"/>
              </a:spcBef>
              <a:spcAft>
                <a:spcPct val="0"/>
              </a:spcAft>
              <a:defRPr b="1">
                <a:solidFill>
                  <a:schemeClr val="tx1"/>
                </a:solidFill>
                <a:latin typeface="Comic Sans MS" pitchFamily="66" charset="0"/>
              </a:defRPr>
            </a:lvl7pPr>
            <a:lvl8pPr marL="3429000" indent="-228600" algn="ctr" eaLnBrk="0" fontAlgn="base" hangingPunct="0">
              <a:lnSpc>
                <a:spcPct val="90000"/>
              </a:lnSpc>
              <a:spcBef>
                <a:spcPct val="20000"/>
              </a:spcBef>
              <a:spcAft>
                <a:spcPct val="0"/>
              </a:spcAft>
              <a:defRPr b="1">
                <a:solidFill>
                  <a:schemeClr val="tx1"/>
                </a:solidFill>
                <a:latin typeface="Comic Sans MS" pitchFamily="66" charset="0"/>
              </a:defRPr>
            </a:lvl8pPr>
            <a:lvl9pPr marL="3886200" indent="-228600" algn="ctr" eaLnBrk="0" fontAlgn="base" hangingPunct="0">
              <a:lnSpc>
                <a:spcPct val="90000"/>
              </a:lnSpc>
              <a:spcBef>
                <a:spcPct val="20000"/>
              </a:spcBef>
              <a:spcAft>
                <a:spcPct val="0"/>
              </a:spcAft>
              <a:defRPr b="1">
                <a:solidFill>
                  <a:schemeClr val="tx1"/>
                </a:solidFill>
                <a:latin typeface="Comic Sans MS" pitchFamily="66" charset="0"/>
              </a:defRPr>
            </a:lvl9pPr>
          </a:lstStyle>
          <a:p>
            <a:pPr eaLnBrk="1" hangingPunct="1">
              <a:spcBef>
                <a:spcPct val="50000"/>
              </a:spcBef>
            </a:pPr>
            <a:r>
              <a:rPr lang="en-US" b="0" dirty="0">
                <a:solidFill>
                  <a:srgbClr val="333399"/>
                </a:solidFill>
                <a:latin typeface="Arial" charset="0"/>
              </a:rPr>
              <a:t>Taking into account the </a:t>
            </a:r>
            <a:r>
              <a:rPr lang="en-US" b="0" dirty="0" err="1">
                <a:solidFill>
                  <a:srgbClr val="333399"/>
                </a:solidFill>
                <a:latin typeface="Arial" charset="0"/>
              </a:rPr>
              <a:t>e.m</a:t>
            </a:r>
            <a:r>
              <a:rPr lang="en-US" b="0" dirty="0">
                <a:solidFill>
                  <a:srgbClr val="333399"/>
                </a:solidFill>
                <a:latin typeface="Arial" charset="0"/>
              </a:rPr>
              <a:t>. interaction on one turn of the beam with the environment, this interaction will produce </a:t>
            </a:r>
            <a:r>
              <a:rPr lang="en-US" b="0" dirty="0" err="1">
                <a:solidFill>
                  <a:srgbClr val="333399"/>
                </a:solidFill>
                <a:latin typeface="Arial" charset="0"/>
              </a:rPr>
              <a:t>e.m</a:t>
            </a:r>
            <a:r>
              <a:rPr lang="en-US" b="0" dirty="0">
                <a:solidFill>
                  <a:srgbClr val="333399"/>
                </a:solidFill>
                <a:latin typeface="Arial" charset="0"/>
              </a:rPr>
              <a:t>. forces having the same space and time distribution as the perturbation. These forces can be represented by an equivalent voltage </a:t>
            </a:r>
            <a:r>
              <a:rPr lang="el-GR" sz="2000" i="1" dirty="0">
                <a:solidFill>
                  <a:srgbClr val="333399"/>
                </a:solidFill>
                <a:latin typeface="Times New Roman" pitchFamily="18" charset="0"/>
              </a:rPr>
              <a:t>Δ</a:t>
            </a:r>
            <a:r>
              <a:rPr lang="en-US" sz="2000" i="1" dirty="0">
                <a:solidFill>
                  <a:srgbClr val="333399"/>
                </a:solidFill>
                <a:latin typeface="Times New Roman" pitchFamily="18" charset="0"/>
              </a:rPr>
              <a:t>V</a:t>
            </a:r>
            <a:r>
              <a:rPr lang="en-US" sz="2000" i="1" baseline="-25000" dirty="0">
                <a:solidFill>
                  <a:srgbClr val="333399"/>
                </a:solidFill>
                <a:latin typeface="Times New Roman" pitchFamily="18" charset="0"/>
              </a:rPr>
              <a:t>1</a:t>
            </a:r>
            <a:r>
              <a:rPr lang="en-US" sz="2000" i="1" dirty="0">
                <a:solidFill>
                  <a:srgbClr val="333399"/>
                </a:solidFill>
                <a:latin typeface="Times New Roman" pitchFamily="18" charset="0"/>
              </a:rPr>
              <a:t>’</a:t>
            </a:r>
            <a:r>
              <a:rPr lang="en-US" b="0" dirty="0">
                <a:solidFill>
                  <a:srgbClr val="333399"/>
                </a:solidFill>
                <a:latin typeface="Arial" charset="0"/>
              </a:rPr>
              <a:t>(Ω) which can be meant as produced by the current </a:t>
            </a:r>
            <a:r>
              <a:rPr lang="el-GR" sz="2000" i="1" dirty="0">
                <a:solidFill>
                  <a:srgbClr val="333399"/>
                </a:solidFill>
                <a:latin typeface="Times New Roman" pitchFamily="18" charset="0"/>
              </a:rPr>
              <a:t>Δ</a:t>
            </a:r>
            <a:r>
              <a:rPr lang="en-US" sz="2000" i="1" dirty="0">
                <a:solidFill>
                  <a:srgbClr val="333399"/>
                </a:solidFill>
                <a:latin typeface="Times New Roman" pitchFamily="18" charset="0"/>
              </a:rPr>
              <a:t>I</a:t>
            </a:r>
            <a:r>
              <a:rPr lang="en-US" b="0" dirty="0">
                <a:solidFill>
                  <a:srgbClr val="333399"/>
                </a:solidFill>
                <a:latin typeface="Arial" charset="0"/>
              </a:rPr>
              <a:t>(Ω), loading an </a:t>
            </a:r>
            <a:r>
              <a:rPr lang="en-US" i="1" dirty="0">
                <a:solidFill>
                  <a:srgbClr val="FF0000"/>
                </a:solidFill>
                <a:latin typeface="Arial" charset="0"/>
              </a:rPr>
              <a:t>IMPEDANCE.</a:t>
            </a:r>
            <a:r>
              <a:rPr lang="en-US" i="1" dirty="0">
                <a:solidFill>
                  <a:srgbClr val="333399"/>
                </a:solidFill>
                <a:latin typeface="Arial" charset="0"/>
              </a:rPr>
              <a:t> </a:t>
            </a:r>
            <a:r>
              <a:rPr lang="en-US" b="0" dirty="0">
                <a:solidFill>
                  <a:srgbClr val="333399"/>
                </a:solidFill>
                <a:latin typeface="Arial" charset="0"/>
              </a:rPr>
              <a:t> This impedance, </a:t>
            </a:r>
            <a:r>
              <a:rPr lang="en-US" sz="2000" i="1" dirty="0">
                <a:solidFill>
                  <a:srgbClr val="333399"/>
                </a:solidFill>
                <a:latin typeface="Times New Roman" pitchFamily="18" charset="0"/>
              </a:rPr>
              <a:t>Z</a:t>
            </a:r>
            <a:r>
              <a:rPr lang="en-US" sz="2000" i="1" baseline="-25000" dirty="0">
                <a:solidFill>
                  <a:srgbClr val="333399"/>
                </a:solidFill>
                <a:latin typeface="Times New Roman" pitchFamily="18" charset="0"/>
              </a:rPr>
              <a:t>M</a:t>
            </a:r>
            <a:r>
              <a:rPr lang="en-US" b="0" dirty="0">
                <a:solidFill>
                  <a:srgbClr val="333399"/>
                </a:solidFill>
                <a:latin typeface="Arial" charset="0"/>
              </a:rPr>
              <a:t>(Ω), represents the overall interaction with surrounding equipment.</a:t>
            </a:r>
          </a:p>
        </p:txBody>
      </p:sp>
      <p:graphicFrame>
        <p:nvGraphicFramePr>
          <p:cNvPr id="2050" name="Object 4"/>
          <p:cNvGraphicFramePr>
            <a:graphicFrameLocks noChangeAspect="1"/>
          </p:cNvGraphicFramePr>
          <p:nvPr/>
        </p:nvGraphicFramePr>
        <p:xfrm>
          <a:off x="2919413" y="3221038"/>
          <a:ext cx="3073400" cy="423862"/>
        </p:xfrm>
        <a:graphic>
          <a:graphicData uri="http://schemas.openxmlformats.org/presentationml/2006/ole">
            <mc:AlternateContent xmlns:mc="http://schemas.openxmlformats.org/markup-compatibility/2006">
              <mc:Choice xmlns:v="urn:schemas-microsoft-com:vml" Requires="v">
                <p:oleObj spid="_x0000_s62733" name="Equation" r:id="rId4" imgW="1562040" imgH="215640" progId="Equation.3">
                  <p:embed/>
                </p:oleObj>
              </mc:Choice>
              <mc:Fallback>
                <p:oleObj name="Equation" r:id="rId4" imgW="156204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9413" y="3221038"/>
                        <a:ext cx="3073400"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5" name="Text Box 5"/>
          <p:cNvSpPr txBox="1">
            <a:spLocks noChangeArrowheads="1"/>
          </p:cNvSpPr>
          <p:nvPr/>
        </p:nvSpPr>
        <p:spPr bwMode="auto">
          <a:xfrm>
            <a:off x="250825" y="4508500"/>
            <a:ext cx="8569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Comic Sans MS" pitchFamily="66" charset="0"/>
              </a:defRPr>
            </a:lvl1pPr>
            <a:lvl2pPr marL="742950" indent="-285750" eaLnBrk="0" hangingPunct="0">
              <a:defRPr b="1">
                <a:solidFill>
                  <a:schemeClr val="tx1"/>
                </a:solidFill>
                <a:latin typeface="Comic Sans MS" pitchFamily="66" charset="0"/>
              </a:defRPr>
            </a:lvl2pPr>
            <a:lvl3pPr marL="1143000" indent="-228600" eaLnBrk="0" hangingPunct="0">
              <a:defRPr b="1">
                <a:solidFill>
                  <a:schemeClr val="tx1"/>
                </a:solidFill>
                <a:latin typeface="Comic Sans MS" pitchFamily="66" charset="0"/>
              </a:defRPr>
            </a:lvl3pPr>
            <a:lvl4pPr marL="1600200" indent="-228600" eaLnBrk="0" hangingPunct="0">
              <a:defRPr b="1">
                <a:solidFill>
                  <a:schemeClr val="tx1"/>
                </a:solidFill>
                <a:latin typeface="Comic Sans MS" pitchFamily="66" charset="0"/>
              </a:defRPr>
            </a:lvl4pPr>
            <a:lvl5pPr marL="2057400" indent="-228600" eaLnBrk="0" hangingPunct="0">
              <a:defRPr b="1">
                <a:solidFill>
                  <a:schemeClr val="tx1"/>
                </a:solidFill>
                <a:latin typeface="Comic Sans MS" pitchFamily="66" charset="0"/>
              </a:defRPr>
            </a:lvl5pPr>
            <a:lvl6pPr marL="2514600" indent="-228600" algn="ctr" eaLnBrk="0" fontAlgn="base" hangingPunct="0">
              <a:lnSpc>
                <a:spcPct val="90000"/>
              </a:lnSpc>
              <a:spcBef>
                <a:spcPct val="20000"/>
              </a:spcBef>
              <a:spcAft>
                <a:spcPct val="0"/>
              </a:spcAft>
              <a:defRPr b="1">
                <a:solidFill>
                  <a:schemeClr val="tx1"/>
                </a:solidFill>
                <a:latin typeface="Comic Sans MS" pitchFamily="66" charset="0"/>
              </a:defRPr>
            </a:lvl6pPr>
            <a:lvl7pPr marL="2971800" indent="-228600" algn="ctr" eaLnBrk="0" fontAlgn="base" hangingPunct="0">
              <a:lnSpc>
                <a:spcPct val="90000"/>
              </a:lnSpc>
              <a:spcBef>
                <a:spcPct val="20000"/>
              </a:spcBef>
              <a:spcAft>
                <a:spcPct val="0"/>
              </a:spcAft>
              <a:defRPr b="1">
                <a:solidFill>
                  <a:schemeClr val="tx1"/>
                </a:solidFill>
                <a:latin typeface="Comic Sans MS" pitchFamily="66" charset="0"/>
              </a:defRPr>
            </a:lvl7pPr>
            <a:lvl8pPr marL="3429000" indent="-228600" algn="ctr" eaLnBrk="0" fontAlgn="base" hangingPunct="0">
              <a:lnSpc>
                <a:spcPct val="90000"/>
              </a:lnSpc>
              <a:spcBef>
                <a:spcPct val="20000"/>
              </a:spcBef>
              <a:spcAft>
                <a:spcPct val="0"/>
              </a:spcAft>
              <a:defRPr b="1">
                <a:solidFill>
                  <a:schemeClr val="tx1"/>
                </a:solidFill>
                <a:latin typeface="Comic Sans MS" pitchFamily="66" charset="0"/>
              </a:defRPr>
            </a:lvl8pPr>
            <a:lvl9pPr marL="3886200" indent="-228600" algn="ctr" eaLnBrk="0" fontAlgn="base" hangingPunct="0">
              <a:lnSpc>
                <a:spcPct val="90000"/>
              </a:lnSpc>
              <a:spcBef>
                <a:spcPct val="20000"/>
              </a:spcBef>
              <a:spcAft>
                <a:spcPct val="0"/>
              </a:spcAft>
              <a:defRPr b="1">
                <a:solidFill>
                  <a:schemeClr val="tx1"/>
                </a:solidFill>
                <a:latin typeface="Comic Sans MS" pitchFamily="66" charset="0"/>
              </a:defRPr>
            </a:lvl9pPr>
          </a:lstStyle>
          <a:p>
            <a:pPr eaLnBrk="1" hangingPunct="1">
              <a:spcBef>
                <a:spcPct val="50000"/>
              </a:spcBef>
            </a:pPr>
            <a:r>
              <a:rPr lang="en-US" b="0">
                <a:solidFill>
                  <a:srgbClr val="333399"/>
                </a:solidFill>
                <a:latin typeface="Arial" charset="0"/>
              </a:rPr>
              <a:t>This voltage now acts back again on the beam, producing an additional perturbation, and so on. After </a:t>
            </a:r>
            <a:r>
              <a:rPr lang="en-US" b="0" i="1">
                <a:solidFill>
                  <a:srgbClr val="333399"/>
                </a:solidFill>
                <a:latin typeface="Arial" charset="0"/>
              </a:rPr>
              <a:t>m</a:t>
            </a:r>
            <a:r>
              <a:rPr lang="en-US" b="0">
                <a:solidFill>
                  <a:srgbClr val="333399"/>
                </a:solidFill>
                <a:latin typeface="Arial" charset="0"/>
              </a:rPr>
              <a:t> turns we have:</a:t>
            </a:r>
          </a:p>
        </p:txBody>
      </p:sp>
      <p:graphicFrame>
        <p:nvGraphicFramePr>
          <p:cNvPr id="2051" name="Object 6"/>
          <p:cNvGraphicFramePr>
            <a:graphicFrameLocks noChangeAspect="1"/>
          </p:cNvGraphicFramePr>
          <p:nvPr/>
        </p:nvGraphicFramePr>
        <p:xfrm>
          <a:off x="2535238" y="3859213"/>
          <a:ext cx="3971925" cy="425450"/>
        </p:xfrm>
        <a:graphic>
          <a:graphicData uri="http://schemas.openxmlformats.org/presentationml/2006/ole">
            <mc:AlternateContent xmlns:mc="http://schemas.openxmlformats.org/markup-compatibility/2006">
              <mc:Choice xmlns:v="urn:schemas-microsoft-com:vml" Requires="v">
                <p:oleObj spid="_x0000_s62734" name="Equation" r:id="rId6" imgW="2019240" imgH="215640" progId="Equation.3">
                  <p:embed/>
                </p:oleObj>
              </mc:Choice>
              <mc:Fallback>
                <p:oleObj name="Equation" r:id="rId6" imgW="201924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5238" y="3859213"/>
                        <a:ext cx="3971925"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7"/>
          <p:cNvGraphicFramePr>
            <a:graphicFrameLocks noChangeAspect="1"/>
          </p:cNvGraphicFramePr>
          <p:nvPr/>
        </p:nvGraphicFramePr>
        <p:xfrm>
          <a:off x="2408238" y="5343525"/>
          <a:ext cx="4370387" cy="474663"/>
        </p:xfrm>
        <a:graphic>
          <a:graphicData uri="http://schemas.openxmlformats.org/presentationml/2006/ole">
            <mc:AlternateContent xmlns:mc="http://schemas.openxmlformats.org/markup-compatibility/2006">
              <mc:Choice xmlns:v="urn:schemas-microsoft-com:vml" Requires="v">
                <p:oleObj spid="_x0000_s62735" name="Equation" r:id="rId8" imgW="2222280" imgH="241200" progId="Equation.3">
                  <p:embed/>
                </p:oleObj>
              </mc:Choice>
              <mc:Fallback>
                <p:oleObj name="Equation" r:id="rId8" imgW="222228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8238" y="5343525"/>
                        <a:ext cx="4370387"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egnaposto data 1"/>
          <p:cNvSpPr>
            <a:spLocks noGrp="1"/>
          </p:cNvSpPr>
          <p:nvPr>
            <p:ph type="dt" sz="half" idx="10"/>
          </p:nvPr>
        </p:nvSpPr>
        <p:spPr/>
        <p:txBody>
          <a:bodyPr/>
          <a:lstStyle/>
          <a:p>
            <a:pPr>
              <a:defRPr/>
            </a:pPr>
            <a:r>
              <a:rPr lang="it-IT" smtClean="0"/>
              <a:t>19/09/2017</a:t>
            </a:r>
            <a:endParaRPr lang="it-IT"/>
          </a:p>
        </p:txBody>
      </p:sp>
      <p:sp>
        <p:nvSpPr>
          <p:cNvPr id="3" name="Segnaposto numero diapositiva 2"/>
          <p:cNvSpPr>
            <a:spLocks noGrp="1"/>
          </p:cNvSpPr>
          <p:nvPr>
            <p:ph type="sldNum" sz="quarter" idx="12"/>
          </p:nvPr>
        </p:nvSpPr>
        <p:spPr/>
        <p:txBody>
          <a:bodyPr/>
          <a:lstStyle/>
          <a:p>
            <a:pPr>
              <a:defRPr/>
            </a:pPr>
            <a:fld id="{5916E927-2375-4F12-AF6E-B7902A62EBF6}" type="slidenum">
              <a:rPr lang="it-IT" smtClean="0"/>
              <a:pPr>
                <a:defRPr/>
              </a:pPr>
              <a:t>38</a:t>
            </a:fld>
            <a:endParaRPr lang="it-IT"/>
          </a:p>
        </p:txBody>
      </p:sp>
    </p:spTree>
    <p:extLst>
      <p:ext uri="{BB962C8B-B14F-4D97-AF65-F5344CB8AC3E}">
        <p14:creationId xmlns:p14="http://schemas.microsoft.com/office/powerpoint/2010/main" val="4004291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92258" y="-1"/>
            <a:ext cx="4251741" cy="1547263"/>
          </a:xfrm>
          <a:solidFill>
            <a:schemeClr val="bg2"/>
          </a:solidFill>
        </p:spPr>
        <p:txBody>
          <a:bodyPr/>
          <a:lstStyle/>
          <a:p>
            <a:r>
              <a:rPr lang="en-US" dirty="0" smtClean="0"/>
              <a:t>Sophie Marceau</a:t>
            </a:r>
            <a:br>
              <a:rPr lang="en-US" dirty="0" smtClean="0"/>
            </a:br>
            <a:r>
              <a:rPr lang="en-US" sz="2400" dirty="0" smtClean="0"/>
              <a:t>La Boom - The Party – Il tempo </a:t>
            </a:r>
            <a:r>
              <a:rPr lang="en-US" sz="2400" dirty="0" err="1" smtClean="0"/>
              <a:t>delle</a:t>
            </a:r>
            <a:r>
              <a:rPr lang="en-US" sz="2400" dirty="0" smtClean="0"/>
              <a:t> </a:t>
            </a:r>
            <a:r>
              <a:rPr lang="en-US" sz="2400" dirty="0" err="1" smtClean="0"/>
              <a:t>mele</a:t>
            </a:r>
            <a:r>
              <a:rPr lang="en-US" sz="2400" dirty="0" smtClean="0"/>
              <a:t> (1980)</a:t>
            </a:r>
            <a:endParaRPr lang="en-US" sz="2400" dirty="0"/>
          </a:p>
        </p:txBody>
      </p:sp>
      <p:sp>
        <p:nvSpPr>
          <p:cNvPr id="4" name="Segnaposto numero diapositiva 3"/>
          <p:cNvSpPr>
            <a:spLocks noGrp="1"/>
          </p:cNvSpPr>
          <p:nvPr>
            <p:ph type="sldNum" sz="quarter" idx="12"/>
          </p:nvPr>
        </p:nvSpPr>
        <p:spPr/>
        <p:txBody>
          <a:bodyPr/>
          <a:lstStyle/>
          <a:p>
            <a:pPr>
              <a:defRPr/>
            </a:pPr>
            <a:fld id="{5916E927-2375-4F12-AF6E-B7902A62EBF6}" type="slidenum">
              <a:rPr lang="it-IT" smtClean="0"/>
              <a:pPr>
                <a:defRPr/>
              </a:pPr>
              <a:t>39</a:t>
            </a:fld>
            <a:endParaRPr lang="it-IT"/>
          </a:p>
        </p:txBody>
      </p:sp>
      <p:sp>
        <p:nvSpPr>
          <p:cNvPr id="3" name="Segnaposto data 2"/>
          <p:cNvSpPr>
            <a:spLocks noGrp="1"/>
          </p:cNvSpPr>
          <p:nvPr>
            <p:ph type="dt" sz="half" idx="10"/>
          </p:nvPr>
        </p:nvSpPr>
        <p:spPr/>
        <p:txBody>
          <a:bodyPr/>
          <a:lstStyle/>
          <a:p>
            <a:pPr>
              <a:defRPr/>
            </a:pPr>
            <a:r>
              <a:rPr lang="it-IT" smtClean="0"/>
              <a:t>19/09/2017</a:t>
            </a:r>
            <a:endParaRPr lang="it-IT"/>
          </a:p>
        </p:txBody>
      </p:sp>
      <p:pic>
        <p:nvPicPr>
          <p:cNvPr id="57348" name="Picture 4" descr="Sophie Marceau Cabourg 2014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259" y="1547262"/>
            <a:ext cx="4251741" cy="5295352"/>
          </a:xfrm>
          <a:prstGeom prst="rect">
            <a:avLst/>
          </a:prstGeom>
          <a:noFill/>
          <a:extLst>
            <a:ext uri="{909E8E84-426E-40DD-AFC4-6F175D3DCCD1}">
              <a14:hiddenFill xmlns:a14="http://schemas.microsoft.com/office/drawing/2010/main">
                <a:solidFill>
                  <a:srgbClr val="FFFFFF"/>
                </a:solidFill>
              </a14:hiddenFill>
            </a:ext>
          </a:extLst>
        </p:spPr>
      </p:pic>
      <p:sp>
        <p:nvSpPr>
          <p:cNvPr id="12" name="Segnaposto contenuto 11"/>
          <p:cNvSpPr>
            <a:spLocks noGrp="1"/>
          </p:cNvSpPr>
          <p:nvPr>
            <p:ph idx="1"/>
          </p:nvPr>
        </p:nvSpPr>
        <p:spPr>
          <a:xfrm>
            <a:off x="107504" y="1351299"/>
            <a:ext cx="4320480" cy="1069589"/>
          </a:xfrm>
        </p:spPr>
        <p:txBody>
          <a:bodyPr/>
          <a:lstStyle/>
          <a:p>
            <a:pPr marL="0" lvl="0" indent="0">
              <a:buNone/>
            </a:pPr>
            <a:r>
              <a:rPr lang="en-US" b="1" dirty="0">
                <a:solidFill>
                  <a:prstClr val="black"/>
                </a:solidFill>
                <a:latin typeface="Times New Roman" pitchFamily="18" charset="0"/>
                <a:cs typeface="Times New Roman" pitchFamily="18" charset="0"/>
              </a:rPr>
              <a:t>Shortly she will be fifty, but she does not look it</a:t>
            </a:r>
            <a:endParaRPr lang="en-GB" altLang="ja-JP" b="1" dirty="0">
              <a:solidFill>
                <a:prstClr val="black"/>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27646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7348"/>
                                        </p:tgtEl>
                                        <p:attrNameLst>
                                          <p:attrName>style.visibility</p:attrName>
                                        </p:attrNameLst>
                                      </p:cBhvr>
                                      <p:to>
                                        <p:strVal val="visible"/>
                                      </p:to>
                                    </p:set>
                                    <p:animEffect transition="in" filter="fade">
                                      <p:cBhvr>
                                        <p:cTn id="12" dur="1000"/>
                                        <p:tgtEl>
                                          <p:spTgt spid="57348"/>
                                        </p:tgtEl>
                                      </p:cBhvr>
                                    </p:animEffect>
                                    <p:anim calcmode="lin" valueType="num">
                                      <p:cBhvr>
                                        <p:cTn id="13" dur="1000" fill="hold"/>
                                        <p:tgtEl>
                                          <p:spTgt spid="57348"/>
                                        </p:tgtEl>
                                        <p:attrNameLst>
                                          <p:attrName>ppt_x</p:attrName>
                                        </p:attrNameLst>
                                      </p:cBhvr>
                                      <p:tavLst>
                                        <p:tav tm="0">
                                          <p:val>
                                            <p:strVal val="#ppt_x"/>
                                          </p:val>
                                        </p:tav>
                                        <p:tav tm="100000">
                                          <p:val>
                                            <p:strVal val="#ppt_x"/>
                                          </p:val>
                                        </p:tav>
                                      </p:tavLst>
                                    </p:anim>
                                    <p:anim calcmode="lin" valueType="num">
                                      <p:cBhvr>
                                        <p:cTn id="14" dur="1000" fill="hold"/>
                                        <p:tgtEl>
                                          <p:spTgt spid="573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The second Breakthrough: </a:t>
            </a:r>
            <a:br>
              <a:rPr lang="en-US" dirty="0"/>
            </a:br>
            <a:r>
              <a:rPr lang="en-US" dirty="0"/>
              <a:t>the Alternating Gradient</a:t>
            </a:r>
          </a:p>
        </p:txBody>
      </p:sp>
      <p:sp>
        <p:nvSpPr>
          <p:cNvPr id="3" name="Segnaposto contenuto 2"/>
          <p:cNvSpPr>
            <a:spLocks noGrp="1"/>
          </p:cNvSpPr>
          <p:nvPr>
            <p:ph idx="1"/>
          </p:nvPr>
        </p:nvSpPr>
        <p:spPr>
          <a:xfrm>
            <a:off x="457200" y="1556792"/>
            <a:ext cx="8229600" cy="4525963"/>
          </a:xfrm>
        </p:spPr>
        <p:txBody>
          <a:bodyPr/>
          <a:lstStyle/>
          <a:p>
            <a:r>
              <a:rPr lang="en-GB" sz="2800" dirty="0" smtClean="0"/>
              <a:t>Since </a:t>
            </a:r>
            <a:r>
              <a:rPr lang="en-GB" sz="2800" dirty="0"/>
              <a:t>when Brookhaven's Cosmotron went into operation in the early 1950's, scientists knew that achieving the higher energies was going to be a difficult problem</a:t>
            </a:r>
            <a:r>
              <a:rPr lang="en-GB" sz="2800" dirty="0" smtClean="0"/>
              <a:t>.</a:t>
            </a:r>
          </a:p>
          <a:p>
            <a:r>
              <a:rPr lang="en-US" sz="2800" dirty="0"/>
              <a:t>The </a:t>
            </a:r>
            <a:r>
              <a:rPr lang="en-US" sz="2800" b="1" dirty="0">
                <a:solidFill>
                  <a:srgbClr val="FF0000"/>
                </a:solidFill>
              </a:rPr>
              <a:t>strong focusing </a:t>
            </a:r>
            <a:r>
              <a:rPr lang="en-US" sz="2800" dirty="0"/>
              <a:t>principle independently discovered by </a:t>
            </a:r>
            <a:r>
              <a:rPr lang="en-US" sz="2800" dirty="0" err="1"/>
              <a:t>Christofilos</a:t>
            </a:r>
            <a:r>
              <a:rPr lang="en-US" sz="2800" dirty="0"/>
              <a:t> (1949) and Courant (1952) allowed the complete separation of the accelerator into the guiding magnets and focusing </a:t>
            </a:r>
            <a:r>
              <a:rPr lang="en-US" sz="2800" dirty="0" smtClean="0"/>
              <a:t>magnets. The application of this principle allowed to reduce the transverse dimensions of higher energy beams.</a:t>
            </a:r>
            <a:endParaRPr lang="en-US" sz="2800" dirty="0"/>
          </a:p>
          <a:p>
            <a:endParaRPr lang="en-US" dirty="0"/>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4</a:t>
            </a:fld>
            <a:endParaRPr lang="it-IT"/>
          </a:p>
        </p:txBody>
      </p:sp>
    </p:spTree>
    <p:extLst>
      <p:ext uri="{BB962C8B-B14F-4D97-AF65-F5344CB8AC3E}">
        <p14:creationId xmlns:p14="http://schemas.microsoft.com/office/powerpoint/2010/main" val="2068751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rgbClr val="FFFFFF"/>
                </a:solidFill>
              </a:rPr>
              <a:t>Marco </a:t>
            </a:r>
            <a:r>
              <a:rPr lang="en-US" dirty="0" err="1">
                <a:solidFill>
                  <a:srgbClr val="FFFFFF"/>
                </a:solidFill>
              </a:rPr>
              <a:t>Ulpio</a:t>
            </a:r>
            <a:r>
              <a:rPr lang="en-US" dirty="0">
                <a:solidFill>
                  <a:srgbClr val="FFFFFF"/>
                </a:solidFill>
              </a:rPr>
              <a:t> </a:t>
            </a:r>
            <a:r>
              <a:rPr lang="en-US" dirty="0" err="1">
                <a:solidFill>
                  <a:srgbClr val="FFFFFF"/>
                </a:solidFill>
              </a:rPr>
              <a:t>Nerva</a:t>
            </a:r>
            <a:r>
              <a:rPr lang="en-US" dirty="0">
                <a:solidFill>
                  <a:srgbClr val="FFFFFF"/>
                </a:solidFill>
              </a:rPr>
              <a:t> </a:t>
            </a:r>
            <a:r>
              <a:rPr lang="en-US" dirty="0" err="1">
                <a:solidFill>
                  <a:srgbClr val="FFFFFF"/>
                </a:solidFill>
              </a:rPr>
              <a:t>Traiano</a:t>
            </a:r>
            <a:r>
              <a:rPr lang="en-US" dirty="0">
                <a:solidFill>
                  <a:srgbClr val="FFFFFF"/>
                </a:solidFill>
              </a:rPr>
              <a:t/>
            </a:r>
            <a:br>
              <a:rPr lang="en-US" dirty="0">
                <a:solidFill>
                  <a:srgbClr val="FFFFFF"/>
                </a:solidFill>
              </a:rPr>
            </a:br>
            <a:endParaRPr lang="en-US" dirty="0"/>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40</a:t>
            </a:fld>
            <a:endParaRPr lang="it-IT"/>
          </a:p>
        </p:txBody>
      </p:sp>
      <p:pic>
        <p:nvPicPr>
          <p:cNvPr id="66567" name="Picture 7" descr="Traianus Glyptothek Munich 72b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051081"/>
            <a:ext cx="3355698" cy="4474264"/>
          </a:xfrm>
          <a:prstGeom prst="rect">
            <a:avLst/>
          </a:prstGeom>
          <a:noFill/>
          <a:extLst>
            <a:ext uri="{909E8E84-426E-40DD-AFC4-6F175D3DCCD1}">
              <a14:hiddenFill xmlns:a14="http://schemas.microsoft.com/office/drawing/2010/main">
                <a:solidFill>
                  <a:srgbClr val="FFFFFF"/>
                </a:solidFill>
              </a14:hiddenFill>
            </a:ext>
          </a:extLst>
        </p:spPr>
      </p:pic>
      <p:pic>
        <p:nvPicPr>
          <p:cNvPr id="66569" name="Picture 9" descr="Risultati immagini per fayum traian hair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235" y="2924944"/>
            <a:ext cx="2162175" cy="3343275"/>
          </a:xfrm>
          <a:prstGeom prst="rect">
            <a:avLst/>
          </a:prstGeom>
          <a:noFill/>
          <a:extLst>
            <a:ext uri="{909E8E84-426E-40DD-AFC4-6F175D3DCCD1}">
              <a14:hiddenFill xmlns:a14="http://schemas.microsoft.com/office/drawing/2010/main">
                <a:solidFill>
                  <a:srgbClr val="FFFFFF"/>
                </a:solidFill>
              </a14:hiddenFill>
            </a:ext>
          </a:extLst>
        </p:spPr>
      </p:pic>
      <p:sp>
        <p:nvSpPr>
          <p:cNvPr id="11" name="Segnaposto contenuto 10"/>
          <p:cNvSpPr>
            <a:spLocks noGrp="1"/>
          </p:cNvSpPr>
          <p:nvPr>
            <p:ph idx="1"/>
          </p:nvPr>
        </p:nvSpPr>
        <p:spPr>
          <a:xfrm>
            <a:off x="107504" y="692696"/>
            <a:ext cx="9036496" cy="1468760"/>
          </a:xfrm>
        </p:spPr>
        <p:txBody>
          <a:bodyPr/>
          <a:lstStyle/>
          <a:p>
            <a:pPr marL="0" indent="0">
              <a:buNone/>
            </a:pPr>
            <a:r>
              <a:rPr lang="it-IT" sz="2800" i="1" dirty="0"/>
              <a:t>L’8 agosto di 1900 anni fa moriva l’imperatore Traiano. Una grande mostra lo celebrerà presso i Mercati di Traino dal 29 novembre 2017</a:t>
            </a:r>
            <a:endParaRPr lang="en-US" sz="2800" dirty="0"/>
          </a:p>
        </p:txBody>
      </p:sp>
    </p:spTree>
    <p:extLst>
      <p:ext uri="{BB962C8B-B14F-4D97-AF65-F5344CB8AC3E}">
        <p14:creationId xmlns:p14="http://schemas.microsoft.com/office/powerpoint/2010/main" val="4030932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41</a:t>
            </a:fld>
            <a:endParaRPr lang="it-IT"/>
          </a:p>
        </p:txBody>
      </p:sp>
      <p:sp>
        <p:nvSpPr>
          <p:cNvPr id="6" name="AutoShape 2" descr="Risultati immagini per plotina trai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7590" name="Picture 6" descr="Head Roman woman Glyptothek Munich 4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258" y="-462756"/>
            <a:ext cx="2641600" cy="3797300"/>
          </a:xfrm>
          <a:prstGeom prst="rect">
            <a:avLst/>
          </a:prstGeom>
          <a:noFill/>
          <a:extLst>
            <a:ext uri="{909E8E84-426E-40DD-AFC4-6F175D3DCCD1}">
              <a14:hiddenFill xmlns:a14="http://schemas.microsoft.com/office/drawing/2010/main">
                <a:solidFill>
                  <a:srgbClr val="FFFFFF"/>
                </a:solidFill>
              </a14:hiddenFill>
            </a:ext>
          </a:extLst>
        </p:spPr>
      </p:pic>
      <p:pic>
        <p:nvPicPr>
          <p:cNvPr id="67596" name="Picture 12" descr="https://upload.wikimedia.org/wikipedia/commons/thumb/a/aa/Salonina_Matidia_Musei_Capitolini_MC889.jpg/220px-Salonina_Matidia_Musei_Capitolini_MC8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312738"/>
            <a:ext cx="2095500" cy="31813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magine correl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Immagine 6"/>
          <p:cNvPicPr>
            <a:picLocks noChangeAspect="1"/>
          </p:cNvPicPr>
          <p:nvPr/>
        </p:nvPicPr>
        <p:blipFill>
          <a:blip r:embed="rId4"/>
          <a:stretch>
            <a:fillRect/>
          </a:stretch>
        </p:blipFill>
        <p:spPr>
          <a:xfrm>
            <a:off x="3851920" y="548680"/>
            <a:ext cx="1914525" cy="2381250"/>
          </a:xfrm>
          <a:prstGeom prst="rect">
            <a:avLst/>
          </a:prstGeom>
        </p:spPr>
      </p:pic>
    </p:spTree>
    <p:extLst>
      <p:ext uri="{BB962C8B-B14F-4D97-AF65-F5344CB8AC3E}">
        <p14:creationId xmlns:p14="http://schemas.microsoft.com/office/powerpoint/2010/main" val="3133243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endParaRPr lang="en-US"/>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42</a:t>
            </a:fld>
            <a:endParaRPr lang="it-IT"/>
          </a:p>
        </p:txBody>
      </p:sp>
      <p:pic>
        <p:nvPicPr>
          <p:cNvPr id="68610" name="Picture 2" descr="https://upload.wikimedia.org/wikipedia/commons/thumb/0/00/Roman_Empire_Trajan_117AD.png/310px-Roman_Empire_Trajan_117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036" y="1844824"/>
            <a:ext cx="7084404" cy="4296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246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Trajan's Bridge</a:t>
            </a:r>
            <a:endParaRPr lang="en-US" dirty="0"/>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43</a:t>
            </a:fld>
            <a:endParaRPr lang="it-IT"/>
          </a:p>
        </p:txBody>
      </p:sp>
      <p:pic>
        <p:nvPicPr>
          <p:cNvPr id="66562" name="Picture 2" descr="https://upload.wikimedia.org/wikipedia/commons/thumb/e/e3/072_Conrad_Cichorius%2C_Die_Reliefs_der_Traianss%C3%A4ule%2C_Tafel_LXXII_%28Ausschnitt_01%29.jpg/250px-072_Conrad_Cichorius%2C_Die_Reliefs_der_Traianss%C3%A4ule%2C_Tafel_LXXII_%28Ausschnitt_01%2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40502" y="4217393"/>
            <a:ext cx="3175000" cy="1981200"/>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0" y="4077072"/>
            <a:ext cx="5364088" cy="2308324"/>
          </a:xfrm>
          <a:prstGeom prst="rect">
            <a:avLst/>
          </a:prstGeom>
        </p:spPr>
        <p:txBody>
          <a:bodyPr wrap="square">
            <a:spAutoFit/>
          </a:bodyPr>
          <a:lstStyle/>
          <a:p>
            <a:r>
              <a:rPr lang="en-US" dirty="0">
                <a:solidFill>
                  <a:srgbClr val="222222"/>
                </a:solidFill>
                <a:latin typeface="Arial" panose="020B0604020202020204" pitchFamily="34" charset="0"/>
              </a:rPr>
              <a:t>The structure was 1,135 m (3,724 </a:t>
            </a:r>
            <a:r>
              <a:rPr lang="en-US" dirty="0" err="1">
                <a:solidFill>
                  <a:srgbClr val="222222"/>
                </a:solidFill>
                <a:latin typeface="Arial" panose="020B0604020202020204" pitchFamily="34" charset="0"/>
              </a:rPr>
              <a:t>ft</a:t>
            </a:r>
            <a:r>
              <a:rPr lang="en-US" dirty="0">
                <a:solidFill>
                  <a:srgbClr val="222222"/>
                </a:solidFill>
                <a:latin typeface="Arial" panose="020B0604020202020204" pitchFamily="34" charset="0"/>
              </a:rPr>
              <a:t>) long (the Danube is now 800 m (2,600 </a:t>
            </a:r>
            <a:r>
              <a:rPr lang="en-US" dirty="0" err="1">
                <a:solidFill>
                  <a:srgbClr val="222222"/>
                </a:solidFill>
                <a:latin typeface="Arial" panose="020B0604020202020204" pitchFamily="34" charset="0"/>
              </a:rPr>
              <a:t>ft</a:t>
            </a:r>
            <a:r>
              <a:rPr lang="en-US" dirty="0">
                <a:solidFill>
                  <a:srgbClr val="222222"/>
                </a:solidFill>
                <a:latin typeface="Arial" panose="020B0604020202020204" pitchFamily="34" charset="0"/>
              </a:rPr>
              <a:t>) wide in that area), 15 m (49 </a:t>
            </a:r>
            <a:r>
              <a:rPr lang="en-US" dirty="0" err="1">
                <a:solidFill>
                  <a:srgbClr val="222222"/>
                </a:solidFill>
                <a:latin typeface="Arial" panose="020B0604020202020204" pitchFamily="34" charset="0"/>
              </a:rPr>
              <a:t>ft</a:t>
            </a:r>
            <a:r>
              <a:rPr lang="en-US" dirty="0">
                <a:solidFill>
                  <a:srgbClr val="222222"/>
                </a:solidFill>
                <a:latin typeface="Arial" panose="020B0604020202020204" pitchFamily="34" charset="0"/>
              </a:rPr>
              <a:t>) wide, and 19 m (62 </a:t>
            </a:r>
            <a:r>
              <a:rPr lang="en-US" dirty="0" err="1">
                <a:solidFill>
                  <a:srgbClr val="222222"/>
                </a:solidFill>
                <a:latin typeface="Arial" panose="020B0604020202020204" pitchFamily="34" charset="0"/>
              </a:rPr>
              <a:t>ft</a:t>
            </a:r>
            <a:r>
              <a:rPr lang="en-US" dirty="0">
                <a:solidFill>
                  <a:srgbClr val="222222"/>
                </a:solidFill>
                <a:latin typeface="Arial" panose="020B0604020202020204" pitchFamily="34" charset="0"/>
              </a:rPr>
              <a:t>) high, measured from the surface of the </a:t>
            </a:r>
            <a:r>
              <a:rPr lang="en-US" dirty="0" smtClean="0">
                <a:solidFill>
                  <a:srgbClr val="222222"/>
                </a:solidFill>
                <a:latin typeface="Arial" panose="020B0604020202020204" pitchFamily="34" charset="0"/>
              </a:rPr>
              <a:t>river.</a:t>
            </a:r>
            <a:endParaRPr lang="en-US" dirty="0"/>
          </a:p>
          <a:p>
            <a:r>
              <a:rPr lang="en-US" dirty="0" smtClean="0">
                <a:solidFill>
                  <a:srgbClr val="222222"/>
                </a:solidFill>
                <a:latin typeface="Arial" panose="020B0604020202020204" pitchFamily="34" charset="0"/>
              </a:rPr>
              <a:t>The </a:t>
            </a:r>
            <a:r>
              <a:rPr lang="en-US" dirty="0">
                <a:solidFill>
                  <a:srgbClr val="222222"/>
                </a:solidFill>
                <a:latin typeface="Arial" panose="020B0604020202020204" pitchFamily="34" charset="0"/>
              </a:rPr>
              <a:t>bridge's engineer, </a:t>
            </a:r>
            <a:r>
              <a:rPr lang="en-US" dirty="0" err="1">
                <a:solidFill>
                  <a:srgbClr val="222222"/>
                </a:solidFill>
                <a:latin typeface="Arial" panose="020B0604020202020204" pitchFamily="34" charset="0"/>
              </a:rPr>
              <a:t>Apollodorus</a:t>
            </a:r>
            <a:r>
              <a:rPr lang="en-US" dirty="0">
                <a:solidFill>
                  <a:srgbClr val="222222"/>
                </a:solidFill>
                <a:latin typeface="Arial" panose="020B0604020202020204" pitchFamily="34" charset="0"/>
              </a:rPr>
              <a:t> of Damascus, used wooden arches, each spanning 38 m (125 </a:t>
            </a:r>
            <a:r>
              <a:rPr lang="en-US" dirty="0" err="1">
                <a:solidFill>
                  <a:srgbClr val="222222"/>
                </a:solidFill>
                <a:latin typeface="Arial" panose="020B0604020202020204" pitchFamily="34" charset="0"/>
              </a:rPr>
              <a:t>ft</a:t>
            </a:r>
            <a:r>
              <a:rPr lang="en-US" dirty="0">
                <a:solidFill>
                  <a:srgbClr val="222222"/>
                </a:solidFill>
                <a:latin typeface="Arial" panose="020B0604020202020204" pitchFamily="34" charset="0"/>
              </a:rPr>
              <a:t>), set on twenty masonry pillars made of bricks, mortar, and </a:t>
            </a:r>
            <a:r>
              <a:rPr lang="en-US" dirty="0" err="1">
                <a:solidFill>
                  <a:srgbClr val="0B0080"/>
                </a:solidFill>
                <a:latin typeface="Arial" panose="020B0604020202020204" pitchFamily="34" charset="0"/>
                <a:hlinkClick r:id="rId3" tooltip="Pozzolana"/>
              </a:rPr>
              <a:t>pozzolana</a:t>
            </a:r>
            <a:r>
              <a:rPr lang="en-US" dirty="0">
                <a:solidFill>
                  <a:srgbClr val="222222"/>
                </a:solidFill>
                <a:latin typeface="Arial" panose="020B0604020202020204" pitchFamily="34" charset="0"/>
              </a:rPr>
              <a:t> cement</a:t>
            </a:r>
            <a:endParaRPr lang="en-US" dirty="0"/>
          </a:p>
        </p:txBody>
      </p:sp>
      <p:pic>
        <p:nvPicPr>
          <p:cNvPr id="66563" name="Picture 3" descr="Am artist's interpretation of Trajan's Bridge depicted upon a light brown surface, with bridge stretching from near shore of river on the bottom left and the far shore in the top 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196752"/>
            <a:ext cx="624952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108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a:xfrm>
            <a:off x="457200" y="4797152"/>
            <a:ext cx="9717443" cy="4525963"/>
          </a:xfrm>
        </p:spPr>
        <p:txBody>
          <a:bodyPr/>
          <a:lstStyle/>
          <a:p>
            <a:endParaRPr lang="en-US" dirty="0"/>
          </a:p>
          <a:p>
            <a:endParaRPr lang="en-US" dirty="0"/>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44</a:t>
            </a:fld>
            <a:endParaRPr lang="it-IT"/>
          </a:p>
        </p:txBody>
      </p:sp>
      <p:pic>
        <p:nvPicPr>
          <p:cNvPr id="69634" name="Picture 2" descr="http://www.ancient.eu/img/r/p/750x750/266.png?v=14856807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92" y="682352"/>
            <a:ext cx="843528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833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a:p>
        </p:txBody>
      </p:sp>
      <p:sp>
        <p:nvSpPr>
          <p:cNvPr id="3" name="Segnaposto contenuto 2"/>
          <p:cNvSpPr>
            <a:spLocks noGrp="1"/>
          </p:cNvSpPr>
          <p:nvPr>
            <p:ph idx="1"/>
          </p:nvPr>
        </p:nvSpPr>
        <p:spPr/>
        <p:txBody>
          <a:bodyPr/>
          <a:lstStyle/>
          <a:p>
            <a:pPr marL="0" indent="0">
              <a:buNone/>
            </a:pPr>
            <a:r>
              <a:rPr lang="en-US" dirty="0"/>
              <a:t>“Just when the gods had ceased to be, and the Christ had not yet come, there was a unique moment in history, between Cicero and Marcus Aurelius, when man stood alone.”, </a:t>
            </a:r>
            <a:r>
              <a:rPr lang="en-US" dirty="0">
                <a:solidFill>
                  <a:srgbClr val="FF0000"/>
                </a:solidFill>
              </a:rPr>
              <a:t>Gustave </a:t>
            </a:r>
            <a:r>
              <a:rPr lang="en-US" dirty="0" smtClean="0">
                <a:solidFill>
                  <a:srgbClr val="FF0000"/>
                </a:solidFill>
              </a:rPr>
              <a:t>Flaubert, The letters.</a:t>
            </a:r>
            <a:endParaRPr lang="en-US" dirty="0">
              <a:solidFill>
                <a:srgbClr val="FF0000"/>
              </a:solidFill>
            </a:endParaRPr>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45</a:t>
            </a:fld>
            <a:endParaRPr lang="it-IT"/>
          </a:p>
        </p:txBody>
      </p:sp>
    </p:spTree>
    <p:extLst>
      <p:ext uri="{BB962C8B-B14F-4D97-AF65-F5344CB8AC3E}">
        <p14:creationId xmlns:p14="http://schemas.microsoft.com/office/powerpoint/2010/main" val="3352018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7440" y="802164"/>
            <a:ext cx="8229600" cy="457200"/>
          </a:xfrm>
          <a:ln w="38100">
            <a:noFill/>
          </a:ln>
        </p:spPr>
        <p:txBody>
          <a:bodyPr>
            <a:normAutofit/>
          </a:bodyPr>
          <a:lstStyle/>
          <a:p>
            <a:r>
              <a:rPr lang="en-GB" sz="2000" dirty="0">
                <a:solidFill>
                  <a:schemeClr val="tx1"/>
                </a:solidFill>
              </a:rPr>
              <a:t>Representation of a circular cross section subdivided in subsets.</a:t>
            </a:r>
            <a:endParaRPr lang="en-US" sz="2000" dirty="0">
              <a:solidFill>
                <a:schemeClr val="tx1"/>
              </a:solidFill>
            </a:endParaRPr>
          </a:p>
        </p:txBody>
      </p:sp>
      <p:sp>
        <p:nvSpPr>
          <p:cNvPr id="1028" name="Rectangle 4"/>
          <p:cNvSpPr>
            <a:spLocks noChangeArrowheads="1"/>
          </p:cNvSpPr>
          <p:nvPr/>
        </p:nvSpPr>
        <p:spPr bwMode="auto">
          <a:xfrm>
            <a:off x="0" y="-184660"/>
            <a:ext cx="184710" cy="369322"/>
          </a:xfrm>
          <a:prstGeom prst="rect">
            <a:avLst/>
          </a:prstGeom>
          <a:noFill/>
          <a:ln w="9525">
            <a:noFill/>
            <a:miter lim="800000"/>
            <a:headEnd/>
            <a:tailEnd/>
          </a:ln>
          <a:effectLst/>
        </p:spPr>
        <p:txBody>
          <a:bodyPr vert="horz" wrap="none" lIns="91430" tIns="45715" rIns="91430" bIns="45715"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184660"/>
            <a:ext cx="184710" cy="369322"/>
          </a:xfrm>
          <a:prstGeom prst="rect">
            <a:avLst/>
          </a:prstGeom>
          <a:noFill/>
          <a:ln w="9525">
            <a:noFill/>
            <a:miter lim="800000"/>
            <a:headEnd/>
            <a:tailEnd/>
          </a:ln>
          <a:effectLst/>
        </p:spPr>
        <p:txBody>
          <a:bodyPr vert="horz" wrap="none" lIns="91430" tIns="45715" rIns="91430" bIns="45715" numCol="1" anchor="ctr" anchorCtr="0" compatLnSpc="1">
            <a:prstTxWarp prst="textNoShape">
              <a:avLst/>
            </a:prstTxWarp>
            <a:spAutoFit/>
          </a:bodyPr>
          <a:lstStyle/>
          <a:p>
            <a:endParaRPr lang="en-US"/>
          </a:p>
        </p:txBody>
      </p:sp>
      <p:sp>
        <p:nvSpPr>
          <p:cNvPr id="45" name="Rectangle 44"/>
          <p:cNvSpPr/>
          <p:nvPr/>
        </p:nvSpPr>
        <p:spPr>
          <a:xfrm>
            <a:off x="3529641" y="2590832"/>
            <a:ext cx="973239" cy="5594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46" name="Rectangle 45"/>
          <p:cNvSpPr/>
          <p:nvPr/>
        </p:nvSpPr>
        <p:spPr>
          <a:xfrm>
            <a:off x="3539925" y="3848864"/>
            <a:ext cx="973239" cy="5594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49" name="TextBox 48"/>
          <p:cNvSpPr txBox="1"/>
          <p:nvPr/>
        </p:nvSpPr>
        <p:spPr>
          <a:xfrm>
            <a:off x="3604320" y="2668600"/>
            <a:ext cx="921479" cy="461655"/>
          </a:xfrm>
          <a:prstGeom prst="rect">
            <a:avLst/>
          </a:prstGeom>
          <a:noFill/>
        </p:spPr>
        <p:txBody>
          <a:bodyPr wrap="square" lIns="91430" tIns="45715" rIns="91430" bIns="45715" rtlCol="0">
            <a:spAutoFit/>
          </a:bodyPr>
          <a:lstStyle/>
          <a:p>
            <a:r>
              <a:rPr lang="en-US" sz="1200" dirty="0">
                <a:solidFill>
                  <a:schemeClr val="bg1"/>
                </a:solidFill>
                <a:latin typeface="Comic Sans MS" pitchFamily="66" charset="0"/>
              </a:rPr>
              <a:t>radial </a:t>
            </a:r>
            <a:br>
              <a:rPr lang="en-US" sz="1200" dirty="0">
                <a:solidFill>
                  <a:schemeClr val="bg1"/>
                </a:solidFill>
                <a:latin typeface="Comic Sans MS" pitchFamily="66" charset="0"/>
              </a:rPr>
            </a:br>
            <a:r>
              <a:rPr lang="en-US" sz="1200" dirty="0">
                <a:solidFill>
                  <a:schemeClr val="bg1"/>
                </a:solidFill>
                <a:latin typeface="Comic Sans MS" pitchFamily="66" charset="0"/>
              </a:rPr>
              <a:t>waveguide</a:t>
            </a:r>
          </a:p>
        </p:txBody>
      </p:sp>
      <p:sp>
        <p:nvSpPr>
          <p:cNvPr id="50" name="TextBox 49"/>
          <p:cNvSpPr txBox="1"/>
          <p:nvPr/>
        </p:nvSpPr>
        <p:spPr>
          <a:xfrm>
            <a:off x="3604320" y="3912891"/>
            <a:ext cx="921479" cy="461655"/>
          </a:xfrm>
          <a:prstGeom prst="rect">
            <a:avLst/>
          </a:prstGeom>
          <a:noFill/>
        </p:spPr>
        <p:txBody>
          <a:bodyPr wrap="square" lIns="91430" tIns="45715" rIns="91430" bIns="45715" rtlCol="0">
            <a:spAutoFit/>
          </a:bodyPr>
          <a:lstStyle/>
          <a:p>
            <a:r>
              <a:rPr lang="en-US" sz="1200" dirty="0">
                <a:solidFill>
                  <a:schemeClr val="bg1"/>
                </a:solidFill>
                <a:latin typeface="Comic Sans MS" pitchFamily="66" charset="0"/>
              </a:rPr>
              <a:t>radial </a:t>
            </a:r>
            <a:br>
              <a:rPr lang="en-US" sz="1200" dirty="0">
                <a:solidFill>
                  <a:schemeClr val="bg1"/>
                </a:solidFill>
                <a:latin typeface="Comic Sans MS" pitchFamily="66" charset="0"/>
              </a:rPr>
            </a:br>
            <a:r>
              <a:rPr lang="en-US" sz="1200" dirty="0">
                <a:solidFill>
                  <a:schemeClr val="bg1"/>
                </a:solidFill>
                <a:latin typeface="Comic Sans MS" pitchFamily="66" charset="0"/>
              </a:rPr>
              <a:t>waveguide</a:t>
            </a:r>
          </a:p>
        </p:txBody>
      </p:sp>
      <p:sp>
        <p:nvSpPr>
          <p:cNvPr id="51" name="TextBox 50"/>
          <p:cNvSpPr txBox="1"/>
          <p:nvPr/>
        </p:nvSpPr>
        <p:spPr>
          <a:xfrm>
            <a:off x="533401" y="5029200"/>
            <a:ext cx="3352800" cy="923320"/>
          </a:xfrm>
          <a:prstGeom prst="rect">
            <a:avLst/>
          </a:prstGeom>
          <a:solidFill>
            <a:schemeClr val="accent5">
              <a:lumMod val="75000"/>
            </a:schemeClr>
          </a:solidFill>
        </p:spPr>
        <p:txBody>
          <a:bodyPr wrap="square" lIns="91430" tIns="45715" rIns="91430" bIns="45715" rtlCol="0">
            <a:spAutoFit/>
          </a:bodyPr>
          <a:lstStyle/>
          <a:p>
            <a:r>
              <a:rPr lang="en-US" dirty="0" smtClean="0"/>
              <a:t>Expansion  of </a:t>
            </a:r>
            <a:r>
              <a:rPr lang="en-US" dirty="0" err="1" smtClean="0"/>
              <a:t>e.m</a:t>
            </a:r>
            <a:r>
              <a:rPr lang="en-US" dirty="0" smtClean="0"/>
              <a:t>. field in the cavity by means of an </a:t>
            </a:r>
            <a:r>
              <a:rPr lang="en-US" dirty="0" err="1" smtClean="0"/>
              <a:t>orthonormal</a:t>
            </a:r>
            <a:r>
              <a:rPr lang="en-US" dirty="0" smtClean="0"/>
              <a:t> set of </a:t>
            </a:r>
            <a:r>
              <a:rPr lang="en-US" dirty="0" err="1" smtClean="0"/>
              <a:t>eigenmodes</a:t>
            </a:r>
            <a:endParaRPr lang="en-US" dirty="0"/>
          </a:p>
        </p:txBody>
      </p:sp>
      <p:cxnSp>
        <p:nvCxnSpPr>
          <p:cNvPr id="58" name="Straight Arrow Connector 57"/>
          <p:cNvCxnSpPr/>
          <p:nvPr/>
        </p:nvCxnSpPr>
        <p:spPr>
          <a:xfrm rot="16200000" flipH="1">
            <a:off x="2705101" y="2628901"/>
            <a:ext cx="685801"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9" name="TextBox 58"/>
          <p:cNvSpPr txBox="1"/>
          <p:nvPr/>
        </p:nvSpPr>
        <p:spPr>
          <a:xfrm>
            <a:off x="1981200" y="1524000"/>
            <a:ext cx="4191000" cy="923320"/>
          </a:xfrm>
          <a:prstGeom prst="rect">
            <a:avLst/>
          </a:prstGeom>
          <a:solidFill>
            <a:schemeClr val="accent5">
              <a:lumMod val="75000"/>
            </a:schemeClr>
          </a:solidFill>
        </p:spPr>
        <p:txBody>
          <a:bodyPr wrap="square" lIns="91430" tIns="45715" rIns="91430" bIns="45715" rtlCol="0">
            <a:spAutoFit/>
          </a:bodyPr>
          <a:lstStyle/>
          <a:p>
            <a:r>
              <a:rPr lang="en-US" dirty="0" smtClean="0"/>
              <a:t>Expansion  of </a:t>
            </a:r>
            <a:r>
              <a:rPr lang="en-US" dirty="0" err="1" smtClean="0"/>
              <a:t>e.m</a:t>
            </a:r>
            <a:r>
              <a:rPr lang="en-US" dirty="0" smtClean="0"/>
              <a:t>. field in the waveguides  by means of orthogonal wave modes</a:t>
            </a:r>
            <a:endParaRPr lang="en-US" dirty="0"/>
          </a:p>
        </p:txBody>
      </p:sp>
      <p:sp>
        <p:nvSpPr>
          <p:cNvPr id="60" name="TextBox 59"/>
          <p:cNvSpPr txBox="1"/>
          <p:nvPr/>
        </p:nvSpPr>
        <p:spPr>
          <a:xfrm>
            <a:off x="4724400" y="5029200"/>
            <a:ext cx="4191000" cy="923320"/>
          </a:xfrm>
          <a:prstGeom prst="rect">
            <a:avLst/>
          </a:prstGeom>
          <a:solidFill>
            <a:schemeClr val="accent5">
              <a:lumMod val="75000"/>
            </a:schemeClr>
          </a:solidFill>
        </p:spPr>
        <p:txBody>
          <a:bodyPr wrap="square" lIns="91430" tIns="45715" rIns="91430" bIns="45715" rtlCol="0">
            <a:spAutoFit/>
          </a:bodyPr>
          <a:lstStyle/>
          <a:p>
            <a:r>
              <a:rPr lang="en-US" dirty="0" smtClean="0"/>
              <a:t>Expansion  of </a:t>
            </a:r>
            <a:r>
              <a:rPr lang="en-US" dirty="0" err="1" smtClean="0"/>
              <a:t>e.m</a:t>
            </a:r>
            <a:r>
              <a:rPr lang="en-US" dirty="0" smtClean="0"/>
              <a:t>. field in the radial waveguide by means of radial wave modes</a:t>
            </a:r>
            <a:endParaRPr lang="en-US" dirty="0"/>
          </a:p>
        </p:txBody>
      </p:sp>
      <p:cxnSp>
        <p:nvCxnSpPr>
          <p:cNvPr id="63" name="Straight Arrow Connector 62"/>
          <p:cNvCxnSpPr/>
          <p:nvPr/>
        </p:nvCxnSpPr>
        <p:spPr>
          <a:xfrm rot="16200000" flipH="1">
            <a:off x="4762502" y="2628898"/>
            <a:ext cx="685797"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6" name="Straight Arrow Connector 75"/>
          <p:cNvCxnSpPr/>
          <p:nvPr/>
        </p:nvCxnSpPr>
        <p:spPr>
          <a:xfrm rot="10800000">
            <a:off x="4343401" y="4191000"/>
            <a:ext cx="16764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AutoShape 31"/>
          <p:cNvSpPr>
            <a:spLocks noChangeArrowheads="1"/>
          </p:cNvSpPr>
          <p:nvPr/>
        </p:nvSpPr>
        <p:spPr bwMode="auto">
          <a:xfrm>
            <a:off x="0" y="0"/>
            <a:ext cx="9144000" cy="653829"/>
          </a:xfrm>
          <a:prstGeom prst="roundRect">
            <a:avLst>
              <a:gd name="adj" fmla="val 218"/>
            </a:avLst>
          </a:prstGeom>
          <a:solidFill>
            <a:srgbClr val="004A4A"/>
          </a:solidFill>
          <a:ln w="9525">
            <a:solidFill>
              <a:srgbClr val="000000"/>
            </a:solidFill>
            <a:round/>
            <a:headEnd/>
            <a:tailEnd/>
          </a:ln>
          <a:effectLst/>
        </p:spPr>
        <p:txBody>
          <a:bodyPr lIns="81639" tIns="60021" rIns="81639" bIns="40820" anchor="ctr" anchorCtr="1"/>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it-IT" sz="2200" b="1" dirty="0">
                <a:solidFill>
                  <a:srgbClr val="FFFFFF"/>
                </a:solidFill>
                <a:ea typeface="SimSun" charset="0"/>
                <a:cs typeface="SimSun" charset="0"/>
              </a:rPr>
              <a:t> </a:t>
            </a:r>
          </a:p>
        </p:txBody>
      </p:sp>
      <p:sp>
        <p:nvSpPr>
          <p:cNvPr id="20" name="Title 1"/>
          <p:cNvSpPr txBox="1">
            <a:spLocks/>
          </p:cNvSpPr>
          <p:nvPr/>
        </p:nvSpPr>
        <p:spPr>
          <a:xfrm>
            <a:off x="760320" y="61382"/>
            <a:ext cx="7820640" cy="53340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30" tIns="45715" rIns="91430" bIns="45715" rtlCol="0" anchor="ctr">
            <a:noAutofit/>
          </a:bodyPr>
          <a:lstStyle/>
          <a:p>
            <a:pPr algn="ctr" defTabSz="914305" fontAlgn="auto">
              <a:spcAft>
                <a:spcPts val="0"/>
              </a:spcAft>
              <a:defRPr/>
            </a:pPr>
            <a:r>
              <a:rPr lang="en-US" b="1" dirty="0">
                <a:solidFill>
                  <a:schemeClr val="bg1"/>
                </a:solidFill>
              </a:rPr>
              <a:t>Mode Matching </a:t>
            </a:r>
            <a:r>
              <a:rPr lang="en-US" b="1" dirty="0" smtClean="0">
                <a:solidFill>
                  <a:schemeClr val="bg1"/>
                </a:solidFill>
              </a:rPr>
              <a:t>Method: a benchmarking Tool</a:t>
            </a:r>
            <a:endParaRPr lang="en-US" b="1" dirty="0">
              <a:solidFill>
                <a:schemeClr val="bg1"/>
              </a:solidFill>
            </a:endParaRPr>
          </a:p>
        </p:txBody>
      </p:sp>
      <p:sp>
        <p:nvSpPr>
          <p:cNvPr id="21" name="Rectangle 20"/>
          <p:cNvSpPr/>
          <p:nvPr/>
        </p:nvSpPr>
        <p:spPr bwMode="auto">
          <a:xfrm>
            <a:off x="2429280" y="3152490"/>
            <a:ext cx="3179520" cy="691273"/>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3000"/>
              </a:lnSpc>
              <a:buClr>
                <a:srgbClr val="000000"/>
              </a:buClr>
              <a:buSzPct val="100000"/>
            </a:pPr>
            <a:endParaRPr lang="en-US" sz="1600"/>
          </a:p>
        </p:txBody>
      </p:sp>
      <p:cxnSp>
        <p:nvCxnSpPr>
          <p:cNvPr id="68" name="Straight Arrow Connector 67"/>
          <p:cNvCxnSpPr/>
          <p:nvPr/>
        </p:nvCxnSpPr>
        <p:spPr>
          <a:xfrm flipV="1">
            <a:off x="2209800" y="3733801"/>
            <a:ext cx="1524002" cy="125592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bwMode="auto">
          <a:xfrm rot="5400000">
            <a:off x="3189563" y="3498127"/>
            <a:ext cx="691273" cy="0"/>
          </a:xfrm>
          <a:prstGeom prst="line">
            <a:avLst/>
          </a:prstGeom>
          <a:solidFill>
            <a:srgbClr val="00B8FF"/>
          </a:solidFill>
          <a:ln w="9525" cap="flat" cmpd="sng" algn="ctr">
            <a:solidFill>
              <a:schemeClr val="tx1"/>
            </a:solidFill>
            <a:prstDash val="sysDash"/>
            <a:round/>
            <a:headEnd type="none" w="med" len="med"/>
            <a:tailEnd type="none" w="med" len="med"/>
          </a:ln>
          <a:effectLst/>
        </p:spPr>
      </p:cxnSp>
      <p:cxnSp>
        <p:nvCxnSpPr>
          <p:cNvPr id="24" name="Straight Connector 23"/>
          <p:cNvCxnSpPr/>
          <p:nvPr/>
        </p:nvCxnSpPr>
        <p:spPr bwMode="auto">
          <a:xfrm rot="5400000">
            <a:off x="4148603" y="3498127"/>
            <a:ext cx="691273" cy="0"/>
          </a:xfrm>
          <a:prstGeom prst="line">
            <a:avLst/>
          </a:prstGeom>
          <a:solidFill>
            <a:srgbClr val="00B8FF"/>
          </a:solidFill>
          <a:ln w="9525" cap="flat" cmpd="sng" algn="ctr">
            <a:solidFill>
              <a:schemeClr val="tx1"/>
            </a:solidFill>
            <a:prstDash val="sysDash"/>
            <a:round/>
            <a:headEnd type="none" w="med" len="med"/>
            <a:tailEnd type="none" w="med" len="med"/>
          </a:ln>
          <a:effectLst/>
        </p:spPr>
      </p:cxnSp>
      <p:sp>
        <p:nvSpPr>
          <p:cNvPr id="25" name="TextBox 24"/>
          <p:cNvSpPr txBox="1"/>
          <p:nvPr/>
        </p:nvSpPr>
        <p:spPr>
          <a:xfrm>
            <a:off x="4641120" y="3221618"/>
            <a:ext cx="921479" cy="276989"/>
          </a:xfrm>
          <a:prstGeom prst="rect">
            <a:avLst/>
          </a:prstGeom>
          <a:noFill/>
        </p:spPr>
        <p:txBody>
          <a:bodyPr wrap="square" lIns="91430" tIns="45715" rIns="91430" bIns="45715" rtlCol="0">
            <a:spAutoFit/>
          </a:bodyPr>
          <a:lstStyle/>
          <a:p>
            <a:r>
              <a:rPr lang="en-US" sz="1200" dirty="0">
                <a:latin typeface="Comic Sans MS" pitchFamily="66" charset="0"/>
              </a:rPr>
              <a:t>waveguide</a:t>
            </a:r>
          </a:p>
        </p:txBody>
      </p:sp>
      <p:sp>
        <p:nvSpPr>
          <p:cNvPr id="26" name="TextBox 25"/>
          <p:cNvSpPr txBox="1"/>
          <p:nvPr/>
        </p:nvSpPr>
        <p:spPr>
          <a:xfrm>
            <a:off x="2498400" y="3221618"/>
            <a:ext cx="921479" cy="276989"/>
          </a:xfrm>
          <a:prstGeom prst="rect">
            <a:avLst/>
          </a:prstGeom>
          <a:noFill/>
        </p:spPr>
        <p:txBody>
          <a:bodyPr wrap="square" lIns="91430" tIns="45715" rIns="91430" bIns="45715" rtlCol="0">
            <a:spAutoFit/>
          </a:bodyPr>
          <a:lstStyle/>
          <a:p>
            <a:r>
              <a:rPr lang="en-US" sz="1200" dirty="0">
                <a:latin typeface="Comic Sans MS" pitchFamily="66" charset="0"/>
              </a:rPr>
              <a:t>waveguide</a:t>
            </a:r>
          </a:p>
        </p:txBody>
      </p:sp>
      <p:sp>
        <p:nvSpPr>
          <p:cNvPr id="27" name="TextBox 26"/>
          <p:cNvSpPr txBox="1"/>
          <p:nvPr/>
        </p:nvSpPr>
        <p:spPr>
          <a:xfrm>
            <a:off x="3719641" y="3221618"/>
            <a:ext cx="714119" cy="276989"/>
          </a:xfrm>
          <a:prstGeom prst="rect">
            <a:avLst/>
          </a:prstGeom>
          <a:noFill/>
        </p:spPr>
        <p:txBody>
          <a:bodyPr wrap="square" lIns="91430" tIns="45715" rIns="91430" bIns="45715" rtlCol="0">
            <a:spAutoFit/>
          </a:bodyPr>
          <a:lstStyle/>
          <a:p>
            <a:r>
              <a:rPr lang="en-US" sz="1200" dirty="0">
                <a:latin typeface="Comic Sans MS" pitchFamily="66" charset="0"/>
              </a:rPr>
              <a:t>cavity</a:t>
            </a:r>
          </a:p>
        </p:txBody>
      </p:sp>
    </p:spTree>
    <p:extLst>
      <p:ext uri="{BB962C8B-B14F-4D97-AF65-F5344CB8AC3E}">
        <p14:creationId xmlns:p14="http://schemas.microsoft.com/office/powerpoint/2010/main" val="6902240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9832" y="4572000"/>
            <a:ext cx="3096344" cy="1737320"/>
          </a:xfrm>
          <a:solidFill>
            <a:schemeClr val="accent1">
              <a:lumMod val="60000"/>
              <a:lumOff val="40000"/>
            </a:schemeClr>
          </a:solidFill>
        </p:spPr>
        <p:txBody>
          <a:bodyPr>
            <a:noAutofit/>
          </a:bodyPr>
          <a:lstStyle/>
          <a:p>
            <a:pPr>
              <a:buNone/>
            </a:pPr>
            <a:r>
              <a:rPr lang="en-US" sz="2000" dirty="0" smtClean="0"/>
              <a:t>	</a:t>
            </a:r>
            <a:r>
              <a:rPr lang="en-US" sz="2000" dirty="0" smtClean="0">
                <a:latin typeface="Arial" pitchFamily="34" charset="0"/>
                <a:cs typeface="Arial" pitchFamily="34" charset="0"/>
              </a:rPr>
              <a:t>In </a:t>
            </a:r>
            <a:r>
              <a:rPr lang="en-US" sz="2000" dirty="0">
                <a:latin typeface="Arial" pitchFamily="34" charset="0"/>
                <a:cs typeface="Arial" pitchFamily="34" charset="0"/>
              </a:rPr>
              <a:t>a more compact form </a:t>
            </a:r>
            <a:r>
              <a:rPr lang="en-US" sz="2000" dirty="0" smtClean="0">
                <a:latin typeface="Arial" pitchFamily="34" charset="0"/>
                <a:cs typeface="Arial" pitchFamily="34" charset="0"/>
              </a:rPr>
              <a:t>the static </a:t>
            </a:r>
            <a:r>
              <a:rPr lang="en-US" sz="2000" dirty="0">
                <a:latin typeface="Arial" pitchFamily="34" charset="0"/>
                <a:cs typeface="Arial" pitchFamily="34" charset="0"/>
              </a:rPr>
              <a:t>modes may be considered as dynamic modes with </a:t>
            </a:r>
            <a:r>
              <a:rPr lang="en-US" sz="2000" i="1" dirty="0">
                <a:latin typeface="Arial" pitchFamily="34" charset="0"/>
                <a:cs typeface="Arial" pitchFamily="34" charset="0"/>
              </a:rPr>
              <a:t>k</a:t>
            </a:r>
            <a:r>
              <a:rPr lang="en-US" sz="2000" i="1" baseline="-25000" dirty="0">
                <a:latin typeface="Arial" pitchFamily="34" charset="0"/>
                <a:cs typeface="Arial" pitchFamily="34" charset="0"/>
              </a:rPr>
              <a:t>n</a:t>
            </a:r>
            <a:r>
              <a:rPr lang="en-US" sz="2000" dirty="0">
                <a:latin typeface="Arial" pitchFamily="34" charset="0"/>
                <a:cs typeface="Arial" pitchFamily="34" charset="0"/>
              </a:rPr>
              <a:t>=0.</a:t>
            </a:r>
          </a:p>
        </p:txBody>
      </p:sp>
      <p:sp>
        <p:nvSpPr>
          <p:cNvPr id="2050" name="Rectangle 2"/>
          <p:cNvSpPr>
            <a:spLocks noChangeArrowheads="1"/>
          </p:cNvSpPr>
          <p:nvPr/>
        </p:nvSpPr>
        <p:spPr bwMode="auto">
          <a:xfrm>
            <a:off x="0" y="-184660"/>
            <a:ext cx="184710" cy="369322"/>
          </a:xfrm>
          <a:prstGeom prst="rect">
            <a:avLst/>
          </a:prstGeom>
          <a:noFill/>
          <a:ln w="9525">
            <a:noFill/>
            <a:miter lim="800000"/>
            <a:headEnd/>
            <a:tailEnd/>
          </a:ln>
          <a:effectLst/>
        </p:spPr>
        <p:txBody>
          <a:bodyPr vert="horz" wrap="none" lIns="91430" tIns="45715" rIns="91430" bIns="45715"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184660"/>
            <a:ext cx="184710" cy="369322"/>
          </a:xfrm>
          <a:prstGeom prst="rect">
            <a:avLst/>
          </a:prstGeom>
          <a:noFill/>
          <a:ln w="9525">
            <a:noFill/>
            <a:miter lim="800000"/>
            <a:headEnd/>
            <a:tailEnd/>
          </a:ln>
          <a:effectLst/>
        </p:spPr>
        <p:txBody>
          <a:bodyPr vert="horz" wrap="none" lIns="91430" tIns="45715" rIns="91430" bIns="45715" numCol="1" anchor="ctr" anchorCtr="0" compatLnSpc="1">
            <a:prstTxWarp prst="textNoShape">
              <a:avLst/>
            </a:prstTxWarp>
            <a:spAutoFit/>
          </a:bodyPr>
          <a:lstStyle/>
          <a:p>
            <a:endParaRPr lang="en-US"/>
          </a:p>
        </p:txBody>
      </p:sp>
      <p:graphicFrame>
        <p:nvGraphicFramePr>
          <p:cNvPr id="2051" name="Object 3"/>
          <p:cNvGraphicFramePr>
            <a:graphicFrameLocks noChangeAspect="1"/>
          </p:cNvGraphicFramePr>
          <p:nvPr/>
        </p:nvGraphicFramePr>
        <p:xfrm>
          <a:off x="76200" y="1565096"/>
          <a:ext cx="6553200" cy="552450"/>
        </p:xfrm>
        <a:graphic>
          <a:graphicData uri="http://schemas.openxmlformats.org/presentationml/2006/ole">
            <mc:AlternateContent xmlns:mc="http://schemas.openxmlformats.org/markup-compatibility/2006">
              <mc:Choice xmlns:v="urn:schemas-microsoft-com:vml" Requires="v">
                <p:oleObj spid="_x0000_s51831" name="Equation" r:id="rId3" imgW="3886200" imgH="253800" progId="Equation.3">
                  <p:embed/>
                </p:oleObj>
              </mc:Choice>
              <mc:Fallback>
                <p:oleObj name="Equation" r:id="rId3" imgW="388620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65096"/>
                        <a:ext cx="655320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1"/>
          <p:cNvGraphicFramePr>
            <a:graphicFrameLocks noChangeAspect="1"/>
          </p:cNvGraphicFramePr>
          <p:nvPr/>
        </p:nvGraphicFramePr>
        <p:xfrm>
          <a:off x="6446944" y="4495801"/>
          <a:ext cx="2087457" cy="1752600"/>
        </p:xfrm>
        <a:graphic>
          <a:graphicData uri="http://schemas.openxmlformats.org/presentationml/2006/ole">
            <mc:AlternateContent xmlns:mc="http://schemas.openxmlformats.org/markup-compatibility/2006">
              <mc:Choice xmlns:v="urn:schemas-microsoft-com:vml" Requires="v">
                <p:oleObj spid="_x0000_s51832" name="Equation" r:id="rId5" imgW="787320" imgH="1015920" progId="Equation.3">
                  <p:embed/>
                </p:oleObj>
              </mc:Choice>
              <mc:Fallback>
                <p:oleObj name="Equation" r:id="rId5" imgW="787320" imgH="10159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6944" y="4495801"/>
                        <a:ext cx="2087457" cy="17526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p:txBody>
          <a:bodyPr/>
          <a:lstStyle/>
          <a:p>
            <a:fld id="{B6F15528-21DE-4FAA-801E-634DDDAF4B2B}" type="slidenum">
              <a:rPr lang="en-US" smtClean="0"/>
              <a:pPr/>
              <a:t>47</a:t>
            </a:fld>
            <a:endParaRPr lang="en-US"/>
          </a:p>
        </p:txBody>
      </p:sp>
      <p:sp>
        <p:nvSpPr>
          <p:cNvPr id="10" name="Title 1"/>
          <p:cNvSpPr txBox="1">
            <a:spLocks/>
          </p:cNvSpPr>
          <p:nvPr/>
        </p:nvSpPr>
        <p:spPr>
          <a:xfrm>
            <a:off x="1981200" y="1"/>
            <a:ext cx="7162800" cy="533400"/>
          </a:xfrm>
          <a:prstGeom prst="rect">
            <a:avLst/>
          </a:prstGeom>
        </p:spPr>
        <p:style>
          <a:lnRef idx="2">
            <a:schemeClr val="dk1"/>
          </a:lnRef>
          <a:fillRef idx="1">
            <a:schemeClr val="lt1"/>
          </a:fillRef>
          <a:effectRef idx="0">
            <a:schemeClr val="dk1"/>
          </a:effectRef>
          <a:fontRef idx="minor">
            <a:schemeClr val="dk1"/>
          </a:fontRef>
        </p:style>
        <p:txBody>
          <a:bodyPr vert="horz" lIns="91430" tIns="45715" rIns="91430" bIns="45715" rtlCol="0" anchor="ctr">
            <a:noAutofit/>
          </a:bodyPr>
          <a:lstStyle/>
          <a:p>
            <a:pPr algn="ctr" defTabSz="914305" fontAlgn="auto">
              <a:spcAft>
                <a:spcPts val="0"/>
              </a:spcAft>
              <a:defRPr/>
            </a:pPr>
            <a:r>
              <a:rPr lang="en-US" dirty="0"/>
              <a:t>ode Matching Method for Beam Coupling Impedance Computation</a:t>
            </a:r>
          </a:p>
        </p:txBody>
      </p:sp>
      <p:graphicFrame>
        <p:nvGraphicFramePr>
          <p:cNvPr id="2054" name="Object 3"/>
          <p:cNvGraphicFramePr>
            <a:graphicFrameLocks noChangeAspect="1"/>
          </p:cNvGraphicFramePr>
          <p:nvPr/>
        </p:nvGraphicFramePr>
        <p:xfrm>
          <a:off x="304800" y="4419600"/>
          <a:ext cx="2514600" cy="1905000"/>
        </p:xfrm>
        <a:graphic>
          <a:graphicData uri="http://schemas.openxmlformats.org/presentationml/2006/ole">
            <mc:AlternateContent xmlns:mc="http://schemas.openxmlformats.org/markup-compatibility/2006">
              <mc:Choice xmlns:v="urn:schemas-microsoft-com:vml" Requires="v">
                <p:oleObj spid="_x0000_s51833" name="Equation" r:id="rId7" imgW="1523880" imgH="1041120" progId="Equation.3">
                  <p:embed/>
                </p:oleObj>
              </mc:Choice>
              <mc:Fallback>
                <p:oleObj name="Equation" r:id="rId7" imgW="1523880" imgH="1041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419600"/>
                        <a:ext cx="2514600" cy="1905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Subtitle 2"/>
          <p:cNvSpPr txBox="1">
            <a:spLocks/>
          </p:cNvSpPr>
          <p:nvPr/>
        </p:nvSpPr>
        <p:spPr>
          <a:xfrm>
            <a:off x="2667000" y="685800"/>
            <a:ext cx="3886200" cy="457200"/>
          </a:xfrm>
          <a:prstGeom prst="rect">
            <a:avLst/>
          </a:prstGeom>
          <a:ln w="38100">
            <a:noFill/>
          </a:ln>
        </p:spPr>
        <p:txBody>
          <a:bodyPr vert="horz" lIns="91430" tIns="45715" rIns="91430" bIns="45715" rtlCol="0">
            <a:normAutofit/>
          </a:bodyPr>
          <a:lstStyle/>
          <a:p>
            <a:pPr marL="342865" indent="-342865" defTabSz="914305" fontAlgn="auto">
              <a:spcBef>
                <a:spcPct val="20000"/>
              </a:spcBef>
              <a:spcAft>
                <a:spcPts val="0"/>
              </a:spcAft>
              <a:defRPr/>
            </a:pPr>
            <a:r>
              <a:rPr lang="en-GB" sz="2000" dirty="0">
                <a:latin typeface="+mn-lt"/>
              </a:rPr>
              <a:t>Cavity Eigenvector properties</a:t>
            </a:r>
            <a:endParaRPr lang="en-US" sz="2000" dirty="0">
              <a:latin typeface="+mn-lt"/>
            </a:endParaRPr>
          </a:p>
        </p:txBody>
      </p:sp>
      <p:sp>
        <p:nvSpPr>
          <p:cNvPr id="13" name="Subtitle 2"/>
          <p:cNvSpPr txBox="1">
            <a:spLocks/>
          </p:cNvSpPr>
          <p:nvPr/>
        </p:nvSpPr>
        <p:spPr>
          <a:xfrm>
            <a:off x="0" y="1219200"/>
            <a:ext cx="3886200" cy="304800"/>
          </a:xfrm>
          <a:prstGeom prst="rect">
            <a:avLst/>
          </a:prstGeom>
          <a:ln/>
        </p:spPr>
        <p:style>
          <a:lnRef idx="2">
            <a:schemeClr val="dk1"/>
          </a:lnRef>
          <a:fillRef idx="1">
            <a:schemeClr val="lt1"/>
          </a:fillRef>
          <a:effectRef idx="0">
            <a:schemeClr val="dk1"/>
          </a:effectRef>
          <a:fontRef idx="minor">
            <a:schemeClr val="dk1"/>
          </a:fontRef>
        </p:style>
        <p:txBody>
          <a:bodyPr vert="horz" lIns="91430" tIns="45715" rIns="91430" bIns="45715" rtlCol="0">
            <a:normAutofit fontScale="85000" lnSpcReduction="10000"/>
          </a:bodyPr>
          <a:lstStyle/>
          <a:p>
            <a:pPr marL="342865" indent="-342865" defTabSz="914305" fontAlgn="auto">
              <a:spcBef>
                <a:spcPct val="20000"/>
              </a:spcBef>
              <a:spcAft>
                <a:spcPts val="0"/>
              </a:spcAft>
              <a:defRPr/>
            </a:pPr>
            <a:r>
              <a:rPr lang="en-GB" dirty="0" smtClean="0"/>
              <a:t>Divergenceles</a:t>
            </a:r>
            <a:r>
              <a:rPr lang="en-GB" dirty="0" smtClean="0">
                <a:solidFill>
                  <a:schemeClr val="tx1"/>
                </a:solidFill>
              </a:rPr>
              <a:t>s </a:t>
            </a:r>
            <a:r>
              <a:rPr lang="en-GB" dirty="0" smtClean="0"/>
              <a:t>E</a:t>
            </a:r>
            <a:r>
              <a:rPr lang="en-GB" dirty="0" err="1" smtClean="0">
                <a:solidFill>
                  <a:schemeClr val="tx1"/>
                </a:solidFill>
              </a:rPr>
              <a:t>igenvectors</a:t>
            </a:r>
            <a:r>
              <a:rPr lang="en-GB" dirty="0" smtClean="0">
                <a:solidFill>
                  <a:schemeClr val="tx1"/>
                </a:solidFill>
              </a:rPr>
              <a:t> (dynamic modes):</a:t>
            </a:r>
            <a:endParaRPr lang="en-US" dirty="0">
              <a:solidFill>
                <a:schemeClr val="tx1"/>
              </a:solidFill>
            </a:endParaRPr>
          </a:p>
        </p:txBody>
      </p:sp>
      <p:sp>
        <p:nvSpPr>
          <p:cNvPr id="14" name="Subtitle 2"/>
          <p:cNvSpPr txBox="1">
            <a:spLocks/>
          </p:cNvSpPr>
          <p:nvPr/>
        </p:nvSpPr>
        <p:spPr>
          <a:xfrm>
            <a:off x="0" y="2261170"/>
            <a:ext cx="3886200" cy="304800"/>
          </a:xfrm>
          <a:prstGeom prst="rect">
            <a:avLst/>
          </a:prstGeom>
          <a:ln/>
        </p:spPr>
        <p:style>
          <a:lnRef idx="2">
            <a:schemeClr val="dk1"/>
          </a:lnRef>
          <a:fillRef idx="1">
            <a:schemeClr val="lt1"/>
          </a:fillRef>
          <a:effectRef idx="0">
            <a:schemeClr val="dk1"/>
          </a:effectRef>
          <a:fontRef idx="minor">
            <a:schemeClr val="dk1"/>
          </a:fontRef>
        </p:style>
        <p:txBody>
          <a:bodyPr vert="horz" lIns="91430" tIns="45715" rIns="91430" bIns="45715" rtlCol="0">
            <a:normAutofit fontScale="92500" lnSpcReduction="20000"/>
          </a:bodyPr>
          <a:lstStyle/>
          <a:p>
            <a:pPr marL="342865" indent="-342865" defTabSz="914305" fontAlgn="auto">
              <a:spcBef>
                <a:spcPct val="20000"/>
              </a:spcBef>
              <a:spcAft>
                <a:spcPts val="0"/>
              </a:spcAft>
              <a:defRPr/>
            </a:pPr>
            <a:r>
              <a:rPr lang="en-GB" dirty="0" smtClean="0">
                <a:solidFill>
                  <a:schemeClr val="tx1"/>
                </a:solidFill>
              </a:rPr>
              <a:t>Irrotational </a:t>
            </a:r>
            <a:r>
              <a:rPr lang="en-GB" dirty="0" smtClean="0"/>
              <a:t>E</a:t>
            </a:r>
            <a:r>
              <a:rPr lang="en-GB" dirty="0" err="1" smtClean="0">
                <a:solidFill>
                  <a:schemeClr val="tx1"/>
                </a:solidFill>
              </a:rPr>
              <a:t>igenvectors</a:t>
            </a:r>
            <a:r>
              <a:rPr lang="en-GB" dirty="0" smtClean="0">
                <a:solidFill>
                  <a:schemeClr val="tx1"/>
                </a:solidFill>
              </a:rPr>
              <a:t> (static modes):</a:t>
            </a:r>
            <a:endParaRPr lang="en-US" dirty="0">
              <a:solidFill>
                <a:schemeClr val="tx1"/>
              </a:solidFill>
            </a:endParaRPr>
          </a:p>
        </p:txBody>
      </p:sp>
      <p:graphicFrame>
        <p:nvGraphicFramePr>
          <p:cNvPr id="15" name="Object 3"/>
          <p:cNvGraphicFramePr>
            <a:graphicFrameLocks noChangeAspect="1"/>
          </p:cNvGraphicFramePr>
          <p:nvPr/>
        </p:nvGraphicFramePr>
        <p:xfrm>
          <a:off x="152400" y="2667000"/>
          <a:ext cx="5943600" cy="552450"/>
        </p:xfrm>
        <a:graphic>
          <a:graphicData uri="http://schemas.openxmlformats.org/presentationml/2006/ole">
            <mc:AlternateContent xmlns:mc="http://schemas.openxmlformats.org/markup-compatibility/2006">
              <mc:Choice xmlns:v="urn:schemas-microsoft-com:vml" Requires="v">
                <p:oleObj spid="_x0000_s51834" name="Equation" r:id="rId9" imgW="3581280" imgH="253800" progId="Equation.3">
                  <p:embed/>
                </p:oleObj>
              </mc:Choice>
              <mc:Fallback>
                <p:oleObj name="Equation" r:id="rId9" imgW="358128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2667000"/>
                        <a:ext cx="594360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6714720" y="940419"/>
            <a:ext cx="2429280" cy="2492980"/>
          </a:xfrm>
          <a:prstGeom prst="rect">
            <a:avLst/>
          </a:prstGeom>
          <a:solidFill>
            <a:schemeClr val="accent1">
              <a:lumMod val="60000"/>
              <a:lumOff val="40000"/>
            </a:schemeClr>
          </a:solidFill>
        </p:spPr>
        <p:txBody>
          <a:bodyPr wrap="square" lIns="91430" tIns="45715" rIns="91430" bIns="45715" rtlCol="0">
            <a:spAutoFit/>
          </a:bodyPr>
          <a:lstStyle/>
          <a:p>
            <a:r>
              <a:rPr lang="en-US" sz="2000" dirty="0" smtClean="0"/>
              <a:t>The Eigenvectors are always associated to  boundary conditions </a:t>
            </a:r>
            <a:r>
              <a:rPr lang="en-US" sz="2000" dirty="0" err="1" smtClean="0"/>
              <a:t>Dirichlet</a:t>
            </a:r>
            <a:r>
              <a:rPr lang="en-US" sz="2000" dirty="0" smtClean="0"/>
              <a:t>, Neumann or mixed:</a:t>
            </a:r>
          </a:p>
          <a:p>
            <a:endParaRPr lang="en-US" dirty="0" smtClean="0"/>
          </a:p>
          <a:p>
            <a:endParaRPr lang="en-US" dirty="0"/>
          </a:p>
        </p:txBody>
      </p:sp>
      <p:sp>
        <p:nvSpPr>
          <p:cNvPr id="18" name="TextBox 17"/>
          <p:cNvSpPr txBox="1"/>
          <p:nvPr/>
        </p:nvSpPr>
        <p:spPr>
          <a:xfrm>
            <a:off x="76200" y="3516869"/>
            <a:ext cx="8763000" cy="646321"/>
          </a:xfrm>
          <a:prstGeom prst="rect">
            <a:avLst/>
          </a:prstGeom>
          <a:solidFill>
            <a:schemeClr val="accent5">
              <a:lumMod val="20000"/>
              <a:lumOff val="80000"/>
            </a:schemeClr>
          </a:solidFill>
        </p:spPr>
        <p:txBody>
          <a:bodyPr wrap="square" lIns="91430" tIns="45715" rIns="91430" bIns="45715" rtlCol="0">
            <a:spAutoFit/>
          </a:bodyPr>
          <a:lstStyle/>
          <a:p>
            <a:r>
              <a:rPr lang="en-US" b="1" dirty="0" smtClean="0">
                <a:solidFill>
                  <a:srgbClr val="CC0066"/>
                </a:solidFill>
              </a:rPr>
              <a:t>The boundary condition are relevant to the tangential component of the Electric field.</a:t>
            </a:r>
            <a:endParaRPr lang="en-US" b="1" dirty="0">
              <a:solidFill>
                <a:srgbClr val="CC0066"/>
              </a:solidFill>
            </a:endParaRPr>
          </a:p>
        </p:txBody>
      </p:sp>
      <p:sp>
        <p:nvSpPr>
          <p:cNvPr id="16" name="AutoShape 31"/>
          <p:cNvSpPr>
            <a:spLocks noChangeArrowheads="1"/>
          </p:cNvSpPr>
          <p:nvPr/>
        </p:nvSpPr>
        <p:spPr bwMode="auto">
          <a:xfrm>
            <a:off x="0" y="0"/>
            <a:ext cx="9144000" cy="653829"/>
          </a:xfrm>
          <a:prstGeom prst="roundRect">
            <a:avLst>
              <a:gd name="adj" fmla="val 218"/>
            </a:avLst>
          </a:prstGeom>
          <a:solidFill>
            <a:srgbClr val="004A4A"/>
          </a:solidFill>
          <a:ln w="9525">
            <a:solidFill>
              <a:srgbClr val="000000"/>
            </a:solidFill>
            <a:round/>
            <a:headEnd/>
            <a:tailEnd/>
          </a:ln>
          <a:effectLst/>
        </p:spPr>
        <p:txBody>
          <a:bodyPr lIns="81639" tIns="60021" rIns="81639" bIns="40820" anchor="ctr" anchorCtr="1"/>
          <a:lstStyle/>
          <a:p>
            <a:pP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it-IT" sz="2200" b="1" dirty="0">
                <a:solidFill>
                  <a:srgbClr val="FFFFFF"/>
                </a:solidFill>
                <a:ea typeface="SimSun" charset="0"/>
                <a:cs typeface="SimSun" charset="0"/>
              </a:rPr>
              <a:t> </a:t>
            </a:r>
          </a:p>
        </p:txBody>
      </p:sp>
      <p:sp>
        <p:nvSpPr>
          <p:cNvPr id="19" name="Title 1"/>
          <p:cNvSpPr txBox="1">
            <a:spLocks/>
          </p:cNvSpPr>
          <p:nvPr/>
        </p:nvSpPr>
        <p:spPr>
          <a:xfrm>
            <a:off x="760320" y="61382"/>
            <a:ext cx="7820640" cy="53340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30" tIns="45715" rIns="91430" bIns="45715" rtlCol="0" anchor="ctr">
            <a:noAutofit/>
          </a:bodyPr>
          <a:lstStyle/>
          <a:p>
            <a:pPr algn="ctr" defTabSz="914305" fontAlgn="auto">
              <a:spcAft>
                <a:spcPts val="0"/>
              </a:spcAft>
              <a:defRPr/>
            </a:pPr>
            <a:r>
              <a:rPr lang="en-US" b="1" dirty="0">
                <a:solidFill>
                  <a:schemeClr val="bg1"/>
                </a:solidFill>
              </a:rPr>
              <a:t>Mode Matching Method for Beam Coupling Impedance Computation</a:t>
            </a:r>
          </a:p>
        </p:txBody>
      </p:sp>
      <p:sp>
        <p:nvSpPr>
          <p:cNvPr id="2" name="Segnaposto data 1"/>
          <p:cNvSpPr>
            <a:spLocks noGrp="1"/>
          </p:cNvSpPr>
          <p:nvPr>
            <p:ph type="dt" sz="half" idx="10"/>
          </p:nvPr>
        </p:nvSpPr>
        <p:spPr/>
        <p:txBody>
          <a:bodyPr/>
          <a:lstStyle/>
          <a:p>
            <a:pPr>
              <a:defRPr/>
            </a:pPr>
            <a:r>
              <a:rPr lang="it-IT" smtClean="0"/>
              <a:t>19/09/2017</a:t>
            </a:r>
            <a:endParaRPr lang="it-IT"/>
          </a:p>
        </p:txBody>
      </p:sp>
    </p:spTree>
    <p:extLst>
      <p:ext uri="{BB962C8B-B14F-4D97-AF65-F5344CB8AC3E}">
        <p14:creationId xmlns:p14="http://schemas.microsoft.com/office/powerpoint/2010/main" val="2147588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fld id="{44066A18-3F14-4016-9C2D-DE9E106449C9}" type="slidenum">
              <a:rPr lang="it-IT" altLang="en-US" sz="1400"/>
              <a:pPr>
                <a:spcBef>
                  <a:spcPct val="0"/>
                </a:spcBef>
                <a:buFontTx/>
                <a:buNone/>
              </a:pPr>
              <a:t>48</a:t>
            </a:fld>
            <a:endParaRPr lang="it-IT" altLang="en-US" sz="1400"/>
          </a:p>
        </p:txBody>
      </p:sp>
      <p:sp>
        <p:nvSpPr>
          <p:cNvPr id="14339" name="Rectangle 2"/>
          <p:cNvSpPr>
            <a:spLocks noGrp="1" noChangeArrowheads="1"/>
          </p:cNvSpPr>
          <p:nvPr>
            <p:ph type="title" idx="4294967295"/>
          </p:nvPr>
        </p:nvSpPr>
        <p:spPr>
          <a:xfrm>
            <a:off x="457200" y="44450"/>
            <a:ext cx="8229600" cy="1143000"/>
          </a:xfrm>
          <a:solidFill>
            <a:srgbClr val="FFE5FF"/>
          </a:solidFill>
        </p:spPr>
        <p:txBody>
          <a:bodyPr/>
          <a:lstStyle/>
          <a:p>
            <a:pPr eaLnBrk="1" hangingPunct="1"/>
            <a:r>
              <a:rPr lang="en-US" altLang="en-US" smtClean="0"/>
              <a:t>Insertions</a:t>
            </a:r>
            <a:endParaRPr lang="it-IT" altLang="en-US" smtClean="0"/>
          </a:p>
        </p:txBody>
      </p:sp>
      <p:sp>
        <p:nvSpPr>
          <p:cNvPr id="14340" name="Text Box 4"/>
          <p:cNvSpPr txBox="1">
            <a:spLocks noChangeArrowheads="1"/>
          </p:cNvSpPr>
          <p:nvPr/>
        </p:nvSpPr>
        <p:spPr bwMode="auto">
          <a:xfrm>
            <a:off x="0" y="1414463"/>
            <a:ext cx="9144000" cy="18002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lnSpc>
                <a:spcPct val="90000"/>
              </a:lnSpc>
            </a:pPr>
            <a:r>
              <a:rPr lang="en-US" altLang="en-US" sz="2800" b="0">
                <a:latin typeface="Arial" panose="020B0604020202020204" pitchFamily="34" charset="0"/>
              </a:rPr>
              <a:t> </a:t>
            </a:r>
            <a:r>
              <a:rPr lang="en-US" altLang="en-US" sz="2800" b="0">
                <a:solidFill>
                  <a:srgbClr val="3333FF"/>
                </a:solidFill>
              </a:rPr>
              <a:t>The variation of the cross section in accelerators cannot be avoided.</a:t>
            </a:r>
          </a:p>
          <a:p>
            <a:pPr algn="ctr" eaLnBrk="1" hangingPunct="1">
              <a:lnSpc>
                <a:spcPct val="90000"/>
              </a:lnSpc>
            </a:pPr>
            <a:endParaRPr lang="en-US" altLang="en-US" sz="2800" b="0">
              <a:solidFill>
                <a:srgbClr val="3333FF"/>
              </a:solidFill>
            </a:endParaRPr>
          </a:p>
          <a:p>
            <a:pPr algn="ctr" eaLnBrk="1" hangingPunct="1">
              <a:lnSpc>
                <a:spcPct val="90000"/>
              </a:lnSpc>
            </a:pPr>
            <a:r>
              <a:rPr lang="en-US" altLang="en-US" sz="2800" b="0">
                <a:solidFill>
                  <a:srgbClr val="3333FF"/>
                </a:solidFill>
              </a:rPr>
              <a:t> example: the accelerating cavities and bellows.</a:t>
            </a:r>
          </a:p>
        </p:txBody>
      </p:sp>
      <p:pic>
        <p:nvPicPr>
          <p:cNvPr id="14341" name="Picture 5" descr="RF-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588" y="4175125"/>
            <a:ext cx="4824412"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descr="atom-smasher-slac-cavit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03638"/>
            <a:ext cx="4392613"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data 1"/>
          <p:cNvSpPr>
            <a:spLocks noGrp="1"/>
          </p:cNvSpPr>
          <p:nvPr>
            <p:ph type="dt" sz="half" idx="10"/>
          </p:nvPr>
        </p:nvSpPr>
        <p:spPr/>
        <p:txBody>
          <a:bodyPr/>
          <a:lstStyle/>
          <a:p>
            <a:pPr>
              <a:defRPr/>
            </a:pPr>
            <a:r>
              <a:rPr lang="it-IT" smtClean="0"/>
              <a:t>19/09/2017</a:t>
            </a:r>
            <a:endParaRPr lang="it-IT"/>
          </a:p>
        </p:txBody>
      </p:sp>
    </p:spTree>
    <p:extLst>
      <p:ext uri="{BB962C8B-B14F-4D97-AF65-F5344CB8AC3E}">
        <p14:creationId xmlns:p14="http://schemas.microsoft.com/office/powerpoint/2010/main" val="12667483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numero diapositiva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fld id="{42BA7977-F209-4749-9C5C-7A7C258CE1FB}" type="slidenum">
              <a:rPr lang="it-IT" altLang="en-US" sz="1400"/>
              <a:pPr>
                <a:spcBef>
                  <a:spcPct val="0"/>
                </a:spcBef>
                <a:buFontTx/>
                <a:buNone/>
              </a:pPr>
              <a:t>49</a:t>
            </a:fld>
            <a:endParaRPr lang="it-IT" altLang="en-US" sz="1400"/>
          </a:p>
        </p:txBody>
      </p:sp>
      <p:sp>
        <p:nvSpPr>
          <p:cNvPr id="18435" name="Rectangle 6"/>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r" eaLnBrk="1" hangingPunct="1">
              <a:spcBef>
                <a:spcPct val="0"/>
              </a:spcBef>
              <a:buFontTx/>
              <a:buNone/>
            </a:pPr>
            <a:fld id="{24F076F8-941E-4CFD-8C26-36C551C25ED5}" type="slidenum">
              <a:rPr lang="it-IT" altLang="en-US" sz="1400" b="0"/>
              <a:pPr algn="r" eaLnBrk="1" hangingPunct="1">
                <a:spcBef>
                  <a:spcPct val="0"/>
                </a:spcBef>
                <a:buFontTx/>
                <a:buNone/>
              </a:pPr>
              <a:t>49</a:t>
            </a:fld>
            <a:endParaRPr lang="it-IT" altLang="en-US" sz="1400" b="0"/>
          </a:p>
        </p:txBody>
      </p:sp>
      <p:sp>
        <p:nvSpPr>
          <p:cNvPr id="18436" name="CasellaDiTesto 30"/>
          <p:cNvSpPr txBox="1">
            <a:spLocks noChangeArrowheads="1"/>
          </p:cNvSpPr>
          <p:nvPr/>
        </p:nvSpPr>
        <p:spPr bwMode="auto">
          <a:xfrm>
            <a:off x="12398" y="-56782"/>
            <a:ext cx="928688" cy="6924675"/>
          </a:xfrm>
          <a:prstGeom prst="rect">
            <a:avLst/>
          </a:prstGeom>
          <a:solidFill>
            <a:schemeClr val="bg1"/>
          </a:solidFill>
          <a:ln>
            <a:noFill/>
          </a:ln>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lnSpc>
                <a:spcPct val="90000"/>
              </a:lnSpc>
              <a:buFontTx/>
              <a:buNone/>
            </a:pPr>
            <a:r>
              <a:rPr lang="it-IT" altLang="en-US" sz="2400" b="1" dirty="0">
                <a:solidFill>
                  <a:srgbClr val="FF0000"/>
                </a:solidFill>
              </a:rPr>
              <a:t>A</a:t>
            </a:r>
          </a:p>
          <a:p>
            <a:pPr algn="ctr" eaLnBrk="1" hangingPunct="1">
              <a:lnSpc>
                <a:spcPct val="90000"/>
              </a:lnSpc>
              <a:buFontTx/>
              <a:buNone/>
            </a:pPr>
            <a:r>
              <a:rPr lang="it-IT" altLang="en-US" sz="2400" b="1" dirty="0">
                <a:solidFill>
                  <a:srgbClr val="FF0000"/>
                </a:solidFill>
              </a:rPr>
              <a:t>B</a:t>
            </a:r>
          </a:p>
          <a:p>
            <a:pPr algn="ctr" eaLnBrk="1" hangingPunct="1">
              <a:lnSpc>
                <a:spcPct val="90000"/>
              </a:lnSpc>
              <a:buFontTx/>
              <a:buNone/>
            </a:pPr>
            <a:r>
              <a:rPr lang="it-IT" altLang="en-US" sz="2400" b="1" dirty="0">
                <a:solidFill>
                  <a:srgbClr val="FF0000"/>
                </a:solidFill>
              </a:rPr>
              <a:t>O</a:t>
            </a:r>
          </a:p>
          <a:p>
            <a:pPr algn="ctr" eaLnBrk="1" hangingPunct="1">
              <a:lnSpc>
                <a:spcPct val="90000"/>
              </a:lnSpc>
              <a:buFontTx/>
              <a:buNone/>
            </a:pPr>
            <a:r>
              <a:rPr lang="it-IT" altLang="en-US" sz="2400" b="1" dirty="0">
                <a:solidFill>
                  <a:srgbClr val="FF0000"/>
                </a:solidFill>
              </a:rPr>
              <a:t>V</a:t>
            </a:r>
          </a:p>
          <a:p>
            <a:pPr algn="ctr" eaLnBrk="1" hangingPunct="1">
              <a:lnSpc>
                <a:spcPct val="90000"/>
              </a:lnSpc>
              <a:buFontTx/>
              <a:buNone/>
            </a:pPr>
            <a:r>
              <a:rPr lang="it-IT" altLang="en-US" sz="2400" b="1" dirty="0" smtClean="0">
                <a:solidFill>
                  <a:srgbClr val="FF0000"/>
                </a:solidFill>
              </a:rPr>
              <a:t>E</a:t>
            </a:r>
          </a:p>
          <a:p>
            <a:pPr algn="ctr" eaLnBrk="1" hangingPunct="1">
              <a:lnSpc>
                <a:spcPct val="90000"/>
              </a:lnSpc>
              <a:buFontTx/>
              <a:buNone/>
            </a:pPr>
            <a:endParaRPr lang="it-IT" altLang="en-US" sz="2400" b="1" dirty="0" smtClean="0">
              <a:solidFill>
                <a:srgbClr val="FF0000"/>
              </a:solidFill>
            </a:endParaRPr>
          </a:p>
          <a:p>
            <a:pPr algn="ctr" eaLnBrk="1" hangingPunct="1">
              <a:lnSpc>
                <a:spcPct val="90000"/>
              </a:lnSpc>
              <a:buFontTx/>
              <a:buNone/>
            </a:pPr>
            <a:r>
              <a:rPr lang="it-IT" altLang="en-US" sz="2400" b="1" dirty="0" smtClean="0">
                <a:solidFill>
                  <a:srgbClr val="FF0000"/>
                </a:solidFill>
              </a:rPr>
              <a:t>P</a:t>
            </a:r>
            <a:endParaRPr lang="it-IT" altLang="en-US" sz="2400" b="1" dirty="0">
              <a:solidFill>
                <a:srgbClr val="FF0000"/>
              </a:solidFill>
            </a:endParaRPr>
          </a:p>
          <a:p>
            <a:pPr algn="ctr" eaLnBrk="1" hangingPunct="1">
              <a:lnSpc>
                <a:spcPct val="90000"/>
              </a:lnSpc>
              <a:buFontTx/>
              <a:buNone/>
            </a:pPr>
            <a:r>
              <a:rPr lang="it-IT" altLang="en-US" sz="2400" b="1" dirty="0">
                <a:solidFill>
                  <a:srgbClr val="FF0000"/>
                </a:solidFill>
              </a:rPr>
              <a:t>I</a:t>
            </a:r>
          </a:p>
          <a:p>
            <a:pPr algn="ctr" eaLnBrk="1" hangingPunct="1">
              <a:lnSpc>
                <a:spcPct val="90000"/>
              </a:lnSpc>
              <a:buFontTx/>
              <a:buNone/>
            </a:pPr>
            <a:r>
              <a:rPr lang="it-IT" altLang="en-US" sz="2400" b="1" dirty="0">
                <a:solidFill>
                  <a:srgbClr val="FF0000"/>
                </a:solidFill>
              </a:rPr>
              <a:t>P</a:t>
            </a:r>
          </a:p>
          <a:p>
            <a:pPr algn="ctr" eaLnBrk="1" hangingPunct="1">
              <a:lnSpc>
                <a:spcPct val="90000"/>
              </a:lnSpc>
              <a:buFontTx/>
              <a:buNone/>
            </a:pPr>
            <a:r>
              <a:rPr lang="it-IT" altLang="en-US" sz="2400" b="1" dirty="0">
                <a:solidFill>
                  <a:srgbClr val="FF0000"/>
                </a:solidFill>
              </a:rPr>
              <a:t>E</a:t>
            </a:r>
          </a:p>
          <a:p>
            <a:pPr algn="ctr" eaLnBrk="1" hangingPunct="1">
              <a:lnSpc>
                <a:spcPct val="90000"/>
              </a:lnSpc>
              <a:buFontTx/>
              <a:buNone/>
            </a:pPr>
            <a:endParaRPr lang="it-IT" altLang="en-US" sz="2400" b="1" dirty="0">
              <a:solidFill>
                <a:srgbClr val="FF0000"/>
              </a:solidFill>
            </a:endParaRPr>
          </a:p>
          <a:p>
            <a:pPr algn="ctr" eaLnBrk="1" hangingPunct="1">
              <a:lnSpc>
                <a:spcPct val="90000"/>
              </a:lnSpc>
              <a:buFontTx/>
              <a:buNone/>
            </a:pPr>
            <a:r>
              <a:rPr lang="it-IT" altLang="en-US" sz="2400" b="1" dirty="0">
                <a:solidFill>
                  <a:srgbClr val="FF0000"/>
                </a:solidFill>
              </a:rPr>
              <a:t>C</a:t>
            </a:r>
          </a:p>
          <a:p>
            <a:pPr algn="ctr" eaLnBrk="1" hangingPunct="1">
              <a:lnSpc>
                <a:spcPct val="90000"/>
              </a:lnSpc>
              <a:buFontTx/>
              <a:buNone/>
            </a:pPr>
            <a:r>
              <a:rPr lang="it-IT" altLang="en-US" sz="2400" b="1" dirty="0">
                <a:solidFill>
                  <a:srgbClr val="FF0000"/>
                </a:solidFill>
              </a:rPr>
              <a:t>U</a:t>
            </a:r>
          </a:p>
          <a:p>
            <a:pPr algn="ctr" eaLnBrk="1" hangingPunct="1">
              <a:lnSpc>
                <a:spcPct val="90000"/>
              </a:lnSpc>
              <a:buFontTx/>
              <a:buNone/>
            </a:pPr>
            <a:r>
              <a:rPr lang="it-IT" altLang="en-US" sz="2400" b="1" dirty="0">
                <a:solidFill>
                  <a:srgbClr val="FF0000"/>
                </a:solidFill>
              </a:rPr>
              <a:t>T</a:t>
            </a:r>
          </a:p>
          <a:p>
            <a:pPr algn="ctr" eaLnBrk="1" hangingPunct="1">
              <a:lnSpc>
                <a:spcPct val="90000"/>
              </a:lnSpc>
              <a:buFontTx/>
              <a:buNone/>
            </a:pPr>
            <a:r>
              <a:rPr lang="it-IT" altLang="en-US" sz="2400" b="1" dirty="0">
                <a:solidFill>
                  <a:srgbClr val="FF0000"/>
                </a:solidFill>
              </a:rPr>
              <a:t>O</a:t>
            </a:r>
          </a:p>
          <a:p>
            <a:pPr algn="ctr" eaLnBrk="1" hangingPunct="1">
              <a:lnSpc>
                <a:spcPct val="90000"/>
              </a:lnSpc>
              <a:buFontTx/>
              <a:buNone/>
            </a:pPr>
            <a:r>
              <a:rPr lang="it-IT" altLang="en-US" sz="2400" b="1" dirty="0">
                <a:solidFill>
                  <a:srgbClr val="FF0000"/>
                </a:solidFill>
              </a:rPr>
              <a:t>F</a:t>
            </a:r>
          </a:p>
          <a:p>
            <a:pPr algn="ctr" eaLnBrk="1" hangingPunct="1">
              <a:lnSpc>
                <a:spcPct val="90000"/>
              </a:lnSpc>
              <a:buFontTx/>
              <a:buNone/>
            </a:pPr>
            <a:r>
              <a:rPr lang="it-IT" altLang="en-US" sz="2400" b="1" dirty="0">
                <a:solidFill>
                  <a:srgbClr val="FF0000"/>
                </a:solidFill>
              </a:rPr>
              <a:t>F</a:t>
            </a:r>
          </a:p>
        </p:txBody>
      </p:sp>
      <p:sp>
        <p:nvSpPr>
          <p:cNvPr id="18437" name="CasellaDiTesto 31"/>
          <p:cNvSpPr txBox="1">
            <a:spLocks noChangeArrowheads="1"/>
          </p:cNvSpPr>
          <p:nvPr/>
        </p:nvSpPr>
        <p:spPr bwMode="auto">
          <a:xfrm>
            <a:off x="965200" y="5297855"/>
            <a:ext cx="8215312" cy="1570038"/>
          </a:xfrm>
          <a:prstGeom prst="rect">
            <a:avLst/>
          </a:prstGeom>
          <a:solidFill>
            <a:srgbClr val="44E0EC"/>
          </a:solidFill>
          <a:ln w="9525">
            <a:solidFill>
              <a:schemeClr val="tx1"/>
            </a:solidFill>
            <a:miter lim="800000"/>
            <a:headEnd/>
            <a:tailEnd/>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lnSpc>
                <a:spcPct val="90000"/>
              </a:lnSpc>
              <a:buFontTx/>
              <a:buNone/>
            </a:pPr>
            <a:r>
              <a:rPr lang="en-GB" altLang="en-US" sz="2400"/>
              <a:t>Negligible  losses in the insertion :</a:t>
            </a:r>
          </a:p>
          <a:p>
            <a:pPr eaLnBrk="1" hangingPunct="1">
              <a:lnSpc>
                <a:spcPct val="90000"/>
              </a:lnSpc>
              <a:buFontTx/>
              <a:buNone/>
            </a:pPr>
            <a:r>
              <a:rPr lang="en-GB" altLang="en-US" sz="2400"/>
              <a:t>Most of power flows toward infinite in the pipes.</a:t>
            </a:r>
          </a:p>
          <a:p>
            <a:pPr algn="ctr" eaLnBrk="1" hangingPunct="1">
              <a:lnSpc>
                <a:spcPct val="90000"/>
              </a:lnSpc>
              <a:buFontTx/>
              <a:buNone/>
            </a:pPr>
            <a:r>
              <a:rPr lang="en-GB" altLang="en-US" sz="2400">
                <a:solidFill>
                  <a:srgbClr val="FF0000"/>
                </a:solidFill>
              </a:rPr>
              <a:t>Broad Band Impedance insensitive to cavity conductivity </a:t>
            </a:r>
          </a:p>
        </p:txBody>
      </p:sp>
      <p:sp>
        <p:nvSpPr>
          <p:cNvPr id="18438" name="CasellaDiTesto 35"/>
          <p:cNvSpPr txBox="1">
            <a:spLocks noChangeArrowheads="1"/>
          </p:cNvSpPr>
          <p:nvPr/>
        </p:nvSpPr>
        <p:spPr bwMode="auto">
          <a:xfrm>
            <a:off x="1428750" y="142875"/>
            <a:ext cx="7143750" cy="1200150"/>
          </a:xfrm>
          <a:prstGeom prst="rect">
            <a:avLst/>
          </a:prstGeom>
          <a:solidFill>
            <a:srgbClr val="FFFF00"/>
          </a:solidFill>
          <a:ln w="9525">
            <a:solidFill>
              <a:schemeClr val="tx1"/>
            </a:solidFill>
            <a:miter lim="800000"/>
            <a:headEnd/>
            <a:tailEnd/>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it-IT" altLang="en-US" sz="3600">
                <a:solidFill>
                  <a:srgbClr val="3333FF"/>
                </a:solidFill>
              </a:rPr>
              <a:t>INSERTION with</a:t>
            </a:r>
          </a:p>
          <a:p>
            <a:pPr algn="ctr" eaLnBrk="1" hangingPunct="1">
              <a:spcBef>
                <a:spcPct val="0"/>
              </a:spcBef>
              <a:buFontTx/>
              <a:buNone/>
            </a:pPr>
            <a:r>
              <a:rPr lang="it-IT" altLang="en-US" sz="3600">
                <a:solidFill>
                  <a:srgbClr val="FF0000"/>
                </a:solidFill>
              </a:rPr>
              <a:t>LOSSY</a:t>
            </a:r>
            <a:r>
              <a:rPr lang="it-IT" altLang="en-US" sz="3600">
                <a:solidFill>
                  <a:srgbClr val="3333FF"/>
                </a:solidFill>
              </a:rPr>
              <a:t> WALLS</a:t>
            </a:r>
          </a:p>
        </p:txBody>
      </p:sp>
      <p:sp>
        <p:nvSpPr>
          <p:cNvPr id="18439" name="Rectangle 6"/>
          <p:cNvSpPr txBox="1">
            <a:spLocks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r" eaLnBrk="1" hangingPunct="1">
              <a:spcBef>
                <a:spcPct val="0"/>
              </a:spcBef>
              <a:buFontTx/>
              <a:buNone/>
            </a:pPr>
            <a:fld id="{4604F872-874A-453C-956B-C0050005562B}" type="slidenum">
              <a:rPr lang="it-IT" altLang="en-US" sz="1400" b="0"/>
              <a:pPr algn="r" eaLnBrk="1" hangingPunct="1">
                <a:spcBef>
                  <a:spcPct val="0"/>
                </a:spcBef>
                <a:buFontTx/>
                <a:buNone/>
              </a:pPr>
              <a:t>49</a:t>
            </a:fld>
            <a:endParaRPr lang="it-IT" altLang="en-US" sz="1400" b="0"/>
          </a:p>
        </p:txBody>
      </p:sp>
      <p:sp>
        <p:nvSpPr>
          <p:cNvPr id="18440" name="Rettangolo 26"/>
          <p:cNvSpPr>
            <a:spLocks noChangeArrowheads="1"/>
          </p:cNvSpPr>
          <p:nvPr/>
        </p:nvSpPr>
        <p:spPr bwMode="auto">
          <a:xfrm>
            <a:off x="7572375" y="4000500"/>
            <a:ext cx="1143000" cy="357188"/>
          </a:xfrm>
          <a:prstGeom prst="rect">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it-IT" altLang="en-US" sz="1400"/>
              <a:t>PIPE</a:t>
            </a:r>
          </a:p>
        </p:txBody>
      </p:sp>
      <p:sp>
        <p:nvSpPr>
          <p:cNvPr id="18441" name="Rettangolo 27"/>
          <p:cNvSpPr>
            <a:spLocks noChangeArrowheads="1"/>
          </p:cNvSpPr>
          <p:nvPr/>
        </p:nvSpPr>
        <p:spPr bwMode="auto">
          <a:xfrm>
            <a:off x="3786188" y="4000500"/>
            <a:ext cx="2286000" cy="500063"/>
          </a:xfrm>
          <a:prstGeom prst="rect">
            <a:avLst/>
          </a:prstGeom>
          <a:solidFill>
            <a:srgbClr val="FF9999"/>
          </a:solidFill>
          <a:ln w="9525" algn="ctr">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it-IT" altLang="en-US" sz="1400"/>
              <a:t>INSERTION  SURFACE</a:t>
            </a:r>
          </a:p>
          <a:p>
            <a:pPr algn="ctr" eaLnBrk="1" hangingPunct="1">
              <a:spcBef>
                <a:spcPct val="0"/>
              </a:spcBef>
              <a:buFontTx/>
              <a:buNone/>
            </a:pPr>
            <a:r>
              <a:rPr lang="it-IT" altLang="en-US" sz="1400"/>
              <a:t>LOSSES</a:t>
            </a:r>
          </a:p>
        </p:txBody>
      </p:sp>
      <p:sp>
        <p:nvSpPr>
          <p:cNvPr id="35" name="Ovale 34"/>
          <p:cNvSpPr/>
          <p:nvPr/>
        </p:nvSpPr>
        <p:spPr bwMode="auto">
          <a:xfrm>
            <a:off x="1071563" y="2282825"/>
            <a:ext cx="1285875" cy="64293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lnSpc>
                <a:spcPct val="200000"/>
              </a:lnSpc>
              <a:defRPr/>
            </a:pPr>
            <a:r>
              <a:rPr lang="it-IT" sz="1400" dirty="0">
                <a:solidFill>
                  <a:schemeClr val="tx1"/>
                </a:solidFill>
              </a:rPr>
              <a:t>BEAM</a:t>
            </a:r>
          </a:p>
        </p:txBody>
      </p:sp>
      <p:sp>
        <p:nvSpPr>
          <p:cNvPr id="42" name="Freccia a destra 41"/>
          <p:cNvSpPr/>
          <p:nvPr/>
        </p:nvSpPr>
        <p:spPr bwMode="auto">
          <a:xfrm>
            <a:off x="2571750" y="2354263"/>
            <a:ext cx="1071563" cy="500062"/>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defRPr/>
            </a:pPr>
            <a:r>
              <a:rPr lang="it-IT" sz="1200" dirty="0">
                <a:solidFill>
                  <a:srgbClr val="000000"/>
                </a:solidFill>
              </a:rPr>
              <a:t>POWER</a:t>
            </a:r>
            <a:endParaRPr lang="it-IT" sz="1400" b="0" dirty="0">
              <a:solidFill>
                <a:schemeClr val="tx1"/>
              </a:solidFill>
            </a:endParaRPr>
          </a:p>
        </p:txBody>
      </p:sp>
      <p:sp>
        <p:nvSpPr>
          <p:cNvPr id="43" name="Freccia a destra 42"/>
          <p:cNvSpPr/>
          <p:nvPr/>
        </p:nvSpPr>
        <p:spPr bwMode="auto">
          <a:xfrm>
            <a:off x="6143625" y="2354263"/>
            <a:ext cx="1143000" cy="500062"/>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defRPr/>
            </a:pPr>
            <a:r>
              <a:rPr lang="it-IT" sz="1200" dirty="0">
                <a:solidFill>
                  <a:schemeClr val="tx1"/>
                </a:solidFill>
              </a:rPr>
              <a:t>X %</a:t>
            </a:r>
          </a:p>
        </p:txBody>
      </p:sp>
      <p:sp>
        <p:nvSpPr>
          <p:cNvPr id="44" name="Freccia a destra 43"/>
          <p:cNvSpPr/>
          <p:nvPr/>
        </p:nvSpPr>
        <p:spPr bwMode="auto">
          <a:xfrm rot="2237653">
            <a:off x="5842000" y="3227388"/>
            <a:ext cx="1633538" cy="500062"/>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defRPr/>
            </a:pPr>
            <a:r>
              <a:rPr lang="it-IT" sz="1200" dirty="0">
                <a:solidFill>
                  <a:schemeClr val="tx1"/>
                </a:solidFill>
              </a:rPr>
              <a:t>(100-X)%</a:t>
            </a:r>
          </a:p>
        </p:txBody>
      </p:sp>
      <p:sp>
        <p:nvSpPr>
          <p:cNvPr id="45" name="Freccia a destra 44"/>
          <p:cNvSpPr/>
          <p:nvPr/>
        </p:nvSpPr>
        <p:spPr bwMode="auto">
          <a:xfrm rot="5400000">
            <a:off x="4463256" y="3105945"/>
            <a:ext cx="860425" cy="500062"/>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defRPr/>
            </a:pPr>
            <a:r>
              <a:rPr lang="it-IT" sz="1200" dirty="0">
                <a:solidFill>
                  <a:schemeClr val="tx1"/>
                </a:solidFill>
              </a:rPr>
              <a:t>≈0%</a:t>
            </a:r>
          </a:p>
        </p:txBody>
      </p:sp>
      <p:sp>
        <p:nvSpPr>
          <p:cNvPr id="46" name="Ovale 45"/>
          <p:cNvSpPr/>
          <p:nvPr/>
        </p:nvSpPr>
        <p:spPr bwMode="auto">
          <a:xfrm>
            <a:off x="7500938" y="2282825"/>
            <a:ext cx="1285875" cy="642938"/>
          </a:xfrm>
          <a:prstGeom prst="ellipse">
            <a:avLst/>
          </a:prstGeom>
          <a:solidFill>
            <a:srgbClr val="FF99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lnSpc>
                <a:spcPct val="200000"/>
              </a:lnSpc>
              <a:defRPr/>
            </a:pPr>
            <a:r>
              <a:rPr lang="it-IT" sz="1400" dirty="0">
                <a:solidFill>
                  <a:schemeClr val="tx1"/>
                </a:solidFill>
              </a:rPr>
              <a:t>BEAM</a:t>
            </a:r>
          </a:p>
        </p:txBody>
      </p:sp>
      <p:sp>
        <p:nvSpPr>
          <p:cNvPr id="18448" name="Rettangolo 5"/>
          <p:cNvSpPr>
            <a:spLocks noChangeArrowheads="1"/>
          </p:cNvSpPr>
          <p:nvPr/>
        </p:nvSpPr>
        <p:spPr bwMode="auto">
          <a:xfrm>
            <a:off x="3929063" y="2211388"/>
            <a:ext cx="1928812" cy="571500"/>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lnSpc>
                <a:spcPct val="200000"/>
              </a:lnSpc>
              <a:spcBef>
                <a:spcPct val="0"/>
              </a:spcBef>
              <a:buFontTx/>
              <a:buNone/>
            </a:pPr>
            <a:r>
              <a:rPr lang="it-IT" altLang="en-US" sz="1400"/>
              <a:t>INSERTION ROOM</a:t>
            </a:r>
          </a:p>
        </p:txBody>
      </p:sp>
      <p:sp>
        <p:nvSpPr>
          <p:cNvPr id="18449" name="Rettangolo 26"/>
          <p:cNvSpPr>
            <a:spLocks noChangeArrowheads="1"/>
          </p:cNvSpPr>
          <p:nvPr/>
        </p:nvSpPr>
        <p:spPr bwMode="auto">
          <a:xfrm>
            <a:off x="1143000" y="4000500"/>
            <a:ext cx="1143000" cy="357188"/>
          </a:xfrm>
          <a:prstGeom prst="rect">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it-IT" altLang="en-US" sz="1400"/>
              <a:t>PIPE</a:t>
            </a:r>
          </a:p>
        </p:txBody>
      </p:sp>
      <p:sp>
        <p:nvSpPr>
          <p:cNvPr id="49" name="Freccia a sinistra 48"/>
          <p:cNvSpPr/>
          <p:nvPr/>
        </p:nvSpPr>
        <p:spPr bwMode="auto">
          <a:xfrm rot="19374513">
            <a:off x="2357438" y="3219450"/>
            <a:ext cx="1611312" cy="500063"/>
          </a:xfrm>
          <a:prstGeom prst="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defRPr/>
            </a:pPr>
            <a:r>
              <a:rPr lang="it-IT" sz="1200" dirty="0">
                <a:solidFill>
                  <a:schemeClr val="tx1"/>
                </a:solidFill>
              </a:rPr>
              <a:t>(100-X)%</a:t>
            </a:r>
          </a:p>
        </p:txBody>
      </p:sp>
      <p:sp>
        <p:nvSpPr>
          <p:cNvPr id="2" name="Segnaposto data 1"/>
          <p:cNvSpPr>
            <a:spLocks noGrp="1"/>
          </p:cNvSpPr>
          <p:nvPr>
            <p:ph type="dt" sz="half" idx="10"/>
          </p:nvPr>
        </p:nvSpPr>
        <p:spPr/>
        <p:txBody>
          <a:bodyPr/>
          <a:lstStyle/>
          <a:p>
            <a:pPr>
              <a:defRPr/>
            </a:pPr>
            <a:r>
              <a:rPr lang="it-IT" smtClean="0"/>
              <a:t>19/09/2017</a:t>
            </a:r>
            <a:endParaRPr lang="it-IT"/>
          </a:p>
        </p:txBody>
      </p:sp>
    </p:spTree>
    <p:extLst>
      <p:ext uri="{BB962C8B-B14F-4D97-AF65-F5344CB8AC3E}">
        <p14:creationId xmlns:p14="http://schemas.microsoft.com/office/powerpoint/2010/main" val="190628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8436"/>
                                        </p:tgtEl>
                                        <p:attrNameLst>
                                          <p:attrName>style.color</p:attrName>
                                        </p:attrNameLst>
                                      </p:cBhvr>
                                      <p:to>
                                        <a:schemeClr val="bg1"/>
                                      </p:to>
                                    </p:animClr>
                                    <p:animClr clrSpc="rgb" dir="cw">
                                      <p:cBhvr>
                                        <p:cTn id="7" dur="500" autoRev="1" fill="remove"/>
                                        <p:tgtEl>
                                          <p:spTgt spid="18436"/>
                                        </p:tgtEl>
                                        <p:attrNameLst>
                                          <p:attrName>fillcolor</p:attrName>
                                        </p:attrNameLst>
                                      </p:cBhvr>
                                      <p:to>
                                        <a:schemeClr val="bg1"/>
                                      </p:to>
                                    </p:animClr>
                                    <p:set>
                                      <p:cBhvr>
                                        <p:cTn id="8" dur="500" autoRev="1" fill="remove"/>
                                        <p:tgtEl>
                                          <p:spTgt spid="18436"/>
                                        </p:tgtEl>
                                        <p:attrNameLst>
                                          <p:attrName>fill.type</p:attrName>
                                        </p:attrNameLst>
                                      </p:cBhvr>
                                      <p:to>
                                        <p:strVal val="solid"/>
                                      </p:to>
                                    </p:set>
                                    <p:set>
                                      <p:cBhvr>
                                        <p:cTn id="9" dur="500" autoRev="1" fill="remove"/>
                                        <p:tgtEl>
                                          <p:spTgt spid="1843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The second </a:t>
            </a:r>
            <a:r>
              <a:rPr lang="en-US" dirty="0" smtClean="0"/>
              <a:t>Breakthrough: </a:t>
            </a:r>
            <a:br>
              <a:rPr lang="en-US" dirty="0" smtClean="0"/>
            </a:br>
            <a:r>
              <a:rPr lang="en-US" dirty="0" smtClean="0"/>
              <a:t>the </a:t>
            </a:r>
            <a:r>
              <a:rPr lang="en-US" dirty="0"/>
              <a:t>Alternating Gradient</a:t>
            </a:r>
          </a:p>
        </p:txBody>
      </p:sp>
      <p:sp>
        <p:nvSpPr>
          <p:cNvPr id="3" name="Segnaposto contenuto 2"/>
          <p:cNvSpPr>
            <a:spLocks noGrp="1"/>
          </p:cNvSpPr>
          <p:nvPr>
            <p:ph idx="1"/>
          </p:nvPr>
        </p:nvSpPr>
        <p:spPr/>
        <p:txBody>
          <a:bodyPr/>
          <a:lstStyle/>
          <a:p>
            <a:r>
              <a:rPr lang="en-US" sz="2800" dirty="0" smtClean="0"/>
              <a:t>Without </a:t>
            </a:r>
            <a:r>
              <a:rPr lang="en-US" sz="2800" dirty="0"/>
              <a:t>strong focusing, a machine as powerful as the Alternating Gradient Synchrotron (AGS) would </a:t>
            </a:r>
            <a:r>
              <a:rPr lang="en-US" sz="2800" dirty="0" smtClean="0"/>
              <a:t>have needed </a:t>
            </a:r>
            <a:r>
              <a:rPr lang="en-US" sz="2800" dirty="0"/>
              <a:t>apertures (the gaps between the magnet poles) between 0,5 m and 1.5 m instead of apertures of less than 0,1 m. </a:t>
            </a:r>
            <a:endParaRPr lang="en-US" sz="2800" dirty="0" smtClean="0"/>
          </a:p>
          <a:p>
            <a:r>
              <a:rPr lang="en-GB" sz="2800" b="1" dirty="0" smtClean="0">
                <a:solidFill>
                  <a:srgbClr val="FF0000"/>
                </a:solidFill>
              </a:rPr>
              <a:t>Strong </a:t>
            </a:r>
            <a:r>
              <a:rPr lang="en-GB" sz="2800" b="1" dirty="0">
                <a:solidFill>
                  <a:srgbClr val="FF0000"/>
                </a:solidFill>
              </a:rPr>
              <a:t>Focusing -&gt; PS in 1959 (28 GeV) at CERN and AGS in 1960 (33 GeV) at BNL.</a:t>
            </a:r>
            <a:endParaRPr lang="en-GB" altLang="it-IT" sz="2800" b="1" dirty="0">
              <a:solidFill>
                <a:srgbClr val="FF0000"/>
              </a:solidFill>
              <a:ea typeface="ＭＳ Ｐゴシック" panose="020B0600070205080204" pitchFamily="34" charset="-128"/>
            </a:endParaRPr>
          </a:p>
          <a:p>
            <a:endParaRPr lang="en-US" sz="2800" dirty="0"/>
          </a:p>
          <a:p>
            <a:pPr marL="0" indent="0">
              <a:buNone/>
            </a:pPr>
            <a:endParaRPr lang="en-US" dirty="0"/>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5</a:t>
            </a:fld>
            <a:endParaRPr lang="it-IT"/>
          </a:p>
        </p:txBody>
      </p:sp>
    </p:spTree>
    <p:extLst>
      <p:ext uri="{BB962C8B-B14F-4D97-AF65-F5344CB8AC3E}">
        <p14:creationId xmlns:p14="http://schemas.microsoft.com/office/powerpoint/2010/main" val="18741553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fld id="{EA08DE12-22F9-4CEF-B825-20CFB816858A}" type="slidenum">
              <a:rPr lang="it-IT" altLang="en-US" sz="1400"/>
              <a:pPr>
                <a:spcBef>
                  <a:spcPct val="0"/>
                </a:spcBef>
                <a:buFontTx/>
                <a:buNone/>
              </a:pPr>
              <a:t>50</a:t>
            </a:fld>
            <a:endParaRPr lang="it-IT" altLang="en-US" sz="1400"/>
          </a:p>
        </p:txBody>
      </p:sp>
      <p:sp>
        <p:nvSpPr>
          <p:cNvPr id="16387" name="Rettangolo 26"/>
          <p:cNvSpPr>
            <a:spLocks noChangeArrowheads="1"/>
          </p:cNvSpPr>
          <p:nvPr/>
        </p:nvSpPr>
        <p:spPr bwMode="auto">
          <a:xfrm>
            <a:off x="7572375" y="4000500"/>
            <a:ext cx="1143000" cy="357188"/>
          </a:xfrm>
          <a:prstGeom prst="rect">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it-IT" altLang="en-US" sz="1400"/>
              <a:t>PIPE</a:t>
            </a:r>
          </a:p>
        </p:txBody>
      </p:sp>
      <p:sp>
        <p:nvSpPr>
          <p:cNvPr id="16388" name="Rettangolo 27"/>
          <p:cNvSpPr>
            <a:spLocks noChangeArrowheads="1"/>
          </p:cNvSpPr>
          <p:nvPr/>
        </p:nvSpPr>
        <p:spPr bwMode="auto">
          <a:xfrm>
            <a:off x="3786188" y="4000500"/>
            <a:ext cx="2286000" cy="500063"/>
          </a:xfrm>
          <a:prstGeom prst="rect">
            <a:avLst/>
          </a:prstGeom>
          <a:solidFill>
            <a:srgbClr val="FF9999"/>
          </a:solidFill>
          <a:ln w="9525" algn="ctr">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it-IT" altLang="en-US" sz="1400"/>
              <a:t>INSERTION  SURFACE</a:t>
            </a:r>
          </a:p>
          <a:p>
            <a:pPr algn="ctr" eaLnBrk="1" hangingPunct="1">
              <a:spcBef>
                <a:spcPct val="0"/>
              </a:spcBef>
              <a:buFontTx/>
              <a:buNone/>
            </a:pPr>
            <a:r>
              <a:rPr lang="it-IT" altLang="en-US" sz="1400"/>
              <a:t>LOSSES</a:t>
            </a:r>
          </a:p>
        </p:txBody>
      </p:sp>
      <p:sp>
        <p:nvSpPr>
          <p:cNvPr id="29" name="Ovale 28"/>
          <p:cNvSpPr/>
          <p:nvPr/>
        </p:nvSpPr>
        <p:spPr bwMode="auto">
          <a:xfrm>
            <a:off x="1071563" y="2282825"/>
            <a:ext cx="1285875" cy="64293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lnSpc>
                <a:spcPct val="200000"/>
              </a:lnSpc>
              <a:defRPr/>
            </a:pPr>
            <a:r>
              <a:rPr lang="it-IT" sz="1400" dirty="0">
                <a:solidFill>
                  <a:schemeClr val="tx1"/>
                </a:solidFill>
              </a:rPr>
              <a:t>BEAM</a:t>
            </a:r>
          </a:p>
        </p:txBody>
      </p:sp>
      <p:sp>
        <p:nvSpPr>
          <p:cNvPr id="30" name="Freccia a destra 29"/>
          <p:cNvSpPr/>
          <p:nvPr/>
        </p:nvSpPr>
        <p:spPr bwMode="auto">
          <a:xfrm>
            <a:off x="2571750" y="2354263"/>
            <a:ext cx="1071563" cy="500062"/>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defRPr/>
            </a:pPr>
            <a:r>
              <a:rPr lang="it-IT" sz="1200" dirty="0">
                <a:solidFill>
                  <a:srgbClr val="000000"/>
                </a:solidFill>
              </a:rPr>
              <a:t>POWER</a:t>
            </a:r>
            <a:endParaRPr lang="it-IT" sz="1400" b="0" dirty="0">
              <a:solidFill>
                <a:schemeClr val="tx1"/>
              </a:solidFill>
            </a:endParaRPr>
          </a:p>
        </p:txBody>
      </p:sp>
      <p:sp>
        <p:nvSpPr>
          <p:cNvPr id="31" name="Freccia a destra 30"/>
          <p:cNvSpPr/>
          <p:nvPr/>
        </p:nvSpPr>
        <p:spPr bwMode="auto">
          <a:xfrm>
            <a:off x="6143625" y="2354263"/>
            <a:ext cx="1143000" cy="500062"/>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defRPr/>
            </a:pPr>
            <a:r>
              <a:rPr lang="it-IT" sz="1200" dirty="0">
                <a:solidFill>
                  <a:schemeClr val="tx1"/>
                </a:solidFill>
              </a:rPr>
              <a:t>(100-X )%</a:t>
            </a:r>
          </a:p>
        </p:txBody>
      </p:sp>
      <p:sp>
        <p:nvSpPr>
          <p:cNvPr id="32" name="Freccia a destra 31"/>
          <p:cNvSpPr/>
          <p:nvPr/>
        </p:nvSpPr>
        <p:spPr bwMode="auto">
          <a:xfrm rot="2237653">
            <a:off x="5842000" y="3227388"/>
            <a:ext cx="1633538" cy="500062"/>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defRPr/>
            </a:pPr>
            <a:r>
              <a:rPr lang="en-GB" sz="1200" dirty="0">
                <a:solidFill>
                  <a:schemeClr val="tx1"/>
                </a:solidFill>
              </a:rPr>
              <a:t>forbidden</a:t>
            </a:r>
          </a:p>
        </p:txBody>
      </p:sp>
      <p:sp>
        <p:nvSpPr>
          <p:cNvPr id="33" name="Freccia a destra 32"/>
          <p:cNvSpPr/>
          <p:nvPr/>
        </p:nvSpPr>
        <p:spPr bwMode="auto">
          <a:xfrm rot="5400000">
            <a:off x="4463256" y="3105945"/>
            <a:ext cx="860425" cy="500062"/>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defRPr/>
            </a:pPr>
            <a:r>
              <a:rPr lang="it-IT" sz="1200" dirty="0">
                <a:solidFill>
                  <a:schemeClr val="tx1"/>
                </a:solidFill>
              </a:rPr>
              <a:t>X %</a:t>
            </a:r>
          </a:p>
        </p:txBody>
      </p:sp>
      <p:sp>
        <p:nvSpPr>
          <p:cNvPr id="34" name="Ovale 33"/>
          <p:cNvSpPr/>
          <p:nvPr/>
        </p:nvSpPr>
        <p:spPr bwMode="auto">
          <a:xfrm>
            <a:off x="7500938" y="2282825"/>
            <a:ext cx="1285875" cy="642938"/>
          </a:xfrm>
          <a:prstGeom prst="ellipse">
            <a:avLst/>
          </a:prstGeom>
          <a:solidFill>
            <a:srgbClr val="FF9999"/>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lnSpc>
                <a:spcPct val="200000"/>
              </a:lnSpc>
              <a:defRPr/>
            </a:pPr>
            <a:r>
              <a:rPr lang="it-IT" sz="1400" dirty="0">
                <a:solidFill>
                  <a:schemeClr val="tx1"/>
                </a:solidFill>
              </a:rPr>
              <a:t>BEAM</a:t>
            </a:r>
          </a:p>
        </p:txBody>
      </p:sp>
      <p:sp>
        <p:nvSpPr>
          <p:cNvPr id="16395" name="CasellaDiTesto 35"/>
          <p:cNvSpPr txBox="1">
            <a:spLocks noChangeArrowheads="1"/>
          </p:cNvSpPr>
          <p:nvPr/>
        </p:nvSpPr>
        <p:spPr bwMode="auto">
          <a:xfrm>
            <a:off x="1428750" y="142875"/>
            <a:ext cx="7143750" cy="1200150"/>
          </a:xfrm>
          <a:prstGeom prst="rect">
            <a:avLst/>
          </a:prstGeom>
          <a:solidFill>
            <a:srgbClr val="FFFF00"/>
          </a:solidFill>
          <a:ln w="9525">
            <a:solidFill>
              <a:schemeClr val="tx1"/>
            </a:solidFill>
            <a:miter lim="800000"/>
            <a:headEnd/>
            <a:tailEnd/>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it-IT" altLang="en-US" sz="3600">
                <a:solidFill>
                  <a:srgbClr val="3333FF"/>
                </a:solidFill>
              </a:rPr>
              <a:t>INSERTION with</a:t>
            </a:r>
          </a:p>
          <a:p>
            <a:pPr algn="ctr" eaLnBrk="1" hangingPunct="1">
              <a:spcBef>
                <a:spcPct val="0"/>
              </a:spcBef>
              <a:buFontTx/>
              <a:buNone/>
            </a:pPr>
            <a:r>
              <a:rPr lang="it-IT" altLang="en-US" sz="3600">
                <a:solidFill>
                  <a:srgbClr val="FF0000"/>
                </a:solidFill>
              </a:rPr>
              <a:t>LOSSY</a:t>
            </a:r>
            <a:r>
              <a:rPr lang="it-IT" altLang="en-US" sz="3600">
                <a:solidFill>
                  <a:srgbClr val="3333FF"/>
                </a:solidFill>
              </a:rPr>
              <a:t> WALLS</a:t>
            </a:r>
          </a:p>
        </p:txBody>
      </p:sp>
      <p:sp>
        <p:nvSpPr>
          <p:cNvPr id="16396" name="CasellaDiTesto 38"/>
          <p:cNvSpPr txBox="1">
            <a:spLocks noChangeArrowheads="1"/>
          </p:cNvSpPr>
          <p:nvPr/>
        </p:nvSpPr>
        <p:spPr bwMode="auto">
          <a:xfrm>
            <a:off x="0" y="0"/>
            <a:ext cx="928688" cy="6858000"/>
          </a:xfrm>
          <a:prstGeom prst="rect">
            <a:avLst/>
          </a:prstGeom>
          <a:solidFill>
            <a:schemeClr val="bg1"/>
          </a:solidFill>
          <a:ln>
            <a:noFill/>
          </a:ln>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lnSpc>
                <a:spcPct val="90000"/>
              </a:lnSpc>
              <a:buFontTx/>
              <a:buNone/>
            </a:pPr>
            <a:r>
              <a:rPr lang="it-IT" altLang="en-US" sz="2400" b="1" dirty="0">
                <a:solidFill>
                  <a:srgbClr val="FF0000"/>
                </a:solidFill>
              </a:rPr>
              <a:t>B</a:t>
            </a:r>
          </a:p>
          <a:p>
            <a:pPr algn="ctr" eaLnBrk="1" hangingPunct="1">
              <a:lnSpc>
                <a:spcPct val="90000"/>
              </a:lnSpc>
              <a:buFontTx/>
              <a:buNone/>
            </a:pPr>
            <a:r>
              <a:rPr lang="it-IT" altLang="en-US" sz="2400" b="1" dirty="0">
                <a:solidFill>
                  <a:srgbClr val="FF0000"/>
                </a:solidFill>
              </a:rPr>
              <a:t>E</a:t>
            </a:r>
          </a:p>
          <a:p>
            <a:pPr algn="ctr" eaLnBrk="1" hangingPunct="1">
              <a:lnSpc>
                <a:spcPct val="90000"/>
              </a:lnSpc>
              <a:buFontTx/>
              <a:buNone/>
            </a:pPr>
            <a:r>
              <a:rPr lang="it-IT" altLang="en-US" sz="2400" b="1" dirty="0">
                <a:solidFill>
                  <a:srgbClr val="FF0000"/>
                </a:solidFill>
              </a:rPr>
              <a:t>L</a:t>
            </a:r>
          </a:p>
          <a:p>
            <a:pPr algn="ctr" eaLnBrk="1" hangingPunct="1">
              <a:lnSpc>
                <a:spcPct val="90000"/>
              </a:lnSpc>
              <a:buFontTx/>
              <a:buNone/>
            </a:pPr>
            <a:r>
              <a:rPr lang="it-IT" altLang="en-US" sz="2400" b="1" dirty="0">
                <a:solidFill>
                  <a:srgbClr val="FF0000"/>
                </a:solidFill>
              </a:rPr>
              <a:t>O</a:t>
            </a:r>
          </a:p>
          <a:p>
            <a:pPr algn="ctr" eaLnBrk="1" hangingPunct="1">
              <a:lnSpc>
                <a:spcPct val="90000"/>
              </a:lnSpc>
              <a:buFontTx/>
              <a:buNone/>
            </a:pPr>
            <a:r>
              <a:rPr lang="it-IT" altLang="en-US" sz="2400" b="1" dirty="0">
                <a:solidFill>
                  <a:srgbClr val="FF0000"/>
                </a:solidFill>
              </a:rPr>
              <a:t>W</a:t>
            </a:r>
          </a:p>
          <a:p>
            <a:pPr algn="ctr" eaLnBrk="1" hangingPunct="1">
              <a:lnSpc>
                <a:spcPct val="90000"/>
              </a:lnSpc>
              <a:buFontTx/>
              <a:buNone/>
            </a:pPr>
            <a:endParaRPr lang="it-IT" altLang="en-US" sz="2400" b="1" dirty="0">
              <a:solidFill>
                <a:srgbClr val="FF0000"/>
              </a:solidFill>
            </a:endParaRPr>
          </a:p>
          <a:p>
            <a:pPr algn="ctr" eaLnBrk="1" hangingPunct="1">
              <a:lnSpc>
                <a:spcPct val="90000"/>
              </a:lnSpc>
              <a:buFontTx/>
              <a:buNone/>
            </a:pPr>
            <a:r>
              <a:rPr lang="it-IT" altLang="en-US" sz="2400" b="1" dirty="0">
                <a:solidFill>
                  <a:srgbClr val="FF0000"/>
                </a:solidFill>
              </a:rPr>
              <a:t>P</a:t>
            </a:r>
          </a:p>
          <a:p>
            <a:pPr algn="ctr" eaLnBrk="1" hangingPunct="1">
              <a:lnSpc>
                <a:spcPct val="90000"/>
              </a:lnSpc>
              <a:buFontTx/>
              <a:buNone/>
            </a:pPr>
            <a:r>
              <a:rPr lang="it-IT" altLang="en-US" sz="2400" b="1" dirty="0">
                <a:solidFill>
                  <a:srgbClr val="FF0000"/>
                </a:solidFill>
              </a:rPr>
              <a:t>I</a:t>
            </a:r>
          </a:p>
          <a:p>
            <a:pPr algn="ctr" eaLnBrk="1" hangingPunct="1">
              <a:lnSpc>
                <a:spcPct val="90000"/>
              </a:lnSpc>
              <a:buFontTx/>
              <a:buNone/>
            </a:pPr>
            <a:r>
              <a:rPr lang="it-IT" altLang="en-US" sz="2400" b="1" dirty="0">
                <a:solidFill>
                  <a:srgbClr val="FF0000"/>
                </a:solidFill>
              </a:rPr>
              <a:t>P</a:t>
            </a:r>
          </a:p>
          <a:p>
            <a:pPr algn="ctr" eaLnBrk="1" hangingPunct="1">
              <a:lnSpc>
                <a:spcPct val="90000"/>
              </a:lnSpc>
              <a:buFontTx/>
              <a:buNone/>
            </a:pPr>
            <a:r>
              <a:rPr lang="it-IT" altLang="en-US" sz="2400" b="1" dirty="0">
                <a:solidFill>
                  <a:srgbClr val="FF0000"/>
                </a:solidFill>
              </a:rPr>
              <a:t>E</a:t>
            </a:r>
          </a:p>
          <a:p>
            <a:pPr algn="ctr" eaLnBrk="1" hangingPunct="1">
              <a:lnSpc>
                <a:spcPct val="90000"/>
              </a:lnSpc>
              <a:buFontTx/>
              <a:buNone/>
            </a:pPr>
            <a:endParaRPr lang="it-IT" altLang="en-US" sz="2400" b="1" dirty="0">
              <a:solidFill>
                <a:srgbClr val="FF0000"/>
              </a:solidFill>
            </a:endParaRPr>
          </a:p>
          <a:p>
            <a:pPr algn="ctr" eaLnBrk="1" hangingPunct="1">
              <a:lnSpc>
                <a:spcPct val="90000"/>
              </a:lnSpc>
              <a:buFontTx/>
              <a:buNone/>
            </a:pPr>
            <a:r>
              <a:rPr lang="it-IT" altLang="en-US" sz="2400" b="1" dirty="0">
                <a:solidFill>
                  <a:srgbClr val="FF0000"/>
                </a:solidFill>
              </a:rPr>
              <a:t>C</a:t>
            </a:r>
          </a:p>
          <a:p>
            <a:pPr algn="ctr" eaLnBrk="1" hangingPunct="1">
              <a:lnSpc>
                <a:spcPct val="90000"/>
              </a:lnSpc>
              <a:buFontTx/>
              <a:buNone/>
            </a:pPr>
            <a:r>
              <a:rPr lang="it-IT" altLang="en-US" sz="2400" b="1" dirty="0">
                <a:solidFill>
                  <a:srgbClr val="FF0000"/>
                </a:solidFill>
              </a:rPr>
              <a:t>U</a:t>
            </a:r>
          </a:p>
          <a:p>
            <a:pPr algn="ctr" eaLnBrk="1" hangingPunct="1">
              <a:lnSpc>
                <a:spcPct val="90000"/>
              </a:lnSpc>
              <a:buFontTx/>
              <a:buNone/>
            </a:pPr>
            <a:r>
              <a:rPr lang="it-IT" altLang="en-US" sz="2400" b="1" dirty="0">
                <a:solidFill>
                  <a:srgbClr val="FF0000"/>
                </a:solidFill>
              </a:rPr>
              <a:t>T</a:t>
            </a:r>
          </a:p>
          <a:p>
            <a:pPr algn="ctr" eaLnBrk="1" hangingPunct="1">
              <a:lnSpc>
                <a:spcPct val="90000"/>
              </a:lnSpc>
              <a:buFontTx/>
              <a:buNone/>
            </a:pPr>
            <a:r>
              <a:rPr lang="it-IT" altLang="en-US" sz="2400" b="1" dirty="0">
                <a:solidFill>
                  <a:srgbClr val="FF0000"/>
                </a:solidFill>
              </a:rPr>
              <a:t>O</a:t>
            </a:r>
          </a:p>
          <a:p>
            <a:pPr algn="ctr" eaLnBrk="1" hangingPunct="1">
              <a:lnSpc>
                <a:spcPct val="90000"/>
              </a:lnSpc>
              <a:buFontTx/>
              <a:buNone/>
            </a:pPr>
            <a:r>
              <a:rPr lang="it-IT" altLang="en-US" sz="2400" b="1" dirty="0">
                <a:solidFill>
                  <a:srgbClr val="FF0000"/>
                </a:solidFill>
              </a:rPr>
              <a:t>F</a:t>
            </a:r>
          </a:p>
          <a:p>
            <a:pPr algn="ctr" eaLnBrk="1" hangingPunct="1">
              <a:lnSpc>
                <a:spcPct val="90000"/>
              </a:lnSpc>
              <a:buFontTx/>
              <a:buNone/>
            </a:pPr>
            <a:r>
              <a:rPr lang="it-IT" altLang="en-US" sz="2400" b="1" dirty="0">
                <a:solidFill>
                  <a:srgbClr val="FF0000"/>
                </a:solidFill>
              </a:rPr>
              <a:t>F</a:t>
            </a:r>
          </a:p>
        </p:txBody>
      </p:sp>
      <p:sp>
        <p:nvSpPr>
          <p:cNvPr id="16397" name="CasellaDiTesto 40"/>
          <p:cNvSpPr txBox="1">
            <a:spLocks noChangeArrowheads="1"/>
          </p:cNvSpPr>
          <p:nvPr/>
        </p:nvSpPr>
        <p:spPr bwMode="auto">
          <a:xfrm>
            <a:off x="1000125" y="5000625"/>
            <a:ext cx="8072438" cy="1643063"/>
          </a:xfrm>
          <a:prstGeom prst="rect">
            <a:avLst/>
          </a:prstGeom>
          <a:solidFill>
            <a:srgbClr val="44E0EC">
              <a:alpha val="50195"/>
            </a:srgbClr>
          </a:solidFill>
          <a:ln w="9525">
            <a:solidFill>
              <a:schemeClr val="tx1"/>
            </a:solidFill>
            <a:miter lim="800000"/>
            <a:headEnd/>
            <a:tailEnd/>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lnSpc>
                <a:spcPct val="90000"/>
              </a:lnSpc>
              <a:buFontTx/>
              <a:buNone/>
            </a:pPr>
            <a:r>
              <a:rPr lang="it-IT" altLang="en-US" sz="2400"/>
              <a:t>In general (X% very small) very high Q resonances</a:t>
            </a:r>
          </a:p>
          <a:p>
            <a:pPr eaLnBrk="1" hangingPunct="1">
              <a:lnSpc>
                <a:spcPct val="90000"/>
              </a:lnSpc>
              <a:buFontTx/>
              <a:buNone/>
            </a:pPr>
            <a:r>
              <a:rPr lang="it-IT" altLang="en-US" sz="2400"/>
              <a:t>sensitive to the wall conductivity.</a:t>
            </a:r>
          </a:p>
          <a:p>
            <a:pPr eaLnBrk="1" hangingPunct="1">
              <a:lnSpc>
                <a:spcPct val="90000"/>
              </a:lnSpc>
              <a:buFontTx/>
              <a:buNone/>
            </a:pPr>
            <a:r>
              <a:rPr lang="it-IT" altLang="en-US" sz="2400"/>
              <a:t>The coupling resistance can be different from zero.</a:t>
            </a:r>
          </a:p>
          <a:p>
            <a:pPr algn="ctr" eaLnBrk="1" hangingPunct="1">
              <a:lnSpc>
                <a:spcPct val="90000"/>
              </a:lnSpc>
              <a:buFontTx/>
              <a:buNone/>
            </a:pPr>
            <a:r>
              <a:rPr lang="it-IT" altLang="en-US" sz="2400">
                <a:solidFill>
                  <a:srgbClr val="FF0000"/>
                </a:solidFill>
              </a:rPr>
              <a:t>Lossless case (X% = 0) the resistance is null</a:t>
            </a:r>
          </a:p>
        </p:txBody>
      </p:sp>
      <p:sp>
        <p:nvSpPr>
          <p:cNvPr id="16398" name="Rettangolo 5"/>
          <p:cNvSpPr>
            <a:spLocks noChangeArrowheads="1"/>
          </p:cNvSpPr>
          <p:nvPr/>
        </p:nvSpPr>
        <p:spPr bwMode="auto">
          <a:xfrm>
            <a:off x="3929063" y="2211388"/>
            <a:ext cx="1928812" cy="571500"/>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lnSpc>
                <a:spcPct val="200000"/>
              </a:lnSpc>
              <a:spcBef>
                <a:spcPct val="0"/>
              </a:spcBef>
              <a:buFontTx/>
              <a:buNone/>
            </a:pPr>
            <a:r>
              <a:rPr lang="it-IT" altLang="en-US" sz="1400"/>
              <a:t>INSERTION ROOM</a:t>
            </a:r>
          </a:p>
        </p:txBody>
      </p:sp>
      <p:sp>
        <p:nvSpPr>
          <p:cNvPr id="16399" name="Rettangolo 26"/>
          <p:cNvSpPr>
            <a:spLocks noChangeArrowheads="1"/>
          </p:cNvSpPr>
          <p:nvPr/>
        </p:nvSpPr>
        <p:spPr bwMode="auto">
          <a:xfrm>
            <a:off x="1143000" y="4000500"/>
            <a:ext cx="1143000" cy="357188"/>
          </a:xfrm>
          <a:prstGeom prst="rect">
            <a:avLst/>
          </a:prstGeom>
          <a:solidFill>
            <a:srgbClr val="FF0000"/>
          </a:solidFill>
          <a:ln w="9525" algn="ctr">
            <a:solidFill>
              <a:schemeClr val="tx1"/>
            </a:solidFill>
            <a:round/>
            <a:headEnd/>
            <a:tailEnd/>
          </a:ln>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it-IT" altLang="en-US" sz="1400"/>
              <a:t>PIPE</a:t>
            </a:r>
          </a:p>
        </p:txBody>
      </p:sp>
      <p:sp>
        <p:nvSpPr>
          <p:cNvPr id="36" name="Freccia a sinistra 35"/>
          <p:cNvSpPr/>
          <p:nvPr/>
        </p:nvSpPr>
        <p:spPr bwMode="auto">
          <a:xfrm rot="19374513">
            <a:off x="2357438" y="3219450"/>
            <a:ext cx="1611312" cy="500063"/>
          </a:xfrm>
          <a:prstGeom prst="lef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eaLnBrk="1" hangingPunct="1">
              <a:defRPr/>
            </a:pPr>
            <a:r>
              <a:rPr lang="en-GB" sz="1200" b="0" dirty="0">
                <a:solidFill>
                  <a:schemeClr val="tx1"/>
                </a:solidFill>
              </a:rPr>
              <a:t>forbidden</a:t>
            </a:r>
          </a:p>
        </p:txBody>
      </p:sp>
      <p:sp>
        <p:nvSpPr>
          <p:cNvPr id="2" name="Segnaposto data 1"/>
          <p:cNvSpPr>
            <a:spLocks noGrp="1"/>
          </p:cNvSpPr>
          <p:nvPr>
            <p:ph type="dt" sz="half" idx="10"/>
          </p:nvPr>
        </p:nvSpPr>
        <p:spPr/>
        <p:txBody>
          <a:bodyPr/>
          <a:lstStyle/>
          <a:p>
            <a:pPr>
              <a:defRPr/>
            </a:pPr>
            <a:r>
              <a:rPr lang="it-IT" smtClean="0"/>
              <a:t>19/09/2017</a:t>
            </a:r>
            <a:endParaRPr lang="it-IT"/>
          </a:p>
        </p:txBody>
      </p:sp>
    </p:spTree>
    <p:extLst>
      <p:ext uri="{BB962C8B-B14F-4D97-AF65-F5344CB8AC3E}">
        <p14:creationId xmlns:p14="http://schemas.microsoft.com/office/powerpoint/2010/main" val="379067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500" autoRev="1" fill="remove"/>
                                        <p:tgtEl>
                                          <p:spTgt spid="16396"/>
                                        </p:tgtEl>
                                        <p:attrNameLst>
                                          <p:attrName>style.color</p:attrName>
                                        </p:attrNameLst>
                                      </p:cBhvr>
                                      <p:to>
                                        <a:schemeClr val="bg1"/>
                                      </p:to>
                                    </p:animClr>
                                    <p:animClr clrSpc="rgb" dir="cw">
                                      <p:cBhvr>
                                        <p:cTn id="7" dur="500" autoRev="1" fill="remove"/>
                                        <p:tgtEl>
                                          <p:spTgt spid="16396"/>
                                        </p:tgtEl>
                                        <p:attrNameLst>
                                          <p:attrName>fillcolor</p:attrName>
                                        </p:attrNameLst>
                                      </p:cBhvr>
                                      <p:to>
                                        <a:schemeClr val="bg1"/>
                                      </p:to>
                                    </p:animClr>
                                    <p:set>
                                      <p:cBhvr>
                                        <p:cTn id="8" dur="500" autoRev="1" fill="remove"/>
                                        <p:tgtEl>
                                          <p:spTgt spid="16396"/>
                                        </p:tgtEl>
                                        <p:attrNameLst>
                                          <p:attrName>fill.type</p:attrName>
                                        </p:attrNameLst>
                                      </p:cBhvr>
                                      <p:to>
                                        <p:strVal val="solid"/>
                                      </p:to>
                                    </p:set>
                                    <p:set>
                                      <p:cBhvr>
                                        <p:cTn id="9" dur="500" autoRev="1" fill="remove"/>
                                        <p:tgtEl>
                                          <p:spTgt spid="1639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9" descr="pillboxPEC"/>
          <p:cNvPicPr>
            <a:picLocks noChangeAspect="1" noChangeArrowheads="1"/>
          </p:cNvPicPr>
          <p:nvPr/>
        </p:nvPicPr>
        <p:blipFill>
          <a:blip r:embed="rId3">
            <a:extLst>
              <a:ext uri="{28A0092B-C50C-407E-A947-70E740481C1C}">
                <a14:useLocalDpi xmlns:a14="http://schemas.microsoft.com/office/drawing/2010/main" val="0"/>
              </a:ext>
            </a:extLst>
          </a:blip>
          <a:srcRect l="7178" t="3052" r="7486" b="4605"/>
          <a:stretch>
            <a:fillRect/>
          </a:stretch>
        </p:blipFill>
        <p:spPr bwMode="auto">
          <a:xfrm>
            <a:off x="320675" y="1000125"/>
            <a:ext cx="8323263"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Slide Number Placeholder 3"/>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fld id="{18AF3FCA-3603-44DA-B3B0-52B09CB9D540}" type="slidenum">
              <a:rPr lang="it-IT" altLang="en-US" sz="1400"/>
              <a:pPr>
                <a:spcBef>
                  <a:spcPct val="0"/>
                </a:spcBef>
                <a:buFontTx/>
                <a:buNone/>
              </a:pPr>
              <a:t>51</a:t>
            </a:fld>
            <a:endParaRPr lang="it-IT" altLang="en-US" sz="1400"/>
          </a:p>
        </p:txBody>
      </p:sp>
      <p:sp>
        <p:nvSpPr>
          <p:cNvPr id="39940" name="TextBox 5"/>
          <p:cNvSpPr txBox="1">
            <a:spLocks noChangeArrowheads="1"/>
          </p:cNvSpPr>
          <p:nvPr/>
        </p:nvSpPr>
        <p:spPr bwMode="auto">
          <a:xfrm>
            <a:off x="428625" y="285750"/>
            <a:ext cx="8358188" cy="695325"/>
          </a:xfrm>
          <a:prstGeom prst="rect">
            <a:avLst/>
          </a:prstGeom>
          <a:solidFill>
            <a:srgbClr val="F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lnSpc>
                <a:spcPct val="90000"/>
              </a:lnSpc>
              <a:buFontTx/>
              <a:buNone/>
            </a:pPr>
            <a:r>
              <a:rPr lang="it-IT" altLang="en-US" sz="4400" b="0"/>
              <a:t>Analysis of a </a:t>
            </a:r>
            <a:r>
              <a:rPr lang="it-IT" altLang="en-US" sz="4400"/>
              <a:t>PEC</a:t>
            </a:r>
            <a:r>
              <a:rPr lang="it-IT" altLang="en-US" sz="4400" b="0"/>
              <a:t> Pillbox</a:t>
            </a:r>
          </a:p>
        </p:txBody>
      </p:sp>
      <p:sp>
        <p:nvSpPr>
          <p:cNvPr id="39941" name="Text Box 6"/>
          <p:cNvSpPr txBox="1">
            <a:spLocks noChangeArrowheads="1"/>
          </p:cNvSpPr>
          <p:nvPr/>
        </p:nvSpPr>
        <p:spPr bwMode="auto">
          <a:xfrm>
            <a:off x="3294063" y="2643188"/>
            <a:ext cx="7064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lnSpc>
                <a:spcPct val="90000"/>
              </a:lnSpc>
              <a:spcBef>
                <a:spcPct val="50000"/>
              </a:spcBef>
              <a:buFontTx/>
              <a:buNone/>
            </a:pPr>
            <a:r>
              <a:rPr lang="en-US" altLang="en-US" sz="1800"/>
              <a:t>PEC</a:t>
            </a:r>
          </a:p>
        </p:txBody>
      </p:sp>
      <p:sp>
        <p:nvSpPr>
          <p:cNvPr id="39942" name="Text Box 11"/>
          <p:cNvSpPr txBox="1">
            <a:spLocks noChangeArrowheads="1"/>
          </p:cNvSpPr>
          <p:nvPr/>
        </p:nvSpPr>
        <p:spPr bwMode="auto">
          <a:xfrm>
            <a:off x="2857500" y="5170488"/>
            <a:ext cx="857250" cy="258762"/>
          </a:xfrm>
          <a:prstGeom prst="rect">
            <a:avLst/>
          </a:prstGeom>
          <a:solidFill>
            <a:srgbClr val="CCFFCC"/>
          </a:solidFill>
          <a:ln w="9525">
            <a:solidFill>
              <a:schemeClr val="tx1"/>
            </a:solidFill>
            <a:miter lim="800000"/>
            <a:headEnd/>
            <a:tailEnd/>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lnSpc>
                <a:spcPct val="90000"/>
              </a:lnSpc>
              <a:spcBef>
                <a:spcPct val="50000"/>
              </a:spcBef>
              <a:buFontTx/>
              <a:buNone/>
            </a:pPr>
            <a:r>
              <a:rPr lang="en-US" altLang="en-US" sz="1200"/>
              <a:t>40 GHz</a:t>
            </a:r>
          </a:p>
        </p:txBody>
      </p:sp>
      <p:sp>
        <p:nvSpPr>
          <p:cNvPr id="39943" name="Line 12"/>
          <p:cNvSpPr>
            <a:spLocks noChangeShapeType="1"/>
          </p:cNvSpPr>
          <p:nvPr/>
        </p:nvSpPr>
        <p:spPr bwMode="auto">
          <a:xfrm>
            <a:off x="3714750" y="5429250"/>
            <a:ext cx="285750" cy="857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4" name="Text Box 15"/>
          <p:cNvSpPr txBox="1">
            <a:spLocks noChangeArrowheads="1"/>
          </p:cNvSpPr>
          <p:nvPr/>
        </p:nvSpPr>
        <p:spPr bwMode="auto">
          <a:xfrm>
            <a:off x="920750" y="5884863"/>
            <a:ext cx="793750" cy="258762"/>
          </a:xfrm>
          <a:prstGeom prst="rect">
            <a:avLst/>
          </a:prstGeom>
          <a:solidFill>
            <a:srgbClr val="CCFFCC"/>
          </a:solidFill>
          <a:ln w="9525">
            <a:solidFill>
              <a:schemeClr val="tx1"/>
            </a:solidFill>
            <a:miter lim="800000"/>
            <a:headEnd/>
            <a:tailEnd/>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lnSpc>
                <a:spcPct val="90000"/>
              </a:lnSpc>
              <a:spcBef>
                <a:spcPct val="50000"/>
              </a:spcBef>
              <a:buFontTx/>
              <a:buNone/>
            </a:pPr>
            <a:r>
              <a:rPr lang="en-US" altLang="en-US" sz="1200"/>
              <a:t>Cut-off</a:t>
            </a:r>
          </a:p>
        </p:txBody>
      </p:sp>
      <p:sp>
        <p:nvSpPr>
          <p:cNvPr id="39945" name="Line 16"/>
          <p:cNvSpPr>
            <a:spLocks noChangeShapeType="1"/>
          </p:cNvSpPr>
          <p:nvPr/>
        </p:nvSpPr>
        <p:spPr bwMode="auto">
          <a:xfrm>
            <a:off x="1285875" y="6143625"/>
            <a:ext cx="357188" cy="2857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6" name="Text Box 7"/>
          <p:cNvSpPr txBox="1">
            <a:spLocks noChangeArrowheads="1"/>
          </p:cNvSpPr>
          <p:nvPr/>
        </p:nvSpPr>
        <p:spPr bwMode="auto">
          <a:xfrm>
            <a:off x="2316163" y="1693863"/>
            <a:ext cx="1827212" cy="877887"/>
          </a:xfrm>
          <a:prstGeom prst="rect">
            <a:avLst/>
          </a:prstGeom>
          <a:solidFill>
            <a:srgbClr val="FFFF99">
              <a:alpha val="3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r" eaLnBrk="1" hangingPunct="1">
              <a:lnSpc>
                <a:spcPct val="90000"/>
              </a:lnSpc>
              <a:spcBef>
                <a:spcPct val="50000"/>
              </a:spcBef>
              <a:buFontTx/>
              <a:buNone/>
            </a:pPr>
            <a:r>
              <a:rPr lang="en-US" altLang="en-US" sz="1000">
                <a:latin typeface="Arial" panose="020B0604020202020204" pitchFamily="34" charset="0"/>
              </a:rPr>
              <a:t>Waveguide radius = 10 mm</a:t>
            </a:r>
          </a:p>
          <a:p>
            <a:pPr algn="r" eaLnBrk="1" hangingPunct="1">
              <a:lnSpc>
                <a:spcPct val="90000"/>
              </a:lnSpc>
              <a:spcBef>
                <a:spcPct val="50000"/>
              </a:spcBef>
              <a:buFontTx/>
              <a:buNone/>
            </a:pPr>
            <a:r>
              <a:rPr lang="en-US" altLang="en-US" sz="1000">
                <a:latin typeface="Arial" panose="020B0604020202020204" pitchFamily="34" charset="0"/>
              </a:rPr>
              <a:t>Cavity radius = 60 mm</a:t>
            </a:r>
          </a:p>
          <a:p>
            <a:pPr algn="r" eaLnBrk="1" hangingPunct="1">
              <a:lnSpc>
                <a:spcPct val="90000"/>
              </a:lnSpc>
              <a:spcBef>
                <a:spcPct val="50000"/>
              </a:spcBef>
              <a:buFontTx/>
              <a:buNone/>
            </a:pPr>
            <a:r>
              <a:rPr lang="en-US" altLang="en-US" sz="1000">
                <a:latin typeface="Arial" panose="020B0604020202020204" pitchFamily="34" charset="0"/>
              </a:rPr>
              <a:t>Cavity width = 80 mm</a:t>
            </a:r>
          </a:p>
          <a:p>
            <a:pPr algn="r" eaLnBrk="1" hangingPunct="1">
              <a:lnSpc>
                <a:spcPct val="90000"/>
              </a:lnSpc>
              <a:spcBef>
                <a:spcPct val="50000"/>
              </a:spcBef>
              <a:buFontTx/>
              <a:buNone/>
            </a:pPr>
            <a:r>
              <a:rPr lang="en-US" altLang="en-US" sz="1000">
                <a:latin typeface="Arial" panose="020B0604020202020204" pitchFamily="34" charset="0"/>
                <a:sym typeface="Symbol" panose="05050102010706020507" pitchFamily="18" charset="2"/>
              </a:rPr>
              <a:t>= 10</a:t>
            </a:r>
          </a:p>
        </p:txBody>
      </p:sp>
      <p:sp>
        <p:nvSpPr>
          <p:cNvPr id="2" name="Segnaposto data 1"/>
          <p:cNvSpPr>
            <a:spLocks noGrp="1"/>
          </p:cNvSpPr>
          <p:nvPr>
            <p:ph type="dt" sz="half" idx="10"/>
          </p:nvPr>
        </p:nvSpPr>
        <p:spPr/>
        <p:txBody>
          <a:bodyPr/>
          <a:lstStyle/>
          <a:p>
            <a:pPr>
              <a:defRPr/>
            </a:pPr>
            <a:r>
              <a:rPr lang="it-IT" smtClean="0"/>
              <a:t>19/09/2017</a:t>
            </a:r>
            <a:endParaRPr lang="it-IT"/>
          </a:p>
        </p:txBody>
      </p:sp>
    </p:spTree>
    <p:extLst>
      <p:ext uri="{BB962C8B-B14F-4D97-AF65-F5344CB8AC3E}">
        <p14:creationId xmlns:p14="http://schemas.microsoft.com/office/powerpoint/2010/main" val="41146711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 descr="pillboxLoss"/>
          <p:cNvPicPr>
            <a:picLocks noChangeAspect="1" noChangeArrowheads="1"/>
          </p:cNvPicPr>
          <p:nvPr/>
        </p:nvPicPr>
        <p:blipFill>
          <a:blip r:embed="rId3">
            <a:extLst>
              <a:ext uri="{28A0092B-C50C-407E-A947-70E740481C1C}">
                <a14:useLocalDpi xmlns:a14="http://schemas.microsoft.com/office/drawing/2010/main" val="0"/>
              </a:ext>
            </a:extLst>
          </a:blip>
          <a:srcRect l="7178" t="4179" r="7130" b="4605"/>
          <a:stretch>
            <a:fillRect/>
          </a:stretch>
        </p:blipFill>
        <p:spPr bwMode="auto">
          <a:xfrm>
            <a:off x="357188" y="1071563"/>
            <a:ext cx="8358187"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Slide Number Placeholder 3"/>
          <p:cNvSpPr>
            <a:spLocks noGrp="1"/>
          </p:cNvSpPr>
          <p:nvPr>
            <p:ph type="sldNum" sz="quarter" idx="12"/>
          </p:nvPr>
        </p:nvSpPr>
        <p:spPr>
          <a:xfrm>
            <a:off x="6938963"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fld id="{2F7ED750-7D10-40CA-A3A7-07D41E8A5C06}" type="slidenum">
              <a:rPr lang="it-IT" altLang="en-US" sz="1400"/>
              <a:pPr>
                <a:spcBef>
                  <a:spcPct val="0"/>
                </a:spcBef>
                <a:buFontTx/>
                <a:buNone/>
              </a:pPr>
              <a:t>52</a:t>
            </a:fld>
            <a:endParaRPr lang="it-IT" altLang="en-US" sz="1400"/>
          </a:p>
        </p:txBody>
      </p:sp>
      <p:sp>
        <p:nvSpPr>
          <p:cNvPr id="41988" name="TextBox 5"/>
          <p:cNvSpPr txBox="1">
            <a:spLocks noChangeArrowheads="1"/>
          </p:cNvSpPr>
          <p:nvPr/>
        </p:nvSpPr>
        <p:spPr bwMode="auto">
          <a:xfrm>
            <a:off x="428625" y="376238"/>
            <a:ext cx="8358188" cy="695325"/>
          </a:xfrm>
          <a:prstGeom prst="rect">
            <a:avLst/>
          </a:prstGeom>
          <a:solidFill>
            <a:srgbClr val="FF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lnSpc>
                <a:spcPct val="90000"/>
              </a:lnSpc>
              <a:buFontTx/>
              <a:buNone/>
            </a:pPr>
            <a:r>
              <a:rPr lang="it-IT" altLang="en-US" sz="4400" b="0"/>
              <a:t>Analysis of a </a:t>
            </a:r>
            <a:r>
              <a:rPr lang="it-IT" altLang="en-US" sz="4400"/>
              <a:t>Lossy</a:t>
            </a:r>
            <a:r>
              <a:rPr lang="it-IT" altLang="en-US" sz="4400" b="0"/>
              <a:t> Pillbox </a:t>
            </a:r>
          </a:p>
        </p:txBody>
      </p:sp>
      <p:sp>
        <p:nvSpPr>
          <p:cNvPr id="41989" name="Text Box 11"/>
          <p:cNvSpPr txBox="1">
            <a:spLocks noChangeArrowheads="1"/>
          </p:cNvSpPr>
          <p:nvPr/>
        </p:nvSpPr>
        <p:spPr bwMode="auto">
          <a:xfrm>
            <a:off x="3000375" y="5357813"/>
            <a:ext cx="854075" cy="258762"/>
          </a:xfrm>
          <a:prstGeom prst="rect">
            <a:avLst/>
          </a:prstGeom>
          <a:solidFill>
            <a:srgbClr val="CCFFCC"/>
          </a:solidFill>
          <a:ln w="9525">
            <a:solidFill>
              <a:schemeClr val="tx1"/>
            </a:solidFill>
            <a:miter lim="800000"/>
            <a:headEnd/>
            <a:tailEnd/>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lnSpc>
                <a:spcPct val="90000"/>
              </a:lnSpc>
              <a:spcBef>
                <a:spcPct val="50000"/>
              </a:spcBef>
              <a:buFontTx/>
              <a:buNone/>
            </a:pPr>
            <a:r>
              <a:rPr lang="en-US" altLang="en-US" sz="1200"/>
              <a:t>40 GHz</a:t>
            </a:r>
          </a:p>
        </p:txBody>
      </p:sp>
      <p:sp>
        <p:nvSpPr>
          <p:cNvPr id="41990" name="Line 12"/>
          <p:cNvSpPr>
            <a:spLocks noChangeShapeType="1"/>
          </p:cNvSpPr>
          <p:nvPr/>
        </p:nvSpPr>
        <p:spPr bwMode="auto">
          <a:xfrm>
            <a:off x="3857625" y="5572125"/>
            <a:ext cx="214313" cy="785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1" name="Text Box 7"/>
          <p:cNvSpPr txBox="1">
            <a:spLocks noChangeArrowheads="1"/>
          </p:cNvSpPr>
          <p:nvPr/>
        </p:nvSpPr>
        <p:spPr bwMode="auto">
          <a:xfrm>
            <a:off x="2201863" y="2019300"/>
            <a:ext cx="1870075" cy="1481138"/>
          </a:xfrm>
          <a:prstGeom prst="rect">
            <a:avLst/>
          </a:prstGeom>
          <a:solidFill>
            <a:srgbClr val="FFFF99">
              <a:alpha val="3999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r" eaLnBrk="1" hangingPunct="1">
              <a:lnSpc>
                <a:spcPct val="90000"/>
              </a:lnSpc>
              <a:spcBef>
                <a:spcPct val="50000"/>
              </a:spcBef>
              <a:buFontTx/>
              <a:buNone/>
            </a:pPr>
            <a:r>
              <a:rPr lang="en-US" altLang="en-US" sz="1000">
                <a:latin typeface="Arial" panose="020B0604020202020204" pitchFamily="34" charset="0"/>
              </a:rPr>
              <a:t>Waveguide radius = 10 mm</a:t>
            </a:r>
          </a:p>
          <a:p>
            <a:pPr algn="r" eaLnBrk="1" hangingPunct="1">
              <a:lnSpc>
                <a:spcPct val="90000"/>
              </a:lnSpc>
              <a:spcBef>
                <a:spcPct val="50000"/>
              </a:spcBef>
              <a:buFontTx/>
              <a:buNone/>
            </a:pPr>
            <a:r>
              <a:rPr lang="en-US" altLang="en-US" sz="1000">
                <a:latin typeface="Arial" panose="020B0604020202020204" pitchFamily="34" charset="0"/>
              </a:rPr>
              <a:t>Cavity radius = 60 mm</a:t>
            </a:r>
          </a:p>
          <a:p>
            <a:pPr algn="r" eaLnBrk="1" hangingPunct="1">
              <a:lnSpc>
                <a:spcPct val="90000"/>
              </a:lnSpc>
              <a:spcBef>
                <a:spcPct val="50000"/>
              </a:spcBef>
              <a:buFontTx/>
              <a:buNone/>
            </a:pPr>
            <a:r>
              <a:rPr lang="en-US" altLang="en-US" sz="1000">
                <a:latin typeface="Arial" panose="020B0604020202020204" pitchFamily="34" charset="0"/>
              </a:rPr>
              <a:t>Cavity length = 80 mm</a:t>
            </a:r>
          </a:p>
          <a:p>
            <a:pPr algn="r" eaLnBrk="1" hangingPunct="1">
              <a:lnSpc>
                <a:spcPct val="90000"/>
              </a:lnSpc>
              <a:spcBef>
                <a:spcPct val="50000"/>
              </a:spcBef>
              <a:buFontTx/>
              <a:buNone/>
            </a:pPr>
            <a:r>
              <a:rPr lang="en-US" altLang="en-US" sz="1000">
                <a:latin typeface="Arial" panose="020B0604020202020204" pitchFamily="34" charset="0"/>
                <a:sym typeface="Symbol" panose="05050102010706020507" pitchFamily="18" charset="2"/>
              </a:rPr>
              <a:t> = 10</a:t>
            </a:r>
          </a:p>
          <a:p>
            <a:pPr algn="r" eaLnBrk="1" hangingPunct="1">
              <a:lnSpc>
                <a:spcPct val="90000"/>
              </a:lnSpc>
              <a:spcBef>
                <a:spcPct val="50000"/>
              </a:spcBef>
              <a:buFontTx/>
              <a:buNone/>
            </a:pPr>
            <a:r>
              <a:rPr lang="en-US" altLang="en-US" sz="1000">
                <a:latin typeface="Arial" panose="020B0604020202020204" pitchFamily="34" charset="0"/>
                <a:sym typeface="Symbol" panose="05050102010706020507" pitchFamily="18" charset="2"/>
              </a:rPr>
              <a:t>Copper:  =5.98</a:t>
            </a:r>
            <a:r>
              <a:rPr lang="en-US" altLang="en-US" sz="1000">
                <a:latin typeface="Arial" panose="020B0604020202020204" pitchFamily="34" charset="0"/>
                <a:cs typeface="Arial" panose="020B0604020202020204" pitchFamily="34" charset="0"/>
                <a:sym typeface="Symbol" panose="05050102010706020507" pitchFamily="18" charset="2"/>
              </a:rPr>
              <a:t>•10</a:t>
            </a:r>
            <a:r>
              <a:rPr lang="en-US" altLang="en-US" sz="1000" baseline="30000">
                <a:latin typeface="Arial" panose="020B0604020202020204" pitchFamily="34" charset="0"/>
                <a:cs typeface="Arial" panose="020B0604020202020204" pitchFamily="34" charset="0"/>
                <a:sym typeface="Symbol" panose="05050102010706020507" pitchFamily="18" charset="2"/>
              </a:rPr>
              <a:t>7 </a:t>
            </a:r>
            <a:r>
              <a:rPr lang="en-US" altLang="en-US" sz="1000">
                <a:latin typeface="Arial" panose="020B0604020202020204" pitchFamily="34" charset="0"/>
                <a:cs typeface="Arial" panose="020B0604020202020204" pitchFamily="34" charset="0"/>
                <a:sym typeface="Symbol" panose="05050102010706020507" pitchFamily="18" charset="2"/>
              </a:rPr>
              <a:t>S/m</a:t>
            </a:r>
          </a:p>
          <a:p>
            <a:pPr algn="r" eaLnBrk="1" hangingPunct="1">
              <a:lnSpc>
                <a:spcPct val="90000"/>
              </a:lnSpc>
              <a:spcBef>
                <a:spcPct val="50000"/>
              </a:spcBef>
              <a:buFontTx/>
              <a:buNone/>
            </a:pPr>
            <a:r>
              <a:rPr lang="en-US" altLang="en-US" sz="1000">
                <a:latin typeface="Arial" panose="020B0604020202020204" pitchFamily="34" charset="0"/>
                <a:sym typeface="Symbol" panose="05050102010706020507" pitchFamily="18" charset="2"/>
              </a:rPr>
              <a:t>Steel:    =6.00•10</a:t>
            </a:r>
            <a:r>
              <a:rPr lang="en-US" altLang="en-US" sz="1000" b="0">
                <a:latin typeface="Arial" panose="020B0604020202020204" pitchFamily="34" charset="0"/>
                <a:sym typeface="Symbol" panose="05050102010706020507" pitchFamily="18" charset="2"/>
              </a:rPr>
              <a:t> </a:t>
            </a:r>
            <a:r>
              <a:rPr lang="en-US" altLang="en-US" sz="1000" b="0" baseline="30000">
                <a:latin typeface="Arial" panose="020B0604020202020204" pitchFamily="34" charset="0"/>
                <a:sym typeface="Symbol" panose="05050102010706020507" pitchFamily="18" charset="2"/>
              </a:rPr>
              <a:t>5</a:t>
            </a:r>
            <a:r>
              <a:rPr lang="en-US" altLang="en-US" sz="1800">
                <a:sym typeface="Symbol" panose="05050102010706020507" pitchFamily="18" charset="2"/>
              </a:rPr>
              <a:t> </a:t>
            </a:r>
            <a:r>
              <a:rPr lang="en-US" altLang="en-US" sz="1000">
                <a:latin typeface="Arial" panose="020B0604020202020204" pitchFamily="34" charset="0"/>
                <a:cs typeface="Arial" panose="020B0604020202020204" pitchFamily="34" charset="0"/>
                <a:sym typeface="Symbol" panose="05050102010706020507" pitchFamily="18" charset="2"/>
              </a:rPr>
              <a:t>S/m</a:t>
            </a:r>
            <a:endParaRPr lang="en-US" altLang="en-US" sz="1000" baseline="30000">
              <a:latin typeface="Arial" panose="020B0604020202020204" pitchFamily="34" charset="0"/>
              <a:cs typeface="Arial" panose="020B0604020202020204" pitchFamily="34" charset="0"/>
              <a:sym typeface="Symbol" panose="05050102010706020507" pitchFamily="18" charset="2"/>
            </a:endParaRPr>
          </a:p>
        </p:txBody>
      </p:sp>
      <p:sp>
        <p:nvSpPr>
          <p:cNvPr id="2" name="Segnaposto data 1"/>
          <p:cNvSpPr>
            <a:spLocks noGrp="1"/>
          </p:cNvSpPr>
          <p:nvPr>
            <p:ph type="dt" sz="half" idx="10"/>
          </p:nvPr>
        </p:nvSpPr>
        <p:spPr/>
        <p:txBody>
          <a:bodyPr/>
          <a:lstStyle/>
          <a:p>
            <a:pPr>
              <a:defRPr/>
            </a:pPr>
            <a:r>
              <a:rPr lang="it-IT" smtClean="0"/>
              <a:t>19/09/2017</a:t>
            </a:r>
            <a:endParaRPr lang="it-IT"/>
          </a:p>
        </p:txBody>
      </p:sp>
    </p:spTree>
    <p:extLst>
      <p:ext uri="{BB962C8B-B14F-4D97-AF65-F5344CB8AC3E}">
        <p14:creationId xmlns:p14="http://schemas.microsoft.com/office/powerpoint/2010/main" val="20114638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fld id="{36739A72-228A-4DB8-8525-76DC189CD2B2}" type="slidenum">
              <a:rPr lang="it-IT" altLang="en-US" sz="1400"/>
              <a:pPr>
                <a:spcBef>
                  <a:spcPct val="0"/>
                </a:spcBef>
                <a:buFontTx/>
                <a:buNone/>
              </a:pPr>
              <a:t>53</a:t>
            </a:fld>
            <a:endParaRPr lang="it-IT" altLang="en-US" sz="1400"/>
          </a:p>
        </p:txBody>
      </p:sp>
      <p:sp>
        <p:nvSpPr>
          <p:cNvPr id="40963" name="Rectangle 2"/>
          <p:cNvSpPr>
            <a:spLocks noChangeArrowheads="1"/>
          </p:cNvSpPr>
          <p:nvPr/>
        </p:nvSpPr>
        <p:spPr bwMode="auto">
          <a:xfrm>
            <a:off x="0" y="192088"/>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4400" b="0" dirty="0"/>
              <a:t>Wire Method </a:t>
            </a:r>
            <a:r>
              <a:rPr lang="en-US" altLang="en-US" sz="4400" b="0" dirty="0">
                <a:solidFill>
                  <a:srgbClr val="FF0000"/>
                </a:solidFill>
              </a:rPr>
              <a:t>vs</a:t>
            </a:r>
            <a:r>
              <a:rPr lang="en-US" altLang="en-US" sz="4400" b="0" dirty="0">
                <a:solidFill>
                  <a:schemeClr val="tx2"/>
                </a:solidFill>
              </a:rPr>
              <a:t> </a:t>
            </a:r>
            <a:r>
              <a:rPr lang="en-US" altLang="en-US" sz="4400" b="0" dirty="0">
                <a:solidFill>
                  <a:srgbClr val="CF1BC6"/>
                </a:solidFill>
              </a:rPr>
              <a:t>Exact Evaluation</a:t>
            </a:r>
          </a:p>
        </p:txBody>
      </p:sp>
      <p:pic>
        <p:nvPicPr>
          <p:cNvPr id="40964" name="Picture 5" descr="confrontowireMM(0_30)"/>
          <p:cNvPicPr>
            <a:picLocks noChangeAspect="1" noChangeArrowheads="1"/>
          </p:cNvPicPr>
          <p:nvPr/>
        </p:nvPicPr>
        <p:blipFill>
          <a:blip r:embed="rId3">
            <a:extLst>
              <a:ext uri="{28A0092B-C50C-407E-A947-70E740481C1C}">
                <a14:useLocalDpi xmlns:a14="http://schemas.microsoft.com/office/drawing/2010/main" val="0"/>
              </a:ext>
            </a:extLst>
          </a:blip>
          <a:srcRect l="9071" r="8333" b="-1025"/>
          <a:stretch>
            <a:fillRect/>
          </a:stretch>
        </p:blipFill>
        <p:spPr bwMode="auto">
          <a:xfrm>
            <a:off x="827088" y="981075"/>
            <a:ext cx="7416800"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6"/>
          <p:cNvSpPr txBox="1">
            <a:spLocks noChangeArrowheads="1"/>
          </p:cNvSpPr>
          <p:nvPr/>
        </p:nvSpPr>
        <p:spPr bwMode="auto">
          <a:xfrm>
            <a:off x="1547813" y="6453188"/>
            <a:ext cx="1150937" cy="376237"/>
          </a:xfrm>
          <a:prstGeom prst="rect">
            <a:avLst/>
          </a:prstGeom>
          <a:solidFill>
            <a:srgbClr val="CCFFCC"/>
          </a:solidFill>
          <a:ln w="9525">
            <a:solidFill>
              <a:schemeClr val="tx1"/>
            </a:solidFill>
            <a:miter lim="800000"/>
            <a:headEnd/>
            <a:tailEnd/>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50000"/>
              </a:spcBef>
              <a:buFontTx/>
              <a:buNone/>
            </a:pPr>
            <a:r>
              <a:rPr lang="en-US" altLang="en-US" sz="1800"/>
              <a:t>Cut-off</a:t>
            </a:r>
          </a:p>
        </p:txBody>
      </p:sp>
      <p:sp>
        <p:nvSpPr>
          <p:cNvPr id="40966" name="Line 7"/>
          <p:cNvSpPr>
            <a:spLocks noChangeShapeType="1"/>
          </p:cNvSpPr>
          <p:nvPr/>
        </p:nvSpPr>
        <p:spPr bwMode="auto">
          <a:xfrm flipV="1">
            <a:off x="2700338" y="6237288"/>
            <a:ext cx="21590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Segnaposto data 1"/>
          <p:cNvSpPr>
            <a:spLocks noGrp="1"/>
          </p:cNvSpPr>
          <p:nvPr>
            <p:ph type="dt" sz="half" idx="10"/>
          </p:nvPr>
        </p:nvSpPr>
        <p:spPr/>
        <p:txBody>
          <a:bodyPr/>
          <a:lstStyle/>
          <a:p>
            <a:pPr>
              <a:defRPr/>
            </a:pPr>
            <a:r>
              <a:rPr lang="it-IT" smtClean="0"/>
              <a:t>19/09/2017</a:t>
            </a:r>
            <a:endParaRPr lang="it-IT"/>
          </a:p>
        </p:txBody>
      </p:sp>
    </p:spTree>
    <p:extLst>
      <p:ext uri="{BB962C8B-B14F-4D97-AF65-F5344CB8AC3E}">
        <p14:creationId xmlns:p14="http://schemas.microsoft.com/office/powerpoint/2010/main" val="19554391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1547664" y="1689775"/>
            <a:ext cx="6336704" cy="4331513"/>
            <a:chOff x="1547664" y="1630541"/>
            <a:chExt cx="6336704" cy="4331513"/>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575"/>
            <a:stretch/>
          </p:blipFill>
          <p:spPr bwMode="auto">
            <a:xfrm>
              <a:off x="1547664" y="1998213"/>
              <a:ext cx="6336704" cy="39638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CasellaDiTesto 4"/>
            <p:cNvSpPr txBox="1"/>
            <p:nvPr/>
          </p:nvSpPr>
          <p:spPr>
            <a:xfrm>
              <a:off x="1547664" y="1630541"/>
              <a:ext cx="6336704" cy="646331"/>
            </a:xfrm>
            <a:prstGeom prst="rect">
              <a:avLst/>
            </a:prstGeom>
            <a:solidFill>
              <a:schemeClr val="bg1"/>
            </a:solidFill>
            <a:ln>
              <a:solidFill>
                <a:schemeClr val="tx1"/>
              </a:solidFill>
            </a:ln>
          </p:spPr>
          <p:txBody>
            <a:bodyPr wrap="square" rtlCol="0">
              <a:spAutoFit/>
            </a:bodyPr>
            <a:lstStyle/>
            <a:p>
              <a:r>
                <a:rPr lang="it-IT" dirty="0" smtClean="0"/>
                <a:t>Pipe </a:t>
              </a:r>
              <a:r>
                <a:rPr lang="it-IT" dirty="0" err="1" smtClean="0"/>
                <a:t>radius</a:t>
              </a:r>
              <a:r>
                <a:rPr lang="it-IT" dirty="0" smtClean="0"/>
                <a:t> </a:t>
              </a:r>
              <a:r>
                <a:rPr lang="it-IT" dirty="0"/>
                <a:t>= </a:t>
              </a:r>
              <a:r>
                <a:rPr lang="it-IT" dirty="0" smtClean="0"/>
                <a:t>4mm</a:t>
              </a:r>
              <a:r>
                <a:rPr lang="it-IT" dirty="0"/>
                <a:t>; </a:t>
              </a:r>
              <a:r>
                <a:rPr lang="it-IT" dirty="0" err="1" smtClean="0"/>
                <a:t>Pillbox</a:t>
              </a:r>
              <a:r>
                <a:rPr lang="it-IT" dirty="0" smtClean="0"/>
                <a:t> </a:t>
              </a:r>
              <a:r>
                <a:rPr lang="it-IT" dirty="0" err="1" smtClean="0"/>
                <a:t>radius</a:t>
              </a:r>
              <a:r>
                <a:rPr lang="it-IT" dirty="0" smtClean="0"/>
                <a:t> </a:t>
              </a:r>
              <a:r>
                <a:rPr lang="it-IT" dirty="0"/>
                <a:t>= </a:t>
              </a:r>
              <a:r>
                <a:rPr lang="it-IT" dirty="0" smtClean="0"/>
                <a:t>36mm</a:t>
              </a:r>
              <a:r>
                <a:rPr lang="it-IT" dirty="0"/>
                <a:t>; </a:t>
              </a:r>
            </a:p>
            <a:p>
              <a:r>
                <a:rPr lang="it-IT" dirty="0" err="1" smtClean="0"/>
                <a:t>Pillbox</a:t>
              </a:r>
              <a:r>
                <a:rPr lang="it-IT" dirty="0" smtClean="0"/>
                <a:t> </a:t>
              </a:r>
              <a:r>
                <a:rPr lang="it-IT" dirty="0" err="1" smtClean="0"/>
                <a:t>length</a:t>
              </a:r>
              <a:r>
                <a:rPr lang="it-IT" dirty="0" smtClean="0"/>
                <a:t> </a:t>
              </a:r>
              <a:r>
                <a:rPr lang="it-IT" dirty="0"/>
                <a:t>= </a:t>
              </a:r>
              <a:r>
                <a:rPr lang="it-IT" dirty="0" smtClean="0"/>
                <a:t>12mm</a:t>
              </a:r>
              <a:endParaRPr lang="it-IT" dirty="0"/>
            </a:p>
          </p:txBody>
        </p:sp>
      </p:grpSp>
      <p:sp>
        <p:nvSpPr>
          <p:cNvPr id="8" name="Rectangle 2"/>
          <p:cNvSpPr>
            <a:spLocks noChangeArrowheads="1"/>
          </p:cNvSpPr>
          <p:nvPr/>
        </p:nvSpPr>
        <p:spPr bwMode="auto">
          <a:xfrm>
            <a:off x="0" y="116632"/>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3600" b="0" dirty="0" smtClean="0">
                <a:solidFill>
                  <a:srgbClr val="2801E9"/>
                </a:solidFill>
              </a:rPr>
              <a:t>Virtual measurement with stretched wire</a:t>
            </a:r>
            <a:r>
              <a:rPr lang="en-US" altLang="en-US" sz="3600" b="0" dirty="0" smtClean="0">
                <a:solidFill>
                  <a:schemeClr val="tx2"/>
                </a:solidFill>
              </a:rPr>
              <a:t> </a:t>
            </a:r>
            <a:r>
              <a:rPr lang="en-US" altLang="en-US" sz="3600" b="0" dirty="0" smtClean="0">
                <a:solidFill>
                  <a:srgbClr val="FF0000"/>
                </a:solidFill>
              </a:rPr>
              <a:t>vs</a:t>
            </a:r>
            <a:r>
              <a:rPr lang="en-US" altLang="en-US" sz="3600" b="0" dirty="0" smtClean="0"/>
              <a:t> MMT exact evaluation</a:t>
            </a:r>
            <a:r>
              <a:rPr lang="en-US" altLang="en-US" sz="4400" b="0" dirty="0" smtClean="0"/>
              <a:t> </a:t>
            </a:r>
            <a:endParaRPr lang="en-US" altLang="en-US" sz="4400" b="0" dirty="0"/>
          </a:p>
        </p:txBody>
      </p:sp>
    </p:spTree>
    <p:extLst>
      <p:ext uri="{BB962C8B-B14F-4D97-AF65-F5344CB8AC3E}">
        <p14:creationId xmlns:p14="http://schemas.microsoft.com/office/powerpoint/2010/main" val="24727733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p:cNvGrpSpPr/>
          <p:nvPr/>
        </p:nvGrpSpPr>
        <p:grpSpPr>
          <a:xfrm>
            <a:off x="548640" y="1938519"/>
            <a:ext cx="8123722" cy="3650721"/>
            <a:chOff x="548640" y="1556792"/>
            <a:chExt cx="8123722" cy="3650721"/>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30" r="5222" b="25437"/>
            <a:stretch/>
          </p:blipFill>
          <p:spPr bwMode="auto">
            <a:xfrm>
              <a:off x="548640" y="2001614"/>
              <a:ext cx="8123722" cy="32058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asellaDiTesto 5"/>
            <p:cNvSpPr txBox="1"/>
            <p:nvPr/>
          </p:nvSpPr>
          <p:spPr>
            <a:xfrm>
              <a:off x="548640" y="1556792"/>
              <a:ext cx="8123722" cy="646331"/>
            </a:xfrm>
            <a:prstGeom prst="rect">
              <a:avLst/>
            </a:prstGeom>
            <a:solidFill>
              <a:schemeClr val="bg1"/>
            </a:solidFill>
            <a:ln>
              <a:solidFill>
                <a:schemeClr val="tx1"/>
              </a:solidFill>
            </a:ln>
          </p:spPr>
          <p:txBody>
            <a:bodyPr wrap="square" rtlCol="0">
              <a:spAutoFit/>
            </a:bodyPr>
            <a:lstStyle/>
            <a:p>
              <a:r>
                <a:rPr lang="it-IT" dirty="0"/>
                <a:t>Pipe </a:t>
              </a:r>
              <a:r>
                <a:rPr lang="it-IT" dirty="0" err="1"/>
                <a:t>radius</a:t>
              </a:r>
              <a:r>
                <a:rPr lang="it-IT" dirty="0"/>
                <a:t> = </a:t>
              </a:r>
              <a:r>
                <a:rPr lang="it-IT" dirty="0" smtClean="0"/>
                <a:t>10mm</a:t>
              </a:r>
              <a:r>
                <a:rPr lang="it-IT" dirty="0"/>
                <a:t>; </a:t>
              </a:r>
              <a:r>
                <a:rPr lang="it-IT" dirty="0" err="1"/>
                <a:t>Pillbox</a:t>
              </a:r>
              <a:r>
                <a:rPr lang="it-IT" dirty="0"/>
                <a:t> </a:t>
              </a:r>
              <a:r>
                <a:rPr lang="it-IT" dirty="0" err="1"/>
                <a:t>radius</a:t>
              </a:r>
              <a:r>
                <a:rPr lang="it-IT" dirty="0"/>
                <a:t> = </a:t>
              </a:r>
              <a:r>
                <a:rPr lang="it-IT" dirty="0" smtClean="0"/>
                <a:t>60mm</a:t>
              </a:r>
              <a:r>
                <a:rPr lang="it-IT" dirty="0"/>
                <a:t>; </a:t>
              </a:r>
            </a:p>
            <a:p>
              <a:r>
                <a:rPr lang="it-IT" dirty="0" err="1"/>
                <a:t>Pillbox</a:t>
              </a:r>
              <a:r>
                <a:rPr lang="it-IT" dirty="0"/>
                <a:t> </a:t>
              </a:r>
              <a:r>
                <a:rPr lang="it-IT" dirty="0" err="1"/>
                <a:t>length</a:t>
              </a:r>
              <a:r>
                <a:rPr lang="it-IT" dirty="0"/>
                <a:t> = </a:t>
              </a:r>
              <a:r>
                <a:rPr lang="it-IT" dirty="0" smtClean="0"/>
                <a:t>80mm</a:t>
              </a:r>
              <a:endParaRPr lang="it-IT" dirty="0"/>
            </a:p>
          </p:txBody>
        </p:sp>
      </p:grpSp>
      <p:sp>
        <p:nvSpPr>
          <p:cNvPr id="5" name="Segnaposto data 4"/>
          <p:cNvSpPr>
            <a:spLocks noGrp="1"/>
          </p:cNvSpPr>
          <p:nvPr>
            <p:ph type="dt" sz="half" idx="10"/>
          </p:nvPr>
        </p:nvSpPr>
        <p:spPr/>
        <p:txBody>
          <a:bodyPr/>
          <a:lstStyle/>
          <a:p>
            <a:pPr>
              <a:defRPr/>
            </a:pPr>
            <a:r>
              <a:rPr lang="it-IT" smtClean="0"/>
              <a:t>19/09/2017</a:t>
            </a:r>
            <a:endParaRPr lang="it-IT"/>
          </a:p>
        </p:txBody>
      </p:sp>
      <p:sp>
        <p:nvSpPr>
          <p:cNvPr id="8" name="Segnaposto numero diapositiva 7"/>
          <p:cNvSpPr>
            <a:spLocks noGrp="1"/>
          </p:cNvSpPr>
          <p:nvPr>
            <p:ph type="sldNum" sz="quarter" idx="12"/>
          </p:nvPr>
        </p:nvSpPr>
        <p:spPr/>
        <p:txBody>
          <a:bodyPr/>
          <a:lstStyle/>
          <a:p>
            <a:pPr>
              <a:defRPr/>
            </a:pPr>
            <a:fld id="{5916E927-2375-4F12-AF6E-B7902A62EBF6}" type="slidenum">
              <a:rPr lang="it-IT" smtClean="0"/>
              <a:pPr>
                <a:defRPr/>
              </a:pPr>
              <a:t>55</a:t>
            </a:fld>
            <a:endParaRPr lang="it-IT"/>
          </a:p>
        </p:txBody>
      </p:sp>
      <p:sp>
        <p:nvSpPr>
          <p:cNvPr id="10" name="Rectangle 2"/>
          <p:cNvSpPr>
            <a:spLocks noChangeArrowheads="1"/>
          </p:cNvSpPr>
          <p:nvPr/>
        </p:nvSpPr>
        <p:spPr bwMode="auto">
          <a:xfrm>
            <a:off x="0" y="116632"/>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r>
              <a:rPr lang="en-US" altLang="en-US" sz="3600" b="0" dirty="0" smtClean="0"/>
              <a:t>Virtual measurement with stretched wire</a:t>
            </a:r>
            <a:r>
              <a:rPr lang="en-US" altLang="en-US" sz="3600" b="0" dirty="0" smtClean="0">
                <a:solidFill>
                  <a:schemeClr val="tx2"/>
                </a:solidFill>
              </a:rPr>
              <a:t> </a:t>
            </a:r>
            <a:r>
              <a:rPr lang="en-US" altLang="en-US" sz="3600" b="0" dirty="0" smtClean="0">
                <a:solidFill>
                  <a:srgbClr val="FF0000"/>
                </a:solidFill>
              </a:rPr>
              <a:t>vs</a:t>
            </a:r>
            <a:r>
              <a:rPr lang="en-US" altLang="en-US" sz="3600" b="0" dirty="0" smtClean="0"/>
              <a:t> </a:t>
            </a:r>
            <a:r>
              <a:rPr lang="en-US" altLang="en-US" sz="3600" b="0" dirty="0" smtClean="0">
                <a:solidFill>
                  <a:srgbClr val="CF1BC6"/>
                </a:solidFill>
              </a:rPr>
              <a:t>MMT exact evaluation</a:t>
            </a:r>
            <a:r>
              <a:rPr lang="en-US" altLang="en-US" sz="4400" b="0" dirty="0" smtClean="0"/>
              <a:t> </a:t>
            </a:r>
            <a:endParaRPr lang="en-US" altLang="en-US" sz="4400" b="0" dirty="0"/>
          </a:p>
        </p:txBody>
      </p:sp>
    </p:spTree>
    <p:extLst>
      <p:ext uri="{BB962C8B-B14F-4D97-AF65-F5344CB8AC3E}">
        <p14:creationId xmlns:p14="http://schemas.microsoft.com/office/powerpoint/2010/main" val="25059469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Tables of some results</a:t>
            </a:r>
            <a:endParaRPr lang="en-US" dirty="0"/>
          </a:p>
        </p:txBody>
      </p:sp>
      <p:sp>
        <p:nvSpPr>
          <p:cNvPr id="4" name="Segnaposto numero diapositiva 3"/>
          <p:cNvSpPr>
            <a:spLocks noGrp="1"/>
          </p:cNvSpPr>
          <p:nvPr>
            <p:ph type="sldNum" sz="quarter" idx="12"/>
          </p:nvPr>
        </p:nvSpPr>
        <p:spPr/>
        <p:txBody>
          <a:bodyPr/>
          <a:lstStyle/>
          <a:p>
            <a:pPr>
              <a:defRPr/>
            </a:pPr>
            <a:fld id="{5916E927-2375-4F12-AF6E-B7902A62EBF6}" type="slidenum">
              <a:rPr lang="it-IT" smtClean="0"/>
              <a:pPr>
                <a:defRPr/>
              </a:pPr>
              <a:t>56</a:t>
            </a:fld>
            <a:endParaRPr lang="it-IT"/>
          </a:p>
        </p:txBody>
      </p:sp>
      <p:pic>
        <p:nvPicPr>
          <p:cNvPr id="5" name="Immagine 4"/>
          <p:cNvPicPr>
            <a:picLocks noChangeAspect="1"/>
          </p:cNvPicPr>
          <p:nvPr/>
        </p:nvPicPr>
        <p:blipFill>
          <a:blip r:embed="rId2"/>
          <a:stretch>
            <a:fillRect/>
          </a:stretch>
        </p:blipFill>
        <p:spPr>
          <a:xfrm>
            <a:off x="179512" y="1444105"/>
            <a:ext cx="8796139" cy="2274934"/>
          </a:xfrm>
          <a:prstGeom prst="rect">
            <a:avLst/>
          </a:prstGeom>
        </p:spPr>
      </p:pic>
      <p:pic>
        <p:nvPicPr>
          <p:cNvPr id="6" name="Immagine 5"/>
          <p:cNvPicPr>
            <a:picLocks noChangeAspect="1"/>
          </p:cNvPicPr>
          <p:nvPr/>
        </p:nvPicPr>
        <p:blipFill>
          <a:blip r:embed="rId3"/>
          <a:stretch>
            <a:fillRect/>
          </a:stretch>
        </p:blipFill>
        <p:spPr>
          <a:xfrm>
            <a:off x="305310" y="3861048"/>
            <a:ext cx="8546634" cy="2495302"/>
          </a:xfrm>
          <a:prstGeom prst="rect">
            <a:avLst/>
          </a:prstGeom>
        </p:spPr>
      </p:pic>
      <p:sp>
        <p:nvSpPr>
          <p:cNvPr id="3" name="Segnaposto data 2"/>
          <p:cNvSpPr>
            <a:spLocks noGrp="1"/>
          </p:cNvSpPr>
          <p:nvPr>
            <p:ph type="dt" sz="half" idx="10"/>
          </p:nvPr>
        </p:nvSpPr>
        <p:spPr/>
        <p:txBody>
          <a:bodyPr/>
          <a:lstStyle/>
          <a:p>
            <a:pPr>
              <a:defRPr/>
            </a:pPr>
            <a:r>
              <a:rPr lang="it-IT" smtClean="0"/>
              <a:t>19/09/2017</a:t>
            </a:r>
            <a:endParaRPr lang="it-IT"/>
          </a:p>
        </p:txBody>
      </p:sp>
    </p:spTree>
    <p:extLst>
      <p:ext uri="{BB962C8B-B14F-4D97-AF65-F5344CB8AC3E}">
        <p14:creationId xmlns:p14="http://schemas.microsoft.com/office/powerpoint/2010/main" val="2956755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19/09/2017</a:t>
            </a:r>
            <a:endParaRPr lang="it-IT" dirty="0"/>
          </a:p>
        </p:txBody>
      </p:sp>
      <p:sp>
        <p:nvSpPr>
          <p:cNvPr id="6" name="Segnaposto numero diapositiva 5"/>
          <p:cNvSpPr>
            <a:spLocks noGrp="1"/>
          </p:cNvSpPr>
          <p:nvPr>
            <p:ph type="sldNum" sz="quarter" idx="12"/>
          </p:nvPr>
        </p:nvSpPr>
        <p:spPr/>
        <p:txBody>
          <a:bodyPr/>
          <a:lstStyle/>
          <a:p>
            <a:fld id="{2018C424-D8E4-4C7E-8771-06D7D767417B}" type="slidenum">
              <a:rPr lang="it-IT" smtClean="0"/>
              <a:pPr/>
              <a:t>57</a:t>
            </a:fld>
            <a:endParaRPr lang="it-IT" dirty="0"/>
          </a:p>
        </p:txBody>
      </p:sp>
      <p:pic>
        <p:nvPicPr>
          <p:cNvPr id="8" name="Immagine 7" descr="DSC_0033.JPG"/>
          <p:cNvPicPr>
            <a:picLocks noChangeAspect="1"/>
          </p:cNvPicPr>
          <p:nvPr/>
        </p:nvPicPr>
        <p:blipFill>
          <a:blip r:embed="rId2" cstate="print"/>
          <a:stretch>
            <a:fillRect/>
          </a:stretch>
        </p:blipFill>
        <p:spPr>
          <a:xfrm>
            <a:off x="179511" y="908720"/>
            <a:ext cx="4345875" cy="2448272"/>
          </a:xfrm>
          <a:prstGeom prst="rect">
            <a:avLst/>
          </a:prstGeom>
        </p:spPr>
      </p:pic>
      <p:pic>
        <p:nvPicPr>
          <p:cNvPr id="9" name="Immagine 8" descr="DSC_0037.JPG"/>
          <p:cNvPicPr>
            <a:picLocks noChangeAspect="1"/>
          </p:cNvPicPr>
          <p:nvPr/>
        </p:nvPicPr>
        <p:blipFill>
          <a:blip r:embed="rId3" cstate="print"/>
          <a:srcRect l="10845" t="11852"/>
          <a:stretch>
            <a:fillRect/>
          </a:stretch>
        </p:blipFill>
        <p:spPr>
          <a:xfrm>
            <a:off x="4774175" y="908720"/>
            <a:ext cx="4046297" cy="2430270"/>
          </a:xfrm>
          <a:prstGeom prst="rect">
            <a:avLst/>
          </a:prstGeom>
        </p:spPr>
      </p:pic>
      <p:pic>
        <p:nvPicPr>
          <p:cNvPr id="11" name="Immagine 10" descr="DSC_0039.JPG"/>
          <p:cNvPicPr>
            <a:picLocks noChangeAspect="1"/>
          </p:cNvPicPr>
          <p:nvPr/>
        </p:nvPicPr>
        <p:blipFill>
          <a:blip r:embed="rId4" cstate="print"/>
          <a:stretch>
            <a:fillRect/>
          </a:stretch>
        </p:blipFill>
        <p:spPr>
          <a:xfrm>
            <a:off x="179512" y="3645024"/>
            <a:ext cx="4176464" cy="2450237"/>
          </a:xfrm>
          <a:prstGeom prst="rect">
            <a:avLst/>
          </a:prstGeom>
        </p:spPr>
      </p:pic>
      <p:pic>
        <p:nvPicPr>
          <p:cNvPr id="12" name="Immagine 11" descr="DSC_0040.JPG"/>
          <p:cNvPicPr>
            <a:picLocks noChangeAspect="1"/>
          </p:cNvPicPr>
          <p:nvPr/>
        </p:nvPicPr>
        <p:blipFill>
          <a:blip r:embed="rId5" cstate="print"/>
          <a:stretch>
            <a:fillRect/>
          </a:stretch>
        </p:blipFill>
        <p:spPr>
          <a:xfrm>
            <a:off x="4664863" y="3645024"/>
            <a:ext cx="4227617" cy="2448272"/>
          </a:xfrm>
          <a:prstGeom prst="rect">
            <a:avLst/>
          </a:prstGeom>
        </p:spPr>
      </p:pic>
      <p:sp>
        <p:nvSpPr>
          <p:cNvPr id="13" name="CasellaDiTesto 12"/>
          <p:cNvSpPr txBox="1"/>
          <p:nvPr/>
        </p:nvSpPr>
        <p:spPr>
          <a:xfrm>
            <a:off x="1568550" y="0"/>
            <a:ext cx="5883149" cy="707886"/>
          </a:xfrm>
          <a:prstGeom prst="rect">
            <a:avLst/>
          </a:prstGeom>
          <a:solidFill>
            <a:schemeClr val="bg1"/>
          </a:solidFill>
        </p:spPr>
        <p:txBody>
          <a:bodyPr wrap="none" rtlCol="0">
            <a:spAutoFit/>
          </a:bodyPr>
          <a:lstStyle/>
          <a:p>
            <a:r>
              <a:rPr lang="it-IT" sz="4000" dirty="0" smtClean="0"/>
              <a:t>The </a:t>
            </a:r>
            <a:r>
              <a:rPr lang="it-IT" sz="4000" dirty="0" err="1" smtClean="0"/>
              <a:t>new</a:t>
            </a:r>
            <a:r>
              <a:rPr lang="it-IT" sz="4000" dirty="0" smtClean="0"/>
              <a:t> </a:t>
            </a:r>
            <a:r>
              <a:rPr lang="it-IT" sz="4000" dirty="0" err="1" smtClean="0"/>
              <a:t>telescopic</a:t>
            </a:r>
            <a:r>
              <a:rPr lang="it-IT" sz="4000" dirty="0" smtClean="0"/>
              <a:t> set-up</a:t>
            </a:r>
            <a:endParaRPr lang="it-IT" sz="4000" dirty="0"/>
          </a:p>
        </p:txBody>
      </p:sp>
    </p:spTree>
    <p:extLst>
      <p:ext uri="{BB962C8B-B14F-4D97-AF65-F5344CB8AC3E}">
        <p14:creationId xmlns:p14="http://schemas.microsoft.com/office/powerpoint/2010/main" val="38463722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The telescopic measurement device</a:t>
            </a:r>
            <a:endParaRPr lang="en-GB" sz="4000" dirty="0"/>
          </a:p>
        </p:txBody>
      </p:sp>
      <p:sp>
        <p:nvSpPr>
          <p:cNvPr id="4" name="Slide Number Placeholder 3"/>
          <p:cNvSpPr>
            <a:spLocks noGrp="1"/>
          </p:cNvSpPr>
          <p:nvPr>
            <p:ph type="sldNum" sz="quarter" idx="12"/>
          </p:nvPr>
        </p:nvSpPr>
        <p:spPr/>
        <p:txBody>
          <a:bodyPr/>
          <a:lstStyle/>
          <a:p>
            <a:fld id="{CF523769-BA0B-42B2-A7A0-5F9EE905220B}" type="slidenum">
              <a:rPr lang="en-GB" smtClean="0"/>
              <a:t>58</a:t>
            </a:fld>
            <a:endParaRPr lang="en-GB"/>
          </a:p>
        </p:txBody>
      </p:sp>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881063"/>
            <a:ext cx="4493856" cy="261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881064"/>
            <a:ext cx="3733800" cy="263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data 2"/>
          <p:cNvSpPr>
            <a:spLocks noGrp="1"/>
          </p:cNvSpPr>
          <p:nvPr>
            <p:ph type="dt" sz="half" idx="10"/>
          </p:nvPr>
        </p:nvSpPr>
        <p:spPr/>
        <p:txBody>
          <a:bodyPr/>
          <a:lstStyle/>
          <a:p>
            <a:pPr>
              <a:defRPr/>
            </a:pPr>
            <a:r>
              <a:rPr lang="it-IT" smtClean="0"/>
              <a:t>19/09/2017</a:t>
            </a:r>
            <a:endParaRPr lang="it-IT"/>
          </a:p>
        </p:txBody>
      </p:sp>
      <p:graphicFrame>
        <p:nvGraphicFramePr>
          <p:cNvPr id="9" name="Table 4"/>
          <p:cNvGraphicFramePr>
            <a:graphicFrameLocks noGrp="1"/>
          </p:cNvGraphicFramePr>
          <p:nvPr>
            <p:extLst>
              <p:ext uri="{D42A27DB-BD31-4B8C-83A1-F6EECF244321}">
                <p14:modId xmlns:p14="http://schemas.microsoft.com/office/powerpoint/2010/main" val="1646225973"/>
              </p:ext>
            </p:extLst>
          </p:nvPr>
        </p:nvGraphicFramePr>
        <p:xfrm>
          <a:off x="5220072" y="3717032"/>
          <a:ext cx="3200400" cy="1849120"/>
        </p:xfrm>
        <a:graphic>
          <a:graphicData uri="http://schemas.openxmlformats.org/drawingml/2006/table">
            <a:tbl>
              <a:tblPr firstRow="1" bandRow="1">
                <a:tableStyleId>{5C22544A-7EE6-4342-B048-85BDC9FD1C3A}</a:tableStyleId>
              </a:tblPr>
              <a:tblGrid>
                <a:gridCol w="1600200"/>
                <a:gridCol w="1600200"/>
              </a:tblGrid>
              <a:tr h="370840">
                <a:tc>
                  <a:txBody>
                    <a:bodyPr/>
                    <a:lstStyle/>
                    <a:p>
                      <a:pPr algn="ctr"/>
                      <a:r>
                        <a:rPr lang="en-US" dirty="0" smtClean="0"/>
                        <a:t>Parameter</a:t>
                      </a:r>
                      <a:endParaRPr lang="en-GB" dirty="0"/>
                    </a:p>
                  </a:txBody>
                  <a:tcPr/>
                </a:tc>
                <a:tc>
                  <a:txBody>
                    <a:bodyPr/>
                    <a:lstStyle/>
                    <a:p>
                      <a:pPr algn="ctr"/>
                      <a:r>
                        <a:rPr lang="en-US" dirty="0" smtClean="0"/>
                        <a:t>Description</a:t>
                      </a:r>
                      <a:endParaRPr lang="en-GB" dirty="0"/>
                    </a:p>
                  </a:txBody>
                  <a:tcPr/>
                </a:tc>
              </a:tr>
              <a:tr h="0">
                <a:tc>
                  <a:txBody>
                    <a:bodyPr/>
                    <a:lstStyle/>
                    <a:p>
                      <a:pPr algn="ctr"/>
                      <a:r>
                        <a:rPr lang="en-US" dirty="0" smtClean="0"/>
                        <a:t>R</a:t>
                      </a:r>
                      <a:endParaRPr lang="en-GB" dirty="0"/>
                    </a:p>
                  </a:txBody>
                  <a:tcPr/>
                </a:tc>
                <a:tc>
                  <a:txBody>
                    <a:bodyPr/>
                    <a:lstStyle/>
                    <a:p>
                      <a:pPr algn="ctr"/>
                      <a:r>
                        <a:rPr lang="en-US" i="1" dirty="0" smtClean="0"/>
                        <a:t>125mm</a:t>
                      </a:r>
                      <a:endParaRPr lang="en-GB" i="1" dirty="0"/>
                    </a:p>
                  </a:txBody>
                  <a:tcPr/>
                </a:tc>
              </a:tr>
              <a:tr h="370840">
                <a:tc>
                  <a:txBody>
                    <a:bodyPr/>
                    <a:lstStyle/>
                    <a:p>
                      <a:pPr algn="ctr"/>
                      <a:r>
                        <a:rPr lang="en-US" dirty="0" smtClean="0"/>
                        <a:t>b</a:t>
                      </a:r>
                      <a:endParaRPr lang="en-GB" dirty="0"/>
                    </a:p>
                  </a:txBody>
                  <a:tcPr/>
                </a:tc>
                <a:tc>
                  <a:txBody>
                    <a:bodyPr/>
                    <a:lstStyle/>
                    <a:p>
                      <a:pPr algn="ctr"/>
                      <a:r>
                        <a:rPr lang="en-US" i="1" dirty="0" smtClean="0"/>
                        <a:t>34mm</a:t>
                      </a:r>
                      <a:endParaRPr lang="en-GB" i="1" dirty="0"/>
                    </a:p>
                  </a:txBody>
                  <a:tcPr/>
                </a:tc>
              </a:tr>
              <a:tr h="370840">
                <a:tc>
                  <a:txBody>
                    <a:bodyPr/>
                    <a:lstStyle/>
                    <a:p>
                      <a:pPr algn="ctr"/>
                      <a:r>
                        <a:rPr lang="en-US" dirty="0" smtClean="0"/>
                        <a:t>L</a:t>
                      </a:r>
                      <a:endParaRPr lang="en-GB" dirty="0"/>
                    </a:p>
                  </a:txBody>
                  <a:tcPr/>
                </a:tc>
                <a:tc>
                  <a:txBody>
                    <a:bodyPr/>
                    <a:lstStyle/>
                    <a:p>
                      <a:pPr algn="ctr"/>
                      <a:r>
                        <a:rPr lang="en-US" i="1" dirty="0" smtClean="0"/>
                        <a:t>375mm</a:t>
                      </a:r>
                      <a:endParaRPr lang="en-GB" i="1" dirty="0"/>
                    </a:p>
                  </a:txBody>
                  <a:tcPr/>
                </a:tc>
              </a:tr>
              <a:tr h="370840">
                <a:tc>
                  <a:txBody>
                    <a:bodyPr/>
                    <a:lstStyle/>
                    <a:p>
                      <a:pPr algn="ctr"/>
                      <a:r>
                        <a:rPr lang="en-US" dirty="0" smtClean="0"/>
                        <a:t>Conductivity</a:t>
                      </a:r>
                      <a:endParaRPr lang="en-GB" dirty="0"/>
                    </a:p>
                  </a:txBody>
                  <a:tcPr/>
                </a:tc>
                <a:tc>
                  <a:txBody>
                    <a:bodyPr/>
                    <a:lstStyle/>
                    <a:p>
                      <a:pPr algn="ctr"/>
                      <a:r>
                        <a:rPr lang="en-US" i="1" dirty="0" smtClean="0"/>
                        <a:t>5.96</a:t>
                      </a:r>
                      <a:r>
                        <a:rPr lang="en-US" i="1" baseline="0" dirty="0" smtClean="0"/>
                        <a:t> e7 S/m</a:t>
                      </a:r>
                      <a:endParaRPr lang="en-GB" i="1" dirty="0"/>
                    </a:p>
                  </a:txBody>
                  <a:tcPr/>
                </a:tc>
              </a:tr>
            </a:tbl>
          </a:graphicData>
        </a:graphic>
      </p:graphicFrame>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378" y="4041229"/>
            <a:ext cx="34671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TextBox 2"/>
              <p:cNvSpPr txBox="1"/>
              <p:nvPr/>
            </p:nvSpPr>
            <p:spPr>
              <a:xfrm>
                <a:off x="5004048" y="5715000"/>
                <a:ext cx="3645870" cy="724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𝑓</m:t>
                          </m:r>
                        </m:e>
                        <m:sub>
                          <m:r>
                            <a:rPr lang="en-US" sz="2400" b="0" i="1" smtClean="0">
                              <a:latin typeface="Cambria Math"/>
                            </a:rPr>
                            <m:t>𝑐𝑜</m:t>
                          </m:r>
                        </m:sub>
                      </m:sSub>
                      <m:r>
                        <a:rPr lang="en-US" sz="2400" b="0" i="1" smtClean="0">
                          <a:latin typeface="Cambria Math"/>
                        </a:rPr>
                        <m:t>=</m:t>
                      </m:r>
                      <m:f>
                        <m:fPr>
                          <m:ctrlPr>
                            <a:rPr lang="en-US" sz="2400" b="0" i="1" smtClean="0">
                              <a:latin typeface="Cambria Math" panose="02040503050406030204" pitchFamily="18" charset="0"/>
                              <a:ea typeface="Cambria Math"/>
                            </a:rPr>
                          </m:ctrlPr>
                        </m:fPr>
                        <m:num>
                          <m:sSub>
                            <m:sSubPr>
                              <m:ctrlPr>
                                <a:rPr lang="en-US" sz="2400" i="1">
                                  <a:latin typeface="Cambria Math" panose="02040503050406030204" pitchFamily="18" charset="0"/>
                                </a:rPr>
                              </m:ctrlPr>
                            </m:sSubPr>
                            <m:e>
                              <m:r>
                                <a:rPr lang="en-US" sz="2400" i="1">
                                  <a:latin typeface="Cambria Math"/>
                                </a:rPr>
                                <m:t>𝑥</m:t>
                              </m:r>
                            </m:e>
                            <m:sub>
                              <m:r>
                                <a:rPr lang="en-US" sz="2400" i="1">
                                  <a:latin typeface="Cambria Math"/>
                                </a:rPr>
                                <m:t>1,0</m:t>
                              </m:r>
                            </m:sub>
                          </m:sSub>
                          <m:r>
                            <a:rPr lang="en-US" sz="2400" i="1">
                              <a:latin typeface="Cambria Math"/>
                              <a:ea typeface="Cambria Math"/>
                            </a:rPr>
                            <m:t>∙</m:t>
                          </m:r>
                          <m:r>
                            <a:rPr lang="en-US" sz="2400" b="0" i="1" smtClean="0">
                              <a:latin typeface="Cambria Math"/>
                              <a:ea typeface="Cambria Math"/>
                            </a:rPr>
                            <m:t>𝑐</m:t>
                          </m:r>
                        </m:num>
                        <m:den>
                          <m:r>
                            <a:rPr lang="en-US" sz="2400" b="0" i="1" smtClean="0">
                              <a:latin typeface="Cambria Math"/>
                              <a:ea typeface="Cambria Math"/>
                            </a:rPr>
                            <m:t>2</m:t>
                          </m:r>
                          <m:r>
                            <a:rPr lang="en-US" sz="2400" b="0" i="1" smtClean="0">
                              <a:latin typeface="Cambria Math"/>
                              <a:ea typeface="Cambria Math"/>
                            </a:rPr>
                            <m:t>𝜋</m:t>
                          </m:r>
                          <m:r>
                            <a:rPr lang="en-US" sz="2400" b="0" i="1" smtClean="0">
                              <a:latin typeface="Cambria Math"/>
                              <a:ea typeface="Cambria Math"/>
                            </a:rPr>
                            <m:t>𝑏</m:t>
                          </m:r>
                        </m:den>
                      </m:f>
                      <m:r>
                        <a:rPr lang="en-US" sz="2400" b="0" i="1" smtClean="0">
                          <a:latin typeface="Cambria Math"/>
                          <a:ea typeface="Cambria Math"/>
                        </a:rPr>
                        <m:t>=3.377</m:t>
                      </m:r>
                      <m:r>
                        <a:rPr lang="en-US" sz="2400" b="0" i="1" smtClean="0">
                          <a:latin typeface="Cambria Math"/>
                          <a:ea typeface="Cambria Math"/>
                        </a:rPr>
                        <m:t>𝐺𝐻𝑧</m:t>
                      </m:r>
                      <m:r>
                        <a:rPr lang="en-US" sz="2400" b="0" i="1" smtClean="0">
                          <a:latin typeface="Cambria Math"/>
                          <a:ea typeface="Cambria Math"/>
                        </a:rPr>
                        <m:t> </m:t>
                      </m:r>
                    </m:oMath>
                  </m:oMathPara>
                </a14:m>
                <a:endParaRPr lang="en-GB" sz="2400" dirty="0"/>
              </a:p>
            </p:txBody>
          </p:sp>
        </mc:Choice>
        <mc:Fallback xmlns="">
          <p:sp>
            <p:nvSpPr>
              <p:cNvPr id="11" name="TextBox 2"/>
              <p:cNvSpPr txBox="1">
                <a:spLocks noRot="1" noChangeAspect="1" noMove="1" noResize="1" noEditPoints="1" noAdjustHandles="1" noChangeArrowheads="1" noChangeShapeType="1" noTextEdit="1"/>
              </p:cNvSpPr>
              <p:nvPr/>
            </p:nvSpPr>
            <p:spPr>
              <a:xfrm>
                <a:off x="5004048" y="5715000"/>
                <a:ext cx="3645870" cy="724814"/>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888574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19/09/2017</a:t>
            </a:r>
            <a:endParaRPr lang="it-IT" dirty="0"/>
          </a:p>
        </p:txBody>
      </p:sp>
      <p:sp>
        <p:nvSpPr>
          <p:cNvPr id="6" name="Segnaposto numero diapositiva 5"/>
          <p:cNvSpPr>
            <a:spLocks noGrp="1"/>
          </p:cNvSpPr>
          <p:nvPr>
            <p:ph type="sldNum" sz="quarter" idx="12"/>
          </p:nvPr>
        </p:nvSpPr>
        <p:spPr/>
        <p:txBody>
          <a:bodyPr/>
          <a:lstStyle/>
          <a:p>
            <a:fld id="{2018C424-D8E4-4C7E-8771-06D7D767417B}" type="slidenum">
              <a:rPr lang="it-IT" smtClean="0"/>
              <a:pPr/>
              <a:t>59</a:t>
            </a:fld>
            <a:endParaRPr lang="it-IT" dirty="0"/>
          </a:p>
        </p:txBody>
      </p:sp>
      <p:sp>
        <p:nvSpPr>
          <p:cNvPr id="8" name="Titolo 7"/>
          <p:cNvSpPr>
            <a:spLocks noGrp="1"/>
          </p:cNvSpPr>
          <p:nvPr>
            <p:ph type="title"/>
          </p:nvPr>
        </p:nvSpPr>
        <p:spPr>
          <a:xfrm>
            <a:off x="323528" y="116632"/>
            <a:ext cx="8496944" cy="710952"/>
          </a:xfrm>
          <a:solidFill>
            <a:srgbClr val="FFFF00"/>
          </a:solidFill>
        </p:spPr>
        <p:txBody>
          <a:bodyPr>
            <a:normAutofit fontScale="90000"/>
          </a:bodyPr>
          <a:lstStyle/>
          <a:p>
            <a:pPr algn="ctr"/>
            <a:r>
              <a:rPr lang="en-US" sz="4400" dirty="0" smtClean="0">
                <a:solidFill>
                  <a:schemeClr val="tx1"/>
                </a:solidFill>
              </a:rPr>
              <a:t>Compare Mode Matching and measures</a:t>
            </a:r>
            <a:endParaRPr lang="it-IT" dirty="0">
              <a:solidFill>
                <a:schemeClr val="tx1"/>
              </a:solidFill>
            </a:endParaRPr>
          </a:p>
        </p:txBody>
      </p:sp>
      <p:pic>
        <p:nvPicPr>
          <p:cNvPr id="13" name="Immagine 12" descr="3.PNG"/>
          <p:cNvPicPr>
            <a:picLocks noChangeAspect="1"/>
          </p:cNvPicPr>
          <p:nvPr/>
        </p:nvPicPr>
        <p:blipFill>
          <a:blip r:embed="rId3" cstate="print"/>
          <a:stretch>
            <a:fillRect/>
          </a:stretch>
        </p:blipFill>
        <p:spPr>
          <a:xfrm>
            <a:off x="1331640" y="3717032"/>
            <a:ext cx="6264696" cy="2664296"/>
          </a:xfrm>
          <a:prstGeom prst="rect">
            <a:avLst/>
          </a:prstGeom>
        </p:spPr>
      </p:pic>
      <p:pic>
        <p:nvPicPr>
          <p:cNvPr id="14" name="Immagine 13" descr="4.PNG"/>
          <p:cNvPicPr>
            <a:picLocks noChangeAspect="1"/>
          </p:cNvPicPr>
          <p:nvPr/>
        </p:nvPicPr>
        <p:blipFill>
          <a:blip r:embed="rId4" cstate="print"/>
          <a:srcRect r="20653"/>
          <a:stretch>
            <a:fillRect/>
          </a:stretch>
        </p:blipFill>
        <p:spPr>
          <a:xfrm>
            <a:off x="1367644" y="908720"/>
            <a:ext cx="6192688" cy="2685188"/>
          </a:xfrm>
          <a:prstGeom prst="rect">
            <a:avLst/>
          </a:prstGeom>
        </p:spPr>
      </p:pic>
    </p:spTree>
    <p:extLst>
      <p:ext uri="{BB962C8B-B14F-4D97-AF65-F5344CB8AC3E}">
        <p14:creationId xmlns:p14="http://schemas.microsoft.com/office/powerpoint/2010/main" val="1731375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The Collider </a:t>
            </a:r>
            <a:r>
              <a:rPr lang="en-GB" dirty="0" smtClean="0"/>
              <a:t>Age Approaches</a:t>
            </a:r>
            <a:endParaRPr lang="en-US" dirty="0"/>
          </a:p>
        </p:txBody>
      </p:sp>
      <p:sp>
        <p:nvSpPr>
          <p:cNvPr id="3" name="Segnaposto contenuto 2"/>
          <p:cNvSpPr>
            <a:spLocks noGrp="1"/>
          </p:cNvSpPr>
          <p:nvPr>
            <p:ph idx="1"/>
          </p:nvPr>
        </p:nvSpPr>
        <p:spPr>
          <a:xfrm>
            <a:off x="-108520" y="1600200"/>
            <a:ext cx="9252520" cy="4525963"/>
          </a:xfrm>
        </p:spPr>
        <p:txBody>
          <a:bodyPr/>
          <a:lstStyle/>
          <a:p>
            <a:pPr defTabSz="912813"/>
            <a:r>
              <a:rPr lang="en-GB" altLang="it-IT" dirty="0" smtClean="0">
                <a:ea typeface="ＭＳ Ｐゴシック" panose="020B0600070205080204" pitchFamily="34" charset="-128"/>
              </a:rPr>
              <a:t>Even </a:t>
            </a:r>
            <a:r>
              <a:rPr lang="en-GB" altLang="it-IT" dirty="0">
                <a:ea typeface="ＭＳ Ｐゴシック" panose="020B0600070205080204" pitchFamily="34" charset="-128"/>
              </a:rPr>
              <a:t>before the successful achievements of </a:t>
            </a:r>
            <a:r>
              <a:rPr lang="en-GB" altLang="it-IT" dirty="0" smtClean="0">
                <a:ea typeface="ＭＳ Ｐゴシック" panose="020B0600070205080204" pitchFamily="34" charset="-128"/>
              </a:rPr>
              <a:t>PS and AGS</a:t>
            </a:r>
            <a:r>
              <a:rPr lang="en-GB" altLang="it-IT" dirty="0">
                <a:ea typeface="ＭＳ Ｐゴシック" panose="020B0600070205080204" pitchFamily="34" charset="-128"/>
              </a:rPr>
              <a:t>, the scientific community was aware of another step needed to </a:t>
            </a:r>
            <a:r>
              <a:rPr lang="en-GB" altLang="it-IT" dirty="0" smtClean="0">
                <a:ea typeface="ＭＳ Ｐゴシック" panose="020B0600070205080204" pitchFamily="34" charset="-128"/>
              </a:rPr>
              <a:t>improve the energetic efficiency of </a:t>
            </a:r>
            <a:r>
              <a:rPr lang="en-GB" altLang="it-IT" dirty="0">
                <a:ea typeface="ＭＳ Ｐゴシック" panose="020B0600070205080204" pitchFamily="34" charset="-128"/>
              </a:rPr>
              <a:t>the accelerator techniques. Indeed, the impact of particles against fixed targets is very inefficient from the point </a:t>
            </a:r>
            <a:r>
              <a:rPr lang="en-GB" altLang="it-IT" dirty="0" smtClean="0">
                <a:ea typeface="ＭＳ Ｐゴシック" panose="020B0600070205080204" pitchFamily="34" charset="-128"/>
              </a:rPr>
              <a:t>of view </a:t>
            </a:r>
            <a:r>
              <a:rPr lang="en-GB" altLang="it-IT" dirty="0">
                <a:ea typeface="ＭＳ Ｐゴシック" panose="020B0600070205080204" pitchFamily="34" charset="-128"/>
              </a:rPr>
              <a:t>of the energy actually available for new </a:t>
            </a:r>
            <a:r>
              <a:rPr lang="en-GB" altLang="it-IT" dirty="0" smtClean="0">
                <a:ea typeface="ＭＳ Ｐゴシック" panose="020B0600070205080204" pitchFamily="34" charset="-128"/>
              </a:rPr>
              <a:t>experiments: </a:t>
            </a:r>
            <a:r>
              <a:rPr lang="en-GB" altLang="it-IT" dirty="0">
                <a:ea typeface="ＭＳ Ｐゴシック" panose="020B0600070205080204" pitchFamily="34" charset="-128"/>
              </a:rPr>
              <a:t>much more efficient could be the </a:t>
            </a:r>
            <a:r>
              <a:rPr lang="en-GB" altLang="it-IT" b="1" dirty="0">
                <a:solidFill>
                  <a:srgbClr val="FF0000"/>
                </a:solidFill>
                <a:ea typeface="ＭＳ Ｐゴシック" panose="020B0600070205080204" pitchFamily="34" charset="-128"/>
              </a:rPr>
              <a:t>head on </a:t>
            </a:r>
            <a:r>
              <a:rPr lang="en-GB" altLang="it-IT" b="1" dirty="0" smtClean="0">
                <a:solidFill>
                  <a:srgbClr val="FF0000"/>
                </a:solidFill>
                <a:ea typeface="ＭＳ Ｐゴシック" panose="020B0600070205080204" pitchFamily="34" charset="-128"/>
              </a:rPr>
              <a:t>collisions </a:t>
            </a:r>
            <a:r>
              <a:rPr lang="en-GB" altLang="it-IT" dirty="0">
                <a:ea typeface="ＭＳ Ｐゴシック" panose="020B0600070205080204" pitchFamily="34" charset="-128"/>
              </a:rPr>
              <a:t>between high-energy particles.</a:t>
            </a:r>
            <a:endParaRPr lang="it-IT" altLang="it-IT" dirty="0">
              <a:ea typeface="ＭＳ Ｐゴシック" panose="020B0600070205080204" pitchFamily="34" charset="-128"/>
            </a:endParaRPr>
          </a:p>
        </p:txBody>
      </p:sp>
      <p:sp>
        <p:nvSpPr>
          <p:cNvPr id="4" name="Segnaposto numero diapositiva 3"/>
          <p:cNvSpPr>
            <a:spLocks noGrp="1"/>
          </p:cNvSpPr>
          <p:nvPr>
            <p:ph type="sldNum" sz="quarter" idx="12"/>
          </p:nvPr>
        </p:nvSpPr>
        <p:spPr/>
        <p:txBody>
          <a:bodyPr/>
          <a:lstStyle/>
          <a:p>
            <a:pPr>
              <a:defRPr/>
            </a:pPr>
            <a:fld id="{5916E927-2375-4F12-AF6E-B7902A62EBF6}" type="slidenum">
              <a:rPr lang="it-IT" smtClean="0"/>
              <a:pPr>
                <a:defRPr/>
              </a:pPr>
              <a:t>6</a:t>
            </a:fld>
            <a:endParaRPr lang="it-IT"/>
          </a:p>
        </p:txBody>
      </p:sp>
      <p:sp>
        <p:nvSpPr>
          <p:cNvPr id="5" name="Segnaposto data 4"/>
          <p:cNvSpPr>
            <a:spLocks noGrp="1"/>
          </p:cNvSpPr>
          <p:nvPr>
            <p:ph type="dt" sz="half" idx="10"/>
          </p:nvPr>
        </p:nvSpPr>
        <p:spPr/>
        <p:txBody>
          <a:bodyPr/>
          <a:lstStyle/>
          <a:p>
            <a:pPr>
              <a:defRPr/>
            </a:pPr>
            <a:r>
              <a:rPr lang="it-IT" smtClean="0"/>
              <a:t>19/09/2017</a:t>
            </a:r>
            <a:endParaRPr lang="it-IT"/>
          </a:p>
        </p:txBody>
      </p:sp>
    </p:spTree>
    <p:extLst>
      <p:ext uri="{BB962C8B-B14F-4D97-AF65-F5344CB8AC3E}">
        <p14:creationId xmlns:p14="http://schemas.microsoft.com/office/powerpoint/2010/main" val="29326058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600" dirty="0" smtClean="0"/>
              <a:t>Hybrid (Numerical-experimental) method</a:t>
            </a:r>
            <a:endParaRPr lang="en-GB" sz="3600" dirty="0"/>
          </a:p>
        </p:txBody>
      </p:sp>
      <p:sp>
        <p:nvSpPr>
          <p:cNvPr id="4" name="Slide Number Placeholder 3"/>
          <p:cNvSpPr>
            <a:spLocks noGrp="1"/>
          </p:cNvSpPr>
          <p:nvPr>
            <p:ph type="sldNum" sz="quarter" idx="12"/>
          </p:nvPr>
        </p:nvSpPr>
        <p:spPr/>
        <p:txBody>
          <a:bodyPr/>
          <a:lstStyle/>
          <a:p>
            <a:fld id="{CF523769-BA0B-42B2-A7A0-5F9EE905220B}" type="slidenum">
              <a:rPr lang="en-GB" smtClean="0"/>
              <a:t>60</a:t>
            </a:fld>
            <a:endParaRPr lang="en-GB"/>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585592"/>
            <a:ext cx="162979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4538" y="3356992"/>
            <a:ext cx="2573337"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661792"/>
            <a:ext cx="22860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685800"/>
            <a:ext cx="8432933" cy="2893100"/>
          </a:xfrm>
          <a:prstGeom prst="rect">
            <a:avLst/>
          </a:prstGeom>
          <a:noFill/>
        </p:spPr>
        <p:txBody>
          <a:bodyPr wrap="square" rtlCol="0">
            <a:spAutoFit/>
          </a:bodyPr>
          <a:lstStyle/>
          <a:p>
            <a:pPr algn="just"/>
            <a:r>
              <a:rPr lang="en-US" sz="2600" dirty="0"/>
              <a:t>The method with antennas does not still allow </a:t>
            </a:r>
            <a:r>
              <a:rPr lang="en-US" sz="2600" dirty="0" smtClean="0"/>
              <a:t>to measure </a:t>
            </a:r>
            <a:r>
              <a:rPr lang="en-US" sz="2600" dirty="0"/>
              <a:t>the value of the </a:t>
            </a:r>
            <a:r>
              <a:rPr lang="en-US" sz="2600" dirty="0" smtClean="0"/>
              <a:t>coupling impedance </a:t>
            </a:r>
            <a:r>
              <a:rPr lang="en-US" sz="2600" dirty="0"/>
              <a:t>below the cut-</a:t>
            </a:r>
            <a:r>
              <a:rPr lang="en-US" sz="2600" dirty="0" smtClean="0"/>
              <a:t>off </a:t>
            </a:r>
            <a:r>
              <a:rPr lang="en-US" sz="2600" dirty="0"/>
              <a:t>frequency</a:t>
            </a:r>
            <a:r>
              <a:rPr lang="en-US" sz="2600" dirty="0" smtClean="0"/>
              <a:t>. </a:t>
            </a:r>
            <a:r>
              <a:rPr lang="en-US" sz="2600" dirty="0"/>
              <a:t>The idea is </a:t>
            </a:r>
            <a:r>
              <a:rPr lang="en-US" sz="2600" dirty="0" smtClean="0"/>
              <a:t>to combine </a:t>
            </a:r>
            <a:r>
              <a:rPr lang="en-US" sz="2600" dirty="0"/>
              <a:t>the </a:t>
            </a:r>
            <a:r>
              <a:rPr lang="en-US" sz="2600" i="1" dirty="0" smtClean="0"/>
              <a:t>Q-factor</a:t>
            </a:r>
            <a:r>
              <a:rPr lang="en-US" sz="2600" dirty="0" smtClean="0"/>
              <a:t> </a:t>
            </a:r>
            <a:r>
              <a:rPr lang="en-US" sz="2600" dirty="0"/>
              <a:t>measured with antenna method and the </a:t>
            </a:r>
            <a:r>
              <a:rPr lang="en-US" sz="2600" dirty="0" err="1" smtClean="0"/>
              <a:t>R</a:t>
            </a:r>
            <a:r>
              <a:rPr lang="en-US" sz="2600" baseline="-25000" dirty="0" err="1" smtClean="0"/>
              <a:t>sh</a:t>
            </a:r>
            <a:r>
              <a:rPr lang="en-US" sz="2600" dirty="0"/>
              <a:t>/</a:t>
            </a:r>
            <a:r>
              <a:rPr lang="en-US" sz="2600" dirty="0" smtClean="0"/>
              <a:t>Q simulated using CST </a:t>
            </a:r>
            <a:r>
              <a:rPr lang="en-US" sz="2600" dirty="0" err="1"/>
              <a:t>eigenmode</a:t>
            </a:r>
            <a:r>
              <a:rPr lang="en-US" sz="2600" dirty="0"/>
              <a:t> solver in order </a:t>
            </a:r>
            <a:r>
              <a:rPr lang="en-US" sz="2600" dirty="0" smtClean="0"/>
              <a:t>to evaluate </a:t>
            </a:r>
            <a:r>
              <a:rPr lang="en-US" sz="2600" dirty="0"/>
              <a:t>the shunt resistance </a:t>
            </a:r>
            <a:r>
              <a:rPr lang="en-US" sz="2600" i="1" dirty="0" err="1"/>
              <a:t>Rsh</a:t>
            </a:r>
            <a:r>
              <a:rPr lang="en-US" sz="2600" dirty="0"/>
              <a:t> for each </a:t>
            </a:r>
            <a:r>
              <a:rPr lang="en-US" sz="2600" dirty="0" smtClean="0"/>
              <a:t>resonant mode </a:t>
            </a:r>
            <a:r>
              <a:rPr lang="en-US" sz="2600" dirty="0"/>
              <a:t>with following </a:t>
            </a:r>
            <a:r>
              <a:rPr lang="en-US" sz="2600" dirty="0" smtClean="0"/>
              <a:t>formula:</a:t>
            </a:r>
            <a:endParaRPr lang="en-GB" sz="2600" dirty="0"/>
          </a:p>
        </p:txBody>
      </p:sp>
      <p:sp>
        <p:nvSpPr>
          <p:cNvPr id="8" name="TextBox 7"/>
          <p:cNvSpPr txBox="1"/>
          <p:nvPr/>
        </p:nvSpPr>
        <p:spPr>
          <a:xfrm>
            <a:off x="304800" y="4652392"/>
            <a:ext cx="8432933" cy="1692771"/>
          </a:xfrm>
          <a:prstGeom prst="rect">
            <a:avLst/>
          </a:prstGeom>
          <a:noFill/>
        </p:spPr>
        <p:txBody>
          <a:bodyPr wrap="square" rtlCol="0">
            <a:spAutoFit/>
          </a:bodyPr>
          <a:lstStyle/>
          <a:p>
            <a:pPr algn="just"/>
            <a:r>
              <a:rPr lang="en-US" sz="2600" dirty="0"/>
              <a:t>Is interesting to notice that the value of </a:t>
            </a:r>
            <a:r>
              <a:rPr lang="en-US" sz="2600" dirty="0" err="1" smtClean="0"/>
              <a:t>Q</a:t>
            </a:r>
            <a:r>
              <a:rPr lang="en-US" sz="2600" baseline="-25000" dirty="0" err="1" smtClean="0"/>
              <a:t>m</a:t>
            </a:r>
            <a:r>
              <a:rPr lang="en-US" sz="2600" dirty="0" smtClean="0"/>
              <a:t> depends </a:t>
            </a:r>
            <a:r>
              <a:rPr lang="en-US" sz="2600" dirty="0"/>
              <a:t>even on the EM </a:t>
            </a:r>
            <a:r>
              <a:rPr lang="en-US" sz="2600" dirty="0" smtClean="0"/>
              <a:t>properties of </a:t>
            </a:r>
            <a:r>
              <a:rPr lang="en-US" sz="2600" dirty="0"/>
              <a:t>the material inside the structure (roughness</a:t>
            </a:r>
            <a:r>
              <a:rPr lang="en-US" sz="2600" dirty="0" smtClean="0"/>
              <a:t>, </a:t>
            </a:r>
            <a:r>
              <a:rPr lang="en-US" sz="2600" dirty="0"/>
              <a:t>etc.). On the other </a:t>
            </a:r>
            <a:r>
              <a:rPr lang="en-US" sz="2600" dirty="0" smtClean="0"/>
              <a:t>hand the </a:t>
            </a:r>
            <a:r>
              <a:rPr lang="en-US" sz="2600" dirty="0"/>
              <a:t>ratio </a:t>
            </a:r>
            <a:r>
              <a:rPr lang="en-US" sz="2600" dirty="0" smtClean="0"/>
              <a:t>(</a:t>
            </a:r>
            <a:r>
              <a:rPr lang="en-US" sz="2600" dirty="0" err="1" smtClean="0"/>
              <a:t>R</a:t>
            </a:r>
            <a:r>
              <a:rPr lang="en-US" sz="2600" baseline="-25000" dirty="0" err="1" smtClean="0"/>
              <a:t>sh</a:t>
            </a:r>
            <a:r>
              <a:rPr lang="en-US" sz="2600" dirty="0"/>
              <a:t>/</a:t>
            </a:r>
            <a:r>
              <a:rPr lang="en-US" sz="2600" dirty="0" smtClean="0"/>
              <a:t>Q)</a:t>
            </a:r>
            <a:r>
              <a:rPr lang="en-US" sz="2600" baseline="-25000" dirty="0" smtClean="0"/>
              <a:t>sim</a:t>
            </a:r>
            <a:r>
              <a:rPr lang="en-US" sz="2600" dirty="0" smtClean="0"/>
              <a:t> </a:t>
            </a:r>
            <a:r>
              <a:rPr lang="en-US" sz="2600" dirty="0"/>
              <a:t>depends only on </a:t>
            </a:r>
            <a:r>
              <a:rPr lang="en-US" sz="2600" dirty="0" smtClean="0"/>
              <a:t>structure </a:t>
            </a:r>
            <a:r>
              <a:rPr lang="en-US" sz="2600" dirty="0"/>
              <a:t>geometry</a:t>
            </a:r>
            <a:endParaRPr lang="en-GB" sz="2600" dirty="0"/>
          </a:p>
        </p:txBody>
      </p:sp>
      <p:sp>
        <p:nvSpPr>
          <p:cNvPr id="3" name="Segnaposto data 2"/>
          <p:cNvSpPr>
            <a:spLocks noGrp="1"/>
          </p:cNvSpPr>
          <p:nvPr>
            <p:ph type="dt" sz="half" idx="10"/>
          </p:nvPr>
        </p:nvSpPr>
        <p:spPr/>
        <p:txBody>
          <a:bodyPr/>
          <a:lstStyle/>
          <a:p>
            <a:pPr>
              <a:defRPr/>
            </a:pPr>
            <a:r>
              <a:rPr lang="it-IT" smtClean="0"/>
              <a:t>19/09/2017</a:t>
            </a:r>
            <a:endParaRPr lang="it-IT"/>
          </a:p>
        </p:txBody>
      </p:sp>
    </p:spTree>
    <p:extLst>
      <p:ext uri="{BB962C8B-B14F-4D97-AF65-F5344CB8AC3E}">
        <p14:creationId xmlns:p14="http://schemas.microsoft.com/office/powerpoint/2010/main" val="11106340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523769-BA0B-42B2-A7A0-5F9EE905220B}" type="slidenum">
              <a:rPr lang="en-GB" smtClean="0"/>
              <a:t>61</a:t>
            </a:fld>
            <a:endParaRPr lang="en-GB"/>
          </a:p>
        </p:txBody>
      </p:sp>
      <p:sp>
        <p:nvSpPr>
          <p:cNvPr id="7" name="Title 1"/>
          <p:cNvSpPr txBox="1">
            <a:spLocks/>
          </p:cNvSpPr>
          <p:nvPr/>
        </p:nvSpPr>
        <p:spPr>
          <a:xfrm>
            <a:off x="-228600" y="2057400"/>
            <a:ext cx="3200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Helvetica" pitchFamily="34" charset="0"/>
                <a:ea typeface="+mj-ea"/>
                <a:cs typeface="+mj-cs"/>
              </a:defRPr>
            </a:lvl1pPr>
          </a:lstStyle>
          <a:p>
            <a:r>
              <a:rPr lang="en-US" sz="3000" dirty="0" err="1" smtClean="0"/>
              <a:t>Lorentzian</a:t>
            </a:r>
            <a:r>
              <a:rPr lang="en-US" sz="3000" dirty="0" smtClean="0"/>
              <a:t> fit:</a:t>
            </a:r>
            <a:endParaRPr lang="en-GB" sz="3000" dirty="0"/>
          </a:p>
        </p:txBody>
      </p:sp>
      <p:pic>
        <p:nvPicPr>
          <p:cNvPr id="12296"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8590" r="7363"/>
          <a:stretch/>
        </p:blipFill>
        <p:spPr bwMode="auto">
          <a:xfrm>
            <a:off x="1145765" y="3581401"/>
            <a:ext cx="726299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794000" y="2057400"/>
            <a:ext cx="58166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4800" y="609600"/>
            <a:ext cx="8432933" cy="1292662"/>
          </a:xfrm>
          <a:prstGeom prst="rect">
            <a:avLst/>
          </a:prstGeom>
          <a:noFill/>
        </p:spPr>
        <p:txBody>
          <a:bodyPr wrap="square" rtlCol="0">
            <a:spAutoFit/>
          </a:bodyPr>
          <a:lstStyle/>
          <a:p>
            <a:pPr algn="just"/>
            <a:r>
              <a:rPr lang="en-GB" sz="2600" dirty="0"/>
              <a:t>A </a:t>
            </a:r>
            <a:r>
              <a:rPr lang="en-GB" sz="2600" dirty="0" err="1"/>
              <a:t>Lorentzian</a:t>
            </a:r>
            <a:r>
              <a:rPr lang="en-GB" sz="2600" dirty="0"/>
              <a:t> </a:t>
            </a:r>
            <a:r>
              <a:rPr lang="en-GB" sz="2600" dirty="0" smtClean="0"/>
              <a:t>fit </a:t>
            </a:r>
            <a:r>
              <a:rPr lang="en-GB" sz="2600" dirty="0"/>
              <a:t>has been used to connect the values of resonance frequency, </a:t>
            </a:r>
            <a:r>
              <a:rPr lang="en-GB" sz="2600" dirty="0" smtClean="0"/>
              <a:t>Q-factor and </a:t>
            </a:r>
            <a:r>
              <a:rPr lang="en-GB" sz="2600" dirty="0"/>
              <a:t>shunt resistance to the coupling impedance value, using the formula:</a:t>
            </a:r>
          </a:p>
        </p:txBody>
      </p:sp>
      <p:sp>
        <p:nvSpPr>
          <p:cNvPr id="3" name="Segnaposto data 2"/>
          <p:cNvSpPr>
            <a:spLocks noGrp="1"/>
          </p:cNvSpPr>
          <p:nvPr>
            <p:ph type="dt" sz="half" idx="10"/>
          </p:nvPr>
        </p:nvSpPr>
        <p:spPr/>
        <p:txBody>
          <a:bodyPr/>
          <a:lstStyle/>
          <a:p>
            <a:pPr>
              <a:defRPr/>
            </a:pPr>
            <a:r>
              <a:rPr lang="it-IT" smtClean="0"/>
              <a:t>19/09/2017</a:t>
            </a:r>
            <a:endParaRPr lang="it-IT"/>
          </a:p>
        </p:txBody>
      </p:sp>
      <p:sp>
        <p:nvSpPr>
          <p:cNvPr id="10" name="Title 1"/>
          <p:cNvSpPr txBox="1">
            <a:spLocks/>
          </p:cNvSpPr>
          <p:nvPr/>
        </p:nvSpPr>
        <p:spPr bwMode="auto">
          <a:xfrm>
            <a:off x="4572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smtClean="0"/>
              <a:t>Hybrid (Numerical-experimental) method</a:t>
            </a:r>
            <a:endParaRPr lang="en-GB" sz="3600" dirty="0"/>
          </a:p>
        </p:txBody>
      </p:sp>
    </p:spTree>
    <p:extLst>
      <p:ext uri="{BB962C8B-B14F-4D97-AF65-F5344CB8AC3E}">
        <p14:creationId xmlns:p14="http://schemas.microsoft.com/office/powerpoint/2010/main" val="10182814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Giordano Bruno: epilogue</a:t>
            </a:r>
            <a:endParaRPr lang="en-US" dirty="0"/>
          </a:p>
        </p:txBody>
      </p:sp>
      <p:sp>
        <p:nvSpPr>
          <p:cNvPr id="3" name="Segnaposto contenuto 2"/>
          <p:cNvSpPr>
            <a:spLocks noGrp="1"/>
          </p:cNvSpPr>
          <p:nvPr>
            <p:ph idx="1"/>
          </p:nvPr>
        </p:nvSpPr>
        <p:spPr/>
        <p:txBody>
          <a:bodyPr/>
          <a:lstStyle/>
          <a:p>
            <a:r>
              <a:rPr lang="en-GB" dirty="0" smtClean="0"/>
              <a:t>After </a:t>
            </a:r>
            <a:r>
              <a:rPr lang="en-GB" dirty="0"/>
              <a:t>seven years of jail. The Inquisition found him guilty of heresy, found guilty of heresy  and condemned to be </a:t>
            </a:r>
            <a:r>
              <a:rPr lang="en-GB" dirty="0" smtClean="0"/>
              <a:t>burned on the stake. </a:t>
            </a:r>
            <a:r>
              <a:rPr lang="en-GB" dirty="0"/>
              <a:t>The verdict was executed on April, </a:t>
            </a:r>
            <a:r>
              <a:rPr lang="en-GB" dirty="0" smtClean="0"/>
              <a:t>17, </a:t>
            </a:r>
            <a:r>
              <a:rPr lang="en-GB" dirty="0"/>
              <a:t>1600</a:t>
            </a:r>
            <a:r>
              <a:rPr lang="en-GB" dirty="0" smtClean="0"/>
              <a:t>.</a:t>
            </a:r>
            <a:endParaRPr lang="en-GB" dirty="0">
              <a:solidFill>
                <a:srgbClr val="FF0000"/>
              </a:solidFill>
            </a:endParaRPr>
          </a:p>
          <a:p>
            <a:endParaRPr lang="en-US" dirty="0">
              <a:solidFill>
                <a:srgbClr val="FF0000"/>
              </a:solidFill>
            </a:endParaRPr>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62</a:t>
            </a:fld>
            <a:endParaRPr lang="it-IT"/>
          </a:p>
        </p:txBody>
      </p:sp>
      <p:sp>
        <p:nvSpPr>
          <p:cNvPr id="6" name="Segnaposto contenuto 2"/>
          <p:cNvSpPr txBox="1">
            <a:spLocks/>
          </p:cNvSpPr>
          <p:nvPr/>
        </p:nvSpPr>
        <p:spPr bwMode="auto">
          <a:xfrm>
            <a:off x="453752" y="364502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solidFill>
                  <a:srgbClr val="FF0000"/>
                </a:solidFill>
              </a:rPr>
              <a:t>He never abjured</a:t>
            </a:r>
          </a:p>
          <a:p>
            <a:endParaRPr lang="en-US" dirty="0">
              <a:solidFill>
                <a:srgbClr val="FF0000"/>
              </a:solidFill>
            </a:endParaRPr>
          </a:p>
        </p:txBody>
      </p:sp>
    </p:spTree>
    <p:extLst>
      <p:ext uri="{BB962C8B-B14F-4D97-AF65-F5344CB8AC3E}">
        <p14:creationId xmlns:p14="http://schemas.microsoft.com/office/powerpoint/2010/main" val="318787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0648"/>
            <a:ext cx="8229600" cy="1220490"/>
          </a:xfrm>
        </p:spPr>
        <p:txBody>
          <a:bodyPr/>
          <a:lstStyle/>
          <a:p>
            <a:r>
              <a:rPr lang="en-US" dirty="0">
                <a:solidFill>
                  <a:srgbClr val="C00000"/>
                </a:solidFill>
              </a:rPr>
              <a:t>An Impedance is in the </a:t>
            </a:r>
            <a:r>
              <a:rPr lang="en-US" dirty="0" smtClean="0">
                <a:solidFill>
                  <a:srgbClr val="C00000"/>
                </a:solidFill>
              </a:rPr>
              <a:t>Air</a:t>
            </a:r>
            <a:br>
              <a:rPr lang="en-US" dirty="0" smtClean="0">
                <a:solidFill>
                  <a:srgbClr val="C00000"/>
                </a:solidFill>
              </a:rPr>
            </a:br>
            <a:r>
              <a:rPr lang="en-US" dirty="0" smtClean="0">
                <a:solidFill>
                  <a:srgbClr val="C00000"/>
                </a:solidFill>
              </a:rPr>
              <a:t>The </a:t>
            </a:r>
            <a:r>
              <a:rPr lang="en-US" dirty="0">
                <a:solidFill>
                  <a:srgbClr val="C00000"/>
                </a:solidFill>
              </a:rPr>
              <a:t>Banality of Invention</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251520" y="1600200"/>
                <a:ext cx="8640960" cy="4525963"/>
              </a:xfrm>
            </p:spPr>
            <p:txBody>
              <a:bodyPr/>
              <a:lstStyle/>
              <a:p>
                <a:r>
                  <a:rPr lang="it-IT" sz="2800" dirty="0" err="1" smtClean="0">
                    <a:latin typeface="Calibri" panose="020F0502020204030204" pitchFamily="34" charset="0"/>
                    <a:ea typeface="Cambria Math" panose="02040503050406030204" pitchFamily="18" charset="0"/>
                  </a:rPr>
                  <a:t>Vlasov</a:t>
                </a:r>
                <a:r>
                  <a:rPr lang="it-IT" sz="2800" dirty="0" smtClean="0">
                    <a:latin typeface="Calibri" panose="020F0502020204030204" pitchFamily="34" charset="0"/>
                    <a:ea typeface="Cambria Math" panose="02040503050406030204" pitchFamily="18" charset="0"/>
                  </a:rPr>
                  <a:t>: </a:t>
                </a:r>
                <a14:m>
                  <m:oMath xmlns:m="http://schemas.openxmlformats.org/officeDocument/2006/math">
                    <m:f>
                      <m:fPr>
                        <m:ctrlPr>
                          <a:rPr lang="it-IT" sz="2800" i="1">
                            <a:latin typeface="Cambria Math" panose="02040503050406030204" pitchFamily="18" charset="0"/>
                            <a:ea typeface="Cambria Math" panose="02040503050406030204" pitchFamily="18" charset="0"/>
                          </a:rPr>
                        </m:ctrlPr>
                      </m:fPr>
                      <m:num>
                        <m:r>
                          <a:rPr lang="it-IT" sz="2800" i="1">
                            <a:latin typeface="Cambria Math" panose="02040503050406030204" pitchFamily="18" charset="0"/>
                            <a:ea typeface="Cambria Math" panose="02040503050406030204" pitchFamily="18" charset="0"/>
                          </a:rPr>
                          <m:t>𝑑</m:t>
                        </m:r>
                        <m:r>
                          <a:rPr lang="it-IT" sz="2800" i="1">
                            <a:latin typeface="Cambria Math" panose="02040503050406030204" pitchFamily="18" charset="0"/>
                            <a:ea typeface="Cambria Math" panose="02040503050406030204" pitchFamily="18" charset="0"/>
                          </a:rPr>
                          <m:t>𝜓</m:t>
                        </m:r>
                      </m:num>
                      <m:den>
                        <m:r>
                          <a:rPr lang="it-IT" sz="2800" i="1">
                            <a:latin typeface="Cambria Math" panose="02040503050406030204" pitchFamily="18" charset="0"/>
                            <a:ea typeface="Cambria Math" panose="02040503050406030204" pitchFamily="18" charset="0"/>
                          </a:rPr>
                          <m:t>𝑑𝑡</m:t>
                        </m:r>
                      </m:den>
                    </m:f>
                    <m:r>
                      <a:rPr lang="it-IT" sz="2800" i="1">
                        <a:latin typeface="Cambria Math" panose="02040503050406030204" pitchFamily="18" charset="0"/>
                        <a:ea typeface="Cambria Math" panose="02040503050406030204" pitchFamily="18" charset="0"/>
                      </a:rPr>
                      <m:t>+</m:t>
                    </m:r>
                    <m:acc>
                      <m:accPr>
                        <m:chr m:val="̇"/>
                        <m:ctrlPr>
                          <a:rPr lang="it-IT" sz="2800" i="1">
                            <a:latin typeface="Cambria Math" panose="02040503050406030204" pitchFamily="18" charset="0"/>
                            <a:ea typeface="Cambria Math" panose="02040503050406030204" pitchFamily="18" charset="0"/>
                          </a:rPr>
                        </m:ctrlPr>
                      </m:accPr>
                      <m:e>
                        <m:r>
                          <a:rPr lang="it-IT" sz="2800" i="1">
                            <a:latin typeface="Cambria Math" panose="02040503050406030204" pitchFamily="18" charset="0"/>
                            <a:ea typeface="Cambria Math" panose="02040503050406030204" pitchFamily="18" charset="0"/>
                          </a:rPr>
                          <m:t>𝜃</m:t>
                        </m:r>
                      </m:e>
                    </m:acc>
                    <m:f>
                      <m:fPr>
                        <m:ctrlPr>
                          <a:rPr lang="it-IT" sz="2800" i="1">
                            <a:latin typeface="Cambria Math" panose="02040503050406030204" pitchFamily="18" charset="0"/>
                            <a:ea typeface="Cambria Math" panose="02040503050406030204" pitchFamily="18" charset="0"/>
                          </a:rPr>
                        </m:ctrlPr>
                      </m:fPr>
                      <m:num>
                        <m:r>
                          <a:rPr lang="it-IT" sz="2800" i="1">
                            <a:latin typeface="Cambria Math" panose="02040503050406030204" pitchFamily="18" charset="0"/>
                            <a:ea typeface="Cambria Math" panose="02040503050406030204" pitchFamily="18" charset="0"/>
                          </a:rPr>
                          <m:t>𝑑</m:t>
                        </m:r>
                        <m:r>
                          <a:rPr lang="it-IT" sz="2800" i="1">
                            <a:latin typeface="Cambria Math" panose="02040503050406030204" pitchFamily="18" charset="0"/>
                            <a:ea typeface="Cambria Math" panose="02040503050406030204" pitchFamily="18" charset="0"/>
                          </a:rPr>
                          <m:t>𝜓</m:t>
                        </m:r>
                      </m:num>
                      <m:den>
                        <m:r>
                          <a:rPr lang="it-IT" sz="2800" i="1">
                            <a:latin typeface="Cambria Math" panose="02040503050406030204" pitchFamily="18" charset="0"/>
                            <a:ea typeface="Cambria Math" panose="02040503050406030204" pitchFamily="18" charset="0"/>
                          </a:rPr>
                          <m:t>𝑑</m:t>
                        </m:r>
                        <m:r>
                          <a:rPr lang="it-IT" sz="2800" i="1">
                            <a:latin typeface="Cambria Math" panose="02040503050406030204" pitchFamily="18" charset="0"/>
                            <a:ea typeface="Cambria Math" panose="02040503050406030204" pitchFamily="18" charset="0"/>
                          </a:rPr>
                          <m:t>𝜃</m:t>
                        </m:r>
                      </m:den>
                    </m:f>
                    <m:r>
                      <a:rPr lang="it-IT" sz="2800" i="1">
                        <a:latin typeface="Cambria Math" panose="02040503050406030204" pitchFamily="18" charset="0"/>
                        <a:ea typeface="Cambria Math" panose="02040503050406030204" pitchFamily="18" charset="0"/>
                      </a:rPr>
                      <m:t>+</m:t>
                    </m:r>
                    <m:r>
                      <a:rPr lang="it-IT" sz="2800" i="1">
                        <a:latin typeface="Cambria Math" panose="02040503050406030204" pitchFamily="18" charset="0"/>
                        <a:ea typeface="Cambria Math" panose="02040503050406030204" pitchFamily="18" charset="0"/>
                      </a:rPr>
                      <m:t>𝑒</m:t>
                    </m:r>
                    <m:d>
                      <m:dPr>
                        <m:begChr m:val="⟨"/>
                        <m:endChr m:val="⟩"/>
                        <m:ctrlPr>
                          <a:rPr lang="it-IT" sz="2800" i="1">
                            <a:latin typeface="Cambria Math" panose="02040503050406030204" pitchFamily="18" charset="0"/>
                            <a:ea typeface="Cambria Math" panose="02040503050406030204" pitchFamily="18" charset="0"/>
                          </a:rPr>
                        </m:ctrlPr>
                      </m:dPr>
                      <m:e>
                        <m:r>
                          <a:rPr lang="it-IT" sz="2800" i="1">
                            <a:latin typeface="Cambria Math" panose="02040503050406030204" pitchFamily="18" charset="0"/>
                            <a:ea typeface="Cambria Math" panose="02040503050406030204" pitchFamily="18" charset="0"/>
                          </a:rPr>
                          <m:t>2</m:t>
                        </m:r>
                        <m:r>
                          <a:rPr lang="it-IT" sz="2800" i="1">
                            <a:latin typeface="Cambria Math" panose="02040503050406030204" pitchFamily="18" charset="0"/>
                            <a:ea typeface="Cambria Math" panose="02040503050406030204" pitchFamily="18" charset="0"/>
                          </a:rPr>
                          <m:t>𝜋</m:t>
                        </m:r>
                        <m:r>
                          <a:rPr lang="it-IT" sz="2800" i="1">
                            <a:latin typeface="Cambria Math" panose="02040503050406030204" pitchFamily="18" charset="0"/>
                            <a:ea typeface="Cambria Math" panose="02040503050406030204" pitchFamily="18" charset="0"/>
                          </a:rPr>
                          <m:t>𝑅</m:t>
                        </m:r>
                        <m:r>
                          <a:rPr lang="it-IT" sz="2800" i="1">
                            <a:latin typeface="Cambria Math" panose="02040503050406030204" pitchFamily="18" charset="0"/>
                            <a:ea typeface="Cambria Math" panose="02040503050406030204" pitchFamily="18" charset="0"/>
                          </a:rPr>
                          <m:t> </m:t>
                        </m:r>
                        <m:sSub>
                          <m:sSubPr>
                            <m:ctrlPr>
                              <a:rPr lang="it-IT" sz="2800" i="1">
                                <a:latin typeface="Cambria Math" panose="02040503050406030204" pitchFamily="18" charset="0"/>
                                <a:ea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𝐸</m:t>
                            </m:r>
                          </m:e>
                          <m:sub>
                            <m:r>
                              <a:rPr lang="it-IT" sz="2800" i="1">
                                <a:latin typeface="Cambria Math" panose="02040503050406030204" pitchFamily="18" charset="0"/>
                                <a:ea typeface="Cambria Math" panose="02040503050406030204" pitchFamily="18" charset="0"/>
                              </a:rPr>
                              <m:t>𝜃</m:t>
                            </m:r>
                          </m:sub>
                        </m:sSub>
                      </m:e>
                    </m:d>
                    <m:f>
                      <m:fPr>
                        <m:ctrlPr>
                          <a:rPr lang="it-IT" sz="2800" i="1">
                            <a:latin typeface="Cambria Math" panose="02040503050406030204" pitchFamily="18" charset="0"/>
                            <a:ea typeface="Cambria Math" panose="02040503050406030204" pitchFamily="18" charset="0"/>
                          </a:rPr>
                        </m:ctrlPr>
                      </m:fPr>
                      <m:num>
                        <m:r>
                          <a:rPr lang="it-IT" sz="2800" i="1">
                            <a:latin typeface="Cambria Math" panose="02040503050406030204" pitchFamily="18" charset="0"/>
                            <a:ea typeface="Cambria Math" panose="02040503050406030204" pitchFamily="18" charset="0"/>
                          </a:rPr>
                          <m:t>𝑑</m:t>
                        </m:r>
                        <m:r>
                          <a:rPr lang="it-IT" sz="2800" i="1">
                            <a:latin typeface="Cambria Math" panose="02040503050406030204" pitchFamily="18" charset="0"/>
                            <a:ea typeface="Cambria Math" panose="02040503050406030204" pitchFamily="18" charset="0"/>
                          </a:rPr>
                          <m:t>𝜓</m:t>
                        </m:r>
                      </m:num>
                      <m:den>
                        <m:r>
                          <a:rPr lang="it-IT" sz="2800" i="1">
                            <a:latin typeface="Cambria Math" panose="02040503050406030204" pitchFamily="18" charset="0"/>
                            <a:ea typeface="Cambria Math" panose="02040503050406030204" pitchFamily="18" charset="0"/>
                          </a:rPr>
                          <m:t>𝑑𝑊</m:t>
                        </m:r>
                      </m:den>
                    </m:f>
                    <m:r>
                      <a:rPr lang="it-IT" sz="2800" i="1">
                        <a:latin typeface="Cambria Math" panose="02040503050406030204" pitchFamily="18" charset="0"/>
                        <a:ea typeface="Cambria Math" panose="02040503050406030204" pitchFamily="18" charset="0"/>
                      </a:rPr>
                      <m:t>=0</m:t>
                    </m:r>
                  </m:oMath>
                </a14:m>
                <a:endParaRPr lang="it-IT" sz="2800" i="1" dirty="0" smtClean="0">
                  <a:latin typeface="Cambria Math" panose="02040503050406030204" pitchFamily="18" charset="0"/>
                  <a:ea typeface="Cambria Math" panose="02040503050406030204" pitchFamily="18" charset="0"/>
                </a:endParaRPr>
              </a:p>
              <a:p>
                <a:pPr marL="0" indent="0">
                  <a:buNone/>
                </a:pPr>
                <a14:m>
                  <m:oMath xmlns:m="http://schemas.openxmlformats.org/officeDocument/2006/math">
                    <m:r>
                      <a:rPr lang="it-IT" sz="2800" i="1">
                        <a:latin typeface="Cambria Math" panose="02040503050406030204" pitchFamily="18" charset="0"/>
                        <a:ea typeface="Cambria Math" panose="02040503050406030204" pitchFamily="18" charset="0"/>
                      </a:rPr>
                      <m:t>𝜓</m:t>
                    </m:r>
                    <m:d>
                      <m:dPr>
                        <m:ctrlPr>
                          <a:rPr lang="it-IT" sz="2800" i="1">
                            <a:latin typeface="Cambria Math" panose="02040503050406030204" pitchFamily="18" charset="0"/>
                            <a:ea typeface="Cambria Math" panose="02040503050406030204" pitchFamily="18" charset="0"/>
                          </a:rPr>
                        </m:ctrlPr>
                      </m:dPr>
                      <m:e>
                        <m:r>
                          <a:rPr lang="it-IT" sz="2800" i="1">
                            <a:latin typeface="Cambria Math" panose="02040503050406030204" pitchFamily="18" charset="0"/>
                            <a:ea typeface="Cambria Math" panose="02040503050406030204" pitchFamily="18" charset="0"/>
                          </a:rPr>
                          <m:t>𝑊</m:t>
                        </m:r>
                        <m:r>
                          <a:rPr lang="it-IT" sz="2800" i="1">
                            <a:latin typeface="Cambria Math" panose="02040503050406030204" pitchFamily="18" charset="0"/>
                            <a:ea typeface="Cambria Math" panose="02040503050406030204" pitchFamily="18" charset="0"/>
                          </a:rPr>
                          <m:t>,</m:t>
                        </m:r>
                        <m:r>
                          <a:rPr lang="it-IT" sz="2800" i="1">
                            <a:latin typeface="Cambria Math" panose="02040503050406030204" pitchFamily="18" charset="0"/>
                            <a:ea typeface="Cambria Math" panose="02040503050406030204" pitchFamily="18" charset="0"/>
                          </a:rPr>
                          <m:t>𝜃</m:t>
                        </m:r>
                        <m:r>
                          <a:rPr lang="it-IT" sz="2800" i="1">
                            <a:latin typeface="Cambria Math" panose="02040503050406030204" pitchFamily="18" charset="0"/>
                            <a:ea typeface="Cambria Math" panose="02040503050406030204" pitchFamily="18" charset="0"/>
                          </a:rPr>
                          <m:t>,</m:t>
                        </m:r>
                        <m:r>
                          <a:rPr lang="it-IT" sz="2800" i="1">
                            <a:latin typeface="Cambria Math" panose="02040503050406030204" pitchFamily="18" charset="0"/>
                            <a:ea typeface="Cambria Math" panose="02040503050406030204" pitchFamily="18" charset="0"/>
                          </a:rPr>
                          <m:t>𝑡</m:t>
                        </m:r>
                      </m:e>
                    </m:d>
                  </m:oMath>
                </a14:m>
                <a:r>
                  <a:rPr lang="it-IT" sz="2800" dirty="0" smtClean="0">
                    <a:latin typeface="Calibri" panose="020F0502020204030204" pitchFamily="34" charset="0"/>
                    <a:ea typeface="Cambria Math" panose="02040503050406030204" pitchFamily="18" charset="0"/>
                  </a:rPr>
                  <a:t> </a:t>
                </a:r>
                <a:r>
                  <a:rPr lang="it-IT" sz="2800" dirty="0" err="1" smtClean="0">
                    <a:latin typeface="Calibri" panose="020F0502020204030204" pitchFamily="34" charset="0"/>
                    <a:ea typeface="Cambria Math" panose="02040503050406030204" pitchFamily="18" charset="0"/>
                  </a:rPr>
                  <a:t>is</a:t>
                </a:r>
                <a:r>
                  <a:rPr lang="it-IT" sz="2800" dirty="0" smtClean="0">
                    <a:latin typeface="Calibri" panose="020F0502020204030204" pitchFamily="34" charset="0"/>
                    <a:ea typeface="Cambria Math" panose="02040503050406030204" pitchFamily="18" charset="0"/>
                  </a:rPr>
                  <a:t> the </a:t>
                </a:r>
                <a:r>
                  <a:rPr lang="it-IT" sz="2800" dirty="0" err="1" smtClean="0">
                    <a:latin typeface="Calibri" panose="020F0502020204030204" pitchFamily="34" charset="0"/>
                    <a:ea typeface="Cambria Math" panose="02040503050406030204" pitchFamily="18" charset="0"/>
                  </a:rPr>
                  <a:t>particle</a:t>
                </a:r>
                <a:r>
                  <a:rPr lang="it-IT" sz="2800" dirty="0" smtClean="0">
                    <a:latin typeface="Calibri" panose="020F0502020204030204" pitchFamily="34" charset="0"/>
                    <a:ea typeface="Cambria Math" panose="02040503050406030204" pitchFamily="18" charset="0"/>
                  </a:rPr>
                  <a:t> </a:t>
                </a:r>
                <a:r>
                  <a:rPr lang="it-IT" sz="2800" dirty="0" err="1" smtClean="0">
                    <a:latin typeface="Calibri" panose="020F0502020204030204" pitchFamily="34" charset="0"/>
                    <a:ea typeface="Cambria Math" panose="02040503050406030204" pitchFamily="18" charset="0"/>
                  </a:rPr>
                  <a:t>distribution</a:t>
                </a:r>
                <a:r>
                  <a:rPr lang="it-IT" sz="2800" dirty="0" smtClean="0">
                    <a:latin typeface="Calibri" panose="020F0502020204030204" pitchFamily="34" charset="0"/>
                    <a:ea typeface="Cambria Math" panose="02040503050406030204" pitchFamily="18" charset="0"/>
                  </a:rPr>
                  <a:t> </a:t>
                </a:r>
                <a:r>
                  <a:rPr lang="it-IT" sz="2800" dirty="0" err="1" smtClean="0">
                    <a:latin typeface="Calibri" panose="020F0502020204030204" pitchFamily="34" charset="0"/>
                    <a:ea typeface="Cambria Math" panose="02040503050406030204" pitchFamily="18" charset="0"/>
                  </a:rPr>
                  <a:t>function</a:t>
                </a:r>
                <a:endParaRPr lang="it-IT" sz="2800" dirty="0" smtClean="0">
                  <a:latin typeface="Calibri" panose="020F0502020204030204" pitchFamily="34" charset="0"/>
                  <a:ea typeface="Cambria Math" panose="02040503050406030204" pitchFamily="18" charset="0"/>
                </a:endParaRPr>
              </a:p>
              <a:p>
                <a:pPr marL="0" indent="0">
                  <a:buNone/>
                </a:pPr>
                <a:endParaRPr lang="it-IT" sz="2800" dirty="0" smtClean="0">
                  <a:latin typeface="Calibri" panose="020F0502020204030204" pitchFamily="34" charset="0"/>
                  <a:ea typeface="Cambria Math" panose="02040503050406030204" pitchFamily="18" charset="0"/>
                </a:endParaRPr>
              </a:p>
              <a:p>
                <a:r>
                  <a:rPr lang="en-US" sz="2800" kern="1200" dirty="0" smtClean="0">
                    <a:solidFill>
                      <a:prstClr val="black"/>
                    </a:solidFill>
                    <a:latin typeface="Calibri"/>
                    <a:ea typeface="+mn-ea"/>
                    <a:cs typeface="+mn-cs"/>
                  </a:rPr>
                  <a:t>Perturbative solution</a:t>
                </a:r>
              </a:p>
              <a:p>
                <a14:m>
                  <m:oMath xmlns:m="http://schemas.openxmlformats.org/officeDocument/2006/math">
                    <m:r>
                      <a:rPr lang="it-IT" sz="2800" i="1">
                        <a:latin typeface="Cambria Math" panose="02040503050406030204" pitchFamily="18" charset="0"/>
                        <a:ea typeface="Cambria Math" panose="02040503050406030204" pitchFamily="18" charset="0"/>
                      </a:rPr>
                      <m:t>𝜓</m:t>
                    </m:r>
                    <m:d>
                      <m:dPr>
                        <m:ctrlPr>
                          <a:rPr lang="it-IT" sz="2800" i="1">
                            <a:latin typeface="Cambria Math" panose="02040503050406030204" pitchFamily="18" charset="0"/>
                            <a:ea typeface="Cambria Math" panose="02040503050406030204" pitchFamily="18" charset="0"/>
                          </a:rPr>
                        </m:ctrlPr>
                      </m:dPr>
                      <m:e>
                        <m:r>
                          <a:rPr lang="it-IT" sz="2800" i="1">
                            <a:latin typeface="Cambria Math" panose="02040503050406030204" pitchFamily="18" charset="0"/>
                            <a:ea typeface="Cambria Math" panose="02040503050406030204" pitchFamily="18" charset="0"/>
                          </a:rPr>
                          <m:t>𝑊</m:t>
                        </m:r>
                        <m:r>
                          <a:rPr lang="it-IT" sz="2800" i="1">
                            <a:latin typeface="Cambria Math" panose="02040503050406030204" pitchFamily="18" charset="0"/>
                            <a:ea typeface="Cambria Math" panose="02040503050406030204" pitchFamily="18" charset="0"/>
                          </a:rPr>
                          <m:t>,</m:t>
                        </m:r>
                        <m:r>
                          <a:rPr lang="it-IT" sz="2800" i="1">
                            <a:latin typeface="Cambria Math" panose="02040503050406030204" pitchFamily="18" charset="0"/>
                            <a:ea typeface="Cambria Math" panose="02040503050406030204" pitchFamily="18" charset="0"/>
                          </a:rPr>
                          <m:t>𝜃</m:t>
                        </m:r>
                        <m:r>
                          <a:rPr lang="it-IT" sz="2800" i="1">
                            <a:latin typeface="Cambria Math" panose="02040503050406030204" pitchFamily="18" charset="0"/>
                            <a:ea typeface="Cambria Math" panose="02040503050406030204" pitchFamily="18" charset="0"/>
                          </a:rPr>
                          <m:t>,</m:t>
                        </m:r>
                        <m:r>
                          <a:rPr lang="it-IT" sz="2800" i="1">
                            <a:latin typeface="Cambria Math" panose="02040503050406030204" pitchFamily="18" charset="0"/>
                            <a:ea typeface="Cambria Math" panose="02040503050406030204" pitchFamily="18" charset="0"/>
                          </a:rPr>
                          <m:t>𝑡</m:t>
                        </m:r>
                      </m:e>
                    </m:d>
                    <m:r>
                      <a:rPr lang="it-IT" sz="2800" i="1">
                        <a:latin typeface="Cambria Math" panose="02040503050406030204" pitchFamily="18" charset="0"/>
                        <a:ea typeface="Cambria Math" panose="02040503050406030204" pitchFamily="18" charset="0"/>
                      </a:rPr>
                      <m:t>=</m:t>
                    </m:r>
                    <m:sSub>
                      <m:sSubPr>
                        <m:ctrlPr>
                          <a:rPr lang="it-IT" sz="2800" i="1">
                            <a:latin typeface="Cambria Math" panose="02040503050406030204" pitchFamily="18" charset="0"/>
                            <a:ea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𝜓</m:t>
                        </m:r>
                      </m:e>
                      <m:sub>
                        <m:r>
                          <a:rPr lang="it-IT" sz="2800" i="1">
                            <a:latin typeface="Cambria Math" panose="02040503050406030204" pitchFamily="18" charset="0"/>
                            <a:ea typeface="Cambria Math" panose="02040503050406030204" pitchFamily="18" charset="0"/>
                          </a:rPr>
                          <m:t>0</m:t>
                        </m:r>
                      </m:sub>
                    </m:sSub>
                    <m:d>
                      <m:dPr>
                        <m:ctrlPr>
                          <a:rPr lang="it-IT" sz="2800" i="1">
                            <a:latin typeface="Cambria Math" panose="02040503050406030204" pitchFamily="18" charset="0"/>
                            <a:ea typeface="Cambria Math" panose="02040503050406030204" pitchFamily="18" charset="0"/>
                          </a:rPr>
                        </m:ctrlPr>
                      </m:dPr>
                      <m:e>
                        <m:r>
                          <a:rPr lang="it-IT" sz="2800" i="1">
                            <a:latin typeface="Cambria Math" panose="02040503050406030204" pitchFamily="18" charset="0"/>
                            <a:ea typeface="Cambria Math" panose="02040503050406030204" pitchFamily="18" charset="0"/>
                          </a:rPr>
                          <m:t>𝑊</m:t>
                        </m:r>
                      </m:e>
                    </m:d>
                    <m:r>
                      <a:rPr lang="it-IT" sz="2800" i="1">
                        <a:latin typeface="Cambria Math" panose="02040503050406030204" pitchFamily="18" charset="0"/>
                        <a:ea typeface="Cambria Math" panose="02040503050406030204" pitchFamily="18" charset="0"/>
                      </a:rPr>
                      <m:t>+</m:t>
                    </m:r>
                    <m:sSub>
                      <m:sSubPr>
                        <m:ctrlPr>
                          <a:rPr lang="it-IT" sz="2800" i="1">
                            <a:latin typeface="Cambria Math" panose="02040503050406030204" pitchFamily="18" charset="0"/>
                            <a:ea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𝜓</m:t>
                        </m:r>
                      </m:e>
                      <m:sub>
                        <m:r>
                          <a:rPr lang="it-IT" sz="2800" i="1">
                            <a:latin typeface="Cambria Math" panose="02040503050406030204" pitchFamily="18" charset="0"/>
                            <a:ea typeface="Cambria Math" panose="02040503050406030204" pitchFamily="18" charset="0"/>
                          </a:rPr>
                          <m:t>1</m:t>
                        </m:r>
                      </m:sub>
                    </m:sSub>
                    <m:r>
                      <a:rPr lang="it-IT" sz="2800" i="1">
                        <a:latin typeface="Cambria Math" panose="02040503050406030204" pitchFamily="18" charset="0"/>
                        <a:ea typeface="Cambria Math" panose="02040503050406030204" pitchFamily="18" charset="0"/>
                      </a:rPr>
                      <m:t>(</m:t>
                    </m:r>
                    <m:r>
                      <a:rPr lang="it-IT" sz="2800" i="1">
                        <a:latin typeface="Cambria Math" panose="02040503050406030204" pitchFamily="18" charset="0"/>
                        <a:ea typeface="Cambria Math" panose="02040503050406030204" pitchFamily="18" charset="0"/>
                      </a:rPr>
                      <m:t>𝑊</m:t>
                    </m:r>
                    <m:r>
                      <a:rPr lang="it-IT" sz="2800" i="1">
                        <a:latin typeface="Cambria Math" panose="02040503050406030204" pitchFamily="18" charset="0"/>
                        <a:ea typeface="Cambria Math" panose="02040503050406030204" pitchFamily="18" charset="0"/>
                      </a:rPr>
                      <m:t>)</m:t>
                    </m:r>
                    <m:func>
                      <m:funcPr>
                        <m:ctrlPr>
                          <a:rPr lang="it-IT" sz="2800" i="1" smtClean="0">
                            <a:latin typeface="Cambria Math" panose="02040503050406030204" pitchFamily="18" charset="0"/>
                            <a:ea typeface="Cambria Math" panose="02040503050406030204" pitchFamily="18" charset="0"/>
                          </a:rPr>
                        </m:ctrlPr>
                      </m:funcPr>
                      <m:fName>
                        <m:r>
                          <m:rPr>
                            <m:sty m:val="p"/>
                          </m:rPr>
                          <a:rPr lang="it-IT" sz="2800">
                            <a:latin typeface="Cambria Math" panose="02040503050406030204" pitchFamily="18" charset="0"/>
                            <a:ea typeface="Cambria Math" panose="02040503050406030204" pitchFamily="18" charset="0"/>
                          </a:rPr>
                          <m:t>exp</m:t>
                        </m:r>
                      </m:fName>
                      <m:e>
                        <m:d>
                          <m:dPr>
                            <m:begChr m:val="["/>
                            <m:endChr m:val="]"/>
                            <m:ctrlPr>
                              <a:rPr lang="it-IT" sz="2800" i="1" smtClean="0">
                                <a:latin typeface="Cambria Math" panose="02040503050406030204" pitchFamily="18" charset="0"/>
                                <a:ea typeface="Cambria Math" panose="02040503050406030204" pitchFamily="18" charset="0"/>
                              </a:rPr>
                            </m:ctrlPr>
                          </m:dPr>
                          <m:e>
                            <m:r>
                              <a:rPr lang="it-IT" sz="2800" b="0" i="1"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𝑖</m:t>
                            </m:r>
                            <m:d>
                              <m:dPr>
                                <m:ctrlPr>
                                  <a:rPr lang="it-IT" sz="2800" i="1">
                                    <a:latin typeface="Cambria Math" panose="02040503050406030204" pitchFamily="18" charset="0"/>
                                    <a:ea typeface="Cambria Math" panose="02040503050406030204" pitchFamily="18" charset="0"/>
                                  </a:rPr>
                                </m:ctrlPr>
                              </m:dPr>
                              <m:e>
                                <m:r>
                                  <a:rPr lang="it-IT" sz="2800" i="1">
                                    <a:latin typeface="Cambria Math" panose="02040503050406030204" pitchFamily="18" charset="0"/>
                                    <a:ea typeface="Cambria Math" panose="02040503050406030204" pitchFamily="18" charset="0"/>
                                  </a:rPr>
                                  <m:t>𝜔</m:t>
                                </m:r>
                                <m:r>
                                  <a:rPr lang="it-IT" sz="2800" i="1">
                                    <a:latin typeface="Cambria Math" panose="02040503050406030204" pitchFamily="18" charset="0"/>
                                    <a:ea typeface="Cambria Math" panose="02040503050406030204" pitchFamily="18" charset="0"/>
                                  </a:rPr>
                                  <m:t>𝑡</m:t>
                                </m:r>
                                <m:r>
                                  <a:rPr lang="it-IT" sz="2800" i="1">
                                    <a:latin typeface="Cambria Math" panose="02040503050406030204" pitchFamily="18" charset="0"/>
                                    <a:ea typeface="Cambria Math" panose="02040503050406030204" pitchFamily="18" charset="0"/>
                                  </a:rPr>
                                  <m:t>−</m:t>
                                </m:r>
                                <m:r>
                                  <a:rPr lang="it-IT" sz="2800" i="1">
                                    <a:latin typeface="Cambria Math" panose="02040503050406030204" pitchFamily="18" charset="0"/>
                                    <a:ea typeface="Cambria Math" panose="02040503050406030204" pitchFamily="18" charset="0"/>
                                  </a:rPr>
                                  <m:t>𝑛</m:t>
                                </m:r>
                                <m:r>
                                  <a:rPr lang="it-IT" sz="2800" i="1">
                                    <a:latin typeface="Cambria Math" panose="02040503050406030204" pitchFamily="18" charset="0"/>
                                    <a:ea typeface="Cambria Math" panose="02040503050406030204" pitchFamily="18" charset="0"/>
                                  </a:rPr>
                                  <m:t>𝜃</m:t>
                                </m:r>
                              </m:e>
                            </m:d>
                          </m:e>
                        </m:d>
                      </m:e>
                    </m:func>
                  </m:oMath>
                </a14:m>
                <a:endParaRPr lang="en-US" sz="2800" kern="1200" dirty="0" smtClean="0">
                  <a:solidFill>
                    <a:prstClr val="black"/>
                  </a:solidFill>
                  <a:latin typeface="Calibri"/>
                  <a:ea typeface="+mn-ea"/>
                  <a:cs typeface="+mn-cs"/>
                </a:endParaRPr>
              </a:p>
              <a:p>
                <a14:m>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𝐼</m:t>
                        </m:r>
                      </m:e>
                      <m:sub>
                        <m:r>
                          <a:rPr lang="it-IT" sz="2800" i="1">
                            <a:latin typeface="Cambria Math" panose="02040503050406030204" pitchFamily="18" charset="0"/>
                            <a:ea typeface="Cambria Math" panose="02040503050406030204" pitchFamily="18" charset="0"/>
                          </a:rPr>
                          <m:t>1</m:t>
                        </m:r>
                      </m:sub>
                    </m:sSub>
                    <m:r>
                      <a:rPr lang="it-IT" sz="2800" i="1">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𝑖</m:t>
                    </m:r>
                    <m:r>
                      <a:rPr lang="it-IT" sz="2800" i="1">
                        <a:latin typeface="Cambria Math" panose="02040503050406030204" pitchFamily="18" charset="0"/>
                        <a:ea typeface="Cambria Math" panose="02040503050406030204" pitchFamily="18" charset="0"/>
                      </a:rPr>
                      <m:t>𝛽</m:t>
                    </m:r>
                    <m:r>
                      <a:rPr lang="it-IT" sz="2800" i="1">
                        <a:latin typeface="Cambria Math" panose="02040503050406030204" pitchFamily="18" charset="0"/>
                        <a:ea typeface="Cambria Math" panose="02040503050406030204" pitchFamily="18" charset="0"/>
                      </a:rPr>
                      <m:t>𝑐</m:t>
                    </m:r>
                    <m:sSup>
                      <m:sSupPr>
                        <m:ctrlPr>
                          <a:rPr lang="it-IT" sz="2800" i="1">
                            <a:latin typeface="Cambria Math" panose="02040503050406030204" pitchFamily="18" charset="0"/>
                            <a:ea typeface="Cambria Math" panose="02040503050406030204" pitchFamily="18" charset="0"/>
                          </a:rPr>
                        </m:ctrlPr>
                      </m:sSupPr>
                      <m:e>
                        <m:r>
                          <a:rPr lang="it-IT" sz="2800" i="1">
                            <a:latin typeface="Cambria Math" panose="02040503050406030204" pitchFamily="18" charset="0"/>
                            <a:ea typeface="Cambria Math" panose="02040503050406030204" pitchFamily="18" charset="0"/>
                          </a:rPr>
                          <m:t>𝑒</m:t>
                        </m:r>
                      </m:e>
                      <m:sup>
                        <m:r>
                          <a:rPr lang="it-IT" sz="2800" i="1">
                            <a:latin typeface="Cambria Math" panose="02040503050406030204" pitchFamily="18" charset="0"/>
                            <a:ea typeface="Cambria Math" panose="02040503050406030204" pitchFamily="18" charset="0"/>
                          </a:rPr>
                          <m:t>2</m:t>
                        </m:r>
                      </m:sup>
                    </m:sSup>
                    <m:d>
                      <m:dPr>
                        <m:begChr m:val="⟨"/>
                        <m:endChr m:val="⟩"/>
                        <m:ctrlPr>
                          <a:rPr lang="it-IT" sz="2800" i="1">
                            <a:latin typeface="Cambria Math" panose="02040503050406030204" pitchFamily="18" charset="0"/>
                            <a:ea typeface="Cambria Math" panose="02040503050406030204" pitchFamily="18" charset="0"/>
                          </a:rPr>
                        </m:ctrlPr>
                      </m:dPr>
                      <m:e>
                        <m:r>
                          <a:rPr lang="it-IT" sz="2800" i="1">
                            <a:latin typeface="Cambria Math" panose="02040503050406030204" pitchFamily="18" charset="0"/>
                            <a:ea typeface="Cambria Math" panose="02040503050406030204" pitchFamily="18" charset="0"/>
                          </a:rPr>
                          <m:t>2</m:t>
                        </m:r>
                        <m:r>
                          <a:rPr lang="it-IT" sz="2800" i="1">
                            <a:latin typeface="Cambria Math" panose="02040503050406030204" pitchFamily="18" charset="0"/>
                            <a:ea typeface="Cambria Math" panose="02040503050406030204" pitchFamily="18" charset="0"/>
                          </a:rPr>
                          <m:t>𝜋</m:t>
                        </m:r>
                        <m:r>
                          <a:rPr lang="it-IT" sz="2800" i="1">
                            <a:latin typeface="Cambria Math" panose="02040503050406030204" pitchFamily="18" charset="0"/>
                            <a:ea typeface="Cambria Math" panose="02040503050406030204" pitchFamily="18" charset="0"/>
                          </a:rPr>
                          <m:t>𝑅</m:t>
                        </m:r>
                        <m:sSub>
                          <m:sSubPr>
                            <m:ctrlPr>
                              <a:rPr lang="it-IT" sz="2800" i="1">
                                <a:latin typeface="Cambria Math" panose="02040503050406030204" pitchFamily="18" charset="0"/>
                                <a:ea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𝐸</m:t>
                            </m:r>
                          </m:e>
                          <m:sub>
                            <m:r>
                              <a:rPr lang="it-IT" sz="2800" i="1">
                                <a:latin typeface="Cambria Math" panose="02040503050406030204" pitchFamily="18" charset="0"/>
                                <a:ea typeface="Cambria Math" panose="02040503050406030204" pitchFamily="18" charset="0"/>
                              </a:rPr>
                              <m:t>𝜃</m:t>
                            </m:r>
                          </m:sub>
                        </m:sSub>
                      </m:e>
                    </m:d>
                    <m:nary>
                      <m:naryPr>
                        <m:limLoc m:val="undOvr"/>
                        <m:subHide m:val="on"/>
                        <m:supHide m:val="on"/>
                        <m:ctrlPr>
                          <a:rPr lang="it-IT" sz="2800" i="1">
                            <a:latin typeface="Cambria Math" panose="02040503050406030204" pitchFamily="18" charset="0"/>
                            <a:ea typeface="Cambria Math" panose="02040503050406030204" pitchFamily="18" charset="0"/>
                          </a:rPr>
                        </m:ctrlPr>
                      </m:naryPr>
                      <m:sub/>
                      <m:sup/>
                      <m:e>
                        <m:f>
                          <m:fPr>
                            <m:ctrlPr>
                              <a:rPr lang="it-IT" sz="2800" i="1">
                                <a:latin typeface="Cambria Math" panose="02040503050406030204" pitchFamily="18" charset="0"/>
                                <a:ea typeface="Cambria Math" panose="02040503050406030204" pitchFamily="18" charset="0"/>
                              </a:rPr>
                            </m:ctrlPr>
                          </m:fPr>
                          <m:num>
                            <m:r>
                              <a:rPr lang="it-IT" sz="2800" i="1">
                                <a:latin typeface="Cambria Math" panose="02040503050406030204" pitchFamily="18" charset="0"/>
                                <a:ea typeface="Cambria Math" panose="02040503050406030204" pitchFamily="18" charset="0"/>
                              </a:rPr>
                              <m:t>𝑑</m:t>
                            </m:r>
                            <m:sSub>
                              <m:sSubPr>
                                <m:ctrlPr>
                                  <a:rPr lang="it-IT" sz="2800" i="1">
                                    <a:latin typeface="Cambria Math" panose="02040503050406030204" pitchFamily="18" charset="0"/>
                                    <a:ea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𝜓</m:t>
                                </m:r>
                              </m:e>
                              <m:sub>
                                <m:r>
                                  <a:rPr lang="it-IT" sz="2800" i="1">
                                    <a:latin typeface="Cambria Math" panose="02040503050406030204" pitchFamily="18" charset="0"/>
                                    <a:ea typeface="Cambria Math" panose="02040503050406030204" pitchFamily="18" charset="0"/>
                                  </a:rPr>
                                  <m:t>0</m:t>
                                </m:r>
                              </m:sub>
                            </m:sSub>
                          </m:num>
                          <m:den>
                            <m:r>
                              <a:rPr lang="it-IT" sz="2800" i="1">
                                <a:latin typeface="Cambria Math" panose="02040503050406030204" pitchFamily="18" charset="0"/>
                                <a:ea typeface="Cambria Math" panose="02040503050406030204" pitchFamily="18" charset="0"/>
                              </a:rPr>
                              <m:t>𝑑𝑊</m:t>
                            </m:r>
                          </m:den>
                        </m:f>
                        <m:f>
                          <m:fPr>
                            <m:ctrlPr>
                              <a:rPr lang="it-IT" sz="2800" i="1">
                                <a:latin typeface="Cambria Math" panose="02040503050406030204" pitchFamily="18" charset="0"/>
                                <a:ea typeface="Cambria Math" panose="02040503050406030204" pitchFamily="18" charset="0"/>
                              </a:rPr>
                            </m:ctrlPr>
                          </m:fPr>
                          <m:num>
                            <m:r>
                              <a:rPr lang="it-IT" sz="2800" i="1">
                                <a:latin typeface="Cambria Math" panose="02040503050406030204" pitchFamily="18" charset="0"/>
                                <a:ea typeface="Cambria Math" panose="02040503050406030204" pitchFamily="18" charset="0"/>
                              </a:rPr>
                              <m:t>𝑑𝑊</m:t>
                            </m:r>
                          </m:num>
                          <m:den>
                            <m:r>
                              <a:rPr lang="it-IT" sz="2800" i="1">
                                <a:latin typeface="Cambria Math" panose="02040503050406030204" pitchFamily="18" charset="0"/>
                                <a:ea typeface="Cambria Math" panose="02040503050406030204" pitchFamily="18" charset="0"/>
                              </a:rPr>
                              <m:t>(</m:t>
                            </m:r>
                            <m:r>
                              <a:rPr lang="it-IT" sz="2800" i="1">
                                <a:latin typeface="Cambria Math" panose="02040503050406030204" pitchFamily="18" charset="0"/>
                                <a:ea typeface="Cambria Math" panose="02040503050406030204" pitchFamily="18" charset="0"/>
                              </a:rPr>
                              <m:t>𝜔</m:t>
                            </m:r>
                            <m:r>
                              <a:rPr lang="it-IT" sz="2800" i="1">
                                <a:latin typeface="Cambria Math" panose="02040503050406030204" pitchFamily="18" charset="0"/>
                                <a:ea typeface="Cambria Math" panose="02040503050406030204" pitchFamily="18" charset="0"/>
                              </a:rPr>
                              <m:t>−</m:t>
                            </m:r>
                            <m:r>
                              <a:rPr lang="it-IT" sz="2800" i="1">
                                <a:latin typeface="Cambria Math" panose="02040503050406030204" pitchFamily="18" charset="0"/>
                                <a:ea typeface="Cambria Math" panose="02040503050406030204" pitchFamily="18" charset="0"/>
                              </a:rPr>
                              <m:t>𝑛</m:t>
                            </m:r>
                            <m:sSub>
                              <m:sSubPr>
                                <m:ctrlPr>
                                  <a:rPr lang="it-IT" sz="2800" i="1" smtClean="0">
                                    <a:latin typeface="Cambria Math" panose="02040503050406030204" pitchFamily="18" charset="0"/>
                                    <a:ea typeface="Cambria Math" panose="02040503050406030204" pitchFamily="18" charset="0"/>
                                  </a:rPr>
                                </m:ctrlPr>
                              </m:sSubPr>
                              <m:e>
                                <m:r>
                                  <a:rPr lang="it-IT" sz="2800" i="1" smtClean="0">
                                    <a:latin typeface="Cambria Math" panose="02040503050406030204" pitchFamily="18" charset="0"/>
                                    <a:ea typeface="Cambria Math" panose="02040503050406030204" pitchFamily="18" charset="0"/>
                                  </a:rPr>
                                  <m:t>𝜔</m:t>
                                </m:r>
                              </m:e>
                              <m:sub>
                                <m:r>
                                  <a:rPr lang="it-IT" sz="2800" b="0" i="1" smtClean="0">
                                    <a:latin typeface="Cambria Math" panose="02040503050406030204" pitchFamily="18" charset="0"/>
                                    <a:ea typeface="Cambria Math" panose="02040503050406030204" pitchFamily="18" charset="0"/>
                                  </a:rPr>
                                  <m:t>0</m:t>
                                </m:r>
                              </m:sub>
                            </m:sSub>
                            <m:r>
                              <a:rPr lang="it-IT" sz="2800" b="0" i="1" smtClean="0">
                                <a:latin typeface="Cambria Math" panose="02040503050406030204" pitchFamily="18" charset="0"/>
                                <a:ea typeface="Cambria Math" panose="02040503050406030204" pitchFamily="18" charset="0"/>
                              </a:rPr>
                              <m:t>)</m:t>
                            </m:r>
                          </m:den>
                        </m:f>
                      </m:e>
                    </m:nary>
                  </m:oMath>
                </a14:m>
                <a:endParaRPr lang="en-US" sz="2800" kern="1200" dirty="0" smtClean="0">
                  <a:solidFill>
                    <a:prstClr val="black"/>
                  </a:solidFill>
                  <a:latin typeface="Calibri"/>
                  <a:ea typeface="+mn-ea"/>
                  <a:cs typeface="+mn-cs"/>
                </a:endParaRPr>
              </a:p>
              <a:p>
                <a14:m>
                  <m:oMath xmlns:m="http://schemas.openxmlformats.org/officeDocument/2006/math">
                    <m:sSub>
                      <m:sSubPr>
                        <m:ctrlPr>
                          <a:rPr lang="en-US" sz="2800" i="1" smtClean="0">
                            <a:latin typeface="Cambria Math" panose="02040503050406030204" pitchFamily="18" charset="0"/>
                            <a:ea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𝐼</m:t>
                        </m:r>
                      </m:e>
                      <m:sub>
                        <m:r>
                          <a:rPr lang="it-IT" sz="2800" i="1">
                            <a:latin typeface="Cambria Math" panose="02040503050406030204" pitchFamily="18" charset="0"/>
                            <a:ea typeface="Cambria Math" panose="02040503050406030204" pitchFamily="18" charset="0"/>
                          </a:rPr>
                          <m:t>1</m:t>
                        </m:r>
                      </m:sub>
                    </m:sSub>
                    <m:r>
                      <a:rPr lang="it-IT" sz="2800" b="0" i="1" smtClean="0">
                        <a:latin typeface="Cambria Math" panose="02040503050406030204" pitchFamily="18" charset="0"/>
                        <a:ea typeface="Cambria Math" panose="02040503050406030204" pitchFamily="18" charset="0"/>
                      </a:rPr>
                      <m:t>=</m:t>
                    </m:r>
                    <m:r>
                      <a:rPr lang="it-IT" sz="2800" b="0" i="1" smtClean="0">
                        <a:latin typeface="Cambria Math" panose="02040503050406030204" pitchFamily="18" charset="0"/>
                        <a:ea typeface="Cambria Math" panose="02040503050406030204" pitchFamily="18" charset="0"/>
                      </a:rPr>
                      <m:t>𝑒</m:t>
                    </m:r>
                    <m:r>
                      <a:rPr lang="it-IT" sz="2800" i="1">
                        <a:latin typeface="Cambria Math" panose="02040503050406030204" pitchFamily="18" charset="0"/>
                        <a:ea typeface="Cambria Math" panose="02040503050406030204" pitchFamily="18" charset="0"/>
                      </a:rPr>
                      <m:t>𝛽</m:t>
                    </m:r>
                    <m:r>
                      <a:rPr lang="it-IT" sz="2800" i="1">
                        <a:latin typeface="Cambria Math" panose="02040503050406030204" pitchFamily="18" charset="0"/>
                        <a:ea typeface="Cambria Math" panose="02040503050406030204" pitchFamily="18" charset="0"/>
                      </a:rPr>
                      <m:t>𝑐</m:t>
                    </m:r>
                    <m:nary>
                      <m:naryPr>
                        <m:limLoc m:val="undOvr"/>
                        <m:subHide m:val="on"/>
                        <m:supHide m:val="on"/>
                        <m:ctrlPr>
                          <a:rPr lang="it-IT" sz="2800" i="1" smtClean="0">
                            <a:latin typeface="Cambria Math" panose="02040503050406030204" pitchFamily="18" charset="0"/>
                            <a:ea typeface="Cambria Math" panose="02040503050406030204" pitchFamily="18" charset="0"/>
                          </a:rPr>
                        </m:ctrlPr>
                      </m:naryPr>
                      <m:sub/>
                      <m:sup/>
                      <m:e>
                        <m:sSub>
                          <m:sSubPr>
                            <m:ctrlPr>
                              <a:rPr lang="it-IT" sz="2800" i="1">
                                <a:latin typeface="Cambria Math" panose="02040503050406030204" pitchFamily="18" charset="0"/>
                                <a:ea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𝜓</m:t>
                            </m:r>
                          </m:e>
                          <m:sub>
                            <m:r>
                              <a:rPr lang="it-IT" sz="2800" i="1">
                                <a:latin typeface="Cambria Math" panose="02040503050406030204" pitchFamily="18" charset="0"/>
                                <a:ea typeface="Cambria Math" panose="02040503050406030204" pitchFamily="18" charset="0"/>
                              </a:rPr>
                              <m:t>1</m:t>
                            </m:r>
                          </m:sub>
                        </m:sSub>
                        <m:d>
                          <m:dPr>
                            <m:ctrlPr>
                              <a:rPr lang="it-IT" sz="2800" i="1">
                                <a:latin typeface="Cambria Math" panose="02040503050406030204" pitchFamily="18" charset="0"/>
                                <a:ea typeface="Cambria Math" panose="02040503050406030204" pitchFamily="18" charset="0"/>
                              </a:rPr>
                            </m:ctrlPr>
                          </m:dPr>
                          <m:e>
                            <m:r>
                              <a:rPr lang="it-IT" sz="2800" i="1">
                                <a:latin typeface="Cambria Math" panose="02040503050406030204" pitchFamily="18" charset="0"/>
                                <a:ea typeface="Cambria Math" panose="02040503050406030204" pitchFamily="18" charset="0"/>
                              </a:rPr>
                              <m:t>𝑊</m:t>
                            </m:r>
                          </m:e>
                        </m:d>
                        <m:r>
                          <a:rPr lang="it-IT" sz="2800" b="0" i="1" smtClean="0">
                            <a:latin typeface="Cambria Math" panose="02040503050406030204" pitchFamily="18" charset="0"/>
                            <a:ea typeface="Cambria Math" panose="02040503050406030204" pitchFamily="18" charset="0"/>
                          </a:rPr>
                          <m:t>𝑑</m:t>
                        </m:r>
                        <m:r>
                          <a:rPr lang="it-IT" sz="2800" i="1">
                            <a:latin typeface="Cambria Math" panose="02040503050406030204" pitchFamily="18" charset="0"/>
                            <a:ea typeface="Cambria Math" panose="02040503050406030204" pitchFamily="18" charset="0"/>
                          </a:rPr>
                          <m:t>𝑊</m:t>
                        </m:r>
                      </m:e>
                    </m:nary>
                  </m:oMath>
                </a14:m>
                <a:r>
                  <a:rPr lang="en-US" sz="2800" kern="1200" dirty="0" smtClean="0">
                    <a:solidFill>
                      <a:prstClr val="black"/>
                    </a:solidFill>
                    <a:latin typeface="Calibri"/>
                    <a:ea typeface="+mn-ea"/>
                    <a:cs typeface="+mn-cs"/>
                  </a:rPr>
                  <a:t>  is the perturbed current;    </a:t>
                </a:r>
                <a14:m>
                  <m:oMath xmlns:m="http://schemas.openxmlformats.org/officeDocument/2006/math">
                    <m:sSub>
                      <m:sSubPr>
                        <m:ctrlPr>
                          <a:rPr lang="it-IT" sz="2800" i="1">
                            <a:latin typeface="Cambria Math" panose="02040503050406030204" pitchFamily="18" charset="0"/>
                            <a:ea typeface="Cambria Math" panose="02040503050406030204" pitchFamily="18" charset="0"/>
                          </a:rPr>
                        </m:ctrlPr>
                      </m:sSubPr>
                      <m:e>
                        <m:r>
                          <a:rPr lang="it-IT" sz="2800" i="1">
                            <a:latin typeface="Cambria Math" panose="02040503050406030204" pitchFamily="18" charset="0"/>
                            <a:ea typeface="Cambria Math" panose="02040503050406030204" pitchFamily="18" charset="0"/>
                          </a:rPr>
                          <m:t>𝜔</m:t>
                        </m:r>
                      </m:e>
                      <m:sub>
                        <m:r>
                          <a:rPr lang="it-IT" sz="2800" i="1">
                            <a:latin typeface="Cambria Math" panose="02040503050406030204" pitchFamily="18" charset="0"/>
                            <a:ea typeface="Cambria Math" panose="02040503050406030204" pitchFamily="18" charset="0"/>
                          </a:rPr>
                          <m:t>𝑜</m:t>
                        </m:r>
                      </m:sub>
                    </m:sSub>
                  </m:oMath>
                </a14:m>
                <a:r>
                  <a:rPr lang="en-US" sz="2800" kern="1200" dirty="0">
                    <a:solidFill>
                      <a:prstClr val="black"/>
                    </a:solidFill>
                    <a:latin typeface="Calibri"/>
                    <a:ea typeface="+mn-ea"/>
                    <a:cs typeface="+mn-cs"/>
                  </a:rPr>
                  <a:t>=</a:t>
                </a:r>
                <a14:m>
                  <m:oMath xmlns:m="http://schemas.openxmlformats.org/officeDocument/2006/math">
                    <m:acc>
                      <m:accPr>
                        <m:chr m:val="̇"/>
                        <m:ctrlPr>
                          <a:rPr lang="it-IT" sz="2800" i="1">
                            <a:latin typeface="Cambria Math" panose="02040503050406030204" pitchFamily="18" charset="0"/>
                            <a:ea typeface="Cambria Math" panose="02040503050406030204" pitchFamily="18" charset="0"/>
                          </a:rPr>
                        </m:ctrlPr>
                      </m:accPr>
                      <m:e>
                        <m:r>
                          <a:rPr lang="it-IT" sz="2800" i="1">
                            <a:latin typeface="Cambria Math" panose="02040503050406030204" pitchFamily="18" charset="0"/>
                            <a:ea typeface="Cambria Math" panose="02040503050406030204" pitchFamily="18" charset="0"/>
                          </a:rPr>
                          <m:t>𝜃</m:t>
                        </m:r>
                      </m:e>
                    </m:acc>
                  </m:oMath>
                </a14:m>
                <a:endParaRPr lang="en-US" sz="2800" kern="1200" dirty="0" smtClean="0">
                  <a:solidFill>
                    <a:prstClr val="black"/>
                  </a:solidFill>
                  <a:latin typeface="Calibri"/>
                  <a:ea typeface="+mn-ea"/>
                  <a:cs typeface="+mn-cs"/>
                </a:endParaRPr>
              </a:p>
              <a:p>
                <a:endParaRPr lang="en-US" sz="2800" kern="1200" dirty="0" smtClean="0">
                  <a:solidFill>
                    <a:prstClr val="black"/>
                  </a:solidFill>
                  <a:latin typeface="Calibri"/>
                  <a:ea typeface="+mn-ea"/>
                  <a:cs typeface="+mn-cs"/>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251520" y="1600200"/>
                <a:ext cx="8640960" cy="4525963"/>
              </a:xfrm>
              <a:blipFill rotWithShape="0">
                <a:blip r:embed="rId3"/>
                <a:stretch>
                  <a:fillRect l="-1481"/>
                </a:stretch>
              </a:blipFill>
            </p:spPr>
            <p:txBody>
              <a:bodyPr/>
              <a:lstStyle/>
              <a:p>
                <a:r>
                  <a:rPr lang="en-US">
                    <a:noFill/>
                  </a:rPr>
                  <a:t> </a:t>
                </a:r>
              </a:p>
            </p:txBody>
          </p:sp>
        </mc:Fallback>
      </mc:AlternateContent>
      <p:sp>
        <p:nvSpPr>
          <p:cNvPr id="4" name="Segnaposto data 3"/>
          <p:cNvSpPr>
            <a:spLocks noGrp="1"/>
          </p:cNvSpPr>
          <p:nvPr>
            <p:ph type="dt" sz="half" idx="10"/>
          </p:nvPr>
        </p:nvSpPr>
        <p:spPr/>
        <p:txBody>
          <a:bodyPr/>
          <a:lstStyle/>
          <a:p>
            <a:pPr>
              <a:defRPr/>
            </a:pPr>
            <a:r>
              <a:rPr lang="it-IT" altLang="it-IT" smtClean="0">
                <a:solidFill>
                  <a:srgbClr val="000000"/>
                </a:solidFill>
              </a:rPr>
              <a:t>19/09/2017</a:t>
            </a:r>
            <a:endParaRPr lang="it-IT" altLang="it-IT">
              <a:solidFill>
                <a:srgbClr val="000000"/>
              </a:solidFill>
            </a:endParaRPr>
          </a:p>
        </p:txBody>
      </p:sp>
      <p:sp>
        <p:nvSpPr>
          <p:cNvPr id="5" name="Segnaposto numero diapositiva 4"/>
          <p:cNvSpPr>
            <a:spLocks noGrp="1"/>
          </p:cNvSpPr>
          <p:nvPr>
            <p:ph type="sldNum" sz="quarter" idx="12"/>
          </p:nvPr>
        </p:nvSpPr>
        <p:spPr/>
        <p:txBody>
          <a:bodyPr/>
          <a:lstStyle/>
          <a:p>
            <a:pPr>
              <a:defRPr/>
            </a:pPr>
            <a:fld id="{E9BB3ADC-2156-4206-AB89-223A08831E0D}" type="slidenum">
              <a:rPr lang="it-IT" altLang="it-IT" smtClean="0">
                <a:solidFill>
                  <a:srgbClr val="000000"/>
                </a:solidFill>
              </a:rPr>
              <a:pPr>
                <a:defRPr/>
              </a:pPr>
              <a:t>63</a:t>
            </a:fld>
            <a:endParaRPr lang="it-IT" altLang="it-IT">
              <a:solidFill>
                <a:srgbClr val="000000"/>
              </a:solidFill>
            </a:endParaRPr>
          </a:p>
        </p:txBody>
      </p:sp>
    </p:spTree>
    <p:extLst>
      <p:ext uri="{BB962C8B-B14F-4D97-AF65-F5344CB8AC3E}">
        <p14:creationId xmlns:p14="http://schemas.microsoft.com/office/powerpoint/2010/main" val="10995789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rgbClr val="C00000"/>
                </a:solidFill>
              </a:rPr>
              <a:t>An Impedance is in the Air</a:t>
            </a:r>
            <a:br>
              <a:rPr lang="en-US" dirty="0">
                <a:solidFill>
                  <a:srgbClr val="C00000"/>
                </a:solidFill>
              </a:rPr>
            </a:br>
            <a:r>
              <a:rPr lang="en-US" dirty="0">
                <a:solidFill>
                  <a:srgbClr val="C00000"/>
                </a:solidFill>
              </a:rPr>
              <a:t>The Banality of Invention</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lstStyle/>
              <a:p>
                <a:pPr marL="342900" indent="-342900">
                  <a:buFont typeface="Arial" charset="0"/>
                  <a:buChar char="•"/>
                </a:pPr>
                <a:r>
                  <a:rPr lang="en-US" kern="1200" dirty="0" smtClean="0">
                    <a:solidFill>
                      <a:prstClr val="black"/>
                    </a:solidFill>
                    <a:latin typeface="Calibri" panose="020F0502020204030204" pitchFamily="34" charset="0"/>
                  </a:rPr>
                  <a:t>I felt uneasy, as an engineer, to tackle a problem expounded in that unfamiliar feature: the imaginary unit </a:t>
                </a:r>
                <a14:m>
                  <m:oMath xmlns:m="http://schemas.openxmlformats.org/officeDocument/2006/math">
                    <m:r>
                      <a:rPr lang="it-IT" i="1" kern="1200">
                        <a:solidFill>
                          <a:prstClr val="black"/>
                        </a:solidFill>
                        <a:latin typeface="Cambria Math" panose="02040503050406030204" pitchFamily="18" charset="0"/>
                      </a:rPr>
                      <m:t>𝑖</m:t>
                    </m:r>
                    <m:r>
                      <a:rPr lang="it-IT" i="1" kern="1200" smtClean="0">
                        <a:solidFill>
                          <a:prstClr val="black"/>
                        </a:solidFill>
                        <a:latin typeface="Cambria Math" panose="02040503050406030204" pitchFamily="18" charset="0"/>
                      </a:rPr>
                      <m:t> </m:t>
                    </m:r>
                  </m:oMath>
                </a14:m>
                <a:r>
                  <a:rPr lang="en-US" sz="2800" kern="1200" dirty="0" smtClean="0">
                    <a:solidFill>
                      <a:prstClr val="black"/>
                    </a:solidFill>
                    <a:latin typeface="Arial" charset="0"/>
                    <a:cs typeface="Arial" charset="0"/>
                  </a:rPr>
                  <a:t>was quite misleading.</a:t>
                </a:r>
                <a:endParaRPr lang="en-US" kern="1200" dirty="0">
                  <a:solidFill>
                    <a:prstClr val="black"/>
                  </a:solidFill>
                  <a:latin typeface="Calibri" panose="020F0502020204030204" pitchFamily="34" charset="0"/>
                </a:endParaRPr>
              </a:p>
              <a:p>
                <a:pPr marL="342900" lvl="0" indent="-342900">
                  <a:buFont typeface="Arial" charset="0"/>
                  <a:buChar char="•"/>
                </a:pPr>
                <a:r>
                  <a:rPr lang="en-US" kern="1200" dirty="0" smtClean="0">
                    <a:solidFill>
                      <a:prstClr val="black"/>
                    </a:solidFill>
                    <a:latin typeface="Calibri" panose="020F0502020204030204" pitchFamily="34" charset="0"/>
                  </a:rPr>
                  <a:t>free </a:t>
                </a:r>
                <a:r>
                  <a:rPr lang="en-US" kern="1200" dirty="0">
                    <a:solidFill>
                      <a:prstClr val="black"/>
                    </a:solidFill>
                    <a:latin typeface="Calibri" panose="020F0502020204030204" pitchFamily="34" charset="0"/>
                  </a:rPr>
                  <a:t>space impedance  </a:t>
                </a:r>
                <a14:m>
                  <m:oMath xmlns:m="http://schemas.openxmlformats.org/officeDocument/2006/math">
                    <m:r>
                      <a:rPr lang="it-IT" kern="1200">
                        <a:solidFill>
                          <a:prstClr val="black"/>
                        </a:solidFill>
                        <a:latin typeface="Cambria Math" panose="02040503050406030204" pitchFamily="18" charset="0"/>
                        <a:ea typeface="Cambria Math" panose="02040503050406030204" pitchFamily="18" charset="0"/>
                      </a:rPr>
                      <m:t>4</m:t>
                    </m:r>
                    <m:r>
                      <a:rPr lang="en-US" i="1" kern="1200">
                        <a:solidFill>
                          <a:prstClr val="black"/>
                        </a:solidFill>
                        <a:latin typeface="Cambria Math" panose="02040503050406030204" pitchFamily="18" charset="0"/>
                        <a:ea typeface="Cambria Math" panose="02040503050406030204" pitchFamily="18" charset="0"/>
                      </a:rPr>
                      <m:t>𝜋</m:t>
                    </m:r>
                    <m:r>
                      <a:rPr lang="it-IT" i="1" kern="1200">
                        <a:solidFill>
                          <a:prstClr val="black"/>
                        </a:solidFill>
                        <a:latin typeface="Cambria Math" panose="02040503050406030204" pitchFamily="18" charset="0"/>
                        <a:ea typeface="Cambria Math" panose="02040503050406030204" pitchFamily="18" charset="0"/>
                      </a:rPr>
                      <m:t>/</m:t>
                    </m:r>
                    <m:r>
                      <a:rPr lang="it-IT" i="1" kern="1200">
                        <a:solidFill>
                          <a:prstClr val="black"/>
                        </a:solidFill>
                        <a:latin typeface="Cambria Math" panose="02040503050406030204" pitchFamily="18" charset="0"/>
                        <a:ea typeface="Cambria Math" panose="02040503050406030204" pitchFamily="18" charset="0"/>
                      </a:rPr>
                      <m:t>𝑐</m:t>
                    </m:r>
                  </m:oMath>
                </a14:m>
                <a:r>
                  <a:rPr lang="en-US" kern="1200" dirty="0" smtClean="0">
                    <a:solidFill>
                      <a:prstClr val="black"/>
                    </a:solidFill>
                    <a:latin typeface="Calibri" panose="020F0502020204030204" pitchFamily="34" charset="0"/>
                  </a:rPr>
                  <a:t>.</a:t>
                </a:r>
                <a:r>
                  <a:rPr lang="en-US" kern="1200" dirty="0">
                    <a:solidFill>
                      <a:prstClr val="black"/>
                    </a:solidFill>
                    <a:latin typeface="Calibri" panose="020F0502020204030204" pitchFamily="34" charset="0"/>
                  </a:rPr>
                  <a:t> NO</a:t>
                </a:r>
                <a:r>
                  <a:rPr lang="en-US" kern="1200" dirty="0" smtClean="0">
                    <a:solidFill>
                      <a:prstClr val="black"/>
                    </a:solidFill>
                    <a:latin typeface="Calibri" panose="020F0502020204030204" pitchFamily="34" charset="0"/>
                  </a:rPr>
                  <a:t>!!!.</a:t>
                </a:r>
              </a:p>
              <a:p>
                <a:pPr marL="342900" lvl="0" indent="-342900">
                  <a:buFont typeface="Arial" charset="0"/>
                  <a:buChar char="•"/>
                </a:pPr>
                <a:endParaRPr lang="en-US" kern="1200" dirty="0">
                  <a:solidFill>
                    <a:prstClr val="black"/>
                  </a:solidFill>
                  <a:latin typeface="Calibri" panose="020F0502020204030204" pitchFamily="34" charset="0"/>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0">
                <a:blip r:embed="rId2"/>
                <a:stretch>
                  <a:fillRect l="-1704" t="-1752" r="-2815"/>
                </a:stretch>
              </a:blipFill>
            </p:spPr>
            <p:txBody>
              <a:bodyPr/>
              <a:lstStyle/>
              <a:p>
                <a:r>
                  <a:rPr lang="en-US">
                    <a:noFill/>
                  </a:rPr>
                  <a:t> </a:t>
                </a:r>
              </a:p>
            </p:txBody>
          </p:sp>
        </mc:Fallback>
      </mc:AlternateContent>
      <p:sp>
        <p:nvSpPr>
          <p:cNvPr id="4" name="Segnaposto data 3"/>
          <p:cNvSpPr>
            <a:spLocks noGrp="1"/>
          </p:cNvSpPr>
          <p:nvPr>
            <p:ph type="dt" sz="half" idx="10"/>
          </p:nvPr>
        </p:nvSpPr>
        <p:spPr/>
        <p:txBody>
          <a:bodyPr/>
          <a:lstStyle/>
          <a:p>
            <a:pPr>
              <a:defRPr/>
            </a:pPr>
            <a:r>
              <a:rPr lang="it-IT" altLang="it-IT" smtClean="0">
                <a:solidFill>
                  <a:srgbClr val="000000"/>
                </a:solidFill>
              </a:rPr>
              <a:t>19/09/2017</a:t>
            </a:r>
            <a:endParaRPr lang="it-IT" altLang="it-IT">
              <a:solidFill>
                <a:srgbClr val="000000"/>
              </a:solidFill>
            </a:endParaRPr>
          </a:p>
        </p:txBody>
      </p:sp>
      <p:sp>
        <p:nvSpPr>
          <p:cNvPr id="5" name="Segnaposto numero diapositiva 4"/>
          <p:cNvSpPr>
            <a:spLocks noGrp="1"/>
          </p:cNvSpPr>
          <p:nvPr>
            <p:ph type="sldNum" sz="quarter" idx="12"/>
          </p:nvPr>
        </p:nvSpPr>
        <p:spPr/>
        <p:txBody>
          <a:bodyPr/>
          <a:lstStyle/>
          <a:p>
            <a:pPr>
              <a:defRPr/>
            </a:pPr>
            <a:fld id="{E9BB3ADC-2156-4206-AB89-223A08831E0D}" type="slidenum">
              <a:rPr lang="it-IT" altLang="it-IT" smtClean="0">
                <a:solidFill>
                  <a:srgbClr val="000000"/>
                </a:solidFill>
              </a:rPr>
              <a:pPr>
                <a:defRPr/>
              </a:pPr>
              <a:t>64</a:t>
            </a:fld>
            <a:endParaRPr lang="it-IT" altLang="it-IT">
              <a:solidFill>
                <a:srgbClr val="000000"/>
              </a:solidFill>
            </a:endParaRPr>
          </a:p>
        </p:txBody>
      </p:sp>
    </p:spTree>
    <p:extLst>
      <p:ext uri="{BB962C8B-B14F-4D97-AF65-F5344CB8AC3E}">
        <p14:creationId xmlns:p14="http://schemas.microsoft.com/office/powerpoint/2010/main" val="19794571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solidFill>
                  <a:srgbClr val="C00000"/>
                </a:solidFill>
              </a:rPr>
              <a:t>An Impedance is in the Air</a:t>
            </a:r>
            <a:br>
              <a:rPr lang="en-US" dirty="0">
                <a:solidFill>
                  <a:srgbClr val="C00000"/>
                </a:solidFill>
              </a:rPr>
            </a:br>
            <a:r>
              <a:rPr lang="en-US" dirty="0">
                <a:solidFill>
                  <a:srgbClr val="C00000"/>
                </a:solidFill>
              </a:rPr>
              <a:t>The Banality of Invention</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lstStyle/>
              <a:p>
                <a:pPr marL="342900" lvl="0" indent="-342900">
                  <a:buFont typeface="Arial" charset="0"/>
                  <a:buChar char="•"/>
                </a:pPr>
                <a:r>
                  <a:rPr lang="en-US" sz="2700" kern="1200" dirty="0" smtClean="0">
                    <a:solidFill>
                      <a:prstClr val="black"/>
                    </a:solidFill>
                    <a:latin typeface="Calibri" panose="020F0502020204030204" pitchFamily="34" charset="0"/>
                  </a:rPr>
                  <a:t>I discussed with Andy to try to express the beam interaction </a:t>
                </a:r>
                <a14:m>
                  <m:oMath xmlns:m="http://schemas.openxmlformats.org/officeDocument/2006/math">
                    <m:sSub>
                      <m:sSubPr>
                        <m:ctrlPr>
                          <a:rPr lang="it-IT" sz="2700" i="1">
                            <a:solidFill>
                              <a:prstClr val="black"/>
                            </a:solidFill>
                            <a:latin typeface="Cambria Math" panose="02040503050406030204" pitchFamily="18" charset="0"/>
                            <a:ea typeface="Cambria Math" panose="02040503050406030204" pitchFamily="18" charset="0"/>
                          </a:rPr>
                        </m:ctrlPr>
                      </m:sSubPr>
                      <m:e>
                        <m:r>
                          <a:rPr lang="it-IT" sz="2700" i="1">
                            <a:solidFill>
                              <a:prstClr val="black"/>
                            </a:solidFill>
                            <a:latin typeface="Cambria Math" panose="02040503050406030204" pitchFamily="18" charset="0"/>
                            <a:ea typeface="Cambria Math" panose="02040503050406030204" pitchFamily="18" charset="0"/>
                          </a:rPr>
                          <m:t>𝐸</m:t>
                        </m:r>
                      </m:e>
                      <m:sub>
                        <m:r>
                          <a:rPr lang="it-IT" sz="2700" i="1">
                            <a:solidFill>
                              <a:prstClr val="black"/>
                            </a:solidFill>
                            <a:latin typeface="Cambria Math" panose="02040503050406030204" pitchFamily="18" charset="0"/>
                            <a:ea typeface="Cambria Math" panose="02040503050406030204" pitchFamily="18" charset="0"/>
                          </a:rPr>
                          <m:t>𝑖</m:t>
                        </m:r>
                      </m:sub>
                    </m:sSub>
                  </m:oMath>
                </a14:m>
                <a:r>
                  <a:rPr lang="en-US" sz="2700" kern="1200" dirty="0" smtClean="0">
                    <a:solidFill>
                      <a:prstClr val="black"/>
                    </a:solidFill>
                    <a:latin typeface="Calibri" panose="020F0502020204030204" pitchFamily="34" charset="0"/>
                  </a:rPr>
                  <a:t> with the vacuum chamber by (</a:t>
                </a:r>
                <a14:m>
                  <m:oMath xmlns:m="http://schemas.openxmlformats.org/officeDocument/2006/math">
                    <m:d>
                      <m:dPr>
                        <m:begChr m:val="⟨"/>
                        <m:endChr m:val="⟩"/>
                        <m:ctrlPr>
                          <a:rPr lang="it-IT" sz="2700" i="1">
                            <a:solidFill>
                              <a:prstClr val="black"/>
                            </a:solidFill>
                            <a:latin typeface="Cambria Math" panose="02040503050406030204" pitchFamily="18" charset="0"/>
                            <a:ea typeface="Cambria Math" panose="02040503050406030204" pitchFamily="18" charset="0"/>
                          </a:rPr>
                        </m:ctrlPr>
                      </m:dPr>
                      <m:e>
                        <m:r>
                          <a:rPr lang="it-IT" sz="2700" i="1">
                            <a:solidFill>
                              <a:prstClr val="black"/>
                            </a:solidFill>
                            <a:latin typeface="Cambria Math" panose="02040503050406030204" pitchFamily="18" charset="0"/>
                            <a:ea typeface="Cambria Math" panose="02040503050406030204" pitchFamily="18" charset="0"/>
                          </a:rPr>
                          <m:t>2</m:t>
                        </m:r>
                        <m:r>
                          <a:rPr lang="it-IT" sz="2700" i="1">
                            <a:solidFill>
                              <a:prstClr val="black"/>
                            </a:solidFill>
                            <a:latin typeface="Cambria Math" panose="02040503050406030204" pitchFamily="18" charset="0"/>
                            <a:ea typeface="Cambria Math" panose="02040503050406030204" pitchFamily="18" charset="0"/>
                          </a:rPr>
                          <m:t>𝜋</m:t>
                        </m:r>
                        <m:r>
                          <a:rPr lang="it-IT" sz="2700" i="1">
                            <a:solidFill>
                              <a:prstClr val="black"/>
                            </a:solidFill>
                            <a:latin typeface="Cambria Math" panose="02040503050406030204" pitchFamily="18" charset="0"/>
                            <a:ea typeface="Cambria Math" panose="02040503050406030204" pitchFamily="18" charset="0"/>
                          </a:rPr>
                          <m:t>𝑅</m:t>
                        </m:r>
                      </m:e>
                    </m:d>
                  </m:oMath>
                </a14:m>
                <a:r>
                  <a:rPr lang="en-US" sz="2700" dirty="0">
                    <a:latin typeface="Calibri" panose="020F0502020204030204" pitchFamily="34" charset="0"/>
                  </a:rPr>
                  <a:t>- </a:t>
                </a:r>
                <a14:m>
                  <m:oMath xmlns:m="http://schemas.openxmlformats.org/officeDocument/2006/math">
                    <m:sSub>
                      <m:sSubPr>
                        <m:ctrlPr>
                          <a:rPr lang="it-IT" sz="2700" i="1">
                            <a:solidFill>
                              <a:prstClr val="black"/>
                            </a:solidFill>
                            <a:latin typeface="Cambria Math" panose="02040503050406030204" pitchFamily="18" charset="0"/>
                            <a:ea typeface="Cambria Math" panose="02040503050406030204" pitchFamily="18" charset="0"/>
                          </a:rPr>
                        </m:ctrlPr>
                      </m:sSubPr>
                      <m:e>
                        <m:r>
                          <a:rPr lang="it-IT" sz="2700" i="1">
                            <a:solidFill>
                              <a:prstClr val="black"/>
                            </a:solidFill>
                            <a:latin typeface="Cambria Math" panose="02040503050406030204" pitchFamily="18" charset="0"/>
                            <a:ea typeface="Cambria Math" panose="02040503050406030204" pitchFamily="18" charset="0"/>
                          </a:rPr>
                          <m:t>𝐼</m:t>
                        </m:r>
                      </m:e>
                      <m:sub>
                        <m:r>
                          <a:rPr lang="it-IT" sz="2700" i="1">
                            <a:solidFill>
                              <a:prstClr val="black"/>
                            </a:solidFill>
                            <a:latin typeface="Cambria Math" panose="02040503050406030204" pitchFamily="18" charset="0"/>
                            <a:ea typeface="Cambria Math" panose="02040503050406030204" pitchFamily="18" charset="0"/>
                          </a:rPr>
                          <m:t>1</m:t>
                        </m:r>
                      </m:sub>
                    </m:sSub>
                    <m:sSub>
                      <m:sSubPr>
                        <m:ctrlPr>
                          <a:rPr lang="it-IT" sz="2700" i="1">
                            <a:solidFill>
                              <a:prstClr val="black"/>
                            </a:solidFill>
                            <a:latin typeface="Cambria Math" panose="02040503050406030204" pitchFamily="18" charset="0"/>
                            <a:ea typeface="Cambria Math" panose="02040503050406030204" pitchFamily="18" charset="0"/>
                          </a:rPr>
                        </m:ctrlPr>
                      </m:sSubPr>
                      <m:e>
                        <m:r>
                          <a:rPr lang="it-IT" sz="2700" i="1">
                            <a:solidFill>
                              <a:prstClr val="black"/>
                            </a:solidFill>
                            <a:latin typeface="Cambria Math" panose="02040503050406030204" pitchFamily="18" charset="0"/>
                            <a:ea typeface="Cambria Math" panose="02040503050406030204" pitchFamily="18" charset="0"/>
                          </a:rPr>
                          <m:t>𝑍</m:t>
                        </m:r>
                      </m:e>
                      <m:sub>
                        <m:r>
                          <a:rPr lang="it-IT" sz="2700" i="1">
                            <a:solidFill>
                              <a:prstClr val="black"/>
                            </a:solidFill>
                            <a:latin typeface="Cambria Math" panose="02040503050406030204" pitchFamily="18" charset="0"/>
                            <a:ea typeface="Cambria Math" panose="02040503050406030204" pitchFamily="18" charset="0"/>
                          </a:rPr>
                          <m:t>𝑐</m:t>
                        </m:r>
                      </m:sub>
                    </m:sSub>
                  </m:oMath>
                </a14:m>
                <a:r>
                  <a:rPr lang="en-US" sz="2700" kern="1200" dirty="0">
                    <a:solidFill>
                      <a:prstClr val="black"/>
                    </a:solidFill>
                    <a:latin typeface="Calibri" panose="020F0502020204030204" pitchFamily="34" charset="0"/>
                  </a:rPr>
                  <a:t>) </a:t>
                </a:r>
                <a:r>
                  <a:rPr lang="en-US" sz="2700" kern="1200" dirty="0" smtClean="0">
                    <a:solidFill>
                      <a:prstClr val="black"/>
                    </a:solidFill>
                    <a:latin typeface="Calibri" panose="020F0502020204030204" pitchFamily="34" charset="0"/>
                  </a:rPr>
                  <a:t>in MKS units in order to compare it to </a:t>
                </a:r>
                <a:r>
                  <a:rPr lang="en-US" sz="2700" kern="1200" dirty="0">
                    <a:solidFill>
                      <a:prstClr val="black"/>
                    </a:solidFill>
                    <a:latin typeface="Calibri" panose="020F0502020204030204" pitchFamily="34" charset="0"/>
                  </a:rPr>
                  <a:t>lumped element</a:t>
                </a:r>
                <a:r>
                  <a:rPr lang="en-US" sz="2700" kern="1200" dirty="0" smtClean="0">
                    <a:solidFill>
                      <a:prstClr val="black"/>
                    </a:solidFill>
                    <a:latin typeface="Calibri" panose="020F0502020204030204" pitchFamily="34" charset="0"/>
                  </a:rPr>
                  <a:t> impedance. It was a choice to make my life easier.</a:t>
                </a:r>
              </a:p>
              <a:p>
                <a:pPr marL="342900" lvl="0" indent="-342900">
                  <a:buFont typeface="Arial" charset="0"/>
                  <a:buChar char="•"/>
                </a:pPr>
                <a:r>
                  <a:rPr lang="en-US" sz="2700" kern="1200" dirty="0" smtClean="0">
                    <a:solidFill>
                      <a:prstClr val="black"/>
                    </a:solidFill>
                    <a:latin typeface="Calibri" panose="020F0502020204030204" pitchFamily="34" charset="0"/>
                  </a:rPr>
                  <a:t>The Andy idea was then to generalize this concept also for more complicated circuits.</a:t>
                </a:r>
                <a:endParaRPr lang="en-US" sz="2700" kern="1200" dirty="0">
                  <a:solidFill>
                    <a:prstClr val="black"/>
                  </a:solidFill>
                  <a:latin typeface="Calibri" panose="020F0502020204030204" pitchFamily="34" charset="0"/>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0">
                <a:blip r:embed="rId2"/>
                <a:stretch>
                  <a:fillRect l="-1259" t="-1213" r="-741"/>
                </a:stretch>
              </a:blipFill>
            </p:spPr>
            <p:txBody>
              <a:bodyPr/>
              <a:lstStyle/>
              <a:p>
                <a:r>
                  <a:rPr lang="en-US">
                    <a:noFill/>
                  </a:rPr>
                  <a:t> </a:t>
                </a:r>
              </a:p>
            </p:txBody>
          </p:sp>
        </mc:Fallback>
      </mc:AlternateContent>
      <p:sp>
        <p:nvSpPr>
          <p:cNvPr id="4" name="Segnaposto data 3"/>
          <p:cNvSpPr>
            <a:spLocks noGrp="1"/>
          </p:cNvSpPr>
          <p:nvPr>
            <p:ph type="dt" sz="half" idx="10"/>
          </p:nvPr>
        </p:nvSpPr>
        <p:spPr/>
        <p:txBody>
          <a:bodyPr/>
          <a:lstStyle/>
          <a:p>
            <a:pPr>
              <a:defRPr/>
            </a:pPr>
            <a:r>
              <a:rPr lang="it-IT" altLang="it-IT" smtClean="0">
                <a:solidFill>
                  <a:srgbClr val="000000"/>
                </a:solidFill>
              </a:rPr>
              <a:t>19/09/2017</a:t>
            </a:r>
            <a:endParaRPr lang="it-IT" altLang="it-IT">
              <a:solidFill>
                <a:srgbClr val="000000"/>
              </a:solidFill>
            </a:endParaRPr>
          </a:p>
        </p:txBody>
      </p:sp>
      <p:sp>
        <p:nvSpPr>
          <p:cNvPr id="5" name="Segnaposto numero diapositiva 4"/>
          <p:cNvSpPr>
            <a:spLocks noGrp="1"/>
          </p:cNvSpPr>
          <p:nvPr>
            <p:ph type="sldNum" sz="quarter" idx="12"/>
          </p:nvPr>
        </p:nvSpPr>
        <p:spPr/>
        <p:txBody>
          <a:bodyPr/>
          <a:lstStyle/>
          <a:p>
            <a:pPr>
              <a:defRPr/>
            </a:pPr>
            <a:fld id="{E9BB3ADC-2156-4206-AB89-223A08831E0D}" type="slidenum">
              <a:rPr lang="it-IT" altLang="it-IT" smtClean="0">
                <a:solidFill>
                  <a:srgbClr val="000000"/>
                </a:solidFill>
              </a:rPr>
              <a:pPr>
                <a:defRPr/>
              </a:pPr>
              <a:t>65</a:t>
            </a:fld>
            <a:endParaRPr lang="it-IT" altLang="it-IT">
              <a:solidFill>
                <a:srgbClr val="000000"/>
              </a:solidFill>
            </a:endParaRPr>
          </a:p>
        </p:txBody>
      </p:sp>
    </p:spTree>
    <p:extLst>
      <p:ext uri="{BB962C8B-B14F-4D97-AF65-F5344CB8AC3E}">
        <p14:creationId xmlns:p14="http://schemas.microsoft.com/office/powerpoint/2010/main" val="16949458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9392"/>
            <a:ext cx="8229600" cy="1143000"/>
          </a:xfrm>
        </p:spPr>
        <p:txBody>
          <a:bodyPr/>
          <a:lstStyle/>
          <a:p>
            <a:r>
              <a:rPr lang="en-US" dirty="0" smtClean="0"/>
              <a:t>Further developments</a:t>
            </a:r>
            <a:endParaRPr lang="en-US" dirty="0"/>
          </a:p>
        </p:txBody>
      </p:sp>
      <p:sp>
        <p:nvSpPr>
          <p:cNvPr id="3" name="Segnaposto contenuto 2"/>
          <p:cNvSpPr>
            <a:spLocks noGrp="1"/>
          </p:cNvSpPr>
          <p:nvPr>
            <p:ph idx="1"/>
          </p:nvPr>
        </p:nvSpPr>
        <p:spPr>
          <a:xfrm>
            <a:off x="323528" y="991269"/>
            <a:ext cx="8496944" cy="4525963"/>
          </a:xfrm>
        </p:spPr>
        <p:txBody>
          <a:bodyPr/>
          <a:lstStyle/>
          <a:p>
            <a:r>
              <a:rPr lang="en-US" sz="2800" dirty="0" smtClean="0"/>
              <a:t>A collaboration starts with Sandro Ruggiero and, later on, with Kurt Huebner, which last for almost two years.</a:t>
            </a:r>
          </a:p>
          <a:p>
            <a:r>
              <a:rPr lang="en-US" sz="2800" dirty="0" smtClean="0"/>
              <a:t>More than twenty paper written on coupling Impedance an Dispersion Relation.</a:t>
            </a:r>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66</a:t>
            </a:fld>
            <a:endParaRPr lang="it-IT"/>
          </a:p>
        </p:txBody>
      </p:sp>
    </p:spTree>
    <p:extLst>
      <p:ext uri="{BB962C8B-B14F-4D97-AF65-F5344CB8AC3E}">
        <p14:creationId xmlns:p14="http://schemas.microsoft.com/office/powerpoint/2010/main" val="13186109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r>
              <a:rPr lang="it-IT" smtClean="0"/>
              <a:t>19/09/2017</a:t>
            </a:r>
            <a:endParaRPr lang="it-IT"/>
          </a:p>
        </p:txBody>
      </p:sp>
      <p:sp>
        <p:nvSpPr>
          <p:cNvPr id="3" name="Segnaposto numero diapositiva 2"/>
          <p:cNvSpPr>
            <a:spLocks noGrp="1"/>
          </p:cNvSpPr>
          <p:nvPr>
            <p:ph type="sldNum" sz="quarter" idx="12"/>
          </p:nvPr>
        </p:nvSpPr>
        <p:spPr/>
        <p:txBody>
          <a:bodyPr/>
          <a:lstStyle/>
          <a:p>
            <a:pPr>
              <a:defRPr/>
            </a:pPr>
            <a:fld id="{BE6DBBF1-C670-48D4-8C96-C38B68561ACB}" type="slidenum">
              <a:rPr lang="it-IT" smtClean="0"/>
              <a:pPr>
                <a:defRPr/>
              </a:pPr>
              <a:t>67</a:t>
            </a:fld>
            <a:endParaRPr lang="it-IT"/>
          </a:p>
        </p:txBody>
      </p:sp>
      <p:grpSp>
        <p:nvGrpSpPr>
          <p:cNvPr id="4" name="Gruppo 3"/>
          <p:cNvGrpSpPr/>
          <p:nvPr/>
        </p:nvGrpSpPr>
        <p:grpSpPr>
          <a:xfrm>
            <a:off x="2699792" y="1196752"/>
            <a:ext cx="3581058" cy="3987587"/>
            <a:chOff x="0" y="0"/>
            <a:chExt cx="2409287" cy="2684211"/>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395220" cy="2313305"/>
            </a:xfrm>
            <a:prstGeom prst="rect">
              <a:avLst/>
            </a:prstGeom>
            <a:noFill/>
            <a:ln w="12700">
              <a:solidFill>
                <a:schemeClr val="tx1"/>
              </a:solidFill>
            </a:ln>
            <a:effectLst>
              <a:glow rad="12700">
                <a:schemeClr val="tx1"/>
              </a:glow>
            </a:effectLst>
          </p:spPr>
        </p:pic>
        <p:sp>
          <p:nvSpPr>
            <p:cNvPr id="6" name="Casella di testo 12"/>
            <p:cNvSpPr txBox="1"/>
            <p:nvPr/>
          </p:nvSpPr>
          <p:spPr>
            <a:xfrm>
              <a:off x="80885" y="2355137"/>
              <a:ext cx="2328402" cy="329074"/>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marL="0" marR="0">
                <a:spcBef>
                  <a:spcPts val="0"/>
                </a:spcBef>
                <a:spcAft>
                  <a:spcPts val="1000"/>
                </a:spcAft>
              </a:pPr>
              <a:r>
                <a:rPr lang="en-US" sz="900"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Longitudinal </a:t>
              </a:r>
              <a:r>
                <a:rPr lang="en-US" sz="9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stability chart for Lorenzian distribution function</a:t>
              </a:r>
            </a:p>
          </p:txBody>
        </p:sp>
      </p:grpSp>
    </p:spTree>
    <p:extLst>
      <p:ext uri="{BB962C8B-B14F-4D97-AF65-F5344CB8AC3E}">
        <p14:creationId xmlns:p14="http://schemas.microsoft.com/office/powerpoint/2010/main" val="35018754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68</a:t>
            </a:fld>
            <a:endParaRPr lang="it-IT"/>
          </a:p>
        </p:txBody>
      </p:sp>
      <p:pic>
        <p:nvPicPr>
          <p:cNvPr id="6656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928170" cy="350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5" y="3035274"/>
            <a:ext cx="5076056" cy="385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1071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5760"/>
            <a:ext cx="8229600" cy="1143000"/>
          </a:xfrm>
        </p:spPr>
        <p:txBody>
          <a:bodyPr/>
          <a:lstStyle/>
          <a:p>
            <a:r>
              <a:rPr lang="en-US" dirty="0" smtClean="0"/>
              <a:t>My preferred child:</a:t>
            </a:r>
            <a:br>
              <a:rPr lang="en-US" dirty="0" smtClean="0"/>
            </a:br>
            <a:r>
              <a:rPr lang="en-US" dirty="0" smtClean="0"/>
              <a:t>The Universal Maps of Stability</a:t>
            </a:r>
            <a:endParaRPr lang="en-US" dirty="0"/>
          </a:p>
        </p:txBody>
      </p:sp>
      <p:sp>
        <p:nvSpPr>
          <p:cNvPr id="3" name="Segnaposto contenuto 2"/>
          <p:cNvSpPr>
            <a:spLocks noGrp="1"/>
          </p:cNvSpPr>
          <p:nvPr>
            <p:ph idx="1"/>
          </p:nvPr>
        </p:nvSpPr>
        <p:spPr>
          <a:xfrm>
            <a:off x="323528" y="1628800"/>
            <a:ext cx="8496944" cy="4525963"/>
          </a:xfrm>
        </p:spPr>
        <p:txBody>
          <a:bodyPr/>
          <a:lstStyle/>
          <a:p>
            <a:r>
              <a:rPr lang="en-US" sz="2800" dirty="0" smtClean="0"/>
              <a:t>Given a certain value of coupling impedance it was (at that time) </a:t>
            </a:r>
            <a:r>
              <a:rPr lang="en-US" sz="2800" dirty="0"/>
              <a:t>almost impossible to </a:t>
            </a:r>
            <a:r>
              <a:rPr lang="en-US" sz="2800" dirty="0" smtClean="0"/>
              <a:t>solve   the dispersion relation.</a:t>
            </a:r>
          </a:p>
          <a:p>
            <a:r>
              <a:rPr lang="en-US" sz="2800" dirty="0" smtClean="0"/>
              <a:t>We (Sandro and I) thought that it could be interesting to draw maps of stability, </a:t>
            </a:r>
            <a:r>
              <a:rPr lang="en-US" sz="2800" dirty="0" smtClean="0">
                <a:solidFill>
                  <a:srgbClr val="FF0000"/>
                </a:solidFill>
              </a:rPr>
              <a:t>better to say ”maps of instability”.</a:t>
            </a:r>
          </a:p>
          <a:p>
            <a:endParaRPr lang="en-US" sz="2800" dirty="0" smtClean="0"/>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69</a:t>
            </a:fld>
            <a:endParaRPr lang="it-IT"/>
          </a:p>
        </p:txBody>
      </p:sp>
    </p:spTree>
    <p:extLst>
      <p:ext uri="{BB962C8B-B14F-4D97-AF65-F5344CB8AC3E}">
        <p14:creationId xmlns:p14="http://schemas.microsoft.com/office/powerpoint/2010/main" val="399560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it-IT" altLang="it-IT" smtClean="0"/>
              <a:t>19/09/2017</a:t>
            </a:r>
          </a:p>
        </p:txBody>
      </p:sp>
      <p:sp>
        <p:nvSpPr>
          <p:cNvPr id="5120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9F1D88-25E0-41D3-88AB-6D3161BFF41B}" type="slidenum">
              <a:rPr lang="it-IT" altLang="it-IT" smtClean="0"/>
              <a:pPr/>
              <a:t>7</a:t>
            </a:fld>
            <a:endParaRPr lang="it-IT" altLang="it-IT" smtClean="0"/>
          </a:p>
        </p:txBody>
      </p:sp>
      <p:sp>
        <p:nvSpPr>
          <p:cNvPr id="51205" name="Rectangle 3"/>
          <p:cNvSpPr>
            <a:spLocks noGrp="1" noChangeArrowheads="1"/>
          </p:cNvSpPr>
          <p:nvPr>
            <p:ph type="body" idx="1"/>
          </p:nvPr>
        </p:nvSpPr>
        <p:spPr>
          <a:xfrm>
            <a:off x="0" y="1196975"/>
            <a:ext cx="9144000" cy="2994149"/>
          </a:xfrm>
        </p:spPr>
        <p:txBody>
          <a:bodyPr/>
          <a:lstStyle/>
          <a:p>
            <a:r>
              <a:rPr lang="en-GB" sz="2400" dirty="0" smtClean="0"/>
              <a:t>With increasing energy, the </a:t>
            </a:r>
            <a:r>
              <a:rPr lang="en-GB" sz="2400" dirty="0"/>
              <a:t>energy available </a:t>
            </a:r>
            <a:r>
              <a:rPr lang="en-GB" sz="2400" dirty="0" smtClean="0"/>
              <a:t>in the </a:t>
            </a:r>
            <a:r>
              <a:rPr lang="en-GB" sz="2400" dirty="0" smtClean="0">
                <a:solidFill>
                  <a:srgbClr val="C00000"/>
                </a:solidFill>
              </a:rPr>
              <a:t>Inertial Frame (IF) </a:t>
            </a:r>
            <a:r>
              <a:rPr lang="en-GB" sz="2400" dirty="0" smtClean="0"/>
              <a:t>with </a:t>
            </a:r>
            <a:r>
              <a:rPr lang="en-GB" sz="2400" dirty="0"/>
              <a:t>fixed targets</a:t>
            </a:r>
            <a:r>
              <a:rPr lang="en-GB" sz="2400" dirty="0" smtClean="0"/>
              <a:t> </a:t>
            </a:r>
            <a:r>
              <a:rPr lang="en-GB" sz="2400" dirty="0"/>
              <a:t>is incomparably </a:t>
            </a:r>
            <a:r>
              <a:rPr lang="en-GB" sz="2400" dirty="0" smtClean="0"/>
              <a:t>smaller </a:t>
            </a:r>
            <a:r>
              <a:rPr lang="en-GB" sz="2400" dirty="0"/>
              <a:t>than </a:t>
            </a:r>
            <a:r>
              <a:rPr lang="en-GB" sz="2400" dirty="0" smtClean="0"/>
              <a:t>in the head-on collision (HC), as </a:t>
            </a:r>
            <a:r>
              <a:rPr lang="en-GB" sz="2400" dirty="0" smtClean="0">
                <a:solidFill>
                  <a:srgbClr val="C00000"/>
                </a:solidFill>
              </a:rPr>
              <a:t>Wideroe</a:t>
            </a:r>
            <a:r>
              <a:rPr lang="en-GB" sz="2400" dirty="0" smtClean="0"/>
              <a:t> thought some decades before. If we </a:t>
            </a:r>
            <a:r>
              <a:rPr lang="en-GB" sz="2400" dirty="0"/>
              <a:t>want the same energy </a:t>
            </a:r>
            <a:r>
              <a:rPr lang="en-GB" sz="2400" dirty="0" smtClean="0"/>
              <a:t>in the IF, using fixed </a:t>
            </a:r>
            <a:r>
              <a:rPr lang="en-GB" sz="2400" dirty="0"/>
              <a:t>targets </a:t>
            </a:r>
            <a:r>
              <a:rPr lang="en-GB" sz="2400" dirty="0" smtClean="0"/>
              <a:t>one should build gigantic accelerators. In the fixed target case, according </a:t>
            </a:r>
            <a:r>
              <a:rPr lang="en-GB" sz="2400" dirty="0"/>
              <a:t>to </a:t>
            </a:r>
            <a:r>
              <a:rPr lang="en-GB" sz="2400" dirty="0" smtClean="0"/>
              <a:t>relativistic </a:t>
            </a:r>
            <a:r>
              <a:rPr lang="en-GB" sz="2400" dirty="0"/>
              <a:t>dynamics, </a:t>
            </a:r>
            <a:r>
              <a:rPr lang="en-GB" sz="2400" dirty="0" smtClean="0"/>
              <a:t>an HC-equivalent beam should have the following energy:</a:t>
            </a:r>
            <a:endParaRPr lang="en-GB" altLang="it-IT" sz="2400" dirty="0">
              <a:solidFill>
                <a:srgbClr val="CC0000"/>
              </a:solidFill>
              <a:ea typeface="ＭＳ Ｐゴシック" panose="020B0600070205080204" pitchFamily="34" charset="-128"/>
            </a:endParaRPr>
          </a:p>
          <a:p>
            <a:endParaRPr lang="en-GB" altLang="it-IT" sz="2400" dirty="0" smtClean="0">
              <a:solidFill>
                <a:srgbClr val="CC0000"/>
              </a:solidFill>
              <a:ea typeface="ＭＳ Ｐゴシック" panose="020B0600070205080204" pitchFamily="34" charset="-128"/>
            </a:endParaRPr>
          </a:p>
          <a:p>
            <a:pPr marL="0" indent="0">
              <a:buNone/>
            </a:pPr>
            <a:endParaRPr lang="en-GB" altLang="it-IT" sz="2400" dirty="0">
              <a:solidFill>
                <a:srgbClr val="CC0000"/>
              </a:solidFill>
              <a:ea typeface="ＭＳ Ｐゴシック" panose="020B0600070205080204" pitchFamily="34" charset="-128"/>
            </a:endParaRPr>
          </a:p>
        </p:txBody>
      </p:sp>
      <p:graphicFrame>
        <p:nvGraphicFramePr>
          <p:cNvPr id="51207" name="Object 7"/>
          <p:cNvGraphicFramePr>
            <a:graphicFrameLocks noChangeAspect="1"/>
          </p:cNvGraphicFramePr>
          <p:nvPr>
            <p:extLst/>
          </p:nvPr>
        </p:nvGraphicFramePr>
        <p:xfrm>
          <a:off x="5148064" y="3403600"/>
          <a:ext cx="114300" cy="215900"/>
        </p:xfrm>
        <a:graphic>
          <a:graphicData uri="http://schemas.openxmlformats.org/presentationml/2006/ole">
            <mc:AlternateContent xmlns:mc="http://schemas.openxmlformats.org/markup-compatibility/2006">
              <mc:Choice xmlns:v="urn:schemas-microsoft-com:vml" Requires="v">
                <p:oleObj spid="_x0000_s54574" name="Equazione" r:id="rId3" imgW="114151" imgH="215619" progId="Equation.3">
                  <p:embed/>
                </p:oleObj>
              </mc:Choice>
              <mc:Fallback>
                <p:oleObj name="Equazione" r:id="rId3" imgW="114151"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40360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1210" name="Object 11"/>
          <p:cNvGraphicFramePr>
            <a:graphicFrameLocks noChangeAspect="1"/>
          </p:cNvGraphicFramePr>
          <p:nvPr>
            <p:extLst>
              <p:ext uri="{D42A27DB-BD31-4B8C-83A1-F6EECF244321}">
                <p14:modId xmlns:p14="http://schemas.microsoft.com/office/powerpoint/2010/main" val="2220787691"/>
              </p:ext>
            </p:extLst>
          </p:nvPr>
        </p:nvGraphicFramePr>
        <p:xfrm>
          <a:off x="457200" y="3927834"/>
          <a:ext cx="2209800" cy="517525"/>
        </p:xfrm>
        <a:graphic>
          <a:graphicData uri="http://schemas.openxmlformats.org/presentationml/2006/ole">
            <mc:AlternateContent xmlns:mc="http://schemas.openxmlformats.org/markup-compatibility/2006">
              <mc:Choice xmlns:v="urn:schemas-microsoft-com:vml" Requires="v">
                <p:oleObj spid="_x0000_s54575" name="Equazione" r:id="rId5" imgW="965160" imgH="228600" progId="Equation.3">
                  <p:embed/>
                </p:oleObj>
              </mc:Choice>
              <mc:Fallback>
                <p:oleObj name="Equazione" r:id="rId5" imgW="965160" imgH="228600" progId="Equation.3">
                  <p:embed/>
                  <p:pic>
                    <p:nvPicPr>
                      <p:cNvPr id="0" name=""/>
                      <p:cNvPicPr>
                        <a:picLocks noChangeAspect="1" noChangeArrowheads="1"/>
                      </p:cNvPicPr>
                      <p:nvPr/>
                    </p:nvPicPr>
                    <p:blipFill>
                      <a:blip r:embed="rId6"/>
                      <a:srcRect/>
                      <a:stretch>
                        <a:fillRect/>
                      </a:stretch>
                    </p:blipFill>
                    <p:spPr bwMode="auto">
                      <a:xfrm>
                        <a:off x="457200" y="3927834"/>
                        <a:ext cx="2209800" cy="517525"/>
                      </a:xfrm>
                      <a:prstGeom prst="rect">
                        <a:avLst/>
                      </a:prstGeom>
                      <a:solidFill>
                        <a:srgbClr val="92D050"/>
                      </a:solidFill>
                      <a:ln>
                        <a:noFill/>
                      </a:ln>
                      <a:effectLst/>
                      <a:extLst/>
                    </p:spPr>
                  </p:pic>
                </p:oleObj>
              </mc:Fallback>
            </mc:AlternateContent>
          </a:graphicData>
        </a:graphic>
      </p:graphicFrame>
      <p:sp>
        <p:nvSpPr>
          <p:cNvPr id="4" name="CasellaDiTesto 3"/>
          <p:cNvSpPr txBox="1"/>
          <p:nvPr/>
        </p:nvSpPr>
        <p:spPr>
          <a:xfrm>
            <a:off x="2893800" y="3652515"/>
            <a:ext cx="6250200" cy="1077218"/>
          </a:xfrm>
          <a:prstGeom prst="rect">
            <a:avLst/>
          </a:prstGeom>
          <a:solidFill>
            <a:schemeClr val="bg1"/>
          </a:solidFill>
        </p:spPr>
        <p:txBody>
          <a:bodyPr wrap="square" rtlCol="0">
            <a:spAutoFit/>
          </a:bodyPr>
          <a:lstStyle/>
          <a:p>
            <a:r>
              <a:rPr lang="en-GB" altLang="it-IT" sz="3200" i="1" dirty="0" smtClean="0">
                <a:solidFill>
                  <a:srgbClr val="CC0000"/>
                </a:solidFill>
                <a:latin typeface="+mn-lt"/>
                <a:ea typeface="ＭＳ Ｐゴシック" panose="020B0600070205080204" pitchFamily="34" charset="-128"/>
              </a:rPr>
              <a:t>The colliders were very demanding </a:t>
            </a:r>
          </a:p>
          <a:p>
            <a:r>
              <a:rPr lang="en-GB" altLang="it-IT" sz="3200" i="1" dirty="0" smtClean="0">
                <a:solidFill>
                  <a:srgbClr val="CC0000"/>
                </a:solidFill>
                <a:latin typeface="+mn-lt"/>
                <a:ea typeface="ＭＳ Ｐゴシック" panose="020B0600070205080204" pitchFamily="34" charset="-128"/>
              </a:rPr>
              <a:t>in terms of intensity and collimation.</a:t>
            </a:r>
            <a:endParaRPr lang="en-GB" altLang="it-IT" sz="3200" i="1" u="sng" dirty="0">
              <a:solidFill>
                <a:srgbClr val="CC0000"/>
              </a:solidFill>
              <a:ea typeface="ＭＳ Ｐゴシック" panose="020B0600070205080204" pitchFamily="34" charset="-128"/>
            </a:endParaRPr>
          </a:p>
        </p:txBody>
      </p:sp>
      <p:sp>
        <p:nvSpPr>
          <p:cNvPr id="10" name="Titolo 1"/>
          <p:cNvSpPr>
            <a:spLocks noGrp="1"/>
          </p:cNvSpPr>
          <p:nvPr>
            <p:ph type="title"/>
          </p:nvPr>
        </p:nvSpPr>
        <p:spPr>
          <a:xfrm>
            <a:off x="457200" y="274638"/>
            <a:ext cx="8229600" cy="1143000"/>
          </a:xfrm>
        </p:spPr>
        <p:txBody>
          <a:bodyPr/>
          <a:lstStyle/>
          <a:p>
            <a:r>
              <a:rPr lang="en-GB" dirty="0"/>
              <a:t>The Collider </a:t>
            </a:r>
            <a:r>
              <a:rPr lang="en-GB" dirty="0" smtClean="0"/>
              <a:t>Age</a:t>
            </a:r>
            <a:endParaRPr lang="en-US" dirty="0"/>
          </a:p>
        </p:txBody>
      </p:sp>
      <p:sp>
        <p:nvSpPr>
          <p:cNvPr id="2" name="Rettangolo 1"/>
          <p:cNvSpPr/>
          <p:nvPr/>
        </p:nvSpPr>
        <p:spPr>
          <a:xfrm>
            <a:off x="107504" y="4996333"/>
            <a:ext cx="9036496" cy="1384995"/>
          </a:xfrm>
          <a:prstGeom prst="rect">
            <a:avLst/>
          </a:prstGeom>
        </p:spPr>
        <p:txBody>
          <a:bodyPr wrap="square">
            <a:spAutoFit/>
          </a:bodyPr>
          <a:lstStyle/>
          <a:p>
            <a:r>
              <a:rPr lang="en-US" sz="2800" dirty="0" smtClean="0">
                <a:solidFill>
                  <a:srgbClr val="333399"/>
                </a:solidFill>
                <a:latin typeface="Calibri" panose="020F0502020204030204" pitchFamily="34" charset="0"/>
                <a:cs typeface="Calibri" panose="020F0502020204030204" pitchFamily="34" charset="0"/>
              </a:rPr>
              <a:t>Beginning 60‘s: the conceptual </a:t>
            </a:r>
            <a:r>
              <a:rPr lang="en-US" sz="2800" dirty="0">
                <a:solidFill>
                  <a:srgbClr val="333399"/>
                </a:solidFill>
                <a:latin typeface="Calibri" panose="020F0502020204030204" pitchFamily="34" charset="0"/>
                <a:cs typeface="Calibri" panose="020F0502020204030204" pitchFamily="34" charset="0"/>
              </a:rPr>
              <a:t>design of a large Intersecting proton Storage Ring (ISR) </a:t>
            </a:r>
            <a:r>
              <a:rPr lang="en-US" sz="2800" dirty="0" smtClean="0">
                <a:solidFill>
                  <a:srgbClr val="333399"/>
                </a:solidFill>
                <a:latin typeface="Calibri" panose="020F0502020204030204" pitchFamily="34" charset="0"/>
                <a:cs typeface="Calibri" panose="020F0502020204030204" pitchFamily="34" charset="0"/>
              </a:rPr>
              <a:t>started ay </a:t>
            </a:r>
            <a:r>
              <a:rPr lang="en-US" sz="2800" dirty="0" err="1" smtClean="0">
                <a:solidFill>
                  <a:srgbClr val="333399"/>
                </a:solidFill>
                <a:latin typeface="Calibri" panose="020F0502020204030204" pitchFamily="34" charset="0"/>
                <a:cs typeface="Calibri" panose="020F0502020204030204" pitchFamily="34" charset="0"/>
              </a:rPr>
              <a:t>Cern</a:t>
            </a:r>
            <a:r>
              <a:rPr lang="en-US" sz="2800" dirty="0" smtClean="0">
                <a:solidFill>
                  <a:srgbClr val="333399"/>
                </a:solidFill>
                <a:latin typeface="Calibri" panose="020F0502020204030204" pitchFamily="34" charset="0"/>
                <a:cs typeface="Calibri" panose="020F0502020204030204" pitchFamily="34" charset="0"/>
              </a:rPr>
              <a:t>. ISR </a:t>
            </a:r>
            <a:r>
              <a:rPr lang="en-US" sz="2800" dirty="0">
                <a:solidFill>
                  <a:srgbClr val="333399"/>
                </a:solidFill>
                <a:latin typeface="Calibri" panose="020F0502020204030204" pitchFamily="34" charset="0"/>
                <a:cs typeface="Calibri" panose="020F0502020204030204" pitchFamily="34" charset="0"/>
              </a:rPr>
              <a:t>was supposed to accumulate at 31GeV the largest current ever </a:t>
            </a:r>
            <a:r>
              <a:rPr lang="en-US" sz="2800" dirty="0" smtClean="0">
                <a:solidFill>
                  <a:srgbClr val="333399"/>
                </a:solidFill>
                <a:latin typeface="Calibri" panose="020F0502020204030204" pitchFamily="34" charset="0"/>
                <a:cs typeface="Calibri" panose="020F0502020204030204" pitchFamily="34" charset="0"/>
              </a:rPr>
              <a:t>reached.</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452619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E6DBBF1-C670-48D4-8C96-C38B68561ACB}" type="slidenum">
              <a:rPr lang="it-IT" smtClean="0">
                <a:solidFill>
                  <a:prstClr val="black">
                    <a:tint val="75000"/>
                  </a:prstClr>
                </a:solidFill>
              </a:rPr>
              <a:pPr>
                <a:defRPr/>
              </a:pPr>
              <a:t>70</a:t>
            </a:fld>
            <a:endParaRPr lang="it-IT">
              <a:solidFill>
                <a:prstClr val="black">
                  <a:tint val="75000"/>
                </a:prstClr>
              </a:solidFill>
            </a:endParaRPr>
          </a:p>
        </p:txBody>
      </p:sp>
      <p:sp>
        <p:nvSpPr>
          <p:cNvPr id="11" name="Rettangolo 10"/>
          <p:cNvSpPr/>
          <p:nvPr/>
        </p:nvSpPr>
        <p:spPr>
          <a:xfrm>
            <a:off x="1187624" y="293208"/>
            <a:ext cx="7588937" cy="769441"/>
          </a:xfrm>
          <a:prstGeom prst="rect">
            <a:avLst/>
          </a:prstGeom>
        </p:spPr>
        <p:txBody>
          <a:bodyPr wrap="none">
            <a:spAutoFit/>
          </a:bodyPr>
          <a:lstStyle/>
          <a:p>
            <a:pPr lvl="0">
              <a:spcBef>
                <a:spcPct val="50000"/>
              </a:spcBef>
            </a:pPr>
            <a:r>
              <a:rPr lang="en-US" sz="4400" dirty="0">
                <a:solidFill>
                  <a:prstClr val="black"/>
                </a:solidFill>
              </a:rPr>
              <a:t>T</a:t>
            </a:r>
            <a:r>
              <a:rPr lang="en-US" sz="4400" dirty="0" smtClean="0">
                <a:solidFill>
                  <a:prstClr val="black"/>
                </a:solidFill>
              </a:rPr>
              <a:t>he Universal Map of stability</a:t>
            </a:r>
            <a:endParaRPr lang="en-US" sz="4400" dirty="0">
              <a:solidFill>
                <a:prstClr val="black"/>
              </a:solidFill>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2463871024"/>
              </p:ext>
            </p:extLst>
          </p:nvPr>
        </p:nvGraphicFramePr>
        <p:xfrm>
          <a:off x="709613" y="5300663"/>
          <a:ext cx="2970212" cy="838200"/>
        </p:xfrm>
        <a:graphic>
          <a:graphicData uri="http://schemas.openxmlformats.org/presentationml/2006/ole">
            <mc:AlternateContent xmlns:mc="http://schemas.openxmlformats.org/markup-compatibility/2006">
              <mc:Choice xmlns:v="urn:schemas-microsoft-com:vml" Requires="v">
                <p:oleObj spid="_x0000_s65639" name="Equazione" r:id="rId3" imgW="1562040" imgH="419040" progId="Equation.3">
                  <p:embed/>
                </p:oleObj>
              </mc:Choice>
              <mc:Fallback>
                <p:oleObj name="Equazione" r:id="rId3" imgW="1562040" imgH="419040" progId="Equation.3">
                  <p:embed/>
                  <p:pic>
                    <p:nvPicPr>
                      <p:cNvPr id="0" name=""/>
                      <p:cNvPicPr>
                        <a:picLocks noChangeAspect="1" noChangeArrowheads="1"/>
                      </p:cNvPicPr>
                      <p:nvPr/>
                    </p:nvPicPr>
                    <p:blipFill>
                      <a:blip r:embed="rId4"/>
                      <a:srcRect/>
                      <a:stretch>
                        <a:fillRect/>
                      </a:stretch>
                    </p:blipFill>
                    <p:spPr bwMode="auto">
                      <a:xfrm>
                        <a:off x="709613" y="5300663"/>
                        <a:ext cx="2970212" cy="838200"/>
                      </a:xfrm>
                      <a:prstGeom prst="rect">
                        <a:avLst/>
                      </a:prstGeom>
                      <a:solidFill>
                        <a:srgbClr val="FDEADA"/>
                      </a:solidFill>
                      <a:ln>
                        <a:noFill/>
                      </a:ln>
                    </p:spPr>
                  </p:pic>
                </p:oleObj>
              </mc:Fallback>
            </mc:AlternateContent>
          </a:graphicData>
        </a:graphic>
      </p:graphicFrame>
      <p:sp>
        <p:nvSpPr>
          <p:cNvPr id="6" name="CasellaDiTesto 5"/>
          <p:cNvSpPr txBox="1"/>
          <p:nvPr/>
        </p:nvSpPr>
        <p:spPr>
          <a:xfrm>
            <a:off x="-21957" y="2852936"/>
            <a:ext cx="5004049" cy="2308324"/>
          </a:xfrm>
          <a:prstGeom prst="rect">
            <a:avLst/>
          </a:prstGeom>
          <a:noFill/>
        </p:spPr>
        <p:txBody>
          <a:bodyPr wrap="square" rtlCol="0">
            <a:spAutoFit/>
          </a:bodyPr>
          <a:lstStyle/>
          <a:p>
            <a:r>
              <a:rPr lang="en-US" sz="2400" dirty="0" smtClean="0"/>
              <a:t>The variables in the dispersion relation (DR) can be modified in order to let them be dimensionless.</a:t>
            </a:r>
          </a:p>
          <a:p>
            <a:r>
              <a:rPr lang="en-US" sz="2400" dirty="0" smtClean="0"/>
              <a:t>Assuming x as a complex variable, </a:t>
            </a:r>
          </a:p>
          <a:p>
            <a:r>
              <a:rPr lang="en-US" sz="2400" dirty="0" smtClean="0"/>
              <a:t>DR is a conformal transformation from x-plane to y-plane.</a:t>
            </a:r>
            <a:endParaRPr lang="it-IT" sz="2400" dirty="0"/>
          </a:p>
        </p:txBody>
      </p:sp>
      <p:pic>
        <p:nvPicPr>
          <p:cNvPr id="14" name="Immagine 13"/>
          <p:cNvPicPr>
            <a:picLocks noChangeAspect="1"/>
          </p:cNvPicPr>
          <p:nvPr/>
        </p:nvPicPr>
        <p:blipFill rotWithShape="1">
          <a:blip r:embed="rId5">
            <a:extLst>
              <a:ext uri="{28A0092B-C50C-407E-A947-70E740481C1C}">
                <a14:useLocalDpi xmlns:a14="http://schemas.microsoft.com/office/drawing/2010/main" val="0"/>
              </a:ext>
            </a:extLst>
          </a:blip>
          <a:srcRect l="8308" t="5038" r="5226"/>
          <a:stretch/>
        </p:blipFill>
        <p:spPr>
          <a:xfrm>
            <a:off x="5106383" y="4293096"/>
            <a:ext cx="4067154" cy="2564904"/>
          </a:xfrm>
          <a:prstGeom prst="rect">
            <a:avLst/>
          </a:prstGeom>
        </p:spPr>
      </p:pic>
      <p:sp>
        <p:nvSpPr>
          <p:cNvPr id="3" name="Segnaposto data 2"/>
          <p:cNvSpPr>
            <a:spLocks noGrp="1"/>
          </p:cNvSpPr>
          <p:nvPr>
            <p:ph type="dt" sz="half" idx="10"/>
          </p:nvPr>
        </p:nvSpPr>
        <p:spPr/>
        <p:txBody>
          <a:bodyPr/>
          <a:lstStyle/>
          <a:p>
            <a:pPr>
              <a:defRPr/>
            </a:pPr>
            <a:r>
              <a:rPr lang="it-IT" smtClean="0"/>
              <a:t>19/09/2017</a:t>
            </a:r>
            <a:endParaRPr lang="it-IT"/>
          </a:p>
        </p:txBody>
      </p:sp>
      <p:pic>
        <p:nvPicPr>
          <p:cNvPr id="16" name="Immagin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6383" y="1162789"/>
            <a:ext cx="4206814" cy="3030166"/>
          </a:xfrm>
          <a:prstGeom prst="rect">
            <a:avLst/>
          </a:prstGeom>
        </p:spPr>
      </p:pic>
    </p:spTree>
    <p:extLst>
      <p:ext uri="{BB962C8B-B14F-4D97-AF65-F5344CB8AC3E}">
        <p14:creationId xmlns:p14="http://schemas.microsoft.com/office/powerpoint/2010/main" val="7111712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E6DBBF1-C670-48D4-8C96-C38B68561ACB}" type="slidenum">
              <a:rPr lang="it-IT" smtClean="0"/>
              <a:pPr>
                <a:defRPr/>
              </a:pPr>
              <a:t>71</a:t>
            </a:fld>
            <a:endParaRPr lang="it-IT"/>
          </a:p>
        </p:txBody>
      </p:sp>
      <p:sp>
        <p:nvSpPr>
          <p:cNvPr id="3" name="Rettangolo 2"/>
          <p:cNvSpPr/>
          <p:nvPr/>
        </p:nvSpPr>
        <p:spPr>
          <a:xfrm>
            <a:off x="0" y="300960"/>
            <a:ext cx="9144000" cy="615553"/>
          </a:xfrm>
          <a:prstGeom prst="rect">
            <a:avLst/>
          </a:prstGeom>
        </p:spPr>
        <p:txBody>
          <a:bodyPr wrap="square">
            <a:spAutoFit/>
          </a:bodyPr>
          <a:lstStyle/>
          <a:p>
            <a:pPr lvl="0" algn="ctr">
              <a:spcBef>
                <a:spcPct val="50000"/>
              </a:spcBef>
            </a:pPr>
            <a:r>
              <a:rPr lang="en-US" sz="3400" dirty="0" smtClean="0">
                <a:solidFill>
                  <a:prstClr val="black"/>
                </a:solidFill>
              </a:rPr>
              <a:t>The universal maps</a:t>
            </a:r>
            <a:endParaRPr lang="en-US" sz="3400" dirty="0">
              <a:solidFill>
                <a:prstClr val="black"/>
              </a:solidFill>
            </a:endParaRPr>
          </a:p>
        </p:txBody>
      </p:sp>
      <p:sp>
        <p:nvSpPr>
          <p:cNvPr id="4" name="CasellaDiTesto 3"/>
          <p:cNvSpPr txBox="1"/>
          <p:nvPr/>
        </p:nvSpPr>
        <p:spPr>
          <a:xfrm>
            <a:off x="1691680" y="1196752"/>
            <a:ext cx="1749197" cy="369332"/>
          </a:xfrm>
          <a:prstGeom prst="rect">
            <a:avLst/>
          </a:prstGeom>
          <a:solidFill>
            <a:schemeClr val="bg1"/>
          </a:solidFill>
        </p:spPr>
        <p:txBody>
          <a:bodyPr wrap="none" rtlCol="0">
            <a:spAutoFit/>
          </a:bodyPr>
          <a:lstStyle/>
          <a:p>
            <a:r>
              <a:rPr lang="en-US" dirty="0" smtClean="0"/>
              <a:t>Let us consider</a:t>
            </a:r>
            <a:endParaRPr lang="it-IT" dirty="0"/>
          </a:p>
        </p:txBody>
      </p:sp>
      <p:graphicFrame>
        <p:nvGraphicFramePr>
          <p:cNvPr id="5" name="Oggetto 4"/>
          <p:cNvGraphicFramePr>
            <a:graphicFrameLocks noChangeAspect="1"/>
          </p:cNvGraphicFramePr>
          <p:nvPr>
            <p:extLst>
              <p:ext uri="{D42A27DB-BD31-4B8C-83A1-F6EECF244321}">
                <p14:modId xmlns:p14="http://schemas.microsoft.com/office/powerpoint/2010/main" val="2737616876"/>
              </p:ext>
            </p:extLst>
          </p:nvPr>
        </p:nvGraphicFramePr>
        <p:xfrm>
          <a:off x="4741863" y="981075"/>
          <a:ext cx="2921000" cy="1373188"/>
        </p:xfrm>
        <a:graphic>
          <a:graphicData uri="http://schemas.openxmlformats.org/presentationml/2006/ole">
            <mc:AlternateContent xmlns:mc="http://schemas.openxmlformats.org/markup-compatibility/2006">
              <mc:Choice xmlns:v="urn:schemas-microsoft-com:vml" Requires="v">
                <p:oleObj spid="_x0000_s31989" name="Equazione" r:id="rId3" imgW="1536480" imgH="685800" progId="Equation.3">
                  <p:embed/>
                </p:oleObj>
              </mc:Choice>
              <mc:Fallback>
                <p:oleObj name="Equazione" r:id="rId3" imgW="1536480" imgH="685800" progId="Equation.3">
                  <p:embed/>
                  <p:pic>
                    <p:nvPicPr>
                      <p:cNvPr id="0" name="Oggetto 4"/>
                      <p:cNvPicPr>
                        <a:picLocks noChangeAspect="1" noChangeArrowheads="1"/>
                      </p:cNvPicPr>
                      <p:nvPr/>
                    </p:nvPicPr>
                    <p:blipFill>
                      <a:blip r:embed="rId4"/>
                      <a:srcRect/>
                      <a:stretch>
                        <a:fillRect/>
                      </a:stretch>
                    </p:blipFill>
                    <p:spPr bwMode="auto">
                      <a:xfrm>
                        <a:off x="4741863" y="981075"/>
                        <a:ext cx="2921000" cy="1373188"/>
                      </a:xfrm>
                      <a:prstGeom prst="rect">
                        <a:avLst/>
                      </a:prstGeom>
                      <a:solidFill>
                        <a:srgbClr val="FDEADA"/>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6" name="CasellaDiTesto 5"/>
              <p:cNvSpPr txBox="1"/>
              <p:nvPr/>
            </p:nvSpPr>
            <p:spPr>
              <a:xfrm>
                <a:off x="123929" y="2422043"/>
                <a:ext cx="3995936" cy="3693319"/>
              </a:xfrm>
              <a:prstGeom prst="rect">
                <a:avLst/>
              </a:prstGeom>
              <a:noFill/>
            </p:spPr>
            <p:txBody>
              <a:bodyPr wrap="square" rtlCol="0">
                <a:spAutoFit/>
              </a:bodyPr>
              <a:lstStyle/>
              <a:p>
                <a:r>
                  <a:rPr lang="en-US" dirty="0" smtClean="0"/>
                  <a:t>This explicit form allow us to calculate the value of </a:t>
                </a:r>
                <a14:m>
                  <m:oMath xmlns:m="http://schemas.openxmlformats.org/officeDocument/2006/math">
                    <m:r>
                      <a:rPr lang="it-IT" i="1">
                        <a:solidFill>
                          <a:prstClr val="black"/>
                        </a:solidFill>
                        <a:latin typeface="Cambria Math"/>
                      </a:rPr>
                      <m:t>𝑍</m:t>
                    </m:r>
                    <m:r>
                      <a:rPr lang="it-IT" i="1">
                        <a:solidFill>
                          <a:prstClr val="black"/>
                        </a:solidFill>
                        <a:latin typeface="Cambria Math"/>
                      </a:rPr>
                      <m:t>(</m:t>
                    </m:r>
                    <m:r>
                      <m:rPr>
                        <m:sty m:val="p"/>
                      </m:rPr>
                      <a:rPr lang="it-IT" b="0" i="0" smtClean="0">
                        <a:solidFill>
                          <a:prstClr val="black"/>
                        </a:solidFill>
                        <a:latin typeface="Cambria Math" panose="02040503050406030204" pitchFamily="18" charset="0"/>
                      </a:rPr>
                      <m:t>x</m:t>
                    </m:r>
                    <m:r>
                      <a:rPr lang="it-IT" i="1">
                        <a:solidFill>
                          <a:prstClr val="black"/>
                        </a:solidFill>
                        <a:latin typeface="Cambria Math"/>
                      </a:rPr>
                      <m:t>) </m:t>
                    </m:r>
                  </m:oMath>
                </a14:m>
                <a:r>
                  <a:rPr lang="en-US" dirty="0" smtClean="0"/>
                  <a:t>for any given value of </a:t>
                </a:r>
                <a14:m>
                  <m:oMath xmlns:m="http://schemas.openxmlformats.org/officeDocument/2006/math">
                    <m:r>
                      <m:rPr>
                        <m:sty m:val="p"/>
                      </m:rPr>
                      <a:rPr lang="it-IT" b="0" i="0" smtClean="0">
                        <a:latin typeface="Cambria Math" panose="02040503050406030204" pitchFamily="18" charset="0"/>
                      </a:rPr>
                      <m:t>x</m:t>
                    </m:r>
                    <m:r>
                      <a:rPr lang="it-IT" b="0" i="0" smtClean="0">
                        <a:latin typeface="Cambria Math"/>
                      </a:rPr>
                      <m:t>.</m:t>
                    </m:r>
                  </m:oMath>
                </a14:m>
                <a:r>
                  <a:rPr lang="en-US" dirty="0" smtClean="0"/>
                  <a:t> </a:t>
                </a:r>
                <a:r>
                  <a:rPr lang="en-US" dirty="0"/>
                  <a:t>T</a:t>
                </a:r>
                <a:r>
                  <a:rPr lang="en-US" dirty="0" smtClean="0"/>
                  <a:t>he procedure consists in assign a value of </a:t>
                </a:r>
                <a14:m>
                  <m:oMath xmlns:m="http://schemas.openxmlformats.org/officeDocument/2006/math">
                    <m:r>
                      <m:rPr>
                        <m:sty m:val="p"/>
                      </m:rPr>
                      <a:rPr lang="it-IT" b="0" i="0" smtClean="0">
                        <a:latin typeface="Cambria Math" panose="02040503050406030204" pitchFamily="18" charset="0"/>
                      </a:rPr>
                      <m:t>x</m:t>
                    </m:r>
                    <m:r>
                      <a:rPr lang="it-IT" b="0" i="0" smtClean="0">
                        <a:latin typeface="Cambria Math"/>
                      </a:rPr>
                      <m:t>,</m:t>
                    </m:r>
                  </m:oMath>
                </a14:m>
                <a:r>
                  <a:rPr lang="en-US" dirty="0" smtClean="0"/>
                  <a:t> the imaginary part of which is negative  (a diverging instability). In order to calculate the integral, the integration path may be supposed to approach the real </a:t>
                </a:r>
                <a:r>
                  <a:rPr lang="en-US" dirty="0"/>
                  <a:t>y</a:t>
                </a:r>
                <a:r>
                  <a:rPr lang="en-US" dirty="0" smtClean="0"/>
                  <a:t>-axis from lower half plane. This integral is then equal to the principal values plus the residual in the pole.</a:t>
                </a:r>
              </a:p>
              <a:p>
                <a:pPr algn="r"/>
                <a:r>
                  <a:rPr lang="en-US" dirty="0" smtClean="0"/>
                  <a:t>GO TO THE NEXT SLIDE.</a:t>
                </a:r>
                <a:endParaRPr lang="en-US"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123929" y="2422043"/>
                <a:ext cx="3995936" cy="3693319"/>
              </a:xfrm>
              <a:prstGeom prst="rect">
                <a:avLst/>
              </a:prstGeom>
              <a:blipFill rotWithShape="0">
                <a:blip r:embed="rId5"/>
                <a:stretch>
                  <a:fillRect l="-1220" t="-825" r="-1220" b="-1650"/>
                </a:stretch>
              </a:blipFill>
            </p:spPr>
            <p:txBody>
              <a:bodyPr/>
              <a:lstStyle/>
              <a:p>
                <a:r>
                  <a:rPr lang="en-US">
                    <a:noFill/>
                  </a:rPr>
                  <a:t> </a:t>
                </a:r>
              </a:p>
            </p:txBody>
          </p:sp>
        </mc:Fallback>
      </mc:AlternateContent>
      <p:sp>
        <p:nvSpPr>
          <p:cNvPr id="9" name="Freccia a destra 8"/>
          <p:cNvSpPr/>
          <p:nvPr/>
        </p:nvSpPr>
        <p:spPr>
          <a:xfrm>
            <a:off x="3635896" y="1261382"/>
            <a:ext cx="700906" cy="2423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data 7"/>
          <p:cNvSpPr>
            <a:spLocks noGrp="1"/>
          </p:cNvSpPr>
          <p:nvPr>
            <p:ph type="dt" sz="half" idx="10"/>
          </p:nvPr>
        </p:nvSpPr>
        <p:spPr/>
        <p:txBody>
          <a:bodyPr/>
          <a:lstStyle/>
          <a:p>
            <a:pPr>
              <a:defRPr/>
            </a:pPr>
            <a:r>
              <a:rPr lang="it-IT" smtClean="0"/>
              <a:t>19/09/2017</a:t>
            </a:r>
            <a:endParaRPr lang="it-IT"/>
          </a:p>
        </p:txBody>
      </p:sp>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019" y="2852937"/>
            <a:ext cx="4998477" cy="3600400"/>
          </a:xfrm>
          <a:prstGeom prst="rect">
            <a:avLst/>
          </a:prstGeom>
        </p:spPr>
      </p:pic>
    </p:spTree>
    <p:extLst>
      <p:ext uri="{BB962C8B-B14F-4D97-AF65-F5344CB8AC3E}">
        <p14:creationId xmlns:p14="http://schemas.microsoft.com/office/powerpoint/2010/main" val="5195949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BE6DBBF1-C670-48D4-8C96-C38B68561ACB}" type="slidenum">
              <a:rPr lang="it-IT" smtClean="0"/>
              <a:pPr>
                <a:defRPr/>
              </a:pPr>
              <a:t>72</a:t>
            </a:fld>
            <a:endParaRPr lang="it-IT"/>
          </a:p>
        </p:txBody>
      </p:sp>
      <p:sp>
        <p:nvSpPr>
          <p:cNvPr id="9" name="Rettangolo 8"/>
          <p:cNvSpPr/>
          <p:nvPr/>
        </p:nvSpPr>
        <p:spPr>
          <a:xfrm>
            <a:off x="0" y="300960"/>
            <a:ext cx="9144000" cy="615553"/>
          </a:xfrm>
          <a:prstGeom prst="rect">
            <a:avLst/>
          </a:prstGeom>
        </p:spPr>
        <p:txBody>
          <a:bodyPr wrap="square">
            <a:spAutoFit/>
          </a:bodyPr>
          <a:lstStyle/>
          <a:p>
            <a:pPr lvl="0" algn="ctr">
              <a:spcBef>
                <a:spcPct val="50000"/>
              </a:spcBef>
            </a:pPr>
            <a:r>
              <a:rPr lang="en-US" sz="3400" dirty="0" smtClean="0">
                <a:solidFill>
                  <a:prstClr val="black"/>
                </a:solidFill>
              </a:rPr>
              <a:t>The universal maps</a:t>
            </a:r>
            <a:endParaRPr lang="en-US" sz="3400" dirty="0">
              <a:solidFill>
                <a:prstClr val="black"/>
              </a:solidFill>
            </a:endParaRPr>
          </a:p>
        </p:txBody>
      </p:sp>
      <p:graphicFrame>
        <p:nvGraphicFramePr>
          <p:cNvPr id="11" name="Oggetto 10"/>
          <p:cNvGraphicFramePr>
            <a:graphicFrameLocks noChangeAspect="1"/>
          </p:cNvGraphicFramePr>
          <p:nvPr>
            <p:extLst>
              <p:ext uri="{D42A27DB-BD31-4B8C-83A1-F6EECF244321}">
                <p14:modId xmlns:p14="http://schemas.microsoft.com/office/powerpoint/2010/main" val="102334273"/>
              </p:ext>
            </p:extLst>
          </p:nvPr>
        </p:nvGraphicFramePr>
        <p:xfrm>
          <a:off x="274638" y="871538"/>
          <a:ext cx="4397375" cy="1335087"/>
        </p:xfrm>
        <a:graphic>
          <a:graphicData uri="http://schemas.openxmlformats.org/presentationml/2006/ole">
            <mc:AlternateContent xmlns:mc="http://schemas.openxmlformats.org/markup-compatibility/2006">
              <mc:Choice xmlns:v="urn:schemas-microsoft-com:vml" Requires="v">
                <p:oleObj spid="_x0000_s33020" name="Equazione" r:id="rId3" imgW="2641320" imgH="761760" progId="Equation.3">
                  <p:embed/>
                </p:oleObj>
              </mc:Choice>
              <mc:Fallback>
                <p:oleObj name="Equazione" r:id="rId3" imgW="2641320" imgH="761760" progId="Equation.3">
                  <p:embed/>
                  <p:pic>
                    <p:nvPicPr>
                      <p:cNvPr id="0" name="Oggetto 4"/>
                      <p:cNvPicPr>
                        <a:picLocks noChangeAspect="1" noChangeArrowheads="1"/>
                      </p:cNvPicPr>
                      <p:nvPr/>
                    </p:nvPicPr>
                    <p:blipFill>
                      <a:blip r:embed="rId4"/>
                      <a:srcRect/>
                      <a:stretch>
                        <a:fillRect/>
                      </a:stretch>
                    </p:blipFill>
                    <p:spPr bwMode="auto">
                      <a:xfrm>
                        <a:off x="274638" y="871538"/>
                        <a:ext cx="4397375" cy="1335087"/>
                      </a:xfrm>
                      <a:prstGeom prst="rect">
                        <a:avLst/>
                      </a:prstGeom>
                      <a:solidFill>
                        <a:srgbClr val="FDEADA"/>
                      </a:solidFill>
                      <a:ln>
                        <a:noFill/>
                      </a:ln>
                    </p:spPr>
                  </p:pic>
                </p:oleObj>
              </mc:Fallback>
            </mc:AlternateContent>
          </a:graphicData>
        </a:graphic>
      </p:graphicFrame>
      <p:pic>
        <p:nvPicPr>
          <p:cNvPr id="32799"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224" y="1573563"/>
            <a:ext cx="3541127" cy="406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CasellaDiTesto 3"/>
              <p:cNvSpPr txBox="1"/>
              <p:nvPr/>
            </p:nvSpPr>
            <p:spPr>
              <a:xfrm>
                <a:off x="215217" y="2771635"/>
                <a:ext cx="4932847" cy="3416320"/>
              </a:xfrm>
              <a:prstGeom prst="rect">
                <a:avLst/>
              </a:prstGeom>
              <a:noFill/>
            </p:spPr>
            <p:txBody>
              <a:bodyPr wrap="square" rtlCol="0">
                <a:spAutoFit/>
              </a:bodyPr>
              <a:lstStyle/>
              <a:p>
                <a:r>
                  <a:rPr lang="en-US" dirty="0" smtClean="0"/>
                  <a:t>The picture  on the right tells us that  the </a:t>
                </a:r>
              </a:p>
              <a:p>
                <a:r>
                  <a:rPr lang="en-US" dirty="0" smtClean="0"/>
                  <a:t>mapping of lower half  </a:t>
                </a:r>
                <a14:m>
                  <m:oMath xmlns:m="http://schemas.openxmlformats.org/officeDocument/2006/math">
                    <m:r>
                      <m:rPr>
                        <m:sty m:val="p"/>
                      </m:rPr>
                      <a:rPr lang="it-IT" i="1" dirty="0" smtClean="0">
                        <a:solidFill>
                          <a:prstClr val="black"/>
                        </a:solidFill>
                        <a:latin typeface="Cambria Math" panose="02040503050406030204" pitchFamily="18" charset="0"/>
                        <a:ea typeface="Cambria Math"/>
                      </a:rPr>
                      <m:t>y</m:t>
                    </m:r>
                    <m:r>
                      <a:rPr lang="it-IT" b="0" i="1" smtClean="0">
                        <a:solidFill>
                          <a:prstClr val="black"/>
                        </a:solidFill>
                        <a:latin typeface="Cambria Math"/>
                        <a:ea typeface="Cambria Math"/>
                      </a:rPr>
                      <m:t>−</m:t>
                    </m:r>
                    <m:r>
                      <a:rPr lang="it-IT" b="0" i="1" smtClean="0">
                        <a:solidFill>
                          <a:prstClr val="black"/>
                        </a:solidFill>
                        <a:latin typeface="Cambria Math"/>
                        <a:ea typeface="Cambria Math"/>
                      </a:rPr>
                      <m:t>𝑝𝑙𝑎𝑛𝑒</m:t>
                    </m:r>
                  </m:oMath>
                </a14:m>
                <a:r>
                  <a:rPr lang="en-US" dirty="0" smtClean="0"/>
                  <a:t>  into the </a:t>
                </a:r>
              </a:p>
              <a:p>
                <a14:m>
                  <m:oMath xmlns:m="http://schemas.openxmlformats.org/officeDocument/2006/math">
                    <m:r>
                      <a:rPr lang="it-IT" b="0" i="1" smtClean="0">
                        <a:solidFill>
                          <a:prstClr val="black"/>
                        </a:solidFill>
                        <a:latin typeface="Cambria Math"/>
                        <a:ea typeface="Cambria Math"/>
                      </a:rPr>
                      <m:t>𝑍</m:t>
                    </m:r>
                    <m:r>
                      <a:rPr lang="it-IT" i="1">
                        <a:solidFill>
                          <a:prstClr val="black"/>
                        </a:solidFill>
                        <a:latin typeface="Cambria Math"/>
                        <a:ea typeface="Cambria Math"/>
                      </a:rPr>
                      <m:t>−</m:t>
                    </m:r>
                    <m:r>
                      <a:rPr lang="it-IT" i="1">
                        <a:solidFill>
                          <a:prstClr val="black"/>
                        </a:solidFill>
                        <a:latin typeface="Cambria Math"/>
                        <a:ea typeface="Cambria Math"/>
                      </a:rPr>
                      <m:t>𝑝𝑙𝑎𝑛𝑒</m:t>
                    </m:r>
                  </m:oMath>
                </a14:m>
                <a:r>
                  <a:rPr lang="en-US" dirty="0" smtClean="0"/>
                  <a:t>  covers this plane almost entirely.</a:t>
                </a:r>
              </a:p>
              <a:p>
                <a:r>
                  <a:rPr lang="en-US" dirty="0" smtClean="0"/>
                  <a:t>Only a small portion (dashed) is left. It is </a:t>
                </a:r>
              </a:p>
              <a:p>
                <a:r>
                  <a:rPr lang="en-US" dirty="0" smtClean="0"/>
                  <a:t>worth of note that this domain is not covered by  an analogous mapping of  lower half plane. This domain is interpreted as a region of stability. </a:t>
                </a:r>
              </a:p>
              <a:p>
                <a:r>
                  <a:rPr lang="en-US" dirty="0" smtClean="0">
                    <a:solidFill>
                      <a:srgbClr val="C00000"/>
                    </a:solidFill>
                  </a:rPr>
                  <a:t>If the accelerator has an impedance  which is for any frequency inside this domain, the beam is longitudinally stable</a:t>
                </a:r>
              </a:p>
              <a:p>
                <a:endParaRPr lang="en-US" dirty="0" smtClean="0"/>
              </a:p>
            </p:txBody>
          </p:sp>
        </mc:Choice>
        <mc:Fallback xmlns="">
          <p:sp>
            <p:nvSpPr>
              <p:cNvPr id="4" name="CasellaDiTesto 3"/>
              <p:cNvSpPr txBox="1">
                <a:spLocks noRot="1" noChangeAspect="1" noMove="1" noResize="1" noEditPoints="1" noAdjustHandles="1" noChangeArrowheads="1" noChangeShapeType="1" noTextEdit="1"/>
              </p:cNvSpPr>
              <p:nvPr/>
            </p:nvSpPr>
            <p:spPr>
              <a:xfrm>
                <a:off x="215217" y="2771635"/>
                <a:ext cx="4932847" cy="3416320"/>
              </a:xfrm>
              <a:prstGeom prst="rect">
                <a:avLst/>
              </a:prstGeom>
              <a:blipFill rotWithShape="0">
                <a:blip r:embed="rId6"/>
                <a:stretch>
                  <a:fillRect l="-989" t="-1071" r="-2101"/>
                </a:stretch>
              </a:blipFill>
            </p:spPr>
            <p:txBody>
              <a:bodyPr/>
              <a:lstStyle/>
              <a:p>
                <a:r>
                  <a:rPr lang="en-US">
                    <a:noFill/>
                  </a:rPr>
                  <a:t> </a:t>
                </a:r>
              </a:p>
            </p:txBody>
          </p:sp>
        </mc:Fallback>
      </mc:AlternateContent>
      <p:sp>
        <p:nvSpPr>
          <p:cNvPr id="3" name="Segnaposto data 2"/>
          <p:cNvSpPr>
            <a:spLocks noGrp="1"/>
          </p:cNvSpPr>
          <p:nvPr>
            <p:ph type="dt" sz="half" idx="10"/>
          </p:nvPr>
        </p:nvSpPr>
        <p:spPr/>
        <p:txBody>
          <a:bodyPr/>
          <a:lstStyle/>
          <a:p>
            <a:pPr>
              <a:defRPr/>
            </a:pPr>
            <a:r>
              <a:rPr lang="it-IT" smtClean="0"/>
              <a:t>19/09/2017</a:t>
            </a:r>
            <a:endParaRPr lang="it-IT"/>
          </a:p>
        </p:txBody>
      </p:sp>
    </p:spTree>
    <p:extLst>
      <p:ext uri="{BB962C8B-B14F-4D97-AF65-F5344CB8AC3E}">
        <p14:creationId xmlns:p14="http://schemas.microsoft.com/office/powerpoint/2010/main" val="2441071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Intermezzo in Hamburg 1</a:t>
            </a:r>
            <a:endParaRPr lang="en-US" dirty="0"/>
          </a:p>
        </p:txBody>
      </p:sp>
      <p:sp>
        <p:nvSpPr>
          <p:cNvPr id="3" name="Segnaposto contenuto 2"/>
          <p:cNvSpPr>
            <a:spLocks noGrp="1"/>
          </p:cNvSpPr>
          <p:nvPr>
            <p:ph idx="1"/>
          </p:nvPr>
        </p:nvSpPr>
        <p:spPr>
          <a:xfrm>
            <a:off x="457200" y="1279301"/>
            <a:ext cx="8229600" cy="4525963"/>
          </a:xfrm>
        </p:spPr>
        <p:txBody>
          <a:bodyPr/>
          <a:lstStyle/>
          <a:p>
            <a:pPr marL="0" indent="0">
              <a:buNone/>
            </a:pPr>
            <a:r>
              <a:rPr lang="en-US" sz="2800" dirty="0" smtClean="0"/>
              <a:t>Touschek </a:t>
            </a:r>
            <a:r>
              <a:rPr lang="en-US" sz="2800" dirty="0"/>
              <a:t>was born and attended school in Vienna. After </a:t>
            </a:r>
            <a:r>
              <a:rPr lang="en-US" sz="2800" dirty="0" smtClean="0"/>
              <a:t>Anschluss, because </a:t>
            </a:r>
            <a:r>
              <a:rPr lang="en-US" sz="2800" dirty="0"/>
              <a:t>of racial reasons, he was not allowed to finish </a:t>
            </a:r>
            <a:r>
              <a:rPr lang="en-US" sz="2800" dirty="0" smtClean="0"/>
              <a:t>his high </a:t>
            </a:r>
            <a:r>
              <a:rPr lang="en-US" sz="2800" dirty="0"/>
              <a:t>school. However, he could continue is studies in a precarious </a:t>
            </a:r>
            <a:r>
              <a:rPr lang="en-US" sz="2800" dirty="0" smtClean="0"/>
              <a:t>way when </a:t>
            </a:r>
            <a:r>
              <a:rPr lang="en-US" sz="2800" dirty="0"/>
              <a:t>he moved to </a:t>
            </a:r>
            <a:r>
              <a:rPr lang="en-US" sz="2800" dirty="0" smtClean="0"/>
              <a:t>Hamburg. There </a:t>
            </a:r>
            <a:r>
              <a:rPr lang="en-US" sz="2800" dirty="0"/>
              <a:t>he met Rolf Wideroe with whom he started cooperating in building a betatron and discussing on Wideroe’s visionary thoughts</a:t>
            </a:r>
            <a:r>
              <a:rPr lang="en-US" sz="2800" dirty="0" smtClean="0"/>
              <a:t>. Among others Wideroe exposed his ideas about </a:t>
            </a:r>
            <a:r>
              <a:rPr lang="en-US" sz="2800" b="1" dirty="0" smtClean="0">
                <a:solidFill>
                  <a:srgbClr val="FF0000"/>
                </a:solidFill>
              </a:rPr>
              <a:t>colliding beams</a:t>
            </a:r>
            <a:r>
              <a:rPr lang="en-US" sz="2800" dirty="0" smtClean="0"/>
              <a:t>. Then Touschek </a:t>
            </a:r>
            <a:r>
              <a:rPr lang="en-US" sz="2800" dirty="0"/>
              <a:t>was </a:t>
            </a:r>
            <a:r>
              <a:rPr lang="en-US" sz="2800" dirty="0" smtClean="0"/>
              <a:t>arrested </a:t>
            </a:r>
            <a:r>
              <a:rPr lang="en-US" sz="2800" dirty="0"/>
              <a:t>by the Gestapo in </a:t>
            </a:r>
            <a:r>
              <a:rPr lang="en-US" sz="2800" dirty="0" smtClean="0"/>
              <a:t>1945. </a:t>
            </a:r>
            <a:r>
              <a:rPr lang="en-US" sz="2800" dirty="0"/>
              <a:t>Wideroe visited him in </a:t>
            </a:r>
            <a:r>
              <a:rPr lang="en-US" sz="2800" dirty="0" smtClean="0"/>
              <a:t>prison and, </a:t>
            </a:r>
            <a:r>
              <a:rPr lang="en-US" sz="2800" dirty="0"/>
              <a:t>during these </a:t>
            </a:r>
            <a:r>
              <a:rPr lang="en-US" sz="2800" dirty="0" smtClean="0"/>
              <a:t>meetings they </a:t>
            </a:r>
            <a:r>
              <a:rPr lang="en-US" sz="2800" dirty="0"/>
              <a:t>continued to talk </a:t>
            </a:r>
            <a:r>
              <a:rPr lang="en-US" sz="2800" dirty="0" smtClean="0"/>
              <a:t>about accelerators. </a:t>
            </a:r>
            <a:endParaRPr lang="en-US" sz="2800" dirty="0"/>
          </a:p>
          <a:p>
            <a:endParaRPr lang="en-US" dirty="0"/>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8</a:t>
            </a:fld>
            <a:endParaRPr lang="it-IT"/>
          </a:p>
        </p:txBody>
      </p:sp>
    </p:spTree>
    <p:extLst>
      <p:ext uri="{BB962C8B-B14F-4D97-AF65-F5344CB8AC3E}">
        <p14:creationId xmlns:p14="http://schemas.microsoft.com/office/powerpoint/2010/main" val="2027446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Intermezzo in Hamburg </a:t>
            </a:r>
            <a:r>
              <a:rPr lang="en-US" dirty="0"/>
              <a:t>2</a:t>
            </a:r>
          </a:p>
        </p:txBody>
      </p:sp>
      <p:sp>
        <p:nvSpPr>
          <p:cNvPr id="3" name="Segnaposto contenuto 2"/>
          <p:cNvSpPr>
            <a:spLocks noGrp="1"/>
          </p:cNvSpPr>
          <p:nvPr>
            <p:ph idx="1"/>
          </p:nvPr>
        </p:nvSpPr>
        <p:spPr/>
        <p:txBody>
          <a:bodyPr/>
          <a:lstStyle/>
          <a:p>
            <a:pPr marL="0" indent="0">
              <a:buNone/>
            </a:pPr>
            <a:r>
              <a:rPr lang="en-US" sz="2800" dirty="0" smtClean="0"/>
              <a:t>Incidentally</a:t>
            </a:r>
            <a:r>
              <a:rPr lang="en-US" sz="2800" dirty="0"/>
              <a:t>, in that context Touschek conceived the idea of radiation damping for electrons. When the Allied army reached, Hamburg Wideroe, suspected of collaboration, was </a:t>
            </a:r>
            <a:r>
              <a:rPr lang="en-US" sz="2800" dirty="0" smtClean="0"/>
              <a:t>arrested. The situation was reversed: now Touschek started to pay visit to Wideroe. </a:t>
            </a:r>
            <a:r>
              <a:rPr lang="en-US" sz="2800" dirty="0"/>
              <a:t>Sometime after, he was found not guilty and released. After the war, </a:t>
            </a:r>
            <a:r>
              <a:rPr lang="en-US" sz="2800" dirty="0" err="1"/>
              <a:t>Touscheck</a:t>
            </a:r>
            <a:r>
              <a:rPr lang="en-US" sz="2800" dirty="0"/>
              <a:t> </a:t>
            </a:r>
            <a:r>
              <a:rPr lang="en-US" sz="2800" dirty="0" smtClean="0"/>
              <a:t>roamed </a:t>
            </a:r>
            <a:r>
              <a:rPr lang="en-US" sz="2800" dirty="0"/>
              <a:t>about Europe. Finally, in 1952 he decided to stay in Rome permanently, receiving the position of researcher at the National laboratories of the </a:t>
            </a:r>
            <a:r>
              <a:rPr lang="en-US" sz="2800" dirty="0" err="1"/>
              <a:t>Istituto</a:t>
            </a:r>
            <a:r>
              <a:rPr lang="en-US" sz="2800" dirty="0"/>
              <a:t> </a:t>
            </a:r>
            <a:r>
              <a:rPr lang="en-US" sz="2800" dirty="0" err="1"/>
              <a:t>Nazionale</a:t>
            </a:r>
            <a:r>
              <a:rPr lang="en-US" sz="2800" dirty="0"/>
              <a:t> di </a:t>
            </a:r>
            <a:r>
              <a:rPr lang="en-US" sz="2800" dirty="0" err="1"/>
              <a:t>Fisica</a:t>
            </a:r>
            <a:r>
              <a:rPr lang="en-US" sz="2800" dirty="0"/>
              <a:t> </a:t>
            </a:r>
            <a:r>
              <a:rPr lang="en-US" sz="2800" dirty="0" err="1"/>
              <a:t>Nucleare</a:t>
            </a:r>
            <a:r>
              <a:rPr lang="en-US" sz="2800" dirty="0"/>
              <a:t> in Frascati, near Rome.</a:t>
            </a:r>
          </a:p>
        </p:txBody>
      </p:sp>
      <p:sp>
        <p:nvSpPr>
          <p:cNvPr id="4" name="Segnaposto data 3"/>
          <p:cNvSpPr>
            <a:spLocks noGrp="1"/>
          </p:cNvSpPr>
          <p:nvPr>
            <p:ph type="dt" sz="half" idx="10"/>
          </p:nvPr>
        </p:nvSpPr>
        <p:spPr/>
        <p:txBody>
          <a:bodyPr/>
          <a:lstStyle/>
          <a:p>
            <a:pPr>
              <a:defRPr/>
            </a:pPr>
            <a:r>
              <a:rPr lang="it-IT" smtClean="0"/>
              <a:t>19/09/2017</a:t>
            </a:r>
            <a:endParaRPr lang="it-IT"/>
          </a:p>
        </p:txBody>
      </p:sp>
      <p:sp>
        <p:nvSpPr>
          <p:cNvPr id="5" name="Segnaposto numero diapositiva 4"/>
          <p:cNvSpPr>
            <a:spLocks noGrp="1"/>
          </p:cNvSpPr>
          <p:nvPr>
            <p:ph type="sldNum" sz="quarter" idx="12"/>
          </p:nvPr>
        </p:nvSpPr>
        <p:spPr/>
        <p:txBody>
          <a:bodyPr/>
          <a:lstStyle/>
          <a:p>
            <a:pPr>
              <a:defRPr/>
            </a:pPr>
            <a:fld id="{5916E927-2375-4F12-AF6E-B7902A62EBF6}" type="slidenum">
              <a:rPr lang="it-IT" smtClean="0"/>
              <a:pPr>
                <a:defRPr/>
              </a:pPr>
              <a:t>9</a:t>
            </a:fld>
            <a:endParaRPr lang="it-IT"/>
          </a:p>
        </p:txBody>
      </p:sp>
    </p:spTree>
    <p:extLst>
      <p:ext uri="{BB962C8B-B14F-4D97-AF65-F5344CB8AC3E}">
        <p14:creationId xmlns:p14="http://schemas.microsoft.com/office/powerpoint/2010/main" val="1626503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16649</TotalTime>
  <Words>4224</Words>
  <Application>Microsoft Office PowerPoint</Application>
  <PresentationFormat>Presentazione su schermo (4:3)</PresentationFormat>
  <Paragraphs>511</Paragraphs>
  <Slides>72</Slides>
  <Notes>18</Notes>
  <HiddenSlides>0</HiddenSlides>
  <MMClips>0</MMClips>
  <ScaleCrop>false</ScaleCrop>
  <HeadingPairs>
    <vt:vector size="8" baseType="variant">
      <vt:variant>
        <vt:lpstr>Caratteri utilizzati</vt:lpstr>
      </vt:variant>
      <vt:variant>
        <vt:i4>9</vt:i4>
      </vt:variant>
      <vt:variant>
        <vt:lpstr>Tema</vt:lpstr>
      </vt:variant>
      <vt:variant>
        <vt:i4>2</vt:i4>
      </vt:variant>
      <vt:variant>
        <vt:lpstr>Server OLE incorporati</vt:lpstr>
      </vt:variant>
      <vt:variant>
        <vt:i4>2</vt:i4>
      </vt:variant>
      <vt:variant>
        <vt:lpstr>Titoli diapositive</vt:lpstr>
      </vt:variant>
      <vt:variant>
        <vt:i4>72</vt:i4>
      </vt:variant>
    </vt:vector>
  </HeadingPairs>
  <TitlesOfParts>
    <vt:vector size="85" baseType="lpstr">
      <vt:lpstr>ＭＳ Ｐゴシック</vt:lpstr>
      <vt:lpstr>SimSun</vt:lpstr>
      <vt:lpstr>Arial</vt:lpstr>
      <vt:lpstr>Calibri</vt:lpstr>
      <vt:lpstr>Cambria Math</vt:lpstr>
      <vt:lpstr>Comic Sans MS</vt:lpstr>
      <vt:lpstr>Helvetica</vt:lpstr>
      <vt:lpstr>Symbol</vt:lpstr>
      <vt:lpstr>Times New Roman</vt:lpstr>
      <vt:lpstr>Tema di Office</vt:lpstr>
      <vt:lpstr>1_Struttura predefinita</vt:lpstr>
      <vt:lpstr>Equation</vt:lpstr>
      <vt:lpstr>Equazione</vt:lpstr>
      <vt:lpstr>Presentazione standard di PowerPoint</vt:lpstr>
      <vt:lpstr>Presentazione standard di PowerPoint</vt:lpstr>
      <vt:lpstr>The first breakthrough:  the Phase Stability</vt:lpstr>
      <vt:lpstr>The second Breakthrough:  the Alternating Gradient</vt:lpstr>
      <vt:lpstr>The second Breakthrough:  the Alternating Gradient</vt:lpstr>
      <vt:lpstr>The Collider Age Approaches</vt:lpstr>
      <vt:lpstr>The Collider Age</vt:lpstr>
      <vt:lpstr>Intermezzo in Hamburg 1</vt:lpstr>
      <vt:lpstr>Intermezzo in Hamburg 2</vt:lpstr>
      <vt:lpstr>Collider Contest: Frascati vs Princeton</vt:lpstr>
      <vt:lpstr>Collider Contest: Frascati vs Princeton</vt:lpstr>
      <vt:lpstr>Collider Contest: Frascati vs Princeton</vt:lpstr>
      <vt:lpstr>The Collider Age:  clouds on the horizon</vt:lpstr>
      <vt:lpstr>Somebody leads the way</vt:lpstr>
      <vt:lpstr>Presentazione standard di PowerPoint</vt:lpstr>
      <vt:lpstr>Somebody leads the way</vt:lpstr>
      <vt:lpstr>Concern</vt:lpstr>
      <vt:lpstr>Concern and Call for Help</vt:lpstr>
      <vt:lpstr>The Fluke of my Life</vt:lpstr>
      <vt:lpstr>An Impedance is in the Air The Banality of Invention</vt:lpstr>
      <vt:lpstr>An Impedance is in the Air The Banality of Invention</vt:lpstr>
      <vt:lpstr>An Impedance is in the Air The Banality of Invention</vt:lpstr>
      <vt:lpstr>An Impedance is in the Air The Banality of Invention</vt:lpstr>
      <vt:lpstr>An Impedance is in the Air The Banality of Invention</vt:lpstr>
      <vt:lpstr>Presentazione standard di PowerPoint</vt:lpstr>
      <vt:lpstr>Presentazione standard di PowerPoint</vt:lpstr>
      <vt:lpstr>The universal stability charts</vt:lpstr>
      <vt:lpstr>My preferred child: The Universal Maps of Stability</vt:lpstr>
      <vt:lpstr>Presentazione standard di PowerPoint</vt:lpstr>
      <vt:lpstr>Pursuance and Consequences</vt:lpstr>
      <vt:lpstr>Presentazione standard di PowerPoint</vt:lpstr>
      <vt:lpstr>Presentazione standard di PowerPoint</vt:lpstr>
      <vt:lpstr>My best scientific production</vt:lpstr>
      <vt:lpstr>Thank you and keep up the good work!</vt:lpstr>
      <vt:lpstr>Presentazione standard di PowerPoint</vt:lpstr>
      <vt:lpstr>Instabilities for pedestrians</vt:lpstr>
      <vt:lpstr>Presentazione standard di PowerPoint</vt:lpstr>
      <vt:lpstr>Instabilities for pedestrians</vt:lpstr>
      <vt:lpstr>Sophie Marceau La Boom - The Party – Il tempo delle mele (1980)</vt:lpstr>
      <vt:lpstr>Marco Ulpio Nerva Traiano </vt:lpstr>
      <vt:lpstr>Presentazione standard di PowerPoint</vt:lpstr>
      <vt:lpstr>Presentazione standard di PowerPoint</vt:lpstr>
      <vt:lpstr>Trajan's Bridge</vt:lpstr>
      <vt:lpstr>Presentazione standard di PowerPoint</vt:lpstr>
      <vt:lpstr>Presentazione standard di PowerPoint</vt:lpstr>
      <vt:lpstr>Presentazione standard di PowerPoint</vt:lpstr>
      <vt:lpstr>Presentazione standard di PowerPoint</vt:lpstr>
      <vt:lpstr>Insertions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Tables of some results</vt:lpstr>
      <vt:lpstr>Presentazione standard di PowerPoint</vt:lpstr>
      <vt:lpstr>The telescopic measurement device</vt:lpstr>
      <vt:lpstr>Compare Mode Matching and measures</vt:lpstr>
      <vt:lpstr>Hybrid (Numerical-experimental) method</vt:lpstr>
      <vt:lpstr>Presentazione standard di PowerPoint</vt:lpstr>
      <vt:lpstr>Giordano Bruno: epilogue</vt:lpstr>
      <vt:lpstr>An Impedance is in the Air The Banality of Invention</vt:lpstr>
      <vt:lpstr>An Impedance is in the Air The Banality of Invention</vt:lpstr>
      <vt:lpstr>An Impedance is in the Air The Banality of Invention</vt:lpstr>
      <vt:lpstr>Further developments</vt:lpstr>
      <vt:lpstr>Presentazione standard di PowerPoint</vt:lpstr>
      <vt:lpstr>Presentazione standard di PowerPoint</vt:lpstr>
      <vt:lpstr>My preferred child: The Universal Maps of Stability</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pcvaccaro</dc:creator>
  <cp:lastModifiedBy>Vaccaro</cp:lastModifiedBy>
  <cp:revision>742</cp:revision>
  <dcterms:created xsi:type="dcterms:W3CDTF">2013-04-02T16:37:09Z</dcterms:created>
  <dcterms:modified xsi:type="dcterms:W3CDTF">2017-09-19T13:48:05Z</dcterms:modified>
</cp:coreProperties>
</file>