
<file path=[Content_Types].xml><?xml version="1.0" encoding="utf-8"?>
<Types xmlns="http://schemas.openxmlformats.org/package/2006/content-types">
  <Override PartName="/ppt/slides/slide18.xml" ContentType="application/vnd.openxmlformats-officedocument.presentationml.slide+xml"/>
  <Default Extension="pict" ContentType="image/pict"/>
  <Override PartName="/ppt/slides/slide9.xml" ContentType="application/vnd.openxmlformats-officedocument.presentationml.slide+xml"/>
  <Default Extension="emf" ContentType="image/x-emf"/>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embeddings/Microsoft_Equation7.bin" ContentType="application/vnd.openxmlformats-officedocument.oleObject"/>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handoutMasters/handoutMaster1.xml" ContentType="application/vnd.openxmlformats-officedocument.presentationml.handoutMaster+xml"/>
  <Default Extension="jpeg" ContentType="image/jpeg"/>
  <Override PartName="/ppt/theme/theme2.xml" ContentType="application/vnd.openxmlformats-officedocument.theme+xml"/>
  <Override PartName="/ppt/slideLayouts/slideLayout1.xml" ContentType="application/vnd.openxmlformats-officedocument.presentationml.slideLayout+xml"/>
  <Override PartName="/ppt/embeddings/Microsoft_Equation3.bin" ContentType="application/vnd.openxmlformats-officedocument.oleObject"/>
  <Override PartName="/ppt/slides/slide22.xml" ContentType="application/vnd.openxmlformats-officedocument.presentationml.slide+xml"/>
  <Override PartName="/docProps/app.xml" ContentType="application/vnd.openxmlformats-officedocument.extended-properties+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15.xml" ContentType="application/vnd.openxmlformats-officedocument.presentationml.slide+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slides/slide6.xml" ContentType="application/vnd.openxmlformats-officedocument.presentationml.slide+xml"/>
  <Override PartName="/ppt/embeddings/oleObject1.bin" ContentType="application/vnd.openxmlformats-officedocument.oleObject"/>
  <Override PartName="/ppt/embeddings/Microsoft_Equation8.bin" ContentType="application/vnd.openxmlformats-officedocument.oleObject"/>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embeddings/Microsoft_Equation4.bin" ContentType="application/vnd.openxmlformats-officedocument.oleObject"/>
  <Default Extension="png" ContentType="image/png"/>
  <Override PartName="/ppt/slideLayouts/slideLayout2.xml" ContentType="application/vnd.openxmlformats-officedocument.presentationml.slideLayout+xml"/>
  <Default Extension="fntdata" ContentType="application/x-fontdata"/>
  <Override PartName="/ppt/slides/slide23.xml" ContentType="application/vnd.openxmlformats-officedocument.presentationml.slide+xml"/>
  <Override PartName="/ppt/theme/theme3.xml" ContentType="application/vnd.openxmlformats-officedocument.theme+xml"/>
  <Default Extension="pdf" ContentType="application/pdf"/>
  <Override PartName="/ppt/slides/slide16.xml" ContentType="application/vnd.openxmlformats-officedocument.presentationml.slide+xml"/>
  <Override PartName="/ppt/slideLayouts/slideLayout13.xml" ContentType="application/vnd.openxmlformats-officedocument.presentationml.slideLayout+xml"/>
  <Override PartName="/ppt/notesSlides/notesSlide2.xml" ContentType="application/vnd.openxmlformats-officedocument.presentationml.notesSlide+xml"/>
  <Override PartName="/ppt/slides/slide7.xml" ContentType="application/vnd.openxmlformats-officedocument.presentationml.slide+xml"/>
  <Override PartName="/ppt/embeddings/Microsoft_Equation9.bin" ContentType="application/vnd.openxmlformats-officedocument.oleObject"/>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Default Extension="vml" ContentType="application/vnd.openxmlformats-officedocument.vmlDrawing"/>
  <Override PartName="/ppt/slides/slide3.xml" ContentType="application/vnd.openxmlformats-officedocument.presentationml.slide+xml"/>
  <Override PartName="/ppt/embeddings/Microsoft_Equation5.bin" ContentType="application/vnd.openxmlformats-officedocument.oleObject"/>
  <Override PartName="/ppt/slideLayouts/slideLayout3.xml" ContentType="application/vnd.openxmlformats-officedocument.presentationml.slideLayout+xml"/>
  <Override PartName="/ppt/slides/slide24.xml" ContentType="application/vnd.openxmlformats-officedocument.presentationml.slide+xml"/>
  <Override PartName="/ppt/embeddings/Microsoft_Equation1.bin" ContentType="application/vnd.openxmlformats-officedocument.oleObject"/>
  <Override PartName="/ppt/slides/slide20.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embeddings/Microsoft_Equation6.bin" ContentType="application/vnd.openxmlformats-officedocument.oleObject"/>
  <Default Extension="wmf" ContentType="image/x-wmf"/>
  <Override PartName="/ppt/slideLayouts/slideLayout4.xml" ContentType="application/vnd.openxmlformats-officedocument.presentationml.slideLayout+xml"/>
  <Override PartName="/ppt/slides/slide25.xml" ContentType="application/vnd.openxmlformats-officedocument.presentationml.slide+xml"/>
  <Override PartName="/ppt/embeddings/Microsoft_Equation2.bin" ContentType="application/vnd.openxmlformats-officedocument.oleObject"/>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embedTrueTypeFonts="1" saveSubsetFonts="1">
  <p:sldMasterIdLst>
    <p:sldMasterId id="2147483648" r:id="rId1"/>
  </p:sldMasterIdLst>
  <p:notesMasterIdLst>
    <p:notesMasterId r:id="rId28"/>
  </p:notesMasterIdLst>
  <p:handoutMasterIdLst>
    <p:handoutMasterId r:id="rId29"/>
  </p:handoutMasterIdLst>
  <p:sldIdLst>
    <p:sldId id="258" r:id="rId2"/>
    <p:sldId id="345" r:id="rId3"/>
    <p:sldId id="395" r:id="rId4"/>
    <p:sldId id="394" r:id="rId5"/>
    <p:sldId id="396" r:id="rId6"/>
    <p:sldId id="408" r:id="rId7"/>
    <p:sldId id="398" r:id="rId8"/>
    <p:sldId id="409" r:id="rId9"/>
    <p:sldId id="406" r:id="rId10"/>
    <p:sldId id="415" r:id="rId11"/>
    <p:sldId id="416" r:id="rId12"/>
    <p:sldId id="391" r:id="rId13"/>
    <p:sldId id="392" r:id="rId14"/>
    <p:sldId id="400" r:id="rId15"/>
    <p:sldId id="401" r:id="rId16"/>
    <p:sldId id="368" r:id="rId17"/>
    <p:sldId id="402" r:id="rId18"/>
    <p:sldId id="403" r:id="rId19"/>
    <p:sldId id="364" r:id="rId20"/>
    <p:sldId id="413" r:id="rId21"/>
    <p:sldId id="414" r:id="rId22"/>
    <p:sldId id="417" r:id="rId23"/>
    <p:sldId id="405" r:id="rId24"/>
    <p:sldId id="343" r:id="rId25"/>
    <p:sldId id="411" r:id="rId26"/>
    <p:sldId id="404" r:id="rId27"/>
  </p:sldIdLst>
  <p:sldSz cx="9144000" cy="6858000" type="screen4x3"/>
  <p:notesSz cx="7010400" cy="9296400"/>
  <p:embeddedFontLst>
    <p:embeddedFont>
      <p:font typeface="Calibri"/>
      <p:regular r:id="rId30"/>
      <p:bold r:id="rId31"/>
      <p:italic r:id="rId32"/>
      <p:boldItalic r:id="rId33"/>
    </p:embeddedFont>
    <p:embeddedFont>
      <p:font typeface="ＭＳ Ｐゴシック"/>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showPr showNarration="1">
    <p:present/>
    <p:sldAll/>
    <p:penClr>
      <a:prstClr val="red"/>
    </p:penClr>
    <p:extLst>
      <p:ext uri="{EC167BDD-8182-4AB7-AECC-EB403E3ABB37}">
        <p14:laserClr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a:srgbClr val="FF0000"/>
        </p14:laserClr>
      </p:ext>
      <p:ext uri="{2FDB2607-1784-4EEB-B798-7EB5836EED8A}">
        <p14:showMediaCtrls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
      </p:ext>
    </p:extLst>
  </p:showPr>
  <p:clrMru>
    <a:srgbClr val="000000"/>
    <a:srgbClr val="505357"/>
    <a:srgbClr val="0058A6"/>
    <a:srgbClr val="094769"/>
    <a:srgbClr val="1185CF"/>
  </p:clrMru>
  <p:extLst>
    <p:ext uri="{E76CE94A-603C-4142-B9EB-6D1370010A27}">
      <p14:discardImageEditDat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599" autoAdjust="0"/>
    <p:restoredTop sz="94682" autoAdjust="0"/>
  </p:normalViewPr>
  <p:slideViewPr>
    <p:cSldViewPr snapToGrid="0">
      <p:cViewPr varScale="1">
        <p:scale>
          <a:sx n="112" d="100"/>
          <a:sy n="112" d="100"/>
        </p:scale>
        <p:origin x="-240" y="-10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10" d="100"/>
        <a:sy n="110" d="100"/>
      </p:scale>
      <p:origin x="0" y="2318"/>
    </p:cViewPr>
  </p:sorter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font" Target="fonts/font1.fntdata"/><Relationship Id="rId31" Type="http://schemas.openxmlformats.org/officeDocument/2006/relationships/font" Target="fonts/font2.fntdata"/><Relationship Id="rId32" Type="http://schemas.openxmlformats.org/officeDocument/2006/relationships/font" Target="fonts/font3.fntdata"/><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font" Target="fonts/font4.fntdata"/><Relationship Id="rId34" Type="http://schemas.openxmlformats.org/officeDocument/2006/relationships/font" Target="fonts/font5.fntdata"/><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4.pict"/><Relationship Id="rId4" Type="http://schemas.openxmlformats.org/officeDocument/2006/relationships/image" Target="../media/image25.pict"/><Relationship Id="rId5" Type="http://schemas.openxmlformats.org/officeDocument/2006/relationships/image" Target="../media/image26.pict"/><Relationship Id="rId1" Type="http://schemas.openxmlformats.org/officeDocument/2006/relationships/image" Target="../media/image22.pict"/><Relationship Id="rId2" Type="http://schemas.openxmlformats.org/officeDocument/2006/relationships/image" Target="../media/image23.pict"/></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pict"/></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5.pict"/><Relationship Id="rId2" Type="http://schemas.openxmlformats.org/officeDocument/2006/relationships/image" Target="../media/image66.pict"/></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5.pict"/></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8D8CAC2A-6F73-C54A-AD32-F1F7A66AE92F}" type="datetime1">
              <a:rPr lang="en-US" smtClean="0"/>
              <a:pPr/>
              <a:t>9/18/17</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9E12C057-B219-174B-AAF8-960890E595BC}"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124653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72BE6DB-1362-9D4D-B51B-20E1914E0251}" type="datetime1">
              <a:rPr lang="en-US" smtClean="0"/>
              <a:pPr/>
              <a:t>9/18/17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8C2A670D-0121-F840-B8A7-B5F28CFC5A75}"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7094968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2A670D-0121-F840-B8A7-B5F28CFC5A75}" type="slidenum">
              <a:rPr lang="en-US" smtClean="0"/>
              <a:pPr/>
              <a:t>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40609063"/>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uFillTx/>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Slide">
    <p:spTree>
      <p:nvGrpSpPr>
        <p:cNvPr id="1" name=""/>
        <p:cNvGrpSpPr/>
        <p:nvPr/>
      </p:nvGrpSpPr>
      <p:grpSpPr>
        <a:xfrm>
          <a:off x="0" y="0"/>
          <a:ext cx="0" cy="0"/>
          <a:chOff x="0" y="0"/>
          <a:chExt cx="0" cy="0"/>
        </a:xfrm>
      </p:grpSpPr>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1906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Blank - completely">
    <p:spTree>
      <p:nvGrpSpPr>
        <p:cNvPr id="1" name=""/>
        <p:cNvGrpSpPr/>
        <p:nvPr/>
      </p:nvGrpSpPr>
      <p:grpSpPr>
        <a:xfrm>
          <a:off x="0" y="0"/>
          <a:ext cx="0" cy="0"/>
          <a:chOff x="0" y="0"/>
          <a:chExt cx="0" cy="0"/>
        </a:xfrm>
      </p:grpSpPr>
      <p:sp>
        <p:nvSpPr>
          <p:cNvPr id="4" name="Footer Placeholder 4"/>
          <p:cNvSpPr>
            <a:spLocks noGrp="1"/>
          </p:cNvSpPr>
          <p:nvPr>
            <p:ph type="ftr" sz="quarter" idx="3"/>
          </p:nvPr>
        </p:nvSpPr>
        <p:spPr>
          <a:xfrm>
            <a:off x="3048000" y="6155419"/>
            <a:ext cx="2895600" cy="365125"/>
          </a:xfrm>
          <a:prstGeom prst="rect">
            <a:avLst/>
          </a:prstGeom>
        </p:spPr>
        <p:txBody>
          <a:bodyPr vert="horz" lIns="91440" tIns="45720" rIns="91440" bIns="45720" rtlCol="0" anchor="ctr"/>
          <a:lstStyle>
            <a:lvl1pPr algn="ctr">
              <a:defRPr sz="1200" b="0" i="0" cap="all">
                <a:solidFill>
                  <a:schemeClr val="tx1">
                    <a:tint val="75000"/>
                  </a:schemeClr>
                </a:solidFill>
                <a:latin typeface="Calibri"/>
                <a:cs typeface="Calibri"/>
              </a:defRPr>
            </a:lvl1pPr>
          </a:lstStyle>
          <a:p>
            <a:endParaRPr lang="en-US" dirty="0" smtClean="0"/>
          </a:p>
        </p:txBody>
      </p:sp>
      <p:sp>
        <p:nvSpPr>
          <p:cNvPr id="5" name="Slide Number Placeholder 3"/>
          <p:cNvSpPr>
            <a:spLocks noGrp="1"/>
          </p:cNvSpPr>
          <p:nvPr>
            <p:ph type="sldNum" sz="quarter" idx="4"/>
          </p:nvPr>
        </p:nvSpPr>
        <p:spPr>
          <a:xfrm>
            <a:off x="3429000" y="6340475"/>
            <a:ext cx="2133600" cy="365125"/>
          </a:xfrm>
          <a:prstGeom prst="rect">
            <a:avLst/>
          </a:prstGeom>
        </p:spPr>
        <p:txBody>
          <a:bodyPr vert="horz" lIns="91440" tIns="45720" rIns="91440" bIns="45720" rtlCol="0" anchor="ctr"/>
          <a:lstStyle>
            <a:lvl1pPr algn="ctr">
              <a:defRPr sz="1200">
                <a:solidFill>
                  <a:schemeClr val="tx1">
                    <a:tint val="75000"/>
                  </a:schemeClr>
                </a:solidFill>
                <a:latin typeface="Calibri"/>
                <a:cs typeface="Calibri"/>
              </a:defRPr>
            </a:lvl1pPr>
          </a:lstStyle>
          <a:p>
            <a:fld id="{668EFF3A-9903-FC4F-99F2-8A79E0BD1D46}"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10153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1_Title Slide">
    <p:spTree>
      <p:nvGrpSpPr>
        <p:cNvPr id="1" name=""/>
        <p:cNvGrpSpPr/>
        <p:nvPr/>
      </p:nvGrpSpPr>
      <p:grpSpPr>
        <a:xfrm>
          <a:off x="0" y="0"/>
          <a:ext cx="0" cy="0"/>
          <a:chOff x="0" y="0"/>
          <a:chExt cx="0" cy="0"/>
        </a:xfrm>
      </p:grpSpPr>
      <p:sp>
        <p:nvSpPr>
          <p:cNvPr id="4" name="TextBox 45"/>
          <p:cNvSpPr txBox="1">
            <a:spLocks noChangeArrowheads="1"/>
          </p:cNvSpPr>
          <p:nvPr/>
        </p:nvSpPr>
        <p:spPr bwMode="auto">
          <a:xfrm>
            <a:off x="762000" y="6426200"/>
            <a:ext cx="184150" cy="4000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pPr>
            <a:endParaRPr lang="en-US" sz="2000">
              <a:solidFill>
                <a:srgbClr val="191919"/>
              </a:solidFill>
            </a:endParaRPr>
          </a:p>
        </p:txBody>
      </p:sp>
      <p:pic>
        <p:nvPicPr>
          <p:cNvPr id="5" name="Picture 46" descr="DOE_Office_Science_side.pn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63663" y="6292850"/>
            <a:ext cx="2357437" cy="4016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6" name="Picture 47" descr="Berkeley_Lab_Logo_Large.pn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8313" y="6207125"/>
            <a:ext cx="687387" cy="5207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 name="Title 1"/>
          <p:cNvSpPr>
            <a:spLocks noGrp="1"/>
          </p:cNvSpPr>
          <p:nvPr>
            <p:ph type="ctrTitle"/>
          </p:nvPr>
        </p:nvSpPr>
        <p:spPr>
          <a:xfrm>
            <a:off x="469900" y="406018"/>
            <a:ext cx="8237891" cy="1147343"/>
          </a:xfrm>
        </p:spPr>
        <p:txBody>
          <a:bodyPr/>
          <a:lstStyle>
            <a:lvl1pPr>
              <a:defRPr sz="3200" b="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72068" y="1553361"/>
            <a:ext cx="8235656" cy="742229"/>
          </a:xfrm>
          <a:prstGeom prst="rect">
            <a:avLst/>
          </a:prstGeom>
        </p:spPr>
        <p:txBody>
          <a:bodyPr tIns="27432" bIns="27432" anchor="ctr" anchorCtr="0"/>
          <a:lstStyle>
            <a:lvl1pPr marL="0" indent="0" algn="l">
              <a:buNone/>
              <a:defRPr sz="2000" b="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
        <p:nvSpPr>
          <p:cNvPr id="7" name="Slide Number Placeholder 5"/>
          <p:cNvSpPr>
            <a:spLocks noGrp="1"/>
          </p:cNvSpPr>
          <p:nvPr>
            <p:ph type="sldNum" sz="quarter" idx="4"/>
          </p:nvPr>
        </p:nvSpPr>
        <p:spPr>
          <a:xfrm>
            <a:off x="8670925" y="6611938"/>
            <a:ext cx="473075" cy="246062"/>
          </a:xfrm>
          <a:prstGeom prst="rect">
            <a:avLst/>
          </a:prstGeom>
        </p:spPr>
        <p:txBody>
          <a:bodyPr vert="horz" wrap="square" lIns="91440" tIns="45720" rIns="91440" bIns="45720" numCol="1" anchor="ctr" anchorCtr="0" compatLnSpc="1">
            <a:prstTxWarp prst="textNoShape">
              <a:avLst/>
            </a:prstTxWarp>
          </a:bodyPr>
          <a:lstStyle>
            <a:lvl1pPr algn="ctr" eaLnBrk="0" fontAlgn="auto" hangingPunct="0">
              <a:spcBef>
                <a:spcPts val="0"/>
              </a:spcBef>
              <a:spcAft>
                <a:spcPts val="0"/>
              </a:spcAft>
              <a:defRPr sz="1200" b="1" smtClean="0">
                <a:solidFill>
                  <a:srgbClr val="898989"/>
                </a:solidFill>
                <a:latin typeface="+mn-lt"/>
                <a:ea typeface="+mn-ea"/>
                <a:cs typeface="+mn-cs"/>
              </a:defRPr>
            </a:lvl1pPr>
          </a:lstStyle>
          <a:p>
            <a:pPr>
              <a:defRPr/>
            </a:pPr>
            <a:fld id="{C62E9DCE-E9C4-A948-BF86-3335983C5A93}" type="slidenum">
              <a:rPr lang="en-US">
                <a:latin typeface="Arial"/>
                <a:ea typeface="ＭＳ Ｐゴシック"/>
                <a:cs typeface="ＭＳ Ｐゴシック"/>
              </a:rPr>
              <a:pPr>
                <a:defRPr/>
              </a:pPr>
              <a:t>‹#›</a:t>
            </a:fld>
            <a:endParaRPr lang="en-US" dirty="0">
              <a:latin typeface="Arial"/>
              <a:ea typeface="ＭＳ Ｐゴシック"/>
              <a:cs typeface="ＭＳ Ｐゴシック"/>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25209333"/>
      </p:ext>
    </p:extLst>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4025" y="1612900"/>
            <a:ext cx="8220075" cy="4088075"/>
          </a:xfrm>
          <a:prstGeom prst="rect">
            <a:avLst/>
          </a:prstGeom>
        </p:spPr>
        <p:txBody>
          <a:bodyPr/>
          <a:lstStyle>
            <a:lvl1pPr>
              <a:spcBef>
                <a:spcPts val="1200"/>
              </a:spcBef>
              <a:buClr>
                <a:schemeClr val="accent4"/>
              </a:buClr>
              <a:defRPr sz="2000">
                <a:solidFill>
                  <a:schemeClr val="bg2">
                    <a:lumMod val="25000"/>
                  </a:schemeClr>
                </a:solidFill>
              </a:defRPr>
            </a:lvl1pPr>
            <a:lvl2pPr>
              <a:spcBef>
                <a:spcPts val="900"/>
              </a:spcBef>
              <a:buClr>
                <a:schemeClr val="accent1"/>
              </a:buClr>
              <a:buFont typeface="Arial"/>
              <a:buChar char="•"/>
              <a:defRPr sz="2000">
                <a:solidFill>
                  <a:schemeClr val="bg2">
                    <a:lumMod val="25000"/>
                  </a:schemeClr>
                </a:solidFill>
              </a:defRPr>
            </a:lvl2pPr>
            <a:lvl3pPr marL="458788" indent="-177800">
              <a:spcBef>
                <a:spcPts val="500"/>
              </a:spcBef>
              <a:buClr>
                <a:schemeClr val="accent1"/>
              </a:buClr>
              <a:defRPr sz="2000">
                <a:solidFill>
                  <a:schemeClr val="bg2">
                    <a:lumMod val="25000"/>
                  </a:schemeClr>
                </a:solidFill>
              </a:defRPr>
            </a:lvl3pPr>
            <a:lvl4pPr marL="687388" indent="-177800">
              <a:spcBef>
                <a:spcPts val="400"/>
              </a:spcBef>
              <a:buClr>
                <a:schemeClr val="accent1"/>
              </a:buClr>
              <a:buSzPct val="50000"/>
              <a:buFont typeface="Arial"/>
              <a:buChar char="•"/>
              <a:defRPr sz="2000">
                <a:solidFill>
                  <a:schemeClr val="bg2">
                    <a:lumMod val="25000"/>
                  </a:schemeClr>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8" name="Text Placeholder 6"/>
          <p:cNvSpPr>
            <a:spLocks noGrp="1"/>
          </p:cNvSpPr>
          <p:nvPr>
            <p:ph type="body" sz="quarter" idx="12"/>
          </p:nvPr>
        </p:nvSpPr>
        <p:spPr>
          <a:xfrm>
            <a:off x="454025" y="5891475"/>
            <a:ext cx="7747000" cy="190500"/>
          </a:xfrm>
          <a:prstGeom prst="rect">
            <a:avLst/>
          </a:prstGeom>
        </p:spPr>
        <p:txBody>
          <a:bodyPr vert="horz"/>
          <a:lstStyle>
            <a:lvl1pPr>
              <a:defRPr sz="1200">
                <a:solidFill>
                  <a:schemeClr val="accent2"/>
                </a:solidFill>
              </a:defRPr>
            </a:lvl1pPr>
          </a:lstStyle>
          <a:p>
            <a:pPr lvl="0"/>
            <a:r>
              <a:rPr lang="en-US" smtClean="0"/>
              <a:t>Click to edit Master text styles</a:t>
            </a:r>
          </a:p>
        </p:txBody>
      </p:sp>
      <p:sp>
        <p:nvSpPr>
          <p:cNvPr id="5" name="Slide Number Placeholder 5"/>
          <p:cNvSpPr>
            <a:spLocks noGrp="1"/>
          </p:cNvSpPr>
          <p:nvPr>
            <p:ph type="sldNum" sz="quarter" idx="13"/>
          </p:nvPr>
        </p:nvSpPr>
        <p:spPr>
          <a:xfrm>
            <a:off x="8670925" y="6611938"/>
            <a:ext cx="473075" cy="246062"/>
          </a:xfrm>
          <a:prstGeom prst="rect">
            <a:avLst/>
          </a:prstGeom>
        </p:spPr>
        <p:txBody>
          <a:bodyPr/>
          <a:lstStyle>
            <a:lvl1pPr>
              <a:defRPr/>
            </a:lvl1pPr>
          </a:lstStyle>
          <a:p>
            <a:pPr>
              <a:defRPr/>
            </a:pPr>
            <a:fld id="{B49B4C81-9EA9-0E44-BD03-B3832D91E085}" type="slidenum">
              <a:rPr lang="en-US">
                <a:latin typeface="Arial"/>
                <a:ea typeface="ＭＳ Ｐゴシック"/>
                <a:cs typeface="ＭＳ Ｐゴシック"/>
              </a:rPr>
              <a:pPr>
                <a:defRPr/>
              </a:pPr>
              <a:t>‹#›</a:t>
            </a:fld>
            <a:endParaRPr lang="en-US" dirty="0">
              <a:latin typeface="Arial"/>
              <a:ea typeface="ＭＳ Ｐゴシック"/>
              <a:cs typeface="ＭＳ Ｐゴシック"/>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21095521"/>
      </p:ext>
    </p:extLst>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4025" y="1612900"/>
            <a:ext cx="8220075" cy="4088075"/>
          </a:xfrm>
          <a:prstGeom prst="rect">
            <a:avLst/>
          </a:prstGeom>
        </p:spPr>
        <p:txBody>
          <a:bodyPr/>
          <a:lstStyle>
            <a:lvl1pPr>
              <a:spcBef>
                <a:spcPts val="1200"/>
              </a:spcBef>
              <a:buClr>
                <a:schemeClr val="accent4"/>
              </a:buClr>
              <a:defRPr sz="2000">
                <a:solidFill>
                  <a:schemeClr val="bg2">
                    <a:lumMod val="25000"/>
                  </a:schemeClr>
                </a:solidFill>
              </a:defRPr>
            </a:lvl1pPr>
            <a:lvl2pPr>
              <a:spcBef>
                <a:spcPts val="900"/>
              </a:spcBef>
              <a:buClr>
                <a:schemeClr val="accent1"/>
              </a:buClr>
              <a:buFont typeface="Arial"/>
              <a:buChar char="•"/>
              <a:defRPr sz="2000">
                <a:solidFill>
                  <a:schemeClr val="bg2">
                    <a:lumMod val="25000"/>
                  </a:schemeClr>
                </a:solidFill>
              </a:defRPr>
            </a:lvl2pPr>
            <a:lvl3pPr marL="458788" indent="-177800">
              <a:spcBef>
                <a:spcPts val="500"/>
              </a:spcBef>
              <a:buClr>
                <a:schemeClr val="accent1"/>
              </a:buClr>
              <a:defRPr sz="2000">
                <a:solidFill>
                  <a:schemeClr val="bg2">
                    <a:lumMod val="25000"/>
                  </a:schemeClr>
                </a:solidFill>
              </a:defRPr>
            </a:lvl3pPr>
            <a:lvl4pPr marL="687388" indent="-177800">
              <a:spcBef>
                <a:spcPts val="400"/>
              </a:spcBef>
              <a:buClr>
                <a:schemeClr val="accent1"/>
              </a:buClr>
              <a:buSzPct val="50000"/>
              <a:buFont typeface="Arial"/>
              <a:buChar char="•"/>
              <a:defRPr sz="2000">
                <a:solidFill>
                  <a:schemeClr val="bg2">
                    <a:lumMod val="25000"/>
                  </a:schemeClr>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8" name="Text Placeholder 6"/>
          <p:cNvSpPr>
            <a:spLocks noGrp="1"/>
          </p:cNvSpPr>
          <p:nvPr>
            <p:ph type="body" sz="quarter" idx="12"/>
          </p:nvPr>
        </p:nvSpPr>
        <p:spPr>
          <a:xfrm>
            <a:off x="454025" y="5891475"/>
            <a:ext cx="7747000" cy="190500"/>
          </a:xfrm>
          <a:prstGeom prst="rect">
            <a:avLst/>
          </a:prstGeom>
        </p:spPr>
        <p:txBody>
          <a:bodyPr vert="horz"/>
          <a:lstStyle>
            <a:lvl1pPr>
              <a:defRPr sz="1200">
                <a:solidFill>
                  <a:schemeClr val="accent2"/>
                </a:solidFill>
              </a:defRPr>
            </a:lvl1pPr>
          </a:lstStyle>
          <a:p>
            <a:pPr lvl="0"/>
            <a:r>
              <a:rPr lang="en-US" smtClean="0"/>
              <a:t>Click to edit Master text styles</a:t>
            </a:r>
          </a:p>
        </p:txBody>
      </p:sp>
      <p:sp>
        <p:nvSpPr>
          <p:cNvPr id="5" name="Slide Number Placeholder 5"/>
          <p:cNvSpPr>
            <a:spLocks noGrp="1"/>
          </p:cNvSpPr>
          <p:nvPr>
            <p:ph type="sldNum" sz="quarter" idx="13"/>
          </p:nvPr>
        </p:nvSpPr>
        <p:spPr>
          <a:xfrm>
            <a:off x="8670925" y="6611938"/>
            <a:ext cx="473075" cy="246062"/>
          </a:xfrm>
          <a:prstGeom prst="rect">
            <a:avLst/>
          </a:prstGeom>
        </p:spPr>
        <p:txBody>
          <a:bodyPr/>
          <a:lstStyle>
            <a:lvl1pPr>
              <a:defRPr/>
            </a:lvl1pPr>
          </a:lstStyle>
          <a:p>
            <a:pPr>
              <a:defRPr/>
            </a:pPr>
            <a:fld id="{B49B4C81-9EA9-0E44-BD03-B3832D91E085}" type="slidenum">
              <a:rPr lang="en-US">
                <a:latin typeface="Arial"/>
                <a:ea typeface="ＭＳ Ｐゴシック"/>
                <a:cs typeface="ＭＳ Ｐゴシック"/>
              </a:rPr>
              <a:pPr>
                <a:defRPr/>
              </a:pPr>
              <a:t>‹#›</a:t>
            </a:fld>
            <a:endParaRPr lang="en-US" dirty="0">
              <a:latin typeface="Arial"/>
              <a:ea typeface="ＭＳ Ｐゴシック"/>
              <a:cs typeface="ＭＳ Ｐゴシック"/>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21095521"/>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lvl1pPr algn="l">
              <a:defRPr b="1" i="0">
                <a:solidFill>
                  <a:schemeClr val="tx1"/>
                </a:solidFill>
                <a:latin typeface="Calibri"/>
                <a:cs typeface="Calibri"/>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7" name="Straight Connector 16"/>
          <p:cNvCxnSpPr/>
          <p:nvPr userDrawn="1"/>
        </p:nvCxnSpPr>
        <p:spPr>
          <a:xfrm flipH="1">
            <a:off x="0" y="6691045"/>
            <a:ext cx="9144000" cy="0"/>
          </a:xfrm>
          <a:prstGeom prst="line">
            <a:avLst/>
          </a:prstGeom>
          <a:ln w="76200" cap="flat">
            <a:gradFill flip="none" rotWithShape="1">
              <a:gsLst>
                <a:gs pos="1000">
                  <a:schemeClr val="tx1"/>
                </a:gs>
                <a:gs pos="100000">
                  <a:schemeClr val="accent4"/>
                </a:gs>
                <a:gs pos="1000">
                  <a:schemeClr val="tx2"/>
                </a:gs>
              </a:gsLst>
              <a:lin ang="0" scaled="1"/>
              <a:tileRect/>
            </a:gradFill>
            <a:miter lim="800000"/>
          </a:ln>
          <a:effectLst/>
        </p:spPr>
        <p:style>
          <a:lnRef idx="2">
            <a:schemeClr val="accent1"/>
          </a:lnRef>
          <a:fillRef idx="0">
            <a:schemeClr val="accent1"/>
          </a:fillRef>
          <a:effectRef idx="1">
            <a:schemeClr val="accent1"/>
          </a:effectRef>
          <a:fontRef idx="minor">
            <a:schemeClr val="tx1"/>
          </a:fontRef>
        </p:style>
      </p:cxnSp>
      <p:pic>
        <p:nvPicPr>
          <p:cNvPr id="21" name="Picture 25" descr="LBL_logo_bl_notext.png"/>
          <p:cNvPicPr>
            <a:picLocks noChangeAspect="1"/>
          </p:cNvPicPr>
          <p:nvPr userDrawn="1"/>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8599" y="6000793"/>
            <a:ext cx="807724" cy="61264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1" name="Picture 10" descr="0001_2016_ALS_U_ACRONYM_SIgnature_HORIZONTAL_2_COLOR_RGB_ELECTRONIC.png"/>
          <p:cNvPicPr>
            <a:picLocks noChangeAspect="1"/>
          </p:cNvPicPr>
          <p:nvPr userDrawn="1"/>
        </p:nvPicPr>
        <p:blipFill rotWithShape="1">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p:blipFill>
        <p:spPr>
          <a:xfrm>
            <a:off x="7712909" y="5977024"/>
            <a:ext cx="1183417" cy="612648"/>
          </a:xfrm>
          <a:prstGeom prst="rect">
            <a:avLst/>
          </a:prstGeom>
        </p:spPr>
      </p:pic>
      <p:sp>
        <p:nvSpPr>
          <p:cNvPr id="9" name="Footer Placeholder 4"/>
          <p:cNvSpPr>
            <a:spLocks noGrp="1"/>
          </p:cNvSpPr>
          <p:nvPr>
            <p:ph type="ftr" sz="quarter" idx="3"/>
          </p:nvPr>
        </p:nvSpPr>
        <p:spPr>
          <a:xfrm>
            <a:off x="2819400" y="6155419"/>
            <a:ext cx="3581400" cy="365125"/>
          </a:xfrm>
          <a:prstGeom prst="rect">
            <a:avLst/>
          </a:prstGeom>
        </p:spPr>
        <p:txBody>
          <a:bodyPr vert="horz" lIns="91440" tIns="45720" rIns="91440" bIns="45720" rtlCol="0" anchor="ctr"/>
          <a:lstStyle>
            <a:lvl1pPr algn="ctr">
              <a:defRPr sz="1200" b="0" i="0" cap="all">
                <a:solidFill>
                  <a:schemeClr val="tx1">
                    <a:tint val="75000"/>
                  </a:schemeClr>
                </a:solidFill>
                <a:latin typeface="Calibri"/>
                <a:cs typeface="Calibri"/>
              </a:defRPr>
            </a:lvl1pPr>
          </a:lstStyle>
          <a:p>
            <a:endParaRPr lang="en-US" dirty="0" smtClean="0"/>
          </a:p>
        </p:txBody>
      </p:sp>
      <p:sp>
        <p:nvSpPr>
          <p:cNvPr id="12" name="Slide Number Placeholder 3"/>
          <p:cNvSpPr>
            <a:spLocks noGrp="1"/>
          </p:cNvSpPr>
          <p:nvPr>
            <p:ph type="sldNum" sz="quarter" idx="4"/>
          </p:nvPr>
        </p:nvSpPr>
        <p:spPr>
          <a:xfrm>
            <a:off x="3429000" y="6340475"/>
            <a:ext cx="2133600" cy="365125"/>
          </a:xfrm>
          <a:prstGeom prst="rect">
            <a:avLst/>
          </a:prstGeom>
        </p:spPr>
        <p:txBody>
          <a:bodyPr vert="horz" lIns="91440" tIns="45720" rIns="91440" bIns="45720" rtlCol="0" anchor="ctr"/>
          <a:lstStyle>
            <a:lvl1pPr algn="ctr">
              <a:defRPr sz="1200">
                <a:solidFill>
                  <a:schemeClr val="tx1">
                    <a:tint val="75000"/>
                  </a:schemeClr>
                </a:solidFill>
                <a:latin typeface="Calibri"/>
                <a:cs typeface="Calibri"/>
              </a:defRPr>
            </a:lvl1pPr>
          </a:lstStyle>
          <a:p>
            <a:fld id="{668EFF3A-9903-FC4F-99F2-8A79E0BD1D46}" type="slidenum">
              <a:rPr lang="en-US" smtClean="0"/>
              <a:pPr/>
              <a:t>‹#›</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83467345"/>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Section Header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2514600"/>
            <a:ext cx="7772400" cy="1362075"/>
          </a:xfrm>
        </p:spPr>
        <p:txBody>
          <a:bodyPr anchor="t"/>
          <a:lstStyle>
            <a:lvl1pPr algn="l">
              <a:defRPr sz="4000" b="1" cap="none" baseline="0"/>
            </a:lvl1pPr>
          </a:lstStyle>
          <a:p>
            <a:r>
              <a:rPr lang="en-US" dirty="0" smtClean="0"/>
              <a:t>Section heading – option 1</a:t>
            </a:r>
            <a:endParaRPr lang="en-US" dirty="0"/>
          </a:p>
        </p:txBody>
      </p:sp>
      <p:cxnSp>
        <p:nvCxnSpPr>
          <p:cNvPr id="8" name="Straight Connector 7"/>
          <p:cNvCxnSpPr/>
          <p:nvPr userDrawn="1"/>
        </p:nvCxnSpPr>
        <p:spPr>
          <a:xfrm>
            <a:off x="0" y="228600"/>
            <a:ext cx="9144000" cy="0"/>
          </a:xfrm>
          <a:prstGeom prst="line">
            <a:avLst/>
          </a:prstGeom>
          <a:ln w="76200" cap="flat">
            <a:gradFill flip="none" rotWithShape="1">
              <a:gsLst>
                <a:gs pos="1000">
                  <a:schemeClr val="tx1"/>
                </a:gs>
                <a:gs pos="100000">
                  <a:schemeClr val="accent4"/>
                </a:gs>
                <a:gs pos="1000">
                  <a:schemeClr val="tx2"/>
                </a:gs>
              </a:gsLst>
              <a:lin ang="0" scaled="1"/>
              <a:tileRect/>
            </a:gradFill>
            <a:miter lim="800000"/>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flipH="1">
            <a:off x="0" y="6691045"/>
            <a:ext cx="9144000" cy="0"/>
          </a:xfrm>
          <a:prstGeom prst="line">
            <a:avLst/>
          </a:prstGeom>
          <a:ln w="76200" cap="flat">
            <a:gradFill flip="none" rotWithShape="1">
              <a:gsLst>
                <a:gs pos="1000">
                  <a:schemeClr val="tx1"/>
                </a:gs>
                <a:gs pos="100000">
                  <a:schemeClr val="accent4"/>
                </a:gs>
                <a:gs pos="1000">
                  <a:schemeClr val="tx2"/>
                </a:gs>
              </a:gsLst>
              <a:lin ang="0" scaled="1"/>
              <a:tileRect/>
            </a:gradFill>
            <a:miter lim="800000"/>
          </a:ln>
          <a:effectLst/>
        </p:spPr>
        <p:style>
          <a:lnRef idx="2">
            <a:schemeClr val="accent1"/>
          </a:lnRef>
          <a:fillRef idx="0">
            <a:schemeClr val="accent1"/>
          </a:fillRef>
          <a:effectRef idx="1">
            <a:schemeClr val="accent1"/>
          </a:effectRef>
          <a:fontRef idx="minor">
            <a:schemeClr val="tx1"/>
          </a:fontRef>
        </p:style>
      </p:cxnSp>
      <p:pic>
        <p:nvPicPr>
          <p:cNvPr id="10" name="Picture 25" descr="LBL_logo_bl_notext.png"/>
          <p:cNvPicPr>
            <a:picLocks noChangeAspect="1"/>
          </p:cNvPicPr>
          <p:nvPr userDrawn="1"/>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8599" y="6000793"/>
            <a:ext cx="807724" cy="61264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2" name="Picture 11" descr="0001_2016_ALS_U_ACRONYM_SIgnature_HORIZONTAL_2_COLOR_RGB_ELECTRONIC.png"/>
          <p:cNvPicPr>
            <a:picLocks noChangeAspect="1"/>
          </p:cNvPicPr>
          <p:nvPr userDrawn="1"/>
        </p:nvPicPr>
        <p:blipFill rotWithShape="1">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p:blipFill>
        <p:spPr>
          <a:xfrm>
            <a:off x="7712909" y="5977024"/>
            <a:ext cx="1183417" cy="612648"/>
          </a:xfrm>
          <a:prstGeom prst="rect">
            <a:avLst/>
          </a:prstGeom>
        </p:spPr>
      </p:pic>
      <p:sp>
        <p:nvSpPr>
          <p:cNvPr id="9" name="Footer Placeholder 4"/>
          <p:cNvSpPr>
            <a:spLocks noGrp="1"/>
          </p:cNvSpPr>
          <p:nvPr>
            <p:ph type="ftr" sz="quarter" idx="3"/>
          </p:nvPr>
        </p:nvSpPr>
        <p:spPr>
          <a:xfrm>
            <a:off x="3048000" y="6155419"/>
            <a:ext cx="2895600" cy="365125"/>
          </a:xfrm>
          <a:prstGeom prst="rect">
            <a:avLst/>
          </a:prstGeom>
        </p:spPr>
        <p:txBody>
          <a:bodyPr vert="horz" lIns="91440" tIns="45720" rIns="91440" bIns="45720" rtlCol="0" anchor="ctr"/>
          <a:lstStyle>
            <a:lvl1pPr algn="ctr">
              <a:defRPr sz="1200" b="0" i="0" cap="all">
                <a:solidFill>
                  <a:schemeClr val="tx1">
                    <a:tint val="75000"/>
                  </a:schemeClr>
                </a:solidFill>
                <a:latin typeface="Calibri"/>
                <a:cs typeface="Calibri"/>
              </a:defRPr>
            </a:lvl1pPr>
          </a:lstStyle>
          <a:p>
            <a:endParaRPr lang="en-US" dirty="0" smtClean="0"/>
          </a:p>
        </p:txBody>
      </p:sp>
      <p:sp>
        <p:nvSpPr>
          <p:cNvPr id="13" name="Slide Number Placeholder 3"/>
          <p:cNvSpPr>
            <a:spLocks noGrp="1"/>
          </p:cNvSpPr>
          <p:nvPr>
            <p:ph type="sldNum" sz="quarter" idx="4"/>
          </p:nvPr>
        </p:nvSpPr>
        <p:spPr>
          <a:xfrm>
            <a:off x="3429000" y="6340475"/>
            <a:ext cx="2133600" cy="365125"/>
          </a:xfrm>
          <a:prstGeom prst="rect">
            <a:avLst/>
          </a:prstGeom>
        </p:spPr>
        <p:txBody>
          <a:bodyPr vert="horz" lIns="91440" tIns="45720" rIns="91440" bIns="45720" rtlCol="0" anchor="ctr"/>
          <a:lstStyle>
            <a:lvl1pPr algn="ctr">
              <a:defRPr sz="1200">
                <a:solidFill>
                  <a:schemeClr val="tx1">
                    <a:tint val="75000"/>
                  </a:schemeClr>
                </a:solidFill>
                <a:latin typeface="Calibri"/>
                <a:cs typeface="Calibri"/>
              </a:defRPr>
            </a:lvl1pPr>
          </a:lstStyle>
          <a:p>
            <a:fld id="{668EFF3A-9903-FC4F-99F2-8A79E0BD1D46}"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59278052"/>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Section Header 2">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85800" y="2514600"/>
            <a:ext cx="3657600" cy="1362075"/>
          </a:xfrm>
        </p:spPr>
        <p:txBody>
          <a:bodyPr anchor="t"/>
          <a:lstStyle>
            <a:lvl1pPr algn="r">
              <a:defRPr sz="4000" b="1" cap="none" baseline="0"/>
            </a:lvl1pPr>
          </a:lstStyle>
          <a:p>
            <a:r>
              <a:rPr lang="en-US" dirty="0" smtClean="0"/>
              <a:t>Section heading – option 2</a:t>
            </a:r>
            <a:endParaRPr lang="en-US" dirty="0"/>
          </a:p>
        </p:txBody>
      </p:sp>
      <p:cxnSp>
        <p:nvCxnSpPr>
          <p:cNvPr id="6" name="Straight Connector 5"/>
          <p:cNvCxnSpPr/>
          <p:nvPr userDrawn="1"/>
        </p:nvCxnSpPr>
        <p:spPr>
          <a:xfrm>
            <a:off x="0" y="228600"/>
            <a:ext cx="9144000" cy="0"/>
          </a:xfrm>
          <a:prstGeom prst="line">
            <a:avLst/>
          </a:prstGeom>
          <a:ln w="76200" cap="flat">
            <a:gradFill flip="none" rotWithShape="1">
              <a:gsLst>
                <a:gs pos="1000">
                  <a:schemeClr val="tx1"/>
                </a:gs>
                <a:gs pos="100000">
                  <a:schemeClr val="accent4"/>
                </a:gs>
                <a:gs pos="1000">
                  <a:schemeClr val="tx2"/>
                </a:gs>
              </a:gsLst>
              <a:lin ang="0" scaled="1"/>
              <a:tileRect/>
            </a:gradFill>
            <a:miter lim="800000"/>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4495800" y="2362200"/>
            <a:ext cx="0" cy="167640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flipH="1">
            <a:off x="0" y="6691045"/>
            <a:ext cx="9144000" cy="0"/>
          </a:xfrm>
          <a:prstGeom prst="line">
            <a:avLst/>
          </a:prstGeom>
          <a:ln w="76200" cap="flat">
            <a:gradFill flip="none" rotWithShape="1">
              <a:gsLst>
                <a:gs pos="1000">
                  <a:schemeClr val="tx1"/>
                </a:gs>
                <a:gs pos="100000">
                  <a:schemeClr val="accent4"/>
                </a:gs>
                <a:gs pos="1000">
                  <a:schemeClr val="tx2"/>
                </a:gs>
              </a:gsLst>
              <a:lin ang="0" scaled="1"/>
              <a:tileRect/>
            </a:gradFill>
            <a:miter lim="800000"/>
          </a:ln>
          <a:effectLst/>
        </p:spPr>
        <p:style>
          <a:lnRef idx="2">
            <a:schemeClr val="accent1"/>
          </a:lnRef>
          <a:fillRef idx="0">
            <a:schemeClr val="accent1"/>
          </a:fillRef>
          <a:effectRef idx="1">
            <a:schemeClr val="accent1"/>
          </a:effectRef>
          <a:fontRef idx="minor">
            <a:schemeClr val="tx1"/>
          </a:fontRef>
        </p:style>
      </p:cxnSp>
      <p:pic>
        <p:nvPicPr>
          <p:cNvPr id="17" name="Picture 25" descr="LBL_logo_bl_notext.png"/>
          <p:cNvPicPr>
            <a:picLocks noChangeAspect="1"/>
          </p:cNvPicPr>
          <p:nvPr userDrawn="1"/>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8599" y="6000793"/>
            <a:ext cx="807724" cy="61264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2" name="Text Placeholder 21"/>
          <p:cNvSpPr>
            <a:spLocks noGrp="1"/>
          </p:cNvSpPr>
          <p:nvPr>
            <p:ph type="body" sz="quarter" idx="10" hasCustomPrompt="1"/>
          </p:nvPr>
        </p:nvSpPr>
        <p:spPr>
          <a:xfrm>
            <a:off x="4724400" y="2545960"/>
            <a:ext cx="3733800" cy="914400"/>
          </a:xfrm>
        </p:spPr>
        <p:txBody>
          <a:bodyPr/>
          <a:lstStyle>
            <a:lvl1pPr marL="0" indent="0">
              <a:buNone/>
              <a:defRPr/>
            </a:lvl1pPr>
          </a:lstStyle>
          <a:p>
            <a:pPr lvl="0"/>
            <a:r>
              <a:rPr lang="en-US" dirty="0" smtClean="0"/>
              <a:t>Section overview</a:t>
            </a:r>
            <a:endParaRPr lang="en-US" dirty="0"/>
          </a:p>
        </p:txBody>
      </p:sp>
      <p:pic>
        <p:nvPicPr>
          <p:cNvPr id="11" name="Picture 10" descr="0001_2016_ALS_U_ACRONYM_SIgnature_HORIZONTAL_2_COLOR_RGB_ELECTRONIC.png"/>
          <p:cNvPicPr>
            <a:picLocks noChangeAspect="1"/>
          </p:cNvPicPr>
          <p:nvPr userDrawn="1"/>
        </p:nvPicPr>
        <p:blipFill rotWithShape="1">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p:blipFill>
        <p:spPr>
          <a:xfrm>
            <a:off x="7712909" y="5977024"/>
            <a:ext cx="1183417" cy="612648"/>
          </a:xfrm>
          <a:prstGeom prst="rect">
            <a:avLst/>
          </a:prstGeom>
        </p:spPr>
      </p:pic>
      <p:sp>
        <p:nvSpPr>
          <p:cNvPr id="12" name="Footer Placeholder 4"/>
          <p:cNvSpPr>
            <a:spLocks noGrp="1"/>
          </p:cNvSpPr>
          <p:nvPr>
            <p:ph type="ftr" sz="quarter" idx="3"/>
          </p:nvPr>
        </p:nvSpPr>
        <p:spPr>
          <a:xfrm>
            <a:off x="3048000" y="6155419"/>
            <a:ext cx="2895600" cy="365125"/>
          </a:xfrm>
          <a:prstGeom prst="rect">
            <a:avLst/>
          </a:prstGeom>
        </p:spPr>
        <p:txBody>
          <a:bodyPr vert="horz" lIns="91440" tIns="45720" rIns="91440" bIns="45720" rtlCol="0" anchor="ctr"/>
          <a:lstStyle>
            <a:lvl1pPr algn="ctr">
              <a:defRPr sz="1200" b="0" i="0" cap="all">
                <a:solidFill>
                  <a:schemeClr val="tx1">
                    <a:tint val="75000"/>
                  </a:schemeClr>
                </a:solidFill>
                <a:latin typeface="Calibri"/>
                <a:cs typeface="Calibri"/>
              </a:defRPr>
            </a:lvl1pPr>
          </a:lstStyle>
          <a:p>
            <a:endParaRPr lang="en-US" dirty="0" smtClean="0"/>
          </a:p>
        </p:txBody>
      </p:sp>
      <p:sp>
        <p:nvSpPr>
          <p:cNvPr id="13" name="Slide Number Placeholder 3"/>
          <p:cNvSpPr>
            <a:spLocks noGrp="1"/>
          </p:cNvSpPr>
          <p:nvPr>
            <p:ph type="sldNum" sz="quarter" idx="4"/>
          </p:nvPr>
        </p:nvSpPr>
        <p:spPr>
          <a:xfrm>
            <a:off x="3429000" y="6340475"/>
            <a:ext cx="2133600" cy="365125"/>
          </a:xfrm>
          <a:prstGeom prst="rect">
            <a:avLst/>
          </a:prstGeom>
        </p:spPr>
        <p:txBody>
          <a:bodyPr vert="horz" lIns="91440" tIns="45720" rIns="91440" bIns="45720" rtlCol="0" anchor="ctr"/>
          <a:lstStyle>
            <a:lvl1pPr algn="ctr">
              <a:defRPr sz="1200">
                <a:solidFill>
                  <a:schemeClr val="tx1">
                    <a:tint val="75000"/>
                  </a:schemeClr>
                </a:solidFill>
                <a:latin typeface="Calibri"/>
                <a:cs typeface="Calibri"/>
              </a:defRPr>
            </a:lvl1pPr>
          </a:lstStyle>
          <a:p>
            <a:fld id="{668EFF3A-9903-FC4F-99F2-8A79E0BD1D46}"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99889463"/>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cxnSp>
        <p:nvCxnSpPr>
          <p:cNvPr id="12" name="Straight Connector 11"/>
          <p:cNvCxnSpPr/>
          <p:nvPr userDrawn="1"/>
        </p:nvCxnSpPr>
        <p:spPr>
          <a:xfrm flipH="1">
            <a:off x="0" y="6691045"/>
            <a:ext cx="9144000" cy="0"/>
          </a:xfrm>
          <a:prstGeom prst="line">
            <a:avLst/>
          </a:prstGeom>
          <a:ln w="76200" cap="flat">
            <a:gradFill flip="none" rotWithShape="1">
              <a:gsLst>
                <a:gs pos="1000">
                  <a:schemeClr val="tx1"/>
                </a:gs>
                <a:gs pos="100000">
                  <a:schemeClr val="accent4"/>
                </a:gs>
                <a:gs pos="1000">
                  <a:schemeClr val="tx2"/>
                </a:gs>
              </a:gsLst>
              <a:lin ang="0" scaled="1"/>
              <a:tileRect/>
            </a:gradFill>
            <a:miter lim="800000"/>
          </a:ln>
          <a:effectLst/>
        </p:spPr>
        <p:style>
          <a:lnRef idx="2">
            <a:schemeClr val="accent1"/>
          </a:lnRef>
          <a:fillRef idx="0">
            <a:schemeClr val="accent1"/>
          </a:fillRef>
          <a:effectRef idx="1">
            <a:schemeClr val="accent1"/>
          </a:effectRef>
          <a:fontRef idx="minor">
            <a:schemeClr val="tx1"/>
          </a:fontRef>
        </p:style>
      </p:cxnSp>
      <p:pic>
        <p:nvPicPr>
          <p:cNvPr id="14" name="Picture 25" descr="LBL_logo_bl_notext.png"/>
          <p:cNvPicPr>
            <a:picLocks noChangeAspect="1"/>
          </p:cNvPicPr>
          <p:nvPr userDrawn="1"/>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8599" y="6000793"/>
            <a:ext cx="807724" cy="61264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3" name="Picture 12" descr="0001_2016_ALS_U_ACRONYM_SIgnature_HORIZONTAL_2_COLOR_RGB_ELECTRONIC.png"/>
          <p:cNvPicPr>
            <a:picLocks noChangeAspect="1"/>
          </p:cNvPicPr>
          <p:nvPr userDrawn="1"/>
        </p:nvPicPr>
        <p:blipFill rotWithShape="1">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p:blipFill>
        <p:spPr>
          <a:xfrm>
            <a:off x="7712909" y="5977024"/>
            <a:ext cx="1183417" cy="612648"/>
          </a:xfrm>
          <a:prstGeom prst="rect">
            <a:avLst/>
          </a:prstGeom>
        </p:spPr>
      </p:pic>
      <p:sp>
        <p:nvSpPr>
          <p:cNvPr id="10" name="Footer Placeholder 4"/>
          <p:cNvSpPr>
            <a:spLocks noGrp="1"/>
          </p:cNvSpPr>
          <p:nvPr>
            <p:ph type="ftr" sz="quarter" idx="3"/>
          </p:nvPr>
        </p:nvSpPr>
        <p:spPr>
          <a:xfrm>
            <a:off x="3048000" y="6155419"/>
            <a:ext cx="2895600" cy="365125"/>
          </a:xfrm>
          <a:prstGeom prst="rect">
            <a:avLst/>
          </a:prstGeom>
        </p:spPr>
        <p:txBody>
          <a:bodyPr vert="horz" lIns="91440" tIns="45720" rIns="91440" bIns="45720" rtlCol="0" anchor="ctr"/>
          <a:lstStyle>
            <a:lvl1pPr algn="ctr">
              <a:defRPr sz="1200" b="0" i="0" cap="all">
                <a:solidFill>
                  <a:schemeClr val="tx1">
                    <a:tint val="75000"/>
                  </a:schemeClr>
                </a:solidFill>
                <a:latin typeface="Calibri"/>
                <a:cs typeface="Calibri"/>
              </a:defRPr>
            </a:lvl1pPr>
          </a:lstStyle>
          <a:p>
            <a:endParaRPr lang="en-US" dirty="0" smtClean="0"/>
          </a:p>
        </p:txBody>
      </p:sp>
      <p:sp>
        <p:nvSpPr>
          <p:cNvPr id="11" name="Slide Number Placeholder 3"/>
          <p:cNvSpPr>
            <a:spLocks noGrp="1"/>
          </p:cNvSpPr>
          <p:nvPr>
            <p:ph type="sldNum" sz="quarter" idx="4"/>
          </p:nvPr>
        </p:nvSpPr>
        <p:spPr>
          <a:xfrm>
            <a:off x="3429000" y="6340475"/>
            <a:ext cx="2133600" cy="365125"/>
          </a:xfrm>
          <a:prstGeom prst="rect">
            <a:avLst/>
          </a:prstGeom>
        </p:spPr>
        <p:txBody>
          <a:bodyPr vert="horz" lIns="91440" tIns="45720" rIns="91440" bIns="45720" rtlCol="0" anchor="ctr"/>
          <a:lstStyle>
            <a:lvl1pPr algn="ctr">
              <a:defRPr sz="1200">
                <a:solidFill>
                  <a:schemeClr val="tx1">
                    <a:tint val="75000"/>
                  </a:schemeClr>
                </a:solidFill>
                <a:latin typeface="Calibri"/>
                <a:cs typeface="Calibri"/>
              </a:defRPr>
            </a:lvl1pPr>
          </a:lstStyle>
          <a:p>
            <a:fld id="{668EFF3A-9903-FC4F-99F2-8A79E0BD1D46}"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75759043"/>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cxnSp>
        <p:nvCxnSpPr>
          <p:cNvPr id="14" name="Straight Connector 13"/>
          <p:cNvCxnSpPr/>
          <p:nvPr userDrawn="1"/>
        </p:nvCxnSpPr>
        <p:spPr>
          <a:xfrm flipH="1">
            <a:off x="0" y="6691045"/>
            <a:ext cx="9144000" cy="0"/>
          </a:xfrm>
          <a:prstGeom prst="line">
            <a:avLst/>
          </a:prstGeom>
          <a:ln w="76200" cap="flat">
            <a:gradFill flip="none" rotWithShape="1">
              <a:gsLst>
                <a:gs pos="1000">
                  <a:schemeClr val="tx1"/>
                </a:gs>
                <a:gs pos="100000">
                  <a:schemeClr val="accent4"/>
                </a:gs>
                <a:gs pos="1000">
                  <a:schemeClr val="tx2"/>
                </a:gs>
              </a:gsLst>
              <a:lin ang="0" scaled="1"/>
              <a:tileRect/>
            </a:gradFill>
            <a:miter lim="800000"/>
          </a:ln>
          <a:effectLst/>
        </p:spPr>
        <p:style>
          <a:lnRef idx="2">
            <a:schemeClr val="accent1"/>
          </a:lnRef>
          <a:fillRef idx="0">
            <a:schemeClr val="accent1"/>
          </a:fillRef>
          <a:effectRef idx="1">
            <a:schemeClr val="accent1"/>
          </a:effectRef>
          <a:fontRef idx="minor">
            <a:schemeClr val="tx1"/>
          </a:fontRef>
        </p:style>
      </p:cxnSp>
      <p:pic>
        <p:nvPicPr>
          <p:cNvPr id="16" name="Picture 25" descr="LBL_logo_bl_notext.png"/>
          <p:cNvPicPr>
            <a:picLocks noChangeAspect="1"/>
          </p:cNvPicPr>
          <p:nvPr userDrawn="1"/>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8599" y="6000793"/>
            <a:ext cx="807724" cy="61264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5" name="Picture 14" descr="0001_2016_ALS_U_ACRONYM_SIgnature_HORIZONTAL_2_COLOR_RGB_ELECTRONIC.png"/>
          <p:cNvPicPr>
            <a:picLocks noChangeAspect="1"/>
          </p:cNvPicPr>
          <p:nvPr userDrawn="1"/>
        </p:nvPicPr>
        <p:blipFill rotWithShape="1">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p:blipFill>
        <p:spPr>
          <a:xfrm>
            <a:off x="7712909" y="5977024"/>
            <a:ext cx="1183417" cy="612648"/>
          </a:xfrm>
          <a:prstGeom prst="rect">
            <a:avLst/>
          </a:prstGeom>
        </p:spPr>
      </p:pic>
      <p:sp>
        <p:nvSpPr>
          <p:cNvPr id="12" name="Footer Placeholder 4"/>
          <p:cNvSpPr>
            <a:spLocks noGrp="1"/>
          </p:cNvSpPr>
          <p:nvPr>
            <p:ph type="ftr" sz="quarter" idx="10"/>
          </p:nvPr>
        </p:nvSpPr>
        <p:spPr>
          <a:xfrm>
            <a:off x="3048000" y="6155419"/>
            <a:ext cx="2895600" cy="365125"/>
          </a:xfrm>
          <a:prstGeom prst="rect">
            <a:avLst/>
          </a:prstGeom>
        </p:spPr>
        <p:txBody>
          <a:bodyPr vert="horz" lIns="91440" tIns="45720" rIns="91440" bIns="45720" rtlCol="0" anchor="ctr"/>
          <a:lstStyle>
            <a:lvl1pPr algn="ctr">
              <a:defRPr sz="1200" b="0" i="0" cap="all">
                <a:solidFill>
                  <a:schemeClr val="tx1">
                    <a:tint val="75000"/>
                  </a:schemeClr>
                </a:solidFill>
                <a:latin typeface="Calibri"/>
                <a:cs typeface="Calibri"/>
              </a:defRPr>
            </a:lvl1pPr>
          </a:lstStyle>
          <a:p>
            <a:endParaRPr lang="en-US" dirty="0" smtClean="0"/>
          </a:p>
        </p:txBody>
      </p:sp>
      <p:sp>
        <p:nvSpPr>
          <p:cNvPr id="13" name="Slide Number Placeholder 3"/>
          <p:cNvSpPr>
            <a:spLocks noGrp="1"/>
          </p:cNvSpPr>
          <p:nvPr>
            <p:ph type="sldNum" sz="quarter" idx="11"/>
          </p:nvPr>
        </p:nvSpPr>
        <p:spPr>
          <a:xfrm>
            <a:off x="3429000" y="6340475"/>
            <a:ext cx="2133600" cy="365125"/>
          </a:xfrm>
          <a:prstGeom prst="rect">
            <a:avLst/>
          </a:prstGeom>
        </p:spPr>
        <p:txBody>
          <a:bodyPr vert="horz" lIns="91440" tIns="45720" rIns="91440" bIns="45720" rtlCol="0" anchor="ctr"/>
          <a:lstStyle>
            <a:lvl1pPr algn="ctr">
              <a:defRPr sz="1200">
                <a:solidFill>
                  <a:schemeClr val="tx1">
                    <a:tint val="75000"/>
                  </a:schemeClr>
                </a:solidFill>
                <a:latin typeface="Calibri"/>
                <a:cs typeface="Calibri"/>
              </a:defRPr>
            </a:lvl1pPr>
          </a:lstStyle>
          <a:p>
            <a:fld id="{668EFF3A-9903-FC4F-99F2-8A79E0BD1D46}"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26014971"/>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cxnSp>
        <p:nvCxnSpPr>
          <p:cNvPr id="10" name="Straight Connector 9"/>
          <p:cNvCxnSpPr/>
          <p:nvPr userDrawn="1"/>
        </p:nvCxnSpPr>
        <p:spPr>
          <a:xfrm flipH="1">
            <a:off x="0" y="6691045"/>
            <a:ext cx="9144000" cy="0"/>
          </a:xfrm>
          <a:prstGeom prst="line">
            <a:avLst/>
          </a:prstGeom>
          <a:ln w="76200" cap="flat">
            <a:gradFill flip="none" rotWithShape="1">
              <a:gsLst>
                <a:gs pos="1000">
                  <a:schemeClr val="tx1"/>
                </a:gs>
                <a:gs pos="100000">
                  <a:schemeClr val="accent4"/>
                </a:gs>
                <a:gs pos="1000">
                  <a:schemeClr val="tx2"/>
                </a:gs>
              </a:gsLst>
              <a:lin ang="0" scaled="1"/>
              <a:tileRect/>
            </a:gradFill>
            <a:miter lim="800000"/>
          </a:ln>
          <a:effectLst/>
        </p:spPr>
        <p:style>
          <a:lnRef idx="2">
            <a:schemeClr val="accent1"/>
          </a:lnRef>
          <a:fillRef idx="0">
            <a:schemeClr val="accent1"/>
          </a:fillRef>
          <a:effectRef idx="1">
            <a:schemeClr val="accent1"/>
          </a:effectRef>
          <a:fontRef idx="minor">
            <a:schemeClr val="tx1"/>
          </a:fontRef>
        </p:style>
      </p:cxnSp>
      <p:pic>
        <p:nvPicPr>
          <p:cNvPr id="13" name="Picture 25" descr="LBL_logo_bl_notext.png"/>
          <p:cNvPicPr>
            <a:picLocks noChangeAspect="1"/>
          </p:cNvPicPr>
          <p:nvPr userDrawn="1"/>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8599" y="6000793"/>
            <a:ext cx="807724" cy="61264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1" name="Picture 10" descr="0001_2016_ALS_U_ACRONYM_SIgnature_HORIZONTAL_2_COLOR_RGB_ELECTRONIC.png"/>
          <p:cNvPicPr>
            <a:picLocks noChangeAspect="1"/>
          </p:cNvPicPr>
          <p:nvPr userDrawn="1"/>
        </p:nvPicPr>
        <p:blipFill rotWithShape="1">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p:blipFill>
        <p:spPr>
          <a:xfrm>
            <a:off x="7712909" y="5977024"/>
            <a:ext cx="1183417" cy="612648"/>
          </a:xfrm>
          <a:prstGeom prst="rect">
            <a:avLst/>
          </a:prstGeom>
        </p:spPr>
      </p:pic>
      <p:sp>
        <p:nvSpPr>
          <p:cNvPr id="8" name="Footer Placeholder 4"/>
          <p:cNvSpPr>
            <a:spLocks noGrp="1"/>
          </p:cNvSpPr>
          <p:nvPr>
            <p:ph type="ftr" sz="quarter" idx="3"/>
          </p:nvPr>
        </p:nvSpPr>
        <p:spPr>
          <a:xfrm>
            <a:off x="3048000" y="6155419"/>
            <a:ext cx="2895600" cy="365125"/>
          </a:xfrm>
          <a:prstGeom prst="rect">
            <a:avLst/>
          </a:prstGeom>
        </p:spPr>
        <p:txBody>
          <a:bodyPr vert="horz" lIns="91440" tIns="45720" rIns="91440" bIns="45720" rtlCol="0" anchor="ctr"/>
          <a:lstStyle>
            <a:lvl1pPr algn="ctr">
              <a:defRPr sz="1200" b="0" i="0" cap="all">
                <a:solidFill>
                  <a:schemeClr val="tx1">
                    <a:tint val="75000"/>
                  </a:schemeClr>
                </a:solidFill>
                <a:latin typeface="Calibri"/>
                <a:cs typeface="Calibri"/>
              </a:defRPr>
            </a:lvl1pPr>
          </a:lstStyle>
          <a:p>
            <a:endParaRPr lang="en-US" dirty="0" smtClean="0"/>
          </a:p>
        </p:txBody>
      </p:sp>
      <p:sp>
        <p:nvSpPr>
          <p:cNvPr id="9" name="Slide Number Placeholder 3"/>
          <p:cNvSpPr>
            <a:spLocks noGrp="1"/>
          </p:cNvSpPr>
          <p:nvPr>
            <p:ph type="sldNum" sz="quarter" idx="4"/>
          </p:nvPr>
        </p:nvSpPr>
        <p:spPr>
          <a:xfrm>
            <a:off x="3429000" y="6340475"/>
            <a:ext cx="2133600" cy="365125"/>
          </a:xfrm>
          <a:prstGeom prst="rect">
            <a:avLst/>
          </a:prstGeom>
        </p:spPr>
        <p:txBody>
          <a:bodyPr vert="horz" lIns="91440" tIns="45720" rIns="91440" bIns="45720" rtlCol="0" anchor="ctr"/>
          <a:lstStyle>
            <a:lvl1pPr algn="ctr">
              <a:defRPr sz="1200">
                <a:solidFill>
                  <a:schemeClr val="tx1">
                    <a:tint val="75000"/>
                  </a:schemeClr>
                </a:solidFill>
                <a:latin typeface="Calibri"/>
                <a:cs typeface="Calibri"/>
              </a:defRPr>
            </a:lvl1pPr>
          </a:lstStyle>
          <a:p>
            <a:fld id="{668EFF3A-9903-FC4F-99F2-8A79E0BD1D46}"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08667477"/>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No Title">
    <p:spTree>
      <p:nvGrpSpPr>
        <p:cNvPr id="1" name=""/>
        <p:cNvGrpSpPr/>
        <p:nvPr/>
      </p:nvGrpSpPr>
      <p:grpSpPr>
        <a:xfrm>
          <a:off x="0" y="0"/>
          <a:ext cx="0" cy="0"/>
          <a:chOff x="0" y="0"/>
          <a:chExt cx="0" cy="0"/>
        </a:xfrm>
      </p:grpSpPr>
      <p:cxnSp>
        <p:nvCxnSpPr>
          <p:cNvPr id="3" name="Straight Connector 2"/>
          <p:cNvCxnSpPr/>
          <p:nvPr userDrawn="1"/>
        </p:nvCxnSpPr>
        <p:spPr>
          <a:xfrm flipH="1">
            <a:off x="0" y="6691045"/>
            <a:ext cx="9144000" cy="0"/>
          </a:xfrm>
          <a:prstGeom prst="line">
            <a:avLst/>
          </a:prstGeom>
          <a:ln w="76200" cap="flat">
            <a:gradFill flip="none" rotWithShape="1">
              <a:gsLst>
                <a:gs pos="1000">
                  <a:schemeClr val="tx1"/>
                </a:gs>
                <a:gs pos="100000">
                  <a:schemeClr val="accent4"/>
                </a:gs>
                <a:gs pos="1000">
                  <a:schemeClr val="tx2"/>
                </a:gs>
              </a:gsLst>
              <a:lin ang="0" scaled="1"/>
              <a:tileRect/>
            </a:gradFill>
            <a:miter lim="800000"/>
          </a:ln>
          <a:effectLst/>
        </p:spPr>
        <p:style>
          <a:lnRef idx="2">
            <a:schemeClr val="accent1"/>
          </a:lnRef>
          <a:fillRef idx="0">
            <a:schemeClr val="accent1"/>
          </a:fillRef>
          <a:effectRef idx="1">
            <a:schemeClr val="accent1"/>
          </a:effectRef>
          <a:fontRef idx="minor">
            <a:schemeClr val="tx1"/>
          </a:fontRef>
        </p:style>
      </p:cxnSp>
      <p:pic>
        <p:nvPicPr>
          <p:cNvPr id="7" name="Picture 25" descr="LBL_logo_bl_notext.png"/>
          <p:cNvPicPr>
            <a:picLocks noChangeAspect="1"/>
          </p:cNvPicPr>
          <p:nvPr userDrawn="1"/>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8599" y="6000793"/>
            <a:ext cx="807724" cy="61264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cxnSp>
        <p:nvCxnSpPr>
          <p:cNvPr id="8" name="Straight Connector 7"/>
          <p:cNvCxnSpPr/>
          <p:nvPr userDrawn="1"/>
        </p:nvCxnSpPr>
        <p:spPr>
          <a:xfrm>
            <a:off x="0" y="228600"/>
            <a:ext cx="9144000" cy="0"/>
          </a:xfrm>
          <a:prstGeom prst="line">
            <a:avLst/>
          </a:prstGeom>
          <a:ln w="76200" cap="flat">
            <a:gradFill flip="none" rotWithShape="1">
              <a:gsLst>
                <a:gs pos="1000">
                  <a:schemeClr val="tx1"/>
                </a:gs>
                <a:gs pos="100000">
                  <a:schemeClr val="accent4"/>
                </a:gs>
                <a:gs pos="1000">
                  <a:schemeClr val="tx2"/>
                </a:gs>
              </a:gsLst>
              <a:lin ang="0" scaled="1"/>
              <a:tileRect/>
            </a:gradFill>
            <a:miter lim="800000"/>
          </a:ln>
          <a:effectLst/>
        </p:spPr>
        <p:style>
          <a:lnRef idx="2">
            <a:schemeClr val="accent1"/>
          </a:lnRef>
          <a:fillRef idx="0">
            <a:schemeClr val="accent1"/>
          </a:fillRef>
          <a:effectRef idx="1">
            <a:schemeClr val="accent1"/>
          </a:effectRef>
          <a:fontRef idx="minor">
            <a:schemeClr val="tx1"/>
          </a:fontRef>
        </p:style>
      </p:cxnSp>
      <p:pic>
        <p:nvPicPr>
          <p:cNvPr id="9" name="Picture 8" descr="0001_2016_ALS_U_ACRONYM_SIgnature_HORIZONTAL_2_COLOR_RGB_ELECTRONIC.png"/>
          <p:cNvPicPr>
            <a:picLocks noChangeAspect="1"/>
          </p:cNvPicPr>
          <p:nvPr userDrawn="1"/>
        </p:nvPicPr>
        <p:blipFill rotWithShape="1">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p:blipFill>
        <p:spPr>
          <a:xfrm>
            <a:off x="7712909" y="5977024"/>
            <a:ext cx="1183417" cy="612648"/>
          </a:xfrm>
          <a:prstGeom prst="rect">
            <a:avLst/>
          </a:prstGeom>
        </p:spPr>
      </p:pic>
      <p:sp>
        <p:nvSpPr>
          <p:cNvPr id="10" name="Footer Placeholder 4"/>
          <p:cNvSpPr>
            <a:spLocks noGrp="1"/>
          </p:cNvSpPr>
          <p:nvPr>
            <p:ph type="ftr" sz="quarter" idx="3"/>
          </p:nvPr>
        </p:nvSpPr>
        <p:spPr>
          <a:xfrm>
            <a:off x="3048000" y="6155419"/>
            <a:ext cx="2895600" cy="365125"/>
          </a:xfrm>
          <a:prstGeom prst="rect">
            <a:avLst/>
          </a:prstGeom>
        </p:spPr>
        <p:txBody>
          <a:bodyPr vert="horz" lIns="91440" tIns="45720" rIns="91440" bIns="45720" rtlCol="0" anchor="ctr"/>
          <a:lstStyle>
            <a:lvl1pPr algn="ctr">
              <a:defRPr sz="1200" b="0" i="0" cap="all">
                <a:solidFill>
                  <a:schemeClr val="tx1">
                    <a:tint val="75000"/>
                  </a:schemeClr>
                </a:solidFill>
                <a:latin typeface="Calibri"/>
                <a:cs typeface="Calibri"/>
              </a:defRPr>
            </a:lvl1pPr>
          </a:lstStyle>
          <a:p>
            <a:endParaRPr lang="en-US" dirty="0" smtClean="0"/>
          </a:p>
        </p:txBody>
      </p:sp>
      <p:sp>
        <p:nvSpPr>
          <p:cNvPr id="11" name="Slide Number Placeholder 3"/>
          <p:cNvSpPr>
            <a:spLocks noGrp="1"/>
          </p:cNvSpPr>
          <p:nvPr>
            <p:ph type="sldNum" sz="quarter" idx="4"/>
          </p:nvPr>
        </p:nvSpPr>
        <p:spPr>
          <a:xfrm>
            <a:off x="3429000" y="6340475"/>
            <a:ext cx="2133600" cy="365125"/>
          </a:xfrm>
          <a:prstGeom prst="rect">
            <a:avLst/>
          </a:prstGeom>
        </p:spPr>
        <p:txBody>
          <a:bodyPr vert="horz" lIns="91440" tIns="45720" rIns="91440" bIns="45720" rtlCol="0" anchor="ctr"/>
          <a:lstStyle>
            <a:lvl1pPr algn="ctr">
              <a:defRPr sz="1200">
                <a:solidFill>
                  <a:schemeClr val="tx1">
                    <a:tint val="75000"/>
                  </a:schemeClr>
                </a:solidFill>
                <a:latin typeface="Calibri"/>
                <a:cs typeface="Calibri"/>
              </a:defRPr>
            </a:lvl1pPr>
          </a:lstStyle>
          <a:p>
            <a:fld id="{668EFF3A-9903-FC4F-99F2-8A79E0BD1D46}"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51650387"/>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No logos">
    <p:spTree>
      <p:nvGrpSpPr>
        <p:cNvPr id="1" name=""/>
        <p:cNvGrpSpPr/>
        <p:nvPr/>
      </p:nvGrpSpPr>
      <p:grpSpPr>
        <a:xfrm>
          <a:off x="0" y="0"/>
          <a:ext cx="0" cy="0"/>
          <a:chOff x="0" y="0"/>
          <a:chExt cx="0" cy="0"/>
        </a:xfrm>
      </p:grpSpPr>
      <p:cxnSp>
        <p:nvCxnSpPr>
          <p:cNvPr id="6" name="Straight Connector 5"/>
          <p:cNvCxnSpPr/>
          <p:nvPr userDrawn="1"/>
        </p:nvCxnSpPr>
        <p:spPr>
          <a:xfrm>
            <a:off x="0" y="228600"/>
            <a:ext cx="9144000" cy="0"/>
          </a:xfrm>
          <a:prstGeom prst="line">
            <a:avLst/>
          </a:prstGeom>
          <a:ln w="76200" cap="flat">
            <a:gradFill flip="none" rotWithShape="1">
              <a:gsLst>
                <a:gs pos="1000">
                  <a:schemeClr val="tx1"/>
                </a:gs>
                <a:gs pos="100000">
                  <a:schemeClr val="accent4"/>
                </a:gs>
                <a:gs pos="1000">
                  <a:schemeClr val="tx2"/>
                </a:gs>
              </a:gsLst>
              <a:lin ang="0" scaled="1"/>
              <a:tileRect/>
            </a:gradFill>
            <a:miter lim="800000"/>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userDrawn="1"/>
        </p:nvCxnSpPr>
        <p:spPr>
          <a:xfrm flipH="1">
            <a:off x="0" y="6691045"/>
            <a:ext cx="9144000" cy="0"/>
          </a:xfrm>
          <a:prstGeom prst="line">
            <a:avLst/>
          </a:prstGeom>
          <a:ln w="76200" cap="flat">
            <a:gradFill flip="none" rotWithShape="1">
              <a:gsLst>
                <a:gs pos="1000">
                  <a:schemeClr val="tx1"/>
                </a:gs>
                <a:gs pos="100000">
                  <a:schemeClr val="accent4"/>
                </a:gs>
                <a:gs pos="1000">
                  <a:schemeClr val="tx2"/>
                </a:gs>
              </a:gsLst>
              <a:lin ang="0" scaled="1"/>
              <a:tileRect/>
            </a:gradFill>
            <a:miter lim="800000"/>
          </a:ln>
          <a:effectLst/>
        </p:spPr>
        <p:style>
          <a:lnRef idx="2">
            <a:schemeClr val="accent1"/>
          </a:lnRef>
          <a:fillRef idx="0">
            <a:schemeClr val="accent1"/>
          </a:fillRef>
          <a:effectRef idx="1">
            <a:schemeClr val="accent1"/>
          </a:effectRef>
          <a:fontRef idx="minor">
            <a:schemeClr val="tx1"/>
          </a:fontRef>
        </p:style>
      </p:cxnSp>
      <p:sp>
        <p:nvSpPr>
          <p:cNvPr id="8" name="Footer Placeholder 4"/>
          <p:cNvSpPr>
            <a:spLocks noGrp="1"/>
          </p:cNvSpPr>
          <p:nvPr>
            <p:ph type="ftr" sz="quarter" idx="3"/>
          </p:nvPr>
        </p:nvSpPr>
        <p:spPr>
          <a:xfrm>
            <a:off x="3048000" y="6155419"/>
            <a:ext cx="2895600" cy="365125"/>
          </a:xfrm>
          <a:prstGeom prst="rect">
            <a:avLst/>
          </a:prstGeom>
        </p:spPr>
        <p:txBody>
          <a:bodyPr vert="horz" lIns="91440" tIns="45720" rIns="91440" bIns="45720" rtlCol="0" anchor="ctr"/>
          <a:lstStyle>
            <a:lvl1pPr algn="ctr">
              <a:defRPr sz="1200" b="0" i="0" cap="all">
                <a:solidFill>
                  <a:schemeClr val="tx1">
                    <a:tint val="75000"/>
                  </a:schemeClr>
                </a:solidFill>
                <a:latin typeface="Calibri"/>
                <a:cs typeface="Calibri"/>
              </a:defRPr>
            </a:lvl1pPr>
          </a:lstStyle>
          <a:p>
            <a:endParaRPr lang="en-US" dirty="0" smtClean="0"/>
          </a:p>
        </p:txBody>
      </p:sp>
      <p:sp>
        <p:nvSpPr>
          <p:cNvPr id="9" name="Slide Number Placeholder 3"/>
          <p:cNvSpPr>
            <a:spLocks noGrp="1"/>
          </p:cNvSpPr>
          <p:nvPr>
            <p:ph type="sldNum" sz="quarter" idx="4"/>
          </p:nvPr>
        </p:nvSpPr>
        <p:spPr>
          <a:xfrm>
            <a:off x="3429000" y="6340475"/>
            <a:ext cx="2133600" cy="365125"/>
          </a:xfrm>
          <a:prstGeom prst="rect">
            <a:avLst/>
          </a:prstGeom>
        </p:spPr>
        <p:txBody>
          <a:bodyPr vert="horz" lIns="91440" tIns="45720" rIns="91440" bIns="45720" rtlCol="0" anchor="ctr"/>
          <a:lstStyle>
            <a:lvl1pPr algn="ctr">
              <a:defRPr sz="1200">
                <a:solidFill>
                  <a:schemeClr val="tx1">
                    <a:tint val="75000"/>
                  </a:schemeClr>
                </a:solidFill>
                <a:latin typeface="Calibri"/>
                <a:cs typeface="Calibri"/>
              </a:defRPr>
            </a:lvl1pPr>
          </a:lstStyle>
          <a:p>
            <a:fld id="{668EFF3A-9903-FC4F-99F2-8A79E0BD1D46}" type="slidenum">
              <a:rPr lang="en-US" smtClean="0"/>
              <a:pPr/>
              <a:t>‹#›</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7682871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600"/>
            <a:ext cx="8229600" cy="1143000"/>
          </a:xfrm>
          <a:prstGeom prst="rect">
            <a:avLst/>
          </a:prstGeom>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95401"/>
            <a:ext cx="8229600"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670974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8" r:id="rId4"/>
    <p:sldLayoutId id="2147483652" r:id="rId5"/>
    <p:sldLayoutId id="2147483653" r:id="rId6"/>
    <p:sldLayoutId id="2147483654" r:id="rId7"/>
    <p:sldLayoutId id="2147483659" r:id="rId8"/>
    <p:sldLayoutId id="2147483655" r:id="rId9"/>
    <p:sldLayoutId id="2147483657" r:id="rId10"/>
    <p:sldLayoutId id="2147483660" r:id="rId11"/>
    <p:sldLayoutId id="2147483661" r:id="rId12"/>
    <p:sldLayoutId id="2147483662" r:id="rId13"/>
  </p:sldLayoutIdLst>
  <p:hf hdr="0" ftr="0" dt="0"/>
  <p:txStyles>
    <p:titleStyle>
      <a:lvl1pPr algn="l" defTabSz="914400" rtl="0" eaLnBrk="1" latinLnBrk="0" hangingPunct="1">
        <a:lnSpc>
          <a:spcPct val="90000"/>
        </a:lnSpc>
        <a:spcBef>
          <a:spcPct val="0"/>
        </a:spcBef>
        <a:buNone/>
        <a:defRPr sz="4400" b="1" kern="1200">
          <a:solidFill>
            <a:schemeClr val="tx1"/>
          </a:solidFill>
          <a:latin typeface="Calibri"/>
          <a:ea typeface="+mj-ea"/>
          <a:cs typeface="Calibri"/>
        </a:defRPr>
      </a:lvl1pPr>
    </p:titleStyle>
    <p:bodyStyle>
      <a:lvl1pPr marL="342900" indent="-342900" algn="l" defTabSz="914400" rtl="0" eaLnBrk="1" latinLnBrk="0" hangingPunct="1">
        <a:spcBef>
          <a:spcPct val="20000"/>
        </a:spcBef>
        <a:buFont typeface="Arial" pitchFamily="34" charset="0"/>
        <a:buChar char="•"/>
        <a:defRPr sz="3200" kern="1200">
          <a:solidFill>
            <a:schemeClr val="tx2"/>
          </a:solidFill>
          <a:latin typeface="Calibri"/>
          <a:ea typeface="+mn-ea"/>
          <a:cs typeface="Calibri"/>
        </a:defRPr>
      </a:lvl1pPr>
      <a:lvl2pPr marL="742950" indent="-285750" algn="l" defTabSz="914400" rtl="0" eaLnBrk="1" latinLnBrk="0" hangingPunct="1">
        <a:spcBef>
          <a:spcPct val="20000"/>
        </a:spcBef>
        <a:buFont typeface="Arial" pitchFamily="34" charset="0"/>
        <a:buChar char="–"/>
        <a:defRPr sz="2800" kern="1200">
          <a:solidFill>
            <a:schemeClr val="bg2">
              <a:lumMod val="50000"/>
            </a:schemeClr>
          </a:solidFill>
          <a:latin typeface="Calibri"/>
          <a:ea typeface="+mn-ea"/>
          <a:cs typeface="Calibri"/>
        </a:defRPr>
      </a:lvl2pPr>
      <a:lvl3pPr marL="1143000" indent="-228600" algn="l" defTabSz="914400" rtl="0" eaLnBrk="1" latinLnBrk="0" hangingPunct="1">
        <a:spcBef>
          <a:spcPct val="20000"/>
        </a:spcBef>
        <a:buFont typeface="Arial" pitchFamily="34" charset="0"/>
        <a:buChar char="•"/>
        <a:defRPr sz="2400" kern="1200">
          <a:solidFill>
            <a:schemeClr val="bg2">
              <a:lumMod val="50000"/>
            </a:schemeClr>
          </a:solidFill>
          <a:latin typeface="Calibri"/>
          <a:ea typeface="+mn-ea"/>
          <a:cs typeface="Calibri"/>
        </a:defRPr>
      </a:lvl3pPr>
      <a:lvl4pPr marL="1600200" indent="-228600" algn="l" defTabSz="914400" rtl="0" eaLnBrk="1" latinLnBrk="0" hangingPunct="1">
        <a:spcBef>
          <a:spcPct val="20000"/>
        </a:spcBef>
        <a:buFont typeface="Arial" pitchFamily="34" charset="0"/>
        <a:buChar char="–"/>
        <a:defRPr sz="2000" kern="1200">
          <a:solidFill>
            <a:schemeClr val="bg2">
              <a:lumMod val="50000"/>
            </a:schemeClr>
          </a:solidFill>
          <a:latin typeface="Calibri"/>
          <a:ea typeface="+mn-ea"/>
          <a:cs typeface="Calibri"/>
        </a:defRPr>
      </a:lvl4pPr>
      <a:lvl5pPr marL="2057400" indent="-228600" algn="l" defTabSz="914400" rtl="0" eaLnBrk="1" latinLnBrk="0" hangingPunct="1">
        <a:spcBef>
          <a:spcPct val="20000"/>
        </a:spcBef>
        <a:buFont typeface="Arial" pitchFamily="34" charset="0"/>
        <a:buChar char="»"/>
        <a:defRPr sz="2000" kern="1200">
          <a:solidFill>
            <a:schemeClr val="bg2">
              <a:lumMod val="50000"/>
            </a:schemeClr>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Microsoft_Equation6.bin"/><Relationship Id="rId4" Type="http://schemas.openxmlformats.org/officeDocument/2006/relationships/image" Target="../media/image31.pdf"/><Relationship Id="rId5" Type="http://schemas.openxmlformats.org/officeDocument/2006/relationships/image" Target="../media/image32.png"/><Relationship Id="rId6" Type="http://schemas.openxmlformats.org/officeDocument/2006/relationships/image" Target="../media/image33.pdf"/><Relationship Id="rId7" Type="http://schemas.openxmlformats.org/officeDocument/2006/relationships/image" Target="../media/image34.png"/><Relationship Id="rId8" Type="http://schemas.openxmlformats.org/officeDocument/2006/relationships/image" Target="../media/image35.pdf"/><Relationship Id="rId9" Type="http://schemas.openxmlformats.org/officeDocument/2006/relationships/image" Target="../media/image36.png"/><Relationship Id="rId10" Type="http://schemas.openxmlformats.org/officeDocument/2006/relationships/image" Target="../media/image37.pdf"/><Relationship Id="rId11" Type="http://schemas.openxmlformats.org/officeDocument/2006/relationships/image" Target="../media/image38.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df"/><Relationship Id="rId5" Type="http://schemas.openxmlformats.org/officeDocument/2006/relationships/image" Target="../media/image42.png"/><Relationship Id="rId6" Type="http://schemas.openxmlformats.org/officeDocument/2006/relationships/image" Target="../media/image43.jpeg"/><Relationship Id="rId7" Type="http://schemas.openxmlformats.org/officeDocument/2006/relationships/image" Target="../media/image44.jpeg"/><Relationship Id="rId8" Type="http://schemas.openxmlformats.org/officeDocument/2006/relationships/image" Target="../media/image45.jpeg"/><Relationship Id="rId1" Type="http://schemas.openxmlformats.org/officeDocument/2006/relationships/slideLayout" Target="../slideLayouts/slideLayout2.xml"/><Relationship Id="rId2" Type="http://schemas.openxmlformats.org/officeDocument/2006/relationships/image" Target="../media/image39.pd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49.jpeg"/><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51.pdf"/><Relationship Id="rId5" Type="http://schemas.openxmlformats.org/officeDocument/2006/relationships/image" Target="../media/image52.png"/><Relationship Id="rId6" Type="http://schemas.openxmlformats.org/officeDocument/2006/relationships/image" Target="../media/image53.pdf"/><Relationship Id="rId7" Type="http://schemas.openxmlformats.org/officeDocument/2006/relationships/image" Target="../media/image54.png"/><Relationship Id="rId8" Type="http://schemas.openxmlformats.org/officeDocument/2006/relationships/image" Target="../media/image55.png"/><Relationship Id="rId9" Type="http://schemas.openxmlformats.org/officeDocument/2006/relationships/image" Target="../media/image56.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df"/><Relationship Id="rId5" Type="http://schemas.openxmlformats.org/officeDocument/2006/relationships/image" Target="../media/image60.png"/><Relationship Id="rId6" Type="http://schemas.openxmlformats.org/officeDocument/2006/relationships/image" Target="../media/image61.pdf"/><Relationship Id="rId7" Type="http://schemas.openxmlformats.org/officeDocument/2006/relationships/image" Target="../media/image62.png"/><Relationship Id="rId8" Type="http://schemas.openxmlformats.org/officeDocument/2006/relationships/image" Target="../media/image63.pdf"/><Relationship Id="rId9"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image" Target="../media/image57.pdf"/></Relationships>
</file>

<file path=ppt/slides/_rels/slide18.xml.rels><?xml version="1.0" encoding="UTF-8" standalone="yes"?>
<Relationships xmlns="http://schemas.openxmlformats.org/package/2006/relationships"><Relationship Id="rId3" Type="http://schemas.openxmlformats.org/officeDocument/2006/relationships/image" Target="../media/image67.pdf"/><Relationship Id="rId4" Type="http://schemas.openxmlformats.org/officeDocument/2006/relationships/image" Target="../media/image68.png"/><Relationship Id="rId5" Type="http://schemas.openxmlformats.org/officeDocument/2006/relationships/image" Target="../media/image69.pdf"/><Relationship Id="rId6" Type="http://schemas.openxmlformats.org/officeDocument/2006/relationships/image" Target="../media/image70.png"/><Relationship Id="rId7" Type="http://schemas.openxmlformats.org/officeDocument/2006/relationships/image" Target="../media/image71.pdf"/><Relationship Id="rId8" Type="http://schemas.openxmlformats.org/officeDocument/2006/relationships/image" Target="../media/image72.png"/><Relationship Id="rId9" Type="http://schemas.openxmlformats.org/officeDocument/2006/relationships/oleObject" Target="../embeddings/Microsoft_Equation7.bin"/><Relationship Id="rId10" Type="http://schemas.openxmlformats.org/officeDocument/2006/relationships/oleObject" Target="../embeddings/Microsoft_Equation8.bin"/><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jpeg"/><Relationship Id="rId1" Type="http://schemas.openxmlformats.org/officeDocument/2006/relationships/slideLayout" Target="../slideLayouts/slideLayout2.xml"/><Relationship Id="rId2" Type="http://schemas.openxmlformats.org/officeDocument/2006/relationships/image" Target="../media/image73.pd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7.emf"/><Relationship Id="rId4" Type="http://schemas.openxmlformats.org/officeDocument/2006/relationships/image" Target="../media/image78.jpeg"/><Relationship Id="rId1" Type="http://schemas.openxmlformats.org/officeDocument/2006/relationships/slideLayout" Target="../slideLayouts/slideLayout5.xml"/><Relationship Id="rId2" Type="http://schemas.openxmlformats.org/officeDocument/2006/relationships/image" Target="../media/image76.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1.pdf"/><Relationship Id="rId4" Type="http://schemas.openxmlformats.org/officeDocument/2006/relationships/image" Target="../media/image82.png"/><Relationship Id="rId5" Type="http://schemas.openxmlformats.org/officeDocument/2006/relationships/image" Target="../media/image83.jpeg"/><Relationship Id="rId6" Type="http://schemas.openxmlformats.org/officeDocument/2006/relationships/image" Target="../media/image84.jpeg"/><Relationship Id="rId7" Type="http://schemas.openxmlformats.org/officeDocument/2006/relationships/image" Target="../media/image85.pdf"/><Relationship Id="rId8" Type="http://schemas.openxmlformats.org/officeDocument/2006/relationships/image" Target="../media/image86.png"/><Relationship Id="rId1" Type="http://schemas.openxmlformats.org/officeDocument/2006/relationships/slideLayout" Target="../slideLayouts/slideLayout2.xml"/><Relationship Id="rId2" Type="http://schemas.openxmlformats.org/officeDocument/2006/relationships/image" Target="../media/image80.jpeg"/></Relationships>
</file>

<file path=ppt/slides/_rels/slide26.xml.rels><?xml version="1.0" encoding="UTF-8" standalone="yes"?>
<Relationships xmlns="http://schemas.openxmlformats.org/package/2006/relationships"><Relationship Id="rId3" Type="http://schemas.openxmlformats.org/officeDocument/2006/relationships/oleObject" Target="../embeddings/Microsoft_Equation9.bin"/><Relationship Id="rId4" Type="http://schemas.openxmlformats.org/officeDocument/2006/relationships/image" Target="../media/image87.pdf"/><Relationship Id="rId5" Type="http://schemas.openxmlformats.org/officeDocument/2006/relationships/image" Target="../media/image88.png"/><Relationship Id="rId6" Type="http://schemas.openxmlformats.org/officeDocument/2006/relationships/image" Target="../media/image89.pdf"/><Relationship Id="rId7" Type="http://schemas.openxmlformats.org/officeDocument/2006/relationships/image" Target="../media/image90.png"/><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emf"/><Relationship Id="rId5" Type="http://schemas.openxmlformats.org/officeDocument/2006/relationships/image" Target="../media/image12.emf"/><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 Id="rId3"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em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oleObject" Target="../embeddings/Microsoft_Equation1.bin"/><Relationship Id="rId4" Type="http://schemas.openxmlformats.org/officeDocument/2006/relationships/image" Target="../media/image27.emf"/><Relationship Id="rId5" Type="http://schemas.openxmlformats.org/officeDocument/2006/relationships/oleObject" Target="../embeddings/Microsoft_Equation2.bin"/><Relationship Id="rId6" Type="http://schemas.openxmlformats.org/officeDocument/2006/relationships/oleObject" Target="../embeddings/Microsoft_Equation3.bin"/><Relationship Id="rId7" Type="http://schemas.openxmlformats.org/officeDocument/2006/relationships/image" Target="../media/image28.pdf"/><Relationship Id="rId8" Type="http://schemas.openxmlformats.org/officeDocument/2006/relationships/image" Target="../media/image29.png"/><Relationship Id="rId9" Type="http://schemas.openxmlformats.org/officeDocument/2006/relationships/oleObject" Target="../embeddings/Microsoft_Equation4.bin"/><Relationship Id="rId10" Type="http://schemas.openxmlformats.org/officeDocument/2006/relationships/oleObject" Target="../embeddings/Microsoft_Equation5.bin"/><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49471" y="3025775"/>
            <a:ext cx="8584105" cy="1396912"/>
          </a:xfrm>
        </p:spPr>
        <p:txBody>
          <a:bodyPr>
            <a:noAutofit/>
          </a:bodyPr>
          <a:lstStyle/>
          <a:p>
            <a:pPr algn="just"/>
            <a:r>
              <a:rPr lang="en-US" sz="3200" dirty="0"/>
              <a:t>Impedance Issues in the Design, Measurements, and Commissioning of a Narrow Gap Stripline Kicker For On-Axis Injection</a:t>
            </a:r>
            <a:r>
              <a:rPr lang="en-US" sz="3200" dirty="0" smtClean="0"/>
              <a:t/>
            </a:r>
            <a:br>
              <a:rPr lang="en-US" sz="3200" dirty="0" smtClean="0"/>
            </a:br>
            <a:endParaRPr lang="en-US" sz="3200" dirty="0"/>
          </a:p>
        </p:txBody>
      </p:sp>
      <p:pic>
        <p:nvPicPr>
          <p:cNvPr id="4" name="Picture 3" descr="ALS_panoramic_1.pn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9144000" cy="2560320"/>
          </a:xfrm>
          <a:prstGeom prst="rect">
            <a:avLst/>
          </a:prstGeom>
        </p:spPr>
      </p:pic>
      <p:pic>
        <p:nvPicPr>
          <p:cNvPr id="5" name="Picture 25" descr="LBL_logo_bl_notext.png"/>
          <p:cNvPicPr>
            <a:picLocks noChangeAspect="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33400" y="5904387"/>
            <a:ext cx="843890" cy="64008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3" name="Subtitle 2"/>
          <p:cNvSpPr txBox="1">
            <a:spLocks/>
          </p:cNvSpPr>
          <p:nvPr/>
        </p:nvSpPr>
        <p:spPr>
          <a:xfrm>
            <a:off x="226789" y="4584720"/>
            <a:ext cx="8792471" cy="1176109"/>
          </a:xfrm>
          <a:prstGeom prst="rect">
            <a:avLst/>
          </a:prstGeom>
        </p:spPr>
        <p:txBody>
          <a:bodyPr vert="horz" lIns="91440" tIns="45720" rIns="91440" bIns="45720" rtlCol="0">
            <a:noAutofit/>
          </a:bodyPr>
          <a:lstStyle>
            <a:lvl1pPr marL="0" indent="0" algn="l" defTabSz="914400" rtl="0" eaLnBrk="1" latinLnBrk="0" hangingPunct="1">
              <a:spcBef>
                <a:spcPts val="0"/>
              </a:spcBef>
              <a:buFont typeface="Arial" pitchFamily="34" charset="0"/>
              <a:buNone/>
              <a:defRPr sz="2800" b="1" kern="1200" baseline="0">
                <a:solidFill>
                  <a:srgbClr val="006BA6"/>
                </a:solidFill>
                <a:latin typeface="Calibri"/>
                <a:ea typeface="+mn-ea"/>
                <a:cs typeface="Calibri"/>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300"/>
              </a:spcBef>
            </a:pPr>
            <a:r>
              <a:rPr lang="en-US" sz="2000" dirty="0" smtClean="0">
                <a:solidFill>
                  <a:schemeClr val="tx2"/>
                </a:solidFill>
              </a:rPr>
              <a:t>S. De Santis</a:t>
            </a:r>
          </a:p>
          <a:p>
            <a:pPr>
              <a:spcBef>
                <a:spcPts val="300"/>
              </a:spcBef>
            </a:pPr>
            <a:r>
              <a:rPr lang="en-US" sz="2000" b="0" dirty="0" smtClean="0">
                <a:solidFill>
                  <a:schemeClr val="bg2">
                    <a:lumMod val="50000"/>
                  </a:schemeClr>
                </a:solidFill>
              </a:rPr>
              <a:t>ICFA mini-Workshop On Impedances and Beam Instabilities in Particle Accelerators  </a:t>
            </a:r>
          </a:p>
          <a:p>
            <a:pPr>
              <a:spcBef>
                <a:spcPts val="300"/>
              </a:spcBef>
            </a:pPr>
            <a:r>
              <a:rPr lang="en-US" sz="2000" b="0" dirty="0" smtClean="0">
                <a:solidFill>
                  <a:schemeClr val="bg2">
                    <a:lumMod val="50000"/>
                  </a:schemeClr>
                </a:solidFill>
              </a:rPr>
              <a:t>Benevento, September 19</a:t>
            </a:r>
            <a:r>
              <a:rPr lang="en-US" sz="2000" b="0" baseline="30000" dirty="0" smtClean="0">
                <a:solidFill>
                  <a:schemeClr val="bg2">
                    <a:lumMod val="50000"/>
                  </a:schemeClr>
                </a:solidFill>
              </a:rPr>
              <a:t>th</a:t>
            </a:r>
            <a:r>
              <a:rPr lang="en-US" sz="2000" b="0" dirty="0" smtClean="0">
                <a:solidFill>
                  <a:schemeClr val="bg2">
                    <a:lumMod val="50000"/>
                  </a:schemeClr>
                </a:solidFill>
              </a:rPr>
              <a:t>, 2017</a:t>
            </a:r>
            <a:endParaRPr lang="en-US" sz="2000" b="0" dirty="0">
              <a:solidFill>
                <a:schemeClr val="bg2">
                  <a:lumMod val="50000"/>
                </a:schemeClr>
              </a:solidFill>
            </a:endParaRPr>
          </a:p>
        </p:txBody>
      </p:sp>
      <p:pic>
        <p:nvPicPr>
          <p:cNvPr id="8" name="Picture 7"/>
          <p:cNvPicPr>
            <a:picLocks noChangeAspect="1"/>
          </p:cNvPicPr>
          <p:nvPr/>
        </p:nvPicPr>
        <p:blipFill>
          <a:blip r:embed="rId5" cstate="print"/>
          <a:stretch>
            <a:fillRect/>
          </a:stretch>
        </p:blipFill>
        <p:spPr>
          <a:xfrm>
            <a:off x="1676400" y="5968258"/>
            <a:ext cx="2996114" cy="502920"/>
          </a:xfrm>
          <a:prstGeom prst="rect">
            <a:avLst/>
          </a:prstGeom>
        </p:spPr>
      </p:pic>
      <p:pic>
        <p:nvPicPr>
          <p:cNvPr id="9" name="Picture 8" descr="0000_2016_ALS_U_Primary_2_COLOR_SIgnature_RGB_ELECTRONIC.png"/>
          <p:cNvPicPr>
            <a:picLocks noChangeAspect="1"/>
          </p:cNvPicPr>
          <p:nvPr/>
        </p:nvPicPr>
        <p:blipFill rotWithShape="1">
          <a:blip r:embed="rId6"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p:blipFill>
        <p:spPr>
          <a:xfrm>
            <a:off x="7162800" y="5486400"/>
            <a:ext cx="1608283" cy="105156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666999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Kicker </a:t>
            </a:r>
            <a:r>
              <a:rPr lang="en-US"/>
              <a:t>Design: Length (cont.)</a:t>
            </a:r>
          </a:p>
        </p:txBody>
      </p:sp>
      <p:sp>
        <p:nvSpPr>
          <p:cNvPr id="4" name="Slide Number Placeholder 3"/>
          <p:cNvSpPr>
            <a:spLocks noGrp="1"/>
          </p:cNvSpPr>
          <p:nvPr>
            <p:ph type="sldNum" sz="quarter" idx="4"/>
          </p:nvPr>
        </p:nvSpPr>
        <p:spPr/>
        <p:txBody>
          <a:bodyPr/>
          <a:lstStyle/>
          <a:p>
            <a:fld id="{668EFF3A-9903-FC4F-99F2-8A79E0BD1D46}" type="slidenum">
              <a:rPr lang="en-US" smtClean="0"/>
              <a:pPr/>
              <a:t>10</a:t>
            </a:fld>
            <a:endParaRPr lang="en-US" dirty="0"/>
          </a:p>
        </p:txBody>
      </p:sp>
      <p:graphicFrame>
        <p:nvGraphicFramePr>
          <p:cNvPr id="89094" name="Object 6"/>
          <p:cNvGraphicFramePr>
            <a:graphicFrameLocks noChangeAspect="1"/>
          </p:cNvGraphicFramePr>
          <p:nvPr/>
        </p:nvGraphicFramePr>
        <p:xfrm>
          <a:off x="592095" y="1578412"/>
          <a:ext cx="3977778" cy="714400"/>
        </p:xfrm>
        <a:graphic>
          <a:graphicData uri="http://schemas.openxmlformats.org/presentationml/2006/ole">
            <p:oleObj spid="_x0000_s89094" name="Equation" r:id="rId3" imgW="2400300" imgH="431800" progId="Equation.3">
              <p:embed/>
            </p:oleObj>
          </a:graphicData>
        </a:graphic>
      </p:graphicFrame>
      <p:pic>
        <p:nvPicPr>
          <p:cNvPr id="28" name="Picture 27" descr="LongImp.eps"/>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1407455" y="2400813"/>
            <a:ext cx="5929291" cy="2667222"/>
          </a:xfrm>
          <a:prstGeom prst="rect">
            <a:avLst/>
          </a:prstGeom>
        </p:spPr>
      </p:pic>
      <p:sp>
        <p:nvSpPr>
          <p:cNvPr id="29" name="TextBox 28"/>
          <p:cNvSpPr txBox="1"/>
          <p:nvPr/>
        </p:nvSpPr>
        <p:spPr>
          <a:xfrm>
            <a:off x="1054586" y="5284543"/>
            <a:ext cx="6941474" cy="461665"/>
          </a:xfrm>
          <a:prstGeom prst="rect">
            <a:avLst/>
          </a:prstGeom>
          <a:noFill/>
        </p:spPr>
        <p:txBody>
          <a:bodyPr wrap="none" rtlCol="0">
            <a:spAutoFit/>
          </a:bodyPr>
          <a:lstStyle/>
          <a:p>
            <a:r>
              <a:rPr lang="en-US" sz="2400" dirty="0" smtClean="0">
                <a:solidFill>
                  <a:schemeClr val="tx2"/>
                </a:solidFill>
                <a:latin typeface="Calibri"/>
                <a:cs typeface="Calibri"/>
              </a:rPr>
              <a:t>Stripline length can be chosen to minimize power loss</a:t>
            </a:r>
          </a:p>
        </p:txBody>
      </p:sp>
      <p:sp>
        <p:nvSpPr>
          <p:cNvPr id="31" name="TextBox 30"/>
          <p:cNvSpPr txBox="1"/>
          <p:nvPr/>
        </p:nvSpPr>
        <p:spPr>
          <a:xfrm>
            <a:off x="4842025" y="1746394"/>
            <a:ext cx="2112252" cy="369332"/>
          </a:xfrm>
          <a:prstGeom prst="rect">
            <a:avLst/>
          </a:prstGeom>
          <a:noFill/>
        </p:spPr>
        <p:txBody>
          <a:bodyPr wrap="none" rtlCol="0">
            <a:spAutoFit/>
          </a:bodyPr>
          <a:lstStyle/>
          <a:p>
            <a:r>
              <a:rPr lang="en-US" dirty="0" smtClean="0">
                <a:solidFill>
                  <a:srgbClr val="000000"/>
                </a:solidFill>
                <a:latin typeface="Calibri"/>
                <a:cs typeface="Calibri"/>
              </a:rPr>
              <a:t>(all RF buckets filled)</a:t>
            </a:r>
            <a:endParaRPr lang="en-US" dirty="0" smtClean="0">
              <a:solidFill>
                <a:srgbClr val="000000"/>
              </a:solidFill>
              <a:latin typeface="Calibri"/>
              <a:cs typeface="Calibri"/>
            </a:endParaRPr>
          </a:p>
        </p:txBody>
      </p:sp>
      <p:pic>
        <p:nvPicPr>
          <p:cNvPr id="34" name="Picture 33" descr="ImpBeam30.eps"/>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1406115" y="2383112"/>
            <a:ext cx="5941970" cy="2702917"/>
          </a:xfrm>
          <a:prstGeom prst="rect">
            <a:avLst/>
          </a:prstGeom>
        </p:spPr>
      </p:pic>
      <p:pic>
        <p:nvPicPr>
          <p:cNvPr id="35" name="Picture 34" descr="ImpBeamDiss.eps"/>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1306740" y="2355454"/>
            <a:ext cx="6109385" cy="2748235"/>
          </a:xfrm>
          <a:prstGeom prst="rect">
            <a:avLst/>
          </a:prstGeom>
        </p:spPr>
      </p:pic>
      <p:sp>
        <p:nvSpPr>
          <p:cNvPr id="36" name="TextBox 35"/>
          <p:cNvSpPr txBox="1"/>
          <p:nvPr/>
        </p:nvSpPr>
        <p:spPr>
          <a:xfrm>
            <a:off x="1054586" y="5160579"/>
            <a:ext cx="7246028" cy="1323439"/>
          </a:xfrm>
          <a:prstGeom prst="rect">
            <a:avLst/>
          </a:prstGeom>
          <a:noFill/>
        </p:spPr>
        <p:txBody>
          <a:bodyPr wrap="square" rtlCol="0">
            <a:spAutoFit/>
          </a:bodyPr>
          <a:lstStyle/>
          <a:p>
            <a:pPr algn="just"/>
            <a:r>
              <a:rPr lang="en-US" sz="2000" dirty="0" smtClean="0">
                <a:solidFill>
                  <a:schemeClr val="tx2"/>
                </a:solidFill>
                <a:latin typeface="Calibri"/>
                <a:cs typeface="Calibri"/>
              </a:rPr>
              <a:t>Dissipation along the stripline and characteristic impedance mismatch make it impossible to eliminate losses and those residual losses are what we are mostly concerned about: </a:t>
            </a:r>
            <a:r>
              <a:rPr lang="en-US" sz="2000" dirty="0" smtClean="0">
                <a:solidFill>
                  <a:srgbClr val="FF0000"/>
                </a:solidFill>
                <a:latin typeface="Calibri"/>
                <a:cs typeface="Calibri"/>
              </a:rPr>
              <a:t>power dissipation on a 500 </a:t>
            </a:r>
            <a:r>
              <a:rPr lang="en-US" sz="2000" dirty="0" smtClean="0">
                <a:solidFill>
                  <a:srgbClr val="FF0000"/>
                </a:solidFill>
                <a:latin typeface="Symbol" charset="2"/>
                <a:cs typeface="Symbol" charset="2"/>
              </a:rPr>
              <a:t>m</a:t>
            </a:r>
            <a:r>
              <a:rPr lang="en-US" sz="2000" dirty="0" smtClean="0">
                <a:solidFill>
                  <a:srgbClr val="FF0000"/>
                </a:solidFill>
                <a:latin typeface="Calibri"/>
                <a:cs typeface="Calibri"/>
              </a:rPr>
              <a:t>m thick copper strip in vacuum !</a:t>
            </a:r>
          </a:p>
        </p:txBody>
      </p:sp>
      <p:pic>
        <p:nvPicPr>
          <p:cNvPr id="38" name="Picture 37" descr="ImpBeam50.eps"/>
          <p:cNvPicPr>
            <a:picLocks noChangeAspect="1"/>
          </p:cNvPicPr>
          <p:nvPr/>
        </p:nvPicPr>
        <mc:AlternateContent>
          <mc:Choice xmlns:ma="http://schemas.microsoft.com/office/mac/drawingml/2008/main" Requires="ma">
            <p:blipFill>
              <a:blip r:embed="rId10"/>
              <a:stretch>
                <a:fillRect/>
              </a:stretch>
            </p:blipFill>
          </mc:Choice>
          <mc:Fallback>
            <p:blipFill>
              <a:blip r:embed="rId11"/>
              <a:stretch>
                <a:fillRect/>
              </a:stretch>
            </p:blipFill>
          </mc:Fallback>
        </mc:AlternateContent>
        <p:spPr>
          <a:xfrm>
            <a:off x="1407455" y="2389474"/>
            <a:ext cx="5982031" cy="2690946"/>
          </a:xfrm>
          <a:prstGeom prst="rect">
            <a:avLst/>
          </a:prstGeom>
        </p:spPr>
      </p:pic>
      <p:sp>
        <p:nvSpPr>
          <p:cNvPr id="39" name="TextBox 38"/>
          <p:cNvSpPr txBox="1"/>
          <p:nvPr/>
        </p:nvSpPr>
        <p:spPr>
          <a:xfrm>
            <a:off x="566495" y="5274745"/>
            <a:ext cx="8197476" cy="461665"/>
          </a:xfrm>
          <a:prstGeom prst="rect">
            <a:avLst/>
          </a:prstGeom>
          <a:noFill/>
        </p:spPr>
        <p:txBody>
          <a:bodyPr wrap="none" rtlCol="0">
            <a:spAutoFit/>
          </a:bodyPr>
          <a:lstStyle/>
          <a:p>
            <a:r>
              <a:rPr lang="en-US" sz="2400" dirty="0" smtClean="0">
                <a:solidFill>
                  <a:schemeClr val="tx2"/>
                </a:solidFill>
                <a:latin typeface="Calibri"/>
                <a:cs typeface="Calibri"/>
              </a:rPr>
              <a:t>Idealized beam spectrum (500 MHz f</a:t>
            </a:r>
            <a:r>
              <a:rPr lang="en-US" sz="2400" baseline="-25000" dirty="0" smtClean="0">
                <a:solidFill>
                  <a:schemeClr val="tx2"/>
                </a:solidFill>
                <a:latin typeface="Calibri"/>
                <a:cs typeface="Calibri"/>
              </a:rPr>
              <a:t>RF</a:t>
            </a:r>
            <a:r>
              <a:rPr lang="en-US" sz="2400" dirty="0" smtClean="0">
                <a:solidFill>
                  <a:schemeClr val="tx2"/>
                </a:solidFill>
                <a:latin typeface="Calibri"/>
                <a:cs typeface="Calibri"/>
              </a:rPr>
              <a:t>) on a 50 cm long stripline </a:t>
            </a:r>
            <a:endParaRPr lang="en-US" sz="2400" baseline="-25000" dirty="0" smtClean="0">
              <a:solidFill>
                <a:schemeClr val="tx2"/>
              </a:solidFill>
              <a:latin typeface="Calibri"/>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8"/>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34"/>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hidden"/>
                                      </p:to>
                                    </p:set>
                                  </p:childTnLst>
                                </p:cTn>
                              </p:par>
                              <p:par>
                                <p:cTn id="15" presetID="1" presetClass="entr" presetSubtype="0" fill="hold" grpId="1"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35"/>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6" grpId="0"/>
      <p:bldP spid="36" grpId="1"/>
      <p:bldP spid="39" grpId="0"/>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668EFF3A-9903-FC4F-99F2-8A79E0BD1D46}" type="slidenum">
              <a:rPr lang="en-US" smtClean="0"/>
              <a:pPr/>
              <a:t>11</a:t>
            </a:fld>
            <a:endParaRPr lang="en-US" dirty="0"/>
          </a:p>
        </p:txBody>
      </p:sp>
      <p:pic>
        <p:nvPicPr>
          <p:cNvPr id="12" name="Picture 11" descr="ZrenoFTNL.eps"/>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88087" y="1162879"/>
            <a:ext cx="4099902" cy="2046517"/>
          </a:xfrm>
          <a:prstGeom prst="rect">
            <a:avLst/>
          </a:prstGeom>
        </p:spPr>
      </p:pic>
      <p:pic>
        <p:nvPicPr>
          <p:cNvPr id="14" name="Picture 13" descr="Realimped.eps"/>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200767" y="3355568"/>
            <a:ext cx="4098865" cy="2040316"/>
          </a:xfrm>
          <a:prstGeom prst="rect">
            <a:avLst/>
          </a:prstGeom>
        </p:spPr>
      </p:pic>
      <p:pic>
        <p:nvPicPr>
          <p:cNvPr id="15" name="Picture 14" descr="ftmodelsupports.jpg"/>
          <p:cNvPicPr>
            <a:picLocks noChangeAspect="1"/>
          </p:cNvPicPr>
          <p:nvPr/>
        </p:nvPicPr>
        <p:blipFill>
          <a:blip r:embed="rId6"/>
          <a:stretch>
            <a:fillRect/>
          </a:stretch>
        </p:blipFill>
        <p:spPr>
          <a:xfrm>
            <a:off x="5070564" y="855987"/>
            <a:ext cx="3272354" cy="2195553"/>
          </a:xfrm>
          <a:prstGeom prst="rect">
            <a:avLst/>
          </a:prstGeom>
          <a:ln>
            <a:noFill/>
            <a:prstDash val="dash"/>
          </a:ln>
        </p:spPr>
      </p:pic>
      <p:pic>
        <p:nvPicPr>
          <p:cNvPr id="16" name="Picture 15" descr="SPnew.jpg"/>
          <p:cNvPicPr>
            <a:picLocks noChangeAspect="1"/>
          </p:cNvPicPr>
          <p:nvPr/>
        </p:nvPicPr>
        <p:blipFill>
          <a:blip r:embed="rId7"/>
          <a:stretch>
            <a:fillRect/>
          </a:stretch>
        </p:blipFill>
        <p:spPr>
          <a:xfrm>
            <a:off x="4348265" y="3304336"/>
            <a:ext cx="4491689" cy="2253137"/>
          </a:xfrm>
          <a:prstGeom prst="rect">
            <a:avLst/>
          </a:prstGeom>
        </p:spPr>
      </p:pic>
      <p:pic>
        <p:nvPicPr>
          <p:cNvPr id="17" name="Picture 16" descr="IMG_6051.JPG"/>
          <p:cNvPicPr>
            <a:picLocks noChangeAspect="1"/>
          </p:cNvPicPr>
          <p:nvPr/>
        </p:nvPicPr>
        <p:blipFill>
          <a:blip r:embed="rId8"/>
          <a:stretch>
            <a:fillRect/>
          </a:stretch>
        </p:blipFill>
        <p:spPr>
          <a:xfrm>
            <a:off x="6781533" y="2128160"/>
            <a:ext cx="1829383" cy="1366321"/>
          </a:xfrm>
          <a:prstGeom prst="rect">
            <a:avLst/>
          </a:prstGeom>
        </p:spPr>
      </p:pic>
      <p:sp>
        <p:nvSpPr>
          <p:cNvPr id="18" name="TextBox 17"/>
          <p:cNvSpPr txBox="1"/>
          <p:nvPr/>
        </p:nvSpPr>
        <p:spPr>
          <a:xfrm>
            <a:off x="2738248" y="3425359"/>
            <a:ext cx="1162310" cy="246221"/>
          </a:xfrm>
          <a:prstGeom prst="rect">
            <a:avLst/>
          </a:prstGeom>
          <a:noFill/>
        </p:spPr>
        <p:txBody>
          <a:bodyPr wrap="none" rtlCol="0">
            <a:spAutoFit/>
          </a:bodyPr>
          <a:lstStyle/>
          <a:p>
            <a:r>
              <a:rPr lang="en-US" sz="1000" dirty="0" smtClean="0">
                <a:solidFill>
                  <a:schemeClr val="tx2"/>
                </a:solidFill>
                <a:latin typeface="Calibri"/>
                <a:cs typeface="Calibri"/>
              </a:rPr>
              <a:t>Dielectric supports</a:t>
            </a:r>
          </a:p>
        </p:txBody>
      </p:sp>
      <p:sp>
        <p:nvSpPr>
          <p:cNvPr id="20" name="TextBox 19"/>
          <p:cNvSpPr txBox="1"/>
          <p:nvPr/>
        </p:nvSpPr>
        <p:spPr>
          <a:xfrm>
            <a:off x="5116203" y="4148653"/>
            <a:ext cx="1590925" cy="246221"/>
          </a:xfrm>
          <a:prstGeom prst="rect">
            <a:avLst/>
          </a:prstGeom>
          <a:noFill/>
        </p:spPr>
        <p:txBody>
          <a:bodyPr wrap="none" rtlCol="0">
            <a:spAutoFit/>
          </a:bodyPr>
          <a:lstStyle/>
          <a:p>
            <a:r>
              <a:rPr lang="en-US" sz="1000" dirty="0" smtClean="0">
                <a:solidFill>
                  <a:schemeClr val="tx2"/>
                </a:solidFill>
                <a:latin typeface="Calibri"/>
                <a:cs typeface="Calibri"/>
              </a:rPr>
              <a:t>Feedthroughs bench meas.</a:t>
            </a:r>
          </a:p>
        </p:txBody>
      </p:sp>
      <p:sp>
        <p:nvSpPr>
          <p:cNvPr id="21" name="TextBox 20"/>
          <p:cNvSpPr txBox="1"/>
          <p:nvPr/>
        </p:nvSpPr>
        <p:spPr>
          <a:xfrm>
            <a:off x="1223473" y="5580773"/>
            <a:ext cx="6793709" cy="646331"/>
          </a:xfrm>
          <a:prstGeom prst="rect">
            <a:avLst/>
          </a:prstGeom>
          <a:noFill/>
        </p:spPr>
        <p:txBody>
          <a:bodyPr wrap="none" rtlCol="0">
            <a:spAutoFit/>
          </a:bodyPr>
          <a:lstStyle/>
          <a:p>
            <a:r>
              <a:rPr lang="en-US" dirty="0" smtClean="0">
                <a:solidFill>
                  <a:schemeClr val="tx2"/>
                </a:solidFill>
                <a:latin typeface="Calibri"/>
                <a:cs typeface="Calibri"/>
              </a:rPr>
              <a:t>Feedthroughs modelling extremely complex. They can cause a stripline</a:t>
            </a:r>
          </a:p>
          <a:p>
            <a:r>
              <a:rPr lang="en-US" dirty="0" smtClean="0">
                <a:solidFill>
                  <a:schemeClr val="tx2"/>
                </a:solidFill>
                <a:latin typeface="Calibri"/>
                <a:cs typeface="Calibri"/>
              </a:rPr>
              <a:t>to deviate considerably from its theoretical behavior.</a:t>
            </a:r>
            <a:endParaRPr lang="en-US" dirty="0" smtClean="0">
              <a:solidFill>
                <a:schemeClr val="tx2"/>
              </a:solidFill>
              <a:latin typeface="Calibri"/>
              <a:cs typeface="Calibri"/>
            </a:endParaRPr>
          </a:p>
        </p:txBody>
      </p:sp>
      <p:sp>
        <p:nvSpPr>
          <p:cNvPr id="2" name="Title 1"/>
          <p:cNvSpPr>
            <a:spLocks noGrp="1"/>
          </p:cNvSpPr>
          <p:nvPr>
            <p:ph type="title"/>
          </p:nvPr>
        </p:nvSpPr>
        <p:spPr>
          <a:xfrm>
            <a:off x="306170" y="160560"/>
            <a:ext cx="8640804" cy="655937"/>
          </a:xfrm>
        </p:spPr>
        <p:txBody>
          <a:bodyPr/>
          <a:lstStyle/>
          <a:p>
            <a:r>
              <a:rPr lang="en-US" sz="4000"/>
              <a:t>Real Striplines Are More Complex…</a:t>
            </a:r>
            <a:endParaRPr lang="en-US" sz="4000"/>
          </a:p>
        </p:txBody>
      </p:sp>
      <p:sp>
        <p:nvSpPr>
          <p:cNvPr id="22" name="TextBox 21"/>
          <p:cNvSpPr txBox="1"/>
          <p:nvPr/>
        </p:nvSpPr>
        <p:spPr>
          <a:xfrm>
            <a:off x="5121188" y="898986"/>
            <a:ext cx="954107" cy="246221"/>
          </a:xfrm>
          <a:prstGeom prst="rect">
            <a:avLst/>
          </a:prstGeom>
          <a:noFill/>
        </p:spPr>
        <p:txBody>
          <a:bodyPr wrap="none" rtlCol="0">
            <a:spAutoFit/>
          </a:bodyPr>
          <a:lstStyle/>
          <a:p>
            <a:r>
              <a:rPr lang="en-US" sz="1000" dirty="0" smtClean="0">
                <a:solidFill>
                  <a:srgbClr val="FFFF00"/>
                </a:solidFill>
                <a:latin typeface="Calibri"/>
                <a:cs typeface="Calibri"/>
              </a:rPr>
              <a:t>ALS Test Kicker</a:t>
            </a:r>
          </a:p>
        </p:txBody>
      </p:sp>
      <p:sp>
        <p:nvSpPr>
          <p:cNvPr id="23" name="Oval 22"/>
          <p:cNvSpPr/>
          <p:nvPr/>
        </p:nvSpPr>
        <p:spPr>
          <a:xfrm>
            <a:off x="5182214" y="1655673"/>
            <a:ext cx="487605" cy="487629"/>
          </a:xfrm>
          <a:prstGeom prst="ellipse">
            <a:avLst/>
          </a:prstGeom>
          <a:noFill/>
          <a:ln w="15875">
            <a:solidFill>
              <a:srgbClr val="FF6600"/>
            </a:solidFill>
            <a:prstDash val="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5" name="Straight Connector 24"/>
          <p:cNvCxnSpPr>
            <a:endCxn id="17" idx="0"/>
          </p:cNvCxnSpPr>
          <p:nvPr/>
        </p:nvCxnSpPr>
        <p:spPr>
          <a:xfrm>
            <a:off x="5443026" y="1621652"/>
            <a:ext cx="2253199" cy="506508"/>
          </a:xfrm>
          <a:prstGeom prst="line">
            <a:avLst/>
          </a:prstGeom>
          <a:ln w="15875">
            <a:solidFill>
              <a:srgbClr val="FF66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5431686" y="2177323"/>
            <a:ext cx="1428795" cy="1315466"/>
          </a:xfrm>
          <a:prstGeom prst="line">
            <a:avLst/>
          </a:prstGeom>
          <a:ln w="15875">
            <a:solidFill>
              <a:srgbClr val="FF6600"/>
            </a:solidFill>
            <a:prstDash val="dash"/>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The ALS-U Test Kicker at the ALS</a:t>
            </a:r>
            <a:endParaRPr lang="en-US" sz="3200" dirty="0"/>
          </a:p>
        </p:txBody>
      </p:sp>
      <p:sp>
        <p:nvSpPr>
          <p:cNvPr id="4" name="Slide Number Placeholder 3"/>
          <p:cNvSpPr>
            <a:spLocks noGrp="1"/>
          </p:cNvSpPr>
          <p:nvPr>
            <p:ph type="sldNum" sz="quarter" idx="4"/>
          </p:nvPr>
        </p:nvSpPr>
        <p:spPr/>
        <p:txBody>
          <a:bodyPr/>
          <a:lstStyle/>
          <a:p>
            <a:fld id="{668EFF3A-9903-FC4F-99F2-8A79E0BD1D46}" type="slidenum">
              <a:rPr lang="en-US" smtClean="0"/>
              <a:pPr/>
              <a:t>12</a:t>
            </a:fld>
            <a:endParaRPr lang="en-US" dirty="0"/>
          </a:p>
        </p:txBody>
      </p:sp>
      <p:sp>
        <p:nvSpPr>
          <p:cNvPr id="6" name="Content Placeholder 5"/>
          <p:cNvSpPr>
            <a:spLocks noGrp="1"/>
          </p:cNvSpPr>
          <p:nvPr>
            <p:ph sz="half" idx="1"/>
          </p:nvPr>
        </p:nvSpPr>
        <p:spPr>
          <a:xfrm>
            <a:off x="457200" y="990600"/>
            <a:ext cx="8153400" cy="4525963"/>
          </a:xfrm>
        </p:spPr>
        <p:txBody>
          <a:bodyPr>
            <a:normAutofit fontScale="92500"/>
          </a:bodyPr>
          <a:lstStyle/>
          <a:p>
            <a:pPr algn="just"/>
            <a:r>
              <a:rPr lang="en-US" sz="2400">
                <a:solidFill>
                  <a:schemeClr val="tx1"/>
                </a:solidFill>
              </a:rPr>
              <a:t>Successful implementation of the swap-out kicker is a key element for the success of the ALS upgrade.</a:t>
            </a:r>
          </a:p>
          <a:p>
            <a:r>
              <a:rPr lang="en-US" sz="2400">
                <a:solidFill>
                  <a:schemeClr val="tx1"/>
                </a:solidFill>
              </a:rPr>
              <a:t>Its design presents several challenges:</a:t>
            </a:r>
          </a:p>
          <a:p>
            <a:pPr lvl="1"/>
            <a:r>
              <a:rPr lang="en-US" sz="2000">
                <a:solidFill>
                  <a:schemeClr val="tx1"/>
                </a:solidFill>
              </a:rPr>
              <a:t>Electrodes in close proximity of the circulating beam (≤ 3 mm).</a:t>
            </a:r>
          </a:p>
          <a:p>
            <a:pPr lvl="1"/>
            <a:r>
              <a:rPr lang="en-US" sz="2000">
                <a:solidFill>
                  <a:schemeClr val="tx1"/>
                </a:solidFill>
              </a:rPr>
              <a:t>Small transverse dimensions amplify the effect of mechanical misalignments.</a:t>
            </a:r>
          </a:p>
          <a:p>
            <a:pPr lvl="1" algn="just"/>
            <a:r>
              <a:rPr lang="en-US" sz="2000">
                <a:solidFill>
                  <a:schemeClr val="tx1"/>
                </a:solidFill>
              </a:rPr>
              <a:t>Rise/fall time in pulser output &lt; 7 ns in order to fit in the 10 ns gap (due to propagation time in the kicker). Flat-top stability within ±1% at 5.3 kV.</a:t>
            </a:r>
          </a:p>
          <a:p>
            <a:pPr lvl="1" algn="just"/>
            <a:r>
              <a:rPr lang="en-US" sz="2000">
                <a:solidFill>
                  <a:schemeClr val="tx1"/>
                </a:solidFill>
              </a:rPr>
              <a:t>Characteristic impedance matching in the kicker structure has to preserve pulser performance.</a:t>
            </a:r>
          </a:p>
          <a:p>
            <a:pPr algn="just"/>
            <a:r>
              <a:rPr lang="en-US" sz="2400">
                <a:solidFill>
                  <a:srgbClr val="000090"/>
                </a:solidFill>
              </a:rPr>
              <a:t>We were able to take advantage of the similarities between ALS and ALS-U and test a technology demonstrator of the kicker with the ALS beam</a:t>
            </a:r>
            <a:r>
              <a:rPr lang="en-US" sz="2400">
                <a:solidFill>
                  <a:schemeClr val="tx1"/>
                </a:solidFill>
              </a:rPr>
              <a:t>.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862586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09600"/>
          </a:xfrm>
        </p:spPr>
        <p:txBody>
          <a:bodyPr/>
          <a:lstStyle/>
          <a:p>
            <a:r>
              <a:rPr lang="en-US" sz="3200" dirty="0" smtClean="0"/>
              <a:t>ALS-U Test Kicker</a:t>
            </a:r>
            <a:endParaRPr lang="en-US" sz="3200" dirty="0"/>
          </a:p>
        </p:txBody>
      </p:sp>
      <p:sp>
        <p:nvSpPr>
          <p:cNvPr id="4" name="Slide Number Placeholder 3"/>
          <p:cNvSpPr>
            <a:spLocks noGrp="1"/>
          </p:cNvSpPr>
          <p:nvPr>
            <p:ph type="sldNum" sz="quarter" idx="4"/>
          </p:nvPr>
        </p:nvSpPr>
        <p:spPr/>
        <p:txBody>
          <a:bodyPr/>
          <a:lstStyle/>
          <a:p>
            <a:fld id="{668EFF3A-9903-FC4F-99F2-8A79E0BD1D46}" type="slidenum">
              <a:rPr lang="en-US" smtClean="0"/>
              <a:pPr/>
              <a:t>13</a:t>
            </a:fld>
            <a:endParaRPr lang="en-US" dirty="0"/>
          </a:p>
        </p:txBody>
      </p:sp>
      <p:pic>
        <p:nvPicPr>
          <p:cNvPr id="2050" name="Picture 2"/>
          <p:cNvPicPr>
            <a:picLocks noChangeAspect="1" noChangeArrowheads="1"/>
          </p:cNvPicPr>
          <p:nvPr/>
        </p:nvPicPr>
        <p:blipFill rotWithShape="1">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464" b="3824"/>
          <a:stretch/>
        </p:blipFill>
        <p:spPr bwMode="auto">
          <a:xfrm>
            <a:off x="457200" y="1066800"/>
            <a:ext cx="4711017" cy="1752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5" name="Picture 4" descr="NewHalfStrip.JPG"/>
          <p:cNvPicPr>
            <a:picLocks noChangeAspect="1"/>
          </p:cNvPicPr>
          <p:nvPr/>
        </p:nvPicPr>
        <p:blipFill>
          <a:blip r:embed="rId3"/>
          <a:stretch>
            <a:fillRect/>
          </a:stretch>
        </p:blipFill>
        <p:spPr>
          <a:xfrm rot="10800000">
            <a:off x="513785" y="3001397"/>
            <a:ext cx="3962400" cy="2959570"/>
          </a:xfrm>
          <a:prstGeom prst="rect">
            <a:avLst/>
          </a:prstGeom>
        </p:spPr>
      </p:pic>
      <p:cxnSp>
        <p:nvCxnSpPr>
          <p:cNvPr id="17" name="Straight Arrow Connector 16"/>
          <p:cNvCxnSpPr>
            <a:stCxn id="41" idx="0"/>
          </p:cNvCxnSpPr>
          <p:nvPr/>
        </p:nvCxnSpPr>
        <p:spPr>
          <a:xfrm rot="16200000" flipV="1">
            <a:off x="349294" y="4263873"/>
            <a:ext cx="1467994" cy="70621"/>
          </a:xfrm>
          <a:prstGeom prst="straightConnector1">
            <a:avLst/>
          </a:prstGeom>
          <a:ln w="19050">
            <a:solidFill>
              <a:srgbClr val="3366FF"/>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5181600" y="4096895"/>
            <a:ext cx="3886200" cy="2031325"/>
          </a:xfrm>
          <a:prstGeom prst="rect">
            <a:avLst/>
          </a:prstGeom>
          <a:noFill/>
        </p:spPr>
        <p:txBody>
          <a:bodyPr wrap="square" rtlCol="0">
            <a:spAutoFit/>
          </a:bodyPr>
          <a:lstStyle/>
          <a:p>
            <a:pPr algn="just"/>
            <a:r>
              <a:rPr lang="en-US" dirty="0" smtClean="0">
                <a:solidFill>
                  <a:srgbClr val="000000"/>
                </a:solidFill>
                <a:latin typeface="Calibri"/>
                <a:cs typeface="Calibri"/>
              </a:rPr>
              <a:t>0.5 m long stripline kicker, with same aperture as ALS-U modules and the inductive adder pulser prototype were installed in a ALS straight.</a:t>
            </a:r>
          </a:p>
          <a:p>
            <a:pPr algn="just"/>
            <a:r>
              <a:rPr lang="en-US" dirty="0" smtClean="0">
                <a:solidFill>
                  <a:srgbClr val="000000"/>
                </a:solidFill>
                <a:latin typeface="Calibri"/>
                <a:cs typeface="Calibri"/>
              </a:rPr>
              <a:t>Horizontal dimensions have to be much larger, which why fenders are not used.</a:t>
            </a:r>
          </a:p>
          <a:p>
            <a:pPr algn="just"/>
            <a:r>
              <a:rPr lang="en-US" dirty="0" smtClean="0">
                <a:solidFill>
                  <a:srgbClr val="000000"/>
                </a:solidFill>
                <a:latin typeface="Calibri"/>
                <a:cs typeface="Calibri"/>
              </a:rPr>
              <a:t>Cold test model also built.  </a:t>
            </a:r>
          </a:p>
        </p:txBody>
      </p:sp>
      <p:sp>
        <p:nvSpPr>
          <p:cNvPr id="15" name="TextBox 14"/>
          <p:cNvSpPr txBox="1"/>
          <p:nvPr/>
        </p:nvSpPr>
        <p:spPr>
          <a:xfrm>
            <a:off x="1066800" y="5949894"/>
            <a:ext cx="3657600" cy="276999"/>
          </a:xfrm>
          <a:prstGeom prst="rect">
            <a:avLst/>
          </a:prstGeom>
          <a:noFill/>
        </p:spPr>
        <p:txBody>
          <a:bodyPr wrap="square" rtlCol="0">
            <a:spAutoFit/>
          </a:bodyPr>
          <a:lstStyle/>
          <a:p>
            <a:r>
              <a:rPr lang="en-US" sz="1200" dirty="0" smtClean="0">
                <a:solidFill>
                  <a:schemeClr val="bg1">
                    <a:lumMod val="50000"/>
                  </a:schemeClr>
                </a:solidFill>
                <a:latin typeface="Calibri"/>
                <a:cs typeface="Calibri"/>
              </a:rPr>
              <a:t>Cupric oxide deposition to increase thermal emissivity </a:t>
            </a:r>
          </a:p>
        </p:txBody>
      </p:sp>
      <p:sp>
        <p:nvSpPr>
          <p:cNvPr id="16" name="TextBox 15"/>
          <p:cNvSpPr txBox="1"/>
          <p:nvPr/>
        </p:nvSpPr>
        <p:spPr>
          <a:xfrm>
            <a:off x="2108200" y="1263650"/>
            <a:ext cx="501660" cy="215444"/>
          </a:xfrm>
          <a:prstGeom prst="rect">
            <a:avLst/>
          </a:prstGeom>
          <a:noFill/>
        </p:spPr>
        <p:txBody>
          <a:bodyPr wrap="none" rtlCol="0">
            <a:spAutoFit/>
          </a:bodyPr>
          <a:lstStyle/>
          <a:p>
            <a:r>
              <a:rPr lang="en-US" sz="800" b="1" dirty="0" smtClean="0">
                <a:solidFill>
                  <a:srgbClr val="FF0000"/>
                </a:solidFill>
                <a:latin typeface="Calibri"/>
                <a:cs typeface="Calibri"/>
              </a:rPr>
              <a:t>2.8 mm</a:t>
            </a:r>
          </a:p>
        </p:txBody>
      </p:sp>
      <p:sp>
        <p:nvSpPr>
          <p:cNvPr id="18" name="TextBox 17"/>
          <p:cNvSpPr txBox="1"/>
          <p:nvPr/>
        </p:nvSpPr>
        <p:spPr>
          <a:xfrm>
            <a:off x="2724150" y="1962150"/>
            <a:ext cx="506168" cy="215444"/>
          </a:xfrm>
          <a:prstGeom prst="rect">
            <a:avLst/>
          </a:prstGeom>
          <a:noFill/>
        </p:spPr>
        <p:txBody>
          <a:bodyPr wrap="none" rtlCol="0">
            <a:spAutoFit/>
          </a:bodyPr>
          <a:lstStyle/>
          <a:p>
            <a:r>
              <a:rPr lang="en-US" sz="800" b="1" dirty="0" smtClean="0">
                <a:solidFill>
                  <a:srgbClr val="FF0000"/>
                </a:solidFill>
                <a:latin typeface="Calibri"/>
                <a:cs typeface="Calibri"/>
              </a:rPr>
              <a:t>7.2 mm</a:t>
            </a:r>
          </a:p>
        </p:txBody>
      </p:sp>
      <p:sp>
        <p:nvSpPr>
          <p:cNvPr id="19" name="TextBox 18"/>
          <p:cNvSpPr txBox="1"/>
          <p:nvPr/>
        </p:nvSpPr>
        <p:spPr>
          <a:xfrm>
            <a:off x="3987800" y="2476500"/>
            <a:ext cx="478767" cy="215444"/>
          </a:xfrm>
          <a:prstGeom prst="rect">
            <a:avLst/>
          </a:prstGeom>
          <a:noFill/>
        </p:spPr>
        <p:txBody>
          <a:bodyPr wrap="none" rtlCol="0">
            <a:spAutoFit/>
          </a:bodyPr>
          <a:lstStyle/>
          <a:p>
            <a:r>
              <a:rPr lang="en-US" sz="800" b="1" dirty="0" smtClean="0">
                <a:solidFill>
                  <a:srgbClr val="FF0000"/>
                </a:solidFill>
                <a:latin typeface="Calibri"/>
                <a:cs typeface="Calibri"/>
              </a:rPr>
              <a:t>35 mm</a:t>
            </a:r>
          </a:p>
        </p:txBody>
      </p:sp>
      <p:sp>
        <p:nvSpPr>
          <p:cNvPr id="21" name="TextBox 20"/>
          <p:cNvSpPr txBox="1"/>
          <p:nvPr/>
        </p:nvSpPr>
        <p:spPr>
          <a:xfrm>
            <a:off x="1924050" y="1892300"/>
            <a:ext cx="426769" cy="215444"/>
          </a:xfrm>
          <a:prstGeom prst="rect">
            <a:avLst/>
          </a:prstGeom>
          <a:noFill/>
        </p:spPr>
        <p:txBody>
          <a:bodyPr wrap="none" rtlCol="0">
            <a:spAutoFit/>
          </a:bodyPr>
          <a:lstStyle/>
          <a:p>
            <a:r>
              <a:rPr lang="en-US" sz="800" b="1" dirty="0" smtClean="0">
                <a:solidFill>
                  <a:srgbClr val="FF0000"/>
                </a:solidFill>
                <a:latin typeface="Calibri"/>
                <a:cs typeface="Calibri"/>
              </a:rPr>
              <a:t>6 mm</a:t>
            </a:r>
          </a:p>
        </p:txBody>
      </p:sp>
      <p:sp>
        <p:nvSpPr>
          <p:cNvPr id="22" name="TextBox 21"/>
          <p:cNvSpPr txBox="1"/>
          <p:nvPr/>
        </p:nvSpPr>
        <p:spPr>
          <a:xfrm>
            <a:off x="412750" y="1701800"/>
            <a:ext cx="478767" cy="215444"/>
          </a:xfrm>
          <a:prstGeom prst="rect">
            <a:avLst/>
          </a:prstGeom>
          <a:noFill/>
        </p:spPr>
        <p:txBody>
          <a:bodyPr wrap="none" rtlCol="0">
            <a:spAutoFit/>
          </a:bodyPr>
          <a:lstStyle/>
          <a:p>
            <a:r>
              <a:rPr lang="en-US" sz="800" b="1" dirty="0" smtClean="0">
                <a:solidFill>
                  <a:srgbClr val="FF0000"/>
                </a:solidFill>
                <a:latin typeface="Calibri"/>
                <a:cs typeface="Calibri"/>
              </a:rPr>
              <a:t>14 mm</a:t>
            </a:r>
          </a:p>
        </p:txBody>
      </p:sp>
      <p:pic>
        <p:nvPicPr>
          <p:cNvPr id="26" name="Content Placeholder 4" descr="IMG_2776.jpg"/>
          <p:cNvPicPr>
            <a:picLocks noGrp="1" noChangeAspect="1"/>
          </p:cNvPicPr>
          <p:nvPr>
            <p:ph sz="half" idx="4294967295"/>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9488" r="-9488"/>
          <a:stretch>
            <a:fillRect/>
          </a:stretch>
        </p:blipFill>
        <p:spPr>
          <a:xfrm>
            <a:off x="5453788" y="211655"/>
            <a:ext cx="3454007" cy="3870825"/>
          </a:xfrm>
          <a:prstGeom prst="rect">
            <a:avLst/>
          </a:prstGeom>
        </p:spPr>
      </p:pic>
      <p:sp>
        <p:nvSpPr>
          <p:cNvPr id="27" name="TextBox 26"/>
          <p:cNvSpPr txBox="1"/>
          <p:nvPr/>
        </p:nvSpPr>
        <p:spPr>
          <a:xfrm>
            <a:off x="4354420" y="3039180"/>
            <a:ext cx="648360" cy="276999"/>
          </a:xfrm>
          <a:prstGeom prst="rect">
            <a:avLst/>
          </a:prstGeom>
          <a:noFill/>
        </p:spPr>
        <p:txBody>
          <a:bodyPr wrap="none" rtlCol="0">
            <a:spAutoFit/>
          </a:bodyPr>
          <a:lstStyle/>
          <a:p>
            <a:r>
              <a:rPr lang="en-US" sz="1200" dirty="0" smtClean="0">
                <a:solidFill>
                  <a:srgbClr val="FF6600"/>
                </a:solidFill>
                <a:latin typeface="Calibri"/>
                <a:cs typeface="Calibri"/>
              </a:rPr>
              <a:t>bottom</a:t>
            </a:r>
          </a:p>
        </p:txBody>
      </p:sp>
      <p:sp>
        <p:nvSpPr>
          <p:cNvPr id="28" name="TextBox 27"/>
          <p:cNvSpPr txBox="1"/>
          <p:nvPr/>
        </p:nvSpPr>
        <p:spPr>
          <a:xfrm>
            <a:off x="8214882" y="220441"/>
            <a:ext cx="396713" cy="276999"/>
          </a:xfrm>
          <a:prstGeom prst="rect">
            <a:avLst/>
          </a:prstGeom>
          <a:noFill/>
        </p:spPr>
        <p:txBody>
          <a:bodyPr wrap="none" rtlCol="0">
            <a:spAutoFit/>
          </a:bodyPr>
          <a:lstStyle/>
          <a:p>
            <a:r>
              <a:rPr lang="en-US" sz="1200" dirty="0" smtClean="0">
                <a:solidFill>
                  <a:srgbClr val="FF6600"/>
                </a:solidFill>
                <a:latin typeface="Calibri"/>
                <a:cs typeface="Calibri"/>
              </a:rPr>
              <a:t>top</a:t>
            </a:r>
          </a:p>
        </p:txBody>
      </p:sp>
      <p:grpSp>
        <p:nvGrpSpPr>
          <p:cNvPr id="14" name="Group 13"/>
          <p:cNvGrpSpPr/>
          <p:nvPr/>
        </p:nvGrpSpPr>
        <p:grpSpPr>
          <a:xfrm>
            <a:off x="7391401" y="1890341"/>
            <a:ext cx="1752599" cy="1319134"/>
            <a:chOff x="6019802" y="1066800"/>
            <a:chExt cx="2928101" cy="2203902"/>
          </a:xfrm>
        </p:grpSpPr>
        <p:pic>
          <p:nvPicPr>
            <p:cNvPr id="6" name="Picture 5" descr="IMG_0830 detail.jpg"/>
            <p:cNvPicPr>
              <a:picLocks noChangeAspect="1"/>
            </p:cNvPicPr>
            <p:nvPr/>
          </p:nvPicPr>
          <p:blipFill>
            <a:blip r:embed="rId5"/>
            <a:stretch>
              <a:fillRect/>
            </a:stretch>
          </p:blipFill>
          <p:spPr>
            <a:xfrm>
              <a:off x="6019802" y="1066800"/>
              <a:ext cx="2800792" cy="2203902"/>
            </a:xfrm>
            <a:prstGeom prst="rect">
              <a:avLst/>
            </a:prstGeom>
          </p:spPr>
        </p:pic>
        <p:sp>
          <p:nvSpPr>
            <p:cNvPr id="7" name="TextBox 6"/>
            <p:cNvSpPr txBox="1"/>
            <p:nvPr/>
          </p:nvSpPr>
          <p:spPr>
            <a:xfrm>
              <a:off x="6830821" y="1066800"/>
              <a:ext cx="2117082" cy="462787"/>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200" dirty="0" smtClean="0">
                  <a:solidFill>
                    <a:srgbClr val="FFFF00"/>
                  </a:solidFill>
                  <a:latin typeface="Calibri"/>
                  <a:cs typeface="Calibri"/>
                </a:rPr>
                <a:t>Macor supports</a:t>
              </a:r>
            </a:p>
          </p:txBody>
        </p:sp>
      </p:grpSp>
      <p:cxnSp>
        <p:nvCxnSpPr>
          <p:cNvPr id="29" name="Straight Arrow Connector 28"/>
          <p:cNvCxnSpPr/>
          <p:nvPr/>
        </p:nvCxnSpPr>
        <p:spPr>
          <a:xfrm flipV="1">
            <a:off x="1584688" y="5091436"/>
            <a:ext cx="897213" cy="69904"/>
          </a:xfrm>
          <a:prstGeom prst="straightConnector1">
            <a:avLst/>
          </a:prstGeom>
          <a:ln w="19050">
            <a:solidFill>
              <a:srgbClr val="3366FF"/>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rot="16200000" flipV="1">
            <a:off x="7045774" y="2159180"/>
            <a:ext cx="476052" cy="305406"/>
          </a:xfrm>
          <a:prstGeom prst="straightConnector1">
            <a:avLst/>
          </a:prstGeom>
          <a:ln w="19050">
            <a:solidFill>
              <a:srgbClr val="3366FF"/>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rot="16200000" flipV="1">
            <a:off x="6766908" y="1878812"/>
            <a:ext cx="1081899" cy="190392"/>
          </a:xfrm>
          <a:prstGeom prst="straightConnector1">
            <a:avLst/>
          </a:prstGeom>
          <a:ln w="19050">
            <a:solidFill>
              <a:srgbClr val="3366FF"/>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stCxn id="6" idx="0"/>
          </p:cNvCxnSpPr>
          <p:nvPr/>
        </p:nvCxnSpPr>
        <p:spPr>
          <a:xfrm rot="16200000" flipV="1">
            <a:off x="7300252" y="960992"/>
            <a:ext cx="853413" cy="1005286"/>
          </a:xfrm>
          <a:prstGeom prst="straightConnector1">
            <a:avLst/>
          </a:prstGeom>
          <a:ln w="19050">
            <a:solidFill>
              <a:srgbClr val="3366FF"/>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664171" y="5033181"/>
            <a:ext cx="908860" cy="261610"/>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en-US" sz="1100" dirty="0" smtClean="0">
                <a:solidFill>
                  <a:schemeClr val="bg1"/>
                </a:solidFill>
                <a:latin typeface="Calibri"/>
                <a:cs typeface="Calibri"/>
              </a:rPr>
              <a:t>Sliding joints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657516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Various aspects of the design have been investigated with modeling and hardware tests</a:t>
            </a:r>
            <a:endParaRPr lang="en-US" sz="3200" dirty="0"/>
          </a:p>
        </p:txBody>
      </p:sp>
      <p:sp>
        <p:nvSpPr>
          <p:cNvPr id="3" name="Content Placeholder 2"/>
          <p:cNvSpPr>
            <a:spLocks noGrp="1"/>
          </p:cNvSpPr>
          <p:nvPr>
            <p:ph sz="half" idx="1"/>
          </p:nvPr>
        </p:nvSpPr>
        <p:spPr>
          <a:xfrm>
            <a:off x="228600" y="1371600"/>
            <a:ext cx="4267200" cy="4525963"/>
          </a:xfrm>
        </p:spPr>
        <p:txBody>
          <a:bodyPr>
            <a:noAutofit/>
          </a:bodyPr>
          <a:lstStyle/>
          <a:p>
            <a:r>
              <a:rPr lang="en-US" sz="1800" dirty="0" smtClean="0"/>
              <a:t>2D modeling</a:t>
            </a:r>
          </a:p>
          <a:p>
            <a:pPr lvl="1"/>
            <a:r>
              <a:rPr lang="en-US" sz="1800" dirty="0" err="1" smtClean="0"/>
              <a:t>Stripline</a:t>
            </a:r>
            <a:r>
              <a:rPr lang="en-US" sz="1800" dirty="0" smtClean="0"/>
              <a:t> impedances</a:t>
            </a:r>
          </a:p>
          <a:p>
            <a:pPr lvl="1"/>
            <a:r>
              <a:rPr lang="en-US" sz="1800" dirty="0" smtClean="0"/>
              <a:t>Peak electric fields (HV breakdown)</a:t>
            </a:r>
          </a:p>
          <a:p>
            <a:pPr lvl="1"/>
            <a:r>
              <a:rPr lang="en-US" sz="1800" dirty="0" smtClean="0"/>
              <a:t>Electromagnetic fields (kick amplitude)</a:t>
            </a:r>
          </a:p>
          <a:p>
            <a:pPr lvl="1"/>
            <a:endParaRPr lang="en-US" sz="1800" dirty="0" smtClean="0"/>
          </a:p>
          <a:p>
            <a:r>
              <a:rPr lang="en-US" sz="1800" dirty="0" smtClean="0"/>
              <a:t>3D modeling</a:t>
            </a:r>
          </a:p>
          <a:p>
            <a:pPr lvl="1"/>
            <a:r>
              <a:rPr lang="en-US" sz="1800" dirty="0" smtClean="0"/>
              <a:t>Feedthrough impedance </a:t>
            </a:r>
          </a:p>
          <a:p>
            <a:pPr lvl="1"/>
            <a:r>
              <a:rPr lang="en-US" sz="1800" dirty="0" smtClean="0"/>
              <a:t>Tapered end effects</a:t>
            </a:r>
          </a:p>
          <a:p>
            <a:pPr lvl="1"/>
            <a:r>
              <a:rPr lang="en-US" sz="1800" dirty="0" smtClean="0"/>
              <a:t>Effects of ceramic supports on impedance and losses</a:t>
            </a:r>
          </a:p>
          <a:p>
            <a:pPr lvl="1"/>
            <a:r>
              <a:rPr lang="en-US" sz="1800" dirty="0" smtClean="0"/>
              <a:t>Simulated beam interaction, absorbed beam power</a:t>
            </a:r>
          </a:p>
        </p:txBody>
      </p:sp>
      <p:sp>
        <p:nvSpPr>
          <p:cNvPr id="5" name="Content Placeholder 4"/>
          <p:cNvSpPr>
            <a:spLocks noGrp="1"/>
          </p:cNvSpPr>
          <p:nvPr>
            <p:ph sz="half" idx="2"/>
          </p:nvPr>
        </p:nvSpPr>
        <p:spPr>
          <a:xfrm>
            <a:off x="4495800" y="1371600"/>
            <a:ext cx="4343400" cy="4525963"/>
          </a:xfrm>
        </p:spPr>
        <p:txBody>
          <a:bodyPr>
            <a:noAutofit/>
          </a:bodyPr>
          <a:lstStyle/>
          <a:p>
            <a:r>
              <a:rPr lang="en-US" sz="1800" dirty="0"/>
              <a:t>Cold model testing</a:t>
            </a:r>
          </a:p>
          <a:p>
            <a:pPr lvl="1" algn="just"/>
            <a:r>
              <a:rPr lang="en-US" sz="1800" dirty="0"/>
              <a:t>TDR measurements for detailed impedance analysis of actual hardware which includes real feedthroughs and fabrication tolerances</a:t>
            </a:r>
          </a:p>
          <a:p>
            <a:pPr lvl="1"/>
            <a:endParaRPr lang="en-US" sz="1800" dirty="0"/>
          </a:p>
          <a:p>
            <a:r>
              <a:rPr lang="en-US" sz="1800" dirty="0"/>
              <a:t>System testing </a:t>
            </a:r>
            <a:r>
              <a:rPr lang="en-US" sz="1800" dirty="0" smtClean="0"/>
              <a:t>in </a:t>
            </a:r>
            <a:r>
              <a:rPr lang="en-US" sz="1800" dirty="0"/>
              <a:t>ALS storage ring</a:t>
            </a:r>
          </a:p>
          <a:p>
            <a:pPr lvl="1"/>
            <a:r>
              <a:rPr lang="en-US" sz="1800" dirty="0"/>
              <a:t>High voltage operation</a:t>
            </a:r>
          </a:p>
          <a:p>
            <a:pPr lvl="1"/>
            <a:r>
              <a:rPr lang="en-US" sz="1800" dirty="0"/>
              <a:t>Thermal cycling</a:t>
            </a:r>
          </a:p>
          <a:p>
            <a:pPr lvl="1"/>
            <a:r>
              <a:rPr lang="en-US" sz="1800" dirty="0"/>
              <a:t>Vacuum performance</a:t>
            </a:r>
          </a:p>
          <a:p>
            <a:pPr lvl="1"/>
            <a:r>
              <a:rPr lang="en-US" sz="1800" dirty="0"/>
              <a:t>Deflection of beam</a:t>
            </a:r>
          </a:p>
          <a:p>
            <a:pPr lvl="1"/>
            <a:r>
              <a:rPr lang="en-US" sz="1800" dirty="0"/>
              <a:t>Power coupled from beam</a:t>
            </a:r>
          </a:p>
          <a:p>
            <a:pPr lvl="1"/>
            <a:r>
              <a:rPr lang="en-US" sz="1800" dirty="0"/>
              <a:t>Effects of </a:t>
            </a:r>
            <a:r>
              <a:rPr lang="en-US" sz="1800" dirty="0" smtClean="0"/>
              <a:t>cables and terminations</a:t>
            </a:r>
          </a:p>
          <a:p>
            <a:pPr lvl="1"/>
            <a:r>
              <a:rPr lang="en-US" sz="1800" dirty="0" smtClean="0"/>
              <a:t>Diagnostics</a:t>
            </a:r>
            <a:endParaRPr lang="en-US" sz="1800" dirty="0"/>
          </a:p>
        </p:txBody>
      </p:sp>
      <p:sp>
        <p:nvSpPr>
          <p:cNvPr id="4" name="Slide Number Placeholder 3"/>
          <p:cNvSpPr>
            <a:spLocks noGrp="1"/>
          </p:cNvSpPr>
          <p:nvPr>
            <p:ph type="sldNum" sz="quarter" idx="4"/>
          </p:nvPr>
        </p:nvSpPr>
        <p:spPr/>
        <p:txBody>
          <a:bodyPr/>
          <a:lstStyle/>
          <a:p>
            <a:fld id="{668EFF3A-9903-FC4F-99F2-8A79E0BD1D46}" type="slidenum">
              <a:rPr lang="en-US" smtClean="0"/>
              <a:pPr/>
              <a:t>14</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862586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09600"/>
          </a:xfrm>
        </p:spPr>
        <p:txBody>
          <a:bodyPr/>
          <a:lstStyle/>
          <a:p>
            <a:r>
              <a:rPr lang="en-US" sz="3600">
                <a:solidFill>
                  <a:srgbClr val="000090"/>
                </a:solidFill>
              </a:rPr>
              <a:t>TDR Measurements As Kicker Diagnostics</a:t>
            </a:r>
          </a:p>
        </p:txBody>
      </p:sp>
      <p:sp>
        <p:nvSpPr>
          <p:cNvPr id="5" name="Slide Number Placeholder 4"/>
          <p:cNvSpPr>
            <a:spLocks noGrp="1"/>
          </p:cNvSpPr>
          <p:nvPr>
            <p:ph type="sldNum" sz="quarter" idx="4"/>
          </p:nvPr>
        </p:nvSpPr>
        <p:spPr/>
        <p:txBody>
          <a:bodyPr/>
          <a:lstStyle/>
          <a:p>
            <a:fld id="{668EFF3A-9903-FC4F-99F2-8A79E0BD1D46}" type="slidenum">
              <a:rPr lang="en-US" smtClean="0"/>
              <a:pPr/>
              <a:t>15</a:t>
            </a:fld>
            <a:endParaRPr lang="en-US"/>
          </a:p>
        </p:txBody>
      </p:sp>
      <p:sp>
        <p:nvSpPr>
          <p:cNvPr id="7" name="Content Placeholder 5"/>
          <p:cNvSpPr>
            <a:spLocks noGrp="1"/>
          </p:cNvSpPr>
          <p:nvPr>
            <p:ph sz="half" idx="1"/>
          </p:nvPr>
        </p:nvSpPr>
        <p:spPr>
          <a:xfrm>
            <a:off x="457200" y="990600"/>
            <a:ext cx="8153400" cy="4876800"/>
          </a:xfrm>
        </p:spPr>
        <p:txBody>
          <a:bodyPr>
            <a:normAutofit lnSpcReduction="10000"/>
          </a:bodyPr>
          <a:lstStyle/>
          <a:p>
            <a:pPr algn="just"/>
            <a:r>
              <a:rPr lang="en-US" sz="2400" dirty="0" smtClean="0">
                <a:solidFill>
                  <a:schemeClr val="tx1"/>
                </a:solidFill>
              </a:rPr>
              <a:t>Good impedance matching is essential for proper kicker operation:</a:t>
            </a:r>
          </a:p>
          <a:p>
            <a:pPr lvl="1" algn="just"/>
            <a:r>
              <a:rPr lang="en-US" sz="2000" dirty="0" smtClean="0"/>
              <a:t>Deviations from the nominal </a:t>
            </a:r>
            <a:r>
              <a:rPr lang="en-US" sz="2000" dirty="0" smtClean="0">
                <a:solidFill>
                  <a:srgbClr val="FF0000"/>
                </a:solidFill>
              </a:rPr>
              <a:t>50 </a:t>
            </a:r>
            <a:r>
              <a:rPr lang="en-US" sz="2000" dirty="0" smtClean="0">
                <a:solidFill>
                  <a:srgbClr val="FF0000"/>
                </a:solidFill>
                <a:latin typeface="Symbol" charset="2"/>
                <a:cs typeface="Symbol" charset="2"/>
              </a:rPr>
              <a:t>W</a:t>
            </a:r>
            <a:r>
              <a:rPr lang="en-US" sz="2000" dirty="0" smtClean="0">
                <a:solidFill>
                  <a:srgbClr val="FF0000"/>
                </a:solidFill>
              </a:rPr>
              <a:t> odd mode</a:t>
            </a:r>
            <a:r>
              <a:rPr lang="en-US" sz="2000" dirty="0" smtClean="0"/>
              <a:t> characteristic impedance causes reflections of the deflecting pulse slowing its rise/fall time.</a:t>
            </a:r>
          </a:p>
          <a:p>
            <a:pPr lvl="1" algn="just"/>
            <a:r>
              <a:rPr lang="en-US" sz="2000" dirty="0" smtClean="0"/>
              <a:t>Changes of the </a:t>
            </a:r>
            <a:r>
              <a:rPr lang="en-US" sz="2000" dirty="0" smtClean="0">
                <a:solidFill>
                  <a:srgbClr val="FF0000"/>
                </a:solidFill>
              </a:rPr>
              <a:t>73 </a:t>
            </a:r>
            <a:r>
              <a:rPr lang="en-US" sz="2000" dirty="0" smtClean="0">
                <a:solidFill>
                  <a:srgbClr val="FF0000"/>
                </a:solidFill>
                <a:latin typeface="Symbol" charset="2"/>
                <a:cs typeface="Symbol" charset="2"/>
              </a:rPr>
              <a:t>W</a:t>
            </a:r>
            <a:r>
              <a:rPr lang="en-US" sz="2000" dirty="0" smtClean="0">
                <a:solidFill>
                  <a:srgbClr val="FF0000"/>
                </a:solidFill>
              </a:rPr>
              <a:t> even mode</a:t>
            </a:r>
            <a:r>
              <a:rPr lang="en-US" sz="2000" dirty="0" smtClean="0"/>
              <a:t> impedance along the kicker may increase its beam coupling impedance and therefore the amount of the deposited beam power to be dissipated.  </a:t>
            </a:r>
            <a:endParaRPr lang="en-US" sz="2400">
              <a:solidFill>
                <a:schemeClr val="tx1"/>
              </a:solidFill>
            </a:endParaRPr>
          </a:p>
          <a:p>
            <a:pPr algn="just"/>
            <a:r>
              <a:rPr lang="en-US" sz="2400">
                <a:solidFill>
                  <a:schemeClr val="tx1"/>
                </a:solidFill>
              </a:rPr>
              <a:t>Due to the small transverse dimension impedance values are very sensitive to the electrodes position in the vacuum chamber.</a:t>
            </a:r>
          </a:p>
          <a:p>
            <a:pPr lvl="1" algn="just"/>
            <a:r>
              <a:rPr lang="en-US" sz="2000">
                <a:solidFill>
                  <a:schemeClr val="tx1"/>
                </a:solidFill>
              </a:rPr>
              <a:t>Kicker chamber halves open: TDR measurements used to guide in proper positioning of each stripline electrode.</a:t>
            </a:r>
          </a:p>
          <a:p>
            <a:pPr lvl="1" algn="just"/>
            <a:r>
              <a:rPr lang="en-US" sz="2000">
                <a:solidFill>
                  <a:schemeClr val="tx1"/>
                </a:solidFill>
              </a:rPr>
              <a:t>Kicker fully assembled: TDR measurements used to verify electrodes state at various stages (after assembly, baking, operations with beam)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382000" cy="762000"/>
          </a:xfrm>
        </p:spPr>
        <p:txBody>
          <a:bodyPr/>
          <a:lstStyle/>
          <a:p>
            <a:r>
              <a:rPr lang="en-US" sz="2800" dirty="0" smtClean="0"/>
              <a:t>Characteristic Impedance Values For Half and Fully Assembled Kicker</a:t>
            </a:r>
            <a:endParaRPr lang="en-US" sz="2800" dirty="0"/>
          </a:p>
        </p:txBody>
      </p:sp>
      <p:sp>
        <p:nvSpPr>
          <p:cNvPr id="3" name="Slide Number Placeholder 2"/>
          <p:cNvSpPr>
            <a:spLocks noGrp="1"/>
          </p:cNvSpPr>
          <p:nvPr>
            <p:ph type="sldNum" sz="quarter" idx="4"/>
          </p:nvPr>
        </p:nvSpPr>
        <p:spPr/>
        <p:txBody>
          <a:bodyPr/>
          <a:lstStyle/>
          <a:p>
            <a:fld id="{668EFF3A-9903-FC4F-99F2-8A79E0BD1D46}" type="slidenum">
              <a:rPr lang="en-US" smtClean="0"/>
              <a:pPr/>
              <a:t>16</a:t>
            </a:fld>
            <a:endParaRPr lang="en-US" dirty="0"/>
          </a:p>
        </p:txBody>
      </p:sp>
      <p:graphicFrame>
        <p:nvGraphicFramePr>
          <p:cNvPr id="8" name="Content Placeholder 3"/>
          <p:cNvGraphicFramePr>
            <a:graphicFrameLocks noChangeAspect="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80302340"/>
              </p:ext>
            </p:extLst>
          </p:nvPr>
        </p:nvGraphicFramePr>
        <p:xfrm>
          <a:off x="5029200" y="1143000"/>
          <a:ext cx="3457403" cy="2210933"/>
        </p:xfrm>
        <a:graphic>
          <a:graphicData uri="http://schemas.openxmlformats.org/presentationml/2006/ole">
            <p:oleObj spid="_x0000_s1170" name="Image" r:id="rId3" imgW="15568200" imgH="7466400" progId="">
              <p:embed/>
            </p:oleObj>
          </a:graphicData>
        </a:graphic>
      </p:graphicFrame>
      <p:pic>
        <p:nvPicPr>
          <p:cNvPr id="14" name="Picture 13" descr="Zhalf.eps"/>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4572000" y="3886200"/>
            <a:ext cx="4404251" cy="1981200"/>
          </a:xfrm>
          <a:prstGeom prst="rect">
            <a:avLst/>
          </a:prstGeom>
        </p:spPr>
      </p:pic>
      <p:pic>
        <p:nvPicPr>
          <p:cNvPr id="7" name="Picture 6" descr="Zevenodd.eps"/>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304800" y="3886200"/>
            <a:ext cx="4114800" cy="1977501"/>
          </a:xfrm>
          <a:prstGeom prst="rect">
            <a:avLst/>
          </a:prstGeom>
        </p:spPr>
      </p:pic>
      <p:grpSp>
        <p:nvGrpSpPr>
          <p:cNvPr id="15" name="Group 14"/>
          <p:cNvGrpSpPr/>
          <p:nvPr/>
        </p:nvGrpSpPr>
        <p:grpSpPr>
          <a:xfrm>
            <a:off x="835488" y="1066800"/>
            <a:ext cx="3050712" cy="2526323"/>
            <a:chOff x="835488" y="1066800"/>
            <a:chExt cx="3050712" cy="2526323"/>
          </a:xfrm>
        </p:grpSpPr>
        <p:grpSp>
          <p:nvGrpSpPr>
            <p:cNvPr id="11" name="Group 10"/>
            <p:cNvGrpSpPr/>
            <p:nvPr/>
          </p:nvGrpSpPr>
          <p:grpSpPr>
            <a:xfrm>
              <a:off x="838200" y="1066800"/>
              <a:ext cx="3048000" cy="2526323"/>
              <a:chOff x="838200" y="990600"/>
              <a:chExt cx="3048000" cy="2526323"/>
            </a:xfrm>
          </p:grpSpPr>
          <p:pic>
            <p:nvPicPr>
              <p:cNvPr id="9" name="Picture 8" descr="Evenmode.png"/>
              <p:cNvPicPr>
                <a:picLocks noChangeAspect="1"/>
              </p:cNvPicPr>
              <p:nvPr/>
            </p:nvPicPr>
            <p:blipFill>
              <a:blip r:embed="rId8"/>
              <a:stretch>
                <a:fillRect/>
              </a:stretch>
            </p:blipFill>
            <p:spPr>
              <a:xfrm>
                <a:off x="838200" y="990600"/>
                <a:ext cx="3048000" cy="1326777"/>
              </a:xfrm>
              <a:prstGeom prst="rect">
                <a:avLst/>
              </a:prstGeom>
            </p:spPr>
          </p:pic>
          <p:pic>
            <p:nvPicPr>
              <p:cNvPr id="10" name="Picture 9" descr="Oddmode.png"/>
              <p:cNvPicPr>
                <a:picLocks noChangeAspect="1"/>
              </p:cNvPicPr>
              <p:nvPr/>
            </p:nvPicPr>
            <p:blipFill>
              <a:blip r:embed="rId9"/>
              <a:stretch>
                <a:fillRect/>
              </a:stretch>
            </p:blipFill>
            <p:spPr>
              <a:xfrm>
                <a:off x="838200" y="2209800"/>
                <a:ext cx="3048000" cy="1307123"/>
              </a:xfrm>
              <a:prstGeom prst="rect">
                <a:avLst/>
              </a:prstGeom>
            </p:spPr>
          </p:pic>
        </p:grpSp>
        <p:sp>
          <p:nvSpPr>
            <p:cNvPr id="12" name="TextBox 11"/>
            <p:cNvSpPr txBox="1"/>
            <p:nvPr/>
          </p:nvSpPr>
          <p:spPr>
            <a:xfrm>
              <a:off x="835488" y="1981200"/>
              <a:ext cx="536112" cy="307777"/>
            </a:xfrm>
            <a:prstGeom prst="rect">
              <a:avLst/>
            </a:prstGeom>
            <a:noFill/>
          </p:spPr>
          <p:txBody>
            <a:bodyPr wrap="none" rtlCol="0">
              <a:spAutoFit/>
            </a:bodyPr>
            <a:lstStyle/>
            <a:p>
              <a:r>
                <a:rPr lang="en-US" sz="1400" dirty="0" smtClean="0">
                  <a:solidFill>
                    <a:srgbClr val="FF0000"/>
                  </a:solidFill>
                  <a:latin typeface="Calibri"/>
                  <a:cs typeface="Calibri"/>
                </a:rPr>
                <a:t>even</a:t>
              </a:r>
            </a:p>
          </p:txBody>
        </p:sp>
        <p:sp>
          <p:nvSpPr>
            <p:cNvPr id="13" name="TextBox 12"/>
            <p:cNvSpPr txBox="1"/>
            <p:nvPr/>
          </p:nvSpPr>
          <p:spPr>
            <a:xfrm>
              <a:off x="835488" y="3273623"/>
              <a:ext cx="467997" cy="307777"/>
            </a:xfrm>
            <a:prstGeom prst="rect">
              <a:avLst/>
            </a:prstGeom>
            <a:noFill/>
          </p:spPr>
          <p:txBody>
            <a:bodyPr wrap="none" rtlCol="0">
              <a:spAutoFit/>
            </a:bodyPr>
            <a:lstStyle/>
            <a:p>
              <a:r>
                <a:rPr lang="en-US" sz="1400" dirty="0" smtClean="0">
                  <a:solidFill>
                    <a:srgbClr val="FF0000"/>
                  </a:solidFill>
                  <a:latin typeface="Calibri"/>
                  <a:cs typeface="Calibri"/>
                </a:rPr>
                <a:t>odd</a:t>
              </a:r>
            </a:p>
          </p:txBody>
        </p:sp>
      </p:grpSp>
      <p:sp>
        <p:nvSpPr>
          <p:cNvPr id="16" name="TextBox 15"/>
          <p:cNvSpPr txBox="1"/>
          <p:nvPr/>
        </p:nvSpPr>
        <p:spPr>
          <a:xfrm>
            <a:off x="1553527" y="3538153"/>
            <a:ext cx="1552752" cy="276999"/>
          </a:xfrm>
          <a:prstGeom prst="rect">
            <a:avLst/>
          </a:prstGeom>
          <a:noFill/>
        </p:spPr>
        <p:txBody>
          <a:bodyPr wrap="none" rtlCol="0">
            <a:spAutoFit/>
          </a:bodyPr>
          <a:lstStyle/>
          <a:p>
            <a:r>
              <a:rPr lang="en-US" sz="1200" cap="small" dirty="0" smtClean="0">
                <a:solidFill>
                  <a:srgbClr val="000000"/>
                </a:solidFill>
                <a:latin typeface="Calibri"/>
                <a:cs typeface="Calibri"/>
              </a:rPr>
              <a:t>CST Microwave Studio</a:t>
            </a:r>
          </a:p>
        </p:txBody>
      </p:sp>
      <p:sp>
        <p:nvSpPr>
          <p:cNvPr id="17" name="TextBox 16"/>
          <p:cNvSpPr txBox="1"/>
          <p:nvPr/>
        </p:nvSpPr>
        <p:spPr>
          <a:xfrm>
            <a:off x="6275801" y="3418387"/>
            <a:ext cx="1161314" cy="276999"/>
          </a:xfrm>
          <a:prstGeom prst="rect">
            <a:avLst/>
          </a:prstGeom>
          <a:noFill/>
        </p:spPr>
        <p:txBody>
          <a:bodyPr wrap="none" rtlCol="0">
            <a:spAutoFit/>
          </a:bodyPr>
          <a:lstStyle/>
          <a:p>
            <a:r>
              <a:rPr lang="en-US" sz="1200" cap="small" dirty="0" smtClean="0">
                <a:solidFill>
                  <a:srgbClr val="000000"/>
                </a:solidFill>
                <a:latin typeface="Calibri"/>
                <a:cs typeface="Calibri"/>
              </a:rPr>
              <a:t>ANSYS Maxwell</a:t>
            </a:r>
          </a:p>
        </p:txBody>
      </p:sp>
      <p:sp>
        <p:nvSpPr>
          <p:cNvPr id="18" name="TextBox 17"/>
          <p:cNvSpPr txBox="1"/>
          <p:nvPr/>
        </p:nvSpPr>
        <p:spPr>
          <a:xfrm>
            <a:off x="1576210" y="6032998"/>
            <a:ext cx="6034375" cy="369332"/>
          </a:xfrm>
          <a:prstGeom prst="rect">
            <a:avLst/>
          </a:prstGeom>
          <a:noFill/>
        </p:spPr>
        <p:txBody>
          <a:bodyPr wrap="none" rtlCol="0">
            <a:spAutoFit/>
          </a:bodyPr>
          <a:lstStyle/>
          <a:p>
            <a:r>
              <a:rPr lang="en-US" dirty="0" smtClean="0">
                <a:solidFill>
                  <a:srgbClr val="000000"/>
                </a:solidFill>
                <a:latin typeface="Calibri"/>
                <a:cs typeface="Calibri"/>
              </a:rPr>
              <a:t>Characteristic impedance highly sensitive of electrode position </a:t>
            </a:r>
            <a:endParaRPr lang="en-US" sz="2400" dirty="0" smtClean="0">
              <a:solidFill>
                <a:srgbClr val="000000"/>
              </a:solidFill>
              <a:latin typeface="Calibri"/>
              <a:cs typeface="Calibri"/>
            </a:endParaRPr>
          </a:p>
        </p:txBody>
      </p:sp>
      <p:sp>
        <p:nvSpPr>
          <p:cNvPr id="19" name="TextBox 18"/>
          <p:cNvSpPr txBox="1"/>
          <p:nvPr/>
        </p:nvSpPr>
        <p:spPr>
          <a:xfrm>
            <a:off x="3254475" y="5307224"/>
            <a:ext cx="764490" cy="261610"/>
          </a:xfrm>
          <a:prstGeom prst="rect">
            <a:avLst/>
          </a:prstGeom>
          <a:noFill/>
        </p:spPr>
        <p:txBody>
          <a:bodyPr wrap="none" rtlCol="0">
            <a:spAutoFit/>
          </a:bodyPr>
          <a:lstStyle/>
          <a:p>
            <a:r>
              <a:rPr lang="en-US" sz="1100" dirty="0" smtClean="0">
                <a:solidFill>
                  <a:srgbClr val="008000"/>
                </a:solidFill>
                <a:latin typeface="Calibri"/>
                <a:cs typeface="Calibri"/>
              </a:rPr>
              <a:t>Full Kicker</a:t>
            </a:r>
          </a:p>
        </p:txBody>
      </p:sp>
      <p:sp>
        <p:nvSpPr>
          <p:cNvPr id="20" name="TextBox 19"/>
          <p:cNvSpPr txBox="1"/>
          <p:nvPr/>
        </p:nvSpPr>
        <p:spPr>
          <a:xfrm>
            <a:off x="7874692" y="5278181"/>
            <a:ext cx="800219" cy="261610"/>
          </a:xfrm>
          <a:prstGeom prst="rect">
            <a:avLst/>
          </a:prstGeom>
          <a:noFill/>
        </p:spPr>
        <p:txBody>
          <a:bodyPr wrap="none" rtlCol="0">
            <a:spAutoFit/>
          </a:bodyPr>
          <a:lstStyle/>
          <a:p>
            <a:r>
              <a:rPr lang="en-US" sz="1100" dirty="0" smtClean="0">
                <a:solidFill>
                  <a:srgbClr val="008000"/>
                </a:solidFill>
                <a:latin typeface="Calibri"/>
                <a:cs typeface="Calibri"/>
              </a:rPr>
              <a:t>Half Kicker</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616992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09600"/>
          </a:xfrm>
        </p:spPr>
        <p:txBody>
          <a:bodyPr/>
          <a:lstStyle/>
          <a:p>
            <a:r>
              <a:rPr lang="en-US" sz="3600"/>
              <a:t>TDR Measurements (Kicker Halves)</a:t>
            </a:r>
          </a:p>
        </p:txBody>
      </p:sp>
      <p:sp>
        <p:nvSpPr>
          <p:cNvPr id="4" name="Slide Number Placeholder 3"/>
          <p:cNvSpPr>
            <a:spLocks noGrp="1"/>
          </p:cNvSpPr>
          <p:nvPr>
            <p:ph type="sldNum" sz="quarter" idx="4"/>
          </p:nvPr>
        </p:nvSpPr>
        <p:spPr/>
        <p:txBody>
          <a:bodyPr/>
          <a:lstStyle/>
          <a:p>
            <a:fld id="{668EFF3A-9903-FC4F-99F2-8A79E0BD1D46}" type="slidenum">
              <a:rPr lang="en-US" smtClean="0"/>
              <a:pPr/>
              <a:t>17</a:t>
            </a:fld>
            <a:endParaRPr lang="en-US" dirty="0"/>
          </a:p>
        </p:txBody>
      </p:sp>
      <p:pic>
        <p:nvPicPr>
          <p:cNvPr id="5" name="Picture 4" descr="TopShim.eps"/>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17007" y="1142999"/>
            <a:ext cx="4769860" cy="2145665"/>
          </a:xfrm>
          <a:prstGeom prst="rect">
            <a:avLst/>
          </a:prstGeom>
        </p:spPr>
      </p:pic>
      <p:grpSp>
        <p:nvGrpSpPr>
          <p:cNvPr id="14" name="Group 13"/>
          <p:cNvGrpSpPr/>
          <p:nvPr/>
        </p:nvGrpSpPr>
        <p:grpSpPr>
          <a:xfrm>
            <a:off x="5124088" y="2058524"/>
            <a:ext cx="3652791" cy="4180791"/>
            <a:chOff x="5668391" y="2557492"/>
            <a:chExt cx="2975429" cy="3405518"/>
          </a:xfrm>
        </p:grpSpPr>
        <p:pic>
          <p:nvPicPr>
            <p:cNvPr id="6" name="Picture 5" descr="2017-08-02_ SR2-LowerLid-FastKicker_Inspection.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5691070" y="2557492"/>
              <a:ext cx="2952750" cy="1654158"/>
            </a:xfrm>
            <a:prstGeom prst="rect">
              <a:avLst/>
            </a:prstGeom>
          </p:spPr>
        </p:pic>
        <p:pic>
          <p:nvPicPr>
            <p:cNvPr id="7" name="Picture 6" descr="2017-08-07_ SR2-LowerLid-FastKicker_Inspection.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5668391" y="4211212"/>
              <a:ext cx="2971800" cy="1751798"/>
            </a:xfrm>
            <a:prstGeom prst="rect">
              <a:avLst/>
            </a:prstGeom>
          </p:spPr>
        </p:pic>
      </p:grpSp>
      <p:pic>
        <p:nvPicPr>
          <p:cNvPr id="8" name="Picture 7" descr="btmmirr.eps"/>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180621" y="3747913"/>
            <a:ext cx="4701650" cy="2114982"/>
          </a:xfrm>
          <a:prstGeom prst="rect">
            <a:avLst/>
          </a:prstGeom>
        </p:spPr>
      </p:pic>
      <p:sp>
        <p:nvSpPr>
          <p:cNvPr id="12" name="TextBox 11"/>
          <p:cNvSpPr txBox="1"/>
          <p:nvPr/>
        </p:nvSpPr>
        <p:spPr>
          <a:xfrm>
            <a:off x="4887383" y="1065983"/>
            <a:ext cx="4256617" cy="1077218"/>
          </a:xfrm>
          <a:prstGeom prst="rect">
            <a:avLst/>
          </a:prstGeom>
          <a:noFill/>
        </p:spPr>
        <p:txBody>
          <a:bodyPr wrap="square" rtlCol="0">
            <a:spAutoFit/>
          </a:bodyPr>
          <a:lstStyle/>
          <a:p>
            <a:pPr algn="just"/>
            <a:r>
              <a:rPr lang="en-US" sz="1600" dirty="0" smtClean="0">
                <a:solidFill>
                  <a:srgbClr val="000000"/>
                </a:solidFill>
                <a:latin typeface="Calibri"/>
                <a:cs typeface="Calibri"/>
              </a:rPr>
              <a:t>Stripline height can more easily be corrected in an open half kicker. TDR measurements (left), supplemented by  laser scans (below), are used to reach the desired alignment.</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09600"/>
          </a:xfrm>
        </p:spPr>
        <p:txBody>
          <a:bodyPr/>
          <a:lstStyle/>
          <a:p>
            <a:r>
              <a:rPr lang="en-US" sz="3600"/>
              <a:t>TDR Measurements (Full Assembly)</a:t>
            </a:r>
          </a:p>
        </p:txBody>
      </p:sp>
      <p:sp>
        <p:nvSpPr>
          <p:cNvPr id="4" name="Slide Number Placeholder 3"/>
          <p:cNvSpPr>
            <a:spLocks noGrp="1"/>
          </p:cNvSpPr>
          <p:nvPr>
            <p:ph type="sldNum" sz="quarter" idx="4"/>
          </p:nvPr>
        </p:nvSpPr>
        <p:spPr/>
        <p:txBody>
          <a:bodyPr/>
          <a:lstStyle/>
          <a:p>
            <a:fld id="{668EFF3A-9903-FC4F-99F2-8A79E0BD1D46}" type="slidenum">
              <a:rPr lang="en-US" smtClean="0"/>
              <a:pPr/>
              <a:t>18</a:t>
            </a:fld>
            <a:endParaRPr lang="en-US" dirty="0"/>
          </a:p>
        </p:txBody>
      </p:sp>
      <p:pic>
        <p:nvPicPr>
          <p:cNvPr id="10" name="Picture 9" descr="BakeDM.eps"/>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609600" y="3962400"/>
            <a:ext cx="3962400" cy="1782439"/>
          </a:xfrm>
          <a:prstGeom prst="rect">
            <a:avLst/>
          </a:prstGeom>
        </p:spPr>
      </p:pic>
      <p:pic>
        <p:nvPicPr>
          <p:cNvPr id="11" name="Picture 10" descr="BakeCM.eps"/>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4572000" y="3962400"/>
            <a:ext cx="4083050" cy="1833745"/>
          </a:xfrm>
          <a:prstGeom prst="rect">
            <a:avLst/>
          </a:prstGeom>
        </p:spPr>
      </p:pic>
      <p:pic>
        <p:nvPicPr>
          <p:cNvPr id="8" name="Picture 7" descr="EvenOddM.eps"/>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609600" y="1371600"/>
            <a:ext cx="3924300" cy="1765300"/>
          </a:xfrm>
          <a:prstGeom prst="rect">
            <a:avLst/>
          </a:prstGeom>
        </p:spPr>
      </p:pic>
      <p:sp>
        <p:nvSpPr>
          <p:cNvPr id="9" name="TextBox 8"/>
          <p:cNvSpPr txBox="1"/>
          <p:nvPr/>
        </p:nvSpPr>
        <p:spPr>
          <a:xfrm>
            <a:off x="4648200" y="1295400"/>
            <a:ext cx="4267200" cy="1815882"/>
          </a:xfrm>
          <a:prstGeom prst="rect">
            <a:avLst/>
          </a:prstGeom>
          <a:noFill/>
        </p:spPr>
        <p:txBody>
          <a:bodyPr wrap="square" rtlCol="0">
            <a:spAutoFit/>
          </a:bodyPr>
          <a:lstStyle/>
          <a:p>
            <a:pPr algn="just"/>
            <a:r>
              <a:rPr lang="en-US" sz="1400" dirty="0" smtClean="0">
                <a:latin typeface="Calibri"/>
                <a:cs typeface="Calibri"/>
              </a:rPr>
              <a:t>After the kicker is fully assembled, we can measure even and odd mode impedances along the striplines (left). Measurements below show measurements of differential and common mode impedances after final assembly and during initial baking at 70 °C. </a:t>
            </a:r>
            <a:r>
              <a:rPr lang="en-US" sz="1400" i="1" dirty="0" smtClean="0">
                <a:latin typeface="Times"/>
                <a:cs typeface="Times"/>
              </a:rPr>
              <a:t>Z</a:t>
            </a:r>
            <a:r>
              <a:rPr lang="en-US" sz="1400" i="1" baseline="-25000" dirty="0" smtClean="0">
                <a:latin typeface="Times"/>
                <a:cs typeface="Times"/>
              </a:rPr>
              <a:t>diff</a:t>
            </a:r>
            <a:r>
              <a:rPr lang="en-US" sz="1400" dirty="0" smtClean="0">
                <a:latin typeface="Calibri"/>
                <a:cs typeface="Calibri"/>
              </a:rPr>
              <a:t> and </a:t>
            </a:r>
            <a:r>
              <a:rPr lang="en-US" sz="1400" i="1" dirty="0" smtClean="0">
                <a:latin typeface="Times"/>
                <a:cs typeface="Times"/>
              </a:rPr>
              <a:t>Z</a:t>
            </a:r>
            <a:r>
              <a:rPr lang="en-US" sz="1400" i="1" baseline="-25000" dirty="0" smtClean="0">
                <a:latin typeface="Times"/>
                <a:cs typeface="Times"/>
              </a:rPr>
              <a:t>comm</a:t>
            </a:r>
            <a:r>
              <a:rPr lang="en-US" sz="1400" dirty="0" smtClean="0">
                <a:latin typeface="Calibri"/>
                <a:cs typeface="Calibri"/>
              </a:rPr>
              <a:t> can be measured directly with a 2-channel TDR and are linked to the impedance of the individual striplines by:</a:t>
            </a:r>
          </a:p>
        </p:txBody>
      </p:sp>
      <p:graphicFrame>
        <p:nvGraphicFramePr>
          <p:cNvPr id="14" name="Object 13"/>
          <p:cNvGraphicFramePr>
            <a:graphicFrameLocks noChangeAspect="1"/>
          </p:cNvGraphicFramePr>
          <p:nvPr/>
        </p:nvGraphicFramePr>
        <p:xfrm>
          <a:off x="4521200" y="3346450"/>
          <a:ext cx="101600" cy="165100"/>
        </p:xfrm>
        <a:graphic>
          <a:graphicData uri="http://schemas.openxmlformats.org/presentationml/2006/ole">
            <p:oleObj spid="_x0000_s31746" name="Equation" r:id="rId9" imgW="101600" imgH="165100" progId="Equation.3">
              <p:embed/>
            </p:oleObj>
          </a:graphicData>
        </a:graphic>
      </p:graphicFrame>
      <p:graphicFrame>
        <p:nvGraphicFramePr>
          <p:cNvPr id="15" name="Object 14"/>
          <p:cNvGraphicFramePr>
            <a:graphicFrameLocks noChangeAspect="1"/>
          </p:cNvGraphicFramePr>
          <p:nvPr/>
        </p:nvGraphicFramePr>
        <p:xfrm>
          <a:off x="5410200" y="3124200"/>
          <a:ext cx="2529348" cy="533400"/>
        </p:xfrm>
        <a:graphic>
          <a:graphicData uri="http://schemas.openxmlformats.org/presentationml/2006/ole">
            <p:oleObj spid="_x0000_s31747" name="Equation" r:id="rId10" imgW="1866900" imgH="393700" progId="Equation.3">
              <p:embed/>
            </p:oleObj>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just"/>
            <a:r>
              <a:rPr lang="en-US" sz="2800" dirty="0"/>
              <a:t>Diagnostics based on beam signals and TDR measurements during operational intervals </a:t>
            </a:r>
            <a:r>
              <a:rPr lang="en-US" sz="2500" dirty="0"/>
              <a:t>(original stripline: Mar-Apr ‘17)</a:t>
            </a:r>
          </a:p>
        </p:txBody>
      </p:sp>
      <p:sp>
        <p:nvSpPr>
          <p:cNvPr id="5" name="Slide Number Placeholder 4"/>
          <p:cNvSpPr>
            <a:spLocks noGrp="1"/>
          </p:cNvSpPr>
          <p:nvPr>
            <p:ph type="sldNum" sz="quarter" idx="4"/>
          </p:nvPr>
        </p:nvSpPr>
        <p:spPr/>
        <p:txBody>
          <a:bodyPr/>
          <a:lstStyle/>
          <a:p>
            <a:fld id="{668EFF3A-9903-FC4F-99F2-8A79E0BD1D46}" type="slidenum">
              <a:rPr lang="en-US" smtClean="0"/>
              <a:pPr/>
              <a:t>19</a:t>
            </a:fld>
            <a:endParaRPr lang="en-US" dirty="0"/>
          </a:p>
        </p:txBody>
      </p:sp>
      <p:sp>
        <p:nvSpPr>
          <p:cNvPr id="8" name="TextBox 7"/>
          <p:cNvSpPr txBox="1"/>
          <p:nvPr/>
        </p:nvSpPr>
        <p:spPr>
          <a:xfrm>
            <a:off x="228600" y="4080808"/>
            <a:ext cx="4419600" cy="1477328"/>
          </a:xfrm>
          <a:prstGeom prst="rect">
            <a:avLst/>
          </a:prstGeom>
          <a:noFill/>
        </p:spPr>
        <p:txBody>
          <a:bodyPr wrap="square" rtlCol="0">
            <a:spAutoFit/>
          </a:bodyPr>
          <a:lstStyle/>
          <a:p>
            <a:pPr algn="just"/>
            <a:r>
              <a:rPr lang="en-US" dirty="0" smtClean="0">
                <a:solidFill>
                  <a:srgbClr val="000000"/>
                </a:solidFill>
                <a:latin typeface="Calibri"/>
                <a:cs typeface="Calibri"/>
              </a:rPr>
              <a:t>On-line diagnostic: 8 GHz bandwidth scope analyzes beam-induced signals. Response in the top stripline shows increasing impedance mismatch due to electrode deformation right of the center spacer.  </a:t>
            </a:r>
          </a:p>
        </p:txBody>
      </p:sp>
      <p:grpSp>
        <p:nvGrpSpPr>
          <p:cNvPr id="23" name="Group 22"/>
          <p:cNvGrpSpPr/>
          <p:nvPr/>
        </p:nvGrpSpPr>
        <p:grpSpPr>
          <a:xfrm>
            <a:off x="0" y="1600201"/>
            <a:ext cx="4757437" cy="2362200"/>
            <a:chOff x="0" y="1600200"/>
            <a:chExt cx="4918075" cy="2441961"/>
          </a:xfrm>
        </p:grpSpPr>
        <p:sp>
          <p:nvSpPr>
            <p:cNvPr id="9" name="Oval 8"/>
            <p:cNvSpPr/>
            <p:nvPr/>
          </p:nvSpPr>
          <p:spPr>
            <a:xfrm>
              <a:off x="2362200" y="2286000"/>
              <a:ext cx="914400" cy="762000"/>
            </a:xfrm>
            <a:prstGeom prst="ellipse">
              <a:avLst/>
            </a:prstGeom>
            <a:noFill/>
            <a:ln w="15875">
              <a:solidFill>
                <a:srgbClr val="FF6600"/>
              </a:solidFill>
              <a:prstDash val="lg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 name="Picture 9" descr="Scope.eps"/>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0" y="1600200"/>
              <a:ext cx="4918075" cy="2441961"/>
            </a:xfrm>
            <a:prstGeom prst="rect">
              <a:avLst/>
            </a:prstGeom>
          </p:spPr>
        </p:pic>
        <p:cxnSp>
          <p:nvCxnSpPr>
            <p:cNvPr id="12" name="Straight Arrow Connector 11"/>
            <p:cNvCxnSpPr/>
            <p:nvPr/>
          </p:nvCxnSpPr>
          <p:spPr>
            <a:xfrm rot="16200000" flipV="1">
              <a:off x="1866106" y="3239294"/>
              <a:ext cx="457994" cy="75406"/>
            </a:xfrm>
            <a:prstGeom prst="straightConnector1">
              <a:avLst/>
            </a:prstGeom>
            <a:ln w="15875">
              <a:solidFill>
                <a:schemeClr val="bg1">
                  <a:lumMod val="6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rot="5400000" flipH="1" flipV="1">
              <a:off x="2133600" y="2971800"/>
              <a:ext cx="533400" cy="533400"/>
            </a:xfrm>
            <a:prstGeom prst="straightConnector1">
              <a:avLst/>
            </a:prstGeom>
            <a:ln w="15875">
              <a:solidFill>
                <a:schemeClr val="bg1">
                  <a:lumMod val="6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2133600" y="2895600"/>
              <a:ext cx="1219200" cy="609600"/>
            </a:xfrm>
            <a:prstGeom prst="straightConnector1">
              <a:avLst/>
            </a:prstGeom>
            <a:ln w="15875">
              <a:solidFill>
                <a:schemeClr val="bg1">
                  <a:lumMod val="6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1828800" y="3456801"/>
              <a:ext cx="1262335" cy="270443"/>
            </a:xfrm>
            <a:prstGeom prst="rect">
              <a:avLst/>
            </a:prstGeom>
            <a:noFill/>
          </p:spPr>
          <p:txBody>
            <a:bodyPr wrap="square" rtlCol="0">
              <a:spAutoFit/>
            </a:bodyPr>
            <a:lstStyle/>
            <a:p>
              <a:r>
                <a:rPr lang="en-US" sz="1100" dirty="0" smtClean="0">
                  <a:solidFill>
                    <a:schemeClr val="bg1">
                      <a:lumMod val="50000"/>
                    </a:schemeClr>
                  </a:solidFill>
                  <a:latin typeface="Calibri"/>
                  <a:cs typeface="Calibri"/>
                </a:rPr>
                <a:t>dielectric spacers</a:t>
              </a:r>
            </a:p>
          </p:txBody>
        </p:sp>
      </p:grpSp>
      <p:sp>
        <p:nvSpPr>
          <p:cNvPr id="25" name="TextBox 24"/>
          <p:cNvSpPr txBox="1"/>
          <p:nvPr/>
        </p:nvSpPr>
        <p:spPr>
          <a:xfrm>
            <a:off x="4842780" y="4035447"/>
            <a:ext cx="4267200" cy="1754327"/>
          </a:xfrm>
          <a:prstGeom prst="rect">
            <a:avLst/>
          </a:prstGeom>
          <a:noFill/>
        </p:spPr>
        <p:txBody>
          <a:bodyPr wrap="square" rtlCol="0">
            <a:spAutoFit/>
          </a:bodyPr>
          <a:lstStyle/>
          <a:p>
            <a:pPr algn="just"/>
            <a:r>
              <a:rPr lang="en-US" dirty="0" smtClean="0">
                <a:solidFill>
                  <a:srgbClr val="000000"/>
                </a:solidFill>
                <a:latin typeface="Calibri"/>
                <a:cs typeface="Calibri"/>
              </a:rPr>
              <a:t>Off-line diagnostic: Requires ring access; not possible during beam operations. TDR measurement of stripline characteristic impedance. From this data a more quantitative assessment of the electrode displacement is possible. </a:t>
            </a:r>
          </a:p>
        </p:txBody>
      </p:sp>
      <p:pic>
        <p:nvPicPr>
          <p:cNvPr id="4" name="Picture 3"/>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728862" y="1714485"/>
            <a:ext cx="4415138" cy="1906828"/>
          </a:xfrm>
          <a:prstGeom prst="rect">
            <a:avLst/>
          </a:prstGeom>
        </p:spPr>
      </p:pic>
      <p:sp>
        <p:nvSpPr>
          <p:cNvPr id="14" name="TextBox 13"/>
          <p:cNvSpPr txBox="1"/>
          <p:nvPr/>
        </p:nvSpPr>
        <p:spPr>
          <a:xfrm>
            <a:off x="1156643" y="5851555"/>
            <a:ext cx="6894500" cy="584776"/>
          </a:xfrm>
          <a:prstGeom prst="rect">
            <a:avLst/>
          </a:prstGeom>
          <a:noFill/>
        </p:spPr>
        <p:txBody>
          <a:bodyPr wrap="square" rtlCol="0">
            <a:spAutoFit/>
          </a:bodyPr>
          <a:lstStyle/>
          <a:p>
            <a:pPr algn="just"/>
            <a:r>
              <a:rPr lang="en-US" sz="1600" dirty="0" smtClean="0">
                <a:solidFill>
                  <a:srgbClr val="000090"/>
                </a:solidFill>
                <a:latin typeface="Calibri"/>
                <a:cs typeface="Calibri"/>
              </a:rPr>
              <a:t>Even this kicker operated within specs until a mishap caused excessive beam power to be absorbed (HHC cavities detuned at full current).</a:t>
            </a:r>
          </a:p>
        </p:txBody>
      </p:sp>
      <p:sp>
        <p:nvSpPr>
          <p:cNvPr id="15" name="TextBox 14"/>
          <p:cNvSpPr txBox="1"/>
          <p:nvPr/>
        </p:nvSpPr>
        <p:spPr>
          <a:xfrm>
            <a:off x="6758423" y="1882476"/>
            <a:ext cx="2083849" cy="276999"/>
          </a:xfrm>
          <a:prstGeom prst="rect">
            <a:avLst/>
          </a:prstGeom>
          <a:noFill/>
        </p:spPr>
        <p:txBody>
          <a:bodyPr wrap="none" rtlCol="0">
            <a:spAutoFit/>
          </a:bodyPr>
          <a:lstStyle/>
          <a:p>
            <a:r>
              <a:rPr lang="en-US" sz="1200" dirty="0" smtClean="0">
                <a:solidFill>
                  <a:srgbClr val="FF0000"/>
                </a:solidFill>
                <a:latin typeface="Calibri"/>
                <a:cs typeface="Calibri"/>
              </a:rPr>
              <a:t>after  4x beam power accident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658100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fontScale="85000" lnSpcReduction="10000"/>
          </a:bodyPr>
          <a:lstStyle/>
          <a:p>
            <a:r>
              <a:rPr lang="en-US" dirty="0" err="1" smtClean="0"/>
              <a:t>Introduction: ALS-U Project and Swap-Out Injection.</a:t>
            </a:r>
          </a:p>
          <a:p>
            <a:endParaRPr lang="en-US" dirty="0" err="1" smtClean="0"/>
          </a:p>
          <a:p>
            <a:r>
              <a:rPr lang="en-US" dirty="0" err="1" smtClean="0"/>
              <a:t>Stripline Design and Impedances.</a:t>
            </a:r>
            <a:endParaRPr lang="en-US" dirty="0" smtClean="0"/>
          </a:p>
          <a:p>
            <a:endParaRPr lang="en-US" dirty="0" smtClean="0"/>
          </a:p>
          <a:p>
            <a:r>
              <a:rPr lang="en-US" dirty="0" smtClean="0"/>
              <a:t>ALS-U Test Kicker at the ALS. </a:t>
            </a:r>
          </a:p>
          <a:p>
            <a:endParaRPr lang="en-US" dirty="0" smtClean="0"/>
          </a:p>
          <a:p>
            <a:r>
              <a:rPr lang="en-US" dirty="0" smtClean="0"/>
              <a:t>Test Kicker Assembly and Bench Measurements.</a:t>
            </a:r>
          </a:p>
          <a:p>
            <a:endParaRPr lang="en-US" dirty="0" smtClean="0"/>
          </a:p>
          <a:p>
            <a:r>
              <a:rPr lang="en-US" dirty="0" smtClean="0"/>
              <a:t>Test Kicker Operation With ALS Beam. </a:t>
            </a:r>
          </a:p>
          <a:p>
            <a:endParaRPr lang="en-US" dirty="0"/>
          </a:p>
        </p:txBody>
      </p:sp>
      <p:sp>
        <p:nvSpPr>
          <p:cNvPr id="5" name="Slide Number Placeholder 4"/>
          <p:cNvSpPr>
            <a:spLocks noGrp="1"/>
          </p:cNvSpPr>
          <p:nvPr>
            <p:ph type="sldNum" sz="quarter" idx="4"/>
          </p:nvPr>
        </p:nvSpPr>
        <p:spPr/>
        <p:txBody>
          <a:bodyPr/>
          <a:lstStyle/>
          <a:p>
            <a:fld id="{668EFF3A-9903-FC4F-99F2-8A79E0BD1D46}" type="slidenum">
              <a:rPr lang="en-US" smtClean="0"/>
              <a:pPr/>
              <a:t>2</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066745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49472" y="115200"/>
            <a:ext cx="8697502" cy="633257"/>
          </a:xfrm>
        </p:spPr>
        <p:txBody>
          <a:bodyPr/>
          <a:lstStyle/>
          <a:p>
            <a:r>
              <a:rPr lang="en-US" sz="2800" dirty="0" smtClean="0"/>
              <a:t>Re-installation and ALS operations: new stripline Sep ‘17  </a:t>
            </a:r>
            <a:endParaRPr lang="en-US" sz="2800" dirty="0"/>
          </a:p>
        </p:txBody>
      </p:sp>
      <p:sp>
        <p:nvSpPr>
          <p:cNvPr id="4" name="Slide Number Placeholder 3"/>
          <p:cNvSpPr>
            <a:spLocks noGrp="1"/>
          </p:cNvSpPr>
          <p:nvPr>
            <p:ph type="sldNum" sz="quarter" idx="4"/>
          </p:nvPr>
        </p:nvSpPr>
        <p:spPr/>
        <p:txBody>
          <a:bodyPr/>
          <a:lstStyle/>
          <a:p>
            <a:fld id="{668EFF3A-9903-FC4F-99F2-8A79E0BD1D46}" type="slidenum">
              <a:rPr lang="en-US" smtClean="0"/>
              <a:pPr/>
              <a:t>20</a:t>
            </a:fld>
            <a:endParaRPr lang="en-US" dirty="0"/>
          </a:p>
        </p:txBody>
      </p:sp>
      <p:pic>
        <p:nvPicPr>
          <p:cNvPr id="9" name="Picture 8"/>
          <p:cNvPicPr>
            <a:picLocks noChangeAspect="1"/>
          </p:cNvPicPr>
          <p:nvPr/>
        </p:nvPicPr>
        <p:blipFill>
          <a:blip r:embed="rId2"/>
          <a:stretch>
            <a:fillRect/>
          </a:stretch>
        </p:blipFill>
        <p:spPr>
          <a:xfrm>
            <a:off x="0" y="715504"/>
            <a:ext cx="5295611" cy="3971708"/>
          </a:xfrm>
          <a:prstGeom prst="rect">
            <a:avLst/>
          </a:prstGeom>
        </p:spPr>
      </p:pic>
      <p:pic>
        <p:nvPicPr>
          <p:cNvPr id="13" name="Picture 12"/>
          <p:cNvPicPr>
            <a:picLocks noChangeAspect="1"/>
          </p:cNvPicPr>
          <p:nvPr/>
        </p:nvPicPr>
        <p:blipFill>
          <a:blip r:embed="rId3"/>
          <a:stretch>
            <a:fillRect/>
          </a:stretch>
        </p:blipFill>
        <p:spPr>
          <a:xfrm>
            <a:off x="4893123" y="1651104"/>
            <a:ext cx="4265663" cy="2669515"/>
          </a:xfrm>
          <a:prstGeom prst="rect">
            <a:avLst/>
          </a:prstGeom>
        </p:spPr>
      </p:pic>
      <p:sp>
        <p:nvSpPr>
          <p:cNvPr id="14" name="TextBox 13"/>
          <p:cNvSpPr txBox="1"/>
          <p:nvPr/>
        </p:nvSpPr>
        <p:spPr>
          <a:xfrm>
            <a:off x="4893099" y="4251340"/>
            <a:ext cx="4041163" cy="1754327"/>
          </a:xfrm>
          <a:prstGeom prst="rect">
            <a:avLst/>
          </a:prstGeom>
          <a:noFill/>
        </p:spPr>
        <p:txBody>
          <a:bodyPr wrap="square" rtlCol="0">
            <a:spAutoFit/>
          </a:bodyPr>
          <a:lstStyle/>
          <a:p>
            <a:pPr algn="just"/>
            <a:r>
              <a:rPr lang="en-US" dirty="0" smtClean="0">
                <a:solidFill>
                  <a:schemeClr val="tx2"/>
                </a:solidFill>
                <a:latin typeface="Calibri"/>
                <a:cs typeface="Calibri"/>
              </a:rPr>
              <a:t>Kicker successfully installed. Temperature sensors show minimal heating from full ALS beam.</a:t>
            </a:r>
          </a:p>
          <a:p>
            <a:pPr algn="just"/>
            <a:r>
              <a:rPr lang="en-US" dirty="0" smtClean="0">
                <a:solidFill>
                  <a:schemeClr val="tx2"/>
                </a:solidFill>
                <a:latin typeface="Calibri"/>
                <a:cs typeface="Calibri"/>
              </a:rPr>
              <a:t>Beam based tests of the deflecting field prove excellent integration with pulser, essentially satisfying ALS-U requirements.</a:t>
            </a:r>
            <a:r>
              <a:rPr lang="en-US" dirty="0" smtClean="0">
                <a:solidFill>
                  <a:schemeClr val="tx2"/>
                </a:solidFill>
                <a:latin typeface="Calibri"/>
                <a:cs typeface="Calibri"/>
              </a:rPr>
              <a:t> </a:t>
            </a:r>
          </a:p>
        </p:txBody>
      </p:sp>
      <p:pic>
        <p:nvPicPr>
          <p:cNvPr id="15" name="Picture 14" descr="4cablesSB.jpg"/>
          <p:cNvPicPr>
            <a:picLocks noChangeAspect="1"/>
          </p:cNvPicPr>
          <p:nvPr/>
        </p:nvPicPr>
        <p:blipFill>
          <a:blip r:embed="rId4"/>
          <a:stretch>
            <a:fillRect/>
          </a:stretch>
        </p:blipFill>
        <p:spPr>
          <a:xfrm>
            <a:off x="1054588" y="4581734"/>
            <a:ext cx="3659644" cy="1927554"/>
          </a:xfrm>
          <a:prstGeom prst="rect">
            <a:avLst/>
          </a:prstGeom>
        </p:spPr>
      </p:pic>
      <p:sp>
        <p:nvSpPr>
          <p:cNvPr id="16" name="Rectangle 15"/>
          <p:cNvSpPr/>
          <p:nvPr/>
        </p:nvSpPr>
        <p:spPr>
          <a:xfrm>
            <a:off x="5139968" y="840206"/>
            <a:ext cx="2890535" cy="923330"/>
          </a:xfrm>
          <a:prstGeom prst="rect">
            <a:avLst/>
          </a:prstGeom>
        </p:spPr>
        <p:txBody>
          <a:bodyPr wrap="none">
            <a:spAutoFit/>
          </a:bodyPr>
          <a:lstStyle/>
          <a:p>
            <a:r>
              <a:rPr lang="en-US" dirty="0" smtClean="0">
                <a:solidFill>
                  <a:schemeClr val="tx2"/>
                </a:solidFill>
                <a:latin typeface="Calibri"/>
                <a:cs typeface="Calibri"/>
              </a:rPr>
              <a:t>New stripline:</a:t>
            </a:r>
          </a:p>
          <a:p>
            <a:pPr>
              <a:buFontTx/>
              <a:buChar char="-"/>
            </a:pPr>
            <a:r>
              <a:rPr lang="en-US" dirty="0" smtClean="0">
                <a:solidFill>
                  <a:schemeClr val="tx2"/>
                </a:solidFill>
                <a:latin typeface="Calibri"/>
                <a:cs typeface="Calibri"/>
              </a:rPr>
              <a:t> Improved assembly process</a:t>
            </a:r>
          </a:p>
          <a:p>
            <a:pPr>
              <a:buFontTx/>
              <a:buChar char="-"/>
            </a:pPr>
            <a:r>
              <a:rPr lang="en-US" dirty="0" smtClean="0">
                <a:solidFill>
                  <a:schemeClr val="tx2"/>
                </a:solidFill>
                <a:latin typeface="Calibri"/>
                <a:cs typeface="Calibri"/>
              </a:rPr>
              <a:t> Larger sliding joints</a:t>
            </a:r>
            <a:endParaRPr lang="en-US"/>
          </a:p>
        </p:txBody>
      </p:sp>
      <p:sp>
        <p:nvSpPr>
          <p:cNvPr id="17" name="TextBox 16"/>
          <p:cNvSpPr txBox="1"/>
          <p:nvPr/>
        </p:nvSpPr>
        <p:spPr>
          <a:xfrm>
            <a:off x="6010008" y="2812375"/>
            <a:ext cx="1172116" cy="369332"/>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en-US" dirty="0" smtClean="0">
                <a:solidFill>
                  <a:schemeClr val="bg1"/>
                </a:solidFill>
                <a:latin typeface="Calibri"/>
                <a:cs typeface="Calibri"/>
              </a:rPr>
              <a:t>Pulser test</a:t>
            </a:r>
            <a:endParaRPr lang="en-US" dirty="0" smtClean="0">
              <a:solidFill>
                <a:schemeClr val="bg1"/>
              </a:solidFill>
              <a:latin typeface="Calibri"/>
              <a:cs typeface="Calibri"/>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2256621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Picture 12" descr="kickerfits.png"/>
          <p:cNvPicPr>
            <a:picLocks noChangeAspect="1"/>
          </p:cNvPicPr>
          <p:nvPr/>
        </p:nvPicPr>
        <p:blipFill>
          <a:blip r:embed="rId2"/>
          <a:stretch>
            <a:fillRect/>
          </a:stretch>
        </p:blipFill>
        <p:spPr>
          <a:xfrm>
            <a:off x="1074936" y="1092537"/>
            <a:ext cx="6906823" cy="2230155"/>
          </a:xfrm>
          <a:prstGeom prst="rect">
            <a:avLst/>
          </a:prstGeom>
        </p:spPr>
      </p:pic>
      <p:sp>
        <p:nvSpPr>
          <p:cNvPr id="2" name="Title 1"/>
          <p:cNvSpPr>
            <a:spLocks noGrp="1"/>
          </p:cNvSpPr>
          <p:nvPr>
            <p:ph type="title"/>
          </p:nvPr>
        </p:nvSpPr>
        <p:spPr/>
        <p:txBody>
          <a:bodyPr/>
          <a:lstStyle/>
          <a:p>
            <a:r>
              <a:rPr lang="en-US" sz="4000" dirty="0" smtClean="0"/>
              <a:t>Conclusions</a:t>
            </a:r>
            <a:endParaRPr lang="en-US" sz="4000" dirty="0"/>
          </a:p>
        </p:txBody>
      </p:sp>
      <p:sp>
        <p:nvSpPr>
          <p:cNvPr id="4" name="Slide Number Placeholder 3"/>
          <p:cNvSpPr>
            <a:spLocks noGrp="1"/>
          </p:cNvSpPr>
          <p:nvPr>
            <p:ph type="sldNum" sz="quarter" idx="4"/>
          </p:nvPr>
        </p:nvSpPr>
        <p:spPr/>
        <p:txBody>
          <a:bodyPr/>
          <a:lstStyle/>
          <a:p>
            <a:fld id="{668EFF3A-9903-FC4F-99F2-8A79E0BD1D46}" type="slidenum">
              <a:rPr lang="en-US" smtClean="0"/>
              <a:pPr/>
              <a:t>21</a:t>
            </a:fld>
            <a:endParaRPr lang="en-US" dirty="0"/>
          </a:p>
        </p:txBody>
      </p:sp>
      <p:sp>
        <p:nvSpPr>
          <p:cNvPr id="22" name="TextBox 21"/>
          <p:cNvSpPr txBox="1"/>
          <p:nvPr/>
        </p:nvSpPr>
        <p:spPr>
          <a:xfrm>
            <a:off x="2199891" y="3073211"/>
            <a:ext cx="4108817" cy="400110"/>
          </a:xfrm>
          <a:prstGeom prst="rect">
            <a:avLst/>
          </a:prstGeom>
          <a:noFill/>
        </p:spPr>
        <p:txBody>
          <a:bodyPr wrap="none" rtlCol="0">
            <a:spAutoFit/>
          </a:bodyPr>
          <a:lstStyle/>
          <a:p>
            <a:r>
              <a:rPr lang="en-US" sz="2000" cap="small" dirty="0" smtClean="0">
                <a:solidFill>
                  <a:srgbClr val="000000"/>
                </a:solidFill>
                <a:latin typeface="Calibri"/>
                <a:cs typeface="Calibri"/>
              </a:rPr>
              <a:t>Studies for the SIRIUS feedback kicker</a:t>
            </a:r>
          </a:p>
        </p:txBody>
      </p:sp>
      <p:grpSp>
        <p:nvGrpSpPr>
          <p:cNvPr id="24" name="Group 23"/>
          <p:cNvGrpSpPr/>
          <p:nvPr/>
        </p:nvGrpSpPr>
        <p:grpSpPr>
          <a:xfrm>
            <a:off x="1712287" y="2392794"/>
            <a:ext cx="1281372" cy="667421"/>
            <a:chOff x="1712287" y="2744334"/>
            <a:chExt cx="1281372" cy="667421"/>
          </a:xfrm>
        </p:grpSpPr>
        <p:sp>
          <p:nvSpPr>
            <p:cNvPr id="14" name="Oval 13"/>
            <p:cNvSpPr/>
            <p:nvPr/>
          </p:nvSpPr>
          <p:spPr>
            <a:xfrm>
              <a:off x="2403998" y="2744334"/>
              <a:ext cx="589661" cy="601032"/>
            </a:xfrm>
            <a:prstGeom prst="ellipse">
              <a:avLst/>
            </a:prstGeom>
            <a:solidFill>
              <a:schemeClr val="bg1"/>
            </a:solid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Oval 15"/>
            <p:cNvSpPr/>
            <p:nvPr/>
          </p:nvSpPr>
          <p:spPr>
            <a:xfrm>
              <a:off x="2596776" y="2857736"/>
              <a:ext cx="204113" cy="215464"/>
            </a:xfrm>
            <a:prstGeom prst="ellipse">
              <a:avLst/>
            </a:prstGeom>
            <a:solidFill>
              <a:srgbClr val="FF0000"/>
            </a:solid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Oval 16"/>
            <p:cNvSpPr/>
            <p:nvPr/>
          </p:nvSpPr>
          <p:spPr>
            <a:xfrm>
              <a:off x="2601756" y="3010136"/>
              <a:ext cx="204113" cy="215464"/>
            </a:xfrm>
            <a:prstGeom prst="ellipse">
              <a:avLst/>
            </a:prstGeom>
            <a:solidFill>
              <a:srgbClr val="FF0000"/>
            </a:solid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p:cNvSpPr/>
            <p:nvPr/>
          </p:nvSpPr>
          <p:spPr>
            <a:xfrm>
              <a:off x="2562757" y="2959799"/>
              <a:ext cx="272152" cy="181443"/>
            </a:xfrm>
            <a:prstGeom prst="rect">
              <a:avLst/>
            </a:prstGeom>
            <a:solidFill>
              <a:schemeClr val="bg1"/>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Merge 19"/>
            <p:cNvSpPr/>
            <p:nvPr/>
          </p:nvSpPr>
          <p:spPr>
            <a:xfrm rot="16200000">
              <a:off x="2392663" y="2982480"/>
              <a:ext cx="192774" cy="124742"/>
            </a:xfrm>
            <a:prstGeom prst="flowChartMerge">
              <a:avLst/>
            </a:prstGeom>
            <a:solidFill>
              <a:srgbClr val="FF0000"/>
            </a:solid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Merge 20"/>
            <p:cNvSpPr/>
            <p:nvPr/>
          </p:nvSpPr>
          <p:spPr>
            <a:xfrm rot="5400000" flipH="1">
              <a:off x="2817223" y="2987460"/>
              <a:ext cx="192774" cy="124742"/>
            </a:xfrm>
            <a:prstGeom prst="flowChartMerge">
              <a:avLst/>
            </a:prstGeom>
            <a:solidFill>
              <a:srgbClr val="FF0000"/>
            </a:solid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extBox 14"/>
            <p:cNvSpPr txBox="1"/>
            <p:nvPr/>
          </p:nvSpPr>
          <p:spPr>
            <a:xfrm>
              <a:off x="1712287" y="3073201"/>
              <a:ext cx="701534" cy="338554"/>
            </a:xfrm>
            <a:prstGeom prst="rect">
              <a:avLst/>
            </a:prstGeom>
            <a:noFill/>
          </p:spPr>
          <p:txBody>
            <a:bodyPr wrap="none" rtlCol="0">
              <a:spAutoFit/>
            </a:bodyPr>
            <a:lstStyle/>
            <a:p>
              <a:r>
                <a:rPr lang="en-US" sz="1600" b="1" dirty="0" smtClean="0">
                  <a:solidFill>
                    <a:srgbClr val="FF0000"/>
                  </a:solidFill>
                  <a:latin typeface="Calibri"/>
                  <a:cs typeface="Calibri"/>
                </a:rPr>
                <a:t>ALS-U</a:t>
              </a:r>
            </a:p>
          </p:txBody>
        </p:sp>
      </p:grpSp>
      <p:sp>
        <p:nvSpPr>
          <p:cNvPr id="26" name="TextBox 25"/>
          <p:cNvSpPr txBox="1"/>
          <p:nvPr/>
        </p:nvSpPr>
        <p:spPr>
          <a:xfrm>
            <a:off x="351530" y="3674241"/>
            <a:ext cx="8561426" cy="2308324"/>
          </a:xfrm>
          <a:prstGeom prst="rect">
            <a:avLst/>
          </a:prstGeom>
          <a:noFill/>
        </p:spPr>
        <p:txBody>
          <a:bodyPr wrap="square" rtlCol="0">
            <a:spAutoFit/>
          </a:bodyPr>
          <a:lstStyle/>
          <a:p>
            <a:pPr algn="just">
              <a:buFont typeface="Arial"/>
              <a:buChar char="•"/>
            </a:pPr>
            <a:r>
              <a:rPr lang="en-US" sz="2400" dirty="0" smtClean="0">
                <a:solidFill>
                  <a:schemeClr val="tx2"/>
                </a:solidFill>
                <a:latin typeface="Calibri"/>
                <a:cs typeface="Calibri"/>
              </a:rPr>
              <a:t> Kicker and BPM striplines are very well understood components.</a:t>
            </a:r>
          </a:p>
          <a:p>
            <a:pPr algn="just">
              <a:buFont typeface="Arial"/>
              <a:buChar char="•"/>
            </a:pPr>
            <a:r>
              <a:rPr lang="en-US" sz="2400" dirty="0" smtClean="0">
                <a:solidFill>
                  <a:schemeClr val="tx2"/>
                </a:solidFill>
                <a:latin typeface="Calibri"/>
                <a:cs typeface="Calibri"/>
              </a:rPr>
              <a:t> There is a wealth of theoretical methods, simulation codes, bench measurement techniques available for their design.</a:t>
            </a:r>
          </a:p>
          <a:p>
            <a:pPr algn="just">
              <a:buFont typeface="Arial"/>
              <a:buChar char="•"/>
            </a:pPr>
            <a:r>
              <a:rPr lang="en-US" sz="2400" dirty="0" smtClean="0">
                <a:solidFill>
                  <a:schemeClr val="tx2"/>
                </a:solidFill>
                <a:latin typeface="Calibri"/>
                <a:cs typeface="Calibri"/>
              </a:rPr>
              <a:t> In extreme conditions they can still be challenging projects: ALS Test Kicker is the smallest aperture stripline ever installed on a storage ring.</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225662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Extra Slides</a:t>
            </a:r>
          </a:p>
        </p:txBody>
      </p:sp>
      <p:sp>
        <p:nvSpPr>
          <p:cNvPr id="4" name="Slide Number Placeholder 3"/>
          <p:cNvSpPr>
            <a:spLocks noGrp="1"/>
          </p:cNvSpPr>
          <p:nvPr>
            <p:ph type="sldNum" sz="quarter" idx="4"/>
          </p:nvPr>
        </p:nvSpPr>
        <p:spPr/>
        <p:txBody>
          <a:bodyPr/>
          <a:lstStyle/>
          <a:p>
            <a:fld id="{668EFF3A-9903-FC4F-99F2-8A79E0BD1D46}" type="slidenum">
              <a:rPr lang="en-US" smtClean="0"/>
              <a:pPr/>
              <a:t>22</a:t>
            </a:fld>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The ALS-U Test Kicker Timeline</a:t>
            </a:r>
            <a:endParaRPr lang="en-US" sz="3200" dirty="0"/>
          </a:p>
        </p:txBody>
      </p:sp>
      <p:sp>
        <p:nvSpPr>
          <p:cNvPr id="4" name="Slide Number Placeholder 3"/>
          <p:cNvSpPr>
            <a:spLocks noGrp="1"/>
          </p:cNvSpPr>
          <p:nvPr>
            <p:ph type="sldNum" sz="quarter" idx="4"/>
          </p:nvPr>
        </p:nvSpPr>
        <p:spPr/>
        <p:txBody>
          <a:bodyPr/>
          <a:lstStyle/>
          <a:p>
            <a:fld id="{668EFF3A-9903-FC4F-99F2-8A79E0BD1D46}" type="slidenum">
              <a:rPr lang="en-US" smtClean="0"/>
              <a:pPr/>
              <a:t>23</a:t>
            </a:fld>
            <a:endParaRPr lang="en-US" dirty="0"/>
          </a:p>
        </p:txBody>
      </p:sp>
      <p:sp>
        <p:nvSpPr>
          <p:cNvPr id="6" name="Content Placeholder 5"/>
          <p:cNvSpPr>
            <a:spLocks noGrp="1"/>
          </p:cNvSpPr>
          <p:nvPr>
            <p:ph sz="half" idx="1"/>
          </p:nvPr>
        </p:nvSpPr>
        <p:spPr>
          <a:xfrm>
            <a:off x="457200" y="899880"/>
            <a:ext cx="8153400" cy="5087758"/>
          </a:xfrm>
        </p:spPr>
        <p:txBody>
          <a:bodyPr>
            <a:noAutofit/>
          </a:bodyPr>
          <a:lstStyle/>
          <a:p>
            <a:pPr algn="just"/>
            <a:r>
              <a:rPr lang="en-US" sz="2000">
                <a:solidFill>
                  <a:schemeClr val="tx1"/>
                </a:solidFill>
              </a:rPr>
              <a:t>Jan/Feb: kicker with original stripline version assembled and installed on the ALS.</a:t>
            </a:r>
          </a:p>
          <a:p>
            <a:r>
              <a:rPr lang="en-US" sz="2000">
                <a:solidFill>
                  <a:schemeClr val="tx1"/>
                </a:solidFill>
              </a:rPr>
              <a:t>Mar: kicker tested with increasing beam current during the ALS restart, up to 500 mA, in passive mode.</a:t>
            </a:r>
          </a:p>
          <a:p>
            <a:r>
              <a:rPr lang="en-US" sz="2000">
                <a:solidFill>
                  <a:schemeClr val="tx1"/>
                </a:solidFill>
              </a:rPr>
              <a:t>Mar: kicker and pulser tested with ALS beam. </a:t>
            </a:r>
          </a:p>
          <a:p>
            <a:pPr algn="just"/>
            <a:r>
              <a:rPr lang="en-US" sz="2000">
                <a:solidFill>
                  <a:schemeClr val="tx1"/>
                </a:solidFill>
              </a:rPr>
              <a:t>Mar 28</a:t>
            </a:r>
            <a:r>
              <a:rPr lang="en-US" sz="2000" baseline="30000">
                <a:solidFill>
                  <a:schemeClr val="tx1"/>
                </a:solidFill>
              </a:rPr>
              <a:t>th</a:t>
            </a:r>
            <a:r>
              <a:rPr lang="en-US" sz="2000">
                <a:solidFill>
                  <a:schemeClr val="tx1"/>
                </a:solidFill>
              </a:rPr>
              <a:t>: due to operational mishap, full beam injected with harmonic cavities detuned. Shorter bunches and higher peak current briefly increased electrodes temperature before beam dump. Beam lifetime reduction observed and following measurement of reduced beam aperture and changes in beam induced signal in kicker, removal follows.</a:t>
            </a:r>
          </a:p>
          <a:p>
            <a:pPr algn="just"/>
            <a:r>
              <a:rPr lang="en-US" sz="2000">
                <a:solidFill>
                  <a:schemeClr val="tx1"/>
                </a:solidFill>
              </a:rPr>
              <a:t>Apr: TDR measurements and visual survey after kicker chamber can be opened evidenced sag in downstream half of top stripline, up to 2 mm away from nominal position.</a:t>
            </a:r>
          </a:p>
          <a:p>
            <a:pPr algn="just"/>
            <a:r>
              <a:rPr lang="en-US" sz="2000">
                <a:solidFill>
                  <a:schemeClr val="tx1"/>
                </a:solidFill>
              </a:rPr>
              <a:t>Aug: kicker with new stripline assembled and installed on the ALS.</a:t>
            </a:r>
          </a:p>
          <a:p>
            <a:pPr algn="just"/>
            <a:r>
              <a:rPr lang="en-US" sz="2000">
                <a:solidFill>
                  <a:srgbClr val="000000"/>
                </a:solidFill>
              </a:rPr>
              <a:t>Sept: measurements with beam</a:t>
            </a:r>
            <a:r>
              <a:rPr lang="en-US" sz="2000">
                <a:solidFill>
                  <a:schemeClr val="bg1">
                    <a:lumMod val="50000"/>
                  </a:schemeClr>
                </a:solidFill>
              </a:rPr>
              <a:t>.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862586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500" dirty="0" smtClean="0"/>
              <a:t>The original design of the </a:t>
            </a:r>
            <a:r>
              <a:rPr lang="en-US" sz="2500" dirty="0" err="1" smtClean="0"/>
              <a:t>stripline</a:t>
            </a:r>
            <a:r>
              <a:rPr lang="en-US" sz="2500" dirty="0" smtClean="0"/>
              <a:t> kicker electrodes has been improved to accommodate a higher temperature rise</a:t>
            </a:r>
            <a:endParaRPr lang="en-US" sz="2500" dirty="0"/>
          </a:p>
        </p:txBody>
      </p:sp>
      <p:sp>
        <p:nvSpPr>
          <p:cNvPr id="3" name="Content Placeholder 2"/>
          <p:cNvSpPr>
            <a:spLocks noGrp="1"/>
          </p:cNvSpPr>
          <p:nvPr>
            <p:ph idx="1"/>
          </p:nvPr>
        </p:nvSpPr>
        <p:spPr>
          <a:xfrm>
            <a:off x="457200" y="1143000"/>
            <a:ext cx="8229600" cy="4470411"/>
          </a:xfrm>
        </p:spPr>
        <p:txBody>
          <a:bodyPr>
            <a:noAutofit/>
          </a:bodyPr>
          <a:lstStyle/>
          <a:p>
            <a:r>
              <a:rPr lang="en-US" sz="1800" dirty="0" smtClean="0">
                <a:solidFill>
                  <a:srgbClr val="000090"/>
                </a:solidFill>
              </a:rPr>
              <a:t>TDR and beam-induced signal measurements confirmed that the kicker electrode design was acceptable for normal ALS beam conditions where there is beam lengthening with a  harmonic cavity</a:t>
            </a:r>
          </a:p>
          <a:p>
            <a:endParaRPr lang="en-US" sz="700" dirty="0"/>
          </a:p>
          <a:p>
            <a:r>
              <a:rPr lang="en-US" sz="1800" dirty="0" smtClean="0">
                <a:solidFill>
                  <a:srgbClr val="000090"/>
                </a:solidFill>
              </a:rPr>
              <a:t>When the harmonic cavity was detuned and the bunches were short, excessive power </a:t>
            </a:r>
            <a:r>
              <a:rPr lang="en-US" sz="1800" dirty="0">
                <a:solidFill>
                  <a:srgbClr val="000090"/>
                </a:solidFill>
              </a:rPr>
              <a:t>c</a:t>
            </a:r>
            <a:r>
              <a:rPr lang="en-US" sz="1800" dirty="0" smtClean="0">
                <a:solidFill>
                  <a:srgbClr val="000090"/>
                </a:solidFill>
              </a:rPr>
              <a:t>oupled to a kicker electrode and it deformed by ~2mm   </a:t>
            </a:r>
          </a:p>
          <a:p>
            <a:endParaRPr lang="en-US" sz="800" dirty="0"/>
          </a:p>
          <a:p>
            <a:r>
              <a:rPr lang="en-US" sz="1800" dirty="0" smtClean="0">
                <a:solidFill>
                  <a:srgbClr val="000090"/>
                </a:solidFill>
              </a:rPr>
              <a:t>Modifications to reduce the impact of beam heating</a:t>
            </a:r>
          </a:p>
          <a:p>
            <a:pPr lvl="1"/>
            <a:r>
              <a:rPr lang="en-US" sz="1400" dirty="0" smtClean="0"/>
              <a:t>Robust electrodes and improved processing</a:t>
            </a:r>
          </a:p>
          <a:p>
            <a:pPr lvl="1"/>
            <a:r>
              <a:rPr lang="en-US" sz="1400" dirty="0" smtClean="0"/>
              <a:t>Expansion joints with larger range (from 0.22mm to 0.6mm)</a:t>
            </a:r>
          </a:p>
          <a:p>
            <a:pPr lvl="1"/>
            <a:r>
              <a:rPr lang="en-US" sz="1400" dirty="0" smtClean="0"/>
              <a:t>Added diagnostics and interlocks</a:t>
            </a:r>
          </a:p>
          <a:p>
            <a:pPr lvl="1"/>
            <a:endParaRPr lang="en-US" sz="800" dirty="0"/>
          </a:p>
          <a:p>
            <a:r>
              <a:rPr lang="en-US" sz="1800" dirty="0">
                <a:solidFill>
                  <a:srgbClr val="000090"/>
                </a:solidFill>
              </a:rPr>
              <a:t> Beam power loss (500mA</a:t>
            </a:r>
            <a:r>
              <a:rPr lang="en-US" sz="1800" dirty="0" smtClean="0">
                <a:solidFill>
                  <a:srgbClr val="000090"/>
                </a:solidFill>
              </a:rPr>
              <a:t>) – into electrodes, chamber, cables, feedthroughs, and terminations estimated by CST simulations</a:t>
            </a:r>
            <a:endParaRPr lang="en-US" sz="1800" dirty="0">
              <a:solidFill>
                <a:srgbClr val="000090"/>
              </a:solidFill>
            </a:endParaRPr>
          </a:p>
          <a:p>
            <a:pPr lvl="1"/>
            <a:r>
              <a:rPr lang="en-US" sz="1400" dirty="0"/>
              <a:t>ALS </a:t>
            </a:r>
            <a:r>
              <a:rPr lang="en-US" sz="1400" dirty="0" smtClean="0"/>
              <a:t>without </a:t>
            </a:r>
            <a:r>
              <a:rPr lang="en-US" sz="1400" dirty="0"/>
              <a:t>bunch lengthening: 243W </a:t>
            </a:r>
            <a:r>
              <a:rPr lang="en-US" sz="1400" dirty="0" smtClean="0"/>
              <a:t>(5mm </a:t>
            </a:r>
            <a:r>
              <a:rPr lang="en-US" sz="1400" dirty="0"/>
              <a:t>RMS bunch length) – detailed model from CAD</a:t>
            </a:r>
          </a:p>
          <a:p>
            <a:pPr lvl="1"/>
            <a:r>
              <a:rPr lang="en-US" sz="1400" dirty="0"/>
              <a:t>ALS </a:t>
            </a:r>
            <a:r>
              <a:rPr lang="en-US" sz="1400" dirty="0" smtClean="0"/>
              <a:t>with </a:t>
            </a:r>
            <a:r>
              <a:rPr lang="en-US" sz="1400" dirty="0"/>
              <a:t>bunch lengthening: 84W </a:t>
            </a:r>
            <a:r>
              <a:rPr lang="en-US" sz="1400" dirty="0" smtClean="0"/>
              <a:t>(9mm </a:t>
            </a:r>
            <a:r>
              <a:rPr lang="en-US" sz="1400" dirty="0"/>
              <a:t>RMS bunch length) – detailed model from CAD</a:t>
            </a:r>
          </a:p>
          <a:p>
            <a:pPr lvl="1"/>
            <a:r>
              <a:rPr lang="en-US" sz="1400" dirty="0" smtClean="0"/>
              <a:t>ALS-U with bunch lengthening: </a:t>
            </a:r>
            <a:r>
              <a:rPr lang="en-US" sz="1400" dirty="0"/>
              <a:t>28W (9mm RMS bunch length) – much simpler model, likely to be </a:t>
            </a:r>
            <a:r>
              <a:rPr lang="en-US" sz="1400" dirty="0" smtClean="0"/>
              <a:t>low</a:t>
            </a:r>
          </a:p>
        </p:txBody>
      </p:sp>
      <p:sp>
        <p:nvSpPr>
          <p:cNvPr id="5" name="Slide Number Placeholder 4"/>
          <p:cNvSpPr>
            <a:spLocks noGrp="1"/>
          </p:cNvSpPr>
          <p:nvPr>
            <p:ph type="sldNum" sz="quarter" idx="4"/>
          </p:nvPr>
        </p:nvSpPr>
        <p:spPr/>
        <p:txBody>
          <a:bodyPr/>
          <a:lstStyle/>
          <a:p>
            <a:fld id="{668EFF3A-9903-FC4F-99F2-8A79E0BD1D46}" type="slidenum">
              <a:rPr lang="en-US" smtClean="0"/>
              <a:pPr/>
              <a:t>24</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259648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49260" y="108458"/>
            <a:ext cx="8584317" cy="844121"/>
          </a:xfrm>
        </p:spPr>
        <p:txBody>
          <a:bodyPr/>
          <a:lstStyle/>
          <a:p>
            <a:r>
              <a:rPr lang="en-US"/>
              <a:t>Non-Ideal Loads/Feedthroughs</a:t>
            </a:r>
          </a:p>
        </p:txBody>
      </p:sp>
      <p:sp>
        <p:nvSpPr>
          <p:cNvPr id="8" name="TextBox 7"/>
          <p:cNvSpPr txBox="1"/>
          <p:nvPr/>
        </p:nvSpPr>
        <p:spPr>
          <a:xfrm>
            <a:off x="8795331" y="6540474"/>
            <a:ext cx="340658" cy="276999"/>
          </a:xfrm>
          <a:prstGeom prst="rect">
            <a:avLst/>
          </a:prstGeom>
          <a:noFill/>
        </p:spPr>
        <p:txBody>
          <a:bodyPr wrap="none" rtlCol="0">
            <a:spAutoFit/>
          </a:bodyPr>
          <a:lstStyle/>
          <a:p>
            <a:r>
              <a:rPr lang="en-US" sz="1200" b="1">
                <a:solidFill>
                  <a:srgbClr val="EDB3BB"/>
                </a:solidFill>
              </a:rPr>
              <a:t>15</a:t>
            </a:r>
          </a:p>
        </p:txBody>
      </p:sp>
      <p:pic>
        <p:nvPicPr>
          <p:cNvPr id="14" name="Picture 13" descr="Slide1.jpg"/>
          <p:cNvPicPr/>
          <p:nvPr/>
        </p:nvPicPr>
        <p:blipFill>
          <a:blip r:embed="rId2"/>
          <a:stretch>
            <a:fillRect/>
          </a:stretch>
        </p:blipFill>
        <p:spPr>
          <a:xfrm>
            <a:off x="487994" y="886822"/>
            <a:ext cx="3084738" cy="2046605"/>
          </a:xfrm>
          <a:prstGeom prst="rect">
            <a:avLst/>
          </a:prstGeom>
        </p:spPr>
      </p:pic>
      <p:sp>
        <p:nvSpPr>
          <p:cNvPr id="15" name="TextBox 14"/>
          <p:cNvSpPr txBox="1"/>
          <p:nvPr/>
        </p:nvSpPr>
        <p:spPr>
          <a:xfrm>
            <a:off x="4053742" y="1071292"/>
            <a:ext cx="5026466" cy="1200329"/>
          </a:xfrm>
          <a:prstGeom prst="rect">
            <a:avLst/>
          </a:prstGeom>
          <a:noFill/>
        </p:spPr>
        <p:txBody>
          <a:bodyPr wrap="square" rtlCol="0">
            <a:spAutoFit/>
          </a:bodyPr>
          <a:lstStyle/>
          <a:p>
            <a:pPr algn="just"/>
            <a:r>
              <a:rPr lang="en-US"/>
              <a:t>Stripline excited by the beam (even mode) is mismatched. This causes beam signals to be induced in the pulser port and to bounce back and forth</a:t>
            </a:r>
          </a:p>
        </p:txBody>
      </p:sp>
      <p:pic>
        <p:nvPicPr>
          <p:cNvPr id="16" name="Picture 15" descr="beaminducedvoltage.eps"/>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5626179" y="2247245"/>
            <a:ext cx="3169152" cy="1846016"/>
          </a:xfrm>
          <a:prstGeom prst="rect">
            <a:avLst/>
          </a:prstGeom>
        </p:spPr>
      </p:pic>
      <p:pic>
        <p:nvPicPr>
          <p:cNvPr id="17" name="Picture 16" descr="beaminducedV.jpg"/>
          <p:cNvPicPr>
            <a:picLocks noChangeAspect="1"/>
          </p:cNvPicPr>
          <p:nvPr/>
        </p:nvPicPr>
        <p:blipFill>
          <a:blip r:embed="rId5"/>
          <a:stretch>
            <a:fillRect/>
          </a:stretch>
        </p:blipFill>
        <p:spPr>
          <a:xfrm>
            <a:off x="5657062" y="4295040"/>
            <a:ext cx="3069971" cy="1596620"/>
          </a:xfrm>
          <a:prstGeom prst="rect">
            <a:avLst/>
          </a:prstGeom>
        </p:spPr>
      </p:pic>
      <p:sp>
        <p:nvSpPr>
          <p:cNvPr id="18" name="TextBox 17"/>
          <p:cNvSpPr txBox="1"/>
          <p:nvPr/>
        </p:nvSpPr>
        <p:spPr>
          <a:xfrm>
            <a:off x="7182427" y="2307150"/>
            <a:ext cx="1378653" cy="307777"/>
          </a:xfrm>
          <a:prstGeom prst="rect">
            <a:avLst/>
          </a:prstGeom>
          <a:noFill/>
        </p:spPr>
        <p:txBody>
          <a:bodyPr wrap="none" rtlCol="0">
            <a:spAutoFit/>
          </a:bodyPr>
          <a:lstStyle/>
          <a:p>
            <a:r>
              <a:rPr lang="en-US" sz="1400">
                <a:solidFill>
                  <a:srgbClr val="000090"/>
                </a:solidFill>
              </a:rPr>
              <a:t>analytical model</a:t>
            </a:r>
          </a:p>
        </p:txBody>
      </p:sp>
      <p:sp>
        <p:nvSpPr>
          <p:cNvPr id="19" name="TextBox 18"/>
          <p:cNvSpPr txBox="1"/>
          <p:nvPr/>
        </p:nvSpPr>
        <p:spPr>
          <a:xfrm>
            <a:off x="7339662" y="5330956"/>
            <a:ext cx="1255134" cy="307777"/>
          </a:xfrm>
          <a:prstGeom prst="rect">
            <a:avLst/>
          </a:prstGeom>
          <a:noFill/>
        </p:spPr>
        <p:txBody>
          <a:bodyPr wrap="none" rtlCol="0">
            <a:spAutoFit/>
          </a:bodyPr>
          <a:lstStyle/>
          <a:p>
            <a:r>
              <a:rPr lang="en-US" sz="1400">
                <a:solidFill>
                  <a:srgbClr val="000090"/>
                </a:solidFill>
              </a:rPr>
              <a:t>CST simulation</a:t>
            </a:r>
          </a:p>
        </p:txBody>
      </p:sp>
      <p:pic>
        <p:nvPicPr>
          <p:cNvPr id="22" name="Picture 21" descr="Feedthru_tline_model.jpg"/>
          <p:cNvPicPr>
            <a:picLocks noChangeAspect="1"/>
          </p:cNvPicPr>
          <p:nvPr/>
        </p:nvPicPr>
        <p:blipFill>
          <a:blip r:embed="rId6"/>
          <a:stretch>
            <a:fillRect/>
          </a:stretch>
        </p:blipFill>
        <p:spPr>
          <a:xfrm>
            <a:off x="189911" y="3541085"/>
            <a:ext cx="3823246" cy="1129716"/>
          </a:xfrm>
          <a:prstGeom prst="rect">
            <a:avLst/>
          </a:prstGeom>
        </p:spPr>
      </p:pic>
      <p:sp>
        <p:nvSpPr>
          <p:cNvPr id="23" name="TextBox 22"/>
          <p:cNvSpPr txBox="1"/>
          <p:nvPr/>
        </p:nvSpPr>
        <p:spPr>
          <a:xfrm>
            <a:off x="125143" y="2599092"/>
            <a:ext cx="4906477" cy="1031051"/>
          </a:xfrm>
          <a:prstGeom prst="rect">
            <a:avLst/>
          </a:prstGeom>
          <a:noFill/>
        </p:spPr>
        <p:txBody>
          <a:bodyPr wrap="square" rtlCol="0">
            <a:spAutoFit/>
          </a:bodyPr>
          <a:lstStyle/>
          <a:p>
            <a:r>
              <a:rPr lang="en-US" sz="1400">
                <a:solidFill>
                  <a:srgbClr val="FF0000"/>
                </a:solidFill>
              </a:rPr>
              <a:t>Loads and feedthroughs are not 50 Ω all over the beam spectrum</a:t>
            </a:r>
          </a:p>
          <a:p>
            <a:endParaRPr lang="en-US" sz="300">
              <a:solidFill>
                <a:srgbClr val="FF0000"/>
              </a:solidFill>
            </a:endParaRPr>
          </a:p>
          <a:p>
            <a:r>
              <a:rPr lang="en-US" sz="1400"/>
              <a:t>High-frequency feedthrough model based on TDR measurements</a:t>
            </a:r>
          </a:p>
        </p:txBody>
      </p:sp>
      <p:pic>
        <p:nvPicPr>
          <p:cNvPr id="20" name="Picture 19" descr="tranmlinev.pdf"/>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249260" y="4492835"/>
            <a:ext cx="3289300" cy="1943100"/>
          </a:xfrm>
          <a:prstGeom prst="rect">
            <a:avLst/>
          </a:prstGeom>
        </p:spPr>
      </p:pic>
      <p:sp>
        <p:nvSpPr>
          <p:cNvPr id="24" name="TextBox 23"/>
          <p:cNvSpPr txBox="1"/>
          <p:nvPr/>
        </p:nvSpPr>
        <p:spPr>
          <a:xfrm>
            <a:off x="6276466" y="5991771"/>
            <a:ext cx="2284614" cy="307777"/>
          </a:xfrm>
          <a:prstGeom prst="rect">
            <a:avLst/>
          </a:prstGeom>
          <a:noFill/>
        </p:spPr>
        <p:txBody>
          <a:bodyPr wrap="square" rtlCol="0">
            <a:spAutoFit/>
          </a:bodyPr>
          <a:lstStyle/>
          <a:p>
            <a:r>
              <a:rPr lang="en-US" sz="1400"/>
              <a:t>Ideal, purely resistive, load</a:t>
            </a:r>
          </a:p>
        </p:txBody>
      </p:sp>
      <p:sp>
        <p:nvSpPr>
          <p:cNvPr id="26" name="Slide Number Placeholder 4"/>
          <p:cNvSpPr>
            <a:spLocks noGrp="1"/>
          </p:cNvSpPr>
          <p:nvPr>
            <p:ph type="sldNum" sz="quarter" idx="4"/>
          </p:nvPr>
        </p:nvSpPr>
        <p:spPr>
          <a:xfrm>
            <a:off x="3429000" y="6340475"/>
            <a:ext cx="2133600" cy="365125"/>
          </a:xfrm>
        </p:spPr>
        <p:txBody>
          <a:bodyPr/>
          <a:lstStyle/>
          <a:p>
            <a:fld id="{668EFF3A-9903-FC4F-99F2-8A79E0BD1D46}" type="slidenum">
              <a:rPr lang="en-US" smtClean="0"/>
              <a:pPr/>
              <a:t>25</a:t>
            </a:fld>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09600"/>
          </a:xfrm>
        </p:spPr>
        <p:txBody>
          <a:bodyPr/>
          <a:lstStyle/>
          <a:p>
            <a:r>
              <a:rPr lang="en-US" sz="3600"/>
              <a:t>NWA Measurements (Full Assembly)</a:t>
            </a:r>
          </a:p>
        </p:txBody>
      </p:sp>
      <p:sp>
        <p:nvSpPr>
          <p:cNvPr id="4" name="Slide Number Placeholder 3"/>
          <p:cNvSpPr>
            <a:spLocks noGrp="1"/>
          </p:cNvSpPr>
          <p:nvPr>
            <p:ph type="sldNum" sz="quarter" idx="4"/>
          </p:nvPr>
        </p:nvSpPr>
        <p:spPr/>
        <p:txBody>
          <a:bodyPr/>
          <a:lstStyle/>
          <a:p>
            <a:fld id="{668EFF3A-9903-FC4F-99F2-8A79E0BD1D46}" type="slidenum">
              <a:rPr lang="en-US" smtClean="0"/>
              <a:pPr/>
              <a:t>26</a:t>
            </a:fld>
            <a:endParaRPr lang="en-US" dirty="0"/>
          </a:p>
        </p:txBody>
      </p:sp>
      <p:sp>
        <p:nvSpPr>
          <p:cNvPr id="9" name="TextBox 8"/>
          <p:cNvSpPr txBox="1"/>
          <p:nvPr/>
        </p:nvSpPr>
        <p:spPr>
          <a:xfrm>
            <a:off x="5045092" y="1238699"/>
            <a:ext cx="3947240" cy="4801315"/>
          </a:xfrm>
          <a:prstGeom prst="rect">
            <a:avLst/>
          </a:prstGeom>
          <a:noFill/>
        </p:spPr>
        <p:txBody>
          <a:bodyPr wrap="square" rtlCol="0">
            <a:spAutoFit/>
          </a:bodyPr>
          <a:lstStyle/>
          <a:p>
            <a:pPr algn="just"/>
            <a:r>
              <a:rPr lang="en-US" dirty="0" smtClean="0">
                <a:latin typeface="Calibri"/>
                <a:cs typeface="Calibri"/>
              </a:rPr>
              <a:t>Network analizer measurements are also performed on the assembled kicker to identify possible defects with a high frequency response. </a:t>
            </a:r>
          </a:p>
          <a:p>
            <a:pPr algn="just"/>
            <a:r>
              <a:rPr lang="en-US" dirty="0" smtClean="0">
                <a:latin typeface="Calibri"/>
                <a:cs typeface="Calibri"/>
              </a:rPr>
              <a:t>Beampipe cutoff is around 5 GHz.</a:t>
            </a:r>
          </a:p>
          <a:p>
            <a:pPr algn="just"/>
            <a:r>
              <a:rPr lang="en-US" dirty="0" smtClean="0">
                <a:latin typeface="Calibri"/>
                <a:cs typeface="Calibri"/>
              </a:rPr>
              <a:t>The peak just below 4 GHz corresponds to an absorption peak in the Ceramaseal feedthroughs ( see my LER 2016 presentation).</a:t>
            </a:r>
          </a:p>
          <a:p>
            <a:pPr algn="just"/>
            <a:r>
              <a:rPr lang="en-US" dirty="0" smtClean="0">
                <a:latin typeface="Calibri"/>
                <a:cs typeface="Calibri"/>
              </a:rPr>
              <a:t>The origin of the differences between the two sets of measurements is unclear. However, the kicker had been assembled on August 8</a:t>
            </a:r>
            <a:r>
              <a:rPr lang="en-US" baseline="30000" dirty="0" smtClean="0">
                <a:latin typeface="Calibri"/>
                <a:cs typeface="Calibri"/>
              </a:rPr>
              <a:t>th</a:t>
            </a:r>
            <a:r>
              <a:rPr lang="en-US" dirty="0" smtClean="0">
                <a:latin typeface="Calibri"/>
                <a:cs typeface="Calibri"/>
              </a:rPr>
              <a:t> with a large offset due to a failing TDR module and one of the cables used in the measurements was found to be defective a few days later.</a:t>
            </a:r>
          </a:p>
        </p:txBody>
      </p:sp>
      <p:graphicFrame>
        <p:nvGraphicFramePr>
          <p:cNvPr id="14" name="Object 13"/>
          <p:cNvGraphicFramePr>
            <a:graphicFrameLocks noChangeAspect="1"/>
          </p:cNvGraphicFramePr>
          <p:nvPr/>
        </p:nvGraphicFramePr>
        <p:xfrm>
          <a:off x="4521200" y="3346450"/>
          <a:ext cx="101600" cy="165100"/>
        </p:xfrm>
        <a:graphic>
          <a:graphicData uri="http://schemas.openxmlformats.org/presentationml/2006/ole">
            <p:oleObj spid="_x0000_s46082" name="Equation" r:id="rId3" imgW="101600" imgH="165100" progId="Equation.3">
              <p:embed/>
            </p:oleObj>
          </a:graphicData>
        </a:graphic>
      </p:graphicFrame>
      <p:pic>
        <p:nvPicPr>
          <p:cNvPr id="12" name="Picture 11" descr="NWAbtm.eps"/>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160088" y="3557518"/>
            <a:ext cx="4886051" cy="2197933"/>
          </a:xfrm>
          <a:prstGeom prst="rect">
            <a:avLst/>
          </a:prstGeom>
        </p:spPr>
      </p:pic>
      <p:pic>
        <p:nvPicPr>
          <p:cNvPr id="13" name="Picture 12" descr="NWAtop.eps"/>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194106" y="1187410"/>
            <a:ext cx="4829353" cy="2172428"/>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8229600" cy="1143000"/>
          </a:xfrm>
        </p:spPr>
        <p:txBody>
          <a:bodyPr/>
          <a:lstStyle/>
          <a:p>
            <a:r>
              <a:rPr lang="en-US" sz="4000" dirty="0" smtClean="0"/>
              <a:t>ALS and ALS-U in numbers</a:t>
            </a:r>
            <a:endParaRPr lang="en-US" sz="4000" dirty="0"/>
          </a:p>
        </p:txBody>
      </p:sp>
      <p:graphicFrame>
        <p:nvGraphicFramePr>
          <p:cNvPr id="4" name="Content Placeholder 3"/>
          <p:cNvGraphicFramePr>
            <a:graphicFrameLocks noGrp="1"/>
          </p:cNvGraphicFramePr>
          <p:nvPr>
            <p:ph idx="1"/>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96267686"/>
              </p:ext>
            </p:extLst>
          </p:nvPr>
        </p:nvGraphicFramePr>
        <p:xfrm>
          <a:off x="4038602" y="797668"/>
          <a:ext cx="4952998" cy="5907932"/>
        </p:xfrm>
        <a:graphic>
          <a:graphicData uri="http://schemas.openxmlformats.org/drawingml/2006/table">
            <a:tbl>
              <a:tblPr firstRow="1" bandRow="1">
                <a:tableStyleId>{10A1B5D5-9B99-4C35-A422-299274C87663}</a:tableStyleId>
              </a:tblPr>
              <a:tblGrid>
                <a:gridCol w="1981200"/>
                <a:gridCol w="742949"/>
                <a:gridCol w="1114425"/>
                <a:gridCol w="1114424"/>
              </a:tblGrid>
              <a:tr h="438667">
                <a:tc>
                  <a:txBody>
                    <a:bodyPr/>
                    <a:lstStyle/>
                    <a:p>
                      <a:r>
                        <a:rPr lang="en-US" sz="1600" dirty="0" smtClean="0"/>
                        <a:t>Parameter</a:t>
                      </a:r>
                      <a:endParaRPr lang="en-US" sz="1600" dirty="0">
                        <a:solidFill>
                          <a:schemeClr val="bg1"/>
                        </a:solidFill>
                      </a:endParaRPr>
                    </a:p>
                  </a:txBody>
                  <a:tcPr/>
                </a:tc>
                <a:tc>
                  <a:txBody>
                    <a:bodyPr/>
                    <a:lstStyle/>
                    <a:p>
                      <a:r>
                        <a:rPr lang="en-US" sz="1600" dirty="0" smtClean="0"/>
                        <a:t>Units</a:t>
                      </a:r>
                      <a:endParaRPr lang="en-US" sz="1600" dirty="0">
                        <a:solidFill>
                          <a:schemeClr val="bg1"/>
                        </a:solidFill>
                      </a:endParaRPr>
                    </a:p>
                  </a:txBody>
                  <a:tcPr/>
                </a:tc>
                <a:tc>
                  <a:txBody>
                    <a:bodyPr/>
                    <a:lstStyle/>
                    <a:p>
                      <a:r>
                        <a:rPr lang="en-US" sz="1600" dirty="0" smtClean="0"/>
                        <a:t>ALS</a:t>
                      </a:r>
                      <a:endParaRPr lang="en-US" sz="1600" dirty="0">
                        <a:solidFill>
                          <a:schemeClr val="bg1"/>
                        </a:solidFill>
                      </a:endParaRPr>
                    </a:p>
                  </a:txBody>
                  <a:tcPr/>
                </a:tc>
                <a:tc>
                  <a:txBody>
                    <a:bodyPr/>
                    <a:lstStyle/>
                    <a:p>
                      <a:r>
                        <a:rPr lang="en-US" sz="1600" dirty="0" smtClean="0"/>
                        <a:t>ALS-U</a:t>
                      </a:r>
                      <a:endParaRPr lang="en-US" sz="1600" dirty="0">
                        <a:solidFill>
                          <a:schemeClr val="bg1"/>
                        </a:solidFill>
                      </a:endParaRPr>
                    </a:p>
                  </a:txBody>
                  <a:tcPr/>
                </a:tc>
              </a:tr>
              <a:tr h="438667">
                <a:tc>
                  <a:txBody>
                    <a:bodyPr/>
                    <a:lstStyle/>
                    <a:p>
                      <a:r>
                        <a:rPr lang="en-US" sz="1600" dirty="0" smtClean="0"/>
                        <a:t>Electron</a:t>
                      </a:r>
                      <a:r>
                        <a:rPr lang="en-US" sz="1600" baseline="0" dirty="0" smtClean="0"/>
                        <a:t> energy</a:t>
                      </a:r>
                      <a:endParaRPr lang="en-US" sz="1600" dirty="0">
                        <a:solidFill>
                          <a:schemeClr val="tx2"/>
                        </a:solidFill>
                      </a:endParaRPr>
                    </a:p>
                  </a:txBody>
                  <a:tcPr/>
                </a:tc>
                <a:tc>
                  <a:txBody>
                    <a:bodyPr/>
                    <a:lstStyle/>
                    <a:p>
                      <a:r>
                        <a:rPr lang="en-US" sz="1600" dirty="0" err="1" smtClean="0"/>
                        <a:t>GeV</a:t>
                      </a:r>
                      <a:endParaRPr lang="en-US" sz="1600" dirty="0">
                        <a:solidFill>
                          <a:schemeClr val="tx2"/>
                        </a:solidFill>
                      </a:endParaRPr>
                    </a:p>
                  </a:txBody>
                  <a:tcPr/>
                </a:tc>
                <a:tc>
                  <a:txBody>
                    <a:bodyPr/>
                    <a:lstStyle/>
                    <a:p>
                      <a:r>
                        <a:rPr lang="en-US" sz="1600" dirty="0" smtClean="0"/>
                        <a:t>1.9</a:t>
                      </a:r>
                      <a:endParaRPr lang="en-US" sz="1600" dirty="0">
                        <a:solidFill>
                          <a:schemeClr val="tx2"/>
                        </a:solidFill>
                      </a:endParaRPr>
                    </a:p>
                  </a:txBody>
                  <a:tcPr/>
                </a:tc>
                <a:tc>
                  <a:txBody>
                    <a:bodyPr/>
                    <a:lstStyle/>
                    <a:p>
                      <a:r>
                        <a:rPr lang="en-US" sz="1600" dirty="0" smtClean="0"/>
                        <a:t>2.0</a:t>
                      </a:r>
                      <a:endParaRPr lang="en-US" sz="1600" dirty="0">
                        <a:solidFill>
                          <a:schemeClr val="tx2"/>
                        </a:solidFill>
                      </a:endParaRPr>
                    </a:p>
                  </a:txBody>
                  <a:tcPr/>
                </a:tc>
              </a:tr>
              <a:tr h="438667">
                <a:tc>
                  <a:txBody>
                    <a:bodyPr/>
                    <a:lstStyle/>
                    <a:p>
                      <a:r>
                        <a:rPr lang="en-US" sz="1600" dirty="0" err="1" smtClean="0"/>
                        <a:t>Horiz</a:t>
                      </a:r>
                      <a:r>
                        <a:rPr lang="en-US" sz="1600" dirty="0" smtClean="0"/>
                        <a:t>.</a:t>
                      </a:r>
                      <a:r>
                        <a:rPr lang="en-US" sz="1600" baseline="0" dirty="0" smtClean="0"/>
                        <a:t> </a:t>
                      </a:r>
                      <a:r>
                        <a:rPr lang="en-US" sz="1600" baseline="0" dirty="0" err="1" smtClean="0"/>
                        <a:t>emittance</a:t>
                      </a:r>
                      <a:endParaRPr lang="en-US" sz="1600" dirty="0">
                        <a:solidFill>
                          <a:schemeClr val="tx2"/>
                        </a:solidFill>
                      </a:endParaRPr>
                    </a:p>
                  </a:txBody>
                  <a:tcPr/>
                </a:tc>
                <a:tc>
                  <a:txBody>
                    <a:bodyPr/>
                    <a:lstStyle/>
                    <a:p>
                      <a:r>
                        <a:rPr lang="en-US" sz="1600" dirty="0" smtClean="0">
                          <a:solidFill>
                            <a:schemeClr val="dk1"/>
                          </a:solidFill>
                        </a:rPr>
                        <a:t>pm</a:t>
                      </a:r>
                      <a:endParaRPr lang="en-US" sz="1600" dirty="0">
                        <a:solidFill>
                          <a:schemeClr val="tx2"/>
                        </a:solidFill>
                      </a:endParaRPr>
                    </a:p>
                  </a:txBody>
                  <a:tcPr/>
                </a:tc>
                <a:tc>
                  <a:txBody>
                    <a:bodyPr/>
                    <a:lstStyle/>
                    <a:p>
                      <a:r>
                        <a:rPr lang="en-US" sz="1600" dirty="0" smtClean="0"/>
                        <a:t>2000</a:t>
                      </a:r>
                      <a:endParaRPr lang="en-US" sz="1600" dirty="0">
                        <a:solidFill>
                          <a:schemeClr val="tx2"/>
                        </a:solidFill>
                      </a:endParaRPr>
                    </a:p>
                  </a:txBody>
                  <a:tcPr/>
                </a:tc>
                <a:tc>
                  <a:txBody>
                    <a:bodyPr/>
                    <a:lstStyle/>
                    <a:p>
                      <a:r>
                        <a:rPr lang="en-US" sz="1600" dirty="0" smtClean="0"/>
                        <a:t>&lt;70 (stretch</a:t>
                      </a:r>
                      <a:r>
                        <a:rPr lang="en-US" sz="1600" baseline="0" dirty="0" smtClean="0"/>
                        <a:t> goal 50)</a:t>
                      </a:r>
                      <a:endParaRPr lang="en-US" sz="1600" dirty="0">
                        <a:solidFill>
                          <a:schemeClr val="tx2"/>
                        </a:solidFill>
                      </a:endParaRPr>
                    </a:p>
                  </a:txBody>
                  <a:tcPr/>
                </a:tc>
              </a:tr>
              <a:tr h="438667">
                <a:tc>
                  <a:txBody>
                    <a:bodyPr/>
                    <a:lstStyle/>
                    <a:p>
                      <a:r>
                        <a:rPr lang="en-US" sz="1600" dirty="0" smtClean="0"/>
                        <a:t>Vert. </a:t>
                      </a:r>
                      <a:r>
                        <a:rPr lang="en-US" sz="1600" dirty="0" err="1" smtClean="0"/>
                        <a:t>emittance</a:t>
                      </a:r>
                      <a:endParaRPr lang="en-US" sz="1600" dirty="0">
                        <a:solidFill>
                          <a:schemeClr val="tx2"/>
                        </a:solidFill>
                      </a:endParaRPr>
                    </a:p>
                  </a:txBody>
                  <a:tcPr/>
                </a:tc>
                <a:tc>
                  <a:txBody>
                    <a:bodyPr/>
                    <a:lstStyle/>
                    <a:p>
                      <a:r>
                        <a:rPr lang="en-US" sz="1600" dirty="0" smtClean="0">
                          <a:solidFill>
                            <a:schemeClr val="dk1"/>
                          </a:solidFill>
                        </a:rPr>
                        <a:t>pm</a:t>
                      </a:r>
                      <a:endParaRPr lang="en-US" sz="1600" dirty="0">
                        <a:solidFill>
                          <a:schemeClr val="tx2"/>
                        </a:solidFill>
                      </a:endParaRPr>
                    </a:p>
                  </a:txBody>
                  <a:tcPr/>
                </a:tc>
                <a:tc>
                  <a:txBody>
                    <a:bodyPr/>
                    <a:lstStyle/>
                    <a:p>
                      <a:r>
                        <a:rPr lang="en-US" sz="1600" dirty="0" smtClean="0"/>
                        <a:t>30</a:t>
                      </a:r>
                      <a:endParaRPr lang="en-US" sz="1600" dirty="0">
                        <a:solidFill>
                          <a:schemeClr val="tx2"/>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&lt;70 (stretch</a:t>
                      </a:r>
                      <a:r>
                        <a:rPr lang="en-US" sz="1600" baseline="0" dirty="0" smtClean="0"/>
                        <a:t> goal 50)</a:t>
                      </a:r>
                      <a:endParaRPr lang="en-US" sz="1600" dirty="0" smtClean="0">
                        <a:solidFill>
                          <a:schemeClr val="tx2"/>
                        </a:solidFill>
                      </a:endParaRPr>
                    </a:p>
                  </a:txBody>
                  <a:tcPr/>
                </a:tc>
              </a:tr>
              <a:tr h="776104">
                <a:tc>
                  <a:txBody>
                    <a:bodyPr/>
                    <a:lstStyle/>
                    <a:p>
                      <a:r>
                        <a:rPr lang="en-US" sz="1600" dirty="0" smtClean="0"/>
                        <a:t>Beamsize @ ID center (</a:t>
                      </a:r>
                      <a:r>
                        <a:rPr lang="en-US" sz="1600" dirty="0" err="1" smtClean="0"/>
                        <a:t>σ</a:t>
                      </a:r>
                      <a:r>
                        <a:rPr lang="en-US" sz="1600" baseline="-25000" dirty="0" err="1" smtClean="0"/>
                        <a:t>x</a:t>
                      </a:r>
                      <a:r>
                        <a:rPr lang="en-US" sz="1600" dirty="0" smtClean="0"/>
                        <a:t>/</a:t>
                      </a:r>
                      <a:r>
                        <a:rPr lang="en-US" sz="1600" dirty="0" err="1" smtClean="0"/>
                        <a:t>σ</a:t>
                      </a:r>
                      <a:r>
                        <a:rPr lang="en-US" sz="1600" baseline="-25000" dirty="0" err="1" smtClean="0"/>
                        <a:t>y</a:t>
                      </a:r>
                      <a:r>
                        <a:rPr lang="en-US" sz="1600" dirty="0" smtClean="0"/>
                        <a:t>)</a:t>
                      </a:r>
                      <a:endParaRPr lang="en-US" sz="1600" dirty="0">
                        <a:solidFill>
                          <a:schemeClr val="tx2"/>
                        </a:solidFill>
                      </a:endParaRPr>
                    </a:p>
                  </a:txBody>
                  <a:tcPr/>
                </a:tc>
                <a:tc>
                  <a:txBody>
                    <a:bodyPr/>
                    <a:lstStyle/>
                    <a:p>
                      <a:r>
                        <a:rPr lang="en-US" sz="1600" dirty="0" smtClean="0">
                          <a:latin typeface="Symbol" charset="2"/>
                          <a:cs typeface="Symbol" charset="2"/>
                        </a:rPr>
                        <a:t>m</a:t>
                      </a:r>
                      <a:r>
                        <a:rPr lang="en-US" sz="1600" dirty="0" smtClean="0"/>
                        <a:t>m</a:t>
                      </a:r>
                      <a:endParaRPr lang="en-US" sz="1600" dirty="0">
                        <a:solidFill>
                          <a:schemeClr val="tx2"/>
                        </a:solidFill>
                      </a:endParaRPr>
                    </a:p>
                  </a:txBody>
                  <a:tcPr/>
                </a:tc>
                <a:tc>
                  <a:txBody>
                    <a:bodyPr/>
                    <a:lstStyle/>
                    <a:p>
                      <a:r>
                        <a:rPr lang="en-US" sz="1600" dirty="0" smtClean="0"/>
                        <a:t>251 / </a:t>
                      </a:r>
                      <a:r>
                        <a:rPr lang="en-US" sz="1600" baseline="0" dirty="0" smtClean="0"/>
                        <a:t>9</a:t>
                      </a:r>
                      <a:endParaRPr lang="en-US" sz="1600" dirty="0">
                        <a:solidFill>
                          <a:schemeClr val="tx2"/>
                        </a:solidFill>
                      </a:endParaRPr>
                    </a:p>
                  </a:txBody>
                  <a:tcPr/>
                </a:tc>
                <a:tc>
                  <a:txBody>
                    <a:bodyPr/>
                    <a:lstStyle/>
                    <a:p>
                      <a:r>
                        <a:rPr lang="en-US" sz="1600" dirty="0" smtClean="0"/>
                        <a:t>&lt;13</a:t>
                      </a:r>
                      <a:r>
                        <a:rPr lang="en-US" sz="1600" baseline="0" dirty="0" smtClean="0"/>
                        <a:t> / &lt;13</a:t>
                      </a:r>
                      <a:endParaRPr lang="en-US" sz="1600" dirty="0">
                        <a:solidFill>
                          <a:schemeClr val="tx2"/>
                        </a:solidFill>
                      </a:endParaRPr>
                    </a:p>
                  </a:txBody>
                  <a:tcPr/>
                </a:tc>
              </a:tr>
              <a:tr h="776104">
                <a:tc>
                  <a:txBody>
                    <a:bodyPr/>
                    <a:lstStyle/>
                    <a:p>
                      <a:r>
                        <a:rPr lang="en-US" sz="1600" dirty="0" smtClean="0"/>
                        <a:t>Beamsize @ bend (</a:t>
                      </a:r>
                      <a:r>
                        <a:rPr lang="en-US" sz="1600" dirty="0" err="1" smtClean="0"/>
                        <a:t>σ</a:t>
                      </a:r>
                      <a:r>
                        <a:rPr lang="en-US" sz="1600" baseline="-25000" dirty="0" err="1" smtClean="0"/>
                        <a:t>x</a:t>
                      </a:r>
                      <a:r>
                        <a:rPr lang="en-US" sz="1600" dirty="0" smtClean="0"/>
                        <a:t>/</a:t>
                      </a:r>
                      <a:r>
                        <a:rPr lang="en-US" sz="1600" dirty="0" err="1" smtClean="0"/>
                        <a:t>σ</a:t>
                      </a:r>
                      <a:r>
                        <a:rPr lang="en-US" sz="1600" baseline="-25000" dirty="0" err="1" smtClean="0"/>
                        <a:t>y</a:t>
                      </a:r>
                      <a:r>
                        <a:rPr lang="en-US" sz="1600" dirty="0" smtClean="0"/>
                        <a:t>)</a:t>
                      </a:r>
                      <a:endParaRPr lang="en-US" sz="1600" dirty="0">
                        <a:solidFill>
                          <a:schemeClr val="tx2"/>
                        </a:solidFill>
                      </a:endParaRPr>
                    </a:p>
                  </a:txBody>
                  <a:tcPr/>
                </a:tc>
                <a:tc>
                  <a:txBody>
                    <a:bodyPr/>
                    <a:lstStyle/>
                    <a:p>
                      <a:r>
                        <a:rPr lang="en-US" sz="1600" dirty="0" smtClean="0">
                          <a:latin typeface="Symbol" charset="2"/>
                          <a:cs typeface="Symbol" charset="2"/>
                        </a:rPr>
                        <a:t>m</a:t>
                      </a:r>
                      <a:r>
                        <a:rPr lang="en-US" sz="1600" dirty="0" smtClean="0"/>
                        <a:t>m</a:t>
                      </a:r>
                      <a:endParaRPr lang="en-US" sz="1600" dirty="0">
                        <a:solidFill>
                          <a:schemeClr val="tx2"/>
                        </a:solidFill>
                      </a:endParaRPr>
                    </a:p>
                  </a:txBody>
                  <a:tcPr/>
                </a:tc>
                <a:tc>
                  <a:txBody>
                    <a:bodyPr/>
                    <a:lstStyle/>
                    <a:p>
                      <a:r>
                        <a:rPr lang="en-US" sz="1600" dirty="0" smtClean="0"/>
                        <a:t>40 / 7</a:t>
                      </a:r>
                      <a:endParaRPr lang="en-US" sz="1600" dirty="0">
                        <a:solidFill>
                          <a:schemeClr val="tx2"/>
                        </a:solidFill>
                      </a:endParaRPr>
                    </a:p>
                  </a:txBody>
                  <a:tcPr/>
                </a:tc>
                <a:tc>
                  <a:txBody>
                    <a:bodyPr/>
                    <a:lstStyle/>
                    <a:p>
                      <a:r>
                        <a:rPr lang="en-US" sz="1600" dirty="0" smtClean="0"/>
                        <a:t>&lt;5 / &lt;7</a:t>
                      </a:r>
                      <a:endParaRPr lang="en-US" sz="1600" dirty="0">
                        <a:solidFill>
                          <a:schemeClr val="tx2"/>
                        </a:solidFill>
                      </a:endParaRPr>
                    </a:p>
                  </a:txBody>
                  <a:tcPr/>
                </a:tc>
              </a:tr>
              <a:tr h="949926">
                <a:tc>
                  <a:txBody>
                    <a:bodyPr/>
                    <a:lstStyle/>
                    <a:p>
                      <a:r>
                        <a:rPr lang="en-US" sz="1600" baseline="0" dirty="0" smtClean="0"/>
                        <a:t>b</a:t>
                      </a:r>
                      <a:r>
                        <a:rPr lang="en-US" sz="1600" dirty="0" smtClean="0"/>
                        <a:t>unch length (FWHM)</a:t>
                      </a:r>
                      <a:endParaRPr lang="en-US" sz="1600" dirty="0">
                        <a:solidFill>
                          <a:schemeClr val="tx2"/>
                        </a:solidFill>
                      </a:endParaRPr>
                    </a:p>
                  </a:txBody>
                  <a:tcPr/>
                </a:tc>
                <a:tc>
                  <a:txBody>
                    <a:bodyPr/>
                    <a:lstStyle/>
                    <a:p>
                      <a:r>
                        <a:rPr lang="en-US" sz="1600" dirty="0" err="1" smtClean="0"/>
                        <a:t>ps</a:t>
                      </a:r>
                      <a:endParaRPr lang="en-US" sz="1600" dirty="0">
                        <a:solidFill>
                          <a:schemeClr val="tx2"/>
                        </a:solidFill>
                      </a:endParaRPr>
                    </a:p>
                  </a:txBody>
                  <a:tcPr/>
                </a:tc>
                <a:tc>
                  <a:txBody>
                    <a:bodyPr/>
                    <a:lstStyle/>
                    <a:p>
                      <a:r>
                        <a:rPr lang="en-US" sz="1600" dirty="0" smtClean="0"/>
                        <a:t>60-70</a:t>
                      </a:r>
                    </a:p>
                    <a:p>
                      <a:r>
                        <a:rPr lang="en-US" sz="1600" dirty="0" smtClean="0"/>
                        <a:t>(harmonic cavity)</a:t>
                      </a:r>
                      <a:endParaRPr lang="en-US" sz="1600" dirty="0">
                        <a:solidFill>
                          <a:schemeClr val="tx2"/>
                        </a:solidFill>
                      </a:endParaRPr>
                    </a:p>
                  </a:txBody>
                  <a:tcPr/>
                </a:tc>
                <a:tc>
                  <a:txBody>
                    <a:bodyPr/>
                    <a:lstStyle/>
                    <a:p>
                      <a:r>
                        <a:rPr lang="en-US" sz="1600" dirty="0" smtClean="0"/>
                        <a:t>100-200</a:t>
                      </a:r>
                    </a:p>
                    <a:p>
                      <a:r>
                        <a:rPr lang="en-US" sz="1600" dirty="0" smtClean="0"/>
                        <a:t>(</a:t>
                      </a:r>
                      <a:r>
                        <a:rPr lang="en-US" sz="1600" baseline="0" dirty="0" smtClean="0"/>
                        <a:t>harmonic cavity</a:t>
                      </a:r>
                      <a:r>
                        <a:rPr lang="en-US" sz="1600" dirty="0" smtClean="0"/>
                        <a:t>)</a:t>
                      </a:r>
                      <a:endParaRPr lang="en-US" sz="1600" dirty="0" smtClean="0">
                        <a:solidFill>
                          <a:schemeClr val="tx2"/>
                        </a:solidFill>
                      </a:endParaRPr>
                    </a:p>
                  </a:txBody>
                  <a:tcPr/>
                </a:tc>
              </a:tr>
              <a:tr h="443877">
                <a:tc>
                  <a:txBody>
                    <a:bodyPr/>
                    <a:lstStyle/>
                    <a:p>
                      <a:r>
                        <a:rPr lang="en-US" sz="1600" dirty="0" smtClean="0"/>
                        <a:t>RF</a:t>
                      </a:r>
                      <a:r>
                        <a:rPr lang="en-US" sz="1600" baseline="0" dirty="0" smtClean="0"/>
                        <a:t> frequency</a:t>
                      </a:r>
                      <a:endParaRPr lang="en-US" sz="1600" dirty="0">
                        <a:solidFill>
                          <a:schemeClr val="tx2"/>
                        </a:solidFill>
                      </a:endParaRPr>
                    </a:p>
                  </a:txBody>
                  <a:tcPr/>
                </a:tc>
                <a:tc>
                  <a:txBody>
                    <a:bodyPr/>
                    <a:lstStyle/>
                    <a:p>
                      <a:r>
                        <a:rPr lang="en-US" sz="1600" dirty="0" smtClean="0"/>
                        <a:t>MHz</a:t>
                      </a:r>
                      <a:endParaRPr lang="en-US" sz="1600" dirty="0">
                        <a:solidFill>
                          <a:schemeClr val="tx2"/>
                        </a:solidFill>
                      </a:endParaRPr>
                    </a:p>
                  </a:txBody>
                  <a:tcPr/>
                </a:tc>
                <a:tc>
                  <a:txBody>
                    <a:bodyPr/>
                    <a:lstStyle/>
                    <a:p>
                      <a:r>
                        <a:rPr lang="en-US" sz="1600" dirty="0" smtClean="0"/>
                        <a:t>500</a:t>
                      </a:r>
                      <a:endParaRPr lang="en-US" sz="1600" dirty="0">
                        <a:solidFill>
                          <a:schemeClr val="tx2"/>
                        </a:solidFill>
                      </a:endParaRPr>
                    </a:p>
                  </a:txBody>
                  <a:tcPr/>
                </a:tc>
                <a:tc>
                  <a:txBody>
                    <a:bodyPr/>
                    <a:lstStyle/>
                    <a:p>
                      <a:r>
                        <a:rPr lang="en-US" sz="1600" dirty="0" smtClean="0"/>
                        <a:t>500</a:t>
                      </a:r>
                      <a:endParaRPr lang="en-US" sz="1600" dirty="0" smtClean="0">
                        <a:solidFill>
                          <a:schemeClr val="tx2"/>
                        </a:solidFill>
                      </a:endParaRPr>
                    </a:p>
                  </a:txBody>
                  <a:tcPr/>
                </a:tc>
              </a:tr>
              <a:tr h="438667">
                <a:tc>
                  <a:txBody>
                    <a:bodyPr/>
                    <a:lstStyle/>
                    <a:p>
                      <a:r>
                        <a:rPr lang="en-US" sz="1600" dirty="0" smtClean="0"/>
                        <a:t>Circumference</a:t>
                      </a:r>
                      <a:endParaRPr lang="en-US" sz="1600" dirty="0">
                        <a:solidFill>
                          <a:schemeClr val="tx2"/>
                        </a:solidFill>
                      </a:endParaRPr>
                    </a:p>
                  </a:txBody>
                  <a:tcPr/>
                </a:tc>
                <a:tc>
                  <a:txBody>
                    <a:bodyPr/>
                    <a:lstStyle/>
                    <a:p>
                      <a:r>
                        <a:rPr lang="en-US" sz="1600" dirty="0" smtClean="0"/>
                        <a:t>m</a:t>
                      </a:r>
                      <a:r>
                        <a:rPr lang="en-US" sz="1600" baseline="0" dirty="0" smtClean="0"/>
                        <a:t> </a:t>
                      </a:r>
                      <a:endParaRPr lang="en-US" sz="1600" dirty="0">
                        <a:solidFill>
                          <a:schemeClr val="tx2"/>
                        </a:solidFill>
                      </a:endParaRPr>
                    </a:p>
                  </a:txBody>
                  <a:tcPr/>
                </a:tc>
                <a:tc>
                  <a:txBody>
                    <a:bodyPr/>
                    <a:lstStyle/>
                    <a:p>
                      <a:r>
                        <a:rPr lang="en-US" sz="1600" dirty="0" smtClean="0"/>
                        <a:t>196.8</a:t>
                      </a:r>
                      <a:endParaRPr lang="en-US" sz="1600" dirty="0">
                        <a:solidFill>
                          <a:schemeClr val="tx2"/>
                        </a:solidFill>
                      </a:endParaRPr>
                    </a:p>
                  </a:txBody>
                  <a:tcPr/>
                </a:tc>
                <a:tc>
                  <a:txBody>
                    <a:bodyPr/>
                    <a:lstStyle/>
                    <a:p>
                      <a:r>
                        <a:rPr lang="en-US" sz="1600" dirty="0" smtClean="0"/>
                        <a:t>~196.5</a:t>
                      </a:r>
                      <a:endParaRPr lang="en-US" sz="1600" dirty="0">
                        <a:solidFill>
                          <a:schemeClr val="tx2"/>
                        </a:solidFill>
                      </a:endParaRPr>
                    </a:p>
                  </a:txBody>
                  <a:tcPr/>
                </a:tc>
              </a:tr>
            </a:tbl>
          </a:graphicData>
        </a:graphic>
      </p:graphicFrame>
      <p:pic>
        <p:nvPicPr>
          <p:cNvPr id="14" name="Picture 13" descr="SR_5-6-NEW_01-22.63.jpg"/>
          <p:cNvPicPr>
            <a:picLocks noChangeAspect="1"/>
          </p:cNvPicPr>
          <p:nvPr/>
        </p:nvPicPr>
        <p:blipFill rotWithShape="1">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5955" t="34112" r="2464" b="39411"/>
          <a:stretch/>
        </p:blipFill>
        <p:spPr>
          <a:xfrm>
            <a:off x="0" y="914400"/>
            <a:ext cx="3811953" cy="961743"/>
          </a:xfrm>
          <a:prstGeom prst="rect">
            <a:avLst/>
          </a:prstGeom>
        </p:spPr>
      </p:pic>
      <p:pic>
        <p:nvPicPr>
          <p:cNvPr id="15" name="Picture 14" descr="SR_5-6-NEW_01-22.62.jpg"/>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3686" t="36386" r="2605" b="38924"/>
          <a:stretch/>
        </p:blipFill>
        <p:spPr>
          <a:xfrm>
            <a:off x="39213" y="3733800"/>
            <a:ext cx="3923187" cy="902064"/>
          </a:xfrm>
          <a:prstGeom prst="rect">
            <a:avLst/>
          </a:prstGeom>
        </p:spPr>
      </p:pic>
      <p:pic>
        <p:nvPicPr>
          <p:cNvPr id="11" name="Picture 10" descr="beamspot_als.pdf"/>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066800" y="1905000"/>
            <a:ext cx="2412964" cy="1809723"/>
          </a:xfrm>
          <a:prstGeom prst="rect">
            <a:avLst/>
          </a:prstGeom>
        </p:spPr>
      </p:pic>
      <p:pic>
        <p:nvPicPr>
          <p:cNvPr id="13" name="Picture 12" descr="beamspot_alsu.pdf"/>
          <p:cNvPicPr>
            <a:picLocks noChangeAspect="1"/>
          </p:cNvPicPr>
          <p:nvPr/>
        </p:nvPicPr>
        <p:blipFill>
          <a:blip r:embed="rId5"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066800" y="4648200"/>
            <a:ext cx="2414804" cy="1811103"/>
          </a:xfrm>
          <a:prstGeom prst="rect">
            <a:avLst/>
          </a:prstGeom>
        </p:spPr>
      </p:pic>
      <p:sp>
        <p:nvSpPr>
          <p:cNvPr id="16" name="Slide Number Placeholder 3"/>
          <p:cNvSpPr>
            <a:spLocks noGrp="1"/>
          </p:cNvSpPr>
          <p:nvPr>
            <p:ph type="sldNum" sz="quarter" idx="4"/>
          </p:nvPr>
        </p:nvSpPr>
        <p:spPr>
          <a:xfrm>
            <a:off x="3429000" y="6340475"/>
            <a:ext cx="2133600" cy="365125"/>
          </a:xfrm>
          <a:prstGeom prst="rect">
            <a:avLst/>
          </a:prstGeom>
        </p:spPr>
        <p:txBody>
          <a:bodyPr/>
          <a:lstStyle/>
          <a:p>
            <a:pPr>
              <a:defRPr/>
            </a:pPr>
            <a:fld id="{FB37FCAE-32DC-42C3-9B9C-E1697CD0316A}" type="slidenum">
              <a:rPr lang="en-US" smtClean="0"/>
              <a:pPr>
                <a:defRPr/>
              </a:pPr>
              <a:t>3</a:t>
            </a:fld>
            <a:endParaRPr lang="en-US" dirty="0"/>
          </a:p>
        </p:txBody>
      </p:sp>
      <p:sp>
        <p:nvSpPr>
          <p:cNvPr id="12" name="Right Arrow 11"/>
          <p:cNvSpPr/>
          <p:nvPr/>
        </p:nvSpPr>
        <p:spPr>
          <a:xfrm>
            <a:off x="7370764" y="1961859"/>
            <a:ext cx="396887" cy="260825"/>
          </a:xfrm>
          <a:prstGeom prst="rightArrow">
            <a:avLst/>
          </a:prstGeom>
          <a:solidFill>
            <a:srgbClr val="FF0000"/>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Curved Right Arrow 16"/>
          <p:cNvSpPr/>
          <p:nvPr/>
        </p:nvSpPr>
        <p:spPr>
          <a:xfrm rot="16200000">
            <a:off x="7495499" y="3209314"/>
            <a:ext cx="226798" cy="1179325"/>
          </a:xfrm>
          <a:prstGeom prst="curvedRightArrow">
            <a:avLst/>
          </a:prstGeom>
          <a:solidFill>
            <a:srgbClr val="FF0000"/>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8" name="Curved Right Arrow 17"/>
          <p:cNvSpPr/>
          <p:nvPr/>
        </p:nvSpPr>
        <p:spPr>
          <a:xfrm rot="5400000" flipV="1">
            <a:off x="7574876" y="4189551"/>
            <a:ext cx="226798" cy="1179325"/>
          </a:xfrm>
          <a:prstGeom prst="curvedRightArrow">
            <a:avLst/>
          </a:prstGeom>
          <a:solidFill>
            <a:srgbClr val="008000"/>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02921769"/>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Fig 3.2.1.C_20160307.pn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60985" y="3759715"/>
            <a:ext cx="2790614" cy="2433675"/>
          </a:xfrm>
          <a:prstGeom prst="rect">
            <a:avLst/>
          </a:prstGeom>
        </p:spPr>
      </p:pic>
      <p:pic>
        <p:nvPicPr>
          <p:cNvPr id="6" name="Picture 5" descr="Fig 3.2.1.D_20160307.pn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176318" y="3713262"/>
            <a:ext cx="2851443" cy="2486723"/>
          </a:xfrm>
          <a:prstGeom prst="rect">
            <a:avLst/>
          </a:prstGeom>
        </p:spPr>
      </p:pic>
      <p:sp>
        <p:nvSpPr>
          <p:cNvPr id="10" name="TextBox 9"/>
          <p:cNvSpPr txBox="1"/>
          <p:nvPr/>
        </p:nvSpPr>
        <p:spPr>
          <a:xfrm>
            <a:off x="204934" y="3198585"/>
            <a:ext cx="1929660" cy="369332"/>
          </a:xfrm>
          <a:prstGeom prst="rect">
            <a:avLst/>
          </a:prstGeom>
          <a:noFill/>
          <a:ln>
            <a:noFill/>
          </a:ln>
        </p:spPr>
        <p:txBody>
          <a:bodyPr wrap="none" rtlCol="0">
            <a:spAutoFit/>
          </a:bodyPr>
          <a:lstStyle/>
          <a:p>
            <a:r>
              <a:rPr lang="en-US" dirty="0" smtClean="0">
                <a:solidFill>
                  <a:srgbClr val="000000"/>
                </a:solidFill>
                <a:latin typeface="Arial" charset="0"/>
                <a:ea typeface="ＭＳ Ｐゴシック" charset="0"/>
                <a:cs typeface="ＭＳ Ｐゴシック" charset="0"/>
              </a:rPr>
              <a:t>Existing ALS ring</a:t>
            </a:r>
          </a:p>
        </p:txBody>
      </p:sp>
      <p:cxnSp>
        <p:nvCxnSpPr>
          <p:cNvPr id="12" name="Straight Arrow Connector 11"/>
          <p:cNvCxnSpPr/>
          <p:nvPr/>
        </p:nvCxnSpPr>
        <p:spPr bwMode="auto">
          <a:xfrm>
            <a:off x="1169764" y="3567917"/>
            <a:ext cx="606867" cy="1162865"/>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sp>
        <p:nvSpPr>
          <p:cNvPr id="16" name="TextBox 15"/>
          <p:cNvSpPr txBox="1"/>
          <p:nvPr/>
        </p:nvSpPr>
        <p:spPr>
          <a:xfrm>
            <a:off x="6699385" y="3092438"/>
            <a:ext cx="1826755" cy="369332"/>
          </a:xfrm>
          <a:prstGeom prst="rect">
            <a:avLst/>
          </a:prstGeom>
          <a:noFill/>
        </p:spPr>
        <p:txBody>
          <a:bodyPr wrap="none" rtlCol="0">
            <a:spAutoFit/>
          </a:bodyPr>
          <a:lstStyle/>
          <a:p>
            <a:r>
              <a:rPr lang="en-US" dirty="0" smtClean="0">
                <a:solidFill>
                  <a:srgbClr val="000000"/>
                </a:solidFill>
                <a:latin typeface="Arial" charset="0"/>
                <a:ea typeface="ＭＳ Ｐゴシック" charset="0"/>
                <a:cs typeface="ＭＳ Ｐゴシック" charset="0"/>
              </a:rPr>
              <a:t>New ALS-U ring</a:t>
            </a:r>
          </a:p>
        </p:txBody>
      </p:sp>
      <p:cxnSp>
        <p:nvCxnSpPr>
          <p:cNvPr id="17" name="Straight Arrow Connector 16"/>
          <p:cNvCxnSpPr/>
          <p:nvPr/>
        </p:nvCxnSpPr>
        <p:spPr bwMode="auto">
          <a:xfrm flipH="1">
            <a:off x="6650942" y="3476003"/>
            <a:ext cx="860611" cy="843933"/>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sp>
        <p:nvSpPr>
          <p:cNvPr id="19" name="TextBox 18"/>
          <p:cNvSpPr txBox="1"/>
          <p:nvPr/>
        </p:nvSpPr>
        <p:spPr>
          <a:xfrm>
            <a:off x="3697541" y="3343930"/>
            <a:ext cx="2840855" cy="369332"/>
          </a:xfrm>
          <a:prstGeom prst="rect">
            <a:avLst/>
          </a:prstGeom>
          <a:noFill/>
        </p:spPr>
        <p:txBody>
          <a:bodyPr wrap="square" rtlCol="0">
            <a:spAutoFit/>
          </a:bodyPr>
          <a:lstStyle/>
          <a:p>
            <a:pPr algn="ctr"/>
            <a:r>
              <a:rPr lang="en-US" dirty="0" smtClean="0">
                <a:solidFill>
                  <a:srgbClr val="000000"/>
                </a:solidFill>
                <a:latin typeface="Arial" charset="0"/>
                <a:ea typeface="ＭＳ Ｐゴシック" charset="0"/>
                <a:cs typeface="ＭＳ Ｐゴシック" charset="0"/>
              </a:rPr>
              <a:t>New </a:t>
            </a:r>
            <a:r>
              <a:rPr lang="en-US" dirty="0">
                <a:solidFill>
                  <a:srgbClr val="000000"/>
                </a:solidFill>
                <a:latin typeface="Arial" charset="0"/>
                <a:ea typeface="ＭＳ Ｐゴシック" charset="0"/>
                <a:cs typeface="ＭＳ Ｐゴシック" charset="0"/>
              </a:rPr>
              <a:t>a</a:t>
            </a:r>
            <a:r>
              <a:rPr lang="en-US" dirty="0" smtClean="0">
                <a:solidFill>
                  <a:srgbClr val="000000"/>
                </a:solidFill>
                <a:latin typeface="Arial" charset="0"/>
                <a:ea typeface="ＭＳ Ｐゴシック" charset="0"/>
                <a:cs typeface="ＭＳ Ｐゴシック" charset="0"/>
              </a:rPr>
              <a:t>ccumulator </a:t>
            </a:r>
            <a:r>
              <a:rPr lang="en-US" dirty="0">
                <a:solidFill>
                  <a:srgbClr val="000000"/>
                </a:solidFill>
                <a:latin typeface="Arial" charset="0"/>
                <a:ea typeface="ＭＳ Ｐゴシック" charset="0"/>
                <a:cs typeface="ＭＳ Ｐゴシック" charset="0"/>
              </a:rPr>
              <a:t>r</a:t>
            </a:r>
            <a:r>
              <a:rPr lang="en-US" dirty="0" smtClean="0">
                <a:solidFill>
                  <a:srgbClr val="000000"/>
                </a:solidFill>
                <a:latin typeface="Arial" charset="0"/>
                <a:ea typeface="ＭＳ Ｐゴシック" charset="0"/>
                <a:cs typeface="ＭＳ Ｐゴシック" charset="0"/>
              </a:rPr>
              <a:t>ing</a:t>
            </a:r>
          </a:p>
        </p:txBody>
      </p:sp>
      <p:cxnSp>
        <p:nvCxnSpPr>
          <p:cNvPr id="20" name="Straight Arrow Connector 19"/>
          <p:cNvCxnSpPr/>
          <p:nvPr/>
        </p:nvCxnSpPr>
        <p:spPr bwMode="auto">
          <a:xfrm>
            <a:off x="5346088" y="3764711"/>
            <a:ext cx="268335" cy="401117"/>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sp>
        <p:nvSpPr>
          <p:cNvPr id="23" name="Right Arrow 22"/>
          <p:cNvSpPr/>
          <p:nvPr/>
        </p:nvSpPr>
        <p:spPr bwMode="auto">
          <a:xfrm>
            <a:off x="4037422" y="4645074"/>
            <a:ext cx="846594" cy="517436"/>
          </a:xfrm>
          <a:prstGeom prst="rightArrow">
            <a:avLst/>
          </a:prstGeom>
          <a:solidFill>
            <a:srgbClr val="008000"/>
          </a:solidFill>
          <a:ln w="9525"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128"/>
              <a:cs typeface="ＭＳ Ｐゴシック" charset="-128"/>
            </a:endParaRPr>
          </a:p>
        </p:txBody>
      </p:sp>
      <p:sp>
        <p:nvSpPr>
          <p:cNvPr id="18" name="Title 8"/>
          <p:cNvSpPr txBox="1">
            <a:spLocks/>
          </p:cNvSpPr>
          <p:nvPr/>
        </p:nvSpPr>
        <p:spPr bwMode="auto">
          <a:xfrm>
            <a:off x="152400" y="0"/>
            <a:ext cx="8444534" cy="1143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3200">
                <a:solidFill>
                  <a:srgbClr val="003366"/>
                </a:solidFill>
                <a:latin typeface="+mj-lt"/>
                <a:ea typeface="+mj-ea"/>
                <a:cs typeface="+mj-cs"/>
              </a:defRPr>
            </a:lvl1pPr>
            <a:lvl2pPr algn="l" rtl="0" eaLnBrk="1" fontAlgn="base" hangingPunct="1">
              <a:spcBef>
                <a:spcPct val="0"/>
              </a:spcBef>
              <a:spcAft>
                <a:spcPct val="0"/>
              </a:spcAft>
              <a:defRPr sz="3200">
                <a:solidFill>
                  <a:srgbClr val="003366"/>
                </a:solidFill>
                <a:latin typeface="Arial" charset="0"/>
                <a:ea typeface="ＭＳ Ｐゴシック" charset="-128"/>
                <a:cs typeface="ＭＳ Ｐゴシック" charset="-128"/>
              </a:defRPr>
            </a:lvl2pPr>
            <a:lvl3pPr algn="l" rtl="0" eaLnBrk="1" fontAlgn="base" hangingPunct="1">
              <a:spcBef>
                <a:spcPct val="0"/>
              </a:spcBef>
              <a:spcAft>
                <a:spcPct val="0"/>
              </a:spcAft>
              <a:defRPr sz="3200">
                <a:solidFill>
                  <a:srgbClr val="003366"/>
                </a:solidFill>
                <a:latin typeface="Arial" charset="0"/>
                <a:ea typeface="ＭＳ Ｐゴシック" charset="-128"/>
                <a:cs typeface="ＭＳ Ｐゴシック" charset="-128"/>
              </a:defRPr>
            </a:lvl3pPr>
            <a:lvl4pPr algn="l" rtl="0" eaLnBrk="1" fontAlgn="base" hangingPunct="1">
              <a:spcBef>
                <a:spcPct val="0"/>
              </a:spcBef>
              <a:spcAft>
                <a:spcPct val="0"/>
              </a:spcAft>
              <a:defRPr sz="3200">
                <a:solidFill>
                  <a:srgbClr val="003366"/>
                </a:solidFill>
                <a:latin typeface="Arial" charset="0"/>
                <a:ea typeface="ＭＳ Ｐゴシック" charset="-128"/>
                <a:cs typeface="ＭＳ Ｐゴシック" charset="-128"/>
              </a:defRPr>
            </a:lvl4pPr>
            <a:lvl5pPr algn="l" rtl="0" eaLnBrk="1" fontAlgn="base" hangingPunct="1">
              <a:spcBef>
                <a:spcPct val="0"/>
              </a:spcBef>
              <a:spcAft>
                <a:spcPct val="0"/>
              </a:spcAft>
              <a:defRPr sz="3200">
                <a:solidFill>
                  <a:srgbClr val="003366"/>
                </a:solidFill>
                <a:latin typeface="Arial" charset="0"/>
                <a:ea typeface="ＭＳ Ｐゴシック" charset="-128"/>
                <a:cs typeface="ＭＳ Ｐゴシック" charset="-128"/>
              </a:defRPr>
            </a:lvl5pPr>
            <a:lvl6pPr marL="457200" algn="l" rtl="0" eaLnBrk="1" fontAlgn="base" hangingPunct="1">
              <a:spcBef>
                <a:spcPct val="0"/>
              </a:spcBef>
              <a:spcAft>
                <a:spcPct val="0"/>
              </a:spcAft>
              <a:defRPr sz="3200" b="1">
                <a:solidFill>
                  <a:srgbClr val="2C5993"/>
                </a:solidFill>
                <a:latin typeface="Arial" charset="0"/>
                <a:ea typeface="ＭＳ Ｐゴシック" charset="-128"/>
                <a:cs typeface="ＭＳ Ｐゴシック" charset="-128"/>
              </a:defRPr>
            </a:lvl6pPr>
            <a:lvl7pPr marL="914400" algn="l" rtl="0" eaLnBrk="1" fontAlgn="base" hangingPunct="1">
              <a:spcBef>
                <a:spcPct val="0"/>
              </a:spcBef>
              <a:spcAft>
                <a:spcPct val="0"/>
              </a:spcAft>
              <a:defRPr sz="3200" b="1">
                <a:solidFill>
                  <a:srgbClr val="2C5993"/>
                </a:solidFill>
                <a:latin typeface="Arial" charset="0"/>
                <a:ea typeface="ＭＳ Ｐゴシック" charset="-128"/>
                <a:cs typeface="ＭＳ Ｐゴシック" charset="-128"/>
              </a:defRPr>
            </a:lvl7pPr>
            <a:lvl8pPr marL="1371600" algn="l" rtl="0" eaLnBrk="1" fontAlgn="base" hangingPunct="1">
              <a:spcBef>
                <a:spcPct val="0"/>
              </a:spcBef>
              <a:spcAft>
                <a:spcPct val="0"/>
              </a:spcAft>
              <a:defRPr sz="3200" b="1">
                <a:solidFill>
                  <a:srgbClr val="2C5993"/>
                </a:solidFill>
                <a:latin typeface="Arial" charset="0"/>
                <a:ea typeface="ＭＳ Ｐゴシック" charset="-128"/>
                <a:cs typeface="ＭＳ Ｐゴシック" charset="-128"/>
              </a:defRPr>
            </a:lvl8pPr>
            <a:lvl9pPr marL="1828800" algn="l" rtl="0" eaLnBrk="1" fontAlgn="base" hangingPunct="1">
              <a:spcBef>
                <a:spcPct val="0"/>
              </a:spcBef>
              <a:spcAft>
                <a:spcPct val="0"/>
              </a:spcAft>
              <a:defRPr sz="3200" b="1">
                <a:solidFill>
                  <a:srgbClr val="2C5993"/>
                </a:solidFill>
                <a:latin typeface="Arial" charset="0"/>
                <a:ea typeface="ＭＳ Ｐゴシック" charset="-128"/>
                <a:cs typeface="ＭＳ Ｐゴシック" charset="-128"/>
              </a:defRPr>
            </a:lvl9pPr>
          </a:lstStyle>
          <a:p>
            <a:r>
              <a:rPr lang="en-US" b="1" dirty="0" smtClean="0">
                <a:latin typeface="Calibri"/>
                <a:ea typeface="ＭＳ Ｐゴシック"/>
                <a:cs typeface="Calibri"/>
              </a:rPr>
              <a:t>Scope of ALS Upgrade (ALS-U)</a:t>
            </a:r>
            <a:endParaRPr lang="en-US" b="1" dirty="0">
              <a:latin typeface="Calibri"/>
              <a:ea typeface="ＭＳ Ｐゴシック"/>
              <a:cs typeface="Calibri"/>
            </a:endParaRPr>
          </a:p>
        </p:txBody>
      </p:sp>
      <p:sp>
        <p:nvSpPr>
          <p:cNvPr id="21" name="Slide Number Placeholder 3"/>
          <p:cNvSpPr>
            <a:spLocks noGrp="1"/>
          </p:cNvSpPr>
          <p:nvPr>
            <p:ph type="sldNum" sz="quarter" idx="4"/>
          </p:nvPr>
        </p:nvSpPr>
        <p:spPr>
          <a:xfrm>
            <a:off x="3429000" y="6340475"/>
            <a:ext cx="2133600" cy="365125"/>
          </a:xfrm>
          <a:prstGeom prst="rect">
            <a:avLst/>
          </a:prstGeom>
        </p:spPr>
        <p:txBody>
          <a:bodyPr vert="horz" lIns="91440" tIns="45720" rIns="91440" bIns="45720" rtlCol="0" anchor="ctr"/>
          <a:lstStyle>
            <a:lvl1pPr algn="ctr">
              <a:defRPr sz="1200">
                <a:solidFill>
                  <a:schemeClr val="tx1">
                    <a:tint val="75000"/>
                  </a:schemeClr>
                </a:solidFill>
                <a:latin typeface="Calibri"/>
                <a:cs typeface="Calibri"/>
              </a:defRPr>
            </a:lvl1pPr>
          </a:lstStyle>
          <a:p>
            <a:fld id="{668EFF3A-9903-FC4F-99F2-8A79E0BD1D46}" type="slidenum">
              <a:rPr lang="en-US" smtClean="0"/>
              <a:pPr/>
              <a:t>4</a:t>
            </a:fld>
            <a:endParaRPr lang="en-US" dirty="0"/>
          </a:p>
        </p:txBody>
      </p:sp>
      <p:sp>
        <p:nvSpPr>
          <p:cNvPr id="22" name="Content Placeholder 2"/>
          <p:cNvSpPr txBox="1">
            <a:spLocks/>
          </p:cNvSpPr>
          <p:nvPr/>
        </p:nvSpPr>
        <p:spPr>
          <a:xfrm>
            <a:off x="76200" y="685800"/>
            <a:ext cx="8915400" cy="26670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2"/>
                </a:solidFill>
                <a:latin typeface="Calibri"/>
                <a:ea typeface="+mn-ea"/>
                <a:cs typeface="Calibri"/>
              </a:defRPr>
            </a:lvl1pPr>
            <a:lvl2pPr marL="742950" indent="-285750" algn="l" defTabSz="914400" rtl="0" eaLnBrk="1" latinLnBrk="0" hangingPunct="1">
              <a:spcBef>
                <a:spcPct val="20000"/>
              </a:spcBef>
              <a:buFont typeface="Arial" pitchFamily="34" charset="0"/>
              <a:buChar char="–"/>
              <a:defRPr sz="2800" kern="1200">
                <a:solidFill>
                  <a:schemeClr val="bg2">
                    <a:lumMod val="50000"/>
                  </a:schemeClr>
                </a:solidFill>
                <a:latin typeface="Calibri"/>
                <a:ea typeface="+mn-ea"/>
                <a:cs typeface="Calibri"/>
              </a:defRPr>
            </a:lvl2pPr>
            <a:lvl3pPr marL="1143000" indent="-228600" algn="l" defTabSz="914400" rtl="0" eaLnBrk="1" latinLnBrk="0" hangingPunct="1">
              <a:spcBef>
                <a:spcPct val="20000"/>
              </a:spcBef>
              <a:buFont typeface="Arial" pitchFamily="34" charset="0"/>
              <a:buChar char="•"/>
              <a:defRPr sz="2400" kern="1200">
                <a:solidFill>
                  <a:schemeClr val="bg2">
                    <a:lumMod val="50000"/>
                  </a:schemeClr>
                </a:solidFill>
                <a:latin typeface="Calibri"/>
                <a:ea typeface="+mn-ea"/>
                <a:cs typeface="Calibri"/>
              </a:defRPr>
            </a:lvl3pPr>
            <a:lvl4pPr marL="1600200" indent="-228600" algn="l" defTabSz="914400" rtl="0" eaLnBrk="1" latinLnBrk="0" hangingPunct="1">
              <a:spcBef>
                <a:spcPct val="20000"/>
              </a:spcBef>
              <a:buFont typeface="Arial" pitchFamily="34" charset="0"/>
              <a:buChar char="–"/>
              <a:defRPr sz="2000" kern="1200">
                <a:solidFill>
                  <a:schemeClr val="bg2">
                    <a:lumMod val="50000"/>
                  </a:schemeClr>
                </a:solidFill>
                <a:latin typeface="Calibri"/>
                <a:ea typeface="+mn-ea"/>
                <a:cs typeface="Calibri"/>
              </a:defRPr>
            </a:lvl4pPr>
            <a:lvl5pPr marL="2057400" indent="-228600" algn="l" defTabSz="914400" rtl="0" eaLnBrk="1" latinLnBrk="0" hangingPunct="1">
              <a:spcBef>
                <a:spcPct val="20000"/>
              </a:spcBef>
              <a:buFont typeface="Arial" pitchFamily="34" charset="0"/>
              <a:buChar char="»"/>
              <a:defRPr sz="2000" kern="1200">
                <a:solidFill>
                  <a:schemeClr val="bg2">
                    <a:lumMod val="50000"/>
                  </a:schemeClr>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7472" indent="-347472">
              <a:buFont typeface="+mj-lt"/>
              <a:buAutoNum type="arabicPeriod"/>
            </a:pPr>
            <a:r>
              <a:rPr lang="en-US" sz="2000" b="1" smtClean="0">
                <a:solidFill>
                  <a:srgbClr val="008000"/>
                </a:solidFill>
              </a:rPr>
              <a:t>Replacement</a:t>
            </a:r>
            <a:r>
              <a:rPr lang="en-US" sz="2000" smtClean="0">
                <a:solidFill>
                  <a:srgbClr val="333333"/>
                </a:solidFill>
              </a:rPr>
              <a:t> </a:t>
            </a:r>
            <a:r>
              <a:rPr lang="en-US" sz="2000" smtClean="0"/>
              <a:t>of the existing triple-bend achromat storage ring with a new, high-performance storage ring based on a multi-bend achromat. </a:t>
            </a:r>
          </a:p>
          <a:p>
            <a:pPr marL="347472" indent="-347472">
              <a:buFont typeface="+mj-lt"/>
              <a:buAutoNum type="arabicPeriod"/>
            </a:pPr>
            <a:r>
              <a:rPr lang="en-US" sz="2000" b="1" smtClean="0">
                <a:solidFill>
                  <a:srgbClr val="008000"/>
                </a:solidFill>
              </a:rPr>
              <a:t>Addition</a:t>
            </a:r>
            <a:r>
              <a:rPr lang="en-US" sz="2000" smtClean="0">
                <a:solidFill>
                  <a:srgbClr val="006BA6"/>
                </a:solidFill>
              </a:rPr>
              <a:t> of a low-emittance, full-energy accumulator ring in the existing storage-ring tunnel to enable on-axis, swap-out injection using fast magnets.</a:t>
            </a:r>
          </a:p>
          <a:p>
            <a:pPr>
              <a:buFont typeface="+mj-lt"/>
              <a:buAutoNum type="arabicPeriod"/>
            </a:pPr>
            <a:r>
              <a:rPr lang="en-US" sz="2000" b="1" smtClean="0">
                <a:solidFill>
                  <a:srgbClr val="008000"/>
                </a:solidFill>
              </a:rPr>
              <a:t>Upgrade</a:t>
            </a:r>
            <a:r>
              <a:rPr lang="en-US" sz="2000" smtClean="0">
                <a:solidFill>
                  <a:srgbClr val="333333"/>
                </a:solidFill>
              </a:rPr>
              <a:t> </a:t>
            </a:r>
            <a:r>
              <a:rPr lang="en-US" sz="2000" smtClean="0"/>
              <a:t>of the optics on existing beamlines and realignment or relocation of beamlines where necessary.</a:t>
            </a:r>
          </a:p>
          <a:p>
            <a:pPr>
              <a:buFont typeface="+mj-lt"/>
              <a:buAutoNum type="arabicPeriod"/>
            </a:pPr>
            <a:r>
              <a:rPr lang="en-US" sz="2000" b="1" smtClean="0">
                <a:solidFill>
                  <a:srgbClr val="008000"/>
                </a:solidFill>
              </a:rPr>
              <a:t>Addition</a:t>
            </a:r>
            <a:r>
              <a:rPr lang="en-US" sz="2000" smtClean="0">
                <a:solidFill>
                  <a:srgbClr val="006BA6"/>
                </a:solidFill>
              </a:rPr>
              <a:t> of three new undulator beamlines that are optimized for novel science made possible by the beam’s high coherent flux.</a:t>
            </a:r>
            <a:endParaRPr lang="en-US" sz="2000" dirty="0">
              <a:solidFill>
                <a:srgbClr val="006BA6"/>
              </a:solidFill>
            </a:endParaRPr>
          </a:p>
        </p:txBody>
      </p:sp>
      <p:sp>
        <p:nvSpPr>
          <p:cNvPr id="14" name="TextBox 13"/>
          <p:cNvSpPr txBox="1"/>
          <p:nvPr/>
        </p:nvSpPr>
        <p:spPr>
          <a:xfrm>
            <a:off x="1133964" y="6225782"/>
            <a:ext cx="2327267" cy="307777"/>
          </a:xfrm>
          <a:prstGeom prst="rect">
            <a:avLst/>
          </a:prstGeom>
          <a:noFill/>
        </p:spPr>
        <p:txBody>
          <a:bodyPr wrap="none" rtlCol="0">
            <a:spAutoFit/>
          </a:bodyPr>
          <a:lstStyle/>
          <a:p>
            <a:r>
              <a:rPr lang="en-US" sz="1400" dirty="0" smtClean="0">
                <a:solidFill>
                  <a:srgbClr val="FF0000"/>
                </a:solidFill>
                <a:latin typeface="Calibri"/>
                <a:cs typeface="Calibri"/>
              </a:rPr>
              <a:t>Single bunch top-off injection</a:t>
            </a:r>
          </a:p>
        </p:txBody>
      </p:sp>
      <p:sp>
        <p:nvSpPr>
          <p:cNvPr id="15" name="TextBox 14"/>
          <p:cNvSpPr txBox="1"/>
          <p:nvPr/>
        </p:nvSpPr>
        <p:spPr>
          <a:xfrm>
            <a:off x="5844899" y="6208079"/>
            <a:ext cx="1549773" cy="307777"/>
          </a:xfrm>
          <a:prstGeom prst="rect">
            <a:avLst/>
          </a:prstGeom>
          <a:noFill/>
        </p:spPr>
        <p:txBody>
          <a:bodyPr wrap="none" rtlCol="0">
            <a:spAutoFit/>
          </a:bodyPr>
          <a:lstStyle/>
          <a:p>
            <a:r>
              <a:rPr lang="en-US" sz="1400" dirty="0" smtClean="0">
                <a:solidFill>
                  <a:srgbClr val="FF0000"/>
                </a:solidFill>
                <a:latin typeface="Calibri"/>
                <a:cs typeface="Calibri"/>
              </a:rPr>
              <a:t>Swap-out injection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23217986"/>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4" name="Group 18"/>
          <p:cNvGrpSpPr/>
          <p:nvPr/>
        </p:nvGrpSpPr>
        <p:grpSpPr>
          <a:xfrm>
            <a:off x="4798970" y="1347860"/>
            <a:ext cx="4259304" cy="1312542"/>
            <a:chOff x="4798970" y="1409878"/>
            <a:chExt cx="4259304" cy="1312542"/>
          </a:xfrm>
        </p:grpSpPr>
        <p:pic>
          <p:nvPicPr>
            <p:cNvPr id="11" name="Picture 10" descr="Injection_SwapOut.eps"/>
            <p:cNvPicPr>
              <a:picLocks noChangeAspect="1"/>
            </p:cNvPicPr>
            <p:nvPr/>
          </p:nvPicPr>
          <p:blipFill>
            <a:blip r:embed="rId3"/>
            <a:stretch>
              <a:fillRect/>
            </a:stretch>
          </p:blipFill>
          <p:spPr>
            <a:xfrm>
              <a:off x="4938677" y="1478805"/>
              <a:ext cx="3976723" cy="1169527"/>
            </a:xfrm>
            <a:prstGeom prst="rect">
              <a:avLst/>
            </a:prstGeom>
          </p:spPr>
        </p:pic>
        <p:sp>
          <p:nvSpPr>
            <p:cNvPr id="25" name="Rectangle 24"/>
            <p:cNvSpPr>
              <a:spLocks/>
            </p:cNvSpPr>
            <p:nvPr/>
          </p:nvSpPr>
          <p:spPr bwMode="auto">
            <a:xfrm>
              <a:off x="5041114" y="1602857"/>
              <a:ext cx="698351" cy="129376"/>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642" eaLnBrk="0" fontAlgn="base" hangingPunct="0">
                <a:spcBef>
                  <a:spcPct val="0"/>
                </a:spcBef>
                <a:spcAft>
                  <a:spcPct val="0"/>
                </a:spcAft>
              </a:pPr>
              <a:endParaRPr lang="en-US" sz="2400">
                <a:solidFill>
                  <a:srgbClr val="003366"/>
                </a:solidFill>
                <a:uFillTx/>
                <a:latin typeface="Arial" charset="0"/>
                <a:ea typeface="ＭＳ Ｐゴシック" charset="-128"/>
                <a:cs typeface="ＭＳ Ｐゴシック" charset="-128"/>
              </a:endParaRPr>
            </a:p>
          </p:txBody>
        </p:sp>
        <p:sp>
          <p:nvSpPr>
            <p:cNvPr id="26" name="Rectangle 25"/>
            <p:cNvSpPr>
              <a:spLocks/>
            </p:cNvSpPr>
            <p:nvPr/>
          </p:nvSpPr>
          <p:spPr bwMode="auto">
            <a:xfrm>
              <a:off x="5129146" y="2021245"/>
              <a:ext cx="628814" cy="147782"/>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642" eaLnBrk="0" fontAlgn="base" hangingPunct="0">
                <a:spcBef>
                  <a:spcPct val="0"/>
                </a:spcBef>
                <a:spcAft>
                  <a:spcPct val="0"/>
                </a:spcAft>
              </a:pPr>
              <a:endParaRPr lang="en-US" sz="2400">
                <a:solidFill>
                  <a:srgbClr val="003366"/>
                </a:solidFill>
                <a:uFillTx/>
                <a:latin typeface="Arial" charset="0"/>
                <a:ea typeface="ＭＳ Ｐゴシック" charset="-128"/>
                <a:cs typeface="ＭＳ Ｐゴシック" charset="-128"/>
              </a:endParaRPr>
            </a:p>
          </p:txBody>
        </p:sp>
        <p:sp>
          <p:nvSpPr>
            <p:cNvPr id="27" name="Rectangle 26"/>
            <p:cNvSpPr>
              <a:spLocks/>
            </p:cNvSpPr>
            <p:nvPr/>
          </p:nvSpPr>
          <p:spPr bwMode="auto">
            <a:xfrm>
              <a:off x="4938677" y="2498472"/>
              <a:ext cx="819283" cy="147782"/>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642" eaLnBrk="0" fontAlgn="base" hangingPunct="0">
                <a:spcBef>
                  <a:spcPct val="0"/>
                </a:spcBef>
                <a:spcAft>
                  <a:spcPct val="0"/>
                </a:spcAft>
              </a:pPr>
              <a:endParaRPr lang="en-US" sz="2400">
                <a:solidFill>
                  <a:srgbClr val="003366"/>
                </a:solidFill>
                <a:uFillTx/>
                <a:latin typeface="Arial" charset="0"/>
                <a:ea typeface="ＭＳ Ｐゴシック" charset="-128"/>
                <a:cs typeface="ＭＳ Ｐゴシック" charset="-128"/>
              </a:endParaRPr>
            </a:p>
          </p:txBody>
        </p:sp>
        <p:sp>
          <p:nvSpPr>
            <p:cNvPr id="29" name="TextBox 28"/>
            <p:cNvSpPr txBox="1">
              <a:spLocks/>
            </p:cNvSpPr>
            <p:nvPr/>
          </p:nvSpPr>
          <p:spPr>
            <a:xfrm>
              <a:off x="4868504" y="1488381"/>
              <a:ext cx="1013033" cy="246221"/>
            </a:xfrm>
            <a:prstGeom prst="rect">
              <a:avLst/>
            </a:prstGeom>
            <a:noFill/>
          </p:spPr>
          <p:txBody>
            <a:bodyPr wrap="square" rtlCol="0">
              <a:spAutoFit/>
            </a:bodyPr>
            <a:lstStyle/>
            <a:p>
              <a:r>
                <a:rPr lang="en-US" sz="1000" b="1" dirty="0">
                  <a:solidFill>
                    <a:srgbClr val="3366FF"/>
                  </a:solidFill>
                  <a:uFillTx/>
                  <a:latin typeface="Arial" charset="0"/>
                  <a:ea typeface="ＭＳ Ｐゴシック" charset="0"/>
                  <a:cs typeface="ＭＳ Ｐゴシック" charset="0"/>
                </a:rPr>
                <a:t>Stored Beam</a:t>
              </a:r>
            </a:p>
          </p:txBody>
        </p:sp>
        <p:sp>
          <p:nvSpPr>
            <p:cNvPr id="31" name="TextBox 30"/>
            <p:cNvSpPr txBox="1">
              <a:spLocks/>
            </p:cNvSpPr>
            <p:nvPr/>
          </p:nvSpPr>
          <p:spPr>
            <a:xfrm>
              <a:off x="4798970" y="2476199"/>
              <a:ext cx="1205585" cy="246221"/>
            </a:xfrm>
            <a:prstGeom prst="rect">
              <a:avLst/>
            </a:prstGeom>
            <a:noFill/>
          </p:spPr>
          <p:txBody>
            <a:bodyPr wrap="square" rtlCol="0">
              <a:spAutoFit/>
            </a:bodyPr>
            <a:lstStyle/>
            <a:p>
              <a:r>
                <a:rPr lang="en-US" sz="1000" b="1" dirty="0">
                  <a:solidFill>
                    <a:srgbClr val="FF0000"/>
                  </a:solidFill>
                  <a:uFillTx/>
                  <a:latin typeface="Arial" charset="0"/>
                  <a:ea typeface="ＭＳ Ｐゴシック" charset="0"/>
                  <a:cs typeface="ＭＳ Ｐゴシック" charset="0"/>
                </a:rPr>
                <a:t>Injected Beam</a:t>
              </a:r>
            </a:p>
          </p:txBody>
        </p:sp>
        <p:sp>
          <p:nvSpPr>
            <p:cNvPr id="33" name="Rectangle 32"/>
            <p:cNvSpPr>
              <a:spLocks/>
            </p:cNvSpPr>
            <p:nvPr/>
          </p:nvSpPr>
          <p:spPr bwMode="auto">
            <a:xfrm>
              <a:off x="8429460" y="2095136"/>
              <a:ext cx="628814" cy="147782"/>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642" eaLnBrk="0" fontAlgn="base" hangingPunct="0">
                <a:spcBef>
                  <a:spcPct val="0"/>
                </a:spcBef>
                <a:spcAft>
                  <a:spcPct val="0"/>
                </a:spcAft>
              </a:pPr>
              <a:endParaRPr lang="en-US" sz="2400">
                <a:solidFill>
                  <a:srgbClr val="003366"/>
                </a:solidFill>
                <a:uFillTx/>
                <a:latin typeface="Arial" charset="0"/>
                <a:ea typeface="ＭＳ Ｐゴシック" charset="-128"/>
                <a:cs typeface="ＭＳ Ｐゴシック" charset="-128"/>
              </a:endParaRPr>
            </a:p>
          </p:txBody>
        </p:sp>
        <p:sp>
          <p:nvSpPr>
            <p:cNvPr id="35" name="Rectangle 34"/>
            <p:cNvSpPr>
              <a:spLocks/>
            </p:cNvSpPr>
            <p:nvPr/>
          </p:nvSpPr>
          <p:spPr bwMode="auto">
            <a:xfrm>
              <a:off x="6789200" y="1440685"/>
              <a:ext cx="628814" cy="147782"/>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642" eaLnBrk="0" fontAlgn="base" hangingPunct="0">
                <a:spcBef>
                  <a:spcPct val="0"/>
                </a:spcBef>
                <a:spcAft>
                  <a:spcPct val="0"/>
                </a:spcAft>
              </a:pPr>
              <a:endParaRPr lang="en-US" sz="2400">
                <a:solidFill>
                  <a:srgbClr val="003366"/>
                </a:solidFill>
                <a:uFillTx/>
                <a:latin typeface="Arial" charset="0"/>
                <a:ea typeface="ＭＳ Ｐゴシック" charset="-128"/>
                <a:cs typeface="ＭＳ Ｐゴシック" charset="-128"/>
              </a:endParaRPr>
            </a:p>
          </p:txBody>
        </p:sp>
        <p:sp>
          <p:nvSpPr>
            <p:cNvPr id="34" name="TextBox 33"/>
            <p:cNvSpPr txBox="1">
              <a:spLocks/>
            </p:cNvSpPr>
            <p:nvPr/>
          </p:nvSpPr>
          <p:spPr>
            <a:xfrm>
              <a:off x="6656578" y="1409878"/>
              <a:ext cx="1013033" cy="246221"/>
            </a:xfrm>
            <a:prstGeom prst="rect">
              <a:avLst/>
            </a:prstGeom>
            <a:noFill/>
          </p:spPr>
          <p:txBody>
            <a:bodyPr wrap="square" rtlCol="0">
              <a:spAutoFit/>
            </a:bodyPr>
            <a:lstStyle/>
            <a:p>
              <a:r>
                <a:rPr lang="en-US" sz="1000" b="1" dirty="0">
                  <a:solidFill>
                    <a:srgbClr val="003366"/>
                  </a:solidFill>
                  <a:uFillTx/>
                  <a:latin typeface="Arial" charset="0"/>
                  <a:ea typeface="ＭＳ Ｐゴシック" charset="0"/>
                  <a:cs typeface="ＭＳ Ｐゴシック" charset="0"/>
                </a:rPr>
                <a:t>Fast Kicker</a:t>
              </a:r>
            </a:p>
          </p:txBody>
        </p:sp>
      </p:grpSp>
      <p:grpSp>
        <p:nvGrpSpPr>
          <p:cNvPr id="5" name="Group 14"/>
          <p:cNvGrpSpPr/>
          <p:nvPr/>
        </p:nvGrpSpPr>
        <p:grpSpPr>
          <a:xfrm>
            <a:off x="40969" y="1261042"/>
            <a:ext cx="4411892" cy="1765557"/>
            <a:chOff x="-1" y="1306672"/>
            <a:chExt cx="4411892" cy="1765557"/>
          </a:xfrm>
        </p:grpSpPr>
        <p:grpSp>
          <p:nvGrpSpPr>
            <p:cNvPr id="6" name="Group 6"/>
            <p:cNvGrpSpPr/>
            <p:nvPr/>
          </p:nvGrpSpPr>
          <p:grpSpPr>
            <a:xfrm>
              <a:off x="323756" y="1306672"/>
              <a:ext cx="4088135" cy="1719348"/>
              <a:chOff x="2524441" y="587397"/>
              <a:chExt cx="6197960" cy="1928000"/>
            </a:xfrm>
          </p:grpSpPr>
          <p:pic>
            <p:nvPicPr>
              <p:cNvPr id="8" name="Picture 7" descr="Injection_SmallBeam-2.eps"/>
              <p:cNvPicPr>
                <a:picLocks noChangeAspect="1"/>
              </p:cNvPicPr>
              <p:nvPr/>
            </p:nvPicPr>
            <p:blipFill>
              <a:blip r:embed="rId4"/>
              <a:stretch>
                <a:fillRect/>
              </a:stretch>
            </p:blipFill>
            <p:spPr>
              <a:xfrm>
                <a:off x="2524441" y="664667"/>
                <a:ext cx="6197960" cy="1850730"/>
              </a:xfrm>
              <a:prstGeom prst="rect">
                <a:avLst/>
              </a:prstGeom>
            </p:spPr>
          </p:pic>
          <p:sp>
            <p:nvSpPr>
              <p:cNvPr id="9" name="Rectangle 8"/>
              <p:cNvSpPr>
                <a:spLocks/>
              </p:cNvSpPr>
              <p:nvPr/>
            </p:nvSpPr>
            <p:spPr>
              <a:xfrm>
                <a:off x="3569443" y="587397"/>
                <a:ext cx="2891310" cy="19558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uFillTx/>
                  <a:latin typeface="Arial"/>
                  <a:ea typeface="ＭＳ Ｐゴシック"/>
                  <a:cs typeface="ＭＳ Ｐゴシック"/>
                </a:endParaRPr>
              </a:p>
            </p:txBody>
          </p:sp>
          <p:sp>
            <p:nvSpPr>
              <p:cNvPr id="10" name="Rectangle 9"/>
              <p:cNvSpPr>
                <a:spLocks/>
              </p:cNvSpPr>
              <p:nvPr/>
            </p:nvSpPr>
            <p:spPr>
              <a:xfrm>
                <a:off x="3569443" y="1898852"/>
                <a:ext cx="875407" cy="19558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uFillTx/>
                  <a:latin typeface="Arial"/>
                  <a:ea typeface="ＭＳ Ｐゴシック"/>
                  <a:cs typeface="ＭＳ Ｐゴシック"/>
                </a:endParaRPr>
              </a:p>
            </p:txBody>
          </p:sp>
        </p:grpSp>
        <p:sp>
          <p:nvSpPr>
            <p:cNvPr id="3" name="Rectangle 2"/>
            <p:cNvSpPr>
              <a:spLocks/>
            </p:cNvSpPr>
            <p:nvPr/>
          </p:nvSpPr>
          <p:spPr bwMode="auto">
            <a:xfrm>
              <a:off x="252758" y="1559791"/>
              <a:ext cx="628814" cy="147782"/>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642" eaLnBrk="0" fontAlgn="base" hangingPunct="0">
                <a:spcBef>
                  <a:spcPct val="0"/>
                </a:spcBef>
                <a:spcAft>
                  <a:spcPct val="0"/>
                </a:spcAft>
              </a:pPr>
              <a:endParaRPr lang="en-US" sz="2400">
                <a:solidFill>
                  <a:srgbClr val="003366"/>
                </a:solidFill>
                <a:uFillTx/>
                <a:latin typeface="Arial" charset="0"/>
                <a:ea typeface="ＭＳ Ｐゴシック" charset="-128"/>
                <a:cs typeface="ＭＳ Ｐゴシック" charset="-128"/>
              </a:endParaRPr>
            </a:p>
          </p:txBody>
        </p:sp>
        <p:sp>
          <p:nvSpPr>
            <p:cNvPr id="2" name="TextBox 1"/>
            <p:cNvSpPr txBox="1">
              <a:spLocks/>
            </p:cNvSpPr>
            <p:nvPr/>
          </p:nvSpPr>
          <p:spPr>
            <a:xfrm>
              <a:off x="-1" y="1502246"/>
              <a:ext cx="1013033" cy="246221"/>
            </a:xfrm>
            <a:prstGeom prst="rect">
              <a:avLst/>
            </a:prstGeom>
            <a:noFill/>
          </p:spPr>
          <p:txBody>
            <a:bodyPr wrap="square" rtlCol="0">
              <a:spAutoFit/>
            </a:bodyPr>
            <a:lstStyle/>
            <a:p>
              <a:r>
                <a:rPr lang="en-US" sz="1000" b="1" dirty="0">
                  <a:solidFill>
                    <a:srgbClr val="3366FF"/>
                  </a:solidFill>
                  <a:uFillTx/>
                  <a:latin typeface="Arial" charset="0"/>
                  <a:ea typeface="ＭＳ Ｐゴシック" charset="0"/>
                  <a:cs typeface="ＭＳ Ｐゴシック" charset="0"/>
                </a:rPr>
                <a:t>Stored Beam</a:t>
              </a:r>
            </a:p>
          </p:txBody>
        </p:sp>
        <p:sp>
          <p:nvSpPr>
            <p:cNvPr id="23" name="Rectangle 22"/>
            <p:cNvSpPr>
              <a:spLocks/>
            </p:cNvSpPr>
            <p:nvPr/>
          </p:nvSpPr>
          <p:spPr bwMode="auto">
            <a:xfrm>
              <a:off x="781213" y="2884966"/>
              <a:ext cx="628814" cy="147782"/>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3642" eaLnBrk="0" fontAlgn="base" hangingPunct="0">
                <a:spcBef>
                  <a:spcPct val="0"/>
                </a:spcBef>
                <a:spcAft>
                  <a:spcPct val="0"/>
                </a:spcAft>
              </a:pPr>
              <a:endParaRPr lang="en-US" sz="2400">
                <a:solidFill>
                  <a:srgbClr val="003366"/>
                </a:solidFill>
                <a:uFillTx/>
                <a:latin typeface="Arial" charset="0"/>
                <a:ea typeface="ＭＳ Ｐゴシック" charset="-128"/>
                <a:cs typeface="ＭＳ Ｐゴシック" charset="-128"/>
              </a:endParaRPr>
            </a:p>
          </p:txBody>
        </p:sp>
        <p:sp>
          <p:nvSpPr>
            <p:cNvPr id="32" name="TextBox 31"/>
            <p:cNvSpPr txBox="1">
              <a:spLocks/>
            </p:cNvSpPr>
            <p:nvPr/>
          </p:nvSpPr>
          <p:spPr>
            <a:xfrm>
              <a:off x="413048" y="2826008"/>
              <a:ext cx="1205585" cy="246221"/>
            </a:xfrm>
            <a:prstGeom prst="rect">
              <a:avLst/>
            </a:prstGeom>
            <a:noFill/>
          </p:spPr>
          <p:txBody>
            <a:bodyPr wrap="square" rtlCol="0">
              <a:spAutoFit/>
            </a:bodyPr>
            <a:lstStyle/>
            <a:p>
              <a:r>
                <a:rPr lang="en-US" sz="1000" b="1" dirty="0">
                  <a:solidFill>
                    <a:srgbClr val="FF0000"/>
                  </a:solidFill>
                  <a:uFillTx/>
                  <a:latin typeface="Arial" charset="0"/>
                  <a:ea typeface="ＭＳ Ｐゴシック" charset="0"/>
                  <a:cs typeface="ＭＳ Ｐゴシック" charset="0"/>
                </a:rPr>
                <a:t>Injected Beam</a:t>
              </a:r>
            </a:p>
          </p:txBody>
        </p:sp>
      </p:grpSp>
      <p:sp>
        <p:nvSpPr>
          <p:cNvPr id="42" name="TextBox 41"/>
          <p:cNvSpPr txBox="1">
            <a:spLocks/>
          </p:cNvSpPr>
          <p:nvPr/>
        </p:nvSpPr>
        <p:spPr>
          <a:xfrm>
            <a:off x="162026" y="2697814"/>
            <a:ext cx="7134224" cy="3169586"/>
          </a:xfrm>
          <a:prstGeom prst="rect">
            <a:avLst/>
          </a:prstGeom>
          <a:noFill/>
        </p:spPr>
        <p:txBody>
          <a:bodyPr wrap="square" lIns="91360" tIns="45682" rIns="91360" bIns="45682" rtlCol="0">
            <a:spAutoFit/>
          </a:bodyPr>
          <a:lstStyle/>
          <a:p>
            <a:pPr marL="342615" lvl="1" indent="-342615" fontAlgn="base">
              <a:lnSpc>
                <a:spcPct val="110000"/>
              </a:lnSpc>
              <a:spcBef>
                <a:spcPct val="0"/>
              </a:spcBef>
              <a:spcAft>
                <a:spcPct val="0"/>
              </a:spcAft>
              <a:buFont typeface="Arial"/>
              <a:buChar char="•"/>
            </a:pPr>
            <a:endParaRPr lang="en-US" dirty="0">
              <a:solidFill>
                <a:srgbClr val="000000"/>
              </a:solidFill>
              <a:uFillTx/>
              <a:latin typeface="Arial" charset="0"/>
              <a:ea typeface="ＭＳ Ｐゴシック" charset="0"/>
              <a:cs typeface="ＭＳ Ｐゴシック" charset="0"/>
            </a:endParaRPr>
          </a:p>
          <a:p>
            <a:pPr marL="0" lvl="1" fontAlgn="base">
              <a:lnSpc>
                <a:spcPct val="110000"/>
              </a:lnSpc>
              <a:spcBef>
                <a:spcPct val="0"/>
              </a:spcBef>
              <a:spcAft>
                <a:spcPct val="0"/>
              </a:spcAft>
            </a:pPr>
            <a:r>
              <a:rPr lang="en-US" b="1" dirty="0" smtClean="0">
                <a:solidFill>
                  <a:srgbClr val="007681"/>
                </a:solidFill>
                <a:uFillTx/>
                <a:latin typeface="Arial" charset="0"/>
                <a:ea typeface="ＭＳ Ｐゴシック" charset="0"/>
                <a:cs typeface="ＭＳ Ｐゴシック" charset="0"/>
              </a:rPr>
              <a:t>Swap-out enables:</a:t>
            </a:r>
            <a:endParaRPr lang="en-US" b="1" dirty="0">
              <a:solidFill>
                <a:srgbClr val="007681"/>
              </a:solidFill>
              <a:uFillTx/>
              <a:latin typeface="Arial" charset="0"/>
              <a:ea typeface="ＭＳ Ｐゴシック" charset="0"/>
              <a:cs typeface="ＭＳ Ｐゴシック" charset="0"/>
            </a:endParaRPr>
          </a:p>
          <a:p>
            <a:pPr lvl="1" indent="-274089" fontAlgn="base">
              <a:lnSpc>
                <a:spcPct val="110000"/>
              </a:lnSpc>
              <a:spcBef>
                <a:spcPct val="0"/>
              </a:spcBef>
              <a:spcAft>
                <a:spcPct val="0"/>
              </a:spcAft>
              <a:buFont typeface="Arial"/>
              <a:buChar char="•"/>
            </a:pPr>
            <a:r>
              <a:rPr lang="en-US" sz="1600" dirty="0">
                <a:solidFill>
                  <a:srgbClr val="000000"/>
                </a:solidFill>
                <a:uFillTx/>
                <a:latin typeface="Arial" charset="0"/>
                <a:ea typeface="ＭＳ Ｐゴシック" charset="0"/>
                <a:cs typeface="ＭＳ Ｐゴシック" charset="0"/>
              </a:rPr>
              <a:t>Stronger-focusing MBA lattices with smaller dynamic apertures</a:t>
            </a:r>
          </a:p>
          <a:p>
            <a:pPr lvl="1" indent="-274089" fontAlgn="base">
              <a:lnSpc>
                <a:spcPct val="110000"/>
              </a:lnSpc>
              <a:spcBef>
                <a:spcPct val="0"/>
              </a:spcBef>
              <a:spcAft>
                <a:spcPct val="0"/>
              </a:spcAft>
              <a:buFont typeface="Arial"/>
              <a:buChar char="•"/>
            </a:pPr>
            <a:r>
              <a:rPr lang="en-US" sz="1600" dirty="0">
                <a:solidFill>
                  <a:srgbClr val="000000"/>
                </a:solidFill>
                <a:uFillTx/>
                <a:latin typeface="Arial" charset="0"/>
                <a:ea typeface="ＭＳ Ｐゴシック" charset="0"/>
                <a:cs typeface="ＭＳ Ｐゴシック" charset="0"/>
              </a:rPr>
              <a:t>Round beams - more useful shape and reduced emittance growth</a:t>
            </a:r>
          </a:p>
          <a:p>
            <a:pPr lvl="1" indent="-274089" fontAlgn="base">
              <a:lnSpc>
                <a:spcPct val="110000"/>
              </a:lnSpc>
              <a:spcBef>
                <a:spcPct val="0"/>
              </a:spcBef>
              <a:spcAft>
                <a:spcPct val="0"/>
              </a:spcAft>
              <a:buFont typeface="Arial"/>
              <a:buChar char="•"/>
            </a:pPr>
            <a:r>
              <a:rPr lang="en-US" sz="1600" dirty="0">
                <a:solidFill>
                  <a:srgbClr val="000000"/>
                </a:solidFill>
                <a:uFillTx/>
                <a:latin typeface="Arial" charset="0"/>
                <a:ea typeface="ＭＳ Ｐゴシック" charset="0"/>
                <a:cs typeface="ＭＳ Ｐゴシック" charset="0"/>
              </a:rPr>
              <a:t>Vacuum chambers with small round apertures </a:t>
            </a:r>
            <a:r>
              <a:rPr lang="en-US" sz="1600" dirty="0">
                <a:solidFill>
                  <a:srgbClr val="000000"/>
                </a:solidFill>
                <a:uFillTx/>
                <a:latin typeface="Arial" charset="0"/>
                <a:ea typeface="ＭＳ Ｐゴシック" charset="0"/>
                <a:cs typeface="ＭＳ Ｐゴシック" charset="0"/>
                <a:sym typeface="Wingdings" panose="05000000000000000000" pitchFamily="2" charset="2"/>
              </a:rPr>
              <a:t> </a:t>
            </a:r>
            <a:r>
              <a:rPr lang="en-US" sz="1600" dirty="0">
                <a:solidFill>
                  <a:srgbClr val="000000"/>
                </a:solidFill>
                <a:uFillTx/>
                <a:latin typeface="Arial" charset="0"/>
                <a:ea typeface="ＭＳ Ｐゴシック" charset="0"/>
                <a:cs typeface="ＭＳ Ｐゴシック" charset="0"/>
              </a:rPr>
              <a:t>Improved </a:t>
            </a:r>
            <a:r>
              <a:rPr lang="en-US" sz="1600" dirty="0" err="1">
                <a:solidFill>
                  <a:srgbClr val="000000"/>
                </a:solidFill>
                <a:uFillTx/>
                <a:latin typeface="Arial" charset="0"/>
                <a:ea typeface="ＭＳ Ｐゴシック" charset="0"/>
                <a:cs typeface="ＭＳ Ｐゴシック" charset="0"/>
              </a:rPr>
              <a:t>undulator</a:t>
            </a:r>
            <a:r>
              <a:rPr lang="en-US" sz="1600" dirty="0">
                <a:solidFill>
                  <a:srgbClr val="000000"/>
                </a:solidFill>
                <a:uFillTx/>
                <a:latin typeface="Arial" charset="0"/>
                <a:ea typeface="ＭＳ Ｐゴシック" charset="0"/>
                <a:cs typeface="ＭＳ Ｐゴシック" charset="0"/>
              </a:rPr>
              <a:t> performance</a:t>
            </a:r>
          </a:p>
          <a:p>
            <a:pPr marL="342615" lvl="1" indent="-342615" fontAlgn="base">
              <a:lnSpc>
                <a:spcPct val="110000"/>
              </a:lnSpc>
              <a:spcBef>
                <a:spcPct val="0"/>
              </a:spcBef>
              <a:spcAft>
                <a:spcPct val="0"/>
              </a:spcAft>
              <a:buFont typeface="Arial"/>
              <a:buChar char="•"/>
            </a:pPr>
            <a:endParaRPr lang="en-US" sz="500" dirty="0">
              <a:solidFill>
                <a:srgbClr val="000000"/>
              </a:solidFill>
              <a:uFillTx/>
              <a:latin typeface="Arial" charset="0"/>
              <a:ea typeface="ＭＳ Ｐゴシック" charset="0"/>
              <a:cs typeface="ＭＳ Ｐゴシック" charset="0"/>
            </a:endParaRPr>
          </a:p>
          <a:p>
            <a:pPr marL="0" lvl="1" fontAlgn="base">
              <a:lnSpc>
                <a:spcPct val="110000"/>
              </a:lnSpc>
              <a:spcBef>
                <a:spcPct val="0"/>
              </a:spcBef>
              <a:spcAft>
                <a:spcPct val="0"/>
              </a:spcAft>
            </a:pPr>
            <a:r>
              <a:rPr lang="en-US" b="1" dirty="0" smtClean="0">
                <a:solidFill>
                  <a:srgbClr val="007681"/>
                </a:solidFill>
                <a:uFillTx/>
                <a:latin typeface="Arial" charset="0"/>
                <a:ea typeface="ＭＳ Ｐゴシック" charset="0"/>
                <a:cs typeface="ＭＳ Ｐゴシック" charset="0"/>
              </a:rPr>
              <a:t>Swap-out with full energy accumulator enables:</a:t>
            </a:r>
          </a:p>
          <a:p>
            <a:pPr lvl="1" indent="-274089" fontAlgn="base">
              <a:lnSpc>
                <a:spcPct val="110000"/>
              </a:lnSpc>
              <a:spcBef>
                <a:spcPct val="0"/>
              </a:spcBef>
              <a:spcAft>
                <a:spcPct val="0"/>
              </a:spcAft>
              <a:buFont typeface="Arial"/>
              <a:buChar char="•"/>
            </a:pPr>
            <a:r>
              <a:rPr lang="en-US" sz="1700" dirty="0">
                <a:solidFill>
                  <a:srgbClr val="000000"/>
                </a:solidFill>
                <a:uFillTx/>
                <a:latin typeface="Arial" charset="0"/>
                <a:ea typeface="ＭＳ Ｐゴシック" charset="0"/>
                <a:cs typeface="ＭＳ Ｐゴシック" charset="0"/>
              </a:rPr>
              <a:t>Bunch train swap-out and recovery of the stored beam current</a:t>
            </a:r>
          </a:p>
          <a:p>
            <a:pPr marL="804004" lvl="3" indent="-255819" fontAlgn="base">
              <a:lnSpc>
                <a:spcPct val="110000"/>
              </a:lnSpc>
              <a:spcBef>
                <a:spcPct val="0"/>
              </a:spcBef>
              <a:spcAft>
                <a:spcPct val="0"/>
              </a:spcAft>
              <a:buFont typeface="Lucida Grande"/>
              <a:buChar char="-"/>
            </a:pPr>
            <a:r>
              <a:rPr lang="en-US" sz="1400" dirty="0">
                <a:solidFill>
                  <a:srgbClr val="000000"/>
                </a:solidFill>
                <a:uFillTx/>
                <a:latin typeface="Arial" charset="0"/>
                <a:ea typeface="ＭＳ Ｐゴシック" charset="0"/>
                <a:cs typeface="ＭＳ Ｐゴシック" charset="0"/>
              </a:rPr>
              <a:t>Lower demand on the injector</a:t>
            </a:r>
          </a:p>
          <a:p>
            <a:pPr marL="804004" lvl="3" indent="-255819" fontAlgn="base">
              <a:lnSpc>
                <a:spcPct val="110000"/>
              </a:lnSpc>
              <a:spcBef>
                <a:spcPct val="0"/>
              </a:spcBef>
              <a:spcAft>
                <a:spcPct val="0"/>
              </a:spcAft>
              <a:buFont typeface="Lucida Grande"/>
              <a:buChar char="-"/>
            </a:pPr>
            <a:r>
              <a:rPr lang="en-US" sz="1400" dirty="0">
                <a:solidFill>
                  <a:srgbClr val="000000"/>
                </a:solidFill>
                <a:uFillTx/>
                <a:latin typeface="Arial" charset="0"/>
                <a:ea typeface="ＭＳ Ｐゴシック" charset="0"/>
                <a:cs typeface="ＭＳ Ｐゴシック" charset="0"/>
              </a:rPr>
              <a:t>Very small (~nm) injected emittance</a:t>
            </a:r>
          </a:p>
          <a:p>
            <a:pPr marL="804004" lvl="3" indent="-255819" fontAlgn="base">
              <a:lnSpc>
                <a:spcPct val="110000"/>
              </a:lnSpc>
              <a:spcBef>
                <a:spcPct val="0"/>
              </a:spcBef>
              <a:spcAft>
                <a:spcPct val="0"/>
              </a:spcAft>
              <a:buFont typeface="Lucida Grande"/>
              <a:buChar char="-"/>
            </a:pPr>
            <a:r>
              <a:rPr lang="en-US" sz="1400" dirty="0">
                <a:solidFill>
                  <a:srgbClr val="000000"/>
                </a:solidFill>
                <a:uFillTx/>
                <a:latin typeface="Arial" charset="0"/>
                <a:ea typeface="ＭＳ Ｐゴシック" charset="0"/>
                <a:cs typeface="ＭＳ Ｐゴシック" charset="0"/>
              </a:rPr>
              <a:t>More flexibility in fill patterns</a:t>
            </a:r>
          </a:p>
        </p:txBody>
      </p:sp>
      <p:sp>
        <p:nvSpPr>
          <p:cNvPr id="20" name="TextBox 19"/>
          <p:cNvSpPr txBox="1">
            <a:spLocks/>
          </p:cNvSpPr>
          <p:nvPr/>
        </p:nvSpPr>
        <p:spPr>
          <a:xfrm>
            <a:off x="583042" y="875947"/>
            <a:ext cx="2909208" cy="338477"/>
          </a:xfrm>
          <a:prstGeom prst="rect">
            <a:avLst/>
          </a:prstGeom>
          <a:noFill/>
        </p:spPr>
        <p:txBody>
          <a:bodyPr wrap="none" lIns="91360" tIns="45682" rIns="91360" bIns="45682" rtlCol="0">
            <a:spAutoFit/>
          </a:bodyPr>
          <a:lstStyle/>
          <a:p>
            <a:r>
              <a:rPr lang="en-US" sz="1600" b="1" dirty="0" smtClean="0">
                <a:solidFill>
                  <a:srgbClr val="B1B3B3">
                    <a:lumMod val="25000"/>
                  </a:srgbClr>
                </a:solidFill>
                <a:uFillTx/>
                <a:latin typeface="Arial" charset="0"/>
                <a:ea typeface="ＭＳ Ｐゴシック" charset="0"/>
                <a:cs typeface="ＭＳ Ｐゴシック" charset="0"/>
              </a:rPr>
              <a:t>Traditional off-axis </a:t>
            </a:r>
            <a:r>
              <a:rPr lang="en-US" sz="1600" b="1" dirty="0">
                <a:solidFill>
                  <a:srgbClr val="B1B3B3">
                    <a:lumMod val="25000"/>
                  </a:srgbClr>
                </a:solidFill>
                <a:uFillTx/>
                <a:latin typeface="Arial" charset="0"/>
                <a:ea typeface="ＭＳ Ｐゴシック" charset="0"/>
                <a:cs typeface="ＭＳ Ｐゴシック" charset="0"/>
              </a:rPr>
              <a:t>i</a:t>
            </a:r>
            <a:r>
              <a:rPr lang="en-US" sz="1600" b="1" dirty="0" smtClean="0">
                <a:solidFill>
                  <a:srgbClr val="B1B3B3">
                    <a:lumMod val="25000"/>
                  </a:srgbClr>
                </a:solidFill>
                <a:uFillTx/>
                <a:latin typeface="Arial" charset="0"/>
                <a:ea typeface="ＭＳ Ｐゴシック" charset="0"/>
                <a:cs typeface="ＭＳ Ｐゴシック" charset="0"/>
              </a:rPr>
              <a:t>njection</a:t>
            </a:r>
          </a:p>
        </p:txBody>
      </p:sp>
      <p:sp>
        <p:nvSpPr>
          <p:cNvPr id="28" name="TextBox 27"/>
          <p:cNvSpPr txBox="1">
            <a:spLocks/>
          </p:cNvSpPr>
          <p:nvPr/>
        </p:nvSpPr>
        <p:spPr>
          <a:xfrm>
            <a:off x="5578461" y="799984"/>
            <a:ext cx="3213910" cy="507755"/>
          </a:xfrm>
          <a:prstGeom prst="rect">
            <a:avLst/>
          </a:prstGeom>
          <a:noFill/>
        </p:spPr>
        <p:txBody>
          <a:bodyPr wrap="square" lIns="91360" tIns="45682" rIns="91360" bIns="45682" rtlCol="0">
            <a:spAutoFit/>
          </a:bodyPr>
          <a:lstStyle/>
          <a:p>
            <a:pPr algn="ctr"/>
            <a:r>
              <a:rPr lang="en-US" sz="1600" b="1" dirty="0" smtClean="0">
                <a:solidFill>
                  <a:srgbClr val="B1B3B3">
                    <a:lumMod val="25000"/>
                  </a:srgbClr>
                </a:solidFill>
                <a:uFillTx/>
                <a:latin typeface="Arial" charset="0"/>
                <a:ea typeface="ＭＳ Ｐゴシック" charset="0"/>
                <a:cs typeface="ＭＳ Ｐゴシック" charset="0"/>
              </a:rPr>
              <a:t>On-axis swap-out injection</a:t>
            </a:r>
          </a:p>
          <a:p>
            <a:pPr algn="ctr"/>
            <a:r>
              <a:rPr lang="en-US" sz="1050" dirty="0">
                <a:solidFill>
                  <a:srgbClr val="B1B3B3">
                    <a:lumMod val="25000"/>
                  </a:srgbClr>
                </a:solidFill>
                <a:uFillTx/>
                <a:latin typeface="Arial" charset="0"/>
                <a:ea typeface="ＭＳ Ｐゴシック" charset="0"/>
                <a:cs typeface="ＭＳ Ｐゴシック" charset="0"/>
              </a:rPr>
              <a:t>(initially proposed by M. Borland)</a:t>
            </a:r>
          </a:p>
        </p:txBody>
      </p:sp>
      <p:sp>
        <p:nvSpPr>
          <p:cNvPr id="44" name="TextBox 43"/>
          <p:cNvSpPr txBox="1">
            <a:spLocks/>
          </p:cNvSpPr>
          <p:nvPr/>
        </p:nvSpPr>
        <p:spPr>
          <a:xfrm>
            <a:off x="7162800" y="3501248"/>
            <a:ext cx="1895179" cy="830920"/>
          </a:xfrm>
          <a:prstGeom prst="rect">
            <a:avLst/>
          </a:prstGeom>
          <a:noFill/>
          <a:ln w="15875">
            <a:solidFill>
              <a:schemeClr val="tx2"/>
            </a:solidFill>
          </a:ln>
        </p:spPr>
        <p:txBody>
          <a:bodyPr wrap="square" lIns="91360" tIns="45682" rIns="91360" bIns="45682" rtlCol="0">
            <a:spAutoFit/>
          </a:bodyPr>
          <a:lstStyle/>
          <a:p>
            <a:pPr algn="ctr" fontAlgn="base">
              <a:spcBef>
                <a:spcPct val="0"/>
              </a:spcBef>
              <a:spcAft>
                <a:spcPct val="0"/>
              </a:spcAft>
            </a:pPr>
            <a:r>
              <a:rPr lang="en-US" sz="1600" b="1" dirty="0" smtClean="0">
                <a:solidFill>
                  <a:srgbClr val="333333"/>
                </a:solidFill>
                <a:uFillTx/>
                <a:latin typeface="Arial" charset="0"/>
                <a:ea typeface="ＭＳ Ｐゴシック" charset="0"/>
                <a:cs typeface="ＭＳ Ｐゴシック" charset="0"/>
              </a:rPr>
              <a:t>Only ALS-U and APS-U plan to include swap-out</a:t>
            </a:r>
            <a:endParaRPr lang="en-US" sz="1600" b="1" dirty="0">
              <a:solidFill>
                <a:srgbClr val="333333"/>
              </a:solidFill>
              <a:uFillTx/>
              <a:latin typeface="Arial" charset="0"/>
              <a:ea typeface="ＭＳ Ｐゴシック" charset="0"/>
              <a:cs typeface="ＭＳ Ｐゴシック" charset="0"/>
            </a:endParaRPr>
          </a:p>
        </p:txBody>
      </p:sp>
      <p:grpSp>
        <p:nvGrpSpPr>
          <p:cNvPr id="7" name="Group 15"/>
          <p:cNvGrpSpPr/>
          <p:nvPr/>
        </p:nvGrpSpPr>
        <p:grpSpPr>
          <a:xfrm>
            <a:off x="2840329" y="1418976"/>
            <a:ext cx="1612537" cy="1150092"/>
            <a:chOff x="2799354" y="1464606"/>
            <a:chExt cx="1612537" cy="1150092"/>
          </a:xfrm>
        </p:grpSpPr>
        <p:sp>
          <p:nvSpPr>
            <p:cNvPr id="21" name="TextBox 20"/>
            <p:cNvSpPr txBox="1">
              <a:spLocks/>
            </p:cNvSpPr>
            <p:nvPr/>
          </p:nvSpPr>
          <p:spPr>
            <a:xfrm>
              <a:off x="3019651" y="2183811"/>
              <a:ext cx="1094145" cy="430887"/>
            </a:xfrm>
            <a:prstGeom prst="rect">
              <a:avLst/>
            </a:prstGeom>
            <a:noFill/>
          </p:spPr>
          <p:txBody>
            <a:bodyPr wrap="none" rtlCol="0">
              <a:spAutoFit/>
            </a:bodyPr>
            <a:lstStyle/>
            <a:p>
              <a:pPr algn="ctr"/>
              <a:r>
                <a:rPr lang="en-US" sz="1100" dirty="0">
                  <a:solidFill>
                    <a:srgbClr val="B1B3B3">
                      <a:lumMod val="25000"/>
                    </a:srgbClr>
                  </a:solidFill>
                  <a:uFillTx/>
                  <a:latin typeface="Arial" charset="0"/>
                  <a:ea typeface="ＭＳ Ｐゴシック" charset="0"/>
                  <a:cs typeface="ＭＳ Ｐゴシック" charset="0"/>
                </a:rPr>
                <a:t>requires larger</a:t>
              </a:r>
            </a:p>
            <a:p>
              <a:pPr algn="ctr"/>
              <a:r>
                <a:rPr lang="en-US" sz="1100" dirty="0">
                  <a:solidFill>
                    <a:srgbClr val="B1B3B3">
                      <a:lumMod val="25000"/>
                    </a:srgbClr>
                  </a:solidFill>
                  <a:uFillTx/>
                  <a:latin typeface="Arial" charset="0"/>
                  <a:ea typeface="ＭＳ Ｐゴシック" charset="0"/>
                  <a:cs typeface="ＭＳ Ｐゴシック" charset="0"/>
                </a:rPr>
                <a:t>apertures</a:t>
              </a:r>
            </a:p>
          </p:txBody>
        </p:sp>
        <p:grpSp>
          <p:nvGrpSpPr>
            <p:cNvPr id="14" name="Group 13"/>
            <p:cNvGrpSpPr/>
            <p:nvPr/>
          </p:nvGrpSpPr>
          <p:grpSpPr>
            <a:xfrm>
              <a:off x="2799354" y="1464606"/>
              <a:ext cx="1612537" cy="540057"/>
              <a:chOff x="2799354" y="1464606"/>
              <a:chExt cx="1612537" cy="540057"/>
            </a:xfrm>
          </p:grpSpPr>
          <p:cxnSp>
            <p:nvCxnSpPr>
              <p:cNvPr id="12" name="Straight Connector 11"/>
              <p:cNvCxnSpPr/>
              <p:nvPr/>
            </p:nvCxnSpPr>
            <p:spPr bwMode="auto">
              <a:xfrm>
                <a:off x="2799354" y="1464606"/>
                <a:ext cx="1612537"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cxnSp>
            <p:nvCxnSpPr>
              <p:cNvPr id="13" name="Straight Connector 12"/>
              <p:cNvCxnSpPr/>
              <p:nvPr/>
            </p:nvCxnSpPr>
            <p:spPr bwMode="auto">
              <a:xfrm>
                <a:off x="2805031" y="2004663"/>
                <a:ext cx="1606860"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grpSp>
      </p:grpSp>
      <p:grpSp>
        <p:nvGrpSpPr>
          <p:cNvPr id="15" name="Group 16"/>
          <p:cNvGrpSpPr/>
          <p:nvPr/>
        </p:nvGrpSpPr>
        <p:grpSpPr>
          <a:xfrm>
            <a:off x="6696863" y="1614143"/>
            <a:ext cx="2370937" cy="1063740"/>
            <a:chOff x="6674534" y="1881011"/>
            <a:chExt cx="2370937" cy="1063740"/>
          </a:xfrm>
        </p:grpSpPr>
        <p:sp>
          <p:nvSpPr>
            <p:cNvPr id="30" name="TextBox 29"/>
            <p:cNvSpPr txBox="1">
              <a:spLocks/>
            </p:cNvSpPr>
            <p:nvPr/>
          </p:nvSpPr>
          <p:spPr>
            <a:xfrm>
              <a:off x="6674534" y="2513864"/>
              <a:ext cx="1977625" cy="430887"/>
            </a:xfrm>
            <a:prstGeom prst="rect">
              <a:avLst/>
            </a:prstGeom>
            <a:noFill/>
          </p:spPr>
          <p:txBody>
            <a:bodyPr wrap="square" rtlCol="0">
              <a:spAutoFit/>
            </a:bodyPr>
            <a:lstStyle/>
            <a:p>
              <a:pPr algn="ctr"/>
              <a:r>
                <a:rPr lang="en-US" sz="1100" dirty="0">
                  <a:solidFill>
                    <a:srgbClr val="B1B3B3">
                      <a:lumMod val="25000"/>
                    </a:srgbClr>
                  </a:solidFill>
                  <a:uFillTx/>
                  <a:latin typeface="Arial" charset="0"/>
                  <a:ea typeface="ＭＳ Ｐゴシック" charset="0"/>
                  <a:cs typeface="ＭＳ Ｐゴシック" charset="0"/>
                </a:rPr>
                <a:t>can use smaller</a:t>
              </a:r>
            </a:p>
            <a:p>
              <a:pPr algn="ctr"/>
              <a:r>
                <a:rPr lang="en-US" sz="1100" dirty="0">
                  <a:solidFill>
                    <a:srgbClr val="B1B3B3">
                      <a:lumMod val="25000"/>
                    </a:srgbClr>
                  </a:solidFill>
                  <a:uFillTx/>
                  <a:latin typeface="Arial" charset="0"/>
                  <a:ea typeface="ＭＳ Ｐゴシック" charset="0"/>
                  <a:cs typeface="ＭＳ Ｐゴシック" charset="0"/>
                </a:rPr>
                <a:t>apertures</a:t>
              </a:r>
            </a:p>
          </p:txBody>
        </p:sp>
        <p:cxnSp>
          <p:nvCxnSpPr>
            <p:cNvPr id="22" name="Straight Connector 21"/>
            <p:cNvCxnSpPr/>
            <p:nvPr/>
          </p:nvCxnSpPr>
          <p:spPr bwMode="auto">
            <a:xfrm>
              <a:off x="8243558" y="2021916"/>
              <a:ext cx="801913"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cxnSp>
          <p:nvCxnSpPr>
            <p:cNvPr id="24" name="Straight Connector 23"/>
            <p:cNvCxnSpPr/>
            <p:nvPr/>
          </p:nvCxnSpPr>
          <p:spPr bwMode="auto">
            <a:xfrm>
              <a:off x="8243558" y="1881011"/>
              <a:ext cx="801913"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grpSp>
      <p:sp>
        <p:nvSpPr>
          <p:cNvPr id="38" name="Title 1"/>
          <p:cNvSpPr>
            <a:spLocks noGrp="1"/>
          </p:cNvSpPr>
          <p:nvPr>
            <p:ph type="title"/>
          </p:nvPr>
        </p:nvSpPr>
        <p:spPr>
          <a:xfrm>
            <a:off x="479521" y="76200"/>
            <a:ext cx="8229600" cy="1143000"/>
          </a:xfrm>
        </p:spPr>
        <p:txBody>
          <a:bodyPr/>
          <a:lstStyle/>
          <a:p>
            <a:r>
              <a:rPr lang="en-US" dirty="0" smtClean="0">
                <a:uFillTx/>
              </a:rPr>
              <a:t>Swap</a:t>
            </a:r>
            <a:r>
              <a:rPr lang="en-US" dirty="0">
                <a:uFillTx/>
              </a:rPr>
              <a:t>-out </a:t>
            </a:r>
            <a:r>
              <a:rPr lang="en-US" dirty="0" smtClean="0">
                <a:uFillTx/>
              </a:rPr>
              <a:t>Injection</a:t>
            </a:r>
            <a:endParaRPr lang="en-US" dirty="0">
              <a:uFillTx/>
            </a:endParaRPr>
          </a:p>
        </p:txBody>
      </p:sp>
      <p:sp>
        <p:nvSpPr>
          <p:cNvPr id="41" name="Slide Number Placeholder 3"/>
          <p:cNvSpPr>
            <a:spLocks noGrp="1"/>
          </p:cNvSpPr>
          <p:nvPr>
            <p:ph type="sldNum" sz="quarter" idx="4"/>
          </p:nvPr>
        </p:nvSpPr>
        <p:spPr>
          <a:xfrm>
            <a:off x="3429000" y="6340475"/>
            <a:ext cx="2133600" cy="365125"/>
          </a:xfrm>
          <a:prstGeom prst="rect">
            <a:avLst/>
          </a:prstGeom>
        </p:spPr>
        <p:txBody>
          <a:bodyPr vert="horz" lIns="91440" tIns="45720" rIns="91440" bIns="45720" rtlCol="0" anchor="ctr"/>
          <a:lstStyle>
            <a:lvl1pPr algn="ctr">
              <a:defRPr sz="1200">
                <a:solidFill>
                  <a:schemeClr val="tx1">
                    <a:tint val="75000"/>
                  </a:schemeClr>
                </a:solidFill>
                <a:uFillTx/>
                <a:latin typeface="Calibri"/>
                <a:cs typeface="Calibri"/>
              </a:defRPr>
            </a:lvl1pPr>
          </a:lstStyle>
          <a:p>
            <a:fld id="{668EFF3A-9903-FC4F-99F2-8A79E0BD1D46}" type="slidenum">
              <a:rPr lang="en-US" smtClean="0">
                <a:uFillTx/>
              </a:rPr>
              <a:pPr/>
              <a:t>5</a:t>
            </a:fld>
            <a:endParaRPr lang="en-US" dirty="0">
              <a:uFillTx/>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993000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49260" y="108458"/>
            <a:ext cx="8357525" cy="698717"/>
          </a:xfrm>
        </p:spPr>
        <p:txBody>
          <a:bodyPr/>
          <a:lstStyle/>
          <a:p>
            <a:r>
              <a:rPr lang="en-US"/>
              <a:t>ALS-U Swap-out Injection Scheme</a:t>
            </a:r>
          </a:p>
        </p:txBody>
      </p:sp>
      <p:sp>
        <p:nvSpPr>
          <p:cNvPr id="8" name="TextBox 7"/>
          <p:cNvSpPr txBox="1"/>
          <p:nvPr/>
        </p:nvSpPr>
        <p:spPr>
          <a:xfrm>
            <a:off x="8830941" y="6540474"/>
            <a:ext cx="262662" cy="276999"/>
          </a:xfrm>
          <a:prstGeom prst="rect">
            <a:avLst/>
          </a:prstGeom>
          <a:noFill/>
        </p:spPr>
        <p:txBody>
          <a:bodyPr wrap="none" rtlCol="0">
            <a:spAutoFit/>
          </a:bodyPr>
          <a:lstStyle/>
          <a:p>
            <a:r>
              <a:rPr lang="en-US" sz="1200" b="1">
                <a:solidFill>
                  <a:srgbClr val="EDB3BB"/>
                </a:solidFill>
              </a:rPr>
              <a:t>6</a:t>
            </a:r>
          </a:p>
        </p:txBody>
      </p:sp>
      <p:grpSp>
        <p:nvGrpSpPr>
          <p:cNvPr id="3" name="Group 9"/>
          <p:cNvGrpSpPr/>
          <p:nvPr/>
        </p:nvGrpSpPr>
        <p:grpSpPr>
          <a:xfrm>
            <a:off x="934836" y="971102"/>
            <a:ext cx="6855495" cy="3845957"/>
            <a:chOff x="0" y="914400"/>
            <a:chExt cx="9051741" cy="4992562"/>
          </a:xfrm>
        </p:grpSpPr>
        <p:pic>
          <p:nvPicPr>
            <p:cNvPr id="11" name="Picture 10" descr="ALS-2_SWAP-OUT_PLAN_HI_RES.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068578"/>
              <a:ext cx="9051741" cy="4494022"/>
            </a:xfrm>
            <a:prstGeom prst="rect">
              <a:avLst/>
            </a:prstGeom>
          </p:spPr>
        </p:pic>
        <p:sp>
          <p:nvSpPr>
            <p:cNvPr id="12" name="TextBox 11"/>
            <p:cNvSpPr txBox="1"/>
            <p:nvPr/>
          </p:nvSpPr>
          <p:spPr>
            <a:xfrm>
              <a:off x="2518361" y="2895600"/>
              <a:ext cx="3239444" cy="399535"/>
            </a:xfrm>
            <a:prstGeom prst="rect">
              <a:avLst/>
            </a:prstGeom>
            <a:noFill/>
          </p:spPr>
          <p:txBody>
            <a:bodyPr wrap="square" rtlCol="0">
              <a:spAutoFit/>
            </a:bodyPr>
            <a:lstStyle/>
            <a:p>
              <a:pPr algn="l"/>
              <a:r>
                <a:rPr lang="en-US" sz="1400" dirty="0" smtClean="0"/>
                <a:t>       Fast kicker magnets</a:t>
              </a:r>
              <a:endParaRPr lang="en-US" sz="1400" dirty="0"/>
            </a:p>
          </p:txBody>
        </p:sp>
        <p:cxnSp>
          <p:nvCxnSpPr>
            <p:cNvPr id="13" name="Straight Arrow Connector 12"/>
            <p:cNvCxnSpPr/>
            <p:nvPr/>
          </p:nvCxnSpPr>
          <p:spPr bwMode="auto">
            <a:xfrm>
              <a:off x="4038600" y="3352800"/>
              <a:ext cx="76200" cy="11430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4" name="Oval 13"/>
            <p:cNvSpPr/>
            <p:nvPr/>
          </p:nvSpPr>
          <p:spPr bwMode="auto">
            <a:xfrm rot="600000" flipV="1">
              <a:off x="3967280" y="4628929"/>
              <a:ext cx="228600" cy="76201"/>
            </a:xfrm>
            <a:prstGeom prst="ellipse">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sp>
          <p:nvSpPr>
            <p:cNvPr id="15" name="Oval 14"/>
            <p:cNvSpPr/>
            <p:nvPr/>
          </p:nvSpPr>
          <p:spPr bwMode="auto">
            <a:xfrm rot="21360000" flipV="1">
              <a:off x="4879180" y="4640318"/>
              <a:ext cx="228600" cy="76201"/>
            </a:xfrm>
            <a:prstGeom prst="ellipse">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84" charset="-128"/>
              </a:endParaRPr>
            </a:p>
          </p:txBody>
        </p:sp>
        <p:sp>
          <p:nvSpPr>
            <p:cNvPr id="16" name="Oval 15"/>
            <p:cNvSpPr/>
            <p:nvPr/>
          </p:nvSpPr>
          <p:spPr bwMode="auto">
            <a:xfrm rot="20312062" flipV="1">
              <a:off x="5721014" y="4456614"/>
              <a:ext cx="228600" cy="76201"/>
            </a:xfrm>
            <a:prstGeom prst="ellipse">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84" charset="-128"/>
              </a:endParaRPr>
            </a:p>
          </p:txBody>
        </p:sp>
        <p:sp>
          <p:nvSpPr>
            <p:cNvPr id="17" name="Oval 16"/>
            <p:cNvSpPr/>
            <p:nvPr/>
          </p:nvSpPr>
          <p:spPr bwMode="auto">
            <a:xfrm rot="20312062" flipV="1">
              <a:off x="6483014" y="4153985"/>
              <a:ext cx="228600" cy="76201"/>
            </a:xfrm>
            <a:prstGeom prst="ellipse">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84" charset="-128"/>
              </a:endParaRPr>
            </a:p>
          </p:txBody>
        </p:sp>
        <p:sp>
          <p:nvSpPr>
            <p:cNvPr id="18" name="Oval 17"/>
            <p:cNvSpPr/>
            <p:nvPr/>
          </p:nvSpPr>
          <p:spPr bwMode="auto">
            <a:xfrm rot="660000" flipV="1">
              <a:off x="3124200" y="4438278"/>
              <a:ext cx="228600" cy="76201"/>
            </a:xfrm>
            <a:prstGeom prst="ellipse">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sp>
          <p:nvSpPr>
            <p:cNvPr id="19" name="Oval 18"/>
            <p:cNvSpPr/>
            <p:nvPr/>
          </p:nvSpPr>
          <p:spPr bwMode="auto">
            <a:xfrm rot="1740000" flipV="1">
              <a:off x="2286000" y="4216562"/>
              <a:ext cx="228600" cy="76201"/>
            </a:xfrm>
            <a:prstGeom prst="ellipse">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sp>
          <p:nvSpPr>
            <p:cNvPr id="20" name="Oval 19"/>
            <p:cNvSpPr/>
            <p:nvPr/>
          </p:nvSpPr>
          <p:spPr bwMode="auto">
            <a:xfrm rot="1800000" flipV="1">
              <a:off x="1648386" y="3910353"/>
              <a:ext cx="228600" cy="76201"/>
            </a:xfrm>
            <a:prstGeom prst="ellipse">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84" charset="-128"/>
              </a:endParaRPr>
            </a:p>
          </p:txBody>
        </p:sp>
        <p:sp>
          <p:nvSpPr>
            <p:cNvPr id="21" name="Oval 20"/>
            <p:cNvSpPr/>
            <p:nvPr/>
          </p:nvSpPr>
          <p:spPr bwMode="auto">
            <a:xfrm rot="19800000" flipV="1">
              <a:off x="6330614" y="3896757"/>
              <a:ext cx="228600" cy="76201"/>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84" charset="-128"/>
              </a:endParaRPr>
            </a:p>
          </p:txBody>
        </p:sp>
        <p:sp>
          <p:nvSpPr>
            <p:cNvPr id="22" name="Oval 21"/>
            <p:cNvSpPr/>
            <p:nvPr/>
          </p:nvSpPr>
          <p:spPr bwMode="auto">
            <a:xfrm rot="20312062" flipV="1">
              <a:off x="5644813" y="4228014"/>
              <a:ext cx="228600" cy="76201"/>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sp>
          <p:nvSpPr>
            <p:cNvPr id="23" name="Oval 22"/>
            <p:cNvSpPr/>
            <p:nvPr/>
          </p:nvSpPr>
          <p:spPr bwMode="auto">
            <a:xfrm rot="20940000" flipV="1">
              <a:off x="4881970" y="4410602"/>
              <a:ext cx="228600" cy="76201"/>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sp>
          <p:nvSpPr>
            <p:cNvPr id="24" name="Oval 23"/>
            <p:cNvSpPr/>
            <p:nvPr/>
          </p:nvSpPr>
          <p:spPr bwMode="auto">
            <a:xfrm flipV="1">
              <a:off x="3967280" y="4648199"/>
              <a:ext cx="228600" cy="76201"/>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sp>
          <p:nvSpPr>
            <p:cNvPr id="25" name="Oval 24"/>
            <p:cNvSpPr/>
            <p:nvPr/>
          </p:nvSpPr>
          <p:spPr bwMode="auto">
            <a:xfrm rot="900000" flipV="1">
              <a:off x="2290141" y="4521362"/>
              <a:ext cx="228600" cy="76201"/>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sp>
          <p:nvSpPr>
            <p:cNvPr id="26" name="Oval 25"/>
            <p:cNvSpPr/>
            <p:nvPr/>
          </p:nvSpPr>
          <p:spPr bwMode="auto">
            <a:xfrm rot="1800000" flipV="1">
              <a:off x="1596463" y="4215153"/>
              <a:ext cx="228600" cy="76201"/>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ＭＳ Ｐゴシック" pitchFamily="84" charset="-128"/>
              </a:endParaRPr>
            </a:p>
          </p:txBody>
        </p:sp>
        <p:sp>
          <p:nvSpPr>
            <p:cNvPr id="27" name="Oval 26"/>
            <p:cNvSpPr/>
            <p:nvPr/>
          </p:nvSpPr>
          <p:spPr bwMode="auto">
            <a:xfrm flipV="1">
              <a:off x="3124200" y="4590678"/>
              <a:ext cx="228600" cy="76201"/>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cxnSp>
          <p:nvCxnSpPr>
            <p:cNvPr id="28" name="Straight Arrow Connector 27"/>
            <p:cNvCxnSpPr>
              <a:stCxn id="12" idx="3"/>
            </p:cNvCxnSpPr>
            <p:nvPr/>
          </p:nvCxnSpPr>
          <p:spPr bwMode="auto">
            <a:xfrm>
              <a:off x="5757805" y="3095368"/>
              <a:ext cx="1332555" cy="33363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9" name="Straight Arrow Connector 28"/>
            <p:cNvCxnSpPr>
              <a:stCxn id="12" idx="1"/>
            </p:cNvCxnSpPr>
            <p:nvPr/>
          </p:nvCxnSpPr>
          <p:spPr bwMode="auto">
            <a:xfrm rot="10800000" flipV="1">
              <a:off x="918163" y="3095368"/>
              <a:ext cx="1600198" cy="18123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0" name="Oval 29"/>
            <p:cNvSpPr/>
            <p:nvPr/>
          </p:nvSpPr>
          <p:spPr bwMode="auto">
            <a:xfrm flipV="1">
              <a:off x="381000" y="1066800"/>
              <a:ext cx="228600" cy="76201"/>
            </a:xfrm>
            <a:prstGeom prst="ellipse">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sp>
          <p:nvSpPr>
            <p:cNvPr id="31" name="TextBox 30"/>
            <p:cNvSpPr txBox="1"/>
            <p:nvPr/>
          </p:nvSpPr>
          <p:spPr>
            <a:xfrm>
              <a:off x="628752" y="914400"/>
              <a:ext cx="4552849" cy="759117"/>
            </a:xfrm>
            <a:prstGeom prst="rect">
              <a:avLst/>
            </a:prstGeom>
            <a:noFill/>
          </p:spPr>
          <p:txBody>
            <a:bodyPr wrap="square" rtlCol="0">
              <a:spAutoFit/>
            </a:bodyPr>
            <a:lstStyle/>
            <a:p>
              <a:pPr algn="l"/>
              <a:r>
                <a:rPr lang="en-US" sz="1600" dirty="0" smtClean="0"/>
                <a:t>storage ring bunches transferred to accumulator</a:t>
              </a:r>
              <a:endParaRPr lang="en-US" sz="1600" dirty="0"/>
            </a:p>
          </p:txBody>
        </p:sp>
        <p:sp>
          <p:nvSpPr>
            <p:cNvPr id="33" name="Rectangle 32"/>
            <p:cNvSpPr/>
            <p:nvPr/>
          </p:nvSpPr>
          <p:spPr>
            <a:xfrm>
              <a:off x="8390" y="5147845"/>
              <a:ext cx="2260838" cy="759117"/>
            </a:xfrm>
            <a:prstGeom prst="rect">
              <a:avLst/>
            </a:prstGeom>
            <a:ln>
              <a:noFill/>
            </a:ln>
          </p:spPr>
          <p:txBody>
            <a:bodyPr wrap="square">
              <a:spAutoFit/>
            </a:bodyPr>
            <a:lstStyle/>
            <a:p>
              <a:r>
                <a:rPr lang="en-US" sz="1600" b="1" dirty="0" smtClean="0">
                  <a:solidFill>
                    <a:srgbClr val="000000"/>
                  </a:solidFill>
                  <a:latin typeface="Calibri"/>
                </a:rPr>
                <a:t>New accumulator ring</a:t>
              </a:r>
              <a:endParaRPr lang="en-US" sz="1600" b="1" dirty="0">
                <a:solidFill>
                  <a:srgbClr val="000000"/>
                </a:solidFill>
                <a:latin typeface="Calibri"/>
              </a:endParaRPr>
            </a:p>
          </p:txBody>
        </p:sp>
        <p:cxnSp>
          <p:nvCxnSpPr>
            <p:cNvPr id="34" name="Straight Arrow Connector 33"/>
            <p:cNvCxnSpPr>
              <a:stCxn id="33" idx="0"/>
            </p:cNvCxnSpPr>
            <p:nvPr/>
          </p:nvCxnSpPr>
          <p:spPr>
            <a:xfrm rot="16200000" flipV="1">
              <a:off x="-61416" y="3947621"/>
              <a:ext cx="1871245" cy="529204"/>
            </a:xfrm>
            <a:prstGeom prst="straightConnector1">
              <a:avLst/>
            </a:prstGeom>
            <a:ln w="1587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6934200" y="4343400"/>
              <a:ext cx="2096425" cy="759117"/>
            </a:xfrm>
            <a:prstGeom prst="rect">
              <a:avLst/>
            </a:prstGeom>
            <a:noFill/>
            <a:ln>
              <a:noFill/>
            </a:ln>
          </p:spPr>
          <p:txBody>
            <a:bodyPr wrap="square" rtlCol="0">
              <a:spAutoFit/>
            </a:bodyPr>
            <a:lstStyle/>
            <a:p>
              <a:r>
                <a:rPr lang="en-US" sz="1600" b="1" dirty="0" smtClean="0">
                  <a:solidFill>
                    <a:srgbClr val="000000"/>
                  </a:solidFill>
                  <a:latin typeface="Calibri"/>
                </a:rPr>
                <a:t>New ALS storage ring</a:t>
              </a:r>
              <a:endParaRPr lang="en-US" sz="1600" b="1" dirty="0">
                <a:solidFill>
                  <a:srgbClr val="000000"/>
                </a:solidFill>
                <a:latin typeface="Calibri"/>
              </a:endParaRPr>
            </a:p>
          </p:txBody>
        </p:sp>
        <p:cxnSp>
          <p:nvCxnSpPr>
            <p:cNvPr id="36" name="Straight Arrow Connector 35"/>
            <p:cNvCxnSpPr/>
            <p:nvPr/>
          </p:nvCxnSpPr>
          <p:spPr>
            <a:xfrm flipV="1">
              <a:off x="7924800" y="3200400"/>
              <a:ext cx="609600" cy="1143000"/>
            </a:xfrm>
            <a:prstGeom prst="straightConnector1">
              <a:avLst/>
            </a:prstGeom>
            <a:ln w="1587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8" name="Oval 37"/>
            <p:cNvSpPr/>
            <p:nvPr/>
          </p:nvSpPr>
          <p:spPr bwMode="auto">
            <a:xfrm flipV="1">
              <a:off x="386169" y="1392709"/>
              <a:ext cx="228600" cy="76201"/>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grpSp>
      <p:sp>
        <p:nvSpPr>
          <p:cNvPr id="39" name="Slide Number Placeholder 3"/>
          <p:cNvSpPr>
            <a:spLocks noGrp="1"/>
          </p:cNvSpPr>
          <p:nvPr>
            <p:ph type="sldNum" sz="quarter" idx="4"/>
          </p:nvPr>
        </p:nvSpPr>
        <p:spPr>
          <a:xfrm>
            <a:off x="3429000" y="6340475"/>
            <a:ext cx="2133600" cy="365125"/>
          </a:xfrm>
          <a:prstGeom prst="rect">
            <a:avLst/>
          </a:prstGeom>
        </p:spPr>
        <p:txBody>
          <a:bodyPr vert="horz" lIns="91440" tIns="45720" rIns="91440" bIns="45720" rtlCol="0" anchor="ctr"/>
          <a:lstStyle>
            <a:lvl1pPr algn="ctr">
              <a:defRPr sz="1200">
                <a:solidFill>
                  <a:schemeClr val="tx1">
                    <a:tint val="75000"/>
                  </a:schemeClr>
                </a:solidFill>
                <a:uFillTx/>
                <a:latin typeface="Calibri"/>
                <a:cs typeface="Calibri"/>
              </a:defRPr>
            </a:lvl1pPr>
          </a:lstStyle>
          <a:p>
            <a:fld id="{668EFF3A-9903-FC4F-99F2-8A79E0BD1D46}" type="slidenum">
              <a:rPr lang="en-US" smtClean="0">
                <a:uFillTx/>
              </a:rPr>
              <a:pPr/>
              <a:t>6</a:t>
            </a:fld>
            <a:endParaRPr lang="en-US" dirty="0">
              <a:uFillTx/>
            </a:endParaRPr>
          </a:p>
        </p:txBody>
      </p:sp>
      <p:sp>
        <p:nvSpPr>
          <p:cNvPr id="42" name="Trapezoid 41"/>
          <p:cNvSpPr/>
          <p:nvPr/>
        </p:nvSpPr>
        <p:spPr bwMode="auto">
          <a:xfrm>
            <a:off x="3708060" y="4672974"/>
            <a:ext cx="3798779" cy="728198"/>
          </a:xfrm>
          <a:prstGeom prst="trapezoid">
            <a:avLst>
              <a:gd name="adj" fmla="val 45408"/>
            </a:avLst>
          </a:prstGeom>
          <a:noFill/>
          <a:ln w="31750" cap="flat" cmpd="sng" algn="ctr">
            <a:solidFill>
              <a:srgbClr val="FF0000"/>
            </a:solidFill>
            <a:prstDash val="solid"/>
            <a:round/>
            <a:headEnd type="none" w="med" len="med"/>
            <a:tailEnd type="none" w="med" len="med"/>
          </a:ln>
          <a:effectLst/>
        </p:spPr>
        <p:txBody>
          <a:bodyPr>
            <a:prstTxWarp prst="textNoShape">
              <a:avLst/>
            </a:prstTxWarp>
          </a:bodyPr>
          <a:lstStyle/>
          <a:p>
            <a:pPr>
              <a:defRPr/>
            </a:pPr>
            <a:endParaRPr lang="en-US" sz="2400">
              <a:latin typeface="Times" charset="0"/>
            </a:endParaRPr>
          </a:p>
        </p:txBody>
      </p:sp>
      <p:cxnSp>
        <p:nvCxnSpPr>
          <p:cNvPr id="43" name="Straight Connector 42"/>
          <p:cNvCxnSpPr/>
          <p:nvPr/>
        </p:nvCxnSpPr>
        <p:spPr bwMode="auto">
          <a:xfrm rot="10800000">
            <a:off x="2428260" y="5401172"/>
            <a:ext cx="6137672" cy="929"/>
          </a:xfrm>
          <a:prstGeom prst="line">
            <a:avLst/>
          </a:prstGeom>
          <a:solidFill>
            <a:schemeClr val="accent1"/>
          </a:solidFill>
          <a:ln w="38100" cap="flat" cmpd="sng" algn="ctr">
            <a:solidFill>
              <a:schemeClr val="bg1">
                <a:lumMod val="65000"/>
              </a:schemeClr>
            </a:solidFill>
            <a:prstDash val="sysDash"/>
            <a:round/>
            <a:headEnd type="none" w="med" len="med"/>
            <a:tailEnd type="none" w="med" len="med"/>
          </a:ln>
          <a:effectLst/>
        </p:spPr>
      </p:cxnSp>
      <p:sp>
        <p:nvSpPr>
          <p:cNvPr id="44" name="TextBox 94"/>
          <p:cNvSpPr txBox="1">
            <a:spLocks noChangeArrowheads="1"/>
          </p:cNvSpPr>
          <p:nvPr/>
        </p:nvSpPr>
        <p:spPr bwMode="auto">
          <a:xfrm>
            <a:off x="4583133" y="4375750"/>
            <a:ext cx="2232880" cy="307777"/>
          </a:xfrm>
          <a:prstGeom prst="rect">
            <a:avLst/>
          </a:prstGeom>
          <a:noFill/>
          <a:ln w="9525">
            <a:noFill/>
            <a:miter lim="800000"/>
            <a:headEnd/>
            <a:tailEnd/>
          </a:ln>
        </p:spPr>
        <p:txBody>
          <a:bodyPr wrap="square">
            <a:prstTxWarp prst="textNoShape">
              <a:avLst/>
            </a:prstTxWarp>
            <a:spAutoFit/>
          </a:bodyPr>
          <a:lstStyle/>
          <a:p>
            <a:r>
              <a:rPr lang="en-US" sz="1400" b="1"/>
              <a:t>Extraction pulse 50 ns</a:t>
            </a:r>
          </a:p>
        </p:txBody>
      </p:sp>
      <p:sp>
        <p:nvSpPr>
          <p:cNvPr id="45" name="Oval 96"/>
          <p:cNvSpPr>
            <a:spLocks noChangeArrowheads="1"/>
          </p:cNvSpPr>
          <p:nvPr/>
        </p:nvSpPr>
        <p:spPr bwMode="auto">
          <a:xfrm>
            <a:off x="2755206" y="5356588"/>
            <a:ext cx="104028" cy="74306"/>
          </a:xfrm>
          <a:prstGeom prst="ellipse">
            <a:avLst/>
          </a:prstGeom>
          <a:solidFill>
            <a:srgbClr val="008000"/>
          </a:solidFill>
          <a:ln w="9525">
            <a:noFill/>
            <a:round/>
            <a:headEnd/>
            <a:tailEnd/>
          </a:ln>
        </p:spPr>
        <p:txBody>
          <a:bodyPr>
            <a:prstTxWarp prst="textNoShape">
              <a:avLst/>
            </a:prstTxWarp>
          </a:bodyPr>
          <a:lstStyle/>
          <a:p>
            <a:endParaRPr lang="en-US" sz="2400"/>
          </a:p>
        </p:txBody>
      </p:sp>
      <p:sp>
        <p:nvSpPr>
          <p:cNvPr id="46" name="Oval 97"/>
          <p:cNvSpPr>
            <a:spLocks noChangeArrowheads="1"/>
          </p:cNvSpPr>
          <p:nvPr/>
        </p:nvSpPr>
        <p:spPr bwMode="auto">
          <a:xfrm>
            <a:off x="2859234" y="5356588"/>
            <a:ext cx="104028" cy="74306"/>
          </a:xfrm>
          <a:prstGeom prst="ellipse">
            <a:avLst/>
          </a:prstGeom>
          <a:solidFill>
            <a:srgbClr val="008000"/>
          </a:solidFill>
          <a:ln w="9525">
            <a:noFill/>
            <a:round/>
            <a:headEnd/>
            <a:tailEnd/>
          </a:ln>
        </p:spPr>
        <p:txBody>
          <a:bodyPr>
            <a:prstTxWarp prst="textNoShape">
              <a:avLst/>
            </a:prstTxWarp>
          </a:bodyPr>
          <a:lstStyle/>
          <a:p>
            <a:endParaRPr lang="en-US" sz="2400"/>
          </a:p>
        </p:txBody>
      </p:sp>
      <p:sp>
        <p:nvSpPr>
          <p:cNvPr id="47" name="Oval 98"/>
          <p:cNvSpPr>
            <a:spLocks noChangeArrowheads="1"/>
          </p:cNvSpPr>
          <p:nvPr/>
        </p:nvSpPr>
        <p:spPr bwMode="auto">
          <a:xfrm>
            <a:off x="2963263" y="5356588"/>
            <a:ext cx="104028" cy="74306"/>
          </a:xfrm>
          <a:prstGeom prst="ellipse">
            <a:avLst/>
          </a:prstGeom>
          <a:solidFill>
            <a:srgbClr val="008000"/>
          </a:solidFill>
          <a:ln w="9525">
            <a:noFill/>
            <a:round/>
            <a:headEnd/>
            <a:tailEnd/>
          </a:ln>
        </p:spPr>
        <p:txBody>
          <a:bodyPr>
            <a:prstTxWarp prst="textNoShape">
              <a:avLst/>
            </a:prstTxWarp>
          </a:bodyPr>
          <a:lstStyle/>
          <a:p>
            <a:endParaRPr lang="en-US" sz="2400"/>
          </a:p>
        </p:txBody>
      </p:sp>
      <p:sp>
        <p:nvSpPr>
          <p:cNvPr id="48" name="Oval 99"/>
          <p:cNvSpPr>
            <a:spLocks noChangeArrowheads="1"/>
          </p:cNvSpPr>
          <p:nvPr/>
        </p:nvSpPr>
        <p:spPr bwMode="auto">
          <a:xfrm>
            <a:off x="3067291" y="5356588"/>
            <a:ext cx="104028" cy="74306"/>
          </a:xfrm>
          <a:prstGeom prst="ellipse">
            <a:avLst/>
          </a:prstGeom>
          <a:solidFill>
            <a:srgbClr val="008000"/>
          </a:solidFill>
          <a:ln w="9525">
            <a:noFill/>
            <a:round/>
            <a:headEnd/>
            <a:tailEnd/>
          </a:ln>
        </p:spPr>
        <p:txBody>
          <a:bodyPr>
            <a:prstTxWarp prst="textNoShape">
              <a:avLst/>
            </a:prstTxWarp>
          </a:bodyPr>
          <a:lstStyle/>
          <a:p>
            <a:endParaRPr lang="en-US" sz="2400"/>
          </a:p>
        </p:txBody>
      </p:sp>
      <p:sp>
        <p:nvSpPr>
          <p:cNvPr id="49" name="Oval 100"/>
          <p:cNvSpPr>
            <a:spLocks noChangeArrowheads="1"/>
          </p:cNvSpPr>
          <p:nvPr/>
        </p:nvSpPr>
        <p:spPr bwMode="auto">
          <a:xfrm>
            <a:off x="3171319" y="5356588"/>
            <a:ext cx="104028" cy="74306"/>
          </a:xfrm>
          <a:prstGeom prst="ellipse">
            <a:avLst/>
          </a:prstGeom>
          <a:solidFill>
            <a:srgbClr val="008000"/>
          </a:solidFill>
          <a:ln w="9525">
            <a:noFill/>
            <a:round/>
            <a:headEnd/>
            <a:tailEnd/>
          </a:ln>
        </p:spPr>
        <p:txBody>
          <a:bodyPr>
            <a:prstTxWarp prst="textNoShape">
              <a:avLst/>
            </a:prstTxWarp>
          </a:bodyPr>
          <a:lstStyle/>
          <a:p>
            <a:endParaRPr lang="en-US" sz="2400"/>
          </a:p>
        </p:txBody>
      </p:sp>
      <p:sp>
        <p:nvSpPr>
          <p:cNvPr id="50" name="Oval 101"/>
          <p:cNvSpPr>
            <a:spLocks noChangeArrowheads="1"/>
          </p:cNvSpPr>
          <p:nvPr/>
        </p:nvSpPr>
        <p:spPr bwMode="auto">
          <a:xfrm>
            <a:off x="3275348" y="5356588"/>
            <a:ext cx="104028" cy="74306"/>
          </a:xfrm>
          <a:prstGeom prst="ellipse">
            <a:avLst/>
          </a:prstGeom>
          <a:solidFill>
            <a:srgbClr val="008000"/>
          </a:solidFill>
          <a:ln w="9525">
            <a:noFill/>
            <a:round/>
            <a:headEnd/>
            <a:tailEnd/>
          </a:ln>
        </p:spPr>
        <p:txBody>
          <a:bodyPr>
            <a:prstTxWarp prst="textNoShape">
              <a:avLst/>
            </a:prstTxWarp>
          </a:bodyPr>
          <a:lstStyle/>
          <a:p>
            <a:endParaRPr lang="en-US" sz="2400"/>
          </a:p>
        </p:txBody>
      </p:sp>
      <p:sp>
        <p:nvSpPr>
          <p:cNvPr id="51" name="Oval 102"/>
          <p:cNvSpPr>
            <a:spLocks noChangeArrowheads="1"/>
          </p:cNvSpPr>
          <p:nvPr/>
        </p:nvSpPr>
        <p:spPr bwMode="auto">
          <a:xfrm>
            <a:off x="3379376" y="5356588"/>
            <a:ext cx="104028" cy="74306"/>
          </a:xfrm>
          <a:prstGeom prst="ellipse">
            <a:avLst/>
          </a:prstGeom>
          <a:solidFill>
            <a:srgbClr val="008000"/>
          </a:solidFill>
          <a:ln w="9525">
            <a:noFill/>
            <a:round/>
            <a:headEnd/>
            <a:tailEnd/>
          </a:ln>
        </p:spPr>
        <p:txBody>
          <a:bodyPr>
            <a:prstTxWarp prst="textNoShape">
              <a:avLst/>
            </a:prstTxWarp>
          </a:bodyPr>
          <a:lstStyle/>
          <a:p>
            <a:endParaRPr lang="en-US" sz="2400"/>
          </a:p>
        </p:txBody>
      </p:sp>
      <p:sp>
        <p:nvSpPr>
          <p:cNvPr id="52" name="Oval 103"/>
          <p:cNvSpPr>
            <a:spLocks noChangeArrowheads="1"/>
          </p:cNvSpPr>
          <p:nvPr/>
        </p:nvSpPr>
        <p:spPr bwMode="auto">
          <a:xfrm>
            <a:off x="3483404" y="5356588"/>
            <a:ext cx="104028" cy="74306"/>
          </a:xfrm>
          <a:prstGeom prst="ellipse">
            <a:avLst/>
          </a:prstGeom>
          <a:solidFill>
            <a:srgbClr val="008000"/>
          </a:solidFill>
          <a:ln w="9525">
            <a:noFill/>
            <a:round/>
            <a:headEnd/>
            <a:tailEnd/>
          </a:ln>
        </p:spPr>
        <p:txBody>
          <a:bodyPr>
            <a:prstTxWarp prst="textNoShape">
              <a:avLst/>
            </a:prstTxWarp>
          </a:bodyPr>
          <a:lstStyle/>
          <a:p>
            <a:endParaRPr lang="en-US" sz="2400"/>
          </a:p>
        </p:txBody>
      </p:sp>
      <p:sp>
        <p:nvSpPr>
          <p:cNvPr id="53" name="Oval 105"/>
          <p:cNvSpPr>
            <a:spLocks noChangeArrowheads="1"/>
          </p:cNvSpPr>
          <p:nvPr/>
        </p:nvSpPr>
        <p:spPr bwMode="auto">
          <a:xfrm>
            <a:off x="4300770" y="5356588"/>
            <a:ext cx="104028" cy="74306"/>
          </a:xfrm>
          <a:prstGeom prst="ellipse">
            <a:avLst/>
          </a:prstGeom>
          <a:solidFill>
            <a:srgbClr val="008000"/>
          </a:solidFill>
          <a:ln w="9525">
            <a:noFill/>
            <a:round/>
            <a:headEnd/>
            <a:tailEnd/>
          </a:ln>
        </p:spPr>
        <p:txBody>
          <a:bodyPr>
            <a:prstTxWarp prst="textNoShape">
              <a:avLst/>
            </a:prstTxWarp>
          </a:bodyPr>
          <a:lstStyle/>
          <a:p>
            <a:endParaRPr lang="en-US" sz="2400"/>
          </a:p>
        </p:txBody>
      </p:sp>
      <p:sp>
        <p:nvSpPr>
          <p:cNvPr id="54" name="Oval 106"/>
          <p:cNvSpPr>
            <a:spLocks noChangeArrowheads="1"/>
          </p:cNvSpPr>
          <p:nvPr/>
        </p:nvSpPr>
        <p:spPr bwMode="auto">
          <a:xfrm>
            <a:off x="4404798" y="5356588"/>
            <a:ext cx="104028" cy="74306"/>
          </a:xfrm>
          <a:prstGeom prst="ellipse">
            <a:avLst/>
          </a:prstGeom>
          <a:solidFill>
            <a:srgbClr val="008000"/>
          </a:solidFill>
          <a:ln w="9525">
            <a:noFill/>
            <a:round/>
            <a:headEnd/>
            <a:tailEnd/>
          </a:ln>
        </p:spPr>
        <p:txBody>
          <a:bodyPr>
            <a:prstTxWarp prst="textNoShape">
              <a:avLst/>
            </a:prstTxWarp>
          </a:bodyPr>
          <a:lstStyle/>
          <a:p>
            <a:endParaRPr lang="en-US" sz="2400"/>
          </a:p>
        </p:txBody>
      </p:sp>
      <p:sp>
        <p:nvSpPr>
          <p:cNvPr id="55" name="Oval 107"/>
          <p:cNvSpPr>
            <a:spLocks noChangeArrowheads="1"/>
          </p:cNvSpPr>
          <p:nvPr/>
        </p:nvSpPr>
        <p:spPr bwMode="auto">
          <a:xfrm>
            <a:off x="4508827" y="5356588"/>
            <a:ext cx="104028" cy="74306"/>
          </a:xfrm>
          <a:prstGeom prst="ellipse">
            <a:avLst/>
          </a:prstGeom>
          <a:solidFill>
            <a:srgbClr val="008000"/>
          </a:solidFill>
          <a:ln w="9525">
            <a:noFill/>
            <a:round/>
            <a:headEnd/>
            <a:tailEnd/>
          </a:ln>
        </p:spPr>
        <p:txBody>
          <a:bodyPr>
            <a:prstTxWarp prst="textNoShape">
              <a:avLst/>
            </a:prstTxWarp>
          </a:bodyPr>
          <a:lstStyle/>
          <a:p>
            <a:endParaRPr lang="en-US" sz="2400"/>
          </a:p>
        </p:txBody>
      </p:sp>
      <p:sp>
        <p:nvSpPr>
          <p:cNvPr id="56" name="Oval 108"/>
          <p:cNvSpPr>
            <a:spLocks noChangeArrowheads="1"/>
          </p:cNvSpPr>
          <p:nvPr/>
        </p:nvSpPr>
        <p:spPr bwMode="auto">
          <a:xfrm>
            <a:off x="4612855" y="5356588"/>
            <a:ext cx="104028" cy="74306"/>
          </a:xfrm>
          <a:prstGeom prst="ellipse">
            <a:avLst/>
          </a:prstGeom>
          <a:solidFill>
            <a:srgbClr val="008000"/>
          </a:solidFill>
          <a:ln w="9525">
            <a:noFill/>
            <a:round/>
            <a:headEnd/>
            <a:tailEnd/>
          </a:ln>
        </p:spPr>
        <p:txBody>
          <a:bodyPr>
            <a:prstTxWarp prst="textNoShape">
              <a:avLst/>
            </a:prstTxWarp>
          </a:bodyPr>
          <a:lstStyle/>
          <a:p>
            <a:endParaRPr lang="en-US" sz="2400"/>
          </a:p>
        </p:txBody>
      </p:sp>
      <p:sp>
        <p:nvSpPr>
          <p:cNvPr id="57" name="Oval 109"/>
          <p:cNvSpPr>
            <a:spLocks noChangeArrowheads="1"/>
          </p:cNvSpPr>
          <p:nvPr/>
        </p:nvSpPr>
        <p:spPr bwMode="auto">
          <a:xfrm>
            <a:off x="4716883" y="5356588"/>
            <a:ext cx="104028" cy="74306"/>
          </a:xfrm>
          <a:prstGeom prst="ellipse">
            <a:avLst/>
          </a:prstGeom>
          <a:solidFill>
            <a:srgbClr val="008000"/>
          </a:solidFill>
          <a:ln w="9525">
            <a:noFill/>
            <a:round/>
            <a:headEnd/>
            <a:tailEnd/>
          </a:ln>
        </p:spPr>
        <p:txBody>
          <a:bodyPr>
            <a:prstTxWarp prst="textNoShape">
              <a:avLst/>
            </a:prstTxWarp>
          </a:bodyPr>
          <a:lstStyle/>
          <a:p>
            <a:endParaRPr lang="en-US" sz="2400"/>
          </a:p>
        </p:txBody>
      </p:sp>
      <p:sp>
        <p:nvSpPr>
          <p:cNvPr id="58" name="Oval 110"/>
          <p:cNvSpPr>
            <a:spLocks noChangeArrowheads="1"/>
          </p:cNvSpPr>
          <p:nvPr/>
        </p:nvSpPr>
        <p:spPr bwMode="auto">
          <a:xfrm>
            <a:off x="4820912" y="5356588"/>
            <a:ext cx="104028" cy="74306"/>
          </a:xfrm>
          <a:prstGeom prst="ellipse">
            <a:avLst/>
          </a:prstGeom>
          <a:solidFill>
            <a:srgbClr val="008000"/>
          </a:solidFill>
          <a:ln w="9525">
            <a:noFill/>
            <a:round/>
            <a:headEnd/>
            <a:tailEnd/>
          </a:ln>
        </p:spPr>
        <p:txBody>
          <a:bodyPr>
            <a:prstTxWarp prst="textNoShape">
              <a:avLst/>
            </a:prstTxWarp>
          </a:bodyPr>
          <a:lstStyle/>
          <a:p>
            <a:endParaRPr lang="en-US" sz="2400"/>
          </a:p>
        </p:txBody>
      </p:sp>
      <p:sp>
        <p:nvSpPr>
          <p:cNvPr id="59" name="Oval 111"/>
          <p:cNvSpPr>
            <a:spLocks noChangeArrowheads="1"/>
          </p:cNvSpPr>
          <p:nvPr/>
        </p:nvSpPr>
        <p:spPr bwMode="auto">
          <a:xfrm>
            <a:off x="4924940" y="5356588"/>
            <a:ext cx="104028" cy="74306"/>
          </a:xfrm>
          <a:prstGeom prst="ellipse">
            <a:avLst/>
          </a:prstGeom>
          <a:solidFill>
            <a:srgbClr val="008000"/>
          </a:solidFill>
          <a:ln w="9525">
            <a:noFill/>
            <a:round/>
            <a:headEnd/>
            <a:tailEnd/>
          </a:ln>
        </p:spPr>
        <p:txBody>
          <a:bodyPr>
            <a:prstTxWarp prst="textNoShape">
              <a:avLst/>
            </a:prstTxWarp>
          </a:bodyPr>
          <a:lstStyle/>
          <a:p>
            <a:endParaRPr lang="en-US" sz="2400"/>
          </a:p>
        </p:txBody>
      </p:sp>
      <p:sp>
        <p:nvSpPr>
          <p:cNvPr id="60" name="Oval 112"/>
          <p:cNvSpPr>
            <a:spLocks noChangeArrowheads="1"/>
          </p:cNvSpPr>
          <p:nvPr/>
        </p:nvSpPr>
        <p:spPr bwMode="auto">
          <a:xfrm>
            <a:off x="5028968" y="5356588"/>
            <a:ext cx="104028" cy="74306"/>
          </a:xfrm>
          <a:prstGeom prst="ellipse">
            <a:avLst/>
          </a:prstGeom>
          <a:solidFill>
            <a:srgbClr val="008000"/>
          </a:solidFill>
          <a:ln w="9525">
            <a:noFill/>
            <a:round/>
            <a:headEnd/>
            <a:tailEnd/>
          </a:ln>
        </p:spPr>
        <p:txBody>
          <a:bodyPr>
            <a:prstTxWarp prst="textNoShape">
              <a:avLst/>
            </a:prstTxWarp>
          </a:bodyPr>
          <a:lstStyle/>
          <a:p>
            <a:endParaRPr lang="en-US" sz="2400"/>
          </a:p>
        </p:txBody>
      </p:sp>
      <p:sp>
        <p:nvSpPr>
          <p:cNvPr id="61" name="Oval 113"/>
          <p:cNvSpPr>
            <a:spLocks noChangeArrowheads="1"/>
          </p:cNvSpPr>
          <p:nvPr/>
        </p:nvSpPr>
        <p:spPr bwMode="auto">
          <a:xfrm>
            <a:off x="5132997" y="5356588"/>
            <a:ext cx="104028" cy="74306"/>
          </a:xfrm>
          <a:prstGeom prst="ellipse">
            <a:avLst/>
          </a:prstGeom>
          <a:solidFill>
            <a:srgbClr val="008000"/>
          </a:solidFill>
          <a:ln w="9525">
            <a:noFill/>
            <a:round/>
            <a:headEnd/>
            <a:tailEnd/>
          </a:ln>
        </p:spPr>
        <p:txBody>
          <a:bodyPr>
            <a:prstTxWarp prst="textNoShape">
              <a:avLst/>
            </a:prstTxWarp>
          </a:bodyPr>
          <a:lstStyle/>
          <a:p>
            <a:endParaRPr lang="en-US" sz="2400"/>
          </a:p>
        </p:txBody>
      </p:sp>
      <p:sp>
        <p:nvSpPr>
          <p:cNvPr id="62" name="Oval 114"/>
          <p:cNvSpPr>
            <a:spLocks noChangeArrowheads="1"/>
          </p:cNvSpPr>
          <p:nvPr/>
        </p:nvSpPr>
        <p:spPr bwMode="auto">
          <a:xfrm>
            <a:off x="5237025" y="5356588"/>
            <a:ext cx="104028" cy="74306"/>
          </a:xfrm>
          <a:prstGeom prst="ellipse">
            <a:avLst/>
          </a:prstGeom>
          <a:solidFill>
            <a:srgbClr val="008000"/>
          </a:solidFill>
          <a:ln w="9525">
            <a:noFill/>
            <a:round/>
            <a:headEnd/>
            <a:tailEnd/>
          </a:ln>
        </p:spPr>
        <p:txBody>
          <a:bodyPr>
            <a:prstTxWarp prst="textNoShape">
              <a:avLst/>
            </a:prstTxWarp>
          </a:bodyPr>
          <a:lstStyle/>
          <a:p>
            <a:endParaRPr lang="en-US" sz="2400"/>
          </a:p>
        </p:txBody>
      </p:sp>
      <p:sp>
        <p:nvSpPr>
          <p:cNvPr id="63" name="Oval 115"/>
          <p:cNvSpPr>
            <a:spLocks noChangeArrowheads="1"/>
          </p:cNvSpPr>
          <p:nvPr/>
        </p:nvSpPr>
        <p:spPr bwMode="auto">
          <a:xfrm>
            <a:off x="5341053" y="5356588"/>
            <a:ext cx="104028" cy="74306"/>
          </a:xfrm>
          <a:prstGeom prst="ellipse">
            <a:avLst/>
          </a:prstGeom>
          <a:solidFill>
            <a:srgbClr val="008000"/>
          </a:solidFill>
          <a:ln w="9525">
            <a:noFill/>
            <a:round/>
            <a:headEnd/>
            <a:tailEnd/>
          </a:ln>
        </p:spPr>
        <p:txBody>
          <a:bodyPr>
            <a:prstTxWarp prst="textNoShape">
              <a:avLst/>
            </a:prstTxWarp>
          </a:bodyPr>
          <a:lstStyle/>
          <a:p>
            <a:endParaRPr lang="en-US" sz="2400"/>
          </a:p>
        </p:txBody>
      </p:sp>
      <p:sp>
        <p:nvSpPr>
          <p:cNvPr id="64" name="Oval 116"/>
          <p:cNvSpPr>
            <a:spLocks noChangeArrowheads="1"/>
          </p:cNvSpPr>
          <p:nvPr/>
        </p:nvSpPr>
        <p:spPr bwMode="auto">
          <a:xfrm>
            <a:off x="5445082" y="5356588"/>
            <a:ext cx="104028" cy="74306"/>
          </a:xfrm>
          <a:prstGeom prst="ellipse">
            <a:avLst/>
          </a:prstGeom>
          <a:solidFill>
            <a:srgbClr val="008000"/>
          </a:solidFill>
          <a:ln w="9525">
            <a:noFill/>
            <a:round/>
            <a:headEnd/>
            <a:tailEnd/>
          </a:ln>
        </p:spPr>
        <p:txBody>
          <a:bodyPr>
            <a:prstTxWarp prst="textNoShape">
              <a:avLst/>
            </a:prstTxWarp>
          </a:bodyPr>
          <a:lstStyle/>
          <a:p>
            <a:endParaRPr lang="en-US" sz="2400"/>
          </a:p>
        </p:txBody>
      </p:sp>
      <p:sp>
        <p:nvSpPr>
          <p:cNvPr id="65" name="Oval 117"/>
          <p:cNvSpPr>
            <a:spLocks noChangeArrowheads="1"/>
          </p:cNvSpPr>
          <p:nvPr/>
        </p:nvSpPr>
        <p:spPr bwMode="auto">
          <a:xfrm>
            <a:off x="5549110" y="5356588"/>
            <a:ext cx="104028" cy="74306"/>
          </a:xfrm>
          <a:prstGeom prst="ellipse">
            <a:avLst/>
          </a:prstGeom>
          <a:solidFill>
            <a:srgbClr val="008000"/>
          </a:solidFill>
          <a:ln w="9525">
            <a:noFill/>
            <a:round/>
            <a:headEnd/>
            <a:tailEnd/>
          </a:ln>
        </p:spPr>
        <p:txBody>
          <a:bodyPr>
            <a:prstTxWarp prst="textNoShape">
              <a:avLst/>
            </a:prstTxWarp>
          </a:bodyPr>
          <a:lstStyle/>
          <a:p>
            <a:endParaRPr lang="en-US" sz="2400"/>
          </a:p>
        </p:txBody>
      </p:sp>
      <p:sp>
        <p:nvSpPr>
          <p:cNvPr id="66" name="Oval 118"/>
          <p:cNvSpPr>
            <a:spLocks noChangeArrowheads="1"/>
          </p:cNvSpPr>
          <p:nvPr/>
        </p:nvSpPr>
        <p:spPr bwMode="auto">
          <a:xfrm>
            <a:off x="5653138" y="5356588"/>
            <a:ext cx="104028" cy="74306"/>
          </a:xfrm>
          <a:prstGeom prst="ellipse">
            <a:avLst/>
          </a:prstGeom>
          <a:solidFill>
            <a:srgbClr val="008000"/>
          </a:solidFill>
          <a:ln w="9525">
            <a:noFill/>
            <a:round/>
            <a:headEnd/>
            <a:tailEnd/>
          </a:ln>
        </p:spPr>
        <p:txBody>
          <a:bodyPr>
            <a:prstTxWarp prst="textNoShape">
              <a:avLst/>
            </a:prstTxWarp>
          </a:bodyPr>
          <a:lstStyle/>
          <a:p>
            <a:endParaRPr lang="en-US" sz="2400"/>
          </a:p>
        </p:txBody>
      </p:sp>
      <p:sp>
        <p:nvSpPr>
          <p:cNvPr id="67" name="Oval 119"/>
          <p:cNvSpPr>
            <a:spLocks noChangeArrowheads="1"/>
          </p:cNvSpPr>
          <p:nvPr/>
        </p:nvSpPr>
        <p:spPr bwMode="auto">
          <a:xfrm>
            <a:off x="5757167" y="5356588"/>
            <a:ext cx="104028" cy="74306"/>
          </a:xfrm>
          <a:prstGeom prst="ellipse">
            <a:avLst/>
          </a:prstGeom>
          <a:solidFill>
            <a:srgbClr val="008000"/>
          </a:solidFill>
          <a:ln w="9525">
            <a:noFill/>
            <a:round/>
            <a:headEnd/>
            <a:tailEnd/>
          </a:ln>
        </p:spPr>
        <p:txBody>
          <a:bodyPr>
            <a:prstTxWarp prst="textNoShape">
              <a:avLst/>
            </a:prstTxWarp>
          </a:bodyPr>
          <a:lstStyle/>
          <a:p>
            <a:endParaRPr lang="en-US" sz="2400"/>
          </a:p>
        </p:txBody>
      </p:sp>
      <p:sp>
        <p:nvSpPr>
          <p:cNvPr id="68" name="Oval 120"/>
          <p:cNvSpPr>
            <a:spLocks noChangeArrowheads="1"/>
          </p:cNvSpPr>
          <p:nvPr/>
        </p:nvSpPr>
        <p:spPr bwMode="auto">
          <a:xfrm>
            <a:off x="5861195" y="5356588"/>
            <a:ext cx="104028" cy="74306"/>
          </a:xfrm>
          <a:prstGeom prst="ellipse">
            <a:avLst/>
          </a:prstGeom>
          <a:solidFill>
            <a:srgbClr val="008000"/>
          </a:solidFill>
          <a:ln w="9525">
            <a:noFill/>
            <a:round/>
            <a:headEnd/>
            <a:tailEnd/>
          </a:ln>
        </p:spPr>
        <p:txBody>
          <a:bodyPr>
            <a:prstTxWarp prst="textNoShape">
              <a:avLst/>
            </a:prstTxWarp>
          </a:bodyPr>
          <a:lstStyle/>
          <a:p>
            <a:endParaRPr lang="en-US" sz="2400"/>
          </a:p>
        </p:txBody>
      </p:sp>
      <p:sp>
        <p:nvSpPr>
          <p:cNvPr id="69" name="Oval 121"/>
          <p:cNvSpPr>
            <a:spLocks noChangeArrowheads="1"/>
          </p:cNvSpPr>
          <p:nvPr/>
        </p:nvSpPr>
        <p:spPr bwMode="auto">
          <a:xfrm>
            <a:off x="5965223" y="5356588"/>
            <a:ext cx="104028" cy="74306"/>
          </a:xfrm>
          <a:prstGeom prst="ellipse">
            <a:avLst/>
          </a:prstGeom>
          <a:solidFill>
            <a:srgbClr val="008000"/>
          </a:solidFill>
          <a:ln w="9525">
            <a:noFill/>
            <a:round/>
            <a:headEnd/>
            <a:tailEnd/>
          </a:ln>
        </p:spPr>
        <p:txBody>
          <a:bodyPr>
            <a:prstTxWarp prst="textNoShape">
              <a:avLst/>
            </a:prstTxWarp>
          </a:bodyPr>
          <a:lstStyle/>
          <a:p>
            <a:endParaRPr lang="en-US" sz="2400"/>
          </a:p>
        </p:txBody>
      </p:sp>
      <p:sp>
        <p:nvSpPr>
          <p:cNvPr id="70" name="Oval 122"/>
          <p:cNvSpPr>
            <a:spLocks noChangeArrowheads="1"/>
          </p:cNvSpPr>
          <p:nvPr/>
        </p:nvSpPr>
        <p:spPr bwMode="auto">
          <a:xfrm>
            <a:off x="6069252" y="5356588"/>
            <a:ext cx="104028" cy="74306"/>
          </a:xfrm>
          <a:prstGeom prst="ellipse">
            <a:avLst/>
          </a:prstGeom>
          <a:solidFill>
            <a:srgbClr val="008000"/>
          </a:solidFill>
          <a:ln w="9525">
            <a:noFill/>
            <a:round/>
            <a:headEnd/>
            <a:tailEnd/>
          </a:ln>
        </p:spPr>
        <p:txBody>
          <a:bodyPr>
            <a:prstTxWarp prst="textNoShape">
              <a:avLst/>
            </a:prstTxWarp>
          </a:bodyPr>
          <a:lstStyle/>
          <a:p>
            <a:endParaRPr lang="en-US" sz="2400"/>
          </a:p>
        </p:txBody>
      </p:sp>
      <p:sp>
        <p:nvSpPr>
          <p:cNvPr id="71" name="Oval 123"/>
          <p:cNvSpPr>
            <a:spLocks noChangeArrowheads="1"/>
          </p:cNvSpPr>
          <p:nvPr/>
        </p:nvSpPr>
        <p:spPr bwMode="auto">
          <a:xfrm>
            <a:off x="6173280" y="5356588"/>
            <a:ext cx="104028" cy="74306"/>
          </a:xfrm>
          <a:prstGeom prst="ellipse">
            <a:avLst/>
          </a:prstGeom>
          <a:solidFill>
            <a:srgbClr val="008000"/>
          </a:solidFill>
          <a:ln w="9525">
            <a:noFill/>
            <a:round/>
            <a:headEnd/>
            <a:tailEnd/>
          </a:ln>
        </p:spPr>
        <p:txBody>
          <a:bodyPr>
            <a:prstTxWarp prst="textNoShape">
              <a:avLst/>
            </a:prstTxWarp>
          </a:bodyPr>
          <a:lstStyle/>
          <a:p>
            <a:endParaRPr lang="en-US" sz="2400"/>
          </a:p>
        </p:txBody>
      </p:sp>
      <p:sp>
        <p:nvSpPr>
          <p:cNvPr id="72" name="Oval 124"/>
          <p:cNvSpPr>
            <a:spLocks noChangeArrowheads="1"/>
          </p:cNvSpPr>
          <p:nvPr/>
        </p:nvSpPr>
        <p:spPr bwMode="auto">
          <a:xfrm>
            <a:off x="6277308" y="5356588"/>
            <a:ext cx="104028" cy="74306"/>
          </a:xfrm>
          <a:prstGeom prst="ellipse">
            <a:avLst/>
          </a:prstGeom>
          <a:solidFill>
            <a:srgbClr val="008000"/>
          </a:solidFill>
          <a:ln w="9525">
            <a:noFill/>
            <a:round/>
            <a:headEnd/>
            <a:tailEnd/>
          </a:ln>
        </p:spPr>
        <p:txBody>
          <a:bodyPr>
            <a:prstTxWarp prst="textNoShape">
              <a:avLst/>
            </a:prstTxWarp>
          </a:bodyPr>
          <a:lstStyle/>
          <a:p>
            <a:endParaRPr lang="en-US" sz="2400"/>
          </a:p>
        </p:txBody>
      </p:sp>
      <p:sp>
        <p:nvSpPr>
          <p:cNvPr id="73" name="Oval 125"/>
          <p:cNvSpPr>
            <a:spLocks noChangeArrowheads="1"/>
          </p:cNvSpPr>
          <p:nvPr/>
        </p:nvSpPr>
        <p:spPr bwMode="auto">
          <a:xfrm>
            <a:off x="6381337" y="5356588"/>
            <a:ext cx="104028" cy="74306"/>
          </a:xfrm>
          <a:prstGeom prst="ellipse">
            <a:avLst/>
          </a:prstGeom>
          <a:solidFill>
            <a:srgbClr val="008000"/>
          </a:solidFill>
          <a:ln w="9525">
            <a:noFill/>
            <a:round/>
            <a:headEnd/>
            <a:tailEnd/>
          </a:ln>
        </p:spPr>
        <p:txBody>
          <a:bodyPr>
            <a:prstTxWarp prst="textNoShape">
              <a:avLst/>
            </a:prstTxWarp>
          </a:bodyPr>
          <a:lstStyle/>
          <a:p>
            <a:endParaRPr lang="en-US" sz="2400"/>
          </a:p>
        </p:txBody>
      </p:sp>
      <p:sp>
        <p:nvSpPr>
          <p:cNvPr id="74" name="Oval 126"/>
          <p:cNvSpPr>
            <a:spLocks noChangeArrowheads="1"/>
          </p:cNvSpPr>
          <p:nvPr/>
        </p:nvSpPr>
        <p:spPr bwMode="auto">
          <a:xfrm>
            <a:off x="6485365" y="5356588"/>
            <a:ext cx="104028" cy="74306"/>
          </a:xfrm>
          <a:prstGeom prst="ellipse">
            <a:avLst/>
          </a:prstGeom>
          <a:solidFill>
            <a:srgbClr val="008000"/>
          </a:solidFill>
          <a:ln w="9525">
            <a:noFill/>
            <a:round/>
            <a:headEnd/>
            <a:tailEnd/>
          </a:ln>
        </p:spPr>
        <p:txBody>
          <a:bodyPr>
            <a:prstTxWarp prst="textNoShape">
              <a:avLst/>
            </a:prstTxWarp>
          </a:bodyPr>
          <a:lstStyle/>
          <a:p>
            <a:endParaRPr lang="en-US" sz="2400"/>
          </a:p>
        </p:txBody>
      </p:sp>
      <p:sp>
        <p:nvSpPr>
          <p:cNvPr id="75" name="Oval 127"/>
          <p:cNvSpPr>
            <a:spLocks noChangeArrowheads="1"/>
          </p:cNvSpPr>
          <p:nvPr/>
        </p:nvSpPr>
        <p:spPr bwMode="auto">
          <a:xfrm>
            <a:off x="6589394" y="5356588"/>
            <a:ext cx="104028" cy="74306"/>
          </a:xfrm>
          <a:prstGeom prst="ellipse">
            <a:avLst/>
          </a:prstGeom>
          <a:solidFill>
            <a:srgbClr val="008000"/>
          </a:solidFill>
          <a:ln w="9525">
            <a:noFill/>
            <a:round/>
            <a:headEnd/>
            <a:tailEnd/>
          </a:ln>
        </p:spPr>
        <p:txBody>
          <a:bodyPr>
            <a:prstTxWarp prst="textNoShape">
              <a:avLst/>
            </a:prstTxWarp>
          </a:bodyPr>
          <a:lstStyle/>
          <a:p>
            <a:endParaRPr lang="en-US" sz="2400"/>
          </a:p>
        </p:txBody>
      </p:sp>
      <p:sp>
        <p:nvSpPr>
          <p:cNvPr id="76" name="Oval 128"/>
          <p:cNvSpPr>
            <a:spLocks noChangeArrowheads="1"/>
          </p:cNvSpPr>
          <p:nvPr/>
        </p:nvSpPr>
        <p:spPr bwMode="auto">
          <a:xfrm>
            <a:off x="6693422" y="5356588"/>
            <a:ext cx="104028" cy="74306"/>
          </a:xfrm>
          <a:prstGeom prst="ellipse">
            <a:avLst/>
          </a:prstGeom>
          <a:solidFill>
            <a:srgbClr val="008000"/>
          </a:solidFill>
          <a:ln w="9525">
            <a:noFill/>
            <a:round/>
            <a:headEnd/>
            <a:tailEnd/>
          </a:ln>
        </p:spPr>
        <p:txBody>
          <a:bodyPr>
            <a:prstTxWarp prst="textNoShape">
              <a:avLst/>
            </a:prstTxWarp>
          </a:bodyPr>
          <a:lstStyle/>
          <a:p>
            <a:endParaRPr lang="en-US" sz="2400"/>
          </a:p>
        </p:txBody>
      </p:sp>
      <p:sp>
        <p:nvSpPr>
          <p:cNvPr id="77" name="Oval 129"/>
          <p:cNvSpPr>
            <a:spLocks noChangeArrowheads="1"/>
          </p:cNvSpPr>
          <p:nvPr/>
        </p:nvSpPr>
        <p:spPr bwMode="auto">
          <a:xfrm>
            <a:off x="6797450" y="5356588"/>
            <a:ext cx="104028" cy="74306"/>
          </a:xfrm>
          <a:prstGeom prst="ellipse">
            <a:avLst/>
          </a:prstGeom>
          <a:solidFill>
            <a:srgbClr val="008000"/>
          </a:solidFill>
          <a:ln w="9525">
            <a:noFill/>
            <a:round/>
            <a:headEnd/>
            <a:tailEnd/>
          </a:ln>
        </p:spPr>
        <p:txBody>
          <a:bodyPr>
            <a:prstTxWarp prst="textNoShape">
              <a:avLst/>
            </a:prstTxWarp>
          </a:bodyPr>
          <a:lstStyle/>
          <a:p>
            <a:endParaRPr lang="en-US" sz="2400"/>
          </a:p>
        </p:txBody>
      </p:sp>
      <p:sp>
        <p:nvSpPr>
          <p:cNvPr id="78" name="Oval 130"/>
          <p:cNvSpPr>
            <a:spLocks noChangeArrowheads="1"/>
          </p:cNvSpPr>
          <p:nvPr/>
        </p:nvSpPr>
        <p:spPr bwMode="auto">
          <a:xfrm>
            <a:off x="6901479" y="5356588"/>
            <a:ext cx="104028" cy="74306"/>
          </a:xfrm>
          <a:prstGeom prst="ellipse">
            <a:avLst/>
          </a:prstGeom>
          <a:solidFill>
            <a:srgbClr val="008000"/>
          </a:solidFill>
          <a:ln w="9525">
            <a:noFill/>
            <a:round/>
            <a:headEnd/>
            <a:tailEnd/>
          </a:ln>
        </p:spPr>
        <p:txBody>
          <a:bodyPr>
            <a:prstTxWarp prst="textNoShape">
              <a:avLst/>
            </a:prstTxWarp>
          </a:bodyPr>
          <a:lstStyle/>
          <a:p>
            <a:endParaRPr lang="en-US" sz="2400"/>
          </a:p>
        </p:txBody>
      </p:sp>
      <p:sp>
        <p:nvSpPr>
          <p:cNvPr id="79" name="Oval 132"/>
          <p:cNvSpPr>
            <a:spLocks noChangeArrowheads="1"/>
          </p:cNvSpPr>
          <p:nvPr/>
        </p:nvSpPr>
        <p:spPr bwMode="auto">
          <a:xfrm>
            <a:off x="7614816" y="5356588"/>
            <a:ext cx="104028" cy="74306"/>
          </a:xfrm>
          <a:prstGeom prst="ellipse">
            <a:avLst/>
          </a:prstGeom>
          <a:solidFill>
            <a:srgbClr val="008000"/>
          </a:solidFill>
          <a:ln w="9525">
            <a:noFill/>
            <a:round/>
            <a:headEnd/>
            <a:tailEnd/>
          </a:ln>
        </p:spPr>
        <p:txBody>
          <a:bodyPr>
            <a:prstTxWarp prst="textNoShape">
              <a:avLst/>
            </a:prstTxWarp>
          </a:bodyPr>
          <a:lstStyle/>
          <a:p>
            <a:endParaRPr lang="en-US" sz="2400"/>
          </a:p>
        </p:txBody>
      </p:sp>
      <p:sp>
        <p:nvSpPr>
          <p:cNvPr id="80" name="Oval 133"/>
          <p:cNvSpPr>
            <a:spLocks noChangeArrowheads="1"/>
          </p:cNvSpPr>
          <p:nvPr/>
        </p:nvSpPr>
        <p:spPr bwMode="auto">
          <a:xfrm>
            <a:off x="7718844" y="5356588"/>
            <a:ext cx="104028" cy="74306"/>
          </a:xfrm>
          <a:prstGeom prst="ellipse">
            <a:avLst/>
          </a:prstGeom>
          <a:solidFill>
            <a:srgbClr val="008000"/>
          </a:solidFill>
          <a:ln w="9525">
            <a:noFill/>
            <a:round/>
            <a:headEnd/>
            <a:tailEnd/>
          </a:ln>
        </p:spPr>
        <p:txBody>
          <a:bodyPr>
            <a:prstTxWarp prst="textNoShape">
              <a:avLst/>
            </a:prstTxWarp>
          </a:bodyPr>
          <a:lstStyle/>
          <a:p>
            <a:endParaRPr lang="en-US" sz="2400"/>
          </a:p>
        </p:txBody>
      </p:sp>
      <p:sp>
        <p:nvSpPr>
          <p:cNvPr id="81" name="Oval 134"/>
          <p:cNvSpPr>
            <a:spLocks noChangeArrowheads="1"/>
          </p:cNvSpPr>
          <p:nvPr/>
        </p:nvSpPr>
        <p:spPr bwMode="auto">
          <a:xfrm>
            <a:off x="7822872" y="5356588"/>
            <a:ext cx="104028" cy="74306"/>
          </a:xfrm>
          <a:prstGeom prst="ellipse">
            <a:avLst/>
          </a:prstGeom>
          <a:solidFill>
            <a:srgbClr val="008000"/>
          </a:solidFill>
          <a:ln w="9525">
            <a:noFill/>
            <a:round/>
            <a:headEnd/>
            <a:tailEnd/>
          </a:ln>
        </p:spPr>
        <p:txBody>
          <a:bodyPr>
            <a:prstTxWarp prst="textNoShape">
              <a:avLst/>
            </a:prstTxWarp>
          </a:bodyPr>
          <a:lstStyle/>
          <a:p>
            <a:endParaRPr lang="en-US" sz="2400"/>
          </a:p>
        </p:txBody>
      </p:sp>
      <p:sp>
        <p:nvSpPr>
          <p:cNvPr id="82" name="Oval 135"/>
          <p:cNvSpPr>
            <a:spLocks noChangeArrowheads="1"/>
          </p:cNvSpPr>
          <p:nvPr/>
        </p:nvSpPr>
        <p:spPr bwMode="auto">
          <a:xfrm>
            <a:off x="7926901" y="5356588"/>
            <a:ext cx="104028" cy="74306"/>
          </a:xfrm>
          <a:prstGeom prst="ellipse">
            <a:avLst/>
          </a:prstGeom>
          <a:solidFill>
            <a:srgbClr val="008000"/>
          </a:solidFill>
          <a:ln w="9525">
            <a:noFill/>
            <a:round/>
            <a:headEnd/>
            <a:tailEnd/>
          </a:ln>
        </p:spPr>
        <p:txBody>
          <a:bodyPr>
            <a:prstTxWarp prst="textNoShape">
              <a:avLst/>
            </a:prstTxWarp>
          </a:bodyPr>
          <a:lstStyle/>
          <a:p>
            <a:endParaRPr lang="en-US" sz="2400"/>
          </a:p>
        </p:txBody>
      </p:sp>
      <p:sp>
        <p:nvSpPr>
          <p:cNvPr id="83" name="Oval 136"/>
          <p:cNvSpPr>
            <a:spLocks noChangeArrowheads="1"/>
          </p:cNvSpPr>
          <p:nvPr/>
        </p:nvSpPr>
        <p:spPr bwMode="auto">
          <a:xfrm>
            <a:off x="8030929" y="5356588"/>
            <a:ext cx="104028" cy="74306"/>
          </a:xfrm>
          <a:prstGeom prst="ellipse">
            <a:avLst/>
          </a:prstGeom>
          <a:solidFill>
            <a:srgbClr val="008000"/>
          </a:solidFill>
          <a:ln w="9525">
            <a:noFill/>
            <a:round/>
            <a:headEnd/>
            <a:tailEnd/>
          </a:ln>
        </p:spPr>
        <p:txBody>
          <a:bodyPr>
            <a:prstTxWarp prst="textNoShape">
              <a:avLst/>
            </a:prstTxWarp>
          </a:bodyPr>
          <a:lstStyle/>
          <a:p>
            <a:endParaRPr lang="en-US" sz="2400"/>
          </a:p>
        </p:txBody>
      </p:sp>
      <p:sp>
        <p:nvSpPr>
          <p:cNvPr id="84" name="Oval 137"/>
          <p:cNvSpPr>
            <a:spLocks noChangeArrowheads="1"/>
          </p:cNvSpPr>
          <p:nvPr/>
        </p:nvSpPr>
        <p:spPr bwMode="auto">
          <a:xfrm>
            <a:off x="8134958" y="5356588"/>
            <a:ext cx="104028" cy="74306"/>
          </a:xfrm>
          <a:prstGeom prst="ellipse">
            <a:avLst/>
          </a:prstGeom>
          <a:solidFill>
            <a:srgbClr val="008000"/>
          </a:solidFill>
          <a:ln w="9525">
            <a:noFill/>
            <a:round/>
            <a:headEnd/>
            <a:tailEnd/>
          </a:ln>
        </p:spPr>
        <p:txBody>
          <a:bodyPr>
            <a:prstTxWarp prst="textNoShape">
              <a:avLst/>
            </a:prstTxWarp>
          </a:bodyPr>
          <a:lstStyle/>
          <a:p>
            <a:endParaRPr lang="en-US" sz="2400"/>
          </a:p>
        </p:txBody>
      </p:sp>
      <p:sp>
        <p:nvSpPr>
          <p:cNvPr id="85" name="Oval 138"/>
          <p:cNvSpPr>
            <a:spLocks noChangeArrowheads="1"/>
          </p:cNvSpPr>
          <p:nvPr/>
        </p:nvSpPr>
        <p:spPr bwMode="auto">
          <a:xfrm>
            <a:off x="8238986" y="5356588"/>
            <a:ext cx="104028" cy="74306"/>
          </a:xfrm>
          <a:prstGeom prst="ellipse">
            <a:avLst/>
          </a:prstGeom>
          <a:solidFill>
            <a:srgbClr val="008000"/>
          </a:solidFill>
          <a:ln w="9525">
            <a:noFill/>
            <a:round/>
            <a:headEnd/>
            <a:tailEnd/>
          </a:ln>
        </p:spPr>
        <p:txBody>
          <a:bodyPr>
            <a:prstTxWarp prst="textNoShape">
              <a:avLst/>
            </a:prstTxWarp>
          </a:bodyPr>
          <a:lstStyle/>
          <a:p>
            <a:endParaRPr lang="en-US" sz="2400"/>
          </a:p>
        </p:txBody>
      </p:sp>
      <p:sp>
        <p:nvSpPr>
          <p:cNvPr id="86" name="Oval 139"/>
          <p:cNvSpPr>
            <a:spLocks noChangeArrowheads="1"/>
          </p:cNvSpPr>
          <p:nvPr/>
        </p:nvSpPr>
        <p:spPr bwMode="auto">
          <a:xfrm>
            <a:off x="8343014" y="5356588"/>
            <a:ext cx="104028" cy="74306"/>
          </a:xfrm>
          <a:prstGeom prst="ellipse">
            <a:avLst/>
          </a:prstGeom>
          <a:solidFill>
            <a:srgbClr val="008000"/>
          </a:solidFill>
          <a:ln w="9525">
            <a:noFill/>
            <a:round/>
            <a:headEnd/>
            <a:tailEnd/>
          </a:ln>
        </p:spPr>
        <p:txBody>
          <a:bodyPr>
            <a:prstTxWarp prst="textNoShape">
              <a:avLst/>
            </a:prstTxWarp>
          </a:bodyPr>
          <a:lstStyle/>
          <a:p>
            <a:endParaRPr lang="en-US" sz="2400"/>
          </a:p>
        </p:txBody>
      </p:sp>
      <p:sp>
        <p:nvSpPr>
          <p:cNvPr id="87" name="Oval 140"/>
          <p:cNvSpPr>
            <a:spLocks noChangeArrowheads="1"/>
          </p:cNvSpPr>
          <p:nvPr/>
        </p:nvSpPr>
        <p:spPr bwMode="auto">
          <a:xfrm>
            <a:off x="8447043" y="5356588"/>
            <a:ext cx="104028" cy="74306"/>
          </a:xfrm>
          <a:prstGeom prst="ellipse">
            <a:avLst/>
          </a:prstGeom>
          <a:solidFill>
            <a:srgbClr val="008000"/>
          </a:solidFill>
          <a:ln w="9525">
            <a:noFill/>
            <a:round/>
            <a:headEnd/>
            <a:tailEnd/>
          </a:ln>
        </p:spPr>
        <p:txBody>
          <a:bodyPr>
            <a:prstTxWarp prst="textNoShape">
              <a:avLst/>
            </a:prstTxWarp>
          </a:bodyPr>
          <a:lstStyle/>
          <a:p>
            <a:endParaRPr lang="en-US" sz="2400"/>
          </a:p>
        </p:txBody>
      </p:sp>
      <p:sp>
        <p:nvSpPr>
          <p:cNvPr id="88" name="Oval 141"/>
          <p:cNvSpPr>
            <a:spLocks noChangeArrowheads="1"/>
          </p:cNvSpPr>
          <p:nvPr/>
        </p:nvSpPr>
        <p:spPr bwMode="auto">
          <a:xfrm>
            <a:off x="2443121" y="5356588"/>
            <a:ext cx="104028" cy="74306"/>
          </a:xfrm>
          <a:prstGeom prst="ellipse">
            <a:avLst/>
          </a:prstGeom>
          <a:solidFill>
            <a:srgbClr val="008000"/>
          </a:solidFill>
          <a:ln w="9525">
            <a:noFill/>
            <a:round/>
            <a:headEnd/>
            <a:tailEnd/>
          </a:ln>
        </p:spPr>
        <p:txBody>
          <a:bodyPr>
            <a:prstTxWarp prst="textNoShape">
              <a:avLst/>
            </a:prstTxWarp>
          </a:bodyPr>
          <a:lstStyle/>
          <a:p>
            <a:endParaRPr lang="en-US" sz="2400"/>
          </a:p>
        </p:txBody>
      </p:sp>
      <p:sp>
        <p:nvSpPr>
          <p:cNvPr id="89" name="Oval 142"/>
          <p:cNvSpPr>
            <a:spLocks noChangeArrowheads="1"/>
          </p:cNvSpPr>
          <p:nvPr/>
        </p:nvSpPr>
        <p:spPr bwMode="auto">
          <a:xfrm>
            <a:off x="2666039" y="5356588"/>
            <a:ext cx="104028" cy="74306"/>
          </a:xfrm>
          <a:prstGeom prst="ellipse">
            <a:avLst/>
          </a:prstGeom>
          <a:solidFill>
            <a:srgbClr val="008000"/>
          </a:solidFill>
          <a:ln w="9525">
            <a:noFill/>
            <a:round/>
            <a:headEnd/>
            <a:tailEnd/>
          </a:ln>
        </p:spPr>
        <p:txBody>
          <a:bodyPr>
            <a:prstTxWarp prst="textNoShape">
              <a:avLst/>
            </a:prstTxWarp>
          </a:bodyPr>
          <a:lstStyle/>
          <a:p>
            <a:endParaRPr lang="en-US" sz="2400"/>
          </a:p>
        </p:txBody>
      </p:sp>
      <p:sp>
        <p:nvSpPr>
          <p:cNvPr id="90" name="Oval 143"/>
          <p:cNvSpPr>
            <a:spLocks noChangeArrowheads="1"/>
          </p:cNvSpPr>
          <p:nvPr/>
        </p:nvSpPr>
        <p:spPr bwMode="auto">
          <a:xfrm>
            <a:off x="2606594" y="5356588"/>
            <a:ext cx="104028" cy="74306"/>
          </a:xfrm>
          <a:prstGeom prst="ellipse">
            <a:avLst/>
          </a:prstGeom>
          <a:solidFill>
            <a:srgbClr val="008000"/>
          </a:solidFill>
          <a:ln w="9525">
            <a:noFill/>
            <a:round/>
            <a:headEnd/>
            <a:tailEnd/>
          </a:ln>
        </p:spPr>
        <p:txBody>
          <a:bodyPr>
            <a:prstTxWarp prst="textNoShape">
              <a:avLst/>
            </a:prstTxWarp>
          </a:bodyPr>
          <a:lstStyle/>
          <a:p>
            <a:endParaRPr lang="en-US" sz="2400"/>
          </a:p>
        </p:txBody>
      </p:sp>
      <p:sp>
        <p:nvSpPr>
          <p:cNvPr id="91" name="Oval 144"/>
          <p:cNvSpPr>
            <a:spLocks noChangeArrowheads="1"/>
          </p:cNvSpPr>
          <p:nvPr/>
        </p:nvSpPr>
        <p:spPr bwMode="auto">
          <a:xfrm>
            <a:off x="2532288" y="5356588"/>
            <a:ext cx="104028" cy="74306"/>
          </a:xfrm>
          <a:prstGeom prst="ellipse">
            <a:avLst/>
          </a:prstGeom>
          <a:solidFill>
            <a:srgbClr val="008000"/>
          </a:solidFill>
          <a:ln w="9525">
            <a:noFill/>
            <a:round/>
            <a:headEnd/>
            <a:tailEnd/>
          </a:ln>
        </p:spPr>
        <p:txBody>
          <a:bodyPr>
            <a:prstTxWarp prst="textNoShape">
              <a:avLst/>
            </a:prstTxWarp>
          </a:bodyPr>
          <a:lstStyle/>
          <a:p>
            <a:endParaRPr lang="en-US" sz="2400"/>
          </a:p>
        </p:txBody>
      </p:sp>
      <p:sp>
        <p:nvSpPr>
          <p:cNvPr id="92" name="TextBox 146"/>
          <p:cNvSpPr txBox="1">
            <a:spLocks noChangeArrowheads="1"/>
          </p:cNvSpPr>
          <p:nvPr/>
        </p:nvSpPr>
        <p:spPr bwMode="auto">
          <a:xfrm>
            <a:off x="4568270" y="5445756"/>
            <a:ext cx="2285457" cy="307777"/>
          </a:xfrm>
          <a:prstGeom prst="rect">
            <a:avLst/>
          </a:prstGeom>
          <a:noFill/>
          <a:ln w="9525">
            <a:noFill/>
            <a:miter lim="800000"/>
            <a:headEnd/>
            <a:tailEnd/>
          </a:ln>
        </p:spPr>
        <p:txBody>
          <a:bodyPr wrap="square">
            <a:prstTxWarp prst="textNoShape">
              <a:avLst/>
            </a:prstTxWarp>
            <a:spAutoFit/>
          </a:bodyPr>
          <a:lstStyle/>
          <a:p>
            <a:r>
              <a:rPr lang="en-US" sz="1400" b="1"/>
              <a:t>26 bunches swapped out</a:t>
            </a:r>
          </a:p>
        </p:txBody>
      </p:sp>
      <p:sp>
        <p:nvSpPr>
          <p:cNvPr id="93" name="Left Brace 147"/>
          <p:cNvSpPr>
            <a:spLocks/>
          </p:cNvSpPr>
          <p:nvPr/>
        </p:nvSpPr>
        <p:spPr bwMode="auto">
          <a:xfrm rot="16200000">
            <a:off x="3845025" y="5203025"/>
            <a:ext cx="168431" cy="743060"/>
          </a:xfrm>
          <a:prstGeom prst="leftBrace">
            <a:avLst>
              <a:gd name="adj1" fmla="val 8333"/>
              <a:gd name="adj2" fmla="val 50000"/>
            </a:avLst>
          </a:prstGeom>
          <a:noFill/>
          <a:ln w="25400">
            <a:solidFill>
              <a:schemeClr val="tx1"/>
            </a:solidFill>
            <a:round/>
            <a:headEnd/>
            <a:tailEnd/>
          </a:ln>
        </p:spPr>
        <p:txBody>
          <a:bodyPr>
            <a:prstTxWarp prst="textNoShape">
              <a:avLst/>
            </a:prstTxWarp>
          </a:bodyPr>
          <a:lstStyle/>
          <a:p>
            <a:endParaRPr lang="en-US" sz="2400"/>
          </a:p>
        </p:txBody>
      </p:sp>
      <p:sp>
        <p:nvSpPr>
          <p:cNvPr id="94" name="TextBox 148"/>
          <p:cNvSpPr txBox="1">
            <a:spLocks noChangeArrowheads="1"/>
          </p:cNvSpPr>
          <p:nvPr/>
        </p:nvSpPr>
        <p:spPr bwMode="auto">
          <a:xfrm>
            <a:off x="3578838" y="5743755"/>
            <a:ext cx="673524" cy="307777"/>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square">
            <a:prstTxWarp prst="textNoShape">
              <a:avLst/>
            </a:prstTxWarp>
            <a:spAutoFit/>
          </a:bodyPr>
          <a:lstStyle/>
          <a:p>
            <a:r>
              <a:rPr lang="en-US" sz="1400" b="1"/>
              <a:t>10 ns</a:t>
            </a:r>
          </a:p>
        </p:txBody>
      </p:sp>
      <p:sp>
        <p:nvSpPr>
          <p:cNvPr id="95" name="TextBox 150"/>
          <p:cNvSpPr txBox="1">
            <a:spLocks noChangeArrowheads="1"/>
          </p:cNvSpPr>
          <p:nvPr/>
        </p:nvSpPr>
        <p:spPr bwMode="auto">
          <a:xfrm>
            <a:off x="7744048" y="5505201"/>
            <a:ext cx="1218512" cy="276999"/>
          </a:xfrm>
          <a:prstGeom prst="rect">
            <a:avLst/>
          </a:prstGeom>
          <a:noFill/>
          <a:ln w="9525">
            <a:noFill/>
            <a:miter lim="800000"/>
            <a:headEnd/>
            <a:tailEnd/>
          </a:ln>
        </p:spPr>
        <p:txBody>
          <a:bodyPr wrap="square">
            <a:prstTxWarp prst="textNoShape">
              <a:avLst/>
            </a:prstTxWarp>
            <a:spAutoFit/>
          </a:bodyPr>
          <a:lstStyle/>
          <a:p>
            <a:r>
              <a:rPr lang="en-US" sz="1200">
                <a:solidFill>
                  <a:srgbClr val="000000"/>
                </a:solidFill>
              </a:rPr>
              <a:t>500 MHz RF</a:t>
            </a:r>
          </a:p>
        </p:txBody>
      </p:sp>
      <p:sp>
        <p:nvSpPr>
          <p:cNvPr id="96" name="TextBox 89"/>
          <p:cNvSpPr txBox="1">
            <a:spLocks noChangeArrowheads="1"/>
          </p:cNvSpPr>
          <p:nvPr/>
        </p:nvSpPr>
        <p:spPr bwMode="auto">
          <a:xfrm>
            <a:off x="7772233" y="4458840"/>
            <a:ext cx="713337" cy="338554"/>
          </a:xfrm>
          <a:prstGeom prst="rect">
            <a:avLst/>
          </a:prstGeom>
          <a:noFill/>
          <a:ln w="9525">
            <a:noFill/>
            <a:miter lim="800000"/>
            <a:headEnd/>
            <a:tailEnd/>
          </a:ln>
        </p:spPr>
        <p:txBody>
          <a:bodyPr wrap="square">
            <a:prstTxWarp prst="textNoShape">
              <a:avLst/>
            </a:prstTxWarp>
            <a:spAutoFit/>
          </a:bodyPr>
          <a:lstStyle/>
          <a:p>
            <a:r>
              <a:rPr lang="en-US" sz="1600" b="1"/>
              <a:t>2 ns</a:t>
            </a:r>
          </a:p>
        </p:txBody>
      </p:sp>
      <p:cxnSp>
        <p:nvCxnSpPr>
          <p:cNvPr id="97" name="Straight Connector 96"/>
          <p:cNvCxnSpPr/>
          <p:nvPr/>
        </p:nvCxnSpPr>
        <p:spPr>
          <a:xfrm rot="5400000">
            <a:off x="7788980" y="5088097"/>
            <a:ext cx="394541" cy="1588"/>
          </a:xfrm>
          <a:prstGeom prst="line">
            <a:avLst/>
          </a:prstGeom>
          <a:ln w="15875">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rot="5400000">
            <a:off x="7882030" y="5086187"/>
            <a:ext cx="394541" cy="1588"/>
          </a:xfrm>
          <a:prstGeom prst="line">
            <a:avLst/>
          </a:prstGeom>
          <a:ln w="15875">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a:off x="7879420" y="4797394"/>
            <a:ext cx="312086" cy="1588"/>
          </a:xfrm>
          <a:prstGeom prst="straightConnector1">
            <a:avLst/>
          </a:prstGeom>
          <a:ln w="15875">
            <a:solidFill>
              <a:schemeClr val="tx1"/>
            </a:solidFill>
            <a:prstDash val="solid"/>
            <a:headEnd type="triangle"/>
            <a:tailEnd type="triangle"/>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49260" y="108458"/>
            <a:ext cx="6860597" cy="698717"/>
          </a:xfrm>
        </p:spPr>
        <p:txBody>
          <a:bodyPr/>
          <a:lstStyle/>
          <a:p>
            <a:r>
              <a:rPr lang="en-US" sz="3600"/>
              <a:t>ALS-U Kicker Requirements</a:t>
            </a:r>
          </a:p>
        </p:txBody>
      </p:sp>
      <p:sp>
        <p:nvSpPr>
          <p:cNvPr id="8" name="TextBox 7"/>
          <p:cNvSpPr txBox="1"/>
          <p:nvPr/>
        </p:nvSpPr>
        <p:spPr>
          <a:xfrm>
            <a:off x="8830941" y="6540474"/>
            <a:ext cx="262662" cy="276999"/>
          </a:xfrm>
          <a:prstGeom prst="rect">
            <a:avLst/>
          </a:prstGeom>
          <a:noFill/>
        </p:spPr>
        <p:txBody>
          <a:bodyPr wrap="none" rtlCol="0">
            <a:spAutoFit/>
          </a:bodyPr>
          <a:lstStyle/>
          <a:p>
            <a:r>
              <a:rPr lang="en-US" sz="1200" b="1">
                <a:solidFill>
                  <a:srgbClr val="EDB3BB"/>
                </a:solidFill>
              </a:rPr>
              <a:t>8</a:t>
            </a:r>
          </a:p>
        </p:txBody>
      </p:sp>
      <p:pic>
        <p:nvPicPr>
          <p:cNvPr id="10" name="Picture 9" descr="WEPRO016f1.jpg"/>
          <p:cNvPicPr>
            <a:picLocks noChangeAspect="1"/>
          </p:cNvPicPr>
          <p:nvPr/>
        </p:nvPicPr>
        <p:blipFill>
          <a:blip r:embed="rId2"/>
          <a:stretch>
            <a:fillRect/>
          </a:stretch>
        </p:blipFill>
        <p:spPr>
          <a:xfrm>
            <a:off x="44450" y="762000"/>
            <a:ext cx="9055100" cy="3911600"/>
          </a:xfrm>
          <a:prstGeom prst="rect">
            <a:avLst/>
          </a:prstGeom>
        </p:spPr>
      </p:pic>
      <p:sp>
        <p:nvSpPr>
          <p:cNvPr id="11" name="TextBox 10"/>
          <p:cNvSpPr txBox="1"/>
          <p:nvPr/>
        </p:nvSpPr>
        <p:spPr>
          <a:xfrm>
            <a:off x="1676400" y="5200471"/>
            <a:ext cx="2660930" cy="1200329"/>
          </a:xfrm>
          <a:prstGeom prst="rect">
            <a:avLst/>
          </a:prstGeom>
          <a:noFill/>
        </p:spPr>
        <p:txBody>
          <a:bodyPr wrap="none" rtlCol="0">
            <a:spAutoFit/>
          </a:bodyPr>
          <a:lstStyle/>
          <a:p>
            <a:r>
              <a:rPr lang="en-US"/>
              <a:t>Bend Angle: 3.5 mrad</a:t>
            </a:r>
          </a:p>
          <a:p>
            <a:r>
              <a:rPr lang="en-US"/>
              <a:t>Total Kicker Length: 2 m</a:t>
            </a:r>
          </a:p>
          <a:p>
            <a:r>
              <a:rPr lang="en-US"/>
              <a:t>No. of Modules: 4</a:t>
            </a:r>
          </a:p>
          <a:p>
            <a:r>
              <a:rPr lang="en-US" b="1">
                <a:solidFill>
                  <a:srgbClr val="FF0000"/>
                </a:solidFill>
              </a:rPr>
              <a:t>Pulse Voltage: 5.3 kV</a:t>
            </a:r>
          </a:p>
        </p:txBody>
      </p:sp>
      <p:sp>
        <p:nvSpPr>
          <p:cNvPr id="12" name="TextBox 11"/>
          <p:cNvSpPr txBox="1"/>
          <p:nvPr/>
        </p:nvSpPr>
        <p:spPr>
          <a:xfrm>
            <a:off x="4656986" y="5200471"/>
            <a:ext cx="2789533" cy="1200329"/>
          </a:xfrm>
          <a:prstGeom prst="rect">
            <a:avLst/>
          </a:prstGeom>
          <a:noFill/>
        </p:spPr>
        <p:txBody>
          <a:bodyPr wrap="none" rtlCol="0">
            <a:spAutoFit/>
          </a:bodyPr>
          <a:lstStyle/>
          <a:p>
            <a:r>
              <a:rPr lang="en-US"/>
              <a:t>Rise/Fall Time: ≤ 10 ns</a:t>
            </a:r>
          </a:p>
          <a:p>
            <a:r>
              <a:rPr lang="en-US"/>
              <a:t>Max. Pulse Length: 50 ns</a:t>
            </a:r>
          </a:p>
          <a:p>
            <a:r>
              <a:rPr lang="en-US"/>
              <a:t>Repetition Rate: ≈ 30 s</a:t>
            </a:r>
          </a:p>
          <a:p>
            <a:r>
              <a:rPr lang="en-US">
                <a:solidFill>
                  <a:srgbClr val="FF0000"/>
                </a:solidFill>
              </a:rPr>
              <a:t>Striplines gap: 6 mm</a:t>
            </a:r>
            <a:endParaRPr lang="en-US">
              <a:solidFill>
                <a:srgbClr val="FF0000"/>
              </a:solidFill>
            </a:endParaRPr>
          </a:p>
        </p:txBody>
      </p:sp>
      <p:cxnSp>
        <p:nvCxnSpPr>
          <p:cNvPr id="15" name="Straight Arrow Connector 14"/>
          <p:cNvCxnSpPr/>
          <p:nvPr/>
        </p:nvCxnSpPr>
        <p:spPr>
          <a:xfrm rot="10800000">
            <a:off x="7740953" y="3664857"/>
            <a:ext cx="1089989"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538325" y="3806763"/>
            <a:ext cx="1292617" cy="369332"/>
          </a:xfrm>
          <a:prstGeom prst="rect">
            <a:avLst/>
          </a:prstGeom>
          <a:noFill/>
        </p:spPr>
        <p:txBody>
          <a:bodyPr wrap="none" rtlCol="0">
            <a:spAutoFit/>
          </a:bodyPr>
          <a:lstStyle/>
          <a:p>
            <a:r>
              <a:rPr lang="en-US">
                <a:solidFill>
                  <a:srgbClr val="000090"/>
                </a:solidFill>
              </a:rPr>
              <a:t>storage ring</a:t>
            </a:r>
          </a:p>
        </p:txBody>
      </p:sp>
      <p:sp>
        <p:nvSpPr>
          <p:cNvPr id="20" name="Arc 19"/>
          <p:cNvSpPr/>
          <p:nvPr/>
        </p:nvSpPr>
        <p:spPr>
          <a:xfrm rot="5400000">
            <a:off x="359244" y="637842"/>
            <a:ext cx="991404" cy="1330071"/>
          </a:xfrm>
          <a:prstGeom prst="arc">
            <a:avLst>
              <a:gd name="adj1" fmla="val 17884340"/>
              <a:gd name="adj2" fmla="val 21040801"/>
            </a:avLst>
          </a:prstGeom>
          <a:ln>
            <a:tailEnd type="triangle"/>
          </a:ln>
          <a:scene3d>
            <a:camera prst="orthographicFront">
              <a:rot lat="0" lon="0" rev="18000000"/>
            </a:camera>
            <a:lightRig rig="threePt" dir="t"/>
          </a:scene3d>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Rectangle 20"/>
          <p:cNvSpPr/>
          <p:nvPr/>
        </p:nvSpPr>
        <p:spPr>
          <a:xfrm>
            <a:off x="873673" y="1209524"/>
            <a:ext cx="1771639" cy="369332"/>
          </a:xfrm>
          <a:prstGeom prst="rect">
            <a:avLst/>
          </a:prstGeom>
        </p:spPr>
        <p:txBody>
          <a:bodyPr wrap="none">
            <a:spAutoFit/>
          </a:bodyPr>
          <a:lstStyle/>
          <a:p>
            <a:r>
              <a:rPr lang="en-US">
                <a:solidFill>
                  <a:srgbClr val="000090"/>
                </a:solidFill>
              </a:rPr>
              <a:t>accumulator ring</a:t>
            </a:r>
          </a:p>
        </p:txBody>
      </p:sp>
      <p:sp>
        <p:nvSpPr>
          <p:cNvPr id="19" name="Slide Number Placeholder 3"/>
          <p:cNvSpPr>
            <a:spLocks noGrp="1"/>
          </p:cNvSpPr>
          <p:nvPr>
            <p:ph type="sldNum" sz="quarter" idx="4"/>
          </p:nvPr>
        </p:nvSpPr>
        <p:spPr>
          <a:xfrm>
            <a:off x="3429000" y="6340475"/>
            <a:ext cx="2133600" cy="365125"/>
          </a:xfrm>
          <a:prstGeom prst="rect">
            <a:avLst/>
          </a:prstGeom>
        </p:spPr>
        <p:txBody>
          <a:bodyPr vert="horz" lIns="91440" tIns="45720" rIns="91440" bIns="45720" rtlCol="0" anchor="ctr"/>
          <a:lstStyle>
            <a:lvl1pPr algn="ctr">
              <a:defRPr sz="1200">
                <a:solidFill>
                  <a:schemeClr val="tx1">
                    <a:tint val="75000"/>
                  </a:schemeClr>
                </a:solidFill>
                <a:uFillTx/>
                <a:latin typeface="Calibri"/>
                <a:cs typeface="Calibri"/>
              </a:defRPr>
            </a:lvl1pPr>
          </a:lstStyle>
          <a:p>
            <a:fld id="{668EFF3A-9903-FC4F-99F2-8A79E0BD1D46}" type="slidenum">
              <a:rPr lang="en-US" smtClean="0">
                <a:uFillTx/>
              </a:rPr>
              <a:pPr/>
              <a:t>7</a:t>
            </a:fld>
            <a:endParaRPr lang="en-US" dirty="0">
              <a:uFillTx/>
            </a:endParaRPr>
          </a:p>
        </p:txBody>
      </p:sp>
      <p:cxnSp>
        <p:nvCxnSpPr>
          <p:cNvPr id="23" name="Straight Arrow Connector 22"/>
          <p:cNvCxnSpPr/>
          <p:nvPr/>
        </p:nvCxnSpPr>
        <p:spPr>
          <a:xfrm rot="10800000">
            <a:off x="3733800" y="3733800"/>
            <a:ext cx="1447800" cy="1588"/>
          </a:xfrm>
          <a:prstGeom prst="straightConnector1">
            <a:avLst/>
          </a:prstGeom>
          <a:ln w="12700">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4191000" y="3730823"/>
            <a:ext cx="459669" cy="307777"/>
          </a:xfrm>
          <a:prstGeom prst="rect">
            <a:avLst/>
          </a:prstGeom>
          <a:noFill/>
        </p:spPr>
        <p:txBody>
          <a:bodyPr wrap="none" rtlCol="0">
            <a:spAutoFit/>
          </a:bodyPr>
          <a:lstStyle/>
          <a:p>
            <a:r>
              <a:rPr lang="en-US" sz="1400" dirty="0" smtClean="0">
                <a:latin typeface="Calibri"/>
                <a:cs typeface="Calibri"/>
              </a:rPr>
              <a:t>2 m</a:t>
            </a:r>
          </a:p>
        </p:txBody>
      </p:sp>
      <p:sp>
        <p:nvSpPr>
          <p:cNvPr id="25" name="TextBox 24"/>
          <p:cNvSpPr txBox="1"/>
          <p:nvPr/>
        </p:nvSpPr>
        <p:spPr>
          <a:xfrm>
            <a:off x="0" y="4343400"/>
            <a:ext cx="2379377" cy="338554"/>
          </a:xfrm>
          <a:prstGeom prst="rect">
            <a:avLst/>
          </a:prstGeom>
          <a:noFill/>
        </p:spPr>
        <p:txBody>
          <a:bodyPr wrap="none" rtlCol="0">
            <a:spAutoFit/>
          </a:bodyPr>
          <a:lstStyle/>
          <a:p>
            <a:r>
              <a:rPr lang="en-US" sz="1600" dirty="0" smtClean="0">
                <a:solidFill>
                  <a:srgbClr val="FF0000"/>
                </a:solidFill>
                <a:latin typeface="Calibri"/>
                <a:cs typeface="Calibri"/>
              </a:rPr>
              <a:t>pending lattice finalization</a:t>
            </a:r>
          </a:p>
        </p:txBody>
      </p:sp>
      <p:sp>
        <p:nvSpPr>
          <p:cNvPr id="26" name="TextBox 25"/>
          <p:cNvSpPr txBox="1"/>
          <p:nvPr/>
        </p:nvSpPr>
        <p:spPr>
          <a:xfrm>
            <a:off x="1447800" y="4800600"/>
            <a:ext cx="6403929" cy="369332"/>
          </a:xfrm>
          <a:prstGeom prst="rect">
            <a:avLst/>
          </a:prstGeom>
          <a:noFill/>
        </p:spPr>
        <p:txBody>
          <a:bodyPr wrap="none" rtlCol="0">
            <a:spAutoFit/>
          </a:bodyPr>
          <a:lstStyle/>
          <a:p>
            <a:r>
              <a:rPr lang="en-US">
                <a:solidFill>
                  <a:srgbClr val="008000"/>
                </a:solidFill>
              </a:rPr>
              <a:t>ALS-U Beam: 11 trains of 25/26 bunches. Gap Length: 10 ns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49260" y="108458"/>
            <a:ext cx="6860597" cy="698717"/>
          </a:xfrm>
        </p:spPr>
        <p:txBody>
          <a:bodyPr/>
          <a:lstStyle/>
          <a:p>
            <a:r>
              <a:rPr lang="en-US"/>
              <a:t>Kicker Design</a:t>
            </a:r>
          </a:p>
        </p:txBody>
      </p:sp>
      <p:sp>
        <p:nvSpPr>
          <p:cNvPr id="8" name="TextBox 7"/>
          <p:cNvSpPr txBox="1"/>
          <p:nvPr/>
        </p:nvSpPr>
        <p:spPr>
          <a:xfrm>
            <a:off x="8770466" y="6540474"/>
            <a:ext cx="340658" cy="276999"/>
          </a:xfrm>
          <a:prstGeom prst="rect">
            <a:avLst/>
          </a:prstGeom>
          <a:noFill/>
        </p:spPr>
        <p:txBody>
          <a:bodyPr wrap="none" rtlCol="0">
            <a:spAutoFit/>
          </a:bodyPr>
          <a:lstStyle/>
          <a:p>
            <a:r>
              <a:rPr lang="en-US" sz="1200" b="1">
                <a:solidFill>
                  <a:srgbClr val="EDB3BB"/>
                </a:solidFill>
              </a:rPr>
              <a:t>11</a:t>
            </a:r>
          </a:p>
        </p:txBody>
      </p:sp>
      <p:pic>
        <p:nvPicPr>
          <p:cNvPr id="26" name="Picture 25" descr="WEPRO016f3.jpg"/>
          <p:cNvPicPr/>
          <p:nvPr/>
        </p:nvPicPr>
        <p:blipFill>
          <a:blip r:embed="rId2"/>
          <a:stretch>
            <a:fillRect/>
          </a:stretch>
        </p:blipFill>
        <p:spPr>
          <a:xfrm>
            <a:off x="583848" y="1311685"/>
            <a:ext cx="3451797" cy="3341428"/>
          </a:xfrm>
          <a:prstGeom prst="rect">
            <a:avLst/>
          </a:prstGeom>
        </p:spPr>
      </p:pic>
      <p:pic>
        <p:nvPicPr>
          <p:cNvPr id="27" name="Picture 26" descr="taper.jpg"/>
          <p:cNvPicPr/>
          <p:nvPr/>
        </p:nvPicPr>
        <p:blipFill>
          <a:blip r:embed="rId3"/>
          <a:stretch>
            <a:fillRect/>
          </a:stretch>
        </p:blipFill>
        <p:spPr>
          <a:xfrm>
            <a:off x="5221369" y="4212011"/>
            <a:ext cx="3265355" cy="2423417"/>
          </a:xfrm>
          <a:prstGeom prst="rect">
            <a:avLst/>
          </a:prstGeom>
        </p:spPr>
      </p:pic>
      <p:sp>
        <p:nvSpPr>
          <p:cNvPr id="28" name="TextBox 27"/>
          <p:cNvSpPr txBox="1"/>
          <p:nvPr/>
        </p:nvSpPr>
        <p:spPr>
          <a:xfrm>
            <a:off x="902085" y="1780528"/>
            <a:ext cx="624127" cy="369332"/>
          </a:xfrm>
          <a:prstGeom prst="rect">
            <a:avLst/>
          </a:prstGeom>
          <a:noFill/>
        </p:spPr>
        <p:txBody>
          <a:bodyPr wrap="none" rtlCol="0">
            <a:spAutoFit/>
          </a:bodyPr>
          <a:lstStyle/>
          <a:p>
            <a:r>
              <a:rPr lang="en-US">
                <a:solidFill>
                  <a:srgbClr val="0000FF"/>
                </a:solidFill>
              </a:rPr>
              <a:t>50 Ω</a:t>
            </a:r>
          </a:p>
        </p:txBody>
      </p:sp>
      <p:sp>
        <p:nvSpPr>
          <p:cNvPr id="32" name="TextBox 31"/>
          <p:cNvSpPr txBox="1"/>
          <p:nvPr/>
        </p:nvSpPr>
        <p:spPr>
          <a:xfrm>
            <a:off x="818995" y="3303684"/>
            <a:ext cx="624127" cy="369332"/>
          </a:xfrm>
          <a:prstGeom prst="rect">
            <a:avLst/>
          </a:prstGeom>
          <a:noFill/>
        </p:spPr>
        <p:txBody>
          <a:bodyPr wrap="none" rtlCol="0">
            <a:spAutoFit/>
          </a:bodyPr>
          <a:lstStyle/>
          <a:p>
            <a:r>
              <a:rPr lang="en-US">
                <a:solidFill>
                  <a:srgbClr val="0000FF"/>
                </a:solidFill>
              </a:rPr>
              <a:t>64 Ω</a:t>
            </a:r>
          </a:p>
        </p:txBody>
      </p:sp>
      <p:sp>
        <p:nvSpPr>
          <p:cNvPr id="35" name="Oval 34"/>
          <p:cNvSpPr/>
          <p:nvPr/>
        </p:nvSpPr>
        <p:spPr>
          <a:xfrm>
            <a:off x="3394688" y="1899231"/>
            <a:ext cx="367956" cy="403586"/>
          </a:xfrm>
          <a:prstGeom prst="ellipse">
            <a:avLst/>
          </a:prstGeom>
          <a:noFill/>
          <a:ln w="15875">
            <a:solidFill>
              <a:srgbClr val="FF66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Connector 36"/>
          <p:cNvCxnSpPr>
            <a:stCxn id="35" idx="6"/>
          </p:cNvCxnSpPr>
          <p:nvPr/>
        </p:nvCxnSpPr>
        <p:spPr>
          <a:xfrm flipV="1">
            <a:off x="3762644" y="1566865"/>
            <a:ext cx="985174" cy="534159"/>
          </a:xfrm>
          <a:prstGeom prst="line">
            <a:avLst/>
          </a:prstGeom>
          <a:ln w="15875">
            <a:solidFill>
              <a:srgbClr val="FF6600"/>
            </a:solidFill>
            <a:prstDash val="dash"/>
          </a:ln>
          <a:effectLst/>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4819035" y="1062411"/>
            <a:ext cx="3762647" cy="738664"/>
          </a:xfrm>
          <a:prstGeom prst="rect">
            <a:avLst/>
          </a:prstGeom>
          <a:noFill/>
        </p:spPr>
        <p:txBody>
          <a:bodyPr wrap="square" rtlCol="0">
            <a:spAutoFit/>
          </a:bodyPr>
          <a:lstStyle/>
          <a:p>
            <a:pPr algn="just"/>
            <a:r>
              <a:rPr lang="en-US" sz="1400"/>
              <a:t>Transverse plane fenders, to lower the even mode characteristic impedance from 77 to 64 Ω (A. Krasnykh)</a:t>
            </a:r>
          </a:p>
        </p:txBody>
      </p:sp>
      <p:sp>
        <p:nvSpPr>
          <p:cNvPr id="39" name="Oval 38"/>
          <p:cNvSpPr/>
          <p:nvPr/>
        </p:nvSpPr>
        <p:spPr>
          <a:xfrm>
            <a:off x="5423159" y="4368226"/>
            <a:ext cx="3027964" cy="1258237"/>
          </a:xfrm>
          <a:prstGeom prst="ellipse">
            <a:avLst/>
          </a:prstGeom>
          <a:noFill/>
          <a:ln w="15875">
            <a:solidFill>
              <a:srgbClr val="FF6600"/>
            </a:solidFill>
            <a:prstDash val="dash"/>
          </a:ln>
          <a:effectLst/>
          <a:scene3d>
            <a:camera prst="orthographicFront">
              <a:rot lat="0" lon="0" rev="954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0" name="Straight Connector 39"/>
          <p:cNvCxnSpPr>
            <a:stCxn id="43" idx="0"/>
          </p:cNvCxnSpPr>
          <p:nvPr/>
        </p:nvCxnSpPr>
        <p:spPr>
          <a:xfrm rot="5400000" flipH="1" flipV="1">
            <a:off x="3748923" y="3252051"/>
            <a:ext cx="381223" cy="3254563"/>
          </a:xfrm>
          <a:prstGeom prst="line">
            <a:avLst/>
          </a:prstGeom>
          <a:ln w="15875">
            <a:solidFill>
              <a:srgbClr val="FF6600"/>
            </a:solidFill>
            <a:prstDash val="dash"/>
          </a:ln>
          <a:effectLst/>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430317" y="5069943"/>
            <a:ext cx="3763871" cy="954107"/>
          </a:xfrm>
          <a:prstGeom prst="rect">
            <a:avLst/>
          </a:prstGeom>
          <a:noFill/>
        </p:spPr>
        <p:txBody>
          <a:bodyPr wrap="square" rtlCol="0">
            <a:spAutoFit/>
          </a:bodyPr>
          <a:lstStyle/>
          <a:p>
            <a:pPr algn="just"/>
            <a:r>
              <a:rPr lang="en-US" sz="1400"/>
              <a:t>Longitudinal tapers to reduce beam coupling impedance at high frequency and improve the feedthrough-to-stripline 50 Ω matching</a:t>
            </a:r>
          </a:p>
          <a:p>
            <a:pPr algn="just"/>
            <a:r>
              <a:rPr lang="en-US" sz="1400"/>
              <a:t>(D. Alesini, F. Marcellini)</a:t>
            </a:r>
          </a:p>
        </p:txBody>
      </p:sp>
      <p:sp>
        <p:nvSpPr>
          <p:cNvPr id="44" name="Oval 43"/>
          <p:cNvSpPr/>
          <p:nvPr/>
        </p:nvSpPr>
        <p:spPr>
          <a:xfrm>
            <a:off x="5794554" y="5482110"/>
            <a:ext cx="353869" cy="403586"/>
          </a:xfrm>
          <a:prstGeom prst="ellipse">
            <a:avLst/>
          </a:prstGeom>
          <a:noFill/>
          <a:ln w="15875">
            <a:solidFill>
              <a:srgbClr val="FF66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8" name="Straight Connector 47"/>
          <p:cNvCxnSpPr>
            <a:stCxn id="43" idx="2"/>
          </p:cNvCxnSpPr>
          <p:nvPr/>
        </p:nvCxnSpPr>
        <p:spPr>
          <a:xfrm rot="5400000" flipH="1" flipV="1">
            <a:off x="3889112" y="4132696"/>
            <a:ext cx="314495" cy="3468214"/>
          </a:xfrm>
          <a:prstGeom prst="line">
            <a:avLst/>
          </a:prstGeom>
          <a:ln w="15875">
            <a:solidFill>
              <a:srgbClr val="FF66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10800000">
            <a:off x="1649867" y="3537315"/>
            <a:ext cx="985174" cy="2"/>
          </a:xfrm>
          <a:prstGeom prst="line">
            <a:avLst/>
          </a:prstGeom>
          <a:ln w="12700">
            <a:solidFill>
              <a:schemeClr val="accent4">
                <a:lumMod val="7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10800000" flipV="1">
            <a:off x="1637998" y="4069562"/>
            <a:ext cx="1054487" cy="13781"/>
          </a:xfrm>
          <a:prstGeom prst="line">
            <a:avLst/>
          </a:prstGeom>
          <a:ln w="12700">
            <a:solidFill>
              <a:schemeClr val="accent4">
                <a:lumMod val="7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rot="5400000">
            <a:off x="1459940" y="3810330"/>
            <a:ext cx="498548" cy="1588"/>
          </a:xfrm>
          <a:prstGeom prst="straightConnector1">
            <a:avLst/>
          </a:prstGeom>
          <a:ln w="12700">
            <a:solidFill>
              <a:schemeClr val="tx2">
                <a:lumMod val="75000"/>
              </a:schemeClr>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1649864" y="3656018"/>
            <a:ext cx="569387" cy="276999"/>
          </a:xfrm>
          <a:prstGeom prst="rect">
            <a:avLst/>
          </a:prstGeom>
          <a:noFill/>
        </p:spPr>
        <p:txBody>
          <a:bodyPr wrap="none" rtlCol="0">
            <a:spAutoFit/>
          </a:bodyPr>
          <a:lstStyle/>
          <a:p>
            <a:r>
              <a:rPr lang="en-US" sz="1200">
                <a:solidFill>
                  <a:srgbClr val="FF6600"/>
                </a:solidFill>
              </a:rPr>
              <a:t>6 mm</a:t>
            </a:r>
          </a:p>
        </p:txBody>
      </p:sp>
      <p:cxnSp>
        <p:nvCxnSpPr>
          <p:cNvPr id="42" name="Straight Arrow Connector 41"/>
          <p:cNvCxnSpPr/>
          <p:nvPr/>
        </p:nvCxnSpPr>
        <p:spPr>
          <a:xfrm>
            <a:off x="2930667" y="3773601"/>
            <a:ext cx="653935" cy="321613"/>
          </a:xfrm>
          <a:prstGeom prst="straightConnector1">
            <a:avLst/>
          </a:prstGeom>
          <a:ln w="12700">
            <a:solidFill>
              <a:schemeClr val="tx2">
                <a:lumMod val="75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3594565" y="4057687"/>
            <a:ext cx="569387" cy="276999"/>
          </a:xfrm>
          <a:prstGeom prst="rect">
            <a:avLst/>
          </a:prstGeom>
          <a:noFill/>
        </p:spPr>
        <p:txBody>
          <a:bodyPr wrap="none" rtlCol="0">
            <a:spAutoFit/>
          </a:bodyPr>
          <a:lstStyle/>
          <a:p>
            <a:r>
              <a:rPr lang="en-US" sz="1200">
                <a:solidFill>
                  <a:srgbClr val="FF6600"/>
                </a:solidFill>
              </a:rPr>
              <a:t>7 mm</a:t>
            </a:r>
          </a:p>
        </p:txBody>
      </p:sp>
      <p:pic>
        <p:nvPicPr>
          <p:cNvPr id="61" name="Picture 4"/>
          <p:cNvPicPr>
            <a:picLocks noChangeAspect="1" noChangeArrowheads="1"/>
          </p:cNvPicPr>
          <p:nvPr/>
        </p:nvPicPr>
        <p:blipFill>
          <a:blip r:embed="rId4" cstate="print"/>
          <a:srcRect/>
          <a:stretch>
            <a:fillRect/>
          </a:stretch>
        </p:blipFill>
        <p:spPr bwMode="auto">
          <a:xfrm rot="16200000">
            <a:off x="6277969" y="1784022"/>
            <a:ext cx="2302255" cy="2275581"/>
          </a:xfrm>
          <a:prstGeom prst="rect">
            <a:avLst/>
          </a:prstGeom>
          <a:noFill/>
          <a:ln w="9525">
            <a:noFill/>
            <a:miter lim="800000"/>
            <a:headEnd/>
            <a:tailEnd/>
          </a:ln>
        </p:spPr>
      </p:pic>
      <p:sp>
        <p:nvSpPr>
          <p:cNvPr id="62" name="TextBox 61"/>
          <p:cNvSpPr txBox="1"/>
          <p:nvPr/>
        </p:nvSpPr>
        <p:spPr>
          <a:xfrm>
            <a:off x="5032687" y="2552090"/>
            <a:ext cx="1093118" cy="646331"/>
          </a:xfrm>
          <a:prstGeom prst="rect">
            <a:avLst/>
          </a:prstGeom>
          <a:noFill/>
        </p:spPr>
        <p:txBody>
          <a:bodyPr wrap="none" rtlCol="0">
            <a:spAutoFit/>
          </a:bodyPr>
          <a:lstStyle/>
          <a:p>
            <a:r>
              <a:rPr lang="en-US"/>
              <a:t>Peak field </a:t>
            </a:r>
          </a:p>
          <a:p>
            <a:r>
              <a:rPr lang="en-US"/>
              <a:t>12 MV/m</a:t>
            </a:r>
          </a:p>
        </p:txBody>
      </p:sp>
      <p:cxnSp>
        <p:nvCxnSpPr>
          <p:cNvPr id="31" name="Straight Arrow Connector 30"/>
          <p:cNvCxnSpPr/>
          <p:nvPr/>
        </p:nvCxnSpPr>
        <p:spPr>
          <a:xfrm>
            <a:off x="2576209" y="1898810"/>
            <a:ext cx="723625" cy="6348"/>
          </a:xfrm>
          <a:prstGeom prst="straightConnector1">
            <a:avLst/>
          </a:prstGeom>
          <a:ln w="12700">
            <a:solidFill>
              <a:schemeClr val="tx2">
                <a:lumMod val="75000"/>
              </a:schemeClr>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2647021" y="1896682"/>
            <a:ext cx="569387" cy="276999"/>
          </a:xfrm>
          <a:prstGeom prst="rect">
            <a:avLst/>
          </a:prstGeom>
          <a:noFill/>
        </p:spPr>
        <p:txBody>
          <a:bodyPr wrap="none" rtlCol="0">
            <a:spAutoFit/>
          </a:bodyPr>
          <a:lstStyle/>
          <a:p>
            <a:r>
              <a:rPr lang="en-US" sz="1200">
                <a:solidFill>
                  <a:srgbClr val="FF6600"/>
                </a:solidFill>
              </a:rPr>
              <a:t>8 mm</a:t>
            </a:r>
          </a:p>
        </p:txBody>
      </p:sp>
      <p:sp>
        <p:nvSpPr>
          <p:cNvPr id="49" name="Slide Number Placeholder 4"/>
          <p:cNvSpPr>
            <a:spLocks noGrp="1"/>
          </p:cNvSpPr>
          <p:nvPr>
            <p:ph type="sldNum" sz="quarter" idx="4"/>
          </p:nvPr>
        </p:nvSpPr>
        <p:spPr>
          <a:xfrm>
            <a:off x="3429000" y="6340475"/>
            <a:ext cx="2133600" cy="365125"/>
          </a:xfrm>
        </p:spPr>
        <p:txBody>
          <a:bodyPr/>
          <a:lstStyle/>
          <a:p>
            <a:fld id="{668EFF3A-9903-FC4F-99F2-8A79E0BD1D46}" type="slidenum">
              <a:rPr lang="en-US" smtClean="0"/>
              <a:pPr/>
              <a:t>8</a:t>
            </a:fld>
            <a:endParaRPr lang="en-US" dirty="0"/>
          </a:p>
        </p:txBody>
      </p:sp>
      <p:sp>
        <p:nvSpPr>
          <p:cNvPr id="29" name="TextBox 28"/>
          <p:cNvSpPr txBox="1"/>
          <p:nvPr/>
        </p:nvSpPr>
        <p:spPr>
          <a:xfrm>
            <a:off x="5261490" y="6230872"/>
            <a:ext cx="1245353" cy="338554"/>
          </a:xfrm>
          <a:prstGeom prst="rect">
            <a:avLst/>
          </a:prstGeom>
          <a:noFill/>
        </p:spPr>
        <p:txBody>
          <a:bodyPr wrap="none" rtlCol="0">
            <a:spAutoFit/>
          </a:bodyPr>
          <a:lstStyle/>
          <a:p>
            <a:r>
              <a:rPr lang="en-US" sz="1600">
                <a:solidFill>
                  <a:srgbClr val="0000FF"/>
                </a:solidFill>
              </a:rPr>
              <a:t>3.8 cm long</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Kicker Design: Length </a:t>
            </a:r>
          </a:p>
        </p:txBody>
      </p:sp>
      <p:graphicFrame>
        <p:nvGraphicFramePr>
          <p:cNvPr id="27" name="Object 26"/>
          <p:cNvGraphicFramePr>
            <a:graphicFrameLocks noChangeAspect="1"/>
          </p:cNvGraphicFramePr>
          <p:nvPr/>
        </p:nvGraphicFramePr>
        <p:xfrm>
          <a:off x="1270000" y="1530350"/>
          <a:ext cx="2227263" cy="585788"/>
        </p:xfrm>
        <a:graphic>
          <a:graphicData uri="http://schemas.openxmlformats.org/presentationml/2006/ole">
            <p:oleObj spid="_x0000_s52229" name="Equation" r:id="rId3" imgW="1257300" imgH="330200" progId="Equation.3">
              <p:embed/>
            </p:oleObj>
          </a:graphicData>
        </a:graphic>
      </p:graphicFrame>
      <p:pic>
        <p:nvPicPr>
          <p:cNvPr id="11" name="Content Placeholder 9"/>
          <p:cNvPicPr>
            <a:picLocks/>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279" b="-279"/>
          <a:stretch>
            <a:fillRect/>
          </a:stretch>
        </p:blipFill>
        <p:spPr bwMode="auto">
          <a:xfrm>
            <a:off x="4256427" y="1445011"/>
            <a:ext cx="3460516" cy="940018"/>
          </a:xfrm>
          <a:prstGeom prst="rect">
            <a:avLst/>
          </a:prstGeom>
          <a:noFill/>
          <a:ln>
            <a:noFill/>
          </a:ln>
        </p:spPr>
      </p:pic>
      <p:cxnSp>
        <p:nvCxnSpPr>
          <p:cNvPr id="12" name="Straight Connector 11"/>
          <p:cNvCxnSpPr/>
          <p:nvPr/>
        </p:nvCxnSpPr>
        <p:spPr>
          <a:xfrm>
            <a:off x="4785166" y="2385029"/>
            <a:ext cx="451042" cy="379847"/>
          </a:xfrm>
          <a:prstGeom prst="line">
            <a:avLst/>
          </a:prstGeom>
          <a:ln w="19050">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6696236" y="2385029"/>
            <a:ext cx="451042" cy="379847"/>
          </a:xfrm>
          <a:prstGeom prst="line">
            <a:avLst/>
          </a:prstGeom>
          <a:ln w="19050">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5236208" y="2764876"/>
            <a:ext cx="1459973" cy="1588"/>
          </a:xfrm>
          <a:prstGeom prst="line">
            <a:avLst/>
          </a:prstGeom>
          <a:ln w="19050">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7285311" y="2489465"/>
            <a:ext cx="530915" cy="276999"/>
          </a:xfrm>
          <a:prstGeom prst="rect">
            <a:avLst/>
          </a:prstGeom>
          <a:noFill/>
        </p:spPr>
        <p:txBody>
          <a:bodyPr wrap="none" rtlCol="0">
            <a:spAutoFit/>
          </a:bodyPr>
          <a:lstStyle/>
          <a:p>
            <a:r>
              <a:rPr lang="en-US" sz="1200">
                <a:solidFill>
                  <a:srgbClr val="008000"/>
                </a:solidFill>
              </a:rPr>
              <a:t>V</a:t>
            </a:r>
            <a:r>
              <a:rPr lang="en-US" sz="1200" baseline="-25000">
                <a:solidFill>
                  <a:srgbClr val="008000"/>
                </a:solidFill>
              </a:rPr>
              <a:t>pulser</a:t>
            </a:r>
          </a:p>
        </p:txBody>
      </p:sp>
      <p:sp>
        <p:nvSpPr>
          <p:cNvPr id="16" name="TextBox 15"/>
          <p:cNvSpPr txBox="1"/>
          <p:nvPr/>
        </p:nvSpPr>
        <p:spPr>
          <a:xfrm>
            <a:off x="4785166" y="1839000"/>
            <a:ext cx="365905" cy="338554"/>
          </a:xfrm>
          <a:prstGeom prst="rect">
            <a:avLst/>
          </a:prstGeom>
          <a:noFill/>
        </p:spPr>
        <p:txBody>
          <a:bodyPr wrap="none" rtlCol="0">
            <a:spAutoFit/>
          </a:bodyPr>
          <a:lstStyle/>
          <a:p>
            <a:r>
              <a:rPr lang="en-US" sz="1600">
                <a:latin typeface="Times New Roman"/>
                <a:cs typeface="Times New Roman"/>
              </a:rPr>
              <a:t>τ</a:t>
            </a:r>
            <a:r>
              <a:rPr lang="en-US" sz="1600" baseline="-25000">
                <a:latin typeface="Times New Roman"/>
                <a:cs typeface="Times New Roman"/>
              </a:rPr>
              <a:t>G</a:t>
            </a:r>
          </a:p>
        </p:txBody>
      </p:sp>
      <p:sp>
        <p:nvSpPr>
          <p:cNvPr id="17" name="TextBox 16"/>
          <p:cNvSpPr txBox="1"/>
          <p:nvPr/>
        </p:nvSpPr>
        <p:spPr>
          <a:xfrm>
            <a:off x="4785165" y="2597187"/>
            <a:ext cx="365905" cy="338554"/>
          </a:xfrm>
          <a:prstGeom prst="rect">
            <a:avLst/>
          </a:prstGeom>
          <a:noFill/>
        </p:spPr>
        <p:txBody>
          <a:bodyPr wrap="none" rtlCol="0">
            <a:spAutoFit/>
          </a:bodyPr>
          <a:lstStyle/>
          <a:p>
            <a:r>
              <a:rPr lang="en-US" sz="1600">
                <a:latin typeface="Times New Roman"/>
                <a:cs typeface="Times New Roman"/>
              </a:rPr>
              <a:t>τ</a:t>
            </a:r>
            <a:r>
              <a:rPr lang="en-US" sz="1600" baseline="-25000">
                <a:latin typeface="Times New Roman"/>
                <a:cs typeface="Times New Roman"/>
              </a:rPr>
              <a:t>R</a:t>
            </a:r>
          </a:p>
        </p:txBody>
      </p:sp>
      <p:cxnSp>
        <p:nvCxnSpPr>
          <p:cNvPr id="18" name="Straight Connector 17"/>
          <p:cNvCxnSpPr/>
          <p:nvPr/>
        </p:nvCxnSpPr>
        <p:spPr>
          <a:xfrm rot="5400000">
            <a:off x="4517690" y="2653298"/>
            <a:ext cx="535747" cy="794"/>
          </a:xfrm>
          <a:prstGeom prst="line">
            <a:avLst/>
          </a:prstGeom>
          <a:ln w="12700">
            <a:solidFill>
              <a:schemeClr val="bg1">
                <a:lumMod val="7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16200000" flipH="1">
            <a:off x="5149585" y="2836532"/>
            <a:ext cx="170069" cy="1"/>
          </a:xfrm>
          <a:prstGeom prst="line">
            <a:avLst/>
          </a:prstGeom>
          <a:ln w="12700">
            <a:solidFill>
              <a:schemeClr val="bg1">
                <a:lumMod val="7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5400000">
            <a:off x="5927793" y="2124750"/>
            <a:ext cx="326841" cy="796"/>
          </a:xfrm>
          <a:prstGeom prst="line">
            <a:avLst/>
          </a:prstGeom>
          <a:ln w="12700">
            <a:solidFill>
              <a:schemeClr val="bg1">
                <a:lumMod val="7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a:off x="6082116" y="2136621"/>
            <a:ext cx="326841" cy="795"/>
          </a:xfrm>
          <a:prstGeom prst="line">
            <a:avLst/>
          </a:prstGeom>
          <a:ln w="12700">
            <a:solidFill>
              <a:schemeClr val="bg1">
                <a:lumMod val="75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6003619" y="1815260"/>
            <a:ext cx="365905" cy="338554"/>
          </a:xfrm>
          <a:prstGeom prst="rect">
            <a:avLst/>
          </a:prstGeom>
          <a:noFill/>
        </p:spPr>
        <p:txBody>
          <a:bodyPr wrap="square" rtlCol="0">
            <a:spAutoFit/>
          </a:bodyPr>
          <a:lstStyle/>
          <a:p>
            <a:r>
              <a:rPr lang="en-US" sz="1600">
                <a:latin typeface="Times New Roman"/>
                <a:cs typeface="Times New Roman"/>
              </a:rPr>
              <a:t>τ</a:t>
            </a:r>
            <a:r>
              <a:rPr lang="en-US" sz="1600" baseline="-25000">
                <a:latin typeface="Times New Roman"/>
                <a:cs typeface="Times New Roman"/>
              </a:rPr>
              <a:t>b</a:t>
            </a:r>
          </a:p>
        </p:txBody>
      </p:sp>
      <p:sp>
        <p:nvSpPr>
          <p:cNvPr id="23" name="TextBox 22"/>
          <p:cNvSpPr txBox="1"/>
          <p:nvPr/>
        </p:nvSpPr>
        <p:spPr>
          <a:xfrm>
            <a:off x="417174" y="2233380"/>
            <a:ext cx="3381418" cy="338554"/>
          </a:xfrm>
          <a:prstGeom prst="rect">
            <a:avLst/>
          </a:prstGeom>
          <a:noFill/>
        </p:spPr>
        <p:txBody>
          <a:bodyPr wrap="square" rtlCol="0">
            <a:spAutoFit/>
          </a:bodyPr>
          <a:lstStyle/>
          <a:p>
            <a:r>
              <a:rPr lang="en-US" sz="1600"/>
              <a:t>maximum stripline length ≈ </a:t>
            </a:r>
            <a:r>
              <a:rPr lang="en-US" sz="1600">
                <a:solidFill>
                  <a:srgbClr val="FF0000"/>
                </a:solidFill>
              </a:rPr>
              <a:t>50 cm</a:t>
            </a:r>
          </a:p>
        </p:txBody>
      </p:sp>
      <p:cxnSp>
        <p:nvCxnSpPr>
          <p:cNvPr id="24" name="Straight Arrow Connector 23"/>
          <p:cNvCxnSpPr/>
          <p:nvPr/>
        </p:nvCxnSpPr>
        <p:spPr>
          <a:xfrm rot="16200000" flipH="1">
            <a:off x="2497200" y="1359514"/>
            <a:ext cx="300643" cy="26132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rot="5400000">
            <a:off x="3241272" y="1421525"/>
            <a:ext cx="301086" cy="23094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288905" y="1098955"/>
            <a:ext cx="703375" cy="307777"/>
          </a:xfrm>
          <a:prstGeom prst="rect">
            <a:avLst/>
          </a:prstGeom>
          <a:noFill/>
        </p:spPr>
        <p:txBody>
          <a:bodyPr wrap="none" rtlCol="0">
            <a:spAutoFit/>
          </a:bodyPr>
          <a:lstStyle/>
          <a:p>
            <a:r>
              <a:rPr lang="en-US" sz="1400">
                <a:solidFill>
                  <a:srgbClr val="000090"/>
                </a:solidFill>
                <a:latin typeface="Times New Roman"/>
                <a:cs typeface="Times New Roman"/>
              </a:rPr>
              <a:t>0.24 ns</a:t>
            </a:r>
            <a:endParaRPr lang="en-US" sz="1400" baseline="-25000">
              <a:solidFill>
                <a:srgbClr val="000090"/>
              </a:solidFill>
              <a:latin typeface="Times New Roman"/>
              <a:cs typeface="Times New Roman"/>
            </a:endParaRPr>
          </a:p>
        </p:txBody>
      </p:sp>
      <p:sp>
        <p:nvSpPr>
          <p:cNvPr id="4" name="Slide Number Placeholder 3"/>
          <p:cNvSpPr>
            <a:spLocks noGrp="1"/>
          </p:cNvSpPr>
          <p:nvPr>
            <p:ph type="sldNum" sz="quarter" idx="4"/>
          </p:nvPr>
        </p:nvSpPr>
        <p:spPr/>
        <p:txBody>
          <a:bodyPr/>
          <a:lstStyle/>
          <a:p>
            <a:fld id="{668EFF3A-9903-FC4F-99F2-8A79E0BD1D46}" type="slidenum">
              <a:rPr lang="en-US" smtClean="0"/>
              <a:pPr/>
              <a:t>9</a:t>
            </a:fld>
            <a:endParaRPr lang="en-US" dirty="0"/>
          </a:p>
        </p:txBody>
      </p:sp>
      <p:graphicFrame>
        <p:nvGraphicFramePr>
          <p:cNvPr id="6" name="Object 5"/>
          <p:cNvGraphicFramePr>
            <a:graphicFrameLocks noChangeAspect="1"/>
          </p:cNvGraphicFramePr>
          <p:nvPr/>
        </p:nvGraphicFramePr>
        <p:xfrm>
          <a:off x="850146" y="3454141"/>
          <a:ext cx="944952" cy="697465"/>
        </p:xfrm>
        <a:graphic>
          <a:graphicData uri="http://schemas.openxmlformats.org/presentationml/2006/ole">
            <p:oleObj spid="_x0000_s52226" name="Equation" r:id="rId5" imgW="533400" imgH="393700" progId="Equation.3">
              <p:embed/>
            </p:oleObj>
          </a:graphicData>
        </a:graphic>
      </p:graphicFrame>
      <p:graphicFrame>
        <p:nvGraphicFramePr>
          <p:cNvPr id="7" name="Object 6"/>
          <p:cNvGraphicFramePr>
            <a:graphicFrameLocks noChangeAspect="1"/>
          </p:cNvGraphicFramePr>
          <p:nvPr/>
        </p:nvGraphicFramePr>
        <p:xfrm>
          <a:off x="675705" y="4318534"/>
          <a:ext cx="1282700" cy="600075"/>
        </p:xfrm>
        <a:graphic>
          <a:graphicData uri="http://schemas.openxmlformats.org/presentationml/2006/ole">
            <p:oleObj spid="_x0000_s52227" name="Equation" r:id="rId6" imgW="787400" imgH="368300" progId="Equation.3">
              <p:embed/>
            </p:oleObj>
          </a:graphicData>
        </a:graphic>
      </p:graphicFrame>
      <p:pic>
        <p:nvPicPr>
          <p:cNvPr id="8" name="Picture 7" descr="ShuntImpBW.eps"/>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2301502" y="3100027"/>
            <a:ext cx="4841345" cy="2177822"/>
          </a:xfrm>
          <a:prstGeom prst="rect">
            <a:avLst/>
          </a:prstGeom>
        </p:spPr>
      </p:pic>
      <p:sp>
        <p:nvSpPr>
          <p:cNvPr id="30" name="TextBox 29"/>
          <p:cNvSpPr txBox="1"/>
          <p:nvPr/>
        </p:nvSpPr>
        <p:spPr>
          <a:xfrm>
            <a:off x="2229484" y="1064940"/>
            <a:ext cx="625091" cy="307777"/>
          </a:xfrm>
          <a:prstGeom prst="rect">
            <a:avLst/>
          </a:prstGeom>
          <a:noFill/>
        </p:spPr>
        <p:txBody>
          <a:bodyPr wrap="none" rtlCol="0">
            <a:spAutoFit/>
          </a:bodyPr>
          <a:lstStyle/>
          <a:p>
            <a:r>
              <a:rPr lang="en-US" sz="1400">
                <a:solidFill>
                  <a:srgbClr val="000090"/>
                </a:solidFill>
                <a:latin typeface="Times New Roman"/>
                <a:cs typeface="Times New Roman"/>
              </a:rPr>
              <a:t>&gt; 6 ns</a:t>
            </a:r>
            <a:endParaRPr lang="en-US" sz="1400" baseline="-25000">
              <a:solidFill>
                <a:srgbClr val="000090"/>
              </a:solidFill>
              <a:latin typeface="Times New Roman"/>
              <a:cs typeface="Times New Roman"/>
            </a:endParaRPr>
          </a:p>
        </p:txBody>
      </p:sp>
      <p:sp>
        <p:nvSpPr>
          <p:cNvPr id="32" name="TextBox 31"/>
          <p:cNvSpPr txBox="1"/>
          <p:nvPr/>
        </p:nvSpPr>
        <p:spPr>
          <a:xfrm>
            <a:off x="441400" y="5461613"/>
            <a:ext cx="6410045" cy="338554"/>
          </a:xfrm>
          <a:prstGeom prst="rect">
            <a:avLst/>
          </a:prstGeom>
          <a:noFill/>
        </p:spPr>
        <p:txBody>
          <a:bodyPr wrap="square" rtlCol="0">
            <a:spAutoFit/>
          </a:bodyPr>
          <a:lstStyle/>
          <a:p>
            <a:r>
              <a:rPr lang="en-US" sz="1600"/>
              <a:t>Pulser bandwidth not an issue, but required pulser power scales as</a:t>
            </a:r>
            <a:endParaRPr lang="en-US" sz="1600">
              <a:solidFill>
                <a:srgbClr val="FF0000"/>
              </a:solidFill>
            </a:endParaRPr>
          </a:p>
        </p:txBody>
      </p:sp>
      <p:graphicFrame>
        <p:nvGraphicFramePr>
          <p:cNvPr id="33" name="Object 32"/>
          <p:cNvGraphicFramePr>
            <a:graphicFrameLocks noChangeAspect="1"/>
          </p:cNvGraphicFramePr>
          <p:nvPr/>
        </p:nvGraphicFramePr>
        <p:xfrm>
          <a:off x="6635443" y="5453119"/>
          <a:ext cx="563562" cy="360362"/>
        </p:xfrm>
        <a:graphic>
          <a:graphicData uri="http://schemas.openxmlformats.org/presentationml/2006/ole">
            <p:oleObj spid="_x0000_s52230" name="Equation" r:id="rId9" imgW="317500" imgH="203200" progId="Equation.3">
              <p:embed/>
            </p:oleObj>
          </a:graphicData>
        </a:graphic>
      </p:graphicFrame>
      <p:cxnSp>
        <p:nvCxnSpPr>
          <p:cNvPr id="29" name="Straight Arrow Connector 28"/>
          <p:cNvCxnSpPr/>
          <p:nvPr/>
        </p:nvCxnSpPr>
        <p:spPr>
          <a:xfrm flipV="1">
            <a:off x="1678266" y="4479388"/>
            <a:ext cx="1236021" cy="1031960"/>
          </a:xfrm>
          <a:prstGeom prst="straightConnector1">
            <a:avLst/>
          </a:prstGeom>
          <a:ln w="19050">
            <a:solidFill>
              <a:schemeClr val="bg2">
                <a:lumMod val="50000"/>
              </a:schemeClr>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34012" y="3220623"/>
            <a:ext cx="2262158" cy="307777"/>
          </a:xfrm>
          <a:prstGeom prst="rect">
            <a:avLst/>
          </a:prstGeom>
          <a:noFill/>
        </p:spPr>
        <p:txBody>
          <a:bodyPr wrap="none" rtlCol="0">
            <a:spAutoFit/>
          </a:bodyPr>
          <a:lstStyle/>
          <a:p>
            <a:r>
              <a:rPr lang="en-US" sz="1400" u="sng" dirty="0" smtClean="0">
                <a:solidFill>
                  <a:schemeClr val="tx2"/>
                </a:solidFill>
                <a:latin typeface="Calibri"/>
                <a:cs typeface="Calibri"/>
              </a:rPr>
              <a:t>Transverse shunt impedance</a:t>
            </a:r>
          </a:p>
        </p:txBody>
      </p:sp>
      <p:cxnSp>
        <p:nvCxnSpPr>
          <p:cNvPr id="35" name="Straight Arrow Connector 34"/>
          <p:cNvCxnSpPr/>
          <p:nvPr/>
        </p:nvCxnSpPr>
        <p:spPr>
          <a:xfrm rot="10800000">
            <a:off x="3061702" y="3300005"/>
            <a:ext cx="759756" cy="113402"/>
          </a:xfrm>
          <a:prstGeom prst="straightConnector1">
            <a:avLst/>
          </a:prstGeom>
          <a:ln>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36" name="Object 35"/>
          <p:cNvGraphicFramePr>
            <a:graphicFrameLocks noChangeAspect="1"/>
          </p:cNvGraphicFramePr>
          <p:nvPr/>
        </p:nvGraphicFramePr>
        <p:xfrm>
          <a:off x="3903093" y="3287453"/>
          <a:ext cx="621422" cy="300088"/>
        </p:xfrm>
        <a:graphic>
          <a:graphicData uri="http://schemas.openxmlformats.org/presentationml/2006/ole">
            <p:oleObj spid="_x0000_s52233" name="Equation" r:id="rId10" imgW="419100" imgH="203200" progId="Equation.3">
              <p:embed/>
            </p:oleObj>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ALS-U Template">
  <a:themeElements>
    <a:clrScheme name="ALS Theme">
      <a:dk1>
        <a:srgbClr val="00395A"/>
      </a:dk1>
      <a:lt1>
        <a:srgbClr val="FFFFFF"/>
      </a:lt1>
      <a:dk2>
        <a:srgbClr val="006BA6"/>
      </a:dk2>
      <a:lt2>
        <a:srgbClr val="63666A"/>
      </a:lt2>
      <a:accent1>
        <a:srgbClr val="E04E39"/>
      </a:accent1>
      <a:accent2>
        <a:srgbClr val="EAAA00"/>
      </a:accent2>
      <a:accent3>
        <a:srgbClr val="74AA50"/>
      </a:accent3>
      <a:accent4>
        <a:srgbClr val="00B5E2"/>
      </a:accent4>
      <a:accent5>
        <a:srgbClr val="007681"/>
      </a:accent5>
      <a:accent6>
        <a:srgbClr val="5D4777"/>
      </a:accent6>
      <a:hlink>
        <a:srgbClr val="D57800"/>
      </a:hlink>
      <a:folHlink>
        <a:srgbClr val="672E45"/>
      </a:folHlink>
    </a:clrScheme>
    <a:fontScheme name="ALS Fonts">
      <a:majorFont>
        <a:latin typeface="Lato Black"/>
        <a:ea typeface=""/>
        <a:cs typeface=""/>
      </a:majorFont>
      <a:minorFont>
        <a:latin typeface="La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5400">
          <a:solidFill>
            <a:schemeClr val="tx2"/>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2400" dirty="0" smtClean="0">
            <a:solidFill>
              <a:schemeClr val="tx2"/>
            </a:solidFill>
            <a:latin typeface="Calibri"/>
            <a:cs typeface="Calibri"/>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ALS-U Template.potx</Template>
  <TotalTime>23720</TotalTime>
  <Words>2161</Words>
  <Application>Microsoft Macintosh PowerPoint</Application>
  <PresentationFormat>On-screen Show (4:3)</PresentationFormat>
  <Paragraphs>293</Paragraphs>
  <Slides>26</Slides>
  <Notes>2</Notes>
  <HiddenSlides>0</HiddenSlides>
  <MMClips>0</MMClips>
  <ScaleCrop>false</ScaleCrop>
  <HeadingPairs>
    <vt:vector size="8" baseType="variant">
      <vt:variant>
        <vt:lpstr>Fonts Used</vt:lpstr>
      </vt:variant>
      <vt:variant>
        <vt:i4>2</vt:i4>
      </vt:variant>
      <vt:variant>
        <vt:lpstr>Design Template</vt:lpstr>
      </vt:variant>
      <vt:variant>
        <vt:i4>1</vt:i4>
      </vt:variant>
      <vt:variant>
        <vt:lpstr>Embedded OLE Servers</vt:lpstr>
      </vt:variant>
      <vt:variant>
        <vt:i4>3</vt:i4>
      </vt:variant>
      <vt:variant>
        <vt:lpstr>Slide Titles</vt:lpstr>
      </vt:variant>
      <vt:variant>
        <vt:i4>26</vt:i4>
      </vt:variant>
    </vt:vector>
  </HeadingPairs>
  <TitlesOfParts>
    <vt:vector size="32" baseType="lpstr">
      <vt:lpstr>Calibri</vt:lpstr>
      <vt:lpstr>ＭＳ Ｐゴシック</vt:lpstr>
      <vt:lpstr>ALS-U Template</vt:lpstr>
      <vt:lpstr>Equation</vt:lpstr>
      <vt:lpstr>Microsoft Equation</vt:lpstr>
      <vt:lpstr>Image</vt:lpstr>
      <vt:lpstr>Impedance Issues in the Design, Measurements, and Commissioning of a Narrow Gap Stripline Kicker For On-Axis Injection </vt:lpstr>
      <vt:lpstr>Outline</vt:lpstr>
      <vt:lpstr>ALS and ALS-U in numbers</vt:lpstr>
      <vt:lpstr>Slide 4</vt:lpstr>
      <vt:lpstr>Swap-out Injection</vt:lpstr>
      <vt:lpstr>ALS-U Swap-out Injection Scheme</vt:lpstr>
      <vt:lpstr>ALS-U Kicker Requirements</vt:lpstr>
      <vt:lpstr>Kicker Design</vt:lpstr>
      <vt:lpstr>Kicker Design: Length </vt:lpstr>
      <vt:lpstr>Kicker Design: Length (cont.)</vt:lpstr>
      <vt:lpstr>Real Striplines Are More Complex…</vt:lpstr>
      <vt:lpstr>The ALS-U Test Kicker at the ALS</vt:lpstr>
      <vt:lpstr>ALS-U Test Kicker</vt:lpstr>
      <vt:lpstr>Various aspects of the design have been investigated with modeling and hardware tests</vt:lpstr>
      <vt:lpstr>TDR Measurements As Kicker Diagnostics</vt:lpstr>
      <vt:lpstr>Characteristic Impedance Values For Half and Fully Assembled Kicker</vt:lpstr>
      <vt:lpstr>TDR Measurements (Kicker Halves)</vt:lpstr>
      <vt:lpstr>TDR Measurements (Full Assembly)</vt:lpstr>
      <vt:lpstr>Diagnostics based on beam signals and TDR measurements during operational intervals (original stripline: Mar-Apr ‘17)</vt:lpstr>
      <vt:lpstr>Re-installation and ALS operations: new stripline Sep ‘17  </vt:lpstr>
      <vt:lpstr>Conclusions</vt:lpstr>
      <vt:lpstr>Extra Slides</vt:lpstr>
      <vt:lpstr>The ALS-U Test Kicker Timeline</vt:lpstr>
      <vt:lpstr>The original design of the stripline kicker electrodes has been improved to accommodate a higher temperature rise</vt:lpstr>
      <vt:lpstr>Non-Ideal Loads/Feedthroughs</vt:lpstr>
      <vt:lpstr>NWA Measurements (Full Assembly)</vt:lpstr>
    </vt:vector>
  </TitlesOfParts>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ALS-U Accelerator Plan Status</dc:title>
  <dc:subject>ALS-U meeting: 2016-11-3</dc:subject>
  <dc:creator>Christoph Steier</dc:creator>
  <cp:lastModifiedBy>Adminstrator</cp:lastModifiedBy>
  <cp:revision>471</cp:revision>
  <cp:lastPrinted>2017-06-29T19:28:28Z</cp:lastPrinted>
  <dcterms:created xsi:type="dcterms:W3CDTF">2017-09-18T22:16:52Z</dcterms:created>
  <dcterms:modified xsi:type="dcterms:W3CDTF">2017-09-19T10:00:13Z</dcterms:modified>
</cp:coreProperties>
</file>