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916" r:id="rId3"/>
    <p:sldId id="954" r:id="rId5"/>
    <p:sldId id="893" r:id="rId6"/>
    <p:sldId id="894" r:id="rId7"/>
    <p:sldId id="951" r:id="rId8"/>
    <p:sldId id="896" r:id="rId9"/>
    <p:sldId id="919" r:id="rId10"/>
    <p:sldId id="917" r:id="rId11"/>
    <p:sldId id="918" r:id="rId12"/>
    <p:sldId id="940" r:id="rId13"/>
    <p:sldId id="920" r:id="rId14"/>
    <p:sldId id="921" r:id="rId15"/>
    <p:sldId id="922" r:id="rId16"/>
    <p:sldId id="927" r:id="rId17"/>
    <p:sldId id="955" r:id="rId18"/>
    <p:sldId id="925" r:id="rId19"/>
    <p:sldId id="924" r:id="rId20"/>
    <p:sldId id="901" r:id="rId21"/>
    <p:sldId id="928" r:id="rId22"/>
    <p:sldId id="930" r:id="rId23"/>
    <p:sldId id="929" r:id="rId24"/>
    <p:sldId id="931" r:id="rId25"/>
    <p:sldId id="932" r:id="rId26"/>
    <p:sldId id="933" r:id="rId27"/>
    <p:sldId id="945" r:id="rId28"/>
    <p:sldId id="935" r:id="rId29"/>
    <p:sldId id="934" r:id="rId30"/>
    <p:sldId id="936" r:id="rId31"/>
    <p:sldId id="952" r:id="rId32"/>
    <p:sldId id="950" r:id="rId33"/>
    <p:sldId id="949" r:id="rId34"/>
    <p:sldId id="947" r:id="rId35"/>
    <p:sldId id="953" r:id="rId36"/>
    <p:sldId id="938" r:id="rId37"/>
    <p:sldId id="991" r:id="rId38"/>
    <p:sldId id="816" r:id="rId3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656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656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199765" algn="l" defTabSz="45656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6965" algn="l" defTabSz="45656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 De Michele" initials="G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56C5A"/>
    <a:srgbClr val="FF4F4F"/>
    <a:srgbClr val="BB5415"/>
    <a:srgbClr val="FF5353"/>
    <a:srgbClr val="FFAFAF"/>
    <a:srgbClr val="CFCFCF"/>
    <a:srgbClr val="FFFFFF"/>
    <a:srgbClr val="0D1C35"/>
    <a:srgbClr val="F6F6F6"/>
    <a:srgbClr val="F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78261" autoAdjust="0"/>
  </p:normalViewPr>
  <p:slideViewPr>
    <p:cSldViewPr snapToObjects="1">
      <p:cViewPr>
        <p:scale>
          <a:sx n="77" d="100"/>
          <a:sy n="77" d="100"/>
        </p:scale>
        <p:origin x="-1026" y="144"/>
      </p:cViewPr>
      <p:guideLst>
        <p:guide orient="horz" pos="1127"/>
        <p:guide orient="horz" pos="1056"/>
        <p:guide orient="horz" pos="4004"/>
        <p:guide orient="horz" pos="919"/>
        <p:guide orient="horz" pos="3715"/>
        <p:guide pos="2256"/>
        <p:guide pos="1368"/>
        <p:guide pos="5472"/>
        <p:guide pos="192"/>
        <p:guide pos="5289"/>
        <p:guide pos="3014"/>
        <p:guide pos="3999"/>
        <p:guide pos="2352"/>
        <p:guide pos="1296"/>
        <p:guide pos="4158"/>
        <p:guide pos="2904"/>
        <p:guide pos="2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90" y="-96"/>
      </p:cViewPr>
      <p:guideLst>
        <p:guide orient="horz" pos="3086"/>
        <p:guide pos="215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915" cy="49633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192" y="0"/>
            <a:ext cx="2946915" cy="496333"/>
          </a:xfrm>
          <a:prstGeom prst="rect">
            <a:avLst/>
          </a:prstGeom>
        </p:spPr>
        <p:txBody>
          <a:bodyPr vert="horz" wrap="square" lIns="91432" tIns="45717" rIns="91432" bIns="45717" numCol="1" anchor="t" anchorCtr="0" compatLnSpc="1"/>
          <a:lstStyle>
            <a:lvl1pPr algn="r">
              <a:defRPr sz="1200"/>
            </a:lvl1pPr>
          </a:lstStyle>
          <a:p>
            <a:fld id="{1014BF18-B7C0-DF40-9168-877FFA0AAE9E}" type="datetimeFigureOut">
              <a:rPr lang="en-GB"/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317"/>
            <a:ext cx="2946915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192" y="9430317"/>
            <a:ext cx="2946915" cy="496332"/>
          </a:xfrm>
          <a:prstGeom prst="rect">
            <a:avLst/>
          </a:prstGeom>
        </p:spPr>
        <p:txBody>
          <a:bodyPr vert="horz" wrap="square" lIns="91432" tIns="45717" rIns="91432" bIns="45717" numCol="1" anchor="b" anchorCtr="0" compatLnSpc="1"/>
          <a:lstStyle>
            <a:lvl1pPr algn="r">
              <a:defRPr sz="1200"/>
            </a:lvl1pPr>
          </a:lstStyle>
          <a:p>
            <a:fld id="{78F0214B-A2C2-E14E-AD49-A5FC1AD7FA8E}" type="slidenum">
              <a:rPr lang="en-GB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915" cy="49633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192" y="0"/>
            <a:ext cx="2946915" cy="496333"/>
          </a:xfrm>
          <a:prstGeom prst="rect">
            <a:avLst/>
          </a:prstGeom>
        </p:spPr>
        <p:txBody>
          <a:bodyPr vert="horz" wrap="square" lIns="91432" tIns="45717" rIns="91432" bIns="45717" numCol="1" anchor="t" anchorCtr="0" compatLnSpc="1"/>
          <a:lstStyle>
            <a:lvl1pPr algn="r">
              <a:defRPr sz="1200">
                <a:latin typeface="Calibri" charset="0"/>
              </a:defRPr>
            </a:lvl1pPr>
          </a:lstStyle>
          <a:p>
            <a:fld id="{7DEDB979-AF69-F348-88D9-D6AE714C1FE7}" type="datetimeFigureOut">
              <a:rPr lang="en-GB"/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5947"/>
            <a:ext cx="5438768" cy="4466991"/>
          </a:xfrm>
          <a:prstGeom prst="rect">
            <a:avLst/>
          </a:prstGeom>
        </p:spPr>
        <p:txBody>
          <a:bodyPr vert="horz" wrap="square" lIns="91432" tIns="45717" rIns="91432" bIns="45717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  <a:endParaRPr lang="en-US" noProof="0" dirty="0"/>
          </a:p>
          <a:p>
            <a:pPr lvl="0"/>
            <a:r>
              <a:rPr lang="en-US" noProof="0" dirty="0"/>
              <a:t>Second level</a:t>
            </a:r>
            <a:endParaRPr lang="en-US" noProof="0" dirty="0"/>
          </a:p>
          <a:p>
            <a:pPr lvl="0"/>
            <a:r>
              <a:rPr lang="en-US" noProof="0" dirty="0"/>
              <a:t>Third level</a:t>
            </a:r>
            <a:endParaRPr lang="en-US" noProof="0" dirty="0"/>
          </a:p>
          <a:p>
            <a:pPr lvl="0"/>
            <a:r>
              <a:rPr lang="en-US" noProof="0" dirty="0"/>
              <a:t>Fourth level</a:t>
            </a:r>
            <a:endParaRPr lang="en-US" noProof="0" dirty="0"/>
          </a:p>
          <a:p>
            <a:pPr lvl="0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17"/>
            <a:ext cx="2946915" cy="496332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192" y="9430317"/>
            <a:ext cx="2946915" cy="496332"/>
          </a:xfrm>
          <a:prstGeom prst="rect">
            <a:avLst/>
          </a:prstGeom>
        </p:spPr>
        <p:txBody>
          <a:bodyPr vert="horz" wrap="square" lIns="91432" tIns="45717" rIns="91432" bIns="45717" numCol="1" anchor="b" anchorCtr="0" compatLnSpc="1"/>
          <a:lstStyle>
            <a:lvl1pPr algn="r">
              <a:defRPr sz="1200">
                <a:latin typeface="Calibri" charset="0"/>
              </a:defRPr>
            </a:lvl1pPr>
          </a:lstStyle>
          <a:p>
            <a:fld id="{FE8D82A4-0CBD-AD4F-BCFE-02073A4ECDA0}" type="slidenum">
              <a:rPr lang="en-GB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 b="31819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43200"/>
            <a:ext cx="7772400" cy="609600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>
            <a:lvl1pPr>
              <a:defRPr sz="3000" b="1">
                <a:solidFill>
                  <a:srgbClr val="0D1C3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1698172"/>
            <a:ext cx="3095163" cy="819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3962400"/>
            <a:ext cx="9144000" cy="0"/>
          </a:xfrm>
          <a:prstGeom prst="line">
            <a:avLst/>
          </a:prstGeom>
          <a:ln w="9525" cmpd="sng">
            <a:solidFill>
              <a:srgbClr val="000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448092"/>
            <a:ext cx="7772400" cy="381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D1C35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51" y="1736772"/>
            <a:ext cx="777532" cy="781200"/>
          </a:xfrm>
          <a:prstGeom prst="rect">
            <a:avLst/>
          </a:prstGeom>
        </p:spPr>
      </p:pic>
      <p:pic>
        <p:nvPicPr>
          <p:cNvPr id="13" name="Picture 1" descr="cid:a34013e3-d993-462d-b487-19fab7a18fcc@eurprd02.prod.outlook.co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65159"/>
            <a:ext cx="287464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57600"/>
            <a:ext cx="9144000" cy="3708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304800"/>
            <a:ext cx="8981924" cy="504001"/>
            <a:chOff x="0" y="3124200"/>
            <a:chExt cx="8981924" cy="50400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24201"/>
              <a:ext cx="7780934" cy="504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124200"/>
              <a:ext cx="1895324" cy="5040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4906963"/>
          </a:xfrm>
          <a:prstGeom prst="rect">
            <a:avLst/>
          </a:prstGeom>
        </p:spPr>
        <p:txBody>
          <a:bodyPr lIns="91430" tIns="45716" rIns="91430" bIns="45716"/>
          <a:lstStyle>
            <a:lvl1pPr marL="171450" indent="-171450">
              <a:lnSpc>
                <a:spcPct val="114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514350" indent="-171450">
              <a:lnSpc>
                <a:spcPct val="114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 sz="2400">
                <a:latin typeface="Arial"/>
                <a:cs typeface="Arial"/>
              </a:defRPr>
            </a:lvl2pPr>
            <a:lvl3pPr marL="857250" indent="-171450">
              <a:lnSpc>
                <a:spcPct val="114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 sz="2000">
                <a:latin typeface="Arial"/>
                <a:cs typeface="Arial"/>
              </a:defRPr>
            </a:lvl3pPr>
            <a:lvl4pPr marL="1200150" indent="-171450">
              <a:lnSpc>
                <a:spcPct val="114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 sz="1800">
                <a:latin typeface="Arial"/>
                <a:cs typeface="Arial"/>
              </a:defRPr>
            </a:lvl4pPr>
            <a:lvl5pPr marL="1543050" indent="-171450">
              <a:lnSpc>
                <a:spcPct val="114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3095" y="6356348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1BB8143-7106-2B49-B4EE-C2BC4126F5B7}" type="slidenum">
              <a:rPr lang="en-GB" smtClean="0"/>
            </a:fld>
            <a:r>
              <a:rPr lang="en-GB" dirty="0"/>
              <a:t>/9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46676"/>
            <a:ext cx="6781800" cy="457200"/>
          </a:xfrm>
          <a:prstGeom prst="rect">
            <a:avLst/>
          </a:prstGeom>
        </p:spPr>
        <p:txBody>
          <a:bodyPr lIns="91430" tIns="45716" rIns="91430" bIns="45716">
            <a:noAutofit/>
          </a:bodyPr>
          <a:lstStyle>
            <a:lvl1pPr algn="l">
              <a:lnSpc>
                <a:spcPct val="114000"/>
              </a:lnSpc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63616" y="6356349"/>
            <a:ext cx="1060383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524000" y="6356351"/>
            <a:ext cx="5181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14" name="Picture 1" descr="cid:a34013e3-d993-462d-b487-19fab7a18fcc@eurprd02.prod.outlook.c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01" y="6356348"/>
            <a:ext cx="1149858" cy="3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304800"/>
            <a:ext cx="8981924" cy="504001"/>
            <a:chOff x="0" y="3124200"/>
            <a:chExt cx="8981924" cy="50400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24201"/>
              <a:ext cx="7780934" cy="504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124200"/>
              <a:ext cx="1895324" cy="5040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06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14000"/>
              </a:lnSpc>
              <a:buClr>
                <a:srgbClr val="C00000"/>
              </a:buClr>
              <a:buSzPct val="125000"/>
              <a:defRPr sz="2800">
                <a:latin typeface="Arial"/>
                <a:cs typeface="Arial"/>
              </a:defRPr>
            </a:lvl1pPr>
            <a:lvl2pPr>
              <a:lnSpc>
                <a:spcPct val="114000"/>
              </a:lnSpc>
              <a:buClr>
                <a:srgbClr val="C00000"/>
              </a:buClr>
              <a:buSzPct val="125000"/>
              <a:defRPr sz="2400">
                <a:latin typeface="Arial"/>
                <a:cs typeface="Arial"/>
              </a:defRPr>
            </a:lvl2pPr>
            <a:lvl3pPr>
              <a:lnSpc>
                <a:spcPct val="114000"/>
              </a:lnSpc>
              <a:buClr>
                <a:srgbClr val="C00000"/>
              </a:buClr>
              <a:buSzPct val="125000"/>
              <a:defRPr sz="2000">
                <a:latin typeface="Arial"/>
                <a:cs typeface="Arial"/>
              </a:defRPr>
            </a:lvl3pPr>
            <a:lvl4pPr>
              <a:lnSpc>
                <a:spcPct val="114000"/>
              </a:lnSpc>
              <a:buClr>
                <a:srgbClr val="C00000"/>
              </a:buClr>
              <a:buSzPct val="125000"/>
              <a:defRPr sz="1800">
                <a:latin typeface="Arial"/>
                <a:cs typeface="Arial"/>
              </a:defRPr>
            </a:lvl4pPr>
            <a:lvl5pPr>
              <a:lnSpc>
                <a:spcPct val="114000"/>
              </a:lnSpc>
              <a:buClr>
                <a:srgbClr val="C00000"/>
              </a:buClr>
              <a:buSzPct val="125000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06963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lnSpc>
                <a:spcPct val="114000"/>
              </a:lnSpc>
              <a:buClr>
                <a:srgbClr val="C00000"/>
              </a:buClr>
              <a:buSzPct val="125000"/>
              <a:defRPr sz="2800">
                <a:latin typeface="Arial"/>
                <a:cs typeface="Arial"/>
              </a:defRPr>
            </a:lvl1pPr>
            <a:lvl2pPr>
              <a:lnSpc>
                <a:spcPct val="114000"/>
              </a:lnSpc>
              <a:buClr>
                <a:srgbClr val="C00000"/>
              </a:buClr>
              <a:buSzPct val="125000"/>
              <a:defRPr sz="2400">
                <a:latin typeface="Arial"/>
                <a:cs typeface="Arial"/>
              </a:defRPr>
            </a:lvl2pPr>
            <a:lvl3pPr>
              <a:lnSpc>
                <a:spcPct val="114000"/>
              </a:lnSpc>
              <a:buClr>
                <a:srgbClr val="C00000"/>
              </a:buClr>
              <a:buSzPct val="125000"/>
              <a:defRPr sz="2000">
                <a:latin typeface="Arial"/>
                <a:cs typeface="Arial"/>
              </a:defRPr>
            </a:lvl3pPr>
            <a:lvl4pPr>
              <a:lnSpc>
                <a:spcPct val="114000"/>
              </a:lnSpc>
              <a:buClr>
                <a:srgbClr val="C00000"/>
              </a:buClr>
              <a:buSzPct val="125000"/>
              <a:defRPr sz="1800">
                <a:latin typeface="Arial"/>
                <a:cs typeface="Arial"/>
              </a:defRPr>
            </a:lvl4pPr>
            <a:lvl5pPr>
              <a:lnSpc>
                <a:spcPct val="114000"/>
              </a:lnSpc>
              <a:buClr>
                <a:srgbClr val="C00000"/>
              </a:buClr>
              <a:buSzPct val="125000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46676"/>
            <a:ext cx="6781800" cy="457200"/>
          </a:xfrm>
          <a:prstGeom prst="rect">
            <a:avLst/>
          </a:prstGeom>
        </p:spPr>
        <p:txBody>
          <a:bodyPr lIns="91430" tIns="45716" rIns="91430" bIns="45716">
            <a:noAutofit/>
          </a:bodyPr>
          <a:lstStyle>
            <a:lvl1pPr algn="l">
              <a:lnSpc>
                <a:spcPct val="114000"/>
              </a:lnSpc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357600"/>
            <a:ext cx="9144000" cy="3708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3095" y="6356348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1BB8143-7106-2B49-B4EE-C2BC4126F5B7}" type="slidenum">
              <a:rPr lang="en-GB" smtClean="0"/>
            </a:fld>
            <a:r>
              <a:rPr lang="en-GB" dirty="0"/>
              <a:t>/9</a:t>
            </a: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3"/>
          </p:nvPr>
        </p:nvSpPr>
        <p:spPr>
          <a:xfrm>
            <a:off x="463617" y="6356349"/>
            <a:ext cx="10620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524000" y="6356351"/>
            <a:ext cx="5181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14" name="Picture 1" descr="cid:a34013e3-d993-462d-b487-19fab7a18fcc@eurprd02.prod.outlook.c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01" y="6356348"/>
            <a:ext cx="1149858" cy="3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4742800"/>
            <a:ext cx="3095163" cy="8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1"/>
            <a:ext cx="7780934" cy="504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8475" y="2971800"/>
            <a:ext cx="306705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baseline="0">
                <a:solidFill>
                  <a:srgbClr val="0D1C35"/>
                </a:solidFill>
                <a:latin typeface="+mj-lt"/>
              </a:defRPr>
            </a:lvl1pPr>
          </a:lstStyle>
          <a:p>
            <a:pPr lvl="0"/>
            <a:r>
              <a:rPr lang="fr-CH" dirty="0" err="1"/>
              <a:t>Thank</a:t>
            </a:r>
            <a:r>
              <a:rPr lang="fr-CH" dirty="0"/>
              <a:t> You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4" y="4781400"/>
            <a:ext cx="777532" cy="781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57600"/>
            <a:ext cx="9144000" cy="37080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pic>
        <p:nvPicPr>
          <p:cNvPr id="10" name="Picture 1" descr="cid:a34013e3-d993-462d-b487-19fab7a18fcc@eurprd02.prod.outlook.co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34" y="4676775"/>
            <a:ext cx="287464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7.png"/><Relationship Id="rId7" Type="http://schemas.openxmlformats.org/officeDocument/2006/relationships/image" Target="../media/image14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4" Type="http://schemas.openxmlformats.org/officeDocument/2006/relationships/notesSlide" Target="../notesSlides/notesSlide14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openxmlformats.org/officeDocument/2006/relationships/image" Target="../media/image15.wmf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7.png"/><Relationship Id="rId7" Type="http://schemas.openxmlformats.org/officeDocument/2006/relationships/image" Target="../media/image14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5" Type="http://schemas.openxmlformats.org/officeDocument/2006/relationships/notesSlide" Target="../notesSlides/notesSlide15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6.emf"/><Relationship Id="rId11" Type="http://schemas.openxmlformats.org/officeDocument/2006/relationships/image" Target="../media/image8.png"/><Relationship Id="rId10" Type="http://schemas.openxmlformats.org/officeDocument/2006/relationships/image" Target="../media/image15.wmf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hyperlink" Target="http://www.advancedoncotherapy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hyperlink" Target="http://www.advancedoncotherapy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7343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3200" dirty="0">
                <a:solidFill>
                  <a:schemeClr val="tx1"/>
                </a:solidFill>
              </a:rPr>
              <a:t>Multiphysics simulations of impedance effects in accelerators</a:t>
            </a:r>
            <a:endParaRPr lang="it-IT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61654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t-IT" altLang="en-US" dirty="0"/>
              <a:t>C. Zannini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1371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Eigenmode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615" t="9800" r="29834" b="17668"/>
          <a:stretch>
            <a:fillRect/>
          </a:stretch>
        </p:blipFill>
        <p:spPr>
          <a:xfrm rot="16200000">
            <a:off x="-442929" y="2645097"/>
            <a:ext cx="3428993" cy="2390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1143000"/>
            <a:ext cx="1371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 Domain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143000"/>
            <a:ext cx="1371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215491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Transient Solver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15491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Wakefield Solver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6667"/>
          <a:stretch>
            <a:fillRect/>
          </a:stretch>
        </p:blipFill>
        <p:spPr>
          <a:xfrm>
            <a:off x="2821599" y="2286000"/>
            <a:ext cx="2969601" cy="3086100"/>
          </a:xfrm>
          <a:prstGeom prst="rect">
            <a:avLst/>
          </a:prstGeom>
        </p:spPr>
      </p:pic>
      <p:pic>
        <p:nvPicPr>
          <p:cNvPr id="15" name="Picture 14" descr="singlecell_beam.bmp"/>
          <p:cNvPicPr>
            <a:picLocks noChangeAspect="1"/>
          </p:cNvPicPr>
          <p:nvPr/>
        </p:nvPicPr>
        <p:blipFill rotWithShape="1">
          <a:blip r:embed="rId3" cstate="print"/>
          <a:srcRect l="20806" r="18172"/>
          <a:stretch>
            <a:fillRect/>
          </a:stretch>
        </p:blipFill>
        <p:spPr>
          <a:xfrm>
            <a:off x="6080920" y="2801242"/>
            <a:ext cx="2925759" cy="23754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Box 14"/>
          <p:cNvSpPr txBox="1"/>
          <p:nvPr/>
        </p:nvSpPr>
        <p:spPr>
          <a:xfrm>
            <a:off x="304801" y="4724400"/>
            <a:ext cx="845819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altLang="en-US" dirty="0"/>
              <a:t>Eigenmode, Frequency domain, Time domain (Transient solver, Wakefield solver)</a:t>
            </a:r>
          </a:p>
        </p:txBody>
      </p:sp>
      <p:sp>
        <p:nvSpPr>
          <p:cNvPr id="38" name="Down Arrow 16"/>
          <p:cNvSpPr/>
          <p:nvPr/>
        </p:nvSpPr>
        <p:spPr>
          <a:xfrm>
            <a:off x="4560570" y="5093733"/>
            <a:ext cx="274320" cy="62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7"/>
          <p:cNvSpPr txBox="1"/>
          <p:nvPr/>
        </p:nvSpPr>
        <p:spPr>
          <a:xfrm>
            <a:off x="3055620" y="5726668"/>
            <a:ext cx="32470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 dirty="0"/>
              <a:t>Fields map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52345" y="17492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31668"/>
          <a:stretch>
            <a:fillRect/>
          </a:stretch>
        </p:blipFill>
        <p:spPr>
          <a:xfrm>
            <a:off x="1787349" y="1057590"/>
            <a:ext cx="5375451" cy="25238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3334" r="-2"/>
          <a:stretch>
            <a:fillRect/>
          </a:stretch>
        </p:blipFill>
        <p:spPr>
          <a:xfrm>
            <a:off x="1905000" y="3724590"/>
            <a:ext cx="5244549" cy="25238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76800" y="19812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E-field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36524" y="4387334"/>
            <a:ext cx="8835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H-field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78941" y="17492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4"/>
          <p:cNvSpPr txBox="1"/>
          <p:nvPr/>
        </p:nvSpPr>
        <p:spPr>
          <a:xfrm>
            <a:off x="1009650" y="5144869"/>
            <a:ext cx="714375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en-US" dirty="0"/>
              <a:t>Post processing of Eigenmode, Frequency domain, Transient solver or Wakefield solver calculation.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dirty="0"/>
              <a:t>Multiphysics design loop for beam coupling impedance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425511" y="6356349"/>
            <a:ext cx="1060383" cy="365125"/>
          </a:xfrm>
        </p:spPr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1371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Eigenmode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615" t="9800" r="29834" b="17668"/>
          <a:stretch>
            <a:fillRect/>
          </a:stretch>
        </p:blipFill>
        <p:spPr>
          <a:xfrm>
            <a:off x="190505" y="1905000"/>
            <a:ext cx="2400295" cy="1673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1143000"/>
            <a:ext cx="1371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 Domain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143000"/>
            <a:ext cx="1371600" cy="646331"/>
          </a:xfrm>
          <a:prstGeom prst="rect">
            <a:avLst/>
          </a:prstGeom>
          <a:solidFill>
            <a:srgbClr val="FF4F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198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Transient Solver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1981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Wakefield Solver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8471" y="4495800"/>
            <a:ext cx="63999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 </a:t>
            </a:r>
            <a:r>
              <a:rPr lang="en-US" i="1" dirty="0"/>
              <a:t>(f)</a:t>
            </a:r>
          </a:p>
        </p:txBody>
      </p:sp>
      <p:sp>
        <p:nvSpPr>
          <p:cNvPr id="23" name="Arrow: Right 22"/>
          <p:cNvSpPr/>
          <p:nvPr/>
        </p:nvSpPr>
        <p:spPr>
          <a:xfrm>
            <a:off x="4258460" y="4540404"/>
            <a:ext cx="846939" cy="29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609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  <a:r>
              <a:rPr lang="en-US" i="1" baseline="-25000" dirty="0"/>
              <a:t> </a:t>
            </a:r>
            <a:r>
              <a:rPr lang="en-US" i="1" dirty="0"/>
              <a:t>(f)</a:t>
            </a: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/>
        </p:nvGraphicFramePr>
        <p:xfrm>
          <a:off x="84639" y="5210964"/>
          <a:ext cx="3291840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2" imgW="2743200" imgH="279400" progId="Equation.3">
                  <p:embed/>
                </p:oleObj>
              </mc:Choice>
              <mc:Fallback>
                <p:oleObj name="Equation" r:id="rId2" imgW="2743200" imgH="279400" progId="Equation.3">
                  <p:embed/>
                  <p:pic>
                    <p:nvPicPr>
                      <p:cNvPr id="0" name="Picture 3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9" y="5210964"/>
                        <a:ext cx="3291840" cy="33528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98120" y="5702300"/>
          <a:ext cx="2926080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4" imgW="2438400" imgH="469900" progId="Equation.3">
                  <p:embed/>
                </p:oleObj>
              </mc:Choice>
              <mc:Fallback>
                <p:oleObj name="Equation" r:id="rId4" imgW="2438400" imgH="469900" progId="Equation.3">
                  <p:embed/>
                  <p:pic>
                    <p:nvPicPr>
                      <p:cNvPr id="0" name="Picture 3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" y="5702300"/>
                        <a:ext cx="2926080" cy="56388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86080" y="3804286"/>
          <a:ext cx="2304720" cy="99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6" imgW="36880800" imgH="15849600" progId="Equation.3">
                  <p:embed/>
                </p:oleObj>
              </mc:Choice>
              <mc:Fallback>
                <p:oleObj name="Equation" r:id="rId6" imgW="36880800" imgH="15849600" progId="Equation.3">
                  <p:embed/>
                  <p:pic>
                    <p:nvPicPr>
                      <p:cNvPr id="0" name="Picture 32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080" y="3804286"/>
                        <a:ext cx="2304720" cy="99036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6667"/>
          <a:stretch>
            <a:fillRect/>
          </a:stretch>
        </p:blipFill>
        <p:spPr>
          <a:xfrm>
            <a:off x="3331189" y="1954228"/>
            <a:ext cx="2079011" cy="216057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43185" y="5546244"/>
          <a:ext cx="20379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9" imgW="32613600" imgH="11582400" progId="Equation.3">
                  <p:embed/>
                </p:oleObj>
              </mc:Choice>
              <mc:Fallback>
                <p:oleObj name="Equation" r:id="rId9" imgW="32613600" imgH="11582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185" y="5546244"/>
                        <a:ext cx="2037960" cy="723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 descr="singlecell_wire.bmp"/>
          <p:cNvPicPr>
            <a:picLocks noChangeAspect="1"/>
          </p:cNvPicPr>
          <p:nvPr/>
        </p:nvPicPr>
        <p:blipFill rotWithShape="1">
          <a:blip r:embed="rId11" cstate="print"/>
          <a:srcRect l="18856" r="18370"/>
          <a:stretch>
            <a:fillRect/>
          </a:stretch>
        </p:blipFill>
        <p:spPr>
          <a:xfrm>
            <a:off x="6388146" y="2633709"/>
            <a:ext cx="2006507" cy="158365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619494" y="5040868"/>
            <a:ext cx="80010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i="1" baseline="-25000" dirty="0" smtClean="0"/>
              <a:t>21 </a:t>
            </a:r>
            <a:r>
              <a:rPr lang="en-US" i="1" dirty="0"/>
              <a:t>(f)</a:t>
            </a:r>
          </a:p>
        </p:txBody>
      </p:sp>
      <p:sp>
        <p:nvSpPr>
          <p:cNvPr id="42" name="Arrow: Right 22"/>
          <p:cNvSpPr/>
          <p:nvPr/>
        </p:nvSpPr>
        <p:spPr>
          <a:xfrm>
            <a:off x="4419600" y="5079638"/>
            <a:ext cx="685800" cy="298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05400" y="5040868"/>
            <a:ext cx="609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  <a:r>
              <a:rPr lang="en-US" i="1" baseline="-25000" dirty="0"/>
              <a:t> </a:t>
            </a:r>
            <a:r>
              <a:rPr lang="en-US" i="1" dirty="0"/>
              <a:t>(f)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15094" y="4800600"/>
            <a:ext cx="800106" cy="369332"/>
          </a:xfrm>
          <a:prstGeom prst="rect">
            <a:avLst/>
          </a:prstGeom>
          <a:solidFill>
            <a:srgbClr val="FF4F4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i="1" baseline="-25000" dirty="0" smtClean="0"/>
              <a:t>21 </a:t>
            </a:r>
            <a:r>
              <a:rPr lang="en-US" i="1" dirty="0"/>
              <a:t>(f)</a:t>
            </a:r>
          </a:p>
        </p:txBody>
      </p:sp>
      <p:sp>
        <p:nvSpPr>
          <p:cNvPr id="45" name="Arrow: Right 22"/>
          <p:cNvSpPr/>
          <p:nvPr/>
        </p:nvSpPr>
        <p:spPr>
          <a:xfrm>
            <a:off x="7315200" y="4839370"/>
            <a:ext cx="685800" cy="298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001000" y="4800600"/>
            <a:ext cx="609600" cy="369332"/>
          </a:xfrm>
          <a:prstGeom prst="rect">
            <a:avLst/>
          </a:prstGeom>
          <a:solidFill>
            <a:srgbClr val="FF4F4F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  <a:r>
              <a:rPr lang="en-US" i="1" baseline="-25000" dirty="0"/>
              <a:t> </a:t>
            </a:r>
            <a:r>
              <a:rPr lang="en-US" i="1" dirty="0"/>
              <a:t>(f)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9" grpId="0" animBg="1"/>
      <p:bldP spid="23" grpId="0" animBg="1"/>
      <p:bldP spid="2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425511" y="6356349"/>
            <a:ext cx="1060383" cy="365125"/>
          </a:xfrm>
        </p:spPr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1371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Eigenmode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615" t="9800" r="29834" b="17668"/>
          <a:stretch>
            <a:fillRect/>
          </a:stretch>
        </p:blipFill>
        <p:spPr>
          <a:xfrm>
            <a:off x="190505" y="1905000"/>
            <a:ext cx="2400295" cy="1673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1143000"/>
            <a:ext cx="1371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 Domain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143000"/>
            <a:ext cx="1371600" cy="646331"/>
          </a:xfrm>
          <a:prstGeom prst="rect">
            <a:avLst/>
          </a:prstGeom>
          <a:solidFill>
            <a:srgbClr val="FF4F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1981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Transient Solver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1981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Wakefield Solver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8471" y="4495800"/>
            <a:ext cx="63999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 </a:t>
            </a:r>
            <a:r>
              <a:rPr lang="en-US" i="1" dirty="0"/>
              <a:t>(f)</a:t>
            </a:r>
          </a:p>
        </p:txBody>
      </p:sp>
      <p:sp>
        <p:nvSpPr>
          <p:cNvPr id="23" name="Arrow: Right 22"/>
          <p:cNvSpPr/>
          <p:nvPr/>
        </p:nvSpPr>
        <p:spPr>
          <a:xfrm>
            <a:off x="4258460" y="4540404"/>
            <a:ext cx="846939" cy="29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05400" y="4495800"/>
            <a:ext cx="609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  <a:r>
              <a:rPr lang="en-US" i="1" baseline="-25000" dirty="0"/>
              <a:t> </a:t>
            </a:r>
            <a:r>
              <a:rPr lang="en-US" i="1" dirty="0"/>
              <a:t>(f)</a:t>
            </a: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/>
        </p:nvGraphicFramePr>
        <p:xfrm>
          <a:off x="84639" y="5210964"/>
          <a:ext cx="3291840" cy="33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2" imgW="2743200" imgH="279400" progId="Equation.3">
                  <p:embed/>
                </p:oleObj>
              </mc:Choice>
              <mc:Fallback>
                <p:oleObj name="Equation" r:id="rId2" imgW="2743200" imgH="279400" progId="Equation.3">
                  <p:embed/>
                  <p:pic>
                    <p:nvPicPr>
                      <p:cNvPr id="0" name="Picture 7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9" y="5210964"/>
                        <a:ext cx="3291840" cy="33528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98120" y="5702300"/>
          <a:ext cx="2926080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4" imgW="2438400" imgH="469900" progId="Equation.3">
                  <p:embed/>
                </p:oleObj>
              </mc:Choice>
              <mc:Fallback>
                <p:oleObj name="Equation" r:id="rId4" imgW="2438400" imgH="469900" progId="Equation.3">
                  <p:embed/>
                  <p:pic>
                    <p:nvPicPr>
                      <p:cNvPr id="0" name="Picture 7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" y="5702300"/>
                        <a:ext cx="2926080" cy="56388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86080" y="3804286"/>
          <a:ext cx="2304720" cy="99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6" imgW="36880800" imgH="15849600" progId="Equation.3">
                  <p:embed/>
                </p:oleObj>
              </mc:Choice>
              <mc:Fallback>
                <p:oleObj name="Equation" r:id="rId6" imgW="36880800" imgH="15849600" progId="Equation.3">
                  <p:embed/>
                  <p:pic>
                    <p:nvPicPr>
                      <p:cNvPr id="0" name="Picture 720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080" y="3804286"/>
                        <a:ext cx="2304720" cy="99036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6667"/>
          <a:stretch>
            <a:fillRect/>
          </a:stretch>
        </p:blipFill>
        <p:spPr>
          <a:xfrm>
            <a:off x="3331189" y="1954228"/>
            <a:ext cx="2079011" cy="216057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43185" y="5546244"/>
          <a:ext cx="20379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9" imgW="32613600" imgH="11582400" progId="Equation.3">
                  <p:embed/>
                </p:oleObj>
              </mc:Choice>
              <mc:Fallback>
                <p:oleObj name="Equation" r:id="rId9" imgW="32613600" imgH="11582400" progId="Equation.3">
                  <p:embed/>
                  <p:pic>
                    <p:nvPicPr>
                      <p:cNvPr id="0" name="Picture 7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185" y="5546244"/>
                        <a:ext cx="2037960" cy="723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 descr="singlecell_wire.bmp"/>
          <p:cNvPicPr>
            <a:picLocks noChangeAspect="1"/>
          </p:cNvPicPr>
          <p:nvPr/>
        </p:nvPicPr>
        <p:blipFill rotWithShape="1">
          <a:blip r:embed="rId11" cstate="print"/>
          <a:srcRect l="18856" r="18370"/>
          <a:stretch>
            <a:fillRect/>
          </a:stretch>
        </p:blipFill>
        <p:spPr>
          <a:xfrm>
            <a:off x="6388146" y="2633709"/>
            <a:ext cx="2006507" cy="158365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619494" y="5040868"/>
            <a:ext cx="80010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i="1" baseline="-25000" dirty="0" smtClean="0"/>
              <a:t>21 </a:t>
            </a:r>
            <a:r>
              <a:rPr lang="en-US" i="1" dirty="0"/>
              <a:t>(f)</a:t>
            </a:r>
          </a:p>
        </p:txBody>
      </p:sp>
      <p:sp>
        <p:nvSpPr>
          <p:cNvPr id="42" name="Arrow: Right 22"/>
          <p:cNvSpPr/>
          <p:nvPr/>
        </p:nvSpPr>
        <p:spPr>
          <a:xfrm>
            <a:off x="4419600" y="5079638"/>
            <a:ext cx="685800" cy="298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05400" y="5040868"/>
            <a:ext cx="609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  <a:r>
              <a:rPr lang="en-US" i="1" baseline="-25000" dirty="0"/>
              <a:t> </a:t>
            </a:r>
            <a:r>
              <a:rPr lang="en-US" i="1" dirty="0"/>
              <a:t>(f)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6512" y="4495800"/>
            <a:ext cx="3221288" cy="1721734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4004945" y="17492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14"/>
          <p:cNvSpPr txBox="1"/>
          <p:nvPr/>
        </p:nvSpPr>
        <p:spPr>
          <a:xfrm>
            <a:off x="1863567" y="4672246"/>
            <a:ext cx="576119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altLang="en-US" dirty="0"/>
              <a:t>Eigenmode, Frequency domain, Time domain (Transient solver, Wakefield solver)</a:t>
            </a:r>
          </a:p>
        </p:txBody>
      </p:sp>
      <p:sp>
        <p:nvSpPr>
          <p:cNvPr id="38" name="Down Arrow 16"/>
          <p:cNvSpPr/>
          <p:nvPr/>
        </p:nvSpPr>
        <p:spPr>
          <a:xfrm>
            <a:off x="4560570" y="5318760"/>
            <a:ext cx="274320" cy="331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7"/>
          <p:cNvSpPr txBox="1"/>
          <p:nvPr/>
        </p:nvSpPr>
        <p:spPr>
          <a:xfrm>
            <a:off x="3055620" y="5650468"/>
            <a:ext cx="32470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/>
              <a:t>Fields map</a:t>
            </a:r>
          </a:p>
        </p:txBody>
      </p:sp>
      <p:sp>
        <p:nvSpPr>
          <p:cNvPr id="41" name="Down Arrow 2"/>
          <p:cNvSpPr/>
          <p:nvPr/>
        </p:nvSpPr>
        <p:spPr>
          <a:xfrm rot="16140000">
            <a:off x="6427470" y="5582607"/>
            <a:ext cx="27432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10"/>
          <p:cNvSpPr txBox="1"/>
          <p:nvPr/>
        </p:nvSpPr>
        <p:spPr>
          <a:xfrm>
            <a:off x="6820376" y="5649951"/>
            <a:ext cx="22069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/>
              <a:t>Power loss density map</a:t>
            </a:r>
          </a:p>
        </p:txBody>
      </p:sp>
      <p:sp>
        <p:nvSpPr>
          <p:cNvPr id="47" name="Down Arrow 18"/>
          <p:cNvSpPr/>
          <p:nvPr/>
        </p:nvSpPr>
        <p:spPr>
          <a:xfrm rot="10740000">
            <a:off x="8362950" y="5098959"/>
            <a:ext cx="27432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3"/>
          <p:cNvSpPr txBox="1"/>
          <p:nvPr/>
        </p:nvSpPr>
        <p:spPr>
          <a:xfrm>
            <a:off x="8047197" y="4419600"/>
            <a:ext cx="904399" cy="64633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altLang="en-US" dirty="0"/>
              <a:t>Power loss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4004945" y="17492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14"/>
          <p:cNvSpPr txBox="1"/>
          <p:nvPr/>
        </p:nvSpPr>
        <p:spPr>
          <a:xfrm>
            <a:off x="1863567" y="4672246"/>
            <a:ext cx="576119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altLang="en-US" dirty="0"/>
              <a:t>Eigenmode, Frequency domain, Time domain (Transient solver, Wakefield solver)</a:t>
            </a:r>
          </a:p>
        </p:txBody>
      </p:sp>
      <p:sp>
        <p:nvSpPr>
          <p:cNvPr id="38" name="Down Arrow 16"/>
          <p:cNvSpPr/>
          <p:nvPr/>
        </p:nvSpPr>
        <p:spPr>
          <a:xfrm>
            <a:off x="4560570" y="5318760"/>
            <a:ext cx="274320" cy="331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7"/>
          <p:cNvSpPr txBox="1"/>
          <p:nvPr/>
        </p:nvSpPr>
        <p:spPr>
          <a:xfrm>
            <a:off x="3055620" y="5650468"/>
            <a:ext cx="32470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/>
              <a:t>Fields map</a:t>
            </a:r>
          </a:p>
        </p:txBody>
      </p:sp>
      <p:sp>
        <p:nvSpPr>
          <p:cNvPr id="41" name="Down Arrow 2"/>
          <p:cNvSpPr/>
          <p:nvPr/>
        </p:nvSpPr>
        <p:spPr>
          <a:xfrm rot="16140000">
            <a:off x="6427470" y="5582607"/>
            <a:ext cx="27432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10"/>
          <p:cNvSpPr txBox="1"/>
          <p:nvPr/>
        </p:nvSpPr>
        <p:spPr>
          <a:xfrm>
            <a:off x="6820376" y="5649951"/>
            <a:ext cx="22069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/>
              <a:t>Power loss density map</a:t>
            </a:r>
          </a:p>
        </p:txBody>
      </p:sp>
      <p:sp>
        <p:nvSpPr>
          <p:cNvPr id="43" name="Down Arrow 18"/>
          <p:cNvSpPr/>
          <p:nvPr/>
        </p:nvSpPr>
        <p:spPr>
          <a:xfrm rot="10740000">
            <a:off x="8362950" y="5098959"/>
            <a:ext cx="274320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3"/>
          <p:cNvSpPr txBox="1"/>
          <p:nvPr/>
        </p:nvSpPr>
        <p:spPr>
          <a:xfrm>
            <a:off x="8047197" y="4419600"/>
            <a:ext cx="904399" cy="646331"/>
          </a:xfrm>
          <a:prstGeom prst="rect">
            <a:avLst/>
          </a:prstGeom>
          <a:solidFill>
            <a:schemeClr val="accent1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altLang="en-US" dirty="0"/>
              <a:t>Power loss</a:t>
            </a:r>
          </a:p>
        </p:txBody>
      </p:sp>
      <p:sp>
        <p:nvSpPr>
          <p:cNvPr id="45" name="Down Arrow 29"/>
          <p:cNvSpPr/>
          <p:nvPr/>
        </p:nvSpPr>
        <p:spPr>
          <a:xfrm rot="10740000">
            <a:off x="8345805" y="4040969"/>
            <a:ext cx="274320" cy="33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32"/>
          <p:cNvSpPr txBox="1"/>
          <p:nvPr/>
        </p:nvSpPr>
        <p:spPr>
          <a:xfrm>
            <a:off x="6647972" y="3124200"/>
            <a:ext cx="247459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 dirty="0"/>
              <a:t>Normalization to the beam induced power loss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eam_spectrum_onlyboth.png"/>
          <p:cNvPicPr>
            <a:picLocks noChangeAspect="1"/>
          </p:cNvPicPr>
          <p:nvPr/>
        </p:nvPicPr>
        <p:blipFill>
          <a:blip r:embed="rId1" cstate="print"/>
          <a:srcRect r="5500"/>
          <a:stretch>
            <a:fillRect/>
          </a:stretch>
        </p:blipFill>
        <p:spPr>
          <a:xfrm>
            <a:off x="851249" y="3384435"/>
            <a:ext cx="4114800" cy="2721429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20104"/>
            <a:ext cx="5133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94187" y="2713851"/>
            <a:ext cx="6583013" cy="562749"/>
            <a:chOff x="304800" y="2438400"/>
            <a:chExt cx="8777350" cy="750332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2438400"/>
              <a:ext cx="8610600" cy="304800"/>
              <a:chOff x="304800" y="2209800"/>
              <a:chExt cx="8610600" cy="304800"/>
            </a:xfrm>
          </p:grpSpPr>
          <p:sp>
            <p:nvSpPr>
              <p:cNvPr id="24" name="Rettangolo 79"/>
              <p:cNvSpPr/>
              <p:nvPr/>
            </p:nvSpPr>
            <p:spPr>
              <a:xfrm>
                <a:off x="304800" y="2209800"/>
                <a:ext cx="571500" cy="304800"/>
              </a:xfrm>
              <a:prstGeom prst="rect">
                <a:avLst/>
              </a:prstGeom>
              <a:solidFill>
                <a:srgbClr val="00F26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72</a:t>
                </a:r>
              </a:p>
            </p:txBody>
          </p:sp>
          <p:sp>
            <p:nvSpPr>
              <p:cNvPr id="25" name="Rettangolo 96"/>
              <p:cNvSpPr/>
              <p:nvPr/>
            </p:nvSpPr>
            <p:spPr>
              <a:xfrm>
                <a:off x="878775" y="2209800"/>
                <a:ext cx="2286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0" name="Rettangolo 79"/>
              <p:cNvSpPr/>
              <p:nvPr/>
            </p:nvSpPr>
            <p:spPr>
              <a:xfrm>
                <a:off x="2857500" y="2209800"/>
                <a:ext cx="60579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612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086599" y="2819400"/>
              <a:ext cx="1995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25 ns beam</a:t>
              </a:r>
              <a:endParaRPr lang="en-GB" sz="1200" dirty="0"/>
            </a:p>
          </p:txBody>
        </p:sp>
        <p:sp>
          <p:nvSpPr>
            <p:cNvPr id="69" name="Rettangolo 79"/>
            <p:cNvSpPr/>
            <p:nvPr/>
          </p:nvSpPr>
          <p:spPr>
            <a:xfrm>
              <a:off x="1102425" y="2438400"/>
              <a:ext cx="571500" cy="304800"/>
            </a:xfrm>
            <a:prstGeom prst="rect">
              <a:avLst/>
            </a:prstGeom>
            <a:solidFill>
              <a:srgbClr val="00F2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72</a:t>
              </a:r>
            </a:p>
          </p:txBody>
        </p:sp>
        <p:sp>
          <p:nvSpPr>
            <p:cNvPr id="70" name="Rettangolo 96"/>
            <p:cNvSpPr/>
            <p:nvPr/>
          </p:nvSpPr>
          <p:spPr>
            <a:xfrm>
              <a:off x="1676400" y="2438400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1" name="Rettangolo 79"/>
            <p:cNvSpPr/>
            <p:nvPr/>
          </p:nvSpPr>
          <p:spPr>
            <a:xfrm>
              <a:off x="1905000" y="2438400"/>
              <a:ext cx="571500" cy="304800"/>
            </a:xfrm>
            <a:prstGeom prst="rect">
              <a:avLst/>
            </a:prstGeom>
            <a:solidFill>
              <a:srgbClr val="00F2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72</a:t>
              </a:r>
            </a:p>
          </p:txBody>
        </p:sp>
        <p:sp>
          <p:nvSpPr>
            <p:cNvPr id="72" name="Rettangolo 96"/>
            <p:cNvSpPr/>
            <p:nvPr/>
          </p:nvSpPr>
          <p:spPr>
            <a:xfrm>
              <a:off x="2478975" y="2438400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3" name="Rettangolo 79"/>
            <p:cNvSpPr/>
            <p:nvPr/>
          </p:nvSpPr>
          <p:spPr>
            <a:xfrm>
              <a:off x="2702625" y="2438400"/>
              <a:ext cx="571500" cy="304800"/>
            </a:xfrm>
            <a:prstGeom prst="rect">
              <a:avLst/>
            </a:prstGeom>
            <a:solidFill>
              <a:srgbClr val="00F2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72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5152908" y="1765645"/>
            <a:ext cx="2286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62550" y="2131926"/>
            <a:ext cx="21145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Normalized beam spectrum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46710"/>
            <a:ext cx="363664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2400" b="1" dirty="0">
                <a:solidFill>
                  <a:schemeClr val="bg1"/>
                </a:solidFill>
              </a:rPr>
              <a:t>Power loss calculations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4" name="Content Placeholder 1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109668" y="4625340"/>
          <a:ext cx="213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1066800" imgH="431800" progId="Equation.3">
                  <p:embed/>
                </p:oleObj>
              </mc:Choice>
              <mc:Fallback>
                <p:oleObj name="Equation" r:id="rId3" imgW="1066800" imgH="431800" progId="Equation.3">
                  <p:embed/>
                  <p:pic>
                    <p:nvPicPr>
                      <p:cNvPr id="0" name="Content Placeholder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9668" y="4625340"/>
                        <a:ext cx="2133600" cy="863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46" name="Text Box 32"/>
          <p:cNvSpPr txBox="1"/>
          <p:nvPr/>
        </p:nvSpPr>
        <p:spPr>
          <a:xfrm>
            <a:off x="5712460" y="3985260"/>
            <a:ext cx="2883535" cy="6400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it-IT" altLang="en-US" dirty="0"/>
              <a:t>Normalization to the beam induced power loss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Thermal calculations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605145" y="17492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Box 33"/>
          <p:cNvSpPr txBox="1"/>
          <p:nvPr/>
        </p:nvSpPr>
        <p:spPr>
          <a:xfrm>
            <a:off x="2000613" y="5020423"/>
            <a:ext cx="542424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altLang="en-US"/>
              <a:t>Define material properties and boundary conditions</a:t>
            </a:r>
          </a:p>
        </p:txBody>
      </p:sp>
      <p:sp>
        <p:nvSpPr>
          <p:cNvPr id="48" name="Down Arrow 39"/>
          <p:cNvSpPr/>
          <p:nvPr/>
        </p:nvSpPr>
        <p:spPr>
          <a:xfrm>
            <a:off x="4652734" y="5383528"/>
            <a:ext cx="274320" cy="49911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40"/>
          <p:cNvSpPr txBox="1"/>
          <p:nvPr/>
        </p:nvSpPr>
        <p:spPr>
          <a:xfrm>
            <a:off x="3147784" y="5879068"/>
            <a:ext cx="324707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/>
              <a:t>Run thermal simulation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en-US" dirty="0"/>
              <a:t>Multiphysics simulations</a:t>
            </a:r>
            <a:endParaRPr lang="it-IT" altLang="en-US" dirty="0"/>
          </a:p>
          <a:p>
            <a:pPr algn="l"/>
            <a:endParaRPr lang="it-IT" altLang="en-US" dirty="0"/>
          </a:p>
          <a:p>
            <a:pPr algn="l"/>
            <a:r>
              <a:rPr lang="it-IT" altLang="en-US" dirty="0"/>
              <a:t>Application to </a:t>
            </a:r>
            <a:r>
              <a:rPr lang="it-IT" altLang="en-US" dirty="0" smtClean="0"/>
              <a:t>impedance effects</a:t>
            </a:r>
            <a:endParaRPr lang="it-IT" altLang="en-US" dirty="0"/>
          </a:p>
          <a:p>
            <a:pPr lvl="1" algn="l"/>
            <a:r>
              <a:rPr lang="it-IT" altLang="en-US" dirty="0" smtClean="0"/>
              <a:t>Design loop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EM field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/>
              <a:t>P</a:t>
            </a:r>
            <a:r>
              <a:rPr lang="it-IT" altLang="en-US" dirty="0" smtClean="0"/>
              <a:t>ower loss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Thermal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Structural calculations</a:t>
            </a:r>
            <a:endParaRPr lang="it-IT" altLang="en-US" dirty="0"/>
          </a:p>
          <a:p>
            <a:pPr lvl="1" algn="l"/>
            <a:r>
              <a:rPr lang="it-IT" altLang="en-US" dirty="0" smtClean="0"/>
              <a:t>Examples</a:t>
            </a:r>
            <a:endParaRPr lang="it-IT" altLang="en-US" dirty="0" smtClean="0"/>
          </a:p>
          <a:p>
            <a:pPr lvl="1" algn="l"/>
            <a:r>
              <a:rPr lang="it-IT" altLang="en-US" dirty="0" smtClean="0"/>
              <a:t>Component design flow process</a:t>
            </a:r>
            <a:endParaRPr lang="it-IT" altLang="en-US" dirty="0"/>
          </a:p>
          <a:p>
            <a:pPr marL="0" indent="0">
              <a:buNone/>
            </a:pPr>
            <a:endParaRPr lang="it-IT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Thermal calculations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7467600" y="17492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33"/>
          <p:cNvSpPr txBox="1"/>
          <p:nvPr/>
        </p:nvSpPr>
        <p:spPr>
          <a:xfrm>
            <a:off x="230266" y="5204220"/>
            <a:ext cx="877681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altLang="en-US"/>
              <a:t>Identify hot spots and drive design modifications and cooling efficiency optimization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/>
          <a:stretch>
            <a:fillRect/>
          </a:stretch>
        </p:blipFill>
        <p:spPr>
          <a:xfrm>
            <a:off x="172994" y="1524000"/>
            <a:ext cx="8823281" cy="4172381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1519989" y="5867400"/>
            <a:ext cx="63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Ferrite is heated to 160 </a:t>
            </a:r>
            <a:r>
              <a:rPr lang="fr-CH" dirty="0" smtClean="0"/>
              <a:t>°</a:t>
            </a:r>
            <a:r>
              <a:rPr lang="en-US" dirty="0" smtClean="0"/>
              <a:t>C (Curie temperature is 200 °C)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p>
            <a:r>
              <a:rPr lang="it-IT" altLang="en-US" sz="2400" dirty="0"/>
              <a:t>Thermal calculations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Structural calculations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4082812" y="3626131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"/>
          <p:cNvSpPr txBox="1"/>
          <p:nvPr/>
        </p:nvSpPr>
        <p:spPr>
          <a:xfrm>
            <a:off x="1953053" y="4931215"/>
            <a:ext cx="544020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altLang="en-US" dirty="0"/>
              <a:t>Define material properties and boundary conditions</a:t>
            </a:r>
          </a:p>
        </p:txBody>
      </p:sp>
      <p:sp>
        <p:nvSpPr>
          <p:cNvPr id="34" name="Down Arrow 39"/>
          <p:cNvSpPr/>
          <p:nvPr/>
        </p:nvSpPr>
        <p:spPr>
          <a:xfrm>
            <a:off x="4560570" y="5303520"/>
            <a:ext cx="274320" cy="54864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40"/>
          <p:cNvSpPr txBox="1"/>
          <p:nvPr/>
        </p:nvSpPr>
        <p:spPr>
          <a:xfrm>
            <a:off x="3055620" y="5844540"/>
            <a:ext cx="324707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/>
              <a:t>Run mechanical simulation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Structural calculations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66745" y="27398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2"/>
          <p:cNvSpPr txBox="1"/>
          <p:nvPr/>
        </p:nvSpPr>
        <p:spPr>
          <a:xfrm>
            <a:off x="533400" y="5181600"/>
            <a:ext cx="822959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altLang="en-US"/>
              <a:t>Identify critical points, possible breaking points and modify design accordingly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hlinkClick r:id="" action="ppaction://ole?verb=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019300" y="3412332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19300" y="3412332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" y="1295400"/>
            <a:ext cx="8989715" cy="36588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4332" y="5486400"/>
            <a:ext cx="8305800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H" dirty="0" smtClean="0"/>
              <a:t>Maximum </a:t>
            </a:r>
            <a:r>
              <a:rPr lang="fr-CH" dirty="0"/>
              <a:t>stress </a:t>
            </a:r>
            <a:r>
              <a:rPr lang="fr-CH" dirty="0" err="1"/>
              <a:t>below</a:t>
            </a:r>
            <a:r>
              <a:rPr lang="fr-CH" dirty="0"/>
              <a:t> 100 </a:t>
            </a:r>
            <a:r>
              <a:rPr lang="fr-CH" dirty="0" err="1" smtClean="0"/>
              <a:t>MPa</a:t>
            </a:r>
            <a:r>
              <a:rPr lang="fr-CH" dirty="0" smtClean="0"/>
              <a:t>. The </a:t>
            </a:r>
            <a:r>
              <a:rPr lang="fr-CH" dirty="0" err="1" smtClean="0"/>
              <a:t>c</a:t>
            </a:r>
            <a:r>
              <a:rPr lang="it-IT" altLang="fr-CH" dirty="0" err="1" smtClean="0"/>
              <a:t>omponent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survive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cooling</a:t>
            </a:r>
            <a:r>
              <a:rPr lang="fr-CH" dirty="0" smtClean="0"/>
              <a:t>. </a:t>
            </a:r>
            <a:endParaRPr lang="en-GB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p>
            <a:r>
              <a:rPr lang="it-IT" altLang="en-US" sz="2400" dirty="0"/>
              <a:t>Structural calculations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/>
          <a:stretch>
            <a:fillRect/>
          </a:stretch>
        </p:blipFill>
        <p:spPr>
          <a:xfrm>
            <a:off x="388426" y="921758"/>
            <a:ext cx="8450774" cy="4351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1530" y="5396865"/>
            <a:ext cx="7868920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H" dirty="0"/>
              <a:t>Maximum stress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around</a:t>
            </a:r>
            <a:r>
              <a:rPr lang="fr-CH" dirty="0"/>
              <a:t> 400 </a:t>
            </a:r>
            <a:r>
              <a:rPr lang="fr-CH" dirty="0" err="1"/>
              <a:t>M</a:t>
            </a:r>
            <a:r>
              <a:rPr lang="it-IT" altLang="fr-CH" dirty="0" err="1"/>
              <a:t>P</a:t>
            </a:r>
            <a:r>
              <a:rPr lang="fr-CH" dirty="0" err="1"/>
              <a:t>a</a:t>
            </a:r>
            <a:r>
              <a:rPr lang="fr-CH" dirty="0"/>
              <a:t>. </a:t>
            </a:r>
            <a:r>
              <a:rPr lang="fr-CH" dirty="0" err="1"/>
              <a:t>Probably</a:t>
            </a:r>
            <a:r>
              <a:rPr lang="fr-CH" dirty="0"/>
              <a:t> </a:t>
            </a:r>
            <a:r>
              <a:rPr lang="fr-CH" dirty="0" err="1"/>
              <a:t>too</a:t>
            </a:r>
            <a:r>
              <a:rPr lang="fr-CH" dirty="0"/>
              <a:t> high for </a:t>
            </a:r>
            <a:r>
              <a:rPr lang="it-IT" altLang="fr-CH" dirty="0"/>
              <a:t>Alumina plates</a:t>
            </a:r>
            <a:r>
              <a:rPr lang="fr-CH" dirty="0"/>
              <a:t>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Structural calculations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989840" y="5867400"/>
            <a:ext cx="5542845" cy="368300"/>
          </a:xfrm>
          <a:prstGeom prst="rect">
            <a:avLst/>
          </a:prstGeom>
          <a:solidFill>
            <a:srgbClr val="F56C5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Maximum </a:t>
            </a:r>
            <a:r>
              <a:rPr lang="fr-CH" dirty="0" err="1" smtClean="0"/>
              <a:t>heating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expected</a:t>
            </a:r>
            <a:r>
              <a:rPr lang="fr-CH" dirty="0" smtClean="0"/>
              <a:t> on the </a:t>
            </a:r>
            <a:r>
              <a:rPr lang="fr-CH" dirty="0" err="1" smtClean="0"/>
              <a:t>window</a:t>
            </a:r>
            <a:r>
              <a:rPr lang="fr-CH" dirty="0" smtClean="0"/>
              <a:t> (</a:t>
            </a:r>
            <a:r>
              <a:rPr lang="el-GR" dirty="0" smtClean="0"/>
              <a:t>Δ</a:t>
            </a:r>
            <a:r>
              <a:rPr lang="fr-CH" dirty="0" smtClean="0"/>
              <a:t>T </a:t>
            </a:r>
            <a:r>
              <a:rPr lang="fr-CH" dirty="0" smtClean="0">
                <a:latin typeface="Arial" charset="0"/>
              </a:rPr>
              <a:t>≈ </a:t>
            </a:r>
            <a:r>
              <a:rPr lang="fr-CH" dirty="0" smtClean="0"/>
              <a:t>6 °C)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0"/>
          <a:stretch>
            <a:fillRect/>
          </a:stretch>
        </p:blipFill>
        <p:spPr>
          <a:xfrm>
            <a:off x="18536" y="1066800"/>
            <a:ext cx="9111568" cy="484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Structural calculations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Structural calculations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828800" y="3538653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2"/>
          <p:cNvSpPr txBox="1"/>
          <p:nvPr/>
        </p:nvSpPr>
        <p:spPr>
          <a:xfrm>
            <a:off x="685800" y="4724400"/>
            <a:ext cx="797498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 dirty="0"/>
              <a:t>Export deformed mesh and use that mesh as input of a new beam induced field simulation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Structural calculations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828800" y="3538653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2"/>
          <p:cNvSpPr txBox="1"/>
          <p:nvPr/>
        </p:nvSpPr>
        <p:spPr>
          <a:xfrm>
            <a:off x="685800" y="4724400"/>
            <a:ext cx="797498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altLang="en-US" dirty="0"/>
              <a:t>Export deformed mesh and use that mesh as input of a new beam induced field simulation</a:t>
            </a:r>
          </a:p>
        </p:txBody>
      </p:sp>
      <p:sp>
        <p:nvSpPr>
          <p:cNvPr id="30" name="Down Arrow 10"/>
          <p:cNvSpPr/>
          <p:nvPr/>
        </p:nvSpPr>
        <p:spPr>
          <a:xfrm>
            <a:off x="4331970" y="5370731"/>
            <a:ext cx="514350" cy="440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14"/>
          <p:cNvSpPr txBox="1"/>
          <p:nvPr/>
        </p:nvSpPr>
        <p:spPr>
          <a:xfrm>
            <a:off x="2492298" y="5834464"/>
            <a:ext cx="4289502" cy="369332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en-US" dirty="0" smtClean="0"/>
              <a:t>Impedance variation </a:t>
            </a:r>
            <a:r>
              <a:rPr lang="it-IT" altLang="en-US" dirty="0"/>
              <a:t>due to deformation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en-US" dirty="0"/>
              <a:t>Multiphysics simulations</a:t>
            </a:r>
            <a:endParaRPr lang="it-IT" altLang="en-US" dirty="0"/>
          </a:p>
          <a:p>
            <a:pPr algn="l"/>
            <a:endParaRPr lang="it-IT" altLang="en-US" dirty="0"/>
          </a:p>
          <a:p>
            <a:pPr algn="l"/>
            <a:r>
              <a:rPr lang="it-IT" altLang="en-US" dirty="0">
                <a:solidFill>
                  <a:srgbClr val="FF0000"/>
                </a:solidFill>
              </a:rPr>
              <a:t>Application to </a:t>
            </a:r>
            <a:r>
              <a:rPr lang="it-IT" altLang="en-US" dirty="0" smtClean="0">
                <a:solidFill>
                  <a:srgbClr val="FF0000"/>
                </a:solidFill>
              </a:rPr>
              <a:t>impedance effects</a:t>
            </a:r>
            <a:endParaRPr lang="it-IT" altLang="en-US" dirty="0">
              <a:solidFill>
                <a:srgbClr val="FF0000"/>
              </a:solidFill>
            </a:endParaRPr>
          </a:p>
          <a:p>
            <a:pPr lvl="1" algn="l"/>
            <a:r>
              <a:rPr lang="it-IT" altLang="en-US" dirty="0" smtClean="0"/>
              <a:t>Design loop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EM field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/>
              <a:t>P</a:t>
            </a:r>
            <a:r>
              <a:rPr lang="it-IT" altLang="en-US" dirty="0" smtClean="0"/>
              <a:t>ower loss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Thermal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Structural calculations</a:t>
            </a:r>
            <a:endParaRPr lang="it-IT" altLang="en-US" dirty="0" smtClean="0"/>
          </a:p>
          <a:p>
            <a:pPr lvl="1" algn="l"/>
            <a:r>
              <a:rPr lang="it-IT" altLang="en-US" dirty="0" smtClean="0">
                <a:solidFill>
                  <a:srgbClr val="FF0000"/>
                </a:solidFill>
              </a:rPr>
              <a:t>Examples</a:t>
            </a:r>
            <a:endParaRPr lang="it-IT" altLang="en-US" dirty="0" smtClean="0">
              <a:solidFill>
                <a:srgbClr val="FF0000"/>
              </a:solidFill>
            </a:endParaRPr>
          </a:p>
          <a:p>
            <a:pPr lvl="1" algn="l"/>
            <a:r>
              <a:rPr lang="it-IT" altLang="en-US" dirty="0" smtClean="0"/>
              <a:t>Component design flow process</a:t>
            </a:r>
            <a:endParaRPr lang="it-IT" altLang="en-US" dirty="0"/>
          </a:p>
          <a:p>
            <a:pPr marL="0" indent="0">
              <a:buNone/>
            </a:pPr>
            <a:endParaRPr lang="it-IT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en-US" dirty="0">
                <a:solidFill>
                  <a:srgbClr val="FF0000"/>
                </a:solidFill>
              </a:rPr>
              <a:t>Multiphysics simulations</a:t>
            </a:r>
            <a:endParaRPr lang="it-IT" altLang="en-US" dirty="0">
              <a:solidFill>
                <a:srgbClr val="FF0000"/>
              </a:solidFill>
            </a:endParaRPr>
          </a:p>
          <a:p>
            <a:pPr algn="l"/>
            <a:endParaRPr lang="it-IT" altLang="en-US" dirty="0"/>
          </a:p>
          <a:p>
            <a:pPr algn="l"/>
            <a:r>
              <a:rPr lang="it-IT" altLang="en-US" dirty="0"/>
              <a:t>Application to </a:t>
            </a:r>
            <a:r>
              <a:rPr lang="it-IT" altLang="en-US" dirty="0" smtClean="0"/>
              <a:t>impedance effects</a:t>
            </a:r>
            <a:endParaRPr lang="it-IT" altLang="en-US" dirty="0"/>
          </a:p>
          <a:p>
            <a:pPr lvl="1" algn="l"/>
            <a:r>
              <a:rPr lang="it-IT" altLang="en-US" dirty="0" smtClean="0"/>
              <a:t>Design loop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EM field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/>
              <a:t>P</a:t>
            </a:r>
            <a:r>
              <a:rPr lang="it-IT" altLang="en-US" dirty="0" smtClean="0"/>
              <a:t>ower loss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Thermal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Structural calculations</a:t>
            </a:r>
            <a:endParaRPr lang="it-IT" altLang="en-US" dirty="0"/>
          </a:p>
          <a:p>
            <a:pPr lvl="1" algn="l"/>
            <a:r>
              <a:rPr lang="it-IT" altLang="en-US" dirty="0" smtClean="0"/>
              <a:t>Examples</a:t>
            </a:r>
            <a:endParaRPr lang="it-IT" altLang="en-US" dirty="0" smtClean="0"/>
          </a:p>
          <a:p>
            <a:pPr lvl="1" algn="l"/>
            <a:r>
              <a:rPr lang="it-IT" altLang="en-US" dirty="0" smtClean="0"/>
              <a:t>Component design flow process</a:t>
            </a:r>
            <a:endParaRPr lang="it-IT" altLang="en-US" dirty="0"/>
          </a:p>
          <a:p>
            <a:pPr marL="0" indent="0">
              <a:buNone/>
            </a:pPr>
            <a:endParaRPr lang="it-IT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" y="327626"/>
            <a:ext cx="6781800" cy="457200"/>
          </a:xfrm>
        </p:spPr>
        <p:txBody>
          <a:bodyPr/>
          <a:lstStyle/>
          <a:p>
            <a:r>
              <a:rPr lang="en-US" sz="2400" dirty="0" smtClean="0"/>
              <a:t>Example: </a:t>
            </a:r>
            <a:r>
              <a:rPr lang="it-IT" altLang="en-US" sz="2400" dirty="0" smtClean="0"/>
              <a:t>CERN-</a:t>
            </a:r>
            <a:r>
              <a:rPr lang="en-US" sz="2400" dirty="0" smtClean="0"/>
              <a:t>SPS extraction kicker</a:t>
            </a:r>
            <a:endParaRPr lang="fr-CH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ICFA mini-Workshop on Impedance and Beam Instabilities in Particle Accelerators Benevento, September 19-22, 2017</a:t>
            </a:r>
            <a:endParaRPr lang="en-US" dirty="0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5495925" y="896937"/>
          <a:ext cx="3038475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PHOTO-PAINT" r:id="rId1" imgW="8216900" imgH="10947400" progId="CorelPhotoPaint.Image.12">
                  <p:embed/>
                </p:oleObj>
              </mc:Choice>
              <mc:Fallback>
                <p:oleObj name="PHOTO-PAINT" r:id="rId1" imgW="8216900" imgH="10947400" progId="CorelPhotoPaint.Image.12">
                  <p:embed/>
                  <p:pic>
                    <p:nvPicPr>
                      <p:cNvPr id="0" name="Picture 6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896937"/>
                        <a:ext cx="3038475" cy="39036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prstDash val="sysDot"/>
                        <a:miter lim="800000"/>
                        <a:headEnd type="none" w="sm" len="sm"/>
                        <a:tailEnd type="none" w="lg" len="lg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019800" y="2322512"/>
            <a:ext cx="1089025" cy="1338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562601" y="1876980"/>
            <a:ext cx="12953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Serigraphy</a:t>
            </a:r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l="48000" t="11644" r="7811" b="32815"/>
          <a:stretch>
            <a:fillRect/>
          </a:stretch>
        </p:blipFill>
        <p:spPr bwMode="auto">
          <a:xfrm>
            <a:off x="381000" y="1447800"/>
            <a:ext cx="4474137" cy="283988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9" name="Content Placeholder 7" descr="MKEser.bmp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r="17694" b="17503"/>
          <a:stretch>
            <a:fillRect/>
          </a:stretch>
        </p:blipFill>
        <p:spPr>
          <a:xfrm>
            <a:off x="119275" y="990600"/>
            <a:ext cx="4300325" cy="2756949"/>
          </a:xfrm>
        </p:spPr>
      </p:pic>
      <p:sp>
        <p:nvSpPr>
          <p:cNvPr id="11" name="TextBox 10"/>
          <p:cNvSpPr txBox="1"/>
          <p:nvPr/>
        </p:nvSpPr>
        <p:spPr>
          <a:xfrm>
            <a:off x="186087" y="4419600"/>
            <a:ext cx="4347693" cy="67710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C. Zannini, </a:t>
            </a:r>
            <a:r>
              <a:rPr lang="en-GB" sz="1200" i="1" dirty="0"/>
              <a:t>Electromagnetic simulations of CERN accelerator components and experimental applications</a:t>
            </a:r>
            <a:r>
              <a:rPr lang="en-GB" sz="1200" dirty="0"/>
              <a:t>. PhD thesis, Lausanne, EPFL, 2013. CERN-THESIS-2013-076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1" y="3962400"/>
            <a:ext cx="2514599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B</a:t>
            </a:r>
            <a:r>
              <a:rPr lang="en-US" sz="1400" dirty="0" smtClean="0"/>
              <a:t>eam </a:t>
            </a:r>
            <a:r>
              <a:rPr lang="en-US" sz="1400" dirty="0"/>
              <a:t>induced heating </a:t>
            </a:r>
            <a:r>
              <a:rPr lang="en-US" sz="1400" dirty="0" smtClean="0"/>
              <a:t>model</a:t>
            </a:r>
            <a:endParaRPr lang="fr-CH" dirty="0"/>
          </a:p>
        </p:txBody>
      </p:sp>
      <p:pic>
        <p:nvPicPr>
          <p:cNvPr id="13" name="Content Placeholder 5" descr="beam_spectrum.png"/>
          <p:cNvPicPr>
            <a:picLocks noChangeAspect="1"/>
          </p:cNvPicPr>
          <p:nvPr/>
        </p:nvPicPr>
        <p:blipFill rotWithShape="1">
          <a:blip r:embed="rId2" cstate="print"/>
          <a:srcRect l="4652" r="6907"/>
          <a:stretch>
            <a:fillRect/>
          </a:stretch>
        </p:blipFill>
        <p:spPr>
          <a:xfrm>
            <a:off x="4572000" y="924295"/>
            <a:ext cx="4312509" cy="296190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206314" y="2286000"/>
            <a:ext cx="762000" cy="1754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1" y="4111823"/>
            <a:ext cx="380999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λ</a:t>
            </a:r>
            <a:r>
              <a:rPr lang="en-US" sz="1400" dirty="0" smtClean="0"/>
              <a:t>/4 resonance on the serigraphy finger length</a:t>
            </a:r>
            <a:endParaRPr lang="fr-CH" sz="1400" dirty="0"/>
          </a:p>
        </p:txBody>
      </p:sp>
      <p:sp>
        <p:nvSpPr>
          <p:cNvPr id="15" name="Down Arrow 14"/>
          <p:cNvSpPr/>
          <p:nvPr/>
        </p:nvSpPr>
        <p:spPr>
          <a:xfrm>
            <a:off x="6705600" y="4422577"/>
            <a:ext cx="228600" cy="487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TextBox 15"/>
          <p:cNvSpPr txBox="1"/>
          <p:nvPr/>
        </p:nvSpPr>
        <p:spPr>
          <a:xfrm>
            <a:off x="5029202" y="4910554"/>
            <a:ext cx="380999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Finger length optimization to minimize beam induced power loss</a:t>
            </a:r>
            <a:endParaRPr lang="fr-CH" sz="1400" dirty="0"/>
          </a:p>
        </p:txBody>
      </p:sp>
      <p:sp>
        <p:nvSpPr>
          <p:cNvPr id="17" name="Down Arrow 16"/>
          <p:cNvSpPr/>
          <p:nvPr/>
        </p:nvSpPr>
        <p:spPr>
          <a:xfrm>
            <a:off x="6781800" y="5455623"/>
            <a:ext cx="228600" cy="487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TextBox 17"/>
          <p:cNvSpPr txBox="1"/>
          <p:nvPr/>
        </p:nvSpPr>
        <p:spPr>
          <a:xfrm>
            <a:off x="5029200" y="5940623"/>
            <a:ext cx="3809998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Minimization of ferrite beam induced heating</a:t>
            </a:r>
            <a:endParaRPr lang="fr-CH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6087" y="5334000"/>
            <a:ext cx="434769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1400" dirty="0"/>
              <a:t>The impedance model of the SPS extraction 	kicker with and without serigraphy can explain the beam induced heating observed in the SPS </a:t>
            </a:r>
            <a:r>
              <a:rPr lang="en-US" sz="1400" dirty="0" smtClean="0"/>
              <a:t>machine</a:t>
            </a:r>
            <a:endParaRPr lang="fr-C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" y="327626"/>
            <a:ext cx="6781800" cy="457200"/>
          </a:xfrm>
        </p:spPr>
        <p:txBody>
          <a:bodyPr/>
          <a:p>
            <a:r>
              <a:rPr lang="en-US" sz="2400" dirty="0" smtClean="0"/>
              <a:t>Example: </a:t>
            </a:r>
            <a:r>
              <a:rPr lang="it-IT" altLang="en-US" sz="2400" dirty="0" smtClean="0"/>
              <a:t>CERN-</a:t>
            </a:r>
            <a:r>
              <a:rPr lang="en-US" sz="2400" dirty="0" smtClean="0"/>
              <a:t>SPS extraction kicker</a:t>
            </a:r>
            <a:endParaRPr lang="fr-CH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ICFA mini-Workshop on Impedance and Beam Instabilities in Particle Accelerators Benevento, September 19-22,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6667"/>
          <a:stretch>
            <a:fillRect/>
          </a:stretch>
        </p:blipFill>
        <p:spPr>
          <a:xfrm>
            <a:off x="4612777" y="1066800"/>
            <a:ext cx="4455023" cy="4629797"/>
          </a:xfrm>
          <a:prstGeom prst="rect">
            <a:avLst/>
          </a:prstGeom>
        </p:spPr>
      </p:pic>
      <p:pic>
        <p:nvPicPr>
          <p:cNvPr id="9" name="Content Placeholder 7" descr="MKEs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694" b="17503"/>
          <a:stretch>
            <a:fillRect/>
          </a:stretch>
        </p:blipFill>
        <p:spPr>
          <a:xfrm>
            <a:off x="119275" y="990600"/>
            <a:ext cx="4300325" cy="2756949"/>
          </a:xfrm>
        </p:spPr>
      </p:pic>
      <p:sp>
        <p:nvSpPr>
          <p:cNvPr id="12" name="TextBox 11"/>
          <p:cNvSpPr txBox="1"/>
          <p:nvPr/>
        </p:nvSpPr>
        <p:spPr>
          <a:xfrm>
            <a:off x="5566347" y="5562600"/>
            <a:ext cx="3345305" cy="646331"/>
          </a:xfrm>
          <a:prstGeom prst="rect">
            <a:avLst/>
          </a:prstGeom>
          <a:solidFill>
            <a:srgbClr val="FF4F4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Could wire breaking be related to beam induced heating?</a:t>
            </a:r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186087" y="4419600"/>
            <a:ext cx="4347693" cy="67710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C. Zannini, </a:t>
            </a:r>
            <a:r>
              <a:rPr lang="en-GB" sz="1200" i="1" dirty="0"/>
              <a:t>Electromagnetic simulations of CERN accelerator components and experimental applications</a:t>
            </a:r>
            <a:r>
              <a:rPr lang="en-GB" sz="1200" dirty="0"/>
              <a:t>. PhD thesis, Lausanne, EPFL, 2013. CERN-THESIS-2013-076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1" y="3962400"/>
            <a:ext cx="2514599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B</a:t>
            </a:r>
            <a:r>
              <a:rPr lang="en-US" sz="1400" dirty="0" smtClean="0"/>
              <a:t>eam </a:t>
            </a:r>
            <a:r>
              <a:rPr lang="en-US" sz="1400" dirty="0"/>
              <a:t>induced heating </a:t>
            </a:r>
            <a:r>
              <a:rPr lang="en-US" sz="1400" dirty="0" smtClean="0"/>
              <a:t>model</a:t>
            </a:r>
            <a:endParaRPr lang="fr-CH" dirty="0"/>
          </a:p>
        </p:txBody>
      </p:sp>
      <p:sp>
        <p:nvSpPr>
          <p:cNvPr id="16" name="TextBox 15"/>
          <p:cNvSpPr txBox="1"/>
          <p:nvPr/>
        </p:nvSpPr>
        <p:spPr>
          <a:xfrm>
            <a:off x="186087" y="5334000"/>
            <a:ext cx="434769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1400" dirty="0"/>
              <a:t>The impedance model of the SPS extraction 	kicker with and without serigraphy can explain the beam induced heating observed in the SPS </a:t>
            </a:r>
            <a:r>
              <a:rPr lang="en-US" sz="1400" dirty="0" smtClean="0"/>
              <a:t>machine</a:t>
            </a:r>
            <a:endParaRPr lang="fr-CH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" y="327626"/>
            <a:ext cx="6781800" cy="457200"/>
          </a:xfrm>
        </p:spPr>
        <p:txBody>
          <a:bodyPr/>
          <a:lstStyle/>
          <a:p>
            <a:r>
              <a:rPr lang="en-US" sz="2400" dirty="0" smtClean="0"/>
              <a:t>Example: </a:t>
            </a:r>
            <a:r>
              <a:rPr lang="it-IT" altLang="en-US" sz="2400" dirty="0" smtClean="0"/>
              <a:t>wire scanner</a:t>
            </a:r>
            <a:endParaRPr lang="it-IT" alt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en-US" dirty="0"/>
              <a:t>Multiphysics simulations</a:t>
            </a:r>
            <a:endParaRPr lang="it-IT" altLang="en-US" dirty="0"/>
          </a:p>
          <a:p>
            <a:pPr algn="l"/>
            <a:endParaRPr lang="it-IT" altLang="en-US" dirty="0"/>
          </a:p>
          <a:p>
            <a:pPr algn="l"/>
            <a:r>
              <a:rPr lang="it-IT" altLang="en-US" dirty="0">
                <a:solidFill>
                  <a:srgbClr val="FF0000"/>
                </a:solidFill>
              </a:rPr>
              <a:t>Application to </a:t>
            </a:r>
            <a:r>
              <a:rPr lang="it-IT" altLang="en-US" dirty="0" smtClean="0">
                <a:solidFill>
                  <a:srgbClr val="FF0000"/>
                </a:solidFill>
              </a:rPr>
              <a:t>impedance effects</a:t>
            </a:r>
            <a:endParaRPr lang="it-IT" altLang="en-US" dirty="0">
              <a:solidFill>
                <a:srgbClr val="FF0000"/>
              </a:solidFill>
            </a:endParaRPr>
          </a:p>
          <a:p>
            <a:pPr lvl="1" algn="l"/>
            <a:r>
              <a:rPr lang="it-IT" altLang="en-US" dirty="0" smtClean="0"/>
              <a:t>Design loop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EM field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/>
              <a:t>P</a:t>
            </a:r>
            <a:r>
              <a:rPr lang="it-IT" altLang="en-US" dirty="0" smtClean="0"/>
              <a:t>ower loss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Thermal calculations</a:t>
            </a:r>
            <a:endParaRPr lang="it-IT" altLang="en-US" dirty="0" smtClean="0"/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/>
              <a:t>Structural calculations</a:t>
            </a:r>
            <a:endParaRPr lang="it-IT" altLang="en-US" dirty="0" smtClean="0"/>
          </a:p>
          <a:p>
            <a:pPr lvl="1" algn="l"/>
            <a:r>
              <a:rPr lang="it-IT" altLang="en-US" dirty="0" smtClean="0"/>
              <a:t>Examples</a:t>
            </a:r>
            <a:endParaRPr lang="it-IT" altLang="en-US" dirty="0" smtClean="0"/>
          </a:p>
          <a:p>
            <a:pPr lvl="1" algn="l"/>
            <a:r>
              <a:rPr lang="it-IT" altLang="en-US" dirty="0" smtClean="0">
                <a:solidFill>
                  <a:srgbClr val="FF0000"/>
                </a:solidFill>
              </a:rPr>
              <a:t>Component design flow process</a:t>
            </a:r>
            <a:endParaRPr lang="it-IT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3247930"/>
            <a:ext cx="1447800" cy="6171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847" y="334319"/>
            <a:ext cx="6781800" cy="457200"/>
          </a:xfrm>
        </p:spPr>
        <p:txBody>
          <a:bodyPr/>
          <a:lstStyle/>
          <a:p>
            <a:r>
              <a:rPr lang="en-US" sz="2800" dirty="0" smtClean="0"/>
              <a:t>Component design flow process</a:t>
            </a:r>
            <a:endParaRPr lang="en-US" sz="2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1371600"/>
            <a:ext cx="22098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TextBox 8"/>
          <p:cNvSpPr txBox="1"/>
          <p:nvPr/>
        </p:nvSpPr>
        <p:spPr>
          <a:xfrm>
            <a:off x="838200" y="154871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 devices</a:t>
            </a:r>
            <a:endParaRPr lang="en-US" sz="1600" dirty="0" smtClean="0"/>
          </a:p>
          <a:p>
            <a:pPr algn="ctr"/>
            <a:r>
              <a:rPr lang="en-US" sz="1600" dirty="0" smtClean="0"/>
              <a:t>(BI,  RF, Magnets etc.)</a:t>
            </a:r>
            <a:endParaRPr lang="fr-CH" sz="1600" dirty="0"/>
          </a:p>
        </p:txBody>
      </p:sp>
      <p:sp>
        <p:nvSpPr>
          <p:cNvPr id="10" name="Down Arrow 9"/>
          <p:cNvSpPr/>
          <p:nvPr/>
        </p:nvSpPr>
        <p:spPr>
          <a:xfrm>
            <a:off x="1828800" y="2362200"/>
            <a:ext cx="457200" cy="88573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48006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extBox 12"/>
          <p:cNvSpPr txBox="1"/>
          <p:nvPr/>
        </p:nvSpPr>
        <p:spPr>
          <a:xfrm>
            <a:off x="1027671" y="4992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Functional design</a:t>
            </a:r>
            <a:endParaRPr lang="fr-CH" dirty="0"/>
          </a:p>
        </p:txBody>
      </p:sp>
      <p:sp>
        <p:nvSpPr>
          <p:cNvPr id="14" name="Right Arrow 13"/>
          <p:cNvSpPr/>
          <p:nvPr/>
        </p:nvSpPr>
        <p:spPr>
          <a:xfrm>
            <a:off x="2971800" y="5143500"/>
            <a:ext cx="762000" cy="4191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4849504"/>
            <a:ext cx="22098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TextBox 15"/>
          <p:cNvSpPr txBox="1"/>
          <p:nvPr/>
        </p:nvSpPr>
        <p:spPr>
          <a:xfrm>
            <a:off x="3581400" y="48678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mpedance check</a:t>
            </a:r>
            <a:endParaRPr lang="en-US" dirty="0" smtClean="0"/>
          </a:p>
          <a:p>
            <a:pPr algn="ctr"/>
            <a:r>
              <a:rPr lang="en-US" dirty="0" smtClean="0"/>
              <a:t>(All impedance induced effects)</a:t>
            </a:r>
            <a:endParaRPr lang="fr-CH" dirty="0"/>
          </a:p>
        </p:txBody>
      </p:sp>
      <p:sp>
        <p:nvSpPr>
          <p:cNvPr id="17" name="Right Arrow 16"/>
          <p:cNvSpPr/>
          <p:nvPr/>
        </p:nvSpPr>
        <p:spPr>
          <a:xfrm>
            <a:off x="5943600" y="5143500"/>
            <a:ext cx="762000" cy="3429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6705600" y="4876800"/>
            <a:ext cx="1981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6794157" y="51438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design</a:t>
            </a:r>
            <a:endParaRPr lang="fr-CH" dirty="0"/>
          </a:p>
        </p:txBody>
      </p:sp>
      <p:sp>
        <p:nvSpPr>
          <p:cNvPr id="23" name="TextBox 22"/>
          <p:cNvSpPr txBox="1"/>
          <p:nvPr/>
        </p:nvSpPr>
        <p:spPr>
          <a:xfrm>
            <a:off x="2819400" y="3807023"/>
            <a:ext cx="203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Modification needed</a:t>
            </a:r>
            <a:endParaRPr lang="fr-CH" sz="1400" dirty="0"/>
          </a:p>
        </p:txBody>
      </p:sp>
      <p:cxnSp>
        <p:nvCxnSpPr>
          <p:cNvPr id="31" name="Straight Connector 30"/>
          <p:cNvCxnSpPr>
            <a:stCxn id="15" idx="0"/>
          </p:cNvCxnSpPr>
          <p:nvPr/>
        </p:nvCxnSpPr>
        <p:spPr>
          <a:xfrm flipV="1">
            <a:off x="4838700" y="4093696"/>
            <a:ext cx="0" cy="75580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67000" y="4106053"/>
            <a:ext cx="2184058" cy="211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67000" y="4106053"/>
            <a:ext cx="0" cy="70690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43000" y="3364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design</a:t>
            </a:r>
            <a:endParaRPr lang="fr-CH" dirty="0"/>
          </a:p>
        </p:txBody>
      </p:sp>
      <p:sp>
        <p:nvSpPr>
          <p:cNvPr id="40" name="Right Arrow 39"/>
          <p:cNvSpPr/>
          <p:nvPr/>
        </p:nvSpPr>
        <p:spPr>
          <a:xfrm rot="16200000">
            <a:off x="7258049" y="4324350"/>
            <a:ext cx="762000" cy="3429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Rectangle 40"/>
          <p:cNvSpPr/>
          <p:nvPr/>
        </p:nvSpPr>
        <p:spPr>
          <a:xfrm>
            <a:off x="7086600" y="3200400"/>
            <a:ext cx="1371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TextBox 41"/>
          <p:cNvSpPr txBox="1"/>
          <p:nvPr/>
        </p:nvSpPr>
        <p:spPr>
          <a:xfrm>
            <a:off x="6985686" y="335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mpedance check</a:t>
            </a:r>
            <a:endParaRPr lang="fr-CH" dirty="0"/>
          </a:p>
        </p:txBody>
      </p:sp>
      <p:sp>
        <p:nvSpPr>
          <p:cNvPr id="44" name="TextBox 43"/>
          <p:cNvSpPr txBox="1"/>
          <p:nvPr/>
        </p:nvSpPr>
        <p:spPr>
          <a:xfrm>
            <a:off x="5181488" y="3349823"/>
            <a:ext cx="213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Modification needed</a:t>
            </a:r>
            <a:endParaRPr lang="fr-CH" sz="1400" dirty="0"/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6872546" y="3677864"/>
            <a:ext cx="214054" cy="44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858000" y="3657600"/>
            <a:ext cx="0" cy="1219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 rot="16200000">
            <a:off x="7258050" y="2647950"/>
            <a:ext cx="762000" cy="3429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Rectangle 53"/>
          <p:cNvSpPr/>
          <p:nvPr/>
        </p:nvSpPr>
        <p:spPr>
          <a:xfrm>
            <a:off x="7010400" y="1752600"/>
            <a:ext cx="1447800" cy="68579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10400" y="1791729"/>
            <a:ext cx="143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Impedance compliant</a:t>
            </a:r>
            <a:endParaRPr lang="fr-CH" dirty="0"/>
          </a:p>
        </p:txBody>
      </p:sp>
      <p:sp>
        <p:nvSpPr>
          <p:cNvPr id="34" name="Down Arrow 33"/>
          <p:cNvSpPr/>
          <p:nvPr/>
        </p:nvSpPr>
        <p:spPr>
          <a:xfrm>
            <a:off x="1828800" y="3865096"/>
            <a:ext cx="457200" cy="93550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9113" y="811428"/>
            <a:ext cx="259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Impedance perspective</a:t>
            </a:r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9" grpId="0" animBg="1"/>
      <p:bldP spid="20" grpId="0"/>
      <p:bldP spid="23" grpId="0"/>
      <p:bldP spid="39" grpId="0"/>
      <p:bldP spid="40" grpId="0" animBg="1"/>
      <p:bldP spid="41" grpId="0" animBg="1"/>
      <p:bldP spid="42" grpId="0"/>
      <p:bldP spid="44" grpId="0"/>
      <p:bldP spid="53" grpId="0" animBg="1"/>
      <p:bldP spid="54" grpId="0" animBg="1"/>
      <p:bldP spid="55" grpId="0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1235" y="2971800"/>
            <a:ext cx="7221855" cy="914400"/>
          </a:xfrm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r>
              <a:rPr lang="fr-CH" sz="5800" dirty="0" err="1">
                <a:solidFill>
                  <a:srgbClr val="00B0F0"/>
                </a:solidFill>
              </a:rPr>
              <a:t>Thank</a:t>
            </a:r>
            <a:r>
              <a:rPr lang="fr-CH" sz="5800" dirty="0">
                <a:solidFill>
                  <a:srgbClr val="00B0F0"/>
                </a:solidFill>
              </a:rPr>
              <a:t> </a:t>
            </a:r>
            <a:r>
              <a:rPr lang="fr-CH" sz="5800" dirty="0" err="1">
                <a:solidFill>
                  <a:srgbClr val="00B0F0"/>
                </a:solidFill>
              </a:rPr>
              <a:t>you</a:t>
            </a:r>
            <a:r>
              <a:rPr lang="fr-CH" sz="5800" dirty="0">
                <a:solidFill>
                  <a:srgbClr val="00B0F0"/>
                </a:solidFill>
              </a:rPr>
              <a:t> </a:t>
            </a:r>
            <a:r>
              <a:rPr lang="fr-CH" sz="5800" dirty="0" err="1">
                <a:solidFill>
                  <a:srgbClr val="00B0F0"/>
                </a:solidFill>
              </a:rPr>
              <a:t>very</a:t>
            </a:r>
            <a:r>
              <a:rPr lang="fr-CH" sz="5800" dirty="0">
                <a:solidFill>
                  <a:srgbClr val="00B0F0"/>
                </a:solidFill>
              </a:rPr>
              <a:t> </a:t>
            </a:r>
            <a:r>
              <a:rPr lang="fr-CH" sz="5800" dirty="0" err="1">
                <a:solidFill>
                  <a:srgbClr val="00B0F0"/>
                </a:solidFill>
              </a:rPr>
              <a:t>much</a:t>
            </a:r>
            <a:r>
              <a:rPr lang="fr-CH" sz="5800" dirty="0">
                <a:solidFill>
                  <a:srgbClr val="00B0F0"/>
                </a:solidFill>
              </a:rPr>
              <a:t> for </a:t>
            </a:r>
            <a:r>
              <a:rPr lang="fr-CH" sz="5800" dirty="0" err="1">
                <a:solidFill>
                  <a:srgbClr val="00B0F0"/>
                </a:solidFill>
              </a:rPr>
              <a:t>your</a:t>
            </a:r>
            <a:r>
              <a:rPr lang="fr-CH" sz="5800" dirty="0">
                <a:solidFill>
                  <a:srgbClr val="00B0F0"/>
                </a:solidFill>
              </a:rPr>
              <a:t> attention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43151"/>
            <a:ext cx="4130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1"/>
              </a:rPr>
              <a:t>http://www.advancedoncotherapy.com/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1235" y="2971800"/>
            <a:ext cx="7221855" cy="914400"/>
          </a:xfrm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r>
              <a:rPr lang="fr-CH" sz="5800" dirty="0" err="1">
                <a:solidFill>
                  <a:srgbClr val="00B0F0"/>
                </a:solidFill>
              </a:rPr>
              <a:t>Thank</a:t>
            </a:r>
            <a:r>
              <a:rPr lang="fr-CH" sz="5800" dirty="0">
                <a:solidFill>
                  <a:srgbClr val="00B0F0"/>
                </a:solidFill>
              </a:rPr>
              <a:t> </a:t>
            </a:r>
            <a:r>
              <a:rPr lang="fr-CH" sz="5800" dirty="0" err="1">
                <a:solidFill>
                  <a:srgbClr val="00B0F0"/>
                </a:solidFill>
              </a:rPr>
              <a:t>you</a:t>
            </a:r>
            <a:r>
              <a:rPr lang="fr-CH" sz="5800" dirty="0">
                <a:solidFill>
                  <a:srgbClr val="00B0F0"/>
                </a:solidFill>
              </a:rPr>
              <a:t> </a:t>
            </a:r>
            <a:r>
              <a:rPr lang="fr-CH" sz="5800" dirty="0" err="1">
                <a:solidFill>
                  <a:srgbClr val="00B0F0"/>
                </a:solidFill>
              </a:rPr>
              <a:t>very</a:t>
            </a:r>
            <a:r>
              <a:rPr lang="fr-CH" sz="5800" dirty="0">
                <a:solidFill>
                  <a:srgbClr val="00B0F0"/>
                </a:solidFill>
              </a:rPr>
              <a:t> </a:t>
            </a:r>
            <a:r>
              <a:rPr lang="fr-CH" sz="5800" dirty="0" err="1">
                <a:solidFill>
                  <a:srgbClr val="00B0F0"/>
                </a:solidFill>
              </a:rPr>
              <a:t>much</a:t>
            </a:r>
            <a:r>
              <a:rPr lang="fr-CH" sz="5800" dirty="0">
                <a:solidFill>
                  <a:srgbClr val="00B0F0"/>
                </a:solidFill>
              </a:rPr>
              <a:t> for </a:t>
            </a:r>
            <a:r>
              <a:rPr lang="fr-CH" sz="5800" dirty="0" err="1">
                <a:solidFill>
                  <a:srgbClr val="00B0F0"/>
                </a:solidFill>
              </a:rPr>
              <a:t>your</a:t>
            </a:r>
            <a:r>
              <a:rPr lang="fr-CH" sz="5800" dirty="0">
                <a:solidFill>
                  <a:srgbClr val="00B0F0"/>
                </a:solidFill>
              </a:rPr>
              <a:t> attention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43151"/>
            <a:ext cx="4130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1"/>
              </a:rPr>
              <a:t>http://www.advancedoncotherapy.com/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2" name="Text Box 1"/>
          <p:cNvSpPr txBox="1"/>
          <p:nvPr/>
        </p:nvSpPr>
        <p:spPr>
          <a:xfrm>
            <a:off x="332105" y="1783080"/>
            <a:ext cx="8505825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it-IT" altLang="en-US"/>
              <a:t>Acknowledgments: G. De Michele, E. Mètral, G. Rumolo, B. Salvant, V.G. Vaccaro</a:t>
            </a:r>
            <a:endParaRPr lang="it-IT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2800" dirty="0"/>
              <a:t>Multiphysics simulations</a:t>
            </a:r>
            <a:endParaRPr sz="2800"/>
          </a:p>
        </p:txBody>
      </p:sp>
      <p:sp>
        <p:nvSpPr>
          <p:cNvPr id="4" name="Rounded Rectangle 3"/>
          <p:cNvSpPr/>
          <p:nvPr/>
        </p:nvSpPr>
        <p:spPr>
          <a:xfrm>
            <a:off x="5588794" y="3594258"/>
            <a:ext cx="982980" cy="7481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90800" y="3579018"/>
            <a:ext cx="982980" cy="748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26705" y="5043011"/>
            <a:ext cx="1131389" cy="7481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696527" y="3642359"/>
            <a:ext cx="82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dirty="0">
                <a:solidFill>
                  <a:schemeClr val="bg1"/>
                </a:solidFill>
              </a:rPr>
              <a:t>EM fields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567589" y="3761898"/>
            <a:ext cx="2020729" cy="4133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578316" y="3730227"/>
            <a:ext cx="114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dirty="0">
                <a:solidFill>
                  <a:schemeClr val="bg1"/>
                </a:solidFill>
              </a:rPr>
              <a:t>Thermal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114800" y="5209623"/>
            <a:ext cx="121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dirty="0">
                <a:solidFill>
                  <a:schemeClr val="bg1"/>
                </a:solidFill>
              </a:rPr>
              <a:t>Structural</a:t>
            </a:r>
          </a:p>
        </p:txBody>
      </p:sp>
      <p:sp>
        <p:nvSpPr>
          <p:cNvPr id="15" name="Bent Arrow 14"/>
          <p:cNvSpPr/>
          <p:nvPr/>
        </p:nvSpPr>
        <p:spPr>
          <a:xfrm rot="16200000">
            <a:off x="2822734" y="4246721"/>
            <a:ext cx="1224915" cy="1371124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60000">
            <a:off x="5269987" y="4329299"/>
            <a:ext cx="959934" cy="1371124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87350" y="5878830"/>
            <a:ext cx="8452485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altLang="en-US" dirty="0"/>
              <a:t>Commercial FEM simulation codes allow performing the multiphysics design loop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635" y="1066800"/>
            <a:ext cx="7624445" cy="36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Multiphysics </a:t>
            </a:r>
            <a:r>
              <a:rPr lang="it-IT" altLang="en-US" b="1" dirty="0"/>
              <a:t>treats simulations</a:t>
            </a:r>
            <a:r>
              <a:rPr lang="en-US" b="1" dirty="0"/>
              <a:t> that involve multiple physical model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1660465"/>
            <a:ext cx="3124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Electromagnetic simulations</a:t>
            </a:r>
          </a:p>
        </p:txBody>
      </p:sp>
      <p:sp>
        <p:nvSpPr>
          <p:cNvPr id="14" name="Arrow: Right 13"/>
          <p:cNvSpPr/>
          <p:nvPr/>
        </p:nvSpPr>
        <p:spPr>
          <a:xfrm>
            <a:off x="4419600" y="1512752"/>
            <a:ext cx="1600200" cy="646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19600" y="16487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Impedance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9800" y="1660465"/>
            <a:ext cx="1752600" cy="369332"/>
          </a:xfrm>
          <a:prstGeom prst="rect">
            <a:avLst/>
          </a:prstGeom>
          <a:solidFill>
            <a:srgbClr val="FFAFA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Effect on Beam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5400" y="2422465"/>
            <a:ext cx="3124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Electromagnetic simulations</a:t>
            </a:r>
          </a:p>
        </p:txBody>
      </p:sp>
      <p:sp>
        <p:nvSpPr>
          <p:cNvPr id="23" name="Arrow: Right 22"/>
          <p:cNvSpPr/>
          <p:nvPr/>
        </p:nvSpPr>
        <p:spPr>
          <a:xfrm>
            <a:off x="4419600" y="2274752"/>
            <a:ext cx="1600200" cy="646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19600" y="24107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Impedance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800" y="2422465"/>
            <a:ext cx="1752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Induced effects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2105" y="3048000"/>
            <a:ext cx="601980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</a:t>
            </a:r>
            <a:r>
              <a:rPr lang="it-IT" altLang="en-US" dirty="0"/>
              <a:t>electromagnetic</a:t>
            </a:r>
            <a:r>
              <a:rPr lang="en-US" dirty="0"/>
              <a:t> </a:t>
            </a:r>
            <a:r>
              <a:rPr lang="it-IT" altLang="en-US" dirty="0"/>
              <a:t>components</a:t>
            </a:r>
            <a:endParaRPr lang="it-IT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5" grpId="0" animBg="1"/>
      <p:bldP spid="16" grpId="0" animBg="1"/>
      <p:bldP spid="12" grpId="0" bldLvl="0" animBg="1"/>
      <p:bldP spid="11" grpId="0" bldLvl="0" animBg="1"/>
      <p:bldP spid="13" grpId="0" animBg="1"/>
      <p:bldP spid="14" grpId="0" animBg="1"/>
      <p:bldP spid="17" grpId="0"/>
      <p:bldP spid="18" grpId="0" animBg="1"/>
      <p:bldP spid="22" grpId="0" animBg="1"/>
      <p:bldP spid="23" grpId="0" animBg="1"/>
      <p:bldP spid="24" grpId="0"/>
      <p:bldP spid="25" grpId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en-US" dirty="0"/>
              <a:t>Multiphysics simulations</a:t>
            </a:r>
            <a:endParaRPr lang="it-IT" altLang="en-US" dirty="0"/>
          </a:p>
          <a:p>
            <a:pPr algn="l"/>
            <a:endParaRPr lang="it-IT" altLang="en-US" dirty="0"/>
          </a:p>
          <a:p>
            <a:pPr algn="l"/>
            <a:r>
              <a:rPr lang="it-IT" altLang="en-US" dirty="0">
                <a:solidFill>
                  <a:srgbClr val="FF0000"/>
                </a:solidFill>
              </a:rPr>
              <a:t>Application to </a:t>
            </a:r>
            <a:r>
              <a:rPr lang="it-IT" altLang="en-US" dirty="0" smtClean="0">
                <a:solidFill>
                  <a:srgbClr val="FF0000"/>
                </a:solidFill>
              </a:rPr>
              <a:t>impedance effects</a:t>
            </a:r>
            <a:endParaRPr lang="it-IT" altLang="en-US" dirty="0">
              <a:solidFill>
                <a:srgbClr val="FF0000"/>
              </a:solidFill>
            </a:endParaRPr>
          </a:p>
          <a:p>
            <a:pPr lvl="1" algn="l"/>
            <a:r>
              <a:rPr lang="it-IT" altLang="en-US" dirty="0" smtClean="0">
                <a:solidFill>
                  <a:srgbClr val="FF0000"/>
                </a:solidFill>
              </a:rPr>
              <a:t>Design loop</a:t>
            </a:r>
            <a:endParaRPr lang="it-IT" altLang="en-US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>
                <a:solidFill>
                  <a:srgbClr val="FF0000"/>
                </a:solidFill>
              </a:rPr>
              <a:t>EM field calculations</a:t>
            </a:r>
            <a:endParaRPr lang="it-IT" altLang="en-US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it-IT" altLang="en-US" dirty="0">
                <a:solidFill>
                  <a:srgbClr val="FF0000"/>
                </a:solidFill>
              </a:rPr>
              <a:t>P</a:t>
            </a:r>
            <a:r>
              <a:rPr lang="it-IT" altLang="en-US" dirty="0" smtClean="0">
                <a:solidFill>
                  <a:srgbClr val="FF0000"/>
                </a:solidFill>
              </a:rPr>
              <a:t>ower loss calculations</a:t>
            </a:r>
            <a:endParaRPr lang="it-IT" altLang="en-US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>
                <a:solidFill>
                  <a:srgbClr val="FF0000"/>
                </a:solidFill>
              </a:rPr>
              <a:t>Thermal calculations</a:t>
            </a:r>
            <a:endParaRPr lang="it-IT" altLang="en-US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it-IT" altLang="en-US" dirty="0" smtClean="0">
                <a:solidFill>
                  <a:srgbClr val="FF0000"/>
                </a:solidFill>
              </a:rPr>
              <a:t>Structural calculations</a:t>
            </a:r>
            <a:endParaRPr lang="it-IT" altLang="en-US" dirty="0" smtClean="0">
              <a:solidFill>
                <a:srgbClr val="FF0000"/>
              </a:solidFill>
            </a:endParaRPr>
          </a:p>
          <a:p>
            <a:pPr lvl="1" algn="l"/>
            <a:r>
              <a:rPr lang="it-IT" altLang="en-US" dirty="0" smtClean="0"/>
              <a:t>Examples</a:t>
            </a:r>
            <a:endParaRPr lang="it-IT" altLang="en-US" dirty="0" smtClean="0"/>
          </a:p>
          <a:p>
            <a:pPr lvl="1" algn="l"/>
            <a:r>
              <a:rPr lang="it-IT" altLang="en-US" dirty="0" smtClean="0"/>
              <a:t>Component design flow process</a:t>
            </a:r>
            <a:endParaRPr lang="it-IT" altLang="en-US" dirty="0"/>
          </a:p>
          <a:p>
            <a:pPr marL="0" indent="0">
              <a:buNone/>
            </a:pPr>
            <a:endParaRPr lang="it-IT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159885" y="976630"/>
            <a:ext cx="4593590" cy="1385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Application to impedance effects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6934" y="2553176"/>
            <a:ext cx="982980" cy="7481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24576" y="2537936"/>
            <a:ext cx="1409224" cy="748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1496" y="4375724"/>
            <a:ext cx="1126330" cy="7481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155902" y="2601534"/>
            <a:ext cx="17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600" dirty="0">
                <a:solidFill>
                  <a:schemeClr val="bg1"/>
                </a:solidFill>
              </a:rPr>
              <a:t>Beam Induced </a:t>
            </a:r>
            <a:endParaRPr lang="it-IT" altLang="en-US" sz="1600" dirty="0">
              <a:solidFill>
                <a:schemeClr val="bg1"/>
              </a:solidFill>
            </a:endParaRPr>
          </a:p>
          <a:p>
            <a:pPr algn="ctr"/>
            <a:r>
              <a:rPr lang="it-IT" altLang="en-US" sz="1600" dirty="0">
                <a:solidFill>
                  <a:schemeClr val="bg1"/>
                </a:solidFill>
              </a:rPr>
              <a:t>EM fields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34000" y="2720816"/>
            <a:ext cx="612934" cy="4133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964160" y="2717958"/>
            <a:ext cx="1176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600" dirty="0">
                <a:solidFill>
                  <a:schemeClr val="bg1"/>
                </a:solidFill>
              </a:rPr>
              <a:t>Thermal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06530" y="4586227"/>
            <a:ext cx="1156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600" dirty="0">
                <a:solidFill>
                  <a:schemeClr val="bg1"/>
                </a:solidFill>
              </a:rPr>
              <a:t>Structural</a:t>
            </a:r>
          </a:p>
        </p:txBody>
      </p:sp>
      <p:sp>
        <p:nvSpPr>
          <p:cNvPr id="16" name="Bent Arrow 15"/>
          <p:cNvSpPr/>
          <p:nvPr/>
        </p:nvSpPr>
        <p:spPr>
          <a:xfrm rot="10740000">
            <a:off x="5499496" y="3315620"/>
            <a:ext cx="1116806" cy="175741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536507"/>
            <a:ext cx="1408734" cy="74818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33400" y="2717958"/>
            <a:ext cx="1394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600" dirty="0">
                <a:solidFill>
                  <a:schemeClr val="bg1"/>
                </a:solidFill>
              </a:rPr>
              <a:t>Wakefields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27859" y="4330957"/>
            <a:ext cx="1375887" cy="7481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2057400" y="4394358"/>
            <a:ext cx="119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600" dirty="0">
                <a:solidFill>
                  <a:schemeClr val="bg1"/>
                </a:solidFill>
              </a:rPr>
              <a:t>Deformed mesh</a:t>
            </a:r>
          </a:p>
        </p:txBody>
      </p:sp>
      <p:sp>
        <p:nvSpPr>
          <p:cNvPr id="22" name="Right Arrow 21"/>
          <p:cNvSpPr/>
          <p:nvPr/>
        </p:nvSpPr>
        <p:spPr>
          <a:xfrm rot="16140000">
            <a:off x="2171519" y="3606869"/>
            <a:ext cx="1017260" cy="4133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0" idx="3"/>
          </p:cNvCxnSpPr>
          <p:nvPr/>
        </p:nvCxnSpPr>
        <p:spPr>
          <a:xfrm flipH="1">
            <a:off x="3303746" y="4695764"/>
            <a:ext cx="1037750" cy="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771924" y="2514600"/>
            <a:ext cx="982980" cy="748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7754793" y="2619456"/>
            <a:ext cx="100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600" dirty="0">
                <a:solidFill>
                  <a:schemeClr val="bg1"/>
                </a:solidFill>
              </a:rPr>
              <a:t>Thermal map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60996" y="2544127"/>
            <a:ext cx="1173004" cy="74818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4080760" y="2590383"/>
            <a:ext cx="132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600" dirty="0">
                <a:solidFill>
                  <a:schemeClr val="bg1"/>
                </a:solidFill>
              </a:rPr>
              <a:t>Power loss density map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33800" y="2870835"/>
            <a:ext cx="4262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12808" y="3556158"/>
            <a:ext cx="982980" cy="74818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3439002" y="3632358"/>
            <a:ext cx="90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600" dirty="0">
                <a:solidFill>
                  <a:schemeClr val="bg1"/>
                </a:solidFill>
              </a:rPr>
              <a:t>Stress map</a:t>
            </a:r>
          </a:p>
        </p:txBody>
      </p:sp>
      <p:sp>
        <p:nvSpPr>
          <p:cNvPr id="35" name="Bent Arrow 34"/>
          <p:cNvSpPr/>
          <p:nvPr/>
        </p:nvSpPr>
        <p:spPr>
          <a:xfrm rot="21540000" flipH="1">
            <a:off x="4400550" y="3842324"/>
            <a:ext cx="436245" cy="524828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1865933" y="2859403"/>
            <a:ext cx="451975" cy="1214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929438" y="2859404"/>
            <a:ext cx="837724" cy="1676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1"/>
          <p:cNvSpPr txBox="1"/>
          <p:nvPr/>
        </p:nvSpPr>
        <p:spPr>
          <a:xfrm>
            <a:off x="346710" y="5715000"/>
            <a:ext cx="856869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altLang="en-US" dirty="0"/>
              <a:t>CST allows performing the multiphysics design loop for beam coupling impedance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94200" y="1169035"/>
            <a:ext cx="578485" cy="0"/>
          </a:xfrm>
          <a:prstGeom prst="straightConnector1">
            <a:avLst/>
          </a:prstGeom>
          <a:ln w="63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417060" y="1792446"/>
            <a:ext cx="612934" cy="41338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89755" y="1468755"/>
            <a:ext cx="601980" cy="16129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Text Box 23"/>
          <p:cNvSpPr txBox="1"/>
          <p:nvPr/>
        </p:nvSpPr>
        <p:spPr>
          <a:xfrm>
            <a:off x="5043805" y="976630"/>
            <a:ext cx="37096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Flow in the same physical model</a:t>
            </a:r>
            <a:endParaRPr lang="it-IT" altLang="en-US"/>
          </a:p>
        </p:txBody>
      </p:sp>
      <p:sp>
        <p:nvSpPr>
          <p:cNvPr id="34" name="Text Box 33"/>
          <p:cNvSpPr txBox="1"/>
          <p:nvPr/>
        </p:nvSpPr>
        <p:spPr>
          <a:xfrm>
            <a:off x="5042535" y="1358900"/>
            <a:ext cx="26904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Outputs</a:t>
            </a:r>
            <a:endParaRPr lang="it-IT" altLang="en-US"/>
          </a:p>
        </p:txBody>
      </p:sp>
      <p:sp>
        <p:nvSpPr>
          <p:cNvPr id="38" name="Text Box 37"/>
          <p:cNvSpPr txBox="1"/>
          <p:nvPr/>
        </p:nvSpPr>
        <p:spPr>
          <a:xfrm>
            <a:off x="5044440" y="1813560"/>
            <a:ext cx="28924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Change of physical model</a:t>
            </a:r>
            <a:endParaRPr lang="it-IT" altLang="en-US"/>
          </a:p>
        </p:txBody>
      </p:sp>
      <p:sp>
        <p:nvSpPr>
          <p:cNvPr id="39" name="TextBox 29"/>
          <p:cNvSpPr txBox="1"/>
          <p:nvPr/>
        </p:nvSpPr>
        <p:spPr>
          <a:xfrm>
            <a:off x="501015" y="1249680"/>
            <a:ext cx="3138805" cy="640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dirty="0"/>
              <a:t>Multiphysics design loop for beam coupling impedance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6" grpId="0" animBg="1"/>
      <p:bldP spid="13" grpId="0" animBg="1"/>
      <p:bldP spid="14" grpId="0"/>
      <p:bldP spid="20" grpId="0" animBg="1"/>
      <p:bldP spid="21" grpId="0"/>
      <p:bldP spid="22" grpId="0" animBg="1"/>
      <p:bldP spid="25" grpId="0" animBg="1"/>
      <p:bldP spid="26" grpId="0"/>
      <p:bldP spid="27" grpId="0" animBg="1"/>
      <p:bldP spid="28" grpId="0"/>
      <p:bldP spid="31" grpId="0" animBg="1"/>
      <p:bldP spid="32" grpId="0"/>
      <p:bldP spid="35" grpId="0" animBg="1"/>
      <p:bldP spid="36" grpId="0" animBg="1"/>
      <p:bldP spid="37" grpId="0" animBg="1"/>
      <p:bldP spid="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799"/>
            <a:ext cx="7239000" cy="533401"/>
          </a:xfrm>
        </p:spPr>
        <p:txBody>
          <a:bodyPr/>
          <a:lstStyle/>
          <a:p>
            <a:r>
              <a:rPr lang="it-IT" altLang="en-US" sz="2400" dirty="0"/>
              <a:t>Application to impedance effects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7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dirty="0"/>
              <a:t>Multiphysics design loop for beam coupling impedance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828800"/>
            <a:ext cx="8305800" cy="2609313"/>
            <a:chOff x="457200" y="2514600"/>
            <a:chExt cx="8305800" cy="2609313"/>
          </a:xfrm>
        </p:grpSpPr>
        <p:sp>
          <p:nvSpPr>
            <p:cNvPr id="4" name="Rounded Rectangle 3"/>
            <p:cNvSpPr/>
            <p:nvPr/>
          </p:nvSpPr>
          <p:spPr>
            <a:xfrm>
              <a:off x="5946934" y="2553176"/>
              <a:ext cx="982980" cy="74818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24576" y="2537936"/>
              <a:ext cx="1409224" cy="748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41496" y="4375724"/>
              <a:ext cx="1126330" cy="74818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2155902" y="2601534"/>
              <a:ext cx="17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Beam Induced </a:t>
              </a:r>
              <a:endParaRPr lang="it-IT" alt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EM fields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334000" y="2720816"/>
              <a:ext cx="612934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5964160" y="2717958"/>
              <a:ext cx="1176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Thermal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4406530" y="4586227"/>
              <a:ext cx="1156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Structural</a:t>
              </a:r>
            </a:p>
          </p:txBody>
        </p:sp>
        <p:sp>
          <p:nvSpPr>
            <p:cNvPr id="16" name="Bent Arrow 15"/>
            <p:cNvSpPr/>
            <p:nvPr/>
          </p:nvSpPr>
          <p:spPr>
            <a:xfrm rot="10740000">
              <a:off x="5499496" y="3315620"/>
              <a:ext cx="1116806" cy="1757410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2536507"/>
              <a:ext cx="140873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33400" y="2717958"/>
              <a:ext cx="1394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en-US" sz="1600" dirty="0">
                  <a:solidFill>
                    <a:schemeClr val="bg1"/>
                  </a:solidFill>
                </a:rPr>
                <a:t>Wakefields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27859" y="4330957"/>
              <a:ext cx="1375887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2057400" y="4394358"/>
              <a:ext cx="1192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Deformed mesh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140000">
              <a:off x="2171519" y="3606869"/>
              <a:ext cx="1017260" cy="41338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0" idx="3"/>
            </p:cNvCxnSpPr>
            <p:nvPr/>
          </p:nvCxnSpPr>
          <p:spPr>
            <a:xfrm flipH="1">
              <a:off x="3303746" y="4695764"/>
              <a:ext cx="1037750" cy="9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771924" y="2514600"/>
              <a:ext cx="982980" cy="74818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7754793" y="2619456"/>
              <a:ext cx="1008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Thermal map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60996" y="2544127"/>
              <a:ext cx="1173004" cy="74818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4080760" y="2590383"/>
              <a:ext cx="1329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Power loss density map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33800" y="2870835"/>
              <a:ext cx="4262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412808" y="3556158"/>
              <a:ext cx="982980" cy="7481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439002" y="3632358"/>
              <a:ext cx="90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en-US" sz="1600" dirty="0">
                  <a:solidFill>
                    <a:schemeClr val="bg1"/>
                  </a:solidFill>
                </a:rPr>
                <a:t>Stress map</a:t>
              </a:r>
            </a:p>
          </p:txBody>
        </p:sp>
        <p:sp>
          <p:nvSpPr>
            <p:cNvPr id="35" name="Bent Arrow 34"/>
            <p:cNvSpPr/>
            <p:nvPr/>
          </p:nvSpPr>
          <p:spPr>
            <a:xfrm rot="21540000" flipH="1">
              <a:off x="4400550" y="3842324"/>
              <a:ext cx="436245" cy="524828"/>
            </a:xfrm>
            <a:prstGeom prst="ben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35"/>
            <p:cNvSpPr/>
            <p:nvPr/>
          </p:nvSpPr>
          <p:spPr>
            <a:xfrm>
              <a:off x="1865933" y="2859403"/>
              <a:ext cx="451975" cy="1214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929438" y="2859404"/>
              <a:ext cx="837724" cy="16764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00200" y="1066800"/>
            <a:ext cx="5815330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Multiphysics design loop for beam coupling impedance</a:t>
            </a:r>
          </a:p>
        </p:txBody>
      </p:sp>
      <p:sp>
        <p:nvSpPr>
          <p:cNvPr id="34" name="Text Box 14"/>
          <p:cNvSpPr txBox="1"/>
          <p:nvPr/>
        </p:nvSpPr>
        <p:spPr>
          <a:xfrm>
            <a:off x="304801" y="4724400"/>
            <a:ext cx="845819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altLang="en-US" dirty="0"/>
              <a:t>Eigenmode, Frequency domain, Time domain (Transient solver, Wakefield solver)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52345" y="1749266"/>
            <a:ext cx="1557655" cy="9939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8143-7106-2B49-B4EE-C2BC4126F5B7}" type="slidenum">
              <a:rPr lang="en-GB" smtClean="0"/>
            </a:fld>
            <a:endParaRPr lang="it-IT" alt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23816"/>
            <a:ext cx="6781800" cy="457200"/>
          </a:xfrm>
        </p:spPr>
        <p:txBody>
          <a:bodyPr/>
          <a:lstStyle/>
          <a:p>
            <a:r>
              <a:rPr lang="it-IT" altLang="en-US" sz="2400" dirty="0"/>
              <a:t>EM field calculations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09/19/2017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ICFA mini-Workshop on Impedance and Beam Instabilities in Particle Accelerators Benevento, September 19-22,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13716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Eigenmode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6615" t="9800" r="29834" b="17668"/>
          <a:stretch>
            <a:fillRect/>
          </a:stretch>
        </p:blipFill>
        <p:spPr>
          <a:xfrm rot="16200000">
            <a:off x="-442929" y="2645097"/>
            <a:ext cx="3428993" cy="2390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1143000"/>
            <a:ext cx="1371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Frequency Domain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143000"/>
            <a:ext cx="1371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215491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Transient Solver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15491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Wakefield Solver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6667"/>
          <a:stretch>
            <a:fillRect/>
          </a:stretch>
        </p:blipFill>
        <p:spPr>
          <a:xfrm>
            <a:off x="2821599" y="2286000"/>
            <a:ext cx="2969601" cy="3086100"/>
          </a:xfrm>
          <a:prstGeom prst="rect">
            <a:avLst/>
          </a:prstGeom>
        </p:spPr>
      </p:pic>
      <p:pic>
        <p:nvPicPr>
          <p:cNvPr id="23" name="Picture 22" descr="singlecell_wire.bmp"/>
          <p:cNvPicPr>
            <a:picLocks noChangeAspect="1"/>
          </p:cNvPicPr>
          <p:nvPr/>
        </p:nvPicPr>
        <p:blipFill rotWithShape="1">
          <a:blip r:embed="rId3" cstate="print"/>
          <a:srcRect l="18856" r="18370"/>
          <a:stretch>
            <a:fillRect/>
          </a:stretch>
        </p:blipFill>
        <p:spPr>
          <a:xfrm>
            <a:off x="6001265" y="2801242"/>
            <a:ext cx="3009761" cy="2375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11303</Words>
  <Application>WPS Presentation</Application>
  <PresentationFormat>On-screen Show (4:3)</PresentationFormat>
  <Paragraphs>799</Paragraphs>
  <Slides>36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Office Theme</vt:lpstr>
      <vt:lpstr>Equation.3</vt:lpstr>
      <vt:lpstr>Equation.KSEE3</vt:lpstr>
      <vt:lpstr>CorelPhotoPaint.Image.12</vt:lpstr>
      <vt:lpstr>Multiphysics simulations of impedance effects in accelerators</vt:lpstr>
      <vt:lpstr>Overview</vt:lpstr>
      <vt:lpstr>Overview</vt:lpstr>
      <vt:lpstr>Multiphysics simulations</vt:lpstr>
      <vt:lpstr>Overview</vt:lpstr>
      <vt:lpstr>Application to impedance effects</vt:lpstr>
      <vt:lpstr>Application to impedance effects</vt:lpstr>
      <vt:lpstr>EM field calculations</vt:lpstr>
      <vt:lpstr>EM field calculations</vt:lpstr>
      <vt:lpstr>EM field calculations</vt:lpstr>
      <vt:lpstr>EM field calculations</vt:lpstr>
      <vt:lpstr>EM field calculations</vt:lpstr>
      <vt:lpstr>EM field calculations</vt:lpstr>
      <vt:lpstr>EM field calculations</vt:lpstr>
      <vt:lpstr>EM field calculations</vt:lpstr>
      <vt:lpstr>EM field calculations</vt:lpstr>
      <vt:lpstr>EM field calculations</vt:lpstr>
      <vt:lpstr>PowerPoint 演示文稿</vt:lpstr>
      <vt:lpstr>Thermal calculations</vt:lpstr>
      <vt:lpstr>Thermal calculations</vt:lpstr>
      <vt:lpstr>Thermal calculations</vt:lpstr>
      <vt:lpstr>Structural calculations</vt:lpstr>
      <vt:lpstr>Structural calculations</vt:lpstr>
      <vt:lpstr>Structural calculations</vt:lpstr>
      <vt:lpstr>Structural calculations</vt:lpstr>
      <vt:lpstr>Structural calculations</vt:lpstr>
      <vt:lpstr>Structural calculations</vt:lpstr>
      <vt:lpstr>Structural calculations</vt:lpstr>
      <vt:lpstr>Overview</vt:lpstr>
      <vt:lpstr>Example: CERN-SPS extraction kicker</vt:lpstr>
      <vt:lpstr>Example: CERN-SPS extraction kicker</vt:lpstr>
      <vt:lpstr>Example: wire scanner</vt:lpstr>
      <vt:lpstr>Overview</vt:lpstr>
      <vt:lpstr>Component design flow process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Xoft Axxent  Electronic Brachytherapy System  for  Stage 1 and Early Stage 2 breast cancer</dc:title>
  <dc:creator>KKB</dc:creator>
  <cp:lastModifiedBy>Carlo</cp:lastModifiedBy>
  <cp:revision>2718</cp:revision>
  <cp:lastPrinted>2015-06-05T06:56:00Z</cp:lastPrinted>
  <dcterms:created xsi:type="dcterms:W3CDTF">2013-02-18T13:42:00Z</dcterms:created>
  <dcterms:modified xsi:type="dcterms:W3CDTF">2017-09-19T07:55:30Z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1033-10.1.0.5614</vt:lpwstr>
  </property>
</Properties>
</file>