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71" r:id="rId2"/>
    <p:sldId id="311" r:id="rId3"/>
    <p:sldId id="312" r:id="rId4"/>
    <p:sldId id="313" r:id="rId5"/>
    <p:sldId id="314" r:id="rId6"/>
    <p:sldId id="315" r:id="rId7"/>
    <p:sldId id="316" r:id="rId8"/>
    <p:sldId id="318" r:id="rId9"/>
    <p:sldId id="319" r:id="rId10"/>
    <p:sldId id="321" r:id="rId11"/>
    <p:sldId id="323" r:id="rId12"/>
    <p:sldId id="324" r:id="rId13"/>
    <p:sldId id="325" r:id="rId14"/>
    <p:sldId id="328" r:id="rId15"/>
    <p:sldId id="331" r:id="rId16"/>
    <p:sldId id="329" r:id="rId17"/>
    <p:sldId id="332" r:id="rId18"/>
    <p:sldId id="333" r:id="rId19"/>
    <p:sldId id="373" r:id="rId20"/>
    <p:sldId id="374" r:id="rId21"/>
    <p:sldId id="334" r:id="rId22"/>
    <p:sldId id="375" r:id="rId23"/>
    <p:sldId id="335" r:id="rId24"/>
    <p:sldId id="330" r:id="rId25"/>
    <p:sldId id="376" r:id="rId26"/>
    <p:sldId id="379" r:id="rId27"/>
    <p:sldId id="382" r:id="rId28"/>
    <p:sldId id="339" r:id="rId29"/>
    <p:sldId id="384" r:id="rId30"/>
    <p:sldId id="343" r:id="rId31"/>
    <p:sldId id="381" r:id="rId32"/>
    <p:sldId id="349" r:id="rId33"/>
    <p:sldId id="345" r:id="rId34"/>
    <p:sldId id="369" r:id="rId35"/>
    <p:sldId id="383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D37EA2DF-9F36-4E3E-AFA6-E1C52BDFD5D9}" type="datetimeFigureOut">
              <a:rPr lang="it-IT" altLang="it-IT"/>
              <a:pPr>
                <a:defRPr/>
              </a:pPr>
              <a:t>19/09/17</a:t>
            </a:fld>
            <a:endParaRPr lang="it-IT" alt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EAFFFA05-BB99-44C6-B14B-7E0E020D176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0185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1655F4A-F13C-4FE5-AD99-556452D7D76E}" type="slidenum">
              <a:rPr lang="it-IT" altLang="it-IT" smtClean="0"/>
              <a:pPr eaLnBrk="1" hangingPunct="1">
                <a:spcBef>
                  <a:spcPct val="0"/>
                </a:spcBef>
              </a:pPr>
              <a:t>3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…Francesco was born in Piano di Sorrento , not</a:t>
            </a:r>
            <a:r>
              <a:rPr lang="en-US" baseline="0" dirty="0" smtClean="0"/>
              <a:t> far (130 Km)  from here…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FFFA05-BB99-44C6-B14B-7E0E020D176C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958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10941-79A2-4B80-B3F3-FAF950774C71}" type="datetime1">
              <a:rPr lang="en-US" altLang="it-IT"/>
              <a:pPr>
                <a:defRPr/>
              </a:pPr>
              <a:t>19/09/17</a:t>
            </a:fld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6E1F6-24DC-4F8C-AC13-A247C24B149A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4855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8B7F0-547F-4297-96CF-08975F8DDB14}" type="datetime1">
              <a:rPr lang="en-US" altLang="it-IT"/>
              <a:pPr>
                <a:defRPr/>
              </a:pPr>
              <a:t>19/09/17</a:t>
            </a:fld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00880-44C9-4BF9-A8C8-609992352373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14521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AA789-1F92-4933-A00B-99D38E292DA5}" type="datetime1">
              <a:rPr lang="en-US" altLang="it-IT"/>
              <a:pPr>
                <a:defRPr/>
              </a:pPr>
              <a:t>19/09/17</a:t>
            </a:fld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EDE6-235F-4726-9648-BD894F3AED64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1948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C22E5-F592-42A0-B227-58D6D553DB5D}" type="datetime1">
              <a:rPr lang="en-US" altLang="it-IT"/>
              <a:pPr>
                <a:defRPr/>
              </a:pPr>
              <a:t>19/09/17</a:t>
            </a:fld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DCCCB-B79A-4B0B-93CD-8971B1B1D6ED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1408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5B8A1-5508-4A3C-8A36-A579A0E2BA0A}" type="datetime1">
              <a:rPr lang="en-US" altLang="it-IT"/>
              <a:pPr>
                <a:defRPr/>
              </a:pPr>
              <a:t>19/09/17</a:t>
            </a:fld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2D3AD-3A9C-4BAF-8DB3-C151C16D4137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25483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DDCC4-C078-47AD-8DC8-F8834F79EDA6}" type="datetime1">
              <a:rPr lang="en-US" altLang="it-IT"/>
              <a:pPr>
                <a:defRPr/>
              </a:pPr>
              <a:t>19/09/17</a:t>
            </a:fld>
            <a:endParaRPr lang="en-US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42023-8689-4874-B3B8-E149F27A50BF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506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A654B-8B89-4959-A628-ACBF6D0135DE}" type="datetime1">
              <a:rPr lang="en-US" altLang="it-IT"/>
              <a:pPr>
                <a:defRPr/>
              </a:pPr>
              <a:t>19/09/17</a:t>
            </a:fld>
            <a:endParaRPr lang="en-US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F4AB2-423F-45D2-977D-C1C61A65D221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80909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4FFB9-4964-40BB-AC9B-C4E43C978C63}" type="datetime1">
              <a:rPr lang="en-US" altLang="it-IT"/>
              <a:pPr>
                <a:defRPr/>
              </a:pPr>
              <a:t>19/09/17</a:t>
            </a:fld>
            <a:endParaRPr lang="en-US" alt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54D4D-B45E-4680-9424-A1E8199CD8E3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69910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278EF-18F6-468C-B5E2-C7F07F0DCBC0}" type="datetime1">
              <a:rPr lang="en-US" altLang="it-IT"/>
              <a:pPr>
                <a:defRPr/>
              </a:pPr>
              <a:t>19/09/17</a:t>
            </a:fld>
            <a:endParaRPr lang="en-US" alt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5BDD5-9EF9-43BB-8473-EAD141DD3F67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56424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AA0A-7A84-46A8-BC23-8F10F2926367}" type="datetime1">
              <a:rPr lang="en-US" altLang="it-IT"/>
              <a:pPr>
                <a:defRPr/>
              </a:pPr>
              <a:t>19/09/17</a:t>
            </a:fld>
            <a:endParaRPr lang="en-US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C18AB-B343-4492-BDBF-37AEBF9B4EDA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9728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4ABB2-A441-43C2-A45F-15BEBF827641}" type="datetime1">
              <a:rPr lang="en-US" altLang="it-IT"/>
              <a:pPr>
                <a:defRPr/>
              </a:pPr>
              <a:t>19/09/17</a:t>
            </a:fld>
            <a:endParaRPr lang="en-US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39606-A85C-4F30-88A8-0746B127B1EF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2621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811F6044-B186-40C6-91BF-634E665C07C2}" type="datetime1">
              <a:rPr lang="en-US" altLang="it-IT"/>
              <a:pPr>
                <a:defRPr/>
              </a:pPr>
              <a:t>19/09/17</a:t>
            </a:fld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1E52D1E0-3491-4484-AD9E-D4B7331CF024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1.png"/><Relationship Id="rId7" Type="http://schemas.openxmlformats.org/officeDocument/2006/relationships/hyperlink" Target="https://en.wikipedia.org/wiki/Jewish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1.png"/><Relationship Id="rId6" Type="http://schemas.openxmlformats.org/officeDocument/2006/relationships/image" Target="../media/image2.emf"/><Relationship Id="rId7" Type="http://schemas.openxmlformats.org/officeDocument/2006/relationships/image" Target="../media/image3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hyperlink" Target="http://www.comune.benevento.it/bn2_pagine/_mediagalleryEng/pidEng.php?id=13" TargetMode="External"/><Relationship Id="rId7" Type="http://schemas.openxmlformats.org/officeDocument/2006/relationships/hyperlink" Target="https://www.hotelvillatraiano.com/it/" TargetMode="External"/><Relationship Id="rId8" Type="http://schemas.openxmlformats.org/officeDocument/2006/relationships/hyperlink" Target="http://www.dionisioristorante.it/" TargetMode="External"/><Relationship Id="rId9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jpeg"/><Relationship Id="rId9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6.jpeg"/><Relationship Id="rId7" Type="http://schemas.openxmlformats.org/officeDocument/2006/relationships/image" Target="../media/image67.png"/><Relationship Id="rId8" Type="http://schemas.openxmlformats.org/officeDocument/2006/relationships/image" Target="../media/image68.jpeg"/><Relationship Id="rId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1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058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52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F882591-46FE-45CE-87C6-BF47CB6F662B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350250" cy="939800"/>
          </a:xfrm>
        </p:spPr>
        <p:txBody>
          <a:bodyPr/>
          <a:lstStyle/>
          <a:p>
            <a:pPr eaLnBrk="1" hangingPunct="1"/>
            <a:r>
              <a:rPr lang="en-US" altLang="it-IT" sz="3600" b="1" dirty="0" smtClean="0"/>
              <a:t>Welcome and General Introduction</a:t>
            </a:r>
            <a:endParaRPr lang="en-US" altLang="it-IT" sz="3500" b="1" dirty="0" smtClean="0"/>
          </a:p>
        </p:txBody>
      </p:sp>
      <p:sp>
        <p:nvSpPr>
          <p:cNvPr id="2054" name="Text Placeholder 2"/>
          <p:cNvSpPr txBox="1">
            <a:spLocks/>
          </p:cNvSpPr>
          <p:nvPr/>
        </p:nvSpPr>
        <p:spPr bwMode="auto">
          <a:xfrm>
            <a:off x="38100" y="2895600"/>
            <a:ext cx="858202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200">
              <a:solidFill>
                <a:srgbClr val="898989"/>
              </a:solidFill>
              <a:latin typeface="Arial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it-IT" sz="1800" b="1">
                <a:solidFill>
                  <a:srgbClr val="898989"/>
                </a:solidFill>
              </a:rPr>
              <a:t>	       </a:t>
            </a:r>
            <a:r>
              <a:rPr lang="en-GB" altLang="it-IT" sz="1800" b="1">
                <a:solidFill>
                  <a:srgbClr val="0000FF"/>
                </a:solidFill>
                <a:latin typeface="Arial Black" pitchFamily="34" charset="0"/>
              </a:rPr>
              <a:t>S. Petracca (University of Sannio),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it-IT" sz="1800" b="1">
                <a:solidFill>
                  <a:srgbClr val="FF0000"/>
                </a:solidFill>
                <a:latin typeface="Arial Black" pitchFamily="34" charset="0"/>
              </a:rPr>
              <a:t>	     </a:t>
            </a:r>
            <a:r>
              <a:rPr lang="en-GB" altLang="it-IT" sz="1800" b="1">
                <a:solidFill>
                  <a:srgbClr val="0000FF"/>
                </a:solidFill>
                <a:latin typeface="Arial Black" pitchFamily="34" charset="0"/>
              </a:rPr>
              <a:t>M.R. Masullo (INFN Naples), G. Rumolo (CERN)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it-IT" sz="1800" b="1">
              <a:solidFill>
                <a:srgbClr val="0000FF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it-IT" sz="1600">
              <a:solidFill>
                <a:srgbClr val="898989"/>
              </a:solidFill>
              <a:latin typeface="Arial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200" b="1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tx2"/>
                </a:solidFill>
              </a:rPr>
              <a:t>				http://prewww.unisannio.it/workshopwakefields2017/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tx2"/>
                </a:solidFill>
              </a:rPr>
              <a:t>				https://agenda.infn.it/conferenceDisplay.py?confId=12603</a:t>
            </a:r>
          </a:p>
        </p:txBody>
      </p:sp>
      <p:pic>
        <p:nvPicPr>
          <p:cNvPr id="2055" name="Picture 4" descr="Benevento-W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258763"/>
            <a:ext cx="6223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a destra 1"/>
          <p:cNvSpPr/>
          <p:nvPr/>
        </p:nvSpPr>
        <p:spPr>
          <a:xfrm>
            <a:off x="1039813" y="3413125"/>
            <a:ext cx="255587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2304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1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292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F04530F-03C3-4AD2-8C0F-77F56738D134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12293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1332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12295" name="Content Placeholder 5"/>
          <p:cNvSpPr txBox="1">
            <a:spLocks/>
          </p:cNvSpPr>
          <p:nvPr/>
        </p:nvSpPr>
        <p:spPr bwMode="auto">
          <a:xfrm>
            <a:off x="457200" y="914400"/>
            <a:ext cx="82264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2738" indent="-2762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633413" indent="-276225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Char char="o"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Francesco Ruggiero </a:t>
            </a: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gave important contributions in a number of 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critical</a:t>
            </a:r>
            <a:b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</a:b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     </a:t>
            </a:r>
            <a:r>
              <a:rPr lang="en-US" altLang="it-IT" sz="1800" dirty="0" err="1" smtClean="0">
                <a:solidFill>
                  <a:srgbClr val="0055A0"/>
                </a:solidFill>
                <a:latin typeface="Arial" pitchFamily="34" charset="0"/>
              </a:rPr>
              <a:t>issus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related to beam coupling impedance and beam instabilities </a:t>
            </a:r>
            <a:endParaRPr lang="it-IT" altLang="it-IT" sz="1800" dirty="0">
              <a:solidFill>
                <a:srgbClr val="0055A0"/>
              </a:solidFill>
              <a:latin typeface="Arial" pitchFamily="34" charset="0"/>
            </a:endParaRP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r>
              <a:rPr lang="en-US" altLang="it-IT" sz="1700" dirty="0" err="1">
                <a:solidFill>
                  <a:srgbClr val="0055A0"/>
                </a:solidFill>
                <a:latin typeface="Arial" pitchFamily="34" charset="0"/>
              </a:rPr>
              <a:t>Localised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 impedance sources and impedance database: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a framework</a:t>
            </a:r>
            <a:endParaRPr lang="en-US" altLang="it-IT" sz="1700" dirty="0">
              <a:solidFill>
                <a:srgbClr val="0055A0"/>
              </a:solidFill>
              <a:latin typeface="Arial" pitchFamily="34" charset="0"/>
            </a:endParaRP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Landau damping in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2D 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from amplitude tune spread and in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the presence</a:t>
            </a:r>
            <a:b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</a:b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of truncated 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tails</a:t>
            </a:r>
          </a:p>
        </p:txBody>
      </p:sp>
      <p:pic>
        <p:nvPicPr>
          <p:cNvPr id="12296" name="Picture 2" descr="Screen Shot 2017-08-03 at 09.10.12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811463"/>
            <a:ext cx="449421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" descr="Screen Shot 2017-08-03 at 09.10.00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59100"/>
            <a:ext cx="433228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6"/>
          <p:cNvSpPr txBox="1">
            <a:spLocks noChangeArrowheads="1"/>
          </p:cNvSpPr>
          <p:nvPr/>
        </p:nvSpPr>
        <p:spPr bwMode="auto">
          <a:xfrm>
            <a:off x="-615950" y="28114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55A0"/>
              </a:solidFill>
              <a:latin typeface="Arial" pitchFamily="34" charset="0"/>
            </a:endParaRPr>
          </a:p>
        </p:txBody>
      </p:sp>
      <p:sp>
        <p:nvSpPr>
          <p:cNvPr id="12299" name="TextBox 7"/>
          <p:cNvSpPr txBox="1">
            <a:spLocks noChangeArrowheads="1"/>
          </p:cNvSpPr>
          <p:nvPr/>
        </p:nvSpPr>
        <p:spPr bwMode="auto">
          <a:xfrm>
            <a:off x="2354263" y="2881313"/>
            <a:ext cx="24669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300">
                <a:solidFill>
                  <a:srgbClr val="262626"/>
                </a:solidFill>
                <a:latin typeface="Courier" pitchFamily="6" charset="0"/>
              </a:rPr>
              <a:t>Stability diagram for Gaussian distribution</a:t>
            </a:r>
          </a:p>
        </p:txBody>
      </p:sp>
      <p:sp>
        <p:nvSpPr>
          <p:cNvPr id="12300" name="TextBox 9"/>
          <p:cNvSpPr txBox="1">
            <a:spLocks noChangeArrowheads="1"/>
          </p:cNvSpPr>
          <p:nvPr/>
        </p:nvSpPr>
        <p:spPr bwMode="auto">
          <a:xfrm>
            <a:off x="6756400" y="2651125"/>
            <a:ext cx="234791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300">
                <a:solidFill>
                  <a:srgbClr val="262626"/>
                </a:solidFill>
                <a:latin typeface="Courier" pitchFamily="6" charset="0"/>
              </a:rPr>
              <a:t>Stability diagram for Gaussian distribution with truncated tail</a:t>
            </a:r>
            <a:r>
              <a:rPr lang="en-US" altLang="it-IT" sz="1500">
                <a:solidFill>
                  <a:srgbClr val="0055A0"/>
                </a:solidFill>
                <a:latin typeface="Arial" pitchFamily="34" charset="0"/>
              </a:rPr>
              <a:t>s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2476500" y="2982913"/>
            <a:ext cx="4046538" cy="2308225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it-IT" sz="1800" b="1" dirty="0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Beam stability in LHC strongly relies nowadays on amplitude detuning from </a:t>
            </a:r>
            <a:r>
              <a:rPr lang="en-US" altLang="it-IT" sz="1800" b="1" dirty="0" err="1">
                <a:solidFill>
                  <a:srgbClr val="FFFFFF"/>
                </a:solidFill>
                <a:latin typeface="Arial" pitchFamily="34" charset="0"/>
              </a:rPr>
              <a:t>octupoles</a:t>
            </a: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Some of the observed </a:t>
            </a:r>
            <a:r>
              <a:rPr lang="en-US" altLang="it-IT" sz="1800" b="1" dirty="0" err="1" smtClean="0">
                <a:solidFill>
                  <a:srgbClr val="FFFFFF"/>
                </a:solidFill>
                <a:latin typeface="Arial" pitchFamily="34" charset="0"/>
              </a:rPr>
              <a:t>instab-ilities</a:t>
            </a:r>
            <a:r>
              <a:rPr lang="en-US" altLang="it-IT" sz="1800" b="1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might be ascribed to tail scraping on collimators</a:t>
            </a:r>
          </a:p>
          <a:p>
            <a:pPr eaLnBrk="1" hangingPunct="1">
              <a:spcBef>
                <a:spcPct val="0"/>
              </a:spcBef>
            </a:pPr>
            <a:endParaRPr lang="en-US" altLang="it-IT" sz="18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Francesco’s Legacy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4350" name="Picture 6" descr="unisannio-logo-wo-margin_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1" name="Image 4" descr="logooutline.ep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39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40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F565A80-77C5-48DE-B001-83CD4C935726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14341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15371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14343" name="Content Placeholder 5"/>
          <p:cNvSpPr txBox="1">
            <a:spLocks/>
          </p:cNvSpPr>
          <p:nvPr/>
        </p:nvSpPr>
        <p:spPr bwMode="auto">
          <a:xfrm>
            <a:off x="492265" y="914399"/>
            <a:ext cx="82264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2738" indent="-2762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633413" indent="-276225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Char char="o"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Francesco Ruggiero </a:t>
            </a: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gave important contributions in a number of 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critical</a:t>
            </a:r>
            <a:b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</a:b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     issues </a:t>
            </a: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related to beam coupling impedance and beam instabilities 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endParaRPr lang="en-US" altLang="it-IT" sz="1800" dirty="0">
              <a:solidFill>
                <a:srgbClr val="0055A0"/>
              </a:solidFill>
              <a:latin typeface="Arial" pitchFamily="34" charset="0"/>
            </a:endParaRP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r>
              <a:rPr lang="en-US" altLang="it-IT" sz="1700" dirty="0" err="1">
                <a:solidFill>
                  <a:srgbClr val="0055A0"/>
                </a:solidFill>
                <a:latin typeface="Arial" pitchFamily="34" charset="0"/>
              </a:rPr>
              <a:t>Localised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 impedance sources and impedance database: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a framework</a:t>
            </a:r>
            <a:endParaRPr lang="en-US" altLang="it-IT" sz="1700" dirty="0">
              <a:solidFill>
                <a:srgbClr val="0055A0"/>
              </a:solidFill>
              <a:latin typeface="Arial" pitchFamily="34" charset="0"/>
            </a:endParaRP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Landau damping in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2D 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from amplitude tune spread and in presence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/>
            </a:r>
            <a:b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</a:b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of 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truncated tails</a:t>
            </a: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Impedance of the LHC beam screen (realistic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model: rounded 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corners,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/>
            </a:r>
            <a:b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</a:b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Cu 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coating on </a:t>
            </a:r>
            <a:r>
              <a:rPr lang="en-US" altLang="it-IT" sz="1700" dirty="0" err="1">
                <a:solidFill>
                  <a:srgbClr val="0055A0"/>
                </a:solidFill>
                <a:latin typeface="Arial" pitchFamily="34" charset="0"/>
              </a:rPr>
              <a:t>StSt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, pumping holes,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welds, saw-tooth, etc.)</a:t>
            </a:r>
            <a:endParaRPr lang="en-US" altLang="it-IT" sz="1700" dirty="0">
              <a:solidFill>
                <a:srgbClr val="0055A0"/>
              </a:solidFill>
              <a:latin typeface="Arial" pitchFamily="34" charset="0"/>
            </a:endParaRPr>
          </a:p>
        </p:txBody>
      </p:sp>
      <p:graphicFrame>
        <p:nvGraphicFramePr>
          <p:cNvPr id="1434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47044"/>
              </p:ext>
            </p:extLst>
          </p:nvPr>
        </p:nvGraphicFramePr>
        <p:xfrm>
          <a:off x="1169199" y="3512211"/>
          <a:ext cx="1900238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9" name="Image" r:id="rId7" imgW="2514286" imgH="2679365" progId="Photoshop.Image.6">
                  <p:embed/>
                </p:oleObj>
              </mc:Choice>
              <mc:Fallback>
                <p:oleObj name="Image" r:id="rId7" imgW="2514286" imgH="2679365" progId="Photoshop.Image.6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199" y="3512211"/>
                        <a:ext cx="1900238" cy="202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5" name="Picture 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464" y="3496076"/>
            <a:ext cx="2311400" cy="174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Picture 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67200"/>
            <a:ext cx="3197225" cy="4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6" name="Picture 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43843"/>
            <a:ext cx="2349500" cy="52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72200" y="3733800"/>
            <a:ext cx="245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0000FF"/>
                </a:solidFill>
              </a:rPr>
              <a:t>Ohmic</a:t>
            </a:r>
            <a:r>
              <a:rPr lang="en-US" sz="1400" i="1" dirty="0" smtClean="0">
                <a:solidFill>
                  <a:srgbClr val="0000FF"/>
                </a:solidFill>
              </a:rPr>
              <a:t> losses in the coax region</a:t>
            </a:r>
            <a:endParaRPr lang="it-IT" sz="1400" i="1" dirty="0">
              <a:solidFill>
                <a:srgbClr val="0000FF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Francesco’s Legacy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5372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3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364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58E266C-CB86-4FC2-88B2-901FBD9F2730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15365" name="Gruppo 13"/>
          <p:cNvGrpSpPr>
            <a:grpSpLocks/>
          </p:cNvGrpSpPr>
          <p:nvPr/>
        </p:nvGrpSpPr>
        <p:grpSpPr bwMode="auto">
          <a:xfrm>
            <a:off x="0" y="-76200"/>
            <a:ext cx="9144000" cy="6172200"/>
            <a:chOff x="0" y="0"/>
            <a:chExt cx="9144000" cy="6171731"/>
          </a:xfrm>
        </p:grpSpPr>
        <p:pic>
          <p:nvPicPr>
            <p:cNvPr id="1639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Francesco’s Legacy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457200" y="914399"/>
            <a:ext cx="8261490" cy="5078413"/>
            <a:chOff x="457200" y="914399"/>
            <a:chExt cx="8261490" cy="5078413"/>
          </a:xfrm>
        </p:grpSpPr>
        <p:sp>
          <p:nvSpPr>
            <p:cNvPr id="17" name="Content Placeholder 5"/>
            <p:cNvSpPr txBox="1">
              <a:spLocks/>
            </p:cNvSpPr>
            <p:nvPr/>
          </p:nvSpPr>
          <p:spPr bwMode="auto">
            <a:xfrm>
              <a:off x="492265" y="914399"/>
              <a:ext cx="8226425" cy="507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2738" indent="-276225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633413" indent="-276225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1900"/>
                </a:spcBef>
                <a:buClr>
                  <a:srgbClr val="0055A0"/>
                </a:buClr>
                <a:buSzPct val="80000"/>
                <a:buFont typeface="Courier New" pitchFamily="49" charset="0"/>
                <a:buChar char="o"/>
              </a:pPr>
              <a:r>
                <a:rPr lang="en-US" altLang="it-IT" sz="1800" b="1" dirty="0">
                  <a:solidFill>
                    <a:srgbClr val="0055A0"/>
                  </a:solidFill>
                  <a:latin typeface="Arial" pitchFamily="34" charset="0"/>
                </a:rPr>
                <a:t>Francesco Ruggiero </a:t>
              </a:r>
              <a:r>
                <a:rPr lang="en-US" altLang="it-IT" sz="1800" dirty="0">
                  <a:solidFill>
                    <a:srgbClr val="0055A0"/>
                  </a:solidFill>
                  <a:latin typeface="Arial" pitchFamily="34" charset="0"/>
                </a:rPr>
                <a:t>gave important contributions in a number of </a:t>
              </a:r>
              <a:r>
                <a:rPr lang="en-US" altLang="it-IT" sz="1800" dirty="0" smtClean="0">
                  <a:solidFill>
                    <a:srgbClr val="0055A0"/>
                  </a:solidFill>
                  <a:latin typeface="Arial" pitchFamily="34" charset="0"/>
                </a:rPr>
                <a:t>critical</a:t>
              </a:r>
              <a:br>
                <a:rPr lang="en-US" altLang="it-IT" sz="1800" dirty="0" smtClean="0">
                  <a:solidFill>
                    <a:srgbClr val="0055A0"/>
                  </a:solidFill>
                  <a:latin typeface="Arial" pitchFamily="34" charset="0"/>
                </a:rPr>
              </a:br>
              <a:r>
                <a:rPr lang="en-US" altLang="it-IT" sz="1800" dirty="0" smtClean="0">
                  <a:solidFill>
                    <a:srgbClr val="0055A0"/>
                  </a:solidFill>
                  <a:latin typeface="Arial" pitchFamily="34" charset="0"/>
                </a:rPr>
                <a:t>     issues </a:t>
              </a:r>
              <a:r>
                <a:rPr lang="en-US" altLang="it-IT" sz="1800" dirty="0">
                  <a:solidFill>
                    <a:srgbClr val="0055A0"/>
                  </a:solidFill>
                  <a:latin typeface="Arial" pitchFamily="34" charset="0"/>
                </a:rPr>
                <a:t>related to beam coupling impedance and beam instabilities </a:t>
              </a:r>
              <a:r>
                <a:rPr lang="it-IT" altLang="it-IT" sz="1800" dirty="0">
                  <a:solidFill>
                    <a:srgbClr val="0055A0"/>
                  </a:solidFill>
                  <a:latin typeface="Arial" pitchFamily="34" charset="0"/>
                </a:rPr>
                <a:t> </a:t>
              </a:r>
              <a:endParaRPr lang="en-US" altLang="it-IT" sz="1800" dirty="0">
                <a:solidFill>
                  <a:srgbClr val="0055A0"/>
                </a:solidFill>
                <a:latin typeface="Arial" pitchFamily="34" charset="0"/>
              </a:endParaRPr>
            </a:p>
            <a:p>
              <a:pPr lvl="1" eaLnBrk="1" hangingPunct="1">
                <a:spcBef>
                  <a:spcPts val="400"/>
                </a:spcBef>
                <a:spcAft>
                  <a:spcPts val="400"/>
                </a:spcAft>
                <a:buClr>
                  <a:srgbClr val="0055A0"/>
                </a:buClr>
                <a:buSzPct val="90000"/>
                <a:buFont typeface="Arial" pitchFamily="34" charset="0"/>
                <a:buChar char="•"/>
              </a:pPr>
              <a:r>
                <a:rPr lang="en-US" altLang="it-IT" sz="1700" dirty="0" err="1">
                  <a:solidFill>
                    <a:srgbClr val="0055A0"/>
                  </a:solidFill>
                  <a:latin typeface="Arial" pitchFamily="34" charset="0"/>
                </a:rPr>
                <a:t>Localised</a:t>
              </a:r>
              <a:r>
                <a:rPr lang="en-US" altLang="it-IT" sz="1700" dirty="0">
                  <a:solidFill>
                    <a:srgbClr val="0055A0"/>
                  </a:solidFill>
                  <a:latin typeface="Arial" pitchFamily="34" charset="0"/>
                </a:rPr>
                <a:t> impedance sources and impedance database: </a:t>
              </a:r>
              <a:r>
                <a:rPr lang="en-US" altLang="it-IT" sz="1700" dirty="0" smtClean="0">
                  <a:solidFill>
                    <a:srgbClr val="0055A0"/>
                  </a:solidFill>
                  <a:latin typeface="Arial" pitchFamily="34" charset="0"/>
                </a:rPr>
                <a:t>a framework</a:t>
              </a:r>
              <a:endParaRPr lang="en-US" altLang="it-IT" sz="1700" dirty="0">
                <a:solidFill>
                  <a:srgbClr val="0055A0"/>
                </a:solidFill>
                <a:latin typeface="Arial" pitchFamily="34" charset="0"/>
              </a:endParaRPr>
            </a:p>
            <a:p>
              <a:pPr lvl="1" eaLnBrk="1" hangingPunct="1">
                <a:spcBef>
                  <a:spcPts val="400"/>
                </a:spcBef>
                <a:spcAft>
                  <a:spcPts val="400"/>
                </a:spcAft>
                <a:buClr>
                  <a:srgbClr val="0055A0"/>
                </a:buClr>
                <a:buSzPct val="90000"/>
                <a:buFont typeface="Arial" pitchFamily="34" charset="0"/>
                <a:buChar char="•"/>
              </a:pPr>
              <a:r>
                <a:rPr lang="en-US" altLang="it-IT" sz="1700" dirty="0">
                  <a:solidFill>
                    <a:srgbClr val="0055A0"/>
                  </a:solidFill>
                  <a:latin typeface="Arial" pitchFamily="34" charset="0"/>
                </a:rPr>
                <a:t>Landau damping in </a:t>
              </a:r>
              <a:r>
                <a:rPr lang="en-US" altLang="it-IT" sz="1700" dirty="0" smtClean="0">
                  <a:solidFill>
                    <a:srgbClr val="0055A0"/>
                  </a:solidFill>
                  <a:latin typeface="Arial" pitchFamily="34" charset="0"/>
                </a:rPr>
                <a:t>2D </a:t>
              </a:r>
              <a:r>
                <a:rPr lang="en-US" altLang="it-IT" sz="1700" dirty="0">
                  <a:solidFill>
                    <a:srgbClr val="0055A0"/>
                  </a:solidFill>
                  <a:latin typeface="Arial" pitchFamily="34" charset="0"/>
                </a:rPr>
                <a:t>from amplitude tune spread and in presence </a:t>
              </a:r>
              <a:r>
                <a:rPr lang="en-US" altLang="it-IT" sz="1700" dirty="0" smtClean="0">
                  <a:solidFill>
                    <a:srgbClr val="0055A0"/>
                  </a:solidFill>
                  <a:latin typeface="Arial" pitchFamily="34" charset="0"/>
                </a:rPr>
                <a:t/>
              </a:r>
              <a:br>
                <a:rPr lang="en-US" altLang="it-IT" sz="1700" dirty="0" smtClean="0">
                  <a:solidFill>
                    <a:srgbClr val="0055A0"/>
                  </a:solidFill>
                  <a:latin typeface="Arial" pitchFamily="34" charset="0"/>
                </a:rPr>
              </a:br>
              <a:r>
                <a:rPr lang="en-US" altLang="it-IT" sz="1700" dirty="0" smtClean="0">
                  <a:solidFill>
                    <a:srgbClr val="0055A0"/>
                  </a:solidFill>
                  <a:latin typeface="Arial" pitchFamily="34" charset="0"/>
                </a:rPr>
                <a:t>of </a:t>
              </a:r>
              <a:r>
                <a:rPr lang="en-US" altLang="it-IT" sz="1700" dirty="0">
                  <a:solidFill>
                    <a:srgbClr val="0055A0"/>
                  </a:solidFill>
                  <a:latin typeface="Arial" pitchFamily="34" charset="0"/>
                </a:rPr>
                <a:t>truncated tails</a:t>
              </a:r>
            </a:p>
            <a:p>
              <a:pPr lvl="1" eaLnBrk="1" hangingPunct="1">
                <a:spcBef>
                  <a:spcPts val="400"/>
                </a:spcBef>
                <a:spcAft>
                  <a:spcPts val="400"/>
                </a:spcAft>
                <a:buClr>
                  <a:srgbClr val="0055A0"/>
                </a:buClr>
                <a:buSzPct val="90000"/>
                <a:buFont typeface="Arial" pitchFamily="34" charset="0"/>
                <a:buChar char="•"/>
              </a:pPr>
              <a:r>
                <a:rPr lang="en-US" altLang="it-IT" sz="1700" dirty="0">
                  <a:solidFill>
                    <a:srgbClr val="0055A0"/>
                  </a:solidFill>
                  <a:latin typeface="Arial" pitchFamily="34" charset="0"/>
                </a:rPr>
                <a:t>Impedance of the LHC beam screen (realistic </a:t>
              </a:r>
              <a:r>
                <a:rPr lang="en-US" altLang="it-IT" sz="1700" dirty="0" smtClean="0">
                  <a:solidFill>
                    <a:srgbClr val="0055A0"/>
                  </a:solidFill>
                  <a:latin typeface="Arial" pitchFamily="34" charset="0"/>
                </a:rPr>
                <a:t>model: rounded </a:t>
              </a:r>
              <a:r>
                <a:rPr lang="en-US" altLang="it-IT" sz="1700" dirty="0">
                  <a:solidFill>
                    <a:srgbClr val="0055A0"/>
                  </a:solidFill>
                  <a:latin typeface="Arial" pitchFamily="34" charset="0"/>
                </a:rPr>
                <a:t>corners, </a:t>
              </a:r>
              <a:r>
                <a:rPr lang="en-US" altLang="it-IT" sz="1700" dirty="0" smtClean="0">
                  <a:solidFill>
                    <a:srgbClr val="0055A0"/>
                  </a:solidFill>
                  <a:latin typeface="Arial" pitchFamily="34" charset="0"/>
                </a:rPr>
                <a:t/>
              </a:r>
              <a:br>
                <a:rPr lang="en-US" altLang="it-IT" sz="1700" dirty="0" smtClean="0">
                  <a:solidFill>
                    <a:srgbClr val="0055A0"/>
                  </a:solidFill>
                  <a:latin typeface="Arial" pitchFamily="34" charset="0"/>
                </a:rPr>
              </a:br>
              <a:r>
                <a:rPr lang="en-US" altLang="it-IT" sz="1700" dirty="0" smtClean="0">
                  <a:solidFill>
                    <a:srgbClr val="0055A0"/>
                  </a:solidFill>
                  <a:latin typeface="Arial" pitchFamily="34" charset="0"/>
                </a:rPr>
                <a:t>Cu </a:t>
              </a:r>
              <a:r>
                <a:rPr lang="en-US" altLang="it-IT" sz="1700" dirty="0">
                  <a:solidFill>
                    <a:srgbClr val="0055A0"/>
                  </a:solidFill>
                  <a:latin typeface="Arial" pitchFamily="34" charset="0"/>
                </a:rPr>
                <a:t>coating on </a:t>
              </a:r>
              <a:r>
                <a:rPr lang="en-US" altLang="it-IT" sz="1700" dirty="0" err="1">
                  <a:solidFill>
                    <a:srgbClr val="0055A0"/>
                  </a:solidFill>
                  <a:latin typeface="Arial" pitchFamily="34" charset="0"/>
                </a:rPr>
                <a:t>StSt</a:t>
              </a:r>
              <a:r>
                <a:rPr lang="en-US" altLang="it-IT" sz="1700" dirty="0">
                  <a:solidFill>
                    <a:srgbClr val="0055A0"/>
                  </a:solidFill>
                  <a:latin typeface="Arial" pitchFamily="34" charset="0"/>
                </a:rPr>
                <a:t>, pumping holes, </a:t>
              </a:r>
              <a:r>
                <a:rPr lang="en-US" altLang="it-IT" sz="1700" dirty="0" smtClean="0">
                  <a:solidFill>
                    <a:srgbClr val="0055A0"/>
                  </a:solidFill>
                  <a:latin typeface="Arial" pitchFamily="34" charset="0"/>
                </a:rPr>
                <a:t>welds, saw-tooth, etc.)</a:t>
              </a:r>
            </a:p>
            <a:p>
              <a:pPr lvl="1" eaLnBrk="1" hangingPunct="1">
                <a:spcBef>
                  <a:spcPts val="400"/>
                </a:spcBef>
                <a:spcAft>
                  <a:spcPts val="400"/>
                </a:spcAft>
                <a:buClr>
                  <a:srgbClr val="0055A0"/>
                </a:buClr>
                <a:buSzPct val="90000"/>
                <a:buFont typeface="Arial" pitchFamily="34" charset="0"/>
                <a:buChar char="•"/>
              </a:pPr>
              <a:r>
                <a:rPr lang="en-US" altLang="it-IT" sz="1700" dirty="0">
                  <a:solidFill>
                    <a:srgbClr val="0055A0"/>
                  </a:solidFill>
                  <a:latin typeface="Arial" pitchFamily="34" charset="0"/>
                </a:rPr>
                <a:t>Resistive wall impedance of the LHC collimators</a:t>
              </a:r>
            </a:p>
            <a:p>
              <a:pPr lvl="1" eaLnBrk="1" hangingPunct="1">
                <a:spcBef>
                  <a:spcPts val="400"/>
                </a:spcBef>
                <a:spcAft>
                  <a:spcPts val="400"/>
                </a:spcAft>
                <a:buClr>
                  <a:srgbClr val="0055A0"/>
                </a:buClr>
                <a:buSzPct val="90000"/>
                <a:buFont typeface="Arial" pitchFamily="34" charset="0"/>
                <a:buChar char="•"/>
              </a:pPr>
              <a:endParaRPr lang="en-US" altLang="it-IT" sz="1700" dirty="0">
                <a:solidFill>
                  <a:srgbClr val="0055A0"/>
                </a:solidFill>
                <a:latin typeface="Arial" pitchFamily="34" charset="0"/>
              </a:endParaRPr>
            </a:p>
          </p:txBody>
        </p:sp>
        <p:pic>
          <p:nvPicPr>
            <p:cNvPr id="4403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581400"/>
              <a:ext cx="8126412" cy="2278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6397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388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6DCE72-8961-4826-BBC8-0B0571CA056F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16389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17418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492265" y="914399"/>
            <a:ext cx="8226425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2738" indent="-2762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633413" indent="-276225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Char char="o"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Francesco Ruggiero </a:t>
            </a: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gave important contributions in a number of 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critical</a:t>
            </a:r>
            <a:b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</a:b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     issues </a:t>
            </a: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related to beam coupling impedance and beam instabilities 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endParaRPr lang="en-US" altLang="it-IT" sz="1800" dirty="0">
              <a:solidFill>
                <a:srgbClr val="0055A0"/>
              </a:solidFill>
              <a:latin typeface="Arial" pitchFamily="34" charset="0"/>
            </a:endParaRP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r>
              <a:rPr lang="en-US" altLang="it-IT" sz="1700" dirty="0" err="1">
                <a:solidFill>
                  <a:srgbClr val="0055A0"/>
                </a:solidFill>
                <a:latin typeface="Arial" pitchFamily="34" charset="0"/>
              </a:rPr>
              <a:t>Localised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 impedance sources and impedance database: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a framework</a:t>
            </a:r>
            <a:endParaRPr lang="en-US" altLang="it-IT" sz="1700" dirty="0">
              <a:solidFill>
                <a:srgbClr val="0055A0"/>
              </a:solidFill>
              <a:latin typeface="Arial" pitchFamily="34" charset="0"/>
            </a:endParaRP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Landau damping in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2D 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from amplitude tune spread and in presence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/>
            </a:r>
            <a:b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</a:b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of 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truncated tails</a:t>
            </a: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Impedance of the LHC beam screen (realistic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model: rounded 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corners,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/>
            </a:r>
            <a:b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</a:b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Cu 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coating on </a:t>
            </a:r>
            <a:r>
              <a:rPr lang="en-US" altLang="it-IT" sz="1700" dirty="0" err="1">
                <a:solidFill>
                  <a:srgbClr val="0055A0"/>
                </a:solidFill>
                <a:latin typeface="Arial" pitchFamily="34" charset="0"/>
              </a:rPr>
              <a:t>StSt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, pumping holes,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welds, saw-tooth, etc.)</a:t>
            </a: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Resistive wall impedance of the LHC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collimators</a:t>
            </a: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The electron cloud crash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study program</a:t>
            </a:r>
            <a:endParaRPr lang="en-US" altLang="it-IT" sz="1700" dirty="0">
              <a:solidFill>
                <a:srgbClr val="0055A0"/>
              </a:solidFill>
              <a:latin typeface="Arial" pitchFamily="34" charset="0"/>
            </a:endParaRP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endParaRPr lang="en-US" altLang="it-IT" sz="1700" dirty="0">
              <a:solidFill>
                <a:srgbClr val="0055A0"/>
              </a:solidFill>
              <a:latin typeface="Arial" pitchFamily="34" charset="0"/>
            </a:endParaRP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endParaRPr lang="en-US" altLang="it-IT" sz="1700" dirty="0">
              <a:solidFill>
                <a:srgbClr val="0055A0"/>
              </a:solidFill>
              <a:latin typeface="Arial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609600" y="4092575"/>
            <a:ext cx="8153400" cy="1774825"/>
            <a:chOff x="838200" y="4092575"/>
            <a:chExt cx="8153400" cy="1774825"/>
          </a:xfrm>
        </p:grpSpPr>
        <p:pic>
          <p:nvPicPr>
            <p:cNvPr id="16392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92575"/>
              <a:ext cx="6437313" cy="177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sellaDiTesto 5"/>
            <p:cNvSpPr txBox="1"/>
            <p:nvPr/>
          </p:nvSpPr>
          <p:spPr>
            <a:xfrm>
              <a:off x="7160201" y="4551351"/>
              <a:ext cx="1831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FF"/>
                  </a:solidFill>
                </a:rPr>
                <a:t>LHC cloud buildup cartoon</a:t>
              </a:r>
            </a:p>
            <a:p>
              <a:pPr algn="ctr"/>
              <a:r>
                <a:rPr lang="en-US" sz="1200" dirty="0" smtClean="0">
                  <a:solidFill>
                    <a:srgbClr val="0000FF"/>
                  </a:solidFill>
                </a:rPr>
                <a:t>by Francesco</a:t>
              </a:r>
              <a:endParaRPr lang="it-IT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Francesco’s Legacy</a:t>
            </a: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2476500" y="1749425"/>
            <a:ext cx="4046538" cy="3139321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it-IT" sz="1800" b="1" dirty="0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Francesco was so farsighted </a:t>
            </a:r>
            <a:r>
              <a:rPr lang="en-US" altLang="it-IT" sz="1800" b="1" dirty="0" smtClean="0">
                <a:solidFill>
                  <a:srgbClr val="FFFFFF"/>
                </a:solidFill>
                <a:latin typeface="Arial" pitchFamily="34" charset="0"/>
              </a:rPr>
              <a:t>as to predict </a:t>
            </a: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that electron cloud would eventually limit LHC both in terms of heat load in the cold regions and beam stability!</a:t>
            </a:r>
          </a:p>
          <a:p>
            <a:pPr eaLnBrk="1" hangingPunct="1">
              <a:spcBef>
                <a:spcPct val="0"/>
              </a:spcBef>
            </a:pP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Electron cloud R&amp;D program </a:t>
            </a:r>
            <a:r>
              <a:rPr lang="en-US" altLang="it-IT" sz="1800" b="1" dirty="0" smtClean="0">
                <a:solidFill>
                  <a:srgbClr val="FFFFFF"/>
                </a:solidFill>
                <a:latin typeface="Arial" pitchFamily="34" charset="0"/>
              </a:rPr>
              <a:t>worldwide were inspired by his thought </a:t>
            </a: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and steady leadership in the field for many years</a:t>
            </a:r>
          </a:p>
          <a:p>
            <a:pPr eaLnBrk="1" hangingPunct="1">
              <a:spcBef>
                <a:spcPct val="0"/>
              </a:spcBef>
            </a:pPr>
            <a:endParaRPr lang="en-US" altLang="it-IT" sz="18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3" name="TextBox 2"/>
          <p:cNvSpPr txBox="1"/>
          <p:nvPr/>
        </p:nvSpPr>
        <p:spPr>
          <a:xfrm rot="19666799">
            <a:off x="424659" y="2850156"/>
            <a:ext cx="8278812" cy="5540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i="1" kern="0" dirty="0" smtClean="0">
                <a:solidFill>
                  <a:prstClr val="white"/>
                </a:solidFill>
                <a:latin typeface="Cambria"/>
                <a:ea typeface="+mn-ea"/>
                <a:cs typeface="Cambria"/>
              </a:rPr>
              <a:t>Many Thanks for all, </a:t>
            </a:r>
            <a:r>
              <a:rPr lang="en-US" sz="3000" b="1" i="1" kern="0" dirty="0">
                <a:solidFill>
                  <a:prstClr val="white"/>
                </a:solidFill>
                <a:latin typeface="Cambria"/>
                <a:ea typeface="+mn-ea"/>
                <a:cs typeface="Cambria"/>
              </a:rPr>
              <a:t>Francesco </a:t>
            </a:r>
            <a:r>
              <a:rPr lang="en-US" sz="2500" b="1" i="1" kern="0" dirty="0">
                <a:solidFill>
                  <a:prstClr val="white"/>
                </a:solidFill>
                <a:latin typeface="Cambria"/>
                <a:ea typeface="+mn-ea"/>
                <a:cs typeface="Cambria"/>
              </a:rPr>
              <a:t> </a:t>
            </a:r>
            <a:r>
              <a:rPr lang="en-US" sz="2500" b="1" i="1" kern="0" dirty="0" smtClean="0">
                <a:solidFill>
                  <a:prstClr val="white"/>
                </a:solidFill>
                <a:latin typeface="Cambria"/>
                <a:ea typeface="+mn-ea"/>
                <a:cs typeface="Cambria"/>
              </a:rPr>
              <a:t>!!!</a:t>
            </a:r>
            <a:endParaRPr lang="en-US" sz="2500" b="1" i="1" kern="0" dirty="0">
              <a:solidFill>
                <a:prstClr val="white"/>
              </a:solidFill>
              <a:latin typeface="Cambria"/>
              <a:ea typeface="+mn-ea"/>
              <a:cs typeface="Cambri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9468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460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C82CABD-2951-48B4-BAA4-CE38AF215804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19461" name="Gruppo 13"/>
          <p:cNvGrpSpPr>
            <a:grpSpLocks/>
          </p:cNvGrpSpPr>
          <p:nvPr/>
        </p:nvGrpSpPr>
        <p:grpSpPr bwMode="auto">
          <a:xfrm>
            <a:off x="0" y="-76200"/>
            <a:ext cx="9144000" cy="6172200"/>
            <a:chOff x="0" y="-76194"/>
            <a:chExt cx="9144000" cy="6171731"/>
          </a:xfrm>
        </p:grpSpPr>
        <p:pic>
          <p:nvPicPr>
            <p:cNvPr id="20489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-76194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19462" name="Titolo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Welcome to </a:t>
            </a: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Benevento!</a:t>
            </a:r>
            <a:endParaRPr lang="it-IT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19463" name="Segnaposto contenuto 6"/>
          <p:cNvSpPr txBox="1">
            <a:spLocks/>
          </p:cNvSpPr>
          <p:nvPr/>
        </p:nvSpPr>
        <p:spPr bwMode="auto">
          <a:xfrm>
            <a:off x="679450" y="963613"/>
            <a:ext cx="7778750" cy="101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9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lnSpc>
                <a:spcPct val="50000"/>
              </a:lnSpc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None/>
            </a:pP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The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town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of Benevento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is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located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between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two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rivers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:</a:t>
            </a:r>
            <a:r>
              <a:rPr lang="it-IT" altLang="it-IT" sz="1800" i="1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b="1" i="1" dirty="0">
                <a:solidFill>
                  <a:srgbClr val="0055A0"/>
                </a:solidFill>
                <a:latin typeface="Arial" pitchFamily="34" charset="0"/>
              </a:rPr>
              <a:t>Sabato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and </a:t>
            </a:r>
            <a:r>
              <a:rPr lang="it-IT" altLang="it-IT" sz="1800" b="1" i="1" dirty="0">
                <a:solidFill>
                  <a:srgbClr val="0055A0"/>
                </a:solidFill>
                <a:latin typeface="Arial" pitchFamily="34" charset="0"/>
              </a:rPr>
              <a:t>Calore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, </a:t>
            </a:r>
          </a:p>
          <a:p>
            <a:pPr algn="just" eaLnBrk="1" hangingPunct="1">
              <a:lnSpc>
                <a:spcPct val="50000"/>
              </a:lnSpc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None/>
            </a:pPr>
            <a:r>
              <a:rPr lang="it-IT" altLang="ja-JP" sz="1800" dirty="0">
                <a:solidFill>
                  <a:srgbClr val="0055A0"/>
                </a:solidFill>
                <a:latin typeface="Arial" pitchFamily="34" charset="0"/>
              </a:rPr>
              <a:t>and  </a:t>
            </a:r>
            <a:r>
              <a:rPr lang="it-IT" altLang="ja-JP" sz="1800" dirty="0" err="1">
                <a:solidFill>
                  <a:srgbClr val="0055A0"/>
                </a:solidFill>
                <a:latin typeface="Arial" pitchFamily="34" charset="0"/>
              </a:rPr>
              <a:t>surrounded</a:t>
            </a:r>
            <a:r>
              <a:rPr lang="it-IT" altLang="ja-JP" sz="1800" dirty="0">
                <a:solidFill>
                  <a:srgbClr val="0055A0"/>
                </a:solidFill>
                <a:latin typeface="Arial" pitchFamily="34" charset="0"/>
              </a:rPr>
              <a:t>  by the </a:t>
            </a:r>
            <a:r>
              <a:rPr lang="it-IT" altLang="ja-JP" sz="1800" dirty="0" err="1">
                <a:solidFill>
                  <a:srgbClr val="0055A0"/>
                </a:solidFill>
                <a:latin typeface="Arial" pitchFamily="34" charset="0"/>
              </a:rPr>
              <a:t>mountains</a:t>
            </a:r>
            <a:r>
              <a:rPr lang="it-IT" altLang="ja-JP" sz="1800" dirty="0">
                <a:solidFill>
                  <a:srgbClr val="0055A0"/>
                </a:solidFill>
                <a:latin typeface="Arial" pitchFamily="34" charset="0"/>
              </a:rPr>
              <a:t> of the </a:t>
            </a:r>
            <a:r>
              <a:rPr lang="it-IT" altLang="ja-JP" sz="1800" b="1" i="1">
                <a:solidFill>
                  <a:srgbClr val="0055A0"/>
                </a:solidFill>
                <a:latin typeface="Arial" pitchFamily="34" charset="0"/>
              </a:rPr>
              <a:t>Appennino </a:t>
            </a:r>
            <a:r>
              <a:rPr lang="it-IT" altLang="ja-JP" sz="1800" b="1" i="1" smtClean="0">
                <a:solidFill>
                  <a:srgbClr val="0055A0"/>
                </a:solidFill>
                <a:latin typeface="Arial" pitchFamily="34" charset="0"/>
              </a:rPr>
              <a:t>Campano</a:t>
            </a:r>
            <a:r>
              <a:rPr lang="it-IT" altLang="ja-JP" sz="1800" dirty="0">
                <a:solidFill>
                  <a:srgbClr val="0055A0"/>
                </a:solidFill>
                <a:latin typeface="Arial" pitchFamily="34" charset="0"/>
              </a:rPr>
              <a:t>, </a:t>
            </a:r>
            <a:r>
              <a:rPr lang="it-IT" altLang="ja-JP" sz="1800" dirty="0" err="1">
                <a:solidFill>
                  <a:srgbClr val="0055A0"/>
                </a:solidFill>
                <a:latin typeface="Arial" pitchFamily="34" charset="0"/>
              </a:rPr>
              <a:t>including</a:t>
            </a:r>
            <a:endParaRPr lang="it-IT" altLang="ja-JP" sz="1800" dirty="0">
              <a:solidFill>
                <a:srgbClr val="0055A0"/>
              </a:solidFill>
              <a:latin typeface="Arial" pitchFamily="34" charset="0"/>
            </a:endParaRPr>
          </a:p>
          <a:p>
            <a:pPr algn="just" eaLnBrk="1" hangingPunct="1">
              <a:lnSpc>
                <a:spcPct val="50000"/>
              </a:lnSpc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None/>
            </a:pPr>
            <a:r>
              <a:rPr lang="it-IT" altLang="ja-JP" sz="1800" b="1" i="1" dirty="0">
                <a:solidFill>
                  <a:srgbClr val="0055A0"/>
                </a:solidFill>
                <a:latin typeface="Arial" pitchFamily="34" charset="0"/>
              </a:rPr>
              <a:t>Mt. </a:t>
            </a:r>
            <a:r>
              <a:rPr lang="it-IT" altLang="it-IT" sz="1800" b="1" i="1" dirty="0">
                <a:solidFill>
                  <a:srgbClr val="0055A0"/>
                </a:solidFill>
                <a:latin typeface="Arial" pitchFamily="34" charset="0"/>
              </a:rPr>
              <a:t>Taburno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, 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known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as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 ”the sleeping lady” for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its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shape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19464" name="Immagine 14" descr="dormisanni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70138"/>
            <a:ext cx="8107363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0493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3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484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8E390-A07E-40B1-B916-753A514C2DEC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20485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2356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20486" name="Titolo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Benevento: The </a:t>
            </a:r>
            <a:r>
              <a:rPr lang="it-IT" altLang="it-IT" sz="2400" b="1" u="sng" dirty="0" err="1">
                <a:solidFill>
                  <a:srgbClr val="0000FF"/>
                </a:solidFill>
                <a:latin typeface="Arial Black" panose="020B0A04020102020204" pitchFamily="34" charset="0"/>
              </a:rPr>
              <a:t>Mesozoic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400" b="1" u="sng" dirty="0" err="1">
                <a:solidFill>
                  <a:srgbClr val="0000FF"/>
                </a:solidFill>
                <a:latin typeface="Arial Black" panose="020B0A04020102020204" pitchFamily="34" charset="0"/>
              </a:rPr>
              <a:t>Period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0487" name="Segnaposto contenuto 2"/>
          <p:cNvSpPr txBox="1">
            <a:spLocks/>
          </p:cNvSpPr>
          <p:nvPr/>
        </p:nvSpPr>
        <p:spPr bwMode="auto">
          <a:xfrm>
            <a:off x="457200" y="838200"/>
            <a:ext cx="85344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9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None/>
            </a:pP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The Benevento area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is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a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rich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fossil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area: the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most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famous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finding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(</a:t>
            </a:r>
            <a:r>
              <a:rPr lang="it-IT" altLang="it-IT" sz="1800" dirty="0" smtClean="0">
                <a:solidFill>
                  <a:srgbClr val="0055A0"/>
                </a:solidFill>
                <a:latin typeface="Arial" pitchFamily="34" charset="0"/>
              </a:rPr>
              <a:t>1981)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coming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from Pietraroja </a:t>
            </a:r>
            <a:r>
              <a:rPr lang="it-IT" altLang="it-IT" sz="1800" b="1" dirty="0" err="1">
                <a:solidFill>
                  <a:srgbClr val="FF0000"/>
                </a:solidFill>
                <a:latin typeface="Arial" pitchFamily="34" charset="0"/>
              </a:rPr>
              <a:t>is</a:t>
            </a:r>
            <a:r>
              <a:rPr lang="it-IT" altLang="it-IT" sz="1800" b="1" dirty="0">
                <a:solidFill>
                  <a:srgbClr val="FF0000"/>
                </a:solidFill>
                <a:latin typeface="Arial" pitchFamily="34" charset="0"/>
              </a:rPr>
              <a:t> a baby </a:t>
            </a:r>
            <a:r>
              <a:rPr lang="it-IT" altLang="it-IT" sz="1800" b="1" dirty="0" err="1">
                <a:solidFill>
                  <a:srgbClr val="FF0000"/>
                </a:solidFill>
                <a:latin typeface="Arial" pitchFamily="34" charset="0"/>
              </a:rPr>
              <a:t>dinosaur</a:t>
            </a:r>
            <a:r>
              <a:rPr lang="it-IT" altLang="it-IT" sz="1800" b="1" dirty="0">
                <a:solidFill>
                  <a:srgbClr val="FF0000"/>
                </a:solidFill>
                <a:latin typeface="Arial" pitchFamily="34" charset="0"/>
              </a:rPr>
              <a:t> (</a:t>
            </a:r>
            <a:r>
              <a:rPr lang="it-IT" altLang="it-IT" sz="1800" b="1" i="1" dirty="0" err="1">
                <a:solidFill>
                  <a:srgbClr val="FF0000"/>
                </a:solidFill>
                <a:latin typeface="Arial" pitchFamily="34" charset="0"/>
              </a:rPr>
              <a:t>Scipionyx</a:t>
            </a:r>
            <a:r>
              <a:rPr lang="it-IT" altLang="it-IT" sz="1800" b="1" i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altLang="it-IT" sz="1800" b="1" i="1" dirty="0" err="1">
                <a:solidFill>
                  <a:srgbClr val="FF0000"/>
                </a:solidFill>
                <a:latin typeface="Arial" pitchFamily="34" charset="0"/>
              </a:rPr>
              <a:t>Samniticus</a:t>
            </a:r>
            <a:r>
              <a:rPr lang="it-IT" altLang="it-IT" sz="1800" b="1" dirty="0">
                <a:solidFill>
                  <a:srgbClr val="FF0000"/>
                </a:solidFill>
                <a:latin typeface="Arial" pitchFamily="34" charset="0"/>
              </a:rPr>
              <a:t>) 113 </a:t>
            </a:r>
            <a:r>
              <a:rPr lang="it-IT" altLang="it-IT" sz="1800" b="1" dirty="0" err="1">
                <a:solidFill>
                  <a:srgbClr val="FF0000"/>
                </a:solidFill>
                <a:latin typeface="Arial" pitchFamily="34" charset="0"/>
              </a:rPr>
              <a:t>Million</a:t>
            </a:r>
            <a:r>
              <a:rPr lang="it-IT" altLang="it-IT" sz="1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altLang="it-IT" sz="1800" b="1" dirty="0" err="1">
                <a:solidFill>
                  <a:srgbClr val="FF0000"/>
                </a:solidFill>
                <a:latin typeface="Arial" pitchFamily="34" charset="0"/>
              </a:rPr>
              <a:t>years</a:t>
            </a:r>
            <a:r>
              <a:rPr lang="it-IT" altLang="it-IT" sz="1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altLang="it-IT" sz="1800" b="1" dirty="0" err="1">
                <a:solidFill>
                  <a:srgbClr val="FF0000"/>
                </a:solidFill>
                <a:latin typeface="Arial" pitchFamily="34" charset="0"/>
              </a:rPr>
              <a:t>old</a:t>
            </a:r>
            <a:r>
              <a:rPr lang="it-IT" altLang="it-IT" sz="1800" b="1" dirty="0">
                <a:solidFill>
                  <a:srgbClr val="FF0000"/>
                </a:solidFill>
                <a:latin typeface="Arial" pitchFamily="34" charset="0"/>
              </a:rPr>
              <a:t>, </a:t>
            </a:r>
            <a:r>
              <a:rPr lang="it-IT" altLang="it-IT" sz="1800" b="1" dirty="0" err="1">
                <a:latin typeface="Arial" pitchFamily="34" charset="0"/>
              </a:rPr>
              <a:t>nicknamed</a:t>
            </a:r>
            <a:r>
              <a:rPr lang="it-IT" altLang="it-IT" sz="1800" b="1" dirty="0">
                <a:latin typeface="Arial" pitchFamily="34" charset="0"/>
              </a:rPr>
              <a:t> </a:t>
            </a:r>
            <a:r>
              <a:rPr lang="it-IT" altLang="it-IT" sz="1800" b="1" i="1" dirty="0">
                <a:latin typeface="Arial" pitchFamily="34" charset="0"/>
              </a:rPr>
              <a:t>Ciro </a:t>
            </a:r>
            <a:r>
              <a:rPr lang="it-IT" altLang="it-IT" sz="1800" b="1" dirty="0">
                <a:latin typeface="Arial" pitchFamily="34" charset="0"/>
              </a:rPr>
              <a:t>(on display </a:t>
            </a:r>
            <a:r>
              <a:rPr lang="it-IT" altLang="it-IT" sz="1800" b="1" dirty="0" err="1">
                <a:latin typeface="Arial" pitchFamily="34" charset="0"/>
              </a:rPr>
              <a:t>at</a:t>
            </a:r>
            <a:r>
              <a:rPr lang="it-IT" altLang="it-IT" sz="1800" b="1" dirty="0">
                <a:latin typeface="Arial" pitchFamily="34" charset="0"/>
              </a:rPr>
              <a:t> </a:t>
            </a:r>
            <a:r>
              <a:rPr lang="it-IT" altLang="it-IT" sz="1800" b="1" dirty="0" err="1">
                <a:latin typeface="Arial" pitchFamily="34" charset="0"/>
              </a:rPr>
              <a:t>Benevento’s</a:t>
            </a:r>
            <a:r>
              <a:rPr lang="it-IT" altLang="it-IT" sz="1800" b="1" dirty="0">
                <a:latin typeface="Arial" pitchFamily="34" charset="0"/>
              </a:rPr>
              <a:t> «Museo Archeologico»)</a:t>
            </a:r>
            <a:r>
              <a:rPr lang="it-IT" altLang="it-IT" sz="1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endParaRPr lang="it-IT" altLang="it-IT" sz="1800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20488" name="Immagine 14" descr="cir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90713"/>
            <a:ext cx="4322762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CasellaDiTesto 15"/>
          <p:cNvSpPr txBox="1">
            <a:spLocks noChangeArrowheads="1"/>
          </p:cNvSpPr>
          <p:nvPr/>
        </p:nvSpPr>
        <p:spPr bwMode="auto">
          <a:xfrm>
            <a:off x="630238" y="5156200"/>
            <a:ext cx="7827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According 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 to  British </a:t>
            </a: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traveler 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Edward 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Hutton 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(1875 – 1969), Benevento could have been the most ancient 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(XV century </a:t>
            </a:r>
            <a:r>
              <a:rPr lang="en-US" altLang="it-IT" sz="1800" dirty="0" err="1" smtClean="0">
                <a:solidFill>
                  <a:srgbClr val="0055A0"/>
                </a:solidFill>
                <a:latin typeface="Arial" pitchFamily="34" charset="0"/>
              </a:rPr>
              <a:t>b.C.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 ?) stable </a:t>
            </a: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human 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settle-</a:t>
            </a:r>
            <a:r>
              <a:rPr lang="en-US" altLang="it-IT" sz="1800" dirty="0" err="1" smtClean="0">
                <a:solidFill>
                  <a:srgbClr val="0055A0"/>
                </a:solidFill>
                <a:latin typeface="Arial" pitchFamily="34" charset="0"/>
              </a:rPr>
              <a:t>ment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in Italy.</a:t>
            </a:r>
            <a:endParaRPr lang="it-IT" altLang="it-IT" sz="1800" dirty="0">
              <a:solidFill>
                <a:srgbClr val="0055A0"/>
              </a:solidFill>
              <a:latin typeface="Arial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715000" y="2362200"/>
            <a:ext cx="28920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Ciro</a:t>
            </a:r>
            <a:r>
              <a:rPr lang="en-US" dirty="0" smtClean="0"/>
              <a:t> was a </a:t>
            </a:r>
            <a:r>
              <a:rPr lang="en-US" dirty="0" err="1" smtClean="0"/>
              <a:t>carnivor</a:t>
            </a:r>
            <a:r>
              <a:rPr lang="en-US" dirty="0" smtClean="0"/>
              <a:t>,  perhaps</a:t>
            </a:r>
          </a:p>
          <a:p>
            <a:r>
              <a:rPr lang="en-US" dirty="0" smtClean="0"/>
              <a:t>the  only  one of  this kind in</a:t>
            </a:r>
          </a:p>
          <a:p>
            <a:r>
              <a:rPr lang="en-US" dirty="0" smtClean="0"/>
              <a:t>Italy. The exceptional feature</a:t>
            </a:r>
          </a:p>
          <a:p>
            <a:r>
              <a:rPr lang="en-US" dirty="0" smtClean="0"/>
              <a:t>of this fossil is the </a:t>
            </a:r>
            <a:r>
              <a:rPr lang="en-US" dirty="0" err="1" smtClean="0"/>
              <a:t>preserva</a:t>
            </a:r>
            <a:r>
              <a:rPr lang="en-US" dirty="0" smtClean="0"/>
              <a:t>-</a:t>
            </a:r>
          </a:p>
          <a:p>
            <a:r>
              <a:rPr lang="en-US" dirty="0" err="1" smtClean="0"/>
              <a:t>tion</a:t>
            </a:r>
            <a:r>
              <a:rPr lang="en-US" dirty="0" smtClean="0"/>
              <a:t>  of  the soft parts of  its</a:t>
            </a:r>
          </a:p>
          <a:p>
            <a:r>
              <a:rPr lang="en-US" dirty="0" smtClean="0"/>
              <a:t>body.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1518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7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508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ECEF60A-B5A8-4976-B2E4-45D39919EE22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21509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</p:grpSp>
      <p:sp>
        <p:nvSpPr>
          <p:cNvPr id="21510" name="Titolo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Benevento: an </a:t>
            </a:r>
            <a:r>
              <a:rPr lang="it-IT" altLang="it-IT" sz="2400" b="1" u="sng" dirty="0" err="1">
                <a:solidFill>
                  <a:srgbClr val="0000FF"/>
                </a:solidFill>
                <a:latin typeface="Arial Black" panose="020B0A04020102020204" pitchFamily="34" charset="0"/>
              </a:rPr>
              <a:t>Old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, </a:t>
            </a:r>
            <a:r>
              <a:rPr lang="it-IT" altLang="it-IT" sz="2400" b="1" u="sng" dirty="0" err="1">
                <a:solidFill>
                  <a:srgbClr val="0000FF"/>
                </a:solidFill>
                <a:latin typeface="Arial Black" panose="020B0A04020102020204" pitchFamily="34" charset="0"/>
              </a:rPr>
              <a:t>Noble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 Town</a:t>
            </a:r>
          </a:p>
        </p:txBody>
      </p:sp>
      <p:sp>
        <p:nvSpPr>
          <p:cNvPr id="21511" name="Segnaposto contenuto 2"/>
          <p:cNvSpPr txBox="1">
            <a:spLocks/>
          </p:cNvSpPr>
          <p:nvPr/>
        </p:nvSpPr>
        <p:spPr bwMode="auto">
          <a:xfrm>
            <a:off x="228600" y="774700"/>
            <a:ext cx="901382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9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None/>
            </a:pPr>
            <a:r>
              <a:rPr lang="en-US" altLang="it-IT" sz="1800" dirty="0" smtClean="0">
                <a:solidFill>
                  <a:srgbClr val="0000FF"/>
                </a:solidFill>
              </a:rPr>
              <a:t>Legend </a:t>
            </a:r>
            <a:r>
              <a:rPr lang="en-US" altLang="it-IT" sz="1800" dirty="0" smtClean="0"/>
              <a:t>ascribes  </a:t>
            </a:r>
            <a:r>
              <a:rPr lang="en-US" altLang="it-IT" sz="1800" dirty="0"/>
              <a:t>its foundation  </a:t>
            </a:r>
            <a:r>
              <a:rPr lang="en-US" altLang="it-IT" sz="1800" dirty="0" smtClean="0"/>
              <a:t>to the </a:t>
            </a:r>
            <a:r>
              <a:rPr lang="en-US" altLang="it-IT" sz="1800" dirty="0" err="1" smtClean="0"/>
              <a:t>greek</a:t>
            </a:r>
            <a:r>
              <a:rPr lang="en-US" altLang="it-IT" sz="1800" dirty="0" smtClean="0"/>
              <a:t> hero  </a:t>
            </a:r>
            <a:r>
              <a:rPr lang="en-US" altLang="it-IT" sz="1800" dirty="0" smtClean="0">
                <a:solidFill>
                  <a:srgbClr val="0000FF"/>
                </a:solidFill>
              </a:rPr>
              <a:t>Diomedes</a:t>
            </a:r>
            <a:r>
              <a:rPr lang="en-US" altLang="it-IT" sz="1800" dirty="0" smtClean="0"/>
              <a:t>, </a:t>
            </a:r>
            <a:r>
              <a:rPr lang="en-US" altLang="it-IT" sz="1800" dirty="0"/>
              <a:t>after chasing </a:t>
            </a:r>
            <a:r>
              <a:rPr lang="en-US" altLang="it-IT" sz="1800" dirty="0" smtClean="0"/>
              <a:t> the </a:t>
            </a:r>
            <a:r>
              <a:rPr lang="en-US" altLang="it-IT" sz="1800" dirty="0" err="1">
                <a:solidFill>
                  <a:srgbClr val="0000FF"/>
                </a:solidFill>
              </a:rPr>
              <a:t>Calydonian</a:t>
            </a:r>
            <a:r>
              <a:rPr lang="en-US" altLang="it-IT" sz="1800" dirty="0">
                <a:solidFill>
                  <a:srgbClr val="0000FF"/>
                </a:solidFill>
              </a:rPr>
              <a:t> Boar</a:t>
            </a:r>
            <a:r>
              <a:rPr lang="en-US" altLang="it-IT" sz="1800" dirty="0"/>
              <a:t> (still shown in the City banner). </a:t>
            </a:r>
            <a:r>
              <a:rPr lang="en-US" altLang="it-IT" sz="1800" dirty="0" smtClean="0"/>
              <a:t>Another legend reports </a:t>
            </a:r>
            <a:r>
              <a:rPr lang="en-US" altLang="it-IT" sz="1800" dirty="0"/>
              <a:t>it was founded by </a:t>
            </a:r>
            <a:r>
              <a:rPr lang="en-US" altLang="it-IT" sz="1800" dirty="0" err="1">
                <a:solidFill>
                  <a:srgbClr val="0000FF"/>
                </a:solidFill>
              </a:rPr>
              <a:t>Auson</a:t>
            </a:r>
            <a:r>
              <a:rPr lang="en-US" altLang="it-IT" sz="1800" dirty="0"/>
              <a:t>, the </a:t>
            </a:r>
            <a:r>
              <a:rPr lang="en-US" altLang="it-IT" sz="1800" dirty="0" smtClean="0"/>
              <a:t/>
            </a:r>
            <a:br>
              <a:rPr lang="en-US" altLang="it-IT" sz="1800" dirty="0" smtClean="0"/>
            </a:br>
            <a:r>
              <a:rPr lang="en-US" altLang="it-IT" sz="1800" dirty="0" smtClean="0"/>
              <a:t>son </a:t>
            </a:r>
            <a:r>
              <a:rPr lang="en-US" altLang="it-IT" sz="1800" dirty="0"/>
              <a:t>of </a:t>
            </a:r>
            <a:r>
              <a:rPr lang="en-US" altLang="it-IT" sz="1800" dirty="0">
                <a:solidFill>
                  <a:srgbClr val="0000FF"/>
                </a:solidFill>
              </a:rPr>
              <a:t>Ulysses</a:t>
            </a:r>
            <a:r>
              <a:rPr lang="en-US" altLang="it-IT" sz="1800" dirty="0"/>
              <a:t> and </a:t>
            </a:r>
            <a:r>
              <a:rPr lang="en-US" altLang="it-IT" sz="1800" dirty="0">
                <a:solidFill>
                  <a:srgbClr val="0000FF"/>
                </a:solidFill>
              </a:rPr>
              <a:t>Circe</a:t>
            </a:r>
            <a:r>
              <a:rPr lang="en-US" altLang="it-IT" sz="1800" dirty="0"/>
              <a:t>. </a:t>
            </a:r>
            <a:br>
              <a:rPr lang="en-US" altLang="it-IT" sz="1800" dirty="0"/>
            </a:br>
            <a:r>
              <a:rPr lang="en-US" altLang="it-IT" sz="1800" dirty="0" smtClean="0"/>
              <a:t>The </a:t>
            </a:r>
            <a:r>
              <a:rPr lang="en-US" altLang="it-IT" sz="1800" dirty="0" err="1">
                <a:solidFill>
                  <a:srgbClr val="0000FF"/>
                </a:solidFill>
              </a:rPr>
              <a:t>Samnites</a:t>
            </a:r>
            <a:r>
              <a:rPr lang="en-US" altLang="it-IT" sz="1800" dirty="0"/>
              <a:t>, the local  tribes, where brave and fierce warriors. It took three wars, and a </a:t>
            </a:r>
            <a:r>
              <a:rPr lang="en-US" altLang="it-IT" sz="1800" dirty="0" smtClean="0"/>
              <a:t/>
            </a:r>
            <a:br>
              <a:rPr lang="en-US" altLang="it-IT" sz="1800" dirty="0" smtClean="0"/>
            </a:br>
            <a:r>
              <a:rPr lang="en-US" altLang="it-IT" sz="1800" dirty="0" smtClean="0"/>
              <a:t>bitter </a:t>
            </a:r>
            <a:r>
              <a:rPr lang="en-US" altLang="it-IT" sz="1800" dirty="0"/>
              <a:t>defeat (whence the original  name </a:t>
            </a:r>
            <a:r>
              <a:rPr lang="en-US" altLang="it-IT" sz="1800" dirty="0" smtClean="0"/>
              <a:t>of </a:t>
            </a:r>
            <a:r>
              <a:rPr lang="en-US" altLang="it-IT" sz="1800" dirty="0"/>
              <a:t>the city,  </a:t>
            </a:r>
            <a:r>
              <a:rPr lang="en-US" altLang="it-IT" sz="1800" i="1" dirty="0" err="1">
                <a:solidFill>
                  <a:srgbClr val="0000FF"/>
                </a:solidFill>
              </a:rPr>
              <a:t>Maleventum</a:t>
            </a:r>
            <a:r>
              <a:rPr lang="en-US" altLang="it-IT" sz="1800" dirty="0"/>
              <a:t>) for the Romans to </a:t>
            </a:r>
            <a:r>
              <a:rPr lang="en-US" altLang="it-IT" sz="1800" dirty="0" smtClean="0"/>
              <a:t>eventually conquer </a:t>
            </a:r>
            <a:r>
              <a:rPr lang="en-US" altLang="it-IT" sz="1800" dirty="0"/>
              <a:t>the city in 290 </a:t>
            </a:r>
            <a:r>
              <a:rPr lang="en-US" altLang="it-IT" sz="1800" dirty="0" err="1"/>
              <a:t>b.C.</a:t>
            </a:r>
            <a:endParaRPr lang="en-US" altLang="it-IT" sz="1800" dirty="0"/>
          </a:p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Char char="o"/>
            </a:pPr>
            <a:endParaRPr lang="it-IT" altLang="it-IT" sz="1800" dirty="0">
              <a:solidFill>
                <a:srgbClr val="0055A0"/>
              </a:solidFill>
              <a:latin typeface="Arial" pitchFamily="34" charset="0"/>
            </a:endParaRPr>
          </a:p>
        </p:txBody>
      </p:sp>
      <p:pic>
        <p:nvPicPr>
          <p:cNvPr id="2152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2785293"/>
            <a:ext cx="6773862" cy="336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3564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5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556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CC9DC5-F8DF-4725-A89B-1BF6EBE65EF0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23557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2458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12" name="Titolo 1"/>
          <p:cNvSpPr txBox="1">
            <a:spLocks/>
          </p:cNvSpPr>
          <p:nvPr/>
        </p:nvSpPr>
        <p:spPr>
          <a:xfrm>
            <a:off x="1371600" y="196850"/>
            <a:ext cx="6338888" cy="528638"/>
          </a:xfrm>
          <a:prstGeom prst="rect">
            <a:avLst/>
          </a:prstGeom>
        </p:spPr>
        <p:txBody>
          <a:bodyPr lIns="45720" rIns="45720" anchor="ctr">
            <a:normAutofit fontScale="92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24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 fontAlgn="auto">
              <a:spcAft>
                <a:spcPts val="0"/>
              </a:spcAft>
              <a:defRPr/>
            </a:pPr>
            <a:r>
              <a:rPr lang="it-IT" dirty="0" smtClean="0">
                <a:solidFill>
                  <a:srgbClr val="0000FF"/>
                </a:solidFill>
                <a:latin typeface="Arial"/>
              </a:rPr>
              <a:t>Benevento: the Roman </a:t>
            </a:r>
            <a:r>
              <a:rPr lang="it-IT" dirty="0" err="1" smtClean="0">
                <a:solidFill>
                  <a:srgbClr val="0000FF"/>
                </a:solidFill>
                <a:latin typeface="Arial"/>
              </a:rPr>
              <a:t>Period</a:t>
            </a:r>
            <a:r>
              <a:rPr lang="it-IT" dirty="0" smtClean="0">
                <a:solidFill>
                  <a:srgbClr val="0000FF"/>
                </a:solidFill>
                <a:latin typeface="Arial"/>
                <a:sym typeface="Wingdings"/>
              </a:rPr>
              <a:t> (III B.C.- V A.C.)  </a:t>
            </a:r>
            <a:endParaRPr lang="it-IT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3559" name="CasellaDiTesto 12"/>
          <p:cNvSpPr txBox="1">
            <a:spLocks noChangeArrowheads="1"/>
          </p:cNvSpPr>
          <p:nvPr/>
        </p:nvSpPr>
        <p:spPr bwMode="auto">
          <a:xfrm>
            <a:off x="227013" y="822325"/>
            <a:ext cx="84931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After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the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victory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in the Forche Caudine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battle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(321 B.C.), the 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Samnites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were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subdued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by the Romans and the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town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name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, </a:t>
            </a:r>
            <a:r>
              <a:rPr lang="it-IT" altLang="it-IT" sz="1800" b="1" dirty="0">
                <a:solidFill>
                  <a:srgbClr val="0055A0"/>
                </a:solidFill>
                <a:latin typeface="Arial" pitchFamily="34" charset="0"/>
              </a:rPr>
              <a:t>Maleventum, </a:t>
            </a:r>
            <a:r>
              <a:rPr lang="it-IT" altLang="it-IT" sz="1800" b="1" dirty="0" err="1">
                <a:solidFill>
                  <a:srgbClr val="0055A0"/>
                </a:solidFill>
                <a:latin typeface="Arial" pitchFamily="34" charset="0"/>
              </a:rPr>
              <a:t>was</a:t>
            </a:r>
            <a:r>
              <a:rPr lang="it-IT" altLang="it-IT" sz="1800" b="1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b="1" dirty="0" err="1">
                <a:solidFill>
                  <a:srgbClr val="0055A0"/>
                </a:solidFill>
                <a:latin typeface="Arial" pitchFamily="34" charset="0"/>
              </a:rPr>
              <a:t>changed</a:t>
            </a:r>
            <a:endParaRPr lang="it-IT" altLang="it-IT" sz="1800" b="1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 err="1">
                <a:solidFill>
                  <a:srgbClr val="0055A0"/>
                </a:solidFill>
                <a:latin typeface="Arial" pitchFamily="34" charset="0"/>
              </a:rPr>
              <a:t>into</a:t>
            </a:r>
            <a:r>
              <a:rPr lang="it-IT" altLang="it-IT" sz="1800" b="1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b="1" dirty="0" err="1">
                <a:solidFill>
                  <a:srgbClr val="0055A0"/>
                </a:solidFill>
                <a:latin typeface="Arial" pitchFamily="34" charset="0"/>
              </a:rPr>
              <a:t>Beneventum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Beneventum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experienced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political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,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military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and cultural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55A0"/>
                </a:solidFill>
                <a:latin typeface="Arial" pitchFamily="34" charset="0"/>
              </a:rPr>
              <a:t>Roman </a:t>
            </a:r>
            <a:r>
              <a:rPr lang="it-IT" altLang="it-IT" sz="1800" b="1" dirty="0" err="1">
                <a:solidFill>
                  <a:srgbClr val="0055A0"/>
                </a:solidFill>
                <a:latin typeface="Arial" pitchFamily="34" charset="0"/>
              </a:rPr>
              <a:t>domination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rgbClr val="7030A0"/>
                </a:solidFill>
                <a:latin typeface="Arial" pitchFamily="34" charset="0"/>
              </a:rPr>
              <a:t>The </a:t>
            </a:r>
            <a:r>
              <a:rPr lang="it-IT" altLang="it-IT" sz="1800" dirty="0" err="1">
                <a:solidFill>
                  <a:srgbClr val="7030A0"/>
                </a:solidFill>
                <a:latin typeface="Arial" pitchFamily="34" charset="0"/>
              </a:rPr>
              <a:t>town</a:t>
            </a:r>
            <a:r>
              <a:rPr lang="it-IT" altLang="it-IT" sz="1800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it-IT" altLang="it-IT" sz="1800" dirty="0" err="1">
                <a:solidFill>
                  <a:srgbClr val="7030A0"/>
                </a:solidFill>
                <a:latin typeface="Arial" pitchFamily="34" charset="0"/>
              </a:rPr>
              <a:t>was</a:t>
            </a:r>
            <a:r>
              <a:rPr lang="it-IT" altLang="it-IT" sz="1800" dirty="0">
                <a:solidFill>
                  <a:srgbClr val="7030A0"/>
                </a:solidFill>
                <a:latin typeface="Arial" pitchFamily="34" charset="0"/>
              </a:rPr>
              <a:t> </a:t>
            </a:r>
            <a:r>
              <a:rPr lang="it-IT" altLang="it-IT" sz="1800" dirty="0" smtClean="0">
                <a:solidFill>
                  <a:srgbClr val="7030A0"/>
                </a:solidFill>
                <a:latin typeface="Arial" pitchFamily="34" charset="0"/>
              </a:rPr>
              <a:t>a </a:t>
            </a:r>
            <a:r>
              <a:rPr lang="it-IT" altLang="it-IT" sz="1800" dirty="0" err="1" smtClean="0">
                <a:solidFill>
                  <a:srgbClr val="7030A0"/>
                </a:solidFill>
                <a:latin typeface="Arial" pitchFamily="34" charset="0"/>
              </a:rPr>
              <a:t>milestone</a:t>
            </a:r>
            <a:r>
              <a:rPr lang="it-IT" altLang="it-IT" sz="1800" dirty="0" smtClean="0">
                <a:solidFill>
                  <a:srgbClr val="7030A0"/>
                </a:solidFill>
                <a:latin typeface="Arial" pitchFamily="34" charset="0"/>
              </a:rPr>
              <a:t>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solidFill>
                  <a:srgbClr val="7030A0"/>
                </a:solidFill>
                <a:latin typeface="Arial" pitchFamily="34" charset="0"/>
              </a:rPr>
              <a:t>the </a:t>
            </a:r>
            <a:r>
              <a:rPr lang="it-IT" altLang="it-IT" sz="1800" b="1" dirty="0">
                <a:solidFill>
                  <a:srgbClr val="7030A0"/>
                </a:solidFill>
                <a:latin typeface="Arial" pitchFamily="34" charset="0"/>
              </a:rPr>
              <a:t>Via Appia</a:t>
            </a:r>
            <a:r>
              <a:rPr lang="it-IT" altLang="it-IT" sz="1800" dirty="0">
                <a:solidFill>
                  <a:srgbClr val="7030A0"/>
                </a:solidFill>
                <a:latin typeface="Arial" pitchFamily="34" charset="0"/>
              </a:rPr>
              <a:t>, </a:t>
            </a:r>
            <a:r>
              <a:rPr lang="it-IT" altLang="it-IT" sz="1800" dirty="0" err="1" smtClean="0">
                <a:solidFill>
                  <a:srgbClr val="7030A0"/>
                </a:solidFill>
                <a:latin typeface="Arial" pitchFamily="34" charset="0"/>
              </a:rPr>
              <a:t>leading</a:t>
            </a:r>
            <a:r>
              <a:rPr lang="it-IT" altLang="it-IT" sz="1800" dirty="0" smtClean="0">
                <a:solidFill>
                  <a:srgbClr val="7030A0"/>
                </a:solidFill>
                <a:latin typeface="Arial" pitchFamily="34" charset="0"/>
              </a:rPr>
              <a:t> from </a:t>
            </a:r>
            <a:br>
              <a:rPr lang="it-IT" altLang="it-IT" sz="1800" dirty="0" smtClean="0">
                <a:solidFill>
                  <a:srgbClr val="7030A0"/>
                </a:solidFill>
                <a:latin typeface="Arial" pitchFamily="34" charset="0"/>
              </a:rPr>
            </a:br>
            <a:r>
              <a:rPr lang="it-IT" altLang="it-IT" sz="1800" dirty="0" smtClean="0">
                <a:solidFill>
                  <a:srgbClr val="7030A0"/>
                </a:solidFill>
                <a:latin typeface="Arial" pitchFamily="34" charset="0"/>
              </a:rPr>
              <a:t>Roma to Apulia.</a:t>
            </a:r>
            <a:endParaRPr lang="it-IT" altLang="it-IT" sz="1800" dirty="0">
              <a:solidFill>
                <a:srgbClr val="7030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solidFill>
                  <a:srgbClr val="FF0000"/>
                </a:solidFill>
                <a:latin typeface="Arial" pitchFamily="34" charset="0"/>
              </a:rPr>
              <a:t>(</a:t>
            </a:r>
            <a:r>
              <a:rPr lang="it-IT" altLang="it-IT" sz="1800" dirty="0" err="1" smtClean="0">
                <a:solidFill>
                  <a:srgbClr val="FF0000"/>
                </a:solidFill>
                <a:latin typeface="Arial" pitchFamily="34" charset="0"/>
              </a:rPr>
              <a:t>see</a:t>
            </a:r>
            <a:r>
              <a:rPr lang="it-IT" altLang="it-IT" sz="1800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altLang="it-IT" sz="1800" dirty="0" err="1" smtClean="0">
                <a:solidFill>
                  <a:srgbClr val="FF0000"/>
                </a:solidFill>
                <a:latin typeface="Arial" pitchFamily="34" charset="0"/>
              </a:rPr>
              <a:t>exibition</a:t>
            </a:r>
            <a:r>
              <a:rPr lang="it-IT" altLang="it-IT" sz="1800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altLang="it-IT" sz="1800" dirty="0">
                <a:solidFill>
                  <a:srgbClr val="FF0000"/>
                </a:solidFill>
                <a:latin typeface="Arial" pitchFamily="34" charset="0"/>
              </a:rPr>
              <a:t>in San Vittorino)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Benevento 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became</a:t>
            </a: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 a </a:t>
            </a:r>
            <a:r>
              <a:rPr lang="it-IT" altLang="it-IT" sz="1800" dirty="0" err="1">
                <a:solidFill>
                  <a:srgbClr val="0055A0"/>
                </a:solidFill>
                <a:latin typeface="Arial" pitchFamily="34" charset="0"/>
              </a:rPr>
              <a:t>strategic</a:t>
            </a:r>
            <a:endParaRPr lang="it-IT" altLang="it-IT" sz="1800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rgbClr val="0055A0"/>
                </a:solidFill>
                <a:latin typeface="Arial" pitchFamily="34" charset="0"/>
              </a:rPr>
              <a:t>center, the Romans </a:t>
            </a:r>
            <a:r>
              <a:rPr lang="it-IT" altLang="it-IT" sz="1800" dirty="0" err="1" smtClean="0">
                <a:solidFill>
                  <a:srgbClr val="0055A0"/>
                </a:solidFill>
                <a:latin typeface="Arial" pitchFamily="34" charset="0"/>
              </a:rPr>
              <a:t>embellish</a:t>
            </a:r>
            <a:r>
              <a:rPr lang="it-IT" altLang="it-IT" sz="1800" dirty="0" smtClean="0">
                <a:solidFill>
                  <a:srgbClr val="0055A0"/>
                </a:solidFill>
                <a:latin typeface="Arial" pitchFamily="34" charset="0"/>
              </a:rPr>
              <a:t>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solidFill>
                  <a:srgbClr val="0055A0"/>
                </a:solidFill>
                <a:latin typeface="Arial" pitchFamily="34" charset="0"/>
              </a:rPr>
              <a:t>ed the </a:t>
            </a:r>
            <a:r>
              <a:rPr lang="it-IT" altLang="it-IT" sz="1800" dirty="0" err="1" smtClean="0">
                <a:solidFill>
                  <a:srgbClr val="0055A0"/>
                </a:solidFill>
                <a:latin typeface="Arial" pitchFamily="34" charset="0"/>
              </a:rPr>
              <a:t>town</a:t>
            </a:r>
            <a:r>
              <a:rPr lang="it-IT" altLang="it-IT" sz="1800" dirty="0" smtClean="0">
                <a:solidFill>
                  <a:srgbClr val="0055A0"/>
                </a:solidFill>
                <a:latin typeface="Arial" pitchFamily="34" charset="0"/>
              </a:rPr>
              <a:t> with </a:t>
            </a:r>
            <a:r>
              <a:rPr lang="it-IT" altLang="it-IT" sz="1800" b="1" dirty="0" err="1" smtClean="0">
                <a:solidFill>
                  <a:srgbClr val="0055A0"/>
                </a:solidFill>
                <a:latin typeface="Arial" pitchFamily="34" charset="0"/>
              </a:rPr>
              <a:t>important</a:t>
            </a:r>
            <a:endParaRPr lang="it-IT" altLang="it-IT" sz="1800" b="1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 err="1">
                <a:solidFill>
                  <a:srgbClr val="0055A0"/>
                </a:solidFill>
                <a:latin typeface="Arial" pitchFamily="34" charset="0"/>
              </a:rPr>
              <a:t>buildings</a:t>
            </a:r>
            <a:r>
              <a:rPr lang="it-IT" altLang="it-IT" sz="1800" b="1" dirty="0">
                <a:solidFill>
                  <a:srgbClr val="0055A0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23560" name="Immagine 14" descr="VIA APPIA MAPP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5464175" cy="39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2546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8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532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BA970EF-DD5E-4344-89F1-0267062E4C0B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22533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2561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</p:grpSp>
      <p:sp>
        <p:nvSpPr>
          <p:cNvPr id="22534" name="Titolo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Benevento: the Roman Heritage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  <a:sym typeface="Wingdings" pitchFamily="2" charset="2"/>
              </a:rPr>
              <a:t> (III b.C.- V a.C.) </a:t>
            </a:r>
            <a:endParaRPr lang="it-IT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2400" y="5221069"/>
            <a:ext cx="891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Benevento’s </a:t>
            </a:r>
            <a:r>
              <a:rPr lang="en-US" b="1" dirty="0" smtClean="0"/>
              <a:t>Roman Theater</a:t>
            </a:r>
            <a:r>
              <a:rPr lang="en-US" dirty="0" smtClean="0"/>
              <a:t> has a diameter of 90m, making it one of the largest </a:t>
            </a:r>
          </a:p>
          <a:p>
            <a:pPr algn="ctr"/>
            <a:r>
              <a:rPr lang="en-US" dirty="0" smtClean="0"/>
              <a:t>Roman</a:t>
            </a:r>
            <a:r>
              <a:rPr lang="en-US" dirty="0"/>
              <a:t> </a:t>
            </a:r>
            <a:r>
              <a:rPr lang="en-US" dirty="0" smtClean="0"/>
              <a:t>Theaters worldwide, built under the Emperor Hadrian (117-138 </a:t>
            </a:r>
            <a:r>
              <a:rPr lang="en-US" dirty="0" err="1" smtClean="0"/>
              <a:t>a.C</a:t>
            </a:r>
            <a:r>
              <a:rPr lang="en-US" dirty="0"/>
              <a:t>.</a:t>
            </a:r>
            <a:r>
              <a:rPr lang="en-US" dirty="0" smtClean="0"/>
              <a:t>). </a:t>
            </a:r>
            <a:endParaRPr lang="it-IT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800" y="990600"/>
            <a:ext cx="6264000" cy="405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2546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8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532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BA970EF-DD5E-4344-89F1-0267062E4C0B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22533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2561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22534" name="Titolo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Benevento: the Roman Heritage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  <a:sym typeface="Wingdings" pitchFamily="2" charset="2"/>
              </a:rPr>
              <a:t> (III b.C.- V a.C.) </a:t>
            </a:r>
            <a:endParaRPr lang="it-IT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486400" y="1193414"/>
            <a:ext cx="2598738" cy="4280403"/>
            <a:chOff x="6248400" y="990600"/>
            <a:chExt cx="2598738" cy="4280403"/>
          </a:xfrm>
        </p:grpSpPr>
        <p:pic>
          <p:nvPicPr>
            <p:cNvPr id="22537" name="Immagine 15" descr="arco-del-sacrament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990600"/>
              <a:ext cx="2598738" cy="3897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Rettangolo 17"/>
            <p:cNvSpPr>
              <a:spLocks noChangeArrowheads="1"/>
            </p:cNvSpPr>
            <p:nvPr/>
          </p:nvSpPr>
          <p:spPr bwMode="auto">
            <a:xfrm>
              <a:off x="6358731" y="4901115"/>
              <a:ext cx="23780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 err="1">
                  <a:solidFill>
                    <a:srgbClr val="0055A0"/>
                  </a:solidFill>
                  <a:latin typeface="Arial" pitchFamily="34" charset="0"/>
                </a:rPr>
                <a:t>Arch</a:t>
              </a:r>
              <a:r>
                <a:rPr lang="it-IT" altLang="it-IT" sz="1800" b="1" dirty="0">
                  <a:solidFill>
                    <a:srgbClr val="0055A0"/>
                  </a:solidFill>
                  <a:latin typeface="Arial" pitchFamily="34" charset="0"/>
                </a:rPr>
                <a:t> of Sacramento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724237" y="2057400"/>
            <a:ext cx="3886200" cy="3380245"/>
            <a:chOff x="3657600" y="2623680"/>
            <a:chExt cx="3886200" cy="3380245"/>
          </a:xfrm>
        </p:grpSpPr>
        <p:pic>
          <p:nvPicPr>
            <p:cNvPr id="22536" name="Immagine 14" descr="ponte-leproso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2623680"/>
              <a:ext cx="3886200" cy="2916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8" name="Rettangolo 16"/>
            <p:cNvSpPr>
              <a:spLocks noChangeArrowheads="1"/>
            </p:cNvSpPr>
            <p:nvPr/>
          </p:nvSpPr>
          <p:spPr bwMode="auto">
            <a:xfrm>
              <a:off x="4814887" y="5634038"/>
              <a:ext cx="18907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>
                  <a:solidFill>
                    <a:srgbClr val="0055A0"/>
                  </a:solidFill>
                  <a:latin typeface="Arial" pitchFamily="34" charset="0"/>
                </a:rPr>
                <a:t>Leproso Bridge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033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4109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00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873EF1-3B8D-486A-B7A4-B8CE73E539F8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4101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308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4102" name="Title 1"/>
          <p:cNvSpPr txBox="1">
            <a:spLocks/>
          </p:cNvSpPr>
          <p:nvPr/>
        </p:nvSpPr>
        <p:spPr bwMode="auto">
          <a:xfrm>
            <a:off x="460375" y="152400"/>
            <a:ext cx="82264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u="sng" dirty="0" smtClean="0">
                <a:solidFill>
                  <a:srgbClr val="0000FF"/>
                </a:solidFill>
                <a:latin typeface="Arial Black" pitchFamily="34" charset="0"/>
              </a:rPr>
              <a:t>The First Workshop on Impedances</a:t>
            </a:r>
            <a:endParaRPr lang="en-US" altLang="it-IT" sz="2400" b="1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8600" y="914400"/>
            <a:ext cx="8226425" cy="5078413"/>
          </a:xfrm>
          <a:prstGeom prst="rect">
            <a:avLst/>
          </a:prstGeom>
        </p:spPr>
        <p:txBody>
          <a:bodyPr>
            <a:normAutofit/>
          </a:bodyPr>
          <a:lstStyle>
            <a:lvl1pPr marL="313200" indent="-277200" algn="l" rtl="0" eaLnBrk="1" latinLnBrk="0" hangingPunct="1">
              <a:spcBef>
                <a:spcPts val="1900"/>
              </a:spcBef>
              <a:buClr>
                <a:schemeClr val="tx1"/>
              </a:buClr>
              <a:buSzPct val="80000"/>
              <a:buFont typeface="Courier New"/>
              <a:buChar char="o"/>
              <a:defRPr kumimoji="0"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600" indent="-277200" algn="l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Arial"/>
              <a:buChar char="•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52000" algn="l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85000"/>
              <a:buFont typeface="Lucida Grande"/>
              <a:buChar char="−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0055A0"/>
              </a:buClr>
              <a:defRPr/>
            </a:pPr>
            <a:r>
              <a:rPr lang="en-US" dirty="0" smtClean="0">
                <a:solidFill>
                  <a:srgbClr val="0055A0"/>
                </a:solidFill>
                <a:latin typeface="Arial"/>
              </a:rPr>
              <a:t>First Workshop on Impedances was held in </a:t>
            </a:r>
            <a:r>
              <a:rPr lang="en-US" dirty="0" err="1" smtClean="0">
                <a:solidFill>
                  <a:srgbClr val="0055A0"/>
                </a:solidFill>
                <a:latin typeface="Arial"/>
              </a:rPr>
              <a:t>Erice</a:t>
            </a:r>
            <a:r>
              <a:rPr lang="en-US" dirty="0" smtClean="0">
                <a:solidFill>
                  <a:srgbClr val="0055A0"/>
                </a:solidFill>
                <a:latin typeface="Arial"/>
              </a:rPr>
              <a:t>, Sicily (April 2014)</a:t>
            </a:r>
            <a:br>
              <a:rPr lang="en-US" dirty="0" smtClean="0">
                <a:solidFill>
                  <a:srgbClr val="0055A0"/>
                </a:solidFill>
                <a:latin typeface="Arial"/>
              </a:rPr>
            </a:br>
            <a:endParaRPr lang="en-US" sz="1100" dirty="0" smtClean="0">
              <a:solidFill>
                <a:srgbClr val="0055A0"/>
              </a:solidFill>
              <a:latin typeface="Arial"/>
            </a:endParaRPr>
          </a:p>
          <a:p>
            <a:pPr lvl="1" fontAlgn="auto">
              <a:buClr>
                <a:srgbClr val="0055A0"/>
              </a:buClr>
              <a:defRPr/>
            </a:pPr>
            <a:r>
              <a:rPr lang="en-US" dirty="0" smtClean="0">
                <a:solidFill>
                  <a:srgbClr val="0055A0"/>
                </a:solidFill>
                <a:latin typeface="Arial"/>
              </a:rPr>
              <a:t>Very successful event!</a:t>
            </a:r>
          </a:p>
          <a:p>
            <a:pPr lvl="1" fontAlgn="auto">
              <a:buClr>
                <a:srgbClr val="0055A0"/>
              </a:buClr>
              <a:defRPr/>
            </a:pPr>
            <a:r>
              <a:rPr lang="en-US" dirty="0" smtClean="0">
                <a:solidFill>
                  <a:srgbClr val="0055A0"/>
                </a:solidFill>
                <a:latin typeface="Arial"/>
              </a:rPr>
              <a:t>Lots of participants and </a:t>
            </a:r>
          </a:p>
          <a:p>
            <a:pPr marL="356400" lvl="1" indent="0" fontAlgn="auto">
              <a:buClr>
                <a:srgbClr val="0055A0"/>
              </a:buClr>
              <a:buFont typeface="Arial"/>
              <a:buNone/>
              <a:defRPr/>
            </a:pPr>
            <a:r>
              <a:rPr lang="en-US" dirty="0" smtClean="0">
                <a:solidFill>
                  <a:srgbClr val="0055A0"/>
                </a:solidFill>
                <a:latin typeface="Arial"/>
              </a:rPr>
              <a:t>	exciting discussions!</a:t>
            </a:r>
          </a:p>
        </p:txBody>
      </p:sp>
      <p:pic>
        <p:nvPicPr>
          <p:cNvPr id="4104" name="Picture 3" descr="Screen Shot 2017-08-02 at 14.25.56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81300"/>
            <a:ext cx="4822825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Screen Shot 2017-08-02 at 14.25.4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19225"/>
            <a:ext cx="406876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562600" y="5438001"/>
            <a:ext cx="2537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https://indico.cern.ch/event/287930/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2546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8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532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BA970EF-DD5E-4344-89F1-0267062E4C0B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22533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2561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pic>
        <p:nvPicPr>
          <p:cNvPr id="22535" name="Segnaposto contenuto 6" descr="arc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45" r="-10745"/>
          <a:stretch>
            <a:fillRect/>
          </a:stretch>
        </p:blipFill>
        <p:spPr bwMode="auto">
          <a:xfrm>
            <a:off x="1143000" y="1034142"/>
            <a:ext cx="6400801" cy="391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04733" y="5060523"/>
            <a:ext cx="8686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b="1" dirty="0" err="1" smtClean="0"/>
              <a:t>Traian</a:t>
            </a:r>
            <a:r>
              <a:rPr lang="en-US" b="1" dirty="0" smtClean="0"/>
              <a:t> Arch </a:t>
            </a:r>
            <a:r>
              <a:rPr lang="en-US" dirty="0" smtClean="0"/>
              <a:t>is Benevento’s icon. Built in 114 </a:t>
            </a:r>
            <a:r>
              <a:rPr lang="en-US" dirty="0" err="1" smtClean="0"/>
              <a:t>a.C</a:t>
            </a:r>
            <a:r>
              <a:rPr lang="en-US" dirty="0" smtClean="0"/>
              <a:t>. to celebrate the opening of  </a:t>
            </a:r>
            <a:br>
              <a:rPr lang="en-US" dirty="0" smtClean="0"/>
            </a:br>
            <a:r>
              <a:rPr lang="en-US" i="1" dirty="0" smtClean="0"/>
              <a:t>Via </a:t>
            </a:r>
            <a:r>
              <a:rPr lang="en-US" i="1" dirty="0" err="1" smtClean="0"/>
              <a:t>Traiana</a:t>
            </a:r>
            <a:r>
              <a:rPr lang="en-US" i="1" dirty="0" smtClean="0"/>
              <a:t>,  </a:t>
            </a:r>
            <a:r>
              <a:rPr lang="en-US" dirty="0" smtClean="0"/>
              <a:t>a variant of</a:t>
            </a:r>
            <a:r>
              <a:rPr lang="en-US" i="1" dirty="0" smtClean="0"/>
              <a:t>  Via </a:t>
            </a:r>
            <a:r>
              <a:rPr lang="en-US" i="1" dirty="0" err="1" smtClean="0"/>
              <a:t>Appia</a:t>
            </a:r>
            <a:r>
              <a:rPr lang="en-US" i="1" dirty="0" smtClean="0"/>
              <a:t>, </a:t>
            </a:r>
            <a:r>
              <a:rPr lang="en-US" dirty="0" smtClean="0"/>
              <a:t>providing a shorter path from </a:t>
            </a:r>
            <a:r>
              <a:rPr lang="en-US" i="1" dirty="0" smtClean="0"/>
              <a:t>Benevento</a:t>
            </a:r>
            <a:r>
              <a:rPr lang="en-US" dirty="0" smtClean="0"/>
              <a:t> to </a:t>
            </a:r>
            <a:r>
              <a:rPr lang="en-US" i="1" dirty="0" err="1" smtClean="0"/>
              <a:t>Brindisi</a:t>
            </a:r>
            <a:r>
              <a:rPr lang="en-US" i="1" dirty="0" smtClean="0"/>
              <a:t>.</a:t>
            </a:r>
            <a:endParaRPr lang="it-IT" i="1" dirty="0"/>
          </a:p>
        </p:txBody>
      </p:sp>
      <p:sp>
        <p:nvSpPr>
          <p:cNvPr id="15" name="Titolo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Benevento: the Roman Heritage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  <a:sym typeface="Wingdings" pitchFamily="2" charset="2"/>
              </a:rPr>
              <a:t> (III b.C.- V a.C.) </a:t>
            </a:r>
            <a:endParaRPr lang="it-IT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3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4597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580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DA7752F-E960-4A51-B9BD-658E0A843FDC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24581" name="Gruppo 13"/>
          <p:cNvGrpSpPr>
            <a:grpSpLocks/>
          </p:cNvGrpSpPr>
          <p:nvPr/>
        </p:nvGrpSpPr>
        <p:grpSpPr bwMode="auto">
          <a:xfrm>
            <a:off x="0" y="-152400"/>
            <a:ext cx="9144000" cy="6172200"/>
            <a:chOff x="0" y="0"/>
            <a:chExt cx="9144000" cy="6171731"/>
          </a:xfrm>
        </p:grpSpPr>
        <p:pic>
          <p:nvPicPr>
            <p:cNvPr id="2664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</p:grpSp>
      <p:sp>
        <p:nvSpPr>
          <p:cNvPr id="24582" name="Titolo 1"/>
          <p:cNvSpPr txBox="1">
            <a:spLocks/>
          </p:cNvSpPr>
          <p:nvPr/>
        </p:nvSpPr>
        <p:spPr bwMode="auto">
          <a:xfrm>
            <a:off x="908050" y="233363"/>
            <a:ext cx="79311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Benevento: the </a:t>
            </a:r>
            <a:r>
              <a:rPr lang="it-IT" altLang="it-IT" sz="2400" b="1" u="sng" dirty="0" err="1">
                <a:solidFill>
                  <a:srgbClr val="0000FF"/>
                </a:solidFill>
                <a:latin typeface="Arial Black" panose="020B0A04020102020204" pitchFamily="34" charset="0"/>
              </a:rPr>
              <a:t>Longobard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400" b="1" u="sng" dirty="0" err="1">
                <a:solidFill>
                  <a:srgbClr val="0000FF"/>
                </a:solidFill>
                <a:latin typeface="Arial Black" panose="020B0A04020102020204" pitchFamily="34" charset="0"/>
              </a:rPr>
              <a:t>Period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  <a:sym typeface="Wingdings" pitchFamily="2" charset="2"/>
              </a:rPr>
              <a:t>(VI-XI sec.)  </a:t>
            </a:r>
            <a:r>
              <a:rPr lang="it-IT" altLang="it-IT" sz="1800" b="1" u="sng" dirty="0">
                <a:solidFill>
                  <a:srgbClr val="0000FF"/>
                </a:solidFill>
                <a:latin typeface="Arial Black" panose="020B0A04020102020204" pitchFamily="34" charset="0"/>
                <a:sym typeface="Wingdings" pitchFamily="2" charset="2"/>
              </a:rPr>
              <a:t/>
            </a:r>
            <a:br>
              <a:rPr lang="it-IT" altLang="it-IT" sz="1800" b="1" u="sng" dirty="0">
                <a:solidFill>
                  <a:srgbClr val="0000FF"/>
                </a:solidFill>
                <a:latin typeface="Arial Black" panose="020B0A04020102020204" pitchFamily="34" charset="0"/>
                <a:sym typeface="Wingdings" pitchFamily="2" charset="2"/>
              </a:rPr>
            </a:br>
            <a:endParaRPr lang="it-IT" altLang="it-IT" sz="18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243681" y="3505200"/>
            <a:ext cx="8529638" cy="2405063"/>
            <a:chOff x="349250" y="714375"/>
            <a:chExt cx="8529638" cy="2405063"/>
          </a:xfrm>
        </p:grpSpPr>
        <p:pic>
          <p:nvPicPr>
            <p:cNvPr id="24583" name="Segnaposto contenuto 6" descr="tremisse arechi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8" b="4218"/>
            <a:stretch>
              <a:fillRect/>
            </a:stretch>
          </p:blipFill>
          <p:spPr bwMode="auto">
            <a:xfrm>
              <a:off x="582613" y="762000"/>
              <a:ext cx="3043237" cy="187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CasellaDiTesto 14"/>
            <p:cNvSpPr txBox="1">
              <a:spLocks noChangeArrowheads="1"/>
            </p:cNvSpPr>
            <p:nvPr/>
          </p:nvSpPr>
          <p:spPr bwMode="auto">
            <a:xfrm>
              <a:off x="349250" y="2747963"/>
              <a:ext cx="3498850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i="1">
                  <a:solidFill>
                    <a:srgbClr val="0055A0"/>
                  </a:solidFill>
                  <a:latin typeface="Arial" pitchFamily="34" charset="0"/>
                </a:rPr>
                <a:t>Tremisse</a:t>
              </a:r>
              <a:r>
                <a:rPr lang="it-IT" altLang="it-IT" sz="1800" b="1">
                  <a:solidFill>
                    <a:srgbClr val="0055A0"/>
                  </a:solidFill>
                  <a:latin typeface="Arial" pitchFamily="34" charset="0"/>
                </a:rPr>
                <a:t> of Arechi II (774-787)</a:t>
              </a:r>
            </a:p>
          </p:txBody>
        </p:sp>
        <p:pic>
          <p:nvPicPr>
            <p:cNvPr id="24587" name="Immagine 21" descr="logo giallo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4563" y="714375"/>
              <a:ext cx="1584325" cy="221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8" name="CasellaDiTesto 1"/>
            <p:cNvSpPr txBox="1">
              <a:spLocks noChangeArrowheads="1"/>
            </p:cNvSpPr>
            <p:nvPr/>
          </p:nvSpPr>
          <p:spPr bwMode="auto">
            <a:xfrm>
              <a:off x="4530725" y="1114425"/>
              <a:ext cx="270827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dirty="0"/>
                <a:t>…pictured in the logo of our University, </a:t>
              </a:r>
              <a:r>
                <a:rPr lang="en-US" altLang="it-IT" sz="1600" dirty="0" smtClean="0"/>
                <a:t> together  with </a:t>
              </a:r>
              <a:r>
                <a:rPr lang="en-US" altLang="it-IT" sz="1600" dirty="0"/>
                <a:t>a sample of “</a:t>
              </a:r>
              <a:r>
                <a:rPr lang="en-US" altLang="it-IT" sz="1600" i="1" dirty="0" err="1"/>
                <a:t>scrittura</a:t>
              </a:r>
              <a:r>
                <a:rPr lang="en-US" altLang="it-IT" sz="1600" i="1" dirty="0"/>
                <a:t> </a:t>
              </a:r>
              <a:r>
                <a:rPr lang="en-US" altLang="it-IT" sz="1600" i="1" dirty="0" err="1"/>
                <a:t>beneven</a:t>
              </a:r>
              <a:r>
                <a:rPr lang="en-US" altLang="it-IT" sz="1600" i="1" dirty="0"/>
                <a:t>-tana</a:t>
              </a:r>
              <a:r>
                <a:rPr lang="en-US" altLang="it-IT" sz="1600" dirty="0"/>
                <a:t>” </a:t>
              </a:r>
              <a:r>
                <a:rPr lang="en-US" altLang="it-IT" sz="1600" dirty="0" smtClean="0"/>
                <a:t>…</a:t>
              </a:r>
              <a:endParaRPr lang="it-IT" altLang="it-IT" sz="1600" dirty="0"/>
            </a:p>
          </p:txBody>
        </p:sp>
        <p:sp>
          <p:nvSpPr>
            <p:cNvPr id="4" name="Freccia a destra 3"/>
            <p:cNvSpPr/>
            <p:nvPr/>
          </p:nvSpPr>
          <p:spPr>
            <a:xfrm>
              <a:off x="3851275" y="1219200"/>
              <a:ext cx="657225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84259" y="722888"/>
            <a:ext cx="8264525" cy="2494785"/>
            <a:chOff x="381000" y="3318739"/>
            <a:chExt cx="8264525" cy="2494785"/>
          </a:xfrm>
        </p:grpSpPr>
        <p:pic>
          <p:nvPicPr>
            <p:cNvPr id="24600" name="Picture 2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442" y="3318739"/>
              <a:ext cx="3627083" cy="2472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381000" y="3505200"/>
              <a:ext cx="3967881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Benevento was ruled by the </a:t>
              </a:r>
              <a:r>
                <a:rPr lang="en-US" b="1" dirty="0" err="1" smtClean="0"/>
                <a:t>Longobards</a:t>
              </a:r>
              <a:endParaRPr lang="en-US" b="1" dirty="0" smtClean="0"/>
            </a:p>
            <a:p>
              <a:r>
                <a:rPr lang="en-US" dirty="0" smtClean="0"/>
                <a:t>from 576 to 849 </a:t>
              </a:r>
              <a:r>
                <a:rPr lang="en-US" dirty="0" err="1" smtClean="0"/>
                <a:t>a.C</a:t>
              </a:r>
              <a:r>
                <a:rPr lang="en-US" dirty="0" smtClean="0"/>
                <a:t>.</a:t>
              </a:r>
              <a:r>
                <a:rPr lang="en-US" b="1" dirty="0" smtClean="0"/>
                <a:t> </a:t>
              </a:r>
              <a:r>
                <a:rPr lang="en-US" dirty="0" smtClean="0"/>
                <a:t>as a Duchy.</a:t>
              </a:r>
            </a:p>
            <a:p>
              <a:r>
                <a:rPr lang="en-US" dirty="0" smtClean="0"/>
                <a:t>The </a:t>
              </a:r>
              <a:r>
                <a:rPr lang="en-US" b="1" dirty="0" err="1" smtClean="0"/>
                <a:t>Longobard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Duques</a:t>
              </a:r>
              <a:r>
                <a:rPr lang="en-US" b="1" dirty="0" smtClean="0"/>
                <a:t> </a:t>
              </a:r>
              <a:r>
                <a:rPr lang="en-US" dirty="0" smtClean="0"/>
                <a:t>restored the use</a:t>
              </a:r>
            </a:p>
            <a:p>
              <a:r>
                <a:rPr lang="en-US" dirty="0" smtClean="0"/>
                <a:t>of </a:t>
              </a:r>
              <a:r>
                <a:rPr lang="en-US" i="1" dirty="0" smtClean="0"/>
                <a:t>coin money</a:t>
              </a:r>
              <a:r>
                <a:rPr lang="en-US" dirty="0" smtClean="0"/>
                <a:t>, introduced a new script</a:t>
              </a:r>
            </a:p>
            <a:p>
              <a:r>
                <a:rPr lang="en-US" dirty="0" smtClean="0"/>
                <a:t>style  (“</a:t>
              </a:r>
              <a:r>
                <a:rPr lang="en-US" i="1" dirty="0" err="1" smtClean="0"/>
                <a:t>scrittura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beneventana</a:t>
              </a:r>
              <a:r>
                <a:rPr lang="en-US" dirty="0" smtClean="0"/>
                <a:t>”) and an</a:t>
              </a:r>
            </a:p>
            <a:p>
              <a:r>
                <a:rPr lang="en-US" dirty="0" smtClean="0"/>
                <a:t>original  liturgical  chant (“</a:t>
              </a:r>
              <a:r>
                <a:rPr lang="en-US" i="1" dirty="0" smtClean="0"/>
                <a:t>canto  bene-</a:t>
              </a:r>
              <a:br>
                <a:rPr lang="en-US" i="1" dirty="0" smtClean="0"/>
              </a:br>
              <a:r>
                <a:rPr lang="en-US" i="1" dirty="0" err="1" smtClean="0"/>
                <a:t>ventano</a:t>
              </a:r>
              <a:r>
                <a:rPr lang="en-US" dirty="0" smtClean="0"/>
                <a:t>”) …</a:t>
              </a:r>
            </a:p>
            <a:p>
              <a:r>
                <a:rPr lang="en-US" dirty="0" smtClean="0"/>
                <a:t> 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4597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580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DA7752F-E960-4A51-B9BD-658E0A843FDC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sp>
        <p:nvSpPr>
          <p:cNvPr id="24582" name="Titolo 1"/>
          <p:cNvSpPr txBox="1">
            <a:spLocks/>
          </p:cNvSpPr>
          <p:nvPr/>
        </p:nvSpPr>
        <p:spPr bwMode="auto">
          <a:xfrm>
            <a:off x="381000" y="152400"/>
            <a:ext cx="85344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Benevento: the </a:t>
            </a:r>
            <a:r>
              <a:rPr lang="it-IT" altLang="it-IT" sz="2400" b="1" u="sng" dirty="0" err="1">
                <a:solidFill>
                  <a:srgbClr val="0000FF"/>
                </a:solidFill>
                <a:latin typeface="Arial Black" panose="020B0A04020102020204" pitchFamily="34" charset="0"/>
              </a:rPr>
              <a:t>Longobard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Heritage 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  <a:sym typeface="Wingdings" pitchFamily="2" charset="2"/>
              </a:rPr>
              <a:t>(VI-XI sec.)  </a:t>
            </a:r>
            <a:r>
              <a:rPr lang="it-IT" altLang="it-IT" sz="1800" b="1" u="sng" dirty="0">
                <a:solidFill>
                  <a:srgbClr val="0000FF"/>
                </a:solidFill>
                <a:latin typeface="Arial Black" panose="020B0A04020102020204" pitchFamily="34" charset="0"/>
                <a:sym typeface="Wingdings" pitchFamily="2" charset="2"/>
              </a:rPr>
              <a:t/>
            </a:r>
            <a:br>
              <a:rPr lang="it-IT" altLang="it-IT" sz="1800" b="1" u="sng" dirty="0">
                <a:solidFill>
                  <a:srgbClr val="0000FF"/>
                </a:solidFill>
                <a:latin typeface="Arial Black" panose="020B0A04020102020204" pitchFamily="34" charset="0"/>
                <a:sym typeface="Wingdings" pitchFamily="2" charset="2"/>
              </a:rPr>
            </a:br>
            <a:endParaRPr lang="it-IT" altLang="it-IT" sz="18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4585" name="Gruppo 6"/>
          <p:cNvGrpSpPr>
            <a:grpSpLocks/>
          </p:cNvGrpSpPr>
          <p:nvPr/>
        </p:nvGrpSpPr>
        <p:grpSpPr bwMode="auto">
          <a:xfrm>
            <a:off x="253813" y="763348"/>
            <a:ext cx="4270310" cy="3741382"/>
            <a:chOff x="6400800" y="2896287"/>
            <a:chExt cx="4270310" cy="3740827"/>
          </a:xfrm>
        </p:grpSpPr>
        <p:sp>
          <p:nvSpPr>
            <p:cNvPr id="24592" name="Rettangolo 16"/>
            <p:cNvSpPr>
              <a:spLocks noChangeArrowheads="1"/>
            </p:cNvSpPr>
            <p:nvPr/>
          </p:nvSpPr>
          <p:spPr bwMode="auto">
            <a:xfrm>
              <a:off x="6820550" y="5713921"/>
              <a:ext cx="3288837" cy="923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>
                  <a:solidFill>
                    <a:srgbClr val="0055A0"/>
                  </a:solidFill>
                  <a:latin typeface="Arial" pitchFamily="34" charset="0"/>
                </a:rPr>
                <a:t>Santa </a:t>
              </a:r>
              <a:r>
                <a:rPr lang="it-IT" altLang="it-IT" sz="1800" b="1" dirty="0" err="1">
                  <a:solidFill>
                    <a:srgbClr val="0055A0"/>
                  </a:solidFill>
                  <a:latin typeface="Arial" pitchFamily="34" charset="0"/>
                </a:rPr>
                <a:t>Sofia’s</a:t>
              </a:r>
              <a:r>
                <a:rPr lang="it-IT" altLang="it-IT" sz="1800" b="1" dirty="0">
                  <a:solidFill>
                    <a:srgbClr val="0055A0"/>
                  </a:solidFill>
                  <a:latin typeface="Arial" pitchFamily="34" charset="0"/>
                </a:rPr>
                <a:t> </a:t>
              </a:r>
              <a:r>
                <a:rPr lang="it-IT" altLang="it-IT" sz="1800" b="1" dirty="0" smtClean="0">
                  <a:solidFill>
                    <a:srgbClr val="0055A0"/>
                  </a:solidFill>
                  <a:latin typeface="Arial" pitchFamily="34" charset="0"/>
                </a:rPr>
                <a:t>Church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 smtClean="0">
                  <a:solidFill>
                    <a:srgbClr val="0055A0"/>
                  </a:solidFill>
                  <a:latin typeface="Arial" pitchFamily="34" charset="0"/>
                </a:rPr>
                <a:t>A Middle Age </a:t>
              </a:r>
              <a:r>
                <a:rPr lang="it-IT" altLang="it-IT" sz="1800" b="1" dirty="0" err="1" smtClean="0">
                  <a:solidFill>
                    <a:srgbClr val="0055A0"/>
                  </a:solidFill>
                  <a:latin typeface="Arial" pitchFamily="34" charset="0"/>
                </a:rPr>
                <a:t>Masterpiece</a:t>
              </a:r>
              <a:endParaRPr lang="it-IT" altLang="it-IT" sz="1800" b="1" dirty="0" smtClean="0">
                <a:solidFill>
                  <a:srgbClr val="0055A0"/>
                </a:solidFill>
                <a:latin typeface="Arial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 smtClean="0">
                  <a:solidFill>
                    <a:srgbClr val="0055A0"/>
                  </a:solidFill>
                  <a:latin typeface="Arial" pitchFamily="34" charset="0"/>
                </a:rPr>
                <a:t>(World </a:t>
              </a:r>
              <a:r>
                <a:rPr lang="it-IT" altLang="it-IT" sz="1800" b="1" dirty="0">
                  <a:solidFill>
                    <a:srgbClr val="0055A0"/>
                  </a:solidFill>
                  <a:latin typeface="Arial" pitchFamily="34" charset="0"/>
                </a:rPr>
                <a:t>Heritage Site, </a:t>
              </a:r>
              <a:r>
                <a:rPr lang="it-IT" altLang="it-IT" sz="1800" b="1" dirty="0" smtClean="0">
                  <a:solidFill>
                    <a:srgbClr val="0055A0"/>
                  </a:solidFill>
                  <a:latin typeface="Arial" pitchFamily="34" charset="0"/>
                </a:rPr>
                <a:t>2011)</a:t>
              </a:r>
              <a:endParaRPr lang="it-IT" altLang="it-IT" sz="1800" b="1" dirty="0">
                <a:solidFill>
                  <a:srgbClr val="0055A0"/>
                </a:solidFill>
                <a:latin typeface="Arial" pitchFamily="34" charset="0"/>
              </a:endParaRPr>
            </a:p>
          </p:txBody>
        </p:sp>
        <p:pic>
          <p:nvPicPr>
            <p:cNvPr id="24593" name="Immagine 17" descr="santasofi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2896287"/>
              <a:ext cx="4270310" cy="2817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370" name="Picture 2" descr="Risultati immagini per chiostro di S sof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72374"/>
            <a:ext cx="4411262" cy="29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tangolo 16"/>
          <p:cNvSpPr>
            <a:spLocks noChangeArrowheads="1"/>
          </p:cNvSpPr>
          <p:nvPr/>
        </p:nvSpPr>
        <p:spPr bwMode="auto">
          <a:xfrm>
            <a:off x="4648200" y="5096470"/>
            <a:ext cx="42256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 smtClean="0">
                <a:solidFill>
                  <a:srgbClr val="0055A0"/>
                </a:solidFill>
                <a:latin typeface="Arial" pitchFamily="34" charset="0"/>
              </a:rPr>
              <a:t>and </a:t>
            </a:r>
            <a:r>
              <a:rPr lang="it-IT" altLang="it-IT" sz="1800" b="1" dirty="0" err="1" smtClean="0">
                <a:solidFill>
                  <a:srgbClr val="0055A0"/>
                </a:solidFill>
                <a:latin typeface="Arial" pitchFamily="34" charset="0"/>
              </a:rPr>
              <a:t>Cloister</a:t>
            </a:r>
            <a:r>
              <a:rPr lang="it-IT" altLang="it-IT" sz="1800" b="1" dirty="0" smtClean="0">
                <a:solidFill>
                  <a:srgbClr val="0055A0"/>
                </a:solidFill>
                <a:latin typeface="Arial" pitchFamily="34" charset="0"/>
              </a:rPr>
              <a:t> (XII Century),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 smtClean="0">
                <a:solidFill>
                  <a:srgbClr val="0055A0"/>
                </a:solidFill>
                <a:latin typeface="Arial" pitchFamily="34" charset="0"/>
              </a:rPr>
              <a:t>part of Museo del Sannio</a:t>
            </a:r>
            <a:endParaRPr lang="it-IT" altLang="it-IT" sz="1800" b="1" dirty="0">
              <a:solidFill>
                <a:srgbClr val="0055A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98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6641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2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3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7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628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1CA46DF-4DC3-4CC6-86C6-CA863BC88DB2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26629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2766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</p:grpSp>
      <p:sp>
        <p:nvSpPr>
          <p:cNvPr id="26630" name="Titolo 1"/>
          <p:cNvSpPr txBox="1">
            <a:spLocks/>
          </p:cNvSpPr>
          <p:nvPr/>
        </p:nvSpPr>
        <p:spPr bwMode="auto">
          <a:xfrm>
            <a:off x="1157288" y="152400"/>
            <a:ext cx="691991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Benevento: the </a:t>
            </a:r>
            <a:r>
              <a:rPr lang="it-IT" altLang="it-IT" sz="2400" b="1" u="sng" dirty="0" err="1" smtClean="0">
                <a:solidFill>
                  <a:srgbClr val="0000FF"/>
                </a:solidFill>
                <a:latin typeface="Arial Black" panose="020B0A04020102020204" pitchFamily="34" charset="0"/>
              </a:rPr>
              <a:t>Papal</a:t>
            </a: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400" b="1" u="sng" dirty="0" err="1" smtClean="0">
                <a:solidFill>
                  <a:srgbClr val="0000FF"/>
                </a:solidFill>
                <a:latin typeface="Arial Black" panose="020B0A04020102020204" pitchFamily="34" charset="0"/>
              </a:rPr>
              <a:t>Suzerainty</a:t>
            </a: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b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</a:b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  <a:sym typeface="Wingdings" pitchFamily="2" charset="2"/>
              </a:rPr>
              <a:t>(1081-1806 ; 1815-1860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  <a:sym typeface="Wingdings" pitchFamily="2" charset="2"/>
              </a:rPr>
              <a:t>)   </a:t>
            </a:r>
            <a:endParaRPr lang="it-IT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26631" name="Segnaposto contenuto 8" descr="CHIESA CATTEDRALE 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" b="3758"/>
          <a:stretch>
            <a:fillRect/>
          </a:stretch>
        </p:blipFill>
        <p:spPr bwMode="auto">
          <a:xfrm>
            <a:off x="5257800" y="3858274"/>
            <a:ext cx="2418574" cy="1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CasellaDiTesto 15"/>
          <p:cNvSpPr txBox="1">
            <a:spLocks noChangeArrowheads="1"/>
          </p:cNvSpPr>
          <p:nvPr/>
        </p:nvSpPr>
        <p:spPr bwMode="auto">
          <a:xfrm>
            <a:off x="5781777" y="5499467"/>
            <a:ext cx="14269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0055A0"/>
                </a:solidFill>
                <a:latin typeface="Arial" pitchFamily="34" charset="0"/>
              </a:rPr>
              <a:t>The </a:t>
            </a:r>
            <a:r>
              <a:rPr lang="it-IT" altLang="it-IT" sz="1400" b="1" dirty="0" err="1">
                <a:solidFill>
                  <a:srgbClr val="0055A0"/>
                </a:solidFill>
                <a:latin typeface="Arial" pitchFamily="34" charset="0"/>
              </a:rPr>
              <a:t>Cathedral</a:t>
            </a:r>
            <a:r>
              <a:rPr lang="it-IT" altLang="it-IT" sz="1400" b="1" dirty="0">
                <a:solidFill>
                  <a:srgbClr val="0055A0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26634" name="Immagine 16" descr="madonna delle grazi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90600"/>
            <a:ext cx="2228850" cy="1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Immagine 17" descr="rocca rettori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191873"/>
            <a:ext cx="4067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CasellaDiTesto 18"/>
          <p:cNvSpPr txBox="1">
            <a:spLocks noChangeArrowheads="1"/>
          </p:cNvSpPr>
          <p:nvPr/>
        </p:nvSpPr>
        <p:spPr bwMode="auto">
          <a:xfrm>
            <a:off x="4992547" y="2514600"/>
            <a:ext cx="28421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0055A0"/>
                </a:solidFill>
                <a:latin typeface="Arial" pitchFamily="34" charset="0"/>
              </a:rPr>
              <a:t>Madonna delle </a:t>
            </a:r>
            <a:r>
              <a:rPr lang="it-IT" altLang="it-IT" sz="1400" b="1" dirty="0" err="1">
                <a:solidFill>
                  <a:srgbClr val="0055A0"/>
                </a:solidFill>
                <a:latin typeface="Arial" pitchFamily="34" charset="0"/>
              </a:rPr>
              <a:t>Grazie’s</a:t>
            </a:r>
            <a:r>
              <a:rPr lang="it-IT" altLang="it-IT" sz="1400" b="1" dirty="0">
                <a:solidFill>
                  <a:srgbClr val="0055A0"/>
                </a:solidFill>
                <a:latin typeface="Arial" pitchFamily="34" charset="0"/>
              </a:rPr>
              <a:t> Church</a:t>
            </a:r>
          </a:p>
        </p:txBody>
      </p:sp>
      <p:sp>
        <p:nvSpPr>
          <p:cNvPr id="26637" name="CasellaDiTesto 19"/>
          <p:cNvSpPr txBox="1">
            <a:spLocks noChangeArrowheads="1"/>
          </p:cNvSpPr>
          <p:nvPr/>
        </p:nvSpPr>
        <p:spPr bwMode="auto">
          <a:xfrm>
            <a:off x="1514419" y="5497512"/>
            <a:ext cx="18726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0055A0"/>
                </a:solidFill>
                <a:latin typeface="Arial" pitchFamily="34" charset="0"/>
              </a:rPr>
              <a:t>Rocca dei Rettori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5390374" y="2819400"/>
            <a:ext cx="2209800" cy="3398371"/>
            <a:chOff x="1143000" y="2811090"/>
            <a:chExt cx="2209800" cy="3398371"/>
          </a:xfrm>
        </p:grpSpPr>
        <p:pic>
          <p:nvPicPr>
            <p:cNvPr id="26645" name="Picture 2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811090"/>
              <a:ext cx="2209800" cy="3103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1564681" y="5840129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7030A0"/>
                  </a:solidFill>
                </a:rPr>
                <a:t>Janua</a:t>
              </a:r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  <a:r>
                <a:rPr lang="en-US" b="1" dirty="0" err="1" smtClean="0">
                  <a:solidFill>
                    <a:srgbClr val="7030A0"/>
                  </a:solidFill>
                </a:rPr>
                <a:t>Maior</a:t>
              </a:r>
              <a:endParaRPr lang="it-IT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353241" y="914400"/>
            <a:ext cx="3913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Benevento became part of the  Papal States in 1081. The Pope administered it through his </a:t>
            </a:r>
            <a:r>
              <a:rPr lang="en-US" i="1" dirty="0" smtClean="0"/>
              <a:t>rectors</a:t>
            </a:r>
            <a:r>
              <a:rPr lang="en-US" dirty="0" smtClean="0"/>
              <a:t> until the </a:t>
            </a:r>
            <a:r>
              <a:rPr lang="en-US" dirty="0" err="1" smtClean="0"/>
              <a:t>unifica-tion</a:t>
            </a:r>
            <a:r>
              <a:rPr lang="en-US" dirty="0" smtClean="0"/>
              <a:t> of the Italian Kingdom (1860), ex-</a:t>
            </a:r>
            <a:r>
              <a:rPr lang="en-US" dirty="0" err="1" smtClean="0"/>
              <a:t>cept</a:t>
            </a:r>
            <a:r>
              <a:rPr lang="en-US" dirty="0"/>
              <a:t> </a:t>
            </a:r>
            <a:r>
              <a:rPr lang="en-US" dirty="0" smtClean="0"/>
              <a:t>for the short period of Napoleon’s conquer (1806-1815), when it was ruled by Charles M. de Talleyrand.   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5611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3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604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2CDC8B8-F9DC-45FD-B9B8-D0A1A38787B6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25605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2253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</p:grpSp>
      <p:sp>
        <p:nvSpPr>
          <p:cNvPr id="25606" name="Titolo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 err="1" smtClean="0">
                <a:solidFill>
                  <a:srgbClr val="0000FF"/>
                </a:solidFill>
                <a:latin typeface="Arial Black" panose="020B0A04020102020204" pitchFamily="34" charset="0"/>
              </a:rPr>
              <a:t>Benevento’s</a:t>
            </a: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400" b="1" u="sng" dirty="0" err="1" smtClean="0">
                <a:solidFill>
                  <a:srgbClr val="0000FF"/>
                </a:solidFill>
                <a:latin typeface="Arial Black" panose="020B0A04020102020204" pitchFamily="34" charset="0"/>
              </a:rPr>
              <a:t>Jewish</a:t>
            </a: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Community</a:t>
            </a:r>
            <a:endParaRPr lang="it-IT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815137" cy="370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14246" y="4895671"/>
            <a:ext cx="8005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dirty="0" smtClean="0"/>
              <a:t>A</a:t>
            </a:r>
            <a:r>
              <a:rPr lang="en-US" dirty="0"/>
              <a:t> </a:t>
            </a:r>
            <a:r>
              <a:rPr lang="en-US" b="1" dirty="0">
                <a:solidFill>
                  <a:srgbClr val="0000FF"/>
                </a:solidFill>
              </a:rPr>
              <a:t>Jewish community</a:t>
            </a:r>
            <a:r>
              <a:rPr lang="en-US" dirty="0"/>
              <a:t> </a:t>
            </a:r>
            <a:r>
              <a:rPr lang="en-US" dirty="0" smtClean="0"/>
              <a:t>existed </a:t>
            </a:r>
            <a:r>
              <a:rPr lang="en-US" dirty="0"/>
              <a:t>in Benevento since the </a:t>
            </a:r>
            <a:r>
              <a:rPr lang="en-US" dirty="0" smtClean="0"/>
              <a:t>V-</a:t>
            </a:r>
            <a:r>
              <a:rPr lang="en-US" dirty="0" err="1" smtClean="0"/>
              <a:t>th</a:t>
            </a:r>
            <a:r>
              <a:rPr lang="en-US" dirty="0" smtClean="0"/>
              <a:t> century. In XII-</a:t>
            </a:r>
            <a:r>
              <a:rPr lang="en-US" dirty="0" err="1" smtClean="0"/>
              <a:t>th</a:t>
            </a:r>
            <a:r>
              <a:rPr lang="en-US" dirty="0" smtClean="0"/>
              <a:t> Century </a:t>
            </a:r>
            <a:br>
              <a:rPr lang="en-US" dirty="0" smtClean="0"/>
            </a:br>
            <a:r>
              <a:rPr lang="en-US" dirty="0" smtClean="0"/>
              <a:t>it</a:t>
            </a:r>
            <a:r>
              <a:rPr lang="en-US" dirty="0"/>
              <a:t> </a:t>
            </a:r>
            <a:r>
              <a:rPr lang="en-US" dirty="0" smtClean="0"/>
              <a:t>consisted of more than 200 families. While under the Papal Rule, the</a:t>
            </a:r>
            <a:r>
              <a:rPr lang="en-US" dirty="0"/>
              <a:t> </a:t>
            </a:r>
            <a:r>
              <a:rPr lang="en-US" dirty="0">
                <a:hlinkClick r:id="rId7" tooltip="Jewish"/>
              </a:rPr>
              <a:t>Jewish</a:t>
            </a:r>
            <a:r>
              <a:rPr lang="en-US" dirty="0"/>
              <a:t> </a:t>
            </a:r>
            <a:r>
              <a:rPr lang="en-US" dirty="0" smtClean="0"/>
              <a:t>com-</a:t>
            </a:r>
            <a:br>
              <a:rPr lang="en-US" dirty="0" smtClean="0"/>
            </a:br>
            <a:r>
              <a:rPr lang="en-US" dirty="0" smtClean="0"/>
              <a:t>munity </a:t>
            </a:r>
            <a:r>
              <a:rPr lang="en-US" dirty="0"/>
              <a:t>of Benevento was </a:t>
            </a:r>
            <a:r>
              <a:rPr lang="en-US" dirty="0" smtClean="0"/>
              <a:t>living in peace, until 1569 when it was expelled with false</a:t>
            </a:r>
          </a:p>
          <a:p>
            <a:r>
              <a:rPr lang="en-US" dirty="0" smtClean="0"/>
              <a:t>allegations.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5BDD5-9EF9-43BB-8473-EAD141DD3F67}" type="slidenum">
              <a:rPr lang="en-US" altLang="it-IT" smtClean="0"/>
              <a:pPr>
                <a:defRPr/>
              </a:pPr>
              <a:t>25</a:t>
            </a:fld>
            <a:endParaRPr lang="en-US" alt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336244" y="838200"/>
            <a:ext cx="56662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Benevento earns the lasting </a:t>
            </a:r>
            <a:r>
              <a:rPr lang="en-US" dirty="0"/>
              <a:t>fame </a:t>
            </a:r>
            <a:r>
              <a:rPr lang="en-US" dirty="0" smtClean="0"/>
              <a:t>of being the </a:t>
            </a:r>
            <a:r>
              <a:rPr lang="en-US" b="1" dirty="0" smtClean="0">
                <a:solidFill>
                  <a:srgbClr val="0000FF"/>
                </a:solidFill>
              </a:rPr>
              <a:t>”city of the 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witches”</a:t>
            </a:r>
            <a:r>
              <a:rPr lang="en-US" dirty="0" smtClean="0"/>
              <a:t>. Survivals of pagan cults (Isis, Hecate and Diana), </a:t>
            </a:r>
          </a:p>
          <a:p>
            <a:r>
              <a:rPr lang="en-US" dirty="0" smtClean="0"/>
              <a:t>rituals of the </a:t>
            </a:r>
            <a:r>
              <a:rPr lang="en-US" dirty="0" err="1" smtClean="0"/>
              <a:t>Longobards</a:t>
            </a:r>
            <a:r>
              <a:rPr lang="en-US" dirty="0" smtClean="0"/>
              <a:t> (warriors </a:t>
            </a:r>
            <a:br>
              <a:rPr lang="en-US" dirty="0" smtClean="0"/>
            </a:br>
            <a:r>
              <a:rPr lang="en-US" dirty="0" smtClean="0"/>
              <a:t>rushing on horseback </a:t>
            </a:r>
            <a:r>
              <a:rPr lang="en-US" dirty="0"/>
              <a:t> </a:t>
            </a:r>
            <a:r>
              <a:rPr lang="en-US" dirty="0" smtClean="0"/>
              <a:t>around a tree </a:t>
            </a:r>
            <a:br>
              <a:rPr lang="en-US" dirty="0" smtClean="0"/>
            </a:br>
            <a:r>
              <a:rPr lang="en-US" dirty="0" smtClean="0"/>
              <a:t>striking a hanging goat-hide </a:t>
            </a:r>
            <a:r>
              <a:rPr lang="en-US" dirty="0"/>
              <a:t>with their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spears</a:t>
            </a:r>
            <a:r>
              <a:rPr lang="en-US" dirty="0"/>
              <a:t>, </a:t>
            </a:r>
            <a:r>
              <a:rPr lang="en-US" dirty="0" smtClean="0"/>
              <a:t>to tear-off and eat shreds), the</a:t>
            </a:r>
          </a:p>
          <a:p>
            <a:r>
              <a:rPr lang="en-US" dirty="0" smtClean="0"/>
              <a:t>narrations from alleged witches given </a:t>
            </a:r>
          </a:p>
          <a:p>
            <a:r>
              <a:rPr lang="en-US" dirty="0" smtClean="0"/>
              <a:t>under torture in dark ages created this scaring  legend…  </a:t>
            </a:r>
            <a:endParaRPr lang="it-IT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9120"/>
            <a:ext cx="2913662" cy="229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09944" y="3527622"/>
            <a:ext cx="5950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 What  remains today of the  </a:t>
            </a:r>
            <a:r>
              <a:rPr lang="en-US" b="1" i="1" dirty="0" err="1" smtClean="0">
                <a:solidFill>
                  <a:srgbClr val="0000FF"/>
                </a:solidFill>
              </a:rPr>
              <a:t>Streghe</a:t>
            </a:r>
            <a:r>
              <a:rPr lang="en-US" i="1" dirty="0" smtClean="0"/>
              <a:t> </a:t>
            </a:r>
            <a:r>
              <a:rPr lang="en-US" dirty="0" smtClean="0"/>
              <a:t>(or</a:t>
            </a:r>
          </a:p>
          <a:p>
            <a:r>
              <a:rPr lang="en-US" b="1" i="1" dirty="0" err="1" smtClean="0">
                <a:solidFill>
                  <a:srgbClr val="0000FF"/>
                </a:solidFill>
              </a:rPr>
              <a:t>Janare</a:t>
            </a:r>
            <a:r>
              <a:rPr lang="en-US" dirty="0" smtClean="0"/>
              <a:t>, in the local dialect) is a famous</a:t>
            </a:r>
          </a:p>
          <a:p>
            <a:r>
              <a:rPr lang="en-US" i="1" dirty="0" smtClean="0"/>
              <a:t>liqueur</a:t>
            </a:r>
            <a:r>
              <a:rPr lang="en-US" dirty="0" smtClean="0"/>
              <a:t> made with herbs, whose </a:t>
            </a:r>
            <a:r>
              <a:rPr lang="en-US" dirty="0" err="1" smtClean="0"/>
              <a:t>produc</a:t>
            </a:r>
            <a:r>
              <a:rPr lang="en-US" dirty="0" smtClean="0"/>
              <a:t>-</a:t>
            </a:r>
          </a:p>
          <a:p>
            <a:r>
              <a:rPr lang="en-US" dirty="0" err="1" smtClean="0"/>
              <a:t>tion</a:t>
            </a:r>
            <a:r>
              <a:rPr lang="en-US" dirty="0" smtClean="0"/>
              <a:t> started in 1860, and related sweets …    </a:t>
            </a:r>
            <a:endParaRPr lang="it-IT" dirty="0"/>
          </a:p>
        </p:txBody>
      </p:sp>
      <p:grpSp>
        <p:nvGrpSpPr>
          <p:cNvPr id="7" name="Gruppo 6"/>
          <p:cNvGrpSpPr/>
          <p:nvPr/>
        </p:nvGrpSpPr>
        <p:grpSpPr>
          <a:xfrm>
            <a:off x="6893343" y="3276600"/>
            <a:ext cx="2093394" cy="2207140"/>
            <a:chOff x="573606" y="950814"/>
            <a:chExt cx="2093394" cy="2207140"/>
          </a:xfrm>
        </p:grpSpPr>
        <p:pic>
          <p:nvPicPr>
            <p:cNvPr id="7270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569" y="950814"/>
              <a:ext cx="1455482" cy="19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573606" y="2819400"/>
              <a:ext cx="2093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7030A0"/>
                  </a:solidFill>
                </a:rPr>
                <a:t>Benevento Isis Obelisk</a:t>
              </a:r>
              <a:endParaRPr lang="it-IT" sz="16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0200"/>
            <a:ext cx="155448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13" name="Rettangolo 12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Picture 6" descr="unisannio-logo-wo-margin_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4" descr="logooutline.ep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magin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itolo 1"/>
          <p:cNvSpPr txBox="1">
            <a:spLocks/>
          </p:cNvSpPr>
          <p:nvPr/>
        </p:nvSpPr>
        <p:spPr bwMode="auto">
          <a:xfrm>
            <a:off x="228600" y="152400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Benevento Folklore: 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Town of </a:t>
            </a:r>
            <a:r>
              <a:rPr lang="it-IT" altLang="it-IT" sz="2400" b="1" u="sng" dirty="0" err="1">
                <a:solidFill>
                  <a:srgbClr val="0000FF"/>
                </a:solidFill>
                <a:latin typeface="Arial Black" panose="020B0A04020102020204" pitchFamily="34" charset="0"/>
              </a:rPr>
              <a:t>Witches</a:t>
            </a:r>
            <a:endParaRPr lang="it-IT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3240" y="5715000"/>
            <a:ext cx="651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watch for some complementary samples in your conference bag …</a:t>
            </a:r>
            <a:endParaRPr lang="it-IT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32" y="3580189"/>
            <a:ext cx="1490379" cy="198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669531"/>
            <a:ext cx="1236292" cy="112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06" y="4801903"/>
            <a:ext cx="1384976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32" y="4860356"/>
            <a:ext cx="1220920" cy="85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95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5BDD5-9EF9-43BB-8473-EAD141DD3F67}" type="slidenum">
              <a:rPr lang="en-US" altLang="it-IT" smtClean="0"/>
              <a:pPr>
                <a:defRPr/>
              </a:pPr>
              <a:t>26</a:t>
            </a:fld>
            <a:endParaRPr lang="en-US" altLang="it-IT"/>
          </a:p>
        </p:txBody>
      </p:sp>
      <p:grpSp>
        <p:nvGrpSpPr>
          <p:cNvPr id="3" name="Gruppo 3"/>
          <p:cNvGrpSpPr>
            <a:grpSpLocks/>
          </p:cNvGrpSpPr>
          <p:nvPr/>
        </p:nvGrpSpPr>
        <p:grpSpPr bwMode="auto">
          <a:xfrm>
            <a:off x="-1" y="6172200"/>
            <a:ext cx="9144001" cy="685800"/>
            <a:chOff x="-2348" y="5015807"/>
            <a:chExt cx="9144000" cy="686269"/>
          </a:xfrm>
        </p:grpSpPr>
        <p:sp>
          <p:nvSpPr>
            <p:cNvPr id="4" name="Rettangolo 3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FF"/>
                </a:solidFill>
                <a:latin typeface="Arial Black" panose="020B0A04020102020204" pitchFamily="34" charset="0"/>
                <a:ea typeface="+mn-ea"/>
              </a:endParaRPr>
            </a:p>
          </p:txBody>
        </p:sp>
        <p:pic>
          <p:nvPicPr>
            <p:cNvPr id="5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asellaDiTesto 11"/>
          <p:cNvSpPr txBox="1">
            <a:spLocks noChangeArrowheads="1"/>
          </p:cNvSpPr>
          <p:nvPr/>
        </p:nvSpPr>
        <p:spPr bwMode="auto">
          <a:xfrm>
            <a:off x="2362199" y="2286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The </a:t>
            </a:r>
            <a:r>
              <a:rPr lang="it-IT" altLang="it-IT" sz="2400" b="1" u="sng" dirty="0" err="1">
                <a:solidFill>
                  <a:srgbClr val="0000FF"/>
                </a:solidFill>
                <a:latin typeface="Arial Black" panose="020B0A04020102020204" pitchFamily="34" charset="0"/>
              </a:rPr>
              <a:t>University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 of Sannio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28600" y="1406604"/>
            <a:ext cx="40687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Departments</a:t>
            </a:r>
          </a:p>
          <a:p>
            <a:r>
              <a:rPr lang="it-IT" dirty="0" smtClean="0"/>
              <a:t>       Law, Economy, Management (DEMM)</a:t>
            </a:r>
            <a:endParaRPr lang="it-IT" dirty="0"/>
          </a:p>
          <a:p>
            <a:r>
              <a:rPr lang="it-IT" dirty="0" smtClean="0"/>
              <a:t>       </a:t>
            </a:r>
            <a:r>
              <a:rPr lang="it-IT" dirty="0" err="1" smtClean="0"/>
              <a:t>Engineering</a:t>
            </a:r>
            <a:r>
              <a:rPr lang="it-IT" dirty="0" smtClean="0"/>
              <a:t> (DING)</a:t>
            </a:r>
            <a:endParaRPr lang="it-IT" dirty="0"/>
          </a:p>
          <a:p>
            <a:r>
              <a:rPr lang="it-IT" dirty="0"/>
              <a:t> </a:t>
            </a:r>
            <a:r>
              <a:rPr lang="it-IT" dirty="0" smtClean="0"/>
              <a:t>      Science &amp; Technology (DST)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28600" y="880646"/>
            <a:ext cx="888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Born (1990) as part </a:t>
            </a:r>
            <a:r>
              <a:rPr lang="en-US" sz="1600" i="1" dirty="0"/>
              <a:t>of the University of </a:t>
            </a:r>
            <a:r>
              <a:rPr lang="en-US" sz="1600" i="1" dirty="0" smtClean="0"/>
              <a:t>Salerno; established as an independent University Jan 1</a:t>
            </a:r>
            <a:r>
              <a:rPr lang="en-US" sz="1600" i="1" baseline="30000" dirty="0" smtClean="0"/>
              <a:t>st</a:t>
            </a:r>
            <a:r>
              <a:rPr lang="en-US" sz="1600" i="1" dirty="0" smtClean="0"/>
              <a:t> 1998.</a:t>
            </a:r>
            <a:endParaRPr lang="it-IT" sz="1600" i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28600" y="2838271"/>
            <a:ext cx="74628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Degrees (BA, 180ECTS + MA 120 ECTS):</a:t>
            </a:r>
          </a:p>
          <a:p>
            <a:r>
              <a:rPr lang="en-US" dirty="0"/>
              <a:t> </a:t>
            </a:r>
            <a:r>
              <a:rPr lang="en-US" dirty="0" smtClean="0"/>
              <a:t>   Jurisprudence, </a:t>
            </a:r>
            <a:r>
              <a:rPr lang="it-IT" dirty="0" err="1" smtClean="0"/>
              <a:t>Actuarial</a:t>
            </a:r>
            <a:r>
              <a:rPr lang="it-IT" dirty="0" smtClean="0"/>
              <a:t> Science, </a:t>
            </a:r>
            <a:r>
              <a:rPr lang="it-IT" dirty="0" err="1"/>
              <a:t>Economics</a:t>
            </a:r>
            <a:r>
              <a:rPr lang="it-IT" dirty="0"/>
              <a:t>, Management </a:t>
            </a:r>
            <a:r>
              <a:rPr lang="it-IT" dirty="0" smtClean="0"/>
              <a:t>&amp; </a:t>
            </a:r>
            <a:r>
              <a:rPr lang="it-IT" dirty="0" err="1" smtClean="0"/>
              <a:t>Organisation</a:t>
            </a:r>
            <a:r>
              <a:rPr lang="it-IT" dirty="0" smtClean="0"/>
              <a:t>; </a:t>
            </a:r>
            <a:br>
              <a:rPr lang="it-IT" dirty="0" smtClean="0"/>
            </a:br>
            <a:r>
              <a:rPr lang="it-IT" dirty="0" smtClean="0"/>
              <a:t>    </a:t>
            </a:r>
            <a:r>
              <a:rPr lang="en-US" dirty="0"/>
              <a:t>Information Engineering, </a:t>
            </a:r>
            <a:r>
              <a:rPr lang="en-US" dirty="0" smtClean="0"/>
              <a:t>Electrical Eng., </a:t>
            </a:r>
            <a:r>
              <a:rPr lang="en-US" dirty="0"/>
              <a:t>Civil </a:t>
            </a:r>
            <a:r>
              <a:rPr lang="en-US" dirty="0" smtClean="0"/>
              <a:t>Eng., Power Eng.;</a:t>
            </a:r>
          </a:p>
          <a:p>
            <a:r>
              <a:rPr lang="en-US" dirty="0" smtClean="0"/>
              <a:t>    Biology</a:t>
            </a:r>
            <a:r>
              <a:rPr lang="en-US" dirty="0"/>
              <a:t>, </a:t>
            </a:r>
            <a:r>
              <a:rPr lang="en-US" dirty="0" smtClean="0"/>
              <a:t>Geology, Biotechnology/Genetic Science.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/>
              <p:cNvSpPr/>
              <p:nvPr/>
            </p:nvSpPr>
            <p:spPr>
              <a:xfrm>
                <a:off x="272663" y="4237672"/>
                <a:ext cx="4768613" cy="1477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Each </a:t>
                </a:r>
                <a:r>
                  <a:rPr lang="it-IT" dirty="0" err="1" smtClean="0"/>
                  <a:t>Departments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delivers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its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own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PhD</a:t>
                </a:r>
                <a:r>
                  <a:rPr lang="it-IT" dirty="0" smtClean="0"/>
                  <a:t> (3 </a:t>
                </a:r>
                <a:r>
                  <a:rPr lang="it-IT" dirty="0" err="1" smtClean="0"/>
                  <a:t>years</a:t>
                </a:r>
                <a:r>
                  <a:rPr lang="it-IT" dirty="0" smtClean="0"/>
                  <a:t>) 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Number of students:  </a:t>
                </a:r>
                <a14:m>
                  <m:oMath xmlns:m="http://schemas.openxmlformats.org/officeDocument/2006/math" xmlns="">
                    <m:r>
                      <a:rPr lang="en-US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7000</a:t>
                </a:r>
              </a:p>
              <a:p>
                <a:endParaRPr lang="en-US" dirty="0"/>
              </a:p>
              <a:p>
                <a:r>
                  <a:rPr lang="en-US" dirty="0" smtClean="0"/>
                  <a:t>Teaching Staff: </a:t>
                </a:r>
                <a14:m>
                  <m:oMath xmlns:m="http://schemas.openxmlformats.org/officeDocument/2006/math" xmlns="">
                    <m:r>
                      <a:rPr lang="en-US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dirty="0" smtClean="0"/>
                  <a:t> 175 </a:t>
                </a:r>
                <a:endParaRPr lang="en-US" dirty="0"/>
              </a:p>
            </p:txBody>
          </p:sp>
        </mc:Choice>
        <mc:Fallback xmlns="">
          <p:sp>
            <p:nvSpPr>
              <p:cNvPr id="13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63" y="4237672"/>
                <a:ext cx="4768613" cy="1477328"/>
              </a:xfrm>
              <a:prstGeom prst="rect">
                <a:avLst/>
              </a:prstGeom>
              <a:blipFill rotWithShape="1">
                <a:blip r:embed="rId5"/>
                <a:stretch>
                  <a:fillRect l="-1151" t="-2058" r="-128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31681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6062699" y="5605046"/>
            <a:ext cx="2090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 Palazzo Bosco-</a:t>
            </a:r>
            <a:r>
              <a:rPr lang="en-US" sz="1400" b="1" dirty="0" err="1" smtClean="0">
                <a:solidFill>
                  <a:srgbClr val="0000FF"/>
                </a:solidFill>
              </a:rPr>
              <a:t>dell’Aquila</a:t>
            </a:r>
            <a:r>
              <a:rPr lang="en-US" sz="1400" b="1" dirty="0" smtClean="0">
                <a:solidFill>
                  <a:srgbClr val="0000FF"/>
                </a:solidFill>
              </a:rPr>
              <a:t/>
            </a:r>
            <a:br>
              <a:rPr lang="en-US" sz="1400" b="1" dirty="0" smtClean="0">
                <a:solidFill>
                  <a:srgbClr val="0000FF"/>
                </a:solidFill>
              </a:rPr>
            </a:br>
            <a:r>
              <a:rPr lang="en-US" sz="1400" b="1" dirty="0" smtClean="0">
                <a:solidFill>
                  <a:srgbClr val="0000FF"/>
                </a:solidFill>
              </a:rPr>
              <a:t>   (Engineering Building)</a:t>
            </a:r>
            <a:endParaRPr lang="it-IT" sz="1400" b="1" dirty="0">
              <a:solidFill>
                <a:srgbClr val="0000FF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282194"/>
            <a:ext cx="2286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6114291" y="2691825"/>
            <a:ext cx="1962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 Palazzo San Domenico 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(Rectorate Building)</a:t>
            </a:r>
            <a:endParaRPr lang="it-IT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9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9707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8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9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700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8D34964-6600-4504-8FB5-7C080648B9ED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29701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30728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</p:grpSp>
      <p:sp>
        <p:nvSpPr>
          <p:cNvPr id="29702" name="Titolo 1"/>
          <p:cNvSpPr txBox="1">
            <a:spLocks/>
          </p:cNvSpPr>
          <p:nvPr/>
        </p:nvSpPr>
        <p:spPr bwMode="auto">
          <a:xfrm>
            <a:off x="381000" y="152400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The </a:t>
            </a:r>
            <a:r>
              <a:rPr lang="it-IT" altLang="it-IT" sz="2400" b="1" u="sng" dirty="0" err="1">
                <a:solidFill>
                  <a:srgbClr val="0000FF"/>
                </a:solidFill>
                <a:latin typeface="Arial Black" panose="020B0A04020102020204" pitchFamily="34" charset="0"/>
              </a:rPr>
              <a:t>Venue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: </a:t>
            </a: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The </a:t>
            </a:r>
            <a:r>
              <a:rPr lang="it-IT" altLang="it-IT" sz="2400" b="1" i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San </a:t>
            </a:r>
            <a:r>
              <a:rPr lang="it-IT" altLang="it-IT" sz="2400" b="1" i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Vittorino </a:t>
            </a:r>
            <a:r>
              <a:rPr lang="it-IT" altLang="it-IT" sz="2400" b="1" i="1" u="sng" dirty="0" err="1" smtClean="0">
                <a:solidFill>
                  <a:srgbClr val="0000FF"/>
                </a:solidFill>
                <a:latin typeface="Arial Black" panose="020B0A04020102020204" pitchFamily="34" charset="0"/>
              </a:rPr>
              <a:t>Complex</a:t>
            </a:r>
            <a:endParaRPr lang="it-IT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6" y="888085"/>
            <a:ext cx="2600325" cy="237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81400" y="82307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 smtClean="0"/>
              <a:t>Built</a:t>
            </a:r>
            <a:r>
              <a:rPr lang="it-IT" dirty="0" smtClean="0"/>
              <a:t> in the </a:t>
            </a:r>
            <a:r>
              <a:rPr lang="it-IT" dirty="0" err="1" smtClean="0"/>
              <a:t>Xth</a:t>
            </a:r>
            <a:r>
              <a:rPr lang="it-IT" dirty="0" smtClean="0"/>
              <a:t> Century </a:t>
            </a:r>
            <a:r>
              <a:rPr lang="it-IT" dirty="0" err="1" smtClean="0"/>
              <a:t>as</a:t>
            </a:r>
            <a:r>
              <a:rPr lang="it-IT" dirty="0" smtClean="0"/>
              <a:t> a </a:t>
            </a:r>
          </a:p>
          <a:p>
            <a:r>
              <a:rPr lang="it-IT" dirty="0" err="1" smtClean="0"/>
              <a:t>Monastery</a:t>
            </a:r>
            <a:r>
              <a:rPr lang="it-IT" dirty="0" smtClean="0"/>
              <a:t> of </a:t>
            </a:r>
            <a:r>
              <a:rPr lang="it-IT" dirty="0" err="1" smtClean="0"/>
              <a:t>noons</a:t>
            </a:r>
            <a:r>
              <a:rPr lang="it-IT" dirty="0" smtClean="0"/>
              <a:t>, </a:t>
            </a:r>
            <a:r>
              <a:rPr lang="it-IT" dirty="0" err="1" smtClean="0"/>
              <a:t>since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1168</a:t>
            </a:r>
            <a:r>
              <a:rPr lang="it-IT" dirty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administered</a:t>
            </a:r>
            <a:r>
              <a:rPr lang="it-IT" dirty="0" smtClean="0"/>
              <a:t>  by</a:t>
            </a:r>
          </a:p>
          <a:p>
            <a:r>
              <a:rPr lang="it-IT" dirty="0"/>
              <a:t>t</a:t>
            </a:r>
            <a:r>
              <a:rPr lang="it-IT" dirty="0" smtClean="0"/>
              <a:t>he Pope. In </a:t>
            </a:r>
            <a:r>
              <a:rPr lang="it-IT" dirty="0" err="1" smtClean="0"/>
              <a:t>XVIIth</a:t>
            </a:r>
            <a:r>
              <a:rPr lang="it-IT" dirty="0" smtClean="0"/>
              <a:t> </a:t>
            </a:r>
            <a:r>
              <a:rPr lang="it-IT" dirty="0" err="1" smtClean="0"/>
              <a:t>century</a:t>
            </a:r>
            <a:endParaRPr lang="it-IT" dirty="0" smtClean="0"/>
          </a:p>
          <a:p>
            <a:r>
              <a:rPr lang="it-IT" dirty="0" smtClean="0"/>
              <a:t>the </a:t>
            </a:r>
            <a:r>
              <a:rPr lang="it-IT" i="1" dirty="0" smtClean="0"/>
              <a:t>San Vittorino </a:t>
            </a:r>
            <a:r>
              <a:rPr lang="it-IT" i="1" dirty="0" err="1" smtClean="0"/>
              <a:t>Complex</a:t>
            </a:r>
            <a:endParaRPr lang="it-IT" i="1" dirty="0" smtClean="0"/>
          </a:p>
          <a:p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flourishing</a:t>
            </a:r>
            <a:r>
              <a:rPr lang="it-IT" dirty="0" smtClean="0"/>
              <a:t>. The mona-</a:t>
            </a:r>
          </a:p>
          <a:p>
            <a:r>
              <a:rPr lang="it-IT" dirty="0" err="1" smtClean="0"/>
              <a:t>stery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suppressed</a:t>
            </a:r>
            <a:r>
              <a:rPr lang="it-IT" dirty="0" smtClean="0"/>
              <a:t> under</a:t>
            </a:r>
          </a:p>
          <a:p>
            <a:r>
              <a:rPr lang="it-IT" dirty="0" smtClean="0"/>
              <a:t>the French in 1806. </a:t>
            </a:r>
            <a:r>
              <a:rPr lang="it-IT" dirty="0"/>
              <a:t> 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an  </a:t>
            </a:r>
            <a:r>
              <a:rPr lang="it-IT" dirty="0" err="1" smtClean="0"/>
              <a:t>Orphanage</a:t>
            </a:r>
            <a:r>
              <a:rPr lang="it-IT" dirty="0" smtClean="0"/>
              <a:t> </a:t>
            </a:r>
            <a:r>
              <a:rPr lang="it-IT" dirty="0" err="1" smtClean="0"/>
              <a:t>until</a:t>
            </a:r>
            <a:r>
              <a:rPr lang="it-IT" dirty="0" smtClean="0"/>
              <a:t>  1950, </a:t>
            </a:r>
          </a:p>
          <a:p>
            <a:r>
              <a:rPr lang="it-IT" dirty="0" smtClean="0"/>
              <a:t>and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abandoned</a:t>
            </a:r>
            <a:r>
              <a:rPr lang="it-IT" dirty="0" smtClean="0"/>
              <a:t>.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681" y="1143000"/>
            <a:ext cx="1597025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14710" y="3581400"/>
            <a:ext cx="5572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Restoration </a:t>
            </a:r>
            <a:r>
              <a:rPr lang="en-US" dirty="0" smtClean="0"/>
              <a:t>is still in progress. The San </a:t>
            </a:r>
            <a:r>
              <a:rPr lang="en-US" dirty="0" err="1" smtClean="0"/>
              <a:t>Vittorino</a:t>
            </a:r>
            <a:r>
              <a:rPr lang="en-US" dirty="0" smtClean="0"/>
              <a:t> Complex </a:t>
            </a:r>
            <a:endParaRPr lang="en-US" dirty="0"/>
          </a:p>
          <a:p>
            <a:r>
              <a:rPr lang="en-US" dirty="0" smtClean="0"/>
              <a:t>is now managed by Benevento’s  Music Conservatory . </a:t>
            </a:r>
            <a:endParaRPr lang="en-US" dirty="0"/>
          </a:p>
          <a:p>
            <a:endParaRPr lang="it-IT" dirty="0"/>
          </a:p>
        </p:txBody>
      </p:sp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68732"/>
            <a:ext cx="3113008" cy="175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8" y="4267200"/>
            <a:ext cx="2314576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76" y="5334000"/>
            <a:ext cx="19812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23080"/>
            <a:ext cx="8224837" cy="524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23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30756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7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8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3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724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CEC46B-41A4-439A-B90B-4080BAABA35F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30725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31777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30726" name="Title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The </a:t>
            </a:r>
            <a:r>
              <a:rPr lang="en-US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Program</a:t>
            </a:r>
            <a:endParaRPr lang="en-US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3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902121"/>
              </p:ext>
            </p:extLst>
          </p:nvPr>
        </p:nvGraphicFramePr>
        <p:xfrm>
          <a:off x="533400" y="838200"/>
          <a:ext cx="8107362" cy="5067300"/>
        </p:xfrm>
        <a:graphic>
          <a:graphicData uri="http://schemas.openxmlformats.org/drawingml/2006/table">
            <a:tbl>
              <a:tblPr firstRow="1" bandRow="1"/>
              <a:tblGrid>
                <a:gridCol w="1629459"/>
                <a:gridCol w="3328198"/>
                <a:gridCol w="3149705"/>
              </a:tblGrid>
              <a:tr h="6784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 dirty="0"/>
                    </a:p>
                  </a:txBody>
                  <a:tcPr marL="91438" marR="91438" marT="45695" marB="456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Morning</a:t>
                      </a:r>
                      <a:endParaRPr lang="en-US" sz="1800" dirty="0"/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Afternoon</a:t>
                      </a:r>
                      <a:endParaRPr lang="en-US" sz="1800" dirty="0"/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/>
                    </a:solidFill>
                  </a:tcPr>
                </a:tc>
              </a:tr>
              <a:tr h="1097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/>
                        <a:t>Tuesday        19 September</a:t>
                      </a:r>
                      <a:endParaRPr lang="en-US" sz="1800" b="1" dirty="0"/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 </a:t>
                      </a:r>
                      <a:r>
                        <a:rPr lang="en-US" sz="1800" i="1" dirty="0" smtClean="0"/>
                        <a:t>Introductory</a:t>
                      </a:r>
                      <a:r>
                        <a:rPr lang="en-US" sz="1800" i="1" baseline="0" dirty="0" smtClean="0"/>
                        <a:t> talks</a:t>
                      </a:r>
                    </a:p>
                    <a:p>
                      <a:pPr algn="ctr"/>
                      <a:endParaRPr lang="en-US" sz="1500" baseline="0" dirty="0" smtClean="0"/>
                    </a:p>
                    <a:p>
                      <a:pPr algn="ctr"/>
                      <a:r>
                        <a:rPr lang="en-US" sz="1500" baseline="0" dirty="0" smtClean="0"/>
                        <a:t>Chair: Giovanni Rumolo</a:t>
                      </a:r>
                      <a:endParaRPr lang="en-US" sz="1500" dirty="0"/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i="1" dirty="0" smtClean="0"/>
                        <a:t>Impedance theory and modeling</a:t>
                      </a:r>
                      <a:endParaRPr lang="en-US" sz="1800" i="1" baseline="0" dirty="0" smtClean="0"/>
                    </a:p>
                    <a:p>
                      <a:pPr algn="ctr"/>
                      <a:endParaRPr lang="en-US" sz="400" baseline="0" dirty="0" smtClean="0"/>
                    </a:p>
                    <a:p>
                      <a:pPr algn="ctr"/>
                      <a:r>
                        <a:rPr lang="en-US" sz="1500" baseline="0" dirty="0" smtClean="0"/>
                        <a:t>Chair: Ursula Van </a:t>
                      </a:r>
                      <a:r>
                        <a:rPr lang="en-US" sz="1500" baseline="0" dirty="0" err="1" smtClean="0"/>
                        <a:t>Rienen</a:t>
                      </a:r>
                      <a:endParaRPr lang="en-US" sz="1500" baseline="0" dirty="0" smtClean="0"/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>
                        <a:tint val="40000"/>
                      </a:srgbClr>
                    </a:solidFill>
                  </a:tcPr>
                </a:tc>
              </a:tr>
              <a:tr h="1097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 smtClean="0"/>
                        <a:t>Wednesday        20 September</a:t>
                      </a:r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 </a:t>
                      </a:r>
                      <a:r>
                        <a:rPr lang="en-US" sz="1800" i="1" dirty="0" smtClean="0"/>
                        <a:t>Impedance</a:t>
                      </a:r>
                      <a:r>
                        <a:rPr lang="en-US" sz="1800" i="1" baseline="0" dirty="0" smtClean="0"/>
                        <a:t> modeling, measurements and control</a:t>
                      </a:r>
                      <a:endParaRPr lang="en-US" sz="1800" i="1" dirty="0" smtClean="0"/>
                    </a:p>
                    <a:p>
                      <a:pPr algn="ctr"/>
                      <a:endParaRPr lang="en-US" sz="600" dirty="0" smtClean="0"/>
                    </a:p>
                    <a:p>
                      <a:pPr algn="ctr"/>
                      <a:r>
                        <a:rPr lang="en-US" sz="1500" dirty="0" smtClean="0"/>
                        <a:t>Chair: </a:t>
                      </a:r>
                      <a:r>
                        <a:rPr lang="en-US" sz="1500" dirty="0" err="1" smtClean="0"/>
                        <a:t>Iaia</a:t>
                      </a:r>
                      <a:r>
                        <a:rPr lang="en-US" sz="1500" dirty="0" smtClean="0"/>
                        <a:t> </a:t>
                      </a:r>
                      <a:r>
                        <a:rPr lang="en-US" sz="1500" dirty="0" err="1" smtClean="0"/>
                        <a:t>Masullo</a:t>
                      </a:r>
                      <a:endParaRPr lang="en-US" sz="1500" baseline="0" dirty="0" smtClean="0"/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i="1" dirty="0" smtClean="0">
                          <a:solidFill>
                            <a:srgbClr val="0000FF"/>
                          </a:solidFill>
                        </a:rPr>
                        <a:t>Excursion to Pompeii</a:t>
                      </a:r>
                      <a:endParaRPr lang="en-US" sz="180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>
                        <a:tint val="20000"/>
                      </a:srgbClr>
                    </a:solidFill>
                  </a:tcPr>
                </a:tc>
              </a:tr>
              <a:tr h="1097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 smtClean="0"/>
                        <a:t>Thursday   </a:t>
                      </a:r>
                    </a:p>
                    <a:p>
                      <a:pPr algn="ctr"/>
                      <a:r>
                        <a:rPr lang="en-US" sz="1800" b="1" baseline="0" dirty="0" smtClean="0"/>
                        <a:t>21 September</a:t>
                      </a:r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i="1" dirty="0" smtClean="0"/>
                        <a:t>Instability</a:t>
                      </a:r>
                      <a:r>
                        <a:rPr lang="en-US" sz="1800" i="1" baseline="0" dirty="0" smtClean="0"/>
                        <a:t> theory and modeling</a:t>
                      </a:r>
                    </a:p>
                    <a:p>
                      <a:pPr algn="ctr"/>
                      <a:endParaRPr lang="en-US" sz="1500" baseline="0" dirty="0" smtClean="0"/>
                    </a:p>
                    <a:p>
                      <a:pPr algn="ctr"/>
                      <a:r>
                        <a:rPr lang="en-US" sz="1500" baseline="0" dirty="0" smtClean="0"/>
                        <a:t>Chair: Ingo Hofmann</a:t>
                      </a:r>
                      <a:endParaRPr lang="en-US" sz="1500" dirty="0" smtClean="0"/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i="1" dirty="0" smtClean="0"/>
                        <a:t>Instability modeling, observations and cures</a:t>
                      </a:r>
                    </a:p>
                    <a:p>
                      <a:pPr algn="ctr"/>
                      <a:endParaRPr lang="en-US" sz="400" i="1" dirty="0" smtClean="0"/>
                    </a:p>
                    <a:p>
                      <a:pPr algn="ctr"/>
                      <a:r>
                        <a:rPr lang="en-US" sz="1500" dirty="0" smtClean="0"/>
                        <a:t>Chair: Mikhail </a:t>
                      </a:r>
                      <a:r>
                        <a:rPr lang="en-US" sz="1500" dirty="0" err="1" smtClean="0"/>
                        <a:t>Zobov</a:t>
                      </a:r>
                      <a:r>
                        <a:rPr lang="en-US" sz="1500" dirty="0" smtClean="0"/>
                        <a:t> </a:t>
                      </a:r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>
                        <a:tint val="40000"/>
                      </a:srgbClr>
                    </a:solidFill>
                  </a:tcPr>
                </a:tc>
              </a:tr>
              <a:tr h="1097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 smtClean="0"/>
                        <a:t>Friday </a:t>
                      </a:r>
                    </a:p>
                    <a:p>
                      <a:pPr algn="ctr"/>
                      <a:r>
                        <a:rPr lang="en-US" sz="1800" b="1" baseline="0" dirty="0" smtClean="0"/>
                        <a:t>22 September </a:t>
                      </a:r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i="1" baseline="0" dirty="0" smtClean="0"/>
                        <a:t>Instability modeling and cures + Overview on machines</a:t>
                      </a:r>
                    </a:p>
                    <a:p>
                      <a:pPr algn="ctr"/>
                      <a:endParaRPr lang="en-US" sz="300" i="1" baseline="0" dirty="0" smtClean="0"/>
                    </a:p>
                    <a:p>
                      <a:pPr algn="ctr"/>
                      <a:r>
                        <a:rPr lang="en-US" sz="1500" baseline="0" dirty="0" smtClean="0"/>
                        <a:t>Chair: Chris Prior</a:t>
                      </a:r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i="1" dirty="0" smtClean="0"/>
                        <a:t>Closing remarks</a:t>
                      </a:r>
                    </a:p>
                    <a:p>
                      <a:pPr algn="ctr"/>
                      <a:endParaRPr lang="en-US" sz="1500" i="1" dirty="0" smtClean="0"/>
                    </a:p>
                    <a:p>
                      <a:pPr algn="ctr"/>
                      <a:r>
                        <a:rPr lang="en-US" sz="1500" dirty="0" smtClean="0"/>
                        <a:t>Chair: </a:t>
                      </a:r>
                      <a:r>
                        <a:rPr lang="en-US" sz="1500" dirty="0" err="1" smtClean="0"/>
                        <a:t>Stefania</a:t>
                      </a:r>
                      <a:r>
                        <a:rPr lang="en-US" sz="1500" dirty="0" smtClean="0"/>
                        <a:t> </a:t>
                      </a:r>
                      <a:r>
                        <a:rPr lang="en-US" sz="1500" dirty="0" err="1" smtClean="0"/>
                        <a:t>Petracca</a:t>
                      </a:r>
                      <a:endParaRPr lang="en-US" sz="1500" dirty="0" smtClean="0"/>
                    </a:p>
                  </a:txBody>
                  <a:tcPr marL="91438" marR="91438" marT="45695" marB="456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31755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7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748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BB6A177-42A7-47F0-B1BB-FA98D48263F0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31749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34824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</p:grpSp>
      <p:sp>
        <p:nvSpPr>
          <p:cNvPr id="31751" name="CasellaDiTesto 12"/>
          <p:cNvSpPr txBox="1">
            <a:spLocks noChangeArrowheads="1"/>
          </p:cNvSpPr>
          <p:nvPr/>
        </p:nvSpPr>
        <p:spPr bwMode="auto">
          <a:xfrm>
            <a:off x="381000" y="152400"/>
            <a:ext cx="838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Poster 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Session </a:t>
            </a:r>
            <a:r>
              <a:rPr lang="it-IT" altLang="it-IT" sz="2400" b="1" u="sng" dirty="0" err="1">
                <a:solidFill>
                  <a:srgbClr val="0000FF"/>
                </a:solidFill>
                <a:latin typeface="Arial Black" panose="020B0A04020102020204" pitchFamily="34" charset="0"/>
              </a:rPr>
              <a:t>at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 the Santa Sofia </a:t>
            </a:r>
            <a:r>
              <a:rPr lang="it-IT" altLang="it-IT" sz="2400" b="1" u="sng" dirty="0" err="1">
                <a:solidFill>
                  <a:srgbClr val="0000FF"/>
                </a:solidFill>
                <a:latin typeface="Arial Black" panose="020B0A04020102020204" pitchFamily="34" charset="0"/>
              </a:rPr>
              <a:t>Cloister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5792299" y="838200"/>
            <a:ext cx="3022711" cy="2166476"/>
            <a:chOff x="5792299" y="982330"/>
            <a:chExt cx="3022711" cy="2166476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299" y="982330"/>
              <a:ext cx="3022711" cy="2166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Freccia a destra 1"/>
            <p:cNvSpPr/>
            <p:nvPr/>
          </p:nvSpPr>
          <p:spPr>
            <a:xfrm rot="13908117">
              <a:off x="7151254" y="1989367"/>
              <a:ext cx="304800" cy="15240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53" y="3495540"/>
            <a:ext cx="3014911" cy="215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33399" y="685800"/>
            <a:ext cx="5276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t-IT" b="1" i="1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b="1" dirty="0">
                <a:solidFill>
                  <a:srgbClr val="0055A0"/>
                </a:solidFill>
                <a:latin typeface="Arial" pitchFamily="34" charset="0"/>
              </a:rPr>
              <a:t>(courtesy of the</a:t>
            </a:r>
            <a:r>
              <a:rPr lang="en-US" altLang="it-IT" b="1" i="1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b="1" i="1" dirty="0" err="1" smtClean="0">
                <a:solidFill>
                  <a:srgbClr val="0055A0"/>
                </a:solidFill>
                <a:latin typeface="Arial" pitchFamily="34" charset="0"/>
              </a:rPr>
              <a:t>Provincia</a:t>
            </a:r>
            <a:r>
              <a:rPr lang="en-US" altLang="it-IT" b="1" i="1" dirty="0" smtClean="0">
                <a:solidFill>
                  <a:srgbClr val="0055A0"/>
                </a:solidFill>
                <a:latin typeface="Arial" pitchFamily="34" charset="0"/>
              </a:rPr>
              <a:t> di </a:t>
            </a:r>
            <a:r>
              <a:rPr lang="en-US" altLang="it-IT" b="1" i="1" dirty="0">
                <a:solidFill>
                  <a:srgbClr val="0055A0"/>
                </a:solidFill>
                <a:latin typeface="Arial" pitchFamily="34" charset="0"/>
              </a:rPr>
              <a:t>Benevento</a:t>
            </a:r>
            <a:r>
              <a:rPr lang="en-US" altLang="it-IT" b="1" dirty="0" smtClean="0">
                <a:solidFill>
                  <a:srgbClr val="0055A0"/>
                </a:solidFill>
                <a:latin typeface="Arial" pitchFamily="34" charset="0"/>
              </a:rPr>
              <a:t>)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734456" y="5683250"/>
            <a:ext cx="1044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The cloister</a:t>
            </a:r>
            <a:endParaRPr lang="it-IT" sz="1400" b="1" dirty="0">
              <a:solidFill>
                <a:srgbClr val="0000FF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254537" y="2920425"/>
            <a:ext cx="2147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Entrance to cloister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through </a:t>
            </a:r>
            <a:r>
              <a:rPr lang="en-US" sz="1400" b="1" dirty="0" err="1" smtClean="0">
                <a:solidFill>
                  <a:srgbClr val="0000FF"/>
                </a:solidFill>
              </a:rPr>
              <a:t>Museo</a:t>
            </a:r>
            <a:r>
              <a:rPr lang="en-US" sz="1400" b="1" dirty="0" smtClean="0">
                <a:solidFill>
                  <a:srgbClr val="0000FF"/>
                </a:solidFill>
              </a:rPr>
              <a:t> del </a:t>
            </a:r>
            <a:r>
              <a:rPr lang="en-US" sz="1400" b="1" dirty="0" err="1" smtClean="0">
                <a:solidFill>
                  <a:srgbClr val="0000FF"/>
                </a:solidFill>
              </a:rPr>
              <a:t>Sannio</a:t>
            </a:r>
            <a:endParaRPr lang="it-IT" sz="1400" b="1" dirty="0">
              <a:solidFill>
                <a:srgbClr val="0000FF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4232"/>
            <a:ext cx="5004000" cy="479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86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5131" name="Picture 6" descr="unisannio-logo-wo-margin_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Image 4" descr="logooutline.ep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3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124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C2227-0D36-484C-834D-41459F535FFD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5125" name="Gruppo 13"/>
          <p:cNvGrpSpPr>
            <a:grpSpLocks/>
          </p:cNvGrpSpPr>
          <p:nvPr/>
        </p:nvGrpSpPr>
        <p:grpSpPr bwMode="auto">
          <a:xfrm>
            <a:off x="0" y="457200"/>
            <a:ext cx="9144000" cy="5638800"/>
            <a:chOff x="0" y="0"/>
            <a:chExt cx="9144000" cy="6171731"/>
          </a:xfrm>
        </p:grpSpPr>
        <p:pic>
          <p:nvPicPr>
            <p:cNvPr id="4104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2000" y="1829627"/>
              <a:ext cx="7493000" cy="2639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5126" name="Title 1"/>
          <p:cNvSpPr txBox="1">
            <a:spLocks/>
          </p:cNvSpPr>
          <p:nvPr/>
        </p:nvSpPr>
        <p:spPr bwMode="auto">
          <a:xfrm>
            <a:off x="460375" y="152400"/>
            <a:ext cx="82264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u="sng" dirty="0" smtClean="0">
                <a:solidFill>
                  <a:srgbClr val="0000FF"/>
                </a:solidFill>
                <a:latin typeface="Arial Black" pitchFamily="34" charset="0"/>
              </a:rPr>
              <a:t>This Workshop</a:t>
            </a:r>
            <a:endParaRPr lang="en-US" altLang="it-IT" sz="2400" b="1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914400"/>
            <a:ext cx="8226425" cy="5078413"/>
          </a:xfrm>
          <a:prstGeom prst="rect">
            <a:avLst/>
          </a:prstGeom>
        </p:spPr>
        <p:txBody>
          <a:bodyPr>
            <a:normAutofit/>
          </a:bodyPr>
          <a:lstStyle>
            <a:lvl1pPr marL="313200" indent="-277200" algn="l" rtl="0" eaLnBrk="1" latinLnBrk="0" hangingPunct="1">
              <a:spcBef>
                <a:spcPts val="1900"/>
              </a:spcBef>
              <a:buClr>
                <a:schemeClr val="tx1"/>
              </a:buClr>
              <a:buSzPct val="80000"/>
              <a:buFont typeface="Courier New"/>
              <a:buChar char="o"/>
              <a:defRPr kumimoji="0"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600" indent="-277200" algn="l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Arial"/>
              <a:buChar char="•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52000" algn="l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85000"/>
              <a:buFont typeface="Lucida Grande"/>
              <a:buChar char="−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indent="0" fontAlgn="auto">
              <a:spcAft>
                <a:spcPts val="0"/>
              </a:spcAft>
              <a:buClr>
                <a:srgbClr val="0055A0"/>
              </a:buClr>
              <a:buFont typeface="Courier New"/>
              <a:buNone/>
              <a:defRPr/>
            </a:pPr>
            <a:endParaRPr lang="en-US" dirty="0" smtClean="0">
              <a:solidFill>
                <a:srgbClr val="0055A0"/>
              </a:solidFill>
              <a:latin typeface="Arial"/>
            </a:endParaRPr>
          </a:p>
          <a:p>
            <a:pPr fontAlgn="auto">
              <a:spcAft>
                <a:spcPts val="0"/>
              </a:spcAft>
              <a:buClr>
                <a:srgbClr val="0055A0"/>
              </a:buClr>
              <a:defRPr/>
            </a:pPr>
            <a:r>
              <a:rPr lang="en-US" dirty="0" smtClean="0">
                <a:solidFill>
                  <a:srgbClr val="0055A0"/>
                </a:solidFill>
                <a:latin typeface="Arial"/>
              </a:rPr>
              <a:t>At the end of 2016, we proposed to organize a 2</a:t>
            </a:r>
            <a:r>
              <a:rPr lang="en-US" baseline="30000" dirty="0" smtClean="0">
                <a:solidFill>
                  <a:srgbClr val="0055A0"/>
                </a:solidFill>
                <a:latin typeface="Arial"/>
              </a:rPr>
              <a:t>nd</a:t>
            </a:r>
            <a:r>
              <a:rPr lang="en-US" dirty="0" smtClean="0">
                <a:solidFill>
                  <a:srgbClr val="0055A0"/>
                </a:solidFill>
                <a:latin typeface="Arial"/>
              </a:rPr>
              <a:t> workshop, </a:t>
            </a:r>
            <a:r>
              <a:rPr lang="en-US" b="1" dirty="0" smtClean="0">
                <a:solidFill>
                  <a:srgbClr val="0055A0"/>
                </a:solidFill>
                <a:latin typeface="Arial"/>
              </a:rPr>
              <a:t>extending the original scope of the 2014 workshop to include also beam instabilities,</a:t>
            </a:r>
            <a:br>
              <a:rPr lang="en-US" b="1" dirty="0" smtClean="0">
                <a:solidFill>
                  <a:srgbClr val="0055A0"/>
                </a:solidFill>
                <a:latin typeface="Arial"/>
              </a:rPr>
            </a:br>
            <a:r>
              <a:rPr lang="en-US" b="1" dirty="0" smtClean="0">
                <a:solidFill>
                  <a:srgbClr val="0055A0"/>
                </a:solidFill>
                <a:latin typeface="Arial"/>
              </a:rPr>
              <a:t>and related issues:</a:t>
            </a:r>
          </a:p>
          <a:p>
            <a:pPr fontAlgn="auto">
              <a:spcAft>
                <a:spcPts val="0"/>
              </a:spcAft>
              <a:buClr>
                <a:srgbClr val="0055A0"/>
              </a:buClr>
              <a:defRPr/>
            </a:pPr>
            <a:endParaRPr lang="en-US" b="1" dirty="0" smtClean="0">
              <a:solidFill>
                <a:srgbClr val="0055A0"/>
              </a:solidFill>
              <a:latin typeface="Arial"/>
            </a:endParaRPr>
          </a:p>
          <a:p>
            <a:pPr lvl="1" fontAlgn="auto">
              <a:buClr>
                <a:srgbClr val="0055A0"/>
              </a:buClr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</a:rPr>
              <a:t>Beam coupling impedance/wake calculations</a:t>
            </a:r>
          </a:p>
          <a:p>
            <a:pPr lvl="1" fontAlgn="auto">
              <a:buClr>
                <a:srgbClr val="0055A0"/>
              </a:buClr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</a:rPr>
              <a:t>Beam coupling impedance measurements</a:t>
            </a:r>
          </a:p>
          <a:p>
            <a:pPr lvl="1" fontAlgn="auto">
              <a:buClr>
                <a:srgbClr val="0055A0"/>
              </a:buClr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</a:rPr>
              <a:t>Beam energy loss and RF heating</a:t>
            </a:r>
          </a:p>
          <a:p>
            <a:pPr lvl="1" fontAlgn="auto">
              <a:buClr>
                <a:srgbClr val="0055A0"/>
              </a:buClr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</a:rPr>
              <a:t>Modeling of beam instabilities (analytical and numerical)</a:t>
            </a:r>
          </a:p>
          <a:p>
            <a:pPr lvl="1" fontAlgn="auto">
              <a:buClr>
                <a:srgbClr val="0055A0"/>
              </a:buClr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</a:rPr>
              <a:t>Observation and mitigation of beam instabilities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32780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1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772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6594A27-D1F2-415F-9966-29E52D6D2E12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32773" name="Gruppo 13"/>
          <p:cNvGrpSpPr>
            <a:grpSpLocks/>
          </p:cNvGrpSpPr>
          <p:nvPr/>
        </p:nvGrpSpPr>
        <p:grpSpPr bwMode="auto">
          <a:xfrm>
            <a:off x="74110" y="0"/>
            <a:ext cx="9144000" cy="6172200"/>
            <a:chOff x="0" y="0"/>
            <a:chExt cx="9144000" cy="6171731"/>
          </a:xfrm>
        </p:grpSpPr>
        <p:pic>
          <p:nvPicPr>
            <p:cNvPr id="35849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32774" name="Rettangolo 11"/>
          <p:cNvSpPr>
            <a:spLocks noChangeArrowheads="1"/>
          </p:cNvSpPr>
          <p:nvPr/>
        </p:nvSpPr>
        <p:spPr bwMode="auto">
          <a:xfrm>
            <a:off x="152400" y="796290"/>
            <a:ext cx="89916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Monday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September 18, </a:t>
            </a: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5 p.m</a:t>
            </a:r>
            <a:r>
              <a:rPr lang="en-US" altLang="it-IT" sz="1800" b="1" dirty="0" smtClean="0">
                <a:solidFill>
                  <a:srgbClr val="FF0000"/>
                </a:solidFill>
                <a:latin typeface="Arial" pitchFamily="34" charset="0"/>
              </a:rPr>
              <a:t>.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registration opening at </a:t>
            </a:r>
            <a:r>
              <a:rPr lang="en-US" altLang="it-IT" sz="1800" b="1" dirty="0" smtClean="0">
                <a:solidFill>
                  <a:srgbClr val="0000FF"/>
                </a:solidFill>
                <a:latin typeface="Arial" pitchFamily="34" charset="0"/>
              </a:rPr>
              <a:t>Palazzo San Domenico</a:t>
            </a:r>
            <a:endParaRPr lang="en-US" altLang="it-IT" sz="1800" b="1" dirty="0">
              <a:solidFill>
                <a:srgbClr val="0000FF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					    </a:t>
            </a: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7 p.m.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welcome cocktail in 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the </a:t>
            </a:r>
            <a:r>
              <a:rPr lang="en-US" altLang="it-IT" sz="1800" b="1" dirty="0" err="1" smtClean="0">
                <a:solidFill>
                  <a:srgbClr val="0000FF"/>
                </a:solidFill>
                <a:latin typeface="Arial" pitchFamily="34" charset="0"/>
              </a:rPr>
              <a:t>Hortus</a:t>
            </a:r>
            <a:r>
              <a:rPr lang="en-US" altLang="it-IT" sz="1800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it-IT" sz="1800" b="1" dirty="0" err="1" smtClean="0">
                <a:solidFill>
                  <a:srgbClr val="0000FF"/>
                </a:solidFill>
                <a:latin typeface="Arial" pitchFamily="34" charset="0"/>
              </a:rPr>
              <a:t>Conclusus</a:t>
            </a:r>
            <a:endParaRPr lang="en-US" altLang="it-IT" sz="1800" b="1" u="sng" dirty="0">
              <a:solidFill>
                <a:srgbClr val="0000FF"/>
              </a:solidFill>
              <a:latin typeface="Arial" pitchFamily="34" charset="0"/>
              <a:hlinkClick r:id="rId6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						 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              </a:t>
            </a:r>
            <a:r>
              <a:rPr lang="en-US" altLang="it-IT" sz="1800" b="1" i="1" dirty="0" smtClean="0">
                <a:solidFill>
                  <a:srgbClr val="0055A0"/>
                </a:solidFill>
                <a:latin typeface="Arial" pitchFamily="34" charset="0"/>
              </a:rPr>
              <a:t> (</a:t>
            </a:r>
            <a:r>
              <a:rPr lang="en-US" altLang="it-IT" sz="1800" b="1" i="1" dirty="0">
                <a:solidFill>
                  <a:srgbClr val="0055A0"/>
                </a:solidFill>
                <a:latin typeface="Arial" pitchFamily="34" charset="0"/>
              </a:rPr>
              <a:t>courtesy of the Municipality of Benevento</a:t>
            </a:r>
            <a:r>
              <a:rPr lang="en-US" altLang="it-IT" sz="1800" b="1" i="1" dirty="0" smtClean="0">
                <a:solidFill>
                  <a:srgbClr val="0055A0"/>
                </a:solidFill>
                <a:latin typeface="Arial" pitchFamily="34" charset="0"/>
              </a:rPr>
              <a:t>).</a:t>
            </a:r>
            <a:endParaRPr lang="en-US" altLang="it-IT" sz="1800" b="1" i="1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 b="1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Tuesday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September 19, 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sz="1800" b="1" dirty="0" smtClean="0">
                <a:solidFill>
                  <a:srgbClr val="FF0000"/>
                </a:solidFill>
                <a:latin typeface="Arial" pitchFamily="34" charset="0"/>
              </a:rPr>
              <a:t>9:00  </a:t>
            </a: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a.m.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registration at </a:t>
            </a:r>
            <a:r>
              <a:rPr lang="en-US" altLang="it-IT" sz="1800" b="1" dirty="0">
                <a:solidFill>
                  <a:srgbClr val="0000FF"/>
                </a:solidFill>
                <a:latin typeface="Arial" pitchFamily="34" charset="0"/>
              </a:rPr>
              <a:t>Palazzo San </a:t>
            </a:r>
            <a:r>
              <a:rPr lang="en-US" altLang="it-IT" sz="1800" b="1" dirty="0" smtClean="0">
                <a:solidFill>
                  <a:srgbClr val="0000FF"/>
                </a:solidFill>
                <a:latin typeface="Arial" pitchFamily="34" charset="0"/>
              </a:rPr>
              <a:t>Domenico</a:t>
            </a:r>
            <a:endParaRPr lang="en-US" altLang="it-IT" sz="1800" b="1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					   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   </a:t>
            </a:r>
            <a:r>
              <a:rPr lang="en-US" altLang="it-IT" sz="1800" b="1" dirty="0" smtClean="0">
                <a:solidFill>
                  <a:srgbClr val="FF0000"/>
                </a:solidFill>
                <a:latin typeface="Arial" pitchFamily="34" charset="0"/>
              </a:rPr>
              <a:t>10:00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a.m. guided 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city tour 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for 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accompanying persons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                                        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sz="1800" b="1" dirty="0" smtClean="0">
                <a:solidFill>
                  <a:srgbClr val="FF0000"/>
                </a:solidFill>
                <a:latin typeface="Arial" pitchFamily="34" charset="0"/>
              </a:rPr>
              <a:t>8:00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p.m. welcome party at </a:t>
            </a:r>
            <a:r>
              <a:rPr lang="en-US" altLang="it-IT" sz="1800" b="1" dirty="0">
                <a:solidFill>
                  <a:srgbClr val="0000FF"/>
                </a:solidFill>
                <a:latin typeface="Arial" pitchFamily="34" charset="0"/>
              </a:rPr>
              <a:t>Hotel Villa </a:t>
            </a:r>
            <a:r>
              <a:rPr lang="en-US" altLang="it-IT" sz="1800" b="1" dirty="0" err="1">
                <a:solidFill>
                  <a:srgbClr val="0000FF"/>
                </a:solidFill>
                <a:latin typeface="Arial" pitchFamily="34" charset="0"/>
              </a:rPr>
              <a:t>Traiano</a:t>
            </a:r>
            <a:r>
              <a:rPr lang="en-US" altLang="it-IT" sz="1800" b="1" u="sng" dirty="0">
                <a:solidFill>
                  <a:srgbClr val="0055A0"/>
                </a:solidFill>
                <a:latin typeface="Arial" pitchFamily="34" charset="0"/>
                <a:hlinkClick r:id="rId7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 b="1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Wednesday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September 20th, </a:t>
            </a: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1:00 p.m.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light lunch at </a:t>
            </a:r>
            <a:r>
              <a:rPr lang="en-US" altLang="it-IT" sz="1800" b="1" dirty="0">
                <a:solidFill>
                  <a:srgbClr val="0000FF"/>
                </a:solidFill>
                <a:latin typeface="Arial" pitchFamily="34" charset="0"/>
              </a:rPr>
              <a:t>San </a:t>
            </a:r>
            <a:r>
              <a:rPr lang="en-US" altLang="it-IT" sz="1800" b="1" dirty="0" err="1">
                <a:solidFill>
                  <a:srgbClr val="0000FF"/>
                </a:solidFill>
                <a:latin typeface="Arial" pitchFamily="34" charset="0"/>
              </a:rPr>
              <a:t>Vittorino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							</a:t>
            </a: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2:00 p.m.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departure by bus to </a:t>
            </a:r>
            <a:r>
              <a:rPr lang="en-US" altLang="ja-JP" sz="1800" b="1" dirty="0" smtClean="0">
                <a:solidFill>
                  <a:srgbClr val="0000FF"/>
                </a:solidFill>
                <a:latin typeface="Arial" pitchFamily="34" charset="0"/>
              </a:rPr>
              <a:t>Pompeii</a:t>
            </a:r>
            <a:r>
              <a:rPr lang="en-US" altLang="it-IT" sz="1800" b="1" u="sng" dirty="0" smtClean="0">
                <a:solidFill>
                  <a:srgbClr val="0000FF"/>
                </a:solidFill>
                <a:latin typeface="Arial" pitchFamily="34" charset="0"/>
              </a:rPr>
              <a:t>;  </a:t>
            </a:r>
            <a:endParaRPr lang="en-US" altLang="it-IT" sz="1800" b="1" u="sng" dirty="0">
              <a:solidFill>
                <a:srgbClr val="0000FF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							</a:t>
            </a: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8:00 p.m.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social dinner </a:t>
            </a:r>
            <a:r>
              <a:rPr lang="it-IT" altLang="ja-JP" sz="1800" b="1" dirty="0" smtClean="0">
                <a:solidFill>
                  <a:srgbClr val="0000FF"/>
                </a:solidFill>
                <a:latin typeface="Arial" pitchFamily="34" charset="0"/>
              </a:rPr>
              <a:t>i</a:t>
            </a:r>
            <a:r>
              <a:rPr lang="en-US" altLang="ja-JP" sz="1800" b="1" dirty="0">
                <a:solidFill>
                  <a:srgbClr val="0000FF"/>
                </a:solidFill>
                <a:latin typeface="Arial" pitchFamily="34" charset="0"/>
              </a:rPr>
              <a:t>n </a:t>
            </a:r>
            <a:r>
              <a:rPr lang="en-US" altLang="ja-JP" sz="1800" b="1" dirty="0" smtClean="0">
                <a:solidFill>
                  <a:srgbClr val="0000FF"/>
                </a:solidFill>
                <a:latin typeface="Arial" pitchFamily="34" charset="0"/>
              </a:rPr>
              <a:t>Pompeii 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at </a:t>
            </a:r>
            <a:r>
              <a:rPr lang="ja-JP" altLang="en-US" sz="1800" b="1" dirty="0">
                <a:solidFill>
                  <a:srgbClr val="0000FF"/>
                </a:solidFill>
                <a:latin typeface="Arial" pitchFamily="34" charset="0"/>
              </a:rPr>
              <a:t>”</a:t>
            </a:r>
            <a:r>
              <a:rPr lang="en-US" altLang="it-IT" sz="1800" b="1" dirty="0">
                <a:solidFill>
                  <a:srgbClr val="0000FF"/>
                </a:solidFill>
                <a:latin typeface="Arial" pitchFamily="34" charset="0"/>
              </a:rPr>
              <a:t>Il Principe</a:t>
            </a:r>
            <a:r>
              <a:rPr lang="ja-JP" altLang="en-US" sz="1800" b="1" dirty="0">
                <a:solidFill>
                  <a:srgbClr val="0000FF"/>
                </a:solidFill>
                <a:latin typeface="Arial" pitchFamily="34" charset="0"/>
              </a:rPr>
              <a:t>”</a:t>
            </a:r>
            <a:r>
              <a:rPr lang="en-US" altLang="ja-JP" sz="1800" b="1" dirty="0" smtClean="0">
                <a:solidFill>
                  <a:srgbClr val="0055A0"/>
                </a:solidFill>
                <a:latin typeface="Arial" pitchFamily="34" charset="0"/>
              </a:rPr>
              <a:t>.</a:t>
            </a:r>
            <a:endParaRPr lang="en-US" altLang="ja-JP" sz="1800" b="1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 b="1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Thursday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September 21st, </a:t>
            </a: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7:30 p.m.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 concert at </a:t>
            </a:r>
            <a:r>
              <a:rPr lang="en-US" altLang="it-IT" sz="1800" b="1" dirty="0" err="1">
                <a:solidFill>
                  <a:srgbClr val="0000FF"/>
                </a:solidFill>
                <a:latin typeface="Arial" pitchFamily="34" charset="0"/>
              </a:rPr>
              <a:t>Museo</a:t>
            </a:r>
            <a:r>
              <a:rPr lang="en-US" altLang="it-IT" sz="1800" b="1" dirty="0">
                <a:solidFill>
                  <a:srgbClr val="0000FF"/>
                </a:solidFill>
                <a:latin typeface="Arial" pitchFamily="34" charset="0"/>
              </a:rPr>
              <a:t> del </a:t>
            </a:r>
            <a:r>
              <a:rPr lang="en-US" altLang="it-IT" sz="1800" b="1" dirty="0" err="1">
                <a:solidFill>
                  <a:srgbClr val="0000FF"/>
                </a:solidFill>
                <a:latin typeface="Arial" pitchFamily="34" charset="0"/>
              </a:rPr>
              <a:t>Sannio</a:t>
            </a:r>
            <a:r>
              <a:rPr lang="en-US" altLang="it-IT" sz="1800" b="1" u="sng" dirty="0">
                <a:solidFill>
                  <a:srgbClr val="0055A0"/>
                </a:solidFill>
                <a:latin typeface="Arial" pitchFamily="34" charset="0"/>
              </a:rPr>
              <a:t>;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						   </a:t>
            </a: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9:30 p.m.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dinner at </a:t>
            </a:r>
            <a:r>
              <a:rPr lang="en-US" altLang="it-IT" sz="1800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it-IT" sz="1800" b="1" dirty="0" err="1" smtClean="0">
                <a:solidFill>
                  <a:srgbClr val="0000FF"/>
                </a:solidFill>
                <a:latin typeface="Arial" pitchFamily="34" charset="0"/>
              </a:rPr>
              <a:t>Dionisio</a:t>
            </a:r>
            <a:r>
              <a:rPr lang="en-US" altLang="it-IT" sz="1800" b="1" dirty="0" smtClean="0">
                <a:solidFill>
                  <a:srgbClr val="0000FF"/>
                </a:solidFill>
                <a:latin typeface="Arial" pitchFamily="34" charset="0"/>
              </a:rPr>
              <a:t> Restaurant.</a:t>
            </a:r>
            <a:endParaRPr lang="en-US" altLang="it-IT" sz="1800" b="1" u="sng" dirty="0">
              <a:solidFill>
                <a:srgbClr val="0000FF"/>
              </a:solidFill>
              <a:latin typeface="Arial" pitchFamily="34" charset="0"/>
              <a:hlinkClick r:id="rId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 b="1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Friday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September 22nd,   </a:t>
            </a: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1:00 p.m.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buffet - lunch 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at </a:t>
            </a:r>
            <a:r>
              <a:rPr lang="en-US" altLang="it-IT" sz="1800" b="1" dirty="0">
                <a:solidFill>
                  <a:srgbClr val="0000FF"/>
                </a:solidFill>
                <a:latin typeface="Arial" pitchFamily="34" charset="0"/>
              </a:rPr>
              <a:t>San </a:t>
            </a:r>
            <a:r>
              <a:rPr lang="en-US" altLang="it-IT" sz="1800" b="1" dirty="0" err="1" smtClean="0">
                <a:solidFill>
                  <a:srgbClr val="0000FF"/>
                </a:solidFill>
                <a:latin typeface="Arial" pitchFamily="34" charset="0"/>
              </a:rPr>
              <a:t>Vittorino</a:t>
            </a:r>
            <a:r>
              <a:rPr lang="en-US" altLang="it-IT" sz="1800" b="1" dirty="0" smtClean="0">
                <a:solidFill>
                  <a:srgbClr val="0000FF"/>
                </a:solidFill>
                <a:latin typeface="Arial" pitchFamily="34" charset="0"/>
              </a:rPr>
              <a:t>;</a:t>
            </a:r>
            <a:endParaRPr lang="en-US" altLang="it-IT" sz="1800" b="1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						 </a:t>
            </a:r>
            <a:r>
              <a:rPr lang="en-US" altLang="it-IT" sz="1800" b="1" dirty="0">
                <a:solidFill>
                  <a:srgbClr val="FF0000"/>
                </a:solidFill>
                <a:latin typeface="Arial" pitchFamily="34" charset="0"/>
              </a:rPr>
              <a:t>3:45 p.m.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bus to </a:t>
            </a:r>
            <a:r>
              <a:rPr lang="en-US" altLang="it-IT" sz="1800" b="1" dirty="0" smtClean="0">
                <a:solidFill>
                  <a:srgbClr val="0055A0"/>
                </a:solidFill>
                <a:latin typeface="Arial" pitchFamily="34" charset="0"/>
              </a:rPr>
              <a:t>Naples </a:t>
            </a: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airport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 b="1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  					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 b="1" dirty="0">
              <a:solidFill>
                <a:srgbClr val="0055A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rgbClr val="0055A0"/>
              </a:solidFill>
              <a:latin typeface="Arial" pitchFamily="34" charset="0"/>
            </a:endParaRPr>
          </a:p>
        </p:txBody>
      </p:sp>
      <p:sp>
        <p:nvSpPr>
          <p:cNvPr id="32775" name="CasellaDiTesto 12"/>
          <p:cNvSpPr txBox="1">
            <a:spLocks noChangeArrowheads="1"/>
          </p:cNvSpPr>
          <p:nvPr/>
        </p:nvSpPr>
        <p:spPr bwMode="auto">
          <a:xfrm>
            <a:off x="2870200" y="76200"/>
            <a:ext cx="276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Social 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Program</a:t>
            </a:r>
          </a:p>
        </p:txBody>
      </p:sp>
      <p:pic>
        <p:nvPicPr>
          <p:cNvPr id="32776" name="Immagine 14" descr="bu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43400"/>
            <a:ext cx="1238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33803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4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5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5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796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85CCFB-8597-482A-AEBA-8BA2349BBB1C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33797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3687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</p:grpSp>
      <p:sp>
        <p:nvSpPr>
          <p:cNvPr id="33799" name="CasellaDiTesto 12"/>
          <p:cNvSpPr txBox="1">
            <a:spLocks noChangeArrowheads="1"/>
          </p:cNvSpPr>
          <p:nvPr/>
        </p:nvSpPr>
        <p:spPr bwMode="auto">
          <a:xfrm>
            <a:off x="1143000" y="76200"/>
            <a:ext cx="70139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Tour of the </a:t>
            </a:r>
            <a:r>
              <a:rPr lang="it-IT" altLang="it-IT" sz="2400" b="1" u="sng" dirty="0" err="1" smtClean="0">
                <a:solidFill>
                  <a:srgbClr val="0000FF"/>
                </a:solidFill>
                <a:latin typeface="Arial Black" panose="020B0A04020102020204" pitchFamily="34" charset="0"/>
              </a:rPr>
              <a:t>Archelogical</a:t>
            </a: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Site </a:t>
            </a:r>
            <a:r>
              <a:rPr lang="it-IT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of </a:t>
            </a: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Pompeii </a:t>
            </a:r>
            <a:endParaRPr lang="it-IT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1"/>
            <a:ext cx="4800600" cy="4463432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16" y="1066800"/>
            <a:ext cx="2975284" cy="446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Risultati immagini per Pompei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43000"/>
            <a:ext cx="1824038" cy="120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324600" y="5788223"/>
            <a:ext cx="2510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(109 Km from Benevento, 1h20)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93121"/>
            <a:ext cx="8529846" cy="540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95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34830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1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2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820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46ACBB-B6A1-4E3F-BA6E-FF63CFDC15F9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34821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3789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 err="1"/>
                <a:t>Infor</a:t>
              </a:r>
              <a:endParaRPr lang="it-IT" dirty="0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81000" y="228600"/>
            <a:ext cx="8618538" cy="6113463"/>
            <a:chOff x="381000" y="228600"/>
            <a:chExt cx="8618538" cy="6113463"/>
          </a:xfrm>
        </p:grpSpPr>
        <p:sp>
          <p:nvSpPr>
            <p:cNvPr id="34826" name="CasellaDiTesto 1"/>
            <p:cNvSpPr txBox="1">
              <a:spLocks noChangeArrowheads="1"/>
            </p:cNvSpPr>
            <p:nvPr/>
          </p:nvSpPr>
          <p:spPr bwMode="auto">
            <a:xfrm>
              <a:off x="3408362" y="228600"/>
              <a:ext cx="23272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u="sng" dirty="0" err="1">
                  <a:solidFill>
                    <a:srgbClr val="0000FF"/>
                  </a:solidFill>
                  <a:latin typeface="Arial Black" pitchFamily="34" charset="0"/>
                </a:rPr>
                <a:t>Informations</a:t>
              </a:r>
              <a:endParaRPr lang="it-IT" altLang="it-IT" sz="2400" b="1" u="sng" dirty="0">
                <a:solidFill>
                  <a:srgbClr val="0000FF"/>
                </a:solidFill>
                <a:latin typeface="Arial Black" pitchFamily="34" charset="0"/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685800" y="990600"/>
              <a:ext cx="8305800" cy="5029200"/>
              <a:chOff x="685800" y="990600"/>
              <a:chExt cx="8305800" cy="5029200"/>
            </a:xfrm>
          </p:grpSpPr>
          <p:pic>
            <p:nvPicPr>
              <p:cNvPr id="34823" name="Immagine 12" descr="coffee break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990600"/>
                <a:ext cx="1447800" cy="1355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4" name="Immagine 1" descr="segretaria1.g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6600" y="1828800"/>
                <a:ext cx="1133475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5" name="Immagine 3" descr="wifi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2819400"/>
                <a:ext cx="1524000" cy="1089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38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1850" y="4210050"/>
                <a:ext cx="1809750" cy="1809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Content Placeholder 3"/>
            <p:cNvSpPr txBox="1">
              <a:spLocks/>
            </p:cNvSpPr>
            <p:nvPr/>
          </p:nvSpPr>
          <p:spPr>
            <a:xfrm>
              <a:off x="381000" y="1219200"/>
              <a:ext cx="8618538" cy="512286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13200" indent="-277200" algn="l" rtl="0" eaLnBrk="1" latinLnBrk="0" hangingPunct="1">
                <a:spcBef>
                  <a:spcPts val="1900"/>
                </a:spcBef>
                <a:buClr>
                  <a:schemeClr val="tx1"/>
                </a:buClr>
                <a:buSzPct val="80000"/>
                <a:buFont typeface="Courier New"/>
                <a:buChar char="o"/>
                <a:defRPr kumimoji="0"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3600" indent="-277200" algn="l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1"/>
                </a:buClr>
                <a:buSzPct val="90000"/>
                <a:buFont typeface="Arial"/>
                <a:buChar char="•"/>
                <a:defRPr kumimoji="0"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52000" algn="l" rtl="0" eaLnBrk="1" latinLnBrk="0" hangingPunct="1"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85000"/>
                <a:buFont typeface="Lucida Grande"/>
                <a:buChar char="−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85316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50492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/>
                <a:buChar char="•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00" indent="0" fontAlgn="auto">
                <a:lnSpc>
                  <a:spcPct val="50000"/>
                </a:lnSpc>
                <a:spcAft>
                  <a:spcPts val="0"/>
                </a:spcAft>
                <a:buClr>
                  <a:srgbClr val="0055A0"/>
                </a:buClr>
                <a:buFont typeface="Courier New"/>
                <a:buNone/>
                <a:defRPr/>
              </a:pPr>
              <a:r>
                <a:rPr lang="en-US" b="1" dirty="0" smtClean="0">
                  <a:solidFill>
                    <a:srgbClr val="0055A0"/>
                  </a:solidFill>
                  <a:latin typeface="Arial"/>
                </a:rPr>
                <a:t>		Coffee and buffet lunches </a:t>
              </a: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are served </a:t>
              </a:r>
              <a:r>
                <a:rPr lang="en-US" dirty="0">
                  <a:solidFill>
                    <a:srgbClr val="0055A0"/>
                  </a:solidFill>
                  <a:latin typeface="Arial"/>
                </a:rPr>
                <a:t>o</a:t>
              </a: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n the 2</a:t>
              </a:r>
              <a:r>
                <a:rPr lang="en-US" baseline="30000" dirty="0" smtClean="0">
                  <a:solidFill>
                    <a:srgbClr val="0055A0"/>
                  </a:solidFill>
                  <a:latin typeface="Arial"/>
                </a:rPr>
                <a:t>nd</a:t>
              </a: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  floor </a:t>
              </a:r>
            </a:p>
            <a:p>
              <a:pPr lvl="1" fontAlgn="auto">
                <a:lnSpc>
                  <a:spcPct val="50000"/>
                </a:lnSpc>
                <a:buClr>
                  <a:srgbClr val="0055A0"/>
                </a:buClr>
                <a:defRPr/>
              </a:pPr>
              <a:endParaRPr lang="en-US" dirty="0" smtClean="0">
                <a:solidFill>
                  <a:srgbClr val="0055A0"/>
                </a:solidFill>
                <a:latin typeface="Arial"/>
              </a:endParaRPr>
            </a:p>
            <a:p>
              <a:pPr lvl="1" fontAlgn="auto">
                <a:buClr>
                  <a:srgbClr val="0055A0"/>
                </a:buClr>
                <a:defRPr/>
              </a:pPr>
              <a:endParaRPr lang="en-US" dirty="0" smtClean="0">
                <a:solidFill>
                  <a:srgbClr val="0055A0"/>
                </a:solidFill>
                <a:latin typeface="Arial"/>
              </a:endParaRPr>
            </a:p>
            <a:p>
              <a:pPr marL="356400" lvl="1" indent="0" fontAlgn="auto">
                <a:buClr>
                  <a:srgbClr val="0055A0"/>
                </a:buClr>
                <a:buFont typeface="Arial"/>
                <a:buNone/>
                <a:defRPr/>
              </a:pPr>
              <a:r>
                <a:rPr lang="en-US" dirty="0">
                  <a:solidFill>
                    <a:srgbClr val="0055A0"/>
                  </a:solidFill>
                  <a:latin typeface="Arial"/>
                </a:rPr>
                <a:t>	 </a:t>
              </a: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                      The</a:t>
              </a:r>
              <a:r>
                <a:rPr lang="en-US" b="1" dirty="0" smtClean="0">
                  <a:solidFill>
                    <a:srgbClr val="0055A0"/>
                  </a:solidFill>
                  <a:latin typeface="Arial"/>
                </a:rPr>
                <a:t> help desk </a:t>
              </a: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is </a:t>
              </a:r>
              <a:r>
                <a:rPr lang="en-US" dirty="0">
                  <a:solidFill>
                    <a:srgbClr val="0055A0"/>
                  </a:solidFill>
                  <a:latin typeface="Arial"/>
                </a:rPr>
                <a:t>o</a:t>
              </a: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n the 2</a:t>
              </a:r>
              <a:r>
                <a:rPr lang="en-US" baseline="30000" dirty="0" smtClean="0">
                  <a:solidFill>
                    <a:srgbClr val="0055A0"/>
                  </a:solidFill>
                  <a:latin typeface="Arial"/>
                </a:rPr>
                <a:t>nd</a:t>
              </a: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 floor </a:t>
              </a:r>
            </a:p>
            <a:p>
              <a:pPr lvl="1" fontAlgn="auto">
                <a:buClr>
                  <a:srgbClr val="0055A0"/>
                </a:buClr>
                <a:defRPr/>
              </a:pPr>
              <a:endParaRPr lang="en-US" dirty="0" smtClean="0">
                <a:solidFill>
                  <a:srgbClr val="0055A0"/>
                </a:solidFill>
                <a:latin typeface="Arial"/>
              </a:endParaRPr>
            </a:p>
            <a:p>
              <a:pPr lvl="1" fontAlgn="auto">
                <a:buClr>
                  <a:srgbClr val="0055A0"/>
                </a:buClr>
                <a:defRPr/>
              </a:pPr>
              <a:endParaRPr lang="en-US" b="1" dirty="0" smtClean="0">
                <a:solidFill>
                  <a:srgbClr val="0055A0"/>
                </a:solidFill>
                <a:latin typeface="Arial"/>
              </a:endParaRPr>
            </a:p>
            <a:p>
              <a:pPr marL="356400" lvl="1" indent="0" fontAlgn="auto">
                <a:buClr>
                  <a:srgbClr val="0055A0"/>
                </a:buClr>
                <a:buFont typeface="Arial"/>
                <a:buNone/>
                <a:defRPr/>
              </a:pPr>
              <a:r>
                <a:rPr lang="en-US" b="1" dirty="0" smtClean="0">
                  <a:solidFill>
                    <a:srgbClr val="0055A0"/>
                  </a:solidFill>
                  <a:latin typeface="Arial"/>
                </a:rPr>
                <a:t>			</a:t>
              </a: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The</a:t>
              </a:r>
              <a:r>
                <a:rPr lang="en-US" b="1" dirty="0" smtClean="0">
                  <a:solidFill>
                    <a:srgbClr val="0055A0"/>
                  </a:solidFill>
                  <a:latin typeface="Arial"/>
                </a:rPr>
                <a:t> WI-FI room  </a:t>
              </a: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is </a:t>
              </a:r>
              <a:r>
                <a:rPr lang="en-US" dirty="0">
                  <a:solidFill>
                    <a:srgbClr val="0055A0"/>
                  </a:solidFill>
                  <a:latin typeface="Arial"/>
                </a:rPr>
                <a:t>o</a:t>
              </a: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n the 2</a:t>
              </a:r>
              <a:r>
                <a:rPr lang="en-US" baseline="30000" dirty="0" smtClean="0">
                  <a:solidFill>
                    <a:srgbClr val="0055A0"/>
                  </a:solidFill>
                  <a:latin typeface="Arial"/>
                </a:rPr>
                <a:t>nd</a:t>
              </a: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  floor</a:t>
              </a:r>
            </a:p>
            <a:p>
              <a:pPr marL="356400" lvl="1" indent="0" fontAlgn="auto">
                <a:buClr>
                  <a:srgbClr val="0055A0"/>
                </a:buClr>
                <a:buFont typeface="Arial"/>
                <a:buNone/>
                <a:defRPr/>
              </a:pPr>
              <a:endParaRPr lang="en-US" b="1" dirty="0" smtClean="0">
                <a:solidFill>
                  <a:srgbClr val="0055A0"/>
                </a:solidFill>
                <a:latin typeface="Arial"/>
              </a:endParaRPr>
            </a:p>
            <a:p>
              <a:pPr marL="356400" lvl="1" indent="0" fontAlgn="auto">
                <a:buClr>
                  <a:srgbClr val="0055A0"/>
                </a:buClr>
                <a:buFont typeface="Arial"/>
                <a:buNone/>
                <a:defRPr/>
              </a:pPr>
              <a:endParaRPr lang="en-US" b="1" dirty="0">
                <a:solidFill>
                  <a:srgbClr val="0055A0"/>
                </a:solidFill>
                <a:latin typeface="Arial"/>
              </a:endParaRPr>
            </a:p>
            <a:p>
              <a:pPr marL="356400" lvl="1" indent="0" fontAlgn="auto">
                <a:buClr>
                  <a:srgbClr val="0055A0"/>
                </a:buClr>
                <a:buFont typeface="Arial"/>
                <a:buNone/>
                <a:defRPr/>
              </a:pPr>
              <a:r>
                <a:rPr lang="en-US" b="1" dirty="0" smtClean="0">
                  <a:solidFill>
                    <a:srgbClr val="0055A0"/>
                  </a:solidFill>
                  <a:latin typeface="Arial"/>
                </a:rPr>
                <a:t>Announcements   </a:t>
              </a: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will be given at the end of every session.</a:t>
              </a:r>
            </a:p>
            <a:p>
              <a:pPr marL="356400" lvl="1" indent="0" fontAlgn="auto">
                <a:buClr>
                  <a:srgbClr val="0055A0"/>
                </a:buClr>
                <a:buFont typeface="Arial"/>
                <a:buNone/>
                <a:defRPr/>
              </a:pPr>
              <a:endParaRPr lang="en-US" dirty="0" smtClean="0">
                <a:solidFill>
                  <a:srgbClr val="0055A0"/>
                </a:solidFill>
                <a:latin typeface="Arial"/>
              </a:endParaRPr>
            </a:p>
            <a:p>
              <a:pPr marL="356400" lvl="1" indent="0" fontAlgn="auto">
                <a:buClr>
                  <a:srgbClr val="0055A0"/>
                </a:buClr>
                <a:buFont typeface="Arial"/>
                <a:buNone/>
                <a:defRPr/>
              </a:pPr>
              <a:r>
                <a:rPr lang="en-US" dirty="0" smtClean="0">
                  <a:solidFill>
                    <a:srgbClr val="0055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          Watch the whiteboards @ the help desk for updates</a:t>
              </a:r>
              <a:endParaRPr lang="en-US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  <a:p>
              <a:pPr marL="356400" lvl="1" indent="0" fontAlgn="auto">
                <a:buClr>
                  <a:srgbClr val="0055A0"/>
                </a:buClr>
                <a:buFont typeface="Arial"/>
                <a:buNone/>
                <a:defRPr/>
              </a:pPr>
              <a:endParaRPr lang="en-US" dirty="0" smtClean="0">
                <a:solidFill>
                  <a:srgbClr val="0055A0"/>
                </a:solidFill>
                <a:latin typeface="Arial"/>
              </a:endParaRPr>
            </a:p>
            <a:p>
              <a:pPr marL="356400" lvl="1" indent="0" fontAlgn="auto">
                <a:buClr>
                  <a:srgbClr val="0055A0"/>
                </a:buClr>
                <a:buFont typeface="Arial"/>
                <a:buNone/>
                <a:defRPr/>
              </a:pPr>
              <a:r>
                <a:rPr lang="en-US" dirty="0" smtClean="0">
                  <a:solidFill>
                    <a:srgbClr val="0055A0"/>
                  </a:solidFill>
                  <a:latin typeface="Arial"/>
                </a:rPr>
                <a:t>For any question</a:t>
              </a:r>
              <a:r>
                <a:rPr lang="en-US" b="1" dirty="0" smtClean="0">
                  <a:solidFill>
                    <a:srgbClr val="FF0000"/>
                  </a:solidFill>
                  <a:latin typeface="Arial"/>
                </a:rPr>
                <a:t>,  please ask  the </a:t>
              </a:r>
              <a:r>
                <a:rPr lang="en-US" b="1" dirty="0" err="1" smtClean="0">
                  <a:solidFill>
                    <a:srgbClr val="FF0000"/>
                  </a:solidFill>
                  <a:latin typeface="Arial"/>
                </a:rPr>
                <a:t>organisers</a:t>
              </a:r>
              <a:r>
                <a:rPr lang="en-US" b="1" dirty="0" smtClean="0">
                  <a:solidFill>
                    <a:srgbClr val="FF0000"/>
                  </a:solidFill>
                  <a:latin typeface="Arial"/>
                </a:rPr>
                <a:t>!  </a:t>
              </a:r>
            </a:p>
            <a:p>
              <a:pPr marL="356400" lvl="1" indent="0" fontAlgn="auto">
                <a:buClr>
                  <a:srgbClr val="0055A0"/>
                </a:buClr>
                <a:buFont typeface="Arial"/>
                <a:buNone/>
                <a:defRPr/>
              </a:pPr>
              <a:endParaRPr lang="en-US" b="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7" name="Freccia a destra 6"/>
          <p:cNvSpPr/>
          <p:nvPr/>
        </p:nvSpPr>
        <p:spPr>
          <a:xfrm>
            <a:off x="762000" y="4953000"/>
            <a:ext cx="647700" cy="16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35852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3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4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3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5844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ECCCB9D-8CBE-44E7-B64E-820CA8D1552D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35845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38921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35846" name="Titolo 1"/>
          <p:cNvSpPr txBox="1">
            <a:spLocks/>
          </p:cNvSpPr>
          <p:nvPr/>
        </p:nvSpPr>
        <p:spPr bwMode="auto">
          <a:xfrm>
            <a:off x="304800" y="152400"/>
            <a:ext cx="82264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Staff</a:t>
            </a:r>
            <a:endParaRPr lang="it-IT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35847" name="Segnaposto contenuto 2"/>
          <p:cNvSpPr txBox="1">
            <a:spLocks/>
          </p:cNvSpPr>
          <p:nvPr/>
        </p:nvSpPr>
        <p:spPr bwMode="auto">
          <a:xfrm>
            <a:off x="457200" y="914400"/>
            <a:ext cx="82264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2738" indent="-2762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Char char="o"/>
            </a:pPr>
            <a:endParaRPr lang="it-IT" altLang="it-IT" sz="1800" dirty="0">
              <a:solidFill>
                <a:srgbClr val="0055A0"/>
              </a:solidFill>
              <a:latin typeface="Arial" pitchFamily="34" charset="0"/>
            </a:endParaRPr>
          </a:p>
        </p:txBody>
      </p:sp>
      <p:sp>
        <p:nvSpPr>
          <p:cNvPr id="35848" name="CasellaDiTesto 16"/>
          <p:cNvSpPr txBox="1">
            <a:spLocks noChangeArrowheads="1"/>
          </p:cNvSpPr>
          <p:nvPr/>
        </p:nvSpPr>
        <p:spPr bwMode="auto">
          <a:xfrm>
            <a:off x="2829657" y="5411788"/>
            <a:ext cx="35183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0000FF"/>
                </a:solidFill>
              </a:rPr>
              <a:t>Have a </a:t>
            </a:r>
            <a:r>
              <a:rPr lang="en-US" sz="2400" b="1" dirty="0" smtClean="0">
                <a:solidFill>
                  <a:srgbClr val="0000FF"/>
                </a:solidFill>
              </a:rPr>
              <a:t>great </a:t>
            </a:r>
            <a:r>
              <a:rPr lang="en-US" sz="2400" b="1" dirty="0">
                <a:solidFill>
                  <a:srgbClr val="0000FF"/>
                </a:solidFill>
              </a:rPr>
              <a:t>day at </a:t>
            </a:r>
            <a:r>
              <a:rPr lang="en-US" sz="2400" b="1" dirty="0" smtClean="0">
                <a:solidFill>
                  <a:srgbClr val="0000FF"/>
                </a:solidFill>
              </a:rPr>
              <a:t>work !</a:t>
            </a:r>
            <a:endParaRPr lang="it-IT" altLang="it-IT" sz="2400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852916" y="3059668"/>
            <a:ext cx="117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photo</a:t>
            </a:r>
            <a:endParaRPr lang="it-IT" dirty="0"/>
          </a:p>
        </p:txBody>
      </p:sp>
      <p:pic>
        <p:nvPicPr>
          <p:cNvPr id="4" name="Immagine 3" descr="IMG_652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16002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44041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5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4036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DF1D89-A93D-4426-9EAA-02487EA4D298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44037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6247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2971800" y="2716768"/>
            <a:ext cx="2660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 STUFF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_0005bd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83820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6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3088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76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965282A-AC8C-48D4-8649-17E1AE326157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3077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513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pic>
        <p:nvPicPr>
          <p:cNvPr id="3078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CasellaDiTesto 12"/>
          <p:cNvSpPr txBox="1">
            <a:spLocks noChangeArrowheads="1"/>
          </p:cNvSpPr>
          <p:nvPr/>
        </p:nvSpPr>
        <p:spPr bwMode="auto">
          <a:xfrm>
            <a:off x="611188" y="15875"/>
            <a:ext cx="856297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860" tIns="16930" rIns="33860" bIns="16930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FFFF"/>
                </a:solidFill>
                <a:latin typeface="Charter Black" pitchFamily="6" charset="0"/>
              </a:rPr>
              <a:t>ICFA mini-WORKSHOP 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FFFF"/>
                </a:solidFill>
                <a:latin typeface="Charter Black" pitchFamily="6" charset="0"/>
              </a:rPr>
              <a:t> IMPEDANCES AND BEAM INSTABILITIES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FFFF"/>
                </a:solidFill>
                <a:latin typeface="Charter Black" pitchFamily="6" charset="0"/>
              </a:rPr>
              <a:t>IN PARTICLE ACCELERATORS</a:t>
            </a:r>
          </a:p>
        </p:txBody>
      </p:sp>
      <p:sp>
        <p:nvSpPr>
          <p:cNvPr id="3080" name="CasellaDiTesto 14"/>
          <p:cNvSpPr txBox="1">
            <a:spLocks noChangeArrowheads="1"/>
          </p:cNvSpPr>
          <p:nvPr/>
        </p:nvSpPr>
        <p:spPr bwMode="auto">
          <a:xfrm>
            <a:off x="2251075" y="973138"/>
            <a:ext cx="5637213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860" tIns="16930" rIns="33860" bIns="16930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 b="1" dirty="0">
                <a:solidFill>
                  <a:srgbClr val="FFFFFF"/>
                </a:solidFill>
                <a:latin typeface="Arial" pitchFamily="34" charset="0"/>
              </a:rPr>
              <a:t>	</a:t>
            </a:r>
            <a:r>
              <a:rPr lang="en-US" altLang="it-IT" sz="1600" b="1" dirty="0">
                <a:solidFill>
                  <a:srgbClr val="FFFFFF"/>
                </a:solidFill>
                <a:latin typeface="Arial" pitchFamily="34" charset="0"/>
              </a:rPr>
              <a:t>September 19-22 2017, Benevento (Italy)</a:t>
            </a:r>
            <a:endParaRPr lang="it-IT" altLang="it-IT" sz="1600" dirty="0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sz="1600" b="1" dirty="0" smtClean="0">
                <a:solidFill>
                  <a:srgbClr val="0055A0"/>
                </a:solidFill>
                <a:latin typeface="Arial" pitchFamily="34" charset="0"/>
              </a:rPr>
              <a:t> </a:t>
            </a:r>
            <a:r>
              <a:rPr lang="en-US" altLang="it-IT" sz="1600" b="1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</a:rPr>
              <a:t>http</a:t>
            </a:r>
            <a:r>
              <a:rPr lang="en-US" altLang="it-IT" sz="16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</a:rPr>
              <a:t>://www.unisannio.it/workshopwakefields2017</a:t>
            </a:r>
            <a:endParaRPr lang="it-IT" altLang="it-IT" sz="1600" b="1" dirty="0">
              <a:solidFill>
                <a:schemeClr val="bg1">
                  <a:lumMod val="85000"/>
                </a:schemeClr>
              </a:solidFill>
              <a:latin typeface="Arial" pitchFamily="34" charset="0"/>
            </a:endParaRPr>
          </a:p>
        </p:txBody>
      </p:sp>
      <p:sp>
        <p:nvSpPr>
          <p:cNvPr id="3081" name="CasellaDiTesto 15"/>
          <p:cNvSpPr txBox="1">
            <a:spLocks noChangeArrowheads="1"/>
          </p:cNvSpPr>
          <p:nvPr/>
        </p:nvSpPr>
        <p:spPr bwMode="auto">
          <a:xfrm>
            <a:off x="228600" y="5334000"/>
            <a:ext cx="3430588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860" tIns="16930" rIns="33860" bIns="16930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FFFFFF"/>
                </a:solidFill>
                <a:latin typeface="Arial" pitchFamily="34" charset="0"/>
              </a:rPr>
              <a:t>Local Organizing Committee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FFFFFF"/>
                </a:solidFill>
                <a:latin typeface="Arial" pitchFamily="34" charset="0"/>
              </a:rPr>
              <a:t>Stefania Petracca (University of Sannio)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FFFFFF"/>
                </a:solidFill>
                <a:latin typeface="Arial" pitchFamily="34" charset="0"/>
              </a:rPr>
              <a:t>Maria Rosaria Masullo (INFN Naples)</a:t>
            </a:r>
          </a:p>
        </p:txBody>
      </p:sp>
      <p:pic>
        <p:nvPicPr>
          <p:cNvPr id="3082" name="Immagine 16" descr="logo giall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36550"/>
            <a:ext cx="1584325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CasellaDiTesto 17"/>
          <p:cNvSpPr txBox="1">
            <a:spLocks noChangeArrowheads="1"/>
          </p:cNvSpPr>
          <p:nvPr/>
        </p:nvSpPr>
        <p:spPr bwMode="auto">
          <a:xfrm>
            <a:off x="4529138" y="4751388"/>
            <a:ext cx="5148262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860" tIns="16930" rIns="33860" bIns="1693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>
                <a:solidFill>
                  <a:schemeClr val="bg1"/>
                </a:solidFill>
              </a:rPr>
              <a:t>    </a:t>
            </a:r>
            <a:r>
              <a:rPr lang="en-US" altLang="it-IT" sz="1200">
                <a:solidFill>
                  <a:schemeClr val="bg1"/>
                </a:solidFill>
              </a:rPr>
              <a:t>        				</a:t>
            </a:r>
            <a:endParaRPr lang="en-US" altLang="it-IT" sz="12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b="1">
                <a:solidFill>
                  <a:schemeClr val="bg1"/>
                </a:solidFill>
              </a:rPr>
              <a:t>- </a:t>
            </a:r>
            <a:r>
              <a:rPr lang="en-US" altLang="it-IT" sz="1400" b="1">
                <a:solidFill>
                  <a:schemeClr val="bg1"/>
                </a:solidFill>
              </a:rPr>
              <a:t>Beam coupling impedance/wake calculation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- Beam coupling impedance measurements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- Beam energy loss and RF heating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- Modeling of beam instabilities (analytical and numerical)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- Observations and mitigation of beam instabilities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600" b="1">
              <a:solidFill>
                <a:schemeClr val="bg1"/>
              </a:solidFill>
            </a:endParaRPr>
          </a:p>
        </p:txBody>
      </p:sp>
      <p:sp>
        <p:nvSpPr>
          <p:cNvPr id="3084" name="Rettangolo 1"/>
          <p:cNvSpPr>
            <a:spLocks noChangeArrowheads="1"/>
          </p:cNvSpPr>
          <p:nvPr/>
        </p:nvSpPr>
        <p:spPr bwMode="auto">
          <a:xfrm>
            <a:off x="3657600" y="4876800"/>
            <a:ext cx="76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chemeClr val="bg1"/>
                </a:solidFill>
              </a:rPr>
              <a:t>Topics</a:t>
            </a:r>
            <a:endParaRPr lang="it-IT" altLang="it-IT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6157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7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148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6AF30BF-9479-4332-9572-86F3C5F5D3CA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6149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615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</p:grpSp>
      <p:pic>
        <p:nvPicPr>
          <p:cNvPr id="6150" name="Immagine 16" descr="committe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338138"/>
            <a:ext cx="2293937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CasellaDiTesto 17"/>
          <p:cNvSpPr txBox="1">
            <a:spLocks noChangeArrowheads="1"/>
          </p:cNvSpPr>
          <p:nvPr/>
        </p:nvSpPr>
        <p:spPr bwMode="auto">
          <a:xfrm>
            <a:off x="2514600" y="228600"/>
            <a:ext cx="67844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FF"/>
                </a:solidFill>
                <a:latin typeface="Arial" pitchFamily="34" charset="0"/>
              </a:rPr>
              <a:t>				… </a:t>
            </a:r>
            <a:r>
              <a:rPr lang="it-IT" altLang="it-IT" sz="2400" b="1" dirty="0" smtClean="0">
                <a:solidFill>
                  <a:srgbClr val="0000FF"/>
                </a:solidFill>
                <a:latin typeface="Arial" pitchFamily="34" charset="0"/>
              </a:rPr>
              <a:t>  </a:t>
            </a:r>
            <a:r>
              <a:rPr lang="it-IT" altLang="it-IT" sz="2800" b="1" dirty="0" err="1" smtClean="0">
                <a:solidFill>
                  <a:srgbClr val="0000FF"/>
                </a:solidFill>
                <a:latin typeface="Arial Black" pitchFamily="34" charset="0"/>
              </a:rPr>
              <a:t>Achieved</a:t>
            </a:r>
            <a:r>
              <a:rPr lang="it-IT" altLang="it-IT" sz="28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it-IT" altLang="it-IT" sz="2800" b="1" dirty="0" err="1" smtClean="0">
                <a:solidFill>
                  <a:srgbClr val="0000FF"/>
                </a:solidFill>
                <a:latin typeface="Arial Black" pitchFamily="34" charset="0"/>
              </a:rPr>
              <a:t>Thanks</a:t>
            </a:r>
            <a:r>
              <a:rPr lang="it-IT" altLang="it-IT" sz="28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it-IT" altLang="it-IT" sz="2800" b="1" dirty="0">
                <a:solidFill>
                  <a:srgbClr val="0000FF"/>
                </a:solidFill>
                <a:latin typeface="Arial Black" pitchFamily="34" charset="0"/>
              </a:rPr>
              <a:t>to </a:t>
            </a:r>
            <a:endParaRPr lang="it-IT" altLang="it-IT" sz="28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 smtClean="0">
                <a:solidFill>
                  <a:srgbClr val="0000FF"/>
                </a:solidFill>
                <a:latin typeface="Arial Black" pitchFamily="34" charset="0"/>
              </a:rPr>
              <a:t>        the Help and </a:t>
            </a:r>
            <a:r>
              <a:rPr lang="it-IT" altLang="it-IT" sz="2800" b="1" dirty="0" err="1">
                <a:solidFill>
                  <a:srgbClr val="0000FF"/>
                </a:solidFill>
                <a:latin typeface="Arial Black" pitchFamily="34" charset="0"/>
              </a:rPr>
              <a:t>support</a:t>
            </a:r>
            <a:r>
              <a:rPr lang="it-IT" altLang="it-IT" sz="2800" b="1" dirty="0">
                <a:solidFill>
                  <a:srgbClr val="0000FF"/>
                </a:solidFill>
                <a:latin typeface="Arial Black" pitchFamily="34" charset="0"/>
              </a:rPr>
              <a:t> of </a:t>
            </a:r>
            <a:r>
              <a:rPr lang="it-IT" altLang="it-IT" sz="2800" b="1" dirty="0" err="1">
                <a:solidFill>
                  <a:srgbClr val="0000FF"/>
                </a:solidFill>
                <a:latin typeface="Arial Black" pitchFamily="34" charset="0"/>
              </a:rPr>
              <a:t>our</a:t>
            </a:r>
            <a:endParaRPr lang="it-IT" altLang="it-IT" sz="1800" dirty="0">
              <a:solidFill>
                <a:srgbClr val="0055A0"/>
              </a:solidFill>
              <a:latin typeface="Arial" pitchFamily="34" charset="0"/>
            </a:endParaRPr>
          </a:p>
        </p:txBody>
      </p:sp>
      <p:pic>
        <p:nvPicPr>
          <p:cNvPr id="615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98700"/>
            <a:ext cx="8253412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3" name="Rettangolo 1"/>
          <p:cNvSpPr>
            <a:spLocks noChangeArrowheads="1"/>
          </p:cNvSpPr>
          <p:nvPr/>
        </p:nvSpPr>
        <p:spPr bwMode="auto">
          <a:xfrm>
            <a:off x="2762250" y="1600200"/>
            <a:ext cx="592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" pitchFamily="34" charset="0"/>
              </a:rPr>
              <a:t>International Advisory Committee</a:t>
            </a:r>
            <a:endParaRPr lang="it-IT" altLang="it-IT" sz="2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7184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5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6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1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172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C84A484-60C8-414C-AFC5-77063891CFAF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7173" name="Gruppo 13"/>
          <p:cNvGrpSpPr>
            <a:grpSpLocks/>
          </p:cNvGrpSpPr>
          <p:nvPr/>
        </p:nvGrpSpPr>
        <p:grpSpPr bwMode="auto">
          <a:xfrm>
            <a:off x="0" y="0"/>
            <a:ext cx="9144000" cy="5334000"/>
            <a:chOff x="0" y="1"/>
            <a:chExt cx="9144000" cy="5334000"/>
          </a:xfrm>
        </p:grpSpPr>
        <p:pic>
          <p:nvPicPr>
            <p:cNvPr id="7178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801"/>
              <a:ext cx="7493000" cy="2640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1"/>
              <a:ext cx="9144000" cy="5334000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7174" name="AutoShape 4" descr="https://ab-dep-op-elogbook.web.cern.ch/ab-dep-op-elogbook/elogbook/secure/attach.php?attachId=1457251&amp;type=png&amp;fname=batch4_dum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it-IT" sz="1800">
              <a:solidFill>
                <a:srgbClr val="0055A0"/>
              </a:solidFill>
              <a:latin typeface="Arial" pitchFamily="34" charset="0"/>
            </a:endParaRPr>
          </a:p>
        </p:txBody>
      </p:sp>
      <p:sp>
        <p:nvSpPr>
          <p:cNvPr id="7175" name="Title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800" u="sng" dirty="0">
                <a:solidFill>
                  <a:srgbClr val="0000FF"/>
                </a:solidFill>
                <a:latin typeface="Arial Black" pitchFamily="34" charset="0"/>
              </a:rPr>
              <a:t>… and to the </a:t>
            </a:r>
            <a:r>
              <a:rPr lang="en-US" altLang="it-IT" sz="2800" u="sng" dirty="0" smtClean="0">
                <a:solidFill>
                  <a:srgbClr val="0000FF"/>
                </a:solidFill>
                <a:latin typeface="Arial Black" pitchFamily="34" charset="0"/>
              </a:rPr>
              <a:t>Generous Support/Endorsement </a:t>
            </a:r>
            <a:r>
              <a:rPr lang="en-US" altLang="it-IT" sz="2800" u="sng" dirty="0">
                <a:solidFill>
                  <a:srgbClr val="0000FF"/>
                </a:solidFill>
                <a:latin typeface="Arial Black" pitchFamily="34" charset="0"/>
              </a:rPr>
              <a:t>by</a:t>
            </a:r>
          </a:p>
        </p:txBody>
      </p:sp>
      <p:sp>
        <p:nvSpPr>
          <p:cNvPr id="7176" name="Content Placeholder 5"/>
          <p:cNvSpPr txBox="1">
            <a:spLocks/>
          </p:cNvSpPr>
          <p:nvPr/>
        </p:nvSpPr>
        <p:spPr bwMode="auto">
          <a:xfrm>
            <a:off x="457200" y="914400"/>
            <a:ext cx="82264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2738" indent="-2762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Char char="o"/>
            </a:pPr>
            <a:endParaRPr lang="en-US" altLang="it-IT" sz="1800" b="1">
              <a:solidFill>
                <a:srgbClr val="0055A0"/>
              </a:solidFill>
              <a:latin typeface="Arial" pitchFamily="34" charset="0"/>
            </a:endParaRPr>
          </a:p>
        </p:txBody>
      </p:sp>
      <p:pic>
        <p:nvPicPr>
          <p:cNvPr id="7177" name="Picture 2" descr="Screen Shot 2017-08-02 at 17.14.30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02650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arrotondato 1"/>
          <p:cNvSpPr/>
          <p:nvPr/>
        </p:nvSpPr>
        <p:spPr>
          <a:xfrm>
            <a:off x="304800" y="1066800"/>
            <a:ext cx="8458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179" name="CasellaDiTesto 3"/>
          <p:cNvSpPr txBox="1">
            <a:spLocks noChangeArrowheads="1"/>
          </p:cNvSpPr>
          <p:nvPr/>
        </p:nvSpPr>
        <p:spPr bwMode="auto">
          <a:xfrm>
            <a:off x="304800" y="4876800"/>
            <a:ext cx="73806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 smtClean="0">
                <a:solidFill>
                  <a:srgbClr val="0000FF"/>
                </a:solidFill>
              </a:rPr>
              <a:t>… and </a:t>
            </a:r>
            <a:r>
              <a:rPr lang="en-US" altLang="it-IT" sz="2000" b="1" dirty="0">
                <a:solidFill>
                  <a:srgbClr val="0000FF"/>
                </a:solidFill>
              </a:rPr>
              <a:t>the University of </a:t>
            </a:r>
            <a:r>
              <a:rPr lang="en-US" altLang="it-IT" sz="2000" b="1" dirty="0" err="1">
                <a:solidFill>
                  <a:srgbClr val="0000FF"/>
                </a:solidFill>
              </a:rPr>
              <a:t>Sannio</a:t>
            </a:r>
            <a:r>
              <a:rPr lang="en-US" altLang="it-IT" sz="2000" b="1" dirty="0">
                <a:solidFill>
                  <a:srgbClr val="0000FF"/>
                </a:solidFill>
              </a:rPr>
              <a:t> at </a:t>
            </a:r>
            <a:r>
              <a:rPr lang="en-US" altLang="it-IT" sz="2000" b="1" dirty="0" smtClean="0">
                <a:solidFill>
                  <a:srgbClr val="0000FF"/>
                </a:solidFill>
              </a:rPr>
              <a:t>Benevento, hosting </a:t>
            </a:r>
            <a:r>
              <a:rPr lang="en-US" altLang="it-IT" sz="2000" b="1" dirty="0">
                <a:solidFill>
                  <a:srgbClr val="0000FF"/>
                </a:solidFill>
              </a:rPr>
              <a:t>the Workshop</a:t>
            </a:r>
            <a:endParaRPr lang="it-IT" altLang="it-IT" sz="2000" b="1" dirty="0">
              <a:solidFill>
                <a:srgbClr val="0000FF"/>
              </a:solidFill>
            </a:endParaRPr>
          </a:p>
        </p:txBody>
      </p:sp>
      <p:pic>
        <p:nvPicPr>
          <p:cNvPr id="7180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343400"/>
            <a:ext cx="1071563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8206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5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196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BD53B2-CC03-4EDF-BE68-ED6931A0FBBD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8197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820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8198" name="Title 1"/>
          <p:cNvSpPr txBox="1">
            <a:spLocks/>
          </p:cNvSpPr>
          <p:nvPr/>
        </p:nvSpPr>
        <p:spPr bwMode="auto">
          <a:xfrm>
            <a:off x="457200" y="233363"/>
            <a:ext cx="82264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An Anniversary : 50 Years</a:t>
            </a:r>
            <a:endParaRPr lang="en-US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8199" name="Content Placeholder 5"/>
          <p:cNvSpPr txBox="1">
            <a:spLocks/>
          </p:cNvSpPr>
          <p:nvPr/>
        </p:nvSpPr>
        <p:spPr bwMode="auto">
          <a:xfrm>
            <a:off x="457200" y="685800"/>
            <a:ext cx="82264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2738" indent="-2762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Char char="o"/>
            </a:pPr>
            <a:r>
              <a:rPr lang="en-US" altLang="it-IT" sz="1800" b="1">
                <a:solidFill>
                  <a:srgbClr val="0055A0"/>
                </a:solidFill>
                <a:latin typeface="Arial" pitchFamily="34" charset="0"/>
              </a:rPr>
              <a:t>The timing is ideal to celebrate the 50 years of the very concept of beam coupling impedance </a:t>
            </a:r>
            <a:r>
              <a:rPr lang="mr-IN" altLang="it-IT" sz="1800" b="1">
                <a:solidFill>
                  <a:srgbClr val="0055A0"/>
                </a:solidFill>
                <a:latin typeface="Arial" pitchFamily="34" charset="0"/>
                <a:ea typeface="Mangal"/>
              </a:rPr>
              <a:t>…</a:t>
            </a:r>
            <a:endParaRPr lang="en-US" altLang="it-IT" sz="1800" b="1">
              <a:solidFill>
                <a:srgbClr val="0055A0"/>
              </a:solidFill>
              <a:latin typeface="Arial" pitchFamily="34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371600" y="5727700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defRPr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defRPr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Symbol" charset="0"/>
              <a:defRPr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Symbol" charset="0"/>
              <a:defRPr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Symbol" charset="0"/>
              <a:defRPr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Symbol" charset="0"/>
              <a:defRPr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rgbClr val="0055A0"/>
                </a:solidFill>
              </a:rPr>
              <a:t>February 6, 1967</a:t>
            </a:r>
          </a:p>
        </p:txBody>
      </p:sp>
      <p:pic>
        <p:nvPicPr>
          <p:cNvPr id="8201" name="Immagine 17" descr="CERN-67-02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6838"/>
            <a:ext cx="3048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/>
          <p:nvPr/>
        </p:nvSpPr>
        <p:spPr>
          <a:xfrm>
            <a:off x="4495800" y="2890838"/>
            <a:ext cx="3200400" cy="1016000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kern="0" dirty="0">
                <a:solidFill>
                  <a:prstClr val="white"/>
                </a:solidFill>
                <a:latin typeface="Cambria"/>
                <a:ea typeface="+mn-ea"/>
                <a:cs typeface="Cambria"/>
              </a:rPr>
              <a:t>Many thanks Vittorio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kern="0" dirty="0">
                <a:solidFill>
                  <a:prstClr val="white"/>
                </a:solidFill>
                <a:latin typeface="Cambria"/>
                <a:ea typeface="+mn-ea"/>
                <a:cs typeface="Cambria"/>
              </a:rPr>
              <a:t>on behalf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kern="0" dirty="0">
                <a:solidFill>
                  <a:prstClr val="white"/>
                </a:solidFill>
                <a:latin typeface="Cambria"/>
                <a:ea typeface="+mn-ea"/>
                <a:cs typeface="Cambria"/>
              </a:rPr>
              <a:t>of </a:t>
            </a:r>
            <a:r>
              <a:rPr lang="en-US" sz="2000" b="1" i="1" kern="0" dirty="0" smtClean="0">
                <a:solidFill>
                  <a:prstClr val="white"/>
                </a:solidFill>
                <a:latin typeface="Cambria"/>
                <a:ea typeface="+mn-ea"/>
                <a:cs typeface="Cambria"/>
              </a:rPr>
              <a:t> this </a:t>
            </a:r>
            <a:r>
              <a:rPr lang="en-US" sz="2000" b="1" i="1" kern="0" dirty="0">
                <a:solidFill>
                  <a:prstClr val="white"/>
                </a:solidFill>
                <a:latin typeface="Cambria"/>
                <a:ea typeface="+mn-ea"/>
                <a:cs typeface="Cambria"/>
              </a:rPr>
              <a:t>Community  !!!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9230" name="Picture 6" descr="unisannio-logo-wo-margin_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Image 4" descr="logooutline.ep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9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20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5364A0-AE87-46A5-B939-EE7D12DB41C6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9221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10250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9222" name="Title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Another Anniversary : a</a:t>
            </a:r>
            <a:r>
              <a:rPr lang="en-US" altLang="ja-JP" sz="2400" b="1" u="sng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en-US" altLang="ja-JP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Decennial</a:t>
            </a:r>
            <a:endParaRPr lang="en-US" altLang="it-IT" sz="2400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9223" name="Content Placeholder 5"/>
          <p:cNvSpPr txBox="1">
            <a:spLocks/>
          </p:cNvSpPr>
          <p:nvPr/>
        </p:nvSpPr>
        <p:spPr bwMode="auto">
          <a:xfrm>
            <a:off x="228600" y="914400"/>
            <a:ext cx="86106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2738" indent="-2762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Char char="o"/>
            </a:pPr>
            <a:r>
              <a:rPr lang="en-US" altLang="it-IT" sz="1800" b="1">
                <a:solidFill>
                  <a:srgbClr val="0055A0"/>
                </a:solidFill>
                <a:latin typeface="Arial" pitchFamily="34" charset="0"/>
              </a:rPr>
              <a:t>The timing is also appropriate to remember fondly, and honor a Colleague and  friend  who  passed  away  10  years ago, after giving an impressive, seminal contribution to the field of impedance and beam dynamics in the</a:t>
            </a:r>
            <a:br>
              <a:rPr lang="en-US" altLang="it-IT" sz="1800" b="1">
                <a:solidFill>
                  <a:srgbClr val="0055A0"/>
                </a:solidFill>
                <a:latin typeface="Arial" pitchFamily="34" charset="0"/>
              </a:rPr>
            </a:br>
            <a:r>
              <a:rPr lang="en-US" altLang="it-IT" sz="1800" b="1">
                <a:solidFill>
                  <a:srgbClr val="0055A0"/>
                </a:solidFill>
                <a:latin typeface="Arial" pitchFamily="34" charset="0"/>
              </a:rPr>
              <a:t>presence of collective interactions </a:t>
            </a:r>
          </a:p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None/>
            </a:pPr>
            <a:endParaRPr lang="en-US" altLang="it-IT" sz="1800" b="1">
              <a:solidFill>
                <a:srgbClr val="0055A0"/>
              </a:solidFill>
              <a:latin typeface="Arial" pitchFamily="34" charset="0"/>
              <a:sym typeface="Wingdings" pitchFamily="2" charset="2"/>
            </a:endParaRPr>
          </a:p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None/>
            </a:pPr>
            <a:r>
              <a:rPr lang="en-US" altLang="it-IT" sz="1800">
                <a:solidFill>
                  <a:srgbClr val="0055A0"/>
                </a:solidFill>
                <a:latin typeface="Arial" pitchFamily="34" charset="0"/>
                <a:sym typeface="Wingdings" pitchFamily="2" charset="2"/>
              </a:rPr>
              <a:t>					</a:t>
            </a:r>
            <a:endParaRPr lang="en-US" altLang="it-IT" sz="1800" b="1">
              <a:solidFill>
                <a:srgbClr val="0055A0"/>
              </a:solidFill>
              <a:latin typeface="Arial" pitchFamily="34" charset="0"/>
            </a:endParaRPr>
          </a:p>
        </p:txBody>
      </p:sp>
      <p:pic>
        <p:nvPicPr>
          <p:cNvPr id="9224" name="Immagin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981200"/>
            <a:ext cx="264477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57238" y="4343400"/>
            <a:ext cx="3011487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sz="1700" i="1" dirty="0" smtClean="0">
                <a:cs typeface="Arial" pitchFamily="34" charset="0"/>
              </a:rPr>
              <a:t>”Beauty </a:t>
            </a:r>
            <a:r>
              <a:rPr lang="it-IT" altLang="it-IT" sz="1700" i="1" dirty="0" err="1" smtClean="0">
                <a:cs typeface="Arial" pitchFamily="34" charset="0"/>
              </a:rPr>
              <a:t>is</a:t>
            </a:r>
            <a:r>
              <a:rPr lang="it-IT" altLang="it-IT" sz="1700" i="1" dirty="0" smtClean="0">
                <a:cs typeface="Arial" pitchFamily="34" charset="0"/>
              </a:rPr>
              <a:t> </a:t>
            </a:r>
            <a:r>
              <a:rPr lang="it-IT" altLang="it-IT" sz="1700" i="1" dirty="0" err="1" smtClean="0">
                <a:cs typeface="Arial" pitchFamily="34" charset="0"/>
              </a:rPr>
              <a:t>truth</a:t>
            </a:r>
            <a:r>
              <a:rPr lang="it-IT" altLang="it-IT" sz="1700" i="1" dirty="0" smtClean="0">
                <a:cs typeface="Arial" pitchFamily="34" charset="0"/>
              </a:rPr>
              <a:t>, </a:t>
            </a:r>
            <a:r>
              <a:rPr lang="it-IT" altLang="it-IT" sz="1700" i="1" dirty="0" err="1" smtClean="0">
                <a:cs typeface="Arial" pitchFamily="34" charset="0"/>
              </a:rPr>
              <a:t>truth</a:t>
            </a:r>
            <a:r>
              <a:rPr lang="it-IT" altLang="it-IT" sz="1700" i="1" dirty="0" smtClean="0">
                <a:cs typeface="Arial" pitchFamily="34" charset="0"/>
              </a:rPr>
              <a:t> beauty,</a:t>
            </a:r>
          </a:p>
          <a:p>
            <a:pPr eaLnBrk="1" hangingPunct="1">
              <a:defRPr/>
            </a:pPr>
            <a:r>
              <a:rPr lang="it-IT" altLang="it-IT" sz="1700" i="1" dirty="0" smtClean="0">
                <a:cs typeface="Arial" pitchFamily="34" charset="0"/>
              </a:rPr>
              <a:t> </a:t>
            </a:r>
            <a:r>
              <a:rPr lang="it-IT" altLang="it-IT" sz="1700" i="1" dirty="0" err="1" smtClean="0">
                <a:cs typeface="Arial" pitchFamily="34" charset="0"/>
              </a:rPr>
              <a:t>that</a:t>
            </a:r>
            <a:r>
              <a:rPr lang="it-IT" altLang="it-IT" sz="1700" i="1" dirty="0" smtClean="0">
                <a:cs typeface="Arial" pitchFamily="34" charset="0"/>
              </a:rPr>
              <a:t> </a:t>
            </a:r>
            <a:r>
              <a:rPr lang="it-IT" altLang="it-IT" sz="1700" i="1" dirty="0" err="1" smtClean="0">
                <a:cs typeface="Arial" pitchFamily="34" charset="0"/>
              </a:rPr>
              <a:t>is</a:t>
            </a:r>
            <a:r>
              <a:rPr lang="it-IT" altLang="it-IT" sz="1700" i="1" dirty="0" smtClean="0">
                <a:cs typeface="Arial" pitchFamily="34" charset="0"/>
              </a:rPr>
              <a:t> </a:t>
            </a:r>
            <a:r>
              <a:rPr lang="it-IT" altLang="it-IT" sz="1700" i="1" dirty="0" err="1" smtClean="0">
                <a:cs typeface="Arial" pitchFamily="34" charset="0"/>
              </a:rPr>
              <a:t>all</a:t>
            </a:r>
            <a:r>
              <a:rPr lang="it-IT" altLang="it-IT" sz="1700" i="1" dirty="0" smtClean="0">
                <a:cs typeface="Arial" pitchFamily="34" charset="0"/>
              </a:rPr>
              <a:t> </a:t>
            </a:r>
            <a:r>
              <a:rPr lang="it-IT" altLang="it-IT" sz="1700" i="1" dirty="0" err="1" smtClean="0">
                <a:cs typeface="Arial" pitchFamily="34" charset="0"/>
              </a:rPr>
              <a:t>Ye</a:t>
            </a:r>
            <a:r>
              <a:rPr lang="it-IT" altLang="it-IT" sz="1700" i="1" dirty="0" smtClean="0">
                <a:cs typeface="Arial" pitchFamily="34" charset="0"/>
              </a:rPr>
              <a:t> </a:t>
            </a:r>
            <a:r>
              <a:rPr lang="it-IT" altLang="it-IT" sz="1700" i="1" dirty="0" err="1" smtClean="0">
                <a:cs typeface="Arial" pitchFamily="34" charset="0"/>
              </a:rPr>
              <a:t>know</a:t>
            </a:r>
            <a:r>
              <a:rPr lang="it-IT" altLang="it-IT" sz="1700" i="1" dirty="0" smtClean="0">
                <a:cs typeface="Arial" pitchFamily="34" charset="0"/>
              </a:rPr>
              <a:t> on </a:t>
            </a:r>
            <a:r>
              <a:rPr lang="it-IT" altLang="it-IT" sz="1700" i="1" dirty="0" err="1" smtClean="0">
                <a:cs typeface="Arial" pitchFamily="34" charset="0"/>
              </a:rPr>
              <a:t>earth</a:t>
            </a:r>
            <a:r>
              <a:rPr lang="it-IT" altLang="it-IT" sz="1700" i="1" dirty="0" smtClean="0">
                <a:cs typeface="Arial" pitchFamily="34" charset="0"/>
              </a:rPr>
              <a:t>, </a:t>
            </a:r>
          </a:p>
          <a:p>
            <a:pPr eaLnBrk="1" hangingPunct="1">
              <a:defRPr/>
            </a:pPr>
            <a:r>
              <a:rPr lang="it-IT" altLang="it-IT" sz="1700" i="1" dirty="0" smtClean="0">
                <a:cs typeface="Arial" pitchFamily="34" charset="0"/>
              </a:rPr>
              <a:t> and </a:t>
            </a:r>
            <a:r>
              <a:rPr lang="it-IT" altLang="it-IT" sz="1700" i="1" dirty="0" err="1" smtClean="0">
                <a:cs typeface="Arial" pitchFamily="34" charset="0"/>
              </a:rPr>
              <a:t>all</a:t>
            </a:r>
            <a:r>
              <a:rPr lang="it-IT" altLang="it-IT" sz="1700" i="1" dirty="0" smtClean="0">
                <a:cs typeface="Arial" pitchFamily="34" charset="0"/>
              </a:rPr>
              <a:t> </a:t>
            </a:r>
            <a:r>
              <a:rPr lang="it-IT" altLang="it-IT" sz="1700" i="1" dirty="0" err="1" smtClean="0">
                <a:cs typeface="Arial" pitchFamily="34" charset="0"/>
              </a:rPr>
              <a:t>Ye</a:t>
            </a:r>
            <a:r>
              <a:rPr lang="it-IT" altLang="it-IT" sz="1700" i="1" dirty="0" smtClean="0">
                <a:cs typeface="Arial" pitchFamily="34" charset="0"/>
              </a:rPr>
              <a:t> </a:t>
            </a:r>
            <a:r>
              <a:rPr lang="it-IT" altLang="it-IT" sz="1700" i="1" dirty="0" err="1" smtClean="0">
                <a:cs typeface="Arial" pitchFamily="34" charset="0"/>
              </a:rPr>
              <a:t>need</a:t>
            </a:r>
            <a:r>
              <a:rPr lang="it-IT" altLang="it-IT" sz="1700" i="1" dirty="0" smtClean="0">
                <a:cs typeface="Arial" pitchFamily="34" charset="0"/>
              </a:rPr>
              <a:t> to </a:t>
            </a:r>
            <a:r>
              <a:rPr lang="it-IT" altLang="it-IT" sz="1700" i="1" dirty="0" err="1" smtClean="0">
                <a:cs typeface="Arial" pitchFamily="34" charset="0"/>
              </a:rPr>
              <a:t>know</a:t>
            </a:r>
            <a:r>
              <a:rPr lang="it-IT" altLang="it-IT" sz="1700" i="1" dirty="0" smtClean="0">
                <a:cs typeface="Arial" pitchFamily="34" charset="0"/>
              </a:rPr>
              <a:t>”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it-IT" altLang="it-IT" sz="1700" i="1" dirty="0" smtClean="0">
                <a:cs typeface="Arial" pitchFamily="34" charset="0"/>
              </a:rPr>
              <a:t>            </a:t>
            </a:r>
            <a:r>
              <a:rPr lang="it-IT" altLang="it-IT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[John Keats,  1795-1821]</a:t>
            </a:r>
          </a:p>
        </p:txBody>
      </p:sp>
      <p:sp>
        <p:nvSpPr>
          <p:cNvPr id="9226" name="Rettangolo 1"/>
          <p:cNvSpPr>
            <a:spLocks noChangeArrowheads="1"/>
          </p:cNvSpPr>
          <p:nvPr/>
        </p:nvSpPr>
        <p:spPr bwMode="auto">
          <a:xfrm>
            <a:off x="4845050" y="5214938"/>
            <a:ext cx="399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None/>
            </a:pPr>
            <a:r>
              <a:rPr lang="en-US" altLang="it-IT" sz="1800" b="1">
                <a:solidFill>
                  <a:srgbClr val="0055A0"/>
                </a:solidFill>
                <a:latin typeface="Arial" pitchFamily="34" charset="0"/>
                <a:sym typeface="Wingdings" pitchFamily="2" charset="2"/>
              </a:rPr>
              <a:t>Francesco Ruggiero (1957 </a:t>
            </a:r>
            <a:r>
              <a:rPr lang="mr-IN" altLang="it-IT" sz="1800" b="1">
                <a:solidFill>
                  <a:srgbClr val="0055A0"/>
                </a:solidFill>
                <a:latin typeface="Arial" pitchFamily="34" charset="0"/>
                <a:ea typeface="Mangal"/>
                <a:sym typeface="Wingdings" pitchFamily="2" charset="2"/>
              </a:rPr>
              <a:t>–</a:t>
            </a:r>
            <a:r>
              <a:rPr lang="en-US" altLang="it-IT" sz="1800" b="1">
                <a:solidFill>
                  <a:srgbClr val="0055A0"/>
                </a:solidFill>
                <a:latin typeface="Arial" pitchFamily="34" charset="0"/>
                <a:sym typeface="Wingdings" pitchFamily="2" charset="2"/>
              </a:rPr>
              <a:t> 2007)</a:t>
            </a:r>
            <a:endParaRPr lang="en-US" altLang="it-IT" sz="1800" b="1">
              <a:solidFill>
                <a:srgbClr val="0055A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uppo 3"/>
          <p:cNvGrpSpPr>
            <a:grpSpLocks/>
          </p:cNvGrpSpPr>
          <p:nvPr/>
        </p:nvGrpSpPr>
        <p:grpSpPr bwMode="auto">
          <a:xfrm>
            <a:off x="-4763" y="6172200"/>
            <a:ext cx="9144001" cy="685800"/>
            <a:chOff x="-2348" y="5015807"/>
            <a:chExt cx="9144000" cy="686269"/>
          </a:xfrm>
        </p:grpSpPr>
        <p:sp>
          <p:nvSpPr>
            <p:cNvPr id="5" name="Rettangolo 4"/>
            <p:cNvSpPr>
              <a:spLocks noChangeArrowheads="1"/>
            </p:cNvSpPr>
            <p:nvPr/>
          </p:nvSpPr>
          <p:spPr bwMode="auto">
            <a:xfrm>
              <a:off x="-2348" y="5015807"/>
              <a:ext cx="9144000" cy="686269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0257" name="Picture 6" descr="unisannio-logo-wo-margin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48" y="5045944"/>
              <a:ext cx="407266" cy="59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Image 4" descr="logooutlin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8" y="5088495"/>
              <a:ext cx="5542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9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614" y="5070638"/>
              <a:ext cx="989614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3" name="Rettangolo 8"/>
          <p:cNvSpPr>
            <a:spLocks noChangeArrowheads="1"/>
          </p:cNvSpPr>
          <p:nvPr/>
        </p:nvSpPr>
        <p:spPr bwMode="auto">
          <a:xfrm>
            <a:off x="2692400" y="6188075"/>
            <a:ext cx="683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ICFA mini-Workshop on Impedances and Beam Instabilities in Particle Accelerators</a:t>
            </a:r>
            <a:br>
              <a:rPr lang="en-US" altLang="it-IT" sz="1400" b="1">
                <a:solidFill>
                  <a:schemeClr val="bg1"/>
                </a:solidFill>
              </a:rPr>
            </a:br>
            <a:r>
              <a:rPr lang="en-US" altLang="it-IT" sz="1400" b="1">
                <a:solidFill>
                  <a:schemeClr val="bg1"/>
                </a:solidFill>
              </a:rPr>
              <a:t>Benevento, </a:t>
            </a:r>
            <a:r>
              <a:rPr lang="en-US" altLang="it-IT" sz="1400" b="1">
                <a:solidFill>
                  <a:srgbClr val="FFFFFF"/>
                </a:solidFill>
              </a:rPr>
              <a:t>September 19-22, 2017</a:t>
            </a:r>
            <a:r>
              <a:rPr lang="en-US" altLang="it-IT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244" name="Segnaposto numero diapositiva 9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A320DD6-BCE8-42BC-B5BA-5D7F98DDAA47}" type="slidenum">
              <a:rPr lang="en-US" altLang="it-IT" sz="1200" smtClean="0">
                <a:solidFill>
                  <a:srgbClr val="FFFF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it-IT" sz="1200" smtClean="0">
              <a:solidFill>
                <a:srgbClr val="FFFF00"/>
              </a:solidFill>
            </a:endParaRPr>
          </a:p>
        </p:txBody>
      </p:sp>
      <p:grpSp>
        <p:nvGrpSpPr>
          <p:cNvPr id="10245" name="Gruppo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9144000" cy="6171731"/>
          </a:xfrm>
        </p:grpSpPr>
        <p:pic>
          <p:nvPicPr>
            <p:cNvPr id="11278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0" y="1828661"/>
              <a:ext cx="7493000" cy="26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0"/>
              <a:ext cx="9144000" cy="6171731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10246" name="AutoShape 4" descr="https://ab-dep-op-elogbook.web.cern.ch/ab-dep-op-elogbook/elogbook/secure/attach.php?attachId=1457251&amp;type=png&amp;fname=batch4_dum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it-IT" sz="1800">
              <a:solidFill>
                <a:srgbClr val="0055A0"/>
              </a:solidFill>
              <a:latin typeface="Arial" pitchFamily="34" charset="0"/>
            </a:endParaRPr>
          </a:p>
        </p:txBody>
      </p:sp>
      <p:sp>
        <p:nvSpPr>
          <p:cNvPr id="10247" name="Title 1"/>
          <p:cNvSpPr txBox="1">
            <a:spLocks/>
          </p:cNvSpPr>
          <p:nvPr/>
        </p:nvSpPr>
        <p:spPr bwMode="auto">
          <a:xfrm>
            <a:off x="457200" y="233363"/>
            <a:ext cx="82264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Francesco’s Legacy</a:t>
            </a:r>
          </a:p>
        </p:txBody>
      </p:sp>
      <p:sp>
        <p:nvSpPr>
          <p:cNvPr id="10248" name="Content Placeholder 5"/>
          <p:cNvSpPr txBox="1">
            <a:spLocks/>
          </p:cNvSpPr>
          <p:nvPr/>
        </p:nvSpPr>
        <p:spPr bwMode="auto">
          <a:xfrm>
            <a:off x="457200" y="1017588"/>
            <a:ext cx="8226425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2738" indent="-2762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633413" indent="-276225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900"/>
              </a:spcBef>
              <a:buClr>
                <a:srgbClr val="0055A0"/>
              </a:buClr>
              <a:buSzPct val="80000"/>
              <a:buFont typeface="Courier New" pitchFamily="49" charset="0"/>
              <a:buChar char="o"/>
            </a:pPr>
            <a:r>
              <a:rPr lang="en-US" altLang="it-IT" sz="1800" b="1" dirty="0">
                <a:solidFill>
                  <a:srgbClr val="0055A0"/>
                </a:solidFill>
                <a:latin typeface="Arial" pitchFamily="34" charset="0"/>
              </a:rPr>
              <a:t>Francesco Ruggiero 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gave important contributions in </a:t>
            </a: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a number of critical 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  </a:t>
            </a:r>
            <a:b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</a:b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     issues </a:t>
            </a:r>
            <a:r>
              <a:rPr lang="en-US" altLang="it-IT" sz="1800" dirty="0">
                <a:solidFill>
                  <a:srgbClr val="0055A0"/>
                </a:solidFill>
                <a:latin typeface="Arial" pitchFamily="34" charset="0"/>
              </a:rPr>
              <a:t>related to beam coupling impedance and beam </a:t>
            </a:r>
            <a:r>
              <a:rPr lang="en-US" altLang="it-IT" sz="1800" dirty="0" smtClean="0">
                <a:solidFill>
                  <a:srgbClr val="0055A0"/>
                </a:solidFill>
                <a:latin typeface="Arial" pitchFamily="34" charset="0"/>
              </a:rPr>
              <a:t>instabilities</a:t>
            </a:r>
            <a:r>
              <a:rPr lang="it-IT" altLang="it-IT" sz="1800" dirty="0" smtClean="0">
                <a:solidFill>
                  <a:srgbClr val="0055A0"/>
                </a:solidFill>
                <a:latin typeface="Arial" pitchFamily="34" charset="0"/>
              </a:rPr>
              <a:t>.</a:t>
            </a:r>
            <a:endParaRPr lang="en-US" altLang="it-IT" sz="1800" dirty="0">
              <a:solidFill>
                <a:srgbClr val="0055A0"/>
              </a:solidFill>
              <a:latin typeface="Arial" pitchFamily="34" charset="0"/>
            </a:endParaRP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  <a:buClr>
                <a:srgbClr val="0055A0"/>
              </a:buClr>
              <a:buSzPct val="90000"/>
              <a:buFont typeface="Arial" pitchFamily="34" charset="0"/>
              <a:buChar char="•"/>
            </a:pPr>
            <a:r>
              <a:rPr lang="en-US" altLang="it-IT" sz="1700" dirty="0" err="1">
                <a:solidFill>
                  <a:srgbClr val="0055A0"/>
                </a:solidFill>
                <a:latin typeface="Arial" pitchFamily="34" charset="0"/>
              </a:rPr>
              <a:t>Localised</a:t>
            </a:r>
            <a:r>
              <a:rPr lang="en-US" altLang="it-IT" sz="1700" dirty="0">
                <a:solidFill>
                  <a:srgbClr val="0055A0"/>
                </a:solidFill>
                <a:latin typeface="Arial" pitchFamily="34" charset="0"/>
              </a:rPr>
              <a:t> impedance sources and impedance database: </a:t>
            </a:r>
            <a:r>
              <a:rPr lang="en-US" altLang="it-IT" sz="1700" dirty="0" smtClean="0">
                <a:solidFill>
                  <a:srgbClr val="0055A0"/>
                </a:solidFill>
                <a:latin typeface="Arial" pitchFamily="34" charset="0"/>
              </a:rPr>
              <a:t>a framework</a:t>
            </a:r>
            <a:endParaRPr lang="en-US" altLang="it-IT" sz="1700" dirty="0">
              <a:solidFill>
                <a:srgbClr val="0055A0"/>
              </a:solidFill>
              <a:latin typeface="Arial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219200" y="2209800"/>
            <a:ext cx="6683375" cy="2819400"/>
            <a:chOff x="1219200" y="2209800"/>
            <a:chExt cx="6683375" cy="2819400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1219200" y="2209800"/>
              <a:ext cx="6683375" cy="147732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D0410"/>
                  </a:solidFill>
                  <a:latin typeface="Book Antiqua" charset="0"/>
                  <a:ea typeface="+mn-ea"/>
                </a:rPr>
                <a:t>The Coupling Impedance of each device must be </a:t>
              </a:r>
              <a:r>
                <a:rPr lang="en-US" dirty="0" smtClean="0">
                  <a:solidFill>
                    <a:srgbClr val="CD0410"/>
                  </a:solidFill>
                  <a:latin typeface="Book Antiqua" charset="0"/>
                  <a:ea typeface="+mn-ea"/>
                </a:rPr>
                <a:t>computed </a:t>
              </a:r>
              <a:br>
                <a:rPr lang="en-US" dirty="0" smtClean="0">
                  <a:solidFill>
                    <a:srgbClr val="CD0410"/>
                  </a:solidFill>
                  <a:latin typeface="Book Antiqua" charset="0"/>
                  <a:ea typeface="+mn-ea"/>
                </a:rPr>
              </a:br>
              <a:r>
                <a:rPr lang="en-US" dirty="0" smtClean="0">
                  <a:solidFill>
                    <a:srgbClr val="CD0410"/>
                  </a:solidFill>
                  <a:latin typeface="Book Antiqua" charset="0"/>
                  <a:ea typeface="+mn-ea"/>
                </a:rPr>
                <a:t>in at </a:t>
              </a:r>
              <a:r>
                <a:rPr lang="en-US" dirty="0">
                  <a:solidFill>
                    <a:srgbClr val="CD0410"/>
                  </a:solidFill>
                  <a:latin typeface="Book Antiqua" charset="0"/>
                  <a:ea typeface="+mn-ea"/>
                </a:rPr>
                <a:t>least two </a:t>
              </a:r>
              <a:r>
                <a:rPr lang="en-US" dirty="0" smtClean="0">
                  <a:solidFill>
                    <a:srgbClr val="CD0410"/>
                  </a:solidFill>
                  <a:latin typeface="Book Antiqua" charset="0"/>
                  <a:ea typeface="+mn-ea"/>
                </a:rPr>
                <a:t>ways including : </a:t>
              </a:r>
            </a:p>
            <a:p>
              <a:pPr marL="1657350" lvl="3" indent="-285750" defTabSz="4572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dirty="0">
                  <a:solidFill>
                    <a:srgbClr val="CD0410"/>
                  </a:solidFill>
                  <a:latin typeface="Book Antiqua" charset="0"/>
                </a:rPr>
                <a:t>theoretical estimation;</a:t>
              </a:r>
            </a:p>
            <a:p>
              <a:pPr marL="1657350" lvl="3" indent="-285750" defTabSz="4572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dirty="0">
                  <a:solidFill>
                    <a:srgbClr val="CD0410"/>
                  </a:solidFill>
                  <a:latin typeface="Book Antiqua" charset="0"/>
                </a:rPr>
                <a:t>numerical simulation;</a:t>
              </a:r>
            </a:p>
            <a:p>
              <a:pPr marL="1657350" lvl="3" indent="-285750" defTabSz="4572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dirty="0">
                  <a:solidFill>
                    <a:srgbClr val="CD0410"/>
                  </a:solidFill>
                  <a:latin typeface="Book Antiqua" charset="0"/>
                </a:rPr>
                <a:t>bench measurements</a:t>
              </a:r>
              <a:r>
                <a:rPr lang="en-US" dirty="0" smtClean="0">
                  <a:solidFill>
                    <a:srgbClr val="CD0410"/>
                  </a:solidFill>
                  <a:latin typeface="Book Antiqua" charset="0"/>
                </a:rPr>
                <a:t>.</a:t>
              </a:r>
              <a:endParaRPr lang="en-US" dirty="0">
                <a:solidFill>
                  <a:srgbClr val="0055A0"/>
                </a:solidFill>
                <a:latin typeface="Arial"/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1828800" y="3886200"/>
              <a:ext cx="5273984" cy="1143000"/>
              <a:chOff x="1828800" y="3886200"/>
              <a:chExt cx="5273984" cy="1143000"/>
            </a:xfrm>
          </p:grpSpPr>
          <p:sp>
            <p:nvSpPr>
              <p:cNvPr id="2" name="Freccia in giù 1"/>
              <p:cNvSpPr/>
              <p:nvPr/>
            </p:nvSpPr>
            <p:spPr>
              <a:xfrm>
                <a:off x="4191000" y="3886200"/>
                <a:ext cx="533400" cy="30480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" name="Rettangolo 3"/>
              <p:cNvSpPr/>
              <p:nvPr/>
            </p:nvSpPr>
            <p:spPr>
              <a:xfrm>
                <a:off x="1828800" y="4382869"/>
                <a:ext cx="527398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smtClean="0">
                    <a:solidFill>
                      <a:srgbClr val="0055A0"/>
                    </a:solidFill>
                    <a:latin typeface="Book Antiqua" charset="0"/>
                  </a:rPr>
                  <a:t>Impedance-aware </a:t>
                </a:r>
                <a:r>
                  <a:rPr lang="en-US" dirty="0">
                    <a:solidFill>
                      <a:srgbClr val="0055A0"/>
                    </a:solidFill>
                    <a:latin typeface="Book Antiqua" charset="0"/>
                  </a:rPr>
                  <a:t>design of devices for </a:t>
                </a:r>
                <a:r>
                  <a:rPr lang="en-US" dirty="0" smtClean="0">
                    <a:solidFill>
                      <a:srgbClr val="0055A0"/>
                    </a:solidFill>
                    <a:latin typeface="Book Antiqua" charset="0"/>
                  </a:rPr>
                  <a:t>a machine </a:t>
                </a:r>
                <a:r>
                  <a:rPr lang="en-US" dirty="0">
                    <a:solidFill>
                      <a:srgbClr val="0055A0"/>
                    </a:solidFill>
                    <a:latin typeface="Book Antiqua" charset="0"/>
                  </a:rPr>
                  <a:t>(e.g. LHC)</a:t>
                </a:r>
                <a:endParaRPr lang="en-US" dirty="0">
                  <a:solidFill>
                    <a:srgbClr val="0055A0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2354262" y="2982913"/>
            <a:ext cx="4046538" cy="2584450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it-IT" sz="1800" b="1" dirty="0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Need of an impedance </a:t>
            </a:r>
            <a:r>
              <a:rPr lang="en-US" altLang="it-IT" sz="1800" b="1" dirty="0" smtClean="0">
                <a:solidFill>
                  <a:srgbClr val="FFFFFF"/>
                </a:solidFill>
                <a:latin typeface="Arial" pitchFamily="34" charset="0"/>
              </a:rPr>
              <a:t>patrol </a:t>
            </a: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collaborating with designers </a:t>
            </a:r>
            <a:r>
              <a:rPr lang="en-US" altLang="it-IT" sz="1800" b="1" dirty="0" smtClean="0">
                <a:solidFill>
                  <a:srgbClr val="FFFFFF"/>
                </a:solidFill>
                <a:latin typeface="Arial" pitchFamily="34" charset="0"/>
              </a:rPr>
              <a:t/>
            </a:r>
            <a:br>
              <a:rPr lang="en-US" altLang="it-IT" sz="1800" b="1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en-US" altLang="it-IT" sz="1800" b="1" dirty="0" smtClean="0">
                <a:solidFill>
                  <a:srgbClr val="FFFFFF"/>
                </a:solidFill>
                <a:latin typeface="Arial" pitchFamily="34" charset="0"/>
              </a:rPr>
              <a:t>of </a:t>
            </a: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accelerator devices!</a:t>
            </a:r>
          </a:p>
          <a:p>
            <a:pPr eaLnBrk="1" hangingPunct="1">
              <a:spcBef>
                <a:spcPct val="0"/>
              </a:spcBef>
            </a:pP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Need to create an impedance database (</a:t>
            </a:r>
            <a:r>
              <a:rPr lang="en-US" altLang="it-IT" sz="1800" b="1" dirty="0" smtClean="0">
                <a:solidFill>
                  <a:srgbClr val="FFFFFF"/>
                </a:solidFill>
                <a:latin typeface="Arial" pitchFamily="34" charset="0"/>
              </a:rPr>
              <a:t>Z-base</a:t>
            </a:r>
            <a:r>
              <a:rPr lang="en-US" altLang="it-IT" sz="1800" b="1" dirty="0">
                <a:solidFill>
                  <a:srgbClr val="FFFFFF"/>
                </a:solidFill>
                <a:latin typeface="Arial" pitchFamily="34" charset="0"/>
              </a:rPr>
              <a:t>) to provide input for beam </a:t>
            </a:r>
            <a:r>
              <a:rPr lang="en-US" altLang="it-IT" sz="1800" b="1" dirty="0" smtClean="0">
                <a:solidFill>
                  <a:srgbClr val="FFFFFF"/>
                </a:solidFill>
                <a:latin typeface="Arial" pitchFamily="34" charset="0"/>
              </a:rPr>
              <a:t>dynamics sim- </a:t>
            </a:r>
            <a:r>
              <a:rPr lang="en-US" altLang="it-IT" sz="1800" b="1" dirty="0" err="1" smtClean="0">
                <a:solidFill>
                  <a:srgbClr val="FFFFFF"/>
                </a:solidFill>
                <a:latin typeface="Arial" pitchFamily="34" charset="0"/>
              </a:rPr>
              <a:t>ulations</a:t>
            </a:r>
            <a:r>
              <a:rPr lang="en-US" altLang="it-IT" sz="1800" b="1" dirty="0" smtClean="0">
                <a:solidFill>
                  <a:srgbClr val="FFFFFF"/>
                </a:solidFill>
                <a:latin typeface="Arial" pitchFamily="34" charset="0"/>
              </a:rPr>
              <a:t>/estimations</a:t>
            </a:r>
            <a:endParaRPr lang="en-US" altLang="it-IT" sz="1800" b="1" dirty="0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it-IT" sz="1800" b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1198</TotalTime>
  <Words>1800</Words>
  <Application>Microsoft Macintosh PowerPoint</Application>
  <PresentationFormat>Presentazione su schermo (4:3)</PresentationFormat>
  <Paragraphs>353</Paragraphs>
  <Slides>35</Slides>
  <Notes>2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7" baseType="lpstr">
      <vt:lpstr>Tema di Office</vt:lpstr>
      <vt:lpstr>Image</vt:lpstr>
      <vt:lpstr>Welcome and General Introduction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Orso</dc:creator>
  <cp:lastModifiedBy>Stefania Petracca</cp:lastModifiedBy>
  <cp:revision>122</cp:revision>
  <cp:lastPrinted>2017-09-10T16:53:19Z</cp:lastPrinted>
  <dcterms:created xsi:type="dcterms:W3CDTF">2017-08-13T13:55:53Z</dcterms:created>
  <dcterms:modified xsi:type="dcterms:W3CDTF">2017-09-19T05:31:20Z</dcterms:modified>
</cp:coreProperties>
</file>