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8"/>
  </p:notesMasterIdLst>
  <p:sldIdLst>
    <p:sldId id="256" r:id="rId2"/>
    <p:sldId id="273" r:id="rId3"/>
    <p:sldId id="288" r:id="rId4"/>
    <p:sldId id="290" r:id="rId5"/>
    <p:sldId id="309" r:id="rId6"/>
    <p:sldId id="289" r:id="rId7"/>
    <p:sldId id="294" r:id="rId8"/>
    <p:sldId id="305" r:id="rId9"/>
    <p:sldId id="307" r:id="rId10"/>
    <p:sldId id="291" r:id="rId11"/>
    <p:sldId id="310" r:id="rId12"/>
    <p:sldId id="278" r:id="rId13"/>
    <p:sldId id="280" r:id="rId14"/>
    <p:sldId id="262" r:id="rId15"/>
    <p:sldId id="263" r:id="rId16"/>
    <p:sldId id="292" r:id="rId17"/>
    <p:sldId id="297" r:id="rId18"/>
    <p:sldId id="296" r:id="rId19"/>
    <p:sldId id="298" r:id="rId20"/>
    <p:sldId id="299" r:id="rId21"/>
    <p:sldId id="293" r:id="rId22"/>
    <p:sldId id="301" r:id="rId23"/>
    <p:sldId id="300" r:id="rId24"/>
    <p:sldId id="302" r:id="rId25"/>
    <p:sldId id="304" r:id="rId26"/>
    <p:sldId id="30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94660"/>
  </p:normalViewPr>
  <p:slideViewPr>
    <p:cSldViewPr snapToGrid="0">
      <p:cViewPr varScale="1">
        <p:scale>
          <a:sx n="77" d="100"/>
          <a:sy n="77" d="100"/>
        </p:scale>
        <p:origin x="-1736"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8412B7-28AE-4B27-85D1-9031DF6C59B8}" type="datetimeFigureOut">
              <a:rPr lang="en-GB" smtClean="0"/>
              <a:t>19/09/17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D5A32E-A52F-4F57-B1D6-B83024814D21}" type="slidenum">
              <a:rPr lang="en-GB" smtClean="0"/>
              <a:t>‹#›</a:t>
            </a:fld>
            <a:endParaRPr lang="en-GB"/>
          </a:p>
        </p:txBody>
      </p:sp>
    </p:spTree>
    <p:extLst>
      <p:ext uri="{BB962C8B-B14F-4D97-AF65-F5344CB8AC3E}">
        <p14:creationId xmlns:p14="http://schemas.microsoft.com/office/powerpoint/2010/main" val="1735544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ED5A32E-A52F-4F57-B1D6-B83024814D21}" type="slidenum">
              <a:rPr lang="en-GB" smtClean="0"/>
              <a:t>1</a:t>
            </a:fld>
            <a:endParaRPr lang="en-GB"/>
          </a:p>
        </p:txBody>
      </p:sp>
    </p:spTree>
    <p:extLst>
      <p:ext uri="{BB962C8B-B14F-4D97-AF65-F5344CB8AC3E}">
        <p14:creationId xmlns:p14="http://schemas.microsoft.com/office/powerpoint/2010/main" val="982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ED5A32E-A52F-4F57-B1D6-B83024814D21}" type="slidenum">
              <a:rPr lang="en-GB" smtClean="0"/>
              <a:t>2</a:t>
            </a:fld>
            <a:endParaRPr lang="en-GB"/>
          </a:p>
        </p:txBody>
      </p:sp>
    </p:spTree>
    <p:extLst>
      <p:ext uri="{BB962C8B-B14F-4D97-AF65-F5344CB8AC3E}">
        <p14:creationId xmlns:p14="http://schemas.microsoft.com/office/powerpoint/2010/main" val="72497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ED5A32E-A52F-4F57-B1D6-B83024814D21}" type="slidenum">
              <a:rPr lang="en-GB" smtClean="0"/>
              <a:t>10</a:t>
            </a:fld>
            <a:endParaRPr lang="en-GB"/>
          </a:p>
        </p:txBody>
      </p:sp>
    </p:spTree>
    <p:extLst>
      <p:ext uri="{BB962C8B-B14F-4D97-AF65-F5344CB8AC3E}">
        <p14:creationId xmlns:p14="http://schemas.microsoft.com/office/powerpoint/2010/main" val="2816957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D5A32E-A52F-4F57-B1D6-B83024814D21}" type="slidenum">
              <a:rPr lang="en-GB" smtClean="0"/>
              <a:t>13</a:t>
            </a:fld>
            <a:endParaRPr lang="en-GB"/>
          </a:p>
        </p:txBody>
      </p:sp>
    </p:spTree>
    <p:extLst>
      <p:ext uri="{BB962C8B-B14F-4D97-AF65-F5344CB8AC3E}">
        <p14:creationId xmlns:p14="http://schemas.microsoft.com/office/powerpoint/2010/main" val="3727088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D5A32E-A52F-4F57-B1D6-B83024814D21}" type="slidenum">
              <a:rPr lang="en-GB" smtClean="0"/>
              <a:t>15</a:t>
            </a:fld>
            <a:endParaRPr lang="en-GB"/>
          </a:p>
        </p:txBody>
      </p:sp>
    </p:spTree>
    <p:extLst>
      <p:ext uri="{BB962C8B-B14F-4D97-AF65-F5344CB8AC3E}">
        <p14:creationId xmlns:p14="http://schemas.microsoft.com/office/powerpoint/2010/main" val="3732521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bg>
      <p:bgRef idx="1001">
        <a:schemeClr val="bg2"/>
      </p:bgRef>
    </p:bg>
    <p:spTree>
      <p:nvGrpSpPr>
        <p:cNvPr id="1" name=""/>
        <p:cNvGrpSpPr/>
        <p:nvPr/>
      </p:nvGrpSpPr>
      <p:grpSpPr>
        <a:xfrm>
          <a:off x="0" y="0"/>
          <a:ext cx="0" cy="0"/>
          <a:chOff x="0" y="0"/>
          <a:chExt cx="0" cy="0"/>
        </a:xfrm>
      </p:grpSpPr>
      <p:pic>
        <p:nvPicPr>
          <p:cNvPr id="5" name="Image 4" descr="logooutline.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12000" y="2181663"/>
            <a:ext cx="2520000" cy="2494674"/>
          </a:xfrm>
          <a:prstGeom prst="rect">
            <a:avLst/>
          </a:prstGeom>
        </p:spPr>
      </p:pic>
    </p:spTree>
    <p:extLst>
      <p:ext uri="{BB962C8B-B14F-4D97-AF65-F5344CB8AC3E}">
        <p14:creationId xmlns:p14="http://schemas.microsoft.com/office/powerpoint/2010/main" val="1436230625"/>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3848431" y="6526097"/>
            <a:ext cx="1711704" cy="337929"/>
          </a:xfrm>
          <a:prstGeom prst="rect">
            <a:avLst/>
          </a:prstGeom>
        </p:spPr>
        <p:txBody>
          <a:bodyPr vert="horz" lIns="91440" tIns="45720" rIns="91440" bIns="45720" rtlCol="0" anchor="ctr"/>
          <a:lstStyle>
            <a:lvl1pPr algn="l">
              <a:defRPr sz="900" baseline="0">
                <a:solidFill>
                  <a:schemeClr val="bg1"/>
                </a:solidFill>
              </a:defRPr>
            </a:lvl1pPr>
          </a:lstStyle>
          <a:p>
            <a:r>
              <a:rPr lang="en-US" smtClean="0"/>
              <a:t>20-Sept-2017</a:t>
            </a:r>
            <a:endParaRPr lang="en-GB" dirty="0"/>
          </a:p>
        </p:txBody>
      </p:sp>
      <p:sp>
        <p:nvSpPr>
          <p:cNvPr id="3" name="Footer Placeholder 2"/>
          <p:cNvSpPr>
            <a:spLocks noGrp="1"/>
          </p:cNvSpPr>
          <p:nvPr>
            <p:ph type="ftr" sz="quarter" idx="3"/>
          </p:nvPr>
        </p:nvSpPr>
        <p:spPr>
          <a:xfrm>
            <a:off x="5639956" y="6520070"/>
            <a:ext cx="2895600" cy="337929"/>
          </a:xfrm>
          <a:prstGeom prst="rect">
            <a:avLst/>
          </a:prstGeom>
        </p:spPr>
        <p:txBody>
          <a:bodyPr vert="horz" lIns="91440" tIns="45720" rIns="91440" bIns="45720" rtlCol="0" anchor="ctr"/>
          <a:lstStyle>
            <a:lvl1pPr algn="ctr">
              <a:defRPr sz="900" baseline="0">
                <a:solidFill>
                  <a:schemeClr val="bg1"/>
                </a:solidFill>
              </a:defRPr>
            </a:lvl1pPr>
          </a:lstStyle>
          <a:p>
            <a:r>
              <a:rPr lang="en-GB" smtClean="0"/>
              <a:t>Christine Vollinger et. al., CERN BE-RF Group</a:t>
            </a:r>
            <a:endParaRPr lang="en-GB" dirty="0"/>
          </a:p>
        </p:txBody>
      </p:sp>
      <p:sp>
        <p:nvSpPr>
          <p:cNvPr id="4" name="Slide Number Placeholder 3"/>
          <p:cNvSpPr>
            <a:spLocks noGrp="1"/>
          </p:cNvSpPr>
          <p:nvPr>
            <p:ph type="sldNum" sz="quarter" idx="4"/>
          </p:nvPr>
        </p:nvSpPr>
        <p:spPr>
          <a:xfrm>
            <a:off x="8642576" y="6520070"/>
            <a:ext cx="501424" cy="337929"/>
          </a:xfrm>
          <a:prstGeom prst="rect">
            <a:avLst/>
          </a:prstGeom>
        </p:spPr>
        <p:txBody>
          <a:bodyPr vert="horz" lIns="91440" tIns="45720" rIns="91440" bIns="45720" rtlCol="0" anchor="ctr"/>
          <a:lstStyle>
            <a:lvl1pPr algn="r">
              <a:defRPr sz="900" baseline="0">
                <a:solidFill>
                  <a:schemeClr val="bg1"/>
                </a:solidFill>
              </a:defRPr>
            </a:lvl1pPr>
          </a:lstStyle>
          <a:p>
            <a:fld id="{4F71D643-8EFE-4CFC-8B4C-2A0CB76254A4}" type="slidenum">
              <a:rPr lang="en-GB" smtClean="0"/>
              <a:t>‹#›</a:t>
            </a:fld>
            <a:endParaRPr lang="en-GB" dirty="0"/>
          </a:p>
        </p:txBody>
      </p:sp>
    </p:spTree>
    <p:extLst>
      <p:ext uri="{BB962C8B-B14F-4D97-AF65-F5344CB8AC3E}">
        <p14:creationId xmlns:p14="http://schemas.microsoft.com/office/powerpoint/2010/main" val="78892995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Diapositive de titre">
    <p:bg>
      <p:bgRef idx="1001">
        <a:schemeClr val="bg2"/>
      </p:bgRef>
    </p:bg>
    <p:spTree>
      <p:nvGrpSpPr>
        <p:cNvPr id="1" name=""/>
        <p:cNvGrpSpPr/>
        <p:nvPr/>
      </p:nvGrpSpPr>
      <p:grpSpPr>
        <a:xfrm>
          <a:off x="0" y="0"/>
          <a:ext cx="0" cy="0"/>
          <a:chOff x="0" y="0"/>
          <a:chExt cx="0" cy="0"/>
        </a:xfrm>
      </p:grpSpPr>
      <p:pic>
        <p:nvPicPr>
          <p:cNvPr id="3" name="Image 2" descr="LOGOfin.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96267" y="2703284"/>
            <a:ext cx="1172455" cy="1467041"/>
          </a:xfrm>
          <a:prstGeom prst="rect">
            <a:avLst/>
          </a:prstGeom>
        </p:spPr>
      </p:pic>
    </p:spTree>
    <p:extLst>
      <p:ext uri="{BB962C8B-B14F-4D97-AF65-F5344CB8AC3E}">
        <p14:creationId xmlns:p14="http://schemas.microsoft.com/office/powerpoint/2010/main" val="3188530148"/>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tx1"/>
                </a:solidFill>
              </a:defRPr>
            </a:lvl1pPr>
          </a:lstStyle>
          <a:p>
            <a:r>
              <a:rPr kumimoji="0" lang="en-US" smtClean="0"/>
              <a:t>Click to edit Master title style</a:t>
            </a:r>
            <a:endParaRPr kumimoji="0" lang="en-US" dirty="0"/>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1"/>
          <p:cNvSpPr>
            <a:spLocks noGrp="1"/>
          </p:cNvSpPr>
          <p:nvPr>
            <p:ph type="dt" sz="half" idx="10"/>
          </p:nvPr>
        </p:nvSpPr>
        <p:spPr>
          <a:xfrm>
            <a:off x="3848431" y="6526097"/>
            <a:ext cx="1711703" cy="337930"/>
          </a:xfrm>
          <a:prstGeom prst="rect">
            <a:avLst/>
          </a:prstGeom>
        </p:spPr>
        <p:txBody>
          <a:bodyPr vert="horz" lIns="91440" tIns="45720" rIns="91440" bIns="45720" rtlCol="0" anchor="ctr"/>
          <a:lstStyle>
            <a:lvl1pPr algn="l">
              <a:defRPr sz="900" baseline="0">
                <a:solidFill>
                  <a:schemeClr val="bg1"/>
                </a:solidFill>
              </a:defRPr>
            </a:lvl1pPr>
          </a:lstStyle>
          <a:p>
            <a:r>
              <a:rPr lang="en-US" smtClean="0"/>
              <a:t>20-Sept-2017</a:t>
            </a:r>
            <a:endParaRPr lang="en-GB" dirty="0"/>
          </a:p>
        </p:txBody>
      </p:sp>
      <p:sp>
        <p:nvSpPr>
          <p:cNvPr id="6" name="Footer Placeholder 2"/>
          <p:cNvSpPr>
            <a:spLocks noGrp="1"/>
          </p:cNvSpPr>
          <p:nvPr>
            <p:ph type="ftr" sz="quarter" idx="3"/>
          </p:nvPr>
        </p:nvSpPr>
        <p:spPr>
          <a:xfrm>
            <a:off x="5639956" y="6520070"/>
            <a:ext cx="2895600" cy="337930"/>
          </a:xfrm>
          <a:prstGeom prst="rect">
            <a:avLst/>
          </a:prstGeom>
        </p:spPr>
        <p:txBody>
          <a:bodyPr vert="horz" lIns="91440" tIns="45720" rIns="91440" bIns="45720" rtlCol="0" anchor="ctr"/>
          <a:lstStyle>
            <a:lvl1pPr algn="ctr">
              <a:defRPr sz="900" baseline="0">
                <a:solidFill>
                  <a:schemeClr val="bg1"/>
                </a:solidFill>
              </a:defRPr>
            </a:lvl1pPr>
          </a:lstStyle>
          <a:p>
            <a:r>
              <a:rPr lang="en-GB" smtClean="0"/>
              <a:t>Christine Vollinger et. al., CERN BE-RF Group</a:t>
            </a:r>
            <a:endParaRPr lang="en-GB" dirty="0"/>
          </a:p>
        </p:txBody>
      </p:sp>
      <p:sp>
        <p:nvSpPr>
          <p:cNvPr id="7" name="Slide Number Placeholder 3"/>
          <p:cNvSpPr>
            <a:spLocks noGrp="1"/>
          </p:cNvSpPr>
          <p:nvPr>
            <p:ph type="sldNum" sz="quarter" idx="4"/>
          </p:nvPr>
        </p:nvSpPr>
        <p:spPr>
          <a:xfrm>
            <a:off x="8642576" y="6520070"/>
            <a:ext cx="501424" cy="337930"/>
          </a:xfrm>
          <a:prstGeom prst="rect">
            <a:avLst/>
          </a:prstGeom>
        </p:spPr>
        <p:txBody>
          <a:bodyPr vert="horz" lIns="91440" tIns="45720" rIns="91440" bIns="45720" rtlCol="0" anchor="ctr"/>
          <a:lstStyle>
            <a:lvl1pPr algn="r">
              <a:defRPr sz="900" baseline="0">
                <a:solidFill>
                  <a:schemeClr val="bg1"/>
                </a:solidFill>
              </a:defRPr>
            </a:lvl1pPr>
          </a:lstStyle>
          <a:p>
            <a:fld id="{4F71D643-8EFE-4CFC-8B4C-2A0CB76254A4}" type="slidenum">
              <a:rPr lang="en-GB" smtClean="0"/>
              <a:t>‹#›</a:t>
            </a:fld>
            <a:endParaRPr lang="en-GB" dirty="0"/>
          </a:p>
        </p:txBody>
      </p:sp>
    </p:spTree>
    <p:extLst>
      <p:ext uri="{BB962C8B-B14F-4D97-AF65-F5344CB8AC3E}">
        <p14:creationId xmlns:p14="http://schemas.microsoft.com/office/powerpoint/2010/main" val="571842016"/>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tx1"/>
                </a:solidFill>
              </a:defRPr>
            </a:lvl1pPr>
          </a:lstStyle>
          <a:p>
            <a:r>
              <a:rPr kumimoji="0" lang="en-US" smtClean="0"/>
              <a:t>Click to edit Master title style</a:t>
            </a:r>
            <a:endParaRPr kumimoji="0" lang="en-US"/>
          </a:p>
        </p:txBody>
      </p:sp>
      <p:sp>
        <p:nvSpPr>
          <p:cNvPr id="3" name="Espace réservé pour une image  2"/>
          <p:cNvSpPr>
            <a:spLocks noGrp="1"/>
          </p:cNvSpPr>
          <p:nvPr>
            <p:ph type="pic" idx="1"/>
          </p:nvPr>
        </p:nvSpPr>
        <p:spPr>
          <a:xfrm>
            <a:off x="558797" y="802197"/>
            <a:ext cx="4759514" cy="4759514"/>
          </a:xfrm>
          <a:prstGeom prst="ellipse">
            <a:avLst/>
          </a:prstGeom>
          <a:solidFill>
            <a:srgbClr val="FFFFFF"/>
          </a:solidFill>
          <a:ln>
            <a:noFill/>
          </a:ln>
        </p:spPr>
        <p:style>
          <a:lnRef idx="2">
            <a:schemeClr val="accent2">
              <a:shade val="50000"/>
            </a:schemeClr>
          </a:lnRef>
          <a:fillRef idx="1">
            <a:schemeClr val="accent2"/>
          </a:fillRef>
          <a:effectRef idx="0">
            <a:schemeClr val="accent2"/>
          </a:effectRef>
          <a:fontRef idx="none"/>
        </p:style>
        <p:txBody>
          <a:bodyPr/>
          <a:lstStyle>
            <a:lvl1pPr marL="0" indent="0">
              <a:buNone/>
              <a:defRPr sz="3200"/>
            </a:lvl1pPr>
          </a:lstStyle>
          <a:p>
            <a:r>
              <a:rPr kumimoji="0" lang="en-US" smtClean="0"/>
              <a:t>Click icon to add picture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1"/>
          <p:cNvSpPr>
            <a:spLocks noGrp="1"/>
          </p:cNvSpPr>
          <p:nvPr>
            <p:ph type="dt" sz="half" idx="10"/>
          </p:nvPr>
        </p:nvSpPr>
        <p:spPr>
          <a:xfrm>
            <a:off x="3840480" y="6526096"/>
            <a:ext cx="1719655" cy="339653"/>
          </a:xfrm>
          <a:prstGeom prst="rect">
            <a:avLst/>
          </a:prstGeom>
        </p:spPr>
        <p:txBody>
          <a:bodyPr vert="horz" lIns="91440" tIns="45720" rIns="91440" bIns="45720" rtlCol="0" anchor="ctr"/>
          <a:lstStyle>
            <a:lvl1pPr algn="l">
              <a:defRPr sz="900" baseline="0">
                <a:solidFill>
                  <a:schemeClr val="bg1"/>
                </a:solidFill>
              </a:defRPr>
            </a:lvl1pPr>
          </a:lstStyle>
          <a:p>
            <a:r>
              <a:rPr lang="en-US" smtClean="0"/>
              <a:t>20-Sept-2017</a:t>
            </a:r>
            <a:endParaRPr lang="en-GB" dirty="0"/>
          </a:p>
        </p:txBody>
      </p:sp>
      <p:sp>
        <p:nvSpPr>
          <p:cNvPr id="6" name="Footer Placeholder 2"/>
          <p:cNvSpPr>
            <a:spLocks noGrp="1"/>
          </p:cNvSpPr>
          <p:nvPr>
            <p:ph type="ftr" sz="quarter" idx="3"/>
          </p:nvPr>
        </p:nvSpPr>
        <p:spPr>
          <a:xfrm>
            <a:off x="5639956" y="6520069"/>
            <a:ext cx="2895600" cy="339653"/>
          </a:xfrm>
          <a:prstGeom prst="rect">
            <a:avLst/>
          </a:prstGeom>
        </p:spPr>
        <p:txBody>
          <a:bodyPr vert="horz" lIns="91440" tIns="45720" rIns="91440" bIns="45720" rtlCol="0" anchor="ctr"/>
          <a:lstStyle>
            <a:lvl1pPr algn="ctr">
              <a:defRPr sz="900" baseline="0">
                <a:solidFill>
                  <a:schemeClr val="bg1"/>
                </a:solidFill>
              </a:defRPr>
            </a:lvl1pPr>
          </a:lstStyle>
          <a:p>
            <a:r>
              <a:rPr lang="en-GB" smtClean="0"/>
              <a:t>Christine Vollinger et. al., CERN BE-RF Group</a:t>
            </a:r>
            <a:endParaRPr lang="en-GB" dirty="0"/>
          </a:p>
        </p:txBody>
      </p:sp>
      <p:sp>
        <p:nvSpPr>
          <p:cNvPr id="7" name="Slide Number Placeholder 3"/>
          <p:cNvSpPr>
            <a:spLocks noGrp="1"/>
          </p:cNvSpPr>
          <p:nvPr>
            <p:ph type="sldNum" sz="quarter" idx="4"/>
          </p:nvPr>
        </p:nvSpPr>
        <p:spPr>
          <a:xfrm>
            <a:off x="8642576" y="6520069"/>
            <a:ext cx="501424" cy="339653"/>
          </a:xfrm>
          <a:prstGeom prst="rect">
            <a:avLst/>
          </a:prstGeom>
        </p:spPr>
        <p:txBody>
          <a:bodyPr vert="horz" lIns="91440" tIns="45720" rIns="91440" bIns="45720" rtlCol="0" anchor="ctr"/>
          <a:lstStyle>
            <a:lvl1pPr algn="r">
              <a:defRPr sz="900" baseline="0">
                <a:solidFill>
                  <a:schemeClr val="bg1"/>
                </a:solidFill>
              </a:defRPr>
            </a:lvl1pPr>
          </a:lstStyle>
          <a:p>
            <a:fld id="{4F71D643-8EFE-4CFC-8B4C-2A0CB76254A4}" type="slidenum">
              <a:rPr lang="en-GB" smtClean="0"/>
              <a:t>‹#›</a:t>
            </a:fld>
            <a:endParaRPr lang="en-GB" dirty="0"/>
          </a:p>
        </p:txBody>
      </p:sp>
    </p:spTree>
    <p:extLst>
      <p:ext uri="{BB962C8B-B14F-4D97-AF65-F5344CB8AC3E}">
        <p14:creationId xmlns:p14="http://schemas.microsoft.com/office/powerpoint/2010/main" val="1019997973"/>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en-US" smtClean="0"/>
              <a:t>Click to edit Master title style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1"/>
          <p:cNvSpPr>
            <a:spLocks noGrp="1"/>
          </p:cNvSpPr>
          <p:nvPr>
            <p:ph type="dt" sz="half" idx="2"/>
          </p:nvPr>
        </p:nvSpPr>
        <p:spPr>
          <a:xfrm>
            <a:off x="3848431" y="6534048"/>
            <a:ext cx="1711704" cy="323952"/>
          </a:xfrm>
          <a:prstGeom prst="rect">
            <a:avLst/>
          </a:prstGeom>
        </p:spPr>
        <p:txBody>
          <a:bodyPr vert="horz" lIns="91440" tIns="45720" rIns="91440" bIns="45720" rtlCol="0" anchor="ctr"/>
          <a:lstStyle>
            <a:lvl1pPr algn="l">
              <a:defRPr sz="900" baseline="0">
                <a:solidFill>
                  <a:schemeClr val="bg1"/>
                </a:solidFill>
              </a:defRPr>
            </a:lvl1pPr>
          </a:lstStyle>
          <a:p>
            <a:r>
              <a:rPr lang="en-US" smtClean="0"/>
              <a:t>20-Sept-2017</a:t>
            </a:r>
            <a:endParaRPr lang="en-GB" dirty="0"/>
          </a:p>
        </p:txBody>
      </p:sp>
      <p:sp>
        <p:nvSpPr>
          <p:cNvPr id="5" name="Footer Placeholder 2"/>
          <p:cNvSpPr>
            <a:spLocks noGrp="1"/>
          </p:cNvSpPr>
          <p:nvPr>
            <p:ph type="ftr" sz="quarter" idx="3"/>
          </p:nvPr>
        </p:nvSpPr>
        <p:spPr>
          <a:xfrm>
            <a:off x="5639956" y="6528021"/>
            <a:ext cx="2895600" cy="323952"/>
          </a:xfrm>
          <a:prstGeom prst="rect">
            <a:avLst/>
          </a:prstGeom>
        </p:spPr>
        <p:txBody>
          <a:bodyPr vert="horz" lIns="91440" tIns="45720" rIns="91440" bIns="45720" rtlCol="0" anchor="ctr"/>
          <a:lstStyle>
            <a:lvl1pPr algn="ctr">
              <a:defRPr sz="900" baseline="0">
                <a:solidFill>
                  <a:schemeClr val="bg1"/>
                </a:solidFill>
              </a:defRPr>
            </a:lvl1pPr>
          </a:lstStyle>
          <a:p>
            <a:r>
              <a:rPr lang="en-GB" smtClean="0"/>
              <a:t>Christine Vollinger et. al., CERN BE-RF Group</a:t>
            </a:r>
            <a:endParaRPr lang="en-GB" dirty="0"/>
          </a:p>
        </p:txBody>
      </p:sp>
      <p:sp>
        <p:nvSpPr>
          <p:cNvPr id="6" name="Slide Number Placeholder 3"/>
          <p:cNvSpPr>
            <a:spLocks noGrp="1"/>
          </p:cNvSpPr>
          <p:nvPr>
            <p:ph type="sldNum" sz="quarter" idx="4"/>
          </p:nvPr>
        </p:nvSpPr>
        <p:spPr>
          <a:xfrm>
            <a:off x="8642576" y="6528021"/>
            <a:ext cx="501424" cy="323952"/>
          </a:xfrm>
          <a:prstGeom prst="rect">
            <a:avLst/>
          </a:prstGeom>
        </p:spPr>
        <p:txBody>
          <a:bodyPr vert="horz" lIns="91440" tIns="45720" rIns="91440" bIns="45720" rtlCol="0" anchor="ctr"/>
          <a:lstStyle>
            <a:lvl1pPr algn="r">
              <a:defRPr sz="900" baseline="0">
                <a:solidFill>
                  <a:schemeClr val="bg1"/>
                </a:solidFill>
              </a:defRPr>
            </a:lvl1pPr>
          </a:lstStyle>
          <a:p>
            <a:fld id="{4F71D643-8EFE-4CFC-8B4C-2A0CB76254A4}" type="slidenum">
              <a:rPr lang="en-GB" smtClean="0"/>
              <a:t>‹#›</a:t>
            </a:fld>
            <a:endParaRPr lang="en-GB" dirty="0"/>
          </a:p>
        </p:txBody>
      </p:sp>
    </p:spTree>
    <p:extLst>
      <p:ext uri="{BB962C8B-B14F-4D97-AF65-F5344CB8AC3E}">
        <p14:creationId xmlns:p14="http://schemas.microsoft.com/office/powerpoint/2010/main" val="3667962930"/>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1"/>
          <p:cNvSpPr>
            <a:spLocks noGrp="1"/>
          </p:cNvSpPr>
          <p:nvPr>
            <p:ph type="dt" sz="half" idx="2"/>
          </p:nvPr>
        </p:nvSpPr>
        <p:spPr>
          <a:xfrm>
            <a:off x="3840481" y="6526097"/>
            <a:ext cx="1719654" cy="337930"/>
          </a:xfrm>
          <a:prstGeom prst="rect">
            <a:avLst/>
          </a:prstGeom>
        </p:spPr>
        <p:txBody>
          <a:bodyPr vert="horz" lIns="91440" tIns="45720" rIns="91440" bIns="45720" rtlCol="0" anchor="ctr"/>
          <a:lstStyle>
            <a:lvl1pPr algn="l">
              <a:defRPr sz="900" baseline="0">
                <a:solidFill>
                  <a:schemeClr val="bg1"/>
                </a:solidFill>
              </a:defRPr>
            </a:lvl1pPr>
          </a:lstStyle>
          <a:p>
            <a:r>
              <a:rPr lang="en-US" smtClean="0"/>
              <a:t>20-Sept-2017</a:t>
            </a:r>
            <a:endParaRPr lang="en-GB" dirty="0"/>
          </a:p>
        </p:txBody>
      </p:sp>
      <p:sp>
        <p:nvSpPr>
          <p:cNvPr id="5" name="Footer Placeholder 2"/>
          <p:cNvSpPr>
            <a:spLocks noGrp="1"/>
          </p:cNvSpPr>
          <p:nvPr>
            <p:ph type="ftr" sz="quarter" idx="3"/>
          </p:nvPr>
        </p:nvSpPr>
        <p:spPr>
          <a:xfrm>
            <a:off x="5639956" y="6520070"/>
            <a:ext cx="2895600" cy="337930"/>
          </a:xfrm>
          <a:prstGeom prst="rect">
            <a:avLst/>
          </a:prstGeom>
        </p:spPr>
        <p:txBody>
          <a:bodyPr vert="horz" lIns="91440" tIns="45720" rIns="91440" bIns="45720" rtlCol="0" anchor="ctr"/>
          <a:lstStyle>
            <a:lvl1pPr algn="ctr">
              <a:defRPr sz="900" baseline="0">
                <a:solidFill>
                  <a:schemeClr val="bg1"/>
                </a:solidFill>
              </a:defRPr>
            </a:lvl1pPr>
          </a:lstStyle>
          <a:p>
            <a:r>
              <a:rPr lang="en-GB" smtClean="0"/>
              <a:t>Christine Vollinger et. al., CERN BE-RF Group</a:t>
            </a:r>
            <a:endParaRPr lang="en-GB" dirty="0"/>
          </a:p>
        </p:txBody>
      </p:sp>
      <p:sp>
        <p:nvSpPr>
          <p:cNvPr id="6" name="Slide Number Placeholder 3"/>
          <p:cNvSpPr>
            <a:spLocks noGrp="1"/>
          </p:cNvSpPr>
          <p:nvPr>
            <p:ph type="sldNum" sz="quarter" idx="4"/>
          </p:nvPr>
        </p:nvSpPr>
        <p:spPr>
          <a:xfrm>
            <a:off x="8642576" y="6520070"/>
            <a:ext cx="501424" cy="337930"/>
          </a:xfrm>
          <a:prstGeom prst="rect">
            <a:avLst/>
          </a:prstGeom>
        </p:spPr>
        <p:txBody>
          <a:bodyPr vert="horz" lIns="91440" tIns="45720" rIns="91440" bIns="45720" rtlCol="0" anchor="ctr"/>
          <a:lstStyle>
            <a:lvl1pPr algn="r">
              <a:defRPr sz="900" baseline="0">
                <a:solidFill>
                  <a:schemeClr val="bg1"/>
                </a:solidFill>
              </a:defRPr>
            </a:lvl1pPr>
          </a:lstStyle>
          <a:p>
            <a:fld id="{4F71D643-8EFE-4CFC-8B4C-2A0CB76254A4}" type="slidenum">
              <a:rPr lang="en-GB" smtClean="0"/>
              <a:t>‹#›</a:t>
            </a:fld>
            <a:endParaRPr lang="en-GB" dirty="0"/>
          </a:p>
        </p:txBody>
      </p:sp>
    </p:spTree>
    <p:extLst>
      <p:ext uri="{BB962C8B-B14F-4D97-AF65-F5344CB8AC3E}">
        <p14:creationId xmlns:p14="http://schemas.microsoft.com/office/powerpoint/2010/main" val="4034432584"/>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20-Sept-2017</a:t>
            </a:r>
            <a:endParaRPr lang="en-GB" dirty="0"/>
          </a:p>
        </p:txBody>
      </p:sp>
      <p:sp>
        <p:nvSpPr>
          <p:cNvPr id="5" name="Footer Placeholder 4"/>
          <p:cNvSpPr>
            <a:spLocks noGrp="1"/>
          </p:cNvSpPr>
          <p:nvPr>
            <p:ph type="ftr" sz="quarter" idx="11"/>
          </p:nvPr>
        </p:nvSpPr>
        <p:spPr/>
        <p:txBody>
          <a:bodyPr/>
          <a:lstStyle/>
          <a:p>
            <a:r>
              <a:rPr lang="en-GB" smtClean="0"/>
              <a:t>Christine Vollinger et. al., CERN BE-RF Group</a:t>
            </a:r>
            <a:endParaRPr lang="en-GB" dirty="0"/>
          </a:p>
        </p:txBody>
      </p:sp>
      <p:sp>
        <p:nvSpPr>
          <p:cNvPr id="6" name="Slide Number Placeholder 5"/>
          <p:cNvSpPr>
            <a:spLocks noGrp="1"/>
          </p:cNvSpPr>
          <p:nvPr>
            <p:ph type="sldNum" sz="quarter" idx="12"/>
          </p:nvPr>
        </p:nvSpPr>
        <p:spPr/>
        <p:txBody>
          <a:bodyPr/>
          <a:lstStyle/>
          <a:p>
            <a:fld id="{4F71D643-8EFE-4CFC-8B4C-2A0CB76254A4}" type="slidenum">
              <a:rPr lang="en-GB" smtClean="0"/>
              <a:t>‹#›</a:t>
            </a:fld>
            <a:endParaRPr lang="en-GB" dirty="0"/>
          </a:p>
        </p:txBody>
      </p:sp>
    </p:spTree>
    <p:extLst>
      <p:ext uri="{BB962C8B-B14F-4D97-AF65-F5344CB8AC3E}">
        <p14:creationId xmlns:p14="http://schemas.microsoft.com/office/powerpoint/2010/main" val="192015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4_Diapositive de titre">
    <p:bg>
      <p:bgRef idx="1001">
        <a:schemeClr val="bg2"/>
      </p:bgRef>
    </p:bg>
    <p:spTree>
      <p:nvGrpSpPr>
        <p:cNvPr id="1" name=""/>
        <p:cNvGrpSpPr/>
        <p:nvPr/>
      </p:nvGrpSpPr>
      <p:grpSpPr>
        <a:xfrm>
          <a:off x="0" y="0"/>
          <a:ext cx="0" cy="0"/>
          <a:chOff x="0" y="0"/>
          <a:chExt cx="0" cy="0"/>
        </a:xfrm>
      </p:grpSpPr>
      <p:pic>
        <p:nvPicPr>
          <p:cNvPr id="3" name="Image 2" descr="LOGOfin.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96267" y="2703284"/>
            <a:ext cx="1172455" cy="1467041"/>
          </a:xfrm>
          <a:prstGeom prst="rect">
            <a:avLst/>
          </a:prstGeom>
        </p:spPr>
      </p:pic>
    </p:spTree>
    <p:extLst>
      <p:ext uri="{BB962C8B-B14F-4D97-AF65-F5344CB8AC3E}">
        <p14:creationId xmlns:p14="http://schemas.microsoft.com/office/powerpoint/2010/main" val="3911489572"/>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5_Diapositive de titre">
    <p:bg>
      <p:bgPr>
        <a:solidFill>
          <a:schemeClr val="tx1"/>
        </a:solidFill>
        <a:effectLst/>
      </p:bgPr>
    </p:bg>
    <p:spTree>
      <p:nvGrpSpPr>
        <p:cNvPr id="1" name=""/>
        <p:cNvGrpSpPr/>
        <p:nvPr/>
      </p:nvGrpSpPr>
      <p:grpSpPr>
        <a:xfrm>
          <a:off x="0" y="0"/>
          <a:ext cx="0" cy="0"/>
          <a:chOff x="0" y="0"/>
          <a:chExt cx="0" cy="0"/>
        </a:xfrm>
      </p:grpSpPr>
      <p:pic>
        <p:nvPicPr>
          <p:cNvPr id="2" name="Picture 1" descr="LogoOutline.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2000" y="2169000"/>
            <a:ext cx="2520000" cy="2520000"/>
          </a:xfrm>
          <a:prstGeom prst="rect">
            <a:avLst/>
          </a:prstGeom>
        </p:spPr>
      </p:pic>
    </p:spTree>
    <p:extLst>
      <p:ext uri="{BB962C8B-B14F-4D97-AF65-F5344CB8AC3E}">
        <p14:creationId xmlns:p14="http://schemas.microsoft.com/office/powerpoint/2010/main" val="1528913568"/>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6_Diapositive de titre">
    <p:bg>
      <p:bgRef idx="1001">
        <a:schemeClr val="bg1"/>
      </p:bgRef>
    </p:bg>
    <p:spTree>
      <p:nvGrpSpPr>
        <p:cNvPr id="1" name=""/>
        <p:cNvGrpSpPr/>
        <p:nvPr/>
      </p:nvGrpSpPr>
      <p:grpSpPr>
        <a:xfrm>
          <a:off x="0" y="0"/>
          <a:ext cx="0" cy="0"/>
          <a:chOff x="0" y="0"/>
          <a:chExt cx="0" cy="0"/>
        </a:xfrm>
      </p:grpSpPr>
      <p:pic>
        <p:nvPicPr>
          <p:cNvPr id="5" name="Image 4" descr="logoBadgeWe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53090" y="2878269"/>
            <a:ext cx="1221946" cy="1535841"/>
          </a:xfrm>
          <a:prstGeom prst="rect">
            <a:avLst/>
          </a:prstGeom>
        </p:spPr>
      </p:pic>
    </p:spTree>
    <p:extLst>
      <p:ext uri="{BB962C8B-B14F-4D97-AF65-F5344CB8AC3E}">
        <p14:creationId xmlns:p14="http://schemas.microsoft.com/office/powerpoint/2010/main" val="964737803"/>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en-US" smtClean="0"/>
              <a:t>Click to edit Master title style</a:t>
            </a:r>
            <a:endParaRPr kumimoji="0" lang="en-US" dirty="0"/>
          </a:p>
        </p:txBody>
      </p:sp>
      <p:sp>
        <p:nvSpPr>
          <p:cNvPr id="3" name="Espace réservé du contenu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1"/>
          <p:cNvSpPr>
            <a:spLocks noGrp="1"/>
          </p:cNvSpPr>
          <p:nvPr>
            <p:ph type="dt" sz="half" idx="2"/>
          </p:nvPr>
        </p:nvSpPr>
        <p:spPr>
          <a:xfrm>
            <a:off x="3840481" y="6526097"/>
            <a:ext cx="1719654" cy="331903"/>
          </a:xfrm>
          <a:prstGeom prst="rect">
            <a:avLst/>
          </a:prstGeom>
        </p:spPr>
        <p:txBody>
          <a:bodyPr vert="horz" lIns="91440" tIns="45720" rIns="91440" bIns="45720" rtlCol="0" anchor="ctr"/>
          <a:lstStyle>
            <a:lvl1pPr algn="l">
              <a:defRPr sz="900" baseline="0">
                <a:solidFill>
                  <a:schemeClr val="bg1"/>
                </a:solidFill>
              </a:defRPr>
            </a:lvl1pPr>
          </a:lstStyle>
          <a:p>
            <a:r>
              <a:rPr lang="en-US" smtClean="0"/>
              <a:t>20-Sept-2017</a:t>
            </a:r>
            <a:endParaRPr lang="en-GB" dirty="0"/>
          </a:p>
        </p:txBody>
      </p:sp>
      <p:sp>
        <p:nvSpPr>
          <p:cNvPr id="5" name="Footer Placeholder 2"/>
          <p:cNvSpPr>
            <a:spLocks noGrp="1"/>
          </p:cNvSpPr>
          <p:nvPr>
            <p:ph type="ftr" sz="quarter" idx="3"/>
          </p:nvPr>
        </p:nvSpPr>
        <p:spPr>
          <a:xfrm>
            <a:off x="5639956" y="6520070"/>
            <a:ext cx="2895600" cy="331903"/>
          </a:xfrm>
          <a:prstGeom prst="rect">
            <a:avLst/>
          </a:prstGeom>
        </p:spPr>
        <p:txBody>
          <a:bodyPr vert="horz" lIns="91440" tIns="45720" rIns="91440" bIns="45720" rtlCol="0" anchor="ctr"/>
          <a:lstStyle>
            <a:lvl1pPr algn="ctr">
              <a:defRPr sz="900" baseline="0">
                <a:solidFill>
                  <a:schemeClr val="bg1"/>
                </a:solidFill>
              </a:defRPr>
            </a:lvl1pPr>
          </a:lstStyle>
          <a:p>
            <a:r>
              <a:rPr lang="en-GB" smtClean="0"/>
              <a:t>Christine Vollinger et. al., CERN BE-RF Group</a:t>
            </a:r>
            <a:endParaRPr lang="en-GB" dirty="0"/>
          </a:p>
        </p:txBody>
      </p:sp>
      <p:sp>
        <p:nvSpPr>
          <p:cNvPr id="6" name="Slide Number Placeholder 3"/>
          <p:cNvSpPr>
            <a:spLocks noGrp="1"/>
          </p:cNvSpPr>
          <p:nvPr>
            <p:ph type="sldNum" sz="quarter" idx="4"/>
          </p:nvPr>
        </p:nvSpPr>
        <p:spPr>
          <a:xfrm>
            <a:off x="8642576" y="6520070"/>
            <a:ext cx="501424" cy="331903"/>
          </a:xfrm>
          <a:prstGeom prst="rect">
            <a:avLst/>
          </a:prstGeom>
        </p:spPr>
        <p:txBody>
          <a:bodyPr vert="horz" lIns="91440" tIns="45720" rIns="91440" bIns="45720" rtlCol="0" anchor="ctr"/>
          <a:lstStyle>
            <a:lvl1pPr algn="r">
              <a:defRPr sz="900" baseline="0">
                <a:solidFill>
                  <a:schemeClr val="bg1"/>
                </a:solidFill>
              </a:defRPr>
            </a:lvl1pPr>
          </a:lstStyle>
          <a:p>
            <a:fld id="{4F71D643-8EFE-4CFC-8B4C-2A0CB76254A4}" type="slidenum">
              <a:rPr lang="en-GB" smtClean="0"/>
              <a:t>‹#›</a:t>
            </a:fld>
            <a:endParaRPr lang="en-GB" dirty="0"/>
          </a:p>
        </p:txBody>
      </p:sp>
    </p:spTree>
    <p:extLst>
      <p:ext uri="{BB962C8B-B14F-4D97-AF65-F5344CB8AC3E}">
        <p14:creationId xmlns:p14="http://schemas.microsoft.com/office/powerpoint/2010/main" val="2489066903"/>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31800" y="1318162"/>
            <a:ext cx="8265984" cy="3024020"/>
          </a:xfrm>
        </p:spPr>
        <p:txBody>
          <a:bodyPr tIns="0" bIns="0" anchor="t"/>
          <a:lstStyle>
            <a:lvl1pPr algn="l">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r>
              <a:rPr kumimoji="0" lang="en-US" smtClean="0"/>
              <a:t>Click to edit Master title style</a:t>
            </a:r>
            <a:endParaRPr kumimoji="0" lang="en-US" dirty="0"/>
          </a:p>
        </p:txBody>
      </p:sp>
      <p:sp>
        <p:nvSpPr>
          <p:cNvPr id="4" name="Date Placeholder 1"/>
          <p:cNvSpPr>
            <a:spLocks noGrp="1"/>
          </p:cNvSpPr>
          <p:nvPr>
            <p:ph type="dt" sz="half" idx="2"/>
          </p:nvPr>
        </p:nvSpPr>
        <p:spPr>
          <a:xfrm>
            <a:off x="3840481" y="6526097"/>
            <a:ext cx="1719654" cy="331903"/>
          </a:xfrm>
          <a:prstGeom prst="rect">
            <a:avLst/>
          </a:prstGeom>
        </p:spPr>
        <p:txBody>
          <a:bodyPr vert="horz" lIns="91440" tIns="45720" rIns="91440" bIns="45720" rtlCol="0" anchor="ctr"/>
          <a:lstStyle>
            <a:lvl1pPr algn="l">
              <a:defRPr sz="900" baseline="0">
                <a:solidFill>
                  <a:schemeClr val="bg1"/>
                </a:solidFill>
              </a:defRPr>
            </a:lvl1pPr>
          </a:lstStyle>
          <a:p>
            <a:r>
              <a:rPr lang="en-US" smtClean="0"/>
              <a:t>20-Sept-2017</a:t>
            </a:r>
            <a:endParaRPr lang="en-GB" dirty="0"/>
          </a:p>
        </p:txBody>
      </p:sp>
      <p:sp>
        <p:nvSpPr>
          <p:cNvPr id="5" name="Footer Placeholder 2"/>
          <p:cNvSpPr>
            <a:spLocks noGrp="1"/>
          </p:cNvSpPr>
          <p:nvPr>
            <p:ph type="ftr" sz="quarter" idx="3"/>
          </p:nvPr>
        </p:nvSpPr>
        <p:spPr>
          <a:xfrm>
            <a:off x="5639956" y="6520070"/>
            <a:ext cx="2895600" cy="331903"/>
          </a:xfrm>
          <a:prstGeom prst="rect">
            <a:avLst/>
          </a:prstGeom>
        </p:spPr>
        <p:txBody>
          <a:bodyPr vert="horz" lIns="91440" tIns="45720" rIns="91440" bIns="45720" rtlCol="0" anchor="ctr"/>
          <a:lstStyle>
            <a:lvl1pPr algn="ctr">
              <a:defRPr sz="900" baseline="0">
                <a:solidFill>
                  <a:schemeClr val="bg1"/>
                </a:solidFill>
              </a:defRPr>
            </a:lvl1pPr>
          </a:lstStyle>
          <a:p>
            <a:r>
              <a:rPr lang="en-GB" smtClean="0"/>
              <a:t>Christine Vollinger et. al., CERN BE-RF Group</a:t>
            </a:r>
            <a:endParaRPr lang="en-GB" dirty="0"/>
          </a:p>
        </p:txBody>
      </p:sp>
      <p:sp>
        <p:nvSpPr>
          <p:cNvPr id="6" name="Slide Number Placeholder 3"/>
          <p:cNvSpPr>
            <a:spLocks noGrp="1"/>
          </p:cNvSpPr>
          <p:nvPr>
            <p:ph type="sldNum" sz="quarter" idx="4"/>
          </p:nvPr>
        </p:nvSpPr>
        <p:spPr>
          <a:xfrm>
            <a:off x="8642576" y="6520070"/>
            <a:ext cx="501424" cy="331903"/>
          </a:xfrm>
          <a:prstGeom prst="rect">
            <a:avLst/>
          </a:prstGeom>
        </p:spPr>
        <p:txBody>
          <a:bodyPr vert="horz" lIns="91440" tIns="45720" rIns="91440" bIns="45720" rtlCol="0" anchor="ctr"/>
          <a:lstStyle>
            <a:lvl1pPr algn="r">
              <a:defRPr sz="900" baseline="0">
                <a:solidFill>
                  <a:schemeClr val="bg1"/>
                </a:solidFill>
              </a:defRPr>
            </a:lvl1pPr>
          </a:lstStyle>
          <a:p>
            <a:fld id="{4F71D643-8EFE-4CFC-8B4C-2A0CB76254A4}" type="slidenum">
              <a:rPr lang="en-GB" smtClean="0"/>
              <a:t>‹#›</a:t>
            </a:fld>
            <a:endParaRPr lang="en-GB" dirty="0"/>
          </a:p>
        </p:txBody>
      </p:sp>
    </p:spTree>
    <p:extLst>
      <p:ext uri="{BB962C8B-B14F-4D97-AF65-F5344CB8AC3E}">
        <p14:creationId xmlns:p14="http://schemas.microsoft.com/office/powerpoint/2010/main" val="3655114698"/>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1"/>
          <p:cNvSpPr>
            <a:spLocks noGrp="1"/>
          </p:cNvSpPr>
          <p:nvPr>
            <p:ph type="dt" sz="half" idx="10"/>
          </p:nvPr>
        </p:nvSpPr>
        <p:spPr>
          <a:xfrm>
            <a:off x="3848431" y="6526098"/>
            <a:ext cx="1711703" cy="331902"/>
          </a:xfrm>
          <a:prstGeom prst="rect">
            <a:avLst/>
          </a:prstGeom>
        </p:spPr>
        <p:txBody>
          <a:bodyPr vert="horz" lIns="91440" tIns="45720" rIns="91440" bIns="45720" rtlCol="0" anchor="ctr"/>
          <a:lstStyle>
            <a:lvl1pPr algn="l">
              <a:defRPr sz="900" baseline="0">
                <a:solidFill>
                  <a:schemeClr val="bg1"/>
                </a:solidFill>
              </a:defRPr>
            </a:lvl1pPr>
          </a:lstStyle>
          <a:p>
            <a:r>
              <a:rPr lang="en-US" smtClean="0"/>
              <a:t>20-Sept-2017</a:t>
            </a:r>
            <a:endParaRPr lang="en-GB" dirty="0"/>
          </a:p>
        </p:txBody>
      </p:sp>
      <p:sp>
        <p:nvSpPr>
          <p:cNvPr id="6" name="Footer Placeholder 2"/>
          <p:cNvSpPr>
            <a:spLocks noGrp="1"/>
          </p:cNvSpPr>
          <p:nvPr>
            <p:ph type="ftr" sz="quarter" idx="3"/>
          </p:nvPr>
        </p:nvSpPr>
        <p:spPr>
          <a:xfrm>
            <a:off x="5639956" y="6520071"/>
            <a:ext cx="2895600" cy="331902"/>
          </a:xfrm>
          <a:prstGeom prst="rect">
            <a:avLst/>
          </a:prstGeom>
        </p:spPr>
        <p:txBody>
          <a:bodyPr vert="horz" lIns="91440" tIns="45720" rIns="91440" bIns="45720" rtlCol="0" anchor="ctr"/>
          <a:lstStyle>
            <a:lvl1pPr algn="ctr">
              <a:defRPr sz="900" baseline="0">
                <a:solidFill>
                  <a:schemeClr val="bg1"/>
                </a:solidFill>
              </a:defRPr>
            </a:lvl1pPr>
          </a:lstStyle>
          <a:p>
            <a:r>
              <a:rPr lang="en-GB" smtClean="0"/>
              <a:t>Christine Vollinger et. al., CERN BE-RF Group</a:t>
            </a:r>
            <a:endParaRPr lang="en-GB" dirty="0"/>
          </a:p>
        </p:txBody>
      </p:sp>
      <p:sp>
        <p:nvSpPr>
          <p:cNvPr id="7" name="Slide Number Placeholder 3"/>
          <p:cNvSpPr>
            <a:spLocks noGrp="1"/>
          </p:cNvSpPr>
          <p:nvPr>
            <p:ph type="sldNum" sz="quarter" idx="4"/>
          </p:nvPr>
        </p:nvSpPr>
        <p:spPr>
          <a:xfrm>
            <a:off x="8642576" y="6520071"/>
            <a:ext cx="501424" cy="331902"/>
          </a:xfrm>
          <a:prstGeom prst="rect">
            <a:avLst/>
          </a:prstGeom>
        </p:spPr>
        <p:txBody>
          <a:bodyPr vert="horz" lIns="91440" tIns="45720" rIns="91440" bIns="45720" rtlCol="0" anchor="ctr"/>
          <a:lstStyle>
            <a:lvl1pPr algn="r">
              <a:defRPr sz="900" baseline="0">
                <a:solidFill>
                  <a:schemeClr val="bg1"/>
                </a:solidFill>
              </a:defRPr>
            </a:lvl1pPr>
          </a:lstStyle>
          <a:p>
            <a:fld id="{4F71D643-8EFE-4CFC-8B4C-2A0CB76254A4}" type="slidenum">
              <a:rPr lang="en-GB" smtClean="0"/>
              <a:t>‹#›</a:t>
            </a:fld>
            <a:endParaRPr lang="en-GB" dirty="0"/>
          </a:p>
        </p:txBody>
      </p:sp>
    </p:spTree>
    <p:extLst>
      <p:ext uri="{BB962C8B-B14F-4D97-AF65-F5344CB8AC3E}">
        <p14:creationId xmlns:p14="http://schemas.microsoft.com/office/powerpoint/2010/main" val="3921228336"/>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893977"/>
          </a:xfrm>
        </p:spPr>
        <p:txBody>
          <a:bodyPr anchor="ctr"/>
          <a:lstStyle>
            <a:lvl1pPr>
              <a:defRPr/>
            </a:lvl1pPr>
          </a:lstStyle>
          <a:p>
            <a:r>
              <a:rPr kumimoji="0" lang="en-US" smtClean="0"/>
              <a:t>Click to edit Master title style</a:t>
            </a:r>
            <a:endParaRPr kumimoji="0" lang="en-US"/>
          </a:p>
        </p:txBody>
      </p:sp>
      <p:sp>
        <p:nvSpPr>
          <p:cNvPr id="3" name="Espace réservé du texte 2"/>
          <p:cNvSpPr>
            <a:spLocks noGrp="1"/>
          </p:cNvSpPr>
          <p:nvPr>
            <p:ph type="body" idx="1"/>
          </p:nvPr>
        </p:nvSpPr>
        <p:spPr>
          <a:xfrm>
            <a:off x="457200" y="5101967"/>
            <a:ext cx="4040188"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Espace réservé du texte 3"/>
          <p:cNvSpPr>
            <a:spLocks noGrp="1"/>
          </p:cNvSpPr>
          <p:nvPr>
            <p:ph type="body" sz="half" idx="3"/>
          </p:nvPr>
        </p:nvSpPr>
        <p:spPr>
          <a:xfrm>
            <a:off x="4645025" y="5101967"/>
            <a:ext cx="4041775"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Espace réservé du contenu 4"/>
          <p:cNvSpPr>
            <a:spLocks noGrp="1"/>
          </p:cNvSpPr>
          <p:nvPr>
            <p:ph sz="quarter" idx="2"/>
          </p:nvPr>
        </p:nvSpPr>
        <p:spPr>
          <a:xfrm>
            <a:off x="457200" y="1269777"/>
            <a:ext cx="4040188"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Espace réservé du contenu 5"/>
          <p:cNvSpPr>
            <a:spLocks noGrp="1"/>
          </p:cNvSpPr>
          <p:nvPr>
            <p:ph sz="quarter" idx="4"/>
          </p:nvPr>
        </p:nvSpPr>
        <p:spPr>
          <a:xfrm>
            <a:off x="4645025" y="1269777"/>
            <a:ext cx="4041775"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1"/>
          <p:cNvSpPr>
            <a:spLocks noGrp="1"/>
          </p:cNvSpPr>
          <p:nvPr>
            <p:ph type="dt" sz="half" idx="10"/>
          </p:nvPr>
        </p:nvSpPr>
        <p:spPr>
          <a:xfrm>
            <a:off x="3840480" y="6526097"/>
            <a:ext cx="1719655" cy="331903"/>
          </a:xfrm>
          <a:prstGeom prst="rect">
            <a:avLst/>
          </a:prstGeom>
        </p:spPr>
        <p:txBody>
          <a:bodyPr vert="horz" lIns="91440" tIns="45720" rIns="91440" bIns="45720" rtlCol="0" anchor="ctr"/>
          <a:lstStyle>
            <a:lvl1pPr algn="l">
              <a:defRPr sz="900" baseline="0">
                <a:solidFill>
                  <a:schemeClr val="bg1"/>
                </a:solidFill>
              </a:defRPr>
            </a:lvl1pPr>
          </a:lstStyle>
          <a:p>
            <a:r>
              <a:rPr lang="en-US" smtClean="0"/>
              <a:t>20-Sept-2017</a:t>
            </a:r>
            <a:endParaRPr lang="en-GB" dirty="0"/>
          </a:p>
        </p:txBody>
      </p:sp>
      <p:sp>
        <p:nvSpPr>
          <p:cNvPr id="8" name="Footer Placeholder 2"/>
          <p:cNvSpPr>
            <a:spLocks noGrp="1"/>
          </p:cNvSpPr>
          <p:nvPr>
            <p:ph type="ftr" sz="quarter" idx="11"/>
          </p:nvPr>
        </p:nvSpPr>
        <p:spPr>
          <a:xfrm>
            <a:off x="5639956" y="6520070"/>
            <a:ext cx="2895600" cy="331903"/>
          </a:xfrm>
          <a:prstGeom prst="rect">
            <a:avLst/>
          </a:prstGeom>
        </p:spPr>
        <p:txBody>
          <a:bodyPr vert="horz" lIns="91440" tIns="45720" rIns="91440" bIns="45720" rtlCol="0" anchor="ctr"/>
          <a:lstStyle>
            <a:lvl1pPr algn="ctr">
              <a:defRPr sz="900" baseline="0">
                <a:solidFill>
                  <a:schemeClr val="bg1"/>
                </a:solidFill>
              </a:defRPr>
            </a:lvl1pPr>
          </a:lstStyle>
          <a:p>
            <a:r>
              <a:rPr lang="en-GB" smtClean="0"/>
              <a:t>Christine Vollinger et. al., CERN BE-RF Group</a:t>
            </a:r>
            <a:endParaRPr lang="en-GB" dirty="0"/>
          </a:p>
        </p:txBody>
      </p:sp>
      <p:sp>
        <p:nvSpPr>
          <p:cNvPr id="9" name="Slide Number Placeholder 3"/>
          <p:cNvSpPr>
            <a:spLocks noGrp="1"/>
          </p:cNvSpPr>
          <p:nvPr>
            <p:ph type="sldNum" sz="quarter" idx="12"/>
          </p:nvPr>
        </p:nvSpPr>
        <p:spPr>
          <a:xfrm>
            <a:off x="8642576" y="6520070"/>
            <a:ext cx="501424" cy="331903"/>
          </a:xfrm>
          <a:prstGeom prst="rect">
            <a:avLst/>
          </a:prstGeom>
        </p:spPr>
        <p:txBody>
          <a:bodyPr vert="horz" lIns="91440" tIns="45720" rIns="91440" bIns="45720" rtlCol="0" anchor="ctr"/>
          <a:lstStyle>
            <a:lvl1pPr algn="r">
              <a:defRPr sz="900" baseline="0">
                <a:solidFill>
                  <a:schemeClr val="bg1"/>
                </a:solidFill>
              </a:defRPr>
            </a:lvl1pPr>
          </a:lstStyle>
          <a:p>
            <a:fld id="{4F71D643-8EFE-4CFC-8B4C-2A0CB76254A4}" type="slidenum">
              <a:rPr lang="en-GB" smtClean="0"/>
              <a:t>‹#›</a:t>
            </a:fld>
            <a:endParaRPr lang="en-GB" dirty="0"/>
          </a:p>
        </p:txBody>
      </p:sp>
    </p:spTree>
    <p:extLst>
      <p:ext uri="{BB962C8B-B14F-4D97-AF65-F5344CB8AC3E}">
        <p14:creationId xmlns:p14="http://schemas.microsoft.com/office/powerpoint/2010/main" val="838240093"/>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34128"/>
            <a:ext cx="7470648" cy="939807"/>
          </a:xfrm>
        </p:spPr>
        <p:txBody>
          <a:bodyPr anchor="ctr">
            <a:normAutofit/>
          </a:bodyPr>
          <a:lstStyle>
            <a:lvl1pPr algn="l">
              <a:defRPr sz="2800"/>
            </a:lvl1pPr>
          </a:lstStyle>
          <a:p>
            <a:r>
              <a:rPr kumimoji="0" lang="en-US" smtClean="0"/>
              <a:t>Click to edit Master title style</a:t>
            </a:r>
            <a:endParaRPr kumimoji="0" lang="en-US" dirty="0"/>
          </a:p>
        </p:txBody>
      </p:sp>
      <p:sp>
        <p:nvSpPr>
          <p:cNvPr id="3" name="Date Placeholder 1"/>
          <p:cNvSpPr>
            <a:spLocks noGrp="1"/>
          </p:cNvSpPr>
          <p:nvPr>
            <p:ph type="dt" sz="half" idx="2"/>
          </p:nvPr>
        </p:nvSpPr>
        <p:spPr>
          <a:xfrm>
            <a:off x="3848431" y="6526097"/>
            <a:ext cx="1711703" cy="337930"/>
          </a:xfrm>
          <a:prstGeom prst="rect">
            <a:avLst/>
          </a:prstGeom>
        </p:spPr>
        <p:txBody>
          <a:bodyPr vert="horz" lIns="91440" tIns="45720" rIns="91440" bIns="45720" rtlCol="0" anchor="ctr"/>
          <a:lstStyle>
            <a:lvl1pPr algn="l">
              <a:defRPr sz="900" baseline="0">
                <a:solidFill>
                  <a:schemeClr val="bg1"/>
                </a:solidFill>
              </a:defRPr>
            </a:lvl1pPr>
          </a:lstStyle>
          <a:p>
            <a:r>
              <a:rPr lang="en-US" smtClean="0"/>
              <a:t>20-Sept-2017</a:t>
            </a:r>
            <a:endParaRPr lang="en-GB" dirty="0"/>
          </a:p>
        </p:txBody>
      </p:sp>
      <p:sp>
        <p:nvSpPr>
          <p:cNvPr id="4" name="Footer Placeholder 2"/>
          <p:cNvSpPr>
            <a:spLocks noGrp="1"/>
          </p:cNvSpPr>
          <p:nvPr>
            <p:ph type="ftr" sz="quarter" idx="3"/>
          </p:nvPr>
        </p:nvSpPr>
        <p:spPr>
          <a:xfrm>
            <a:off x="5639956" y="6520070"/>
            <a:ext cx="2895600" cy="337930"/>
          </a:xfrm>
          <a:prstGeom prst="rect">
            <a:avLst/>
          </a:prstGeom>
        </p:spPr>
        <p:txBody>
          <a:bodyPr vert="horz" lIns="91440" tIns="45720" rIns="91440" bIns="45720" rtlCol="0" anchor="ctr"/>
          <a:lstStyle>
            <a:lvl1pPr algn="ctr">
              <a:defRPr sz="900" baseline="0">
                <a:solidFill>
                  <a:schemeClr val="bg1"/>
                </a:solidFill>
              </a:defRPr>
            </a:lvl1pPr>
          </a:lstStyle>
          <a:p>
            <a:r>
              <a:rPr lang="en-GB" smtClean="0"/>
              <a:t>Christine Vollinger et. al., CERN BE-RF Group</a:t>
            </a:r>
            <a:endParaRPr lang="en-GB" dirty="0"/>
          </a:p>
        </p:txBody>
      </p:sp>
      <p:sp>
        <p:nvSpPr>
          <p:cNvPr id="5" name="Slide Number Placeholder 3"/>
          <p:cNvSpPr>
            <a:spLocks noGrp="1"/>
          </p:cNvSpPr>
          <p:nvPr>
            <p:ph type="sldNum" sz="quarter" idx="4"/>
          </p:nvPr>
        </p:nvSpPr>
        <p:spPr>
          <a:xfrm>
            <a:off x="8642576" y="6520070"/>
            <a:ext cx="501424" cy="337930"/>
          </a:xfrm>
          <a:prstGeom prst="rect">
            <a:avLst/>
          </a:prstGeom>
        </p:spPr>
        <p:txBody>
          <a:bodyPr vert="horz" lIns="91440" tIns="45720" rIns="91440" bIns="45720" rtlCol="0" anchor="ctr"/>
          <a:lstStyle>
            <a:lvl1pPr algn="r">
              <a:defRPr sz="900" baseline="0">
                <a:solidFill>
                  <a:schemeClr val="bg1"/>
                </a:solidFill>
              </a:defRPr>
            </a:lvl1pPr>
          </a:lstStyle>
          <a:p>
            <a:fld id="{4F71D643-8EFE-4CFC-8B4C-2A0CB76254A4}" type="slidenum">
              <a:rPr lang="en-GB" smtClean="0"/>
              <a:t>‹#›</a:t>
            </a:fld>
            <a:endParaRPr lang="en-GB" dirty="0"/>
          </a:p>
        </p:txBody>
      </p:sp>
    </p:spTree>
    <p:extLst>
      <p:ext uri="{BB962C8B-B14F-4D97-AF65-F5344CB8AC3E}">
        <p14:creationId xmlns:p14="http://schemas.microsoft.com/office/powerpoint/2010/main" val="1990791888"/>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Espace réservé du titre 8"/>
          <p:cNvSpPr>
            <a:spLocks noGrp="1"/>
          </p:cNvSpPr>
          <p:nvPr>
            <p:ph type="title"/>
          </p:nvPr>
        </p:nvSpPr>
        <p:spPr>
          <a:xfrm>
            <a:off x="457200" y="233492"/>
            <a:ext cx="8226854" cy="940443"/>
          </a:xfrm>
          <a:prstGeom prst="rect">
            <a:avLst/>
          </a:prstGeom>
        </p:spPr>
        <p:txBody>
          <a:bodyPr vert="horz" lIns="45720" rIns="45720" anchor="ctr">
            <a:normAutofit/>
          </a:bodyPr>
          <a:lstStyle/>
          <a:p>
            <a:r>
              <a:rPr kumimoji="0" lang="fr-CH" dirty="0" smtClean="0"/>
              <a:t>Cliquez et modifiez le titre</a:t>
            </a:r>
            <a:endParaRPr kumimoji="0" lang="en-US" dirty="0"/>
          </a:p>
        </p:txBody>
      </p:sp>
      <p:sp>
        <p:nvSpPr>
          <p:cNvPr id="30" name="Espace réservé du texte 29"/>
          <p:cNvSpPr>
            <a:spLocks noGrp="1"/>
          </p:cNvSpPr>
          <p:nvPr>
            <p:ph type="body" idx="1"/>
          </p:nvPr>
        </p:nvSpPr>
        <p:spPr>
          <a:xfrm>
            <a:off x="457200" y="1325606"/>
            <a:ext cx="8226854" cy="4667421"/>
          </a:xfrm>
          <a:prstGeom prst="rect">
            <a:avLst/>
          </a:prstGeom>
        </p:spPr>
        <p:txBody>
          <a:bodyPr vert="horz">
            <a:normAutofit/>
          </a:bodyPr>
          <a:lstStyle/>
          <a:p>
            <a:pPr lvl="0" eaLnBrk="1" latinLnBrk="0" hangingPunct="1"/>
            <a:r>
              <a:rPr kumimoji="0" lang="fr-CH" dirty="0" smtClean="0"/>
              <a:t>Cliquez pour modifier les styles du texte du masque</a:t>
            </a:r>
          </a:p>
          <a:p>
            <a:pPr lvl="1" eaLnBrk="1" latinLnBrk="0" hangingPunct="1"/>
            <a:r>
              <a:rPr kumimoji="0" lang="fr-CH" dirty="0" smtClean="0"/>
              <a:t>Deuxième niveau</a:t>
            </a:r>
          </a:p>
          <a:p>
            <a:pPr lvl="2" eaLnBrk="1" latinLnBrk="0" hangingPunct="1"/>
            <a:r>
              <a:rPr kumimoji="0" lang="fr-CH" dirty="0" smtClean="0"/>
              <a:t>Troisième niveau</a:t>
            </a:r>
          </a:p>
          <a:p>
            <a:pPr lvl="3" eaLnBrk="1" latinLnBrk="0" hangingPunct="1"/>
            <a:r>
              <a:rPr kumimoji="0" lang="fr-CH" dirty="0" smtClean="0"/>
              <a:t>Quatrième niveau</a:t>
            </a:r>
          </a:p>
          <a:p>
            <a:pPr lvl="4" eaLnBrk="1" latinLnBrk="0" hangingPunct="1"/>
            <a:r>
              <a:rPr kumimoji="0" lang="fr-CH" dirty="0" smtClean="0"/>
              <a:t>Cinquième niveau</a:t>
            </a:r>
            <a:endParaRPr kumimoji="0" lang="en-US" dirty="0"/>
          </a:p>
        </p:txBody>
      </p:sp>
      <p:pic>
        <p:nvPicPr>
          <p:cNvPr id="5" name="Image 4" descr="bande-01.eps"/>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0" y="6157663"/>
            <a:ext cx="9144000" cy="707202"/>
          </a:xfrm>
          <a:prstGeom prst="rect">
            <a:avLst/>
          </a:prstGeom>
        </p:spPr>
      </p:pic>
      <p:sp>
        <p:nvSpPr>
          <p:cNvPr id="2" name="Date Placeholder 1"/>
          <p:cNvSpPr>
            <a:spLocks noGrp="1"/>
          </p:cNvSpPr>
          <p:nvPr>
            <p:ph type="dt" sz="half" idx="2"/>
          </p:nvPr>
        </p:nvSpPr>
        <p:spPr>
          <a:xfrm>
            <a:off x="3840480" y="6519740"/>
            <a:ext cx="1677725" cy="338260"/>
          </a:xfrm>
          <a:prstGeom prst="rect">
            <a:avLst/>
          </a:prstGeom>
        </p:spPr>
        <p:txBody>
          <a:bodyPr vert="horz" lIns="91440" tIns="45720" rIns="91440" bIns="45720" rtlCol="0" anchor="ctr"/>
          <a:lstStyle>
            <a:lvl1pPr algn="ctr">
              <a:defRPr sz="800" baseline="0">
                <a:solidFill>
                  <a:schemeClr val="bg1"/>
                </a:solidFill>
              </a:defRPr>
            </a:lvl1pPr>
          </a:lstStyle>
          <a:p>
            <a:r>
              <a:rPr lang="en-US" smtClean="0"/>
              <a:t>20-Sept-2017</a:t>
            </a:r>
            <a:endParaRPr lang="en-GB" dirty="0"/>
          </a:p>
        </p:txBody>
      </p:sp>
      <p:sp>
        <p:nvSpPr>
          <p:cNvPr id="3" name="Footer Placeholder 2"/>
          <p:cNvSpPr>
            <a:spLocks noGrp="1"/>
          </p:cNvSpPr>
          <p:nvPr>
            <p:ph type="ftr" sz="quarter" idx="3"/>
          </p:nvPr>
        </p:nvSpPr>
        <p:spPr>
          <a:xfrm>
            <a:off x="5661329" y="6519740"/>
            <a:ext cx="2854518" cy="345126"/>
          </a:xfrm>
          <a:prstGeom prst="rect">
            <a:avLst/>
          </a:prstGeom>
        </p:spPr>
        <p:txBody>
          <a:bodyPr vert="horz" lIns="91440" tIns="45720" rIns="91440" bIns="45720" rtlCol="0" anchor="ctr"/>
          <a:lstStyle>
            <a:lvl1pPr algn="ctr">
              <a:defRPr sz="900" i="1" baseline="0">
                <a:solidFill>
                  <a:schemeClr val="bg1"/>
                </a:solidFill>
              </a:defRPr>
            </a:lvl1pPr>
          </a:lstStyle>
          <a:p>
            <a:r>
              <a:rPr lang="en-GB" smtClean="0"/>
              <a:t>Christine Vollinger et. al., CERN BE-RF Group</a:t>
            </a:r>
            <a:endParaRPr lang="en-GB" dirty="0"/>
          </a:p>
        </p:txBody>
      </p:sp>
      <p:sp>
        <p:nvSpPr>
          <p:cNvPr id="4" name="Slide Number Placeholder 3"/>
          <p:cNvSpPr>
            <a:spLocks noGrp="1"/>
          </p:cNvSpPr>
          <p:nvPr>
            <p:ph type="sldNum" sz="quarter" idx="4"/>
          </p:nvPr>
        </p:nvSpPr>
        <p:spPr>
          <a:xfrm>
            <a:off x="8642576" y="6519740"/>
            <a:ext cx="501424" cy="345126"/>
          </a:xfrm>
          <a:prstGeom prst="rect">
            <a:avLst/>
          </a:prstGeom>
        </p:spPr>
        <p:txBody>
          <a:bodyPr vert="horz" lIns="91440" tIns="45720" rIns="91440" bIns="45720" rtlCol="0" anchor="ctr"/>
          <a:lstStyle>
            <a:lvl1pPr algn="r">
              <a:defRPr sz="800" baseline="0">
                <a:solidFill>
                  <a:schemeClr val="bg1"/>
                </a:solidFill>
              </a:defRPr>
            </a:lvl1pPr>
          </a:lstStyle>
          <a:p>
            <a:fld id="{4F71D643-8EFE-4CFC-8B4C-2A0CB76254A4}" type="slidenum">
              <a:rPr lang="en-GB" smtClean="0"/>
              <a:t>‹#›</a:t>
            </a:fld>
            <a:endParaRPr lang="en-GB" dirty="0"/>
          </a:p>
        </p:txBody>
      </p:sp>
    </p:spTree>
    <p:extLst>
      <p:ext uri="{BB962C8B-B14F-4D97-AF65-F5344CB8AC3E}">
        <p14:creationId xmlns:p14="http://schemas.microsoft.com/office/powerpoint/2010/main" val="39605820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iming>
    <p:tnLst>
      <p:par>
        <p:cTn xmlns:p14="http://schemas.microsoft.com/office/powerpoint/2010/main" id="1" dur="indefinite" restart="never" nodeType="tmRoot"/>
      </p:par>
    </p:tnLst>
  </p:timing>
  <p:hf sldNum="0" hdr="0"/>
  <p:txStyles>
    <p:titleStyle>
      <a:lvl1pPr algn="l" rtl="0" eaLnBrk="1" latinLnBrk="0" hangingPunct="1">
        <a:spcBef>
          <a:spcPct val="0"/>
        </a:spcBef>
        <a:buNone/>
        <a:defRPr kumimoji="0" sz="2800" kern="1200">
          <a:solidFill>
            <a:schemeClr val="tx1"/>
          </a:solidFill>
          <a:latin typeface="+mj-lt"/>
          <a:ea typeface="+mj-ea"/>
          <a:cs typeface="+mj-cs"/>
        </a:defRPr>
      </a:lvl1pPr>
    </p:titleStyle>
    <p:bodyStyle>
      <a:lvl1pPr marL="493776" indent="-457200" algn="l" rtl="0" eaLnBrk="1" latinLnBrk="0" hangingPunct="1">
        <a:spcBef>
          <a:spcPct val="20000"/>
        </a:spcBef>
        <a:buClr>
          <a:schemeClr val="accent1"/>
        </a:buClr>
        <a:buSzPct val="80000"/>
        <a:buFont typeface="Arial"/>
        <a:buChar char="•"/>
        <a:defRPr kumimoji="0" sz="24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0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18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16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16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5.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5.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4.PNG"/><Relationship Id="rId1" Type="http://schemas.openxmlformats.org/officeDocument/2006/relationships/slideLayout" Target="../slideLayouts/slideLayout5.xml"/><Relationship Id="rId2"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8.png"/><Relationship Id="rId1" Type="http://schemas.openxmlformats.org/officeDocument/2006/relationships/slideLayout" Target="../slideLayouts/slideLayout5.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054" y="619136"/>
            <a:ext cx="8812606" cy="2387600"/>
          </a:xfrm>
        </p:spPr>
        <p:txBody>
          <a:bodyPr>
            <a:normAutofit fontScale="90000"/>
          </a:bodyPr>
          <a:lstStyle/>
          <a:p>
            <a:r>
              <a:rPr lang="en-US" dirty="0" smtClean="0"/>
              <a:t>Needs and Solutions for Machine Impedance Reduction</a:t>
            </a:r>
            <a:endParaRPr lang="en-GB" dirty="0"/>
          </a:p>
        </p:txBody>
      </p:sp>
      <p:sp>
        <p:nvSpPr>
          <p:cNvPr id="3" name="Subtitle 2"/>
          <p:cNvSpPr>
            <a:spLocks noGrp="1"/>
          </p:cNvSpPr>
          <p:nvPr>
            <p:ph type="subTitle" idx="1"/>
          </p:nvPr>
        </p:nvSpPr>
        <p:spPr/>
        <p:txBody>
          <a:bodyPr>
            <a:normAutofit fontScale="92500" lnSpcReduction="20000"/>
          </a:bodyPr>
          <a:lstStyle/>
          <a:p>
            <a:r>
              <a:rPr lang="en-US" dirty="0" smtClean="0"/>
              <a:t>Aaron Farricker, Thomas Kaltenbacher,</a:t>
            </a:r>
            <a:br>
              <a:rPr lang="en-US" dirty="0" smtClean="0"/>
            </a:br>
            <a:r>
              <a:rPr lang="en-US" dirty="0" smtClean="0"/>
              <a:t>Patrick Kramer, Nasrin Nasresfahani, </a:t>
            </a:r>
            <a:br>
              <a:rPr lang="en-US" dirty="0" smtClean="0"/>
            </a:br>
            <a:r>
              <a:rPr lang="en-US" dirty="0" smtClean="0"/>
              <a:t>Branko Popovic, </a:t>
            </a:r>
            <a:r>
              <a:rPr lang="en-US" dirty="0" err="1" smtClean="0"/>
              <a:t>Joël</a:t>
            </a:r>
            <a:r>
              <a:rPr lang="en-US" dirty="0" smtClean="0"/>
              <a:t> Repond, Christine Vollinger</a:t>
            </a:r>
          </a:p>
          <a:p>
            <a:endParaRPr lang="en-US" dirty="0" smtClean="0"/>
          </a:p>
          <a:p>
            <a:r>
              <a:rPr lang="en-US" dirty="0" smtClean="0"/>
              <a:t>20-Sept-17</a:t>
            </a:r>
            <a:endParaRPr lang="en-GB" dirty="0"/>
          </a:p>
        </p:txBody>
      </p:sp>
      <p:sp>
        <p:nvSpPr>
          <p:cNvPr id="4" name="Date Placeholder 3"/>
          <p:cNvSpPr>
            <a:spLocks noGrp="1"/>
          </p:cNvSpPr>
          <p:nvPr>
            <p:ph type="dt" sz="half" idx="10"/>
          </p:nvPr>
        </p:nvSpPr>
        <p:spPr/>
        <p:txBody>
          <a:bodyPr/>
          <a:lstStyle/>
          <a:p>
            <a:r>
              <a:rPr lang="en-US" smtClean="0"/>
              <a:t>20-Sept-2017</a:t>
            </a:r>
            <a:endParaRPr lang="en-GB" dirty="0"/>
          </a:p>
        </p:txBody>
      </p:sp>
      <p:sp>
        <p:nvSpPr>
          <p:cNvPr id="5" name="Footer Placeholder 4"/>
          <p:cNvSpPr>
            <a:spLocks noGrp="1"/>
          </p:cNvSpPr>
          <p:nvPr>
            <p:ph type="ftr" sz="quarter" idx="11"/>
          </p:nvPr>
        </p:nvSpPr>
        <p:spPr/>
        <p:txBody>
          <a:bodyPr/>
          <a:lstStyle/>
          <a:p>
            <a:r>
              <a:rPr lang="en-GB" smtClean="0"/>
              <a:t>Christine Vollinger et. al., CERN BE-RF Group</a:t>
            </a:r>
            <a:endParaRPr lang="en-GB" dirty="0"/>
          </a:p>
        </p:txBody>
      </p:sp>
    </p:spTree>
    <p:extLst>
      <p:ext uri="{BB962C8B-B14F-4D97-AF65-F5344CB8AC3E}">
        <p14:creationId xmlns:p14="http://schemas.microsoft.com/office/powerpoint/2010/main" val="16029015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r>
              <a:rPr lang="en-US" dirty="0" smtClean="0"/>
              <a:t>20-Sept-2017</a:t>
            </a:r>
            <a:endParaRPr lang="en-GB" dirty="0"/>
          </a:p>
        </p:txBody>
      </p:sp>
      <p:sp>
        <p:nvSpPr>
          <p:cNvPr id="5" name="Footer Placeholder 4"/>
          <p:cNvSpPr>
            <a:spLocks noGrp="1"/>
          </p:cNvSpPr>
          <p:nvPr>
            <p:ph type="ftr" sz="quarter" idx="3"/>
          </p:nvPr>
        </p:nvSpPr>
        <p:spPr/>
        <p:txBody>
          <a:bodyPr/>
          <a:lstStyle/>
          <a:p>
            <a:r>
              <a:rPr lang="en-GB" smtClean="0"/>
              <a:t>Christine Vollinger et. al., CERN BE-RF Group</a:t>
            </a:r>
            <a:endParaRPr lang="en-GB" dirty="0"/>
          </a:p>
        </p:txBody>
      </p:sp>
      <p:sp>
        <p:nvSpPr>
          <p:cNvPr id="6" name="Title 1"/>
          <p:cNvSpPr txBox="1">
            <a:spLocks/>
          </p:cNvSpPr>
          <p:nvPr/>
        </p:nvSpPr>
        <p:spPr>
          <a:xfrm>
            <a:off x="111422" y="42064"/>
            <a:ext cx="8226854" cy="515808"/>
          </a:xfrm>
          <a:prstGeom prst="rect">
            <a:avLst/>
          </a:prstGeom>
        </p:spPr>
        <p:txBody>
          <a:bodyPr vert="horz" lIns="45720" rIns="45720" anchor="ctr">
            <a:normAutofit fontScale="97500"/>
          </a:bodyPr>
          <a:lstStyle>
            <a:lvl1pPr algn="l" rtl="0" eaLnBrk="1" latinLnBrk="0" hangingPunct="1">
              <a:spcBef>
                <a:spcPct val="0"/>
              </a:spcBef>
              <a:buNone/>
              <a:defRPr kumimoji="0" sz="2800" kern="1200">
                <a:solidFill>
                  <a:schemeClr val="tx1"/>
                </a:solidFill>
                <a:latin typeface="+mj-lt"/>
                <a:ea typeface="+mj-ea"/>
                <a:cs typeface="+mj-cs"/>
              </a:defRPr>
            </a:lvl1pPr>
          </a:lstStyle>
          <a:p>
            <a:r>
              <a:rPr lang="en-US" smtClean="0"/>
              <a:t>Example: SPS Vacuum Pipe Flanges</a:t>
            </a:r>
            <a:endParaRPr lang="en-GB" dirty="0"/>
          </a:p>
        </p:txBody>
      </p:sp>
      <p:sp>
        <p:nvSpPr>
          <p:cNvPr id="7" name="TextBox 6"/>
          <p:cNvSpPr txBox="1"/>
          <p:nvPr/>
        </p:nvSpPr>
        <p:spPr>
          <a:xfrm>
            <a:off x="4970206" y="771194"/>
            <a:ext cx="4071129" cy="5632311"/>
          </a:xfrm>
          <a:prstGeom prst="rect">
            <a:avLst/>
          </a:prstGeom>
          <a:noFill/>
        </p:spPr>
        <p:txBody>
          <a:bodyPr wrap="square" rtlCol="0">
            <a:spAutoFit/>
          </a:bodyPr>
          <a:lstStyle/>
          <a:p>
            <a:pPr marL="285750" indent="-285750">
              <a:buFont typeface="Arial" panose="020B0604020202020204" pitchFamily="34" charset="0"/>
              <a:buChar char="•"/>
            </a:pPr>
            <a:r>
              <a:rPr lang="fr-CH" sz="2000" dirty="0" smtClean="0"/>
              <a:t>VF </a:t>
            </a:r>
            <a:r>
              <a:rPr lang="fr-CH" sz="2000" dirty="0" err="1" smtClean="0"/>
              <a:t>shielding</a:t>
            </a:r>
            <a:r>
              <a:rPr lang="fr-CH" sz="2000" dirty="0" smtClean="0"/>
              <a:t> </a:t>
            </a:r>
            <a:r>
              <a:rPr lang="fr-CH" sz="2000" dirty="0" err="1" smtClean="0"/>
              <a:t>is</a:t>
            </a:r>
            <a:r>
              <a:rPr lang="fr-CH" sz="2000" dirty="0" smtClean="0"/>
              <a:t> </a:t>
            </a:r>
            <a:r>
              <a:rPr lang="fr-CH" sz="2000" dirty="0" err="1" smtClean="0"/>
              <a:t>required</a:t>
            </a:r>
            <a:r>
              <a:rPr lang="fr-CH" sz="2000" dirty="0" smtClean="0"/>
              <a:t>, but </a:t>
            </a:r>
            <a:r>
              <a:rPr lang="fr-CH" sz="2000" dirty="0" err="1" smtClean="0"/>
              <a:t>is</a:t>
            </a:r>
            <a:r>
              <a:rPr lang="fr-CH" sz="2000" dirty="0" smtClean="0"/>
              <a:t> visible in </a:t>
            </a:r>
            <a:r>
              <a:rPr lang="fr-CH" sz="2000" dirty="0" err="1" smtClean="0"/>
              <a:t>beam</a:t>
            </a:r>
            <a:r>
              <a:rPr lang="fr-CH" sz="2000" dirty="0" smtClean="0"/>
              <a:t> </a:t>
            </a:r>
            <a:r>
              <a:rPr lang="fr-CH" sz="2000" dirty="0" err="1" smtClean="0"/>
              <a:t>dynamics</a:t>
            </a:r>
            <a:r>
              <a:rPr lang="fr-CH" sz="2000" dirty="0" smtClean="0"/>
              <a:t> simulations </a:t>
            </a:r>
            <a:r>
              <a:rPr lang="fr-CH" sz="2000" dirty="0" err="1" smtClean="0"/>
              <a:t>only</a:t>
            </a:r>
            <a:r>
              <a:rPr lang="fr-CH" sz="2000" dirty="0" smtClean="0"/>
              <a:t>, if </a:t>
            </a:r>
            <a:r>
              <a:rPr lang="fr-CH" sz="2000" dirty="0" err="1" smtClean="0"/>
              <a:t>other</a:t>
            </a:r>
            <a:r>
              <a:rPr lang="fr-CH" sz="2000" dirty="0" smtClean="0"/>
              <a:t> </a:t>
            </a:r>
            <a:r>
              <a:rPr lang="fr-CH" sz="2000" dirty="0" err="1" smtClean="0"/>
              <a:t>measures</a:t>
            </a:r>
            <a:r>
              <a:rPr lang="fr-CH" sz="2000" dirty="0" smtClean="0"/>
              <a:t> are </a:t>
            </a:r>
            <a:r>
              <a:rPr lang="fr-CH" sz="2000" dirty="0" err="1" smtClean="0"/>
              <a:t>applied</a:t>
            </a:r>
            <a:r>
              <a:rPr lang="fr-CH" sz="2000" dirty="0" smtClean="0"/>
              <a:t> at the </a:t>
            </a:r>
            <a:r>
              <a:rPr lang="fr-CH" sz="2000" dirty="0" err="1" smtClean="0"/>
              <a:t>same</a:t>
            </a:r>
            <a:r>
              <a:rPr lang="fr-CH" sz="2000" dirty="0" smtClean="0"/>
              <a:t> time (</a:t>
            </a:r>
            <a:r>
              <a:rPr lang="fr-CH" sz="2000" dirty="0" err="1" smtClean="0"/>
              <a:t>here</a:t>
            </a:r>
            <a:r>
              <a:rPr lang="fr-CH" sz="2000" dirty="0" smtClean="0"/>
              <a:t>: HOM </a:t>
            </a:r>
            <a:r>
              <a:rPr lang="fr-CH" sz="2000" dirty="0" err="1" smtClean="0"/>
              <a:t>damping</a:t>
            </a:r>
            <a:r>
              <a:rPr lang="fr-CH" sz="2000" dirty="0" smtClean="0"/>
              <a:t> of the 200 MHz TWC);</a:t>
            </a:r>
            <a:br>
              <a:rPr lang="fr-CH" sz="2000" dirty="0" smtClean="0"/>
            </a:br>
            <a:endParaRPr lang="fr-CH" sz="2000" dirty="0" smtClean="0"/>
          </a:p>
          <a:p>
            <a:pPr marL="285750" indent="-285750">
              <a:buFont typeface="Arial" panose="020B0604020202020204" pitchFamily="34" charset="0"/>
              <a:buChar char="•"/>
            </a:pPr>
            <a:r>
              <a:rPr lang="fr-CH" sz="2000" dirty="0" smtClean="0"/>
              <a:t>The </a:t>
            </a:r>
            <a:r>
              <a:rPr lang="fr-CH" sz="2000" dirty="0" err="1" smtClean="0"/>
              <a:t>improvement</a:t>
            </a:r>
            <a:r>
              <a:rPr lang="fr-CH" sz="2000" dirty="0" smtClean="0"/>
              <a:t> </a:t>
            </a:r>
            <a:r>
              <a:rPr lang="fr-CH" sz="2000" dirty="0" err="1" smtClean="0"/>
              <a:t>obtained</a:t>
            </a:r>
            <a:r>
              <a:rPr lang="fr-CH" sz="2000" dirty="0" smtClean="0"/>
              <a:t> </a:t>
            </a:r>
            <a:r>
              <a:rPr lang="fr-CH" sz="2000" dirty="0" err="1" smtClean="0"/>
              <a:t>from</a:t>
            </a:r>
            <a:r>
              <a:rPr lang="fr-CH" sz="2000" dirty="0" smtClean="0"/>
              <a:t> VF </a:t>
            </a:r>
            <a:r>
              <a:rPr lang="fr-CH" sz="2000" dirty="0" err="1" smtClean="0"/>
              <a:t>shielding</a:t>
            </a:r>
            <a:r>
              <a:rPr lang="fr-CH" sz="2000" dirty="0" smtClean="0"/>
              <a:t> </a:t>
            </a:r>
            <a:r>
              <a:rPr lang="fr-CH" sz="2000" dirty="0" err="1" smtClean="0"/>
              <a:t>thus</a:t>
            </a:r>
            <a:r>
              <a:rPr lang="fr-CH" sz="2000" dirty="0" smtClean="0"/>
              <a:t> </a:t>
            </a:r>
            <a:r>
              <a:rPr lang="fr-CH" sz="2000" dirty="0" err="1" smtClean="0"/>
              <a:t>depends</a:t>
            </a:r>
            <a:r>
              <a:rPr lang="fr-CH" sz="2000" dirty="0" smtClean="0"/>
              <a:t> on the </a:t>
            </a:r>
            <a:r>
              <a:rPr lang="fr-CH" sz="2000" dirty="0" err="1" smtClean="0"/>
              <a:t>level</a:t>
            </a:r>
            <a:r>
              <a:rPr lang="fr-CH" sz="2000" dirty="0" smtClean="0"/>
              <a:t> of HOM </a:t>
            </a:r>
            <a:r>
              <a:rPr lang="fr-CH" sz="2000" dirty="0" err="1" smtClean="0"/>
              <a:t>reduction</a:t>
            </a:r>
            <a:r>
              <a:rPr lang="fr-CH" sz="2000" dirty="0" smtClean="0"/>
              <a:t> (</a:t>
            </a:r>
            <a:r>
              <a:rPr lang="fr-CH" sz="2000" dirty="0" err="1" smtClean="0"/>
              <a:t>e.g</a:t>
            </a:r>
            <a:r>
              <a:rPr lang="fr-CH" sz="2000" dirty="0" smtClean="0"/>
              <a:t>. factor 2 or 3) </a:t>
            </a:r>
            <a:r>
              <a:rPr lang="fr-CH" sz="2000" dirty="0" err="1" smtClean="0"/>
              <a:t>that</a:t>
            </a:r>
            <a:r>
              <a:rPr lang="fr-CH" sz="2000" dirty="0" smtClean="0"/>
              <a:t> </a:t>
            </a:r>
            <a:r>
              <a:rPr lang="fr-CH" sz="2000" dirty="0" err="1" smtClean="0"/>
              <a:t>can</a:t>
            </a:r>
            <a:r>
              <a:rPr lang="fr-CH" sz="2000" dirty="0" smtClean="0"/>
              <a:t> </a:t>
            </a:r>
            <a:r>
              <a:rPr lang="fr-CH" sz="2000" dirty="0" err="1" smtClean="0"/>
              <a:t>be</a:t>
            </a:r>
            <a:r>
              <a:rPr lang="fr-CH" sz="2000" dirty="0" smtClean="0"/>
              <a:t> </a:t>
            </a:r>
            <a:br>
              <a:rPr lang="fr-CH" sz="2000" dirty="0" smtClean="0"/>
            </a:br>
            <a:r>
              <a:rPr lang="fr-CH" sz="2000" dirty="0" err="1" smtClean="0"/>
              <a:t>reached</a:t>
            </a:r>
            <a:r>
              <a:rPr lang="fr-CH" sz="2000" dirty="0" smtClean="0"/>
              <a:t>;</a:t>
            </a:r>
          </a:p>
          <a:p>
            <a:pPr marL="285750" indent="-285750">
              <a:buFont typeface="Arial" panose="020B0604020202020204" pitchFamily="34" charset="0"/>
              <a:buChar char="•"/>
            </a:pPr>
            <a:endParaRPr lang="fr-CH" sz="2000" dirty="0">
              <a:sym typeface="Wingdings" panose="05000000000000000000" pitchFamily="2" charset="2"/>
            </a:endParaRPr>
          </a:p>
          <a:p>
            <a:pPr marL="285750" indent="-285750">
              <a:buFont typeface="Arial" panose="020B0604020202020204" pitchFamily="34" charset="0"/>
              <a:buChar char="•"/>
            </a:pPr>
            <a:r>
              <a:rPr lang="fr-CH" sz="2000" dirty="0" err="1" smtClean="0">
                <a:sym typeface="Wingdings" panose="05000000000000000000" pitchFamily="2" charset="2"/>
              </a:rPr>
              <a:t>Currently</a:t>
            </a:r>
            <a:r>
              <a:rPr lang="fr-CH" sz="2000" dirty="0" smtClean="0">
                <a:sym typeface="Wingdings" panose="05000000000000000000" pitchFamily="2" charset="2"/>
              </a:rPr>
              <a:t>, </a:t>
            </a:r>
            <a:r>
              <a:rPr lang="fr-CH" sz="2000" dirty="0" err="1" smtClean="0">
                <a:sym typeface="Wingdings" panose="05000000000000000000" pitchFamily="2" charset="2"/>
              </a:rPr>
              <a:t>we</a:t>
            </a:r>
            <a:r>
              <a:rPr lang="fr-CH" sz="2000" dirty="0" smtClean="0">
                <a:sym typeface="Wingdings" panose="05000000000000000000" pitchFamily="2" charset="2"/>
              </a:rPr>
              <a:t> are </a:t>
            </a:r>
            <a:r>
              <a:rPr lang="fr-CH" sz="2000" dirty="0" err="1" smtClean="0">
                <a:sym typeface="Wingdings" panose="05000000000000000000" pitchFamily="2" charset="2"/>
              </a:rPr>
              <a:t>targeting</a:t>
            </a:r>
            <a:r>
              <a:rPr lang="fr-CH" sz="2000" dirty="0" smtClean="0">
                <a:sym typeface="Wingdings" panose="05000000000000000000" pitchFamily="2" charset="2"/>
              </a:rPr>
              <a:t> a HOM </a:t>
            </a:r>
            <a:r>
              <a:rPr lang="fr-CH" sz="2000" dirty="0" err="1" smtClean="0">
                <a:sym typeface="Wingdings" panose="05000000000000000000" pitchFamily="2" charset="2"/>
              </a:rPr>
              <a:t>reduction</a:t>
            </a:r>
            <a:r>
              <a:rPr lang="fr-CH" sz="2000" dirty="0" smtClean="0">
                <a:sym typeface="Wingdings" panose="05000000000000000000" pitchFamily="2" charset="2"/>
              </a:rPr>
              <a:t> for the 200 MHz TWC by a factor of 3.</a:t>
            </a:r>
            <a:br>
              <a:rPr lang="fr-CH" sz="2000" dirty="0" smtClean="0">
                <a:sym typeface="Wingdings" panose="05000000000000000000" pitchFamily="2" charset="2"/>
              </a:rPr>
            </a:br>
            <a:r>
              <a:rPr lang="fr-CH" sz="1400" dirty="0" smtClean="0">
                <a:sym typeface="Wingdings" panose="05000000000000000000" pitchFamily="2" charset="2"/>
              </a:rPr>
              <a:t>(see poster </a:t>
            </a:r>
            <a:r>
              <a:rPr lang="fr-CH" sz="1400" dirty="0" smtClean="0">
                <a:sym typeface="Wingdings" panose="05000000000000000000" pitchFamily="2" charset="2"/>
              </a:rPr>
              <a:t>presentation </a:t>
            </a:r>
            <a:r>
              <a:rPr lang="fr-CH" sz="1400" dirty="0" smtClean="0">
                <a:sym typeface="Wingdings" panose="05000000000000000000" pitchFamily="2" charset="2"/>
              </a:rPr>
              <a:t>of P. Kramer et.al. on Thursday!)</a:t>
            </a:r>
            <a:endParaRPr lang="fr-CH" sz="1400" dirty="0">
              <a:sym typeface="Wingdings" panose="05000000000000000000" pitchFamily="2" charset="2"/>
            </a:endParaRPr>
          </a:p>
        </p:txBody>
      </p:sp>
      <p:grpSp>
        <p:nvGrpSpPr>
          <p:cNvPr id="8" name="Group 7"/>
          <p:cNvGrpSpPr/>
          <p:nvPr/>
        </p:nvGrpSpPr>
        <p:grpSpPr>
          <a:xfrm>
            <a:off x="111422" y="1295121"/>
            <a:ext cx="4967207" cy="3648711"/>
            <a:chOff x="1991533" y="3044968"/>
            <a:chExt cx="4967207" cy="3648711"/>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643" t="2742" r="2191" b="3070"/>
            <a:stretch/>
          </p:blipFill>
          <p:spPr>
            <a:xfrm>
              <a:off x="1991533" y="3044968"/>
              <a:ext cx="4967207" cy="3648711"/>
            </a:xfrm>
            <a:prstGeom prst="rect">
              <a:avLst/>
            </a:prstGeom>
          </p:spPr>
        </p:pic>
        <p:cxnSp>
          <p:nvCxnSpPr>
            <p:cNvPr id="10" name="Straight Arrow Connector 9"/>
            <p:cNvCxnSpPr/>
            <p:nvPr/>
          </p:nvCxnSpPr>
          <p:spPr>
            <a:xfrm flipV="1">
              <a:off x="5098942" y="4695987"/>
              <a:ext cx="0" cy="526942"/>
            </a:xfrm>
            <a:prstGeom prst="straightConnector1">
              <a:avLst/>
            </a:prstGeom>
            <a:ln>
              <a:tailEnd type="triangle"/>
            </a:ln>
            <a:effectLst/>
          </p:spPr>
          <p:style>
            <a:lnRef idx="3">
              <a:schemeClr val="accent6"/>
            </a:lnRef>
            <a:fillRef idx="0">
              <a:schemeClr val="accent6"/>
            </a:fillRef>
            <a:effectRef idx="2">
              <a:schemeClr val="accent6"/>
            </a:effectRef>
            <a:fontRef idx="minor">
              <a:schemeClr val="tx1"/>
            </a:fontRef>
          </p:style>
        </p:cxnSp>
        <p:sp>
          <p:nvSpPr>
            <p:cNvPr id="11" name="TextBox 10"/>
            <p:cNvSpPr txBox="1"/>
            <p:nvPr/>
          </p:nvSpPr>
          <p:spPr>
            <a:xfrm>
              <a:off x="4572000" y="4959458"/>
              <a:ext cx="583814" cy="369332"/>
            </a:xfrm>
            <a:prstGeom prst="rect">
              <a:avLst/>
            </a:prstGeom>
            <a:noFill/>
          </p:spPr>
          <p:txBody>
            <a:bodyPr wrap="none" rtlCol="0">
              <a:spAutoFit/>
            </a:bodyPr>
            <a:lstStyle/>
            <a:p>
              <a:r>
                <a:rPr lang="en-US" dirty="0" smtClean="0"/>
                <a:t>15%</a:t>
              </a:r>
              <a:endParaRPr lang="en-US" dirty="0"/>
            </a:p>
          </p:txBody>
        </p:sp>
        <p:cxnSp>
          <p:nvCxnSpPr>
            <p:cNvPr id="12" name="Straight Arrow Connector 11"/>
            <p:cNvCxnSpPr/>
            <p:nvPr/>
          </p:nvCxnSpPr>
          <p:spPr>
            <a:xfrm flipH="1" flipV="1">
              <a:off x="5272007" y="4308529"/>
              <a:ext cx="12915" cy="291885"/>
            </a:xfrm>
            <a:prstGeom prst="straightConnector1">
              <a:avLst/>
            </a:prstGeom>
            <a:ln>
              <a:tailEnd type="triangle"/>
            </a:ln>
            <a:effectLst/>
          </p:spPr>
          <p:style>
            <a:lnRef idx="3">
              <a:schemeClr val="accent6"/>
            </a:lnRef>
            <a:fillRef idx="0">
              <a:schemeClr val="accent6"/>
            </a:fillRef>
            <a:effectRef idx="2">
              <a:schemeClr val="accent6"/>
            </a:effectRef>
            <a:fontRef idx="minor">
              <a:schemeClr val="tx1"/>
            </a:fontRef>
          </p:style>
        </p:cxnSp>
        <p:sp>
          <p:nvSpPr>
            <p:cNvPr id="13" name="TextBox 12"/>
            <p:cNvSpPr txBox="1"/>
            <p:nvPr/>
          </p:nvSpPr>
          <p:spPr>
            <a:xfrm>
              <a:off x="5272007" y="4231082"/>
              <a:ext cx="583814" cy="369332"/>
            </a:xfrm>
            <a:prstGeom prst="rect">
              <a:avLst/>
            </a:prstGeom>
            <a:noFill/>
          </p:spPr>
          <p:txBody>
            <a:bodyPr wrap="none" rtlCol="0">
              <a:spAutoFit/>
            </a:bodyPr>
            <a:lstStyle/>
            <a:p>
              <a:r>
                <a:rPr lang="en-US" dirty="0" smtClean="0"/>
                <a:t>10%</a:t>
              </a:r>
              <a:endParaRPr lang="en-US" dirty="0"/>
            </a:p>
          </p:txBody>
        </p:sp>
      </p:grpSp>
    </p:spTree>
    <p:extLst>
      <p:ext uri="{BB962C8B-B14F-4D97-AF65-F5344CB8AC3E}">
        <p14:creationId xmlns:p14="http://schemas.microsoft.com/office/powerpoint/2010/main" val="4952338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of Machine Elements</a:t>
            </a:r>
            <a:endParaRPr lang="en-GB" dirty="0"/>
          </a:p>
        </p:txBody>
      </p:sp>
      <p:sp>
        <p:nvSpPr>
          <p:cNvPr id="3" name="Content Placeholder 2"/>
          <p:cNvSpPr>
            <a:spLocks noGrp="1"/>
          </p:cNvSpPr>
          <p:nvPr>
            <p:ph idx="1"/>
          </p:nvPr>
        </p:nvSpPr>
        <p:spPr/>
        <p:txBody>
          <a:bodyPr>
            <a:normAutofit fontScale="92500" lnSpcReduction="20000"/>
          </a:bodyPr>
          <a:lstStyle/>
          <a:p>
            <a:r>
              <a:rPr lang="en-US" dirty="0" smtClean="0"/>
              <a:t>Geometry of the machine element has to be modeled such that its main features are displayed.</a:t>
            </a:r>
          </a:p>
          <a:p>
            <a:endParaRPr lang="en-US" dirty="0"/>
          </a:p>
          <a:p>
            <a:r>
              <a:rPr lang="en-US" dirty="0" smtClean="0">
                <a:solidFill>
                  <a:schemeClr val="bg1">
                    <a:lumMod val="65000"/>
                  </a:schemeClr>
                </a:solidFill>
              </a:rPr>
              <a:t>Geometries that appear to be simple can be electromagnetically complex</a:t>
            </a:r>
            <a:br>
              <a:rPr lang="en-US" dirty="0" smtClean="0">
                <a:solidFill>
                  <a:schemeClr val="bg1">
                    <a:lumMod val="65000"/>
                  </a:schemeClr>
                </a:solidFill>
              </a:rPr>
            </a:br>
            <a:r>
              <a:rPr lang="en-US" dirty="0">
                <a:solidFill>
                  <a:schemeClr val="bg1">
                    <a:lumMod val="65000"/>
                  </a:schemeClr>
                </a:solidFill>
              </a:rPr>
              <a:t>→ two examples</a:t>
            </a:r>
            <a:r>
              <a:rPr lang="en-US" dirty="0" smtClean="0">
                <a:solidFill>
                  <a:schemeClr val="bg1">
                    <a:lumMod val="65000"/>
                  </a:schemeClr>
                </a:solidFill>
              </a:rPr>
              <a:t>:</a:t>
            </a:r>
            <a:br>
              <a:rPr lang="en-US" dirty="0" smtClean="0">
                <a:solidFill>
                  <a:schemeClr val="bg1">
                    <a:lumMod val="65000"/>
                  </a:schemeClr>
                </a:solidFill>
              </a:rPr>
            </a:br>
            <a:r>
              <a:rPr lang="en-US" dirty="0" smtClean="0">
                <a:solidFill>
                  <a:schemeClr val="bg1">
                    <a:lumMod val="65000"/>
                  </a:schemeClr>
                </a:solidFill>
              </a:rPr>
              <a:t/>
            </a:r>
            <a:br>
              <a:rPr lang="en-US" dirty="0" smtClean="0">
                <a:solidFill>
                  <a:schemeClr val="bg1">
                    <a:lumMod val="65000"/>
                  </a:schemeClr>
                </a:solidFill>
              </a:rPr>
            </a:br>
            <a:r>
              <a:rPr lang="en-US" dirty="0" smtClean="0">
                <a:solidFill>
                  <a:schemeClr val="bg1">
                    <a:lumMod val="65000"/>
                  </a:schemeClr>
                </a:solidFill>
              </a:rPr>
              <a:t>SPS vacuum flange shielding, and</a:t>
            </a:r>
            <a:br>
              <a:rPr lang="en-US" dirty="0" smtClean="0">
                <a:solidFill>
                  <a:schemeClr val="bg1">
                    <a:lumMod val="65000"/>
                  </a:schemeClr>
                </a:solidFill>
              </a:rPr>
            </a:br>
            <a:r>
              <a:rPr lang="en-US" dirty="0" smtClean="0">
                <a:solidFill>
                  <a:schemeClr val="bg1">
                    <a:lumMod val="65000"/>
                  </a:schemeClr>
                </a:solidFill>
              </a:rPr>
              <a:t>SPS gate valves.</a:t>
            </a:r>
          </a:p>
          <a:p>
            <a:endParaRPr lang="en-US" dirty="0"/>
          </a:p>
          <a:p>
            <a:r>
              <a:rPr lang="en-US" dirty="0" smtClean="0"/>
              <a:t>It can easily come to “oversimplification”</a:t>
            </a:r>
            <a:br>
              <a:rPr lang="en-US" dirty="0" smtClean="0"/>
            </a:br>
            <a:r>
              <a:rPr lang="en-US" dirty="0" smtClean="0"/>
              <a:t>→ two examples:</a:t>
            </a:r>
            <a:br>
              <a:rPr lang="en-US" dirty="0" smtClean="0"/>
            </a:br>
            <a:r>
              <a:rPr lang="en-US" dirty="0" smtClean="0"/>
              <a:t/>
            </a:r>
            <a:br>
              <a:rPr lang="en-US" dirty="0" smtClean="0"/>
            </a:br>
            <a:r>
              <a:rPr lang="en-US" dirty="0" smtClean="0"/>
              <a:t>PS gate valve, and</a:t>
            </a:r>
            <a:br>
              <a:rPr lang="en-US" dirty="0" smtClean="0"/>
            </a:br>
            <a:r>
              <a:rPr lang="en-US" dirty="0" smtClean="0"/>
              <a:t>PS KFA45 kicker.</a:t>
            </a:r>
          </a:p>
          <a:p>
            <a:endParaRPr lang="en-GB" dirty="0"/>
          </a:p>
        </p:txBody>
      </p:sp>
      <p:sp>
        <p:nvSpPr>
          <p:cNvPr id="4" name="Date Placeholder 3"/>
          <p:cNvSpPr>
            <a:spLocks noGrp="1"/>
          </p:cNvSpPr>
          <p:nvPr>
            <p:ph type="dt" sz="half" idx="2"/>
          </p:nvPr>
        </p:nvSpPr>
        <p:spPr/>
        <p:txBody>
          <a:bodyPr/>
          <a:lstStyle/>
          <a:p>
            <a:r>
              <a:rPr lang="en-US" smtClean="0"/>
              <a:t>20-Sept-2017</a:t>
            </a:r>
            <a:endParaRPr lang="en-GB" dirty="0"/>
          </a:p>
        </p:txBody>
      </p:sp>
      <p:sp>
        <p:nvSpPr>
          <p:cNvPr id="5" name="Footer Placeholder 4"/>
          <p:cNvSpPr>
            <a:spLocks noGrp="1"/>
          </p:cNvSpPr>
          <p:nvPr>
            <p:ph type="ftr" sz="quarter" idx="3"/>
          </p:nvPr>
        </p:nvSpPr>
        <p:spPr/>
        <p:txBody>
          <a:bodyPr/>
          <a:lstStyle/>
          <a:p>
            <a:r>
              <a:rPr lang="en-GB" smtClean="0"/>
              <a:t>Christine Vollinger et. al., CERN BE-RF Group</a:t>
            </a:r>
            <a:endParaRPr lang="en-GB" dirty="0"/>
          </a:p>
        </p:txBody>
      </p:sp>
    </p:spTree>
    <p:extLst>
      <p:ext uri="{BB962C8B-B14F-4D97-AF65-F5344CB8AC3E}">
        <p14:creationId xmlns:p14="http://schemas.microsoft.com/office/powerpoint/2010/main" val="24803050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2082"/>
            <a:ext cx="8226854" cy="584225"/>
          </a:xfrm>
        </p:spPr>
        <p:txBody>
          <a:bodyPr/>
          <a:lstStyle/>
          <a:p>
            <a:r>
              <a:rPr lang="en-US" dirty="0" smtClean="0"/>
              <a:t>Example: PS Gate Valve Models</a:t>
            </a:r>
            <a:endParaRPr lang="en-GB" dirty="0"/>
          </a:p>
        </p:txBody>
      </p:sp>
      <p:grpSp>
        <p:nvGrpSpPr>
          <p:cNvPr id="14" name="Group 13"/>
          <p:cNvGrpSpPr/>
          <p:nvPr/>
        </p:nvGrpSpPr>
        <p:grpSpPr>
          <a:xfrm>
            <a:off x="146167" y="717686"/>
            <a:ext cx="4227419" cy="2306498"/>
            <a:chOff x="4916581" y="989269"/>
            <a:chExt cx="4227419" cy="2306498"/>
          </a:xfrm>
        </p:grpSpPr>
        <p:pic>
          <p:nvPicPr>
            <p:cNvPr id="5" name="Picture 4"/>
            <p:cNvPicPr>
              <a:picLocks noChangeAspect="1"/>
            </p:cNvPicPr>
            <p:nvPr/>
          </p:nvPicPr>
          <p:blipFill rotWithShape="1">
            <a:blip r:embed="rId2"/>
            <a:srcRect l="10388" t="16835" r="21087" b="19517"/>
            <a:stretch/>
          </p:blipFill>
          <p:spPr>
            <a:xfrm>
              <a:off x="4916581" y="989269"/>
              <a:ext cx="4206911" cy="2299128"/>
            </a:xfrm>
            <a:prstGeom prst="rect">
              <a:avLst/>
            </a:prstGeom>
          </p:spPr>
        </p:pic>
        <p:sp>
          <p:nvSpPr>
            <p:cNvPr id="7" name="TextBox 6"/>
            <p:cNvSpPr txBox="1"/>
            <p:nvPr/>
          </p:nvSpPr>
          <p:spPr>
            <a:xfrm>
              <a:off x="6163697" y="2926435"/>
              <a:ext cx="2980303" cy="369332"/>
            </a:xfrm>
            <a:prstGeom prst="rect">
              <a:avLst/>
            </a:prstGeom>
            <a:noFill/>
          </p:spPr>
          <p:txBody>
            <a:bodyPr wrap="none" rtlCol="0">
              <a:spAutoFit/>
            </a:bodyPr>
            <a:lstStyle/>
            <a:p>
              <a:r>
                <a:rPr lang="en-US" dirty="0" smtClean="0">
                  <a:solidFill>
                    <a:srgbClr val="FFC000"/>
                  </a:solidFill>
                </a:rPr>
                <a:t>Previous Impedance Model</a:t>
              </a:r>
              <a:endParaRPr lang="en-GB" dirty="0">
                <a:solidFill>
                  <a:srgbClr val="FFC000"/>
                </a:solidFill>
              </a:endParaRPr>
            </a:p>
          </p:txBody>
        </p:sp>
      </p:grpSp>
      <p:grpSp>
        <p:nvGrpSpPr>
          <p:cNvPr id="15" name="Group 14"/>
          <p:cNvGrpSpPr/>
          <p:nvPr/>
        </p:nvGrpSpPr>
        <p:grpSpPr>
          <a:xfrm>
            <a:off x="4700308" y="717686"/>
            <a:ext cx="4344097" cy="2366478"/>
            <a:chOff x="4916581" y="3770615"/>
            <a:chExt cx="4344097" cy="2366478"/>
          </a:xfrm>
        </p:grpSpPr>
        <p:pic>
          <p:nvPicPr>
            <p:cNvPr id="4" name="Picture 3"/>
            <p:cNvPicPr>
              <a:picLocks noChangeAspect="1"/>
            </p:cNvPicPr>
            <p:nvPr/>
          </p:nvPicPr>
          <p:blipFill rotWithShape="1">
            <a:blip r:embed="rId3"/>
            <a:srcRect l="9801" t="12943" r="21043" b="22257"/>
            <a:stretch/>
          </p:blipFill>
          <p:spPr>
            <a:xfrm>
              <a:off x="4916581" y="3770615"/>
              <a:ext cx="4206911" cy="2319307"/>
            </a:xfrm>
            <a:prstGeom prst="rect">
              <a:avLst/>
            </a:prstGeom>
          </p:spPr>
        </p:pic>
        <p:sp>
          <p:nvSpPr>
            <p:cNvPr id="8" name="TextBox 7"/>
            <p:cNvSpPr txBox="1"/>
            <p:nvPr/>
          </p:nvSpPr>
          <p:spPr>
            <a:xfrm>
              <a:off x="5254453" y="5767761"/>
              <a:ext cx="4006225" cy="369332"/>
            </a:xfrm>
            <a:prstGeom prst="rect">
              <a:avLst/>
            </a:prstGeom>
            <a:noFill/>
          </p:spPr>
          <p:txBody>
            <a:bodyPr wrap="none" rtlCol="0">
              <a:spAutoFit/>
            </a:bodyPr>
            <a:lstStyle/>
            <a:p>
              <a:r>
                <a:rPr lang="en-US" dirty="0" smtClean="0">
                  <a:solidFill>
                    <a:srgbClr val="FFC000"/>
                  </a:solidFill>
                </a:rPr>
                <a:t>New (Longitudinal) Impedance Model</a:t>
              </a:r>
              <a:endParaRPr lang="en-GB" dirty="0">
                <a:solidFill>
                  <a:srgbClr val="FFC000"/>
                </a:solidFill>
              </a:endParaRPr>
            </a:p>
          </p:txBody>
        </p:sp>
      </p:grpSp>
      <p:pic>
        <p:nvPicPr>
          <p:cNvPr id="6" name="Picture 5"/>
          <p:cNvPicPr>
            <a:picLocks noChangeAspect="1"/>
          </p:cNvPicPr>
          <p:nvPr/>
        </p:nvPicPr>
        <p:blipFill>
          <a:blip r:embed="rId4"/>
          <a:stretch>
            <a:fillRect/>
          </a:stretch>
        </p:blipFill>
        <p:spPr>
          <a:xfrm>
            <a:off x="76574" y="3317799"/>
            <a:ext cx="4660667" cy="2735942"/>
          </a:xfrm>
          <a:prstGeom prst="rect">
            <a:avLst/>
          </a:prstGeom>
        </p:spPr>
      </p:pic>
      <p:sp>
        <p:nvSpPr>
          <p:cNvPr id="12" name="Footer Placeholder 11"/>
          <p:cNvSpPr>
            <a:spLocks noGrp="1"/>
          </p:cNvSpPr>
          <p:nvPr>
            <p:ph type="ftr" sz="quarter" idx="3"/>
          </p:nvPr>
        </p:nvSpPr>
        <p:spPr/>
        <p:txBody>
          <a:bodyPr/>
          <a:lstStyle/>
          <a:p>
            <a:r>
              <a:rPr lang="en-GB" smtClean="0"/>
              <a:t>Christine Vollinger et. al., CERN BE-RF Group</a:t>
            </a:r>
            <a:endParaRPr lang="en-GB" dirty="0"/>
          </a:p>
        </p:txBody>
      </p:sp>
      <p:sp>
        <p:nvSpPr>
          <p:cNvPr id="13" name="Date Placeholder 12"/>
          <p:cNvSpPr>
            <a:spLocks noGrp="1"/>
          </p:cNvSpPr>
          <p:nvPr>
            <p:ph type="dt" sz="half" idx="2"/>
          </p:nvPr>
        </p:nvSpPr>
        <p:spPr/>
        <p:txBody>
          <a:bodyPr/>
          <a:lstStyle/>
          <a:p>
            <a:r>
              <a:rPr lang="en-US" smtClean="0"/>
              <a:t>20-Sept-2017</a:t>
            </a:r>
            <a:endParaRPr lang="en-GB" dirty="0"/>
          </a:p>
        </p:txBody>
      </p:sp>
      <p:sp>
        <p:nvSpPr>
          <p:cNvPr id="3" name="Oval 2"/>
          <p:cNvSpPr/>
          <p:nvPr/>
        </p:nvSpPr>
        <p:spPr>
          <a:xfrm>
            <a:off x="2351622" y="5122205"/>
            <a:ext cx="1838005" cy="931536"/>
          </a:xfrm>
          <a:prstGeom prst="ellipse">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TextBox 15"/>
          <p:cNvSpPr txBox="1"/>
          <p:nvPr/>
        </p:nvSpPr>
        <p:spPr>
          <a:xfrm>
            <a:off x="4700308" y="3269701"/>
            <a:ext cx="4392891"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No geometrical model of the inner parts of the valve exist;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Leaving these parts out will result in an entirely different impedance contribution;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Due to lack of geometry knowledge, measurements have to verify the correctness of the geometry.</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0466317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5989" t="16351" r="1414" b="6190"/>
          <a:stretch/>
        </p:blipFill>
        <p:spPr>
          <a:xfrm>
            <a:off x="809588" y="1065255"/>
            <a:ext cx="7267612" cy="5055731"/>
          </a:xfrm>
          <a:prstGeom prst="rect">
            <a:avLst/>
          </a:prstGeom>
        </p:spPr>
      </p:pic>
      <p:grpSp>
        <p:nvGrpSpPr>
          <p:cNvPr id="25" name="Group 24"/>
          <p:cNvGrpSpPr/>
          <p:nvPr/>
        </p:nvGrpSpPr>
        <p:grpSpPr>
          <a:xfrm>
            <a:off x="1322268" y="1809171"/>
            <a:ext cx="5174132" cy="3234204"/>
            <a:chOff x="1403524" y="2035375"/>
            <a:chExt cx="6898843" cy="4312272"/>
          </a:xfrm>
        </p:grpSpPr>
        <p:sp>
          <p:nvSpPr>
            <p:cNvPr id="5" name="TextBox 4"/>
            <p:cNvSpPr txBox="1"/>
            <p:nvPr/>
          </p:nvSpPr>
          <p:spPr>
            <a:xfrm>
              <a:off x="1403524" y="2310861"/>
              <a:ext cx="703612" cy="400109"/>
            </a:xfrm>
            <a:prstGeom prst="rect">
              <a:avLst/>
            </a:prstGeom>
            <a:noFill/>
          </p:spPr>
          <p:txBody>
            <a:bodyPr wrap="none" rtlCol="0">
              <a:spAutoFit/>
            </a:bodyPr>
            <a:lstStyle/>
            <a:p>
              <a:r>
                <a:rPr lang="en-US" sz="1350" b="1" dirty="0"/>
                <a:t>TE</a:t>
              </a:r>
              <a:r>
                <a:rPr lang="en-US" sz="1350" b="1" baseline="-25000" dirty="0"/>
                <a:t>111</a:t>
              </a:r>
              <a:endParaRPr lang="en-GB" sz="1350" b="1" baseline="-25000" dirty="0"/>
            </a:p>
          </p:txBody>
        </p:sp>
        <p:sp>
          <p:nvSpPr>
            <p:cNvPr id="6" name="TextBox 5"/>
            <p:cNvSpPr txBox="1"/>
            <p:nvPr/>
          </p:nvSpPr>
          <p:spPr>
            <a:xfrm>
              <a:off x="1771596" y="2588339"/>
              <a:ext cx="703612" cy="400109"/>
            </a:xfrm>
            <a:prstGeom prst="rect">
              <a:avLst/>
            </a:prstGeom>
            <a:noFill/>
          </p:spPr>
          <p:txBody>
            <a:bodyPr wrap="none" rtlCol="0">
              <a:spAutoFit/>
            </a:bodyPr>
            <a:lstStyle/>
            <a:p>
              <a:r>
                <a:rPr lang="en-US" sz="1350" b="1" dirty="0"/>
                <a:t>TE</a:t>
              </a:r>
              <a:r>
                <a:rPr lang="en-US" sz="1350" b="1" baseline="-25000" dirty="0"/>
                <a:t>112</a:t>
              </a:r>
              <a:endParaRPr lang="en-GB" sz="1350" b="1" baseline="-25000" dirty="0"/>
            </a:p>
          </p:txBody>
        </p:sp>
        <p:sp>
          <p:nvSpPr>
            <p:cNvPr id="7" name="TextBox 6"/>
            <p:cNvSpPr txBox="1"/>
            <p:nvPr/>
          </p:nvSpPr>
          <p:spPr>
            <a:xfrm>
              <a:off x="2345448" y="2924267"/>
              <a:ext cx="703612" cy="400109"/>
            </a:xfrm>
            <a:prstGeom prst="rect">
              <a:avLst/>
            </a:prstGeom>
            <a:noFill/>
          </p:spPr>
          <p:txBody>
            <a:bodyPr wrap="none" rtlCol="0">
              <a:spAutoFit/>
            </a:bodyPr>
            <a:lstStyle/>
            <a:p>
              <a:r>
                <a:rPr lang="en-US" sz="1350" b="1" dirty="0"/>
                <a:t>TE</a:t>
              </a:r>
              <a:r>
                <a:rPr lang="en-US" sz="1350" b="1" baseline="-25000" dirty="0"/>
                <a:t>113</a:t>
              </a:r>
              <a:endParaRPr lang="en-GB" sz="1350" b="1" baseline="-25000" dirty="0"/>
            </a:p>
          </p:txBody>
        </p:sp>
        <p:sp>
          <p:nvSpPr>
            <p:cNvPr id="8" name="TextBox 7"/>
            <p:cNvSpPr txBox="1"/>
            <p:nvPr/>
          </p:nvSpPr>
          <p:spPr>
            <a:xfrm>
              <a:off x="4815072" y="2310862"/>
              <a:ext cx="703612" cy="400109"/>
            </a:xfrm>
            <a:prstGeom prst="rect">
              <a:avLst/>
            </a:prstGeom>
            <a:noFill/>
          </p:spPr>
          <p:txBody>
            <a:bodyPr wrap="none" rtlCol="0">
              <a:spAutoFit/>
            </a:bodyPr>
            <a:lstStyle/>
            <a:p>
              <a:r>
                <a:rPr lang="en-US" sz="1350" b="1" dirty="0"/>
                <a:t>TE</a:t>
              </a:r>
              <a:r>
                <a:rPr lang="en-US" sz="1350" b="1" baseline="-25000" dirty="0"/>
                <a:t>116</a:t>
              </a:r>
              <a:endParaRPr lang="en-GB" sz="1350" b="1" baseline="-25000" dirty="0"/>
            </a:p>
          </p:txBody>
        </p:sp>
        <p:sp>
          <p:nvSpPr>
            <p:cNvPr id="11" name="TextBox 10"/>
            <p:cNvSpPr txBox="1"/>
            <p:nvPr/>
          </p:nvSpPr>
          <p:spPr>
            <a:xfrm>
              <a:off x="4815072" y="4973922"/>
              <a:ext cx="1554272" cy="1138773"/>
            </a:xfrm>
            <a:prstGeom prst="rect">
              <a:avLst/>
            </a:prstGeom>
            <a:noFill/>
          </p:spPr>
          <p:txBody>
            <a:bodyPr wrap="none" rtlCol="0">
              <a:spAutoFit/>
            </a:bodyPr>
            <a:lstStyle/>
            <a:p>
              <a:r>
                <a:rPr lang="en-US" sz="1350" b="1" dirty="0">
                  <a:solidFill>
                    <a:srgbClr val="FF0000"/>
                  </a:solidFill>
                </a:rPr>
                <a:t>TE</a:t>
              </a:r>
              <a:r>
                <a:rPr lang="en-US" sz="1350" b="1" baseline="-25000" dirty="0">
                  <a:solidFill>
                    <a:srgbClr val="FF0000"/>
                  </a:solidFill>
                </a:rPr>
                <a:t>115</a:t>
              </a:r>
            </a:p>
            <a:p>
              <a:r>
                <a:rPr lang="en-US" sz="1350" b="1" dirty="0">
                  <a:solidFill>
                    <a:srgbClr val="FF0000"/>
                  </a:solidFill>
                </a:rPr>
                <a:t>1345.67 MHz </a:t>
              </a:r>
            </a:p>
            <a:p>
              <a:r>
                <a:rPr lang="en-US" sz="1350" b="1" dirty="0">
                  <a:solidFill>
                    <a:srgbClr val="FF0000"/>
                  </a:solidFill>
                </a:rPr>
                <a:t>Q: 1442</a:t>
              </a:r>
            </a:p>
            <a:p>
              <a:endParaRPr lang="en-GB" sz="1350" b="1" baseline="-25000" dirty="0">
                <a:solidFill>
                  <a:srgbClr val="FF0000"/>
                </a:solidFill>
              </a:endParaRPr>
            </a:p>
          </p:txBody>
        </p:sp>
        <p:sp>
          <p:nvSpPr>
            <p:cNvPr id="14" name="TextBox 13"/>
            <p:cNvSpPr txBox="1"/>
            <p:nvPr/>
          </p:nvSpPr>
          <p:spPr>
            <a:xfrm>
              <a:off x="5534951" y="2320690"/>
              <a:ext cx="703612" cy="400109"/>
            </a:xfrm>
            <a:prstGeom prst="rect">
              <a:avLst/>
            </a:prstGeom>
            <a:noFill/>
          </p:spPr>
          <p:txBody>
            <a:bodyPr wrap="none" rtlCol="0">
              <a:spAutoFit/>
            </a:bodyPr>
            <a:lstStyle/>
            <a:p>
              <a:r>
                <a:rPr lang="en-US" sz="1350" b="1" dirty="0"/>
                <a:t>TE</a:t>
              </a:r>
              <a:r>
                <a:rPr lang="en-US" sz="1350" b="1" baseline="-25000" dirty="0"/>
                <a:t>117</a:t>
              </a:r>
              <a:endParaRPr lang="en-GB" sz="1350" b="1" baseline="-25000" dirty="0"/>
            </a:p>
          </p:txBody>
        </p:sp>
        <p:sp>
          <p:nvSpPr>
            <p:cNvPr id="15" name="TextBox 14"/>
            <p:cNvSpPr txBox="1"/>
            <p:nvPr/>
          </p:nvSpPr>
          <p:spPr>
            <a:xfrm>
              <a:off x="1808871" y="5393539"/>
              <a:ext cx="1502976" cy="954108"/>
            </a:xfrm>
            <a:prstGeom prst="rect">
              <a:avLst/>
            </a:prstGeom>
            <a:noFill/>
          </p:spPr>
          <p:txBody>
            <a:bodyPr wrap="none" rtlCol="0">
              <a:spAutoFit/>
            </a:bodyPr>
            <a:lstStyle/>
            <a:p>
              <a:r>
                <a:rPr lang="en-US" sz="1350" b="1" dirty="0">
                  <a:solidFill>
                    <a:srgbClr val="FF0000"/>
                  </a:solidFill>
                </a:rPr>
                <a:t>TE</a:t>
              </a:r>
              <a:r>
                <a:rPr lang="en-US" sz="1350" b="1" baseline="-25000" dirty="0">
                  <a:solidFill>
                    <a:srgbClr val="FF0000"/>
                  </a:solidFill>
                </a:rPr>
                <a:t>111</a:t>
              </a:r>
              <a:r>
                <a:rPr lang="en-US" sz="1350" b="1" dirty="0"/>
                <a:t> </a:t>
              </a:r>
            </a:p>
            <a:p>
              <a:r>
                <a:rPr lang="en-US" sz="1350" b="1" dirty="0">
                  <a:solidFill>
                    <a:srgbClr val="FF0000"/>
                  </a:solidFill>
                </a:rPr>
                <a:t>1207.04 MHz</a:t>
              </a:r>
            </a:p>
            <a:p>
              <a:r>
                <a:rPr lang="en-US" sz="1350" b="1" dirty="0">
                  <a:solidFill>
                    <a:srgbClr val="FF0000"/>
                  </a:solidFill>
                </a:rPr>
                <a:t>Q: 2352</a:t>
              </a:r>
              <a:endParaRPr lang="en-GB" sz="1350" b="1" baseline="-25000" dirty="0">
                <a:solidFill>
                  <a:srgbClr val="FF0000"/>
                </a:solidFill>
              </a:endParaRPr>
            </a:p>
          </p:txBody>
        </p:sp>
        <p:sp>
          <p:nvSpPr>
            <p:cNvPr id="16" name="TextBox 15"/>
            <p:cNvSpPr txBox="1"/>
            <p:nvPr/>
          </p:nvSpPr>
          <p:spPr>
            <a:xfrm>
              <a:off x="3812820" y="2669532"/>
              <a:ext cx="703612" cy="400109"/>
            </a:xfrm>
            <a:prstGeom prst="rect">
              <a:avLst/>
            </a:prstGeom>
            <a:noFill/>
          </p:spPr>
          <p:txBody>
            <a:bodyPr wrap="none" rtlCol="0">
              <a:spAutoFit/>
            </a:bodyPr>
            <a:lstStyle/>
            <a:p>
              <a:r>
                <a:rPr lang="en-US" sz="1350" b="1" dirty="0"/>
                <a:t>TE</a:t>
              </a:r>
              <a:r>
                <a:rPr lang="en-US" sz="1350" b="1" baseline="-25000" dirty="0"/>
                <a:t>115</a:t>
              </a:r>
              <a:endParaRPr lang="en-GB" sz="1350" b="1" baseline="-25000" dirty="0"/>
            </a:p>
          </p:txBody>
        </p:sp>
        <p:sp>
          <p:nvSpPr>
            <p:cNvPr id="18" name="TextBox 17"/>
            <p:cNvSpPr txBox="1"/>
            <p:nvPr/>
          </p:nvSpPr>
          <p:spPr>
            <a:xfrm>
              <a:off x="6853936" y="2035375"/>
              <a:ext cx="703612" cy="400109"/>
            </a:xfrm>
            <a:prstGeom prst="rect">
              <a:avLst/>
            </a:prstGeom>
            <a:noFill/>
          </p:spPr>
          <p:txBody>
            <a:bodyPr wrap="none" rtlCol="0">
              <a:spAutoFit/>
            </a:bodyPr>
            <a:lstStyle/>
            <a:p>
              <a:r>
                <a:rPr lang="en-US" sz="1350" b="1" dirty="0"/>
                <a:t>TE</a:t>
              </a:r>
              <a:r>
                <a:rPr lang="en-US" sz="1350" b="1" baseline="-25000" dirty="0"/>
                <a:t>118</a:t>
              </a:r>
              <a:endParaRPr lang="en-GB" sz="1350" b="1" baseline="-25000" dirty="0"/>
            </a:p>
          </p:txBody>
        </p:sp>
        <p:sp>
          <p:nvSpPr>
            <p:cNvPr id="19" name="TextBox 18"/>
            <p:cNvSpPr txBox="1"/>
            <p:nvPr/>
          </p:nvSpPr>
          <p:spPr>
            <a:xfrm>
              <a:off x="6853936" y="3230532"/>
              <a:ext cx="1448431" cy="1231107"/>
            </a:xfrm>
            <a:prstGeom prst="rect">
              <a:avLst/>
            </a:prstGeom>
            <a:noFill/>
          </p:spPr>
          <p:txBody>
            <a:bodyPr wrap="none" rtlCol="0">
              <a:spAutoFit/>
            </a:bodyPr>
            <a:lstStyle/>
            <a:p>
              <a:r>
                <a:rPr lang="en-US" sz="1350" b="1" dirty="0">
                  <a:solidFill>
                    <a:srgbClr val="FF0000"/>
                  </a:solidFill>
                </a:rPr>
                <a:t>Cavity Mode</a:t>
              </a:r>
            </a:p>
            <a:p>
              <a:r>
                <a:rPr lang="en-US" sz="1350" b="1" dirty="0">
                  <a:solidFill>
                    <a:srgbClr val="FF0000"/>
                  </a:solidFill>
                </a:rPr>
                <a:t>TM</a:t>
              </a:r>
              <a:r>
                <a:rPr lang="en-US" sz="1350" b="1" baseline="-25000" dirty="0">
                  <a:solidFill>
                    <a:srgbClr val="FF0000"/>
                  </a:solidFill>
                </a:rPr>
                <a:t>010</a:t>
              </a:r>
              <a:endParaRPr lang="en-GB" sz="1350" b="1" baseline="-25000" dirty="0">
                <a:solidFill>
                  <a:srgbClr val="FF0000"/>
                </a:solidFill>
              </a:endParaRPr>
            </a:p>
            <a:p>
              <a:r>
                <a:rPr lang="en-US" sz="1350" b="1" dirty="0">
                  <a:solidFill>
                    <a:srgbClr val="FF0000"/>
                  </a:solidFill>
                </a:rPr>
                <a:t>1504.18</a:t>
              </a:r>
            </a:p>
            <a:p>
              <a:r>
                <a:rPr lang="en-US" sz="1350" b="1" dirty="0">
                  <a:solidFill>
                    <a:srgbClr val="FF0000"/>
                  </a:solidFill>
                </a:rPr>
                <a:t>Q: 1184</a:t>
              </a:r>
            </a:p>
          </p:txBody>
        </p:sp>
        <p:cxnSp>
          <p:nvCxnSpPr>
            <p:cNvPr id="21" name="Straight Arrow Connector 20"/>
            <p:cNvCxnSpPr/>
            <p:nvPr/>
          </p:nvCxnSpPr>
          <p:spPr>
            <a:xfrm flipH="1" flipV="1">
              <a:off x="1665188" y="4182559"/>
              <a:ext cx="441948" cy="12109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4815072" y="3717627"/>
              <a:ext cx="351807" cy="1216447"/>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6625395" y="1527844"/>
            <a:ext cx="527709" cy="300082"/>
          </a:xfrm>
          <a:prstGeom prst="rect">
            <a:avLst/>
          </a:prstGeom>
          <a:noFill/>
        </p:spPr>
        <p:txBody>
          <a:bodyPr wrap="none" rtlCol="0">
            <a:spAutoFit/>
          </a:bodyPr>
          <a:lstStyle/>
          <a:p>
            <a:r>
              <a:rPr lang="en-US" sz="1350" b="1" dirty="0"/>
              <a:t>TE</a:t>
            </a:r>
            <a:r>
              <a:rPr lang="en-US" sz="1350" b="1" baseline="-25000" dirty="0"/>
              <a:t>119</a:t>
            </a:r>
            <a:endParaRPr lang="en-GB" sz="1350" b="1" baseline="-25000" dirty="0"/>
          </a:p>
        </p:txBody>
      </p:sp>
      <p:sp>
        <p:nvSpPr>
          <p:cNvPr id="20" name="TextBox 19"/>
          <p:cNvSpPr txBox="1"/>
          <p:nvPr/>
        </p:nvSpPr>
        <p:spPr>
          <a:xfrm>
            <a:off x="2429437" y="4142885"/>
            <a:ext cx="527709" cy="300082"/>
          </a:xfrm>
          <a:prstGeom prst="rect">
            <a:avLst/>
          </a:prstGeom>
          <a:noFill/>
        </p:spPr>
        <p:txBody>
          <a:bodyPr wrap="none" rtlCol="0">
            <a:spAutoFit/>
          </a:bodyPr>
          <a:lstStyle/>
          <a:p>
            <a:r>
              <a:rPr lang="en-US" sz="1350" b="1" dirty="0"/>
              <a:t>TE</a:t>
            </a:r>
            <a:r>
              <a:rPr lang="en-US" sz="1350" b="1" baseline="-25000" dirty="0"/>
              <a:t>114</a:t>
            </a:r>
            <a:endParaRPr lang="en-GB" sz="1350" b="1" baseline="-25000" dirty="0"/>
          </a:p>
        </p:txBody>
      </p:sp>
      <p:cxnSp>
        <p:nvCxnSpPr>
          <p:cNvPr id="24" name="Straight Arrow Connector 23"/>
          <p:cNvCxnSpPr>
            <a:stCxn id="19" idx="0"/>
          </p:cNvCxnSpPr>
          <p:nvPr/>
        </p:nvCxnSpPr>
        <p:spPr>
          <a:xfrm flipV="1">
            <a:off x="5953239" y="2590800"/>
            <a:ext cx="554241" cy="114739"/>
          </a:xfrm>
          <a:prstGeom prst="straightConnector1">
            <a:avLst/>
          </a:prstGeom>
          <a:ln w="19050">
            <a:solidFill>
              <a:srgbClr val="329933"/>
            </a:solidFill>
            <a:tailEnd type="triangle"/>
          </a:ln>
        </p:spPr>
        <p:style>
          <a:lnRef idx="1">
            <a:schemeClr val="accent1"/>
          </a:lnRef>
          <a:fillRef idx="0">
            <a:schemeClr val="accent1"/>
          </a:fillRef>
          <a:effectRef idx="0">
            <a:schemeClr val="accent1"/>
          </a:effectRef>
          <a:fontRef idx="minor">
            <a:schemeClr val="tx1"/>
          </a:fontRef>
        </p:style>
      </p:cxnSp>
      <p:sp>
        <p:nvSpPr>
          <p:cNvPr id="27" name="Footer Placeholder 26"/>
          <p:cNvSpPr>
            <a:spLocks noGrp="1"/>
          </p:cNvSpPr>
          <p:nvPr>
            <p:ph type="ftr" sz="quarter" idx="3"/>
          </p:nvPr>
        </p:nvSpPr>
        <p:spPr/>
        <p:txBody>
          <a:bodyPr/>
          <a:lstStyle/>
          <a:p>
            <a:r>
              <a:rPr lang="en-GB" smtClean="0"/>
              <a:t>Christine Vollinger et. al., CERN BE-RF Group</a:t>
            </a:r>
            <a:endParaRPr lang="en-GB" dirty="0"/>
          </a:p>
        </p:txBody>
      </p:sp>
      <p:sp>
        <p:nvSpPr>
          <p:cNvPr id="28" name="Date Placeholder 27"/>
          <p:cNvSpPr>
            <a:spLocks noGrp="1"/>
          </p:cNvSpPr>
          <p:nvPr>
            <p:ph type="dt" sz="half" idx="2"/>
          </p:nvPr>
        </p:nvSpPr>
        <p:spPr/>
        <p:txBody>
          <a:bodyPr/>
          <a:lstStyle/>
          <a:p>
            <a:r>
              <a:rPr lang="en-US" smtClean="0"/>
              <a:t>20-Sept-2017</a:t>
            </a:r>
            <a:endParaRPr lang="en-GB" dirty="0"/>
          </a:p>
        </p:txBody>
      </p:sp>
      <p:sp>
        <p:nvSpPr>
          <p:cNvPr id="22" name="Title 1"/>
          <p:cNvSpPr txBox="1">
            <a:spLocks/>
          </p:cNvSpPr>
          <p:nvPr/>
        </p:nvSpPr>
        <p:spPr>
          <a:xfrm>
            <a:off x="133819" y="21011"/>
            <a:ext cx="8226854" cy="940443"/>
          </a:xfrm>
          <a:prstGeom prst="rect">
            <a:avLst/>
          </a:prstGeom>
        </p:spPr>
        <p:txBody>
          <a:bodyPr vert="horz" lIns="45720" rIns="45720" anchor="ctr">
            <a:normAutofit lnSpcReduction="10000"/>
          </a:bodyPr>
          <a:lstStyle>
            <a:lvl1pPr algn="l" rtl="0" eaLnBrk="1" latinLnBrk="0" hangingPunct="1">
              <a:spcBef>
                <a:spcPct val="0"/>
              </a:spcBef>
              <a:buNone/>
              <a:defRPr kumimoji="0" sz="2800" kern="1200">
                <a:solidFill>
                  <a:schemeClr val="tx1"/>
                </a:solidFill>
                <a:latin typeface="+mj-lt"/>
                <a:ea typeface="+mj-ea"/>
                <a:cs typeface="+mj-cs"/>
              </a:defRPr>
            </a:lvl1pPr>
          </a:lstStyle>
          <a:p>
            <a:r>
              <a:rPr lang="en-US" dirty="0"/>
              <a:t>Example: PS </a:t>
            </a:r>
            <a:r>
              <a:rPr lang="en-US" dirty="0" smtClean="0"/>
              <a:t>Gate </a:t>
            </a:r>
            <a:r>
              <a:rPr lang="en-US" dirty="0"/>
              <a:t>Valve </a:t>
            </a:r>
            <a:r>
              <a:rPr lang="en-US" dirty="0" smtClean="0"/>
              <a:t>Models</a:t>
            </a:r>
            <a:br>
              <a:rPr lang="en-US" dirty="0" smtClean="0"/>
            </a:br>
            <a:r>
              <a:rPr lang="en-US" dirty="0"/>
              <a:t>Comparing Measured &amp; Simulation Results</a:t>
            </a:r>
            <a:endParaRPr lang="en-GB" dirty="0"/>
          </a:p>
        </p:txBody>
      </p:sp>
    </p:spTree>
    <p:extLst>
      <p:ext uri="{BB962C8B-B14F-4D97-AF65-F5344CB8AC3E}">
        <p14:creationId xmlns:p14="http://schemas.microsoft.com/office/powerpoint/2010/main" val="8985418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 y="100143"/>
            <a:ext cx="8226854" cy="420558"/>
          </a:xfrm>
        </p:spPr>
        <p:txBody>
          <a:bodyPr>
            <a:normAutofit fontScale="90000"/>
          </a:bodyPr>
          <a:lstStyle/>
          <a:p>
            <a:r>
              <a:rPr lang="en-US" dirty="0" smtClean="0"/>
              <a:t>Example: PS Kicker KFA45</a:t>
            </a:r>
            <a:endParaRPr lang="en-GB" dirty="0"/>
          </a:p>
        </p:txBody>
      </p:sp>
      <p:pic>
        <p:nvPicPr>
          <p:cNvPr id="5" name="Content Placeholder 4"/>
          <p:cNvPicPr>
            <a:picLocks noGrp="1" noChangeAspect="1"/>
          </p:cNvPicPr>
          <p:nvPr>
            <p:ph idx="1"/>
          </p:nvPr>
        </p:nvPicPr>
        <p:blipFill rotWithShape="1">
          <a:blip r:embed="rId2"/>
          <a:srcRect l="5150" t="28157" r="3621" b="26322"/>
          <a:stretch/>
        </p:blipFill>
        <p:spPr>
          <a:xfrm>
            <a:off x="108077" y="1030715"/>
            <a:ext cx="4295516" cy="1677351"/>
          </a:xfrm>
          <a:prstGeom prst="rect">
            <a:avLst/>
          </a:prstGeom>
        </p:spPr>
      </p:pic>
      <p:pic>
        <p:nvPicPr>
          <p:cNvPr id="4" name="Content Placeholder 5"/>
          <p:cNvPicPr>
            <a:picLocks noGrp="1" noChangeAspect="1"/>
          </p:cNvPicPr>
          <p:nvPr>
            <p:ph sz="half" idx="4294967295"/>
          </p:nvPr>
        </p:nvPicPr>
        <p:blipFill rotWithShape="1">
          <a:blip r:embed="rId3"/>
          <a:srcRect l="11817" t="6071" r="11450" b="5773"/>
          <a:stretch/>
        </p:blipFill>
        <p:spPr>
          <a:xfrm>
            <a:off x="115514" y="2831764"/>
            <a:ext cx="3530600" cy="2879725"/>
          </a:xfrm>
          <a:prstGeom prst="rect">
            <a:avLst/>
          </a:prstGeom>
        </p:spPr>
      </p:pic>
      <p:pic>
        <p:nvPicPr>
          <p:cNvPr id="6" name="Content Placeholder 3"/>
          <p:cNvPicPr>
            <a:picLocks noChangeAspect="1"/>
          </p:cNvPicPr>
          <p:nvPr/>
        </p:nvPicPr>
        <p:blipFill rotWithShape="1">
          <a:blip r:embed="rId4"/>
          <a:srcRect l="27742" t="6453" r="26141" b="5550"/>
          <a:stretch/>
        </p:blipFill>
        <p:spPr>
          <a:xfrm>
            <a:off x="4872045" y="2956935"/>
            <a:ext cx="3805174" cy="3717973"/>
          </a:xfrm>
          <a:prstGeom prst="rect">
            <a:avLst/>
          </a:prstGeom>
        </p:spPr>
      </p:pic>
      <p:pic>
        <p:nvPicPr>
          <p:cNvPr id="7" name="Content Placeholder 3"/>
          <p:cNvPicPr>
            <a:picLocks noChangeAspect="1"/>
          </p:cNvPicPr>
          <p:nvPr/>
        </p:nvPicPr>
        <p:blipFill rotWithShape="1">
          <a:blip r:embed="rId5"/>
          <a:srcRect l="18285" t="-369" r="16822" b="369"/>
          <a:stretch/>
        </p:blipFill>
        <p:spPr>
          <a:xfrm>
            <a:off x="4748165" y="1030715"/>
            <a:ext cx="4052935" cy="2087084"/>
          </a:xfrm>
          <a:prstGeom prst="rect">
            <a:avLst/>
          </a:prstGeom>
        </p:spPr>
      </p:pic>
      <p:sp>
        <p:nvSpPr>
          <p:cNvPr id="8" name="TextBox 7"/>
          <p:cNvSpPr txBox="1"/>
          <p:nvPr/>
        </p:nvSpPr>
        <p:spPr>
          <a:xfrm>
            <a:off x="0" y="719567"/>
            <a:ext cx="2980303" cy="369332"/>
          </a:xfrm>
          <a:prstGeom prst="rect">
            <a:avLst/>
          </a:prstGeom>
          <a:noFill/>
        </p:spPr>
        <p:txBody>
          <a:bodyPr wrap="none" rtlCol="0">
            <a:spAutoFit/>
          </a:bodyPr>
          <a:lstStyle/>
          <a:p>
            <a:r>
              <a:rPr lang="en-US" dirty="0" smtClean="0"/>
              <a:t>Previous Impedance Model</a:t>
            </a:r>
            <a:endParaRPr lang="en-GB" dirty="0"/>
          </a:p>
        </p:txBody>
      </p:sp>
      <p:sp>
        <p:nvSpPr>
          <p:cNvPr id="9" name="TextBox 8"/>
          <p:cNvSpPr txBox="1"/>
          <p:nvPr/>
        </p:nvSpPr>
        <p:spPr>
          <a:xfrm>
            <a:off x="4730699" y="719567"/>
            <a:ext cx="4006225" cy="369332"/>
          </a:xfrm>
          <a:prstGeom prst="rect">
            <a:avLst/>
          </a:prstGeom>
          <a:noFill/>
        </p:spPr>
        <p:txBody>
          <a:bodyPr wrap="none" rtlCol="0">
            <a:spAutoFit/>
          </a:bodyPr>
          <a:lstStyle/>
          <a:p>
            <a:r>
              <a:rPr lang="en-US" dirty="0" smtClean="0"/>
              <a:t>New (Longitudinal) Impedance Model</a:t>
            </a:r>
            <a:endParaRPr lang="en-GB" dirty="0"/>
          </a:p>
        </p:txBody>
      </p:sp>
      <p:sp>
        <p:nvSpPr>
          <p:cNvPr id="11" name="Footer Placeholder 10"/>
          <p:cNvSpPr>
            <a:spLocks noGrp="1"/>
          </p:cNvSpPr>
          <p:nvPr>
            <p:ph type="ftr" sz="quarter" idx="3"/>
          </p:nvPr>
        </p:nvSpPr>
        <p:spPr/>
        <p:txBody>
          <a:bodyPr/>
          <a:lstStyle/>
          <a:p>
            <a:r>
              <a:rPr lang="en-GB" smtClean="0"/>
              <a:t>Christine Vollinger et. al., CERN BE-RF Group</a:t>
            </a:r>
            <a:endParaRPr lang="en-GB" dirty="0"/>
          </a:p>
        </p:txBody>
      </p:sp>
      <p:sp>
        <p:nvSpPr>
          <p:cNvPr id="12" name="Date Placeholder 11"/>
          <p:cNvSpPr>
            <a:spLocks noGrp="1"/>
          </p:cNvSpPr>
          <p:nvPr>
            <p:ph type="dt" sz="half" idx="2"/>
          </p:nvPr>
        </p:nvSpPr>
        <p:spPr/>
        <p:txBody>
          <a:bodyPr/>
          <a:lstStyle/>
          <a:p>
            <a:r>
              <a:rPr lang="en-US" smtClean="0"/>
              <a:t>20-Sept-2017</a:t>
            </a:r>
            <a:endParaRPr lang="en-GB" dirty="0"/>
          </a:p>
        </p:txBody>
      </p:sp>
    </p:spTree>
    <p:extLst>
      <p:ext uri="{BB962C8B-B14F-4D97-AF65-F5344CB8AC3E}">
        <p14:creationId xmlns:p14="http://schemas.microsoft.com/office/powerpoint/2010/main" val="2518272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41" y="138648"/>
            <a:ext cx="8836359" cy="940443"/>
          </a:xfrm>
        </p:spPr>
        <p:txBody>
          <a:bodyPr>
            <a:normAutofit fontScale="90000"/>
          </a:bodyPr>
          <a:lstStyle/>
          <a:p>
            <a:r>
              <a:rPr lang="en-US" dirty="0" smtClean="0"/>
              <a:t>Example: PS Kicker KFA45</a:t>
            </a:r>
            <a:br>
              <a:rPr lang="en-US" dirty="0" smtClean="0"/>
            </a:br>
            <a:r>
              <a:rPr lang="en-US" sz="2700" dirty="0" smtClean="0"/>
              <a:t>Comparing Wakefield Simulation Results for Different Modeling</a:t>
            </a:r>
            <a:endParaRPr lang="en-GB" sz="2700" dirty="0"/>
          </a:p>
        </p:txBody>
      </p:sp>
      <p:sp>
        <p:nvSpPr>
          <p:cNvPr id="8" name="Footer Placeholder 7"/>
          <p:cNvSpPr>
            <a:spLocks noGrp="1"/>
          </p:cNvSpPr>
          <p:nvPr>
            <p:ph type="ftr" sz="quarter" idx="3"/>
          </p:nvPr>
        </p:nvSpPr>
        <p:spPr/>
        <p:txBody>
          <a:bodyPr/>
          <a:lstStyle/>
          <a:p>
            <a:r>
              <a:rPr lang="en-GB" smtClean="0"/>
              <a:t>Christine Vollinger et. al., CERN BE-RF Group</a:t>
            </a:r>
            <a:endParaRPr lang="en-GB" dirty="0"/>
          </a:p>
        </p:txBody>
      </p:sp>
      <p:sp>
        <p:nvSpPr>
          <p:cNvPr id="9" name="Date Placeholder 8"/>
          <p:cNvSpPr>
            <a:spLocks noGrp="1"/>
          </p:cNvSpPr>
          <p:nvPr>
            <p:ph type="dt" sz="half" idx="2"/>
          </p:nvPr>
        </p:nvSpPr>
        <p:spPr/>
        <p:txBody>
          <a:bodyPr/>
          <a:lstStyle/>
          <a:p>
            <a:r>
              <a:rPr lang="en-US" smtClean="0"/>
              <a:t>20-Sept-2017</a:t>
            </a:r>
            <a:endParaRPr lang="en-GB" dirty="0"/>
          </a:p>
        </p:txBody>
      </p:sp>
      <p:sp>
        <p:nvSpPr>
          <p:cNvPr id="6" name="TextBox 5"/>
          <p:cNvSpPr txBox="1"/>
          <p:nvPr/>
        </p:nvSpPr>
        <p:spPr>
          <a:xfrm>
            <a:off x="762000" y="5683706"/>
            <a:ext cx="8229600" cy="369332"/>
          </a:xfrm>
          <a:prstGeom prst="rect">
            <a:avLst/>
          </a:prstGeom>
          <a:noFill/>
        </p:spPr>
        <p:txBody>
          <a:bodyPr wrap="square" rtlCol="0">
            <a:spAutoFit/>
          </a:bodyPr>
          <a:lstStyle/>
          <a:p>
            <a:r>
              <a:rPr lang="en-US" dirty="0" smtClean="0">
                <a:solidFill>
                  <a:srgbClr val="FF0000"/>
                </a:solidFill>
              </a:rPr>
              <a:t>Also here: correctness of the modeling has to be verified by measurement !</a:t>
            </a:r>
            <a:endParaRPr lang="en-GB" dirty="0">
              <a:solidFill>
                <a:srgbClr val="FF0000"/>
              </a:solidFill>
            </a:endParaRPr>
          </a:p>
        </p:txBody>
      </p:sp>
      <p:pic>
        <p:nvPicPr>
          <p:cNvPr id="10" name="Content Placeholder 5"/>
          <p:cNvPicPr>
            <a:picLocks noGrp="1" noChangeAspect="1"/>
          </p:cNvPicPr>
          <p:nvPr/>
        </p:nvPicPr>
        <p:blipFill>
          <a:blip r:embed="rId3"/>
          <a:stretch>
            <a:fillRect/>
          </a:stretch>
        </p:blipFill>
        <p:spPr>
          <a:xfrm>
            <a:off x="509198" y="1204813"/>
            <a:ext cx="7950644" cy="4168775"/>
          </a:xfrm>
          <a:prstGeom prst="rect">
            <a:avLst/>
          </a:prstGeom>
        </p:spPr>
      </p:pic>
    </p:spTree>
    <p:extLst>
      <p:ext uri="{BB962C8B-B14F-4D97-AF65-F5344CB8AC3E}">
        <p14:creationId xmlns:p14="http://schemas.microsoft.com/office/powerpoint/2010/main" val="11242655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702" y="43453"/>
            <a:ext cx="8226854" cy="940443"/>
          </a:xfrm>
        </p:spPr>
        <p:txBody>
          <a:bodyPr/>
          <a:lstStyle/>
          <a:p>
            <a:r>
              <a:rPr lang="en-US" dirty="0" smtClean="0"/>
              <a:t>Example: Re-working a Machine “Section” in SPS</a:t>
            </a:r>
            <a:endParaRPr lang="en-GB" dirty="0"/>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24154" r="8428" b="31855"/>
          <a:stretch/>
        </p:blipFill>
        <p:spPr>
          <a:xfrm>
            <a:off x="70217" y="748704"/>
            <a:ext cx="8951044" cy="2258383"/>
          </a:xfrm>
        </p:spPr>
      </p:pic>
      <p:sp>
        <p:nvSpPr>
          <p:cNvPr id="4" name="Date Placeholder 3"/>
          <p:cNvSpPr>
            <a:spLocks noGrp="1"/>
          </p:cNvSpPr>
          <p:nvPr>
            <p:ph type="dt" sz="half" idx="2"/>
          </p:nvPr>
        </p:nvSpPr>
        <p:spPr/>
        <p:txBody>
          <a:bodyPr/>
          <a:lstStyle/>
          <a:p>
            <a:r>
              <a:rPr lang="en-US" smtClean="0"/>
              <a:t>20-Sept-2017</a:t>
            </a:r>
            <a:endParaRPr lang="en-GB" dirty="0"/>
          </a:p>
        </p:txBody>
      </p:sp>
      <p:sp>
        <p:nvSpPr>
          <p:cNvPr id="5" name="Footer Placeholder 4"/>
          <p:cNvSpPr>
            <a:spLocks noGrp="1"/>
          </p:cNvSpPr>
          <p:nvPr>
            <p:ph type="ftr" sz="quarter" idx="3"/>
          </p:nvPr>
        </p:nvSpPr>
        <p:spPr/>
        <p:txBody>
          <a:bodyPr/>
          <a:lstStyle/>
          <a:p>
            <a:r>
              <a:rPr lang="en-GB" smtClean="0"/>
              <a:t>Christine Vollinger et. al., CERN BE-RF Group</a:t>
            </a:r>
            <a:endParaRPr lang="en-GB" dirty="0"/>
          </a:p>
        </p:txBody>
      </p:sp>
      <p:grpSp>
        <p:nvGrpSpPr>
          <p:cNvPr id="20" name="Group 19"/>
          <p:cNvGrpSpPr/>
          <p:nvPr/>
        </p:nvGrpSpPr>
        <p:grpSpPr>
          <a:xfrm>
            <a:off x="70217" y="3595041"/>
            <a:ext cx="4495807" cy="2115670"/>
            <a:chOff x="70217" y="3119718"/>
            <a:chExt cx="4066074" cy="2115670"/>
          </a:xfrm>
        </p:grpSpPr>
        <p:sp>
          <p:nvSpPr>
            <p:cNvPr id="18" name="TextBox 17"/>
            <p:cNvSpPr txBox="1"/>
            <p:nvPr/>
          </p:nvSpPr>
          <p:spPr>
            <a:xfrm>
              <a:off x="70217" y="3119718"/>
              <a:ext cx="4066074" cy="2031325"/>
            </a:xfrm>
            <a:prstGeom prst="rect">
              <a:avLst/>
            </a:prstGeom>
            <a:noFill/>
          </p:spPr>
          <p:txBody>
            <a:bodyPr wrap="square" rtlCol="0">
              <a:spAutoFit/>
            </a:bodyPr>
            <a:lstStyle/>
            <a:p>
              <a:r>
                <a:rPr lang="en-US" dirty="0" smtClean="0"/>
                <a:t>Request:</a:t>
              </a:r>
            </a:p>
            <a:p>
              <a:endParaRPr lang="en-US" dirty="0" smtClean="0"/>
            </a:p>
            <a:p>
              <a:pPr marL="285750" indent="-285750">
                <a:buFont typeface="Arial" panose="020B0604020202020204" pitchFamily="34" charset="0"/>
                <a:buChar char="•"/>
              </a:pPr>
              <a:r>
                <a:rPr lang="en-US" dirty="0" smtClean="0"/>
                <a:t>Insertion of an additional machine element in round beam pipe (left side).</a:t>
              </a:r>
            </a:p>
            <a:p>
              <a:pPr marL="285750" indent="-285750">
                <a:buFont typeface="Arial" panose="020B0604020202020204" pitchFamily="34" charset="0"/>
                <a:buChar char="•"/>
              </a:pPr>
              <a:r>
                <a:rPr lang="en-US" dirty="0" smtClean="0"/>
                <a:t>New machine element has a beam pipe with race-track cross-section:</a:t>
              </a:r>
            </a:p>
          </p:txBody>
        </p:sp>
        <p:sp>
          <p:nvSpPr>
            <p:cNvPr id="19" name="Rounded Rectangle 18"/>
            <p:cNvSpPr/>
            <p:nvPr/>
          </p:nvSpPr>
          <p:spPr>
            <a:xfrm>
              <a:off x="1763059" y="4924612"/>
              <a:ext cx="842682" cy="310776"/>
            </a:xfrm>
            <a:prstGeom prst="roundRect">
              <a:avLst>
                <a:gd name="adj" fmla="val 50000"/>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cxnSp>
        <p:nvCxnSpPr>
          <p:cNvPr id="22" name="Straight Arrow Connector 21"/>
          <p:cNvCxnSpPr>
            <a:stCxn id="19" idx="0"/>
          </p:cNvCxnSpPr>
          <p:nvPr/>
        </p:nvCxnSpPr>
        <p:spPr>
          <a:xfrm flipH="1" flipV="1">
            <a:off x="1308690" y="1699542"/>
            <a:ext cx="1099154" cy="3700393"/>
          </a:xfrm>
          <a:prstGeom prst="straightConnector1">
            <a:avLst/>
          </a:prstGeom>
          <a:ln w="38100">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2720748" y="1231153"/>
            <a:ext cx="4888455" cy="4805470"/>
            <a:chOff x="2720748" y="1231153"/>
            <a:chExt cx="4888455" cy="480547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6448" y="3269129"/>
              <a:ext cx="2992755" cy="2767494"/>
            </a:xfrm>
            <a:prstGeom prst="rect">
              <a:avLst/>
            </a:prstGeom>
            <a:ln w="28575">
              <a:solidFill>
                <a:srgbClr val="C00000"/>
              </a:solidFill>
            </a:ln>
          </p:spPr>
        </p:pic>
        <p:cxnSp>
          <p:nvCxnSpPr>
            <p:cNvPr id="24" name="Straight Arrow Connector 23"/>
            <p:cNvCxnSpPr>
              <a:endCxn id="25" idx="1"/>
            </p:cNvCxnSpPr>
            <p:nvPr/>
          </p:nvCxnSpPr>
          <p:spPr>
            <a:xfrm flipH="1" flipV="1">
              <a:off x="2720748" y="1766047"/>
              <a:ext cx="1895700" cy="3034638"/>
            </a:xfrm>
            <a:prstGeom prst="straightConnector1">
              <a:avLst/>
            </a:prstGeom>
            <a:ln w="38100">
              <a:solidFill>
                <a:srgbClr val="C0000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2720748" y="1231153"/>
              <a:ext cx="1069309" cy="1069788"/>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8" name="Straight Arrow Connector 27"/>
            <p:cNvCxnSpPr>
              <a:stCxn id="17" idx="3"/>
            </p:cNvCxnSpPr>
            <p:nvPr/>
          </p:nvCxnSpPr>
          <p:spPr>
            <a:xfrm flipH="1" flipV="1">
              <a:off x="3790057" y="1699542"/>
              <a:ext cx="3819146" cy="2953334"/>
            </a:xfrm>
            <a:prstGeom prst="straightConnector1">
              <a:avLst/>
            </a:prstGeom>
            <a:ln w="38100">
              <a:solidFill>
                <a:srgbClr val="C0000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p:nvGrpSpPr>
        <p:grpSpPr>
          <a:xfrm>
            <a:off x="3477153" y="1273585"/>
            <a:ext cx="2913011" cy="4596794"/>
            <a:chOff x="3477153" y="1273585"/>
            <a:chExt cx="2913011" cy="4596794"/>
          </a:xfrm>
        </p:grpSpPr>
        <p:sp>
          <p:nvSpPr>
            <p:cNvPr id="32" name="Rectangle 31"/>
            <p:cNvSpPr/>
            <p:nvPr/>
          </p:nvSpPr>
          <p:spPr>
            <a:xfrm>
              <a:off x="3477153" y="1273585"/>
              <a:ext cx="748212" cy="979544"/>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9645" y="3656777"/>
              <a:ext cx="1499536" cy="2213602"/>
            </a:xfrm>
            <a:prstGeom prst="rect">
              <a:avLst/>
            </a:prstGeom>
            <a:ln w="28575">
              <a:solidFill>
                <a:srgbClr val="C00000"/>
              </a:solidFill>
            </a:ln>
          </p:spPr>
        </p:pic>
        <p:cxnSp>
          <p:nvCxnSpPr>
            <p:cNvPr id="36" name="Straight Connector 35"/>
            <p:cNvCxnSpPr>
              <a:stCxn id="32" idx="1"/>
            </p:cNvCxnSpPr>
            <p:nvPr/>
          </p:nvCxnSpPr>
          <p:spPr>
            <a:xfrm>
              <a:off x="3477153" y="1763357"/>
              <a:ext cx="1360118" cy="3000221"/>
            </a:xfrm>
            <a:prstGeom prst="line">
              <a:avLst/>
            </a:prstGeom>
            <a:ln w="381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221800" y="1689147"/>
              <a:ext cx="2168364" cy="3074431"/>
            </a:xfrm>
            <a:prstGeom prst="line">
              <a:avLst/>
            </a:prstGeom>
            <a:ln w="38100">
              <a:solidFill>
                <a:srgbClr val="C00000"/>
              </a:solidFill>
            </a:ln>
            <a:effectLst/>
          </p:spPr>
          <p:style>
            <a:lnRef idx="2">
              <a:schemeClr val="accent1"/>
            </a:lnRef>
            <a:fillRef idx="0">
              <a:schemeClr val="accent1"/>
            </a:fillRef>
            <a:effectRef idx="1">
              <a:schemeClr val="accent1"/>
            </a:effectRef>
            <a:fontRef idx="minor">
              <a:schemeClr val="tx1"/>
            </a:fontRef>
          </p:style>
        </p:cxnSp>
      </p:grpSp>
      <p:grpSp>
        <p:nvGrpSpPr>
          <p:cNvPr id="48" name="Group 47"/>
          <p:cNvGrpSpPr/>
          <p:nvPr/>
        </p:nvGrpSpPr>
        <p:grpSpPr>
          <a:xfrm>
            <a:off x="6440587" y="1285537"/>
            <a:ext cx="2463994" cy="4620871"/>
            <a:chOff x="6440587" y="1285537"/>
            <a:chExt cx="2463994" cy="4620871"/>
          </a:xfrm>
        </p:grpSpPr>
        <p:sp>
          <p:nvSpPr>
            <p:cNvPr id="33" name="Rectangle 32"/>
            <p:cNvSpPr/>
            <p:nvPr/>
          </p:nvSpPr>
          <p:spPr>
            <a:xfrm>
              <a:off x="6440587" y="1285537"/>
              <a:ext cx="930883" cy="967591"/>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42" name="Straight Connector 41"/>
            <p:cNvCxnSpPr>
              <a:endCxn id="44" idx="1"/>
            </p:cNvCxnSpPr>
            <p:nvPr/>
          </p:nvCxnSpPr>
          <p:spPr>
            <a:xfrm>
              <a:off x="6440587" y="1676098"/>
              <a:ext cx="920625" cy="3124587"/>
            </a:xfrm>
            <a:prstGeom prst="line">
              <a:avLst/>
            </a:prstGeom>
            <a:ln w="38100">
              <a:solidFill>
                <a:srgbClr val="C00000"/>
              </a:solidFill>
            </a:ln>
            <a:effectLst/>
          </p:spPr>
          <p:style>
            <a:lnRef idx="2">
              <a:schemeClr val="accent1"/>
            </a:lnRef>
            <a:fillRef idx="0">
              <a:schemeClr val="accent1"/>
            </a:fillRef>
            <a:effectRef idx="1">
              <a:schemeClr val="accent1"/>
            </a:effectRef>
            <a:fontRef idx="minor">
              <a:schemeClr val="tx1"/>
            </a:fontRef>
          </p:style>
        </p:cxnSp>
        <p:pic>
          <p:nvPicPr>
            <p:cNvPr id="44" name="Picture 43"/>
            <p:cNvPicPr>
              <a:picLocks noChangeAspect="1"/>
            </p:cNvPicPr>
            <p:nvPr/>
          </p:nvPicPr>
          <p:blipFill rotWithShape="1">
            <a:blip r:embed="rId5">
              <a:extLst>
                <a:ext uri="{28A0092B-C50C-407E-A947-70E740481C1C}">
                  <a14:useLocalDpi xmlns:a14="http://schemas.microsoft.com/office/drawing/2010/main" val="0"/>
                </a:ext>
              </a:extLst>
            </a:blip>
            <a:srcRect t="4517" b="3131"/>
            <a:stretch/>
          </p:blipFill>
          <p:spPr>
            <a:xfrm>
              <a:off x="7361212" y="3694962"/>
              <a:ext cx="1543369" cy="2211446"/>
            </a:xfrm>
            <a:prstGeom prst="rect">
              <a:avLst/>
            </a:prstGeom>
            <a:ln w="28575">
              <a:solidFill>
                <a:srgbClr val="C00000"/>
              </a:solidFill>
            </a:ln>
          </p:spPr>
        </p:pic>
        <p:cxnSp>
          <p:nvCxnSpPr>
            <p:cNvPr id="43" name="Straight Connector 42"/>
            <p:cNvCxnSpPr>
              <a:endCxn id="44" idx="3"/>
            </p:cNvCxnSpPr>
            <p:nvPr/>
          </p:nvCxnSpPr>
          <p:spPr>
            <a:xfrm>
              <a:off x="7378172" y="1726251"/>
              <a:ext cx="1526409" cy="3074434"/>
            </a:xfrm>
            <a:prstGeom prst="line">
              <a:avLst/>
            </a:prstGeom>
            <a:ln w="38100">
              <a:solidFill>
                <a:srgbClr val="C000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954719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2"/>
                                        </p:tgtEl>
                                      </p:cBhvr>
                                    </p:animEffect>
                                    <p:set>
                                      <p:cBhvr>
                                        <p:cTn id="16" dur="1" fill="hold">
                                          <p:stCondLst>
                                            <p:cond delay="499"/>
                                          </p:stCondLst>
                                        </p:cTn>
                                        <p:tgtEl>
                                          <p:spTgt spid="2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30"/>
                                        </p:tgtEl>
                                      </p:cBhvr>
                                    </p:animEffect>
                                    <p:set>
                                      <p:cBhvr>
                                        <p:cTn id="26" dur="1" fill="hold">
                                          <p:stCondLst>
                                            <p:cond delay="499"/>
                                          </p:stCondLst>
                                        </p:cTn>
                                        <p:tgtEl>
                                          <p:spTgt spid="3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47"/>
                                        </p:tgtEl>
                                      </p:cBhvr>
                                    </p:animEffect>
                                    <p:set>
                                      <p:cBhvr>
                                        <p:cTn id="35" dur="1" fill="hold">
                                          <p:stCondLst>
                                            <p:cond delay="499"/>
                                          </p:stCondLst>
                                        </p:cTn>
                                        <p:tgtEl>
                                          <p:spTgt spid="4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48"/>
                                        </p:tgtEl>
                                      </p:cBhvr>
                                    </p:animEffect>
                                    <p:set>
                                      <p:cBhvr>
                                        <p:cTn id="44"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702" y="43453"/>
            <a:ext cx="8226854" cy="940443"/>
          </a:xfrm>
        </p:spPr>
        <p:txBody>
          <a:bodyPr/>
          <a:lstStyle/>
          <a:p>
            <a:r>
              <a:rPr lang="en-US" dirty="0" smtClean="0"/>
              <a:t>Example: Re-working a Machine “Section” in SPS</a:t>
            </a:r>
            <a:endParaRPr lang="en-GB" dirty="0"/>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24154" r="8428" b="31855"/>
          <a:stretch/>
        </p:blipFill>
        <p:spPr>
          <a:xfrm>
            <a:off x="70217" y="748704"/>
            <a:ext cx="8951044" cy="2258383"/>
          </a:xfrm>
        </p:spPr>
      </p:pic>
      <p:sp>
        <p:nvSpPr>
          <p:cNvPr id="4" name="Date Placeholder 3"/>
          <p:cNvSpPr>
            <a:spLocks noGrp="1"/>
          </p:cNvSpPr>
          <p:nvPr>
            <p:ph type="dt" sz="half" idx="2"/>
          </p:nvPr>
        </p:nvSpPr>
        <p:spPr/>
        <p:txBody>
          <a:bodyPr/>
          <a:lstStyle/>
          <a:p>
            <a:r>
              <a:rPr lang="en-US" smtClean="0"/>
              <a:t>20-Sept-2017</a:t>
            </a:r>
            <a:endParaRPr lang="en-GB" dirty="0"/>
          </a:p>
        </p:txBody>
      </p:sp>
      <p:sp>
        <p:nvSpPr>
          <p:cNvPr id="5" name="Footer Placeholder 4"/>
          <p:cNvSpPr>
            <a:spLocks noGrp="1"/>
          </p:cNvSpPr>
          <p:nvPr>
            <p:ph type="ftr" sz="quarter" idx="3"/>
          </p:nvPr>
        </p:nvSpPr>
        <p:spPr/>
        <p:txBody>
          <a:bodyPr/>
          <a:lstStyle/>
          <a:p>
            <a:r>
              <a:rPr lang="en-GB" smtClean="0"/>
              <a:t>Christine Vollinger et. al., CERN BE-RF Group</a:t>
            </a:r>
            <a:endParaRPr lang="en-GB" dirty="0"/>
          </a:p>
        </p:txBody>
      </p:sp>
      <p:grpSp>
        <p:nvGrpSpPr>
          <p:cNvPr id="25" name="Group 24"/>
          <p:cNvGrpSpPr/>
          <p:nvPr/>
        </p:nvGrpSpPr>
        <p:grpSpPr>
          <a:xfrm>
            <a:off x="302921" y="4570550"/>
            <a:ext cx="8714079" cy="1306921"/>
            <a:chOff x="322413" y="4569802"/>
            <a:chExt cx="8714079" cy="1306921"/>
          </a:xfrm>
        </p:grpSpPr>
        <p:grpSp>
          <p:nvGrpSpPr>
            <p:cNvPr id="8" name="Group 7"/>
            <p:cNvGrpSpPr/>
            <p:nvPr/>
          </p:nvGrpSpPr>
          <p:grpSpPr>
            <a:xfrm>
              <a:off x="322413" y="4569802"/>
              <a:ext cx="8714079" cy="1292498"/>
              <a:chOff x="322413" y="4569802"/>
              <a:chExt cx="8714079" cy="1292498"/>
            </a:xfrm>
          </p:grpSpPr>
          <p:grpSp>
            <p:nvGrpSpPr>
              <p:cNvPr id="11" name="Group 10"/>
              <p:cNvGrpSpPr/>
              <p:nvPr/>
            </p:nvGrpSpPr>
            <p:grpSpPr>
              <a:xfrm>
                <a:off x="1577786" y="4569802"/>
                <a:ext cx="7458706" cy="1292498"/>
                <a:chOff x="1193800" y="2841899"/>
                <a:chExt cx="7546512" cy="1292498"/>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4792" t="34650" r="4398" b="31980"/>
                <a:stretch/>
              </p:blipFill>
              <p:spPr>
                <a:xfrm>
                  <a:off x="1193800" y="2844801"/>
                  <a:ext cx="7546512" cy="1270000"/>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82121" t="34650" r="12224" b="31980"/>
                <a:stretch/>
              </p:blipFill>
              <p:spPr>
                <a:xfrm>
                  <a:off x="1993900" y="2864397"/>
                  <a:ext cx="569098" cy="1270000"/>
                </a:xfrm>
                <a:prstGeom prst="rect">
                  <a:avLst/>
                </a:prstGeom>
              </p:spPr>
            </p:pic>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32791" t="34650" r="60790" b="31980"/>
                <a:stretch/>
              </p:blipFill>
              <p:spPr>
                <a:xfrm>
                  <a:off x="7587094" y="2841899"/>
                  <a:ext cx="533401" cy="1270000"/>
                </a:xfrm>
                <a:prstGeom prst="rect">
                  <a:avLst/>
                </a:prstGeom>
              </p:spPr>
            </p:pic>
          </p:grpSp>
          <p:sp>
            <p:nvSpPr>
              <p:cNvPr id="22" name="Rounded Rectangle 21"/>
              <p:cNvSpPr/>
              <p:nvPr/>
            </p:nvSpPr>
            <p:spPr>
              <a:xfrm>
                <a:off x="322413" y="5071912"/>
                <a:ext cx="931743" cy="310776"/>
              </a:xfrm>
              <a:prstGeom prst="roundRect">
                <a:avLst>
                  <a:gd name="adj" fmla="val 50000"/>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TextBox 22"/>
              <p:cNvSpPr txBox="1"/>
              <p:nvPr/>
            </p:nvSpPr>
            <p:spPr>
              <a:xfrm>
                <a:off x="1255923" y="5042634"/>
                <a:ext cx="244136" cy="369332"/>
              </a:xfrm>
              <a:prstGeom prst="rect">
                <a:avLst/>
              </a:prstGeom>
              <a:noFill/>
            </p:spPr>
            <p:txBody>
              <a:bodyPr wrap="square" rtlCol="0">
                <a:spAutoFit/>
              </a:bodyPr>
              <a:lstStyle/>
              <a:p>
                <a:r>
                  <a:rPr lang="en-US" dirty="0"/>
                  <a:t>+</a:t>
                </a:r>
                <a:endParaRPr lang="en-GB" dirty="0"/>
              </a:p>
            </p:txBody>
          </p:sp>
        </p:grpSp>
        <p:sp>
          <p:nvSpPr>
            <p:cNvPr id="24" name="TextBox 23"/>
            <p:cNvSpPr txBox="1"/>
            <p:nvPr/>
          </p:nvSpPr>
          <p:spPr>
            <a:xfrm>
              <a:off x="5301003" y="5507391"/>
              <a:ext cx="1943100" cy="369332"/>
            </a:xfrm>
            <a:prstGeom prst="rect">
              <a:avLst/>
            </a:prstGeom>
            <a:noFill/>
          </p:spPr>
          <p:txBody>
            <a:bodyPr wrap="square" rtlCol="0">
              <a:spAutoFit/>
            </a:bodyPr>
            <a:lstStyle/>
            <a:p>
              <a:r>
                <a:rPr lang="en-US" dirty="0" smtClean="0"/>
                <a:t>top view</a:t>
              </a:r>
              <a:endParaRPr lang="en-GB" dirty="0"/>
            </a:p>
          </p:txBody>
        </p:sp>
      </p:grpSp>
      <p:grpSp>
        <p:nvGrpSpPr>
          <p:cNvPr id="27" name="Group 26"/>
          <p:cNvGrpSpPr/>
          <p:nvPr/>
        </p:nvGrpSpPr>
        <p:grpSpPr>
          <a:xfrm>
            <a:off x="-202758" y="3081820"/>
            <a:ext cx="9224018" cy="1720991"/>
            <a:chOff x="-202758" y="3081820"/>
            <a:chExt cx="9224018" cy="1720991"/>
          </a:xfrm>
        </p:grpSpPr>
        <p:grpSp>
          <p:nvGrpSpPr>
            <p:cNvPr id="10" name="Group 9"/>
            <p:cNvGrpSpPr/>
            <p:nvPr/>
          </p:nvGrpSpPr>
          <p:grpSpPr>
            <a:xfrm>
              <a:off x="302921" y="3081820"/>
              <a:ext cx="8718339" cy="1304767"/>
              <a:chOff x="302921" y="3081820"/>
              <a:chExt cx="8718339" cy="1304767"/>
            </a:xfrm>
          </p:grpSpPr>
          <p:grpSp>
            <p:nvGrpSpPr>
              <p:cNvPr id="7" name="Group 6"/>
              <p:cNvGrpSpPr/>
              <p:nvPr/>
            </p:nvGrpSpPr>
            <p:grpSpPr>
              <a:xfrm>
                <a:off x="302921" y="3081820"/>
                <a:ext cx="8718339" cy="1261036"/>
                <a:chOff x="302921" y="3081820"/>
                <a:chExt cx="8718339" cy="1261036"/>
              </a:xfrm>
            </p:grpSpPr>
            <p:grpSp>
              <p:nvGrpSpPr>
                <p:cNvPr id="12" name="Group 11"/>
                <p:cNvGrpSpPr/>
                <p:nvPr/>
              </p:nvGrpSpPr>
              <p:grpSpPr>
                <a:xfrm>
                  <a:off x="1577787" y="3081820"/>
                  <a:ext cx="7443473" cy="1261036"/>
                  <a:chOff x="203200" y="3081820"/>
                  <a:chExt cx="8881035" cy="1261036"/>
                </a:xfrm>
              </p:grpSpPr>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4836" t="29782" r="4117" b="37084"/>
                  <a:stretch/>
                </p:blipFill>
                <p:spPr>
                  <a:xfrm>
                    <a:off x="203200" y="3081820"/>
                    <a:ext cx="8881035" cy="1261036"/>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14210" t="29782" r="80092" b="37084"/>
                  <a:stretch/>
                </p:blipFill>
                <p:spPr>
                  <a:xfrm>
                    <a:off x="7721601" y="3081820"/>
                    <a:ext cx="555812" cy="1261036"/>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82097" t="29782" r="12327" b="37084"/>
                  <a:stretch/>
                </p:blipFill>
                <p:spPr>
                  <a:xfrm>
                    <a:off x="1183340" y="3081820"/>
                    <a:ext cx="543859" cy="1261036"/>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4836" t="29782" r="85667" b="37084"/>
                  <a:stretch/>
                </p:blipFill>
                <p:spPr>
                  <a:xfrm>
                    <a:off x="256986" y="3081820"/>
                    <a:ext cx="926354" cy="1261036"/>
                  </a:xfrm>
                  <a:prstGeom prst="rect">
                    <a:avLst/>
                  </a:prstGeom>
                </p:spPr>
              </p:pic>
            </p:grpSp>
            <p:sp>
              <p:nvSpPr>
                <p:cNvPr id="21" name="Rounded Rectangle 20"/>
                <p:cNvSpPr/>
                <p:nvPr/>
              </p:nvSpPr>
              <p:spPr>
                <a:xfrm>
                  <a:off x="302921" y="3556950"/>
                  <a:ext cx="931743" cy="310776"/>
                </a:xfrm>
                <a:prstGeom prst="roundRect">
                  <a:avLst>
                    <a:gd name="adj" fmla="val 50000"/>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p:cNvSpPr txBox="1"/>
                <p:nvPr/>
              </p:nvSpPr>
              <p:spPr>
                <a:xfrm>
                  <a:off x="1219929" y="3527672"/>
                  <a:ext cx="244136" cy="369332"/>
                </a:xfrm>
                <a:prstGeom prst="rect">
                  <a:avLst/>
                </a:prstGeom>
                <a:noFill/>
              </p:spPr>
              <p:txBody>
                <a:bodyPr wrap="square" rtlCol="0">
                  <a:spAutoFit/>
                </a:bodyPr>
                <a:lstStyle/>
                <a:p>
                  <a:r>
                    <a:rPr lang="en-US" dirty="0"/>
                    <a:t>+</a:t>
                  </a:r>
                  <a:endParaRPr lang="en-GB" dirty="0"/>
                </a:p>
              </p:txBody>
            </p:sp>
          </p:grpSp>
          <p:sp>
            <p:nvSpPr>
              <p:cNvPr id="9" name="TextBox 8"/>
              <p:cNvSpPr txBox="1"/>
              <p:nvPr/>
            </p:nvSpPr>
            <p:spPr>
              <a:xfrm>
                <a:off x="5259871" y="4017255"/>
                <a:ext cx="1943100" cy="369332"/>
              </a:xfrm>
              <a:prstGeom prst="rect">
                <a:avLst/>
              </a:prstGeom>
              <a:noFill/>
            </p:spPr>
            <p:txBody>
              <a:bodyPr wrap="square" rtlCol="0">
                <a:spAutoFit/>
              </a:bodyPr>
              <a:lstStyle/>
              <a:p>
                <a:r>
                  <a:rPr lang="en-US" dirty="0" smtClean="0"/>
                  <a:t>side view</a:t>
                </a:r>
                <a:endParaRPr lang="en-GB" dirty="0"/>
              </a:p>
            </p:txBody>
          </p:sp>
        </p:grpSp>
        <p:sp>
          <p:nvSpPr>
            <p:cNvPr id="26" name="TextBox 25"/>
            <p:cNvSpPr txBox="1"/>
            <p:nvPr/>
          </p:nvSpPr>
          <p:spPr>
            <a:xfrm>
              <a:off x="-202758" y="4156480"/>
              <a:ext cx="1943100" cy="646331"/>
            </a:xfrm>
            <a:prstGeom prst="rect">
              <a:avLst/>
            </a:prstGeom>
            <a:noFill/>
          </p:spPr>
          <p:txBody>
            <a:bodyPr wrap="square" rtlCol="0">
              <a:spAutoFit/>
            </a:bodyPr>
            <a:lstStyle/>
            <a:p>
              <a:pPr algn="ctr"/>
              <a:r>
                <a:rPr lang="en-US" dirty="0" smtClean="0"/>
                <a:t>new machine </a:t>
              </a:r>
            </a:p>
            <a:p>
              <a:pPr algn="ctr"/>
              <a:r>
                <a:rPr lang="en-US" dirty="0" smtClean="0"/>
                <a:t>element </a:t>
              </a:r>
              <a:endParaRPr lang="en-GB" dirty="0"/>
            </a:p>
          </p:txBody>
        </p:sp>
      </p:grpSp>
    </p:spTree>
    <p:extLst>
      <p:ext uri="{BB962C8B-B14F-4D97-AF65-F5344CB8AC3E}">
        <p14:creationId xmlns:p14="http://schemas.microsoft.com/office/powerpoint/2010/main" val="5054142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r>
              <a:rPr lang="en-US" smtClean="0"/>
              <a:t>20-Sept-2017</a:t>
            </a:r>
            <a:endParaRPr lang="en-GB" dirty="0"/>
          </a:p>
        </p:txBody>
      </p:sp>
      <p:sp>
        <p:nvSpPr>
          <p:cNvPr id="5" name="Footer Placeholder 4"/>
          <p:cNvSpPr>
            <a:spLocks noGrp="1"/>
          </p:cNvSpPr>
          <p:nvPr>
            <p:ph type="ftr" sz="quarter" idx="3"/>
          </p:nvPr>
        </p:nvSpPr>
        <p:spPr/>
        <p:txBody>
          <a:bodyPr/>
          <a:lstStyle/>
          <a:p>
            <a:r>
              <a:rPr lang="en-GB" smtClean="0"/>
              <a:t>Christine Vollinger et. al., CERN BE-RF Group</a:t>
            </a:r>
            <a:endParaRPr lang="en-GB" dirty="0"/>
          </a:p>
        </p:txBody>
      </p:sp>
      <p:grpSp>
        <p:nvGrpSpPr>
          <p:cNvPr id="15" name="Group 14"/>
          <p:cNvGrpSpPr/>
          <p:nvPr/>
        </p:nvGrpSpPr>
        <p:grpSpPr>
          <a:xfrm>
            <a:off x="323851" y="643420"/>
            <a:ext cx="7544301" cy="1261036"/>
            <a:chOff x="203200" y="3081820"/>
            <a:chExt cx="8881035" cy="1261036"/>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4836" t="29782" r="4117" b="37084"/>
            <a:stretch/>
          </p:blipFill>
          <p:spPr>
            <a:xfrm>
              <a:off x="203200" y="3081820"/>
              <a:ext cx="8881035" cy="1261036"/>
            </a:xfrm>
            <a:prstGeom prst="rect">
              <a:avLst/>
            </a:prstGeom>
          </p:spPr>
        </p:pic>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14210" t="29782" r="80092" b="37084"/>
            <a:stretch/>
          </p:blipFill>
          <p:spPr>
            <a:xfrm>
              <a:off x="7721601" y="3081820"/>
              <a:ext cx="555812" cy="1261036"/>
            </a:xfrm>
            <a:prstGeom prst="rect">
              <a:avLst/>
            </a:prstGeom>
          </p:spPr>
        </p:pic>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82097" t="29782" r="12327" b="37084"/>
            <a:stretch/>
          </p:blipFill>
          <p:spPr>
            <a:xfrm>
              <a:off x="1183340" y="3081820"/>
              <a:ext cx="543859" cy="1261036"/>
            </a:xfrm>
            <a:prstGeom prst="rect">
              <a:avLst/>
            </a:prstGeom>
          </p:spPr>
        </p:pic>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4836" t="29782" r="85667" b="37084"/>
            <a:stretch/>
          </p:blipFill>
          <p:spPr>
            <a:xfrm>
              <a:off x="256986" y="3081820"/>
              <a:ext cx="926354" cy="1261036"/>
            </a:xfrm>
            <a:prstGeom prst="rect">
              <a:avLst/>
            </a:prstGeom>
          </p:spPr>
        </p:pic>
      </p:grpSp>
      <p:grpSp>
        <p:nvGrpSpPr>
          <p:cNvPr id="37" name="Group 36"/>
          <p:cNvGrpSpPr/>
          <p:nvPr/>
        </p:nvGrpSpPr>
        <p:grpSpPr>
          <a:xfrm>
            <a:off x="5333800" y="2026883"/>
            <a:ext cx="3507912" cy="2236411"/>
            <a:chOff x="5333800" y="2026883"/>
            <a:chExt cx="3507912" cy="2236411"/>
          </a:xfrm>
        </p:grpSpPr>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t="4517" b="3131"/>
            <a:stretch/>
          </p:blipFill>
          <p:spPr>
            <a:xfrm>
              <a:off x="6307360" y="2026883"/>
              <a:ext cx="1560792" cy="2236411"/>
            </a:xfrm>
            <a:prstGeom prst="rect">
              <a:avLst/>
            </a:prstGeom>
            <a:ln w="28575">
              <a:solidFill>
                <a:srgbClr val="C00000"/>
              </a:solidFill>
            </a:ln>
          </p:spPr>
        </p:pic>
        <p:sp>
          <p:nvSpPr>
            <p:cNvPr id="27" name="Oval 26"/>
            <p:cNvSpPr/>
            <p:nvPr/>
          </p:nvSpPr>
          <p:spPr>
            <a:xfrm>
              <a:off x="7948764" y="2970681"/>
              <a:ext cx="892948"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Oval 27"/>
            <p:cNvSpPr/>
            <p:nvPr/>
          </p:nvSpPr>
          <p:spPr>
            <a:xfrm>
              <a:off x="5333800" y="2970681"/>
              <a:ext cx="892948"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36" name="Group 35"/>
          <p:cNvGrpSpPr/>
          <p:nvPr/>
        </p:nvGrpSpPr>
        <p:grpSpPr>
          <a:xfrm>
            <a:off x="1055517" y="2026883"/>
            <a:ext cx="3576765" cy="2213602"/>
            <a:chOff x="1055517" y="2026883"/>
            <a:chExt cx="3576765" cy="2213602"/>
          </a:xfrm>
        </p:grpSpPr>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6097" y="2026883"/>
              <a:ext cx="1499536" cy="2213602"/>
            </a:xfrm>
            <a:prstGeom prst="rect">
              <a:avLst/>
            </a:prstGeom>
            <a:ln w="28575">
              <a:solidFill>
                <a:srgbClr val="C00000"/>
              </a:solidFill>
            </a:ln>
          </p:spPr>
        </p:pic>
        <p:sp>
          <p:nvSpPr>
            <p:cNvPr id="26" name="Oval 25"/>
            <p:cNvSpPr/>
            <p:nvPr/>
          </p:nvSpPr>
          <p:spPr>
            <a:xfrm>
              <a:off x="1055517" y="2643656"/>
              <a:ext cx="909077" cy="8826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Oval 28"/>
            <p:cNvSpPr/>
            <p:nvPr/>
          </p:nvSpPr>
          <p:spPr>
            <a:xfrm>
              <a:off x="3739334" y="2970681"/>
              <a:ext cx="892948"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2" name="TextBox 31"/>
          <p:cNvSpPr txBox="1"/>
          <p:nvPr/>
        </p:nvSpPr>
        <p:spPr>
          <a:xfrm>
            <a:off x="422853" y="4362913"/>
            <a:ext cx="8418859" cy="1754326"/>
          </a:xfrm>
          <a:prstGeom prst="rect">
            <a:avLst/>
          </a:prstGeom>
          <a:noFill/>
          <a:ln>
            <a:solidFill>
              <a:schemeClr val="tx1"/>
            </a:solidFill>
          </a:ln>
        </p:spPr>
        <p:txBody>
          <a:bodyPr wrap="square" rtlCol="0">
            <a:spAutoFit/>
          </a:bodyPr>
          <a:lstStyle/>
          <a:p>
            <a:r>
              <a:rPr lang="en-US" dirty="0" smtClean="0"/>
              <a:t>Example for bellows:</a:t>
            </a:r>
          </a:p>
          <a:p>
            <a:pPr marL="285750" indent="-285750">
              <a:buFont typeface="Arial" panose="020B0604020202020204" pitchFamily="34" charset="0"/>
              <a:buChar char="•"/>
            </a:pPr>
            <a:r>
              <a:rPr lang="en-US" dirty="0" smtClean="0"/>
              <a:t>Identical bellows with entirely different EM-behavior due to connecting vacuum chambers.</a:t>
            </a:r>
          </a:p>
          <a:p>
            <a:pPr marL="285750" indent="-285750">
              <a:buFont typeface="Arial" panose="020B0604020202020204" pitchFamily="34" charset="0"/>
              <a:buChar char="•"/>
            </a:pPr>
            <a:r>
              <a:rPr lang="en-US" dirty="0" smtClean="0"/>
              <a:t>Left: bellows resonates with circular part (BPCE &amp; large, round beam-pipe)</a:t>
            </a:r>
            <a:br>
              <a:rPr lang="en-US" dirty="0" smtClean="0"/>
            </a:br>
            <a:r>
              <a:rPr lang="en-US" dirty="0" smtClean="0"/>
              <a:t>Right: bellows resonates but does not interact with adjacent machine elements due to cut-off frequency of flat, elliptical beam-pipe.</a:t>
            </a:r>
          </a:p>
        </p:txBody>
      </p:sp>
      <p:sp>
        <p:nvSpPr>
          <p:cNvPr id="33" name="Title 1"/>
          <p:cNvSpPr txBox="1">
            <a:spLocks/>
          </p:cNvSpPr>
          <p:nvPr/>
        </p:nvSpPr>
        <p:spPr>
          <a:xfrm>
            <a:off x="308702" y="65849"/>
            <a:ext cx="8226854" cy="638647"/>
          </a:xfrm>
          <a:prstGeom prst="rect">
            <a:avLst/>
          </a:prstGeom>
        </p:spPr>
        <p:txBody>
          <a:bodyPr vert="horz" lIns="45720" rIns="45720" anchor="ctr">
            <a:normAutofit/>
          </a:bodyPr>
          <a:lstStyle>
            <a:lvl1pPr algn="l" rtl="0" eaLnBrk="1" latinLnBrk="0" hangingPunct="1">
              <a:spcBef>
                <a:spcPct val="0"/>
              </a:spcBef>
              <a:buNone/>
              <a:defRPr kumimoji="0" sz="2800" kern="1200">
                <a:solidFill>
                  <a:schemeClr val="tx1"/>
                </a:solidFill>
                <a:latin typeface="+mj-lt"/>
                <a:ea typeface="+mj-ea"/>
                <a:cs typeface="+mj-cs"/>
              </a:defRPr>
            </a:lvl1pPr>
          </a:lstStyle>
          <a:p>
            <a:r>
              <a:rPr lang="en-US" dirty="0" smtClean="0"/>
              <a:t>Example: Re-working a Machine “Section” in SPS</a:t>
            </a:r>
            <a:endParaRPr lang="en-GB" dirty="0"/>
          </a:p>
        </p:txBody>
      </p:sp>
    </p:spTree>
    <p:extLst>
      <p:ext uri="{BB962C8B-B14F-4D97-AF65-F5344CB8AC3E}">
        <p14:creationId xmlns:p14="http://schemas.microsoft.com/office/powerpoint/2010/main" val="26229764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009" y="1"/>
            <a:ext cx="8226854" cy="565150"/>
          </a:xfrm>
        </p:spPr>
        <p:txBody>
          <a:bodyPr>
            <a:normAutofit/>
          </a:bodyPr>
          <a:lstStyle/>
          <a:p>
            <a:r>
              <a:rPr lang="en-US" dirty="0" smtClean="0"/>
              <a:t>Example: Re-working </a:t>
            </a:r>
            <a:r>
              <a:rPr lang="en-US" dirty="0"/>
              <a:t>a Machine “Section” in SPS</a:t>
            </a:r>
            <a:endParaRPr lang="en-GB" dirty="0"/>
          </a:p>
        </p:txBody>
      </p:sp>
      <p:sp>
        <p:nvSpPr>
          <p:cNvPr id="4" name="Date Placeholder 3"/>
          <p:cNvSpPr>
            <a:spLocks noGrp="1"/>
          </p:cNvSpPr>
          <p:nvPr>
            <p:ph type="dt" sz="half" idx="2"/>
          </p:nvPr>
        </p:nvSpPr>
        <p:spPr/>
        <p:txBody>
          <a:bodyPr/>
          <a:lstStyle/>
          <a:p>
            <a:r>
              <a:rPr lang="en-US" smtClean="0"/>
              <a:t>20-Sept-2017</a:t>
            </a:r>
            <a:endParaRPr lang="en-GB" dirty="0"/>
          </a:p>
        </p:txBody>
      </p:sp>
      <p:sp>
        <p:nvSpPr>
          <p:cNvPr id="5" name="Footer Placeholder 4"/>
          <p:cNvSpPr>
            <a:spLocks noGrp="1"/>
          </p:cNvSpPr>
          <p:nvPr>
            <p:ph type="ftr" sz="quarter" idx="3"/>
          </p:nvPr>
        </p:nvSpPr>
        <p:spPr/>
        <p:txBody>
          <a:bodyPr/>
          <a:lstStyle/>
          <a:p>
            <a:r>
              <a:rPr lang="en-GB" smtClean="0"/>
              <a:t>Christine Vollinger et. al., CERN BE-RF Group</a:t>
            </a:r>
            <a:endParaRPr lang="en-GB" dirty="0"/>
          </a:p>
        </p:txBody>
      </p:sp>
      <p:grpSp>
        <p:nvGrpSpPr>
          <p:cNvPr id="44" name="Group 43"/>
          <p:cNvGrpSpPr/>
          <p:nvPr/>
        </p:nvGrpSpPr>
        <p:grpSpPr>
          <a:xfrm>
            <a:off x="317302" y="3441700"/>
            <a:ext cx="1542388" cy="1177310"/>
            <a:chOff x="-43276" y="3448050"/>
            <a:chExt cx="1542388" cy="1177310"/>
          </a:xfrm>
        </p:grpSpPr>
        <p:sp>
          <p:nvSpPr>
            <p:cNvPr id="20" name="Rectangle 19"/>
            <p:cNvSpPr/>
            <p:nvPr/>
          </p:nvSpPr>
          <p:spPr>
            <a:xfrm>
              <a:off x="38467" y="3448050"/>
              <a:ext cx="1398313" cy="1162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ounded Rectangle 11"/>
            <p:cNvSpPr/>
            <p:nvPr/>
          </p:nvSpPr>
          <p:spPr>
            <a:xfrm>
              <a:off x="302921" y="3556950"/>
              <a:ext cx="931743" cy="310776"/>
            </a:xfrm>
            <a:prstGeom prst="roundRect">
              <a:avLst>
                <a:gd name="adj" fmla="val 50000"/>
              </a:avLst>
            </a:prstGeom>
            <a:noFill/>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TextBox 7"/>
            <p:cNvSpPr txBox="1"/>
            <p:nvPr/>
          </p:nvSpPr>
          <p:spPr>
            <a:xfrm>
              <a:off x="-43276" y="3979029"/>
              <a:ext cx="1542388" cy="646331"/>
            </a:xfrm>
            <a:prstGeom prst="rect">
              <a:avLst/>
            </a:prstGeom>
            <a:noFill/>
          </p:spPr>
          <p:txBody>
            <a:bodyPr wrap="square" rtlCol="0">
              <a:spAutoFit/>
            </a:bodyPr>
            <a:lstStyle/>
            <a:p>
              <a:pPr algn="ctr"/>
              <a:r>
                <a:rPr lang="en-US" dirty="0" smtClean="0"/>
                <a:t>new machine </a:t>
              </a:r>
            </a:p>
            <a:p>
              <a:pPr algn="ctr"/>
              <a:r>
                <a:rPr lang="en-US" dirty="0" smtClean="0"/>
                <a:t>element </a:t>
              </a:r>
              <a:endParaRPr lang="en-GB" dirty="0"/>
            </a:p>
          </p:txBody>
        </p:sp>
      </p:grpSp>
      <p:pic>
        <p:nvPicPr>
          <p:cNvPr id="18"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24154" r="8428" b="31855"/>
          <a:stretch/>
        </p:blipFill>
        <p:spPr>
          <a:xfrm>
            <a:off x="70217" y="748704"/>
            <a:ext cx="8951044" cy="2258383"/>
          </a:xfrm>
        </p:spPr>
      </p:pic>
      <p:grpSp>
        <p:nvGrpSpPr>
          <p:cNvPr id="45" name="Group 44"/>
          <p:cNvGrpSpPr/>
          <p:nvPr/>
        </p:nvGrpSpPr>
        <p:grpSpPr>
          <a:xfrm>
            <a:off x="3834144" y="3444318"/>
            <a:ext cx="929321" cy="1170545"/>
            <a:chOff x="2083602" y="3413810"/>
            <a:chExt cx="929321" cy="1170545"/>
          </a:xfrm>
        </p:grpSpPr>
        <p:sp>
          <p:nvSpPr>
            <p:cNvPr id="22" name="Rectangle 21"/>
            <p:cNvSpPr/>
            <p:nvPr/>
          </p:nvSpPr>
          <p:spPr>
            <a:xfrm>
              <a:off x="2083602" y="3413810"/>
              <a:ext cx="837640" cy="11705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TextBox 22"/>
            <p:cNvSpPr txBox="1"/>
            <p:nvPr/>
          </p:nvSpPr>
          <p:spPr>
            <a:xfrm>
              <a:off x="2098523" y="4040032"/>
              <a:ext cx="914400" cy="369332"/>
            </a:xfrm>
            <a:prstGeom prst="rect">
              <a:avLst/>
            </a:prstGeom>
            <a:noFill/>
          </p:spPr>
          <p:txBody>
            <a:bodyPr wrap="square" rtlCol="0">
              <a:spAutoFit/>
            </a:bodyPr>
            <a:lstStyle/>
            <a:p>
              <a:r>
                <a:rPr lang="en-US" dirty="0" smtClean="0"/>
                <a:t>BPCE</a:t>
              </a:r>
              <a:endParaRPr lang="en-GB" dirty="0"/>
            </a:p>
          </p:txBody>
        </p:sp>
        <p:sp>
          <p:nvSpPr>
            <p:cNvPr id="24" name="Oval 23"/>
            <p:cNvSpPr/>
            <p:nvPr/>
          </p:nvSpPr>
          <p:spPr>
            <a:xfrm>
              <a:off x="2292350" y="3502666"/>
              <a:ext cx="431800" cy="419344"/>
            </a:xfrm>
            <a:prstGeom prst="ellipse">
              <a:avLst/>
            </a:prstGeom>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8" name="Group 47"/>
          <p:cNvGrpSpPr/>
          <p:nvPr/>
        </p:nvGrpSpPr>
        <p:grpSpPr>
          <a:xfrm>
            <a:off x="4686983" y="3441700"/>
            <a:ext cx="982582" cy="1192512"/>
            <a:chOff x="3643949" y="3439129"/>
            <a:chExt cx="982582" cy="1192512"/>
          </a:xfrm>
        </p:grpSpPr>
        <p:sp>
          <p:nvSpPr>
            <p:cNvPr id="26" name="Rectangle 25"/>
            <p:cNvSpPr/>
            <p:nvPr/>
          </p:nvSpPr>
          <p:spPr>
            <a:xfrm>
              <a:off x="3663435" y="3439129"/>
              <a:ext cx="943610" cy="117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TextBox 26"/>
            <p:cNvSpPr txBox="1"/>
            <p:nvPr/>
          </p:nvSpPr>
          <p:spPr>
            <a:xfrm>
              <a:off x="3643949" y="3985310"/>
              <a:ext cx="982582" cy="646331"/>
            </a:xfrm>
            <a:prstGeom prst="rect">
              <a:avLst/>
            </a:prstGeom>
            <a:noFill/>
          </p:spPr>
          <p:txBody>
            <a:bodyPr wrap="square" rtlCol="0">
              <a:spAutoFit/>
            </a:bodyPr>
            <a:lstStyle/>
            <a:p>
              <a:pPr algn="ctr"/>
              <a:r>
                <a:rPr lang="en-US" dirty="0"/>
                <a:t>s</a:t>
              </a:r>
              <a:r>
                <a:rPr lang="en-US" dirty="0" smtClean="0"/>
                <a:t>pecial bellows</a:t>
              </a:r>
              <a:endParaRPr lang="en-GB" dirty="0"/>
            </a:p>
          </p:txBody>
        </p:sp>
        <p:sp>
          <p:nvSpPr>
            <p:cNvPr id="28" name="Oval 27"/>
            <p:cNvSpPr/>
            <p:nvPr/>
          </p:nvSpPr>
          <p:spPr>
            <a:xfrm>
              <a:off x="3922394" y="3528891"/>
              <a:ext cx="431800" cy="419344"/>
            </a:xfrm>
            <a:prstGeom prst="ellipse">
              <a:avLst/>
            </a:prstGeom>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Oval 28"/>
            <p:cNvSpPr/>
            <p:nvPr/>
          </p:nvSpPr>
          <p:spPr>
            <a:xfrm>
              <a:off x="3846831" y="3467955"/>
              <a:ext cx="581501" cy="548420"/>
            </a:xfrm>
            <a:prstGeom prst="ellipse">
              <a:avLst/>
            </a:prstGeom>
            <a:noFill/>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9" name="Group 48"/>
          <p:cNvGrpSpPr/>
          <p:nvPr/>
        </p:nvGrpSpPr>
        <p:grpSpPr>
          <a:xfrm>
            <a:off x="2798872" y="3442554"/>
            <a:ext cx="1074419" cy="1227357"/>
            <a:chOff x="4890135" y="3435349"/>
            <a:chExt cx="1074419" cy="1227357"/>
          </a:xfrm>
        </p:grpSpPr>
        <p:sp>
          <p:nvSpPr>
            <p:cNvPr id="31" name="Rectangle 30"/>
            <p:cNvSpPr/>
            <p:nvPr/>
          </p:nvSpPr>
          <p:spPr>
            <a:xfrm>
              <a:off x="4955540" y="3435349"/>
              <a:ext cx="943610" cy="11787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TextBox 33"/>
            <p:cNvSpPr txBox="1"/>
            <p:nvPr/>
          </p:nvSpPr>
          <p:spPr>
            <a:xfrm>
              <a:off x="4890135" y="4016375"/>
              <a:ext cx="1074419" cy="646331"/>
            </a:xfrm>
            <a:prstGeom prst="rect">
              <a:avLst/>
            </a:prstGeom>
            <a:noFill/>
          </p:spPr>
          <p:txBody>
            <a:bodyPr wrap="square" rtlCol="0">
              <a:spAutoFit/>
            </a:bodyPr>
            <a:lstStyle/>
            <a:p>
              <a:pPr algn="ctr"/>
              <a:r>
                <a:rPr lang="en-US" dirty="0" smtClean="0"/>
                <a:t>standard</a:t>
              </a:r>
            </a:p>
            <a:p>
              <a:pPr algn="ctr"/>
              <a:r>
                <a:rPr lang="en-US" dirty="0" smtClean="0"/>
                <a:t>bellows</a:t>
              </a:r>
              <a:endParaRPr lang="en-GB" dirty="0"/>
            </a:p>
          </p:txBody>
        </p:sp>
        <p:sp>
          <p:nvSpPr>
            <p:cNvPr id="35" name="Oval 34"/>
            <p:cNvSpPr/>
            <p:nvPr/>
          </p:nvSpPr>
          <p:spPr>
            <a:xfrm>
              <a:off x="5137307" y="3485418"/>
              <a:ext cx="581501" cy="548420"/>
            </a:xfrm>
            <a:prstGeom prst="ellipse">
              <a:avLst/>
            </a:prstGeom>
            <a:noFill/>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6" name="Group 45"/>
          <p:cNvGrpSpPr/>
          <p:nvPr/>
        </p:nvGrpSpPr>
        <p:grpSpPr>
          <a:xfrm>
            <a:off x="1792095" y="3435350"/>
            <a:ext cx="1076020" cy="1179513"/>
            <a:chOff x="2607939" y="4766849"/>
            <a:chExt cx="1076020" cy="1179513"/>
          </a:xfrm>
        </p:grpSpPr>
        <p:sp>
          <p:nvSpPr>
            <p:cNvPr id="38" name="Rectangle 37"/>
            <p:cNvSpPr/>
            <p:nvPr/>
          </p:nvSpPr>
          <p:spPr>
            <a:xfrm>
              <a:off x="2647950" y="4766849"/>
              <a:ext cx="995999" cy="11795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TextBox 38"/>
            <p:cNvSpPr txBox="1"/>
            <p:nvPr/>
          </p:nvSpPr>
          <p:spPr>
            <a:xfrm>
              <a:off x="2607939" y="5300031"/>
              <a:ext cx="1076020" cy="646331"/>
            </a:xfrm>
            <a:prstGeom prst="rect">
              <a:avLst/>
            </a:prstGeom>
            <a:noFill/>
          </p:spPr>
          <p:txBody>
            <a:bodyPr wrap="square" rtlCol="0">
              <a:spAutoFit/>
            </a:bodyPr>
            <a:lstStyle/>
            <a:p>
              <a:pPr algn="ctr"/>
              <a:r>
                <a:rPr lang="en-US" dirty="0" smtClean="0"/>
                <a:t>vacuum chamber</a:t>
              </a:r>
            </a:p>
          </p:txBody>
        </p:sp>
        <p:sp>
          <p:nvSpPr>
            <p:cNvPr id="40" name="Oval 39"/>
            <p:cNvSpPr/>
            <p:nvPr/>
          </p:nvSpPr>
          <p:spPr>
            <a:xfrm>
              <a:off x="2921241" y="4841391"/>
              <a:ext cx="431800" cy="419344"/>
            </a:xfrm>
            <a:prstGeom prst="ellipse">
              <a:avLst/>
            </a:prstGeom>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7" name="Group 46"/>
          <p:cNvGrpSpPr/>
          <p:nvPr/>
        </p:nvGrpSpPr>
        <p:grpSpPr>
          <a:xfrm>
            <a:off x="5650079" y="3441700"/>
            <a:ext cx="1076020" cy="1173163"/>
            <a:chOff x="3797935" y="4794520"/>
            <a:chExt cx="1076020" cy="1173163"/>
          </a:xfrm>
        </p:grpSpPr>
        <p:sp>
          <p:nvSpPr>
            <p:cNvPr id="41" name="Rectangle 40"/>
            <p:cNvSpPr/>
            <p:nvPr/>
          </p:nvSpPr>
          <p:spPr>
            <a:xfrm>
              <a:off x="3840481" y="4794520"/>
              <a:ext cx="995999" cy="117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 name="TextBox 41"/>
            <p:cNvSpPr txBox="1"/>
            <p:nvPr/>
          </p:nvSpPr>
          <p:spPr>
            <a:xfrm>
              <a:off x="3797935" y="5310239"/>
              <a:ext cx="1076020" cy="646331"/>
            </a:xfrm>
            <a:prstGeom prst="rect">
              <a:avLst/>
            </a:prstGeom>
            <a:noFill/>
          </p:spPr>
          <p:txBody>
            <a:bodyPr wrap="square" rtlCol="0">
              <a:spAutoFit/>
            </a:bodyPr>
            <a:lstStyle/>
            <a:p>
              <a:pPr algn="ctr"/>
              <a:r>
                <a:rPr lang="en-US" dirty="0" smtClean="0"/>
                <a:t>vacuum chamber</a:t>
              </a:r>
            </a:p>
          </p:txBody>
        </p:sp>
        <p:sp>
          <p:nvSpPr>
            <p:cNvPr id="43" name="Oval 42"/>
            <p:cNvSpPr/>
            <p:nvPr/>
          </p:nvSpPr>
          <p:spPr>
            <a:xfrm>
              <a:off x="4008158" y="4920068"/>
              <a:ext cx="692150" cy="261989"/>
            </a:xfrm>
            <a:prstGeom prst="ellipse">
              <a:avLst/>
            </a:prstGeom>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51" name="Group 50"/>
          <p:cNvGrpSpPr/>
          <p:nvPr/>
        </p:nvGrpSpPr>
        <p:grpSpPr>
          <a:xfrm>
            <a:off x="6711684" y="3444787"/>
            <a:ext cx="982582" cy="1192512"/>
            <a:chOff x="3643949" y="3439129"/>
            <a:chExt cx="982582" cy="1192512"/>
          </a:xfrm>
        </p:grpSpPr>
        <p:sp>
          <p:nvSpPr>
            <p:cNvPr id="52" name="Rectangle 51"/>
            <p:cNvSpPr/>
            <p:nvPr/>
          </p:nvSpPr>
          <p:spPr>
            <a:xfrm>
              <a:off x="3663435" y="3439129"/>
              <a:ext cx="943610" cy="117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TextBox 52"/>
            <p:cNvSpPr txBox="1"/>
            <p:nvPr/>
          </p:nvSpPr>
          <p:spPr>
            <a:xfrm>
              <a:off x="3643949" y="3985310"/>
              <a:ext cx="982582" cy="646331"/>
            </a:xfrm>
            <a:prstGeom prst="rect">
              <a:avLst/>
            </a:prstGeom>
            <a:noFill/>
          </p:spPr>
          <p:txBody>
            <a:bodyPr wrap="square" rtlCol="0">
              <a:spAutoFit/>
            </a:bodyPr>
            <a:lstStyle/>
            <a:p>
              <a:pPr algn="ctr"/>
              <a:r>
                <a:rPr lang="en-US" dirty="0"/>
                <a:t>s</a:t>
              </a:r>
              <a:r>
                <a:rPr lang="en-US" dirty="0" smtClean="0"/>
                <a:t>pecial bellows</a:t>
              </a:r>
              <a:endParaRPr lang="en-GB" dirty="0"/>
            </a:p>
          </p:txBody>
        </p:sp>
        <p:sp>
          <p:nvSpPr>
            <p:cNvPr id="54" name="Oval 53"/>
            <p:cNvSpPr/>
            <p:nvPr/>
          </p:nvSpPr>
          <p:spPr>
            <a:xfrm>
              <a:off x="3922394" y="3528891"/>
              <a:ext cx="431800" cy="419344"/>
            </a:xfrm>
            <a:prstGeom prst="ellipse">
              <a:avLst/>
            </a:prstGeom>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 name="Oval 54"/>
            <p:cNvSpPr/>
            <p:nvPr/>
          </p:nvSpPr>
          <p:spPr>
            <a:xfrm>
              <a:off x="3846831" y="3467955"/>
              <a:ext cx="581501" cy="548420"/>
            </a:xfrm>
            <a:prstGeom prst="ellipse">
              <a:avLst/>
            </a:prstGeom>
            <a:noFill/>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56" name="Group 55"/>
          <p:cNvGrpSpPr/>
          <p:nvPr/>
        </p:nvGrpSpPr>
        <p:grpSpPr>
          <a:xfrm>
            <a:off x="7678569" y="3441700"/>
            <a:ext cx="1076020" cy="1173163"/>
            <a:chOff x="3797935" y="4794520"/>
            <a:chExt cx="1076020" cy="1173163"/>
          </a:xfrm>
        </p:grpSpPr>
        <p:sp>
          <p:nvSpPr>
            <p:cNvPr id="57" name="Rectangle 56"/>
            <p:cNvSpPr/>
            <p:nvPr/>
          </p:nvSpPr>
          <p:spPr>
            <a:xfrm>
              <a:off x="3840481" y="4794520"/>
              <a:ext cx="995999" cy="117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 name="TextBox 57"/>
            <p:cNvSpPr txBox="1"/>
            <p:nvPr/>
          </p:nvSpPr>
          <p:spPr>
            <a:xfrm>
              <a:off x="3797935" y="5310239"/>
              <a:ext cx="1076020" cy="646331"/>
            </a:xfrm>
            <a:prstGeom prst="rect">
              <a:avLst/>
            </a:prstGeom>
            <a:noFill/>
          </p:spPr>
          <p:txBody>
            <a:bodyPr wrap="square" rtlCol="0">
              <a:spAutoFit/>
            </a:bodyPr>
            <a:lstStyle/>
            <a:p>
              <a:pPr algn="ctr"/>
              <a:r>
                <a:rPr lang="en-US" dirty="0" smtClean="0"/>
                <a:t>vacuum chamber</a:t>
              </a:r>
            </a:p>
          </p:txBody>
        </p:sp>
        <p:sp>
          <p:nvSpPr>
            <p:cNvPr id="59" name="Oval 58"/>
            <p:cNvSpPr/>
            <p:nvPr/>
          </p:nvSpPr>
          <p:spPr>
            <a:xfrm>
              <a:off x="4008158" y="4920068"/>
              <a:ext cx="692150" cy="261989"/>
            </a:xfrm>
            <a:prstGeom prst="ellipse">
              <a:avLst/>
            </a:prstGeom>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7" name="Group 6"/>
          <p:cNvGrpSpPr/>
          <p:nvPr/>
        </p:nvGrpSpPr>
        <p:grpSpPr>
          <a:xfrm>
            <a:off x="359009" y="4344301"/>
            <a:ext cx="7381175" cy="1560503"/>
            <a:chOff x="359009" y="4344301"/>
            <a:chExt cx="7381175" cy="1560503"/>
          </a:xfrm>
        </p:grpSpPr>
        <p:sp>
          <p:nvSpPr>
            <p:cNvPr id="3" name="TextBox 2"/>
            <p:cNvSpPr txBox="1"/>
            <p:nvPr/>
          </p:nvSpPr>
          <p:spPr>
            <a:xfrm>
              <a:off x="359009" y="4691676"/>
              <a:ext cx="6306756" cy="923330"/>
            </a:xfrm>
            <a:prstGeom prst="rect">
              <a:avLst/>
            </a:prstGeom>
            <a:noFill/>
          </p:spPr>
          <p:txBody>
            <a:bodyPr wrap="square" rtlCol="0">
              <a:spAutoFit/>
            </a:bodyPr>
            <a:lstStyle/>
            <a:p>
              <a:r>
                <a:rPr lang="en-US" b="1" dirty="0" smtClean="0">
                  <a:solidFill>
                    <a:srgbClr val="FF0000"/>
                  </a:solidFill>
                </a:rPr>
                <a:t>Option 1:</a:t>
              </a:r>
              <a:r>
                <a:rPr lang="en-US" dirty="0" smtClean="0"/>
                <a:t> </a:t>
              </a:r>
            </a:p>
            <a:p>
              <a:r>
                <a:rPr lang="en-US" dirty="0" smtClean="0"/>
                <a:t>Original layout with one special bellows replaced by one elliptical bellows. </a:t>
              </a:r>
            </a:p>
          </p:txBody>
        </p:sp>
        <p:grpSp>
          <p:nvGrpSpPr>
            <p:cNvPr id="60" name="Group 59"/>
            <p:cNvGrpSpPr/>
            <p:nvPr/>
          </p:nvGrpSpPr>
          <p:grpSpPr>
            <a:xfrm>
              <a:off x="6665765" y="4718864"/>
              <a:ext cx="1074419" cy="1185940"/>
              <a:chOff x="6089171" y="3435350"/>
              <a:chExt cx="1074419" cy="1185940"/>
            </a:xfrm>
          </p:grpSpPr>
          <p:sp>
            <p:nvSpPr>
              <p:cNvPr id="61" name="Rectangle 60"/>
              <p:cNvSpPr/>
              <p:nvPr/>
            </p:nvSpPr>
            <p:spPr>
              <a:xfrm>
                <a:off x="6160329" y="3435350"/>
                <a:ext cx="943610" cy="1162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2" name="TextBox 61"/>
              <p:cNvSpPr txBox="1"/>
              <p:nvPr/>
            </p:nvSpPr>
            <p:spPr>
              <a:xfrm>
                <a:off x="6089171" y="3974959"/>
                <a:ext cx="1074419" cy="646331"/>
              </a:xfrm>
              <a:prstGeom prst="rect">
                <a:avLst/>
              </a:prstGeom>
              <a:noFill/>
            </p:spPr>
            <p:txBody>
              <a:bodyPr wrap="square" rtlCol="0">
                <a:spAutoFit/>
              </a:bodyPr>
              <a:lstStyle/>
              <a:p>
                <a:pPr algn="ctr"/>
                <a:r>
                  <a:rPr lang="en-US" dirty="0" smtClean="0"/>
                  <a:t>elliptical</a:t>
                </a:r>
              </a:p>
              <a:p>
                <a:pPr algn="ctr"/>
                <a:r>
                  <a:rPr lang="en-US" dirty="0" smtClean="0"/>
                  <a:t>bellows</a:t>
                </a:r>
                <a:endParaRPr lang="en-GB" dirty="0"/>
              </a:p>
            </p:txBody>
          </p:sp>
          <p:sp>
            <p:nvSpPr>
              <p:cNvPr id="63" name="Oval 62"/>
              <p:cNvSpPr/>
              <p:nvPr/>
            </p:nvSpPr>
            <p:spPr>
              <a:xfrm>
                <a:off x="6280305" y="3605737"/>
                <a:ext cx="692150" cy="261989"/>
              </a:xfrm>
              <a:prstGeom prst="ellipse">
                <a:avLst/>
              </a:prstGeom>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6" name="Up-Down Arrow 5"/>
            <p:cNvSpPr/>
            <p:nvPr/>
          </p:nvSpPr>
          <p:spPr>
            <a:xfrm>
              <a:off x="7297291" y="4344301"/>
              <a:ext cx="367853" cy="675944"/>
            </a:xfrm>
            <a:prstGeom prst="upDownArrow">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404500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for Impedance Reduction</a:t>
            </a:r>
            <a:endParaRPr lang="en-GB" dirty="0"/>
          </a:p>
        </p:txBody>
      </p:sp>
      <p:sp>
        <p:nvSpPr>
          <p:cNvPr id="3" name="Content Placeholder 2"/>
          <p:cNvSpPr>
            <a:spLocks noGrp="1"/>
          </p:cNvSpPr>
          <p:nvPr>
            <p:ph idx="1"/>
          </p:nvPr>
        </p:nvSpPr>
        <p:spPr>
          <a:xfrm>
            <a:off x="401969" y="1173935"/>
            <a:ext cx="8226854" cy="4667421"/>
          </a:xfrm>
        </p:spPr>
        <p:txBody>
          <a:bodyPr>
            <a:normAutofit fontScale="92500"/>
          </a:bodyPr>
          <a:lstStyle/>
          <a:p>
            <a:r>
              <a:rPr lang="en-US" dirty="0" smtClean="0"/>
              <a:t>Highest possible beam intensities are requested today from most accelerators. </a:t>
            </a:r>
          </a:p>
          <a:p>
            <a:r>
              <a:rPr lang="en-US" dirty="0" smtClean="0"/>
              <a:t>These intensities can be reached only if the interaction of the particle beams with the surrounding structure is </a:t>
            </a:r>
            <a:r>
              <a:rPr lang="en-US" dirty="0" smtClean="0"/>
              <a:t>sufficiently low, and the contribution is known, </a:t>
            </a:r>
            <a:r>
              <a:rPr lang="en-US" dirty="0" smtClean="0"/>
              <a:t>at least approximatively.</a:t>
            </a:r>
          </a:p>
          <a:p>
            <a:r>
              <a:rPr lang="en-US" dirty="0" smtClean="0"/>
              <a:t>Consequently, a good description of the machine elements by means of impedances in the frequency domain or wake fields in the time domain is required to avoid performance limitations due to instabilities or other collective effects.</a:t>
            </a:r>
          </a:p>
          <a:p>
            <a:r>
              <a:rPr lang="en-US" dirty="0" smtClean="0"/>
              <a:t>Once the individual impedance contribution of a machine element is known, an optimization (geometrical or by means of mitigation) w.r.t. the contribution to beam impedance can be targeted. </a:t>
            </a:r>
          </a:p>
          <a:p>
            <a:pPr marL="36576" indent="0">
              <a:buNone/>
            </a:pPr>
            <a:endParaRPr lang="en-GB" dirty="0"/>
          </a:p>
        </p:txBody>
      </p:sp>
      <p:sp>
        <p:nvSpPr>
          <p:cNvPr id="5" name="Footer Placeholder 4"/>
          <p:cNvSpPr>
            <a:spLocks noGrp="1"/>
          </p:cNvSpPr>
          <p:nvPr>
            <p:ph type="ftr" sz="quarter" idx="3"/>
          </p:nvPr>
        </p:nvSpPr>
        <p:spPr/>
        <p:txBody>
          <a:bodyPr/>
          <a:lstStyle/>
          <a:p>
            <a:r>
              <a:rPr lang="en-GB" smtClean="0"/>
              <a:t>Christine Vollinger et. al., CERN BE-RF Group</a:t>
            </a:r>
            <a:endParaRPr lang="en-GB" dirty="0"/>
          </a:p>
        </p:txBody>
      </p:sp>
      <p:sp>
        <p:nvSpPr>
          <p:cNvPr id="6" name="Date Placeholder 5"/>
          <p:cNvSpPr>
            <a:spLocks noGrp="1"/>
          </p:cNvSpPr>
          <p:nvPr>
            <p:ph type="dt" sz="half" idx="2"/>
          </p:nvPr>
        </p:nvSpPr>
        <p:spPr/>
        <p:txBody>
          <a:bodyPr/>
          <a:lstStyle/>
          <a:p>
            <a:r>
              <a:rPr lang="en-US" smtClean="0"/>
              <a:t>20-Sept-2017</a:t>
            </a:r>
            <a:endParaRPr lang="en-GB" dirty="0"/>
          </a:p>
        </p:txBody>
      </p:sp>
    </p:spTree>
    <p:extLst>
      <p:ext uri="{BB962C8B-B14F-4D97-AF65-F5344CB8AC3E}">
        <p14:creationId xmlns:p14="http://schemas.microsoft.com/office/powerpoint/2010/main" val="3075673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009" y="1"/>
            <a:ext cx="8226854" cy="565150"/>
          </a:xfrm>
        </p:spPr>
        <p:txBody>
          <a:bodyPr>
            <a:normAutofit/>
          </a:bodyPr>
          <a:lstStyle/>
          <a:p>
            <a:r>
              <a:rPr lang="en-US" dirty="0" smtClean="0"/>
              <a:t>Example: Re-working </a:t>
            </a:r>
            <a:r>
              <a:rPr lang="en-US" dirty="0"/>
              <a:t>a Machine “Section” in SPS</a:t>
            </a:r>
            <a:endParaRPr lang="en-GB" dirty="0"/>
          </a:p>
        </p:txBody>
      </p:sp>
      <p:sp>
        <p:nvSpPr>
          <p:cNvPr id="4" name="Date Placeholder 3"/>
          <p:cNvSpPr>
            <a:spLocks noGrp="1"/>
          </p:cNvSpPr>
          <p:nvPr>
            <p:ph type="dt" sz="half" idx="2"/>
          </p:nvPr>
        </p:nvSpPr>
        <p:spPr/>
        <p:txBody>
          <a:bodyPr/>
          <a:lstStyle/>
          <a:p>
            <a:r>
              <a:rPr lang="en-US" smtClean="0"/>
              <a:t>20-Sept-2017</a:t>
            </a:r>
            <a:endParaRPr lang="en-GB" dirty="0"/>
          </a:p>
        </p:txBody>
      </p:sp>
      <p:sp>
        <p:nvSpPr>
          <p:cNvPr id="5" name="Footer Placeholder 4"/>
          <p:cNvSpPr>
            <a:spLocks noGrp="1"/>
          </p:cNvSpPr>
          <p:nvPr>
            <p:ph type="ftr" sz="quarter" idx="3"/>
          </p:nvPr>
        </p:nvSpPr>
        <p:spPr/>
        <p:txBody>
          <a:bodyPr/>
          <a:lstStyle/>
          <a:p>
            <a:r>
              <a:rPr lang="en-GB" smtClean="0"/>
              <a:t>Christine Vollinger et. al., CERN BE-RF Group</a:t>
            </a:r>
            <a:endParaRPr lang="en-GB" dirty="0"/>
          </a:p>
        </p:txBody>
      </p:sp>
      <p:grpSp>
        <p:nvGrpSpPr>
          <p:cNvPr id="44" name="Group 43"/>
          <p:cNvGrpSpPr/>
          <p:nvPr/>
        </p:nvGrpSpPr>
        <p:grpSpPr>
          <a:xfrm>
            <a:off x="317302" y="3670300"/>
            <a:ext cx="1542388" cy="1177310"/>
            <a:chOff x="-43276" y="3448050"/>
            <a:chExt cx="1542388" cy="1177310"/>
          </a:xfrm>
        </p:grpSpPr>
        <p:sp>
          <p:nvSpPr>
            <p:cNvPr id="20" name="Rectangle 19"/>
            <p:cNvSpPr/>
            <p:nvPr/>
          </p:nvSpPr>
          <p:spPr>
            <a:xfrm>
              <a:off x="38467" y="3448050"/>
              <a:ext cx="1398313" cy="1162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ounded Rectangle 11"/>
            <p:cNvSpPr/>
            <p:nvPr/>
          </p:nvSpPr>
          <p:spPr>
            <a:xfrm>
              <a:off x="302921" y="3556950"/>
              <a:ext cx="931743" cy="310776"/>
            </a:xfrm>
            <a:prstGeom prst="roundRect">
              <a:avLst>
                <a:gd name="adj" fmla="val 50000"/>
              </a:avLst>
            </a:prstGeom>
            <a:noFill/>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TextBox 7"/>
            <p:cNvSpPr txBox="1"/>
            <p:nvPr/>
          </p:nvSpPr>
          <p:spPr>
            <a:xfrm>
              <a:off x="-43276" y="3979029"/>
              <a:ext cx="1542388" cy="646331"/>
            </a:xfrm>
            <a:prstGeom prst="rect">
              <a:avLst/>
            </a:prstGeom>
            <a:noFill/>
          </p:spPr>
          <p:txBody>
            <a:bodyPr wrap="square" rtlCol="0">
              <a:spAutoFit/>
            </a:bodyPr>
            <a:lstStyle/>
            <a:p>
              <a:pPr algn="ctr"/>
              <a:r>
                <a:rPr lang="en-US" dirty="0" smtClean="0"/>
                <a:t>new machine </a:t>
              </a:r>
            </a:p>
            <a:p>
              <a:pPr algn="ctr"/>
              <a:r>
                <a:rPr lang="en-US" dirty="0" smtClean="0"/>
                <a:t>element </a:t>
              </a:r>
              <a:endParaRPr lang="en-GB" dirty="0"/>
            </a:p>
          </p:txBody>
        </p:sp>
      </p:grpSp>
      <p:grpSp>
        <p:nvGrpSpPr>
          <p:cNvPr id="45" name="Group 44"/>
          <p:cNvGrpSpPr/>
          <p:nvPr/>
        </p:nvGrpSpPr>
        <p:grpSpPr>
          <a:xfrm>
            <a:off x="3834144" y="3672918"/>
            <a:ext cx="929321" cy="1170545"/>
            <a:chOff x="2083602" y="3413810"/>
            <a:chExt cx="929321" cy="1170545"/>
          </a:xfrm>
        </p:grpSpPr>
        <p:sp>
          <p:nvSpPr>
            <p:cNvPr id="22" name="Rectangle 21"/>
            <p:cNvSpPr/>
            <p:nvPr/>
          </p:nvSpPr>
          <p:spPr>
            <a:xfrm>
              <a:off x="2083602" y="3413810"/>
              <a:ext cx="837640" cy="11705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TextBox 22"/>
            <p:cNvSpPr txBox="1"/>
            <p:nvPr/>
          </p:nvSpPr>
          <p:spPr>
            <a:xfrm>
              <a:off x="2098523" y="4040032"/>
              <a:ext cx="914400" cy="369332"/>
            </a:xfrm>
            <a:prstGeom prst="rect">
              <a:avLst/>
            </a:prstGeom>
            <a:noFill/>
          </p:spPr>
          <p:txBody>
            <a:bodyPr wrap="square" rtlCol="0">
              <a:spAutoFit/>
            </a:bodyPr>
            <a:lstStyle/>
            <a:p>
              <a:r>
                <a:rPr lang="en-US" dirty="0" smtClean="0"/>
                <a:t>BPCE</a:t>
              </a:r>
              <a:endParaRPr lang="en-GB" dirty="0"/>
            </a:p>
          </p:txBody>
        </p:sp>
        <p:sp>
          <p:nvSpPr>
            <p:cNvPr id="24" name="Oval 23"/>
            <p:cNvSpPr/>
            <p:nvPr/>
          </p:nvSpPr>
          <p:spPr>
            <a:xfrm>
              <a:off x="2292350" y="3502666"/>
              <a:ext cx="431800" cy="419344"/>
            </a:xfrm>
            <a:prstGeom prst="ellipse">
              <a:avLst/>
            </a:prstGeom>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8" name="Group 47"/>
          <p:cNvGrpSpPr/>
          <p:nvPr/>
        </p:nvGrpSpPr>
        <p:grpSpPr>
          <a:xfrm>
            <a:off x="4686983" y="3670300"/>
            <a:ext cx="982582" cy="1192512"/>
            <a:chOff x="3643949" y="3439129"/>
            <a:chExt cx="982582" cy="1192512"/>
          </a:xfrm>
        </p:grpSpPr>
        <p:sp>
          <p:nvSpPr>
            <p:cNvPr id="26" name="Rectangle 25"/>
            <p:cNvSpPr/>
            <p:nvPr/>
          </p:nvSpPr>
          <p:spPr>
            <a:xfrm>
              <a:off x="3663435" y="3439129"/>
              <a:ext cx="943610" cy="117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TextBox 26"/>
            <p:cNvSpPr txBox="1"/>
            <p:nvPr/>
          </p:nvSpPr>
          <p:spPr>
            <a:xfrm>
              <a:off x="3643949" y="3985310"/>
              <a:ext cx="982582" cy="646331"/>
            </a:xfrm>
            <a:prstGeom prst="rect">
              <a:avLst/>
            </a:prstGeom>
            <a:noFill/>
          </p:spPr>
          <p:txBody>
            <a:bodyPr wrap="square" rtlCol="0">
              <a:spAutoFit/>
            </a:bodyPr>
            <a:lstStyle/>
            <a:p>
              <a:pPr algn="ctr"/>
              <a:r>
                <a:rPr lang="en-US" dirty="0"/>
                <a:t>s</a:t>
              </a:r>
              <a:r>
                <a:rPr lang="en-US" dirty="0" smtClean="0"/>
                <a:t>pecial bellows</a:t>
              </a:r>
              <a:endParaRPr lang="en-GB" dirty="0"/>
            </a:p>
          </p:txBody>
        </p:sp>
        <p:sp>
          <p:nvSpPr>
            <p:cNvPr id="28" name="Oval 27"/>
            <p:cNvSpPr/>
            <p:nvPr/>
          </p:nvSpPr>
          <p:spPr>
            <a:xfrm>
              <a:off x="3922394" y="3528891"/>
              <a:ext cx="431800" cy="419344"/>
            </a:xfrm>
            <a:prstGeom prst="ellipse">
              <a:avLst/>
            </a:prstGeom>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Oval 28"/>
            <p:cNvSpPr/>
            <p:nvPr/>
          </p:nvSpPr>
          <p:spPr>
            <a:xfrm>
              <a:off x="3846831" y="3467955"/>
              <a:ext cx="581501" cy="548420"/>
            </a:xfrm>
            <a:prstGeom prst="ellipse">
              <a:avLst/>
            </a:prstGeom>
            <a:noFill/>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9" name="Group 48"/>
          <p:cNvGrpSpPr/>
          <p:nvPr/>
        </p:nvGrpSpPr>
        <p:grpSpPr>
          <a:xfrm>
            <a:off x="2798872" y="3671154"/>
            <a:ext cx="1074419" cy="1227357"/>
            <a:chOff x="4890135" y="3435349"/>
            <a:chExt cx="1074419" cy="1227357"/>
          </a:xfrm>
        </p:grpSpPr>
        <p:sp>
          <p:nvSpPr>
            <p:cNvPr id="31" name="Rectangle 30"/>
            <p:cNvSpPr/>
            <p:nvPr/>
          </p:nvSpPr>
          <p:spPr>
            <a:xfrm>
              <a:off x="4955540" y="3435349"/>
              <a:ext cx="943610" cy="11787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TextBox 33"/>
            <p:cNvSpPr txBox="1"/>
            <p:nvPr/>
          </p:nvSpPr>
          <p:spPr>
            <a:xfrm>
              <a:off x="4890135" y="4016375"/>
              <a:ext cx="1074419" cy="646331"/>
            </a:xfrm>
            <a:prstGeom prst="rect">
              <a:avLst/>
            </a:prstGeom>
            <a:noFill/>
          </p:spPr>
          <p:txBody>
            <a:bodyPr wrap="square" rtlCol="0">
              <a:spAutoFit/>
            </a:bodyPr>
            <a:lstStyle/>
            <a:p>
              <a:pPr algn="ctr"/>
              <a:r>
                <a:rPr lang="en-US" dirty="0" smtClean="0"/>
                <a:t>standard</a:t>
              </a:r>
            </a:p>
            <a:p>
              <a:pPr algn="ctr"/>
              <a:r>
                <a:rPr lang="en-US" dirty="0" smtClean="0"/>
                <a:t>bellows</a:t>
              </a:r>
              <a:endParaRPr lang="en-GB" dirty="0"/>
            </a:p>
          </p:txBody>
        </p:sp>
        <p:sp>
          <p:nvSpPr>
            <p:cNvPr id="35" name="Oval 34"/>
            <p:cNvSpPr/>
            <p:nvPr/>
          </p:nvSpPr>
          <p:spPr>
            <a:xfrm>
              <a:off x="5137307" y="3485418"/>
              <a:ext cx="581501" cy="548420"/>
            </a:xfrm>
            <a:prstGeom prst="ellipse">
              <a:avLst/>
            </a:prstGeom>
            <a:noFill/>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6" name="Group 45"/>
          <p:cNvGrpSpPr/>
          <p:nvPr/>
        </p:nvGrpSpPr>
        <p:grpSpPr>
          <a:xfrm>
            <a:off x="1792095" y="3663950"/>
            <a:ext cx="1076020" cy="1179513"/>
            <a:chOff x="2607939" y="4766849"/>
            <a:chExt cx="1076020" cy="1179513"/>
          </a:xfrm>
        </p:grpSpPr>
        <p:sp>
          <p:nvSpPr>
            <p:cNvPr id="38" name="Rectangle 37"/>
            <p:cNvSpPr/>
            <p:nvPr/>
          </p:nvSpPr>
          <p:spPr>
            <a:xfrm>
              <a:off x="2647950" y="4766849"/>
              <a:ext cx="995999" cy="11795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TextBox 38"/>
            <p:cNvSpPr txBox="1"/>
            <p:nvPr/>
          </p:nvSpPr>
          <p:spPr>
            <a:xfrm>
              <a:off x="2607939" y="5300031"/>
              <a:ext cx="1076020" cy="646331"/>
            </a:xfrm>
            <a:prstGeom prst="rect">
              <a:avLst/>
            </a:prstGeom>
            <a:noFill/>
          </p:spPr>
          <p:txBody>
            <a:bodyPr wrap="square" rtlCol="0">
              <a:spAutoFit/>
            </a:bodyPr>
            <a:lstStyle/>
            <a:p>
              <a:pPr algn="ctr"/>
              <a:r>
                <a:rPr lang="en-US" dirty="0" smtClean="0"/>
                <a:t>vacuum chamber</a:t>
              </a:r>
            </a:p>
          </p:txBody>
        </p:sp>
        <p:sp>
          <p:nvSpPr>
            <p:cNvPr id="40" name="Oval 39"/>
            <p:cNvSpPr/>
            <p:nvPr/>
          </p:nvSpPr>
          <p:spPr>
            <a:xfrm>
              <a:off x="2921241" y="4841391"/>
              <a:ext cx="431800" cy="419344"/>
            </a:xfrm>
            <a:prstGeom prst="ellipse">
              <a:avLst/>
            </a:prstGeom>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7" name="Group 46"/>
          <p:cNvGrpSpPr/>
          <p:nvPr/>
        </p:nvGrpSpPr>
        <p:grpSpPr>
          <a:xfrm>
            <a:off x="5650079" y="3670300"/>
            <a:ext cx="1076020" cy="1173163"/>
            <a:chOff x="3797935" y="4794520"/>
            <a:chExt cx="1076020" cy="1173163"/>
          </a:xfrm>
        </p:grpSpPr>
        <p:sp>
          <p:nvSpPr>
            <p:cNvPr id="41" name="Rectangle 40"/>
            <p:cNvSpPr/>
            <p:nvPr/>
          </p:nvSpPr>
          <p:spPr>
            <a:xfrm>
              <a:off x="3840481" y="4794520"/>
              <a:ext cx="995999" cy="117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 name="TextBox 41"/>
            <p:cNvSpPr txBox="1"/>
            <p:nvPr/>
          </p:nvSpPr>
          <p:spPr>
            <a:xfrm>
              <a:off x="3797935" y="5310239"/>
              <a:ext cx="1076020" cy="646331"/>
            </a:xfrm>
            <a:prstGeom prst="rect">
              <a:avLst/>
            </a:prstGeom>
            <a:noFill/>
          </p:spPr>
          <p:txBody>
            <a:bodyPr wrap="square" rtlCol="0">
              <a:spAutoFit/>
            </a:bodyPr>
            <a:lstStyle/>
            <a:p>
              <a:pPr algn="ctr"/>
              <a:r>
                <a:rPr lang="en-US" dirty="0" smtClean="0"/>
                <a:t>vacuum chamber</a:t>
              </a:r>
            </a:p>
          </p:txBody>
        </p:sp>
        <p:sp>
          <p:nvSpPr>
            <p:cNvPr id="43" name="Oval 42"/>
            <p:cNvSpPr/>
            <p:nvPr/>
          </p:nvSpPr>
          <p:spPr>
            <a:xfrm>
              <a:off x="4008158" y="4920068"/>
              <a:ext cx="692150" cy="261989"/>
            </a:xfrm>
            <a:prstGeom prst="ellipse">
              <a:avLst/>
            </a:prstGeom>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51" name="Group 50"/>
          <p:cNvGrpSpPr/>
          <p:nvPr/>
        </p:nvGrpSpPr>
        <p:grpSpPr>
          <a:xfrm>
            <a:off x="6711684" y="3673387"/>
            <a:ext cx="982582" cy="1192512"/>
            <a:chOff x="3643949" y="3439129"/>
            <a:chExt cx="982582" cy="1192512"/>
          </a:xfrm>
        </p:grpSpPr>
        <p:sp>
          <p:nvSpPr>
            <p:cNvPr id="52" name="Rectangle 51"/>
            <p:cNvSpPr/>
            <p:nvPr/>
          </p:nvSpPr>
          <p:spPr>
            <a:xfrm>
              <a:off x="3663435" y="3439129"/>
              <a:ext cx="943610" cy="117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TextBox 52"/>
            <p:cNvSpPr txBox="1"/>
            <p:nvPr/>
          </p:nvSpPr>
          <p:spPr>
            <a:xfrm>
              <a:off x="3643949" y="3985310"/>
              <a:ext cx="982582" cy="646331"/>
            </a:xfrm>
            <a:prstGeom prst="rect">
              <a:avLst/>
            </a:prstGeom>
            <a:noFill/>
          </p:spPr>
          <p:txBody>
            <a:bodyPr wrap="square" rtlCol="0">
              <a:spAutoFit/>
            </a:bodyPr>
            <a:lstStyle/>
            <a:p>
              <a:pPr algn="ctr"/>
              <a:r>
                <a:rPr lang="en-US" dirty="0"/>
                <a:t>s</a:t>
              </a:r>
              <a:r>
                <a:rPr lang="en-US" dirty="0" smtClean="0"/>
                <a:t>pecial bellows</a:t>
              </a:r>
              <a:endParaRPr lang="en-GB" dirty="0"/>
            </a:p>
          </p:txBody>
        </p:sp>
        <p:sp>
          <p:nvSpPr>
            <p:cNvPr id="54" name="Oval 53"/>
            <p:cNvSpPr/>
            <p:nvPr/>
          </p:nvSpPr>
          <p:spPr>
            <a:xfrm>
              <a:off x="3922394" y="3528891"/>
              <a:ext cx="431800" cy="419344"/>
            </a:xfrm>
            <a:prstGeom prst="ellipse">
              <a:avLst/>
            </a:prstGeom>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 name="Oval 54"/>
            <p:cNvSpPr/>
            <p:nvPr/>
          </p:nvSpPr>
          <p:spPr>
            <a:xfrm>
              <a:off x="3846831" y="3467955"/>
              <a:ext cx="581501" cy="548420"/>
            </a:xfrm>
            <a:prstGeom prst="ellipse">
              <a:avLst/>
            </a:prstGeom>
            <a:noFill/>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56" name="Group 55"/>
          <p:cNvGrpSpPr/>
          <p:nvPr/>
        </p:nvGrpSpPr>
        <p:grpSpPr>
          <a:xfrm>
            <a:off x="7678569" y="3670300"/>
            <a:ext cx="1076020" cy="1173163"/>
            <a:chOff x="3797935" y="4794520"/>
            <a:chExt cx="1076020" cy="1173163"/>
          </a:xfrm>
        </p:grpSpPr>
        <p:sp>
          <p:nvSpPr>
            <p:cNvPr id="57" name="Rectangle 56"/>
            <p:cNvSpPr/>
            <p:nvPr/>
          </p:nvSpPr>
          <p:spPr>
            <a:xfrm>
              <a:off x="3840481" y="4794520"/>
              <a:ext cx="995999" cy="117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 name="TextBox 57"/>
            <p:cNvSpPr txBox="1"/>
            <p:nvPr/>
          </p:nvSpPr>
          <p:spPr>
            <a:xfrm>
              <a:off x="3797935" y="5310239"/>
              <a:ext cx="1076020" cy="646331"/>
            </a:xfrm>
            <a:prstGeom prst="rect">
              <a:avLst/>
            </a:prstGeom>
            <a:noFill/>
          </p:spPr>
          <p:txBody>
            <a:bodyPr wrap="square" rtlCol="0">
              <a:spAutoFit/>
            </a:bodyPr>
            <a:lstStyle/>
            <a:p>
              <a:pPr algn="ctr"/>
              <a:r>
                <a:rPr lang="en-US" dirty="0" smtClean="0"/>
                <a:t>vacuum chamber</a:t>
              </a:r>
            </a:p>
          </p:txBody>
        </p:sp>
        <p:sp>
          <p:nvSpPr>
            <p:cNvPr id="59" name="Oval 58"/>
            <p:cNvSpPr/>
            <p:nvPr/>
          </p:nvSpPr>
          <p:spPr>
            <a:xfrm>
              <a:off x="4008158" y="4920068"/>
              <a:ext cx="692150" cy="261989"/>
            </a:xfrm>
            <a:prstGeom prst="ellipse">
              <a:avLst/>
            </a:prstGeom>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7" name="Group 6"/>
          <p:cNvGrpSpPr/>
          <p:nvPr/>
        </p:nvGrpSpPr>
        <p:grpSpPr>
          <a:xfrm>
            <a:off x="359009" y="4572901"/>
            <a:ext cx="7381175" cy="1560503"/>
            <a:chOff x="359009" y="4344301"/>
            <a:chExt cx="7381175" cy="1560503"/>
          </a:xfrm>
        </p:grpSpPr>
        <p:sp>
          <p:nvSpPr>
            <p:cNvPr id="3" name="TextBox 2"/>
            <p:cNvSpPr txBox="1"/>
            <p:nvPr/>
          </p:nvSpPr>
          <p:spPr>
            <a:xfrm>
              <a:off x="359009" y="4678292"/>
              <a:ext cx="6246430" cy="1200329"/>
            </a:xfrm>
            <a:prstGeom prst="rect">
              <a:avLst/>
            </a:prstGeom>
            <a:noFill/>
          </p:spPr>
          <p:txBody>
            <a:bodyPr wrap="square" rtlCol="0">
              <a:spAutoFit/>
            </a:bodyPr>
            <a:lstStyle/>
            <a:p>
              <a:r>
                <a:rPr lang="en-US" b="1" dirty="0" smtClean="0">
                  <a:solidFill>
                    <a:srgbClr val="FF0000"/>
                  </a:solidFill>
                </a:rPr>
                <a:t>Option 1:</a:t>
              </a:r>
              <a:r>
                <a:rPr lang="en-US" dirty="0" smtClean="0"/>
                <a:t> </a:t>
              </a:r>
            </a:p>
            <a:p>
              <a:r>
                <a:rPr lang="en-US" dirty="0" smtClean="0"/>
                <a:t>Original layout with one special bellows replaced by one elliptical bellows.</a:t>
              </a:r>
            </a:p>
            <a:p>
              <a:r>
                <a:rPr lang="en-US" dirty="0" smtClean="0">
                  <a:solidFill>
                    <a:srgbClr val="FF0000"/>
                  </a:solidFill>
                </a:rPr>
                <a:t>Gives a good indication for 850 MHz resonance source !</a:t>
              </a:r>
              <a:endParaRPr lang="en-GB" dirty="0">
                <a:solidFill>
                  <a:srgbClr val="FF0000"/>
                </a:solidFill>
              </a:endParaRPr>
            </a:p>
          </p:txBody>
        </p:sp>
        <p:grpSp>
          <p:nvGrpSpPr>
            <p:cNvPr id="60" name="Group 59"/>
            <p:cNvGrpSpPr/>
            <p:nvPr/>
          </p:nvGrpSpPr>
          <p:grpSpPr>
            <a:xfrm>
              <a:off x="6665765" y="4718864"/>
              <a:ext cx="1074419" cy="1185940"/>
              <a:chOff x="6089171" y="3435350"/>
              <a:chExt cx="1074419" cy="1185940"/>
            </a:xfrm>
          </p:grpSpPr>
          <p:sp>
            <p:nvSpPr>
              <p:cNvPr id="61" name="Rectangle 60"/>
              <p:cNvSpPr/>
              <p:nvPr/>
            </p:nvSpPr>
            <p:spPr>
              <a:xfrm>
                <a:off x="6160329" y="3435350"/>
                <a:ext cx="943610" cy="1162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2" name="TextBox 61"/>
              <p:cNvSpPr txBox="1"/>
              <p:nvPr/>
            </p:nvSpPr>
            <p:spPr>
              <a:xfrm>
                <a:off x="6089171" y="3974959"/>
                <a:ext cx="1074419" cy="646331"/>
              </a:xfrm>
              <a:prstGeom prst="rect">
                <a:avLst/>
              </a:prstGeom>
              <a:noFill/>
            </p:spPr>
            <p:txBody>
              <a:bodyPr wrap="square" rtlCol="0">
                <a:spAutoFit/>
              </a:bodyPr>
              <a:lstStyle/>
              <a:p>
                <a:pPr algn="ctr"/>
                <a:r>
                  <a:rPr lang="en-US" dirty="0" smtClean="0"/>
                  <a:t>elliptical</a:t>
                </a:r>
              </a:p>
              <a:p>
                <a:pPr algn="ctr"/>
                <a:r>
                  <a:rPr lang="en-US" dirty="0" smtClean="0"/>
                  <a:t>bellows</a:t>
                </a:r>
                <a:endParaRPr lang="en-GB" dirty="0"/>
              </a:p>
            </p:txBody>
          </p:sp>
          <p:sp>
            <p:nvSpPr>
              <p:cNvPr id="63" name="Oval 62"/>
              <p:cNvSpPr/>
              <p:nvPr/>
            </p:nvSpPr>
            <p:spPr>
              <a:xfrm>
                <a:off x="6280305" y="3605737"/>
                <a:ext cx="692150" cy="261989"/>
              </a:xfrm>
              <a:prstGeom prst="ellipse">
                <a:avLst/>
              </a:prstGeom>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6" name="Up-Down Arrow 5"/>
            <p:cNvSpPr/>
            <p:nvPr/>
          </p:nvSpPr>
          <p:spPr>
            <a:xfrm>
              <a:off x="7297291" y="4344301"/>
              <a:ext cx="367853" cy="675944"/>
            </a:xfrm>
            <a:prstGeom prst="upDownArrow">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61" y="646132"/>
            <a:ext cx="8896350" cy="2955376"/>
          </a:xfrm>
          <a:prstGeom prst="rect">
            <a:avLst/>
          </a:prstGeom>
        </p:spPr>
      </p:pic>
    </p:spTree>
    <p:extLst>
      <p:ext uri="{BB962C8B-B14F-4D97-AF65-F5344CB8AC3E}">
        <p14:creationId xmlns:p14="http://schemas.microsoft.com/office/powerpoint/2010/main" val="115621756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5650079" y="3441700"/>
            <a:ext cx="1076020" cy="1173163"/>
            <a:chOff x="3797935" y="4794520"/>
            <a:chExt cx="1076020" cy="1173163"/>
          </a:xfrm>
        </p:grpSpPr>
        <p:sp>
          <p:nvSpPr>
            <p:cNvPr id="41" name="Rectangle 40"/>
            <p:cNvSpPr/>
            <p:nvPr/>
          </p:nvSpPr>
          <p:spPr>
            <a:xfrm>
              <a:off x="3840481" y="4794520"/>
              <a:ext cx="995999" cy="117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 name="TextBox 41"/>
            <p:cNvSpPr txBox="1"/>
            <p:nvPr/>
          </p:nvSpPr>
          <p:spPr>
            <a:xfrm>
              <a:off x="3797935" y="5310239"/>
              <a:ext cx="1076020" cy="646331"/>
            </a:xfrm>
            <a:prstGeom prst="rect">
              <a:avLst/>
            </a:prstGeom>
            <a:noFill/>
          </p:spPr>
          <p:txBody>
            <a:bodyPr wrap="square" rtlCol="0">
              <a:spAutoFit/>
            </a:bodyPr>
            <a:lstStyle/>
            <a:p>
              <a:pPr algn="ctr"/>
              <a:r>
                <a:rPr lang="en-US" dirty="0" smtClean="0"/>
                <a:t>vacuum chamber</a:t>
              </a:r>
            </a:p>
          </p:txBody>
        </p:sp>
        <p:sp>
          <p:nvSpPr>
            <p:cNvPr id="43" name="Oval 42"/>
            <p:cNvSpPr/>
            <p:nvPr/>
          </p:nvSpPr>
          <p:spPr>
            <a:xfrm>
              <a:off x="4008158" y="4920068"/>
              <a:ext cx="692150" cy="261989"/>
            </a:xfrm>
            <a:prstGeom prst="ellipse">
              <a:avLst/>
            </a:prstGeom>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6" name="Group 45"/>
          <p:cNvGrpSpPr/>
          <p:nvPr/>
        </p:nvGrpSpPr>
        <p:grpSpPr>
          <a:xfrm>
            <a:off x="1792095" y="3435350"/>
            <a:ext cx="1076020" cy="1179513"/>
            <a:chOff x="2607939" y="4766849"/>
            <a:chExt cx="1076020" cy="1179513"/>
          </a:xfrm>
        </p:grpSpPr>
        <p:sp>
          <p:nvSpPr>
            <p:cNvPr id="38" name="Rectangle 37"/>
            <p:cNvSpPr/>
            <p:nvPr/>
          </p:nvSpPr>
          <p:spPr>
            <a:xfrm>
              <a:off x="2647950" y="4766849"/>
              <a:ext cx="995999" cy="11795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TextBox 38"/>
            <p:cNvSpPr txBox="1"/>
            <p:nvPr/>
          </p:nvSpPr>
          <p:spPr>
            <a:xfrm>
              <a:off x="2607939" y="5300031"/>
              <a:ext cx="1076020" cy="646331"/>
            </a:xfrm>
            <a:prstGeom prst="rect">
              <a:avLst/>
            </a:prstGeom>
            <a:noFill/>
          </p:spPr>
          <p:txBody>
            <a:bodyPr wrap="square" rtlCol="0">
              <a:spAutoFit/>
            </a:bodyPr>
            <a:lstStyle/>
            <a:p>
              <a:pPr algn="ctr"/>
              <a:r>
                <a:rPr lang="en-US" dirty="0" smtClean="0"/>
                <a:t>vacuum chamber</a:t>
              </a:r>
            </a:p>
          </p:txBody>
        </p:sp>
        <p:sp>
          <p:nvSpPr>
            <p:cNvPr id="40" name="Oval 39"/>
            <p:cNvSpPr/>
            <p:nvPr/>
          </p:nvSpPr>
          <p:spPr>
            <a:xfrm>
              <a:off x="2921241" y="4841391"/>
              <a:ext cx="431800" cy="419344"/>
            </a:xfrm>
            <a:prstGeom prst="ellipse">
              <a:avLst/>
            </a:prstGeom>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68" name="Rectangle 67"/>
          <p:cNvSpPr/>
          <p:nvPr/>
        </p:nvSpPr>
        <p:spPr>
          <a:xfrm>
            <a:off x="2762636" y="3393754"/>
            <a:ext cx="2981794" cy="1276158"/>
          </a:xfrm>
          <a:prstGeom prst="rect">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59009" y="1"/>
            <a:ext cx="8226854" cy="565150"/>
          </a:xfrm>
        </p:spPr>
        <p:txBody>
          <a:bodyPr>
            <a:normAutofit/>
          </a:bodyPr>
          <a:lstStyle/>
          <a:p>
            <a:r>
              <a:rPr lang="en-US" dirty="0" smtClean="0"/>
              <a:t>Example: Re-working </a:t>
            </a:r>
            <a:r>
              <a:rPr lang="en-US" dirty="0"/>
              <a:t>a Machine “Section” in SPS</a:t>
            </a:r>
            <a:endParaRPr lang="en-GB" dirty="0"/>
          </a:p>
        </p:txBody>
      </p:sp>
      <p:sp>
        <p:nvSpPr>
          <p:cNvPr id="4" name="Date Placeholder 3"/>
          <p:cNvSpPr>
            <a:spLocks noGrp="1"/>
          </p:cNvSpPr>
          <p:nvPr>
            <p:ph type="dt" sz="half" idx="2"/>
          </p:nvPr>
        </p:nvSpPr>
        <p:spPr/>
        <p:txBody>
          <a:bodyPr/>
          <a:lstStyle/>
          <a:p>
            <a:r>
              <a:rPr lang="en-US" smtClean="0"/>
              <a:t>20-Sept-2017</a:t>
            </a:r>
            <a:endParaRPr lang="en-GB" dirty="0"/>
          </a:p>
        </p:txBody>
      </p:sp>
      <p:sp>
        <p:nvSpPr>
          <p:cNvPr id="5" name="Footer Placeholder 4"/>
          <p:cNvSpPr>
            <a:spLocks noGrp="1"/>
          </p:cNvSpPr>
          <p:nvPr>
            <p:ph type="ftr" sz="quarter" idx="3"/>
          </p:nvPr>
        </p:nvSpPr>
        <p:spPr/>
        <p:txBody>
          <a:bodyPr/>
          <a:lstStyle/>
          <a:p>
            <a:r>
              <a:rPr lang="en-GB" smtClean="0"/>
              <a:t>Christine Vollinger et. al., CERN BE-RF Group</a:t>
            </a:r>
            <a:endParaRPr lang="en-GB" dirty="0"/>
          </a:p>
        </p:txBody>
      </p:sp>
      <p:grpSp>
        <p:nvGrpSpPr>
          <p:cNvPr id="44" name="Group 43"/>
          <p:cNvGrpSpPr/>
          <p:nvPr/>
        </p:nvGrpSpPr>
        <p:grpSpPr>
          <a:xfrm>
            <a:off x="337325" y="3441700"/>
            <a:ext cx="1542388" cy="1162050"/>
            <a:chOff x="-23253" y="3448050"/>
            <a:chExt cx="1542388" cy="1162050"/>
          </a:xfrm>
        </p:grpSpPr>
        <p:sp>
          <p:nvSpPr>
            <p:cNvPr id="20" name="Rectangle 19"/>
            <p:cNvSpPr/>
            <p:nvPr/>
          </p:nvSpPr>
          <p:spPr>
            <a:xfrm>
              <a:off x="38467" y="3448050"/>
              <a:ext cx="1398313" cy="1162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ounded Rectangle 11"/>
            <p:cNvSpPr/>
            <p:nvPr/>
          </p:nvSpPr>
          <p:spPr>
            <a:xfrm>
              <a:off x="302921" y="3556950"/>
              <a:ext cx="931743" cy="310776"/>
            </a:xfrm>
            <a:prstGeom prst="roundRect">
              <a:avLst>
                <a:gd name="adj" fmla="val 50000"/>
              </a:avLst>
            </a:prstGeom>
            <a:noFill/>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TextBox 7"/>
            <p:cNvSpPr txBox="1"/>
            <p:nvPr/>
          </p:nvSpPr>
          <p:spPr>
            <a:xfrm>
              <a:off x="-23253" y="3897004"/>
              <a:ext cx="1542388" cy="646331"/>
            </a:xfrm>
            <a:prstGeom prst="rect">
              <a:avLst/>
            </a:prstGeom>
            <a:noFill/>
          </p:spPr>
          <p:txBody>
            <a:bodyPr wrap="square" rtlCol="0">
              <a:spAutoFit/>
            </a:bodyPr>
            <a:lstStyle/>
            <a:p>
              <a:pPr algn="ctr"/>
              <a:r>
                <a:rPr lang="en-US" dirty="0" smtClean="0"/>
                <a:t>new machine </a:t>
              </a:r>
            </a:p>
            <a:p>
              <a:pPr algn="ctr"/>
              <a:r>
                <a:rPr lang="en-US" dirty="0" smtClean="0"/>
                <a:t>element </a:t>
              </a:r>
              <a:endParaRPr lang="en-GB" dirty="0"/>
            </a:p>
          </p:txBody>
        </p:sp>
      </p:grpSp>
      <p:pic>
        <p:nvPicPr>
          <p:cNvPr id="18"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24154" r="8428" b="31855"/>
          <a:stretch/>
        </p:blipFill>
        <p:spPr>
          <a:xfrm>
            <a:off x="70217" y="748704"/>
            <a:ext cx="8951044" cy="2258383"/>
          </a:xfrm>
        </p:spPr>
      </p:pic>
      <p:grpSp>
        <p:nvGrpSpPr>
          <p:cNvPr id="45" name="Group 44"/>
          <p:cNvGrpSpPr/>
          <p:nvPr/>
        </p:nvGrpSpPr>
        <p:grpSpPr>
          <a:xfrm>
            <a:off x="3834144" y="3444318"/>
            <a:ext cx="933012" cy="1170545"/>
            <a:chOff x="2083602" y="3413810"/>
            <a:chExt cx="933012" cy="1170545"/>
          </a:xfrm>
        </p:grpSpPr>
        <p:sp>
          <p:nvSpPr>
            <p:cNvPr id="22" name="Rectangle 21"/>
            <p:cNvSpPr/>
            <p:nvPr/>
          </p:nvSpPr>
          <p:spPr>
            <a:xfrm>
              <a:off x="2083602" y="3413810"/>
              <a:ext cx="837640" cy="11705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TextBox 22"/>
            <p:cNvSpPr txBox="1"/>
            <p:nvPr/>
          </p:nvSpPr>
          <p:spPr>
            <a:xfrm>
              <a:off x="2102214" y="3917738"/>
              <a:ext cx="914400" cy="369332"/>
            </a:xfrm>
            <a:prstGeom prst="rect">
              <a:avLst/>
            </a:prstGeom>
            <a:noFill/>
          </p:spPr>
          <p:txBody>
            <a:bodyPr wrap="square" rtlCol="0">
              <a:spAutoFit/>
            </a:bodyPr>
            <a:lstStyle/>
            <a:p>
              <a:r>
                <a:rPr lang="en-US" dirty="0" smtClean="0"/>
                <a:t>BPCE</a:t>
              </a:r>
              <a:endParaRPr lang="en-GB" dirty="0"/>
            </a:p>
          </p:txBody>
        </p:sp>
        <p:sp>
          <p:nvSpPr>
            <p:cNvPr id="24" name="Oval 23"/>
            <p:cNvSpPr/>
            <p:nvPr/>
          </p:nvSpPr>
          <p:spPr>
            <a:xfrm>
              <a:off x="2292350" y="3502666"/>
              <a:ext cx="431800" cy="419344"/>
            </a:xfrm>
            <a:prstGeom prst="ellipse">
              <a:avLst/>
            </a:prstGeom>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8" name="Group 47"/>
          <p:cNvGrpSpPr/>
          <p:nvPr/>
        </p:nvGrpSpPr>
        <p:grpSpPr>
          <a:xfrm>
            <a:off x="4686983" y="3441700"/>
            <a:ext cx="982582" cy="1192512"/>
            <a:chOff x="3643949" y="3439129"/>
            <a:chExt cx="982582" cy="1192512"/>
          </a:xfrm>
        </p:grpSpPr>
        <p:sp>
          <p:nvSpPr>
            <p:cNvPr id="26" name="Rectangle 25"/>
            <p:cNvSpPr/>
            <p:nvPr/>
          </p:nvSpPr>
          <p:spPr>
            <a:xfrm>
              <a:off x="3663435" y="3439129"/>
              <a:ext cx="943610" cy="117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TextBox 26"/>
            <p:cNvSpPr txBox="1"/>
            <p:nvPr/>
          </p:nvSpPr>
          <p:spPr>
            <a:xfrm>
              <a:off x="3643949" y="3985310"/>
              <a:ext cx="982582" cy="646331"/>
            </a:xfrm>
            <a:prstGeom prst="rect">
              <a:avLst/>
            </a:prstGeom>
            <a:noFill/>
          </p:spPr>
          <p:txBody>
            <a:bodyPr wrap="square" rtlCol="0">
              <a:spAutoFit/>
            </a:bodyPr>
            <a:lstStyle/>
            <a:p>
              <a:pPr algn="ctr"/>
              <a:r>
                <a:rPr lang="en-US" dirty="0"/>
                <a:t>s</a:t>
              </a:r>
              <a:r>
                <a:rPr lang="en-US" dirty="0" smtClean="0"/>
                <a:t>pecial bellows</a:t>
              </a:r>
              <a:endParaRPr lang="en-GB" dirty="0"/>
            </a:p>
          </p:txBody>
        </p:sp>
        <p:sp>
          <p:nvSpPr>
            <p:cNvPr id="28" name="Oval 27"/>
            <p:cNvSpPr/>
            <p:nvPr/>
          </p:nvSpPr>
          <p:spPr>
            <a:xfrm>
              <a:off x="3922394" y="3528891"/>
              <a:ext cx="431800" cy="419344"/>
            </a:xfrm>
            <a:prstGeom prst="ellipse">
              <a:avLst/>
            </a:prstGeom>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Oval 28"/>
            <p:cNvSpPr/>
            <p:nvPr/>
          </p:nvSpPr>
          <p:spPr>
            <a:xfrm>
              <a:off x="3846831" y="3467955"/>
              <a:ext cx="581501" cy="548420"/>
            </a:xfrm>
            <a:prstGeom prst="ellipse">
              <a:avLst/>
            </a:prstGeom>
            <a:noFill/>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9" name="Group 48"/>
          <p:cNvGrpSpPr/>
          <p:nvPr/>
        </p:nvGrpSpPr>
        <p:grpSpPr>
          <a:xfrm>
            <a:off x="2798872" y="3442554"/>
            <a:ext cx="1074419" cy="1227357"/>
            <a:chOff x="4890135" y="3435349"/>
            <a:chExt cx="1074419" cy="1227357"/>
          </a:xfrm>
        </p:grpSpPr>
        <p:sp>
          <p:nvSpPr>
            <p:cNvPr id="31" name="Rectangle 30"/>
            <p:cNvSpPr/>
            <p:nvPr/>
          </p:nvSpPr>
          <p:spPr>
            <a:xfrm>
              <a:off x="4955540" y="3435349"/>
              <a:ext cx="943610" cy="11787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TextBox 33"/>
            <p:cNvSpPr txBox="1"/>
            <p:nvPr/>
          </p:nvSpPr>
          <p:spPr>
            <a:xfrm>
              <a:off x="4890135" y="4016375"/>
              <a:ext cx="1074419" cy="646331"/>
            </a:xfrm>
            <a:prstGeom prst="rect">
              <a:avLst/>
            </a:prstGeom>
            <a:noFill/>
          </p:spPr>
          <p:txBody>
            <a:bodyPr wrap="square" rtlCol="0">
              <a:spAutoFit/>
            </a:bodyPr>
            <a:lstStyle/>
            <a:p>
              <a:pPr algn="ctr"/>
              <a:r>
                <a:rPr lang="en-US" dirty="0" smtClean="0"/>
                <a:t>standard</a:t>
              </a:r>
            </a:p>
            <a:p>
              <a:pPr algn="ctr"/>
              <a:r>
                <a:rPr lang="en-US" dirty="0" smtClean="0"/>
                <a:t>bellows</a:t>
              </a:r>
              <a:endParaRPr lang="en-GB" dirty="0"/>
            </a:p>
          </p:txBody>
        </p:sp>
        <p:sp>
          <p:nvSpPr>
            <p:cNvPr id="35" name="Oval 34"/>
            <p:cNvSpPr/>
            <p:nvPr/>
          </p:nvSpPr>
          <p:spPr>
            <a:xfrm>
              <a:off x="5137307" y="3485418"/>
              <a:ext cx="581501" cy="548420"/>
            </a:xfrm>
            <a:prstGeom prst="ellipse">
              <a:avLst/>
            </a:prstGeom>
            <a:noFill/>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51" name="Group 50"/>
          <p:cNvGrpSpPr/>
          <p:nvPr/>
        </p:nvGrpSpPr>
        <p:grpSpPr>
          <a:xfrm>
            <a:off x="6711684" y="3444787"/>
            <a:ext cx="982582" cy="1192512"/>
            <a:chOff x="3643949" y="3439129"/>
            <a:chExt cx="982582" cy="1192512"/>
          </a:xfrm>
        </p:grpSpPr>
        <p:sp>
          <p:nvSpPr>
            <p:cNvPr id="52" name="Rectangle 51"/>
            <p:cNvSpPr/>
            <p:nvPr/>
          </p:nvSpPr>
          <p:spPr>
            <a:xfrm>
              <a:off x="3663435" y="3439129"/>
              <a:ext cx="943610" cy="117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TextBox 52"/>
            <p:cNvSpPr txBox="1"/>
            <p:nvPr/>
          </p:nvSpPr>
          <p:spPr>
            <a:xfrm>
              <a:off x="3643949" y="3985310"/>
              <a:ext cx="982582" cy="646331"/>
            </a:xfrm>
            <a:prstGeom prst="rect">
              <a:avLst/>
            </a:prstGeom>
            <a:noFill/>
          </p:spPr>
          <p:txBody>
            <a:bodyPr wrap="square" rtlCol="0">
              <a:spAutoFit/>
            </a:bodyPr>
            <a:lstStyle/>
            <a:p>
              <a:pPr algn="ctr"/>
              <a:r>
                <a:rPr lang="en-US" dirty="0"/>
                <a:t>s</a:t>
              </a:r>
              <a:r>
                <a:rPr lang="en-US" dirty="0" smtClean="0"/>
                <a:t>pecial bellows</a:t>
              </a:r>
              <a:endParaRPr lang="en-GB" dirty="0"/>
            </a:p>
          </p:txBody>
        </p:sp>
        <p:sp>
          <p:nvSpPr>
            <p:cNvPr id="54" name="Oval 53"/>
            <p:cNvSpPr/>
            <p:nvPr/>
          </p:nvSpPr>
          <p:spPr>
            <a:xfrm>
              <a:off x="3922394" y="3528891"/>
              <a:ext cx="431800" cy="419344"/>
            </a:xfrm>
            <a:prstGeom prst="ellipse">
              <a:avLst/>
            </a:prstGeom>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 name="Oval 54"/>
            <p:cNvSpPr/>
            <p:nvPr/>
          </p:nvSpPr>
          <p:spPr>
            <a:xfrm>
              <a:off x="3846831" y="3467955"/>
              <a:ext cx="581501" cy="548420"/>
            </a:xfrm>
            <a:prstGeom prst="ellipse">
              <a:avLst/>
            </a:prstGeom>
            <a:noFill/>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56" name="Group 55"/>
          <p:cNvGrpSpPr/>
          <p:nvPr/>
        </p:nvGrpSpPr>
        <p:grpSpPr>
          <a:xfrm>
            <a:off x="7678569" y="3441700"/>
            <a:ext cx="1076020" cy="1173163"/>
            <a:chOff x="3797935" y="4794520"/>
            <a:chExt cx="1076020" cy="1173163"/>
          </a:xfrm>
        </p:grpSpPr>
        <p:sp>
          <p:nvSpPr>
            <p:cNvPr id="57" name="Rectangle 56"/>
            <p:cNvSpPr/>
            <p:nvPr/>
          </p:nvSpPr>
          <p:spPr>
            <a:xfrm>
              <a:off x="3840481" y="4794520"/>
              <a:ext cx="995999" cy="117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 name="TextBox 57"/>
            <p:cNvSpPr txBox="1"/>
            <p:nvPr/>
          </p:nvSpPr>
          <p:spPr>
            <a:xfrm>
              <a:off x="3797935" y="5310239"/>
              <a:ext cx="1076020" cy="646331"/>
            </a:xfrm>
            <a:prstGeom prst="rect">
              <a:avLst/>
            </a:prstGeom>
            <a:noFill/>
          </p:spPr>
          <p:txBody>
            <a:bodyPr wrap="square" rtlCol="0">
              <a:spAutoFit/>
            </a:bodyPr>
            <a:lstStyle/>
            <a:p>
              <a:pPr algn="ctr"/>
              <a:r>
                <a:rPr lang="en-US" dirty="0" smtClean="0"/>
                <a:t>vacuum chamber</a:t>
              </a:r>
            </a:p>
          </p:txBody>
        </p:sp>
        <p:sp>
          <p:nvSpPr>
            <p:cNvPr id="59" name="Oval 58"/>
            <p:cNvSpPr/>
            <p:nvPr/>
          </p:nvSpPr>
          <p:spPr>
            <a:xfrm>
              <a:off x="4008158" y="4920068"/>
              <a:ext cx="692150" cy="261989"/>
            </a:xfrm>
            <a:prstGeom prst="ellipse">
              <a:avLst/>
            </a:prstGeom>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60" name="Group 59"/>
          <p:cNvGrpSpPr/>
          <p:nvPr/>
        </p:nvGrpSpPr>
        <p:grpSpPr>
          <a:xfrm>
            <a:off x="1800015" y="4572901"/>
            <a:ext cx="5940169" cy="1560503"/>
            <a:chOff x="1800015" y="4344301"/>
            <a:chExt cx="5940169" cy="1560503"/>
          </a:xfrm>
        </p:grpSpPr>
        <p:sp>
          <p:nvSpPr>
            <p:cNvPr id="61" name="TextBox 60"/>
            <p:cNvSpPr txBox="1"/>
            <p:nvPr/>
          </p:nvSpPr>
          <p:spPr>
            <a:xfrm>
              <a:off x="1800015" y="4594298"/>
              <a:ext cx="4805423" cy="1200329"/>
            </a:xfrm>
            <a:prstGeom prst="rect">
              <a:avLst/>
            </a:prstGeom>
            <a:noFill/>
          </p:spPr>
          <p:txBody>
            <a:bodyPr wrap="square" rtlCol="0">
              <a:spAutoFit/>
            </a:bodyPr>
            <a:lstStyle/>
            <a:p>
              <a:r>
                <a:rPr lang="en-US" b="1" dirty="0" smtClean="0">
                  <a:solidFill>
                    <a:srgbClr val="FF0000"/>
                  </a:solidFill>
                </a:rPr>
                <a:t>Option 2:</a:t>
              </a:r>
              <a:r>
                <a:rPr lang="en-US" dirty="0" smtClean="0"/>
                <a:t> </a:t>
              </a:r>
            </a:p>
            <a:p>
              <a:r>
                <a:rPr lang="en-US" dirty="0" smtClean="0"/>
                <a:t>Original layout with special bellows replaced by elliptical bellows</a:t>
              </a:r>
            </a:p>
            <a:p>
              <a:r>
                <a:rPr lang="en-US" dirty="0" smtClean="0">
                  <a:solidFill>
                    <a:srgbClr val="FF0000"/>
                  </a:solidFill>
                </a:rPr>
                <a:t>AND</a:t>
              </a:r>
              <a:r>
                <a:rPr lang="en-US" dirty="0" smtClean="0"/>
                <a:t> swap BPCE with new machine element.</a:t>
              </a:r>
              <a:endParaRPr lang="en-GB" dirty="0"/>
            </a:p>
          </p:txBody>
        </p:sp>
        <p:grpSp>
          <p:nvGrpSpPr>
            <p:cNvPr id="62" name="Group 61"/>
            <p:cNvGrpSpPr/>
            <p:nvPr/>
          </p:nvGrpSpPr>
          <p:grpSpPr>
            <a:xfrm>
              <a:off x="6665765" y="4718864"/>
              <a:ext cx="1074419" cy="1185940"/>
              <a:chOff x="6089171" y="3435350"/>
              <a:chExt cx="1074419" cy="1185940"/>
            </a:xfrm>
          </p:grpSpPr>
          <p:sp>
            <p:nvSpPr>
              <p:cNvPr id="64" name="Rectangle 63"/>
              <p:cNvSpPr/>
              <p:nvPr/>
            </p:nvSpPr>
            <p:spPr>
              <a:xfrm>
                <a:off x="6160329" y="3435350"/>
                <a:ext cx="943610" cy="1162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 name="TextBox 64"/>
              <p:cNvSpPr txBox="1"/>
              <p:nvPr/>
            </p:nvSpPr>
            <p:spPr>
              <a:xfrm>
                <a:off x="6089171" y="3974959"/>
                <a:ext cx="1074419" cy="646331"/>
              </a:xfrm>
              <a:prstGeom prst="rect">
                <a:avLst/>
              </a:prstGeom>
              <a:noFill/>
            </p:spPr>
            <p:txBody>
              <a:bodyPr wrap="square" rtlCol="0">
                <a:spAutoFit/>
              </a:bodyPr>
              <a:lstStyle/>
              <a:p>
                <a:pPr algn="ctr"/>
                <a:r>
                  <a:rPr lang="en-US" dirty="0" smtClean="0"/>
                  <a:t>elliptical</a:t>
                </a:r>
              </a:p>
              <a:p>
                <a:pPr algn="ctr"/>
                <a:r>
                  <a:rPr lang="en-US" dirty="0" smtClean="0"/>
                  <a:t>bellows</a:t>
                </a:r>
                <a:endParaRPr lang="en-GB" dirty="0"/>
              </a:p>
            </p:txBody>
          </p:sp>
          <p:sp>
            <p:nvSpPr>
              <p:cNvPr id="66" name="Oval 65"/>
              <p:cNvSpPr/>
              <p:nvPr/>
            </p:nvSpPr>
            <p:spPr>
              <a:xfrm>
                <a:off x="6280305" y="3605737"/>
                <a:ext cx="692150" cy="261989"/>
              </a:xfrm>
              <a:prstGeom prst="ellipse">
                <a:avLst/>
              </a:prstGeom>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63" name="Up-Down Arrow 62"/>
            <p:cNvSpPr/>
            <p:nvPr/>
          </p:nvSpPr>
          <p:spPr>
            <a:xfrm>
              <a:off x="7297291" y="4344301"/>
              <a:ext cx="367853" cy="675944"/>
            </a:xfrm>
            <a:prstGeom prst="upDownArrow">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67" name="Curved Up Arrow 66"/>
          <p:cNvSpPr/>
          <p:nvPr/>
        </p:nvSpPr>
        <p:spPr>
          <a:xfrm>
            <a:off x="1405254" y="4299209"/>
            <a:ext cx="2711450" cy="539609"/>
          </a:xfrm>
          <a:prstGeom prst="curvedUpArrow">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3113250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5650079" y="3441700"/>
            <a:ext cx="1076020" cy="1173163"/>
            <a:chOff x="3797935" y="4794520"/>
            <a:chExt cx="1076020" cy="1173163"/>
          </a:xfrm>
        </p:grpSpPr>
        <p:sp>
          <p:nvSpPr>
            <p:cNvPr id="41" name="Rectangle 40"/>
            <p:cNvSpPr/>
            <p:nvPr/>
          </p:nvSpPr>
          <p:spPr>
            <a:xfrm>
              <a:off x="3840481" y="4794520"/>
              <a:ext cx="995999" cy="117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 name="TextBox 41"/>
            <p:cNvSpPr txBox="1"/>
            <p:nvPr/>
          </p:nvSpPr>
          <p:spPr>
            <a:xfrm>
              <a:off x="3797935" y="5310239"/>
              <a:ext cx="1076020" cy="646331"/>
            </a:xfrm>
            <a:prstGeom prst="rect">
              <a:avLst/>
            </a:prstGeom>
            <a:noFill/>
          </p:spPr>
          <p:txBody>
            <a:bodyPr wrap="square" rtlCol="0">
              <a:spAutoFit/>
            </a:bodyPr>
            <a:lstStyle/>
            <a:p>
              <a:pPr algn="ctr"/>
              <a:r>
                <a:rPr lang="en-US" dirty="0" smtClean="0"/>
                <a:t>vacuum chamber</a:t>
              </a:r>
            </a:p>
          </p:txBody>
        </p:sp>
        <p:sp>
          <p:nvSpPr>
            <p:cNvPr id="43" name="Oval 42"/>
            <p:cNvSpPr/>
            <p:nvPr/>
          </p:nvSpPr>
          <p:spPr>
            <a:xfrm>
              <a:off x="4008158" y="4920068"/>
              <a:ext cx="692150" cy="261989"/>
            </a:xfrm>
            <a:prstGeom prst="ellipse">
              <a:avLst/>
            </a:prstGeom>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6" name="Group 45"/>
          <p:cNvGrpSpPr/>
          <p:nvPr/>
        </p:nvGrpSpPr>
        <p:grpSpPr>
          <a:xfrm>
            <a:off x="1792095" y="3435350"/>
            <a:ext cx="1076020" cy="1179513"/>
            <a:chOff x="2607939" y="4766849"/>
            <a:chExt cx="1076020" cy="1179513"/>
          </a:xfrm>
        </p:grpSpPr>
        <p:sp>
          <p:nvSpPr>
            <p:cNvPr id="38" name="Rectangle 37"/>
            <p:cNvSpPr/>
            <p:nvPr/>
          </p:nvSpPr>
          <p:spPr>
            <a:xfrm>
              <a:off x="2647950" y="4766849"/>
              <a:ext cx="995999" cy="11795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TextBox 38"/>
            <p:cNvSpPr txBox="1"/>
            <p:nvPr/>
          </p:nvSpPr>
          <p:spPr>
            <a:xfrm>
              <a:off x="2607939" y="5300031"/>
              <a:ext cx="1076020" cy="646331"/>
            </a:xfrm>
            <a:prstGeom prst="rect">
              <a:avLst/>
            </a:prstGeom>
            <a:noFill/>
          </p:spPr>
          <p:txBody>
            <a:bodyPr wrap="square" rtlCol="0">
              <a:spAutoFit/>
            </a:bodyPr>
            <a:lstStyle/>
            <a:p>
              <a:pPr algn="ctr"/>
              <a:r>
                <a:rPr lang="en-US" dirty="0" smtClean="0"/>
                <a:t>vacuum chamber</a:t>
              </a:r>
            </a:p>
          </p:txBody>
        </p:sp>
        <p:sp>
          <p:nvSpPr>
            <p:cNvPr id="40" name="Oval 39"/>
            <p:cNvSpPr/>
            <p:nvPr/>
          </p:nvSpPr>
          <p:spPr>
            <a:xfrm>
              <a:off x="2921241" y="4841391"/>
              <a:ext cx="431800" cy="419344"/>
            </a:xfrm>
            <a:prstGeom prst="ellipse">
              <a:avLst/>
            </a:prstGeom>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68" name="Rectangle 67"/>
          <p:cNvSpPr/>
          <p:nvPr/>
        </p:nvSpPr>
        <p:spPr>
          <a:xfrm>
            <a:off x="2762636" y="3393754"/>
            <a:ext cx="2981794" cy="1276158"/>
          </a:xfrm>
          <a:prstGeom prst="rect">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59009" y="1"/>
            <a:ext cx="8226854" cy="565150"/>
          </a:xfrm>
        </p:spPr>
        <p:txBody>
          <a:bodyPr>
            <a:normAutofit/>
          </a:bodyPr>
          <a:lstStyle/>
          <a:p>
            <a:r>
              <a:rPr lang="en-US" dirty="0" smtClean="0"/>
              <a:t>Example: Re-working </a:t>
            </a:r>
            <a:r>
              <a:rPr lang="en-US" dirty="0"/>
              <a:t>a Machine “Section” in SPS</a:t>
            </a:r>
            <a:endParaRPr lang="en-GB" dirty="0"/>
          </a:p>
        </p:txBody>
      </p:sp>
      <p:sp>
        <p:nvSpPr>
          <p:cNvPr id="4" name="Date Placeholder 3"/>
          <p:cNvSpPr>
            <a:spLocks noGrp="1"/>
          </p:cNvSpPr>
          <p:nvPr>
            <p:ph type="dt" sz="half" idx="2"/>
          </p:nvPr>
        </p:nvSpPr>
        <p:spPr/>
        <p:txBody>
          <a:bodyPr/>
          <a:lstStyle/>
          <a:p>
            <a:r>
              <a:rPr lang="en-US" smtClean="0"/>
              <a:t>20-Sept-2017</a:t>
            </a:r>
            <a:endParaRPr lang="en-GB" dirty="0"/>
          </a:p>
        </p:txBody>
      </p:sp>
      <p:sp>
        <p:nvSpPr>
          <p:cNvPr id="5" name="Footer Placeholder 4"/>
          <p:cNvSpPr>
            <a:spLocks noGrp="1"/>
          </p:cNvSpPr>
          <p:nvPr>
            <p:ph type="ftr" sz="quarter" idx="3"/>
          </p:nvPr>
        </p:nvSpPr>
        <p:spPr/>
        <p:txBody>
          <a:bodyPr/>
          <a:lstStyle/>
          <a:p>
            <a:r>
              <a:rPr lang="en-GB" smtClean="0"/>
              <a:t>Christine Vollinger et. al., CERN BE-RF Group</a:t>
            </a:r>
            <a:endParaRPr lang="en-GB" dirty="0"/>
          </a:p>
        </p:txBody>
      </p:sp>
      <p:grpSp>
        <p:nvGrpSpPr>
          <p:cNvPr id="44" name="Group 43"/>
          <p:cNvGrpSpPr/>
          <p:nvPr/>
        </p:nvGrpSpPr>
        <p:grpSpPr>
          <a:xfrm>
            <a:off x="337325" y="3441700"/>
            <a:ext cx="1542388" cy="1162050"/>
            <a:chOff x="-23253" y="3448050"/>
            <a:chExt cx="1542388" cy="1162050"/>
          </a:xfrm>
        </p:grpSpPr>
        <p:sp>
          <p:nvSpPr>
            <p:cNvPr id="20" name="Rectangle 19"/>
            <p:cNvSpPr/>
            <p:nvPr/>
          </p:nvSpPr>
          <p:spPr>
            <a:xfrm>
              <a:off x="38467" y="3448050"/>
              <a:ext cx="1398313" cy="1162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ounded Rectangle 11"/>
            <p:cNvSpPr/>
            <p:nvPr/>
          </p:nvSpPr>
          <p:spPr>
            <a:xfrm>
              <a:off x="302921" y="3556950"/>
              <a:ext cx="931743" cy="310776"/>
            </a:xfrm>
            <a:prstGeom prst="roundRect">
              <a:avLst>
                <a:gd name="adj" fmla="val 50000"/>
              </a:avLst>
            </a:prstGeom>
            <a:noFill/>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TextBox 7"/>
            <p:cNvSpPr txBox="1"/>
            <p:nvPr/>
          </p:nvSpPr>
          <p:spPr>
            <a:xfrm>
              <a:off x="-23253" y="3897004"/>
              <a:ext cx="1542388" cy="646331"/>
            </a:xfrm>
            <a:prstGeom prst="rect">
              <a:avLst/>
            </a:prstGeom>
            <a:noFill/>
          </p:spPr>
          <p:txBody>
            <a:bodyPr wrap="square" rtlCol="0">
              <a:spAutoFit/>
            </a:bodyPr>
            <a:lstStyle/>
            <a:p>
              <a:pPr algn="ctr"/>
              <a:r>
                <a:rPr lang="en-US" dirty="0" smtClean="0"/>
                <a:t>new machine </a:t>
              </a:r>
            </a:p>
            <a:p>
              <a:pPr algn="ctr"/>
              <a:r>
                <a:rPr lang="en-US" dirty="0" smtClean="0"/>
                <a:t>element </a:t>
              </a:r>
              <a:endParaRPr lang="en-GB" dirty="0"/>
            </a:p>
          </p:txBody>
        </p:sp>
      </p:grpSp>
      <p:grpSp>
        <p:nvGrpSpPr>
          <p:cNvPr id="45" name="Group 44"/>
          <p:cNvGrpSpPr/>
          <p:nvPr/>
        </p:nvGrpSpPr>
        <p:grpSpPr>
          <a:xfrm>
            <a:off x="3834144" y="3444318"/>
            <a:ext cx="933012" cy="1170545"/>
            <a:chOff x="2083602" y="3413810"/>
            <a:chExt cx="933012" cy="1170545"/>
          </a:xfrm>
        </p:grpSpPr>
        <p:sp>
          <p:nvSpPr>
            <p:cNvPr id="22" name="Rectangle 21"/>
            <p:cNvSpPr/>
            <p:nvPr/>
          </p:nvSpPr>
          <p:spPr>
            <a:xfrm>
              <a:off x="2083602" y="3413810"/>
              <a:ext cx="837640" cy="11705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TextBox 22"/>
            <p:cNvSpPr txBox="1"/>
            <p:nvPr/>
          </p:nvSpPr>
          <p:spPr>
            <a:xfrm>
              <a:off x="2102214" y="3917738"/>
              <a:ext cx="914400" cy="369332"/>
            </a:xfrm>
            <a:prstGeom prst="rect">
              <a:avLst/>
            </a:prstGeom>
            <a:noFill/>
          </p:spPr>
          <p:txBody>
            <a:bodyPr wrap="square" rtlCol="0">
              <a:spAutoFit/>
            </a:bodyPr>
            <a:lstStyle/>
            <a:p>
              <a:r>
                <a:rPr lang="en-US" dirty="0" smtClean="0"/>
                <a:t>BPCE</a:t>
              </a:r>
              <a:endParaRPr lang="en-GB" dirty="0"/>
            </a:p>
          </p:txBody>
        </p:sp>
        <p:sp>
          <p:nvSpPr>
            <p:cNvPr id="24" name="Oval 23"/>
            <p:cNvSpPr/>
            <p:nvPr/>
          </p:nvSpPr>
          <p:spPr>
            <a:xfrm>
              <a:off x="2292350" y="3502666"/>
              <a:ext cx="431800" cy="419344"/>
            </a:xfrm>
            <a:prstGeom prst="ellipse">
              <a:avLst/>
            </a:prstGeom>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8" name="Group 47"/>
          <p:cNvGrpSpPr/>
          <p:nvPr/>
        </p:nvGrpSpPr>
        <p:grpSpPr>
          <a:xfrm>
            <a:off x="4686983" y="3441700"/>
            <a:ext cx="982582" cy="1192512"/>
            <a:chOff x="3643949" y="3439129"/>
            <a:chExt cx="982582" cy="1192512"/>
          </a:xfrm>
        </p:grpSpPr>
        <p:sp>
          <p:nvSpPr>
            <p:cNvPr id="26" name="Rectangle 25"/>
            <p:cNvSpPr/>
            <p:nvPr/>
          </p:nvSpPr>
          <p:spPr>
            <a:xfrm>
              <a:off x="3663435" y="3439129"/>
              <a:ext cx="943610" cy="117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TextBox 26"/>
            <p:cNvSpPr txBox="1"/>
            <p:nvPr/>
          </p:nvSpPr>
          <p:spPr>
            <a:xfrm>
              <a:off x="3643949" y="3985310"/>
              <a:ext cx="982582" cy="646331"/>
            </a:xfrm>
            <a:prstGeom prst="rect">
              <a:avLst/>
            </a:prstGeom>
            <a:noFill/>
          </p:spPr>
          <p:txBody>
            <a:bodyPr wrap="square" rtlCol="0">
              <a:spAutoFit/>
            </a:bodyPr>
            <a:lstStyle/>
            <a:p>
              <a:pPr algn="ctr"/>
              <a:r>
                <a:rPr lang="en-US" dirty="0"/>
                <a:t>s</a:t>
              </a:r>
              <a:r>
                <a:rPr lang="en-US" dirty="0" smtClean="0"/>
                <a:t>pecial bellows</a:t>
              </a:r>
              <a:endParaRPr lang="en-GB" dirty="0"/>
            </a:p>
          </p:txBody>
        </p:sp>
        <p:sp>
          <p:nvSpPr>
            <p:cNvPr id="28" name="Oval 27"/>
            <p:cNvSpPr/>
            <p:nvPr/>
          </p:nvSpPr>
          <p:spPr>
            <a:xfrm>
              <a:off x="3922394" y="3528891"/>
              <a:ext cx="431800" cy="419344"/>
            </a:xfrm>
            <a:prstGeom prst="ellipse">
              <a:avLst/>
            </a:prstGeom>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Oval 28"/>
            <p:cNvSpPr/>
            <p:nvPr/>
          </p:nvSpPr>
          <p:spPr>
            <a:xfrm>
              <a:off x="3846831" y="3467955"/>
              <a:ext cx="581501" cy="548420"/>
            </a:xfrm>
            <a:prstGeom prst="ellipse">
              <a:avLst/>
            </a:prstGeom>
            <a:noFill/>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9" name="Group 48"/>
          <p:cNvGrpSpPr/>
          <p:nvPr/>
        </p:nvGrpSpPr>
        <p:grpSpPr>
          <a:xfrm>
            <a:off x="2798872" y="3442554"/>
            <a:ext cx="1074419" cy="1227357"/>
            <a:chOff x="4890135" y="3435349"/>
            <a:chExt cx="1074419" cy="1227357"/>
          </a:xfrm>
        </p:grpSpPr>
        <p:sp>
          <p:nvSpPr>
            <p:cNvPr id="31" name="Rectangle 30"/>
            <p:cNvSpPr/>
            <p:nvPr/>
          </p:nvSpPr>
          <p:spPr>
            <a:xfrm>
              <a:off x="4955540" y="3435349"/>
              <a:ext cx="943610" cy="11787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TextBox 33"/>
            <p:cNvSpPr txBox="1"/>
            <p:nvPr/>
          </p:nvSpPr>
          <p:spPr>
            <a:xfrm>
              <a:off x="4890135" y="4016375"/>
              <a:ext cx="1074419" cy="646331"/>
            </a:xfrm>
            <a:prstGeom prst="rect">
              <a:avLst/>
            </a:prstGeom>
            <a:noFill/>
          </p:spPr>
          <p:txBody>
            <a:bodyPr wrap="square" rtlCol="0">
              <a:spAutoFit/>
            </a:bodyPr>
            <a:lstStyle/>
            <a:p>
              <a:pPr algn="ctr"/>
              <a:r>
                <a:rPr lang="en-US" dirty="0" smtClean="0"/>
                <a:t>standard</a:t>
              </a:r>
            </a:p>
            <a:p>
              <a:pPr algn="ctr"/>
              <a:r>
                <a:rPr lang="en-US" dirty="0" smtClean="0"/>
                <a:t>bellows</a:t>
              </a:r>
              <a:endParaRPr lang="en-GB" dirty="0"/>
            </a:p>
          </p:txBody>
        </p:sp>
        <p:sp>
          <p:nvSpPr>
            <p:cNvPr id="35" name="Oval 34"/>
            <p:cNvSpPr/>
            <p:nvPr/>
          </p:nvSpPr>
          <p:spPr>
            <a:xfrm>
              <a:off x="5137307" y="3485418"/>
              <a:ext cx="581501" cy="548420"/>
            </a:xfrm>
            <a:prstGeom prst="ellipse">
              <a:avLst/>
            </a:prstGeom>
            <a:noFill/>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51" name="Group 50"/>
          <p:cNvGrpSpPr/>
          <p:nvPr/>
        </p:nvGrpSpPr>
        <p:grpSpPr>
          <a:xfrm>
            <a:off x="6711684" y="3444787"/>
            <a:ext cx="982582" cy="1192512"/>
            <a:chOff x="3643949" y="3439129"/>
            <a:chExt cx="982582" cy="1192512"/>
          </a:xfrm>
        </p:grpSpPr>
        <p:sp>
          <p:nvSpPr>
            <p:cNvPr id="52" name="Rectangle 51"/>
            <p:cNvSpPr/>
            <p:nvPr/>
          </p:nvSpPr>
          <p:spPr>
            <a:xfrm>
              <a:off x="3663435" y="3439129"/>
              <a:ext cx="943610" cy="117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TextBox 52"/>
            <p:cNvSpPr txBox="1"/>
            <p:nvPr/>
          </p:nvSpPr>
          <p:spPr>
            <a:xfrm>
              <a:off x="3643949" y="3985310"/>
              <a:ext cx="982582" cy="646331"/>
            </a:xfrm>
            <a:prstGeom prst="rect">
              <a:avLst/>
            </a:prstGeom>
            <a:noFill/>
          </p:spPr>
          <p:txBody>
            <a:bodyPr wrap="square" rtlCol="0">
              <a:spAutoFit/>
            </a:bodyPr>
            <a:lstStyle/>
            <a:p>
              <a:pPr algn="ctr"/>
              <a:r>
                <a:rPr lang="en-US" dirty="0"/>
                <a:t>s</a:t>
              </a:r>
              <a:r>
                <a:rPr lang="en-US" dirty="0" smtClean="0"/>
                <a:t>pecial bellows</a:t>
              </a:r>
              <a:endParaRPr lang="en-GB" dirty="0"/>
            </a:p>
          </p:txBody>
        </p:sp>
        <p:sp>
          <p:nvSpPr>
            <p:cNvPr id="54" name="Oval 53"/>
            <p:cNvSpPr/>
            <p:nvPr/>
          </p:nvSpPr>
          <p:spPr>
            <a:xfrm>
              <a:off x="3922394" y="3528891"/>
              <a:ext cx="431800" cy="419344"/>
            </a:xfrm>
            <a:prstGeom prst="ellipse">
              <a:avLst/>
            </a:prstGeom>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 name="Oval 54"/>
            <p:cNvSpPr/>
            <p:nvPr/>
          </p:nvSpPr>
          <p:spPr>
            <a:xfrm>
              <a:off x="3846831" y="3467955"/>
              <a:ext cx="581501" cy="548420"/>
            </a:xfrm>
            <a:prstGeom prst="ellipse">
              <a:avLst/>
            </a:prstGeom>
            <a:noFill/>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56" name="Group 55"/>
          <p:cNvGrpSpPr/>
          <p:nvPr/>
        </p:nvGrpSpPr>
        <p:grpSpPr>
          <a:xfrm>
            <a:off x="7678569" y="3441700"/>
            <a:ext cx="1076020" cy="1173163"/>
            <a:chOff x="3797935" y="4794520"/>
            <a:chExt cx="1076020" cy="1173163"/>
          </a:xfrm>
        </p:grpSpPr>
        <p:sp>
          <p:nvSpPr>
            <p:cNvPr id="57" name="Rectangle 56"/>
            <p:cNvSpPr/>
            <p:nvPr/>
          </p:nvSpPr>
          <p:spPr>
            <a:xfrm>
              <a:off x="3840481" y="4794520"/>
              <a:ext cx="995999" cy="117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 name="TextBox 57"/>
            <p:cNvSpPr txBox="1"/>
            <p:nvPr/>
          </p:nvSpPr>
          <p:spPr>
            <a:xfrm>
              <a:off x="3797935" y="5310239"/>
              <a:ext cx="1076020" cy="646331"/>
            </a:xfrm>
            <a:prstGeom prst="rect">
              <a:avLst/>
            </a:prstGeom>
            <a:noFill/>
          </p:spPr>
          <p:txBody>
            <a:bodyPr wrap="square" rtlCol="0">
              <a:spAutoFit/>
            </a:bodyPr>
            <a:lstStyle/>
            <a:p>
              <a:pPr algn="ctr"/>
              <a:r>
                <a:rPr lang="en-US" dirty="0" smtClean="0"/>
                <a:t>vacuum chamber</a:t>
              </a:r>
            </a:p>
          </p:txBody>
        </p:sp>
        <p:sp>
          <p:nvSpPr>
            <p:cNvPr id="59" name="Oval 58"/>
            <p:cNvSpPr/>
            <p:nvPr/>
          </p:nvSpPr>
          <p:spPr>
            <a:xfrm>
              <a:off x="4008158" y="4920068"/>
              <a:ext cx="692150" cy="261989"/>
            </a:xfrm>
            <a:prstGeom prst="ellipse">
              <a:avLst/>
            </a:prstGeom>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60" name="Group 59"/>
          <p:cNvGrpSpPr/>
          <p:nvPr/>
        </p:nvGrpSpPr>
        <p:grpSpPr>
          <a:xfrm>
            <a:off x="1743329" y="4572901"/>
            <a:ext cx="5996855" cy="1685005"/>
            <a:chOff x="1743329" y="4344301"/>
            <a:chExt cx="5996855" cy="1685005"/>
          </a:xfrm>
        </p:grpSpPr>
        <p:sp>
          <p:nvSpPr>
            <p:cNvPr id="61" name="TextBox 60"/>
            <p:cNvSpPr txBox="1"/>
            <p:nvPr/>
          </p:nvSpPr>
          <p:spPr>
            <a:xfrm>
              <a:off x="1743329" y="4551978"/>
              <a:ext cx="4805423" cy="1477328"/>
            </a:xfrm>
            <a:prstGeom prst="rect">
              <a:avLst/>
            </a:prstGeom>
            <a:noFill/>
          </p:spPr>
          <p:txBody>
            <a:bodyPr wrap="square" rtlCol="0">
              <a:spAutoFit/>
            </a:bodyPr>
            <a:lstStyle/>
            <a:p>
              <a:r>
                <a:rPr lang="en-US" b="1" dirty="0" smtClean="0">
                  <a:solidFill>
                    <a:srgbClr val="FF0000"/>
                  </a:solidFill>
                </a:rPr>
                <a:t>Option 2:</a:t>
              </a:r>
              <a:r>
                <a:rPr lang="en-US" dirty="0" smtClean="0"/>
                <a:t> </a:t>
              </a:r>
            </a:p>
            <a:p>
              <a:r>
                <a:rPr lang="en-US" dirty="0" smtClean="0"/>
                <a:t>Original layout with special bellows replaced by elliptical bellows</a:t>
              </a:r>
            </a:p>
            <a:p>
              <a:r>
                <a:rPr lang="en-US" dirty="0" smtClean="0">
                  <a:solidFill>
                    <a:srgbClr val="FF0000"/>
                  </a:solidFill>
                </a:rPr>
                <a:t>AND</a:t>
              </a:r>
              <a:r>
                <a:rPr lang="en-US" dirty="0" smtClean="0"/>
                <a:t> swap BPCE with new machine element, use a </a:t>
              </a:r>
              <a:r>
                <a:rPr lang="en-US" dirty="0" smtClean="0">
                  <a:solidFill>
                    <a:srgbClr val="FF0000"/>
                  </a:solidFill>
                </a:rPr>
                <a:t>smooth taper </a:t>
              </a:r>
              <a:r>
                <a:rPr lang="en-US" dirty="0" smtClean="0"/>
                <a:t>after new element.</a:t>
              </a:r>
              <a:endParaRPr lang="en-GB" dirty="0"/>
            </a:p>
          </p:txBody>
        </p:sp>
        <p:grpSp>
          <p:nvGrpSpPr>
            <p:cNvPr id="62" name="Group 61"/>
            <p:cNvGrpSpPr/>
            <p:nvPr/>
          </p:nvGrpSpPr>
          <p:grpSpPr>
            <a:xfrm>
              <a:off x="6665765" y="4718864"/>
              <a:ext cx="1074419" cy="1185940"/>
              <a:chOff x="6089171" y="3435350"/>
              <a:chExt cx="1074419" cy="1185940"/>
            </a:xfrm>
          </p:grpSpPr>
          <p:sp>
            <p:nvSpPr>
              <p:cNvPr id="64" name="Rectangle 63"/>
              <p:cNvSpPr/>
              <p:nvPr/>
            </p:nvSpPr>
            <p:spPr>
              <a:xfrm>
                <a:off x="6160329" y="3435350"/>
                <a:ext cx="943610" cy="1162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 name="TextBox 64"/>
              <p:cNvSpPr txBox="1"/>
              <p:nvPr/>
            </p:nvSpPr>
            <p:spPr>
              <a:xfrm>
                <a:off x="6089171" y="3974959"/>
                <a:ext cx="1074419" cy="646331"/>
              </a:xfrm>
              <a:prstGeom prst="rect">
                <a:avLst/>
              </a:prstGeom>
              <a:noFill/>
            </p:spPr>
            <p:txBody>
              <a:bodyPr wrap="square" rtlCol="0">
                <a:spAutoFit/>
              </a:bodyPr>
              <a:lstStyle/>
              <a:p>
                <a:pPr algn="ctr"/>
                <a:r>
                  <a:rPr lang="en-US" dirty="0" smtClean="0"/>
                  <a:t>elliptical</a:t>
                </a:r>
              </a:p>
              <a:p>
                <a:pPr algn="ctr"/>
                <a:r>
                  <a:rPr lang="en-US" dirty="0" smtClean="0"/>
                  <a:t>bellows</a:t>
                </a:r>
                <a:endParaRPr lang="en-GB" dirty="0"/>
              </a:p>
            </p:txBody>
          </p:sp>
          <p:sp>
            <p:nvSpPr>
              <p:cNvPr id="66" name="Oval 65"/>
              <p:cNvSpPr/>
              <p:nvPr/>
            </p:nvSpPr>
            <p:spPr>
              <a:xfrm>
                <a:off x="6280305" y="3605737"/>
                <a:ext cx="692150" cy="261989"/>
              </a:xfrm>
              <a:prstGeom prst="ellipse">
                <a:avLst/>
              </a:prstGeom>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63" name="Up-Down Arrow 62"/>
            <p:cNvSpPr/>
            <p:nvPr/>
          </p:nvSpPr>
          <p:spPr>
            <a:xfrm>
              <a:off x="7297291" y="4344301"/>
              <a:ext cx="367853" cy="675944"/>
            </a:xfrm>
            <a:prstGeom prst="upDownArrow">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67" name="Curved Up Arrow 66"/>
          <p:cNvSpPr/>
          <p:nvPr/>
        </p:nvSpPr>
        <p:spPr>
          <a:xfrm>
            <a:off x="1405254" y="4299209"/>
            <a:ext cx="2711450" cy="539609"/>
          </a:xfrm>
          <a:prstGeom prst="curvedUpArrow">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pic>
        <p:nvPicPr>
          <p:cNvPr id="6" name="Picture 5"/>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94666" y="529282"/>
            <a:ext cx="8985834" cy="2832346"/>
          </a:xfrm>
          <a:prstGeom prst="rect">
            <a:avLst/>
          </a:prstGeom>
        </p:spPr>
      </p:pic>
      <p:sp>
        <p:nvSpPr>
          <p:cNvPr id="69" name="Rectangle 68"/>
          <p:cNvSpPr/>
          <p:nvPr/>
        </p:nvSpPr>
        <p:spPr>
          <a:xfrm>
            <a:off x="386943" y="4911548"/>
            <a:ext cx="943610" cy="1162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1" name="TextBox 70"/>
          <p:cNvSpPr txBox="1"/>
          <p:nvPr/>
        </p:nvSpPr>
        <p:spPr>
          <a:xfrm>
            <a:off x="337325" y="5422209"/>
            <a:ext cx="1074419" cy="646331"/>
          </a:xfrm>
          <a:prstGeom prst="rect">
            <a:avLst/>
          </a:prstGeom>
          <a:noFill/>
        </p:spPr>
        <p:txBody>
          <a:bodyPr wrap="square" rtlCol="0">
            <a:spAutoFit/>
          </a:bodyPr>
          <a:lstStyle/>
          <a:p>
            <a:pPr algn="ctr"/>
            <a:r>
              <a:rPr lang="en-US" dirty="0" smtClean="0"/>
              <a:t>elliptical</a:t>
            </a:r>
          </a:p>
          <a:p>
            <a:pPr algn="ctr"/>
            <a:r>
              <a:rPr lang="en-US" dirty="0" smtClean="0"/>
              <a:t>bellows</a:t>
            </a:r>
            <a:endParaRPr lang="en-GB" dirty="0"/>
          </a:p>
        </p:txBody>
      </p:sp>
      <p:sp>
        <p:nvSpPr>
          <p:cNvPr id="72" name="Oval 71"/>
          <p:cNvSpPr/>
          <p:nvPr/>
        </p:nvSpPr>
        <p:spPr>
          <a:xfrm>
            <a:off x="528459" y="5052987"/>
            <a:ext cx="692150" cy="261989"/>
          </a:xfrm>
          <a:prstGeom prst="ellipse">
            <a:avLst/>
          </a:prstGeom>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 name="Up-Down Arrow 69"/>
          <p:cNvSpPr/>
          <p:nvPr/>
        </p:nvSpPr>
        <p:spPr>
          <a:xfrm>
            <a:off x="947311" y="4536985"/>
            <a:ext cx="367853" cy="675944"/>
          </a:xfrm>
          <a:prstGeom prst="upDownArrow">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230416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5650079" y="3441700"/>
            <a:ext cx="1076020" cy="1173163"/>
            <a:chOff x="3797935" y="4794520"/>
            <a:chExt cx="1076020" cy="1173163"/>
          </a:xfrm>
        </p:grpSpPr>
        <p:sp>
          <p:nvSpPr>
            <p:cNvPr id="41" name="Rectangle 40"/>
            <p:cNvSpPr/>
            <p:nvPr/>
          </p:nvSpPr>
          <p:spPr>
            <a:xfrm>
              <a:off x="3840481" y="4794520"/>
              <a:ext cx="995999" cy="117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 name="TextBox 41"/>
            <p:cNvSpPr txBox="1"/>
            <p:nvPr/>
          </p:nvSpPr>
          <p:spPr>
            <a:xfrm>
              <a:off x="3797935" y="5310239"/>
              <a:ext cx="1076020" cy="646331"/>
            </a:xfrm>
            <a:prstGeom prst="rect">
              <a:avLst/>
            </a:prstGeom>
            <a:noFill/>
          </p:spPr>
          <p:txBody>
            <a:bodyPr wrap="square" rtlCol="0">
              <a:spAutoFit/>
            </a:bodyPr>
            <a:lstStyle/>
            <a:p>
              <a:pPr algn="ctr"/>
              <a:r>
                <a:rPr lang="en-US" dirty="0" smtClean="0"/>
                <a:t>vacuum chamber</a:t>
              </a:r>
            </a:p>
          </p:txBody>
        </p:sp>
        <p:sp>
          <p:nvSpPr>
            <p:cNvPr id="43" name="Oval 42"/>
            <p:cNvSpPr/>
            <p:nvPr/>
          </p:nvSpPr>
          <p:spPr>
            <a:xfrm>
              <a:off x="4008158" y="4920068"/>
              <a:ext cx="692150" cy="261989"/>
            </a:xfrm>
            <a:prstGeom prst="ellipse">
              <a:avLst/>
            </a:prstGeom>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6" name="Group 45"/>
          <p:cNvGrpSpPr/>
          <p:nvPr/>
        </p:nvGrpSpPr>
        <p:grpSpPr>
          <a:xfrm>
            <a:off x="1792095" y="3435350"/>
            <a:ext cx="1076020" cy="1179513"/>
            <a:chOff x="2607939" y="4766849"/>
            <a:chExt cx="1076020" cy="1179513"/>
          </a:xfrm>
        </p:grpSpPr>
        <p:sp>
          <p:nvSpPr>
            <p:cNvPr id="38" name="Rectangle 37"/>
            <p:cNvSpPr/>
            <p:nvPr/>
          </p:nvSpPr>
          <p:spPr>
            <a:xfrm>
              <a:off x="2647950" y="4766849"/>
              <a:ext cx="995999" cy="11795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TextBox 38"/>
            <p:cNvSpPr txBox="1"/>
            <p:nvPr/>
          </p:nvSpPr>
          <p:spPr>
            <a:xfrm>
              <a:off x="2607939" y="5300031"/>
              <a:ext cx="1076020" cy="646331"/>
            </a:xfrm>
            <a:prstGeom prst="rect">
              <a:avLst/>
            </a:prstGeom>
            <a:noFill/>
          </p:spPr>
          <p:txBody>
            <a:bodyPr wrap="square" rtlCol="0">
              <a:spAutoFit/>
            </a:bodyPr>
            <a:lstStyle/>
            <a:p>
              <a:pPr algn="ctr"/>
              <a:r>
                <a:rPr lang="en-US" dirty="0" smtClean="0"/>
                <a:t>vacuum chamber</a:t>
              </a:r>
            </a:p>
          </p:txBody>
        </p:sp>
        <p:sp>
          <p:nvSpPr>
            <p:cNvPr id="40" name="Oval 39"/>
            <p:cNvSpPr/>
            <p:nvPr/>
          </p:nvSpPr>
          <p:spPr>
            <a:xfrm>
              <a:off x="2921241" y="4841391"/>
              <a:ext cx="431800" cy="419344"/>
            </a:xfrm>
            <a:prstGeom prst="ellipse">
              <a:avLst/>
            </a:prstGeom>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75" name="Rectangle 74"/>
          <p:cNvSpPr/>
          <p:nvPr/>
        </p:nvSpPr>
        <p:spPr>
          <a:xfrm>
            <a:off x="2762636" y="3393754"/>
            <a:ext cx="2981794" cy="1276158"/>
          </a:xfrm>
          <a:prstGeom prst="rect">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59009" y="1"/>
            <a:ext cx="8226854" cy="565150"/>
          </a:xfrm>
        </p:spPr>
        <p:txBody>
          <a:bodyPr>
            <a:normAutofit/>
          </a:bodyPr>
          <a:lstStyle/>
          <a:p>
            <a:r>
              <a:rPr lang="en-US" dirty="0" smtClean="0"/>
              <a:t>Example: Re-working </a:t>
            </a:r>
            <a:r>
              <a:rPr lang="en-US" dirty="0"/>
              <a:t>a Machine “Section” in SPS</a:t>
            </a:r>
            <a:endParaRPr lang="en-GB" dirty="0"/>
          </a:p>
        </p:txBody>
      </p:sp>
      <p:sp>
        <p:nvSpPr>
          <p:cNvPr id="4" name="Date Placeholder 3"/>
          <p:cNvSpPr>
            <a:spLocks noGrp="1"/>
          </p:cNvSpPr>
          <p:nvPr>
            <p:ph type="dt" sz="half" idx="2"/>
          </p:nvPr>
        </p:nvSpPr>
        <p:spPr/>
        <p:txBody>
          <a:bodyPr/>
          <a:lstStyle/>
          <a:p>
            <a:r>
              <a:rPr lang="en-US" smtClean="0"/>
              <a:t>20-Sept-2017</a:t>
            </a:r>
            <a:endParaRPr lang="en-GB" dirty="0"/>
          </a:p>
        </p:txBody>
      </p:sp>
      <p:sp>
        <p:nvSpPr>
          <p:cNvPr id="5" name="Footer Placeholder 4"/>
          <p:cNvSpPr>
            <a:spLocks noGrp="1"/>
          </p:cNvSpPr>
          <p:nvPr>
            <p:ph type="ftr" sz="quarter" idx="3"/>
          </p:nvPr>
        </p:nvSpPr>
        <p:spPr/>
        <p:txBody>
          <a:bodyPr/>
          <a:lstStyle/>
          <a:p>
            <a:r>
              <a:rPr lang="en-GB" smtClean="0"/>
              <a:t>Christine Vollinger et. al., CERN BE-RF Group</a:t>
            </a:r>
            <a:endParaRPr lang="en-GB" dirty="0"/>
          </a:p>
        </p:txBody>
      </p:sp>
      <p:grpSp>
        <p:nvGrpSpPr>
          <p:cNvPr id="44" name="Group 43"/>
          <p:cNvGrpSpPr/>
          <p:nvPr/>
        </p:nvGrpSpPr>
        <p:grpSpPr>
          <a:xfrm>
            <a:off x="337325" y="3441700"/>
            <a:ext cx="1542388" cy="1162050"/>
            <a:chOff x="-23253" y="3448050"/>
            <a:chExt cx="1542388" cy="1162050"/>
          </a:xfrm>
        </p:grpSpPr>
        <p:sp>
          <p:nvSpPr>
            <p:cNvPr id="20" name="Rectangle 19"/>
            <p:cNvSpPr/>
            <p:nvPr/>
          </p:nvSpPr>
          <p:spPr>
            <a:xfrm>
              <a:off x="38467" y="3448050"/>
              <a:ext cx="1398313" cy="1162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ounded Rectangle 11"/>
            <p:cNvSpPr/>
            <p:nvPr/>
          </p:nvSpPr>
          <p:spPr>
            <a:xfrm>
              <a:off x="302921" y="3556950"/>
              <a:ext cx="931743" cy="310776"/>
            </a:xfrm>
            <a:prstGeom prst="roundRect">
              <a:avLst>
                <a:gd name="adj" fmla="val 50000"/>
              </a:avLst>
            </a:prstGeom>
            <a:noFill/>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TextBox 7"/>
            <p:cNvSpPr txBox="1"/>
            <p:nvPr/>
          </p:nvSpPr>
          <p:spPr>
            <a:xfrm>
              <a:off x="-23253" y="3897004"/>
              <a:ext cx="1542388" cy="646331"/>
            </a:xfrm>
            <a:prstGeom prst="rect">
              <a:avLst/>
            </a:prstGeom>
            <a:noFill/>
          </p:spPr>
          <p:txBody>
            <a:bodyPr wrap="square" rtlCol="0">
              <a:spAutoFit/>
            </a:bodyPr>
            <a:lstStyle/>
            <a:p>
              <a:pPr algn="ctr"/>
              <a:r>
                <a:rPr lang="en-US" dirty="0" smtClean="0"/>
                <a:t>new machine </a:t>
              </a:r>
            </a:p>
            <a:p>
              <a:pPr algn="ctr"/>
              <a:r>
                <a:rPr lang="en-US" dirty="0" smtClean="0"/>
                <a:t>element </a:t>
              </a:r>
              <a:endParaRPr lang="en-GB" dirty="0"/>
            </a:p>
          </p:txBody>
        </p:sp>
      </p:grpSp>
      <p:pic>
        <p:nvPicPr>
          <p:cNvPr id="18"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24154" r="8428" b="31855"/>
          <a:stretch/>
        </p:blipFill>
        <p:spPr>
          <a:xfrm>
            <a:off x="70217" y="748704"/>
            <a:ext cx="8951044" cy="2258383"/>
          </a:xfrm>
        </p:spPr>
      </p:pic>
      <p:grpSp>
        <p:nvGrpSpPr>
          <p:cNvPr id="45" name="Group 44"/>
          <p:cNvGrpSpPr/>
          <p:nvPr/>
        </p:nvGrpSpPr>
        <p:grpSpPr>
          <a:xfrm>
            <a:off x="3834144" y="3444318"/>
            <a:ext cx="933012" cy="1170545"/>
            <a:chOff x="2083602" y="3413810"/>
            <a:chExt cx="933012" cy="1170545"/>
          </a:xfrm>
        </p:grpSpPr>
        <p:sp>
          <p:nvSpPr>
            <p:cNvPr id="22" name="Rectangle 21"/>
            <p:cNvSpPr/>
            <p:nvPr/>
          </p:nvSpPr>
          <p:spPr>
            <a:xfrm>
              <a:off x="2083602" y="3413810"/>
              <a:ext cx="837640" cy="11705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TextBox 22"/>
            <p:cNvSpPr txBox="1"/>
            <p:nvPr/>
          </p:nvSpPr>
          <p:spPr>
            <a:xfrm>
              <a:off x="2102214" y="3917738"/>
              <a:ext cx="914400" cy="369332"/>
            </a:xfrm>
            <a:prstGeom prst="rect">
              <a:avLst/>
            </a:prstGeom>
            <a:noFill/>
          </p:spPr>
          <p:txBody>
            <a:bodyPr wrap="square" rtlCol="0">
              <a:spAutoFit/>
            </a:bodyPr>
            <a:lstStyle/>
            <a:p>
              <a:r>
                <a:rPr lang="en-US" dirty="0" smtClean="0"/>
                <a:t>BPCE</a:t>
              </a:r>
              <a:endParaRPr lang="en-GB" dirty="0"/>
            </a:p>
          </p:txBody>
        </p:sp>
        <p:sp>
          <p:nvSpPr>
            <p:cNvPr id="24" name="Oval 23"/>
            <p:cNvSpPr/>
            <p:nvPr/>
          </p:nvSpPr>
          <p:spPr>
            <a:xfrm>
              <a:off x="2292350" y="3502666"/>
              <a:ext cx="431800" cy="419344"/>
            </a:xfrm>
            <a:prstGeom prst="ellipse">
              <a:avLst/>
            </a:prstGeom>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8" name="Group 47"/>
          <p:cNvGrpSpPr/>
          <p:nvPr/>
        </p:nvGrpSpPr>
        <p:grpSpPr>
          <a:xfrm>
            <a:off x="4686983" y="3441700"/>
            <a:ext cx="982582" cy="1192512"/>
            <a:chOff x="3643949" y="3439129"/>
            <a:chExt cx="982582" cy="1192512"/>
          </a:xfrm>
        </p:grpSpPr>
        <p:sp>
          <p:nvSpPr>
            <p:cNvPr id="26" name="Rectangle 25"/>
            <p:cNvSpPr/>
            <p:nvPr/>
          </p:nvSpPr>
          <p:spPr>
            <a:xfrm>
              <a:off x="3663435" y="3439129"/>
              <a:ext cx="943610" cy="117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TextBox 26"/>
            <p:cNvSpPr txBox="1"/>
            <p:nvPr/>
          </p:nvSpPr>
          <p:spPr>
            <a:xfrm>
              <a:off x="3643949" y="3985310"/>
              <a:ext cx="982582" cy="646331"/>
            </a:xfrm>
            <a:prstGeom prst="rect">
              <a:avLst/>
            </a:prstGeom>
            <a:noFill/>
          </p:spPr>
          <p:txBody>
            <a:bodyPr wrap="square" rtlCol="0">
              <a:spAutoFit/>
            </a:bodyPr>
            <a:lstStyle/>
            <a:p>
              <a:pPr algn="ctr"/>
              <a:r>
                <a:rPr lang="en-US" dirty="0"/>
                <a:t>s</a:t>
              </a:r>
              <a:r>
                <a:rPr lang="en-US" dirty="0" smtClean="0"/>
                <a:t>pecial bellows</a:t>
              </a:r>
              <a:endParaRPr lang="en-GB" dirty="0"/>
            </a:p>
          </p:txBody>
        </p:sp>
        <p:sp>
          <p:nvSpPr>
            <p:cNvPr id="28" name="Oval 27"/>
            <p:cNvSpPr/>
            <p:nvPr/>
          </p:nvSpPr>
          <p:spPr>
            <a:xfrm>
              <a:off x="3922394" y="3528891"/>
              <a:ext cx="431800" cy="419344"/>
            </a:xfrm>
            <a:prstGeom prst="ellipse">
              <a:avLst/>
            </a:prstGeom>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Oval 28"/>
            <p:cNvSpPr/>
            <p:nvPr/>
          </p:nvSpPr>
          <p:spPr>
            <a:xfrm>
              <a:off x="3846831" y="3467955"/>
              <a:ext cx="581501" cy="548420"/>
            </a:xfrm>
            <a:prstGeom prst="ellipse">
              <a:avLst/>
            </a:prstGeom>
            <a:noFill/>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9" name="Group 48"/>
          <p:cNvGrpSpPr/>
          <p:nvPr/>
        </p:nvGrpSpPr>
        <p:grpSpPr>
          <a:xfrm>
            <a:off x="2798872" y="3442554"/>
            <a:ext cx="1074419" cy="1227357"/>
            <a:chOff x="4890135" y="3435349"/>
            <a:chExt cx="1074419" cy="1227357"/>
          </a:xfrm>
        </p:grpSpPr>
        <p:sp>
          <p:nvSpPr>
            <p:cNvPr id="31" name="Rectangle 30"/>
            <p:cNvSpPr/>
            <p:nvPr/>
          </p:nvSpPr>
          <p:spPr>
            <a:xfrm>
              <a:off x="4955540" y="3435349"/>
              <a:ext cx="943610" cy="11787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TextBox 33"/>
            <p:cNvSpPr txBox="1"/>
            <p:nvPr/>
          </p:nvSpPr>
          <p:spPr>
            <a:xfrm>
              <a:off x="4890135" y="4016375"/>
              <a:ext cx="1074419" cy="646331"/>
            </a:xfrm>
            <a:prstGeom prst="rect">
              <a:avLst/>
            </a:prstGeom>
            <a:noFill/>
          </p:spPr>
          <p:txBody>
            <a:bodyPr wrap="square" rtlCol="0">
              <a:spAutoFit/>
            </a:bodyPr>
            <a:lstStyle/>
            <a:p>
              <a:pPr algn="ctr"/>
              <a:r>
                <a:rPr lang="en-US" dirty="0" smtClean="0"/>
                <a:t>standard</a:t>
              </a:r>
            </a:p>
            <a:p>
              <a:pPr algn="ctr"/>
              <a:r>
                <a:rPr lang="en-US" dirty="0" smtClean="0"/>
                <a:t>bellows</a:t>
              </a:r>
              <a:endParaRPr lang="en-GB" dirty="0"/>
            </a:p>
          </p:txBody>
        </p:sp>
        <p:sp>
          <p:nvSpPr>
            <p:cNvPr id="35" name="Oval 34"/>
            <p:cNvSpPr/>
            <p:nvPr/>
          </p:nvSpPr>
          <p:spPr>
            <a:xfrm>
              <a:off x="5137307" y="3485418"/>
              <a:ext cx="581501" cy="548420"/>
            </a:xfrm>
            <a:prstGeom prst="ellipse">
              <a:avLst/>
            </a:prstGeom>
            <a:noFill/>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51" name="Group 50"/>
          <p:cNvGrpSpPr/>
          <p:nvPr/>
        </p:nvGrpSpPr>
        <p:grpSpPr>
          <a:xfrm>
            <a:off x="6711684" y="3444787"/>
            <a:ext cx="982582" cy="1192512"/>
            <a:chOff x="3643949" y="3439129"/>
            <a:chExt cx="982582" cy="1192512"/>
          </a:xfrm>
        </p:grpSpPr>
        <p:sp>
          <p:nvSpPr>
            <p:cNvPr id="52" name="Rectangle 51"/>
            <p:cNvSpPr/>
            <p:nvPr/>
          </p:nvSpPr>
          <p:spPr>
            <a:xfrm>
              <a:off x="3663435" y="3439129"/>
              <a:ext cx="943610" cy="117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TextBox 52"/>
            <p:cNvSpPr txBox="1"/>
            <p:nvPr/>
          </p:nvSpPr>
          <p:spPr>
            <a:xfrm>
              <a:off x="3643949" y="3985310"/>
              <a:ext cx="982582" cy="646331"/>
            </a:xfrm>
            <a:prstGeom prst="rect">
              <a:avLst/>
            </a:prstGeom>
            <a:noFill/>
          </p:spPr>
          <p:txBody>
            <a:bodyPr wrap="square" rtlCol="0">
              <a:spAutoFit/>
            </a:bodyPr>
            <a:lstStyle/>
            <a:p>
              <a:pPr algn="ctr"/>
              <a:r>
                <a:rPr lang="en-US" dirty="0"/>
                <a:t>s</a:t>
              </a:r>
              <a:r>
                <a:rPr lang="en-US" dirty="0" smtClean="0"/>
                <a:t>pecial bellows</a:t>
              </a:r>
              <a:endParaRPr lang="en-GB" dirty="0"/>
            </a:p>
          </p:txBody>
        </p:sp>
        <p:sp>
          <p:nvSpPr>
            <p:cNvPr id="54" name="Oval 53"/>
            <p:cNvSpPr/>
            <p:nvPr/>
          </p:nvSpPr>
          <p:spPr>
            <a:xfrm>
              <a:off x="3922394" y="3528891"/>
              <a:ext cx="431800" cy="419344"/>
            </a:xfrm>
            <a:prstGeom prst="ellipse">
              <a:avLst/>
            </a:prstGeom>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 name="Oval 54"/>
            <p:cNvSpPr/>
            <p:nvPr/>
          </p:nvSpPr>
          <p:spPr>
            <a:xfrm>
              <a:off x="3846831" y="3467955"/>
              <a:ext cx="581501" cy="548420"/>
            </a:xfrm>
            <a:prstGeom prst="ellipse">
              <a:avLst/>
            </a:prstGeom>
            <a:noFill/>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56" name="Group 55"/>
          <p:cNvGrpSpPr/>
          <p:nvPr/>
        </p:nvGrpSpPr>
        <p:grpSpPr>
          <a:xfrm>
            <a:off x="7678569" y="3441700"/>
            <a:ext cx="1076020" cy="1173163"/>
            <a:chOff x="3797935" y="4794520"/>
            <a:chExt cx="1076020" cy="1173163"/>
          </a:xfrm>
        </p:grpSpPr>
        <p:sp>
          <p:nvSpPr>
            <p:cNvPr id="57" name="Rectangle 56"/>
            <p:cNvSpPr/>
            <p:nvPr/>
          </p:nvSpPr>
          <p:spPr>
            <a:xfrm>
              <a:off x="3840481" y="4794520"/>
              <a:ext cx="995999" cy="117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 name="TextBox 57"/>
            <p:cNvSpPr txBox="1"/>
            <p:nvPr/>
          </p:nvSpPr>
          <p:spPr>
            <a:xfrm>
              <a:off x="3797935" y="5310239"/>
              <a:ext cx="1076020" cy="646331"/>
            </a:xfrm>
            <a:prstGeom prst="rect">
              <a:avLst/>
            </a:prstGeom>
            <a:noFill/>
          </p:spPr>
          <p:txBody>
            <a:bodyPr wrap="square" rtlCol="0">
              <a:spAutoFit/>
            </a:bodyPr>
            <a:lstStyle/>
            <a:p>
              <a:pPr algn="ctr"/>
              <a:r>
                <a:rPr lang="en-US" dirty="0" smtClean="0"/>
                <a:t>vacuum chamber</a:t>
              </a:r>
            </a:p>
          </p:txBody>
        </p:sp>
        <p:sp>
          <p:nvSpPr>
            <p:cNvPr id="59" name="Oval 58"/>
            <p:cNvSpPr/>
            <p:nvPr/>
          </p:nvSpPr>
          <p:spPr>
            <a:xfrm>
              <a:off x="4008158" y="4920068"/>
              <a:ext cx="692150" cy="261989"/>
            </a:xfrm>
            <a:prstGeom prst="ellipse">
              <a:avLst/>
            </a:prstGeom>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74" name="Curved Up Arrow 73"/>
          <p:cNvSpPr/>
          <p:nvPr/>
        </p:nvSpPr>
        <p:spPr>
          <a:xfrm>
            <a:off x="4144724" y="4361650"/>
            <a:ext cx="2154475" cy="408268"/>
          </a:xfrm>
          <a:prstGeom prst="curvedUpArrow">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3" name="Rectangle 2"/>
          <p:cNvSpPr/>
          <p:nvPr/>
        </p:nvSpPr>
        <p:spPr>
          <a:xfrm>
            <a:off x="5684764" y="3393754"/>
            <a:ext cx="2036351" cy="127615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7" name="TextBox 76"/>
          <p:cNvSpPr txBox="1"/>
          <p:nvPr/>
        </p:nvSpPr>
        <p:spPr>
          <a:xfrm>
            <a:off x="388156" y="4620305"/>
            <a:ext cx="6901644" cy="1200329"/>
          </a:xfrm>
          <a:prstGeom prst="rect">
            <a:avLst/>
          </a:prstGeom>
          <a:noFill/>
        </p:spPr>
        <p:txBody>
          <a:bodyPr wrap="square" rtlCol="0">
            <a:spAutoFit/>
          </a:bodyPr>
          <a:lstStyle/>
          <a:p>
            <a:r>
              <a:rPr lang="en-US" b="1" dirty="0" smtClean="0">
                <a:solidFill>
                  <a:srgbClr val="FF0000"/>
                </a:solidFill>
              </a:rPr>
              <a:t>Option 3:</a:t>
            </a:r>
            <a:r>
              <a:rPr lang="en-US" dirty="0" smtClean="0"/>
              <a:t> </a:t>
            </a:r>
          </a:p>
          <a:p>
            <a:r>
              <a:rPr lang="en-US" dirty="0" smtClean="0"/>
              <a:t>Bring BPCE with its two bellows close to the QF-magnet,</a:t>
            </a:r>
          </a:p>
          <a:p>
            <a:r>
              <a:rPr lang="en-US" dirty="0" smtClean="0"/>
              <a:t>use a </a:t>
            </a:r>
            <a:r>
              <a:rPr lang="en-US" dirty="0" smtClean="0">
                <a:solidFill>
                  <a:srgbClr val="FF0000"/>
                </a:solidFill>
              </a:rPr>
              <a:t>smooth taper </a:t>
            </a:r>
            <a:r>
              <a:rPr lang="en-US" dirty="0" smtClean="0"/>
              <a:t>and an elliptical bellows to connect new machine element.</a:t>
            </a:r>
            <a:endParaRPr lang="en-GB" dirty="0"/>
          </a:p>
        </p:txBody>
      </p:sp>
    </p:spTree>
    <p:extLst>
      <p:ext uri="{BB962C8B-B14F-4D97-AF65-F5344CB8AC3E}">
        <p14:creationId xmlns:p14="http://schemas.microsoft.com/office/powerpoint/2010/main" val="343986450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3768485" y="3435513"/>
            <a:ext cx="1076020" cy="1179513"/>
            <a:chOff x="2607939" y="4766849"/>
            <a:chExt cx="1076020" cy="1179513"/>
          </a:xfrm>
        </p:grpSpPr>
        <p:sp>
          <p:nvSpPr>
            <p:cNvPr id="38" name="Rectangle 37"/>
            <p:cNvSpPr/>
            <p:nvPr/>
          </p:nvSpPr>
          <p:spPr>
            <a:xfrm>
              <a:off x="2647950" y="4766849"/>
              <a:ext cx="995999" cy="11795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TextBox 38"/>
            <p:cNvSpPr txBox="1"/>
            <p:nvPr/>
          </p:nvSpPr>
          <p:spPr>
            <a:xfrm>
              <a:off x="2607939" y="5300031"/>
              <a:ext cx="1076020" cy="646331"/>
            </a:xfrm>
            <a:prstGeom prst="rect">
              <a:avLst/>
            </a:prstGeom>
            <a:noFill/>
          </p:spPr>
          <p:txBody>
            <a:bodyPr wrap="square" rtlCol="0">
              <a:spAutoFit/>
            </a:bodyPr>
            <a:lstStyle/>
            <a:p>
              <a:pPr algn="ctr"/>
              <a:r>
                <a:rPr lang="en-US" dirty="0" smtClean="0"/>
                <a:t>vacuum chamber</a:t>
              </a:r>
            </a:p>
          </p:txBody>
        </p:sp>
        <p:sp>
          <p:nvSpPr>
            <p:cNvPr id="40" name="Oval 39"/>
            <p:cNvSpPr/>
            <p:nvPr/>
          </p:nvSpPr>
          <p:spPr>
            <a:xfrm>
              <a:off x="2921241" y="4841391"/>
              <a:ext cx="431800" cy="419344"/>
            </a:xfrm>
            <a:prstGeom prst="ellipse">
              <a:avLst/>
            </a:prstGeom>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359009" y="1"/>
            <a:ext cx="8226854" cy="565150"/>
          </a:xfrm>
        </p:spPr>
        <p:txBody>
          <a:bodyPr>
            <a:normAutofit/>
          </a:bodyPr>
          <a:lstStyle/>
          <a:p>
            <a:r>
              <a:rPr lang="en-US" dirty="0" smtClean="0"/>
              <a:t>Example: Re-working </a:t>
            </a:r>
            <a:r>
              <a:rPr lang="en-US" dirty="0"/>
              <a:t>a Machine “Section” in SPS</a:t>
            </a:r>
            <a:endParaRPr lang="en-GB" dirty="0"/>
          </a:p>
        </p:txBody>
      </p:sp>
      <p:sp>
        <p:nvSpPr>
          <p:cNvPr id="4" name="Date Placeholder 3"/>
          <p:cNvSpPr>
            <a:spLocks noGrp="1"/>
          </p:cNvSpPr>
          <p:nvPr>
            <p:ph type="dt" sz="half" idx="2"/>
          </p:nvPr>
        </p:nvSpPr>
        <p:spPr/>
        <p:txBody>
          <a:bodyPr/>
          <a:lstStyle/>
          <a:p>
            <a:r>
              <a:rPr lang="en-US" smtClean="0"/>
              <a:t>20-Sept-2017</a:t>
            </a:r>
            <a:endParaRPr lang="en-GB" dirty="0"/>
          </a:p>
        </p:txBody>
      </p:sp>
      <p:sp>
        <p:nvSpPr>
          <p:cNvPr id="5" name="Footer Placeholder 4"/>
          <p:cNvSpPr>
            <a:spLocks noGrp="1"/>
          </p:cNvSpPr>
          <p:nvPr>
            <p:ph type="ftr" sz="quarter" idx="3"/>
          </p:nvPr>
        </p:nvSpPr>
        <p:spPr/>
        <p:txBody>
          <a:bodyPr/>
          <a:lstStyle/>
          <a:p>
            <a:r>
              <a:rPr lang="en-GB" smtClean="0"/>
              <a:t>Christine Vollinger et. al., CERN BE-RF Group</a:t>
            </a:r>
            <a:endParaRPr lang="en-GB" dirty="0"/>
          </a:p>
        </p:txBody>
      </p:sp>
      <p:grpSp>
        <p:nvGrpSpPr>
          <p:cNvPr id="44" name="Group 43"/>
          <p:cNvGrpSpPr/>
          <p:nvPr/>
        </p:nvGrpSpPr>
        <p:grpSpPr>
          <a:xfrm>
            <a:off x="337325" y="3441700"/>
            <a:ext cx="1542388" cy="1162050"/>
            <a:chOff x="-23253" y="3448050"/>
            <a:chExt cx="1542388" cy="1162050"/>
          </a:xfrm>
        </p:grpSpPr>
        <p:sp>
          <p:nvSpPr>
            <p:cNvPr id="20" name="Rectangle 19"/>
            <p:cNvSpPr/>
            <p:nvPr/>
          </p:nvSpPr>
          <p:spPr>
            <a:xfrm>
              <a:off x="38467" y="3448050"/>
              <a:ext cx="1398313" cy="1162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ounded Rectangle 11"/>
            <p:cNvSpPr/>
            <p:nvPr/>
          </p:nvSpPr>
          <p:spPr>
            <a:xfrm>
              <a:off x="302921" y="3556950"/>
              <a:ext cx="931743" cy="310776"/>
            </a:xfrm>
            <a:prstGeom prst="roundRect">
              <a:avLst>
                <a:gd name="adj" fmla="val 50000"/>
              </a:avLst>
            </a:prstGeom>
            <a:noFill/>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TextBox 7"/>
            <p:cNvSpPr txBox="1"/>
            <p:nvPr/>
          </p:nvSpPr>
          <p:spPr>
            <a:xfrm>
              <a:off x="-23253" y="3897004"/>
              <a:ext cx="1542388" cy="646331"/>
            </a:xfrm>
            <a:prstGeom prst="rect">
              <a:avLst/>
            </a:prstGeom>
            <a:noFill/>
          </p:spPr>
          <p:txBody>
            <a:bodyPr wrap="square" rtlCol="0">
              <a:spAutoFit/>
            </a:bodyPr>
            <a:lstStyle/>
            <a:p>
              <a:pPr algn="ctr"/>
              <a:r>
                <a:rPr lang="en-US" dirty="0" smtClean="0"/>
                <a:t>new machine </a:t>
              </a:r>
            </a:p>
            <a:p>
              <a:pPr algn="ctr"/>
              <a:r>
                <a:rPr lang="en-US" dirty="0" smtClean="0"/>
                <a:t>element </a:t>
              </a:r>
              <a:endParaRPr lang="en-GB" dirty="0"/>
            </a:p>
          </p:txBody>
        </p:sp>
      </p:grpSp>
      <p:grpSp>
        <p:nvGrpSpPr>
          <p:cNvPr id="45" name="Group 44"/>
          <p:cNvGrpSpPr/>
          <p:nvPr/>
        </p:nvGrpSpPr>
        <p:grpSpPr>
          <a:xfrm>
            <a:off x="5848331" y="3444318"/>
            <a:ext cx="933012" cy="1170545"/>
            <a:chOff x="2083602" y="3413810"/>
            <a:chExt cx="933012" cy="1170545"/>
          </a:xfrm>
        </p:grpSpPr>
        <p:sp>
          <p:nvSpPr>
            <p:cNvPr id="22" name="Rectangle 21"/>
            <p:cNvSpPr/>
            <p:nvPr/>
          </p:nvSpPr>
          <p:spPr>
            <a:xfrm>
              <a:off x="2083602" y="3413810"/>
              <a:ext cx="837640" cy="11705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TextBox 22"/>
            <p:cNvSpPr txBox="1"/>
            <p:nvPr/>
          </p:nvSpPr>
          <p:spPr>
            <a:xfrm>
              <a:off x="2102214" y="3917738"/>
              <a:ext cx="914400" cy="369332"/>
            </a:xfrm>
            <a:prstGeom prst="rect">
              <a:avLst/>
            </a:prstGeom>
            <a:noFill/>
          </p:spPr>
          <p:txBody>
            <a:bodyPr wrap="square" rtlCol="0">
              <a:spAutoFit/>
            </a:bodyPr>
            <a:lstStyle/>
            <a:p>
              <a:r>
                <a:rPr lang="en-US" dirty="0" smtClean="0"/>
                <a:t>BPCE</a:t>
              </a:r>
              <a:endParaRPr lang="en-GB" dirty="0"/>
            </a:p>
          </p:txBody>
        </p:sp>
        <p:sp>
          <p:nvSpPr>
            <p:cNvPr id="24" name="Oval 23"/>
            <p:cNvSpPr/>
            <p:nvPr/>
          </p:nvSpPr>
          <p:spPr>
            <a:xfrm>
              <a:off x="2292350" y="3502666"/>
              <a:ext cx="431800" cy="419344"/>
            </a:xfrm>
            <a:prstGeom prst="ellipse">
              <a:avLst/>
            </a:prstGeom>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9" name="Group 48"/>
          <p:cNvGrpSpPr/>
          <p:nvPr/>
        </p:nvGrpSpPr>
        <p:grpSpPr>
          <a:xfrm>
            <a:off x="4792524" y="3434488"/>
            <a:ext cx="1074419" cy="1227357"/>
            <a:chOff x="4890135" y="3435349"/>
            <a:chExt cx="1074419" cy="1227357"/>
          </a:xfrm>
        </p:grpSpPr>
        <p:sp>
          <p:nvSpPr>
            <p:cNvPr id="31" name="Rectangle 30"/>
            <p:cNvSpPr/>
            <p:nvPr/>
          </p:nvSpPr>
          <p:spPr>
            <a:xfrm>
              <a:off x="4955540" y="3435349"/>
              <a:ext cx="943610" cy="11787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TextBox 33"/>
            <p:cNvSpPr txBox="1"/>
            <p:nvPr/>
          </p:nvSpPr>
          <p:spPr>
            <a:xfrm>
              <a:off x="4890135" y="4016375"/>
              <a:ext cx="1074419" cy="646331"/>
            </a:xfrm>
            <a:prstGeom prst="rect">
              <a:avLst/>
            </a:prstGeom>
            <a:noFill/>
          </p:spPr>
          <p:txBody>
            <a:bodyPr wrap="square" rtlCol="0">
              <a:spAutoFit/>
            </a:bodyPr>
            <a:lstStyle/>
            <a:p>
              <a:pPr algn="ctr"/>
              <a:r>
                <a:rPr lang="en-US" dirty="0" smtClean="0"/>
                <a:t>standard</a:t>
              </a:r>
            </a:p>
            <a:p>
              <a:pPr algn="ctr"/>
              <a:r>
                <a:rPr lang="en-US" dirty="0" smtClean="0"/>
                <a:t>bellows</a:t>
              </a:r>
              <a:endParaRPr lang="en-GB" dirty="0"/>
            </a:p>
          </p:txBody>
        </p:sp>
        <p:sp>
          <p:nvSpPr>
            <p:cNvPr id="35" name="Oval 34"/>
            <p:cNvSpPr/>
            <p:nvPr/>
          </p:nvSpPr>
          <p:spPr>
            <a:xfrm>
              <a:off x="5137307" y="3485418"/>
              <a:ext cx="581501" cy="548420"/>
            </a:xfrm>
            <a:prstGeom prst="ellipse">
              <a:avLst/>
            </a:prstGeom>
            <a:noFill/>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51" name="Group 50"/>
          <p:cNvGrpSpPr/>
          <p:nvPr/>
        </p:nvGrpSpPr>
        <p:grpSpPr>
          <a:xfrm>
            <a:off x="6711684" y="3444787"/>
            <a:ext cx="982582" cy="1192512"/>
            <a:chOff x="3643949" y="3439129"/>
            <a:chExt cx="982582" cy="1192512"/>
          </a:xfrm>
        </p:grpSpPr>
        <p:sp>
          <p:nvSpPr>
            <p:cNvPr id="52" name="Rectangle 51"/>
            <p:cNvSpPr/>
            <p:nvPr/>
          </p:nvSpPr>
          <p:spPr>
            <a:xfrm>
              <a:off x="3663435" y="3439129"/>
              <a:ext cx="943610" cy="117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TextBox 52"/>
            <p:cNvSpPr txBox="1"/>
            <p:nvPr/>
          </p:nvSpPr>
          <p:spPr>
            <a:xfrm>
              <a:off x="3643949" y="3985310"/>
              <a:ext cx="982582" cy="646331"/>
            </a:xfrm>
            <a:prstGeom prst="rect">
              <a:avLst/>
            </a:prstGeom>
            <a:noFill/>
          </p:spPr>
          <p:txBody>
            <a:bodyPr wrap="square" rtlCol="0">
              <a:spAutoFit/>
            </a:bodyPr>
            <a:lstStyle/>
            <a:p>
              <a:pPr algn="ctr"/>
              <a:r>
                <a:rPr lang="en-US" dirty="0"/>
                <a:t>s</a:t>
              </a:r>
              <a:r>
                <a:rPr lang="en-US" dirty="0" smtClean="0"/>
                <a:t>pecial bellows</a:t>
              </a:r>
              <a:endParaRPr lang="en-GB" dirty="0"/>
            </a:p>
          </p:txBody>
        </p:sp>
        <p:sp>
          <p:nvSpPr>
            <p:cNvPr id="54" name="Oval 53"/>
            <p:cNvSpPr/>
            <p:nvPr/>
          </p:nvSpPr>
          <p:spPr>
            <a:xfrm>
              <a:off x="3922394" y="3528891"/>
              <a:ext cx="431800" cy="419344"/>
            </a:xfrm>
            <a:prstGeom prst="ellipse">
              <a:avLst/>
            </a:prstGeom>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 name="Oval 54"/>
            <p:cNvSpPr/>
            <p:nvPr/>
          </p:nvSpPr>
          <p:spPr>
            <a:xfrm>
              <a:off x="3846831" y="3467955"/>
              <a:ext cx="581501" cy="548420"/>
            </a:xfrm>
            <a:prstGeom prst="ellipse">
              <a:avLst/>
            </a:prstGeom>
            <a:noFill/>
            <a:ln w="28575">
              <a:solidFill>
                <a:schemeClr val="tx1"/>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56" name="Group 55"/>
          <p:cNvGrpSpPr/>
          <p:nvPr/>
        </p:nvGrpSpPr>
        <p:grpSpPr>
          <a:xfrm>
            <a:off x="7678569" y="3441700"/>
            <a:ext cx="1076020" cy="1173163"/>
            <a:chOff x="3797935" y="4794520"/>
            <a:chExt cx="1076020" cy="1173163"/>
          </a:xfrm>
        </p:grpSpPr>
        <p:sp>
          <p:nvSpPr>
            <p:cNvPr id="57" name="Rectangle 56"/>
            <p:cNvSpPr/>
            <p:nvPr/>
          </p:nvSpPr>
          <p:spPr>
            <a:xfrm>
              <a:off x="3840481" y="4794520"/>
              <a:ext cx="995999" cy="117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 name="TextBox 57"/>
            <p:cNvSpPr txBox="1"/>
            <p:nvPr/>
          </p:nvSpPr>
          <p:spPr>
            <a:xfrm>
              <a:off x="3797935" y="5310239"/>
              <a:ext cx="1076020" cy="646331"/>
            </a:xfrm>
            <a:prstGeom prst="rect">
              <a:avLst/>
            </a:prstGeom>
            <a:noFill/>
          </p:spPr>
          <p:txBody>
            <a:bodyPr wrap="square" rtlCol="0">
              <a:spAutoFit/>
            </a:bodyPr>
            <a:lstStyle/>
            <a:p>
              <a:pPr algn="ctr"/>
              <a:r>
                <a:rPr lang="en-US" dirty="0" smtClean="0"/>
                <a:t>vacuum chamber</a:t>
              </a:r>
            </a:p>
          </p:txBody>
        </p:sp>
        <p:sp>
          <p:nvSpPr>
            <p:cNvPr id="59" name="Oval 58"/>
            <p:cNvSpPr/>
            <p:nvPr/>
          </p:nvSpPr>
          <p:spPr>
            <a:xfrm>
              <a:off x="4008158" y="4920068"/>
              <a:ext cx="692150" cy="261989"/>
            </a:xfrm>
            <a:prstGeom prst="ellipse">
              <a:avLst/>
            </a:prstGeom>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7" name="Group 6"/>
          <p:cNvGrpSpPr/>
          <p:nvPr/>
        </p:nvGrpSpPr>
        <p:grpSpPr>
          <a:xfrm>
            <a:off x="2790146" y="3434489"/>
            <a:ext cx="1015996" cy="1168569"/>
            <a:chOff x="5777079" y="4930619"/>
            <a:chExt cx="1076020" cy="1173163"/>
          </a:xfrm>
        </p:grpSpPr>
        <p:grpSp>
          <p:nvGrpSpPr>
            <p:cNvPr id="47" name="Group 46"/>
            <p:cNvGrpSpPr/>
            <p:nvPr/>
          </p:nvGrpSpPr>
          <p:grpSpPr>
            <a:xfrm>
              <a:off x="5777079" y="4930619"/>
              <a:ext cx="1076020" cy="1173163"/>
              <a:chOff x="3797935" y="4794520"/>
              <a:chExt cx="1076020" cy="1173163"/>
            </a:xfrm>
          </p:grpSpPr>
          <p:sp>
            <p:nvSpPr>
              <p:cNvPr id="41" name="Rectangle 40"/>
              <p:cNvSpPr/>
              <p:nvPr/>
            </p:nvSpPr>
            <p:spPr>
              <a:xfrm>
                <a:off x="3840481" y="4794520"/>
                <a:ext cx="995999" cy="1173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 name="TextBox 41"/>
              <p:cNvSpPr txBox="1"/>
              <p:nvPr/>
            </p:nvSpPr>
            <p:spPr>
              <a:xfrm>
                <a:off x="3797935" y="5310239"/>
                <a:ext cx="1076020" cy="646331"/>
              </a:xfrm>
              <a:prstGeom prst="rect">
                <a:avLst/>
              </a:prstGeom>
              <a:noFill/>
            </p:spPr>
            <p:txBody>
              <a:bodyPr wrap="square" rtlCol="0">
                <a:spAutoFit/>
              </a:bodyPr>
              <a:lstStyle/>
              <a:p>
                <a:pPr algn="ctr"/>
                <a:r>
                  <a:rPr lang="en-US" dirty="0"/>
                  <a:t>s</a:t>
                </a:r>
                <a:r>
                  <a:rPr lang="en-US" dirty="0" smtClean="0"/>
                  <a:t>mooth taper</a:t>
                </a:r>
              </a:p>
            </p:txBody>
          </p:sp>
        </p:grpSp>
        <p:sp>
          <p:nvSpPr>
            <p:cNvPr id="6" name="Isosceles Triangle 5"/>
            <p:cNvSpPr/>
            <p:nvPr/>
          </p:nvSpPr>
          <p:spPr>
            <a:xfrm>
              <a:off x="5939943" y="4992545"/>
              <a:ext cx="654416" cy="295915"/>
            </a:xfrm>
            <a:prstGeom prst="triangle">
              <a:avLst>
                <a:gd name="adj" fmla="val 93479"/>
              </a:avLst>
            </a:prstGeom>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1" name="Group 10"/>
          <p:cNvGrpSpPr/>
          <p:nvPr/>
        </p:nvGrpSpPr>
        <p:grpSpPr>
          <a:xfrm>
            <a:off x="7734300" y="4628992"/>
            <a:ext cx="995999" cy="369332"/>
            <a:chOff x="7772400" y="4705192"/>
            <a:chExt cx="995999" cy="369332"/>
          </a:xfrm>
        </p:grpSpPr>
        <p:sp>
          <p:nvSpPr>
            <p:cNvPr id="9" name="Rectangle 8"/>
            <p:cNvSpPr/>
            <p:nvPr/>
          </p:nvSpPr>
          <p:spPr>
            <a:xfrm>
              <a:off x="7772400" y="4730750"/>
              <a:ext cx="944714" cy="3187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p:cNvSpPr txBox="1"/>
            <p:nvPr/>
          </p:nvSpPr>
          <p:spPr>
            <a:xfrm>
              <a:off x="7772400" y="4705192"/>
              <a:ext cx="995999" cy="369332"/>
            </a:xfrm>
            <a:prstGeom prst="rect">
              <a:avLst/>
            </a:prstGeom>
            <a:noFill/>
          </p:spPr>
          <p:txBody>
            <a:bodyPr wrap="square" rtlCol="0">
              <a:spAutoFit/>
            </a:bodyPr>
            <a:lstStyle/>
            <a:p>
              <a:r>
                <a:rPr lang="en-US" dirty="0" smtClean="0"/>
                <a:t>+ MDH</a:t>
              </a:r>
              <a:endParaRPr lang="en-GB" dirty="0"/>
            </a:p>
          </p:txBody>
        </p:sp>
      </p:grpSp>
      <p:sp>
        <p:nvSpPr>
          <p:cNvPr id="50" name="Rectangle 49"/>
          <p:cNvSpPr/>
          <p:nvPr/>
        </p:nvSpPr>
        <p:spPr>
          <a:xfrm>
            <a:off x="1842090" y="3441008"/>
            <a:ext cx="943610" cy="1162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0" name="TextBox 59"/>
          <p:cNvSpPr txBox="1"/>
          <p:nvPr/>
        </p:nvSpPr>
        <p:spPr>
          <a:xfrm>
            <a:off x="1732832" y="3980617"/>
            <a:ext cx="1074419" cy="646331"/>
          </a:xfrm>
          <a:prstGeom prst="rect">
            <a:avLst/>
          </a:prstGeom>
          <a:noFill/>
        </p:spPr>
        <p:txBody>
          <a:bodyPr wrap="square" rtlCol="0">
            <a:spAutoFit/>
          </a:bodyPr>
          <a:lstStyle/>
          <a:p>
            <a:pPr algn="ctr"/>
            <a:r>
              <a:rPr lang="en-US" dirty="0" smtClean="0"/>
              <a:t>elliptical</a:t>
            </a:r>
          </a:p>
          <a:p>
            <a:pPr algn="ctr"/>
            <a:r>
              <a:rPr lang="en-US" dirty="0" smtClean="0"/>
              <a:t>bellows</a:t>
            </a:r>
            <a:endParaRPr lang="en-GB" dirty="0"/>
          </a:p>
        </p:txBody>
      </p:sp>
      <p:sp>
        <p:nvSpPr>
          <p:cNvPr id="61" name="Oval 60"/>
          <p:cNvSpPr/>
          <p:nvPr/>
        </p:nvSpPr>
        <p:spPr>
          <a:xfrm>
            <a:off x="1923966" y="3611395"/>
            <a:ext cx="692150" cy="261989"/>
          </a:xfrm>
          <a:prstGeom prst="ellipse">
            <a:avLst/>
          </a:prstGeom>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13478"/>
            <a:ext cx="9085587" cy="2888468"/>
          </a:xfrm>
          <a:prstGeom prst="rect">
            <a:avLst/>
          </a:prstGeom>
        </p:spPr>
      </p:pic>
      <p:sp>
        <p:nvSpPr>
          <p:cNvPr id="62" name="TextBox 61"/>
          <p:cNvSpPr txBox="1"/>
          <p:nvPr/>
        </p:nvSpPr>
        <p:spPr>
          <a:xfrm>
            <a:off x="388155" y="4620305"/>
            <a:ext cx="8514545" cy="1477328"/>
          </a:xfrm>
          <a:prstGeom prst="rect">
            <a:avLst/>
          </a:prstGeom>
          <a:noFill/>
        </p:spPr>
        <p:txBody>
          <a:bodyPr wrap="square" rtlCol="0">
            <a:spAutoFit/>
          </a:bodyPr>
          <a:lstStyle/>
          <a:p>
            <a:r>
              <a:rPr lang="en-US" b="1" dirty="0" smtClean="0">
                <a:solidFill>
                  <a:srgbClr val="FF0000"/>
                </a:solidFill>
              </a:rPr>
              <a:t>Option 3:</a:t>
            </a:r>
            <a:r>
              <a:rPr lang="en-US" dirty="0" smtClean="0"/>
              <a:t> </a:t>
            </a:r>
          </a:p>
          <a:p>
            <a:r>
              <a:rPr lang="en-US" dirty="0" smtClean="0"/>
              <a:t>Although the cross-sectional changes appear to be reduced, </a:t>
            </a:r>
            <a:br>
              <a:rPr lang="en-US" dirty="0" smtClean="0"/>
            </a:br>
            <a:r>
              <a:rPr lang="en-US" dirty="0" smtClean="0">
                <a:solidFill>
                  <a:srgbClr val="FF0000"/>
                </a:solidFill>
              </a:rPr>
              <a:t>AND</a:t>
            </a:r>
            <a:r>
              <a:rPr lang="en-US" dirty="0" smtClean="0"/>
              <a:t> a smooth taper is used, plus elliptical bellows, </a:t>
            </a:r>
            <a:r>
              <a:rPr lang="en-US" u="sng" dirty="0" smtClean="0"/>
              <a:t>new resonances show up</a:t>
            </a:r>
            <a:r>
              <a:rPr lang="en-US" dirty="0" smtClean="0"/>
              <a:t> </a:t>
            </a:r>
            <a:r>
              <a:rPr lang="en-US" u="sng" dirty="0" smtClean="0"/>
              <a:t>unexpectedly</a:t>
            </a:r>
            <a:r>
              <a:rPr lang="en-US" dirty="0" smtClean="0"/>
              <a:t> around 800 MHz and above 1 GHz.</a:t>
            </a:r>
          </a:p>
          <a:p>
            <a:r>
              <a:rPr lang="en-US" dirty="0" smtClean="0">
                <a:solidFill>
                  <a:srgbClr val="FF0000"/>
                </a:solidFill>
              </a:rPr>
              <a:t>Conclusion: For beam impedance, Option 2 is by far the best re-arrangement !</a:t>
            </a:r>
            <a:endParaRPr lang="en-GB" dirty="0">
              <a:solidFill>
                <a:srgbClr val="FF0000"/>
              </a:solidFill>
            </a:endParaRPr>
          </a:p>
        </p:txBody>
      </p:sp>
    </p:spTree>
    <p:extLst>
      <p:ext uri="{BB962C8B-B14F-4D97-AF65-F5344CB8AC3E}">
        <p14:creationId xmlns:p14="http://schemas.microsoft.com/office/powerpoint/2010/main" val="26187978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GB" dirty="0"/>
          </a:p>
        </p:txBody>
      </p:sp>
      <p:sp>
        <p:nvSpPr>
          <p:cNvPr id="3" name="Content Placeholder 2"/>
          <p:cNvSpPr>
            <a:spLocks noGrp="1"/>
          </p:cNvSpPr>
          <p:nvPr>
            <p:ph idx="1"/>
          </p:nvPr>
        </p:nvSpPr>
        <p:spPr>
          <a:xfrm>
            <a:off x="133350" y="1084306"/>
            <a:ext cx="8896350" cy="4667421"/>
          </a:xfrm>
        </p:spPr>
        <p:txBody>
          <a:bodyPr>
            <a:normAutofit fontScale="92500" lnSpcReduction="10000"/>
          </a:bodyPr>
          <a:lstStyle/>
          <a:p>
            <a:r>
              <a:rPr lang="en-US" dirty="0" smtClean="0"/>
              <a:t>Powerful tools for impedance calculation exist today, </a:t>
            </a:r>
            <a:br>
              <a:rPr lang="en-US" dirty="0" smtClean="0"/>
            </a:br>
            <a:r>
              <a:rPr lang="en-US" dirty="0" smtClean="0">
                <a:solidFill>
                  <a:srgbClr val="FF0000"/>
                </a:solidFill>
              </a:rPr>
              <a:t>but a careful geometrical modeling is absolutely required</a:t>
            </a:r>
            <a:r>
              <a:rPr lang="en-US" dirty="0" smtClean="0"/>
              <a:t>;</a:t>
            </a:r>
          </a:p>
          <a:p>
            <a:r>
              <a:rPr lang="en-US" dirty="0" smtClean="0"/>
              <a:t>Benchmarking of the geometry shall be done by EM-measurements, whenever possible;</a:t>
            </a:r>
          </a:p>
          <a:p>
            <a:endParaRPr lang="en-US" dirty="0" smtClean="0"/>
          </a:p>
          <a:p>
            <a:r>
              <a:rPr lang="en-US" dirty="0" smtClean="0"/>
              <a:t>1</a:t>
            </a:r>
            <a:r>
              <a:rPr lang="en-US" baseline="30000" dirty="0" smtClean="0"/>
              <a:t>st</a:t>
            </a:r>
            <a:r>
              <a:rPr lang="en-US" dirty="0" smtClean="0"/>
              <a:t> goal should be to </a:t>
            </a:r>
            <a:r>
              <a:rPr lang="en-US" dirty="0" smtClean="0">
                <a:solidFill>
                  <a:srgbClr val="FF0000"/>
                </a:solidFill>
              </a:rPr>
              <a:t>geometrically suppress the impedance source</a:t>
            </a:r>
            <a:r>
              <a:rPr lang="en-US" dirty="0" smtClean="0"/>
              <a:t>;</a:t>
            </a:r>
          </a:p>
          <a:p>
            <a:r>
              <a:rPr lang="en-US" dirty="0" smtClean="0"/>
              <a:t>If this is not possible, the remaining resonances/HOMs have to be taken out of the machine element (see e.g. poster of P. Kramer et.al. on Thursday);</a:t>
            </a:r>
          </a:p>
          <a:p>
            <a:endParaRPr lang="en-US" dirty="0" smtClean="0"/>
          </a:p>
          <a:p>
            <a:r>
              <a:rPr lang="en-US" dirty="0" smtClean="0"/>
              <a:t>Guidelines are difficult to draw in a general manner (see three options for re-worked SPS machine section);</a:t>
            </a:r>
          </a:p>
          <a:p>
            <a:endParaRPr lang="en-US" dirty="0"/>
          </a:p>
          <a:p>
            <a:endParaRPr lang="en-GB" dirty="0"/>
          </a:p>
        </p:txBody>
      </p:sp>
      <p:sp>
        <p:nvSpPr>
          <p:cNvPr id="4" name="Date Placeholder 3"/>
          <p:cNvSpPr>
            <a:spLocks noGrp="1"/>
          </p:cNvSpPr>
          <p:nvPr>
            <p:ph type="dt" sz="half" idx="2"/>
          </p:nvPr>
        </p:nvSpPr>
        <p:spPr/>
        <p:txBody>
          <a:bodyPr/>
          <a:lstStyle/>
          <a:p>
            <a:r>
              <a:rPr lang="en-US" smtClean="0"/>
              <a:t>20-Sept-2017</a:t>
            </a:r>
            <a:endParaRPr lang="en-GB" dirty="0"/>
          </a:p>
        </p:txBody>
      </p:sp>
      <p:sp>
        <p:nvSpPr>
          <p:cNvPr id="5" name="Footer Placeholder 4"/>
          <p:cNvSpPr>
            <a:spLocks noGrp="1"/>
          </p:cNvSpPr>
          <p:nvPr>
            <p:ph type="ftr" sz="quarter" idx="3"/>
          </p:nvPr>
        </p:nvSpPr>
        <p:spPr/>
        <p:txBody>
          <a:bodyPr/>
          <a:lstStyle/>
          <a:p>
            <a:r>
              <a:rPr lang="en-GB" smtClean="0"/>
              <a:t>Christine Vollinger et. al., CERN BE-RF Group</a:t>
            </a:r>
            <a:endParaRPr lang="en-GB" dirty="0"/>
          </a:p>
        </p:txBody>
      </p:sp>
    </p:spTree>
    <p:extLst>
      <p:ext uri="{BB962C8B-B14F-4D97-AF65-F5344CB8AC3E}">
        <p14:creationId xmlns:p14="http://schemas.microsoft.com/office/powerpoint/2010/main" val="81976074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r>
              <a:rPr lang="en-US" smtClean="0"/>
              <a:t>20-Sept-2017</a:t>
            </a:r>
            <a:endParaRPr lang="en-GB" dirty="0"/>
          </a:p>
        </p:txBody>
      </p:sp>
      <p:sp>
        <p:nvSpPr>
          <p:cNvPr id="5" name="Footer Placeholder 4"/>
          <p:cNvSpPr>
            <a:spLocks noGrp="1"/>
          </p:cNvSpPr>
          <p:nvPr>
            <p:ph type="ftr" sz="quarter" idx="3"/>
          </p:nvPr>
        </p:nvSpPr>
        <p:spPr/>
        <p:txBody>
          <a:bodyPr/>
          <a:lstStyle/>
          <a:p>
            <a:r>
              <a:rPr lang="en-GB" smtClean="0"/>
              <a:t>Christine Vollinger et. al., CERN BE-RF Group</a:t>
            </a:r>
            <a:endParaRPr lang="en-GB" dirty="0"/>
          </a:p>
        </p:txBody>
      </p:sp>
      <p:sp>
        <p:nvSpPr>
          <p:cNvPr id="8" name="Title 5"/>
          <p:cNvSpPr>
            <a:spLocks noGrp="1"/>
          </p:cNvSpPr>
          <p:nvPr>
            <p:ph type="title"/>
          </p:nvPr>
        </p:nvSpPr>
        <p:spPr>
          <a:xfrm>
            <a:off x="1541612" y="1582119"/>
            <a:ext cx="6128795" cy="2345382"/>
          </a:xfrm>
        </p:spPr>
        <p:txBody>
          <a:bodyPr>
            <a:normAutofit/>
          </a:bodyPr>
          <a:lstStyle/>
          <a:p>
            <a:r>
              <a:rPr lang="en-GB" sz="4000" b="1" dirty="0" smtClean="0">
                <a:latin typeface="Calibri Light" panose="020F0302020204030204" pitchFamily="34" charset="0"/>
              </a:rPr>
              <a:t>Thank you for your attention!</a:t>
            </a:r>
            <a:endParaRPr lang="en-GB" sz="4000" b="1" dirty="0">
              <a:latin typeface="Calibri Light" panose="020F0302020204030204" pitchFamily="34" charset="0"/>
            </a:endParaRPr>
          </a:p>
        </p:txBody>
      </p:sp>
    </p:spTree>
    <p:extLst>
      <p:ext uri="{BB962C8B-B14F-4D97-AF65-F5344CB8AC3E}">
        <p14:creationId xmlns:p14="http://schemas.microsoft.com/office/powerpoint/2010/main" val="15576705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Impedance Sources</a:t>
            </a:r>
            <a:endParaRPr lang="en-GB" dirty="0"/>
          </a:p>
        </p:txBody>
      </p:sp>
      <p:sp>
        <p:nvSpPr>
          <p:cNvPr id="3" name="Content Placeholder 2"/>
          <p:cNvSpPr>
            <a:spLocks noGrp="1"/>
          </p:cNvSpPr>
          <p:nvPr>
            <p:ph idx="1"/>
          </p:nvPr>
        </p:nvSpPr>
        <p:spPr/>
        <p:txBody>
          <a:bodyPr>
            <a:normAutofit/>
          </a:bodyPr>
          <a:lstStyle/>
          <a:p>
            <a:r>
              <a:rPr lang="en-US" dirty="0" smtClean="0"/>
              <a:t>Usual </a:t>
            </a:r>
            <a:r>
              <a:rPr lang="en-US" dirty="0" smtClean="0"/>
              <a:t>approach is to calculate the contribution of separate </a:t>
            </a:r>
            <a:r>
              <a:rPr lang="en-US" dirty="0" smtClean="0"/>
              <a:t>machine elements, </a:t>
            </a:r>
            <a:r>
              <a:rPr lang="en-US" dirty="0" smtClean="0"/>
              <a:t>although in some cases </a:t>
            </a:r>
            <a:r>
              <a:rPr lang="en-US" dirty="0" smtClean="0"/>
              <a:t>this </a:t>
            </a:r>
            <a:r>
              <a:rPr lang="en-US" dirty="0" smtClean="0"/>
              <a:t>is </a:t>
            </a:r>
            <a:r>
              <a:rPr lang="en-US" dirty="0" smtClean="0"/>
              <a:t>insufficient</a:t>
            </a:r>
            <a:r>
              <a:rPr lang="en-US" dirty="0" smtClean="0"/>
              <a:t>, </a:t>
            </a:r>
            <a:r>
              <a:rPr lang="en-US" dirty="0"/>
              <a:t>due to </a:t>
            </a:r>
            <a:r>
              <a:rPr lang="en-US" dirty="0" smtClean="0"/>
              <a:t>interaction/ coupling of the different elements.</a:t>
            </a:r>
            <a:endParaRPr lang="en-US" dirty="0" smtClean="0"/>
          </a:p>
          <a:p>
            <a:endParaRPr lang="en-US" dirty="0"/>
          </a:p>
          <a:p>
            <a:r>
              <a:rPr lang="en-US" dirty="0" smtClean="0"/>
              <a:t>Generally to be distinguished between machine elements with potentially large individual impedance contribution as cavities, kickers, etc., and</a:t>
            </a:r>
          </a:p>
          <a:p>
            <a:r>
              <a:rPr lang="en-US" dirty="0" smtClean="0"/>
              <a:t>Other components with smaller individual contribution, but which exist in large quantities, as valves, flanges, pumping ports, general beam pipe transitions.</a:t>
            </a:r>
            <a:endParaRPr lang="en-GB" dirty="0" smtClean="0"/>
          </a:p>
        </p:txBody>
      </p:sp>
      <p:sp>
        <p:nvSpPr>
          <p:cNvPr id="4" name="Date Placeholder 3"/>
          <p:cNvSpPr>
            <a:spLocks noGrp="1"/>
          </p:cNvSpPr>
          <p:nvPr>
            <p:ph type="dt" sz="half" idx="2"/>
          </p:nvPr>
        </p:nvSpPr>
        <p:spPr/>
        <p:txBody>
          <a:bodyPr/>
          <a:lstStyle/>
          <a:p>
            <a:r>
              <a:rPr lang="en-US" smtClean="0"/>
              <a:t>20-Sept-2017</a:t>
            </a:r>
            <a:endParaRPr lang="en-GB" dirty="0"/>
          </a:p>
        </p:txBody>
      </p:sp>
      <p:sp>
        <p:nvSpPr>
          <p:cNvPr id="5" name="Footer Placeholder 4"/>
          <p:cNvSpPr>
            <a:spLocks noGrp="1"/>
          </p:cNvSpPr>
          <p:nvPr>
            <p:ph type="ftr" sz="quarter" idx="3"/>
          </p:nvPr>
        </p:nvSpPr>
        <p:spPr/>
        <p:txBody>
          <a:bodyPr/>
          <a:lstStyle/>
          <a:p>
            <a:r>
              <a:rPr lang="en-GB" smtClean="0"/>
              <a:t>Christine Vollinger et. al., CERN BE-RF Group</a:t>
            </a:r>
            <a:endParaRPr lang="en-GB" dirty="0"/>
          </a:p>
        </p:txBody>
      </p:sp>
    </p:spTree>
    <p:extLst>
      <p:ext uri="{BB962C8B-B14F-4D97-AF65-F5344CB8AC3E}">
        <p14:creationId xmlns:p14="http://schemas.microsoft.com/office/powerpoint/2010/main" val="15329061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this talk is about?</a:t>
            </a:r>
            <a:endParaRPr lang="en-GB" dirty="0"/>
          </a:p>
        </p:txBody>
      </p:sp>
      <p:sp>
        <p:nvSpPr>
          <p:cNvPr id="3" name="Content Placeholder 2"/>
          <p:cNvSpPr>
            <a:spLocks noGrp="1"/>
          </p:cNvSpPr>
          <p:nvPr>
            <p:ph idx="1"/>
          </p:nvPr>
        </p:nvSpPr>
        <p:spPr>
          <a:xfrm>
            <a:off x="190243" y="1325606"/>
            <a:ext cx="8786415" cy="4405829"/>
          </a:xfrm>
        </p:spPr>
        <p:txBody>
          <a:bodyPr>
            <a:normAutofit/>
          </a:bodyPr>
          <a:lstStyle/>
          <a:p>
            <a:r>
              <a:rPr lang="en-US" dirty="0" smtClean="0"/>
              <a:t>Will not speak about instabilities and beam dynamic simulations, instead</a:t>
            </a:r>
          </a:p>
          <a:p>
            <a:r>
              <a:rPr lang="en-US" dirty="0" smtClean="0"/>
              <a:t>our work is to find RF-solutions to mitigate existing beam impedances, and</a:t>
            </a:r>
          </a:p>
          <a:p>
            <a:r>
              <a:rPr lang="en-US" dirty="0" smtClean="0"/>
              <a:t>to provide input for </a:t>
            </a:r>
            <a:r>
              <a:rPr lang="en-US" dirty="0" err="1" smtClean="0"/>
              <a:t>macroparticle</a:t>
            </a:r>
            <a:r>
              <a:rPr lang="en-US" dirty="0" smtClean="0"/>
              <a:t> codes by means of impedance calculation so that beam dynamics simulation can be carried out to predict, e.g., intensity thresholds, etc.</a:t>
            </a:r>
          </a:p>
          <a:p>
            <a:endParaRPr lang="en-US" dirty="0" smtClean="0"/>
          </a:p>
          <a:p>
            <a:r>
              <a:rPr lang="en-US" dirty="0" smtClean="0"/>
              <a:t>Regular request for guidelines, thus a number of examples with possible mitigation strategies will be presented here.</a:t>
            </a:r>
            <a:endParaRPr lang="en-GB" dirty="0"/>
          </a:p>
        </p:txBody>
      </p:sp>
      <p:sp>
        <p:nvSpPr>
          <p:cNvPr id="4" name="Date Placeholder 3"/>
          <p:cNvSpPr>
            <a:spLocks noGrp="1"/>
          </p:cNvSpPr>
          <p:nvPr>
            <p:ph type="dt" sz="half" idx="2"/>
          </p:nvPr>
        </p:nvSpPr>
        <p:spPr/>
        <p:txBody>
          <a:bodyPr/>
          <a:lstStyle/>
          <a:p>
            <a:r>
              <a:rPr lang="en-US" smtClean="0"/>
              <a:t>20-Sept-2017</a:t>
            </a:r>
            <a:endParaRPr lang="en-GB" dirty="0"/>
          </a:p>
        </p:txBody>
      </p:sp>
      <p:sp>
        <p:nvSpPr>
          <p:cNvPr id="5" name="Footer Placeholder 4"/>
          <p:cNvSpPr>
            <a:spLocks noGrp="1"/>
          </p:cNvSpPr>
          <p:nvPr>
            <p:ph type="ftr" sz="quarter" idx="3"/>
          </p:nvPr>
        </p:nvSpPr>
        <p:spPr/>
        <p:txBody>
          <a:bodyPr/>
          <a:lstStyle/>
          <a:p>
            <a:r>
              <a:rPr lang="en-GB" smtClean="0"/>
              <a:t>Christine Vollinger et. al., CERN BE-RF Group</a:t>
            </a:r>
            <a:endParaRPr lang="en-GB" dirty="0"/>
          </a:p>
        </p:txBody>
      </p:sp>
    </p:spTree>
    <p:extLst>
      <p:ext uri="{BB962C8B-B14F-4D97-AF65-F5344CB8AC3E}">
        <p14:creationId xmlns:p14="http://schemas.microsoft.com/office/powerpoint/2010/main" val="2646086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of Machine Elements</a:t>
            </a:r>
            <a:endParaRPr lang="en-GB" dirty="0"/>
          </a:p>
        </p:txBody>
      </p:sp>
      <p:sp>
        <p:nvSpPr>
          <p:cNvPr id="3" name="Content Placeholder 2"/>
          <p:cNvSpPr>
            <a:spLocks noGrp="1"/>
          </p:cNvSpPr>
          <p:nvPr>
            <p:ph idx="1"/>
          </p:nvPr>
        </p:nvSpPr>
        <p:spPr/>
        <p:txBody>
          <a:bodyPr>
            <a:normAutofit fontScale="92500" lnSpcReduction="10000"/>
          </a:bodyPr>
          <a:lstStyle/>
          <a:p>
            <a:r>
              <a:rPr lang="en-US" dirty="0" smtClean="0"/>
              <a:t>Geometry of the machine element has to be modeled such that its </a:t>
            </a:r>
            <a:r>
              <a:rPr lang="en-US" dirty="0" smtClean="0"/>
              <a:t>EM-</a:t>
            </a:r>
            <a:r>
              <a:rPr lang="en-US" dirty="0" err="1" smtClean="0"/>
              <a:t>behaviour</a:t>
            </a:r>
            <a:r>
              <a:rPr lang="en-US" dirty="0"/>
              <a:t> </a:t>
            </a:r>
            <a:r>
              <a:rPr lang="en-US" dirty="0" smtClean="0"/>
              <a:t>is reproduced</a:t>
            </a:r>
            <a:r>
              <a:rPr lang="en-US" dirty="0" smtClean="0"/>
              <a:t>.</a:t>
            </a:r>
            <a:endParaRPr lang="en-US" dirty="0" smtClean="0"/>
          </a:p>
          <a:p>
            <a:endParaRPr lang="en-US" dirty="0"/>
          </a:p>
          <a:p>
            <a:r>
              <a:rPr lang="en-US" dirty="0" smtClean="0"/>
              <a:t>Geometries that appear to be simple can be electromagnetically complex</a:t>
            </a:r>
            <a:br>
              <a:rPr lang="en-US" dirty="0" smtClean="0"/>
            </a:br>
            <a:r>
              <a:rPr lang="en-US" dirty="0"/>
              <a:t>→ </a:t>
            </a:r>
            <a:r>
              <a:rPr lang="en-US" dirty="0" smtClean="0"/>
              <a:t>example:</a:t>
            </a:r>
            <a:br>
              <a:rPr lang="en-US" dirty="0" smtClean="0"/>
            </a:br>
            <a:r>
              <a:rPr lang="en-US" dirty="0" smtClean="0"/>
              <a:t/>
            </a:r>
            <a:br>
              <a:rPr lang="en-US" dirty="0" smtClean="0"/>
            </a:br>
            <a:r>
              <a:rPr lang="en-US" dirty="0" smtClean="0"/>
              <a:t>SPS vacuum flange shielding.</a:t>
            </a:r>
          </a:p>
          <a:p>
            <a:endParaRPr lang="en-US" dirty="0"/>
          </a:p>
          <a:p>
            <a:r>
              <a:rPr lang="en-US" dirty="0" smtClean="0"/>
              <a:t>It can easily come to “oversimplification”</a:t>
            </a:r>
            <a:br>
              <a:rPr lang="en-US" dirty="0" smtClean="0"/>
            </a:br>
            <a:r>
              <a:rPr lang="en-US" dirty="0" smtClean="0"/>
              <a:t>→ two examples:</a:t>
            </a:r>
            <a:br>
              <a:rPr lang="en-US" dirty="0" smtClean="0"/>
            </a:br>
            <a:r>
              <a:rPr lang="en-US" dirty="0" smtClean="0"/>
              <a:t/>
            </a:r>
            <a:br>
              <a:rPr lang="en-US" dirty="0" smtClean="0"/>
            </a:br>
            <a:r>
              <a:rPr lang="en-US" dirty="0" smtClean="0"/>
              <a:t>PS gate valve, and</a:t>
            </a:r>
            <a:br>
              <a:rPr lang="en-US" dirty="0" smtClean="0"/>
            </a:br>
            <a:r>
              <a:rPr lang="en-US" dirty="0" smtClean="0"/>
              <a:t>PS KFA45 kicker.</a:t>
            </a:r>
          </a:p>
          <a:p>
            <a:endParaRPr lang="en-GB" dirty="0"/>
          </a:p>
        </p:txBody>
      </p:sp>
      <p:sp>
        <p:nvSpPr>
          <p:cNvPr id="4" name="Date Placeholder 3"/>
          <p:cNvSpPr>
            <a:spLocks noGrp="1"/>
          </p:cNvSpPr>
          <p:nvPr>
            <p:ph type="dt" sz="half" idx="2"/>
          </p:nvPr>
        </p:nvSpPr>
        <p:spPr/>
        <p:txBody>
          <a:bodyPr/>
          <a:lstStyle/>
          <a:p>
            <a:r>
              <a:rPr lang="en-US" smtClean="0"/>
              <a:t>20-Sept-2017</a:t>
            </a:r>
            <a:endParaRPr lang="en-GB" dirty="0"/>
          </a:p>
        </p:txBody>
      </p:sp>
      <p:sp>
        <p:nvSpPr>
          <p:cNvPr id="5" name="Footer Placeholder 4"/>
          <p:cNvSpPr>
            <a:spLocks noGrp="1"/>
          </p:cNvSpPr>
          <p:nvPr>
            <p:ph type="ftr" sz="quarter" idx="3"/>
          </p:nvPr>
        </p:nvSpPr>
        <p:spPr/>
        <p:txBody>
          <a:bodyPr/>
          <a:lstStyle/>
          <a:p>
            <a:r>
              <a:rPr lang="en-GB" smtClean="0"/>
              <a:t>Christine Vollinger et. al., CERN BE-RF Group</a:t>
            </a:r>
            <a:endParaRPr lang="en-GB" dirty="0"/>
          </a:p>
        </p:txBody>
      </p:sp>
    </p:spTree>
    <p:extLst>
      <p:ext uri="{BB962C8B-B14F-4D97-AF65-F5344CB8AC3E}">
        <p14:creationId xmlns:p14="http://schemas.microsoft.com/office/powerpoint/2010/main" val="40864570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53" y="1"/>
            <a:ext cx="8226854" cy="498764"/>
          </a:xfrm>
        </p:spPr>
        <p:txBody>
          <a:bodyPr>
            <a:normAutofit fontScale="90000"/>
          </a:bodyPr>
          <a:lstStyle/>
          <a:p>
            <a:r>
              <a:rPr lang="en-US" dirty="0" smtClean="0"/>
              <a:t>Example: SPS Vacuum Pipe Flanges</a:t>
            </a:r>
            <a:endParaRPr lang="en-GB" dirty="0"/>
          </a:p>
        </p:txBody>
      </p:sp>
      <p:sp>
        <p:nvSpPr>
          <p:cNvPr id="4" name="Date Placeholder 3"/>
          <p:cNvSpPr>
            <a:spLocks noGrp="1"/>
          </p:cNvSpPr>
          <p:nvPr>
            <p:ph type="dt" sz="half" idx="2"/>
          </p:nvPr>
        </p:nvSpPr>
        <p:spPr/>
        <p:txBody>
          <a:bodyPr/>
          <a:lstStyle/>
          <a:p>
            <a:r>
              <a:rPr lang="en-US" smtClean="0"/>
              <a:t>20-Sept-2017</a:t>
            </a:r>
            <a:endParaRPr lang="en-GB" dirty="0"/>
          </a:p>
        </p:txBody>
      </p:sp>
      <p:sp>
        <p:nvSpPr>
          <p:cNvPr id="5" name="Footer Placeholder 4"/>
          <p:cNvSpPr>
            <a:spLocks noGrp="1"/>
          </p:cNvSpPr>
          <p:nvPr>
            <p:ph type="ftr" sz="quarter" idx="3"/>
          </p:nvPr>
        </p:nvSpPr>
        <p:spPr/>
        <p:txBody>
          <a:bodyPr/>
          <a:lstStyle/>
          <a:p>
            <a:r>
              <a:rPr lang="en-GB" smtClean="0"/>
              <a:t>Christine Vollinger et. al., CERN BE-RF Group</a:t>
            </a:r>
            <a:endParaRPr lang="en-GB" dirty="0"/>
          </a:p>
        </p:txBody>
      </p:sp>
      <p:grpSp>
        <p:nvGrpSpPr>
          <p:cNvPr id="6" name="Group 5"/>
          <p:cNvGrpSpPr/>
          <p:nvPr/>
        </p:nvGrpSpPr>
        <p:grpSpPr>
          <a:xfrm>
            <a:off x="118753" y="3392210"/>
            <a:ext cx="5312098" cy="2665722"/>
            <a:chOff x="654651" y="3552527"/>
            <a:chExt cx="5312098" cy="2665722"/>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3365" t="18899" r="40351" b="14561"/>
            <a:stretch/>
          </p:blipFill>
          <p:spPr>
            <a:xfrm>
              <a:off x="1368408" y="3661167"/>
              <a:ext cx="3237191" cy="2468803"/>
            </a:xfrm>
            <a:prstGeom prst="rect">
              <a:avLst/>
            </a:prstGeom>
          </p:spPr>
        </p:pic>
        <p:sp>
          <p:nvSpPr>
            <p:cNvPr id="8" name="TextBox 7"/>
            <p:cNvSpPr txBox="1"/>
            <p:nvPr/>
          </p:nvSpPr>
          <p:spPr>
            <a:xfrm>
              <a:off x="858485" y="4093820"/>
              <a:ext cx="1346491" cy="300082"/>
            </a:xfrm>
            <a:prstGeom prst="rect">
              <a:avLst/>
            </a:prstGeom>
            <a:solidFill>
              <a:schemeClr val="bg1"/>
            </a:solidFill>
            <a:ln>
              <a:solidFill>
                <a:schemeClr val="tx1">
                  <a:lumMod val="75000"/>
                </a:schemeClr>
              </a:solidFill>
            </a:ln>
          </p:spPr>
          <p:txBody>
            <a:bodyPr wrap="square" rtlCol="0">
              <a:spAutoFit/>
            </a:bodyPr>
            <a:lstStyle/>
            <a:p>
              <a:r>
                <a:rPr lang="en-GB" sz="1350" dirty="0"/>
                <a:t>Unshielded VF </a:t>
              </a:r>
            </a:p>
          </p:txBody>
        </p:sp>
        <p:cxnSp>
          <p:nvCxnSpPr>
            <p:cNvPr id="9" name="Straight Arrow Connector 8"/>
            <p:cNvCxnSpPr/>
            <p:nvPr/>
          </p:nvCxnSpPr>
          <p:spPr>
            <a:xfrm flipV="1">
              <a:off x="1531730" y="5198451"/>
              <a:ext cx="428902" cy="583817"/>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54651" y="5710418"/>
              <a:ext cx="1427514" cy="507831"/>
            </a:xfrm>
            <a:prstGeom prst="rect">
              <a:avLst/>
            </a:prstGeom>
            <a:solidFill>
              <a:schemeClr val="bg1"/>
            </a:solidFill>
            <a:ln>
              <a:solidFill>
                <a:schemeClr val="tx1">
                  <a:lumMod val="75000"/>
                </a:schemeClr>
              </a:solidFill>
            </a:ln>
          </p:spPr>
          <p:txBody>
            <a:bodyPr wrap="square" rtlCol="0">
              <a:spAutoFit/>
            </a:bodyPr>
            <a:lstStyle/>
            <a:p>
              <a:r>
                <a:rPr lang="en-GB" sz="1350" dirty="0" smtClean="0"/>
                <a:t>QF beam pipe</a:t>
              </a:r>
              <a:br>
                <a:rPr lang="en-GB" sz="1350" dirty="0" smtClean="0"/>
              </a:br>
              <a:r>
                <a:rPr lang="en-GB" sz="1350" dirty="0" smtClean="0"/>
                <a:t>(elliptical)</a:t>
              </a:r>
              <a:endParaRPr lang="en-GB" sz="1350" dirty="0"/>
            </a:p>
          </p:txBody>
        </p:sp>
        <p:cxnSp>
          <p:nvCxnSpPr>
            <p:cNvPr id="11" name="Straight Arrow Connector 10"/>
            <p:cNvCxnSpPr/>
            <p:nvPr/>
          </p:nvCxnSpPr>
          <p:spPr>
            <a:xfrm flipH="1">
              <a:off x="4085863" y="4040278"/>
              <a:ext cx="442691" cy="656528"/>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301817" y="3702568"/>
              <a:ext cx="1664932" cy="507831"/>
            </a:xfrm>
            <a:prstGeom prst="rect">
              <a:avLst/>
            </a:prstGeom>
            <a:solidFill>
              <a:schemeClr val="bg1"/>
            </a:solidFill>
            <a:ln>
              <a:solidFill>
                <a:schemeClr val="tx1">
                  <a:lumMod val="75000"/>
                </a:schemeClr>
              </a:solidFill>
            </a:ln>
          </p:spPr>
          <p:txBody>
            <a:bodyPr wrap="square" rtlCol="0">
              <a:spAutoFit/>
            </a:bodyPr>
            <a:lstStyle/>
            <a:p>
              <a:r>
                <a:rPr lang="en-GB" sz="1350" dirty="0" smtClean="0"/>
                <a:t>MBA beam pipe</a:t>
              </a:r>
              <a:br>
                <a:rPr lang="en-GB" sz="1350" dirty="0" smtClean="0"/>
              </a:br>
              <a:r>
                <a:rPr lang="en-GB" sz="1350" dirty="0" smtClean="0"/>
                <a:t>(about rectangular)</a:t>
              </a:r>
              <a:endParaRPr lang="en-GB" sz="1350" dirty="0"/>
            </a:p>
          </p:txBody>
        </p:sp>
        <p:cxnSp>
          <p:nvCxnSpPr>
            <p:cNvPr id="13" name="Straight Arrow Connector 12"/>
            <p:cNvCxnSpPr/>
            <p:nvPr/>
          </p:nvCxnSpPr>
          <p:spPr>
            <a:xfrm flipH="1">
              <a:off x="2918733" y="3822166"/>
              <a:ext cx="433917" cy="271654"/>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987003" y="3552527"/>
              <a:ext cx="844975" cy="300082"/>
            </a:xfrm>
            <a:prstGeom prst="rect">
              <a:avLst/>
            </a:prstGeom>
            <a:solidFill>
              <a:schemeClr val="bg1"/>
            </a:solidFill>
            <a:ln>
              <a:solidFill>
                <a:srgbClr val="FF9900"/>
              </a:solidFill>
            </a:ln>
          </p:spPr>
          <p:txBody>
            <a:bodyPr wrap="square" rtlCol="0">
              <a:spAutoFit/>
            </a:bodyPr>
            <a:lstStyle/>
            <a:p>
              <a:r>
                <a:rPr lang="en-GB" sz="1350" dirty="0" smtClean="0"/>
                <a:t>Enamel</a:t>
              </a:r>
              <a:endParaRPr lang="en-GB" sz="1350" dirty="0"/>
            </a:p>
          </p:txBody>
        </p:sp>
        <p:grpSp>
          <p:nvGrpSpPr>
            <p:cNvPr id="15" name="Group 14"/>
            <p:cNvGrpSpPr/>
            <p:nvPr/>
          </p:nvGrpSpPr>
          <p:grpSpPr>
            <a:xfrm>
              <a:off x="2824200" y="4003679"/>
              <a:ext cx="180164" cy="240182"/>
              <a:chOff x="2824200" y="4003679"/>
              <a:chExt cx="180164" cy="240182"/>
            </a:xfrm>
          </p:grpSpPr>
          <p:cxnSp>
            <p:nvCxnSpPr>
              <p:cNvPr id="16" name="Straight Connector 15"/>
              <p:cNvCxnSpPr/>
              <p:nvPr/>
            </p:nvCxnSpPr>
            <p:spPr>
              <a:xfrm>
                <a:off x="2876550" y="4020663"/>
                <a:ext cx="127814" cy="200050"/>
              </a:xfrm>
              <a:prstGeom prst="line">
                <a:avLst/>
              </a:prstGeom>
              <a:ln w="28575">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824200" y="4003679"/>
                <a:ext cx="52350" cy="240182"/>
              </a:xfrm>
              <a:prstGeom prst="line">
                <a:avLst/>
              </a:prstGeom>
              <a:ln w="28575">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833651" y="4009870"/>
                <a:ext cx="47209" cy="19615"/>
              </a:xfrm>
              <a:prstGeom prst="line">
                <a:avLst/>
              </a:prstGeom>
              <a:ln w="28575">
                <a:solidFill>
                  <a:srgbClr val="FF9900"/>
                </a:solidFill>
              </a:ln>
              <a:effectLst/>
            </p:spPr>
            <p:style>
              <a:lnRef idx="2">
                <a:schemeClr val="accent1"/>
              </a:lnRef>
              <a:fillRef idx="0">
                <a:schemeClr val="accent1"/>
              </a:fillRef>
              <a:effectRef idx="1">
                <a:schemeClr val="accent1"/>
              </a:effectRef>
              <a:fontRef idx="minor">
                <a:schemeClr val="tx1"/>
              </a:fontRef>
            </p:style>
          </p:cxnSp>
        </p:grpSp>
      </p:grpSp>
      <p:sp>
        <p:nvSpPr>
          <p:cNvPr id="19" name="TextBox 18"/>
          <p:cNvSpPr txBox="1"/>
          <p:nvPr/>
        </p:nvSpPr>
        <p:spPr>
          <a:xfrm>
            <a:off x="118753" y="645808"/>
            <a:ext cx="8660114" cy="2800766"/>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solidFill>
                  <a:srgbClr val="002060"/>
                </a:solidFill>
              </a:rPr>
              <a:t>VFs of the SPS were not impedance optimized</a:t>
            </a:r>
            <a:r>
              <a:rPr lang="en-US" sz="2200" dirty="0" smtClean="0">
                <a:solidFill>
                  <a:srgbClr val="002060"/>
                </a:solidFill>
              </a:rPr>
              <a:t>;</a:t>
            </a:r>
            <a:endParaRPr lang="en-US" sz="2200" dirty="0" smtClean="0">
              <a:solidFill>
                <a:srgbClr val="002060"/>
              </a:solidFill>
            </a:endParaRPr>
          </a:p>
          <a:p>
            <a:pPr marL="342900" indent="-342900">
              <a:buFont typeface="Arial" panose="020B0604020202020204" pitchFamily="34" charset="0"/>
              <a:buChar char="•"/>
            </a:pPr>
            <a:r>
              <a:rPr lang="en-US" sz="2200" dirty="0" smtClean="0">
                <a:solidFill>
                  <a:srgbClr val="002060"/>
                </a:solidFill>
              </a:rPr>
              <a:t>For the connection of different beam pipe shapes, a circular VF with bellows was selected at the time;</a:t>
            </a:r>
          </a:p>
          <a:p>
            <a:pPr marL="342900" indent="-342900">
              <a:buFont typeface="Arial" panose="020B0604020202020204" pitchFamily="34" charset="0"/>
              <a:buChar char="•"/>
            </a:pPr>
            <a:r>
              <a:rPr lang="en-US" sz="2200" dirty="0" smtClean="0">
                <a:solidFill>
                  <a:srgbClr val="002060"/>
                </a:solidFill>
              </a:rPr>
              <a:t>Some VFs additionally carry an enamel insulation on one </a:t>
            </a:r>
            <a:r>
              <a:rPr lang="en-US" sz="2200" dirty="0" smtClean="0">
                <a:solidFill>
                  <a:srgbClr val="002060"/>
                </a:solidFill>
              </a:rPr>
              <a:t>side for </a:t>
            </a:r>
            <a:r>
              <a:rPr lang="en-US" sz="2200" dirty="0" smtClean="0">
                <a:solidFill>
                  <a:srgbClr val="002060"/>
                </a:solidFill>
              </a:rPr>
              <a:t>DC-insulation.</a:t>
            </a:r>
          </a:p>
          <a:p>
            <a:pPr marL="342900" indent="-342900">
              <a:buFont typeface="Arial" panose="020B0604020202020204" pitchFamily="34" charset="0"/>
              <a:buChar char="•"/>
            </a:pPr>
            <a:endParaRPr lang="en-US" sz="2200" dirty="0" smtClean="0">
              <a:solidFill>
                <a:srgbClr val="002060"/>
              </a:solidFill>
            </a:endParaRPr>
          </a:p>
          <a:p>
            <a:pPr marL="342900" indent="-342900">
              <a:buFont typeface="Arial" panose="020B0604020202020204" pitchFamily="34" charset="0"/>
              <a:buChar char="•"/>
            </a:pPr>
            <a:r>
              <a:rPr lang="en-US" sz="2200" dirty="0" smtClean="0">
                <a:solidFill>
                  <a:srgbClr val="FF0000"/>
                </a:solidFill>
              </a:rPr>
              <a:t>Electromagnetically, this VF shapes a simple pill-box cavity with corrugated walls:</a:t>
            </a:r>
            <a:endParaRPr lang="en-GB" sz="2200" dirty="0" smtClean="0">
              <a:solidFill>
                <a:srgbClr val="002060"/>
              </a:solidFill>
            </a:endParaRPr>
          </a:p>
        </p:txBody>
      </p:sp>
      <p:sp>
        <p:nvSpPr>
          <p:cNvPr id="20" name="TextBox 19"/>
          <p:cNvSpPr txBox="1"/>
          <p:nvPr/>
        </p:nvSpPr>
        <p:spPr>
          <a:xfrm>
            <a:off x="5067107" y="4273586"/>
            <a:ext cx="3711760" cy="923330"/>
          </a:xfrm>
          <a:prstGeom prst="rect">
            <a:avLst/>
          </a:prstGeom>
          <a:noFill/>
          <a:ln>
            <a:solidFill>
              <a:schemeClr val="tx1"/>
            </a:solidFill>
          </a:ln>
        </p:spPr>
        <p:txBody>
          <a:bodyPr wrap="square" rtlCol="0">
            <a:spAutoFit/>
          </a:bodyPr>
          <a:lstStyle/>
          <a:p>
            <a:pPr algn="ctr"/>
            <a:r>
              <a:rPr lang="en-US" dirty="0" smtClean="0"/>
              <a:t>Goal is to find a </a:t>
            </a:r>
            <a:r>
              <a:rPr lang="en-US" dirty="0" smtClean="0">
                <a:solidFill>
                  <a:srgbClr val="FF0000"/>
                </a:solidFill>
              </a:rPr>
              <a:t>smooth transition </a:t>
            </a:r>
            <a:br>
              <a:rPr lang="en-US" dirty="0" smtClean="0">
                <a:solidFill>
                  <a:srgbClr val="FF0000"/>
                </a:solidFill>
              </a:rPr>
            </a:br>
            <a:r>
              <a:rPr lang="en-US" dirty="0" smtClean="0"/>
              <a:t>for the different beam pipe shapes that </a:t>
            </a:r>
            <a:r>
              <a:rPr lang="en-US" dirty="0" smtClean="0">
                <a:solidFill>
                  <a:srgbClr val="FF0000"/>
                </a:solidFill>
              </a:rPr>
              <a:t>shields this “pill-box cavity”</a:t>
            </a:r>
            <a:r>
              <a:rPr lang="en-US" dirty="0" smtClean="0"/>
              <a:t>.</a:t>
            </a:r>
            <a:endParaRPr lang="en-GB" dirty="0"/>
          </a:p>
        </p:txBody>
      </p:sp>
    </p:spTree>
    <p:extLst>
      <p:ext uri="{BB962C8B-B14F-4D97-AF65-F5344CB8AC3E}">
        <p14:creationId xmlns:p14="http://schemas.microsoft.com/office/powerpoint/2010/main" val="13470022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74743"/>
            <a:ext cx="8226854" cy="515808"/>
          </a:xfrm>
        </p:spPr>
        <p:txBody>
          <a:bodyPr>
            <a:normAutofit fontScale="90000"/>
          </a:bodyPr>
          <a:lstStyle/>
          <a:p>
            <a:r>
              <a:rPr lang="en-US" dirty="0" smtClean="0"/>
              <a:t>Example: SPS Vacuum Pipe Flanges</a:t>
            </a:r>
            <a:endParaRPr lang="en-GB" dirty="0"/>
          </a:p>
        </p:txBody>
      </p:sp>
      <p:sp>
        <p:nvSpPr>
          <p:cNvPr id="4" name="Date Placeholder 3"/>
          <p:cNvSpPr>
            <a:spLocks noGrp="1"/>
          </p:cNvSpPr>
          <p:nvPr>
            <p:ph type="dt" sz="half" idx="2"/>
          </p:nvPr>
        </p:nvSpPr>
        <p:spPr/>
        <p:txBody>
          <a:bodyPr/>
          <a:lstStyle/>
          <a:p>
            <a:r>
              <a:rPr lang="en-US" smtClean="0"/>
              <a:t>20-Sept-2017</a:t>
            </a:r>
            <a:endParaRPr lang="en-GB" dirty="0"/>
          </a:p>
        </p:txBody>
      </p:sp>
      <p:sp>
        <p:nvSpPr>
          <p:cNvPr id="5" name="Footer Placeholder 4"/>
          <p:cNvSpPr>
            <a:spLocks noGrp="1"/>
          </p:cNvSpPr>
          <p:nvPr>
            <p:ph type="ftr" sz="quarter" idx="3"/>
          </p:nvPr>
        </p:nvSpPr>
        <p:spPr/>
        <p:txBody>
          <a:bodyPr/>
          <a:lstStyle/>
          <a:p>
            <a:r>
              <a:rPr lang="en-GB" smtClean="0"/>
              <a:t>Christine Vollinger et. al., CERN BE-RF Group</a:t>
            </a:r>
            <a:endParaRPr lang="en-GB" dirty="0"/>
          </a:p>
        </p:txBody>
      </p:sp>
      <p:grpSp>
        <p:nvGrpSpPr>
          <p:cNvPr id="6" name="Group 5"/>
          <p:cNvGrpSpPr/>
          <p:nvPr/>
        </p:nvGrpSpPr>
        <p:grpSpPr>
          <a:xfrm>
            <a:off x="6368872" y="99851"/>
            <a:ext cx="2667434" cy="1514756"/>
            <a:chOff x="6019878" y="496935"/>
            <a:chExt cx="2667434" cy="1514756"/>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3365" t="18899" r="40351" b="14561"/>
            <a:stretch/>
          </p:blipFill>
          <p:spPr>
            <a:xfrm>
              <a:off x="6701105" y="496935"/>
              <a:ext cx="1986207" cy="1514756"/>
            </a:xfrm>
            <a:prstGeom prst="rect">
              <a:avLst/>
            </a:prstGeom>
          </p:spPr>
        </p:pic>
        <p:sp>
          <p:nvSpPr>
            <p:cNvPr id="8" name="TextBox 7"/>
            <p:cNvSpPr txBox="1"/>
            <p:nvPr/>
          </p:nvSpPr>
          <p:spPr>
            <a:xfrm>
              <a:off x="6019878" y="759640"/>
              <a:ext cx="1383997" cy="300082"/>
            </a:xfrm>
            <a:prstGeom prst="rect">
              <a:avLst/>
            </a:prstGeom>
            <a:solidFill>
              <a:schemeClr val="bg1"/>
            </a:solidFill>
            <a:ln>
              <a:solidFill>
                <a:schemeClr val="tx1">
                  <a:lumMod val="75000"/>
                </a:schemeClr>
              </a:solidFill>
            </a:ln>
          </p:spPr>
          <p:txBody>
            <a:bodyPr wrap="square" rtlCol="0">
              <a:spAutoFit/>
            </a:bodyPr>
            <a:lstStyle/>
            <a:p>
              <a:r>
                <a:rPr lang="en-GB" sz="1350" dirty="0"/>
                <a:t>Unshielded VF </a:t>
              </a:r>
            </a:p>
          </p:txBody>
        </p:sp>
      </p:grpSp>
      <p:grpSp>
        <p:nvGrpSpPr>
          <p:cNvPr id="9" name="Group 8"/>
          <p:cNvGrpSpPr/>
          <p:nvPr/>
        </p:nvGrpSpPr>
        <p:grpSpPr>
          <a:xfrm>
            <a:off x="6150714" y="1938506"/>
            <a:ext cx="2993931" cy="4160724"/>
            <a:chOff x="6150714" y="1938506"/>
            <a:chExt cx="2993931" cy="4160724"/>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8551" r="36147"/>
            <a:stretch/>
          </p:blipFill>
          <p:spPr>
            <a:xfrm>
              <a:off x="6150714" y="2321221"/>
              <a:ext cx="2758592" cy="3751855"/>
            </a:xfrm>
            <a:prstGeom prst="rect">
              <a:avLst/>
            </a:prstGeom>
          </p:spPr>
        </p:pic>
        <p:cxnSp>
          <p:nvCxnSpPr>
            <p:cNvPr id="11" name="Straight Arrow Connector 10"/>
            <p:cNvCxnSpPr/>
            <p:nvPr/>
          </p:nvCxnSpPr>
          <p:spPr>
            <a:xfrm flipH="1" flipV="1">
              <a:off x="7898578" y="4445350"/>
              <a:ext cx="518813" cy="968284"/>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062461" y="1938506"/>
              <a:ext cx="1372953" cy="507831"/>
            </a:xfrm>
            <a:prstGeom prst="rect">
              <a:avLst/>
            </a:prstGeom>
            <a:noFill/>
          </p:spPr>
          <p:txBody>
            <a:bodyPr wrap="square" rtlCol="0">
              <a:spAutoFit/>
            </a:bodyPr>
            <a:lstStyle/>
            <a:p>
              <a:pPr algn="ctr"/>
              <a:r>
                <a:rPr lang="en-US" sz="1350" dirty="0" smtClean="0">
                  <a:solidFill>
                    <a:srgbClr val="FF0000"/>
                  </a:solidFill>
                </a:rPr>
                <a:t>Spring-driven shield</a:t>
              </a:r>
              <a:endParaRPr lang="en-GB" sz="1350" dirty="0">
                <a:solidFill>
                  <a:srgbClr val="FF0000"/>
                </a:solidFill>
              </a:endParaRPr>
            </a:p>
          </p:txBody>
        </p:sp>
        <p:cxnSp>
          <p:nvCxnSpPr>
            <p:cNvPr id="13" name="Straight Arrow Connector 12"/>
            <p:cNvCxnSpPr/>
            <p:nvPr/>
          </p:nvCxnSpPr>
          <p:spPr>
            <a:xfrm>
              <a:off x="6603383" y="3093654"/>
              <a:ext cx="482978" cy="332566"/>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252910" y="2951860"/>
              <a:ext cx="700947" cy="253916"/>
            </a:xfrm>
            <a:prstGeom prst="rect">
              <a:avLst/>
            </a:prstGeom>
            <a:solidFill>
              <a:schemeClr val="bg1"/>
            </a:solidFill>
            <a:ln>
              <a:solidFill>
                <a:schemeClr val="tx1">
                  <a:lumMod val="75000"/>
                </a:schemeClr>
              </a:solidFill>
            </a:ln>
          </p:spPr>
          <p:txBody>
            <a:bodyPr wrap="square" rtlCol="0">
              <a:spAutoFit/>
            </a:bodyPr>
            <a:lstStyle/>
            <a:p>
              <a:r>
                <a:rPr lang="en-GB" sz="1050" dirty="0"/>
                <a:t>gap filler</a:t>
              </a:r>
            </a:p>
          </p:txBody>
        </p:sp>
        <p:cxnSp>
          <p:nvCxnSpPr>
            <p:cNvPr id="15" name="Straight Arrow Connector 14"/>
            <p:cNvCxnSpPr/>
            <p:nvPr/>
          </p:nvCxnSpPr>
          <p:spPr>
            <a:xfrm flipV="1">
              <a:off x="6502455" y="5134754"/>
              <a:ext cx="675349" cy="570461"/>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233444" y="5683732"/>
              <a:ext cx="700947" cy="415498"/>
            </a:xfrm>
            <a:prstGeom prst="rect">
              <a:avLst/>
            </a:prstGeom>
            <a:solidFill>
              <a:schemeClr val="bg1"/>
            </a:solidFill>
            <a:ln>
              <a:solidFill>
                <a:schemeClr val="tx1">
                  <a:lumMod val="75000"/>
                </a:schemeClr>
              </a:solidFill>
            </a:ln>
          </p:spPr>
          <p:txBody>
            <a:bodyPr wrap="square" rtlCol="0">
              <a:spAutoFit/>
            </a:bodyPr>
            <a:lstStyle/>
            <a:p>
              <a:r>
                <a:rPr lang="en-GB" sz="1050" dirty="0"/>
                <a:t>support plate</a:t>
              </a:r>
            </a:p>
          </p:txBody>
        </p:sp>
        <p:cxnSp>
          <p:nvCxnSpPr>
            <p:cNvPr id="17" name="Straight Arrow Connector 16"/>
            <p:cNvCxnSpPr/>
            <p:nvPr/>
          </p:nvCxnSpPr>
          <p:spPr>
            <a:xfrm>
              <a:off x="6713415" y="2333943"/>
              <a:ext cx="435877" cy="344598"/>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290852" y="2173286"/>
              <a:ext cx="593746" cy="253916"/>
            </a:xfrm>
            <a:prstGeom prst="rect">
              <a:avLst/>
            </a:prstGeom>
            <a:solidFill>
              <a:schemeClr val="bg1"/>
            </a:solidFill>
            <a:ln>
              <a:solidFill>
                <a:schemeClr val="tx1">
                  <a:lumMod val="75000"/>
                </a:schemeClr>
              </a:solidFill>
            </a:ln>
          </p:spPr>
          <p:txBody>
            <a:bodyPr wrap="square" rtlCol="0">
              <a:spAutoFit/>
            </a:bodyPr>
            <a:lstStyle/>
            <a:p>
              <a:r>
                <a:rPr lang="en-GB" sz="1050" dirty="0"/>
                <a:t>gasket</a:t>
              </a:r>
            </a:p>
          </p:txBody>
        </p:sp>
        <p:cxnSp>
          <p:nvCxnSpPr>
            <p:cNvPr id="19" name="Straight Arrow Connector 18"/>
            <p:cNvCxnSpPr/>
            <p:nvPr/>
          </p:nvCxnSpPr>
          <p:spPr>
            <a:xfrm flipH="1">
              <a:off x="8182821" y="3476277"/>
              <a:ext cx="400763" cy="309075"/>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8310145" y="2978582"/>
              <a:ext cx="834500" cy="577081"/>
            </a:xfrm>
            <a:prstGeom prst="rect">
              <a:avLst/>
            </a:prstGeom>
            <a:solidFill>
              <a:schemeClr val="bg1"/>
            </a:solidFill>
            <a:ln>
              <a:solidFill>
                <a:schemeClr val="tx1">
                  <a:lumMod val="75000"/>
                </a:schemeClr>
              </a:solidFill>
            </a:ln>
          </p:spPr>
          <p:txBody>
            <a:bodyPr wrap="square" rtlCol="0">
              <a:spAutoFit/>
            </a:bodyPr>
            <a:lstStyle/>
            <a:p>
              <a:r>
                <a:rPr lang="en-GB" sz="1050" dirty="0" smtClean="0"/>
                <a:t>Support with fixed </a:t>
              </a:r>
            </a:p>
            <a:p>
              <a:r>
                <a:rPr lang="en-GB" sz="1050" dirty="0" smtClean="0"/>
                <a:t>RF </a:t>
              </a:r>
              <a:r>
                <a:rPr lang="en-GB" sz="1050" dirty="0"/>
                <a:t>contact</a:t>
              </a:r>
            </a:p>
          </p:txBody>
        </p:sp>
        <p:sp>
          <p:nvSpPr>
            <p:cNvPr id="21" name="TextBox 20"/>
            <p:cNvSpPr txBox="1"/>
            <p:nvPr/>
          </p:nvSpPr>
          <p:spPr>
            <a:xfrm>
              <a:off x="8148993" y="5322254"/>
              <a:ext cx="869182" cy="415498"/>
            </a:xfrm>
            <a:prstGeom prst="rect">
              <a:avLst/>
            </a:prstGeom>
            <a:solidFill>
              <a:srgbClr val="FFFFCC"/>
            </a:solidFill>
            <a:ln>
              <a:solidFill>
                <a:srgbClr val="FF0000"/>
              </a:solidFill>
            </a:ln>
          </p:spPr>
          <p:txBody>
            <a:bodyPr wrap="square" rtlCol="0">
              <a:spAutoFit/>
            </a:bodyPr>
            <a:lstStyle/>
            <a:p>
              <a:r>
                <a:rPr lang="en-GB" sz="1050" dirty="0">
                  <a:solidFill>
                    <a:srgbClr val="FF0000"/>
                  </a:solidFill>
                </a:rPr>
                <a:t>MBA </a:t>
              </a:r>
              <a:r>
                <a:rPr lang="en-GB" sz="1050" dirty="0" smtClean="0">
                  <a:solidFill>
                    <a:srgbClr val="FF0000"/>
                  </a:solidFill>
                </a:rPr>
                <a:t/>
              </a:r>
              <a:br>
                <a:rPr lang="en-GB" sz="1050" dirty="0" smtClean="0">
                  <a:solidFill>
                    <a:srgbClr val="FF0000"/>
                  </a:solidFill>
                </a:rPr>
              </a:br>
              <a:r>
                <a:rPr lang="en-GB" sz="1050" dirty="0" smtClean="0">
                  <a:solidFill>
                    <a:srgbClr val="FF0000"/>
                  </a:solidFill>
                </a:rPr>
                <a:t>beam </a:t>
              </a:r>
              <a:r>
                <a:rPr lang="en-GB" sz="1050" dirty="0">
                  <a:solidFill>
                    <a:srgbClr val="FF0000"/>
                  </a:solidFill>
                </a:rPr>
                <a:t>pipe</a:t>
              </a:r>
            </a:p>
          </p:txBody>
        </p:sp>
        <p:cxnSp>
          <p:nvCxnSpPr>
            <p:cNvPr id="22" name="Straight Arrow Connector 21"/>
            <p:cNvCxnSpPr/>
            <p:nvPr/>
          </p:nvCxnSpPr>
          <p:spPr>
            <a:xfrm flipH="1" flipV="1">
              <a:off x="7765061" y="3827898"/>
              <a:ext cx="618141" cy="936247"/>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8268983" y="4307848"/>
              <a:ext cx="869182" cy="738664"/>
            </a:xfrm>
            <a:prstGeom prst="rect">
              <a:avLst/>
            </a:prstGeom>
            <a:solidFill>
              <a:srgbClr val="FFFFCC"/>
            </a:solidFill>
            <a:ln>
              <a:solidFill>
                <a:srgbClr val="FF0000"/>
              </a:solidFill>
            </a:ln>
          </p:spPr>
          <p:txBody>
            <a:bodyPr wrap="square" rtlCol="0">
              <a:spAutoFit/>
            </a:bodyPr>
            <a:lstStyle/>
            <a:p>
              <a:r>
                <a:rPr lang="en-GB" sz="1050" dirty="0" smtClean="0">
                  <a:solidFill>
                    <a:srgbClr val="FF0000"/>
                  </a:solidFill>
                </a:rPr>
                <a:t>Spring-driven moveable RF contact</a:t>
              </a:r>
              <a:endParaRPr lang="en-GB" sz="1050" dirty="0">
                <a:solidFill>
                  <a:srgbClr val="FF0000"/>
                </a:solidFill>
              </a:endParaRPr>
            </a:p>
          </p:txBody>
        </p:sp>
      </p:grpSp>
      <p:grpSp>
        <p:nvGrpSpPr>
          <p:cNvPr id="24" name="Group 23"/>
          <p:cNvGrpSpPr/>
          <p:nvPr/>
        </p:nvGrpSpPr>
        <p:grpSpPr>
          <a:xfrm>
            <a:off x="2981659" y="1948957"/>
            <a:ext cx="3195034" cy="4150273"/>
            <a:chOff x="2981659" y="1948957"/>
            <a:chExt cx="3195034" cy="4150273"/>
          </a:xfrm>
        </p:grpSpPr>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l="32258" t="4444" r="29132" b="3629"/>
            <a:stretch/>
          </p:blipFill>
          <p:spPr>
            <a:xfrm>
              <a:off x="2981659" y="2606977"/>
              <a:ext cx="2893881" cy="3278154"/>
            </a:xfrm>
            <a:prstGeom prst="rect">
              <a:avLst/>
            </a:prstGeom>
          </p:spPr>
        </p:pic>
        <p:sp>
          <p:nvSpPr>
            <p:cNvPr id="26" name="TextBox 25"/>
            <p:cNvSpPr txBox="1"/>
            <p:nvPr/>
          </p:nvSpPr>
          <p:spPr>
            <a:xfrm>
              <a:off x="3648223" y="1948957"/>
              <a:ext cx="1372953" cy="300082"/>
            </a:xfrm>
            <a:prstGeom prst="rect">
              <a:avLst/>
            </a:prstGeom>
            <a:noFill/>
          </p:spPr>
          <p:txBody>
            <a:bodyPr wrap="square" rtlCol="0">
              <a:spAutoFit/>
            </a:bodyPr>
            <a:lstStyle/>
            <a:p>
              <a:pPr algn="ctr"/>
              <a:r>
                <a:rPr lang="en-US" sz="1350" dirty="0">
                  <a:solidFill>
                    <a:srgbClr val="FF0000"/>
                  </a:solidFill>
                </a:rPr>
                <a:t>Braided shield</a:t>
              </a:r>
            </a:p>
          </p:txBody>
        </p:sp>
        <p:cxnSp>
          <p:nvCxnSpPr>
            <p:cNvPr id="27" name="Straight Arrow Connector 26"/>
            <p:cNvCxnSpPr/>
            <p:nvPr/>
          </p:nvCxnSpPr>
          <p:spPr>
            <a:xfrm>
              <a:off x="3686267" y="3094992"/>
              <a:ext cx="482978" cy="332566"/>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3335794" y="2953198"/>
              <a:ext cx="700947" cy="253916"/>
            </a:xfrm>
            <a:prstGeom prst="rect">
              <a:avLst/>
            </a:prstGeom>
            <a:solidFill>
              <a:schemeClr val="bg1"/>
            </a:solidFill>
            <a:ln>
              <a:solidFill>
                <a:schemeClr val="tx1">
                  <a:lumMod val="75000"/>
                </a:schemeClr>
              </a:solidFill>
            </a:ln>
          </p:spPr>
          <p:txBody>
            <a:bodyPr wrap="square" rtlCol="0">
              <a:spAutoFit/>
            </a:bodyPr>
            <a:lstStyle/>
            <a:p>
              <a:r>
                <a:rPr lang="en-GB" sz="1050" dirty="0"/>
                <a:t>gap filler</a:t>
              </a:r>
            </a:p>
          </p:txBody>
        </p:sp>
        <p:cxnSp>
          <p:nvCxnSpPr>
            <p:cNvPr id="29" name="Straight Arrow Connector 28"/>
            <p:cNvCxnSpPr/>
            <p:nvPr/>
          </p:nvCxnSpPr>
          <p:spPr>
            <a:xfrm flipV="1">
              <a:off x="3479855" y="5134754"/>
              <a:ext cx="675349" cy="570461"/>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3210844" y="5683732"/>
              <a:ext cx="700947" cy="415498"/>
            </a:xfrm>
            <a:prstGeom prst="rect">
              <a:avLst/>
            </a:prstGeom>
            <a:solidFill>
              <a:schemeClr val="bg1"/>
            </a:solidFill>
            <a:ln>
              <a:solidFill>
                <a:schemeClr val="tx1">
                  <a:lumMod val="75000"/>
                </a:schemeClr>
              </a:solidFill>
            </a:ln>
          </p:spPr>
          <p:txBody>
            <a:bodyPr wrap="square" rtlCol="0">
              <a:spAutoFit/>
            </a:bodyPr>
            <a:lstStyle/>
            <a:p>
              <a:r>
                <a:rPr lang="en-GB" sz="1050" dirty="0"/>
                <a:t>support plate</a:t>
              </a:r>
            </a:p>
          </p:txBody>
        </p:sp>
        <p:cxnSp>
          <p:nvCxnSpPr>
            <p:cNvPr id="31" name="Straight Arrow Connector 30"/>
            <p:cNvCxnSpPr/>
            <p:nvPr/>
          </p:nvCxnSpPr>
          <p:spPr>
            <a:xfrm>
              <a:off x="3798327" y="2422149"/>
              <a:ext cx="435877" cy="344598"/>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375764" y="2261492"/>
              <a:ext cx="593746" cy="253916"/>
            </a:xfrm>
            <a:prstGeom prst="rect">
              <a:avLst/>
            </a:prstGeom>
            <a:solidFill>
              <a:schemeClr val="bg1"/>
            </a:solidFill>
            <a:ln>
              <a:solidFill>
                <a:schemeClr val="tx1">
                  <a:lumMod val="75000"/>
                </a:schemeClr>
              </a:solidFill>
            </a:ln>
          </p:spPr>
          <p:txBody>
            <a:bodyPr wrap="square" rtlCol="0">
              <a:spAutoFit/>
            </a:bodyPr>
            <a:lstStyle/>
            <a:p>
              <a:r>
                <a:rPr lang="en-GB" sz="1050" dirty="0"/>
                <a:t>gasket</a:t>
              </a:r>
            </a:p>
          </p:txBody>
        </p:sp>
        <p:cxnSp>
          <p:nvCxnSpPr>
            <p:cNvPr id="33" name="Straight Arrow Connector 32"/>
            <p:cNvCxnSpPr/>
            <p:nvPr/>
          </p:nvCxnSpPr>
          <p:spPr>
            <a:xfrm flipH="1">
              <a:off x="5071321" y="3476277"/>
              <a:ext cx="400763" cy="309075"/>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flipV="1">
              <a:off x="4372909" y="4370188"/>
              <a:ext cx="576160" cy="1113670"/>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4515448" y="5343122"/>
              <a:ext cx="946905" cy="577081"/>
            </a:xfrm>
            <a:prstGeom prst="rect">
              <a:avLst/>
            </a:prstGeom>
            <a:solidFill>
              <a:srgbClr val="FFFFCC"/>
            </a:solidFill>
            <a:ln>
              <a:solidFill>
                <a:srgbClr val="FF0000"/>
              </a:solidFill>
            </a:ln>
          </p:spPr>
          <p:txBody>
            <a:bodyPr wrap="square" rtlCol="0">
              <a:spAutoFit/>
            </a:bodyPr>
            <a:lstStyle/>
            <a:p>
              <a:r>
                <a:rPr lang="en-GB" sz="1050" dirty="0" smtClean="0">
                  <a:solidFill>
                    <a:srgbClr val="FF0000"/>
                  </a:solidFill>
                </a:rPr>
                <a:t>Shield made of stainless steel braid</a:t>
              </a:r>
              <a:endParaRPr lang="en-GB" sz="1050" dirty="0">
                <a:solidFill>
                  <a:srgbClr val="FF0000"/>
                </a:solidFill>
              </a:endParaRPr>
            </a:p>
          </p:txBody>
        </p:sp>
        <p:sp>
          <p:nvSpPr>
            <p:cNvPr id="36" name="TextBox 35"/>
            <p:cNvSpPr txBox="1"/>
            <p:nvPr/>
          </p:nvSpPr>
          <p:spPr>
            <a:xfrm>
              <a:off x="5342193" y="3148996"/>
              <a:ext cx="834500" cy="577081"/>
            </a:xfrm>
            <a:prstGeom prst="rect">
              <a:avLst/>
            </a:prstGeom>
            <a:solidFill>
              <a:schemeClr val="bg1"/>
            </a:solidFill>
            <a:ln>
              <a:solidFill>
                <a:schemeClr val="tx1">
                  <a:lumMod val="75000"/>
                </a:schemeClr>
              </a:solidFill>
            </a:ln>
          </p:spPr>
          <p:txBody>
            <a:bodyPr wrap="square" rtlCol="0">
              <a:spAutoFit/>
            </a:bodyPr>
            <a:lstStyle/>
            <a:p>
              <a:r>
                <a:rPr lang="en-GB" sz="1050" dirty="0" smtClean="0"/>
                <a:t>Support with fixed </a:t>
              </a:r>
            </a:p>
            <a:p>
              <a:r>
                <a:rPr lang="en-GB" sz="1050" dirty="0" smtClean="0"/>
                <a:t>RF </a:t>
              </a:r>
              <a:r>
                <a:rPr lang="en-GB" sz="1050" dirty="0"/>
                <a:t>contact</a:t>
              </a:r>
            </a:p>
          </p:txBody>
        </p:sp>
      </p:grpSp>
      <p:grpSp>
        <p:nvGrpSpPr>
          <p:cNvPr id="37" name="Group 36"/>
          <p:cNvGrpSpPr/>
          <p:nvPr/>
        </p:nvGrpSpPr>
        <p:grpSpPr>
          <a:xfrm>
            <a:off x="28932" y="1938506"/>
            <a:ext cx="3186136" cy="4154374"/>
            <a:chOff x="28932" y="1938506"/>
            <a:chExt cx="3186136" cy="4154374"/>
          </a:xfrm>
        </p:grpSpPr>
        <p:grpSp>
          <p:nvGrpSpPr>
            <p:cNvPr id="38" name="Group 37"/>
            <p:cNvGrpSpPr/>
            <p:nvPr/>
          </p:nvGrpSpPr>
          <p:grpSpPr>
            <a:xfrm>
              <a:off x="363738" y="2457227"/>
              <a:ext cx="2104637" cy="3540942"/>
              <a:chOff x="1338886" y="2486161"/>
              <a:chExt cx="1969124" cy="3890376"/>
            </a:xfrm>
          </p:grpSpPr>
          <p:pic>
            <p:nvPicPr>
              <p:cNvPr id="53" name="Picture 52"/>
              <p:cNvPicPr>
                <a:picLocks noChangeAspect="1"/>
              </p:cNvPicPr>
              <p:nvPr/>
            </p:nvPicPr>
            <p:blipFill rotWithShape="1">
              <a:blip r:embed="rId5" cstate="print">
                <a:extLst>
                  <a:ext uri="{28A0092B-C50C-407E-A947-70E740481C1C}">
                    <a14:useLocalDpi xmlns:a14="http://schemas.microsoft.com/office/drawing/2010/main" val="0"/>
                  </a:ext>
                </a:extLst>
              </a:blip>
              <a:srcRect l="38934" r="40017"/>
              <a:stretch/>
            </p:blipFill>
            <p:spPr>
              <a:xfrm rot="10800000">
                <a:off x="1338886" y="2486161"/>
                <a:ext cx="1969124" cy="3890376"/>
              </a:xfrm>
              <a:prstGeom prst="rect">
                <a:avLst/>
              </a:prstGeom>
            </p:spPr>
          </p:pic>
          <p:sp>
            <p:nvSpPr>
              <p:cNvPr id="54" name="Oval 53"/>
              <p:cNvSpPr/>
              <p:nvPr/>
            </p:nvSpPr>
            <p:spPr>
              <a:xfrm>
                <a:off x="1759388" y="3991698"/>
                <a:ext cx="69417" cy="80496"/>
              </a:xfrm>
              <a:prstGeom prst="ellipse">
                <a:avLst/>
              </a:prstGeom>
              <a:solidFill>
                <a:schemeClr val="accent6">
                  <a:lumMod val="75000"/>
                </a:schemeClr>
              </a:solidFill>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350"/>
              </a:p>
            </p:txBody>
          </p:sp>
        </p:grpSp>
        <p:sp>
          <p:nvSpPr>
            <p:cNvPr id="39" name="TextBox 38"/>
            <p:cNvSpPr txBox="1"/>
            <p:nvPr/>
          </p:nvSpPr>
          <p:spPr>
            <a:xfrm>
              <a:off x="631739" y="1938506"/>
              <a:ext cx="1372953" cy="507831"/>
            </a:xfrm>
            <a:prstGeom prst="rect">
              <a:avLst/>
            </a:prstGeom>
            <a:noFill/>
          </p:spPr>
          <p:txBody>
            <a:bodyPr wrap="square" rtlCol="0">
              <a:spAutoFit/>
            </a:bodyPr>
            <a:lstStyle/>
            <a:p>
              <a:pPr algn="ctr"/>
              <a:r>
                <a:rPr lang="en-US" sz="1350" dirty="0">
                  <a:solidFill>
                    <a:srgbClr val="FF0000"/>
                  </a:solidFill>
                </a:rPr>
                <a:t>Double-tube shield</a:t>
              </a:r>
              <a:endParaRPr lang="en-GB" sz="1350" dirty="0">
                <a:solidFill>
                  <a:srgbClr val="FF0000"/>
                </a:solidFill>
              </a:endParaRPr>
            </a:p>
          </p:txBody>
        </p:sp>
        <p:cxnSp>
          <p:nvCxnSpPr>
            <p:cNvPr id="40" name="Straight Arrow Connector 39"/>
            <p:cNvCxnSpPr/>
            <p:nvPr/>
          </p:nvCxnSpPr>
          <p:spPr>
            <a:xfrm>
              <a:off x="451495" y="2480036"/>
              <a:ext cx="435877" cy="344598"/>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382786" y="3047454"/>
              <a:ext cx="482978" cy="332566"/>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a:off x="1429251" y="2649069"/>
              <a:ext cx="417867" cy="1041738"/>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flipV="1">
              <a:off x="998705" y="4367073"/>
              <a:ext cx="1080790" cy="1046561"/>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H="1" flipV="1">
              <a:off x="1603439" y="4299964"/>
              <a:ext cx="576160" cy="1113670"/>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1980042" y="5343122"/>
              <a:ext cx="869182" cy="415498"/>
            </a:xfrm>
            <a:prstGeom prst="rect">
              <a:avLst/>
            </a:prstGeom>
            <a:solidFill>
              <a:srgbClr val="FFFFCC"/>
            </a:solidFill>
            <a:ln>
              <a:solidFill>
                <a:srgbClr val="FF0000"/>
              </a:solidFill>
            </a:ln>
          </p:spPr>
          <p:txBody>
            <a:bodyPr wrap="square" rtlCol="0">
              <a:spAutoFit/>
            </a:bodyPr>
            <a:lstStyle/>
            <a:p>
              <a:r>
                <a:rPr lang="en-GB" sz="1050" dirty="0">
                  <a:solidFill>
                    <a:srgbClr val="FF0000"/>
                  </a:solidFill>
                </a:rPr>
                <a:t>MBA </a:t>
              </a:r>
              <a:r>
                <a:rPr lang="en-GB" sz="1050" dirty="0" smtClean="0">
                  <a:solidFill>
                    <a:srgbClr val="FF0000"/>
                  </a:solidFill>
                </a:rPr>
                <a:t/>
              </a:r>
              <a:br>
                <a:rPr lang="en-GB" sz="1050" dirty="0" smtClean="0">
                  <a:solidFill>
                    <a:srgbClr val="FF0000"/>
                  </a:solidFill>
                </a:rPr>
              </a:br>
              <a:r>
                <a:rPr lang="en-GB" sz="1050" dirty="0" smtClean="0">
                  <a:solidFill>
                    <a:srgbClr val="FF0000"/>
                  </a:solidFill>
                </a:rPr>
                <a:t>beam </a:t>
              </a:r>
              <a:r>
                <a:rPr lang="en-GB" sz="1050" dirty="0">
                  <a:solidFill>
                    <a:srgbClr val="FF0000"/>
                  </a:solidFill>
                </a:rPr>
                <a:t>pipe</a:t>
              </a:r>
            </a:p>
          </p:txBody>
        </p:sp>
        <p:cxnSp>
          <p:nvCxnSpPr>
            <p:cNvPr id="46" name="Straight Arrow Connector 45"/>
            <p:cNvCxnSpPr/>
            <p:nvPr/>
          </p:nvCxnSpPr>
          <p:spPr>
            <a:xfrm flipV="1">
              <a:off x="342955" y="5128404"/>
              <a:ext cx="675349" cy="570461"/>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73944" y="5677382"/>
              <a:ext cx="700947" cy="415498"/>
            </a:xfrm>
            <a:prstGeom prst="rect">
              <a:avLst/>
            </a:prstGeom>
            <a:solidFill>
              <a:schemeClr val="bg1"/>
            </a:solidFill>
            <a:ln>
              <a:solidFill>
                <a:schemeClr val="tx1">
                  <a:lumMod val="75000"/>
                </a:schemeClr>
              </a:solidFill>
            </a:ln>
          </p:spPr>
          <p:txBody>
            <a:bodyPr wrap="square" rtlCol="0">
              <a:spAutoFit/>
            </a:bodyPr>
            <a:lstStyle/>
            <a:p>
              <a:r>
                <a:rPr lang="en-GB" sz="1050" dirty="0"/>
                <a:t>support plate</a:t>
              </a:r>
            </a:p>
          </p:txBody>
        </p:sp>
        <p:sp>
          <p:nvSpPr>
            <p:cNvPr id="48" name="TextBox 47"/>
            <p:cNvSpPr txBox="1"/>
            <p:nvPr/>
          </p:nvSpPr>
          <p:spPr>
            <a:xfrm>
              <a:off x="1715525" y="2285944"/>
              <a:ext cx="804049" cy="415498"/>
            </a:xfrm>
            <a:prstGeom prst="rect">
              <a:avLst/>
            </a:prstGeom>
            <a:solidFill>
              <a:srgbClr val="FFFFCC"/>
            </a:solidFill>
            <a:ln>
              <a:solidFill>
                <a:srgbClr val="FF0000"/>
              </a:solidFill>
            </a:ln>
          </p:spPr>
          <p:txBody>
            <a:bodyPr wrap="square" rtlCol="0">
              <a:spAutoFit/>
            </a:bodyPr>
            <a:lstStyle/>
            <a:p>
              <a:r>
                <a:rPr lang="en-GB" sz="1050" dirty="0">
                  <a:solidFill>
                    <a:srgbClr val="FF0000"/>
                  </a:solidFill>
                </a:rPr>
                <a:t>Fixed </a:t>
              </a:r>
              <a:endParaRPr lang="en-GB" sz="1050" dirty="0" smtClean="0">
                <a:solidFill>
                  <a:srgbClr val="FF0000"/>
                </a:solidFill>
              </a:endParaRPr>
            </a:p>
            <a:p>
              <a:r>
                <a:rPr lang="en-GB" sz="1050" dirty="0" smtClean="0">
                  <a:solidFill>
                    <a:srgbClr val="FF0000"/>
                  </a:solidFill>
                </a:rPr>
                <a:t>RF </a:t>
              </a:r>
              <a:r>
                <a:rPr lang="en-GB" sz="1050" dirty="0">
                  <a:solidFill>
                    <a:srgbClr val="FF0000"/>
                  </a:solidFill>
                </a:rPr>
                <a:t>fingers</a:t>
              </a:r>
            </a:p>
          </p:txBody>
        </p:sp>
        <p:sp>
          <p:nvSpPr>
            <p:cNvPr id="49" name="TextBox 48"/>
            <p:cNvSpPr txBox="1"/>
            <p:nvPr/>
          </p:nvSpPr>
          <p:spPr>
            <a:xfrm>
              <a:off x="28932" y="2319379"/>
              <a:ext cx="593746" cy="253916"/>
            </a:xfrm>
            <a:prstGeom prst="rect">
              <a:avLst/>
            </a:prstGeom>
            <a:solidFill>
              <a:schemeClr val="bg1"/>
            </a:solidFill>
            <a:ln>
              <a:solidFill>
                <a:schemeClr val="tx1">
                  <a:lumMod val="75000"/>
                </a:schemeClr>
              </a:solidFill>
            </a:ln>
          </p:spPr>
          <p:txBody>
            <a:bodyPr wrap="square" rtlCol="0">
              <a:spAutoFit/>
            </a:bodyPr>
            <a:lstStyle/>
            <a:p>
              <a:r>
                <a:rPr lang="en-GB" sz="1050" dirty="0"/>
                <a:t>gasket</a:t>
              </a:r>
            </a:p>
          </p:txBody>
        </p:sp>
        <p:cxnSp>
          <p:nvCxnSpPr>
            <p:cNvPr id="50" name="Straight Arrow Connector 49"/>
            <p:cNvCxnSpPr/>
            <p:nvPr/>
          </p:nvCxnSpPr>
          <p:spPr>
            <a:xfrm flipH="1">
              <a:off x="2109696" y="3476277"/>
              <a:ext cx="400763" cy="309075"/>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2380568" y="3148996"/>
              <a:ext cx="834500" cy="577081"/>
            </a:xfrm>
            <a:prstGeom prst="rect">
              <a:avLst/>
            </a:prstGeom>
            <a:solidFill>
              <a:schemeClr val="bg1"/>
            </a:solidFill>
            <a:ln>
              <a:solidFill>
                <a:schemeClr val="tx1">
                  <a:lumMod val="75000"/>
                </a:schemeClr>
              </a:solidFill>
            </a:ln>
          </p:spPr>
          <p:txBody>
            <a:bodyPr wrap="square" rtlCol="0">
              <a:spAutoFit/>
            </a:bodyPr>
            <a:lstStyle/>
            <a:p>
              <a:r>
                <a:rPr lang="en-GB" sz="1050" dirty="0" smtClean="0"/>
                <a:t>Support with fixed </a:t>
              </a:r>
            </a:p>
            <a:p>
              <a:r>
                <a:rPr lang="en-GB" sz="1050" dirty="0" smtClean="0"/>
                <a:t>RF </a:t>
              </a:r>
              <a:r>
                <a:rPr lang="en-GB" sz="1050" dirty="0"/>
                <a:t>contact</a:t>
              </a:r>
            </a:p>
          </p:txBody>
        </p:sp>
        <p:sp>
          <p:nvSpPr>
            <p:cNvPr id="52" name="TextBox 51"/>
            <p:cNvSpPr txBox="1"/>
            <p:nvPr/>
          </p:nvSpPr>
          <p:spPr>
            <a:xfrm>
              <a:off x="32313" y="2905660"/>
              <a:ext cx="700947" cy="253916"/>
            </a:xfrm>
            <a:prstGeom prst="rect">
              <a:avLst/>
            </a:prstGeom>
            <a:solidFill>
              <a:schemeClr val="bg1"/>
            </a:solidFill>
            <a:ln>
              <a:solidFill>
                <a:schemeClr val="tx1">
                  <a:lumMod val="75000"/>
                </a:schemeClr>
              </a:solidFill>
            </a:ln>
          </p:spPr>
          <p:txBody>
            <a:bodyPr wrap="square" rtlCol="0">
              <a:spAutoFit/>
            </a:bodyPr>
            <a:lstStyle/>
            <a:p>
              <a:r>
                <a:rPr lang="en-GB" sz="1050" dirty="0"/>
                <a:t>gap filler</a:t>
              </a:r>
            </a:p>
          </p:txBody>
        </p:sp>
      </p:grpSp>
      <p:sp>
        <p:nvSpPr>
          <p:cNvPr id="3" name="TextBox 2"/>
          <p:cNvSpPr txBox="1"/>
          <p:nvPr/>
        </p:nvSpPr>
        <p:spPr>
          <a:xfrm>
            <a:off x="424417" y="834914"/>
            <a:ext cx="5372313" cy="923330"/>
          </a:xfrm>
          <a:prstGeom prst="rect">
            <a:avLst/>
          </a:prstGeom>
          <a:noFill/>
        </p:spPr>
        <p:txBody>
          <a:bodyPr wrap="square" rtlCol="0">
            <a:spAutoFit/>
          </a:bodyPr>
          <a:lstStyle/>
          <a:p>
            <a:r>
              <a:rPr lang="en-US" dirty="0" smtClean="0">
                <a:solidFill>
                  <a:srgbClr val="FF0000"/>
                </a:solidFill>
              </a:rPr>
              <a:t>Shielding this “simple pill-box cavity” is non-trivial!</a:t>
            </a:r>
          </a:p>
          <a:p>
            <a:r>
              <a:rPr lang="en-US" dirty="0" smtClean="0">
                <a:solidFill>
                  <a:srgbClr val="FF0000"/>
                </a:solidFill>
              </a:rPr>
              <a:t>Even with shields in place, a gap at the gasket position remains.</a:t>
            </a:r>
            <a:endParaRPr lang="en-GB" dirty="0">
              <a:solidFill>
                <a:srgbClr val="FF0000"/>
              </a:solidFill>
            </a:endParaRPr>
          </a:p>
        </p:txBody>
      </p:sp>
    </p:spTree>
    <p:extLst>
      <p:ext uri="{BB962C8B-B14F-4D97-AF65-F5344CB8AC3E}">
        <p14:creationId xmlns:p14="http://schemas.microsoft.com/office/powerpoint/2010/main" val="27426245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74743"/>
            <a:ext cx="8226854" cy="515808"/>
          </a:xfrm>
        </p:spPr>
        <p:txBody>
          <a:bodyPr>
            <a:normAutofit fontScale="90000"/>
          </a:bodyPr>
          <a:lstStyle/>
          <a:p>
            <a:r>
              <a:rPr lang="en-US" dirty="0" smtClean="0"/>
              <a:t>Example: SPS Vacuum Pipe Flanges</a:t>
            </a:r>
            <a:endParaRPr lang="en-GB" dirty="0"/>
          </a:p>
        </p:txBody>
      </p:sp>
      <p:sp>
        <p:nvSpPr>
          <p:cNvPr id="4" name="Date Placeholder 3"/>
          <p:cNvSpPr>
            <a:spLocks noGrp="1"/>
          </p:cNvSpPr>
          <p:nvPr>
            <p:ph type="dt" sz="half" idx="2"/>
          </p:nvPr>
        </p:nvSpPr>
        <p:spPr/>
        <p:txBody>
          <a:bodyPr/>
          <a:lstStyle/>
          <a:p>
            <a:r>
              <a:rPr lang="en-US" smtClean="0"/>
              <a:t>20-Sept-2017</a:t>
            </a:r>
            <a:endParaRPr lang="en-GB" dirty="0"/>
          </a:p>
        </p:txBody>
      </p:sp>
      <p:sp>
        <p:nvSpPr>
          <p:cNvPr id="5" name="Footer Placeholder 4"/>
          <p:cNvSpPr>
            <a:spLocks noGrp="1"/>
          </p:cNvSpPr>
          <p:nvPr>
            <p:ph type="ftr" sz="quarter" idx="3"/>
          </p:nvPr>
        </p:nvSpPr>
        <p:spPr/>
        <p:txBody>
          <a:bodyPr/>
          <a:lstStyle/>
          <a:p>
            <a:r>
              <a:rPr lang="en-GB" smtClean="0"/>
              <a:t>Christine Vollinger et. al., CERN BE-RF Group</a:t>
            </a:r>
            <a:endParaRPr lang="en-GB" dirty="0"/>
          </a:p>
        </p:txBody>
      </p:sp>
      <p:grpSp>
        <p:nvGrpSpPr>
          <p:cNvPr id="55" name="Group 54"/>
          <p:cNvGrpSpPr/>
          <p:nvPr/>
        </p:nvGrpSpPr>
        <p:grpSpPr>
          <a:xfrm>
            <a:off x="63499" y="1033825"/>
            <a:ext cx="7440121" cy="4312868"/>
            <a:chOff x="247649" y="1550726"/>
            <a:chExt cx="7440121" cy="4312868"/>
          </a:xfrm>
        </p:grpSpPr>
        <p:grpSp>
          <p:nvGrpSpPr>
            <p:cNvPr id="56" name="Group 55"/>
            <p:cNvGrpSpPr/>
            <p:nvPr/>
          </p:nvGrpSpPr>
          <p:grpSpPr>
            <a:xfrm>
              <a:off x="247649" y="1550726"/>
              <a:ext cx="7440121" cy="4312868"/>
              <a:chOff x="247649" y="1550726"/>
              <a:chExt cx="7440121" cy="4312868"/>
            </a:xfrm>
          </p:grpSpPr>
          <p:grpSp>
            <p:nvGrpSpPr>
              <p:cNvPr id="58" name="Group 57"/>
              <p:cNvGrpSpPr/>
              <p:nvPr/>
            </p:nvGrpSpPr>
            <p:grpSpPr>
              <a:xfrm>
                <a:off x="247649" y="1550726"/>
                <a:ext cx="7440121" cy="4312868"/>
                <a:chOff x="247649" y="1550726"/>
                <a:chExt cx="7440121" cy="4312868"/>
              </a:xfrm>
            </p:grpSpPr>
            <p:pic>
              <p:nvPicPr>
                <p:cNvPr id="60" name="Picture 59"/>
                <p:cNvPicPr>
                  <a:picLocks noChangeAspect="1"/>
                </p:cNvPicPr>
                <p:nvPr/>
              </p:nvPicPr>
              <p:blipFill rotWithShape="1">
                <a:blip r:embed="rId2">
                  <a:extLst>
                    <a:ext uri="{28A0092B-C50C-407E-A947-70E740481C1C}">
                      <a14:useLocalDpi xmlns:a14="http://schemas.microsoft.com/office/drawing/2010/main" val="0"/>
                    </a:ext>
                  </a:extLst>
                </a:blip>
                <a:srcRect l="7739" t="4254" r="6030" b="3149"/>
                <a:stretch/>
              </p:blipFill>
              <p:spPr>
                <a:xfrm>
                  <a:off x="247649" y="1550726"/>
                  <a:ext cx="7440121" cy="4312868"/>
                </a:xfrm>
                <a:prstGeom prst="rect">
                  <a:avLst/>
                </a:prstGeom>
              </p:spPr>
            </p:pic>
            <p:sp>
              <p:nvSpPr>
                <p:cNvPr id="61" name="TextBox 60"/>
                <p:cNvSpPr txBox="1"/>
                <p:nvPr/>
              </p:nvSpPr>
              <p:spPr>
                <a:xfrm>
                  <a:off x="6057900" y="2345716"/>
                  <a:ext cx="1339850" cy="246221"/>
                </a:xfrm>
                <a:prstGeom prst="rect">
                  <a:avLst/>
                </a:prstGeom>
                <a:noFill/>
              </p:spPr>
              <p:txBody>
                <a:bodyPr wrap="square" rtlCol="0">
                  <a:spAutoFit/>
                </a:bodyPr>
                <a:lstStyle/>
                <a:p>
                  <a:r>
                    <a:rPr lang="en-US" sz="1000" dirty="0" smtClean="0">
                      <a:solidFill>
                        <a:schemeClr val="bg2">
                          <a:lumMod val="10000"/>
                        </a:schemeClr>
                      </a:solidFill>
                    </a:rPr>
                    <a:t>gasket gap closed</a:t>
                  </a:r>
                  <a:endParaRPr lang="en-GB" sz="1000" dirty="0">
                    <a:solidFill>
                      <a:schemeClr val="bg2">
                        <a:lumMod val="10000"/>
                      </a:schemeClr>
                    </a:solidFill>
                  </a:endParaRPr>
                </a:p>
              </p:txBody>
            </p:sp>
          </p:grpSp>
          <p:sp>
            <p:nvSpPr>
              <p:cNvPr id="59" name="TextBox 58"/>
              <p:cNvSpPr txBox="1"/>
              <p:nvPr/>
            </p:nvSpPr>
            <p:spPr>
              <a:xfrm>
                <a:off x="5133975" y="2253383"/>
                <a:ext cx="1543050" cy="184666"/>
              </a:xfrm>
              <a:prstGeom prst="rect">
                <a:avLst/>
              </a:prstGeom>
              <a:solidFill>
                <a:schemeClr val="bg1"/>
              </a:solidFill>
            </p:spPr>
            <p:txBody>
              <a:bodyPr wrap="square" rtlCol="0">
                <a:spAutoFit/>
              </a:bodyPr>
              <a:lstStyle/>
              <a:p>
                <a:r>
                  <a:rPr lang="en-US" sz="600" dirty="0" smtClean="0">
                    <a:solidFill>
                      <a:schemeClr val="bg1"/>
                    </a:solidFill>
                  </a:rPr>
                  <a:t>retro-fit from PP shield</a:t>
                </a:r>
                <a:endParaRPr lang="en-GB" sz="600" dirty="0">
                  <a:solidFill>
                    <a:schemeClr val="bg1"/>
                  </a:solidFill>
                </a:endParaRPr>
              </a:p>
            </p:txBody>
          </p:sp>
        </p:grpSp>
        <p:sp>
          <p:nvSpPr>
            <p:cNvPr id="57" name="TextBox 56"/>
            <p:cNvSpPr txBox="1"/>
            <p:nvPr/>
          </p:nvSpPr>
          <p:spPr>
            <a:xfrm>
              <a:off x="5051425" y="2195489"/>
              <a:ext cx="1543050" cy="246221"/>
            </a:xfrm>
            <a:prstGeom prst="rect">
              <a:avLst/>
            </a:prstGeom>
            <a:noFill/>
          </p:spPr>
          <p:txBody>
            <a:bodyPr wrap="square" rtlCol="0">
              <a:spAutoFit/>
            </a:bodyPr>
            <a:lstStyle/>
            <a:p>
              <a:r>
                <a:rPr lang="en-US" sz="1000" dirty="0" smtClean="0">
                  <a:solidFill>
                    <a:schemeClr val="bg2">
                      <a:lumMod val="10000"/>
                    </a:schemeClr>
                  </a:solidFill>
                </a:rPr>
                <a:t>Spring-</a:t>
              </a:r>
              <a:r>
                <a:rPr lang="en-US" sz="1000" dirty="0" err="1" smtClean="0">
                  <a:solidFill>
                    <a:schemeClr val="bg2">
                      <a:lumMod val="10000"/>
                    </a:schemeClr>
                  </a:solidFill>
                </a:rPr>
                <a:t>drivenhield</a:t>
              </a:r>
              <a:endParaRPr lang="en-GB" sz="1000" dirty="0">
                <a:solidFill>
                  <a:schemeClr val="bg2">
                    <a:lumMod val="10000"/>
                  </a:schemeClr>
                </a:solidFill>
              </a:endParaRPr>
            </a:p>
          </p:txBody>
        </p:sp>
      </p:grpSp>
      <p:grpSp>
        <p:nvGrpSpPr>
          <p:cNvPr id="62" name="Group 61"/>
          <p:cNvGrpSpPr/>
          <p:nvPr/>
        </p:nvGrpSpPr>
        <p:grpSpPr>
          <a:xfrm>
            <a:off x="197099" y="3136900"/>
            <a:ext cx="8746485" cy="2889572"/>
            <a:chOff x="197099" y="3136900"/>
            <a:chExt cx="8746485" cy="2889572"/>
          </a:xfrm>
        </p:grpSpPr>
        <p:sp>
          <p:nvSpPr>
            <p:cNvPr id="63" name="Oval 62"/>
            <p:cNvSpPr/>
            <p:nvPr/>
          </p:nvSpPr>
          <p:spPr>
            <a:xfrm>
              <a:off x="3175000" y="3136900"/>
              <a:ext cx="539750" cy="1422400"/>
            </a:xfrm>
            <a:prstGeom prst="ellipse">
              <a:avLst/>
            </a:prstGeom>
            <a:noFill/>
            <a:ln w="28575">
              <a:solidFill>
                <a:srgbClr val="FF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 name="TextBox 63"/>
            <p:cNvSpPr txBox="1"/>
            <p:nvPr/>
          </p:nvSpPr>
          <p:spPr>
            <a:xfrm>
              <a:off x="197099" y="5380141"/>
              <a:ext cx="8746485"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FF9900"/>
                  </a:solidFill>
                </a:rPr>
                <a:t>Without gasket gap filler, the resonance at about 1.4 GHz is not fully suppressed;</a:t>
              </a:r>
            </a:p>
            <a:p>
              <a:pPr marL="285750" indent="-285750">
                <a:buFont typeface="Arial" panose="020B0604020202020204" pitchFamily="34" charset="0"/>
                <a:buChar char="•"/>
              </a:pPr>
              <a:r>
                <a:rPr lang="en-US" dirty="0">
                  <a:solidFill>
                    <a:srgbClr val="FF0000"/>
                  </a:solidFill>
                </a:rPr>
                <a:t>Otherwise, performance of the different shield designs is very </a:t>
              </a:r>
              <a:r>
                <a:rPr lang="en-US" dirty="0" smtClean="0">
                  <a:solidFill>
                    <a:srgbClr val="FF0000"/>
                  </a:solidFill>
                </a:rPr>
                <a:t>similar!</a:t>
              </a:r>
              <a:endParaRPr lang="en-US" dirty="0">
                <a:solidFill>
                  <a:srgbClr val="FF0000"/>
                </a:solidFill>
              </a:endParaRPr>
            </a:p>
          </p:txBody>
        </p:sp>
        <p:cxnSp>
          <p:nvCxnSpPr>
            <p:cNvPr id="65" name="Straight Arrow Connector 64"/>
            <p:cNvCxnSpPr>
              <a:endCxn id="63" idx="3"/>
            </p:cNvCxnSpPr>
            <p:nvPr/>
          </p:nvCxnSpPr>
          <p:spPr>
            <a:xfrm flipV="1">
              <a:off x="2035479" y="4350994"/>
              <a:ext cx="1218566" cy="1135406"/>
            </a:xfrm>
            <a:prstGeom prst="straightConnector1">
              <a:avLst/>
            </a:prstGeom>
            <a:ln w="28575">
              <a:solidFill>
                <a:srgbClr val="FF9900"/>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66" name="TextBox 65"/>
          <p:cNvSpPr txBox="1"/>
          <p:nvPr/>
        </p:nvSpPr>
        <p:spPr>
          <a:xfrm>
            <a:off x="197099" y="684647"/>
            <a:ext cx="8338457" cy="400110"/>
          </a:xfrm>
          <a:prstGeom prst="rect">
            <a:avLst/>
          </a:prstGeom>
          <a:noFill/>
        </p:spPr>
        <p:txBody>
          <a:bodyPr wrap="square" rtlCol="0">
            <a:spAutoFit/>
          </a:bodyPr>
          <a:lstStyle/>
          <a:p>
            <a:r>
              <a:rPr lang="en-US" sz="2000" dirty="0" smtClean="0">
                <a:solidFill>
                  <a:schemeClr val="accent6"/>
                </a:solidFill>
              </a:rPr>
              <a:t>Simulated </a:t>
            </a:r>
            <a:r>
              <a:rPr lang="en-US" sz="2000" u="sng" dirty="0" smtClean="0">
                <a:solidFill>
                  <a:schemeClr val="accent6"/>
                </a:solidFill>
              </a:rPr>
              <a:t>longitudinal</a:t>
            </a:r>
            <a:r>
              <a:rPr lang="en-US" sz="2000" dirty="0" smtClean="0">
                <a:solidFill>
                  <a:schemeClr val="accent6"/>
                </a:solidFill>
              </a:rPr>
              <a:t> impedance</a:t>
            </a:r>
          </a:p>
        </p:txBody>
      </p:sp>
    </p:spTree>
    <p:extLst>
      <p:ext uri="{BB962C8B-B14F-4D97-AF65-F5344CB8AC3E}">
        <p14:creationId xmlns:p14="http://schemas.microsoft.com/office/powerpoint/2010/main" val="10364636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22" y="42064"/>
            <a:ext cx="8226854" cy="515808"/>
          </a:xfrm>
        </p:spPr>
        <p:txBody>
          <a:bodyPr>
            <a:normAutofit fontScale="90000"/>
          </a:bodyPr>
          <a:lstStyle/>
          <a:p>
            <a:r>
              <a:rPr lang="en-US" dirty="0" smtClean="0"/>
              <a:t>Example: SPS Vacuum Pipe Flanges</a:t>
            </a:r>
            <a:endParaRPr lang="en-GB" dirty="0"/>
          </a:p>
        </p:txBody>
      </p:sp>
      <p:sp>
        <p:nvSpPr>
          <p:cNvPr id="4" name="Date Placeholder 3"/>
          <p:cNvSpPr>
            <a:spLocks noGrp="1"/>
          </p:cNvSpPr>
          <p:nvPr>
            <p:ph type="dt" sz="half" idx="2"/>
          </p:nvPr>
        </p:nvSpPr>
        <p:spPr/>
        <p:txBody>
          <a:bodyPr/>
          <a:lstStyle/>
          <a:p>
            <a:r>
              <a:rPr lang="en-US" smtClean="0"/>
              <a:t>20-Sept-2017</a:t>
            </a:r>
            <a:endParaRPr lang="en-GB" dirty="0"/>
          </a:p>
        </p:txBody>
      </p:sp>
      <p:sp>
        <p:nvSpPr>
          <p:cNvPr id="5" name="Footer Placeholder 4"/>
          <p:cNvSpPr>
            <a:spLocks noGrp="1"/>
          </p:cNvSpPr>
          <p:nvPr>
            <p:ph type="ftr" sz="quarter" idx="3"/>
          </p:nvPr>
        </p:nvSpPr>
        <p:spPr/>
        <p:txBody>
          <a:bodyPr/>
          <a:lstStyle/>
          <a:p>
            <a:r>
              <a:rPr lang="en-GB" smtClean="0"/>
              <a:t>Christine Vollinger et. al., CERN BE-RF Group</a:t>
            </a:r>
            <a:endParaRPr lang="en-GB" dirty="0"/>
          </a:p>
        </p:txBody>
      </p:sp>
      <p:grpSp>
        <p:nvGrpSpPr>
          <p:cNvPr id="6" name="Group 5"/>
          <p:cNvGrpSpPr/>
          <p:nvPr/>
        </p:nvGrpSpPr>
        <p:grpSpPr>
          <a:xfrm>
            <a:off x="6368872" y="99851"/>
            <a:ext cx="2667434" cy="1514756"/>
            <a:chOff x="6019878" y="496935"/>
            <a:chExt cx="2667434" cy="1514756"/>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3365" t="18899" r="40351" b="14561"/>
            <a:stretch/>
          </p:blipFill>
          <p:spPr>
            <a:xfrm>
              <a:off x="6701105" y="496935"/>
              <a:ext cx="1986207" cy="1514756"/>
            </a:xfrm>
            <a:prstGeom prst="rect">
              <a:avLst/>
            </a:prstGeom>
          </p:spPr>
        </p:pic>
        <p:sp>
          <p:nvSpPr>
            <p:cNvPr id="8" name="TextBox 7"/>
            <p:cNvSpPr txBox="1"/>
            <p:nvPr/>
          </p:nvSpPr>
          <p:spPr>
            <a:xfrm>
              <a:off x="6019878" y="759640"/>
              <a:ext cx="1383997" cy="300082"/>
            </a:xfrm>
            <a:prstGeom prst="rect">
              <a:avLst/>
            </a:prstGeom>
            <a:solidFill>
              <a:schemeClr val="bg1"/>
            </a:solidFill>
            <a:ln>
              <a:solidFill>
                <a:schemeClr val="tx1">
                  <a:lumMod val="75000"/>
                </a:schemeClr>
              </a:solidFill>
            </a:ln>
          </p:spPr>
          <p:txBody>
            <a:bodyPr wrap="square" rtlCol="0">
              <a:spAutoFit/>
            </a:bodyPr>
            <a:lstStyle/>
            <a:p>
              <a:r>
                <a:rPr lang="en-GB" sz="1350" dirty="0"/>
                <a:t>Unshielded VF </a:t>
              </a:r>
            </a:p>
          </p:txBody>
        </p:sp>
      </p:grpSp>
      <p:grpSp>
        <p:nvGrpSpPr>
          <p:cNvPr id="55" name="Group 54"/>
          <p:cNvGrpSpPr/>
          <p:nvPr/>
        </p:nvGrpSpPr>
        <p:grpSpPr>
          <a:xfrm>
            <a:off x="147757" y="791303"/>
            <a:ext cx="8740924" cy="4529651"/>
            <a:chOff x="205983" y="1534071"/>
            <a:chExt cx="8740924" cy="4529651"/>
          </a:xfrm>
        </p:grpSpPr>
        <p:grpSp>
          <p:nvGrpSpPr>
            <p:cNvPr id="56" name="Group 55"/>
            <p:cNvGrpSpPr/>
            <p:nvPr/>
          </p:nvGrpSpPr>
          <p:grpSpPr>
            <a:xfrm>
              <a:off x="4749101" y="2433406"/>
              <a:ext cx="4197806" cy="2573310"/>
              <a:chOff x="4935433" y="2233232"/>
              <a:chExt cx="3600792" cy="2283508"/>
            </a:xfrm>
          </p:grpSpPr>
          <p:pic>
            <p:nvPicPr>
              <p:cNvPr id="59" name="Picture 58"/>
              <p:cNvPicPr>
                <a:picLocks noChangeAspect="1"/>
              </p:cNvPicPr>
              <p:nvPr/>
            </p:nvPicPr>
            <p:blipFill>
              <a:blip r:embed="rId3"/>
              <a:stretch>
                <a:fillRect/>
              </a:stretch>
            </p:blipFill>
            <p:spPr>
              <a:xfrm>
                <a:off x="5075143" y="2233232"/>
                <a:ext cx="3321372" cy="2010392"/>
              </a:xfrm>
              <a:prstGeom prst="rect">
                <a:avLst/>
              </a:prstGeom>
            </p:spPr>
          </p:pic>
          <p:sp>
            <p:nvSpPr>
              <p:cNvPr id="60" name="Rectangle 59"/>
              <p:cNvSpPr/>
              <p:nvPr/>
            </p:nvSpPr>
            <p:spPr>
              <a:xfrm>
                <a:off x="4935433" y="4243624"/>
                <a:ext cx="3600792" cy="273116"/>
              </a:xfrm>
              <a:prstGeom prst="rect">
                <a:avLst/>
              </a:prstGeom>
            </p:spPr>
            <p:txBody>
              <a:bodyPr wrap="square">
                <a:spAutoFit/>
              </a:bodyPr>
              <a:lstStyle/>
              <a:p>
                <a:r>
                  <a:rPr lang="en-GB" sz="1400" dirty="0">
                    <a:solidFill>
                      <a:srgbClr val="002060"/>
                    </a:solidFill>
                    <a:latin typeface="TeXGyreTermes-Regular"/>
                  </a:rPr>
                  <a:t>[N. </a:t>
                </a:r>
                <a:r>
                  <a:rPr lang="en-GB" sz="1400" dirty="0" err="1">
                    <a:solidFill>
                      <a:srgbClr val="002060"/>
                    </a:solidFill>
                    <a:latin typeface="TeXGyreTermes-Regular"/>
                  </a:rPr>
                  <a:t>Ogiwara</a:t>
                </a:r>
                <a:r>
                  <a:rPr lang="en-GB" sz="1400" dirty="0">
                    <a:solidFill>
                      <a:srgbClr val="002060"/>
                    </a:solidFill>
                    <a:latin typeface="TeXGyreTermes-Regular"/>
                  </a:rPr>
                  <a:t> </a:t>
                </a:r>
                <a:r>
                  <a:rPr lang="en-GB" sz="1400" i="1" dirty="0">
                    <a:solidFill>
                      <a:srgbClr val="002060"/>
                    </a:solidFill>
                    <a:latin typeface="TeXGyreTermes-Italic"/>
                  </a:rPr>
                  <a:t>et al.</a:t>
                </a:r>
                <a:r>
                  <a:rPr lang="en-GB" sz="1400" dirty="0">
                    <a:solidFill>
                      <a:srgbClr val="002060"/>
                    </a:solidFill>
                    <a:latin typeface="TeXGyreTermes-Regular"/>
                  </a:rPr>
                  <a:t>, </a:t>
                </a:r>
                <a:r>
                  <a:rPr lang="en-GB" sz="1400" i="1" dirty="0">
                    <a:solidFill>
                      <a:srgbClr val="002060"/>
                    </a:solidFill>
                    <a:latin typeface="TeXGyreTermes-Italic"/>
                  </a:rPr>
                  <a:t>IPAC’13</a:t>
                </a:r>
                <a:r>
                  <a:rPr lang="en-GB" sz="1400" dirty="0">
                    <a:solidFill>
                      <a:srgbClr val="002060"/>
                    </a:solidFill>
                    <a:latin typeface="TeXGyreTermes-Regular"/>
                  </a:rPr>
                  <a:t>, Shanghai, </a:t>
                </a:r>
                <a:r>
                  <a:rPr lang="en-GB" sz="1400" dirty="0">
                    <a:solidFill>
                      <a:srgbClr val="002060"/>
                    </a:solidFill>
                  </a:rPr>
                  <a:t>THPFI014</a:t>
                </a:r>
                <a:r>
                  <a:rPr lang="en-GB" sz="1400" dirty="0">
                    <a:solidFill>
                      <a:srgbClr val="002060"/>
                    </a:solidFill>
                    <a:latin typeface="TeXGyreTermes-Regular"/>
                  </a:rPr>
                  <a:t>]</a:t>
                </a:r>
              </a:p>
            </p:txBody>
          </p:sp>
        </p:grpSp>
        <p:pic>
          <p:nvPicPr>
            <p:cNvPr id="57" name="Picture 56"/>
            <p:cNvPicPr>
              <a:picLocks noChangeAspect="1"/>
            </p:cNvPicPr>
            <p:nvPr/>
          </p:nvPicPr>
          <p:blipFill rotWithShape="1">
            <a:blip r:embed="rId4">
              <a:extLst>
                <a:ext uri="{28A0092B-C50C-407E-A947-70E740481C1C}">
                  <a14:useLocalDpi xmlns:a14="http://schemas.microsoft.com/office/drawing/2010/main" val="0"/>
                </a:ext>
              </a:extLst>
            </a:blip>
            <a:srcRect l="32258" t="4444" r="29132" b="3629"/>
            <a:stretch/>
          </p:blipFill>
          <p:spPr>
            <a:xfrm>
              <a:off x="205983" y="1534071"/>
              <a:ext cx="3998674" cy="4529651"/>
            </a:xfrm>
            <a:prstGeom prst="rect">
              <a:avLst/>
            </a:prstGeom>
          </p:spPr>
        </p:pic>
        <p:cxnSp>
          <p:nvCxnSpPr>
            <p:cNvPr id="58" name="Straight Arrow Connector 57"/>
            <p:cNvCxnSpPr/>
            <p:nvPr/>
          </p:nvCxnSpPr>
          <p:spPr>
            <a:xfrm>
              <a:off x="2019300" y="3705180"/>
              <a:ext cx="4527550" cy="333420"/>
            </a:xfrm>
            <a:prstGeom prst="straightConnector1">
              <a:avLst/>
            </a:prstGeom>
            <a:ln w="57150">
              <a:solidFill>
                <a:srgbClr val="C00000"/>
              </a:solidFill>
              <a:headEnd type="triangle" w="med" len="med"/>
              <a:tailEnd type="none" w="med" len="med"/>
            </a:ln>
          </p:spPr>
          <p:style>
            <a:lnRef idx="1">
              <a:schemeClr val="dk1"/>
            </a:lnRef>
            <a:fillRef idx="0">
              <a:schemeClr val="dk1"/>
            </a:fillRef>
            <a:effectRef idx="0">
              <a:schemeClr val="dk1"/>
            </a:effectRef>
            <a:fontRef idx="minor">
              <a:schemeClr val="tx1"/>
            </a:fontRef>
          </p:style>
        </p:cxnSp>
      </p:grpSp>
      <p:sp>
        <p:nvSpPr>
          <p:cNvPr id="3" name="TextBox 2"/>
          <p:cNvSpPr txBox="1"/>
          <p:nvPr/>
        </p:nvSpPr>
        <p:spPr>
          <a:xfrm>
            <a:off x="3141023" y="4489281"/>
            <a:ext cx="5747657"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FF0000"/>
                </a:solidFill>
              </a:rPr>
              <a:t>“state-of-the-art” nowadays are shields made of braids, where different materials and mesh structures are available from suppliers.</a:t>
            </a:r>
          </a:p>
          <a:p>
            <a:pPr marL="285750" indent="-285750">
              <a:buFont typeface="Arial" panose="020B0604020202020204" pitchFamily="34" charset="0"/>
              <a:buChar char="•"/>
            </a:pPr>
            <a:r>
              <a:rPr lang="en-US" dirty="0" smtClean="0">
                <a:solidFill>
                  <a:srgbClr val="FF0000"/>
                </a:solidFill>
              </a:rPr>
              <a:t>Braids of this type are also suggested for flexible connections in other locations.</a:t>
            </a:r>
            <a:endParaRPr lang="en-GB" dirty="0">
              <a:solidFill>
                <a:srgbClr val="FF0000"/>
              </a:solidFill>
            </a:endParaRPr>
          </a:p>
        </p:txBody>
      </p:sp>
    </p:spTree>
    <p:extLst>
      <p:ext uri="{BB962C8B-B14F-4D97-AF65-F5344CB8AC3E}">
        <p14:creationId xmlns:p14="http://schemas.microsoft.com/office/powerpoint/2010/main" val="32518118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ERN(4-3)">
  <a:themeElements>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9" id="{79D8ED2D-8BDF-42E7-BDBD-2C13BD6F64D9}" vid="{24B2B84D-F246-44B9-9F66-E9121222DC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Status and Summary of the Measurement Results for</Template>
  <TotalTime>35072</TotalTime>
  <Words>1699</Words>
  <Application>Microsoft Macintosh PowerPoint</Application>
  <PresentationFormat>On-screen Show (4:3)</PresentationFormat>
  <Paragraphs>300</Paragraphs>
  <Slides>26</Slides>
  <Notes>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CERN(4-3)</vt:lpstr>
      <vt:lpstr>Needs and Solutions for Machine Impedance Reduction</vt:lpstr>
      <vt:lpstr>Motivation for Impedance Reduction</vt:lpstr>
      <vt:lpstr>Impedance Sources</vt:lpstr>
      <vt:lpstr>What this talk is about?</vt:lpstr>
      <vt:lpstr>Modeling of Machine Elements</vt:lpstr>
      <vt:lpstr>Example: SPS Vacuum Pipe Flanges</vt:lpstr>
      <vt:lpstr>Example: SPS Vacuum Pipe Flanges</vt:lpstr>
      <vt:lpstr>Example: SPS Vacuum Pipe Flanges</vt:lpstr>
      <vt:lpstr>Example: SPS Vacuum Pipe Flanges</vt:lpstr>
      <vt:lpstr>PowerPoint Presentation</vt:lpstr>
      <vt:lpstr>Modeling of Machine Elements</vt:lpstr>
      <vt:lpstr>Example: PS Gate Valve Models</vt:lpstr>
      <vt:lpstr>PowerPoint Presentation</vt:lpstr>
      <vt:lpstr>Example: PS Kicker KFA45</vt:lpstr>
      <vt:lpstr>Example: PS Kicker KFA45 Comparing Wakefield Simulation Results for Different Modeling</vt:lpstr>
      <vt:lpstr>Example: Re-working a Machine “Section” in SPS</vt:lpstr>
      <vt:lpstr>Example: Re-working a Machine “Section” in SPS</vt:lpstr>
      <vt:lpstr>PowerPoint Presentation</vt:lpstr>
      <vt:lpstr>Example: Re-working a Machine “Section” in SPS</vt:lpstr>
      <vt:lpstr>Example: Re-working a Machine “Section” in SPS</vt:lpstr>
      <vt:lpstr>Example: Re-working a Machine “Section” in SPS</vt:lpstr>
      <vt:lpstr>Example: Re-working a Machine “Section” in SPS</vt:lpstr>
      <vt:lpstr>Example: Re-working a Machine “Section” in SPS</vt:lpstr>
      <vt:lpstr>Example: Re-working a Machine “Section” in SPS</vt:lpstr>
      <vt:lpstr>Conclusion</vt:lpstr>
      <vt:lpstr>Thank you for your attention!</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Branko Kosta Popovic</dc:creator>
  <cp:lastModifiedBy>Christine Vollinger</cp:lastModifiedBy>
  <cp:revision>139</cp:revision>
  <dcterms:created xsi:type="dcterms:W3CDTF">2017-07-27T09:41:12Z</dcterms:created>
  <dcterms:modified xsi:type="dcterms:W3CDTF">2017-09-19T21:06:56Z</dcterms:modified>
</cp:coreProperties>
</file>